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9"/>
  </p:notesMasterIdLst>
  <p:sldIdLst>
    <p:sldId id="300" r:id="rId2"/>
    <p:sldId id="306" r:id="rId3"/>
    <p:sldId id="374" r:id="rId4"/>
    <p:sldId id="371" r:id="rId5"/>
    <p:sldId id="373" r:id="rId6"/>
    <p:sldId id="310" r:id="rId7"/>
    <p:sldId id="323" r:id="rId8"/>
    <p:sldId id="327" r:id="rId9"/>
    <p:sldId id="328" r:id="rId10"/>
    <p:sldId id="329" r:id="rId11"/>
    <p:sldId id="330" r:id="rId12"/>
    <p:sldId id="332" r:id="rId13"/>
    <p:sldId id="333" r:id="rId14"/>
    <p:sldId id="334" r:id="rId15"/>
    <p:sldId id="338" r:id="rId16"/>
    <p:sldId id="339" r:id="rId17"/>
    <p:sldId id="343" r:id="rId18"/>
    <p:sldId id="345" r:id="rId19"/>
    <p:sldId id="382" r:id="rId20"/>
    <p:sldId id="383" r:id="rId21"/>
    <p:sldId id="384" r:id="rId22"/>
    <p:sldId id="385" r:id="rId23"/>
    <p:sldId id="386" r:id="rId24"/>
    <p:sldId id="387" r:id="rId25"/>
    <p:sldId id="388" r:id="rId26"/>
    <p:sldId id="399" r:id="rId27"/>
    <p:sldId id="401" r:id="rId28"/>
    <p:sldId id="403" r:id="rId29"/>
    <p:sldId id="402" r:id="rId30"/>
    <p:sldId id="296" r:id="rId31"/>
    <p:sldId id="259" r:id="rId32"/>
    <p:sldId id="260" r:id="rId33"/>
    <p:sldId id="261" r:id="rId34"/>
    <p:sldId id="297" r:id="rId35"/>
    <p:sldId id="262" r:id="rId36"/>
    <p:sldId id="263" r:id="rId37"/>
    <p:sldId id="264" r:id="rId38"/>
    <p:sldId id="267" r:id="rId39"/>
    <p:sldId id="271" r:id="rId40"/>
    <p:sldId id="272" r:id="rId41"/>
    <p:sldId id="273" r:id="rId42"/>
    <p:sldId id="274" r:id="rId43"/>
    <p:sldId id="275" r:id="rId44"/>
    <p:sldId id="276" r:id="rId45"/>
    <p:sldId id="277" r:id="rId46"/>
    <p:sldId id="278" r:id="rId47"/>
    <p:sldId id="279" r:id="rId48"/>
    <p:sldId id="281" r:id="rId49"/>
    <p:sldId id="282" r:id="rId50"/>
    <p:sldId id="283" r:id="rId51"/>
    <p:sldId id="284" r:id="rId52"/>
    <p:sldId id="285" r:id="rId53"/>
    <p:sldId id="286" r:id="rId54"/>
    <p:sldId id="287" r:id="rId55"/>
    <p:sldId id="288" r:id="rId56"/>
    <p:sldId id="289" r:id="rId57"/>
    <p:sldId id="400" r:id="rId58"/>
  </p:sldIdLst>
  <p:sldSz cx="12192000" cy="6858000"/>
  <p:notesSz cx="6858000" cy="9144000"/>
  <p:embeddedFontLst>
    <p:embeddedFont>
      <p:font typeface="Calibri" panose="020F0502020204030204" pitchFamily="34" charset="0"/>
      <p:regular r:id="rId60"/>
      <p:bold r:id="rId61"/>
      <p:italic r:id="rId62"/>
      <p:boldItalic r:id="rId63"/>
    </p:embeddedFont>
    <p:embeddedFont>
      <p:font typeface="Questrial" pitchFamily="2" charset="0"/>
      <p:regular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Birman" userId="8729f19e1223befc" providerId="LiveId" clId="{9E3732D8-9E1F-43A0-A5DA-32562691966A}"/>
    <pc:docChg chg="custSel addSld modSld sldOrd">
      <pc:chgData name="Ken Birman" userId="8729f19e1223befc" providerId="LiveId" clId="{9E3732D8-9E1F-43A0-A5DA-32562691966A}" dt="2022-11-09T16:07:41.629" v="538" actId="20577"/>
      <pc:docMkLst>
        <pc:docMk/>
      </pc:docMkLst>
      <pc:sldChg chg="modSp mod ord">
        <pc:chgData name="Ken Birman" userId="8729f19e1223befc" providerId="LiveId" clId="{9E3732D8-9E1F-43A0-A5DA-32562691966A}" dt="2022-11-09T16:04:38.162" v="70" actId="20577"/>
        <pc:sldMkLst>
          <pc:docMk/>
          <pc:sldMk cId="2992611518" sldId="401"/>
        </pc:sldMkLst>
        <pc:spChg chg="mod">
          <ac:chgData name="Ken Birman" userId="8729f19e1223befc" providerId="LiveId" clId="{9E3732D8-9E1F-43A0-A5DA-32562691966A}" dt="2022-11-09T16:04:38.162" v="70" actId="20577"/>
          <ac:spMkLst>
            <pc:docMk/>
            <pc:sldMk cId="2992611518" sldId="401"/>
            <ac:spMk id="3" creationId="{6D5268F3-90AC-F395-190C-80E57B37639D}"/>
          </ac:spMkLst>
        </pc:spChg>
      </pc:sldChg>
      <pc:sldChg chg="modSp new mod">
        <pc:chgData name="Ken Birman" userId="8729f19e1223befc" providerId="LiveId" clId="{9E3732D8-9E1F-43A0-A5DA-32562691966A}" dt="2022-11-09T16:07:41.629" v="538" actId="20577"/>
        <pc:sldMkLst>
          <pc:docMk/>
          <pc:sldMk cId="1704848617" sldId="403"/>
        </pc:sldMkLst>
        <pc:spChg chg="mod">
          <ac:chgData name="Ken Birman" userId="8729f19e1223befc" providerId="LiveId" clId="{9E3732D8-9E1F-43A0-A5DA-32562691966A}" dt="2022-11-09T16:05:49.753" v="99" actId="20577"/>
          <ac:spMkLst>
            <pc:docMk/>
            <pc:sldMk cId="1704848617" sldId="403"/>
            <ac:spMk id="2" creationId="{92D4AF33-CA6B-F357-C7E9-DA5BB32EF9A3}"/>
          </ac:spMkLst>
        </pc:spChg>
        <pc:spChg chg="mod">
          <ac:chgData name="Ken Birman" userId="8729f19e1223befc" providerId="LiveId" clId="{9E3732D8-9E1F-43A0-A5DA-32562691966A}" dt="2022-11-09T16:07:41.629" v="538" actId="20577"/>
          <ac:spMkLst>
            <pc:docMk/>
            <pc:sldMk cId="1704848617" sldId="403"/>
            <ac:spMk id="3" creationId="{90BC2FBE-F48F-AF96-07CC-C3A323808E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 name="Shape 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6357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197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833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4274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4374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412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1" name="Shape 3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1746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1" name="Shape 3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2140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7986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77" name="Shape 3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906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95" name="Shape 3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177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These layers show how one component might be built upon a different component.</a:t>
            </a:r>
            <a:endParaRPr dirty="0"/>
          </a:p>
        </p:txBody>
      </p:sp>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76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In this picture “resource manager” means “scheduler”.  YARN decides which tasks to run, on which machines, and when to do that.  It also tracks cache contents and controls what cached data to keep around.  And it even decides how much memory to give each task, and how much disk storage.</a:t>
            </a:r>
            <a:endParaRPr dirty="0"/>
          </a:p>
        </p:txBody>
      </p:sp>
      <p:sp>
        <p:nvSpPr>
          <p:cNvPr id="403" name="Shape 4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875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31" name="Shape 4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7092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874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47" name="Shape 4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839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55" name="Shape 4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2646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65" name="Shape 4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1796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96" name="Shape 5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681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9" name="Shape 1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0284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39" name="Shape 1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47" name="Shape 1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8150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55" name="Shape 1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55" name="Shape 1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2248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63" name="Shape 1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71" name="Shape 1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80" name="Shape 1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33" name="Shape 2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67" name="Shape 2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77" name="Shape 2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87" name="Shape 2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97" name="Shape 2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limitations it can be used for many purposes!</a:t>
            </a:r>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4177563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08" name="Shape 3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19" name="Shape 3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29" name="Shape 3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41" name="Shape 3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52" name="Shape 3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72" name="Shape 37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83" name="Shape 3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94" name="Shape 3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04" name="Shape 4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14" name="Shape 4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solidFill>
                <a:srgbClr val="222222"/>
              </a:solidFill>
            </a:endParaRPr>
          </a:p>
        </p:txBody>
      </p:sp>
    </p:spTree>
    <p:extLst>
      <p:ext uri="{BB962C8B-B14F-4D97-AF65-F5344CB8AC3E}">
        <p14:creationId xmlns:p14="http://schemas.microsoft.com/office/powerpoint/2010/main" val="28427421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25" name="Shape 4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35" name="Shape 4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45" name="Shape 4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56" name="Shape 4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p:txBody>
          <a:bodyPr/>
          <a:lstStyle/>
          <a:p>
            <a:endParaRPr lang="en-US">
              <a:sym typeface="Arial"/>
            </a:endParaRPr>
          </a:p>
          <a:p>
            <a:pPr lvl="0"/>
            <a:endParaRPr lang="en-US"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211078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Once we have files in a file system we can layer a database over it.</a:t>
            </a:r>
            <a:endParaRPr dirty="0"/>
          </a:p>
        </p:txBody>
      </p:sp>
      <p:sp>
        <p:nvSpPr>
          <p:cNvPr id="236" name="Shape 2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691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The concept is insanely scalable.  We shard the rows, the columns and even can shard a single value in a single (</a:t>
            </a:r>
            <a:r>
              <a:rPr lang="en-US" dirty="0" err="1"/>
              <a:t>row,column</a:t>
            </a:r>
            <a:r>
              <a:rPr lang="en-US" dirty="0"/>
              <a:t>) cell!  This is the most ambitious use of key-value </a:t>
            </a:r>
            <a:r>
              <a:rPr lang="en-US" dirty="0" err="1"/>
              <a:t>sharding</a:t>
            </a:r>
            <a:r>
              <a:rPr lang="en-US" dirty="0"/>
              <a:t> in the cloud today (this, and </a:t>
            </a:r>
            <a:r>
              <a:rPr lang="en-US" dirty="0" err="1"/>
              <a:t>BigTable</a:t>
            </a:r>
            <a:r>
              <a:rPr lang="en-US" dirty="0"/>
              <a:t>, on which it was based).</a:t>
            </a: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96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23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Shape 17"/>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1" y="0"/>
            <a:ext cx="12192000" cy="4572001"/>
          </a:xfrm>
          <a:custGeom>
            <a:avLst/>
            <a:gdLst/>
            <a:ahLst/>
            <a:cxnLst/>
            <a:rect l="0" t="0" r="0" b="0"/>
            <a:pathLst>
              <a:path w="120000" h="120000" extrusionOk="0">
                <a:moveTo>
                  <a:pt x="120000" y="115170"/>
                </a:moveTo>
                <a:lnTo>
                  <a:pt x="120000" y="120000"/>
                </a:lnTo>
                <a:lnTo>
                  <a:pt x="118247" y="120000"/>
                </a:lnTo>
                <a:cubicBezTo>
                  <a:pt x="118945" y="118706"/>
                  <a:pt x="119539" y="117060"/>
                  <a:pt x="120000" y="115170"/>
                </a:cubicBezTo>
                <a:close/>
                <a:moveTo>
                  <a:pt x="120000" y="106074"/>
                </a:moveTo>
                <a:lnTo>
                  <a:pt x="120000" y="109566"/>
                </a:lnTo>
                <a:cubicBezTo>
                  <a:pt x="118164" y="111408"/>
                  <a:pt x="116704" y="115210"/>
                  <a:pt x="116010" y="120000"/>
                </a:cubicBezTo>
                <a:lnTo>
                  <a:pt x="114663" y="120000"/>
                </a:lnTo>
                <a:cubicBezTo>
                  <a:pt x="115458" y="113388"/>
                  <a:pt x="117459" y="108173"/>
                  <a:pt x="120000" y="106074"/>
                </a:cubicBezTo>
                <a:close/>
                <a:moveTo>
                  <a:pt x="105975" y="104971"/>
                </a:moveTo>
                <a:lnTo>
                  <a:pt x="106143" y="105014"/>
                </a:lnTo>
                <a:cubicBezTo>
                  <a:pt x="106462" y="105028"/>
                  <a:pt x="106776" y="105106"/>
                  <a:pt x="107083" y="105252"/>
                </a:cubicBezTo>
                <a:cubicBezTo>
                  <a:pt x="107138" y="105241"/>
                  <a:pt x="107190" y="105266"/>
                  <a:pt x="107242" y="105292"/>
                </a:cubicBezTo>
                <a:lnTo>
                  <a:pt x="107243" y="105322"/>
                </a:lnTo>
                <a:cubicBezTo>
                  <a:pt x="110315" y="106678"/>
                  <a:pt x="112808" y="112428"/>
                  <a:pt x="113726" y="120000"/>
                </a:cubicBezTo>
                <a:lnTo>
                  <a:pt x="112373" y="120000"/>
                </a:lnTo>
                <a:cubicBezTo>
                  <a:pt x="111552" y="114366"/>
                  <a:pt x="109678" y="110092"/>
                  <a:pt x="107375" y="108772"/>
                </a:cubicBezTo>
                <a:cubicBezTo>
                  <a:pt x="107715" y="113376"/>
                  <a:pt x="108721" y="117362"/>
                  <a:pt x="110129" y="120000"/>
                </a:cubicBezTo>
                <a:lnTo>
                  <a:pt x="108217" y="120000"/>
                </a:lnTo>
                <a:cubicBezTo>
                  <a:pt x="107074" y="116866"/>
                  <a:pt x="106301" y="112821"/>
                  <a:pt x="106061" y="108333"/>
                </a:cubicBezTo>
                <a:cubicBezTo>
                  <a:pt x="106060" y="108332"/>
                  <a:pt x="106058" y="108332"/>
                  <a:pt x="106056" y="108331"/>
                </a:cubicBezTo>
                <a:lnTo>
                  <a:pt x="106051" y="108156"/>
                </a:lnTo>
                <a:cubicBezTo>
                  <a:pt x="106001" y="107362"/>
                  <a:pt x="105977" y="106551"/>
                  <a:pt x="105977" y="105729"/>
                </a:cubicBezTo>
                <a:cubicBezTo>
                  <a:pt x="105965" y="105581"/>
                  <a:pt x="105964" y="105433"/>
                  <a:pt x="105964" y="105283"/>
                </a:cubicBezTo>
                <a:lnTo>
                  <a:pt x="105970" y="104983"/>
                </a:lnTo>
                <a:lnTo>
                  <a:pt x="105975" y="104984"/>
                </a:lnTo>
                <a:close/>
                <a:moveTo>
                  <a:pt x="105751" y="104971"/>
                </a:moveTo>
                <a:lnTo>
                  <a:pt x="105751" y="104984"/>
                </a:lnTo>
                <a:lnTo>
                  <a:pt x="105756" y="104983"/>
                </a:lnTo>
                <a:lnTo>
                  <a:pt x="105762" y="105283"/>
                </a:lnTo>
                <a:cubicBezTo>
                  <a:pt x="105762" y="105433"/>
                  <a:pt x="105761" y="105581"/>
                  <a:pt x="105749" y="105729"/>
                </a:cubicBezTo>
                <a:cubicBezTo>
                  <a:pt x="105749" y="106551"/>
                  <a:pt x="105725" y="107362"/>
                  <a:pt x="105675" y="108156"/>
                </a:cubicBezTo>
                <a:lnTo>
                  <a:pt x="105670" y="108331"/>
                </a:lnTo>
                <a:cubicBezTo>
                  <a:pt x="105668" y="108332"/>
                  <a:pt x="105666" y="108332"/>
                  <a:pt x="105665" y="108333"/>
                </a:cubicBezTo>
                <a:cubicBezTo>
                  <a:pt x="105425" y="112821"/>
                  <a:pt x="104652" y="116866"/>
                  <a:pt x="103509" y="120000"/>
                </a:cubicBezTo>
                <a:lnTo>
                  <a:pt x="101597" y="120000"/>
                </a:lnTo>
                <a:cubicBezTo>
                  <a:pt x="103005" y="117362"/>
                  <a:pt x="104011" y="113376"/>
                  <a:pt x="104351" y="108772"/>
                </a:cubicBezTo>
                <a:cubicBezTo>
                  <a:pt x="102048" y="110092"/>
                  <a:pt x="100174" y="114366"/>
                  <a:pt x="99353" y="120000"/>
                </a:cubicBezTo>
                <a:lnTo>
                  <a:pt x="98000" y="120000"/>
                </a:lnTo>
                <a:cubicBezTo>
                  <a:pt x="98919" y="112428"/>
                  <a:pt x="101411" y="106678"/>
                  <a:pt x="104483" y="105322"/>
                </a:cubicBezTo>
                <a:lnTo>
                  <a:pt x="104484" y="105292"/>
                </a:lnTo>
                <a:cubicBezTo>
                  <a:pt x="104536" y="105266"/>
                  <a:pt x="104588" y="105241"/>
                  <a:pt x="104643" y="105252"/>
                </a:cubicBezTo>
                <a:cubicBezTo>
                  <a:pt x="104950" y="105106"/>
                  <a:pt x="105264" y="105028"/>
                  <a:pt x="105583" y="105014"/>
                </a:cubicBezTo>
                <a:close/>
                <a:moveTo>
                  <a:pt x="89320" y="104971"/>
                </a:moveTo>
                <a:lnTo>
                  <a:pt x="89488" y="105014"/>
                </a:lnTo>
                <a:cubicBezTo>
                  <a:pt x="89807" y="105028"/>
                  <a:pt x="90121" y="105106"/>
                  <a:pt x="90428" y="105252"/>
                </a:cubicBezTo>
                <a:cubicBezTo>
                  <a:pt x="90483" y="105241"/>
                  <a:pt x="90535" y="105266"/>
                  <a:pt x="90587" y="105292"/>
                </a:cubicBezTo>
                <a:lnTo>
                  <a:pt x="90588" y="105322"/>
                </a:lnTo>
                <a:cubicBezTo>
                  <a:pt x="93660" y="106678"/>
                  <a:pt x="96153" y="112428"/>
                  <a:pt x="97071" y="120000"/>
                </a:cubicBezTo>
                <a:lnTo>
                  <a:pt x="95718" y="120000"/>
                </a:lnTo>
                <a:cubicBezTo>
                  <a:pt x="94897" y="114366"/>
                  <a:pt x="93023" y="110092"/>
                  <a:pt x="90720" y="108772"/>
                </a:cubicBezTo>
                <a:cubicBezTo>
                  <a:pt x="91060" y="113376"/>
                  <a:pt x="92066" y="117362"/>
                  <a:pt x="93474" y="120000"/>
                </a:cubicBezTo>
                <a:lnTo>
                  <a:pt x="91562" y="120000"/>
                </a:lnTo>
                <a:cubicBezTo>
                  <a:pt x="90419" y="116866"/>
                  <a:pt x="89646" y="112821"/>
                  <a:pt x="89406" y="108333"/>
                </a:cubicBezTo>
                <a:cubicBezTo>
                  <a:pt x="89405" y="108332"/>
                  <a:pt x="89403" y="108332"/>
                  <a:pt x="89401" y="108331"/>
                </a:cubicBezTo>
                <a:lnTo>
                  <a:pt x="89396" y="108156"/>
                </a:lnTo>
                <a:cubicBezTo>
                  <a:pt x="89346" y="107362"/>
                  <a:pt x="89322" y="106551"/>
                  <a:pt x="89322" y="105729"/>
                </a:cubicBezTo>
                <a:cubicBezTo>
                  <a:pt x="89310" y="105581"/>
                  <a:pt x="89309" y="105433"/>
                  <a:pt x="89309" y="105283"/>
                </a:cubicBezTo>
                <a:lnTo>
                  <a:pt x="89315" y="104983"/>
                </a:lnTo>
                <a:lnTo>
                  <a:pt x="89320" y="104984"/>
                </a:lnTo>
                <a:close/>
                <a:moveTo>
                  <a:pt x="89096" y="104971"/>
                </a:moveTo>
                <a:lnTo>
                  <a:pt x="89096" y="104984"/>
                </a:lnTo>
                <a:lnTo>
                  <a:pt x="89101" y="104983"/>
                </a:lnTo>
                <a:lnTo>
                  <a:pt x="89107" y="105283"/>
                </a:lnTo>
                <a:cubicBezTo>
                  <a:pt x="89107" y="105433"/>
                  <a:pt x="89106" y="105581"/>
                  <a:pt x="89094" y="105729"/>
                </a:cubicBezTo>
                <a:cubicBezTo>
                  <a:pt x="89094" y="106551"/>
                  <a:pt x="89070" y="107362"/>
                  <a:pt x="89020" y="108156"/>
                </a:cubicBezTo>
                <a:lnTo>
                  <a:pt x="89015" y="108331"/>
                </a:lnTo>
                <a:cubicBezTo>
                  <a:pt x="89013" y="108332"/>
                  <a:pt x="89011" y="108332"/>
                  <a:pt x="89010" y="108333"/>
                </a:cubicBezTo>
                <a:cubicBezTo>
                  <a:pt x="88770" y="112821"/>
                  <a:pt x="87997" y="116866"/>
                  <a:pt x="86854" y="120000"/>
                </a:cubicBezTo>
                <a:lnTo>
                  <a:pt x="84942" y="120000"/>
                </a:lnTo>
                <a:cubicBezTo>
                  <a:pt x="86350" y="117362"/>
                  <a:pt x="87356" y="113376"/>
                  <a:pt x="87696" y="108772"/>
                </a:cubicBezTo>
                <a:cubicBezTo>
                  <a:pt x="85393" y="110092"/>
                  <a:pt x="83519" y="114366"/>
                  <a:pt x="82698" y="120000"/>
                </a:cubicBezTo>
                <a:lnTo>
                  <a:pt x="81345" y="120000"/>
                </a:lnTo>
                <a:cubicBezTo>
                  <a:pt x="82263" y="112428"/>
                  <a:pt x="84756" y="106678"/>
                  <a:pt x="87828" y="105322"/>
                </a:cubicBezTo>
                <a:lnTo>
                  <a:pt x="87829" y="105292"/>
                </a:lnTo>
                <a:cubicBezTo>
                  <a:pt x="87881" y="105266"/>
                  <a:pt x="87933" y="105241"/>
                  <a:pt x="87988" y="105252"/>
                </a:cubicBezTo>
                <a:cubicBezTo>
                  <a:pt x="88295" y="105106"/>
                  <a:pt x="88609" y="105028"/>
                  <a:pt x="88928" y="105014"/>
                </a:cubicBezTo>
                <a:close/>
                <a:moveTo>
                  <a:pt x="72665" y="104971"/>
                </a:moveTo>
                <a:lnTo>
                  <a:pt x="72833" y="105014"/>
                </a:lnTo>
                <a:cubicBezTo>
                  <a:pt x="73152" y="105028"/>
                  <a:pt x="73466" y="105106"/>
                  <a:pt x="73773" y="105252"/>
                </a:cubicBezTo>
                <a:cubicBezTo>
                  <a:pt x="73828" y="105241"/>
                  <a:pt x="73880" y="105266"/>
                  <a:pt x="73932" y="105292"/>
                </a:cubicBezTo>
                <a:lnTo>
                  <a:pt x="73933" y="105322"/>
                </a:lnTo>
                <a:cubicBezTo>
                  <a:pt x="77005" y="106678"/>
                  <a:pt x="79497" y="112428"/>
                  <a:pt x="80416" y="120000"/>
                </a:cubicBezTo>
                <a:lnTo>
                  <a:pt x="79063" y="120000"/>
                </a:lnTo>
                <a:cubicBezTo>
                  <a:pt x="78242" y="114366"/>
                  <a:pt x="76368" y="110092"/>
                  <a:pt x="74065" y="108772"/>
                </a:cubicBezTo>
                <a:cubicBezTo>
                  <a:pt x="74405" y="113376"/>
                  <a:pt x="75411" y="117362"/>
                  <a:pt x="76819" y="120000"/>
                </a:cubicBezTo>
                <a:lnTo>
                  <a:pt x="74907" y="120000"/>
                </a:lnTo>
                <a:cubicBezTo>
                  <a:pt x="73764" y="116866"/>
                  <a:pt x="72991" y="112821"/>
                  <a:pt x="72751" y="108333"/>
                </a:cubicBezTo>
                <a:cubicBezTo>
                  <a:pt x="72750" y="108332"/>
                  <a:pt x="72748" y="108332"/>
                  <a:pt x="72746" y="108331"/>
                </a:cubicBezTo>
                <a:lnTo>
                  <a:pt x="72741" y="108156"/>
                </a:lnTo>
                <a:cubicBezTo>
                  <a:pt x="72691" y="107362"/>
                  <a:pt x="72667" y="106551"/>
                  <a:pt x="72667" y="105729"/>
                </a:cubicBezTo>
                <a:cubicBezTo>
                  <a:pt x="72655" y="105581"/>
                  <a:pt x="72654" y="105433"/>
                  <a:pt x="72654" y="105283"/>
                </a:cubicBezTo>
                <a:lnTo>
                  <a:pt x="72660" y="104983"/>
                </a:lnTo>
                <a:lnTo>
                  <a:pt x="72665" y="104984"/>
                </a:lnTo>
                <a:close/>
                <a:moveTo>
                  <a:pt x="72441" y="104971"/>
                </a:moveTo>
                <a:lnTo>
                  <a:pt x="72441" y="104984"/>
                </a:lnTo>
                <a:lnTo>
                  <a:pt x="72446" y="104983"/>
                </a:lnTo>
                <a:lnTo>
                  <a:pt x="72452" y="105283"/>
                </a:lnTo>
                <a:cubicBezTo>
                  <a:pt x="72452" y="105433"/>
                  <a:pt x="72451" y="105581"/>
                  <a:pt x="72439" y="105729"/>
                </a:cubicBezTo>
                <a:cubicBezTo>
                  <a:pt x="72439" y="106551"/>
                  <a:pt x="72415" y="107362"/>
                  <a:pt x="72365" y="108156"/>
                </a:cubicBezTo>
                <a:lnTo>
                  <a:pt x="72360" y="108331"/>
                </a:lnTo>
                <a:cubicBezTo>
                  <a:pt x="72358" y="108332"/>
                  <a:pt x="72356" y="108332"/>
                  <a:pt x="72355" y="108333"/>
                </a:cubicBezTo>
                <a:cubicBezTo>
                  <a:pt x="72115" y="112821"/>
                  <a:pt x="71342" y="116866"/>
                  <a:pt x="70199" y="120000"/>
                </a:cubicBezTo>
                <a:lnTo>
                  <a:pt x="68287" y="120000"/>
                </a:lnTo>
                <a:cubicBezTo>
                  <a:pt x="69695" y="117362"/>
                  <a:pt x="70701" y="113376"/>
                  <a:pt x="71041" y="108772"/>
                </a:cubicBezTo>
                <a:cubicBezTo>
                  <a:pt x="68738" y="110092"/>
                  <a:pt x="66864" y="114366"/>
                  <a:pt x="66043" y="120000"/>
                </a:cubicBezTo>
                <a:lnTo>
                  <a:pt x="64690" y="120000"/>
                </a:lnTo>
                <a:cubicBezTo>
                  <a:pt x="65608" y="112428"/>
                  <a:pt x="68101" y="106678"/>
                  <a:pt x="71173" y="105322"/>
                </a:cubicBezTo>
                <a:lnTo>
                  <a:pt x="71174" y="105292"/>
                </a:lnTo>
                <a:cubicBezTo>
                  <a:pt x="71226" y="105266"/>
                  <a:pt x="71278" y="105241"/>
                  <a:pt x="71333" y="105252"/>
                </a:cubicBezTo>
                <a:cubicBezTo>
                  <a:pt x="71640" y="105106"/>
                  <a:pt x="71954" y="105028"/>
                  <a:pt x="72273" y="105014"/>
                </a:cubicBezTo>
                <a:close/>
                <a:moveTo>
                  <a:pt x="56010" y="104971"/>
                </a:moveTo>
                <a:lnTo>
                  <a:pt x="56178" y="105014"/>
                </a:lnTo>
                <a:cubicBezTo>
                  <a:pt x="56497" y="105028"/>
                  <a:pt x="56811" y="105106"/>
                  <a:pt x="57118" y="105252"/>
                </a:cubicBezTo>
                <a:cubicBezTo>
                  <a:pt x="57173" y="105241"/>
                  <a:pt x="57225" y="105266"/>
                  <a:pt x="57277" y="105292"/>
                </a:cubicBezTo>
                <a:lnTo>
                  <a:pt x="57278" y="105322"/>
                </a:lnTo>
                <a:cubicBezTo>
                  <a:pt x="60350" y="106678"/>
                  <a:pt x="62842" y="112428"/>
                  <a:pt x="63761" y="120000"/>
                </a:cubicBezTo>
                <a:lnTo>
                  <a:pt x="62408" y="120000"/>
                </a:lnTo>
                <a:cubicBezTo>
                  <a:pt x="61587" y="114366"/>
                  <a:pt x="59713" y="110092"/>
                  <a:pt x="57410" y="108772"/>
                </a:cubicBezTo>
                <a:cubicBezTo>
                  <a:pt x="57749" y="113376"/>
                  <a:pt x="58756" y="117362"/>
                  <a:pt x="60164" y="120000"/>
                </a:cubicBezTo>
                <a:lnTo>
                  <a:pt x="58252" y="120000"/>
                </a:lnTo>
                <a:cubicBezTo>
                  <a:pt x="57109" y="116866"/>
                  <a:pt x="56336" y="112821"/>
                  <a:pt x="56096" y="108333"/>
                </a:cubicBezTo>
                <a:cubicBezTo>
                  <a:pt x="56095" y="108332"/>
                  <a:pt x="56093" y="108332"/>
                  <a:pt x="56091" y="108331"/>
                </a:cubicBezTo>
                <a:lnTo>
                  <a:pt x="56086" y="108156"/>
                </a:lnTo>
                <a:cubicBezTo>
                  <a:pt x="56036" y="107362"/>
                  <a:pt x="56012" y="106551"/>
                  <a:pt x="56012" y="105729"/>
                </a:cubicBezTo>
                <a:cubicBezTo>
                  <a:pt x="55999" y="105581"/>
                  <a:pt x="55999" y="105433"/>
                  <a:pt x="55999" y="105283"/>
                </a:cubicBezTo>
                <a:lnTo>
                  <a:pt x="56005" y="104983"/>
                </a:lnTo>
                <a:lnTo>
                  <a:pt x="56010" y="104984"/>
                </a:lnTo>
                <a:close/>
                <a:moveTo>
                  <a:pt x="55786" y="104971"/>
                </a:moveTo>
                <a:lnTo>
                  <a:pt x="55786" y="104984"/>
                </a:lnTo>
                <a:lnTo>
                  <a:pt x="55791" y="104983"/>
                </a:lnTo>
                <a:lnTo>
                  <a:pt x="55797" y="105283"/>
                </a:lnTo>
                <a:cubicBezTo>
                  <a:pt x="55797" y="105433"/>
                  <a:pt x="55796" y="105581"/>
                  <a:pt x="55783" y="105729"/>
                </a:cubicBezTo>
                <a:cubicBezTo>
                  <a:pt x="55784" y="106551"/>
                  <a:pt x="55760" y="107362"/>
                  <a:pt x="55710" y="108156"/>
                </a:cubicBezTo>
                <a:lnTo>
                  <a:pt x="55705" y="108331"/>
                </a:lnTo>
                <a:cubicBezTo>
                  <a:pt x="55703" y="108332"/>
                  <a:pt x="55701" y="108332"/>
                  <a:pt x="55700" y="108333"/>
                </a:cubicBezTo>
                <a:cubicBezTo>
                  <a:pt x="55460" y="112821"/>
                  <a:pt x="54687" y="116866"/>
                  <a:pt x="53544" y="120000"/>
                </a:cubicBezTo>
                <a:lnTo>
                  <a:pt x="51632" y="120000"/>
                </a:lnTo>
                <a:cubicBezTo>
                  <a:pt x="53040" y="117362"/>
                  <a:pt x="54046" y="113376"/>
                  <a:pt x="54386" y="108772"/>
                </a:cubicBezTo>
                <a:cubicBezTo>
                  <a:pt x="52083" y="110092"/>
                  <a:pt x="50209" y="114366"/>
                  <a:pt x="49388" y="120000"/>
                </a:cubicBezTo>
                <a:lnTo>
                  <a:pt x="48034" y="120000"/>
                </a:lnTo>
                <a:cubicBezTo>
                  <a:pt x="48953" y="112428"/>
                  <a:pt x="51446" y="106678"/>
                  <a:pt x="54517" y="105322"/>
                </a:cubicBezTo>
                <a:lnTo>
                  <a:pt x="54519" y="105292"/>
                </a:lnTo>
                <a:cubicBezTo>
                  <a:pt x="54571" y="105266"/>
                  <a:pt x="54623" y="105241"/>
                  <a:pt x="54678" y="105252"/>
                </a:cubicBezTo>
                <a:cubicBezTo>
                  <a:pt x="54985" y="105106"/>
                  <a:pt x="55299" y="105028"/>
                  <a:pt x="55618" y="105014"/>
                </a:cubicBezTo>
                <a:close/>
                <a:moveTo>
                  <a:pt x="39355" y="104971"/>
                </a:moveTo>
                <a:lnTo>
                  <a:pt x="39523" y="105014"/>
                </a:lnTo>
                <a:cubicBezTo>
                  <a:pt x="39842" y="105028"/>
                  <a:pt x="40156" y="105106"/>
                  <a:pt x="40463" y="105252"/>
                </a:cubicBezTo>
                <a:cubicBezTo>
                  <a:pt x="40518" y="105241"/>
                  <a:pt x="40570" y="105266"/>
                  <a:pt x="40622" y="105292"/>
                </a:cubicBezTo>
                <a:lnTo>
                  <a:pt x="40623" y="105322"/>
                </a:lnTo>
                <a:cubicBezTo>
                  <a:pt x="43695" y="106678"/>
                  <a:pt x="46187" y="112428"/>
                  <a:pt x="47106" y="120000"/>
                </a:cubicBezTo>
                <a:lnTo>
                  <a:pt x="45753" y="120000"/>
                </a:lnTo>
                <a:cubicBezTo>
                  <a:pt x="44932" y="114366"/>
                  <a:pt x="43058" y="110092"/>
                  <a:pt x="40755" y="108772"/>
                </a:cubicBezTo>
                <a:cubicBezTo>
                  <a:pt x="41094" y="113376"/>
                  <a:pt x="42101" y="117362"/>
                  <a:pt x="43509" y="120000"/>
                </a:cubicBezTo>
                <a:lnTo>
                  <a:pt x="41597" y="120000"/>
                </a:lnTo>
                <a:cubicBezTo>
                  <a:pt x="40454" y="116866"/>
                  <a:pt x="39681" y="112821"/>
                  <a:pt x="39441" y="108333"/>
                </a:cubicBezTo>
                <a:cubicBezTo>
                  <a:pt x="39439" y="108332"/>
                  <a:pt x="39438" y="108332"/>
                  <a:pt x="39436" y="108331"/>
                </a:cubicBezTo>
                <a:lnTo>
                  <a:pt x="39431" y="108156"/>
                </a:lnTo>
                <a:cubicBezTo>
                  <a:pt x="39381" y="107362"/>
                  <a:pt x="39357" y="106551"/>
                  <a:pt x="39357" y="105729"/>
                </a:cubicBezTo>
                <a:cubicBezTo>
                  <a:pt x="39344" y="105581"/>
                  <a:pt x="39344" y="105433"/>
                  <a:pt x="39344" y="105283"/>
                </a:cubicBezTo>
                <a:lnTo>
                  <a:pt x="39350" y="104983"/>
                </a:lnTo>
                <a:lnTo>
                  <a:pt x="39355" y="104984"/>
                </a:lnTo>
                <a:close/>
                <a:moveTo>
                  <a:pt x="39131" y="104971"/>
                </a:moveTo>
                <a:lnTo>
                  <a:pt x="39131" y="104984"/>
                </a:lnTo>
                <a:lnTo>
                  <a:pt x="39136" y="104983"/>
                </a:lnTo>
                <a:lnTo>
                  <a:pt x="39142" y="105283"/>
                </a:lnTo>
                <a:cubicBezTo>
                  <a:pt x="39142" y="105433"/>
                  <a:pt x="39141" y="105581"/>
                  <a:pt x="39128" y="105729"/>
                </a:cubicBezTo>
                <a:cubicBezTo>
                  <a:pt x="39129" y="106551"/>
                  <a:pt x="39105" y="107362"/>
                  <a:pt x="39055" y="108156"/>
                </a:cubicBezTo>
                <a:lnTo>
                  <a:pt x="39050" y="108331"/>
                </a:lnTo>
                <a:cubicBezTo>
                  <a:pt x="39048" y="108332"/>
                  <a:pt x="39046" y="108332"/>
                  <a:pt x="39045" y="108333"/>
                </a:cubicBezTo>
                <a:cubicBezTo>
                  <a:pt x="38805" y="112821"/>
                  <a:pt x="38032" y="116866"/>
                  <a:pt x="36889" y="120000"/>
                </a:cubicBezTo>
                <a:lnTo>
                  <a:pt x="34977" y="120000"/>
                </a:lnTo>
                <a:cubicBezTo>
                  <a:pt x="36385" y="117362"/>
                  <a:pt x="37391" y="113376"/>
                  <a:pt x="37731" y="108772"/>
                </a:cubicBezTo>
                <a:cubicBezTo>
                  <a:pt x="35428" y="110092"/>
                  <a:pt x="33554" y="114366"/>
                  <a:pt x="32733" y="120000"/>
                </a:cubicBezTo>
                <a:lnTo>
                  <a:pt x="31379" y="120000"/>
                </a:lnTo>
                <a:cubicBezTo>
                  <a:pt x="32298" y="112428"/>
                  <a:pt x="34791" y="106678"/>
                  <a:pt x="37862" y="105322"/>
                </a:cubicBezTo>
                <a:lnTo>
                  <a:pt x="37864" y="105292"/>
                </a:lnTo>
                <a:cubicBezTo>
                  <a:pt x="37916" y="105266"/>
                  <a:pt x="37968" y="105241"/>
                  <a:pt x="38023" y="105252"/>
                </a:cubicBezTo>
                <a:cubicBezTo>
                  <a:pt x="38330" y="105106"/>
                  <a:pt x="38644" y="105028"/>
                  <a:pt x="38963" y="105014"/>
                </a:cubicBezTo>
                <a:close/>
                <a:moveTo>
                  <a:pt x="22700" y="104971"/>
                </a:moveTo>
                <a:lnTo>
                  <a:pt x="22868" y="105014"/>
                </a:lnTo>
                <a:cubicBezTo>
                  <a:pt x="23187" y="105028"/>
                  <a:pt x="23501" y="105106"/>
                  <a:pt x="23808" y="105252"/>
                </a:cubicBezTo>
                <a:cubicBezTo>
                  <a:pt x="23862" y="105241"/>
                  <a:pt x="23915" y="105266"/>
                  <a:pt x="23967" y="105292"/>
                </a:cubicBezTo>
                <a:lnTo>
                  <a:pt x="23968" y="105322"/>
                </a:lnTo>
                <a:cubicBezTo>
                  <a:pt x="27040" y="106678"/>
                  <a:pt x="29532" y="112428"/>
                  <a:pt x="30451" y="120000"/>
                </a:cubicBezTo>
                <a:lnTo>
                  <a:pt x="29098" y="120000"/>
                </a:lnTo>
                <a:cubicBezTo>
                  <a:pt x="28277" y="114366"/>
                  <a:pt x="26403" y="110092"/>
                  <a:pt x="24100" y="108772"/>
                </a:cubicBezTo>
                <a:cubicBezTo>
                  <a:pt x="24439" y="113376"/>
                  <a:pt x="25446" y="117362"/>
                  <a:pt x="26854" y="120000"/>
                </a:cubicBezTo>
                <a:lnTo>
                  <a:pt x="24942" y="120000"/>
                </a:lnTo>
                <a:cubicBezTo>
                  <a:pt x="23799" y="116866"/>
                  <a:pt x="23026" y="112821"/>
                  <a:pt x="22786" y="108333"/>
                </a:cubicBezTo>
                <a:cubicBezTo>
                  <a:pt x="22784" y="108332"/>
                  <a:pt x="22783" y="108332"/>
                  <a:pt x="22781" y="108331"/>
                </a:cubicBezTo>
                <a:lnTo>
                  <a:pt x="22776" y="108156"/>
                </a:lnTo>
                <a:cubicBezTo>
                  <a:pt x="22726" y="107362"/>
                  <a:pt x="22702" y="106551"/>
                  <a:pt x="22702" y="105729"/>
                </a:cubicBezTo>
                <a:cubicBezTo>
                  <a:pt x="22689" y="105581"/>
                  <a:pt x="22689" y="105433"/>
                  <a:pt x="22689" y="105283"/>
                </a:cubicBezTo>
                <a:lnTo>
                  <a:pt x="22695" y="104983"/>
                </a:lnTo>
                <a:lnTo>
                  <a:pt x="22700" y="104984"/>
                </a:lnTo>
                <a:close/>
                <a:moveTo>
                  <a:pt x="22476" y="104971"/>
                </a:moveTo>
                <a:lnTo>
                  <a:pt x="22476" y="104984"/>
                </a:lnTo>
                <a:lnTo>
                  <a:pt x="22481" y="104983"/>
                </a:lnTo>
                <a:lnTo>
                  <a:pt x="22487" y="105283"/>
                </a:lnTo>
                <a:cubicBezTo>
                  <a:pt x="22487" y="105433"/>
                  <a:pt x="22486" y="105581"/>
                  <a:pt x="22473" y="105729"/>
                </a:cubicBezTo>
                <a:cubicBezTo>
                  <a:pt x="22474" y="106551"/>
                  <a:pt x="22450" y="107362"/>
                  <a:pt x="22400" y="108156"/>
                </a:cubicBezTo>
                <a:lnTo>
                  <a:pt x="22395" y="108331"/>
                </a:lnTo>
                <a:cubicBezTo>
                  <a:pt x="22393" y="108332"/>
                  <a:pt x="22391" y="108332"/>
                  <a:pt x="22390" y="108333"/>
                </a:cubicBezTo>
                <a:cubicBezTo>
                  <a:pt x="22150" y="112821"/>
                  <a:pt x="21377" y="116866"/>
                  <a:pt x="20234" y="120000"/>
                </a:cubicBezTo>
                <a:lnTo>
                  <a:pt x="18322" y="120000"/>
                </a:lnTo>
                <a:cubicBezTo>
                  <a:pt x="19730" y="117362"/>
                  <a:pt x="20736" y="113376"/>
                  <a:pt x="21076" y="108772"/>
                </a:cubicBezTo>
                <a:cubicBezTo>
                  <a:pt x="18773" y="110092"/>
                  <a:pt x="16899" y="114366"/>
                  <a:pt x="16078" y="120000"/>
                </a:cubicBezTo>
                <a:lnTo>
                  <a:pt x="14724" y="120000"/>
                </a:lnTo>
                <a:cubicBezTo>
                  <a:pt x="15643" y="112428"/>
                  <a:pt x="18136" y="106678"/>
                  <a:pt x="21207" y="105322"/>
                </a:cubicBezTo>
                <a:lnTo>
                  <a:pt x="21209" y="105292"/>
                </a:lnTo>
                <a:cubicBezTo>
                  <a:pt x="21261" y="105266"/>
                  <a:pt x="21313" y="105241"/>
                  <a:pt x="21368" y="105252"/>
                </a:cubicBezTo>
                <a:cubicBezTo>
                  <a:pt x="21675" y="105106"/>
                  <a:pt x="21989" y="105028"/>
                  <a:pt x="22308" y="105014"/>
                </a:cubicBezTo>
                <a:close/>
                <a:moveTo>
                  <a:pt x="6045" y="104971"/>
                </a:moveTo>
                <a:lnTo>
                  <a:pt x="6213" y="105014"/>
                </a:lnTo>
                <a:cubicBezTo>
                  <a:pt x="6532" y="105028"/>
                  <a:pt x="6846" y="105106"/>
                  <a:pt x="7153" y="105252"/>
                </a:cubicBezTo>
                <a:cubicBezTo>
                  <a:pt x="7207" y="105241"/>
                  <a:pt x="7260" y="105266"/>
                  <a:pt x="7312" y="105292"/>
                </a:cubicBezTo>
                <a:lnTo>
                  <a:pt x="7313" y="105322"/>
                </a:lnTo>
                <a:cubicBezTo>
                  <a:pt x="10385" y="106678"/>
                  <a:pt x="12877" y="112428"/>
                  <a:pt x="13796" y="120000"/>
                </a:cubicBezTo>
                <a:lnTo>
                  <a:pt x="12442" y="120000"/>
                </a:lnTo>
                <a:cubicBezTo>
                  <a:pt x="11622" y="114366"/>
                  <a:pt x="9748" y="110092"/>
                  <a:pt x="7445" y="108772"/>
                </a:cubicBezTo>
                <a:cubicBezTo>
                  <a:pt x="7784" y="113376"/>
                  <a:pt x="8791" y="117362"/>
                  <a:pt x="10199" y="120000"/>
                </a:cubicBezTo>
                <a:lnTo>
                  <a:pt x="8287" y="120000"/>
                </a:lnTo>
                <a:cubicBezTo>
                  <a:pt x="7144" y="116866"/>
                  <a:pt x="6371" y="112821"/>
                  <a:pt x="6131" y="108333"/>
                </a:cubicBezTo>
                <a:cubicBezTo>
                  <a:pt x="6129" y="108332"/>
                  <a:pt x="6128" y="108332"/>
                  <a:pt x="6126" y="108331"/>
                </a:cubicBezTo>
                <a:lnTo>
                  <a:pt x="6121" y="108156"/>
                </a:lnTo>
                <a:cubicBezTo>
                  <a:pt x="6071" y="107362"/>
                  <a:pt x="6047" y="106551"/>
                  <a:pt x="6047" y="105729"/>
                </a:cubicBezTo>
                <a:cubicBezTo>
                  <a:pt x="6034" y="105581"/>
                  <a:pt x="6034" y="105433"/>
                  <a:pt x="6034" y="105283"/>
                </a:cubicBezTo>
                <a:lnTo>
                  <a:pt x="6040" y="104983"/>
                </a:lnTo>
                <a:lnTo>
                  <a:pt x="6045" y="104984"/>
                </a:lnTo>
                <a:close/>
                <a:moveTo>
                  <a:pt x="5821" y="104971"/>
                </a:moveTo>
                <a:lnTo>
                  <a:pt x="5821" y="104984"/>
                </a:lnTo>
                <a:lnTo>
                  <a:pt x="5826" y="104983"/>
                </a:lnTo>
                <a:lnTo>
                  <a:pt x="5832" y="105283"/>
                </a:lnTo>
                <a:cubicBezTo>
                  <a:pt x="5832" y="105433"/>
                  <a:pt x="5831" y="105581"/>
                  <a:pt x="5818" y="105729"/>
                </a:cubicBezTo>
                <a:cubicBezTo>
                  <a:pt x="5819" y="106551"/>
                  <a:pt x="5795" y="107362"/>
                  <a:pt x="5745" y="108156"/>
                </a:cubicBezTo>
                <a:lnTo>
                  <a:pt x="5740" y="108331"/>
                </a:lnTo>
                <a:cubicBezTo>
                  <a:pt x="5738" y="108332"/>
                  <a:pt x="5736" y="108332"/>
                  <a:pt x="5735" y="108333"/>
                </a:cubicBezTo>
                <a:cubicBezTo>
                  <a:pt x="5494" y="112831"/>
                  <a:pt x="4718" y="116882"/>
                  <a:pt x="3566" y="120000"/>
                </a:cubicBezTo>
                <a:lnTo>
                  <a:pt x="1671" y="120000"/>
                </a:lnTo>
                <a:cubicBezTo>
                  <a:pt x="3076" y="117358"/>
                  <a:pt x="4081" y="113374"/>
                  <a:pt x="4421" y="108772"/>
                </a:cubicBezTo>
                <a:cubicBezTo>
                  <a:pt x="2548" y="109846"/>
                  <a:pt x="960" y="112871"/>
                  <a:pt x="0" y="117011"/>
                </a:cubicBezTo>
                <a:lnTo>
                  <a:pt x="0" y="111583"/>
                </a:lnTo>
                <a:cubicBezTo>
                  <a:pt x="1195" y="108357"/>
                  <a:pt x="2777" y="106106"/>
                  <a:pt x="4552" y="105322"/>
                </a:cubicBezTo>
                <a:lnTo>
                  <a:pt x="4554" y="105292"/>
                </a:lnTo>
                <a:cubicBezTo>
                  <a:pt x="4606" y="105266"/>
                  <a:pt x="4658" y="105241"/>
                  <a:pt x="4713" y="105252"/>
                </a:cubicBezTo>
                <a:cubicBezTo>
                  <a:pt x="5020" y="105106"/>
                  <a:pt x="5334" y="105028"/>
                  <a:pt x="5653" y="105014"/>
                </a:cubicBezTo>
                <a:close/>
                <a:moveTo>
                  <a:pt x="112723" y="86743"/>
                </a:moveTo>
                <a:cubicBezTo>
                  <a:pt x="110014" y="88283"/>
                  <a:pt x="107899" y="93876"/>
                  <a:pt x="107375" y="100931"/>
                </a:cubicBezTo>
                <a:cubicBezTo>
                  <a:pt x="110084" y="99391"/>
                  <a:pt x="112198" y="93797"/>
                  <a:pt x="112723" y="86743"/>
                </a:cubicBezTo>
                <a:close/>
                <a:moveTo>
                  <a:pt x="99003" y="86743"/>
                </a:moveTo>
                <a:cubicBezTo>
                  <a:pt x="99528" y="93797"/>
                  <a:pt x="101642" y="99391"/>
                  <a:pt x="104351" y="100931"/>
                </a:cubicBezTo>
                <a:cubicBezTo>
                  <a:pt x="103827" y="93876"/>
                  <a:pt x="101712" y="88283"/>
                  <a:pt x="99003" y="86743"/>
                </a:cubicBezTo>
                <a:close/>
                <a:moveTo>
                  <a:pt x="96068" y="86743"/>
                </a:moveTo>
                <a:cubicBezTo>
                  <a:pt x="93359" y="88283"/>
                  <a:pt x="91244" y="93876"/>
                  <a:pt x="90720" y="100931"/>
                </a:cubicBezTo>
                <a:cubicBezTo>
                  <a:pt x="93429" y="99391"/>
                  <a:pt x="95543" y="93797"/>
                  <a:pt x="96068" y="86743"/>
                </a:cubicBezTo>
                <a:close/>
                <a:moveTo>
                  <a:pt x="82348" y="86743"/>
                </a:moveTo>
                <a:cubicBezTo>
                  <a:pt x="82873" y="93797"/>
                  <a:pt x="84987" y="99391"/>
                  <a:pt x="87696" y="100931"/>
                </a:cubicBezTo>
                <a:cubicBezTo>
                  <a:pt x="87172" y="93876"/>
                  <a:pt x="85057" y="88283"/>
                  <a:pt x="82348" y="86743"/>
                </a:cubicBezTo>
                <a:close/>
                <a:moveTo>
                  <a:pt x="79413" y="86743"/>
                </a:moveTo>
                <a:cubicBezTo>
                  <a:pt x="76704" y="88283"/>
                  <a:pt x="74589" y="93876"/>
                  <a:pt x="74065" y="100931"/>
                </a:cubicBezTo>
                <a:cubicBezTo>
                  <a:pt x="76774" y="99391"/>
                  <a:pt x="78888" y="93797"/>
                  <a:pt x="79413" y="86743"/>
                </a:cubicBezTo>
                <a:close/>
                <a:moveTo>
                  <a:pt x="65693" y="86743"/>
                </a:moveTo>
                <a:cubicBezTo>
                  <a:pt x="66218" y="93797"/>
                  <a:pt x="68332" y="99391"/>
                  <a:pt x="71041" y="100931"/>
                </a:cubicBezTo>
                <a:cubicBezTo>
                  <a:pt x="70517" y="93876"/>
                  <a:pt x="68402" y="88283"/>
                  <a:pt x="65693" y="86743"/>
                </a:cubicBezTo>
                <a:close/>
                <a:moveTo>
                  <a:pt x="62757" y="86743"/>
                </a:moveTo>
                <a:cubicBezTo>
                  <a:pt x="60049" y="88283"/>
                  <a:pt x="57934" y="93876"/>
                  <a:pt x="57410" y="100931"/>
                </a:cubicBezTo>
                <a:cubicBezTo>
                  <a:pt x="60119" y="99391"/>
                  <a:pt x="62233" y="93797"/>
                  <a:pt x="62757" y="86743"/>
                </a:cubicBezTo>
                <a:close/>
                <a:moveTo>
                  <a:pt x="49038" y="86743"/>
                </a:moveTo>
                <a:cubicBezTo>
                  <a:pt x="49563" y="93797"/>
                  <a:pt x="51677" y="99391"/>
                  <a:pt x="54386" y="100931"/>
                </a:cubicBezTo>
                <a:cubicBezTo>
                  <a:pt x="53862" y="93876"/>
                  <a:pt x="51747" y="88283"/>
                  <a:pt x="49038" y="86743"/>
                </a:cubicBezTo>
                <a:close/>
                <a:moveTo>
                  <a:pt x="46102" y="86743"/>
                </a:moveTo>
                <a:cubicBezTo>
                  <a:pt x="43394" y="88283"/>
                  <a:pt x="41279" y="93876"/>
                  <a:pt x="40755" y="100931"/>
                </a:cubicBezTo>
                <a:cubicBezTo>
                  <a:pt x="43463" y="99391"/>
                  <a:pt x="45578" y="93797"/>
                  <a:pt x="46102" y="86743"/>
                </a:cubicBezTo>
                <a:close/>
                <a:moveTo>
                  <a:pt x="32383" y="86743"/>
                </a:moveTo>
                <a:cubicBezTo>
                  <a:pt x="32908" y="93797"/>
                  <a:pt x="35022" y="99391"/>
                  <a:pt x="37731" y="100931"/>
                </a:cubicBezTo>
                <a:cubicBezTo>
                  <a:pt x="37206" y="93876"/>
                  <a:pt x="35092" y="88283"/>
                  <a:pt x="32383" y="86743"/>
                </a:cubicBezTo>
                <a:close/>
                <a:moveTo>
                  <a:pt x="29447" y="86743"/>
                </a:moveTo>
                <a:cubicBezTo>
                  <a:pt x="26739" y="88283"/>
                  <a:pt x="24624" y="93876"/>
                  <a:pt x="24100" y="100931"/>
                </a:cubicBezTo>
                <a:cubicBezTo>
                  <a:pt x="26808" y="99391"/>
                  <a:pt x="28923" y="93797"/>
                  <a:pt x="29447" y="86743"/>
                </a:cubicBezTo>
                <a:close/>
                <a:moveTo>
                  <a:pt x="15728" y="86743"/>
                </a:moveTo>
                <a:cubicBezTo>
                  <a:pt x="16253" y="93797"/>
                  <a:pt x="18367" y="99391"/>
                  <a:pt x="21076" y="100931"/>
                </a:cubicBezTo>
                <a:cubicBezTo>
                  <a:pt x="20551" y="93876"/>
                  <a:pt x="18437" y="88283"/>
                  <a:pt x="15728" y="86743"/>
                </a:cubicBezTo>
                <a:close/>
                <a:moveTo>
                  <a:pt x="12792" y="86743"/>
                </a:moveTo>
                <a:cubicBezTo>
                  <a:pt x="10084" y="88283"/>
                  <a:pt x="7969" y="93876"/>
                  <a:pt x="7445" y="100931"/>
                </a:cubicBezTo>
                <a:cubicBezTo>
                  <a:pt x="10153" y="99391"/>
                  <a:pt x="12268" y="93797"/>
                  <a:pt x="12792" y="86743"/>
                </a:cubicBezTo>
                <a:close/>
                <a:moveTo>
                  <a:pt x="0" y="84013"/>
                </a:moveTo>
                <a:cubicBezTo>
                  <a:pt x="3018" y="86388"/>
                  <a:pt x="5291" y="93121"/>
                  <a:pt x="5735" y="101367"/>
                </a:cubicBezTo>
                <a:cubicBezTo>
                  <a:pt x="5736" y="101368"/>
                  <a:pt x="5738" y="101368"/>
                  <a:pt x="5740" y="101368"/>
                </a:cubicBezTo>
                <a:lnTo>
                  <a:pt x="5745" y="101542"/>
                </a:lnTo>
                <a:cubicBezTo>
                  <a:pt x="5795" y="102330"/>
                  <a:pt x="5819" y="103134"/>
                  <a:pt x="5818" y="103950"/>
                </a:cubicBezTo>
                <a:cubicBezTo>
                  <a:pt x="5831" y="104097"/>
                  <a:pt x="5832" y="104244"/>
                  <a:pt x="5832" y="104392"/>
                </a:cubicBezTo>
                <a:cubicBezTo>
                  <a:pt x="5832" y="104492"/>
                  <a:pt x="5832" y="104591"/>
                  <a:pt x="5826" y="104690"/>
                </a:cubicBezTo>
                <a:lnTo>
                  <a:pt x="5821" y="104689"/>
                </a:lnTo>
                <a:lnTo>
                  <a:pt x="5821" y="104702"/>
                </a:lnTo>
                <a:lnTo>
                  <a:pt x="5652" y="104660"/>
                </a:lnTo>
                <a:cubicBezTo>
                  <a:pt x="5334" y="104646"/>
                  <a:pt x="5020" y="104569"/>
                  <a:pt x="4713" y="104424"/>
                </a:cubicBezTo>
                <a:cubicBezTo>
                  <a:pt x="4658" y="104435"/>
                  <a:pt x="4606" y="104410"/>
                  <a:pt x="4554" y="104384"/>
                </a:cubicBezTo>
                <a:lnTo>
                  <a:pt x="4552" y="104354"/>
                </a:lnTo>
                <a:cubicBezTo>
                  <a:pt x="2777" y="103576"/>
                  <a:pt x="1195" y="101342"/>
                  <a:pt x="0" y="98142"/>
                </a:cubicBezTo>
                <a:lnTo>
                  <a:pt x="0" y="92757"/>
                </a:lnTo>
                <a:cubicBezTo>
                  <a:pt x="960" y="96865"/>
                  <a:pt x="2548" y="99866"/>
                  <a:pt x="4421" y="100931"/>
                </a:cubicBezTo>
                <a:cubicBezTo>
                  <a:pt x="3958" y="94704"/>
                  <a:pt x="2256" y="89616"/>
                  <a:pt x="0" y="87459"/>
                </a:cubicBezTo>
                <a:close/>
                <a:moveTo>
                  <a:pt x="114258" y="82971"/>
                </a:moveTo>
                <a:lnTo>
                  <a:pt x="114427" y="83013"/>
                </a:lnTo>
                <a:cubicBezTo>
                  <a:pt x="114745" y="83027"/>
                  <a:pt x="115059" y="83105"/>
                  <a:pt x="115366" y="83249"/>
                </a:cubicBezTo>
                <a:cubicBezTo>
                  <a:pt x="115421" y="83239"/>
                  <a:pt x="115473" y="83263"/>
                  <a:pt x="115526" y="83290"/>
                </a:cubicBezTo>
                <a:lnTo>
                  <a:pt x="115527" y="83319"/>
                </a:lnTo>
                <a:cubicBezTo>
                  <a:pt x="117264" y="84080"/>
                  <a:pt x="118816" y="86236"/>
                  <a:pt x="120000" y="89335"/>
                </a:cubicBezTo>
                <a:lnTo>
                  <a:pt x="120000" y="94584"/>
                </a:lnTo>
                <a:cubicBezTo>
                  <a:pt x="119032" y="90646"/>
                  <a:pt x="117480" y="87778"/>
                  <a:pt x="115658" y="86743"/>
                </a:cubicBezTo>
                <a:cubicBezTo>
                  <a:pt x="116116" y="92896"/>
                  <a:pt x="117783" y="97937"/>
                  <a:pt x="120000" y="100143"/>
                </a:cubicBezTo>
                <a:lnTo>
                  <a:pt x="120000" y="103608"/>
                </a:lnTo>
                <a:cubicBezTo>
                  <a:pt x="117022" y="101168"/>
                  <a:pt x="114785" y="94480"/>
                  <a:pt x="114345" y="86307"/>
                </a:cubicBezTo>
                <a:cubicBezTo>
                  <a:pt x="114343" y="86305"/>
                  <a:pt x="114341" y="86305"/>
                  <a:pt x="114340" y="86305"/>
                </a:cubicBezTo>
                <a:lnTo>
                  <a:pt x="114334" y="86131"/>
                </a:lnTo>
                <a:cubicBezTo>
                  <a:pt x="114285" y="85343"/>
                  <a:pt x="114260" y="84539"/>
                  <a:pt x="114261" y="83723"/>
                </a:cubicBezTo>
                <a:cubicBezTo>
                  <a:pt x="114248" y="83577"/>
                  <a:pt x="114247" y="83429"/>
                  <a:pt x="114247" y="83281"/>
                </a:cubicBezTo>
                <a:lnTo>
                  <a:pt x="114253" y="82983"/>
                </a:lnTo>
                <a:lnTo>
                  <a:pt x="114258" y="82984"/>
                </a:lnTo>
                <a:close/>
                <a:moveTo>
                  <a:pt x="114123" y="82971"/>
                </a:moveTo>
                <a:lnTo>
                  <a:pt x="114123" y="82984"/>
                </a:lnTo>
                <a:lnTo>
                  <a:pt x="114128" y="82983"/>
                </a:lnTo>
                <a:lnTo>
                  <a:pt x="114134" y="83281"/>
                </a:lnTo>
                <a:cubicBezTo>
                  <a:pt x="114134" y="83429"/>
                  <a:pt x="114133" y="83577"/>
                  <a:pt x="114120" y="83723"/>
                </a:cubicBezTo>
                <a:cubicBezTo>
                  <a:pt x="114121" y="84539"/>
                  <a:pt x="114096" y="85343"/>
                  <a:pt x="114047" y="86131"/>
                </a:cubicBezTo>
                <a:lnTo>
                  <a:pt x="114041" y="86305"/>
                </a:lnTo>
                <a:cubicBezTo>
                  <a:pt x="114040" y="86305"/>
                  <a:pt x="114038" y="86305"/>
                  <a:pt x="114036" y="86307"/>
                </a:cubicBezTo>
                <a:cubicBezTo>
                  <a:pt x="113542" y="95496"/>
                  <a:pt x="110775" y="102807"/>
                  <a:pt x="107243" y="104354"/>
                </a:cubicBezTo>
                <a:lnTo>
                  <a:pt x="107242" y="104384"/>
                </a:lnTo>
                <a:cubicBezTo>
                  <a:pt x="107190" y="104410"/>
                  <a:pt x="107138" y="104435"/>
                  <a:pt x="107083" y="104424"/>
                </a:cubicBezTo>
                <a:cubicBezTo>
                  <a:pt x="106776" y="104569"/>
                  <a:pt x="106462" y="104646"/>
                  <a:pt x="106143" y="104660"/>
                </a:cubicBezTo>
                <a:lnTo>
                  <a:pt x="105975" y="104702"/>
                </a:lnTo>
                <a:lnTo>
                  <a:pt x="105975" y="104689"/>
                </a:lnTo>
                <a:lnTo>
                  <a:pt x="105970" y="104690"/>
                </a:lnTo>
                <a:cubicBezTo>
                  <a:pt x="105964" y="104591"/>
                  <a:pt x="105964" y="104492"/>
                  <a:pt x="105964" y="104392"/>
                </a:cubicBezTo>
                <a:cubicBezTo>
                  <a:pt x="105964" y="104244"/>
                  <a:pt x="105965" y="104097"/>
                  <a:pt x="105977" y="103950"/>
                </a:cubicBezTo>
                <a:cubicBezTo>
                  <a:pt x="105977" y="103134"/>
                  <a:pt x="106001" y="102330"/>
                  <a:pt x="106051" y="101542"/>
                </a:cubicBezTo>
                <a:lnTo>
                  <a:pt x="106056" y="101368"/>
                </a:lnTo>
                <a:cubicBezTo>
                  <a:pt x="106058" y="101368"/>
                  <a:pt x="106060" y="101368"/>
                  <a:pt x="106061" y="101367"/>
                </a:cubicBezTo>
                <a:cubicBezTo>
                  <a:pt x="106556" y="92178"/>
                  <a:pt x="109322" y="84866"/>
                  <a:pt x="112854" y="83319"/>
                </a:cubicBezTo>
                <a:lnTo>
                  <a:pt x="112855" y="83290"/>
                </a:lnTo>
                <a:cubicBezTo>
                  <a:pt x="112908" y="83263"/>
                  <a:pt x="112960" y="83239"/>
                  <a:pt x="113015" y="83249"/>
                </a:cubicBezTo>
                <a:cubicBezTo>
                  <a:pt x="113322" y="83105"/>
                  <a:pt x="113636" y="83027"/>
                  <a:pt x="113955" y="83013"/>
                </a:cubicBezTo>
                <a:close/>
                <a:moveTo>
                  <a:pt x="97603" y="82971"/>
                </a:moveTo>
                <a:lnTo>
                  <a:pt x="97772" y="83013"/>
                </a:lnTo>
                <a:cubicBezTo>
                  <a:pt x="98090" y="83027"/>
                  <a:pt x="98404" y="83105"/>
                  <a:pt x="98711" y="83249"/>
                </a:cubicBezTo>
                <a:cubicBezTo>
                  <a:pt x="98766" y="83239"/>
                  <a:pt x="98818" y="83263"/>
                  <a:pt x="98871" y="83290"/>
                </a:cubicBezTo>
                <a:lnTo>
                  <a:pt x="98872" y="83319"/>
                </a:lnTo>
                <a:cubicBezTo>
                  <a:pt x="102404" y="84866"/>
                  <a:pt x="105170" y="92178"/>
                  <a:pt x="105665" y="101367"/>
                </a:cubicBezTo>
                <a:cubicBezTo>
                  <a:pt x="105666" y="101368"/>
                  <a:pt x="105668" y="101368"/>
                  <a:pt x="105670" y="101368"/>
                </a:cubicBezTo>
                <a:lnTo>
                  <a:pt x="105675" y="101542"/>
                </a:lnTo>
                <a:cubicBezTo>
                  <a:pt x="105725" y="102330"/>
                  <a:pt x="105749" y="103134"/>
                  <a:pt x="105749" y="103950"/>
                </a:cubicBezTo>
                <a:cubicBezTo>
                  <a:pt x="105761" y="104097"/>
                  <a:pt x="105762" y="104244"/>
                  <a:pt x="105762" y="104392"/>
                </a:cubicBezTo>
                <a:cubicBezTo>
                  <a:pt x="105762" y="104492"/>
                  <a:pt x="105762" y="104591"/>
                  <a:pt x="105756" y="104690"/>
                </a:cubicBezTo>
                <a:lnTo>
                  <a:pt x="105751" y="104689"/>
                </a:lnTo>
                <a:lnTo>
                  <a:pt x="105751" y="104702"/>
                </a:lnTo>
                <a:lnTo>
                  <a:pt x="105583" y="104660"/>
                </a:lnTo>
                <a:cubicBezTo>
                  <a:pt x="105264" y="104646"/>
                  <a:pt x="104950" y="104569"/>
                  <a:pt x="104643" y="104424"/>
                </a:cubicBezTo>
                <a:cubicBezTo>
                  <a:pt x="104588" y="104435"/>
                  <a:pt x="104536" y="104410"/>
                  <a:pt x="104484" y="104384"/>
                </a:cubicBezTo>
                <a:lnTo>
                  <a:pt x="104483" y="104354"/>
                </a:lnTo>
                <a:cubicBezTo>
                  <a:pt x="100951" y="102807"/>
                  <a:pt x="98184" y="95496"/>
                  <a:pt x="97690" y="86307"/>
                </a:cubicBezTo>
                <a:cubicBezTo>
                  <a:pt x="97688" y="86305"/>
                  <a:pt x="97686" y="86305"/>
                  <a:pt x="97685" y="86305"/>
                </a:cubicBezTo>
                <a:lnTo>
                  <a:pt x="97679" y="86131"/>
                </a:lnTo>
                <a:cubicBezTo>
                  <a:pt x="97630" y="85343"/>
                  <a:pt x="97605" y="84539"/>
                  <a:pt x="97606" y="83723"/>
                </a:cubicBezTo>
                <a:cubicBezTo>
                  <a:pt x="97593" y="83577"/>
                  <a:pt x="97592" y="83429"/>
                  <a:pt x="97592" y="83281"/>
                </a:cubicBezTo>
                <a:lnTo>
                  <a:pt x="97598" y="82983"/>
                </a:lnTo>
                <a:lnTo>
                  <a:pt x="97603" y="82984"/>
                </a:lnTo>
                <a:close/>
                <a:moveTo>
                  <a:pt x="97468" y="82971"/>
                </a:moveTo>
                <a:lnTo>
                  <a:pt x="97468" y="82984"/>
                </a:lnTo>
                <a:lnTo>
                  <a:pt x="97473" y="82983"/>
                </a:lnTo>
                <a:lnTo>
                  <a:pt x="97479" y="83281"/>
                </a:lnTo>
                <a:cubicBezTo>
                  <a:pt x="97479" y="83429"/>
                  <a:pt x="97478" y="83577"/>
                  <a:pt x="97465" y="83723"/>
                </a:cubicBezTo>
                <a:cubicBezTo>
                  <a:pt x="97466" y="84539"/>
                  <a:pt x="97441" y="85343"/>
                  <a:pt x="97392" y="86131"/>
                </a:cubicBezTo>
                <a:lnTo>
                  <a:pt x="97386" y="86305"/>
                </a:lnTo>
                <a:cubicBezTo>
                  <a:pt x="97385" y="86305"/>
                  <a:pt x="97383" y="86305"/>
                  <a:pt x="97381" y="86307"/>
                </a:cubicBezTo>
                <a:cubicBezTo>
                  <a:pt x="96887" y="95496"/>
                  <a:pt x="94120" y="102807"/>
                  <a:pt x="90588" y="104354"/>
                </a:cubicBezTo>
                <a:lnTo>
                  <a:pt x="90587" y="104384"/>
                </a:lnTo>
                <a:cubicBezTo>
                  <a:pt x="90535" y="104410"/>
                  <a:pt x="90483" y="104435"/>
                  <a:pt x="90428" y="104424"/>
                </a:cubicBezTo>
                <a:cubicBezTo>
                  <a:pt x="90121" y="104569"/>
                  <a:pt x="89807" y="104646"/>
                  <a:pt x="89488" y="104660"/>
                </a:cubicBezTo>
                <a:lnTo>
                  <a:pt x="89320" y="104702"/>
                </a:lnTo>
                <a:lnTo>
                  <a:pt x="89320" y="104689"/>
                </a:lnTo>
                <a:lnTo>
                  <a:pt x="89315" y="104690"/>
                </a:lnTo>
                <a:cubicBezTo>
                  <a:pt x="89309" y="104591"/>
                  <a:pt x="89309" y="104492"/>
                  <a:pt x="89309" y="104392"/>
                </a:cubicBezTo>
                <a:cubicBezTo>
                  <a:pt x="89309" y="104244"/>
                  <a:pt x="89310" y="104097"/>
                  <a:pt x="89322" y="103950"/>
                </a:cubicBezTo>
                <a:cubicBezTo>
                  <a:pt x="89322" y="103134"/>
                  <a:pt x="89346" y="102330"/>
                  <a:pt x="89396" y="101542"/>
                </a:cubicBezTo>
                <a:lnTo>
                  <a:pt x="89401" y="101368"/>
                </a:lnTo>
                <a:cubicBezTo>
                  <a:pt x="89403" y="101368"/>
                  <a:pt x="89405" y="101368"/>
                  <a:pt x="89406" y="101367"/>
                </a:cubicBezTo>
                <a:cubicBezTo>
                  <a:pt x="89901" y="92178"/>
                  <a:pt x="92667" y="84866"/>
                  <a:pt x="96199" y="83319"/>
                </a:cubicBezTo>
                <a:lnTo>
                  <a:pt x="96200" y="83290"/>
                </a:lnTo>
                <a:cubicBezTo>
                  <a:pt x="96253" y="83263"/>
                  <a:pt x="96305" y="83239"/>
                  <a:pt x="96360" y="83249"/>
                </a:cubicBezTo>
                <a:cubicBezTo>
                  <a:pt x="96667" y="83105"/>
                  <a:pt x="96981" y="83027"/>
                  <a:pt x="97299" y="83013"/>
                </a:cubicBezTo>
                <a:close/>
                <a:moveTo>
                  <a:pt x="80948" y="82971"/>
                </a:moveTo>
                <a:lnTo>
                  <a:pt x="81117" y="83013"/>
                </a:lnTo>
                <a:cubicBezTo>
                  <a:pt x="81435" y="83027"/>
                  <a:pt x="81749" y="83105"/>
                  <a:pt x="82056" y="83249"/>
                </a:cubicBezTo>
                <a:cubicBezTo>
                  <a:pt x="82111" y="83239"/>
                  <a:pt x="82163" y="83263"/>
                  <a:pt x="82216" y="83290"/>
                </a:cubicBezTo>
                <a:lnTo>
                  <a:pt x="82217" y="83319"/>
                </a:lnTo>
                <a:cubicBezTo>
                  <a:pt x="85749" y="84866"/>
                  <a:pt x="88515" y="92178"/>
                  <a:pt x="89010" y="101367"/>
                </a:cubicBezTo>
                <a:cubicBezTo>
                  <a:pt x="89011" y="101368"/>
                  <a:pt x="89013" y="101368"/>
                  <a:pt x="89015" y="101368"/>
                </a:cubicBezTo>
                <a:lnTo>
                  <a:pt x="89020" y="101542"/>
                </a:lnTo>
                <a:cubicBezTo>
                  <a:pt x="89070" y="102330"/>
                  <a:pt x="89094" y="103134"/>
                  <a:pt x="89094" y="103950"/>
                </a:cubicBezTo>
                <a:cubicBezTo>
                  <a:pt x="89106" y="104097"/>
                  <a:pt x="89107" y="104244"/>
                  <a:pt x="89107" y="104392"/>
                </a:cubicBezTo>
                <a:cubicBezTo>
                  <a:pt x="89107" y="104492"/>
                  <a:pt x="89107" y="104591"/>
                  <a:pt x="89101" y="104690"/>
                </a:cubicBezTo>
                <a:lnTo>
                  <a:pt x="89096" y="104689"/>
                </a:lnTo>
                <a:lnTo>
                  <a:pt x="89096" y="104702"/>
                </a:lnTo>
                <a:lnTo>
                  <a:pt x="88928" y="104660"/>
                </a:lnTo>
                <a:cubicBezTo>
                  <a:pt x="88609" y="104646"/>
                  <a:pt x="88295" y="104569"/>
                  <a:pt x="87988" y="104424"/>
                </a:cubicBezTo>
                <a:cubicBezTo>
                  <a:pt x="87933" y="104435"/>
                  <a:pt x="87881" y="104410"/>
                  <a:pt x="87829" y="104384"/>
                </a:cubicBezTo>
                <a:lnTo>
                  <a:pt x="87828" y="104354"/>
                </a:lnTo>
                <a:cubicBezTo>
                  <a:pt x="84296" y="102807"/>
                  <a:pt x="81529" y="95496"/>
                  <a:pt x="81035" y="86307"/>
                </a:cubicBezTo>
                <a:cubicBezTo>
                  <a:pt x="81033" y="86305"/>
                  <a:pt x="81031" y="86305"/>
                  <a:pt x="81030" y="86305"/>
                </a:cubicBezTo>
                <a:lnTo>
                  <a:pt x="81024" y="86131"/>
                </a:lnTo>
                <a:cubicBezTo>
                  <a:pt x="80975" y="85343"/>
                  <a:pt x="80950" y="84539"/>
                  <a:pt x="80951" y="83723"/>
                </a:cubicBezTo>
                <a:cubicBezTo>
                  <a:pt x="80938" y="83577"/>
                  <a:pt x="80937" y="83429"/>
                  <a:pt x="80937" y="83281"/>
                </a:cubicBezTo>
                <a:lnTo>
                  <a:pt x="80943" y="82983"/>
                </a:lnTo>
                <a:lnTo>
                  <a:pt x="80948" y="82984"/>
                </a:lnTo>
                <a:close/>
                <a:moveTo>
                  <a:pt x="80813" y="82971"/>
                </a:moveTo>
                <a:lnTo>
                  <a:pt x="80813" y="82984"/>
                </a:lnTo>
                <a:lnTo>
                  <a:pt x="80818" y="82983"/>
                </a:lnTo>
                <a:lnTo>
                  <a:pt x="80824" y="83281"/>
                </a:lnTo>
                <a:cubicBezTo>
                  <a:pt x="80824" y="83429"/>
                  <a:pt x="80823" y="83577"/>
                  <a:pt x="80810" y="83723"/>
                </a:cubicBezTo>
                <a:cubicBezTo>
                  <a:pt x="80811" y="84539"/>
                  <a:pt x="80786" y="85343"/>
                  <a:pt x="80737" y="86131"/>
                </a:cubicBezTo>
                <a:lnTo>
                  <a:pt x="80731" y="86305"/>
                </a:lnTo>
                <a:cubicBezTo>
                  <a:pt x="80730" y="86305"/>
                  <a:pt x="80728" y="86305"/>
                  <a:pt x="80726" y="86307"/>
                </a:cubicBezTo>
                <a:cubicBezTo>
                  <a:pt x="80232" y="95496"/>
                  <a:pt x="77465" y="102807"/>
                  <a:pt x="73933" y="104354"/>
                </a:cubicBezTo>
                <a:lnTo>
                  <a:pt x="73932" y="104384"/>
                </a:lnTo>
                <a:cubicBezTo>
                  <a:pt x="73880" y="104410"/>
                  <a:pt x="73828" y="104435"/>
                  <a:pt x="73773" y="104424"/>
                </a:cubicBezTo>
                <a:cubicBezTo>
                  <a:pt x="73466" y="104569"/>
                  <a:pt x="73152" y="104646"/>
                  <a:pt x="72833" y="104660"/>
                </a:cubicBezTo>
                <a:lnTo>
                  <a:pt x="72665" y="104702"/>
                </a:lnTo>
                <a:lnTo>
                  <a:pt x="72665" y="104689"/>
                </a:lnTo>
                <a:lnTo>
                  <a:pt x="72660" y="104690"/>
                </a:lnTo>
                <a:cubicBezTo>
                  <a:pt x="72654" y="104591"/>
                  <a:pt x="72654" y="104492"/>
                  <a:pt x="72654" y="104392"/>
                </a:cubicBezTo>
                <a:cubicBezTo>
                  <a:pt x="72654" y="104244"/>
                  <a:pt x="72654" y="104097"/>
                  <a:pt x="72667" y="103950"/>
                </a:cubicBezTo>
                <a:cubicBezTo>
                  <a:pt x="72667" y="103134"/>
                  <a:pt x="72691" y="102330"/>
                  <a:pt x="72741" y="101542"/>
                </a:cubicBezTo>
                <a:lnTo>
                  <a:pt x="72746" y="101368"/>
                </a:lnTo>
                <a:cubicBezTo>
                  <a:pt x="72748" y="101368"/>
                  <a:pt x="72750" y="101368"/>
                  <a:pt x="72751" y="101367"/>
                </a:cubicBezTo>
                <a:cubicBezTo>
                  <a:pt x="73246" y="92178"/>
                  <a:pt x="76012" y="84866"/>
                  <a:pt x="79544" y="83319"/>
                </a:cubicBezTo>
                <a:lnTo>
                  <a:pt x="79545" y="83290"/>
                </a:lnTo>
                <a:cubicBezTo>
                  <a:pt x="79598" y="83263"/>
                  <a:pt x="79650" y="83239"/>
                  <a:pt x="79705" y="83249"/>
                </a:cubicBezTo>
                <a:cubicBezTo>
                  <a:pt x="80012" y="83105"/>
                  <a:pt x="80326" y="83027"/>
                  <a:pt x="80644" y="83013"/>
                </a:cubicBezTo>
                <a:close/>
                <a:moveTo>
                  <a:pt x="64293" y="82971"/>
                </a:moveTo>
                <a:lnTo>
                  <a:pt x="64461" y="83013"/>
                </a:lnTo>
                <a:cubicBezTo>
                  <a:pt x="64780" y="83027"/>
                  <a:pt x="65094" y="83105"/>
                  <a:pt x="65401" y="83249"/>
                </a:cubicBezTo>
                <a:cubicBezTo>
                  <a:pt x="65456" y="83239"/>
                  <a:pt x="65508" y="83263"/>
                  <a:pt x="65561" y="83290"/>
                </a:cubicBezTo>
                <a:lnTo>
                  <a:pt x="65562" y="83319"/>
                </a:lnTo>
                <a:cubicBezTo>
                  <a:pt x="69094" y="84866"/>
                  <a:pt x="71860" y="92178"/>
                  <a:pt x="72355" y="101367"/>
                </a:cubicBezTo>
                <a:cubicBezTo>
                  <a:pt x="72356" y="101368"/>
                  <a:pt x="72358" y="101368"/>
                  <a:pt x="72360" y="101368"/>
                </a:cubicBezTo>
                <a:lnTo>
                  <a:pt x="72365" y="101542"/>
                </a:lnTo>
                <a:cubicBezTo>
                  <a:pt x="72415" y="102330"/>
                  <a:pt x="72439" y="103134"/>
                  <a:pt x="72439" y="103950"/>
                </a:cubicBezTo>
                <a:cubicBezTo>
                  <a:pt x="72451" y="104097"/>
                  <a:pt x="72452" y="104244"/>
                  <a:pt x="72452" y="104392"/>
                </a:cubicBezTo>
                <a:cubicBezTo>
                  <a:pt x="72452" y="104492"/>
                  <a:pt x="72452" y="104591"/>
                  <a:pt x="72446" y="104690"/>
                </a:cubicBezTo>
                <a:lnTo>
                  <a:pt x="72441" y="104689"/>
                </a:lnTo>
                <a:lnTo>
                  <a:pt x="72441" y="104702"/>
                </a:lnTo>
                <a:lnTo>
                  <a:pt x="72273" y="104660"/>
                </a:lnTo>
                <a:cubicBezTo>
                  <a:pt x="71954" y="104646"/>
                  <a:pt x="71640" y="104569"/>
                  <a:pt x="71333" y="104424"/>
                </a:cubicBezTo>
                <a:cubicBezTo>
                  <a:pt x="71278" y="104435"/>
                  <a:pt x="71226" y="104410"/>
                  <a:pt x="71174" y="104384"/>
                </a:cubicBezTo>
                <a:lnTo>
                  <a:pt x="71173" y="104354"/>
                </a:lnTo>
                <a:cubicBezTo>
                  <a:pt x="67641" y="102807"/>
                  <a:pt x="64874" y="95496"/>
                  <a:pt x="64380" y="86307"/>
                </a:cubicBezTo>
                <a:cubicBezTo>
                  <a:pt x="64378" y="86305"/>
                  <a:pt x="64376" y="86305"/>
                  <a:pt x="64375" y="86305"/>
                </a:cubicBezTo>
                <a:lnTo>
                  <a:pt x="64369" y="86131"/>
                </a:lnTo>
                <a:cubicBezTo>
                  <a:pt x="64319" y="85343"/>
                  <a:pt x="64295" y="84539"/>
                  <a:pt x="64296" y="83723"/>
                </a:cubicBezTo>
                <a:cubicBezTo>
                  <a:pt x="64283" y="83577"/>
                  <a:pt x="64282" y="83429"/>
                  <a:pt x="64282" y="83281"/>
                </a:cubicBezTo>
                <a:lnTo>
                  <a:pt x="64288" y="82983"/>
                </a:lnTo>
                <a:lnTo>
                  <a:pt x="64293" y="82984"/>
                </a:lnTo>
                <a:close/>
                <a:moveTo>
                  <a:pt x="64158" y="82971"/>
                </a:moveTo>
                <a:lnTo>
                  <a:pt x="64158" y="82984"/>
                </a:lnTo>
                <a:lnTo>
                  <a:pt x="64163" y="82983"/>
                </a:lnTo>
                <a:lnTo>
                  <a:pt x="64169" y="83281"/>
                </a:lnTo>
                <a:cubicBezTo>
                  <a:pt x="64169" y="83429"/>
                  <a:pt x="64168" y="83577"/>
                  <a:pt x="64155" y="83723"/>
                </a:cubicBezTo>
                <a:cubicBezTo>
                  <a:pt x="64156" y="84539"/>
                  <a:pt x="64131" y="85343"/>
                  <a:pt x="64082" y="86131"/>
                </a:cubicBezTo>
                <a:lnTo>
                  <a:pt x="64076" y="86305"/>
                </a:lnTo>
                <a:cubicBezTo>
                  <a:pt x="64075" y="86305"/>
                  <a:pt x="64073" y="86305"/>
                  <a:pt x="64071" y="86307"/>
                </a:cubicBezTo>
                <a:cubicBezTo>
                  <a:pt x="63576" y="95496"/>
                  <a:pt x="60810" y="102807"/>
                  <a:pt x="57278" y="104354"/>
                </a:cubicBezTo>
                <a:lnTo>
                  <a:pt x="57277" y="104384"/>
                </a:lnTo>
                <a:cubicBezTo>
                  <a:pt x="57225" y="104410"/>
                  <a:pt x="57172" y="104435"/>
                  <a:pt x="57118" y="104424"/>
                </a:cubicBezTo>
                <a:cubicBezTo>
                  <a:pt x="56811" y="104569"/>
                  <a:pt x="56497" y="104646"/>
                  <a:pt x="56178" y="104660"/>
                </a:cubicBezTo>
                <a:lnTo>
                  <a:pt x="56010" y="104702"/>
                </a:lnTo>
                <a:lnTo>
                  <a:pt x="56010" y="104689"/>
                </a:lnTo>
                <a:lnTo>
                  <a:pt x="56005" y="104690"/>
                </a:lnTo>
                <a:cubicBezTo>
                  <a:pt x="55999" y="104591"/>
                  <a:pt x="55999" y="104492"/>
                  <a:pt x="55999" y="104392"/>
                </a:cubicBezTo>
                <a:cubicBezTo>
                  <a:pt x="55999" y="104244"/>
                  <a:pt x="55999" y="104097"/>
                  <a:pt x="56012" y="103950"/>
                </a:cubicBezTo>
                <a:cubicBezTo>
                  <a:pt x="56012" y="103134"/>
                  <a:pt x="56036" y="102330"/>
                  <a:pt x="56086" y="101542"/>
                </a:cubicBezTo>
                <a:lnTo>
                  <a:pt x="56091" y="101368"/>
                </a:lnTo>
                <a:cubicBezTo>
                  <a:pt x="56093" y="101368"/>
                  <a:pt x="56094" y="101368"/>
                  <a:pt x="56096" y="101367"/>
                </a:cubicBezTo>
                <a:cubicBezTo>
                  <a:pt x="56591" y="92178"/>
                  <a:pt x="59357" y="84866"/>
                  <a:pt x="62889" y="83319"/>
                </a:cubicBezTo>
                <a:lnTo>
                  <a:pt x="62890" y="83290"/>
                </a:lnTo>
                <a:cubicBezTo>
                  <a:pt x="62942" y="83263"/>
                  <a:pt x="62995" y="83239"/>
                  <a:pt x="63050" y="83249"/>
                </a:cubicBezTo>
                <a:cubicBezTo>
                  <a:pt x="63357" y="83105"/>
                  <a:pt x="63671" y="83027"/>
                  <a:pt x="63989" y="83013"/>
                </a:cubicBezTo>
                <a:close/>
                <a:moveTo>
                  <a:pt x="47638" y="82971"/>
                </a:moveTo>
                <a:lnTo>
                  <a:pt x="47806" y="83013"/>
                </a:lnTo>
                <a:cubicBezTo>
                  <a:pt x="48125" y="83027"/>
                  <a:pt x="48439" y="83105"/>
                  <a:pt x="48746" y="83249"/>
                </a:cubicBezTo>
                <a:cubicBezTo>
                  <a:pt x="48801" y="83239"/>
                  <a:pt x="48853" y="83263"/>
                  <a:pt x="48906" y="83290"/>
                </a:cubicBezTo>
                <a:lnTo>
                  <a:pt x="48907" y="83319"/>
                </a:lnTo>
                <a:cubicBezTo>
                  <a:pt x="52439" y="84866"/>
                  <a:pt x="55205" y="92178"/>
                  <a:pt x="55700" y="101367"/>
                </a:cubicBezTo>
                <a:cubicBezTo>
                  <a:pt x="55701" y="101368"/>
                  <a:pt x="55703" y="101368"/>
                  <a:pt x="55705" y="101368"/>
                </a:cubicBezTo>
                <a:lnTo>
                  <a:pt x="55710" y="101542"/>
                </a:lnTo>
                <a:cubicBezTo>
                  <a:pt x="55760" y="102330"/>
                  <a:pt x="55784" y="103134"/>
                  <a:pt x="55783" y="103950"/>
                </a:cubicBezTo>
                <a:cubicBezTo>
                  <a:pt x="55796" y="104097"/>
                  <a:pt x="55797" y="104244"/>
                  <a:pt x="55797" y="104392"/>
                </a:cubicBezTo>
                <a:cubicBezTo>
                  <a:pt x="55797" y="104492"/>
                  <a:pt x="55797" y="104591"/>
                  <a:pt x="55791" y="104690"/>
                </a:cubicBezTo>
                <a:lnTo>
                  <a:pt x="55786" y="104689"/>
                </a:lnTo>
                <a:lnTo>
                  <a:pt x="55786" y="104702"/>
                </a:lnTo>
                <a:lnTo>
                  <a:pt x="55617" y="104660"/>
                </a:lnTo>
                <a:cubicBezTo>
                  <a:pt x="55299" y="104646"/>
                  <a:pt x="54985" y="104569"/>
                  <a:pt x="54678" y="104424"/>
                </a:cubicBezTo>
                <a:cubicBezTo>
                  <a:pt x="54623" y="104435"/>
                  <a:pt x="54571" y="104410"/>
                  <a:pt x="54519" y="104384"/>
                </a:cubicBezTo>
                <a:lnTo>
                  <a:pt x="54517" y="104354"/>
                </a:lnTo>
                <a:cubicBezTo>
                  <a:pt x="50985" y="102807"/>
                  <a:pt x="48219" y="95496"/>
                  <a:pt x="47725" y="86307"/>
                </a:cubicBezTo>
                <a:cubicBezTo>
                  <a:pt x="47723" y="86305"/>
                  <a:pt x="47721" y="86305"/>
                  <a:pt x="47720" y="86305"/>
                </a:cubicBezTo>
                <a:lnTo>
                  <a:pt x="47714" y="86131"/>
                </a:lnTo>
                <a:cubicBezTo>
                  <a:pt x="47664" y="85343"/>
                  <a:pt x="47640" y="84539"/>
                  <a:pt x="47641" y="83723"/>
                </a:cubicBezTo>
                <a:cubicBezTo>
                  <a:pt x="47628" y="83577"/>
                  <a:pt x="47627" y="83429"/>
                  <a:pt x="47627" y="83281"/>
                </a:cubicBezTo>
                <a:lnTo>
                  <a:pt x="47633" y="82983"/>
                </a:lnTo>
                <a:lnTo>
                  <a:pt x="47638" y="82984"/>
                </a:lnTo>
                <a:close/>
                <a:moveTo>
                  <a:pt x="47503" y="82971"/>
                </a:moveTo>
                <a:lnTo>
                  <a:pt x="47503" y="82984"/>
                </a:lnTo>
                <a:lnTo>
                  <a:pt x="47508" y="82983"/>
                </a:lnTo>
                <a:lnTo>
                  <a:pt x="47514" y="83281"/>
                </a:lnTo>
                <a:cubicBezTo>
                  <a:pt x="47514" y="83429"/>
                  <a:pt x="47513" y="83577"/>
                  <a:pt x="47500" y="83723"/>
                </a:cubicBezTo>
                <a:cubicBezTo>
                  <a:pt x="47500" y="84539"/>
                  <a:pt x="47476" y="85343"/>
                  <a:pt x="47427" y="86131"/>
                </a:cubicBezTo>
                <a:lnTo>
                  <a:pt x="47421" y="86305"/>
                </a:lnTo>
                <a:cubicBezTo>
                  <a:pt x="47420" y="86305"/>
                  <a:pt x="47418" y="86305"/>
                  <a:pt x="47416" y="86307"/>
                </a:cubicBezTo>
                <a:cubicBezTo>
                  <a:pt x="46921" y="95496"/>
                  <a:pt x="44155" y="102807"/>
                  <a:pt x="40623" y="104354"/>
                </a:cubicBezTo>
                <a:lnTo>
                  <a:pt x="40622" y="104384"/>
                </a:lnTo>
                <a:cubicBezTo>
                  <a:pt x="40570" y="104410"/>
                  <a:pt x="40517" y="104435"/>
                  <a:pt x="40463" y="104424"/>
                </a:cubicBezTo>
                <a:cubicBezTo>
                  <a:pt x="40156" y="104569"/>
                  <a:pt x="39842" y="104646"/>
                  <a:pt x="39523" y="104660"/>
                </a:cubicBezTo>
                <a:lnTo>
                  <a:pt x="39355" y="104702"/>
                </a:lnTo>
                <a:lnTo>
                  <a:pt x="39355" y="104689"/>
                </a:lnTo>
                <a:lnTo>
                  <a:pt x="39350" y="104690"/>
                </a:lnTo>
                <a:cubicBezTo>
                  <a:pt x="39344" y="104591"/>
                  <a:pt x="39344" y="104492"/>
                  <a:pt x="39344" y="104392"/>
                </a:cubicBezTo>
                <a:cubicBezTo>
                  <a:pt x="39344" y="104244"/>
                  <a:pt x="39344" y="104097"/>
                  <a:pt x="39357" y="103950"/>
                </a:cubicBezTo>
                <a:cubicBezTo>
                  <a:pt x="39357" y="103134"/>
                  <a:pt x="39381" y="102330"/>
                  <a:pt x="39431" y="101542"/>
                </a:cubicBezTo>
                <a:lnTo>
                  <a:pt x="39436" y="101368"/>
                </a:lnTo>
                <a:cubicBezTo>
                  <a:pt x="39438" y="101368"/>
                  <a:pt x="39439" y="101368"/>
                  <a:pt x="39441" y="101367"/>
                </a:cubicBezTo>
                <a:cubicBezTo>
                  <a:pt x="39936" y="92178"/>
                  <a:pt x="42702" y="84866"/>
                  <a:pt x="46234" y="83319"/>
                </a:cubicBezTo>
                <a:lnTo>
                  <a:pt x="46235" y="83290"/>
                </a:lnTo>
                <a:cubicBezTo>
                  <a:pt x="46287" y="83263"/>
                  <a:pt x="46340" y="83239"/>
                  <a:pt x="46395" y="83249"/>
                </a:cubicBezTo>
                <a:cubicBezTo>
                  <a:pt x="46702" y="83105"/>
                  <a:pt x="47016" y="83027"/>
                  <a:pt x="47334" y="83013"/>
                </a:cubicBezTo>
                <a:close/>
                <a:moveTo>
                  <a:pt x="30983" y="82971"/>
                </a:moveTo>
                <a:lnTo>
                  <a:pt x="31151" y="83013"/>
                </a:lnTo>
                <a:cubicBezTo>
                  <a:pt x="31470" y="83027"/>
                  <a:pt x="31784" y="83105"/>
                  <a:pt x="32091" y="83249"/>
                </a:cubicBezTo>
                <a:cubicBezTo>
                  <a:pt x="32146" y="83239"/>
                  <a:pt x="32198" y="83263"/>
                  <a:pt x="32251" y="83290"/>
                </a:cubicBezTo>
                <a:lnTo>
                  <a:pt x="32252" y="83319"/>
                </a:lnTo>
                <a:cubicBezTo>
                  <a:pt x="35784" y="84866"/>
                  <a:pt x="38550" y="92178"/>
                  <a:pt x="39045" y="101367"/>
                </a:cubicBezTo>
                <a:cubicBezTo>
                  <a:pt x="39046" y="101368"/>
                  <a:pt x="39048" y="101368"/>
                  <a:pt x="39050" y="101368"/>
                </a:cubicBezTo>
                <a:lnTo>
                  <a:pt x="39055" y="101542"/>
                </a:lnTo>
                <a:cubicBezTo>
                  <a:pt x="39105" y="102330"/>
                  <a:pt x="39129" y="103134"/>
                  <a:pt x="39128" y="103950"/>
                </a:cubicBezTo>
                <a:cubicBezTo>
                  <a:pt x="39141" y="104097"/>
                  <a:pt x="39142" y="104244"/>
                  <a:pt x="39142" y="104392"/>
                </a:cubicBezTo>
                <a:cubicBezTo>
                  <a:pt x="39142" y="104492"/>
                  <a:pt x="39142" y="104591"/>
                  <a:pt x="39136" y="104690"/>
                </a:cubicBezTo>
                <a:lnTo>
                  <a:pt x="39131" y="104689"/>
                </a:lnTo>
                <a:lnTo>
                  <a:pt x="39131" y="104702"/>
                </a:lnTo>
                <a:lnTo>
                  <a:pt x="38962" y="104660"/>
                </a:lnTo>
                <a:cubicBezTo>
                  <a:pt x="38644" y="104646"/>
                  <a:pt x="38330" y="104569"/>
                  <a:pt x="38023" y="104424"/>
                </a:cubicBezTo>
                <a:cubicBezTo>
                  <a:pt x="37968" y="104435"/>
                  <a:pt x="37916" y="104410"/>
                  <a:pt x="37864" y="104384"/>
                </a:cubicBezTo>
                <a:lnTo>
                  <a:pt x="37862" y="104354"/>
                </a:lnTo>
                <a:cubicBezTo>
                  <a:pt x="34330" y="102807"/>
                  <a:pt x="31564" y="95496"/>
                  <a:pt x="31069" y="86307"/>
                </a:cubicBezTo>
                <a:cubicBezTo>
                  <a:pt x="31068" y="86305"/>
                  <a:pt x="31066" y="86305"/>
                  <a:pt x="31065" y="86305"/>
                </a:cubicBezTo>
                <a:lnTo>
                  <a:pt x="31059" y="86131"/>
                </a:lnTo>
                <a:cubicBezTo>
                  <a:pt x="31009" y="85343"/>
                  <a:pt x="30985" y="84539"/>
                  <a:pt x="30986" y="83723"/>
                </a:cubicBezTo>
                <a:cubicBezTo>
                  <a:pt x="30973" y="83577"/>
                  <a:pt x="30972" y="83429"/>
                  <a:pt x="30972" y="83281"/>
                </a:cubicBezTo>
                <a:lnTo>
                  <a:pt x="30978" y="82983"/>
                </a:lnTo>
                <a:lnTo>
                  <a:pt x="30983" y="82984"/>
                </a:lnTo>
                <a:close/>
                <a:moveTo>
                  <a:pt x="30848" y="82971"/>
                </a:moveTo>
                <a:lnTo>
                  <a:pt x="30848" y="82984"/>
                </a:lnTo>
                <a:lnTo>
                  <a:pt x="30853" y="82983"/>
                </a:lnTo>
                <a:lnTo>
                  <a:pt x="30859" y="83281"/>
                </a:lnTo>
                <a:cubicBezTo>
                  <a:pt x="30859" y="83429"/>
                  <a:pt x="30858" y="83577"/>
                  <a:pt x="30845" y="83723"/>
                </a:cubicBezTo>
                <a:cubicBezTo>
                  <a:pt x="30845" y="84539"/>
                  <a:pt x="30821" y="85343"/>
                  <a:pt x="30772" y="86131"/>
                </a:cubicBezTo>
                <a:lnTo>
                  <a:pt x="30766" y="86305"/>
                </a:lnTo>
                <a:cubicBezTo>
                  <a:pt x="30765" y="86305"/>
                  <a:pt x="30763" y="86305"/>
                  <a:pt x="30761" y="86307"/>
                </a:cubicBezTo>
                <a:cubicBezTo>
                  <a:pt x="30266" y="95496"/>
                  <a:pt x="27500" y="102807"/>
                  <a:pt x="23968" y="104354"/>
                </a:cubicBezTo>
                <a:lnTo>
                  <a:pt x="23967" y="104384"/>
                </a:lnTo>
                <a:cubicBezTo>
                  <a:pt x="23915" y="104410"/>
                  <a:pt x="23862" y="104435"/>
                  <a:pt x="23808" y="104424"/>
                </a:cubicBezTo>
                <a:cubicBezTo>
                  <a:pt x="23501" y="104569"/>
                  <a:pt x="23187" y="104646"/>
                  <a:pt x="22868" y="104660"/>
                </a:cubicBezTo>
                <a:lnTo>
                  <a:pt x="22700" y="104702"/>
                </a:lnTo>
                <a:lnTo>
                  <a:pt x="22700" y="104689"/>
                </a:lnTo>
                <a:lnTo>
                  <a:pt x="22695" y="104690"/>
                </a:lnTo>
                <a:cubicBezTo>
                  <a:pt x="22689" y="104591"/>
                  <a:pt x="22689" y="104492"/>
                  <a:pt x="22689" y="104392"/>
                </a:cubicBezTo>
                <a:cubicBezTo>
                  <a:pt x="22689" y="104244"/>
                  <a:pt x="22689" y="104097"/>
                  <a:pt x="22702" y="103950"/>
                </a:cubicBezTo>
                <a:cubicBezTo>
                  <a:pt x="22702" y="103134"/>
                  <a:pt x="22726" y="102330"/>
                  <a:pt x="22776" y="101542"/>
                </a:cubicBezTo>
                <a:lnTo>
                  <a:pt x="22781" y="101368"/>
                </a:lnTo>
                <a:cubicBezTo>
                  <a:pt x="22783" y="101368"/>
                  <a:pt x="22784" y="101368"/>
                  <a:pt x="22786" y="101367"/>
                </a:cubicBezTo>
                <a:cubicBezTo>
                  <a:pt x="23281" y="92178"/>
                  <a:pt x="26047" y="84866"/>
                  <a:pt x="29579" y="83319"/>
                </a:cubicBezTo>
                <a:lnTo>
                  <a:pt x="29580" y="83290"/>
                </a:lnTo>
                <a:cubicBezTo>
                  <a:pt x="29632" y="83263"/>
                  <a:pt x="29685" y="83239"/>
                  <a:pt x="29740" y="83249"/>
                </a:cubicBezTo>
                <a:cubicBezTo>
                  <a:pt x="30047" y="83105"/>
                  <a:pt x="30361" y="83027"/>
                  <a:pt x="30679" y="83013"/>
                </a:cubicBezTo>
                <a:close/>
                <a:moveTo>
                  <a:pt x="14328" y="82971"/>
                </a:moveTo>
                <a:lnTo>
                  <a:pt x="14496" y="83013"/>
                </a:lnTo>
                <a:cubicBezTo>
                  <a:pt x="14815" y="83027"/>
                  <a:pt x="15129" y="83105"/>
                  <a:pt x="15436" y="83249"/>
                </a:cubicBezTo>
                <a:cubicBezTo>
                  <a:pt x="15491" y="83239"/>
                  <a:pt x="15543" y="83263"/>
                  <a:pt x="15596" y="83290"/>
                </a:cubicBezTo>
                <a:lnTo>
                  <a:pt x="15597" y="83319"/>
                </a:lnTo>
                <a:cubicBezTo>
                  <a:pt x="19129" y="84866"/>
                  <a:pt x="21895" y="92178"/>
                  <a:pt x="22390" y="101367"/>
                </a:cubicBezTo>
                <a:cubicBezTo>
                  <a:pt x="22391" y="101368"/>
                  <a:pt x="22393" y="101368"/>
                  <a:pt x="22395" y="101368"/>
                </a:cubicBezTo>
                <a:lnTo>
                  <a:pt x="22400" y="101542"/>
                </a:lnTo>
                <a:cubicBezTo>
                  <a:pt x="22450" y="102330"/>
                  <a:pt x="22474" y="103134"/>
                  <a:pt x="22473" y="103950"/>
                </a:cubicBezTo>
                <a:cubicBezTo>
                  <a:pt x="22486" y="104097"/>
                  <a:pt x="22487" y="104244"/>
                  <a:pt x="22487" y="104392"/>
                </a:cubicBezTo>
                <a:cubicBezTo>
                  <a:pt x="22487" y="104492"/>
                  <a:pt x="22487" y="104591"/>
                  <a:pt x="22481" y="104690"/>
                </a:cubicBezTo>
                <a:lnTo>
                  <a:pt x="22476" y="104689"/>
                </a:lnTo>
                <a:lnTo>
                  <a:pt x="22476" y="104702"/>
                </a:lnTo>
                <a:lnTo>
                  <a:pt x="22307" y="104660"/>
                </a:lnTo>
                <a:cubicBezTo>
                  <a:pt x="21989" y="104646"/>
                  <a:pt x="21675" y="104569"/>
                  <a:pt x="21368" y="104424"/>
                </a:cubicBezTo>
                <a:cubicBezTo>
                  <a:pt x="21313" y="104435"/>
                  <a:pt x="21261" y="104410"/>
                  <a:pt x="21209" y="104384"/>
                </a:cubicBezTo>
                <a:lnTo>
                  <a:pt x="21207" y="104354"/>
                </a:lnTo>
                <a:cubicBezTo>
                  <a:pt x="17675" y="102807"/>
                  <a:pt x="14909" y="95496"/>
                  <a:pt x="14414" y="86307"/>
                </a:cubicBezTo>
                <a:cubicBezTo>
                  <a:pt x="14413" y="86305"/>
                  <a:pt x="14411" y="86305"/>
                  <a:pt x="14409" y="86305"/>
                </a:cubicBezTo>
                <a:lnTo>
                  <a:pt x="14404" y="86131"/>
                </a:lnTo>
                <a:cubicBezTo>
                  <a:pt x="14354" y="85343"/>
                  <a:pt x="14330" y="84539"/>
                  <a:pt x="14331" y="83723"/>
                </a:cubicBezTo>
                <a:cubicBezTo>
                  <a:pt x="14318" y="83577"/>
                  <a:pt x="14317" y="83429"/>
                  <a:pt x="14317" y="83281"/>
                </a:cubicBezTo>
                <a:lnTo>
                  <a:pt x="14323" y="82983"/>
                </a:lnTo>
                <a:lnTo>
                  <a:pt x="14328" y="82984"/>
                </a:lnTo>
                <a:close/>
                <a:moveTo>
                  <a:pt x="14192" y="82971"/>
                </a:moveTo>
                <a:lnTo>
                  <a:pt x="14193" y="82984"/>
                </a:lnTo>
                <a:lnTo>
                  <a:pt x="14198" y="82983"/>
                </a:lnTo>
                <a:lnTo>
                  <a:pt x="14203" y="83281"/>
                </a:lnTo>
                <a:cubicBezTo>
                  <a:pt x="14203" y="83429"/>
                  <a:pt x="14203" y="83577"/>
                  <a:pt x="14190" y="83723"/>
                </a:cubicBezTo>
                <a:cubicBezTo>
                  <a:pt x="14190" y="84539"/>
                  <a:pt x="14166" y="85343"/>
                  <a:pt x="14117" y="86131"/>
                </a:cubicBezTo>
                <a:lnTo>
                  <a:pt x="14111" y="86305"/>
                </a:lnTo>
                <a:cubicBezTo>
                  <a:pt x="14110" y="86305"/>
                  <a:pt x="14108" y="86305"/>
                  <a:pt x="14106" y="86307"/>
                </a:cubicBezTo>
                <a:cubicBezTo>
                  <a:pt x="13611" y="95496"/>
                  <a:pt x="10845" y="102807"/>
                  <a:pt x="7313" y="104354"/>
                </a:cubicBezTo>
                <a:lnTo>
                  <a:pt x="7312" y="104384"/>
                </a:lnTo>
                <a:cubicBezTo>
                  <a:pt x="7260" y="104410"/>
                  <a:pt x="7207" y="104435"/>
                  <a:pt x="7153" y="104424"/>
                </a:cubicBezTo>
                <a:cubicBezTo>
                  <a:pt x="6846" y="104569"/>
                  <a:pt x="6532" y="104646"/>
                  <a:pt x="6213" y="104660"/>
                </a:cubicBezTo>
                <a:lnTo>
                  <a:pt x="6045" y="104702"/>
                </a:lnTo>
                <a:lnTo>
                  <a:pt x="6045" y="104689"/>
                </a:lnTo>
                <a:lnTo>
                  <a:pt x="6040" y="104690"/>
                </a:lnTo>
                <a:cubicBezTo>
                  <a:pt x="6034" y="104591"/>
                  <a:pt x="6034" y="104492"/>
                  <a:pt x="6034" y="104392"/>
                </a:cubicBezTo>
                <a:cubicBezTo>
                  <a:pt x="6034" y="104244"/>
                  <a:pt x="6034" y="104097"/>
                  <a:pt x="6047" y="103950"/>
                </a:cubicBezTo>
                <a:cubicBezTo>
                  <a:pt x="6047" y="103134"/>
                  <a:pt x="6071" y="102330"/>
                  <a:pt x="6121" y="101542"/>
                </a:cubicBezTo>
                <a:lnTo>
                  <a:pt x="6126" y="101368"/>
                </a:lnTo>
                <a:cubicBezTo>
                  <a:pt x="6128" y="101368"/>
                  <a:pt x="6129" y="101368"/>
                  <a:pt x="6131" y="101367"/>
                </a:cubicBezTo>
                <a:cubicBezTo>
                  <a:pt x="6626" y="92178"/>
                  <a:pt x="9392" y="84866"/>
                  <a:pt x="12924" y="83319"/>
                </a:cubicBezTo>
                <a:lnTo>
                  <a:pt x="12925" y="83290"/>
                </a:lnTo>
                <a:cubicBezTo>
                  <a:pt x="12977" y="83263"/>
                  <a:pt x="13030" y="83239"/>
                  <a:pt x="13085" y="83249"/>
                </a:cubicBezTo>
                <a:cubicBezTo>
                  <a:pt x="13392" y="83105"/>
                  <a:pt x="13706" y="83027"/>
                  <a:pt x="14024" y="83013"/>
                </a:cubicBezTo>
                <a:close/>
                <a:moveTo>
                  <a:pt x="107375" y="64236"/>
                </a:moveTo>
                <a:cubicBezTo>
                  <a:pt x="107899" y="71347"/>
                  <a:pt x="110014" y="76984"/>
                  <a:pt x="112723" y="78537"/>
                </a:cubicBezTo>
                <a:cubicBezTo>
                  <a:pt x="112198" y="71426"/>
                  <a:pt x="110084" y="65789"/>
                  <a:pt x="107375" y="64236"/>
                </a:cubicBezTo>
                <a:close/>
                <a:moveTo>
                  <a:pt x="104351" y="64236"/>
                </a:moveTo>
                <a:cubicBezTo>
                  <a:pt x="101642" y="65789"/>
                  <a:pt x="99528" y="71426"/>
                  <a:pt x="99003" y="78537"/>
                </a:cubicBezTo>
                <a:cubicBezTo>
                  <a:pt x="101712" y="76984"/>
                  <a:pt x="103827" y="71347"/>
                  <a:pt x="104351" y="64236"/>
                </a:cubicBezTo>
                <a:close/>
                <a:moveTo>
                  <a:pt x="90720" y="64236"/>
                </a:moveTo>
                <a:cubicBezTo>
                  <a:pt x="91244" y="71347"/>
                  <a:pt x="93359" y="76984"/>
                  <a:pt x="96068" y="78537"/>
                </a:cubicBezTo>
                <a:cubicBezTo>
                  <a:pt x="95543" y="71426"/>
                  <a:pt x="93429" y="65789"/>
                  <a:pt x="90720" y="64236"/>
                </a:cubicBezTo>
                <a:close/>
                <a:moveTo>
                  <a:pt x="87696" y="64236"/>
                </a:moveTo>
                <a:cubicBezTo>
                  <a:pt x="84987" y="65789"/>
                  <a:pt x="82873" y="71426"/>
                  <a:pt x="82348" y="78537"/>
                </a:cubicBezTo>
                <a:cubicBezTo>
                  <a:pt x="85057" y="76984"/>
                  <a:pt x="87172" y="71347"/>
                  <a:pt x="87696" y="64236"/>
                </a:cubicBezTo>
                <a:close/>
                <a:moveTo>
                  <a:pt x="74065" y="64236"/>
                </a:moveTo>
                <a:cubicBezTo>
                  <a:pt x="74589" y="71347"/>
                  <a:pt x="76704" y="76984"/>
                  <a:pt x="79413" y="78537"/>
                </a:cubicBezTo>
                <a:cubicBezTo>
                  <a:pt x="78888" y="71426"/>
                  <a:pt x="76774" y="65789"/>
                  <a:pt x="74065" y="64236"/>
                </a:cubicBezTo>
                <a:close/>
                <a:moveTo>
                  <a:pt x="71041" y="64236"/>
                </a:moveTo>
                <a:cubicBezTo>
                  <a:pt x="68332" y="65789"/>
                  <a:pt x="66218" y="71426"/>
                  <a:pt x="65693" y="78537"/>
                </a:cubicBezTo>
                <a:cubicBezTo>
                  <a:pt x="68402" y="76984"/>
                  <a:pt x="70517" y="71347"/>
                  <a:pt x="71041" y="64236"/>
                </a:cubicBezTo>
                <a:close/>
                <a:moveTo>
                  <a:pt x="57410" y="64236"/>
                </a:moveTo>
                <a:cubicBezTo>
                  <a:pt x="57934" y="71347"/>
                  <a:pt x="60049" y="76984"/>
                  <a:pt x="62758" y="78537"/>
                </a:cubicBezTo>
                <a:cubicBezTo>
                  <a:pt x="62233" y="71426"/>
                  <a:pt x="60119" y="65789"/>
                  <a:pt x="57410" y="64236"/>
                </a:cubicBezTo>
                <a:close/>
                <a:moveTo>
                  <a:pt x="54386" y="64236"/>
                </a:moveTo>
                <a:cubicBezTo>
                  <a:pt x="51677" y="65789"/>
                  <a:pt x="49563" y="71426"/>
                  <a:pt x="49038" y="78537"/>
                </a:cubicBezTo>
                <a:cubicBezTo>
                  <a:pt x="51747" y="76984"/>
                  <a:pt x="53862" y="71347"/>
                  <a:pt x="54386" y="64236"/>
                </a:cubicBezTo>
                <a:close/>
                <a:moveTo>
                  <a:pt x="40755" y="64236"/>
                </a:moveTo>
                <a:cubicBezTo>
                  <a:pt x="41279" y="71347"/>
                  <a:pt x="43394" y="76984"/>
                  <a:pt x="46102" y="78537"/>
                </a:cubicBezTo>
                <a:cubicBezTo>
                  <a:pt x="45578" y="71426"/>
                  <a:pt x="43464" y="65789"/>
                  <a:pt x="40755" y="64236"/>
                </a:cubicBezTo>
                <a:close/>
                <a:moveTo>
                  <a:pt x="37731" y="64236"/>
                </a:moveTo>
                <a:cubicBezTo>
                  <a:pt x="35022" y="65789"/>
                  <a:pt x="32908" y="71426"/>
                  <a:pt x="32383" y="78537"/>
                </a:cubicBezTo>
                <a:cubicBezTo>
                  <a:pt x="35092" y="76984"/>
                  <a:pt x="37206" y="71347"/>
                  <a:pt x="37731" y="64236"/>
                </a:cubicBezTo>
                <a:close/>
                <a:moveTo>
                  <a:pt x="24100" y="64236"/>
                </a:moveTo>
                <a:cubicBezTo>
                  <a:pt x="24624" y="71347"/>
                  <a:pt x="26739" y="76984"/>
                  <a:pt x="29447" y="78537"/>
                </a:cubicBezTo>
                <a:cubicBezTo>
                  <a:pt x="28923" y="71426"/>
                  <a:pt x="26808" y="65789"/>
                  <a:pt x="24100" y="64236"/>
                </a:cubicBezTo>
                <a:close/>
                <a:moveTo>
                  <a:pt x="21076" y="64236"/>
                </a:moveTo>
                <a:cubicBezTo>
                  <a:pt x="18367" y="65789"/>
                  <a:pt x="16253" y="71426"/>
                  <a:pt x="15728" y="78537"/>
                </a:cubicBezTo>
                <a:cubicBezTo>
                  <a:pt x="18437" y="76984"/>
                  <a:pt x="20551" y="71347"/>
                  <a:pt x="21076" y="64236"/>
                </a:cubicBezTo>
                <a:close/>
                <a:moveTo>
                  <a:pt x="7445" y="64236"/>
                </a:moveTo>
                <a:cubicBezTo>
                  <a:pt x="7969" y="71347"/>
                  <a:pt x="10084" y="76984"/>
                  <a:pt x="12792" y="78537"/>
                </a:cubicBezTo>
                <a:cubicBezTo>
                  <a:pt x="12268" y="71426"/>
                  <a:pt x="10153" y="65789"/>
                  <a:pt x="7445" y="64236"/>
                </a:cubicBezTo>
                <a:close/>
                <a:moveTo>
                  <a:pt x="120000" y="61538"/>
                </a:moveTo>
                <a:lnTo>
                  <a:pt x="120000" y="65030"/>
                </a:lnTo>
                <a:cubicBezTo>
                  <a:pt x="117783" y="67253"/>
                  <a:pt x="116116" y="72335"/>
                  <a:pt x="115658" y="78537"/>
                </a:cubicBezTo>
                <a:cubicBezTo>
                  <a:pt x="117480" y="77493"/>
                  <a:pt x="119032" y="74602"/>
                  <a:pt x="120000" y="70634"/>
                </a:cubicBezTo>
                <a:lnTo>
                  <a:pt x="120000" y="75924"/>
                </a:lnTo>
                <a:cubicBezTo>
                  <a:pt x="118816" y="79048"/>
                  <a:pt x="117264" y="81220"/>
                  <a:pt x="115527" y="81987"/>
                </a:cubicBezTo>
                <a:lnTo>
                  <a:pt x="115526" y="82017"/>
                </a:lnTo>
                <a:cubicBezTo>
                  <a:pt x="115473" y="82044"/>
                  <a:pt x="115421" y="82069"/>
                  <a:pt x="115366" y="82058"/>
                </a:cubicBezTo>
                <a:cubicBezTo>
                  <a:pt x="115059" y="82203"/>
                  <a:pt x="114746" y="82282"/>
                  <a:pt x="114427" y="82295"/>
                </a:cubicBezTo>
                <a:lnTo>
                  <a:pt x="114258" y="82338"/>
                </a:lnTo>
                <a:lnTo>
                  <a:pt x="114258" y="82325"/>
                </a:lnTo>
                <a:lnTo>
                  <a:pt x="114253" y="82326"/>
                </a:lnTo>
                <a:cubicBezTo>
                  <a:pt x="114248" y="82226"/>
                  <a:pt x="114247" y="82126"/>
                  <a:pt x="114247" y="82026"/>
                </a:cubicBezTo>
                <a:cubicBezTo>
                  <a:pt x="114247" y="81877"/>
                  <a:pt x="114248" y="81728"/>
                  <a:pt x="114261" y="81580"/>
                </a:cubicBezTo>
                <a:cubicBezTo>
                  <a:pt x="114260" y="80758"/>
                  <a:pt x="114285" y="79947"/>
                  <a:pt x="114334" y="79153"/>
                </a:cubicBezTo>
                <a:lnTo>
                  <a:pt x="114340" y="78978"/>
                </a:lnTo>
                <a:cubicBezTo>
                  <a:pt x="114341" y="78978"/>
                  <a:pt x="114343" y="78978"/>
                  <a:pt x="114345" y="78976"/>
                </a:cubicBezTo>
                <a:cubicBezTo>
                  <a:pt x="114785" y="70738"/>
                  <a:pt x="117022" y="63998"/>
                  <a:pt x="120000" y="61538"/>
                </a:cubicBezTo>
                <a:close/>
                <a:moveTo>
                  <a:pt x="105975" y="60435"/>
                </a:moveTo>
                <a:lnTo>
                  <a:pt x="106143" y="60478"/>
                </a:lnTo>
                <a:cubicBezTo>
                  <a:pt x="106462" y="60491"/>
                  <a:pt x="106776" y="60570"/>
                  <a:pt x="107083" y="60716"/>
                </a:cubicBezTo>
                <a:cubicBezTo>
                  <a:pt x="107138" y="60705"/>
                  <a:pt x="107190" y="60729"/>
                  <a:pt x="107242" y="60756"/>
                </a:cubicBezTo>
                <a:lnTo>
                  <a:pt x="107243" y="60786"/>
                </a:lnTo>
                <a:cubicBezTo>
                  <a:pt x="110775" y="62345"/>
                  <a:pt x="113542" y="69715"/>
                  <a:pt x="114036" y="78976"/>
                </a:cubicBezTo>
                <a:cubicBezTo>
                  <a:pt x="114038" y="78978"/>
                  <a:pt x="114040" y="78978"/>
                  <a:pt x="114041" y="78978"/>
                </a:cubicBezTo>
                <a:lnTo>
                  <a:pt x="114047" y="79153"/>
                </a:lnTo>
                <a:cubicBezTo>
                  <a:pt x="114097" y="79947"/>
                  <a:pt x="114121" y="80758"/>
                  <a:pt x="114120" y="81580"/>
                </a:cubicBezTo>
                <a:cubicBezTo>
                  <a:pt x="114133" y="81728"/>
                  <a:pt x="114134" y="81877"/>
                  <a:pt x="114134" y="82026"/>
                </a:cubicBezTo>
                <a:cubicBezTo>
                  <a:pt x="114134" y="82126"/>
                  <a:pt x="114133" y="82226"/>
                  <a:pt x="114128" y="82326"/>
                </a:cubicBezTo>
                <a:lnTo>
                  <a:pt x="114123" y="82325"/>
                </a:lnTo>
                <a:lnTo>
                  <a:pt x="114123" y="82338"/>
                </a:lnTo>
                <a:lnTo>
                  <a:pt x="113954" y="82295"/>
                </a:lnTo>
                <a:cubicBezTo>
                  <a:pt x="113636" y="82282"/>
                  <a:pt x="113322" y="82203"/>
                  <a:pt x="113015" y="82058"/>
                </a:cubicBezTo>
                <a:cubicBezTo>
                  <a:pt x="112960" y="82069"/>
                  <a:pt x="112908" y="82044"/>
                  <a:pt x="112855" y="82017"/>
                </a:cubicBezTo>
                <a:lnTo>
                  <a:pt x="112854" y="81987"/>
                </a:lnTo>
                <a:cubicBezTo>
                  <a:pt x="109322" y="80428"/>
                  <a:pt x="106556" y="73059"/>
                  <a:pt x="106061" y="63797"/>
                </a:cubicBezTo>
                <a:cubicBezTo>
                  <a:pt x="106060" y="63796"/>
                  <a:pt x="106058" y="63795"/>
                  <a:pt x="106056" y="63795"/>
                </a:cubicBezTo>
                <a:lnTo>
                  <a:pt x="106051" y="63620"/>
                </a:lnTo>
                <a:cubicBezTo>
                  <a:pt x="106001" y="62826"/>
                  <a:pt x="105977" y="62015"/>
                  <a:pt x="105977" y="61193"/>
                </a:cubicBezTo>
                <a:cubicBezTo>
                  <a:pt x="105965" y="61045"/>
                  <a:pt x="105964" y="60896"/>
                  <a:pt x="105964" y="60747"/>
                </a:cubicBezTo>
                <a:lnTo>
                  <a:pt x="105970" y="60447"/>
                </a:lnTo>
                <a:lnTo>
                  <a:pt x="105975" y="60448"/>
                </a:lnTo>
                <a:close/>
                <a:moveTo>
                  <a:pt x="105751" y="60435"/>
                </a:moveTo>
                <a:lnTo>
                  <a:pt x="105751" y="60448"/>
                </a:lnTo>
                <a:lnTo>
                  <a:pt x="105756" y="60447"/>
                </a:lnTo>
                <a:lnTo>
                  <a:pt x="105762" y="60747"/>
                </a:lnTo>
                <a:cubicBezTo>
                  <a:pt x="105762" y="60896"/>
                  <a:pt x="105761" y="61045"/>
                  <a:pt x="105749" y="61193"/>
                </a:cubicBezTo>
                <a:cubicBezTo>
                  <a:pt x="105749" y="62015"/>
                  <a:pt x="105725" y="62826"/>
                  <a:pt x="105675" y="63620"/>
                </a:cubicBezTo>
                <a:lnTo>
                  <a:pt x="105670" y="63795"/>
                </a:lnTo>
                <a:cubicBezTo>
                  <a:pt x="105668" y="63795"/>
                  <a:pt x="105666" y="63796"/>
                  <a:pt x="105665" y="63797"/>
                </a:cubicBezTo>
                <a:cubicBezTo>
                  <a:pt x="105170" y="73059"/>
                  <a:pt x="102404" y="80428"/>
                  <a:pt x="98872" y="81987"/>
                </a:cubicBezTo>
                <a:lnTo>
                  <a:pt x="98871" y="82017"/>
                </a:lnTo>
                <a:cubicBezTo>
                  <a:pt x="98818" y="82044"/>
                  <a:pt x="98766" y="82069"/>
                  <a:pt x="98711" y="82058"/>
                </a:cubicBezTo>
                <a:cubicBezTo>
                  <a:pt x="98404" y="82203"/>
                  <a:pt x="98090" y="82282"/>
                  <a:pt x="97772" y="82295"/>
                </a:cubicBezTo>
                <a:lnTo>
                  <a:pt x="97603" y="82338"/>
                </a:lnTo>
                <a:lnTo>
                  <a:pt x="97603" y="82325"/>
                </a:lnTo>
                <a:lnTo>
                  <a:pt x="97598" y="82326"/>
                </a:lnTo>
                <a:cubicBezTo>
                  <a:pt x="97593" y="82226"/>
                  <a:pt x="97592" y="82126"/>
                  <a:pt x="97592" y="82026"/>
                </a:cubicBezTo>
                <a:cubicBezTo>
                  <a:pt x="97592" y="81877"/>
                  <a:pt x="97593" y="81728"/>
                  <a:pt x="97606" y="81580"/>
                </a:cubicBezTo>
                <a:cubicBezTo>
                  <a:pt x="97605" y="80758"/>
                  <a:pt x="97630" y="79947"/>
                  <a:pt x="97679" y="79153"/>
                </a:cubicBezTo>
                <a:lnTo>
                  <a:pt x="97685" y="78978"/>
                </a:lnTo>
                <a:cubicBezTo>
                  <a:pt x="97686" y="78978"/>
                  <a:pt x="97688" y="78978"/>
                  <a:pt x="97690" y="78976"/>
                </a:cubicBezTo>
                <a:cubicBezTo>
                  <a:pt x="98184" y="69715"/>
                  <a:pt x="100951" y="62345"/>
                  <a:pt x="104483" y="60786"/>
                </a:cubicBezTo>
                <a:lnTo>
                  <a:pt x="104484" y="60756"/>
                </a:lnTo>
                <a:cubicBezTo>
                  <a:pt x="104536" y="60729"/>
                  <a:pt x="104588" y="60705"/>
                  <a:pt x="104643" y="60716"/>
                </a:cubicBezTo>
                <a:cubicBezTo>
                  <a:pt x="104950" y="60570"/>
                  <a:pt x="105264" y="60491"/>
                  <a:pt x="105583" y="60478"/>
                </a:cubicBezTo>
                <a:close/>
                <a:moveTo>
                  <a:pt x="89320" y="60435"/>
                </a:moveTo>
                <a:lnTo>
                  <a:pt x="89488" y="60478"/>
                </a:lnTo>
                <a:cubicBezTo>
                  <a:pt x="89807" y="60491"/>
                  <a:pt x="90121" y="60570"/>
                  <a:pt x="90428" y="60716"/>
                </a:cubicBezTo>
                <a:cubicBezTo>
                  <a:pt x="90483" y="60705"/>
                  <a:pt x="90535" y="60729"/>
                  <a:pt x="90587" y="60756"/>
                </a:cubicBezTo>
                <a:lnTo>
                  <a:pt x="90588" y="60786"/>
                </a:lnTo>
                <a:cubicBezTo>
                  <a:pt x="94120" y="62345"/>
                  <a:pt x="96887" y="69715"/>
                  <a:pt x="97381" y="78976"/>
                </a:cubicBezTo>
                <a:cubicBezTo>
                  <a:pt x="97383" y="78978"/>
                  <a:pt x="97385" y="78978"/>
                  <a:pt x="97386" y="78978"/>
                </a:cubicBezTo>
                <a:lnTo>
                  <a:pt x="97392" y="79153"/>
                </a:lnTo>
                <a:cubicBezTo>
                  <a:pt x="97441" y="79947"/>
                  <a:pt x="97466" y="80758"/>
                  <a:pt x="97465" y="81580"/>
                </a:cubicBezTo>
                <a:cubicBezTo>
                  <a:pt x="97478" y="81728"/>
                  <a:pt x="97479" y="81877"/>
                  <a:pt x="97479" y="82026"/>
                </a:cubicBezTo>
                <a:cubicBezTo>
                  <a:pt x="97479" y="82126"/>
                  <a:pt x="97478" y="82226"/>
                  <a:pt x="97473" y="82326"/>
                </a:cubicBezTo>
                <a:lnTo>
                  <a:pt x="97468" y="82325"/>
                </a:lnTo>
                <a:lnTo>
                  <a:pt x="97468" y="82338"/>
                </a:lnTo>
                <a:lnTo>
                  <a:pt x="97299" y="82295"/>
                </a:lnTo>
                <a:cubicBezTo>
                  <a:pt x="96981" y="82282"/>
                  <a:pt x="96667" y="82203"/>
                  <a:pt x="96360" y="82058"/>
                </a:cubicBezTo>
                <a:cubicBezTo>
                  <a:pt x="96305" y="82069"/>
                  <a:pt x="96253" y="82044"/>
                  <a:pt x="96200" y="82017"/>
                </a:cubicBezTo>
                <a:lnTo>
                  <a:pt x="96199" y="81987"/>
                </a:lnTo>
                <a:cubicBezTo>
                  <a:pt x="92667" y="80428"/>
                  <a:pt x="89901" y="73059"/>
                  <a:pt x="89406" y="63797"/>
                </a:cubicBezTo>
                <a:cubicBezTo>
                  <a:pt x="89405" y="63796"/>
                  <a:pt x="89403" y="63795"/>
                  <a:pt x="89401" y="63795"/>
                </a:cubicBezTo>
                <a:lnTo>
                  <a:pt x="89396" y="63620"/>
                </a:lnTo>
                <a:cubicBezTo>
                  <a:pt x="89346" y="62826"/>
                  <a:pt x="89322" y="62015"/>
                  <a:pt x="89322" y="61193"/>
                </a:cubicBezTo>
                <a:cubicBezTo>
                  <a:pt x="89310" y="61045"/>
                  <a:pt x="89309" y="60896"/>
                  <a:pt x="89309" y="60747"/>
                </a:cubicBezTo>
                <a:lnTo>
                  <a:pt x="89315" y="60447"/>
                </a:lnTo>
                <a:lnTo>
                  <a:pt x="89320" y="60448"/>
                </a:lnTo>
                <a:close/>
                <a:moveTo>
                  <a:pt x="89096" y="60435"/>
                </a:moveTo>
                <a:lnTo>
                  <a:pt x="89096" y="60448"/>
                </a:lnTo>
                <a:lnTo>
                  <a:pt x="89101" y="60447"/>
                </a:lnTo>
                <a:lnTo>
                  <a:pt x="89107" y="60747"/>
                </a:lnTo>
                <a:cubicBezTo>
                  <a:pt x="89107" y="60896"/>
                  <a:pt x="89106" y="61045"/>
                  <a:pt x="89094" y="61193"/>
                </a:cubicBezTo>
                <a:cubicBezTo>
                  <a:pt x="89094" y="62015"/>
                  <a:pt x="89070" y="62826"/>
                  <a:pt x="89020" y="63620"/>
                </a:cubicBezTo>
                <a:lnTo>
                  <a:pt x="89015" y="63795"/>
                </a:lnTo>
                <a:cubicBezTo>
                  <a:pt x="89013" y="63795"/>
                  <a:pt x="89011" y="63796"/>
                  <a:pt x="89010" y="63797"/>
                </a:cubicBezTo>
                <a:cubicBezTo>
                  <a:pt x="88515" y="73059"/>
                  <a:pt x="85749" y="80428"/>
                  <a:pt x="82217" y="81987"/>
                </a:cubicBezTo>
                <a:lnTo>
                  <a:pt x="82216" y="82017"/>
                </a:lnTo>
                <a:cubicBezTo>
                  <a:pt x="82163" y="82044"/>
                  <a:pt x="82111" y="82069"/>
                  <a:pt x="82056" y="82058"/>
                </a:cubicBezTo>
                <a:cubicBezTo>
                  <a:pt x="81749" y="82203"/>
                  <a:pt x="81435" y="82282"/>
                  <a:pt x="81117" y="82295"/>
                </a:cubicBezTo>
                <a:lnTo>
                  <a:pt x="80948" y="82338"/>
                </a:lnTo>
                <a:lnTo>
                  <a:pt x="80948" y="82325"/>
                </a:lnTo>
                <a:lnTo>
                  <a:pt x="80943" y="82326"/>
                </a:lnTo>
                <a:cubicBezTo>
                  <a:pt x="80938" y="82226"/>
                  <a:pt x="80937" y="82126"/>
                  <a:pt x="80937" y="82026"/>
                </a:cubicBezTo>
                <a:cubicBezTo>
                  <a:pt x="80937" y="81877"/>
                  <a:pt x="80938" y="81728"/>
                  <a:pt x="80951" y="81580"/>
                </a:cubicBezTo>
                <a:cubicBezTo>
                  <a:pt x="80950" y="80758"/>
                  <a:pt x="80975" y="79947"/>
                  <a:pt x="81024" y="79153"/>
                </a:cubicBezTo>
                <a:lnTo>
                  <a:pt x="81030" y="78978"/>
                </a:lnTo>
                <a:cubicBezTo>
                  <a:pt x="81031" y="78978"/>
                  <a:pt x="81033" y="78978"/>
                  <a:pt x="81035" y="78976"/>
                </a:cubicBezTo>
                <a:cubicBezTo>
                  <a:pt x="81529" y="69715"/>
                  <a:pt x="84296" y="62345"/>
                  <a:pt x="87828" y="60786"/>
                </a:cubicBezTo>
                <a:lnTo>
                  <a:pt x="87829" y="60756"/>
                </a:lnTo>
                <a:cubicBezTo>
                  <a:pt x="87881" y="60729"/>
                  <a:pt x="87933" y="60705"/>
                  <a:pt x="87988" y="60716"/>
                </a:cubicBezTo>
                <a:cubicBezTo>
                  <a:pt x="88295" y="60570"/>
                  <a:pt x="88609" y="60491"/>
                  <a:pt x="88928" y="60478"/>
                </a:cubicBezTo>
                <a:close/>
                <a:moveTo>
                  <a:pt x="72665" y="60435"/>
                </a:moveTo>
                <a:lnTo>
                  <a:pt x="72833" y="60478"/>
                </a:lnTo>
                <a:cubicBezTo>
                  <a:pt x="73152" y="60491"/>
                  <a:pt x="73466" y="60570"/>
                  <a:pt x="73773" y="60716"/>
                </a:cubicBezTo>
                <a:cubicBezTo>
                  <a:pt x="73828" y="60705"/>
                  <a:pt x="73880" y="60729"/>
                  <a:pt x="73932" y="60756"/>
                </a:cubicBezTo>
                <a:lnTo>
                  <a:pt x="73933" y="60786"/>
                </a:lnTo>
                <a:cubicBezTo>
                  <a:pt x="77465" y="62345"/>
                  <a:pt x="80232" y="69715"/>
                  <a:pt x="80726" y="78976"/>
                </a:cubicBezTo>
                <a:cubicBezTo>
                  <a:pt x="80728" y="78978"/>
                  <a:pt x="80730" y="78978"/>
                  <a:pt x="80731" y="78978"/>
                </a:cubicBezTo>
                <a:lnTo>
                  <a:pt x="80737" y="79153"/>
                </a:lnTo>
                <a:cubicBezTo>
                  <a:pt x="80786" y="79947"/>
                  <a:pt x="80811" y="80758"/>
                  <a:pt x="80810" y="81580"/>
                </a:cubicBezTo>
                <a:cubicBezTo>
                  <a:pt x="80823" y="81728"/>
                  <a:pt x="80824" y="81877"/>
                  <a:pt x="80824" y="82026"/>
                </a:cubicBezTo>
                <a:cubicBezTo>
                  <a:pt x="80824" y="82126"/>
                  <a:pt x="80823" y="82226"/>
                  <a:pt x="80818" y="82326"/>
                </a:cubicBezTo>
                <a:lnTo>
                  <a:pt x="80813" y="82325"/>
                </a:lnTo>
                <a:lnTo>
                  <a:pt x="80813" y="82338"/>
                </a:lnTo>
                <a:lnTo>
                  <a:pt x="80644" y="82295"/>
                </a:lnTo>
                <a:cubicBezTo>
                  <a:pt x="80326" y="82282"/>
                  <a:pt x="80012" y="82203"/>
                  <a:pt x="79705" y="82058"/>
                </a:cubicBezTo>
                <a:cubicBezTo>
                  <a:pt x="79650" y="82069"/>
                  <a:pt x="79598" y="82044"/>
                  <a:pt x="79545" y="82017"/>
                </a:cubicBezTo>
                <a:lnTo>
                  <a:pt x="79544" y="81987"/>
                </a:lnTo>
                <a:cubicBezTo>
                  <a:pt x="76012" y="80428"/>
                  <a:pt x="73246" y="73059"/>
                  <a:pt x="72751" y="63797"/>
                </a:cubicBezTo>
                <a:cubicBezTo>
                  <a:pt x="72750" y="63796"/>
                  <a:pt x="72748" y="63795"/>
                  <a:pt x="72746" y="63795"/>
                </a:cubicBezTo>
                <a:lnTo>
                  <a:pt x="72741" y="63620"/>
                </a:lnTo>
                <a:cubicBezTo>
                  <a:pt x="72691" y="62826"/>
                  <a:pt x="72667" y="62015"/>
                  <a:pt x="72667" y="61193"/>
                </a:cubicBezTo>
                <a:cubicBezTo>
                  <a:pt x="72655" y="61045"/>
                  <a:pt x="72654" y="60896"/>
                  <a:pt x="72654" y="60747"/>
                </a:cubicBezTo>
                <a:lnTo>
                  <a:pt x="72660" y="60447"/>
                </a:lnTo>
                <a:lnTo>
                  <a:pt x="72665" y="60448"/>
                </a:lnTo>
                <a:close/>
                <a:moveTo>
                  <a:pt x="72441" y="60435"/>
                </a:moveTo>
                <a:lnTo>
                  <a:pt x="72441" y="60448"/>
                </a:lnTo>
                <a:lnTo>
                  <a:pt x="72446" y="60447"/>
                </a:lnTo>
                <a:lnTo>
                  <a:pt x="72452" y="60747"/>
                </a:lnTo>
                <a:cubicBezTo>
                  <a:pt x="72452" y="60896"/>
                  <a:pt x="72451" y="61045"/>
                  <a:pt x="72439" y="61193"/>
                </a:cubicBezTo>
                <a:cubicBezTo>
                  <a:pt x="72439" y="62015"/>
                  <a:pt x="72415" y="62826"/>
                  <a:pt x="72365" y="63620"/>
                </a:cubicBezTo>
                <a:lnTo>
                  <a:pt x="72360" y="63795"/>
                </a:lnTo>
                <a:cubicBezTo>
                  <a:pt x="72358" y="63795"/>
                  <a:pt x="72356" y="63796"/>
                  <a:pt x="72355" y="63797"/>
                </a:cubicBezTo>
                <a:cubicBezTo>
                  <a:pt x="71860" y="73059"/>
                  <a:pt x="69094" y="80428"/>
                  <a:pt x="65562" y="81987"/>
                </a:cubicBezTo>
                <a:lnTo>
                  <a:pt x="65561" y="82017"/>
                </a:lnTo>
                <a:cubicBezTo>
                  <a:pt x="65508" y="82044"/>
                  <a:pt x="65456" y="82069"/>
                  <a:pt x="65401" y="82058"/>
                </a:cubicBezTo>
                <a:cubicBezTo>
                  <a:pt x="65094" y="82203"/>
                  <a:pt x="64780" y="82282"/>
                  <a:pt x="64462" y="82295"/>
                </a:cubicBezTo>
                <a:lnTo>
                  <a:pt x="64293" y="82338"/>
                </a:lnTo>
                <a:lnTo>
                  <a:pt x="64293" y="82325"/>
                </a:lnTo>
                <a:lnTo>
                  <a:pt x="64288" y="82326"/>
                </a:lnTo>
                <a:cubicBezTo>
                  <a:pt x="64283" y="82226"/>
                  <a:pt x="64282" y="82126"/>
                  <a:pt x="64282" y="82026"/>
                </a:cubicBezTo>
                <a:cubicBezTo>
                  <a:pt x="64282" y="81877"/>
                  <a:pt x="64283" y="81728"/>
                  <a:pt x="64296" y="81580"/>
                </a:cubicBezTo>
                <a:cubicBezTo>
                  <a:pt x="64295" y="80758"/>
                  <a:pt x="64319" y="79947"/>
                  <a:pt x="64369" y="79153"/>
                </a:cubicBezTo>
                <a:lnTo>
                  <a:pt x="64375" y="78978"/>
                </a:lnTo>
                <a:cubicBezTo>
                  <a:pt x="64376" y="78978"/>
                  <a:pt x="64378" y="78978"/>
                  <a:pt x="64380" y="78976"/>
                </a:cubicBezTo>
                <a:cubicBezTo>
                  <a:pt x="64874" y="69715"/>
                  <a:pt x="67641" y="62345"/>
                  <a:pt x="71173" y="60786"/>
                </a:cubicBezTo>
                <a:lnTo>
                  <a:pt x="71174" y="60756"/>
                </a:lnTo>
                <a:cubicBezTo>
                  <a:pt x="71226" y="60729"/>
                  <a:pt x="71278" y="60705"/>
                  <a:pt x="71333" y="60716"/>
                </a:cubicBezTo>
                <a:cubicBezTo>
                  <a:pt x="71640" y="60570"/>
                  <a:pt x="71954" y="60491"/>
                  <a:pt x="72273" y="60478"/>
                </a:cubicBezTo>
                <a:close/>
                <a:moveTo>
                  <a:pt x="56010" y="60435"/>
                </a:moveTo>
                <a:lnTo>
                  <a:pt x="56178" y="60478"/>
                </a:lnTo>
                <a:cubicBezTo>
                  <a:pt x="56497" y="60491"/>
                  <a:pt x="56811" y="60570"/>
                  <a:pt x="57118" y="60716"/>
                </a:cubicBezTo>
                <a:cubicBezTo>
                  <a:pt x="57173" y="60705"/>
                  <a:pt x="57225" y="60729"/>
                  <a:pt x="57277" y="60756"/>
                </a:cubicBezTo>
                <a:lnTo>
                  <a:pt x="57278" y="60786"/>
                </a:lnTo>
                <a:cubicBezTo>
                  <a:pt x="60810" y="62345"/>
                  <a:pt x="63577" y="69715"/>
                  <a:pt x="64071" y="78976"/>
                </a:cubicBezTo>
                <a:cubicBezTo>
                  <a:pt x="64073" y="78978"/>
                  <a:pt x="64075" y="78978"/>
                  <a:pt x="64076" y="78978"/>
                </a:cubicBezTo>
                <a:lnTo>
                  <a:pt x="64082" y="79153"/>
                </a:lnTo>
                <a:cubicBezTo>
                  <a:pt x="64131" y="79947"/>
                  <a:pt x="64156" y="80758"/>
                  <a:pt x="64155" y="81580"/>
                </a:cubicBezTo>
                <a:cubicBezTo>
                  <a:pt x="64168" y="81728"/>
                  <a:pt x="64169" y="81877"/>
                  <a:pt x="64169" y="82026"/>
                </a:cubicBezTo>
                <a:cubicBezTo>
                  <a:pt x="64169" y="82126"/>
                  <a:pt x="64168" y="82226"/>
                  <a:pt x="64163" y="82326"/>
                </a:cubicBezTo>
                <a:lnTo>
                  <a:pt x="64158" y="82325"/>
                </a:lnTo>
                <a:lnTo>
                  <a:pt x="64158" y="82338"/>
                </a:lnTo>
                <a:lnTo>
                  <a:pt x="63989" y="82295"/>
                </a:lnTo>
                <a:cubicBezTo>
                  <a:pt x="63670" y="82282"/>
                  <a:pt x="63357" y="82203"/>
                  <a:pt x="63050" y="82058"/>
                </a:cubicBezTo>
                <a:cubicBezTo>
                  <a:pt x="62995" y="82069"/>
                  <a:pt x="62943" y="82044"/>
                  <a:pt x="62890" y="82017"/>
                </a:cubicBezTo>
                <a:lnTo>
                  <a:pt x="62889" y="81987"/>
                </a:lnTo>
                <a:cubicBezTo>
                  <a:pt x="59357" y="80428"/>
                  <a:pt x="56591" y="73059"/>
                  <a:pt x="56096" y="63797"/>
                </a:cubicBezTo>
                <a:cubicBezTo>
                  <a:pt x="56095" y="63796"/>
                  <a:pt x="56093" y="63795"/>
                  <a:pt x="56091" y="63795"/>
                </a:cubicBezTo>
                <a:lnTo>
                  <a:pt x="56086" y="63620"/>
                </a:lnTo>
                <a:cubicBezTo>
                  <a:pt x="56036" y="62826"/>
                  <a:pt x="56012" y="62015"/>
                  <a:pt x="56012" y="61193"/>
                </a:cubicBezTo>
                <a:cubicBezTo>
                  <a:pt x="55999" y="61045"/>
                  <a:pt x="55999" y="60896"/>
                  <a:pt x="55999" y="60747"/>
                </a:cubicBezTo>
                <a:lnTo>
                  <a:pt x="56005" y="60447"/>
                </a:lnTo>
                <a:lnTo>
                  <a:pt x="56010" y="60448"/>
                </a:lnTo>
                <a:close/>
                <a:moveTo>
                  <a:pt x="55786" y="60435"/>
                </a:moveTo>
                <a:lnTo>
                  <a:pt x="55786" y="60448"/>
                </a:lnTo>
                <a:lnTo>
                  <a:pt x="55791" y="60447"/>
                </a:lnTo>
                <a:lnTo>
                  <a:pt x="55797" y="60747"/>
                </a:lnTo>
                <a:cubicBezTo>
                  <a:pt x="55797" y="60896"/>
                  <a:pt x="55796" y="61045"/>
                  <a:pt x="55783" y="61193"/>
                </a:cubicBezTo>
                <a:cubicBezTo>
                  <a:pt x="55784" y="62015"/>
                  <a:pt x="55760" y="62826"/>
                  <a:pt x="55710" y="63620"/>
                </a:cubicBezTo>
                <a:lnTo>
                  <a:pt x="55705" y="63795"/>
                </a:lnTo>
                <a:cubicBezTo>
                  <a:pt x="55703" y="63795"/>
                  <a:pt x="55701" y="63796"/>
                  <a:pt x="55700" y="63797"/>
                </a:cubicBezTo>
                <a:cubicBezTo>
                  <a:pt x="55205" y="73059"/>
                  <a:pt x="52439" y="80428"/>
                  <a:pt x="48907" y="81987"/>
                </a:cubicBezTo>
                <a:lnTo>
                  <a:pt x="48906" y="82017"/>
                </a:lnTo>
                <a:cubicBezTo>
                  <a:pt x="48853" y="82044"/>
                  <a:pt x="48801" y="82069"/>
                  <a:pt x="48746" y="82058"/>
                </a:cubicBezTo>
                <a:cubicBezTo>
                  <a:pt x="48439" y="82203"/>
                  <a:pt x="48125" y="82282"/>
                  <a:pt x="47807" y="82295"/>
                </a:cubicBezTo>
                <a:lnTo>
                  <a:pt x="47638" y="82338"/>
                </a:lnTo>
                <a:lnTo>
                  <a:pt x="47638" y="82325"/>
                </a:lnTo>
                <a:lnTo>
                  <a:pt x="47633" y="82326"/>
                </a:lnTo>
                <a:cubicBezTo>
                  <a:pt x="47628" y="82226"/>
                  <a:pt x="47627" y="82126"/>
                  <a:pt x="47627" y="82026"/>
                </a:cubicBezTo>
                <a:cubicBezTo>
                  <a:pt x="47627" y="81877"/>
                  <a:pt x="47628" y="81728"/>
                  <a:pt x="47641" y="81580"/>
                </a:cubicBezTo>
                <a:cubicBezTo>
                  <a:pt x="47640" y="80758"/>
                  <a:pt x="47664" y="79947"/>
                  <a:pt x="47714" y="79153"/>
                </a:cubicBezTo>
                <a:lnTo>
                  <a:pt x="47720" y="78978"/>
                </a:lnTo>
                <a:cubicBezTo>
                  <a:pt x="47721" y="78978"/>
                  <a:pt x="47723" y="78978"/>
                  <a:pt x="47725" y="78976"/>
                </a:cubicBezTo>
                <a:cubicBezTo>
                  <a:pt x="48219" y="69715"/>
                  <a:pt x="50985" y="62345"/>
                  <a:pt x="54517" y="60786"/>
                </a:cubicBezTo>
                <a:lnTo>
                  <a:pt x="54519" y="60756"/>
                </a:lnTo>
                <a:cubicBezTo>
                  <a:pt x="54571" y="60729"/>
                  <a:pt x="54623" y="60705"/>
                  <a:pt x="54678" y="60716"/>
                </a:cubicBezTo>
                <a:cubicBezTo>
                  <a:pt x="54985" y="60570"/>
                  <a:pt x="55299" y="60491"/>
                  <a:pt x="55618" y="60478"/>
                </a:cubicBezTo>
                <a:close/>
                <a:moveTo>
                  <a:pt x="39355" y="60435"/>
                </a:moveTo>
                <a:lnTo>
                  <a:pt x="39523" y="60478"/>
                </a:lnTo>
                <a:cubicBezTo>
                  <a:pt x="39842" y="60491"/>
                  <a:pt x="40156" y="60570"/>
                  <a:pt x="40463" y="60716"/>
                </a:cubicBezTo>
                <a:cubicBezTo>
                  <a:pt x="40518" y="60705"/>
                  <a:pt x="40570" y="60729"/>
                  <a:pt x="40622" y="60756"/>
                </a:cubicBezTo>
                <a:lnTo>
                  <a:pt x="40623" y="60786"/>
                </a:lnTo>
                <a:cubicBezTo>
                  <a:pt x="44155" y="62345"/>
                  <a:pt x="46921" y="69715"/>
                  <a:pt x="47416" y="78976"/>
                </a:cubicBezTo>
                <a:cubicBezTo>
                  <a:pt x="47418" y="78978"/>
                  <a:pt x="47420" y="78978"/>
                  <a:pt x="47421" y="78978"/>
                </a:cubicBezTo>
                <a:lnTo>
                  <a:pt x="47427" y="79153"/>
                </a:lnTo>
                <a:cubicBezTo>
                  <a:pt x="47476" y="79947"/>
                  <a:pt x="47500" y="80758"/>
                  <a:pt x="47500" y="81580"/>
                </a:cubicBezTo>
                <a:cubicBezTo>
                  <a:pt x="47513" y="81728"/>
                  <a:pt x="47514" y="81877"/>
                  <a:pt x="47514" y="82026"/>
                </a:cubicBezTo>
                <a:cubicBezTo>
                  <a:pt x="47514" y="82126"/>
                  <a:pt x="47513" y="82226"/>
                  <a:pt x="47508" y="82326"/>
                </a:cubicBezTo>
                <a:lnTo>
                  <a:pt x="47503" y="82325"/>
                </a:lnTo>
                <a:lnTo>
                  <a:pt x="47503" y="82338"/>
                </a:lnTo>
                <a:lnTo>
                  <a:pt x="47334" y="82295"/>
                </a:lnTo>
                <a:cubicBezTo>
                  <a:pt x="47015" y="82282"/>
                  <a:pt x="46702" y="82203"/>
                  <a:pt x="46395" y="82058"/>
                </a:cubicBezTo>
                <a:cubicBezTo>
                  <a:pt x="46340" y="82069"/>
                  <a:pt x="46288" y="82044"/>
                  <a:pt x="46235" y="82017"/>
                </a:cubicBezTo>
                <a:lnTo>
                  <a:pt x="46234" y="81987"/>
                </a:lnTo>
                <a:cubicBezTo>
                  <a:pt x="42702" y="80428"/>
                  <a:pt x="39936" y="73059"/>
                  <a:pt x="39441" y="63797"/>
                </a:cubicBezTo>
                <a:cubicBezTo>
                  <a:pt x="39439" y="63796"/>
                  <a:pt x="39438" y="63795"/>
                  <a:pt x="39436" y="63795"/>
                </a:cubicBezTo>
                <a:lnTo>
                  <a:pt x="39431" y="63620"/>
                </a:lnTo>
                <a:cubicBezTo>
                  <a:pt x="39381" y="62826"/>
                  <a:pt x="39357" y="62015"/>
                  <a:pt x="39357" y="61193"/>
                </a:cubicBezTo>
                <a:cubicBezTo>
                  <a:pt x="39344" y="61045"/>
                  <a:pt x="39344" y="60896"/>
                  <a:pt x="39344" y="60747"/>
                </a:cubicBezTo>
                <a:lnTo>
                  <a:pt x="39350" y="60447"/>
                </a:lnTo>
                <a:lnTo>
                  <a:pt x="39355" y="60448"/>
                </a:lnTo>
                <a:close/>
                <a:moveTo>
                  <a:pt x="39131" y="60435"/>
                </a:moveTo>
                <a:lnTo>
                  <a:pt x="39131" y="60448"/>
                </a:lnTo>
                <a:lnTo>
                  <a:pt x="39136" y="60447"/>
                </a:lnTo>
                <a:lnTo>
                  <a:pt x="39142" y="60747"/>
                </a:lnTo>
                <a:cubicBezTo>
                  <a:pt x="39142" y="60896"/>
                  <a:pt x="39141" y="61045"/>
                  <a:pt x="39128" y="61193"/>
                </a:cubicBezTo>
                <a:cubicBezTo>
                  <a:pt x="39129" y="62015"/>
                  <a:pt x="39105" y="62826"/>
                  <a:pt x="39055" y="63620"/>
                </a:cubicBezTo>
                <a:lnTo>
                  <a:pt x="39050" y="63795"/>
                </a:lnTo>
                <a:cubicBezTo>
                  <a:pt x="39048" y="63795"/>
                  <a:pt x="39046" y="63796"/>
                  <a:pt x="39045" y="63797"/>
                </a:cubicBezTo>
                <a:cubicBezTo>
                  <a:pt x="38550" y="73059"/>
                  <a:pt x="35784" y="80428"/>
                  <a:pt x="32252" y="81987"/>
                </a:cubicBezTo>
                <a:lnTo>
                  <a:pt x="32251" y="82017"/>
                </a:lnTo>
                <a:cubicBezTo>
                  <a:pt x="32198" y="82044"/>
                  <a:pt x="32146" y="82069"/>
                  <a:pt x="32091" y="82058"/>
                </a:cubicBezTo>
                <a:cubicBezTo>
                  <a:pt x="31784" y="82203"/>
                  <a:pt x="31470" y="82282"/>
                  <a:pt x="31152" y="82295"/>
                </a:cubicBezTo>
                <a:lnTo>
                  <a:pt x="30983" y="82338"/>
                </a:lnTo>
                <a:lnTo>
                  <a:pt x="30983" y="82325"/>
                </a:lnTo>
                <a:lnTo>
                  <a:pt x="30978" y="82326"/>
                </a:lnTo>
                <a:cubicBezTo>
                  <a:pt x="30972" y="82226"/>
                  <a:pt x="30972" y="82126"/>
                  <a:pt x="30972" y="82026"/>
                </a:cubicBezTo>
                <a:cubicBezTo>
                  <a:pt x="30972" y="81877"/>
                  <a:pt x="30973" y="81728"/>
                  <a:pt x="30986" y="81580"/>
                </a:cubicBezTo>
                <a:cubicBezTo>
                  <a:pt x="30985" y="80758"/>
                  <a:pt x="31009" y="79947"/>
                  <a:pt x="31059" y="79153"/>
                </a:cubicBezTo>
                <a:lnTo>
                  <a:pt x="31065" y="78978"/>
                </a:lnTo>
                <a:cubicBezTo>
                  <a:pt x="31066" y="78978"/>
                  <a:pt x="31068" y="78978"/>
                  <a:pt x="31069" y="78976"/>
                </a:cubicBezTo>
                <a:cubicBezTo>
                  <a:pt x="31564" y="69715"/>
                  <a:pt x="34330" y="62345"/>
                  <a:pt x="37862" y="60786"/>
                </a:cubicBezTo>
                <a:lnTo>
                  <a:pt x="37864" y="60756"/>
                </a:lnTo>
                <a:cubicBezTo>
                  <a:pt x="37916" y="60729"/>
                  <a:pt x="37968" y="60705"/>
                  <a:pt x="38023" y="60716"/>
                </a:cubicBezTo>
                <a:cubicBezTo>
                  <a:pt x="38330" y="60570"/>
                  <a:pt x="38644" y="60491"/>
                  <a:pt x="38963" y="60478"/>
                </a:cubicBezTo>
                <a:close/>
                <a:moveTo>
                  <a:pt x="22700" y="60435"/>
                </a:moveTo>
                <a:lnTo>
                  <a:pt x="22868" y="60478"/>
                </a:lnTo>
                <a:cubicBezTo>
                  <a:pt x="23187" y="60491"/>
                  <a:pt x="23501" y="60570"/>
                  <a:pt x="23808" y="60716"/>
                </a:cubicBezTo>
                <a:cubicBezTo>
                  <a:pt x="23862" y="60705"/>
                  <a:pt x="23915" y="60729"/>
                  <a:pt x="23967" y="60756"/>
                </a:cubicBezTo>
                <a:lnTo>
                  <a:pt x="23968" y="60786"/>
                </a:lnTo>
                <a:cubicBezTo>
                  <a:pt x="27500" y="62345"/>
                  <a:pt x="30266" y="69715"/>
                  <a:pt x="30761" y="78976"/>
                </a:cubicBezTo>
                <a:cubicBezTo>
                  <a:pt x="30763" y="78978"/>
                  <a:pt x="30765" y="78978"/>
                  <a:pt x="30766" y="78978"/>
                </a:cubicBezTo>
                <a:lnTo>
                  <a:pt x="30772" y="79153"/>
                </a:lnTo>
                <a:cubicBezTo>
                  <a:pt x="30821" y="79947"/>
                  <a:pt x="30845" y="80758"/>
                  <a:pt x="30845" y="81580"/>
                </a:cubicBezTo>
                <a:cubicBezTo>
                  <a:pt x="30858" y="81728"/>
                  <a:pt x="30859" y="81877"/>
                  <a:pt x="30859" y="82026"/>
                </a:cubicBezTo>
                <a:cubicBezTo>
                  <a:pt x="30859" y="82126"/>
                  <a:pt x="30858" y="82226"/>
                  <a:pt x="30853" y="82326"/>
                </a:cubicBezTo>
                <a:lnTo>
                  <a:pt x="30848" y="82325"/>
                </a:lnTo>
                <a:lnTo>
                  <a:pt x="30848" y="82338"/>
                </a:lnTo>
                <a:lnTo>
                  <a:pt x="30679" y="82295"/>
                </a:lnTo>
                <a:cubicBezTo>
                  <a:pt x="30360" y="82282"/>
                  <a:pt x="30047" y="82203"/>
                  <a:pt x="29740" y="82058"/>
                </a:cubicBezTo>
                <a:cubicBezTo>
                  <a:pt x="29685" y="82069"/>
                  <a:pt x="29632" y="82044"/>
                  <a:pt x="29580" y="82017"/>
                </a:cubicBezTo>
                <a:lnTo>
                  <a:pt x="29579" y="81987"/>
                </a:lnTo>
                <a:cubicBezTo>
                  <a:pt x="26047" y="80428"/>
                  <a:pt x="23281" y="73059"/>
                  <a:pt x="22786" y="63797"/>
                </a:cubicBezTo>
                <a:cubicBezTo>
                  <a:pt x="22784" y="63796"/>
                  <a:pt x="22783" y="63795"/>
                  <a:pt x="22781" y="63795"/>
                </a:cubicBezTo>
                <a:lnTo>
                  <a:pt x="22776" y="63620"/>
                </a:lnTo>
                <a:cubicBezTo>
                  <a:pt x="22726" y="62826"/>
                  <a:pt x="22702" y="62015"/>
                  <a:pt x="22702" y="61193"/>
                </a:cubicBezTo>
                <a:cubicBezTo>
                  <a:pt x="22689" y="61045"/>
                  <a:pt x="22689" y="60896"/>
                  <a:pt x="22689" y="60747"/>
                </a:cubicBezTo>
                <a:lnTo>
                  <a:pt x="22695" y="60447"/>
                </a:lnTo>
                <a:lnTo>
                  <a:pt x="22700" y="60448"/>
                </a:lnTo>
                <a:close/>
                <a:moveTo>
                  <a:pt x="22476" y="60435"/>
                </a:moveTo>
                <a:lnTo>
                  <a:pt x="22476" y="60448"/>
                </a:lnTo>
                <a:lnTo>
                  <a:pt x="22481" y="60447"/>
                </a:lnTo>
                <a:lnTo>
                  <a:pt x="22487" y="60747"/>
                </a:lnTo>
                <a:cubicBezTo>
                  <a:pt x="22487" y="60896"/>
                  <a:pt x="22486" y="61045"/>
                  <a:pt x="22473" y="61193"/>
                </a:cubicBezTo>
                <a:cubicBezTo>
                  <a:pt x="22474" y="62015"/>
                  <a:pt x="22450" y="62826"/>
                  <a:pt x="22400" y="63620"/>
                </a:cubicBezTo>
                <a:lnTo>
                  <a:pt x="22395" y="63795"/>
                </a:lnTo>
                <a:cubicBezTo>
                  <a:pt x="22393" y="63795"/>
                  <a:pt x="22391" y="63796"/>
                  <a:pt x="22390" y="63797"/>
                </a:cubicBezTo>
                <a:cubicBezTo>
                  <a:pt x="21895" y="73059"/>
                  <a:pt x="19129" y="80428"/>
                  <a:pt x="15597" y="81987"/>
                </a:cubicBezTo>
                <a:lnTo>
                  <a:pt x="15596" y="82017"/>
                </a:lnTo>
                <a:cubicBezTo>
                  <a:pt x="15543" y="82044"/>
                  <a:pt x="15491" y="82069"/>
                  <a:pt x="15436" y="82058"/>
                </a:cubicBezTo>
                <a:cubicBezTo>
                  <a:pt x="15129" y="82203"/>
                  <a:pt x="14815" y="82282"/>
                  <a:pt x="14497" y="82295"/>
                </a:cubicBezTo>
                <a:lnTo>
                  <a:pt x="14328" y="82338"/>
                </a:lnTo>
                <a:lnTo>
                  <a:pt x="14328" y="82325"/>
                </a:lnTo>
                <a:lnTo>
                  <a:pt x="14323" y="82326"/>
                </a:lnTo>
                <a:cubicBezTo>
                  <a:pt x="14317" y="82226"/>
                  <a:pt x="14317" y="82126"/>
                  <a:pt x="14317" y="82026"/>
                </a:cubicBezTo>
                <a:cubicBezTo>
                  <a:pt x="14317" y="81877"/>
                  <a:pt x="14318" y="81728"/>
                  <a:pt x="14331" y="81580"/>
                </a:cubicBezTo>
                <a:cubicBezTo>
                  <a:pt x="14330" y="80758"/>
                  <a:pt x="14354" y="79947"/>
                  <a:pt x="14404" y="79153"/>
                </a:cubicBezTo>
                <a:lnTo>
                  <a:pt x="14409" y="78978"/>
                </a:lnTo>
                <a:cubicBezTo>
                  <a:pt x="14411" y="78978"/>
                  <a:pt x="14413" y="78978"/>
                  <a:pt x="14414" y="78976"/>
                </a:cubicBezTo>
                <a:cubicBezTo>
                  <a:pt x="14909" y="69715"/>
                  <a:pt x="17675" y="62345"/>
                  <a:pt x="21207" y="60786"/>
                </a:cubicBezTo>
                <a:lnTo>
                  <a:pt x="21209" y="60756"/>
                </a:lnTo>
                <a:cubicBezTo>
                  <a:pt x="21261" y="60729"/>
                  <a:pt x="21313" y="60705"/>
                  <a:pt x="21368" y="60716"/>
                </a:cubicBezTo>
                <a:cubicBezTo>
                  <a:pt x="21675" y="60570"/>
                  <a:pt x="21989" y="60491"/>
                  <a:pt x="22308" y="60478"/>
                </a:cubicBezTo>
                <a:close/>
                <a:moveTo>
                  <a:pt x="6045" y="60435"/>
                </a:moveTo>
                <a:lnTo>
                  <a:pt x="6213" y="60478"/>
                </a:lnTo>
                <a:cubicBezTo>
                  <a:pt x="6532" y="60491"/>
                  <a:pt x="6846" y="60570"/>
                  <a:pt x="7153" y="60716"/>
                </a:cubicBezTo>
                <a:cubicBezTo>
                  <a:pt x="7207" y="60705"/>
                  <a:pt x="7260" y="60729"/>
                  <a:pt x="7312" y="60756"/>
                </a:cubicBezTo>
                <a:lnTo>
                  <a:pt x="7313" y="60786"/>
                </a:lnTo>
                <a:cubicBezTo>
                  <a:pt x="10845" y="62345"/>
                  <a:pt x="13611" y="69715"/>
                  <a:pt x="14106" y="78976"/>
                </a:cubicBezTo>
                <a:cubicBezTo>
                  <a:pt x="14108" y="78978"/>
                  <a:pt x="14110" y="78978"/>
                  <a:pt x="14111" y="78978"/>
                </a:cubicBezTo>
                <a:lnTo>
                  <a:pt x="14117" y="79153"/>
                </a:lnTo>
                <a:cubicBezTo>
                  <a:pt x="14166" y="79947"/>
                  <a:pt x="14190" y="80758"/>
                  <a:pt x="14190" y="81580"/>
                </a:cubicBezTo>
                <a:cubicBezTo>
                  <a:pt x="14203" y="81728"/>
                  <a:pt x="14204" y="81877"/>
                  <a:pt x="14204" y="82026"/>
                </a:cubicBezTo>
                <a:cubicBezTo>
                  <a:pt x="14204" y="82126"/>
                  <a:pt x="14203" y="82226"/>
                  <a:pt x="14198" y="82326"/>
                </a:cubicBezTo>
                <a:lnTo>
                  <a:pt x="14193" y="82325"/>
                </a:lnTo>
                <a:lnTo>
                  <a:pt x="14193" y="82338"/>
                </a:lnTo>
                <a:lnTo>
                  <a:pt x="14024" y="82295"/>
                </a:lnTo>
                <a:cubicBezTo>
                  <a:pt x="13705" y="82282"/>
                  <a:pt x="13392" y="82203"/>
                  <a:pt x="13085" y="82058"/>
                </a:cubicBezTo>
                <a:cubicBezTo>
                  <a:pt x="13030" y="82069"/>
                  <a:pt x="12977" y="82044"/>
                  <a:pt x="12925" y="82017"/>
                </a:cubicBezTo>
                <a:lnTo>
                  <a:pt x="12924" y="81987"/>
                </a:lnTo>
                <a:cubicBezTo>
                  <a:pt x="9392" y="80428"/>
                  <a:pt x="6626" y="73059"/>
                  <a:pt x="6131" y="63797"/>
                </a:cubicBezTo>
                <a:cubicBezTo>
                  <a:pt x="6129" y="63796"/>
                  <a:pt x="6128" y="63795"/>
                  <a:pt x="6126" y="63795"/>
                </a:cubicBezTo>
                <a:lnTo>
                  <a:pt x="6121" y="63620"/>
                </a:lnTo>
                <a:cubicBezTo>
                  <a:pt x="6071" y="62826"/>
                  <a:pt x="6047" y="62015"/>
                  <a:pt x="6047" y="61193"/>
                </a:cubicBezTo>
                <a:cubicBezTo>
                  <a:pt x="6034" y="61045"/>
                  <a:pt x="6034" y="60896"/>
                  <a:pt x="6034" y="60747"/>
                </a:cubicBezTo>
                <a:lnTo>
                  <a:pt x="6040" y="60447"/>
                </a:lnTo>
                <a:lnTo>
                  <a:pt x="6045" y="60448"/>
                </a:lnTo>
                <a:close/>
                <a:moveTo>
                  <a:pt x="5821" y="60435"/>
                </a:moveTo>
                <a:lnTo>
                  <a:pt x="5821" y="60448"/>
                </a:lnTo>
                <a:lnTo>
                  <a:pt x="5826" y="60447"/>
                </a:lnTo>
                <a:lnTo>
                  <a:pt x="5832" y="60747"/>
                </a:lnTo>
                <a:cubicBezTo>
                  <a:pt x="5832" y="60896"/>
                  <a:pt x="5831" y="61045"/>
                  <a:pt x="5818" y="61193"/>
                </a:cubicBezTo>
                <a:cubicBezTo>
                  <a:pt x="5819" y="62015"/>
                  <a:pt x="5795" y="62826"/>
                  <a:pt x="5745" y="63620"/>
                </a:cubicBezTo>
                <a:lnTo>
                  <a:pt x="5740" y="63795"/>
                </a:lnTo>
                <a:cubicBezTo>
                  <a:pt x="5738" y="63795"/>
                  <a:pt x="5736" y="63796"/>
                  <a:pt x="5735" y="63797"/>
                </a:cubicBezTo>
                <a:cubicBezTo>
                  <a:pt x="5291" y="72107"/>
                  <a:pt x="3018" y="78895"/>
                  <a:pt x="0" y="81288"/>
                </a:cubicBezTo>
                <a:lnTo>
                  <a:pt x="0" y="77815"/>
                </a:lnTo>
                <a:cubicBezTo>
                  <a:pt x="2256" y="75641"/>
                  <a:pt x="3958" y="70512"/>
                  <a:pt x="4421" y="64236"/>
                </a:cubicBezTo>
                <a:cubicBezTo>
                  <a:pt x="2548" y="65309"/>
                  <a:pt x="960" y="68335"/>
                  <a:pt x="0" y="72475"/>
                </a:cubicBezTo>
                <a:lnTo>
                  <a:pt x="0" y="67047"/>
                </a:lnTo>
                <a:cubicBezTo>
                  <a:pt x="1195" y="63821"/>
                  <a:pt x="2777" y="61570"/>
                  <a:pt x="4552" y="60786"/>
                </a:cubicBezTo>
                <a:lnTo>
                  <a:pt x="4554" y="60756"/>
                </a:lnTo>
                <a:cubicBezTo>
                  <a:pt x="4606" y="60729"/>
                  <a:pt x="4658" y="60705"/>
                  <a:pt x="4713" y="60716"/>
                </a:cubicBezTo>
                <a:cubicBezTo>
                  <a:pt x="5020" y="60570"/>
                  <a:pt x="5334" y="60491"/>
                  <a:pt x="5653" y="60478"/>
                </a:cubicBezTo>
                <a:close/>
                <a:moveTo>
                  <a:pt x="112723" y="42206"/>
                </a:moveTo>
                <a:cubicBezTo>
                  <a:pt x="110014" y="43747"/>
                  <a:pt x="107899" y="49340"/>
                  <a:pt x="107375" y="56395"/>
                </a:cubicBezTo>
                <a:cubicBezTo>
                  <a:pt x="110084" y="54855"/>
                  <a:pt x="112198" y="49261"/>
                  <a:pt x="112723" y="42206"/>
                </a:cubicBezTo>
                <a:close/>
                <a:moveTo>
                  <a:pt x="99003" y="42206"/>
                </a:moveTo>
                <a:cubicBezTo>
                  <a:pt x="99528" y="49261"/>
                  <a:pt x="101642" y="54855"/>
                  <a:pt x="104351" y="56395"/>
                </a:cubicBezTo>
                <a:cubicBezTo>
                  <a:pt x="103827" y="49340"/>
                  <a:pt x="101712" y="43747"/>
                  <a:pt x="99003" y="42206"/>
                </a:cubicBezTo>
                <a:close/>
                <a:moveTo>
                  <a:pt x="96068" y="42206"/>
                </a:moveTo>
                <a:cubicBezTo>
                  <a:pt x="93359" y="43747"/>
                  <a:pt x="91244" y="49340"/>
                  <a:pt x="90720" y="56395"/>
                </a:cubicBezTo>
                <a:cubicBezTo>
                  <a:pt x="93429" y="54855"/>
                  <a:pt x="95543" y="49261"/>
                  <a:pt x="96068" y="42206"/>
                </a:cubicBezTo>
                <a:close/>
                <a:moveTo>
                  <a:pt x="82348" y="42206"/>
                </a:moveTo>
                <a:cubicBezTo>
                  <a:pt x="82873" y="49261"/>
                  <a:pt x="84987" y="54855"/>
                  <a:pt x="87696" y="56395"/>
                </a:cubicBezTo>
                <a:cubicBezTo>
                  <a:pt x="87172" y="49340"/>
                  <a:pt x="85057" y="43747"/>
                  <a:pt x="82348" y="42206"/>
                </a:cubicBezTo>
                <a:close/>
                <a:moveTo>
                  <a:pt x="79413" y="42206"/>
                </a:moveTo>
                <a:cubicBezTo>
                  <a:pt x="76704" y="43747"/>
                  <a:pt x="74589" y="49340"/>
                  <a:pt x="74065" y="56395"/>
                </a:cubicBezTo>
                <a:cubicBezTo>
                  <a:pt x="76774" y="54855"/>
                  <a:pt x="78888" y="49261"/>
                  <a:pt x="79413" y="42206"/>
                </a:cubicBezTo>
                <a:close/>
                <a:moveTo>
                  <a:pt x="65693" y="42206"/>
                </a:moveTo>
                <a:cubicBezTo>
                  <a:pt x="66218" y="49261"/>
                  <a:pt x="68332" y="54855"/>
                  <a:pt x="71041" y="56395"/>
                </a:cubicBezTo>
                <a:cubicBezTo>
                  <a:pt x="70517" y="49340"/>
                  <a:pt x="68402" y="43747"/>
                  <a:pt x="65693" y="42206"/>
                </a:cubicBezTo>
                <a:close/>
                <a:moveTo>
                  <a:pt x="62757" y="42206"/>
                </a:moveTo>
                <a:cubicBezTo>
                  <a:pt x="60049" y="43747"/>
                  <a:pt x="57934" y="49340"/>
                  <a:pt x="57410" y="56395"/>
                </a:cubicBezTo>
                <a:cubicBezTo>
                  <a:pt x="60119" y="54855"/>
                  <a:pt x="62233" y="49261"/>
                  <a:pt x="62757" y="42206"/>
                </a:cubicBezTo>
                <a:close/>
                <a:moveTo>
                  <a:pt x="49038" y="42206"/>
                </a:moveTo>
                <a:cubicBezTo>
                  <a:pt x="49563" y="49261"/>
                  <a:pt x="51677" y="54855"/>
                  <a:pt x="54386" y="56395"/>
                </a:cubicBezTo>
                <a:cubicBezTo>
                  <a:pt x="53862" y="49340"/>
                  <a:pt x="51747" y="43747"/>
                  <a:pt x="49038" y="42206"/>
                </a:cubicBezTo>
                <a:close/>
                <a:moveTo>
                  <a:pt x="46102" y="42206"/>
                </a:moveTo>
                <a:cubicBezTo>
                  <a:pt x="43394" y="43747"/>
                  <a:pt x="41279" y="49340"/>
                  <a:pt x="40755" y="56395"/>
                </a:cubicBezTo>
                <a:cubicBezTo>
                  <a:pt x="43463" y="54855"/>
                  <a:pt x="45578" y="49261"/>
                  <a:pt x="46102" y="42206"/>
                </a:cubicBezTo>
                <a:close/>
                <a:moveTo>
                  <a:pt x="32383" y="42206"/>
                </a:moveTo>
                <a:cubicBezTo>
                  <a:pt x="32908" y="49261"/>
                  <a:pt x="35022" y="54855"/>
                  <a:pt x="37731" y="56395"/>
                </a:cubicBezTo>
                <a:cubicBezTo>
                  <a:pt x="37206" y="49340"/>
                  <a:pt x="35092" y="43747"/>
                  <a:pt x="32383" y="42206"/>
                </a:cubicBezTo>
                <a:close/>
                <a:moveTo>
                  <a:pt x="29447" y="42206"/>
                </a:moveTo>
                <a:cubicBezTo>
                  <a:pt x="26739" y="43747"/>
                  <a:pt x="24624" y="49340"/>
                  <a:pt x="24100" y="56395"/>
                </a:cubicBezTo>
                <a:cubicBezTo>
                  <a:pt x="26808" y="54855"/>
                  <a:pt x="28923" y="49261"/>
                  <a:pt x="29447" y="42206"/>
                </a:cubicBezTo>
                <a:close/>
                <a:moveTo>
                  <a:pt x="15728" y="42206"/>
                </a:moveTo>
                <a:cubicBezTo>
                  <a:pt x="16253" y="49261"/>
                  <a:pt x="18367" y="54855"/>
                  <a:pt x="21076" y="56395"/>
                </a:cubicBezTo>
                <a:cubicBezTo>
                  <a:pt x="20551" y="49340"/>
                  <a:pt x="18437" y="43747"/>
                  <a:pt x="15728" y="42206"/>
                </a:cubicBezTo>
                <a:close/>
                <a:moveTo>
                  <a:pt x="12792" y="42206"/>
                </a:moveTo>
                <a:cubicBezTo>
                  <a:pt x="10084" y="43747"/>
                  <a:pt x="7969" y="49340"/>
                  <a:pt x="7445" y="56395"/>
                </a:cubicBezTo>
                <a:cubicBezTo>
                  <a:pt x="10153" y="54855"/>
                  <a:pt x="12268" y="49261"/>
                  <a:pt x="12792" y="42206"/>
                </a:cubicBezTo>
                <a:close/>
                <a:moveTo>
                  <a:pt x="0" y="39477"/>
                </a:moveTo>
                <a:cubicBezTo>
                  <a:pt x="3018" y="41851"/>
                  <a:pt x="5291" y="48585"/>
                  <a:pt x="5735" y="56831"/>
                </a:cubicBezTo>
                <a:cubicBezTo>
                  <a:pt x="5736" y="56832"/>
                  <a:pt x="5738" y="56832"/>
                  <a:pt x="5740" y="56832"/>
                </a:cubicBezTo>
                <a:lnTo>
                  <a:pt x="5745" y="57006"/>
                </a:lnTo>
                <a:cubicBezTo>
                  <a:pt x="5795" y="57794"/>
                  <a:pt x="5819" y="58598"/>
                  <a:pt x="5818" y="59414"/>
                </a:cubicBezTo>
                <a:cubicBezTo>
                  <a:pt x="5831" y="59561"/>
                  <a:pt x="5832" y="59708"/>
                  <a:pt x="5832" y="59856"/>
                </a:cubicBezTo>
                <a:cubicBezTo>
                  <a:pt x="5832" y="59956"/>
                  <a:pt x="5832" y="60055"/>
                  <a:pt x="5826" y="60154"/>
                </a:cubicBezTo>
                <a:lnTo>
                  <a:pt x="5821" y="60153"/>
                </a:lnTo>
                <a:lnTo>
                  <a:pt x="5821" y="60166"/>
                </a:lnTo>
                <a:lnTo>
                  <a:pt x="5652" y="60124"/>
                </a:lnTo>
                <a:cubicBezTo>
                  <a:pt x="5334" y="60110"/>
                  <a:pt x="5020" y="60032"/>
                  <a:pt x="4713" y="59888"/>
                </a:cubicBezTo>
                <a:cubicBezTo>
                  <a:pt x="4658" y="59899"/>
                  <a:pt x="4606" y="59874"/>
                  <a:pt x="4554" y="59848"/>
                </a:cubicBezTo>
                <a:lnTo>
                  <a:pt x="4552" y="59818"/>
                </a:lnTo>
                <a:cubicBezTo>
                  <a:pt x="2777" y="59040"/>
                  <a:pt x="1195" y="56806"/>
                  <a:pt x="0" y="53606"/>
                </a:cubicBezTo>
                <a:lnTo>
                  <a:pt x="0" y="48221"/>
                </a:lnTo>
                <a:cubicBezTo>
                  <a:pt x="960" y="52329"/>
                  <a:pt x="2548" y="55330"/>
                  <a:pt x="4421" y="56395"/>
                </a:cubicBezTo>
                <a:cubicBezTo>
                  <a:pt x="3958" y="50168"/>
                  <a:pt x="2256" y="45080"/>
                  <a:pt x="0" y="42923"/>
                </a:cubicBezTo>
                <a:close/>
                <a:moveTo>
                  <a:pt x="114258" y="38435"/>
                </a:moveTo>
                <a:lnTo>
                  <a:pt x="114427" y="38477"/>
                </a:lnTo>
                <a:cubicBezTo>
                  <a:pt x="114745" y="38491"/>
                  <a:pt x="115059" y="38569"/>
                  <a:pt x="115366" y="38713"/>
                </a:cubicBezTo>
                <a:cubicBezTo>
                  <a:pt x="115421" y="38702"/>
                  <a:pt x="115473" y="38727"/>
                  <a:pt x="115526" y="38753"/>
                </a:cubicBezTo>
                <a:lnTo>
                  <a:pt x="115527" y="38783"/>
                </a:lnTo>
                <a:cubicBezTo>
                  <a:pt x="117264" y="39544"/>
                  <a:pt x="118816" y="41700"/>
                  <a:pt x="120000" y="44798"/>
                </a:cubicBezTo>
                <a:lnTo>
                  <a:pt x="120000" y="50048"/>
                </a:lnTo>
                <a:cubicBezTo>
                  <a:pt x="119032" y="46110"/>
                  <a:pt x="117480" y="43242"/>
                  <a:pt x="115658" y="42207"/>
                </a:cubicBezTo>
                <a:cubicBezTo>
                  <a:pt x="116116" y="48360"/>
                  <a:pt x="117783" y="53401"/>
                  <a:pt x="120000" y="55607"/>
                </a:cubicBezTo>
                <a:lnTo>
                  <a:pt x="120000" y="59072"/>
                </a:lnTo>
                <a:cubicBezTo>
                  <a:pt x="117022" y="56632"/>
                  <a:pt x="114785" y="49944"/>
                  <a:pt x="114345" y="41771"/>
                </a:cubicBezTo>
                <a:cubicBezTo>
                  <a:pt x="114343" y="41769"/>
                  <a:pt x="114341" y="41769"/>
                  <a:pt x="114340" y="41769"/>
                </a:cubicBezTo>
                <a:lnTo>
                  <a:pt x="114334" y="41595"/>
                </a:lnTo>
                <a:cubicBezTo>
                  <a:pt x="114285" y="40807"/>
                  <a:pt x="114260" y="40003"/>
                  <a:pt x="114261" y="39187"/>
                </a:cubicBezTo>
                <a:cubicBezTo>
                  <a:pt x="114248" y="39040"/>
                  <a:pt x="114247" y="38893"/>
                  <a:pt x="114247" y="38745"/>
                </a:cubicBezTo>
                <a:lnTo>
                  <a:pt x="114253" y="38447"/>
                </a:lnTo>
                <a:lnTo>
                  <a:pt x="114258" y="38448"/>
                </a:lnTo>
                <a:close/>
                <a:moveTo>
                  <a:pt x="114123" y="38435"/>
                </a:moveTo>
                <a:lnTo>
                  <a:pt x="114123" y="38448"/>
                </a:lnTo>
                <a:lnTo>
                  <a:pt x="114128" y="38447"/>
                </a:lnTo>
                <a:lnTo>
                  <a:pt x="114134" y="38745"/>
                </a:lnTo>
                <a:cubicBezTo>
                  <a:pt x="114134" y="38893"/>
                  <a:pt x="114133" y="39040"/>
                  <a:pt x="114120" y="39187"/>
                </a:cubicBezTo>
                <a:cubicBezTo>
                  <a:pt x="114121" y="40003"/>
                  <a:pt x="114096" y="40807"/>
                  <a:pt x="114047" y="41595"/>
                </a:cubicBezTo>
                <a:lnTo>
                  <a:pt x="114041" y="41769"/>
                </a:lnTo>
                <a:cubicBezTo>
                  <a:pt x="114040" y="41769"/>
                  <a:pt x="114038" y="41769"/>
                  <a:pt x="114036" y="41771"/>
                </a:cubicBezTo>
                <a:cubicBezTo>
                  <a:pt x="113542" y="50959"/>
                  <a:pt x="110775" y="58271"/>
                  <a:pt x="107243" y="59818"/>
                </a:cubicBezTo>
                <a:lnTo>
                  <a:pt x="107242" y="59848"/>
                </a:lnTo>
                <a:cubicBezTo>
                  <a:pt x="107190" y="59874"/>
                  <a:pt x="107138" y="59899"/>
                  <a:pt x="107083" y="59888"/>
                </a:cubicBezTo>
                <a:cubicBezTo>
                  <a:pt x="106776" y="60032"/>
                  <a:pt x="106462" y="60110"/>
                  <a:pt x="106143" y="60124"/>
                </a:cubicBezTo>
                <a:lnTo>
                  <a:pt x="105975" y="60166"/>
                </a:lnTo>
                <a:lnTo>
                  <a:pt x="105975" y="60153"/>
                </a:lnTo>
                <a:lnTo>
                  <a:pt x="105970" y="60154"/>
                </a:lnTo>
                <a:cubicBezTo>
                  <a:pt x="105964" y="60055"/>
                  <a:pt x="105964" y="59956"/>
                  <a:pt x="105964" y="59856"/>
                </a:cubicBezTo>
                <a:cubicBezTo>
                  <a:pt x="105964" y="59708"/>
                  <a:pt x="105965" y="59561"/>
                  <a:pt x="105977" y="59414"/>
                </a:cubicBezTo>
                <a:cubicBezTo>
                  <a:pt x="105977" y="58598"/>
                  <a:pt x="106001" y="57794"/>
                  <a:pt x="106051" y="57006"/>
                </a:cubicBezTo>
                <a:lnTo>
                  <a:pt x="106056" y="56832"/>
                </a:lnTo>
                <a:cubicBezTo>
                  <a:pt x="106058" y="56832"/>
                  <a:pt x="106060" y="56832"/>
                  <a:pt x="106061" y="56831"/>
                </a:cubicBezTo>
                <a:cubicBezTo>
                  <a:pt x="106556" y="47642"/>
                  <a:pt x="109322" y="40330"/>
                  <a:pt x="112854" y="38783"/>
                </a:cubicBezTo>
                <a:lnTo>
                  <a:pt x="112855" y="38753"/>
                </a:lnTo>
                <a:cubicBezTo>
                  <a:pt x="112908" y="38727"/>
                  <a:pt x="112960" y="38702"/>
                  <a:pt x="113015" y="38713"/>
                </a:cubicBezTo>
                <a:cubicBezTo>
                  <a:pt x="113322" y="38569"/>
                  <a:pt x="113636" y="38491"/>
                  <a:pt x="113955" y="38477"/>
                </a:cubicBezTo>
                <a:close/>
                <a:moveTo>
                  <a:pt x="97603" y="38435"/>
                </a:moveTo>
                <a:lnTo>
                  <a:pt x="97772" y="38477"/>
                </a:lnTo>
                <a:cubicBezTo>
                  <a:pt x="98090" y="38491"/>
                  <a:pt x="98404" y="38569"/>
                  <a:pt x="98711" y="38713"/>
                </a:cubicBezTo>
                <a:cubicBezTo>
                  <a:pt x="98766" y="38702"/>
                  <a:pt x="98818" y="38727"/>
                  <a:pt x="98871" y="38753"/>
                </a:cubicBezTo>
                <a:lnTo>
                  <a:pt x="98872" y="38783"/>
                </a:lnTo>
                <a:cubicBezTo>
                  <a:pt x="102404" y="40330"/>
                  <a:pt x="105170" y="47642"/>
                  <a:pt x="105665" y="56831"/>
                </a:cubicBezTo>
                <a:cubicBezTo>
                  <a:pt x="105666" y="56832"/>
                  <a:pt x="105668" y="56832"/>
                  <a:pt x="105670" y="56832"/>
                </a:cubicBezTo>
                <a:lnTo>
                  <a:pt x="105675" y="57006"/>
                </a:lnTo>
                <a:cubicBezTo>
                  <a:pt x="105725" y="57794"/>
                  <a:pt x="105749" y="58598"/>
                  <a:pt x="105749" y="59414"/>
                </a:cubicBezTo>
                <a:cubicBezTo>
                  <a:pt x="105761" y="59561"/>
                  <a:pt x="105762" y="59708"/>
                  <a:pt x="105762" y="59856"/>
                </a:cubicBezTo>
                <a:cubicBezTo>
                  <a:pt x="105762" y="59956"/>
                  <a:pt x="105762" y="60055"/>
                  <a:pt x="105756" y="60154"/>
                </a:cubicBezTo>
                <a:lnTo>
                  <a:pt x="105751" y="60153"/>
                </a:lnTo>
                <a:lnTo>
                  <a:pt x="105751" y="60166"/>
                </a:lnTo>
                <a:lnTo>
                  <a:pt x="105583" y="60124"/>
                </a:lnTo>
                <a:cubicBezTo>
                  <a:pt x="105264" y="60110"/>
                  <a:pt x="104950" y="60032"/>
                  <a:pt x="104643" y="59888"/>
                </a:cubicBezTo>
                <a:cubicBezTo>
                  <a:pt x="104588" y="59899"/>
                  <a:pt x="104536" y="59874"/>
                  <a:pt x="104484" y="59848"/>
                </a:cubicBezTo>
                <a:lnTo>
                  <a:pt x="104483" y="59818"/>
                </a:lnTo>
                <a:cubicBezTo>
                  <a:pt x="100951" y="58271"/>
                  <a:pt x="98184" y="50959"/>
                  <a:pt x="97690" y="41771"/>
                </a:cubicBezTo>
                <a:cubicBezTo>
                  <a:pt x="97688" y="41769"/>
                  <a:pt x="97686" y="41769"/>
                  <a:pt x="97685" y="41769"/>
                </a:cubicBezTo>
                <a:lnTo>
                  <a:pt x="97679" y="41595"/>
                </a:lnTo>
                <a:cubicBezTo>
                  <a:pt x="97630" y="40807"/>
                  <a:pt x="97605" y="40003"/>
                  <a:pt x="97606" y="39187"/>
                </a:cubicBezTo>
                <a:cubicBezTo>
                  <a:pt x="97593" y="39040"/>
                  <a:pt x="97592" y="38893"/>
                  <a:pt x="97592" y="38745"/>
                </a:cubicBezTo>
                <a:lnTo>
                  <a:pt x="97598" y="38447"/>
                </a:lnTo>
                <a:lnTo>
                  <a:pt x="97603" y="38448"/>
                </a:lnTo>
                <a:close/>
                <a:moveTo>
                  <a:pt x="97468" y="38435"/>
                </a:moveTo>
                <a:lnTo>
                  <a:pt x="97468" y="38448"/>
                </a:lnTo>
                <a:lnTo>
                  <a:pt x="97473" y="38447"/>
                </a:lnTo>
                <a:lnTo>
                  <a:pt x="97479" y="38745"/>
                </a:lnTo>
                <a:cubicBezTo>
                  <a:pt x="97479" y="38893"/>
                  <a:pt x="97478" y="39040"/>
                  <a:pt x="97465" y="39187"/>
                </a:cubicBezTo>
                <a:cubicBezTo>
                  <a:pt x="97466" y="40003"/>
                  <a:pt x="97441" y="40807"/>
                  <a:pt x="97392" y="41595"/>
                </a:cubicBezTo>
                <a:lnTo>
                  <a:pt x="97386" y="41769"/>
                </a:lnTo>
                <a:cubicBezTo>
                  <a:pt x="97385" y="41769"/>
                  <a:pt x="97383" y="41769"/>
                  <a:pt x="97381" y="41771"/>
                </a:cubicBezTo>
                <a:cubicBezTo>
                  <a:pt x="96887" y="50959"/>
                  <a:pt x="94120" y="58271"/>
                  <a:pt x="90588" y="59818"/>
                </a:cubicBezTo>
                <a:lnTo>
                  <a:pt x="90587" y="59848"/>
                </a:lnTo>
                <a:cubicBezTo>
                  <a:pt x="90535" y="59874"/>
                  <a:pt x="90483" y="59899"/>
                  <a:pt x="90428" y="59888"/>
                </a:cubicBezTo>
                <a:cubicBezTo>
                  <a:pt x="90121" y="60032"/>
                  <a:pt x="89807" y="60110"/>
                  <a:pt x="89488" y="60124"/>
                </a:cubicBezTo>
                <a:lnTo>
                  <a:pt x="89320" y="60166"/>
                </a:lnTo>
                <a:lnTo>
                  <a:pt x="89320" y="60153"/>
                </a:lnTo>
                <a:lnTo>
                  <a:pt x="89315" y="60154"/>
                </a:lnTo>
                <a:cubicBezTo>
                  <a:pt x="89309" y="60055"/>
                  <a:pt x="89309" y="59956"/>
                  <a:pt x="89309" y="59856"/>
                </a:cubicBezTo>
                <a:cubicBezTo>
                  <a:pt x="89309" y="59708"/>
                  <a:pt x="89310" y="59561"/>
                  <a:pt x="89322" y="59414"/>
                </a:cubicBezTo>
                <a:cubicBezTo>
                  <a:pt x="89322" y="58598"/>
                  <a:pt x="89346" y="57794"/>
                  <a:pt x="89396" y="57006"/>
                </a:cubicBezTo>
                <a:lnTo>
                  <a:pt x="89401" y="56832"/>
                </a:lnTo>
                <a:cubicBezTo>
                  <a:pt x="89403" y="56832"/>
                  <a:pt x="89405" y="56832"/>
                  <a:pt x="89406" y="56831"/>
                </a:cubicBezTo>
                <a:cubicBezTo>
                  <a:pt x="89901" y="47642"/>
                  <a:pt x="92667" y="40330"/>
                  <a:pt x="96199" y="38783"/>
                </a:cubicBezTo>
                <a:lnTo>
                  <a:pt x="96200" y="38753"/>
                </a:lnTo>
                <a:cubicBezTo>
                  <a:pt x="96253" y="38727"/>
                  <a:pt x="96305" y="38702"/>
                  <a:pt x="96360" y="38713"/>
                </a:cubicBezTo>
                <a:cubicBezTo>
                  <a:pt x="96667" y="38569"/>
                  <a:pt x="96981" y="38491"/>
                  <a:pt x="97299" y="38477"/>
                </a:cubicBezTo>
                <a:close/>
                <a:moveTo>
                  <a:pt x="80948" y="38435"/>
                </a:moveTo>
                <a:lnTo>
                  <a:pt x="81117" y="38477"/>
                </a:lnTo>
                <a:cubicBezTo>
                  <a:pt x="81435" y="38491"/>
                  <a:pt x="81749" y="38569"/>
                  <a:pt x="82056" y="38713"/>
                </a:cubicBezTo>
                <a:cubicBezTo>
                  <a:pt x="82111" y="38702"/>
                  <a:pt x="82163" y="38727"/>
                  <a:pt x="82216" y="38753"/>
                </a:cubicBezTo>
                <a:lnTo>
                  <a:pt x="82217" y="38783"/>
                </a:lnTo>
                <a:cubicBezTo>
                  <a:pt x="85749" y="40330"/>
                  <a:pt x="88515" y="47642"/>
                  <a:pt x="89010" y="56831"/>
                </a:cubicBezTo>
                <a:cubicBezTo>
                  <a:pt x="89011" y="56832"/>
                  <a:pt x="89013" y="56832"/>
                  <a:pt x="89015" y="56832"/>
                </a:cubicBezTo>
                <a:lnTo>
                  <a:pt x="89020" y="57006"/>
                </a:lnTo>
                <a:cubicBezTo>
                  <a:pt x="89070" y="57794"/>
                  <a:pt x="89094" y="58598"/>
                  <a:pt x="89094" y="59414"/>
                </a:cubicBezTo>
                <a:cubicBezTo>
                  <a:pt x="89106" y="59561"/>
                  <a:pt x="89107" y="59708"/>
                  <a:pt x="89107" y="59856"/>
                </a:cubicBezTo>
                <a:cubicBezTo>
                  <a:pt x="89107" y="59956"/>
                  <a:pt x="89107" y="60055"/>
                  <a:pt x="89101" y="60154"/>
                </a:cubicBezTo>
                <a:lnTo>
                  <a:pt x="89096" y="60153"/>
                </a:lnTo>
                <a:lnTo>
                  <a:pt x="89096" y="60166"/>
                </a:lnTo>
                <a:lnTo>
                  <a:pt x="88928" y="60124"/>
                </a:lnTo>
                <a:cubicBezTo>
                  <a:pt x="88609" y="60110"/>
                  <a:pt x="88295" y="60032"/>
                  <a:pt x="87988" y="59888"/>
                </a:cubicBezTo>
                <a:cubicBezTo>
                  <a:pt x="87933" y="59899"/>
                  <a:pt x="87881" y="59874"/>
                  <a:pt x="87829" y="59848"/>
                </a:cubicBezTo>
                <a:lnTo>
                  <a:pt x="87828" y="59818"/>
                </a:lnTo>
                <a:cubicBezTo>
                  <a:pt x="84296" y="58271"/>
                  <a:pt x="81529" y="50959"/>
                  <a:pt x="81035" y="41771"/>
                </a:cubicBezTo>
                <a:cubicBezTo>
                  <a:pt x="81033" y="41769"/>
                  <a:pt x="81031" y="41769"/>
                  <a:pt x="81030" y="41769"/>
                </a:cubicBezTo>
                <a:lnTo>
                  <a:pt x="81024" y="41595"/>
                </a:lnTo>
                <a:cubicBezTo>
                  <a:pt x="80975" y="40807"/>
                  <a:pt x="80950" y="40003"/>
                  <a:pt x="80951" y="39187"/>
                </a:cubicBezTo>
                <a:cubicBezTo>
                  <a:pt x="80938" y="39040"/>
                  <a:pt x="80937" y="38893"/>
                  <a:pt x="80937" y="38745"/>
                </a:cubicBezTo>
                <a:lnTo>
                  <a:pt x="80943" y="38447"/>
                </a:lnTo>
                <a:lnTo>
                  <a:pt x="80948" y="38448"/>
                </a:lnTo>
                <a:close/>
                <a:moveTo>
                  <a:pt x="80813" y="38435"/>
                </a:moveTo>
                <a:lnTo>
                  <a:pt x="80813" y="38448"/>
                </a:lnTo>
                <a:lnTo>
                  <a:pt x="80818" y="38447"/>
                </a:lnTo>
                <a:lnTo>
                  <a:pt x="80824" y="38745"/>
                </a:lnTo>
                <a:cubicBezTo>
                  <a:pt x="80824" y="38893"/>
                  <a:pt x="80823" y="39040"/>
                  <a:pt x="80810" y="39187"/>
                </a:cubicBezTo>
                <a:cubicBezTo>
                  <a:pt x="80811" y="40003"/>
                  <a:pt x="80786" y="40807"/>
                  <a:pt x="80737" y="41595"/>
                </a:cubicBezTo>
                <a:lnTo>
                  <a:pt x="80731" y="41769"/>
                </a:lnTo>
                <a:cubicBezTo>
                  <a:pt x="80730" y="41769"/>
                  <a:pt x="80728" y="41769"/>
                  <a:pt x="80726" y="41771"/>
                </a:cubicBezTo>
                <a:cubicBezTo>
                  <a:pt x="80232" y="50959"/>
                  <a:pt x="77465" y="58271"/>
                  <a:pt x="73933" y="59818"/>
                </a:cubicBezTo>
                <a:lnTo>
                  <a:pt x="73932" y="59848"/>
                </a:lnTo>
                <a:cubicBezTo>
                  <a:pt x="73880" y="59874"/>
                  <a:pt x="73828" y="59899"/>
                  <a:pt x="73773" y="59888"/>
                </a:cubicBezTo>
                <a:cubicBezTo>
                  <a:pt x="73466" y="60032"/>
                  <a:pt x="73152" y="60110"/>
                  <a:pt x="72833" y="60124"/>
                </a:cubicBezTo>
                <a:lnTo>
                  <a:pt x="72665" y="60166"/>
                </a:lnTo>
                <a:lnTo>
                  <a:pt x="72665" y="60153"/>
                </a:lnTo>
                <a:lnTo>
                  <a:pt x="72660" y="60154"/>
                </a:lnTo>
                <a:cubicBezTo>
                  <a:pt x="72654" y="60055"/>
                  <a:pt x="72654" y="59956"/>
                  <a:pt x="72654" y="59856"/>
                </a:cubicBezTo>
                <a:cubicBezTo>
                  <a:pt x="72654" y="59708"/>
                  <a:pt x="72654" y="59561"/>
                  <a:pt x="72667" y="59414"/>
                </a:cubicBezTo>
                <a:cubicBezTo>
                  <a:pt x="72667" y="58598"/>
                  <a:pt x="72691" y="57794"/>
                  <a:pt x="72741" y="57006"/>
                </a:cubicBezTo>
                <a:lnTo>
                  <a:pt x="72746" y="56832"/>
                </a:lnTo>
                <a:cubicBezTo>
                  <a:pt x="72748" y="56832"/>
                  <a:pt x="72750" y="56832"/>
                  <a:pt x="72751" y="56831"/>
                </a:cubicBezTo>
                <a:cubicBezTo>
                  <a:pt x="73246" y="47642"/>
                  <a:pt x="76012" y="40330"/>
                  <a:pt x="79544" y="38783"/>
                </a:cubicBezTo>
                <a:lnTo>
                  <a:pt x="79545" y="38753"/>
                </a:lnTo>
                <a:cubicBezTo>
                  <a:pt x="79598" y="38727"/>
                  <a:pt x="79650" y="38702"/>
                  <a:pt x="79705" y="38713"/>
                </a:cubicBezTo>
                <a:cubicBezTo>
                  <a:pt x="80012" y="38569"/>
                  <a:pt x="80326" y="38491"/>
                  <a:pt x="80644" y="38477"/>
                </a:cubicBezTo>
                <a:close/>
                <a:moveTo>
                  <a:pt x="64293" y="38435"/>
                </a:moveTo>
                <a:lnTo>
                  <a:pt x="64461" y="38477"/>
                </a:lnTo>
                <a:cubicBezTo>
                  <a:pt x="64780" y="38491"/>
                  <a:pt x="65094" y="38569"/>
                  <a:pt x="65401" y="38713"/>
                </a:cubicBezTo>
                <a:cubicBezTo>
                  <a:pt x="65456" y="38702"/>
                  <a:pt x="65508" y="38727"/>
                  <a:pt x="65561" y="38753"/>
                </a:cubicBezTo>
                <a:lnTo>
                  <a:pt x="65562" y="38783"/>
                </a:lnTo>
                <a:cubicBezTo>
                  <a:pt x="69094" y="40330"/>
                  <a:pt x="71860" y="47642"/>
                  <a:pt x="72355" y="56831"/>
                </a:cubicBezTo>
                <a:cubicBezTo>
                  <a:pt x="72356" y="56832"/>
                  <a:pt x="72358" y="56832"/>
                  <a:pt x="72360" y="56832"/>
                </a:cubicBezTo>
                <a:lnTo>
                  <a:pt x="72365" y="57006"/>
                </a:lnTo>
                <a:cubicBezTo>
                  <a:pt x="72415" y="57794"/>
                  <a:pt x="72439" y="58598"/>
                  <a:pt x="72439" y="59414"/>
                </a:cubicBezTo>
                <a:cubicBezTo>
                  <a:pt x="72451" y="59561"/>
                  <a:pt x="72452" y="59708"/>
                  <a:pt x="72452" y="59856"/>
                </a:cubicBezTo>
                <a:cubicBezTo>
                  <a:pt x="72452" y="59956"/>
                  <a:pt x="72452" y="60055"/>
                  <a:pt x="72446" y="60154"/>
                </a:cubicBezTo>
                <a:lnTo>
                  <a:pt x="72441" y="60153"/>
                </a:lnTo>
                <a:lnTo>
                  <a:pt x="72441" y="60166"/>
                </a:lnTo>
                <a:lnTo>
                  <a:pt x="72273" y="60124"/>
                </a:lnTo>
                <a:cubicBezTo>
                  <a:pt x="71954" y="60110"/>
                  <a:pt x="71640" y="60032"/>
                  <a:pt x="71333" y="59888"/>
                </a:cubicBezTo>
                <a:cubicBezTo>
                  <a:pt x="71278" y="59899"/>
                  <a:pt x="71226" y="59874"/>
                  <a:pt x="71174" y="59848"/>
                </a:cubicBezTo>
                <a:lnTo>
                  <a:pt x="71173" y="59818"/>
                </a:lnTo>
                <a:cubicBezTo>
                  <a:pt x="67641" y="58271"/>
                  <a:pt x="64874" y="50959"/>
                  <a:pt x="64380" y="41771"/>
                </a:cubicBezTo>
                <a:cubicBezTo>
                  <a:pt x="64378" y="41769"/>
                  <a:pt x="64376" y="41769"/>
                  <a:pt x="64375" y="41769"/>
                </a:cubicBezTo>
                <a:lnTo>
                  <a:pt x="64369" y="41595"/>
                </a:lnTo>
                <a:cubicBezTo>
                  <a:pt x="64319" y="40807"/>
                  <a:pt x="64295" y="40003"/>
                  <a:pt x="64296" y="39187"/>
                </a:cubicBezTo>
                <a:cubicBezTo>
                  <a:pt x="64283" y="39040"/>
                  <a:pt x="64282" y="38893"/>
                  <a:pt x="64282" y="38745"/>
                </a:cubicBezTo>
                <a:lnTo>
                  <a:pt x="64288" y="38447"/>
                </a:lnTo>
                <a:lnTo>
                  <a:pt x="64293" y="38448"/>
                </a:lnTo>
                <a:close/>
                <a:moveTo>
                  <a:pt x="64158" y="38435"/>
                </a:moveTo>
                <a:lnTo>
                  <a:pt x="64158" y="38448"/>
                </a:lnTo>
                <a:lnTo>
                  <a:pt x="64163" y="38447"/>
                </a:lnTo>
                <a:lnTo>
                  <a:pt x="64169" y="38745"/>
                </a:lnTo>
                <a:cubicBezTo>
                  <a:pt x="64169" y="38893"/>
                  <a:pt x="64168" y="39040"/>
                  <a:pt x="64155" y="39187"/>
                </a:cubicBezTo>
                <a:cubicBezTo>
                  <a:pt x="64156" y="40003"/>
                  <a:pt x="64131" y="40807"/>
                  <a:pt x="64082" y="41595"/>
                </a:cubicBezTo>
                <a:lnTo>
                  <a:pt x="64076" y="41769"/>
                </a:lnTo>
                <a:cubicBezTo>
                  <a:pt x="64075" y="41769"/>
                  <a:pt x="64073" y="41769"/>
                  <a:pt x="64071" y="41771"/>
                </a:cubicBezTo>
                <a:cubicBezTo>
                  <a:pt x="63576" y="50959"/>
                  <a:pt x="60810" y="58271"/>
                  <a:pt x="57278" y="59818"/>
                </a:cubicBezTo>
                <a:lnTo>
                  <a:pt x="57277" y="59848"/>
                </a:lnTo>
                <a:cubicBezTo>
                  <a:pt x="57225" y="59874"/>
                  <a:pt x="57172" y="59899"/>
                  <a:pt x="57118" y="59888"/>
                </a:cubicBezTo>
                <a:cubicBezTo>
                  <a:pt x="56811" y="60032"/>
                  <a:pt x="56497" y="60110"/>
                  <a:pt x="56178" y="60124"/>
                </a:cubicBezTo>
                <a:lnTo>
                  <a:pt x="56010" y="60166"/>
                </a:lnTo>
                <a:lnTo>
                  <a:pt x="56010" y="60153"/>
                </a:lnTo>
                <a:lnTo>
                  <a:pt x="56005" y="60154"/>
                </a:lnTo>
                <a:cubicBezTo>
                  <a:pt x="55999" y="60055"/>
                  <a:pt x="55999" y="59956"/>
                  <a:pt x="55999" y="59856"/>
                </a:cubicBezTo>
                <a:cubicBezTo>
                  <a:pt x="55999" y="59708"/>
                  <a:pt x="55999" y="59561"/>
                  <a:pt x="56012" y="59414"/>
                </a:cubicBezTo>
                <a:cubicBezTo>
                  <a:pt x="56012" y="58598"/>
                  <a:pt x="56036" y="57794"/>
                  <a:pt x="56086" y="57006"/>
                </a:cubicBezTo>
                <a:lnTo>
                  <a:pt x="56091" y="56832"/>
                </a:lnTo>
                <a:cubicBezTo>
                  <a:pt x="56093" y="56832"/>
                  <a:pt x="56094" y="56832"/>
                  <a:pt x="56096" y="56831"/>
                </a:cubicBezTo>
                <a:cubicBezTo>
                  <a:pt x="56591" y="47642"/>
                  <a:pt x="59357" y="40330"/>
                  <a:pt x="62889" y="38783"/>
                </a:cubicBezTo>
                <a:lnTo>
                  <a:pt x="62890" y="38753"/>
                </a:lnTo>
                <a:cubicBezTo>
                  <a:pt x="62942" y="38727"/>
                  <a:pt x="62995" y="38702"/>
                  <a:pt x="63050" y="38713"/>
                </a:cubicBezTo>
                <a:cubicBezTo>
                  <a:pt x="63357" y="38569"/>
                  <a:pt x="63671" y="38491"/>
                  <a:pt x="63989" y="38477"/>
                </a:cubicBezTo>
                <a:close/>
                <a:moveTo>
                  <a:pt x="47638" y="38435"/>
                </a:moveTo>
                <a:lnTo>
                  <a:pt x="47806" y="38477"/>
                </a:lnTo>
                <a:cubicBezTo>
                  <a:pt x="48125" y="38491"/>
                  <a:pt x="48439" y="38569"/>
                  <a:pt x="48746" y="38713"/>
                </a:cubicBezTo>
                <a:cubicBezTo>
                  <a:pt x="48801" y="38702"/>
                  <a:pt x="48853" y="38727"/>
                  <a:pt x="48906" y="38753"/>
                </a:cubicBezTo>
                <a:lnTo>
                  <a:pt x="48907" y="38783"/>
                </a:lnTo>
                <a:cubicBezTo>
                  <a:pt x="52439" y="40330"/>
                  <a:pt x="55205" y="47642"/>
                  <a:pt x="55700" y="56831"/>
                </a:cubicBezTo>
                <a:cubicBezTo>
                  <a:pt x="55701" y="56832"/>
                  <a:pt x="55703" y="56832"/>
                  <a:pt x="55705" y="56832"/>
                </a:cubicBezTo>
                <a:lnTo>
                  <a:pt x="55710" y="57006"/>
                </a:lnTo>
                <a:cubicBezTo>
                  <a:pt x="55760" y="57794"/>
                  <a:pt x="55784" y="58598"/>
                  <a:pt x="55783" y="59414"/>
                </a:cubicBezTo>
                <a:cubicBezTo>
                  <a:pt x="55796" y="59561"/>
                  <a:pt x="55797" y="59708"/>
                  <a:pt x="55797" y="59856"/>
                </a:cubicBezTo>
                <a:cubicBezTo>
                  <a:pt x="55797" y="59956"/>
                  <a:pt x="55797" y="60055"/>
                  <a:pt x="55791" y="60154"/>
                </a:cubicBezTo>
                <a:lnTo>
                  <a:pt x="55786" y="60153"/>
                </a:lnTo>
                <a:lnTo>
                  <a:pt x="55786" y="60166"/>
                </a:lnTo>
                <a:lnTo>
                  <a:pt x="55617" y="60124"/>
                </a:lnTo>
                <a:cubicBezTo>
                  <a:pt x="55299" y="60110"/>
                  <a:pt x="54985" y="60032"/>
                  <a:pt x="54678" y="59888"/>
                </a:cubicBezTo>
                <a:cubicBezTo>
                  <a:pt x="54623" y="59899"/>
                  <a:pt x="54571" y="59874"/>
                  <a:pt x="54519" y="59848"/>
                </a:cubicBezTo>
                <a:lnTo>
                  <a:pt x="54517" y="59818"/>
                </a:lnTo>
                <a:cubicBezTo>
                  <a:pt x="50985" y="58271"/>
                  <a:pt x="48219" y="50959"/>
                  <a:pt x="47725" y="41771"/>
                </a:cubicBezTo>
                <a:cubicBezTo>
                  <a:pt x="47723" y="41769"/>
                  <a:pt x="47721" y="41769"/>
                  <a:pt x="47720" y="41769"/>
                </a:cubicBezTo>
                <a:lnTo>
                  <a:pt x="47714" y="41595"/>
                </a:lnTo>
                <a:cubicBezTo>
                  <a:pt x="47664" y="40807"/>
                  <a:pt x="47640" y="40003"/>
                  <a:pt x="47641" y="39187"/>
                </a:cubicBezTo>
                <a:cubicBezTo>
                  <a:pt x="47628" y="39040"/>
                  <a:pt x="47627" y="38893"/>
                  <a:pt x="47627" y="38745"/>
                </a:cubicBezTo>
                <a:lnTo>
                  <a:pt x="47633" y="38447"/>
                </a:lnTo>
                <a:lnTo>
                  <a:pt x="47638" y="38448"/>
                </a:lnTo>
                <a:close/>
                <a:moveTo>
                  <a:pt x="47503" y="38435"/>
                </a:moveTo>
                <a:lnTo>
                  <a:pt x="47503" y="38448"/>
                </a:lnTo>
                <a:lnTo>
                  <a:pt x="47508" y="38447"/>
                </a:lnTo>
                <a:lnTo>
                  <a:pt x="47514" y="38745"/>
                </a:lnTo>
                <a:cubicBezTo>
                  <a:pt x="47514" y="38893"/>
                  <a:pt x="47513" y="39040"/>
                  <a:pt x="47500" y="39187"/>
                </a:cubicBezTo>
                <a:cubicBezTo>
                  <a:pt x="47500" y="40003"/>
                  <a:pt x="47476" y="40807"/>
                  <a:pt x="47427" y="41595"/>
                </a:cubicBezTo>
                <a:lnTo>
                  <a:pt x="47421" y="41769"/>
                </a:lnTo>
                <a:cubicBezTo>
                  <a:pt x="47420" y="41769"/>
                  <a:pt x="47418" y="41769"/>
                  <a:pt x="47416" y="41771"/>
                </a:cubicBezTo>
                <a:cubicBezTo>
                  <a:pt x="46921" y="50959"/>
                  <a:pt x="44155" y="58271"/>
                  <a:pt x="40623" y="59818"/>
                </a:cubicBezTo>
                <a:lnTo>
                  <a:pt x="40622" y="59848"/>
                </a:lnTo>
                <a:cubicBezTo>
                  <a:pt x="40570" y="59874"/>
                  <a:pt x="40517" y="59899"/>
                  <a:pt x="40463" y="59888"/>
                </a:cubicBezTo>
                <a:cubicBezTo>
                  <a:pt x="40156" y="60032"/>
                  <a:pt x="39842" y="60110"/>
                  <a:pt x="39523" y="60124"/>
                </a:cubicBezTo>
                <a:lnTo>
                  <a:pt x="39355" y="60166"/>
                </a:lnTo>
                <a:lnTo>
                  <a:pt x="39355" y="60153"/>
                </a:lnTo>
                <a:lnTo>
                  <a:pt x="39350" y="60154"/>
                </a:lnTo>
                <a:cubicBezTo>
                  <a:pt x="39344" y="60055"/>
                  <a:pt x="39344" y="59956"/>
                  <a:pt x="39344" y="59856"/>
                </a:cubicBezTo>
                <a:cubicBezTo>
                  <a:pt x="39344" y="59708"/>
                  <a:pt x="39344" y="59561"/>
                  <a:pt x="39357" y="59414"/>
                </a:cubicBezTo>
                <a:cubicBezTo>
                  <a:pt x="39357" y="58598"/>
                  <a:pt x="39381" y="57794"/>
                  <a:pt x="39431" y="57006"/>
                </a:cubicBezTo>
                <a:lnTo>
                  <a:pt x="39436" y="56832"/>
                </a:lnTo>
                <a:cubicBezTo>
                  <a:pt x="39438" y="56832"/>
                  <a:pt x="39439" y="56832"/>
                  <a:pt x="39441" y="56831"/>
                </a:cubicBezTo>
                <a:cubicBezTo>
                  <a:pt x="39936" y="47642"/>
                  <a:pt x="42702" y="40330"/>
                  <a:pt x="46234" y="38783"/>
                </a:cubicBezTo>
                <a:lnTo>
                  <a:pt x="46235" y="38753"/>
                </a:lnTo>
                <a:cubicBezTo>
                  <a:pt x="46287" y="38727"/>
                  <a:pt x="46340" y="38702"/>
                  <a:pt x="46395" y="38713"/>
                </a:cubicBezTo>
                <a:cubicBezTo>
                  <a:pt x="46702" y="38569"/>
                  <a:pt x="47016" y="38491"/>
                  <a:pt x="47334" y="38477"/>
                </a:cubicBezTo>
                <a:close/>
                <a:moveTo>
                  <a:pt x="30983" y="38435"/>
                </a:moveTo>
                <a:lnTo>
                  <a:pt x="31151" y="38477"/>
                </a:lnTo>
                <a:cubicBezTo>
                  <a:pt x="31470" y="38491"/>
                  <a:pt x="31784" y="38569"/>
                  <a:pt x="32091" y="38713"/>
                </a:cubicBezTo>
                <a:cubicBezTo>
                  <a:pt x="32146" y="38702"/>
                  <a:pt x="32198" y="38727"/>
                  <a:pt x="32251" y="38753"/>
                </a:cubicBezTo>
                <a:lnTo>
                  <a:pt x="32252" y="38783"/>
                </a:lnTo>
                <a:cubicBezTo>
                  <a:pt x="35784" y="40330"/>
                  <a:pt x="38550" y="47642"/>
                  <a:pt x="39045" y="56831"/>
                </a:cubicBezTo>
                <a:cubicBezTo>
                  <a:pt x="39046" y="56832"/>
                  <a:pt x="39048" y="56832"/>
                  <a:pt x="39050" y="56832"/>
                </a:cubicBezTo>
                <a:lnTo>
                  <a:pt x="39055" y="57006"/>
                </a:lnTo>
                <a:cubicBezTo>
                  <a:pt x="39105" y="57794"/>
                  <a:pt x="39129" y="58598"/>
                  <a:pt x="39128" y="59414"/>
                </a:cubicBezTo>
                <a:cubicBezTo>
                  <a:pt x="39141" y="59561"/>
                  <a:pt x="39142" y="59708"/>
                  <a:pt x="39142" y="59856"/>
                </a:cubicBezTo>
                <a:cubicBezTo>
                  <a:pt x="39142" y="59956"/>
                  <a:pt x="39142" y="60055"/>
                  <a:pt x="39136" y="60154"/>
                </a:cubicBezTo>
                <a:lnTo>
                  <a:pt x="39131" y="60153"/>
                </a:lnTo>
                <a:lnTo>
                  <a:pt x="39131" y="60166"/>
                </a:lnTo>
                <a:lnTo>
                  <a:pt x="38962" y="60124"/>
                </a:lnTo>
                <a:cubicBezTo>
                  <a:pt x="38644" y="60110"/>
                  <a:pt x="38330" y="60032"/>
                  <a:pt x="38023" y="59888"/>
                </a:cubicBezTo>
                <a:cubicBezTo>
                  <a:pt x="37968" y="59899"/>
                  <a:pt x="37916" y="59874"/>
                  <a:pt x="37864" y="59848"/>
                </a:cubicBezTo>
                <a:lnTo>
                  <a:pt x="37862" y="59818"/>
                </a:lnTo>
                <a:cubicBezTo>
                  <a:pt x="34330" y="58271"/>
                  <a:pt x="31564" y="50959"/>
                  <a:pt x="31069" y="41771"/>
                </a:cubicBezTo>
                <a:cubicBezTo>
                  <a:pt x="31068" y="41769"/>
                  <a:pt x="31066" y="41769"/>
                  <a:pt x="31065" y="41769"/>
                </a:cubicBezTo>
                <a:lnTo>
                  <a:pt x="31059" y="41595"/>
                </a:lnTo>
                <a:cubicBezTo>
                  <a:pt x="31009" y="40807"/>
                  <a:pt x="30985" y="40003"/>
                  <a:pt x="30986" y="39187"/>
                </a:cubicBezTo>
                <a:cubicBezTo>
                  <a:pt x="30973" y="39040"/>
                  <a:pt x="30972" y="38893"/>
                  <a:pt x="30972" y="38745"/>
                </a:cubicBezTo>
                <a:lnTo>
                  <a:pt x="30978" y="38447"/>
                </a:lnTo>
                <a:lnTo>
                  <a:pt x="30983" y="38448"/>
                </a:lnTo>
                <a:close/>
                <a:moveTo>
                  <a:pt x="30848" y="38435"/>
                </a:moveTo>
                <a:lnTo>
                  <a:pt x="30848" y="38448"/>
                </a:lnTo>
                <a:lnTo>
                  <a:pt x="30853" y="38447"/>
                </a:lnTo>
                <a:lnTo>
                  <a:pt x="30859" y="38745"/>
                </a:lnTo>
                <a:cubicBezTo>
                  <a:pt x="30859" y="38893"/>
                  <a:pt x="30858" y="39040"/>
                  <a:pt x="30845" y="39187"/>
                </a:cubicBezTo>
                <a:cubicBezTo>
                  <a:pt x="30845" y="40003"/>
                  <a:pt x="30821" y="40807"/>
                  <a:pt x="30772" y="41595"/>
                </a:cubicBezTo>
                <a:lnTo>
                  <a:pt x="30766" y="41769"/>
                </a:lnTo>
                <a:cubicBezTo>
                  <a:pt x="30765" y="41769"/>
                  <a:pt x="30763" y="41769"/>
                  <a:pt x="30761" y="41771"/>
                </a:cubicBezTo>
                <a:cubicBezTo>
                  <a:pt x="30266" y="50959"/>
                  <a:pt x="27500" y="58271"/>
                  <a:pt x="23968" y="59818"/>
                </a:cubicBezTo>
                <a:lnTo>
                  <a:pt x="23967" y="59848"/>
                </a:lnTo>
                <a:cubicBezTo>
                  <a:pt x="23915" y="59874"/>
                  <a:pt x="23862" y="59899"/>
                  <a:pt x="23808" y="59888"/>
                </a:cubicBezTo>
                <a:cubicBezTo>
                  <a:pt x="23501" y="60032"/>
                  <a:pt x="23187" y="60110"/>
                  <a:pt x="22868" y="60124"/>
                </a:cubicBezTo>
                <a:lnTo>
                  <a:pt x="22700" y="60166"/>
                </a:lnTo>
                <a:lnTo>
                  <a:pt x="22700" y="60153"/>
                </a:lnTo>
                <a:lnTo>
                  <a:pt x="22695" y="60154"/>
                </a:lnTo>
                <a:cubicBezTo>
                  <a:pt x="22689" y="60055"/>
                  <a:pt x="22689" y="59956"/>
                  <a:pt x="22689" y="59856"/>
                </a:cubicBezTo>
                <a:cubicBezTo>
                  <a:pt x="22689" y="59708"/>
                  <a:pt x="22689" y="59561"/>
                  <a:pt x="22702" y="59414"/>
                </a:cubicBezTo>
                <a:cubicBezTo>
                  <a:pt x="22702" y="58598"/>
                  <a:pt x="22726" y="57794"/>
                  <a:pt x="22776" y="57006"/>
                </a:cubicBezTo>
                <a:lnTo>
                  <a:pt x="22781" y="56832"/>
                </a:lnTo>
                <a:cubicBezTo>
                  <a:pt x="22783" y="56832"/>
                  <a:pt x="22784" y="56832"/>
                  <a:pt x="22786" y="56831"/>
                </a:cubicBezTo>
                <a:cubicBezTo>
                  <a:pt x="23281" y="47642"/>
                  <a:pt x="26047" y="40330"/>
                  <a:pt x="29579" y="38783"/>
                </a:cubicBezTo>
                <a:lnTo>
                  <a:pt x="29580" y="38753"/>
                </a:lnTo>
                <a:cubicBezTo>
                  <a:pt x="29632" y="38727"/>
                  <a:pt x="29685" y="38702"/>
                  <a:pt x="29740" y="38713"/>
                </a:cubicBezTo>
                <a:cubicBezTo>
                  <a:pt x="30047" y="38569"/>
                  <a:pt x="30361" y="38491"/>
                  <a:pt x="30679" y="38477"/>
                </a:cubicBezTo>
                <a:close/>
                <a:moveTo>
                  <a:pt x="14328" y="38435"/>
                </a:moveTo>
                <a:lnTo>
                  <a:pt x="14496" y="38477"/>
                </a:lnTo>
                <a:cubicBezTo>
                  <a:pt x="14815" y="38491"/>
                  <a:pt x="15129" y="38569"/>
                  <a:pt x="15436" y="38713"/>
                </a:cubicBezTo>
                <a:cubicBezTo>
                  <a:pt x="15491" y="38702"/>
                  <a:pt x="15543" y="38727"/>
                  <a:pt x="15596" y="38753"/>
                </a:cubicBezTo>
                <a:lnTo>
                  <a:pt x="15597" y="38783"/>
                </a:lnTo>
                <a:cubicBezTo>
                  <a:pt x="19129" y="40330"/>
                  <a:pt x="21895" y="47642"/>
                  <a:pt x="22390" y="56831"/>
                </a:cubicBezTo>
                <a:cubicBezTo>
                  <a:pt x="22391" y="56832"/>
                  <a:pt x="22393" y="56832"/>
                  <a:pt x="22395" y="56832"/>
                </a:cubicBezTo>
                <a:lnTo>
                  <a:pt x="22400" y="57006"/>
                </a:lnTo>
                <a:cubicBezTo>
                  <a:pt x="22450" y="57794"/>
                  <a:pt x="22474" y="58598"/>
                  <a:pt x="22473" y="59414"/>
                </a:cubicBezTo>
                <a:cubicBezTo>
                  <a:pt x="22486" y="59561"/>
                  <a:pt x="22487" y="59708"/>
                  <a:pt x="22487" y="59856"/>
                </a:cubicBezTo>
                <a:cubicBezTo>
                  <a:pt x="22487" y="59956"/>
                  <a:pt x="22487" y="60055"/>
                  <a:pt x="22481" y="60154"/>
                </a:cubicBezTo>
                <a:lnTo>
                  <a:pt x="22476" y="60153"/>
                </a:lnTo>
                <a:lnTo>
                  <a:pt x="22476" y="60166"/>
                </a:lnTo>
                <a:lnTo>
                  <a:pt x="22307" y="60124"/>
                </a:lnTo>
                <a:cubicBezTo>
                  <a:pt x="21989" y="60110"/>
                  <a:pt x="21675" y="60032"/>
                  <a:pt x="21368" y="59888"/>
                </a:cubicBezTo>
                <a:cubicBezTo>
                  <a:pt x="21313" y="59899"/>
                  <a:pt x="21261" y="59874"/>
                  <a:pt x="21209" y="59848"/>
                </a:cubicBezTo>
                <a:lnTo>
                  <a:pt x="21207" y="59818"/>
                </a:lnTo>
                <a:cubicBezTo>
                  <a:pt x="17675" y="58271"/>
                  <a:pt x="14909" y="50959"/>
                  <a:pt x="14414" y="41771"/>
                </a:cubicBezTo>
                <a:cubicBezTo>
                  <a:pt x="14413" y="41769"/>
                  <a:pt x="14411" y="41769"/>
                  <a:pt x="14409" y="41769"/>
                </a:cubicBezTo>
                <a:lnTo>
                  <a:pt x="14404" y="41595"/>
                </a:lnTo>
                <a:cubicBezTo>
                  <a:pt x="14354" y="40807"/>
                  <a:pt x="14330" y="40003"/>
                  <a:pt x="14331" y="39187"/>
                </a:cubicBezTo>
                <a:cubicBezTo>
                  <a:pt x="14318" y="39040"/>
                  <a:pt x="14317" y="38893"/>
                  <a:pt x="14317" y="38745"/>
                </a:cubicBezTo>
                <a:lnTo>
                  <a:pt x="14323" y="38447"/>
                </a:lnTo>
                <a:lnTo>
                  <a:pt x="14328" y="38448"/>
                </a:lnTo>
                <a:close/>
                <a:moveTo>
                  <a:pt x="14192" y="38435"/>
                </a:moveTo>
                <a:lnTo>
                  <a:pt x="14193" y="38448"/>
                </a:lnTo>
                <a:lnTo>
                  <a:pt x="14198" y="38447"/>
                </a:lnTo>
                <a:lnTo>
                  <a:pt x="14203" y="38745"/>
                </a:lnTo>
                <a:cubicBezTo>
                  <a:pt x="14203" y="38893"/>
                  <a:pt x="14203" y="39040"/>
                  <a:pt x="14190" y="39187"/>
                </a:cubicBezTo>
                <a:cubicBezTo>
                  <a:pt x="14190" y="40003"/>
                  <a:pt x="14166" y="40807"/>
                  <a:pt x="14117" y="41595"/>
                </a:cubicBezTo>
                <a:lnTo>
                  <a:pt x="14111" y="41769"/>
                </a:lnTo>
                <a:cubicBezTo>
                  <a:pt x="14110" y="41769"/>
                  <a:pt x="14108" y="41769"/>
                  <a:pt x="14106" y="41771"/>
                </a:cubicBezTo>
                <a:cubicBezTo>
                  <a:pt x="13611" y="50959"/>
                  <a:pt x="10845" y="58271"/>
                  <a:pt x="7313" y="59818"/>
                </a:cubicBezTo>
                <a:lnTo>
                  <a:pt x="7312" y="59848"/>
                </a:lnTo>
                <a:cubicBezTo>
                  <a:pt x="7260" y="59874"/>
                  <a:pt x="7207" y="59899"/>
                  <a:pt x="7153" y="59888"/>
                </a:cubicBezTo>
                <a:cubicBezTo>
                  <a:pt x="6846" y="60032"/>
                  <a:pt x="6532" y="60110"/>
                  <a:pt x="6213" y="60124"/>
                </a:cubicBezTo>
                <a:lnTo>
                  <a:pt x="6045" y="60166"/>
                </a:lnTo>
                <a:lnTo>
                  <a:pt x="6045" y="60153"/>
                </a:lnTo>
                <a:lnTo>
                  <a:pt x="6040" y="60154"/>
                </a:lnTo>
                <a:cubicBezTo>
                  <a:pt x="6034" y="60055"/>
                  <a:pt x="6034" y="59956"/>
                  <a:pt x="6034" y="59856"/>
                </a:cubicBezTo>
                <a:cubicBezTo>
                  <a:pt x="6034" y="59708"/>
                  <a:pt x="6034" y="59561"/>
                  <a:pt x="6047" y="59414"/>
                </a:cubicBezTo>
                <a:cubicBezTo>
                  <a:pt x="6047" y="58598"/>
                  <a:pt x="6071" y="57794"/>
                  <a:pt x="6121" y="57006"/>
                </a:cubicBezTo>
                <a:lnTo>
                  <a:pt x="6126" y="56832"/>
                </a:lnTo>
                <a:cubicBezTo>
                  <a:pt x="6128" y="56832"/>
                  <a:pt x="6129" y="56832"/>
                  <a:pt x="6131" y="56831"/>
                </a:cubicBezTo>
                <a:cubicBezTo>
                  <a:pt x="6626" y="47642"/>
                  <a:pt x="9392" y="40330"/>
                  <a:pt x="12924" y="38783"/>
                </a:cubicBezTo>
                <a:lnTo>
                  <a:pt x="12925" y="38753"/>
                </a:lnTo>
                <a:cubicBezTo>
                  <a:pt x="12977" y="38727"/>
                  <a:pt x="13030" y="38702"/>
                  <a:pt x="13085" y="38713"/>
                </a:cubicBezTo>
                <a:cubicBezTo>
                  <a:pt x="13392" y="38569"/>
                  <a:pt x="13706" y="38491"/>
                  <a:pt x="14024" y="38477"/>
                </a:cubicBezTo>
                <a:close/>
                <a:moveTo>
                  <a:pt x="107375" y="19700"/>
                </a:moveTo>
                <a:cubicBezTo>
                  <a:pt x="107899" y="26811"/>
                  <a:pt x="110014" y="32448"/>
                  <a:pt x="112723" y="34001"/>
                </a:cubicBezTo>
                <a:cubicBezTo>
                  <a:pt x="112198" y="26890"/>
                  <a:pt x="110084" y="21253"/>
                  <a:pt x="107375" y="19700"/>
                </a:cubicBezTo>
                <a:close/>
                <a:moveTo>
                  <a:pt x="104351" y="19700"/>
                </a:moveTo>
                <a:cubicBezTo>
                  <a:pt x="101642" y="21253"/>
                  <a:pt x="99528" y="26890"/>
                  <a:pt x="99003" y="34001"/>
                </a:cubicBezTo>
                <a:cubicBezTo>
                  <a:pt x="101712" y="32448"/>
                  <a:pt x="103827" y="26811"/>
                  <a:pt x="104351" y="19700"/>
                </a:cubicBezTo>
                <a:close/>
                <a:moveTo>
                  <a:pt x="90720" y="19700"/>
                </a:moveTo>
                <a:cubicBezTo>
                  <a:pt x="91244" y="26811"/>
                  <a:pt x="93359" y="32448"/>
                  <a:pt x="96068" y="34001"/>
                </a:cubicBezTo>
                <a:cubicBezTo>
                  <a:pt x="95543" y="26890"/>
                  <a:pt x="93429" y="21253"/>
                  <a:pt x="90720" y="19700"/>
                </a:cubicBezTo>
                <a:close/>
                <a:moveTo>
                  <a:pt x="87696" y="19700"/>
                </a:moveTo>
                <a:cubicBezTo>
                  <a:pt x="84987" y="21253"/>
                  <a:pt x="82873" y="26890"/>
                  <a:pt x="82348" y="34001"/>
                </a:cubicBezTo>
                <a:cubicBezTo>
                  <a:pt x="85057" y="32448"/>
                  <a:pt x="87172" y="26811"/>
                  <a:pt x="87696" y="19700"/>
                </a:cubicBezTo>
                <a:close/>
                <a:moveTo>
                  <a:pt x="74065" y="19700"/>
                </a:moveTo>
                <a:cubicBezTo>
                  <a:pt x="74589" y="26811"/>
                  <a:pt x="76704" y="32448"/>
                  <a:pt x="79413" y="34001"/>
                </a:cubicBezTo>
                <a:cubicBezTo>
                  <a:pt x="78888" y="26890"/>
                  <a:pt x="76774" y="21253"/>
                  <a:pt x="74065" y="19700"/>
                </a:cubicBezTo>
                <a:close/>
                <a:moveTo>
                  <a:pt x="71041" y="19700"/>
                </a:moveTo>
                <a:cubicBezTo>
                  <a:pt x="68332" y="21253"/>
                  <a:pt x="66218" y="26890"/>
                  <a:pt x="65693" y="34001"/>
                </a:cubicBezTo>
                <a:cubicBezTo>
                  <a:pt x="68402" y="32448"/>
                  <a:pt x="70517" y="26811"/>
                  <a:pt x="71041" y="19700"/>
                </a:cubicBezTo>
                <a:close/>
                <a:moveTo>
                  <a:pt x="57410" y="19700"/>
                </a:moveTo>
                <a:cubicBezTo>
                  <a:pt x="57934" y="26811"/>
                  <a:pt x="60049" y="32448"/>
                  <a:pt x="62758" y="34001"/>
                </a:cubicBezTo>
                <a:cubicBezTo>
                  <a:pt x="62233" y="26890"/>
                  <a:pt x="60119" y="21253"/>
                  <a:pt x="57410" y="19700"/>
                </a:cubicBezTo>
                <a:close/>
                <a:moveTo>
                  <a:pt x="54386" y="19700"/>
                </a:moveTo>
                <a:cubicBezTo>
                  <a:pt x="51677" y="21253"/>
                  <a:pt x="49563" y="26890"/>
                  <a:pt x="49038" y="34001"/>
                </a:cubicBezTo>
                <a:cubicBezTo>
                  <a:pt x="51747" y="32448"/>
                  <a:pt x="53862" y="26811"/>
                  <a:pt x="54386" y="19700"/>
                </a:cubicBezTo>
                <a:close/>
                <a:moveTo>
                  <a:pt x="40755" y="19700"/>
                </a:moveTo>
                <a:cubicBezTo>
                  <a:pt x="41279" y="26811"/>
                  <a:pt x="43394" y="32448"/>
                  <a:pt x="46102" y="34001"/>
                </a:cubicBezTo>
                <a:cubicBezTo>
                  <a:pt x="45578" y="26890"/>
                  <a:pt x="43464" y="21253"/>
                  <a:pt x="40755" y="19700"/>
                </a:cubicBezTo>
                <a:close/>
                <a:moveTo>
                  <a:pt x="37731" y="19700"/>
                </a:moveTo>
                <a:cubicBezTo>
                  <a:pt x="35022" y="21253"/>
                  <a:pt x="32908" y="26890"/>
                  <a:pt x="32383" y="34001"/>
                </a:cubicBezTo>
                <a:cubicBezTo>
                  <a:pt x="35092" y="32448"/>
                  <a:pt x="37206" y="26811"/>
                  <a:pt x="37731" y="19700"/>
                </a:cubicBezTo>
                <a:close/>
                <a:moveTo>
                  <a:pt x="24100" y="19700"/>
                </a:moveTo>
                <a:cubicBezTo>
                  <a:pt x="24624" y="26811"/>
                  <a:pt x="26739" y="32448"/>
                  <a:pt x="29447" y="34001"/>
                </a:cubicBezTo>
                <a:cubicBezTo>
                  <a:pt x="28923" y="26890"/>
                  <a:pt x="26808" y="21253"/>
                  <a:pt x="24100" y="19700"/>
                </a:cubicBezTo>
                <a:close/>
                <a:moveTo>
                  <a:pt x="21076" y="19700"/>
                </a:moveTo>
                <a:cubicBezTo>
                  <a:pt x="18367" y="21253"/>
                  <a:pt x="16253" y="26890"/>
                  <a:pt x="15728" y="34001"/>
                </a:cubicBezTo>
                <a:cubicBezTo>
                  <a:pt x="18437" y="32448"/>
                  <a:pt x="20551" y="26811"/>
                  <a:pt x="21076" y="19700"/>
                </a:cubicBezTo>
                <a:close/>
                <a:moveTo>
                  <a:pt x="7445" y="19700"/>
                </a:moveTo>
                <a:cubicBezTo>
                  <a:pt x="7969" y="26811"/>
                  <a:pt x="10084" y="32448"/>
                  <a:pt x="12792" y="34001"/>
                </a:cubicBezTo>
                <a:cubicBezTo>
                  <a:pt x="12268" y="26890"/>
                  <a:pt x="10153" y="21253"/>
                  <a:pt x="7445" y="19700"/>
                </a:cubicBezTo>
                <a:close/>
                <a:moveTo>
                  <a:pt x="120000" y="17002"/>
                </a:moveTo>
                <a:lnTo>
                  <a:pt x="120000" y="20494"/>
                </a:lnTo>
                <a:cubicBezTo>
                  <a:pt x="117783" y="22717"/>
                  <a:pt x="116116" y="27799"/>
                  <a:pt x="115658" y="34001"/>
                </a:cubicBezTo>
                <a:cubicBezTo>
                  <a:pt x="117480" y="32957"/>
                  <a:pt x="119032" y="30066"/>
                  <a:pt x="120000" y="26098"/>
                </a:cubicBezTo>
                <a:lnTo>
                  <a:pt x="120000" y="31388"/>
                </a:lnTo>
                <a:cubicBezTo>
                  <a:pt x="118816" y="34512"/>
                  <a:pt x="117264" y="36684"/>
                  <a:pt x="115527" y="37451"/>
                </a:cubicBezTo>
                <a:lnTo>
                  <a:pt x="115526" y="37481"/>
                </a:lnTo>
                <a:cubicBezTo>
                  <a:pt x="115473" y="37508"/>
                  <a:pt x="115421" y="37533"/>
                  <a:pt x="115366" y="37522"/>
                </a:cubicBezTo>
                <a:cubicBezTo>
                  <a:pt x="115059" y="37667"/>
                  <a:pt x="114746" y="37746"/>
                  <a:pt x="114427" y="37759"/>
                </a:cubicBezTo>
                <a:lnTo>
                  <a:pt x="114258" y="37802"/>
                </a:lnTo>
                <a:lnTo>
                  <a:pt x="114258" y="37789"/>
                </a:lnTo>
                <a:lnTo>
                  <a:pt x="114253" y="37790"/>
                </a:lnTo>
                <a:cubicBezTo>
                  <a:pt x="114248" y="37690"/>
                  <a:pt x="114247" y="37590"/>
                  <a:pt x="114247" y="37490"/>
                </a:cubicBezTo>
                <a:cubicBezTo>
                  <a:pt x="114247" y="37341"/>
                  <a:pt x="114248" y="37192"/>
                  <a:pt x="114261" y="37044"/>
                </a:cubicBezTo>
                <a:cubicBezTo>
                  <a:pt x="114260" y="36222"/>
                  <a:pt x="114285" y="35411"/>
                  <a:pt x="114334" y="34617"/>
                </a:cubicBezTo>
                <a:lnTo>
                  <a:pt x="114340" y="34442"/>
                </a:lnTo>
                <a:cubicBezTo>
                  <a:pt x="114341" y="34442"/>
                  <a:pt x="114343" y="34441"/>
                  <a:pt x="114345" y="34440"/>
                </a:cubicBezTo>
                <a:cubicBezTo>
                  <a:pt x="114785" y="26202"/>
                  <a:pt x="117022" y="19462"/>
                  <a:pt x="120000" y="17002"/>
                </a:cubicBezTo>
                <a:close/>
                <a:moveTo>
                  <a:pt x="105975" y="15899"/>
                </a:moveTo>
                <a:lnTo>
                  <a:pt x="106143" y="15942"/>
                </a:lnTo>
                <a:cubicBezTo>
                  <a:pt x="106462" y="15955"/>
                  <a:pt x="106776" y="16034"/>
                  <a:pt x="107083" y="16179"/>
                </a:cubicBezTo>
                <a:cubicBezTo>
                  <a:pt x="107138" y="16168"/>
                  <a:pt x="107190" y="16193"/>
                  <a:pt x="107242" y="16220"/>
                </a:cubicBezTo>
                <a:lnTo>
                  <a:pt x="107243" y="16250"/>
                </a:lnTo>
                <a:cubicBezTo>
                  <a:pt x="110775" y="17809"/>
                  <a:pt x="113542" y="25178"/>
                  <a:pt x="114036" y="34440"/>
                </a:cubicBezTo>
                <a:cubicBezTo>
                  <a:pt x="114038" y="34441"/>
                  <a:pt x="114040" y="34442"/>
                  <a:pt x="114041" y="34442"/>
                </a:cubicBezTo>
                <a:lnTo>
                  <a:pt x="114047" y="34617"/>
                </a:lnTo>
                <a:cubicBezTo>
                  <a:pt x="114097" y="35411"/>
                  <a:pt x="114121" y="36222"/>
                  <a:pt x="114120" y="37044"/>
                </a:cubicBezTo>
                <a:cubicBezTo>
                  <a:pt x="114133" y="37192"/>
                  <a:pt x="114134" y="37341"/>
                  <a:pt x="114134" y="37490"/>
                </a:cubicBezTo>
                <a:cubicBezTo>
                  <a:pt x="114134" y="37590"/>
                  <a:pt x="114133" y="37690"/>
                  <a:pt x="114128" y="37790"/>
                </a:cubicBezTo>
                <a:lnTo>
                  <a:pt x="114123" y="37789"/>
                </a:lnTo>
                <a:lnTo>
                  <a:pt x="114123" y="37802"/>
                </a:lnTo>
                <a:lnTo>
                  <a:pt x="113954" y="37759"/>
                </a:lnTo>
                <a:cubicBezTo>
                  <a:pt x="113636" y="37746"/>
                  <a:pt x="113322" y="37667"/>
                  <a:pt x="113015" y="37522"/>
                </a:cubicBezTo>
                <a:cubicBezTo>
                  <a:pt x="112960" y="37533"/>
                  <a:pt x="112908" y="37508"/>
                  <a:pt x="112855" y="37481"/>
                </a:cubicBezTo>
                <a:lnTo>
                  <a:pt x="112854" y="37451"/>
                </a:lnTo>
                <a:cubicBezTo>
                  <a:pt x="109322" y="35892"/>
                  <a:pt x="106556" y="28522"/>
                  <a:pt x="106061" y="19261"/>
                </a:cubicBezTo>
                <a:cubicBezTo>
                  <a:pt x="106060" y="19260"/>
                  <a:pt x="106058" y="19259"/>
                  <a:pt x="106056" y="19259"/>
                </a:cubicBezTo>
                <a:lnTo>
                  <a:pt x="106051" y="19084"/>
                </a:lnTo>
                <a:cubicBezTo>
                  <a:pt x="106001" y="18290"/>
                  <a:pt x="105977" y="17479"/>
                  <a:pt x="105977" y="16657"/>
                </a:cubicBezTo>
                <a:cubicBezTo>
                  <a:pt x="105965" y="16509"/>
                  <a:pt x="105964" y="16360"/>
                  <a:pt x="105964" y="16211"/>
                </a:cubicBezTo>
                <a:lnTo>
                  <a:pt x="105970" y="15911"/>
                </a:lnTo>
                <a:lnTo>
                  <a:pt x="105975" y="15912"/>
                </a:lnTo>
                <a:close/>
                <a:moveTo>
                  <a:pt x="105751" y="15899"/>
                </a:moveTo>
                <a:lnTo>
                  <a:pt x="105751" y="15912"/>
                </a:lnTo>
                <a:lnTo>
                  <a:pt x="105756" y="15911"/>
                </a:lnTo>
                <a:lnTo>
                  <a:pt x="105762" y="16211"/>
                </a:lnTo>
                <a:cubicBezTo>
                  <a:pt x="105762" y="16360"/>
                  <a:pt x="105761" y="16509"/>
                  <a:pt x="105749" y="16657"/>
                </a:cubicBezTo>
                <a:cubicBezTo>
                  <a:pt x="105749" y="17479"/>
                  <a:pt x="105725" y="18290"/>
                  <a:pt x="105675" y="19084"/>
                </a:cubicBezTo>
                <a:lnTo>
                  <a:pt x="105670" y="19259"/>
                </a:lnTo>
                <a:cubicBezTo>
                  <a:pt x="105668" y="19259"/>
                  <a:pt x="105666" y="19260"/>
                  <a:pt x="105665" y="19261"/>
                </a:cubicBezTo>
                <a:cubicBezTo>
                  <a:pt x="105170" y="28522"/>
                  <a:pt x="102404" y="35892"/>
                  <a:pt x="98872" y="37451"/>
                </a:cubicBezTo>
                <a:lnTo>
                  <a:pt x="98871" y="37481"/>
                </a:lnTo>
                <a:cubicBezTo>
                  <a:pt x="98818" y="37508"/>
                  <a:pt x="98766" y="37533"/>
                  <a:pt x="98711" y="37522"/>
                </a:cubicBezTo>
                <a:cubicBezTo>
                  <a:pt x="98404" y="37667"/>
                  <a:pt x="98090" y="37746"/>
                  <a:pt x="97772" y="37759"/>
                </a:cubicBezTo>
                <a:lnTo>
                  <a:pt x="97603" y="37802"/>
                </a:lnTo>
                <a:lnTo>
                  <a:pt x="97603" y="37789"/>
                </a:lnTo>
                <a:lnTo>
                  <a:pt x="97598" y="37790"/>
                </a:lnTo>
                <a:cubicBezTo>
                  <a:pt x="97593" y="37690"/>
                  <a:pt x="97592" y="37590"/>
                  <a:pt x="97592" y="37490"/>
                </a:cubicBezTo>
                <a:cubicBezTo>
                  <a:pt x="97592" y="37341"/>
                  <a:pt x="97593" y="37192"/>
                  <a:pt x="97606" y="37044"/>
                </a:cubicBezTo>
                <a:cubicBezTo>
                  <a:pt x="97605" y="36222"/>
                  <a:pt x="97630" y="35411"/>
                  <a:pt x="97679" y="34617"/>
                </a:cubicBezTo>
                <a:lnTo>
                  <a:pt x="97685" y="34442"/>
                </a:lnTo>
                <a:cubicBezTo>
                  <a:pt x="97686" y="34442"/>
                  <a:pt x="97688" y="34441"/>
                  <a:pt x="97690" y="34440"/>
                </a:cubicBezTo>
                <a:cubicBezTo>
                  <a:pt x="98184" y="25178"/>
                  <a:pt x="100951" y="17809"/>
                  <a:pt x="104483" y="16250"/>
                </a:cubicBezTo>
                <a:lnTo>
                  <a:pt x="104484" y="16220"/>
                </a:lnTo>
                <a:cubicBezTo>
                  <a:pt x="104536" y="16193"/>
                  <a:pt x="104588" y="16168"/>
                  <a:pt x="104643" y="16179"/>
                </a:cubicBezTo>
                <a:cubicBezTo>
                  <a:pt x="104950" y="16034"/>
                  <a:pt x="105264" y="15955"/>
                  <a:pt x="105583" y="15942"/>
                </a:cubicBezTo>
                <a:close/>
                <a:moveTo>
                  <a:pt x="89320" y="15899"/>
                </a:moveTo>
                <a:lnTo>
                  <a:pt x="89488" y="15942"/>
                </a:lnTo>
                <a:cubicBezTo>
                  <a:pt x="89807" y="15955"/>
                  <a:pt x="90121" y="16034"/>
                  <a:pt x="90428" y="16179"/>
                </a:cubicBezTo>
                <a:cubicBezTo>
                  <a:pt x="90483" y="16168"/>
                  <a:pt x="90535" y="16193"/>
                  <a:pt x="90587" y="16220"/>
                </a:cubicBezTo>
                <a:lnTo>
                  <a:pt x="90588" y="16250"/>
                </a:lnTo>
                <a:cubicBezTo>
                  <a:pt x="94120" y="17809"/>
                  <a:pt x="96887" y="25178"/>
                  <a:pt x="97381" y="34440"/>
                </a:cubicBezTo>
                <a:cubicBezTo>
                  <a:pt x="97383" y="34441"/>
                  <a:pt x="97385" y="34442"/>
                  <a:pt x="97386" y="34442"/>
                </a:cubicBezTo>
                <a:lnTo>
                  <a:pt x="97392" y="34617"/>
                </a:lnTo>
                <a:cubicBezTo>
                  <a:pt x="97441" y="35411"/>
                  <a:pt x="97466" y="36222"/>
                  <a:pt x="97465" y="37044"/>
                </a:cubicBezTo>
                <a:cubicBezTo>
                  <a:pt x="97478" y="37192"/>
                  <a:pt x="97479" y="37341"/>
                  <a:pt x="97479" y="37490"/>
                </a:cubicBezTo>
                <a:cubicBezTo>
                  <a:pt x="97479" y="37590"/>
                  <a:pt x="97478" y="37690"/>
                  <a:pt x="97473" y="37790"/>
                </a:cubicBezTo>
                <a:lnTo>
                  <a:pt x="97468" y="37789"/>
                </a:lnTo>
                <a:lnTo>
                  <a:pt x="97468" y="37802"/>
                </a:lnTo>
                <a:lnTo>
                  <a:pt x="97299" y="37759"/>
                </a:lnTo>
                <a:cubicBezTo>
                  <a:pt x="96981" y="37746"/>
                  <a:pt x="96667" y="37667"/>
                  <a:pt x="96360" y="37522"/>
                </a:cubicBezTo>
                <a:cubicBezTo>
                  <a:pt x="96305" y="37533"/>
                  <a:pt x="96253" y="37508"/>
                  <a:pt x="96200" y="37481"/>
                </a:cubicBezTo>
                <a:lnTo>
                  <a:pt x="96199" y="37451"/>
                </a:lnTo>
                <a:cubicBezTo>
                  <a:pt x="92667" y="35892"/>
                  <a:pt x="89901" y="28522"/>
                  <a:pt x="89406" y="19261"/>
                </a:cubicBezTo>
                <a:cubicBezTo>
                  <a:pt x="89405" y="19260"/>
                  <a:pt x="89403" y="19259"/>
                  <a:pt x="89401" y="19259"/>
                </a:cubicBezTo>
                <a:lnTo>
                  <a:pt x="89396" y="19084"/>
                </a:lnTo>
                <a:cubicBezTo>
                  <a:pt x="89346" y="18290"/>
                  <a:pt x="89322" y="17479"/>
                  <a:pt x="89322" y="16657"/>
                </a:cubicBezTo>
                <a:cubicBezTo>
                  <a:pt x="89310" y="16509"/>
                  <a:pt x="89309" y="16360"/>
                  <a:pt x="89309" y="16211"/>
                </a:cubicBezTo>
                <a:lnTo>
                  <a:pt x="89315" y="15911"/>
                </a:lnTo>
                <a:lnTo>
                  <a:pt x="89320" y="15912"/>
                </a:lnTo>
                <a:close/>
                <a:moveTo>
                  <a:pt x="89096" y="15899"/>
                </a:moveTo>
                <a:lnTo>
                  <a:pt x="89096" y="15912"/>
                </a:lnTo>
                <a:lnTo>
                  <a:pt x="89101" y="15911"/>
                </a:lnTo>
                <a:lnTo>
                  <a:pt x="89107" y="16211"/>
                </a:lnTo>
                <a:cubicBezTo>
                  <a:pt x="89107" y="16360"/>
                  <a:pt x="89106" y="16509"/>
                  <a:pt x="89094" y="16657"/>
                </a:cubicBezTo>
                <a:cubicBezTo>
                  <a:pt x="89094" y="17479"/>
                  <a:pt x="89070" y="18290"/>
                  <a:pt x="89020" y="19084"/>
                </a:cubicBezTo>
                <a:lnTo>
                  <a:pt x="89015" y="19259"/>
                </a:lnTo>
                <a:cubicBezTo>
                  <a:pt x="89013" y="19259"/>
                  <a:pt x="89011" y="19260"/>
                  <a:pt x="89010" y="19261"/>
                </a:cubicBezTo>
                <a:cubicBezTo>
                  <a:pt x="88515" y="28522"/>
                  <a:pt x="85749" y="35892"/>
                  <a:pt x="82217" y="37451"/>
                </a:cubicBezTo>
                <a:lnTo>
                  <a:pt x="82216" y="37481"/>
                </a:lnTo>
                <a:cubicBezTo>
                  <a:pt x="82163" y="37508"/>
                  <a:pt x="82111" y="37533"/>
                  <a:pt x="82056" y="37522"/>
                </a:cubicBezTo>
                <a:cubicBezTo>
                  <a:pt x="81749" y="37667"/>
                  <a:pt x="81435" y="37746"/>
                  <a:pt x="81117" y="37759"/>
                </a:cubicBezTo>
                <a:lnTo>
                  <a:pt x="80948" y="37802"/>
                </a:lnTo>
                <a:lnTo>
                  <a:pt x="80948" y="37789"/>
                </a:lnTo>
                <a:lnTo>
                  <a:pt x="80943" y="37790"/>
                </a:lnTo>
                <a:cubicBezTo>
                  <a:pt x="80938" y="37690"/>
                  <a:pt x="80937" y="37590"/>
                  <a:pt x="80937" y="37490"/>
                </a:cubicBezTo>
                <a:cubicBezTo>
                  <a:pt x="80937" y="37341"/>
                  <a:pt x="80938" y="37192"/>
                  <a:pt x="80951" y="37044"/>
                </a:cubicBezTo>
                <a:cubicBezTo>
                  <a:pt x="80950" y="36222"/>
                  <a:pt x="80975" y="35411"/>
                  <a:pt x="81024" y="34617"/>
                </a:cubicBezTo>
                <a:lnTo>
                  <a:pt x="81030" y="34442"/>
                </a:lnTo>
                <a:cubicBezTo>
                  <a:pt x="81031" y="34442"/>
                  <a:pt x="81033" y="34441"/>
                  <a:pt x="81035" y="34440"/>
                </a:cubicBezTo>
                <a:cubicBezTo>
                  <a:pt x="81529" y="25178"/>
                  <a:pt x="84296" y="17809"/>
                  <a:pt x="87828" y="16250"/>
                </a:cubicBezTo>
                <a:lnTo>
                  <a:pt x="87829" y="16220"/>
                </a:lnTo>
                <a:cubicBezTo>
                  <a:pt x="87881" y="16193"/>
                  <a:pt x="87933" y="16168"/>
                  <a:pt x="87988" y="16179"/>
                </a:cubicBezTo>
                <a:cubicBezTo>
                  <a:pt x="88295" y="16034"/>
                  <a:pt x="88609" y="15955"/>
                  <a:pt x="88928" y="15942"/>
                </a:cubicBezTo>
                <a:close/>
                <a:moveTo>
                  <a:pt x="72665" y="15899"/>
                </a:moveTo>
                <a:lnTo>
                  <a:pt x="72833" y="15942"/>
                </a:lnTo>
                <a:cubicBezTo>
                  <a:pt x="73152" y="15955"/>
                  <a:pt x="73466" y="16034"/>
                  <a:pt x="73773" y="16179"/>
                </a:cubicBezTo>
                <a:cubicBezTo>
                  <a:pt x="73828" y="16168"/>
                  <a:pt x="73880" y="16193"/>
                  <a:pt x="73932" y="16220"/>
                </a:cubicBezTo>
                <a:lnTo>
                  <a:pt x="73933" y="16250"/>
                </a:lnTo>
                <a:cubicBezTo>
                  <a:pt x="77465" y="17809"/>
                  <a:pt x="80232" y="25178"/>
                  <a:pt x="80726" y="34440"/>
                </a:cubicBezTo>
                <a:cubicBezTo>
                  <a:pt x="80728" y="34441"/>
                  <a:pt x="80730" y="34442"/>
                  <a:pt x="80731" y="34442"/>
                </a:cubicBezTo>
                <a:lnTo>
                  <a:pt x="80737" y="34617"/>
                </a:lnTo>
                <a:cubicBezTo>
                  <a:pt x="80786" y="35411"/>
                  <a:pt x="80811" y="36222"/>
                  <a:pt x="80810" y="37044"/>
                </a:cubicBezTo>
                <a:cubicBezTo>
                  <a:pt x="80823" y="37192"/>
                  <a:pt x="80824" y="37341"/>
                  <a:pt x="80824" y="37490"/>
                </a:cubicBezTo>
                <a:cubicBezTo>
                  <a:pt x="80824" y="37590"/>
                  <a:pt x="80823" y="37690"/>
                  <a:pt x="80818" y="37790"/>
                </a:cubicBezTo>
                <a:lnTo>
                  <a:pt x="80813" y="37789"/>
                </a:lnTo>
                <a:lnTo>
                  <a:pt x="80813" y="37802"/>
                </a:lnTo>
                <a:lnTo>
                  <a:pt x="80644" y="37759"/>
                </a:lnTo>
                <a:cubicBezTo>
                  <a:pt x="80326" y="37746"/>
                  <a:pt x="80012" y="37667"/>
                  <a:pt x="79705" y="37522"/>
                </a:cubicBezTo>
                <a:cubicBezTo>
                  <a:pt x="79650" y="37533"/>
                  <a:pt x="79598" y="37508"/>
                  <a:pt x="79545" y="37481"/>
                </a:cubicBezTo>
                <a:lnTo>
                  <a:pt x="79544" y="37451"/>
                </a:lnTo>
                <a:cubicBezTo>
                  <a:pt x="76012" y="35892"/>
                  <a:pt x="73246" y="28522"/>
                  <a:pt x="72751" y="19261"/>
                </a:cubicBezTo>
                <a:cubicBezTo>
                  <a:pt x="72750" y="19260"/>
                  <a:pt x="72748" y="19259"/>
                  <a:pt x="72746" y="19259"/>
                </a:cubicBezTo>
                <a:lnTo>
                  <a:pt x="72741" y="19084"/>
                </a:lnTo>
                <a:cubicBezTo>
                  <a:pt x="72691" y="18290"/>
                  <a:pt x="72667" y="17479"/>
                  <a:pt x="72667" y="16657"/>
                </a:cubicBezTo>
                <a:cubicBezTo>
                  <a:pt x="72655" y="16509"/>
                  <a:pt x="72654" y="16360"/>
                  <a:pt x="72654" y="16211"/>
                </a:cubicBezTo>
                <a:lnTo>
                  <a:pt x="72660" y="15911"/>
                </a:lnTo>
                <a:lnTo>
                  <a:pt x="72665" y="15912"/>
                </a:lnTo>
                <a:close/>
                <a:moveTo>
                  <a:pt x="56010" y="15899"/>
                </a:moveTo>
                <a:lnTo>
                  <a:pt x="56178" y="15942"/>
                </a:lnTo>
                <a:cubicBezTo>
                  <a:pt x="56497" y="15955"/>
                  <a:pt x="56811" y="16034"/>
                  <a:pt x="57118" y="16179"/>
                </a:cubicBezTo>
                <a:cubicBezTo>
                  <a:pt x="57173" y="16168"/>
                  <a:pt x="57225" y="16193"/>
                  <a:pt x="57277" y="16220"/>
                </a:cubicBezTo>
                <a:lnTo>
                  <a:pt x="57278" y="16250"/>
                </a:lnTo>
                <a:cubicBezTo>
                  <a:pt x="60810" y="17809"/>
                  <a:pt x="63577" y="25178"/>
                  <a:pt x="64071" y="34440"/>
                </a:cubicBezTo>
                <a:cubicBezTo>
                  <a:pt x="64073" y="34441"/>
                  <a:pt x="64075" y="34442"/>
                  <a:pt x="64076" y="34442"/>
                </a:cubicBezTo>
                <a:lnTo>
                  <a:pt x="64082" y="34617"/>
                </a:lnTo>
                <a:cubicBezTo>
                  <a:pt x="64131" y="35411"/>
                  <a:pt x="64156" y="36222"/>
                  <a:pt x="64155" y="37044"/>
                </a:cubicBezTo>
                <a:cubicBezTo>
                  <a:pt x="64168" y="37192"/>
                  <a:pt x="64169" y="37341"/>
                  <a:pt x="64169" y="37490"/>
                </a:cubicBezTo>
                <a:cubicBezTo>
                  <a:pt x="64169" y="37590"/>
                  <a:pt x="64168" y="37690"/>
                  <a:pt x="64163" y="37790"/>
                </a:cubicBezTo>
                <a:lnTo>
                  <a:pt x="64158" y="37789"/>
                </a:lnTo>
                <a:lnTo>
                  <a:pt x="64158" y="37802"/>
                </a:lnTo>
                <a:lnTo>
                  <a:pt x="63989" y="37759"/>
                </a:lnTo>
                <a:cubicBezTo>
                  <a:pt x="63670" y="37746"/>
                  <a:pt x="63357" y="37667"/>
                  <a:pt x="63050" y="37522"/>
                </a:cubicBezTo>
                <a:cubicBezTo>
                  <a:pt x="62995" y="37533"/>
                  <a:pt x="62943" y="37508"/>
                  <a:pt x="62890" y="37481"/>
                </a:cubicBezTo>
                <a:lnTo>
                  <a:pt x="62889" y="37451"/>
                </a:lnTo>
                <a:cubicBezTo>
                  <a:pt x="59357" y="35892"/>
                  <a:pt x="56591" y="28522"/>
                  <a:pt x="56096" y="19261"/>
                </a:cubicBezTo>
                <a:cubicBezTo>
                  <a:pt x="56095" y="19260"/>
                  <a:pt x="56093" y="19259"/>
                  <a:pt x="56091" y="19259"/>
                </a:cubicBezTo>
                <a:lnTo>
                  <a:pt x="56086" y="19084"/>
                </a:lnTo>
                <a:cubicBezTo>
                  <a:pt x="56036" y="18290"/>
                  <a:pt x="56012" y="17479"/>
                  <a:pt x="56012" y="16657"/>
                </a:cubicBezTo>
                <a:cubicBezTo>
                  <a:pt x="55999" y="16509"/>
                  <a:pt x="55999" y="16360"/>
                  <a:pt x="55999" y="16211"/>
                </a:cubicBezTo>
                <a:lnTo>
                  <a:pt x="56005" y="15911"/>
                </a:lnTo>
                <a:lnTo>
                  <a:pt x="56010" y="15912"/>
                </a:lnTo>
                <a:close/>
                <a:moveTo>
                  <a:pt x="55786" y="15899"/>
                </a:moveTo>
                <a:lnTo>
                  <a:pt x="55786" y="15912"/>
                </a:lnTo>
                <a:lnTo>
                  <a:pt x="55791" y="15911"/>
                </a:lnTo>
                <a:lnTo>
                  <a:pt x="55797" y="16211"/>
                </a:lnTo>
                <a:cubicBezTo>
                  <a:pt x="55797" y="16360"/>
                  <a:pt x="55796" y="16509"/>
                  <a:pt x="55783" y="16657"/>
                </a:cubicBezTo>
                <a:cubicBezTo>
                  <a:pt x="55784" y="17479"/>
                  <a:pt x="55760" y="18290"/>
                  <a:pt x="55710" y="19084"/>
                </a:cubicBezTo>
                <a:lnTo>
                  <a:pt x="55705" y="19259"/>
                </a:lnTo>
                <a:cubicBezTo>
                  <a:pt x="55703" y="19259"/>
                  <a:pt x="55701" y="19260"/>
                  <a:pt x="55700" y="19261"/>
                </a:cubicBezTo>
                <a:cubicBezTo>
                  <a:pt x="55205" y="28522"/>
                  <a:pt x="52439" y="35892"/>
                  <a:pt x="48907" y="37451"/>
                </a:cubicBezTo>
                <a:lnTo>
                  <a:pt x="48906" y="37481"/>
                </a:lnTo>
                <a:cubicBezTo>
                  <a:pt x="48853" y="37508"/>
                  <a:pt x="48801" y="37533"/>
                  <a:pt x="48746" y="37522"/>
                </a:cubicBezTo>
                <a:cubicBezTo>
                  <a:pt x="48439" y="37667"/>
                  <a:pt x="48125" y="37746"/>
                  <a:pt x="47807" y="37759"/>
                </a:cubicBezTo>
                <a:lnTo>
                  <a:pt x="47638" y="37802"/>
                </a:lnTo>
                <a:lnTo>
                  <a:pt x="47638" y="37789"/>
                </a:lnTo>
                <a:lnTo>
                  <a:pt x="47633" y="37790"/>
                </a:lnTo>
                <a:cubicBezTo>
                  <a:pt x="47628" y="37690"/>
                  <a:pt x="47627" y="37590"/>
                  <a:pt x="47627" y="37490"/>
                </a:cubicBezTo>
                <a:cubicBezTo>
                  <a:pt x="47627" y="37341"/>
                  <a:pt x="47628" y="37192"/>
                  <a:pt x="47641" y="37044"/>
                </a:cubicBezTo>
                <a:cubicBezTo>
                  <a:pt x="47640" y="36222"/>
                  <a:pt x="47664" y="35411"/>
                  <a:pt x="47714" y="34617"/>
                </a:cubicBezTo>
                <a:lnTo>
                  <a:pt x="47720" y="34442"/>
                </a:lnTo>
                <a:cubicBezTo>
                  <a:pt x="47721" y="34442"/>
                  <a:pt x="47723" y="34441"/>
                  <a:pt x="47725" y="34440"/>
                </a:cubicBezTo>
                <a:cubicBezTo>
                  <a:pt x="48219" y="25178"/>
                  <a:pt x="50985" y="17809"/>
                  <a:pt x="54517" y="16250"/>
                </a:cubicBezTo>
                <a:lnTo>
                  <a:pt x="54519" y="16220"/>
                </a:lnTo>
                <a:cubicBezTo>
                  <a:pt x="54571" y="16193"/>
                  <a:pt x="54623" y="16168"/>
                  <a:pt x="54678" y="16179"/>
                </a:cubicBezTo>
                <a:cubicBezTo>
                  <a:pt x="54985" y="16034"/>
                  <a:pt x="55299" y="15955"/>
                  <a:pt x="55618" y="15942"/>
                </a:cubicBezTo>
                <a:close/>
                <a:moveTo>
                  <a:pt x="39355" y="15899"/>
                </a:moveTo>
                <a:lnTo>
                  <a:pt x="39523" y="15942"/>
                </a:lnTo>
                <a:cubicBezTo>
                  <a:pt x="39842" y="15955"/>
                  <a:pt x="40156" y="16034"/>
                  <a:pt x="40463" y="16179"/>
                </a:cubicBezTo>
                <a:cubicBezTo>
                  <a:pt x="40518" y="16168"/>
                  <a:pt x="40570" y="16193"/>
                  <a:pt x="40622" y="16220"/>
                </a:cubicBezTo>
                <a:lnTo>
                  <a:pt x="40623" y="16250"/>
                </a:lnTo>
                <a:cubicBezTo>
                  <a:pt x="44155" y="17809"/>
                  <a:pt x="46921" y="25178"/>
                  <a:pt x="47416" y="34440"/>
                </a:cubicBezTo>
                <a:cubicBezTo>
                  <a:pt x="47418" y="34441"/>
                  <a:pt x="47420" y="34442"/>
                  <a:pt x="47421" y="34442"/>
                </a:cubicBezTo>
                <a:lnTo>
                  <a:pt x="47427" y="34617"/>
                </a:lnTo>
                <a:cubicBezTo>
                  <a:pt x="47476" y="35411"/>
                  <a:pt x="47500" y="36222"/>
                  <a:pt x="47500" y="37044"/>
                </a:cubicBezTo>
                <a:cubicBezTo>
                  <a:pt x="47513" y="37192"/>
                  <a:pt x="47514" y="37341"/>
                  <a:pt x="47514" y="37490"/>
                </a:cubicBezTo>
                <a:cubicBezTo>
                  <a:pt x="47514" y="37590"/>
                  <a:pt x="47513" y="37690"/>
                  <a:pt x="47508" y="37790"/>
                </a:cubicBezTo>
                <a:lnTo>
                  <a:pt x="47503" y="37789"/>
                </a:lnTo>
                <a:lnTo>
                  <a:pt x="47503" y="37802"/>
                </a:lnTo>
                <a:lnTo>
                  <a:pt x="47334" y="37759"/>
                </a:lnTo>
                <a:cubicBezTo>
                  <a:pt x="47015" y="37746"/>
                  <a:pt x="46702" y="37667"/>
                  <a:pt x="46395" y="37522"/>
                </a:cubicBezTo>
                <a:cubicBezTo>
                  <a:pt x="46340" y="37533"/>
                  <a:pt x="46288" y="37508"/>
                  <a:pt x="46235" y="37481"/>
                </a:cubicBezTo>
                <a:lnTo>
                  <a:pt x="46234" y="37451"/>
                </a:lnTo>
                <a:cubicBezTo>
                  <a:pt x="42702" y="35892"/>
                  <a:pt x="39936" y="28522"/>
                  <a:pt x="39441" y="19261"/>
                </a:cubicBezTo>
                <a:cubicBezTo>
                  <a:pt x="39439" y="19260"/>
                  <a:pt x="39438" y="19259"/>
                  <a:pt x="39436" y="19259"/>
                </a:cubicBezTo>
                <a:lnTo>
                  <a:pt x="39431" y="19084"/>
                </a:lnTo>
                <a:cubicBezTo>
                  <a:pt x="39381" y="18290"/>
                  <a:pt x="39357" y="17479"/>
                  <a:pt x="39357" y="16657"/>
                </a:cubicBezTo>
                <a:cubicBezTo>
                  <a:pt x="39344" y="16509"/>
                  <a:pt x="39344" y="16360"/>
                  <a:pt x="39344" y="16211"/>
                </a:cubicBezTo>
                <a:lnTo>
                  <a:pt x="39350" y="15911"/>
                </a:lnTo>
                <a:lnTo>
                  <a:pt x="39355" y="15912"/>
                </a:lnTo>
                <a:close/>
                <a:moveTo>
                  <a:pt x="39131" y="15899"/>
                </a:moveTo>
                <a:lnTo>
                  <a:pt x="39131" y="15912"/>
                </a:lnTo>
                <a:lnTo>
                  <a:pt x="39136" y="15911"/>
                </a:lnTo>
                <a:lnTo>
                  <a:pt x="39142" y="16211"/>
                </a:lnTo>
                <a:cubicBezTo>
                  <a:pt x="39142" y="16360"/>
                  <a:pt x="39141" y="16509"/>
                  <a:pt x="39128" y="16657"/>
                </a:cubicBezTo>
                <a:cubicBezTo>
                  <a:pt x="39129" y="17479"/>
                  <a:pt x="39105" y="18290"/>
                  <a:pt x="39055" y="19084"/>
                </a:cubicBezTo>
                <a:lnTo>
                  <a:pt x="39050" y="19259"/>
                </a:lnTo>
                <a:cubicBezTo>
                  <a:pt x="39048" y="19259"/>
                  <a:pt x="39046" y="19260"/>
                  <a:pt x="39045" y="19261"/>
                </a:cubicBezTo>
                <a:cubicBezTo>
                  <a:pt x="38550" y="28522"/>
                  <a:pt x="35784" y="35892"/>
                  <a:pt x="32252" y="37451"/>
                </a:cubicBezTo>
                <a:lnTo>
                  <a:pt x="32251" y="37481"/>
                </a:lnTo>
                <a:cubicBezTo>
                  <a:pt x="32198" y="37508"/>
                  <a:pt x="32146" y="37533"/>
                  <a:pt x="32091" y="37522"/>
                </a:cubicBezTo>
                <a:cubicBezTo>
                  <a:pt x="31784" y="37667"/>
                  <a:pt x="31470" y="37746"/>
                  <a:pt x="31152" y="37759"/>
                </a:cubicBezTo>
                <a:lnTo>
                  <a:pt x="30983" y="37802"/>
                </a:lnTo>
                <a:lnTo>
                  <a:pt x="30983" y="37789"/>
                </a:lnTo>
                <a:lnTo>
                  <a:pt x="30978" y="37790"/>
                </a:lnTo>
                <a:cubicBezTo>
                  <a:pt x="30972" y="37690"/>
                  <a:pt x="30972" y="37590"/>
                  <a:pt x="30972" y="37490"/>
                </a:cubicBezTo>
                <a:cubicBezTo>
                  <a:pt x="30972" y="37341"/>
                  <a:pt x="30973" y="37192"/>
                  <a:pt x="30986" y="37044"/>
                </a:cubicBezTo>
                <a:cubicBezTo>
                  <a:pt x="30985" y="36222"/>
                  <a:pt x="31009" y="35411"/>
                  <a:pt x="31059" y="34617"/>
                </a:cubicBezTo>
                <a:lnTo>
                  <a:pt x="31065" y="34442"/>
                </a:lnTo>
                <a:cubicBezTo>
                  <a:pt x="31066" y="34442"/>
                  <a:pt x="31068" y="34441"/>
                  <a:pt x="31069" y="34440"/>
                </a:cubicBezTo>
                <a:cubicBezTo>
                  <a:pt x="31564" y="25178"/>
                  <a:pt x="34330" y="17809"/>
                  <a:pt x="37862" y="16250"/>
                </a:cubicBezTo>
                <a:lnTo>
                  <a:pt x="37864" y="16220"/>
                </a:lnTo>
                <a:cubicBezTo>
                  <a:pt x="37916" y="16193"/>
                  <a:pt x="37968" y="16168"/>
                  <a:pt x="38023" y="16179"/>
                </a:cubicBezTo>
                <a:cubicBezTo>
                  <a:pt x="38330" y="16034"/>
                  <a:pt x="38644" y="15955"/>
                  <a:pt x="38963" y="15942"/>
                </a:cubicBezTo>
                <a:close/>
                <a:moveTo>
                  <a:pt x="22700" y="15899"/>
                </a:moveTo>
                <a:lnTo>
                  <a:pt x="22868" y="15942"/>
                </a:lnTo>
                <a:cubicBezTo>
                  <a:pt x="23187" y="15955"/>
                  <a:pt x="23501" y="16034"/>
                  <a:pt x="23808" y="16179"/>
                </a:cubicBezTo>
                <a:cubicBezTo>
                  <a:pt x="23862" y="16168"/>
                  <a:pt x="23915" y="16193"/>
                  <a:pt x="23967" y="16220"/>
                </a:cubicBezTo>
                <a:lnTo>
                  <a:pt x="23968" y="16250"/>
                </a:lnTo>
                <a:cubicBezTo>
                  <a:pt x="27500" y="17809"/>
                  <a:pt x="30266" y="25178"/>
                  <a:pt x="30761" y="34440"/>
                </a:cubicBezTo>
                <a:cubicBezTo>
                  <a:pt x="30763" y="34441"/>
                  <a:pt x="30765" y="34442"/>
                  <a:pt x="30766" y="34442"/>
                </a:cubicBezTo>
                <a:lnTo>
                  <a:pt x="30772" y="34617"/>
                </a:lnTo>
                <a:cubicBezTo>
                  <a:pt x="30821" y="35411"/>
                  <a:pt x="30845" y="36222"/>
                  <a:pt x="30845" y="37044"/>
                </a:cubicBezTo>
                <a:cubicBezTo>
                  <a:pt x="30858" y="37192"/>
                  <a:pt x="30859" y="37341"/>
                  <a:pt x="30859" y="37490"/>
                </a:cubicBezTo>
                <a:cubicBezTo>
                  <a:pt x="30859" y="37590"/>
                  <a:pt x="30858" y="37690"/>
                  <a:pt x="30853" y="37790"/>
                </a:cubicBezTo>
                <a:lnTo>
                  <a:pt x="30848" y="37789"/>
                </a:lnTo>
                <a:lnTo>
                  <a:pt x="30848" y="37802"/>
                </a:lnTo>
                <a:lnTo>
                  <a:pt x="30679" y="37759"/>
                </a:lnTo>
                <a:cubicBezTo>
                  <a:pt x="30360" y="37746"/>
                  <a:pt x="30047" y="37667"/>
                  <a:pt x="29740" y="37522"/>
                </a:cubicBezTo>
                <a:cubicBezTo>
                  <a:pt x="29685" y="37533"/>
                  <a:pt x="29632" y="37508"/>
                  <a:pt x="29580" y="37481"/>
                </a:cubicBezTo>
                <a:lnTo>
                  <a:pt x="29579" y="37451"/>
                </a:lnTo>
                <a:cubicBezTo>
                  <a:pt x="26047" y="35892"/>
                  <a:pt x="23281" y="28522"/>
                  <a:pt x="22786" y="19261"/>
                </a:cubicBezTo>
                <a:cubicBezTo>
                  <a:pt x="22784" y="19260"/>
                  <a:pt x="22783" y="19259"/>
                  <a:pt x="22781" y="19259"/>
                </a:cubicBezTo>
                <a:lnTo>
                  <a:pt x="22776" y="19084"/>
                </a:lnTo>
                <a:cubicBezTo>
                  <a:pt x="22726" y="18290"/>
                  <a:pt x="22702" y="17479"/>
                  <a:pt x="22702" y="16657"/>
                </a:cubicBezTo>
                <a:cubicBezTo>
                  <a:pt x="22689" y="16509"/>
                  <a:pt x="22689" y="16360"/>
                  <a:pt x="22689" y="16211"/>
                </a:cubicBezTo>
                <a:lnTo>
                  <a:pt x="22695" y="15911"/>
                </a:lnTo>
                <a:lnTo>
                  <a:pt x="22700" y="15912"/>
                </a:lnTo>
                <a:close/>
                <a:moveTo>
                  <a:pt x="22476" y="15899"/>
                </a:moveTo>
                <a:lnTo>
                  <a:pt x="22476" y="15912"/>
                </a:lnTo>
                <a:lnTo>
                  <a:pt x="22481" y="15911"/>
                </a:lnTo>
                <a:lnTo>
                  <a:pt x="22487" y="16211"/>
                </a:lnTo>
                <a:cubicBezTo>
                  <a:pt x="22487" y="16360"/>
                  <a:pt x="22486" y="16509"/>
                  <a:pt x="22473" y="16657"/>
                </a:cubicBezTo>
                <a:cubicBezTo>
                  <a:pt x="22474" y="17479"/>
                  <a:pt x="22450" y="18290"/>
                  <a:pt x="22400" y="19084"/>
                </a:cubicBezTo>
                <a:lnTo>
                  <a:pt x="22395" y="19259"/>
                </a:lnTo>
                <a:cubicBezTo>
                  <a:pt x="22393" y="19259"/>
                  <a:pt x="22391" y="19260"/>
                  <a:pt x="22390" y="19261"/>
                </a:cubicBezTo>
                <a:cubicBezTo>
                  <a:pt x="21895" y="28522"/>
                  <a:pt x="19129" y="35892"/>
                  <a:pt x="15597" y="37451"/>
                </a:cubicBezTo>
                <a:lnTo>
                  <a:pt x="15596" y="37481"/>
                </a:lnTo>
                <a:cubicBezTo>
                  <a:pt x="15543" y="37508"/>
                  <a:pt x="15491" y="37533"/>
                  <a:pt x="15436" y="37522"/>
                </a:cubicBezTo>
                <a:cubicBezTo>
                  <a:pt x="15129" y="37667"/>
                  <a:pt x="14815" y="37746"/>
                  <a:pt x="14497" y="37759"/>
                </a:cubicBezTo>
                <a:lnTo>
                  <a:pt x="14328" y="37802"/>
                </a:lnTo>
                <a:lnTo>
                  <a:pt x="14328" y="37789"/>
                </a:lnTo>
                <a:lnTo>
                  <a:pt x="14323" y="37790"/>
                </a:lnTo>
                <a:cubicBezTo>
                  <a:pt x="14317" y="37690"/>
                  <a:pt x="14317" y="37590"/>
                  <a:pt x="14317" y="37490"/>
                </a:cubicBezTo>
                <a:cubicBezTo>
                  <a:pt x="14317" y="37341"/>
                  <a:pt x="14318" y="37192"/>
                  <a:pt x="14331" y="37044"/>
                </a:cubicBezTo>
                <a:cubicBezTo>
                  <a:pt x="14330" y="36222"/>
                  <a:pt x="14354" y="35411"/>
                  <a:pt x="14404" y="34617"/>
                </a:cubicBezTo>
                <a:lnTo>
                  <a:pt x="14409" y="34442"/>
                </a:lnTo>
                <a:cubicBezTo>
                  <a:pt x="14411" y="34442"/>
                  <a:pt x="14413" y="34441"/>
                  <a:pt x="14414" y="34440"/>
                </a:cubicBezTo>
                <a:cubicBezTo>
                  <a:pt x="14909" y="25178"/>
                  <a:pt x="17675" y="17809"/>
                  <a:pt x="21207" y="16250"/>
                </a:cubicBezTo>
                <a:lnTo>
                  <a:pt x="21209" y="16220"/>
                </a:lnTo>
                <a:cubicBezTo>
                  <a:pt x="21261" y="16193"/>
                  <a:pt x="21313" y="16168"/>
                  <a:pt x="21368" y="16179"/>
                </a:cubicBezTo>
                <a:cubicBezTo>
                  <a:pt x="21675" y="16034"/>
                  <a:pt x="21989" y="15955"/>
                  <a:pt x="22308" y="15942"/>
                </a:cubicBezTo>
                <a:close/>
                <a:moveTo>
                  <a:pt x="6045" y="15899"/>
                </a:moveTo>
                <a:lnTo>
                  <a:pt x="6213" y="15942"/>
                </a:lnTo>
                <a:cubicBezTo>
                  <a:pt x="6532" y="15955"/>
                  <a:pt x="6846" y="16034"/>
                  <a:pt x="7153" y="16179"/>
                </a:cubicBezTo>
                <a:cubicBezTo>
                  <a:pt x="7207" y="16168"/>
                  <a:pt x="7260" y="16193"/>
                  <a:pt x="7312" y="16220"/>
                </a:cubicBezTo>
                <a:lnTo>
                  <a:pt x="7313" y="16250"/>
                </a:lnTo>
                <a:cubicBezTo>
                  <a:pt x="10845" y="17809"/>
                  <a:pt x="13611" y="25178"/>
                  <a:pt x="14106" y="34440"/>
                </a:cubicBezTo>
                <a:cubicBezTo>
                  <a:pt x="14108" y="34441"/>
                  <a:pt x="14110" y="34442"/>
                  <a:pt x="14111" y="34442"/>
                </a:cubicBezTo>
                <a:lnTo>
                  <a:pt x="14117" y="34617"/>
                </a:lnTo>
                <a:cubicBezTo>
                  <a:pt x="14166" y="35411"/>
                  <a:pt x="14190" y="36222"/>
                  <a:pt x="14190" y="37044"/>
                </a:cubicBezTo>
                <a:cubicBezTo>
                  <a:pt x="14203" y="37192"/>
                  <a:pt x="14204" y="37341"/>
                  <a:pt x="14204" y="37490"/>
                </a:cubicBezTo>
                <a:cubicBezTo>
                  <a:pt x="14204" y="37590"/>
                  <a:pt x="14203" y="37690"/>
                  <a:pt x="14198" y="37790"/>
                </a:cubicBezTo>
                <a:lnTo>
                  <a:pt x="14193" y="37789"/>
                </a:lnTo>
                <a:lnTo>
                  <a:pt x="14193" y="37802"/>
                </a:lnTo>
                <a:lnTo>
                  <a:pt x="14024" y="37759"/>
                </a:lnTo>
                <a:cubicBezTo>
                  <a:pt x="13705" y="37746"/>
                  <a:pt x="13392" y="37667"/>
                  <a:pt x="13085" y="37522"/>
                </a:cubicBezTo>
                <a:cubicBezTo>
                  <a:pt x="13030" y="37533"/>
                  <a:pt x="12977" y="37508"/>
                  <a:pt x="12925" y="37481"/>
                </a:cubicBezTo>
                <a:lnTo>
                  <a:pt x="12924" y="37451"/>
                </a:lnTo>
                <a:cubicBezTo>
                  <a:pt x="9392" y="35892"/>
                  <a:pt x="6626" y="28522"/>
                  <a:pt x="6131" y="19261"/>
                </a:cubicBezTo>
                <a:cubicBezTo>
                  <a:pt x="6129" y="19260"/>
                  <a:pt x="6128" y="19259"/>
                  <a:pt x="6126" y="19259"/>
                </a:cubicBezTo>
                <a:lnTo>
                  <a:pt x="6121" y="19084"/>
                </a:lnTo>
                <a:cubicBezTo>
                  <a:pt x="6071" y="18290"/>
                  <a:pt x="6047" y="17479"/>
                  <a:pt x="6047" y="16657"/>
                </a:cubicBezTo>
                <a:cubicBezTo>
                  <a:pt x="6034" y="16509"/>
                  <a:pt x="6034" y="16360"/>
                  <a:pt x="6034" y="16211"/>
                </a:cubicBezTo>
                <a:lnTo>
                  <a:pt x="6040" y="15911"/>
                </a:lnTo>
                <a:lnTo>
                  <a:pt x="6045" y="15912"/>
                </a:lnTo>
                <a:close/>
                <a:moveTo>
                  <a:pt x="72441" y="15899"/>
                </a:moveTo>
                <a:lnTo>
                  <a:pt x="72441" y="15912"/>
                </a:lnTo>
                <a:lnTo>
                  <a:pt x="72446" y="15911"/>
                </a:lnTo>
                <a:lnTo>
                  <a:pt x="72452" y="16211"/>
                </a:lnTo>
                <a:cubicBezTo>
                  <a:pt x="72452" y="16360"/>
                  <a:pt x="72451" y="16509"/>
                  <a:pt x="72439" y="16657"/>
                </a:cubicBezTo>
                <a:cubicBezTo>
                  <a:pt x="72439" y="17479"/>
                  <a:pt x="72415" y="18290"/>
                  <a:pt x="72365" y="19084"/>
                </a:cubicBezTo>
                <a:lnTo>
                  <a:pt x="72360" y="19259"/>
                </a:lnTo>
                <a:cubicBezTo>
                  <a:pt x="72358" y="19259"/>
                  <a:pt x="72356" y="19260"/>
                  <a:pt x="72355" y="19261"/>
                </a:cubicBezTo>
                <a:cubicBezTo>
                  <a:pt x="71860" y="28522"/>
                  <a:pt x="69094" y="35892"/>
                  <a:pt x="65562" y="37451"/>
                </a:cubicBezTo>
                <a:lnTo>
                  <a:pt x="65561" y="37481"/>
                </a:lnTo>
                <a:cubicBezTo>
                  <a:pt x="65508" y="37508"/>
                  <a:pt x="65456" y="37533"/>
                  <a:pt x="65401" y="37522"/>
                </a:cubicBezTo>
                <a:cubicBezTo>
                  <a:pt x="65094" y="37667"/>
                  <a:pt x="64780" y="37746"/>
                  <a:pt x="64462" y="37759"/>
                </a:cubicBezTo>
                <a:lnTo>
                  <a:pt x="64293" y="37802"/>
                </a:lnTo>
                <a:lnTo>
                  <a:pt x="64293" y="37789"/>
                </a:lnTo>
                <a:lnTo>
                  <a:pt x="64288" y="37790"/>
                </a:lnTo>
                <a:cubicBezTo>
                  <a:pt x="64283" y="37690"/>
                  <a:pt x="64282" y="37590"/>
                  <a:pt x="64282" y="37490"/>
                </a:cubicBezTo>
                <a:cubicBezTo>
                  <a:pt x="64282" y="37341"/>
                  <a:pt x="64283" y="37192"/>
                  <a:pt x="64296" y="37044"/>
                </a:cubicBezTo>
                <a:cubicBezTo>
                  <a:pt x="64295" y="36222"/>
                  <a:pt x="64319" y="35411"/>
                  <a:pt x="64369" y="34617"/>
                </a:cubicBezTo>
                <a:lnTo>
                  <a:pt x="64375" y="34442"/>
                </a:lnTo>
                <a:cubicBezTo>
                  <a:pt x="64376" y="34442"/>
                  <a:pt x="64378" y="34441"/>
                  <a:pt x="64380" y="34440"/>
                </a:cubicBezTo>
                <a:cubicBezTo>
                  <a:pt x="64874" y="25178"/>
                  <a:pt x="67641" y="17809"/>
                  <a:pt x="71173" y="16250"/>
                </a:cubicBezTo>
                <a:lnTo>
                  <a:pt x="71174" y="16220"/>
                </a:lnTo>
                <a:cubicBezTo>
                  <a:pt x="71226" y="16193"/>
                  <a:pt x="71278" y="16168"/>
                  <a:pt x="71333" y="16179"/>
                </a:cubicBezTo>
                <a:cubicBezTo>
                  <a:pt x="71640" y="16034"/>
                  <a:pt x="71954" y="15955"/>
                  <a:pt x="72273" y="15942"/>
                </a:cubicBezTo>
                <a:close/>
                <a:moveTo>
                  <a:pt x="5821" y="15899"/>
                </a:moveTo>
                <a:lnTo>
                  <a:pt x="5821" y="15912"/>
                </a:lnTo>
                <a:lnTo>
                  <a:pt x="5826" y="15911"/>
                </a:lnTo>
                <a:lnTo>
                  <a:pt x="5832" y="16211"/>
                </a:lnTo>
                <a:cubicBezTo>
                  <a:pt x="5832" y="16360"/>
                  <a:pt x="5831" y="16509"/>
                  <a:pt x="5818" y="16657"/>
                </a:cubicBezTo>
                <a:cubicBezTo>
                  <a:pt x="5819" y="17479"/>
                  <a:pt x="5795" y="18290"/>
                  <a:pt x="5745" y="19084"/>
                </a:cubicBezTo>
                <a:lnTo>
                  <a:pt x="5740" y="19259"/>
                </a:lnTo>
                <a:cubicBezTo>
                  <a:pt x="5738" y="19259"/>
                  <a:pt x="5736" y="19260"/>
                  <a:pt x="5735" y="19261"/>
                </a:cubicBezTo>
                <a:cubicBezTo>
                  <a:pt x="5291" y="27571"/>
                  <a:pt x="3018" y="34358"/>
                  <a:pt x="0" y="36752"/>
                </a:cubicBezTo>
                <a:lnTo>
                  <a:pt x="0" y="33279"/>
                </a:lnTo>
                <a:cubicBezTo>
                  <a:pt x="2256" y="31105"/>
                  <a:pt x="3958" y="25976"/>
                  <a:pt x="4421" y="19700"/>
                </a:cubicBezTo>
                <a:cubicBezTo>
                  <a:pt x="2548" y="20773"/>
                  <a:pt x="960" y="23799"/>
                  <a:pt x="0" y="27939"/>
                </a:cubicBezTo>
                <a:lnTo>
                  <a:pt x="0" y="22511"/>
                </a:lnTo>
                <a:cubicBezTo>
                  <a:pt x="1195" y="19285"/>
                  <a:pt x="2777" y="17034"/>
                  <a:pt x="4552" y="16250"/>
                </a:cubicBezTo>
                <a:lnTo>
                  <a:pt x="4554" y="16220"/>
                </a:lnTo>
                <a:cubicBezTo>
                  <a:pt x="4606" y="16193"/>
                  <a:pt x="4658" y="16168"/>
                  <a:pt x="4713" y="16179"/>
                </a:cubicBezTo>
                <a:cubicBezTo>
                  <a:pt x="5020" y="16034"/>
                  <a:pt x="5334" y="15955"/>
                  <a:pt x="5653" y="15942"/>
                </a:cubicBezTo>
                <a:close/>
                <a:moveTo>
                  <a:pt x="117805" y="0"/>
                </a:moveTo>
                <a:lnTo>
                  <a:pt x="119882" y="0"/>
                </a:lnTo>
                <a:cubicBezTo>
                  <a:pt x="119926" y="73"/>
                  <a:pt x="119963" y="167"/>
                  <a:pt x="120000" y="262"/>
                </a:cubicBezTo>
                <a:lnTo>
                  <a:pt x="120000" y="5512"/>
                </a:lnTo>
                <a:cubicBezTo>
                  <a:pt x="119445" y="3254"/>
                  <a:pt x="118698" y="1348"/>
                  <a:pt x="117805" y="0"/>
                </a:cubicBezTo>
                <a:close/>
                <a:moveTo>
                  <a:pt x="114573" y="0"/>
                </a:moveTo>
                <a:lnTo>
                  <a:pt x="115897" y="0"/>
                </a:lnTo>
                <a:cubicBezTo>
                  <a:pt x="116557" y="5082"/>
                  <a:pt x="118070" y="9151"/>
                  <a:pt x="120000" y="11071"/>
                </a:cubicBezTo>
                <a:lnTo>
                  <a:pt x="120000" y="14536"/>
                </a:lnTo>
                <a:cubicBezTo>
                  <a:pt x="117366" y="12377"/>
                  <a:pt x="115312" y="6896"/>
                  <a:pt x="114573" y="0"/>
                </a:cubicBezTo>
                <a:close/>
                <a:moveTo>
                  <a:pt x="108497" y="0"/>
                </a:moveTo>
                <a:lnTo>
                  <a:pt x="110552" y="0"/>
                </a:lnTo>
                <a:cubicBezTo>
                  <a:pt x="108923" y="2572"/>
                  <a:pt x="107748" y="6846"/>
                  <a:pt x="107375" y="11859"/>
                </a:cubicBezTo>
                <a:cubicBezTo>
                  <a:pt x="109777" y="10493"/>
                  <a:pt x="111712" y="5939"/>
                  <a:pt x="112479" y="0"/>
                </a:cubicBezTo>
                <a:lnTo>
                  <a:pt x="113798" y="0"/>
                </a:lnTo>
                <a:cubicBezTo>
                  <a:pt x="112963" y="7869"/>
                  <a:pt x="110412" y="13894"/>
                  <a:pt x="107243" y="15282"/>
                </a:cubicBezTo>
                <a:lnTo>
                  <a:pt x="107242" y="15312"/>
                </a:lnTo>
                <a:cubicBezTo>
                  <a:pt x="107190" y="15338"/>
                  <a:pt x="107138" y="15363"/>
                  <a:pt x="107083" y="15352"/>
                </a:cubicBezTo>
                <a:cubicBezTo>
                  <a:pt x="106776" y="15496"/>
                  <a:pt x="106462" y="15574"/>
                  <a:pt x="106143" y="15588"/>
                </a:cubicBezTo>
                <a:lnTo>
                  <a:pt x="105975" y="15630"/>
                </a:lnTo>
                <a:lnTo>
                  <a:pt x="105975" y="15617"/>
                </a:lnTo>
                <a:lnTo>
                  <a:pt x="105970" y="15618"/>
                </a:lnTo>
                <a:cubicBezTo>
                  <a:pt x="105964" y="15519"/>
                  <a:pt x="105964" y="15420"/>
                  <a:pt x="105964" y="15320"/>
                </a:cubicBezTo>
                <a:cubicBezTo>
                  <a:pt x="105964" y="15172"/>
                  <a:pt x="105965" y="15025"/>
                  <a:pt x="105977" y="14878"/>
                </a:cubicBezTo>
                <a:cubicBezTo>
                  <a:pt x="105977" y="14062"/>
                  <a:pt x="106001" y="13258"/>
                  <a:pt x="106051" y="12470"/>
                </a:cubicBezTo>
                <a:lnTo>
                  <a:pt x="106056" y="12296"/>
                </a:lnTo>
                <a:cubicBezTo>
                  <a:pt x="106058" y="12296"/>
                  <a:pt x="106060" y="12296"/>
                  <a:pt x="106061" y="12294"/>
                </a:cubicBezTo>
                <a:cubicBezTo>
                  <a:pt x="106320" y="7487"/>
                  <a:pt x="107201" y="3194"/>
                  <a:pt x="108497" y="0"/>
                </a:cubicBezTo>
                <a:close/>
                <a:moveTo>
                  <a:pt x="97928" y="0"/>
                </a:moveTo>
                <a:lnTo>
                  <a:pt x="99247" y="0"/>
                </a:lnTo>
                <a:cubicBezTo>
                  <a:pt x="100014" y="5939"/>
                  <a:pt x="101949" y="10493"/>
                  <a:pt x="104351" y="11859"/>
                </a:cubicBezTo>
                <a:cubicBezTo>
                  <a:pt x="103978" y="6846"/>
                  <a:pt x="102803" y="2572"/>
                  <a:pt x="101174" y="0"/>
                </a:cubicBezTo>
                <a:lnTo>
                  <a:pt x="103229" y="0"/>
                </a:lnTo>
                <a:cubicBezTo>
                  <a:pt x="104525" y="3194"/>
                  <a:pt x="105406" y="7487"/>
                  <a:pt x="105665" y="12294"/>
                </a:cubicBezTo>
                <a:cubicBezTo>
                  <a:pt x="105666" y="12296"/>
                  <a:pt x="105668" y="12296"/>
                  <a:pt x="105670" y="12296"/>
                </a:cubicBezTo>
                <a:lnTo>
                  <a:pt x="105675" y="12470"/>
                </a:lnTo>
                <a:cubicBezTo>
                  <a:pt x="105725" y="13258"/>
                  <a:pt x="105749" y="14062"/>
                  <a:pt x="105749" y="14878"/>
                </a:cubicBezTo>
                <a:cubicBezTo>
                  <a:pt x="105761" y="15025"/>
                  <a:pt x="105762" y="15172"/>
                  <a:pt x="105762" y="15320"/>
                </a:cubicBezTo>
                <a:cubicBezTo>
                  <a:pt x="105762" y="15420"/>
                  <a:pt x="105762" y="15519"/>
                  <a:pt x="105756" y="15618"/>
                </a:cubicBezTo>
                <a:lnTo>
                  <a:pt x="105751" y="15617"/>
                </a:lnTo>
                <a:lnTo>
                  <a:pt x="105751" y="15630"/>
                </a:lnTo>
                <a:lnTo>
                  <a:pt x="105583" y="15588"/>
                </a:lnTo>
                <a:cubicBezTo>
                  <a:pt x="105264" y="15574"/>
                  <a:pt x="104950" y="15496"/>
                  <a:pt x="104643" y="15352"/>
                </a:cubicBezTo>
                <a:cubicBezTo>
                  <a:pt x="104588" y="15363"/>
                  <a:pt x="104536" y="15338"/>
                  <a:pt x="104484" y="15312"/>
                </a:cubicBezTo>
                <a:lnTo>
                  <a:pt x="104483" y="15282"/>
                </a:lnTo>
                <a:cubicBezTo>
                  <a:pt x="101315" y="13894"/>
                  <a:pt x="98763" y="7869"/>
                  <a:pt x="97928" y="0"/>
                </a:cubicBezTo>
                <a:close/>
                <a:moveTo>
                  <a:pt x="91842" y="0"/>
                </a:moveTo>
                <a:lnTo>
                  <a:pt x="93896" y="0"/>
                </a:lnTo>
                <a:cubicBezTo>
                  <a:pt x="92268" y="2572"/>
                  <a:pt x="91093" y="6846"/>
                  <a:pt x="90720" y="11859"/>
                </a:cubicBezTo>
                <a:cubicBezTo>
                  <a:pt x="93122" y="10493"/>
                  <a:pt x="95057" y="5939"/>
                  <a:pt x="95824" y="0"/>
                </a:cubicBezTo>
                <a:lnTo>
                  <a:pt x="97143" y="0"/>
                </a:lnTo>
                <a:cubicBezTo>
                  <a:pt x="96308" y="7869"/>
                  <a:pt x="93756" y="13894"/>
                  <a:pt x="90588" y="15282"/>
                </a:cubicBezTo>
                <a:lnTo>
                  <a:pt x="90587" y="15312"/>
                </a:lnTo>
                <a:cubicBezTo>
                  <a:pt x="90535" y="15338"/>
                  <a:pt x="90483" y="15363"/>
                  <a:pt x="90428" y="15352"/>
                </a:cubicBezTo>
                <a:cubicBezTo>
                  <a:pt x="90121" y="15496"/>
                  <a:pt x="89807" y="15574"/>
                  <a:pt x="89488" y="15588"/>
                </a:cubicBezTo>
                <a:lnTo>
                  <a:pt x="89320" y="15630"/>
                </a:lnTo>
                <a:lnTo>
                  <a:pt x="89320" y="15617"/>
                </a:lnTo>
                <a:lnTo>
                  <a:pt x="89315" y="15618"/>
                </a:lnTo>
                <a:cubicBezTo>
                  <a:pt x="89309" y="15519"/>
                  <a:pt x="89309" y="15420"/>
                  <a:pt x="89309" y="15320"/>
                </a:cubicBezTo>
                <a:cubicBezTo>
                  <a:pt x="89309" y="15172"/>
                  <a:pt x="89310" y="15025"/>
                  <a:pt x="89322" y="14878"/>
                </a:cubicBezTo>
                <a:cubicBezTo>
                  <a:pt x="89322" y="14062"/>
                  <a:pt x="89346" y="13258"/>
                  <a:pt x="89396" y="12470"/>
                </a:cubicBezTo>
                <a:lnTo>
                  <a:pt x="89401" y="12296"/>
                </a:lnTo>
                <a:cubicBezTo>
                  <a:pt x="89403" y="12296"/>
                  <a:pt x="89405" y="12296"/>
                  <a:pt x="89406" y="12294"/>
                </a:cubicBezTo>
                <a:cubicBezTo>
                  <a:pt x="89665" y="7487"/>
                  <a:pt x="90546" y="3194"/>
                  <a:pt x="91842" y="0"/>
                </a:cubicBezTo>
                <a:close/>
                <a:moveTo>
                  <a:pt x="81273" y="0"/>
                </a:moveTo>
                <a:lnTo>
                  <a:pt x="82592" y="0"/>
                </a:lnTo>
                <a:cubicBezTo>
                  <a:pt x="83359" y="5939"/>
                  <a:pt x="85294" y="10493"/>
                  <a:pt x="87696" y="11859"/>
                </a:cubicBezTo>
                <a:cubicBezTo>
                  <a:pt x="87323" y="6846"/>
                  <a:pt x="86148" y="2572"/>
                  <a:pt x="84519" y="0"/>
                </a:cubicBezTo>
                <a:lnTo>
                  <a:pt x="86574" y="0"/>
                </a:lnTo>
                <a:cubicBezTo>
                  <a:pt x="87870" y="3194"/>
                  <a:pt x="88751" y="7487"/>
                  <a:pt x="89010" y="12294"/>
                </a:cubicBezTo>
                <a:cubicBezTo>
                  <a:pt x="89011" y="12296"/>
                  <a:pt x="89013" y="12296"/>
                  <a:pt x="89015" y="12296"/>
                </a:cubicBezTo>
                <a:lnTo>
                  <a:pt x="89020" y="12470"/>
                </a:lnTo>
                <a:cubicBezTo>
                  <a:pt x="89070" y="13258"/>
                  <a:pt x="89094" y="14062"/>
                  <a:pt x="89094" y="14878"/>
                </a:cubicBezTo>
                <a:cubicBezTo>
                  <a:pt x="89106" y="15025"/>
                  <a:pt x="89107" y="15172"/>
                  <a:pt x="89107" y="15320"/>
                </a:cubicBezTo>
                <a:cubicBezTo>
                  <a:pt x="89107" y="15420"/>
                  <a:pt x="89107" y="15519"/>
                  <a:pt x="89101" y="15618"/>
                </a:cubicBezTo>
                <a:lnTo>
                  <a:pt x="89096" y="15617"/>
                </a:lnTo>
                <a:lnTo>
                  <a:pt x="89096" y="15630"/>
                </a:lnTo>
                <a:lnTo>
                  <a:pt x="88928" y="15588"/>
                </a:lnTo>
                <a:cubicBezTo>
                  <a:pt x="88609" y="15574"/>
                  <a:pt x="88295" y="15496"/>
                  <a:pt x="87988" y="15352"/>
                </a:cubicBezTo>
                <a:cubicBezTo>
                  <a:pt x="87933" y="15363"/>
                  <a:pt x="87881" y="15338"/>
                  <a:pt x="87829" y="15312"/>
                </a:cubicBezTo>
                <a:lnTo>
                  <a:pt x="87828" y="15282"/>
                </a:lnTo>
                <a:cubicBezTo>
                  <a:pt x="84659" y="13894"/>
                  <a:pt x="82108" y="7869"/>
                  <a:pt x="81273" y="0"/>
                </a:cubicBezTo>
                <a:close/>
                <a:moveTo>
                  <a:pt x="75187" y="0"/>
                </a:moveTo>
                <a:lnTo>
                  <a:pt x="77241" y="0"/>
                </a:lnTo>
                <a:cubicBezTo>
                  <a:pt x="75613" y="2572"/>
                  <a:pt x="74438" y="6846"/>
                  <a:pt x="74065" y="11859"/>
                </a:cubicBezTo>
                <a:cubicBezTo>
                  <a:pt x="76467" y="10493"/>
                  <a:pt x="78402" y="5939"/>
                  <a:pt x="79169" y="0"/>
                </a:cubicBezTo>
                <a:lnTo>
                  <a:pt x="80488" y="0"/>
                </a:lnTo>
                <a:cubicBezTo>
                  <a:pt x="79653" y="7869"/>
                  <a:pt x="77101" y="13894"/>
                  <a:pt x="73933" y="15282"/>
                </a:cubicBezTo>
                <a:lnTo>
                  <a:pt x="73932" y="15312"/>
                </a:lnTo>
                <a:cubicBezTo>
                  <a:pt x="73880" y="15338"/>
                  <a:pt x="73828" y="15363"/>
                  <a:pt x="73773" y="15352"/>
                </a:cubicBezTo>
                <a:cubicBezTo>
                  <a:pt x="73466" y="15496"/>
                  <a:pt x="73152" y="15574"/>
                  <a:pt x="72833" y="15588"/>
                </a:cubicBezTo>
                <a:lnTo>
                  <a:pt x="72665" y="15630"/>
                </a:lnTo>
                <a:lnTo>
                  <a:pt x="72665" y="15617"/>
                </a:lnTo>
                <a:lnTo>
                  <a:pt x="72660" y="15618"/>
                </a:lnTo>
                <a:cubicBezTo>
                  <a:pt x="72654" y="15519"/>
                  <a:pt x="72654" y="15420"/>
                  <a:pt x="72654" y="15320"/>
                </a:cubicBezTo>
                <a:cubicBezTo>
                  <a:pt x="72654" y="15172"/>
                  <a:pt x="72654" y="15025"/>
                  <a:pt x="72667" y="14878"/>
                </a:cubicBezTo>
                <a:cubicBezTo>
                  <a:pt x="72667" y="14062"/>
                  <a:pt x="72691" y="13258"/>
                  <a:pt x="72741" y="12470"/>
                </a:cubicBezTo>
                <a:lnTo>
                  <a:pt x="72746" y="12296"/>
                </a:lnTo>
                <a:cubicBezTo>
                  <a:pt x="72748" y="12296"/>
                  <a:pt x="72750" y="12296"/>
                  <a:pt x="72751" y="12294"/>
                </a:cubicBezTo>
                <a:cubicBezTo>
                  <a:pt x="73010" y="7487"/>
                  <a:pt x="73891" y="3194"/>
                  <a:pt x="75187" y="0"/>
                </a:cubicBezTo>
                <a:close/>
                <a:moveTo>
                  <a:pt x="64618" y="0"/>
                </a:moveTo>
                <a:lnTo>
                  <a:pt x="65937" y="0"/>
                </a:lnTo>
                <a:cubicBezTo>
                  <a:pt x="66704" y="5939"/>
                  <a:pt x="68639" y="10493"/>
                  <a:pt x="71041" y="11859"/>
                </a:cubicBezTo>
                <a:cubicBezTo>
                  <a:pt x="70668" y="6846"/>
                  <a:pt x="69493" y="2572"/>
                  <a:pt x="67864" y="0"/>
                </a:cubicBezTo>
                <a:lnTo>
                  <a:pt x="69919" y="0"/>
                </a:lnTo>
                <a:cubicBezTo>
                  <a:pt x="71215" y="3194"/>
                  <a:pt x="72096" y="7487"/>
                  <a:pt x="72355" y="12294"/>
                </a:cubicBezTo>
                <a:cubicBezTo>
                  <a:pt x="72356" y="12296"/>
                  <a:pt x="72358" y="12296"/>
                  <a:pt x="72360" y="12296"/>
                </a:cubicBezTo>
                <a:lnTo>
                  <a:pt x="72365" y="12470"/>
                </a:lnTo>
                <a:cubicBezTo>
                  <a:pt x="72415" y="13258"/>
                  <a:pt x="72439" y="14062"/>
                  <a:pt x="72439" y="14878"/>
                </a:cubicBezTo>
                <a:cubicBezTo>
                  <a:pt x="72451" y="15025"/>
                  <a:pt x="72452" y="15172"/>
                  <a:pt x="72452" y="15320"/>
                </a:cubicBezTo>
                <a:cubicBezTo>
                  <a:pt x="72452" y="15420"/>
                  <a:pt x="72452" y="15519"/>
                  <a:pt x="72446" y="15618"/>
                </a:cubicBezTo>
                <a:lnTo>
                  <a:pt x="72441" y="15617"/>
                </a:lnTo>
                <a:lnTo>
                  <a:pt x="72441" y="15630"/>
                </a:lnTo>
                <a:lnTo>
                  <a:pt x="72273" y="15588"/>
                </a:lnTo>
                <a:cubicBezTo>
                  <a:pt x="71954" y="15574"/>
                  <a:pt x="71640" y="15496"/>
                  <a:pt x="71333" y="15352"/>
                </a:cubicBezTo>
                <a:cubicBezTo>
                  <a:pt x="71278" y="15363"/>
                  <a:pt x="71226" y="15338"/>
                  <a:pt x="71174" y="15312"/>
                </a:cubicBezTo>
                <a:lnTo>
                  <a:pt x="71173" y="15282"/>
                </a:lnTo>
                <a:cubicBezTo>
                  <a:pt x="68004" y="13894"/>
                  <a:pt x="65453" y="7869"/>
                  <a:pt x="64618" y="0"/>
                </a:cubicBezTo>
                <a:close/>
                <a:moveTo>
                  <a:pt x="58532" y="0"/>
                </a:moveTo>
                <a:lnTo>
                  <a:pt x="60586" y="0"/>
                </a:lnTo>
                <a:cubicBezTo>
                  <a:pt x="58958" y="2572"/>
                  <a:pt x="57783" y="6846"/>
                  <a:pt x="57410" y="11859"/>
                </a:cubicBezTo>
                <a:cubicBezTo>
                  <a:pt x="59812" y="10493"/>
                  <a:pt x="61747" y="5939"/>
                  <a:pt x="62514" y="0"/>
                </a:cubicBezTo>
                <a:lnTo>
                  <a:pt x="63833" y="0"/>
                </a:lnTo>
                <a:cubicBezTo>
                  <a:pt x="62998" y="7869"/>
                  <a:pt x="60446" y="13894"/>
                  <a:pt x="57278" y="15282"/>
                </a:cubicBezTo>
                <a:lnTo>
                  <a:pt x="57277" y="15312"/>
                </a:lnTo>
                <a:cubicBezTo>
                  <a:pt x="57225" y="15338"/>
                  <a:pt x="57172" y="15363"/>
                  <a:pt x="57118" y="15352"/>
                </a:cubicBezTo>
                <a:cubicBezTo>
                  <a:pt x="56811" y="15496"/>
                  <a:pt x="56497" y="15574"/>
                  <a:pt x="56178" y="15588"/>
                </a:cubicBezTo>
                <a:lnTo>
                  <a:pt x="56010" y="15630"/>
                </a:lnTo>
                <a:lnTo>
                  <a:pt x="56010" y="15617"/>
                </a:lnTo>
                <a:lnTo>
                  <a:pt x="56005" y="15618"/>
                </a:lnTo>
                <a:cubicBezTo>
                  <a:pt x="55999" y="15519"/>
                  <a:pt x="55999" y="15420"/>
                  <a:pt x="55999" y="15320"/>
                </a:cubicBezTo>
                <a:cubicBezTo>
                  <a:pt x="55999" y="15172"/>
                  <a:pt x="55999" y="15025"/>
                  <a:pt x="56012" y="14878"/>
                </a:cubicBezTo>
                <a:cubicBezTo>
                  <a:pt x="56012" y="14062"/>
                  <a:pt x="56036" y="13258"/>
                  <a:pt x="56086" y="12470"/>
                </a:cubicBezTo>
                <a:lnTo>
                  <a:pt x="56091" y="12296"/>
                </a:lnTo>
                <a:cubicBezTo>
                  <a:pt x="56093" y="12296"/>
                  <a:pt x="56094" y="12296"/>
                  <a:pt x="56096" y="12294"/>
                </a:cubicBezTo>
                <a:cubicBezTo>
                  <a:pt x="56355" y="7487"/>
                  <a:pt x="57236" y="3194"/>
                  <a:pt x="58532" y="0"/>
                </a:cubicBezTo>
                <a:close/>
                <a:moveTo>
                  <a:pt x="47963" y="0"/>
                </a:moveTo>
                <a:lnTo>
                  <a:pt x="49282" y="0"/>
                </a:lnTo>
                <a:cubicBezTo>
                  <a:pt x="50049" y="5939"/>
                  <a:pt x="51984" y="10493"/>
                  <a:pt x="54386" y="11859"/>
                </a:cubicBezTo>
                <a:cubicBezTo>
                  <a:pt x="54013" y="6846"/>
                  <a:pt x="52838" y="2572"/>
                  <a:pt x="51209" y="0"/>
                </a:cubicBezTo>
                <a:lnTo>
                  <a:pt x="53264" y="0"/>
                </a:lnTo>
                <a:cubicBezTo>
                  <a:pt x="54560" y="3194"/>
                  <a:pt x="55441" y="7487"/>
                  <a:pt x="55700" y="12294"/>
                </a:cubicBezTo>
                <a:cubicBezTo>
                  <a:pt x="55701" y="12296"/>
                  <a:pt x="55703" y="12296"/>
                  <a:pt x="55705" y="12296"/>
                </a:cubicBezTo>
                <a:lnTo>
                  <a:pt x="55710" y="12470"/>
                </a:lnTo>
                <a:cubicBezTo>
                  <a:pt x="55760" y="13258"/>
                  <a:pt x="55784" y="14062"/>
                  <a:pt x="55783" y="14878"/>
                </a:cubicBezTo>
                <a:cubicBezTo>
                  <a:pt x="55796" y="15025"/>
                  <a:pt x="55797" y="15172"/>
                  <a:pt x="55797" y="15320"/>
                </a:cubicBezTo>
                <a:cubicBezTo>
                  <a:pt x="55797" y="15420"/>
                  <a:pt x="55797" y="15519"/>
                  <a:pt x="55791" y="15618"/>
                </a:cubicBezTo>
                <a:lnTo>
                  <a:pt x="55786" y="15617"/>
                </a:lnTo>
                <a:lnTo>
                  <a:pt x="55786" y="15630"/>
                </a:lnTo>
                <a:lnTo>
                  <a:pt x="55617" y="15588"/>
                </a:lnTo>
                <a:cubicBezTo>
                  <a:pt x="55299" y="15574"/>
                  <a:pt x="54985" y="15496"/>
                  <a:pt x="54678" y="15352"/>
                </a:cubicBezTo>
                <a:cubicBezTo>
                  <a:pt x="54623" y="15363"/>
                  <a:pt x="54571" y="15338"/>
                  <a:pt x="54519" y="15312"/>
                </a:cubicBezTo>
                <a:lnTo>
                  <a:pt x="54517" y="15282"/>
                </a:lnTo>
                <a:cubicBezTo>
                  <a:pt x="51349" y="13894"/>
                  <a:pt x="48798" y="7869"/>
                  <a:pt x="47963" y="0"/>
                </a:cubicBezTo>
                <a:close/>
                <a:moveTo>
                  <a:pt x="41877" y="0"/>
                </a:moveTo>
                <a:lnTo>
                  <a:pt x="43931" y="0"/>
                </a:lnTo>
                <a:cubicBezTo>
                  <a:pt x="42303" y="2572"/>
                  <a:pt x="41127" y="6846"/>
                  <a:pt x="40755" y="11859"/>
                </a:cubicBezTo>
                <a:cubicBezTo>
                  <a:pt x="43157" y="10493"/>
                  <a:pt x="45092" y="5939"/>
                  <a:pt x="45859" y="0"/>
                </a:cubicBezTo>
                <a:lnTo>
                  <a:pt x="47178" y="0"/>
                </a:lnTo>
                <a:cubicBezTo>
                  <a:pt x="46343" y="7869"/>
                  <a:pt x="43791" y="13894"/>
                  <a:pt x="40623" y="15282"/>
                </a:cubicBezTo>
                <a:lnTo>
                  <a:pt x="40622" y="15312"/>
                </a:lnTo>
                <a:cubicBezTo>
                  <a:pt x="40570" y="15338"/>
                  <a:pt x="40517" y="15363"/>
                  <a:pt x="40463" y="15352"/>
                </a:cubicBezTo>
                <a:cubicBezTo>
                  <a:pt x="40156" y="15496"/>
                  <a:pt x="39842" y="15574"/>
                  <a:pt x="39523" y="15588"/>
                </a:cubicBezTo>
                <a:lnTo>
                  <a:pt x="39355" y="15630"/>
                </a:lnTo>
                <a:lnTo>
                  <a:pt x="39355" y="15617"/>
                </a:lnTo>
                <a:lnTo>
                  <a:pt x="39350" y="15618"/>
                </a:lnTo>
                <a:cubicBezTo>
                  <a:pt x="39344" y="15519"/>
                  <a:pt x="39344" y="15420"/>
                  <a:pt x="39344" y="15320"/>
                </a:cubicBezTo>
                <a:cubicBezTo>
                  <a:pt x="39344" y="15172"/>
                  <a:pt x="39344" y="15025"/>
                  <a:pt x="39357" y="14878"/>
                </a:cubicBezTo>
                <a:cubicBezTo>
                  <a:pt x="39357" y="14062"/>
                  <a:pt x="39381" y="13258"/>
                  <a:pt x="39431" y="12470"/>
                </a:cubicBezTo>
                <a:lnTo>
                  <a:pt x="39436" y="12296"/>
                </a:lnTo>
                <a:cubicBezTo>
                  <a:pt x="39438" y="12296"/>
                  <a:pt x="39439" y="12296"/>
                  <a:pt x="39441" y="12294"/>
                </a:cubicBezTo>
                <a:cubicBezTo>
                  <a:pt x="39700" y="7487"/>
                  <a:pt x="40580" y="3194"/>
                  <a:pt x="41877" y="0"/>
                </a:cubicBezTo>
                <a:close/>
                <a:moveTo>
                  <a:pt x="31308" y="0"/>
                </a:moveTo>
                <a:lnTo>
                  <a:pt x="32627" y="0"/>
                </a:lnTo>
                <a:cubicBezTo>
                  <a:pt x="33394" y="5939"/>
                  <a:pt x="35329" y="10493"/>
                  <a:pt x="37731" y="11859"/>
                </a:cubicBezTo>
                <a:cubicBezTo>
                  <a:pt x="37358" y="6846"/>
                  <a:pt x="36183" y="2572"/>
                  <a:pt x="34554" y="0"/>
                </a:cubicBezTo>
                <a:lnTo>
                  <a:pt x="36609" y="0"/>
                </a:lnTo>
                <a:cubicBezTo>
                  <a:pt x="37905" y="3194"/>
                  <a:pt x="38786" y="7487"/>
                  <a:pt x="39045" y="12294"/>
                </a:cubicBezTo>
                <a:cubicBezTo>
                  <a:pt x="39046" y="12296"/>
                  <a:pt x="39048" y="12296"/>
                  <a:pt x="39050" y="12296"/>
                </a:cubicBezTo>
                <a:lnTo>
                  <a:pt x="39055" y="12470"/>
                </a:lnTo>
                <a:cubicBezTo>
                  <a:pt x="39105" y="13258"/>
                  <a:pt x="39129" y="14062"/>
                  <a:pt x="39128" y="14878"/>
                </a:cubicBezTo>
                <a:cubicBezTo>
                  <a:pt x="39141" y="15025"/>
                  <a:pt x="39142" y="15172"/>
                  <a:pt x="39142" y="15320"/>
                </a:cubicBezTo>
                <a:cubicBezTo>
                  <a:pt x="39142" y="15420"/>
                  <a:pt x="39142" y="15519"/>
                  <a:pt x="39136" y="15618"/>
                </a:cubicBezTo>
                <a:lnTo>
                  <a:pt x="39131" y="15617"/>
                </a:lnTo>
                <a:lnTo>
                  <a:pt x="39131" y="15630"/>
                </a:lnTo>
                <a:lnTo>
                  <a:pt x="38962" y="15588"/>
                </a:lnTo>
                <a:cubicBezTo>
                  <a:pt x="38644" y="15574"/>
                  <a:pt x="38330" y="15496"/>
                  <a:pt x="38023" y="15352"/>
                </a:cubicBezTo>
                <a:cubicBezTo>
                  <a:pt x="37968" y="15363"/>
                  <a:pt x="37916" y="15338"/>
                  <a:pt x="37864" y="15312"/>
                </a:cubicBezTo>
                <a:lnTo>
                  <a:pt x="37862" y="15282"/>
                </a:lnTo>
                <a:cubicBezTo>
                  <a:pt x="34694" y="13894"/>
                  <a:pt x="32143" y="7869"/>
                  <a:pt x="31308" y="0"/>
                </a:cubicBezTo>
                <a:close/>
                <a:moveTo>
                  <a:pt x="25222" y="0"/>
                </a:moveTo>
                <a:lnTo>
                  <a:pt x="27276" y="0"/>
                </a:lnTo>
                <a:cubicBezTo>
                  <a:pt x="25648" y="2572"/>
                  <a:pt x="24472" y="6846"/>
                  <a:pt x="24100" y="11859"/>
                </a:cubicBezTo>
                <a:cubicBezTo>
                  <a:pt x="26502" y="10493"/>
                  <a:pt x="28437" y="5939"/>
                  <a:pt x="29204" y="0"/>
                </a:cubicBezTo>
                <a:lnTo>
                  <a:pt x="30523" y="0"/>
                </a:lnTo>
                <a:cubicBezTo>
                  <a:pt x="29688" y="7869"/>
                  <a:pt x="27136" y="13894"/>
                  <a:pt x="23968" y="15282"/>
                </a:cubicBezTo>
                <a:lnTo>
                  <a:pt x="23967" y="15312"/>
                </a:lnTo>
                <a:cubicBezTo>
                  <a:pt x="23915" y="15338"/>
                  <a:pt x="23862" y="15363"/>
                  <a:pt x="23808" y="15352"/>
                </a:cubicBezTo>
                <a:cubicBezTo>
                  <a:pt x="23501" y="15496"/>
                  <a:pt x="23187" y="15574"/>
                  <a:pt x="22868" y="15588"/>
                </a:cubicBezTo>
                <a:lnTo>
                  <a:pt x="22700" y="15630"/>
                </a:lnTo>
                <a:lnTo>
                  <a:pt x="22700" y="15617"/>
                </a:lnTo>
                <a:lnTo>
                  <a:pt x="22695" y="15618"/>
                </a:lnTo>
                <a:cubicBezTo>
                  <a:pt x="22689" y="15519"/>
                  <a:pt x="22689" y="15420"/>
                  <a:pt x="22689" y="15320"/>
                </a:cubicBezTo>
                <a:cubicBezTo>
                  <a:pt x="22689" y="15172"/>
                  <a:pt x="22689" y="15025"/>
                  <a:pt x="22702" y="14878"/>
                </a:cubicBezTo>
                <a:cubicBezTo>
                  <a:pt x="22702" y="14062"/>
                  <a:pt x="22726" y="13258"/>
                  <a:pt x="22776" y="12470"/>
                </a:cubicBezTo>
                <a:lnTo>
                  <a:pt x="22781" y="12296"/>
                </a:lnTo>
                <a:cubicBezTo>
                  <a:pt x="22783" y="12296"/>
                  <a:pt x="22784" y="12296"/>
                  <a:pt x="22786" y="12294"/>
                </a:cubicBezTo>
                <a:cubicBezTo>
                  <a:pt x="23045" y="7487"/>
                  <a:pt x="23925" y="3194"/>
                  <a:pt x="25222" y="0"/>
                </a:cubicBezTo>
                <a:close/>
                <a:moveTo>
                  <a:pt x="14653" y="0"/>
                </a:moveTo>
                <a:lnTo>
                  <a:pt x="15972" y="0"/>
                </a:lnTo>
                <a:cubicBezTo>
                  <a:pt x="16739" y="5939"/>
                  <a:pt x="18674" y="10493"/>
                  <a:pt x="21076" y="11859"/>
                </a:cubicBezTo>
                <a:cubicBezTo>
                  <a:pt x="20703" y="6846"/>
                  <a:pt x="19528" y="2572"/>
                  <a:pt x="17899" y="0"/>
                </a:cubicBezTo>
                <a:lnTo>
                  <a:pt x="19954" y="0"/>
                </a:lnTo>
                <a:cubicBezTo>
                  <a:pt x="21250" y="3194"/>
                  <a:pt x="22131" y="7487"/>
                  <a:pt x="22390" y="12294"/>
                </a:cubicBezTo>
                <a:cubicBezTo>
                  <a:pt x="22391" y="12296"/>
                  <a:pt x="22393" y="12296"/>
                  <a:pt x="22395" y="12296"/>
                </a:cubicBezTo>
                <a:lnTo>
                  <a:pt x="22400" y="12470"/>
                </a:lnTo>
                <a:cubicBezTo>
                  <a:pt x="22450" y="13258"/>
                  <a:pt x="22474" y="14062"/>
                  <a:pt x="22473" y="14878"/>
                </a:cubicBezTo>
                <a:cubicBezTo>
                  <a:pt x="22486" y="15025"/>
                  <a:pt x="22487" y="15172"/>
                  <a:pt x="22487" y="15320"/>
                </a:cubicBezTo>
                <a:cubicBezTo>
                  <a:pt x="22487" y="15420"/>
                  <a:pt x="22487" y="15519"/>
                  <a:pt x="22481" y="15618"/>
                </a:cubicBezTo>
                <a:lnTo>
                  <a:pt x="22476" y="15617"/>
                </a:lnTo>
                <a:lnTo>
                  <a:pt x="22476" y="15630"/>
                </a:lnTo>
                <a:lnTo>
                  <a:pt x="22307" y="15588"/>
                </a:lnTo>
                <a:cubicBezTo>
                  <a:pt x="21989" y="15574"/>
                  <a:pt x="21675" y="15496"/>
                  <a:pt x="21368" y="15352"/>
                </a:cubicBezTo>
                <a:cubicBezTo>
                  <a:pt x="21313" y="15363"/>
                  <a:pt x="21261" y="15338"/>
                  <a:pt x="21209" y="15312"/>
                </a:cubicBezTo>
                <a:lnTo>
                  <a:pt x="21207" y="15282"/>
                </a:lnTo>
                <a:cubicBezTo>
                  <a:pt x="18039" y="13894"/>
                  <a:pt x="15487" y="7869"/>
                  <a:pt x="14653" y="0"/>
                </a:cubicBezTo>
                <a:close/>
                <a:moveTo>
                  <a:pt x="8567" y="0"/>
                </a:moveTo>
                <a:lnTo>
                  <a:pt x="10621" y="0"/>
                </a:lnTo>
                <a:cubicBezTo>
                  <a:pt x="8993" y="2572"/>
                  <a:pt x="7817" y="6846"/>
                  <a:pt x="7445" y="11859"/>
                </a:cubicBezTo>
                <a:cubicBezTo>
                  <a:pt x="9847" y="10493"/>
                  <a:pt x="11782" y="5939"/>
                  <a:pt x="12549" y="0"/>
                </a:cubicBezTo>
                <a:lnTo>
                  <a:pt x="13868" y="0"/>
                </a:lnTo>
                <a:cubicBezTo>
                  <a:pt x="13033" y="7869"/>
                  <a:pt x="10481" y="13894"/>
                  <a:pt x="7313" y="15282"/>
                </a:cubicBezTo>
                <a:lnTo>
                  <a:pt x="7312" y="15312"/>
                </a:lnTo>
                <a:cubicBezTo>
                  <a:pt x="7260" y="15338"/>
                  <a:pt x="7207" y="15363"/>
                  <a:pt x="7153" y="15352"/>
                </a:cubicBezTo>
                <a:cubicBezTo>
                  <a:pt x="6846" y="15496"/>
                  <a:pt x="6532" y="15574"/>
                  <a:pt x="6213" y="15588"/>
                </a:cubicBezTo>
                <a:lnTo>
                  <a:pt x="6045" y="15630"/>
                </a:lnTo>
                <a:lnTo>
                  <a:pt x="6045" y="15617"/>
                </a:lnTo>
                <a:lnTo>
                  <a:pt x="6040" y="15618"/>
                </a:lnTo>
                <a:cubicBezTo>
                  <a:pt x="6034" y="15519"/>
                  <a:pt x="6034" y="15420"/>
                  <a:pt x="6034" y="15320"/>
                </a:cubicBezTo>
                <a:cubicBezTo>
                  <a:pt x="6034" y="15172"/>
                  <a:pt x="6034" y="15025"/>
                  <a:pt x="6047" y="14878"/>
                </a:cubicBezTo>
                <a:cubicBezTo>
                  <a:pt x="6047" y="14062"/>
                  <a:pt x="6071" y="13258"/>
                  <a:pt x="6121" y="12470"/>
                </a:cubicBezTo>
                <a:lnTo>
                  <a:pt x="6126" y="12296"/>
                </a:lnTo>
                <a:cubicBezTo>
                  <a:pt x="6128" y="12296"/>
                  <a:pt x="6129" y="12296"/>
                  <a:pt x="6131" y="12294"/>
                </a:cubicBezTo>
                <a:cubicBezTo>
                  <a:pt x="6390" y="7487"/>
                  <a:pt x="7270" y="3194"/>
                  <a:pt x="8567" y="0"/>
                </a:cubicBezTo>
                <a:close/>
                <a:moveTo>
                  <a:pt x="1243" y="0"/>
                </a:moveTo>
                <a:lnTo>
                  <a:pt x="3291" y="0"/>
                </a:lnTo>
                <a:cubicBezTo>
                  <a:pt x="4593" y="3182"/>
                  <a:pt x="5475" y="7481"/>
                  <a:pt x="5735" y="12294"/>
                </a:cubicBezTo>
                <a:cubicBezTo>
                  <a:pt x="5736" y="12296"/>
                  <a:pt x="5738" y="12296"/>
                  <a:pt x="5740" y="12296"/>
                </a:cubicBezTo>
                <a:lnTo>
                  <a:pt x="5745" y="12470"/>
                </a:lnTo>
                <a:cubicBezTo>
                  <a:pt x="5795" y="13258"/>
                  <a:pt x="5819" y="14062"/>
                  <a:pt x="5818" y="14878"/>
                </a:cubicBezTo>
                <a:cubicBezTo>
                  <a:pt x="5831" y="15025"/>
                  <a:pt x="5832" y="15172"/>
                  <a:pt x="5832" y="15320"/>
                </a:cubicBezTo>
                <a:cubicBezTo>
                  <a:pt x="5832" y="15420"/>
                  <a:pt x="5832" y="15519"/>
                  <a:pt x="5826" y="15618"/>
                </a:cubicBezTo>
                <a:lnTo>
                  <a:pt x="5821" y="15617"/>
                </a:lnTo>
                <a:lnTo>
                  <a:pt x="5821" y="15630"/>
                </a:lnTo>
                <a:lnTo>
                  <a:pt x="5652" y="15588"/>
                </a:lnTo>
                <a:cubicBezTo>
                  <a:pt x="5334" y="15574"/>
                  <a:pt x="5020" y="15496"/>
                  <a:pt x="4713" y="15352"/>
                </a:cubicBezTo>
                <a:cubicBezTo>
                  <a:pt x="4658" y="15363"/>
                  <a:pt x="4606" y="15338"/>
                  <a:pt x="4554" y="15312"/>
                </a:cubicBezTo>
                <a:lnTo>
                  <a:pt x="4552" y="15282"/>
                </a:lnTo>
                <a:cubicBezTo>
                  <a:pt x="2777" y="14504"/>
                  <a:pt x="1195" y="12270"/>
                  <a:pt x="0" y="9070"/>
                </a:cubicBezTo>
                <a:lnTo>
                  <a:pt x="0" y="3685"/>
                </a:lnTo>
                <a:cubicBezTo>
                  <a:pt x="960" y="7792"/>
                  <a:pt x="2548" y="10794"/>
                  <a:pt x="4421" y="11859"/>
                </a:cubicBezTo>
                <a:cubicBezTo>
                  <a:pt x="4048" y="6845"/>
                  <a:pt x="2872" y="2570"/>
                  <a:pt x="1243" y="0"/>
                </a:cubicBez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txBox="1">
            <a:spLocks noGrp="1"/>
          </p:cNvSpPr>
          <p:nvPr>
            <p:ph type="ctrTitle"/>
          </p:nvPr>
        </p:nvSpPr>
        <p:spPr>
          <a:xfrm>
            <a:off x="457200" y="4960137"/>
            <a:ext cx="7772400" cy="1463040"/>
          </a:xfrm>
          <a:prstGeom prst="rect">
            <a:avLst/>
          </a:prstGeom>
          <a:noFill/>
          <a:ln>
            <a:noFill/>
          </a:ln>
        </p:spPr>
        <p:txBody>
          <a:bodyPr spcFirstLastPara="1" wrap="square" lIns="91425" tIns="91425" rIns="91425" bIns="91425" anchor="ctr" anchorCtr="0"/>
          <a:lstStyle>
            <a:lvl1pPr marR="0" lvl="0" algn="r" rtl="0">
              <a:lnSpc>
                <a:spcPct val="80000"/>
              </a:lnSpc>
              <a:spcBef>
                <a:spcPts val="0"/>
              </a:spcBef>
              <a:spcAft>
                <a:spcPts val="0"/>
              </a:spcAft>
              <a:buClr>
                <a:srgbClr val="C00000"/>
              </a:buClr>
              <a:buSzPts val="5000"/>
              <a:buFont typeface="Questrial"/>
              <a:buNone/>
              <a:defRPr sz="5000" b="1" i="0" u="none" strike="noStrike" cap="none">
                <a:solidFill>
                  <a:srgbClr val="C00000"/>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0" name="Shape 20"/>
          <p:cNvSpPr txBox="1">
            <a:spLocks noGrp="1"/>
          </p:cNvSpPr>
          <p:nvPr>
            <p:ph type="subTitle" idx="1"/>
          </p:nvPr>
        </p:nvSpPr>
        <p:spPr>
          <a:xfrm>
            <a:off x="8610600" y="4960137"/>
            <a:ext cx="3200400" cy="146304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2400"/>
              <a:buFont typeface="Questrial"/>
              <a:buNone/>
              <a:defRPr sz="2400" b="1" i="0" u="none" strike="noStrike" cap="none">
                <a:solidFill>
                  <a:srgbClr val="C00000"/>
                </a:solidFill>
                <a:latin typeface="Arial" panose="020B0604020202020204" pitchFamily="34" charset="0"/>
                <a:ea typeface="Questrial"/>
                <a:cs typeface="Arial" panose="020B0604020202020204" pitchFamily="34" charset="0"/>
                <a:sym typeface="Questrial"/>
              </a:defRPr>
            </a:lvl1pPr>
            <a:lvl2pPr marR="0" lvl="1" algn="ctr" rtl="0">
              <a:lnSpc>
                <a:spcPct val="90000"/>
              </a:lnSpc>
              <a:spcBef>
                <a:spcPts val="2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2pPr>
            <a:lvl3pPr marR="0" lvl="2"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3pPr>
            <a:lvl4pPr marR="0" lvl="3"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4pPr>
            <a:lvl5pPr marR="0" lvl="4"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5pPr>
            <a:lvl6pPr marR="0" lvl="5"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6pPr>
            <a:lvl7pPr marR="0" lvl="6"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7pPr>
            <a:lvl8pPr marR="0" lvl="7"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8pPr>
            <a:lvl9pPr marR="0" lvl="8" algn="ctr" rtl="0">
              <a:lnSpc>
                <a:spcPct val="90000"/>
              </a:lnSpc>
              <a:spcBef>
                <a:spcPts val="400"/>
              </a:spcBef>
              <a:spcAft>
                <a:spcPts val="40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endParaRPr dirty="0"/>
          </a:p>
        </p:txBody>
      </p:sp>
      <p:sp>
        <p:nvSpPr>
          <p:cNvPr id="21" name="Shape 21"/>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22" name="Shape 22"/>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Fall 2022</a:t>
            </a:r>
          </a:p>
        </p:txBody>
      </p:sp>
      <p:sp>
        <p:nvSpPr>
          <p:cNvPr id="23" name="Shape 2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cxnSp>
        <p:nvCxnSpPr>
          <p:cNvPr id="24" name="Shape 24"/>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2" name="Shape 82"/>
          <p:cNvSpPr txBox="1">
            <a:spLocks noGrp="1"/>
          </p:cNvSpPr>
          <p:nvPr>
            <p:ph type="body" idx="1"/>
          </p:nvPr>
        </p:nvSpPr>
        <p:spPr>
          <a:xfrm rot="5400000">
            <a:off x="3872484" y="-562356"/>
            <a:ext cx="4023360" cy="9720073"/>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dirty="0"/>
          </a:p>
        </p:txBody>
      </p:sp>
      <p:sp>
        <p:nvSpPr>
          <p:cNvPr id="83" name="Shape 83"/>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84" name="Shape 84"/>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Fall 2022</a:t>
            </a:r>
          </a:p>
        </p:txBody>
      </p:sp>
      <p:sp>
        <p:nvSpPr>
          <p:cNvPr id="85" name="Shape 8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rot="5400000">
            <a:off x="7334251" y="2152650"/>
            <a:ext cx="5410200" cy="262890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8" name="Shape 88"/>
          <p:cNvSpPr txBox="1">
            <a:spLocks noGrp="1"/>
          </p:cNvSpPr>
          <p:nvPr>
            <p:ph type="body" idx="1"/>
          </p:nvPr>
        </p:nvSpPr>
        <p:spPr>
          <a:xfrm rot="5400000">
            <a:off x="2076451" y="-323850"/>
            <a:ext cx="5410200" cy="758190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dirty="0"/>
          </a:p>
        </p:txBody>
      </p:sp>
      <p:sp>
        <p:nvSpPr>
          <p:cNvPr id="89" name="Shape 89"/>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90" name="Shape 90"/>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Fall 2022</a:t>
            </a:r>
          </a:p>
        </p:txBody>
      </p:sp>
      <p:sp>
        <p:nvSpPr>
          <p:cNvPr id="91" name="Shape 9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cxnSp>
        <p:nvCxnSpPr>
          <p:cNvPr id="92" name="Shape 92"/>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024128" y="585216"/>
            <a:ext cx="107868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C00000"/>
              </a:buClr>
              <a:buSzPts val="5000"/>
              <a:buFont typeface="Questrial"/>
              <a:buNone/>
              <a:defRPr sz="5000" b="1" i="0" u="none" strike="noStrike" cap="none">
                <a:solidFill>
                  <a:srgbClr val="C00000"/>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7" name="Shape 27"/>
          <p:cNvSpPr txBox="1">
            <a:spLocks noGrp="1"/>
          </p:cNvSpPr>
          <p:nvPr>
            <p:ph type="body" idx="1"/>
          </p:nvPr>
        </p:nvSpPr>
        <p:spPr>
          <a:xfrm>
            <a:off x="1024128" y="2286000"/>
            <a:ext cx="10786872" cy="402336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200"/>
              </a:spcBef>
              <a:spcAft>
                <a:spcPts val="0"/>
              </a:spcAft>
              <a:buClr>
                <a:schemeClr val="accent1"/>
              </a:buClr>
              <a:buSzPts val="2800"/>
              <a:buFont typeface="Questrial"/>
              <a:buChar char=" "/>
              <a:defRPr sz="28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L="914400" marR="0" lvl="1" indent="-381000" algn="l" rtl="0">
              <a:lnSpc>
                <a:spcPct val="90000"/>
              </a:lnSpc>
              <a:spcBef>
                <a:spcPts val="200"/>
              </a:spcBef>
              <a:spcAft>
                <a:spcPts val="0"/>
              </a:spcAft>
              <a:buClr>
                <a:schemeClr val="accent1"/>
              </a:buClr>
              <a:buSzPts val="2400"/>
              <a:buFont typeface="Noto Sans Symbols"/>
              <a:buChar char="•"/>
              <a:defRPr sz="2400" b="0" i="0" u="none" strike="noStrike" cap="none">
                <a:solidFill>
                  <a:schemeClr val="dk1"/>
                </a:solidFill>
                <a:latin typeface="Questrial"/>
                <a:ea typeface="Questrial"/>
                <a:cs typeface="Questrial"/>
                <a:sym typeface="Questrial"/>
              </a:defRPr>
            </a:lvl2pPr>
            <a:lvl3pPr marL="1371600" marR="0" lvl="2" indent="-342900" algn="l" rtl="0">
              <a:lnSpc>
                <a:spcPct val="90000"/>
              </a:lnSpc>
              <a:spcBef>
                <a:spcPts val="4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3pPr>
            <a:lvl4pPr marL="1828800" marR="0" lvl="3" indent="-342900" algn="l" rtl="0">
              <a:lnSpc>
                <a:spcPct val="90000"/>
              </a:lnSpc>
              <a:spcBef>
                <a:spcPts val="4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4pPr>
            <a:lvl5pPr marL="2286000" marR="0" lvl="4" indent="-342900" algn="l" rtl="0">
              <a:lnSpc>
                <a:spcPct val="90000"/>
              </a:lnSpc>
              <a:spcBef>
                <a:spcPts val="4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dirty="0"/>
          </a:p>
        </p:txBody>
      </p:sp>
      <p:sp>
        <p:nvSpPr>
          <p:cNvPr id="28" name="Shape 28"/>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29" name="Shape 29"/>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Fall 2022</a:t>
            </a:r>
          </a:p>
        </p:txBody>
      </p:sp>
      <p:sp>
        <p:nvSpPr>
          <p:cNvPr id="30" name="Shape 3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1"/>
        <p:cNvGrpSpPr/>
        <p:nvPr/>
      </p:nvGrpSpPr>
      <p:grpSpPr>
        <a:xfrm>
          <a:off x="0" y="0"/>
          <a:ext cx="0" cy="0"/>
          <a:chOff x="0" y="0"/>
          <a:chExt cx="0" cy="0"/>
        </a:xfrm>
      </p:grpSpPr>
      <p:sp>
        <p:nvSpPr>
          <p:cNvPr id="32" name="Shape 32"/>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33" name="Shape 33"/>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Fall 2022</a:t>
            </a:r>
          </a:p>
        </p:txBody>
      </p:sp>
      <p:sp>
        <p:nvSpPr>
          <p:cNvPr id="34" name="Shape 3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C00000"/>
              </a:buClr>
              <a:buSzPts val="5000"/>
              <a:buFont typeface="Questrial"/>
              <a:buNone/>
              <a:defRPr sz="5000" b="1" i="0" u="none" strike="noStrike" cap="none">
                <a:solidFill>
                  <a:srgbClr val="C00000"/>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37" name="Shape 37"/>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38" name="Shape 38"/>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Fall 2022</a:t>
            </a:r>
          </a:p>
        </p:txBody>
      </p:sp>
      <p:sp>
        <p:nvSpPr>
          <p:cNvPr id="39" name="Shape 3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0"/>
        <p:cNvGrpSpPr/>
        <p:nvPr/>
      </p:nvGrpSpPr>
      <p:grpSpPr>
        <a:xfrm>
          <a:off x="0" y="0"/>
          <a:ext cx="0" cy="0"/>
          <a:chOff x="0" y="0"/>
          <a:chExt cx="0" cy="0"/>
        </a:xfrm>
      </p:grpSpPr>
      <p:sp>
        <p:nvSpPr>
          <p:cNvPr id="41" name="Shape 41"/>
          <p:cNvSpPr/>
          <p:nvPr/>
        </p:nvSpPr>
        <p:spPr>
          <a:xfrm>
            <a:off x="0" y="0"/>
            <a:ext cx="12192000" cy="4572001"/>
          </a:xfrm>
          <a:prstGeom prst="rect">
            <a:avLst/>
          </a:prstGeom>
          <a:solidFill>
            <a:srgbClr val="1D9A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1" y="0"/>
            <a:ext cx="12192000" cy="4572001"/>
          </a:xfrm>
          <a:custGeom>
            <a:avLst/>
            <a:gdLst/>
            <a:ahLst/>
            <a:cxnLst/>
            <a:rect l="0" t="0" r="0" b="0"/>
            <a:pathLst>
              <a:path w="120000" h="120000" extrusionOk="0">
                <a:moveTo>
                  <a:pt x="120000" y="115170"/>
                </a:moveTo>
                <a:lnTo>
                  <a:pt x="120000" y="120000"/>
                </a:lnTo>
                <a:lnTo>
                  <a:pt x="118247" y="120000"/>
                </a:lnTo>
                <a:cubicBezTo>
                  <a:pt x="118945" y="118706"/>
                  <a:pt x="119539" y="117060"/>
                  <a:pt x="120000" y="115170"/>
                </a:cubicBezTo>
                <a:close/>
                <a:moveTo>
                  <a:pt x="120000" y="106074"/>
                </a:moveTo>
                <a:lnTo>
                  <a:pt x="120000" y="109566"/>
                </a:lnTo>
                <a:cubicBezTo>
                  <a:pt x="118164" y="111408"/>
                  <a:pt x="116704" y="115210"/>
                  <a:pt x="116010" y="120000"/>
                </a:cubicBezTo>
                <a:lnTo>
                  <a:pt x="114663" y="120000"/>
                </a:lnTo>
                <a:cubicBezTo>
                  <a:pt x="115458" y="113388"/>
                  <a:pt x="117459" y="108173"/>
                  <a:pt x="120000" y="106074"/>
                </a:cubicBezTo>
                <a:close/>
                <a:moveTo>
                  <a:pt x="105975" y="104971"/>
                </a:moveTo>
                <a:lnTo>
                  <a:pt x="106143" y="105014"/>
                </a:lnTo>
                <a:cubicBezTo>
                  <a:pt x="106462" y="105028"/>
                  <a:pt x="106776" y="105106"/>
                  <a:pt x="107083" y="105252"/>
                </a:cubicBezTo>
                <a:cubicBezTo>
                  <a:pt x="107138" y="105241"/>
                  <a:pt x="107190" y="105266"/>
                  <a:pt x="107242" y="105292"/>
                </a:cubicBezTo>
                <a:lnTo>
                  <a:pt x="107243" y="105322"/>
                </a:lnTo>
                <a:cubicBezTo>
                  <a:pt x="110315" y="106678"/>
                  <a:pt x="112808" y="112428"/>
                  <a:pt x="113726" y="120000"/>
                </a:cubicBezTo>
                <a:lnTo>
                  <a:pt x="112373" y="120000"/>
                </a:lnTo>
                <a:cubicBezTo>
                  <a:pt x="111552" y="114366"/>
                  <a:pt x="109678" y="110092"/>
                  <a:pt x="107375" y="108772"/>
                </a:cubicBezTo>
                <a:cubicBezTo>
                  <a:pt x="107715" y="113376"/>
                  <a:pt x="108721" y="117362"/>
                  <a:pt x="110129" y="120000"/>
                </a:cubicBezTo>
                <a:lnTo>
                  <a:pt x="108217" y="120000"/>
                </a:lnTo>
                <a:cubicBezTo>
                  <a:pt x="107074" y="116866"/>
                  <a:pt x="106301" y="112821"/>
                  <a:pt x="106061" y="108333"/>
                </a:cubicBezTo>
                <a:cubicBezTo>
                  <a:pt x="106060" y="108332"/>
                  <a:pt x="106058" y="108332"/>
                  <a:pt x="106056" y="108331"/>
                </a:cubicBezTo>
                <a:lnTo>
                  <a:pt x="106051" y="108156"/>
                </a:lnTo>
                <a:cubicBezTo>
                  <a:pt x="106001" y="107362"/>
                  <a:pt x="105977" y="106551"/>
                  <a:pt x="105977" y="105729"/>
                </a:cubicBezTo>
                <a:cubicBezTo>
                  <a:pt x="105965" y="105581"/>
                  <a:pt x="105964" y="105433"/>
                  <a:pt x="105964" y="105283"/>
                </a:cubicBezTo>
                <a:lnTo>
                  <a:pt x="105970" y="104983"/>
                </a:lnTo>
                <a:lnTo>
                  <a:pt x="105975" y="104984"/>
                </a:lnTo>
                <a:close/>
                <a:moveTo>
                  <a:pt x="105751" y="104971"/>
                </a:moveTo>
                <a:lnTo>
                  <a:pt x="105751" y="104984"/>
                </a:lnTo>
                <a:lnTo>
                  <a:pt x="105756" y="104983"/>
                </a:lnTo>
                <a:lnTo>
                  <a:pt x="105762" y="105283"/>
                </a:lnTo>
                <a:cubicBezTo>
                  <a:pt x="105762" y="105433"/>
                  <a:pt x="105761" y="105581"/>
                  <a:pt x="105749" y="105729"/>
                </a:cubicBezTo>
                <a:cubicBezTo>
                  <a:pt x="105749" y="106551"/>
                  <a:pt x="105725" y="107362"/>
                  <a:pt x="105675" y="108156"/>
                </a:cubicBezTo>
                <a:lnTo>
                  <a:pt x="105670" y="108331"/>
                </a:lnTo>
                <a:cubicBezTo>
                  <a:pt x="105668" y="108332"/>
                  <a:pt x="105666" y="108332"/>
                  <a:pt x="105665" y="108333"/>
                </a:cubicBezTo>
                <a:cubicBezTo>
                  <a:pt x="105425" y="112821"/>
                  <a:pt x="104652" y="116866"/>
                  <a:pt x="103509" y="120000"/>
                </a:cubicBezTo>
                <a:lnTo>
                  <a:pt x="101597" y="120000"/>
                </a:lnTo>
                <a:cubicBezTo>
                  <a:pt x="103005" y="117362"/>
                  <a:pt x="104011" y="113376"/>
                  <a:pt x="104351" y="108772"/>
                </a:cubicBezTo>
                <a:cubicBezTo>
                  <a:pt x="102048" y="110092"/>
                  <a:pt x="100174" y="114366"/>
                  <a:pt x="99353" y="120000"/>
                </a:cubicBezTo>
                <a:lnTo>
                  <a:pt x="98000" y="120000"/>
                </a:lnTo>
                <a:cubicBezTo>
                  <a:pt x="98919" y="112428"/>
                  <a:pt x="101411" y="106678"/>
                  <a:pt x="104483" y="105322"/>
                </a:cubicBezTo>
                <a:lnTo>
                  <a:pt x="104484" y="105292"/>
                </a:lnTo>
                <a:cubicBezTo>
                  <a:pt x="104536" y="105266"/>
                  <a:pt x="104588" y="105241"/>
                  <a:pt x="104643" y="105252"/>
                </a:cubicBezTo>
                <a:cubicBezTo>
                  <a:pt x="104950" y="105106"/>
                  <a:pt x="105264" y="105028"/>
                  <a:pt x="105583" y="105014"/>
                </a:cubicBezTo>
                <a:close/>
                <a:moveTo>
                  <a:pt x="89320" y="104971"/>
                </a:moveTo>
                <a:lnTo>
                  <a:pt x="89488" y="105014"/>
                </a:lnTo>
                <a:cubicBezTo>
                  <a:pt x="89807" y="105028"/>
                  <a:pt x="90121" y="105106"/>
                  <a:pt x="90428" y="105252"/>
                </a:cubicBezTo>
                <a:cubicBezTo>
                  <a:pt x="90483" y="105241"/>
                  <a:pt x="90535" y="105266"/>
                  <a:pt x="90587" y="105292"/>
                </a:cubicBezTo>
                <a:lnTo>
                  <a:pt x="90588" y="105322"/>
                </a:lnTo>
                <a:cubicBezTo>
                  <a:pt x="93660" y="106678"/>
                  <a:pt x="96153" y="112428"/>
                  <a:pt x="97071" y="120000"/>
                </a:cubicBezTo>
                <a:lnTo>
                  <a:pt x="95718" y="120000"/>
                </a:lnTo>
                <a:cubicBezTo>
                  <a:pt x="94897" y="114366"/>
                  <a:pt x="93023" y="110092"/>
                  <a:pt x="90720" y="108772"/>
                </a:cubicBezTo>
                <a:cubicBezTo>
                  <a:pt x="91060" y="113376"/>
                  <a:pt x="92066" y="117362"/>
                  <a:pt x="93474" y="120000"/>
                </a:cubicBezTo>
                <a:lnTo>
                  <a:pt x="91562" y="120000"/>
                </a:lnTo>
                <a:cubicBezTo>
                  <a:pt x="90419" y="116866"/>
                  <a:pt x="89646" y="112821"/>
                  <a:pt x="89406" y="108333"/>
                </a:cubicBezTo>
                <a:cubicBezTo>
                  <a:pt x="89405" y="108332"/>
                  <a:pt x="89403" y="108332"/>
                  <a:pt x="89401" y="108331"/>
                </a:cubicBezTo>
                <a:lnTo>
                  <a:pt x="89396" y="108156"/>
                </a:lnTo>
                <a:cubicBezTo>
                  <a:pt x="89346" y="107362"/>
                  <a:pt x="89322" y="106551"/>
                  <a:pt x="89322" y="105729"/>
                </a:cubicBezTo>
                <a:cubicBezTo>
                  <a:pt x="89310" y="105581"/>
                  <a:pt x="89309" y="105433"/>
                  <a:pt x="89309" y="105283"/>
                </a:cubicBezTo>
                <a:lnTo>
                  <a:pt x="89315" y="104983"/>
                </a:lnTo>
                <a:lnTo>
                  <a:pt x="89320" y="104984"/>
                </a:lnTo>
                <a:close/>
                <a:moveTo>
                  <a:pt x="89096" y="104971"/>
                </a:moveTo>
                <a:lnTo>
                  <a:pt x="89096" y="104984"/>
                </a:lnTo>
                <a:lnTo>
                  <a:pt x="89101" y="104983"/>
                </a:lnTo>
                <a:lnTo>
                  <a:pt x="89107" y="105283"/>
                </a:lnTo>
                <a:cubicBezTo>
                  <a:pt x="89107" y="105433"/>
                  <a:pt x="89106" y="105581"/>
                  <a:pt x="89094" y="105729"/>
                </a:cubicBezTo>
                <a:cubicBezTo>
                  <a:pt x="89094" y="106551"/>
                  <a:pt x="89070" y="107362"/>
                  <a:pt x="89020" y="108156"/>
                </a:cubicBezTo>
                <a:lnTo>
                  <a:pt x="89015" y="108331"/>
                </a:lnTo>
                <a:cubicBezTo>
                  <a:pt x="89013" y="108332"/>
                  <a:pt x="89011" y="108332"/>
                  <a:pt x="89010" y="108333"/>
                </a:cubicBezTo>
                <a:cubicBezTo>
                  <a:pt x="88770" y="112821"/>
                  <a:pt x="87997" y="116866"/>
                  <a:pt x="86854" y="120000"/>
                </a:cubicBezTo>
                <a:lnTo>
                  <a:pt x="84942" y="120000"/>
                </a:lnTo>
                <a:cubicBezTo>
                  <a:pt x="86350" y="117362"/>
                  <a:pt x="87356" y="113376"/>
                  <a:pt x="87696" y="108772"/>
                </a:cubicBezTo>
                <a:cubicBezTo>
                  <a:pt x="85393" y="110092"/>
                  <a:pt x="83519" y="114366"/>
                  <a:pt x="82698" y="120000"/>
                </a:cubicBezTo>
                <a:lnTo>
                  <a:pt x="81345" y="120000"/>
                </a:lnTo>
                <a:cubicBezTo>
                  <a:pt x="82263" y="112428"/>
                  <a:pt x="84756" y="106678"/>
                  <a:pt x="87828" y="105322"/>
                </a:cubicBezTo>
                <a:lnTo>
                  <a:pt x="87829" y="105292"/>
                </a:lnTo>
                <a:cubicBezTo>
                  <a:pt x="87881" y="105266"/>
                  <a:pt x="87933" y="105241"/>
                  <a:pt x="87988" y="105252"/>
                </a:cubicBezTo>
                <a:cubicBezTo>
                  <a:pt x="88295" y="105106"/>
                  <a:pt x="88609" y="105028"/>
                  <a:pt x="88928" y="105014"/>
                </a:cubicBezTo>
                <a:close/>
                <a:moveTo>
                  <a:pt x="72665" y="104971"/>
                </a:moveTo>
                <a:lnTo>
                  <a:pt x="72833" y="105014"/>
                </a:lnTo>
                <a:cubicBezTo>
                  <a:pt x="73152" y="105028"/>
                  <a:pt x="73466" y="105106"/>
                  <a:pt x="73773" y="105252"/>
                </a:cubicBezTo>
                <a:cubicBezTo>
                  <a:pt x="73828" y="105241"/>
                  <a:pt x="73880" y="105266"/>
                  <a:pt x="73932" y="105292"/>
                </a:cubicBezTo>
                <a:lnTo>
                  <a:pt x="73933" y="105322"/>
                </a:lnTo>
                <a:cubicBezTo>
                  <a:pt x="77005" y="106678"/>
                  <a:pt x="79497" y="112428"/>
                  <a:pt x="80416" y="120000"/>
                </a:cubicBezTo>
                <a:lnTo>
                  <a:pt x="79063" y="120000"/>
                </a:lnTo>
                <a:cubicBezTo>
                  <a:pt x="78242" y="114366"/>
                  <a:pt x="76368" y="110092"/>
                  <a:pt x="74065" y="108772"/>
                </a:cubicBezTo>
                <a:cubicBezTo>
                  <a:pt x="74405" y="113376"/>
                  <a:pt x="75411" y="117362"/>
                  <a:pt x="76819" y="120000"/>
                </a:cubicBezTo>
                <a:lnTo>
                  <a:pt x="74907" y="120000"/>
                </a:lnTo>
                <a:cubicBezTo>
                  <a:pt x="73764" y="116866"/>
                  <a:pt x="72991" y="112821"/>
                  <a:pt x="72751" y="108333"/>
                </a:cubicBezTo>
                <a:cubicBezTo>
                  <a:pt x="72750" y="108332"/>
                  <a:pt x="72748" y="108332"/>
                  <a:pt x="72746" y="108331"/>
                </a:cubicBezTo>
                <a:lnTo>
                  <a:pt x="72741" y="108156"/>
                </a:lnTo>
                <a:cubicBezTo>
                  <a:pt x="72691" y="107362"/>
                  <a:pt x="72667" y="106551"/>
                  <a:pt x="72667" y="105729"/>
                </a:cubicBezTo>
                <a:cubicBezTo>
                  <a:pt x="72655" y="105581"/>
                  <a:pt x="72654" y="105433"/>
                  <a:pt x="72654" y="105283"/>
                </a:cubicBezTo>
                <a:lnTo>
                  <a:pt x="72660" y="104983"/>
                </a:lnTo>
                <a:lnTo>
                  <a:pt x="72665" y="104984"/>
                </a:lnTo>
                <a:close/>
                <a:moveTo>
                  <a:pt x="72441" y="104971"/>
                </a:moveTo>
                <a:lnTo>
                  <a:pt x="72441" y="104984"/>
                </a:lnTo>
                <a:lnTo>
                  <a:pt x="72446" y="104983"/>
                </a:lnTo>
                <a:lnTo>
                  <a:pt x="72452" y="105283"/>
                </a:lnTo>
                <a:cubicBezTo>
                  <a:pt x="72452" y="105433"/>
                  <a:pt x="72451" y="105581"/>
                  <a:pt x="72439" y="105729"/>
                </a:cubicBezTo>
                <a:cubicBezTo>
                  <a:pt x="72439" y="106551"/>
                  <a:pt x="72415" y="107362"/>
                  <a:pt x="72365" y="108156"/>
                </a:cubicBezTo>
                <a:lnTo>
                  <a:pt x="72360" y="108331"/>
                </a:lnTo>
                <a:cubicBezTo>
                  <a:pt x="72358" y="108332"/>
                  <a:pt x="72356" y="108332"/>
                  <a:pt x="72355" y="108333"/>
                </a:cubicBezTo>
                <a:cubicBezTo>
                  <a:pt x="72115" y="112821"/>
                  <a:pt x="71342" y="116866"/>
                  <a:pt x="70199" y="120000"/>
                </a:cubicBezTo>
                <a:lnTo>
                  <a:pt x="68287" y="120000"/>
                </a:lnTo>
                <a:cubicBezTo>
                  <a:pt x="69695" y="117362"/>
                  <a:pt x="70701" y="113376"/>
                  <a:pt x="71041" y="108772"/>
                </a:cubicBezTo>
                <a:cubicBezTo>
                  <a:pt x="68738" y="110092"/>
                  <a:pt x="66864" y="114366"/>
                  <a:pt x="66043" y="120000"/>
                </a:cubicBezTo>
                <a:lnTo>
                  <a:pt x="64690" y="120000"/>
                </a:lnTo>
                <a:cubicBezTo>
                  <a:pt x="65608" y="112428"/>
                  <a:pt x="68101" y="106678"/>
                  <a:pt x="71173" y="105322"/>
                </a:cubicBezTo>
                <a:lnTo>
                  <a:pt x="71174" y="105292"/>
                </a:lnTo>
                <a:cubicBezTo>
                  <a:pt x="71226" y="105266"/>
                  <a:pt x="71278" y="105241"/>
                  <a:pt x="71333" y="105252"/>
                </a:cubicBezTo>
                <a:cubicBezTo>
                  <a:pt x="71640" y="105106"/>
                  <a:pt x="71954" y="105028"/>
                  <a:pt x="72273" y="105014"/>
                </a:cubicBezTo>
                <a:close/>
                <a:moveTo>
                  <a:pt x="56010" y="104971"/>
                </a:moveTo>
                <a:lnTo>
                  <a:pt x="56178" y="105014"/>
                </a:lnTo>
                <a:cubicBezTo>
                  <a:pt x="56497" y="105028"/>
                  <a:pt x="56811" y="105106"/>
                  <a:pt x="57118" y="105252"/>
                </a:cubicBezTo>
                <a:cubicBezTo>
                  <a:pt x="57173" y="105241"/>
                  <a:pt x="57225" y="105266"/>
                  <a:pt x="57277" y="105292"/>
                </a:cubicBezTo>
                <a:lnTo>
                  <a:pt x="57278" y="105322"/>
                </a:lnTo>
                <a:cubicBezTo>
                  <a:pt x="60350" y="106678"/>
                  <a:pt x="62842" y="112428"/>
                  <a:pt x="63761" y="120000"/>
                </a:cubicBezTo>
                <a:lnTo>
                  <a:pt x="62408" y="120000"/>
                </a:lnTo>
                <a:cubicBezTo>
                  <a:pt x="61587" y="114366"/>
                  <a:pt x="59713" y="110092"/>
                  <a:pt x="57410" y="108772"/>
                </a:cubicBezTo>
                <a:cubicBezTo>
                  <a:pt x="57749" y="113376"/>
                  <a:pt x="58756" y="117362"/>
                  <a:pt x="60164" y="120000"/>
                </a:cubicBezTo>
                <a:lnTo>
                  <a:pt x="58252" y="120000"/>
                </a:lnTo>
                <a:cubicBezTo>
                  <a:pt x="57109" y="116866"/>
                  <a:pt x="56336" y="112821"/>
                  <a:pt x="56096" y="108333"/>
                </a:cubicBezTo>
                <a:cubicBezTo>
                  <a:pt x="56095" y="108332"/>
                  <a:pt x="56093" y="108332"/>
                  <a:pt x="56091" y="108331"/>
                </a:cubicBezTo>
                <a:lnTo>
                  <a:pt x="56086" y="108156"/>
                </a:lnTo>
                <a:cubicBezTo>
                  <a:pt x="56036" y="107362"/>
                  <a:pt x="56012" y="106551"/>
                  <a:pt x="56012" y="105729"/>
                </a:cubicBezTo>
                <a:cubicBezTo>
                  <a:pt x="55999" y="105581"/>
                  <a:pt x="55999" y="105433"/>
                  <a:pt x="55999" y="105283"/>
                </a:cubicBezTo>
                <a:lnTo>
                  <a:pt x="56005" y="104983"/>
                </a:lnTo>
                <a:lnTo>
                  <a:pt x="56010" y="104984"/>
                </a:lnTo>
                <a:close/>
                <a:moveTo>
                  <a:pt x="55786" y="104971"/>
                </a:moveTo>
                <a:lnTo>
                  <a:pt x="55786" y="104984"/>
                </a:lnTo>
                <a:lnTo>
                  <a:pt x="55791" y="104983"/>
                </a:lnTo>
                <a:lnTo>
                  <a:pt x="55797" y="105283"/>
                </a:lnTo>
                <a:cubicBezTo>
                  <a:pt x="55797" y="105433"/>
                  <a:pt x="55796" y="105581"/>
                  <a:pt x="55783" y="105729"/>
                </a:cubicBezTo>
                <a:cubicBezTo>
                  <a:pt x="55784" y="106551"/>
                  <a:pt x="55760" y="107362"/>
                  <a:pt x="55710" y="108156"/>
                </a:cubicBezTo>
                <a:lnTo>
                  <a:pt x="55705" y="108331"/>
                </a:lnTo>
                <a:cubicBezTo>
                  <a:pt x="55703" y="108332"/>
                  <a:pt x="55701" y="108332"/>
                  <a:pt x="55700" y="108333"/>
                </a:cubicBezTo>
                <a:cubicBezTo>
                  <a:pt x="55460" y="112821"/>
                  <a:pt x="54687" y="116866"/>
                  <a:pt x="53544" y="120000"/>
                </a:cubicBezTo>
                <a:lnTo>
                  <a:pt x="51632" y="120000"/>
                </a:lnTo>
                <a:cubicBezTo>
                  <a:pt x="53040" y="117362"/>
                  <a:pt x="54046" y="113376"/>
                  <a:pt x="54386" y="108772"/>
                </a:cubicBezTo>
                <a:cubicBezTo>
                  <a:pt x="52083" y="110092"/>
                  <a:pt x="50209" y="114366"/>
                  <a:pt x="49388" y="120000"/>
                </a:cubicBezTo>
                <a:lnTo>
                  <a:pt x="48034" y="120000"/>
                </a:lnTo>
                <a:cubicBezTo>
                  <a:pt x="48953" y="112428"/>
                  <a:pt x="51446" y="106678"/>
                  <a:pt x="54517" y="105322"/>
                </a:cubicBezTo>
                <a:lnTo>
                  <a:pt x="54519" y="105292"/>
                </a:lnTo>
                <a:cubicBezTo>
                  <a:pt x="54571" y="105266"/>
                  <a:pt x="54623" y="105241"/>
                  <a:pt x="54678" y="105252"/>
                </a:cubicBezTo>
                <a:cubicBezTo>
                  <a:pt x="54985" y="105106"/>
                  <a:pt x="55299" y="105028"/>
                  <a:pt x="55618" y="105014"/>
                </a:cubicBezTo>
                <a:close/>
                <a:moveTo>
                  <a:pt x="39355" y="104971"/>
                </a:moveTo>
                <a:lnTo>
                  <a:pt x="39523" y="105014"/>
                </a:lnTo>
                <a:cubicBezTo>
                  <a:pt x="39842" y="105028"/>
                  <a:pt x="40156" y="105106"/>
                  <a:pt x="40463" y="105252"/>
                </a:cubicBezTo>
                <a:cubicBezTo>
                  <a:pt x="40518" y="105241"/>
                  <a:pt x="40570" y="105266"/>
                  <a:pt x="40622" y="105292"/>
                </a:cubicBezTo>
                <a:lnTo>
                  <a:pt x="40623" y="105322"/>
                </a:lnTo>
                <a:cubicBezTo>
                  <a:pt x="43695" y="106678"/>
                  <a:pt x="46187" y="112428"/>
                  <a:pt x="47106" y="120000"/>
                </a:cubicBezTo>
                <a:lnTo>
                  <a:pt x="45753" y="120000"/>
                </a:lnTo>
                <a:cubicBezTo>
                  <a:pt x="44932" y="114366"/>
                  <a:pt x="43058" y="110092"/>
                  <a:pt x="40755" y="108772"/>
                </a:cubicBezTo>
                <a:cubicBezTo>
                  <a:pt x="41094" y="113376"/>
                  <a:pt x="42101" y="117362"/>
                  <a:pt x="43509" y="120000"/>
                </a:cubicBezTo>
                <a:lnTo>
                  <a:pt x="41597" y="120000"/>
                </a:lnTo>
                <a:cubicBezTo>
                  <a:pt x="40454" y="116866"/>
                  <a:pt x="39681" y="112821"/>
                  <a:pt x="39441" y="108333"/>
                </a:cubicBezTo>
                <a:cubicBezTo>
                  <a:pt x="39439" y="108332"/>
                  <a:pt x="39438" y="108332"/>
                  <a:pt x="39436" y="108331"/>
                </a:cubicBezTo>
                <a:lnTo>
                  <a:pt x="39431" y="108156"/>
                </a:lnTo>
                <a:cubicBezTo>
                  <a:pt x="39381" y="107362"/>
                  <a:pt x="39357" y="106551"/>
                  <a:pt x="39357" y="105729"/>
                </a:cubicBezTo>
                <a:cubicBezTo>
                  <a:pt x="39344" y="105581"/>
                  <a:pt x="39344" y="105433"/>
                  <a:pt x="39344" y="105283"/>
                </a:cubicBezTo>
                <a:lnTo>
                  <a:pt x="39350" y="104983"/>
                </a:lnTo>
                <a:lnTo>
                  <a:pt x="39355" y="104984"/>
                </a:lnTo>
                <a:close/>
                <a:moveTo>
                  <a:pt x="39131" y="104971"/>
                </a:moveTo>
                <a:lnTo>
                  <a:pt x="39131" y="104984"/>
                </a:lnTo>
                <a:lnTo>
                  <a:pt x="39136" y="104983"/>
                </a:lnTo>
                <a:lnTo>
                  <a:pt x="39142" y="105283"/>
                </a:lnTo>
                <a:cubicBezTo>
                  <a:pt x="39142" y="105433"/>
                  <a:pt x="39141" y="105581"/>
                  <a:pt x="39128" y="105729"/>
                </a:cubicBezTo>
                <a:cubicBezTo>
                  <a:pt x="39129" y="106551"/>
                  <a:pt x="39105" y="107362"/>
                  <a:pt x="39055" y="108156"/>
                </a:cubicBezTo>
                <a:lnTo>
                  <a:pt x="39050" y="108331"/>
                </a:lnTo>
                <a:cubicBezTo>
                  <a:pt x="39048" y="108332"/>
                  <a:pt x="39046" y="108332"/>
                  <a:pt x="39045" y="108333"/>
                </a:cubicBezTo>
                <a:cubicBezTo>
                  <a:pt x="38805" y="112821"/>
                  <a:pt x="38032" y="116866"/>
                  <a:pt x="36889" y="120000"/>
                </a:cubicBezTo>
                <a:lnTo>
                  <a:pt x="34977" y="120000"/>
                </a:lnTo>
                <a:cubicBezTo>
                  <a:pt x="36385" y="117362"/>
                  <a:pt x="37391" y="113376"/>
                  <a:pt x="37731" y="108772"/>
                </a:cubicBezTo>
                <a:cubicBezTo>
                  <a:pt x="35428" y="110092"/>
                  <a:pt x="33554" y="114366"/>
                  <a:pt x="32733" y="120000"/>
                </a:cubicBezTo>
                <a:lnTo>
                  <a:pt x="31379" y="120000"/>
                </a:lnTo>
                <a:cubicBezTo>
                  <a:pt x="32298" y="112428"/>
                  <a:pt x="34791" y="106678"/>
                  <a:pt x="37862" y="105322"/>
                </a:cubicBezTo>
                <a:lnTo>
                  <a:pt x="37864" y="105292"/>
                </a:lnTo>
                <a:cubicBezTo>
                  <a:pt x="37916" y="105266"/>
                  <a:pt x="37968" y="105241"/>
                  <a:pt x="38023" y="105252"/>
                </a:cubicBezTo>
                <a:cubicBezTo>
                  <a:pt x="38330" y="105106"/>
                  <a:pt x="38644" y="105028"/>
                  <a:pt x="38963" y="105014"/>
                </a:cubicBezTo>
                <a:close/>
                <a:moveTo>
                  <a:pt x="22700" y="104971"/>
                </a:moveTo>
                <a:lnTo>
                  <a:pt x="22868" y="105014"/>
                </a:lnTo>
                <a:cubicBezTo>
                  <a:pt x="23187" y="105028"/>
                  <a:pt x="23501" y="105106"/>
                  <a:pt x="23808" y="105252"/>
                </a:cubicBezTo>
                <a:cubicBezTo>
                  <a:pt x="23862" y="105241"/>
                  <a:pt x="23915" y="105266"/>
                  <a:pt x="23967" y="105292"/>
                </a:cubicBezTo>
                <a:lnTo>
                  <a:pt x="23968" y="105322"/>
                </a:lnTo>
                <a:cubicBezTo>
                  <a:pt x="27040" y="106678"/>
                  <a:pt x="29532" y="112428"/>
                  <a:pt x="30451" y="120000"/>
                </a:cubicBezTo>
                <a:lnTo>
                  <a:pt x="29098" y="120000"/>
                </a:lnTo>
                <a:cubicBezTo>
                  <a:pt x="28277" y="114366"/>
                  <a:pt x="26403" y="110092"/>
                  <a:pt x="24100" y="108772"/>
                </a:cubicBezTo>
                <a:cubicBezTo>
                  <a:pt x="24439" y="113376"/>
                  <a:pt x="25446" y="117362"/>
                  <a:pt x="26854" y="120000"/>
                </a:cubicBezTo>
                <a:lnTo>
                  <a:pt x="24942" y="120000"/>
                </a:lnTo>
                <a:cubicBezTo>
                  <a:pt x="23799" y="116866"/>
                  <a:pt x="23026" y="112821"/>
                  <a:pt x="22786" y="108333"/>
                </a:cubicBezTo>
                <a:cubicBezTo>
                  <a:pt x="22784" y="108332"/>
                  <a:pt x="22783" y="108332"/>
                  <a:pt x="22781" y="108331"/>
                </a:cubicBezTo>
                <a:lnTo>
                  <a:pt x="22776" y="108156"/>
                </a:lnTo>
                <a:cubicBezTo>
                  <a:pt x="22726" y="107362"/>
                  <a:pt x="22702" y="106551"/>
                  <a:pt x="22702" y="105729"/>
                </a:cubicBezTo>
                <a:cubicBezTo>
                  <a:pt x="22689" y="105581"/>
                  <a:pt x="22689" y="105433"/>
                  <a:pt x="22689" y="105283"/>
                </a:cubicBezTo>
                <a:lnTo>
                  <a:pt x="22695" y="104983"/>
                </a:lnTo>
                <a:lnTo>
                  <a:pt x="22700" y="104984"/>
                </a:lnTo>
                <a:close/>
                <a:moveTo>
                  <a:pt x="22476" y="104971"/>
                </a:moveTo>
                <a:lnTo>
                  <a:pt x="22476" y="104984"/>
                </a:lnTo>
                <a:lnTo>
                  <a:pt x="22481" y="104983"/>
                </a:lnTo>
                <a:lnTo>
                  <a:pt x="22487" y="105283"/>
                </a:lnTo>
                <a:cubicBezTo>
                  <a:pt x="22487" y="105433"/>
                  <a:pt x="22486" y="105581"/>
                  <a:pt x="22473" y="105729"/>
                </a:cubicBezTo>
                <a:cubicBezTo>
                  <a:pt x="22474" y="106551"/>
                  <a:pt x="22450" y="107362"/>
                  <a:pt x="22400" y="108156"/>
                </a:cubicBezTo>
                <a:lnTo>
                  <a:pt x="22395" y="108331"/>
                </a:lnTo>
                <a:cubicBezTo>
                  <a:pt x="22393" y="108332"/>
                  <a:pt x="22391" y="108332"/>
                  <a:pt x="22390" y="108333"/>
                </a:cubicBezTo>
                <a:cubicBezTo>
                  <a:pt x="22150" y="112821"/>
                  <a:pt x="21377" y="116866"/>
                  <a:pt x="20234" y="120000"/>
                </a:cubicBezTo>
                <a:lnTo>
                  <a:pt x="18322" y="120000"/>
                </a:lnTo>
                <a:cubicBezTo>
                  <a:pt x="19730" y="117362"/>
                  <a:pt x="20736" y="113376"/>
                  <a:pt x="21076" y="108772"/>
                </a:cubicBezTo>
                <a:cubicBezTo>
                  <a:pt x="18773" y="110092"/>
                  <a:pt x="16899" y="114366"/>
                  <a:pt x="16078" y="120000"/>
                </a:cubicBezTo>
                <a:lnTo>
                  <a:pt x="14724" y="120000"/>
                </a:lnTo>
                <a:cubicBezTo>
                  <a:pt x="15643" y="112428"/>
                  <a:pt x="18136" y="106678"/>
                  <a:pt x="21207" y="105322"/>
                </a:cubicBezTo>
                <a:lnTo>
                  <a:pt x="21209" y="105292"/>
                </a:lnTo>
                <a:cubicBezTo>
                  <a:pt x="21261" y="105266"/>
                  <a:pt x="21313" y="105241"/>
                  <a:pt x="21368" y="105252"/>
                </a:cubicBezTo>
                <a:cubicBezTo>
                  <a:pt x="21675" y="105106"/>
                  <a:pt x="21989" y="105028"/>
                  <a:pt x="22308" y="105014"/>
                </a:cubicBezTo>
                <a:close/>
                <a:moveTo>
                  <a:pt x="6045" y="104971"/>
                </a:moveTo>
                <a:lnTo>
                  <a:pt x="6213" y="105014"/>
                </a:lnTo>
                <a:cubicBezTo>
                  <a:pt x="6532" y="105028"/>
                  <a:pt x="6846" y="105106"/>
                  <a:pt x="7153" y="105252"/>
                </a:cubicBezTo>
                <a:cubicBezTo>
                  <a:pt x="7207" y="105241"/>
                  <a:pt x="7260" y="105266"/>
                  <a:pt x="7312" y="105292"/>
                </a:cubicBezTo>
                <a:lnTo>
                  <a:pt x="7313" y="105322"/>
                </a:lnTo>
                <a:cubicBezTo>
                  <a:pt x="10385" y="106678"/>
                  <a:pt x="12877" y="112428"/>
                  <a:pt x="13796" y="120000"/>
                </a:cubicBezTo>
                <a:lnTo>
                  <a:pt x="12442" y="120000"/>
                </a:lnTo>
                <a:cubicBezTo>
                  <a:pt x="11622" y="114366"/>
                  <a:pt x="9748" y="110092"/>
                  <a:pt x="7445" y="108772"/>
                </a:cubicBezTo>
                <a:cubicBezTo>
                  <a:pt x="7784" y="113376"/>
                  <a:pt x="8791" y="117362"/>
                  <a:pt x="10199" y="120000"/>
                </a:cubicBezTo>
                <a:lnTo>
                  <a:pt x="8287" y="120000"/>
                </a:lnTo>
                <a:cubicBezTo>
                  <a:pt x="7144" y="116866"/>
                  <a:pt x="6371" y="112821"/>
                  <a:pt x="6131" y="108333"/>
                </a:cubicBezTo>
                <a:cubicBezTo>
                  <a:pt x="6129" y="108332"/>
                  <a:pt x="6128" y="108332"/>
                  <a:pt x="6126" y="108331"/>
                </a:cubicBezTo>
                <a:lnTo>
                  <a:pt x="6121" y="108156"/>
                </a:lnTo>
                <a:cubicBezTo>
                  <a:pt x="6071" y="107362"/>
                  <a:pt x="6047" y="106551"/>
                  <a:pt x="6047" y="105729"/>
                </a:cubicBezTo>
                <a:cubicBezTo>
                  <a:pt x="6034" y="105581"/>
                  <a:pt x="6034" y="105433"/>
                  <a:pt x="6034" y="105283"/>
                </a:cubicBezTo>
                <a:lnTo>
                  <a:pt x="6040" y="104983"/>
                </a:lnTo>
                <a:lnTo>
                  <a:pt x="6045" y="104984"/>
                </a:lnTo>
                <a:close/>
                <a:moveTo>
                  <a:pt x="5821" y="104971"/>
                </a:moveTo>
                <a:lnTo>
                  <a:pt x="5821" y="104984"/>
                </a:lnTo>
                <a:lnTo>
                  <a:pt x="5826" y="104983"/>
                </a:lnTo>
                <a:lnTo>
                  <a:pt x="5832" y="105283"/>
                </a:lnTo>
                <a:cubicBezTo>
                  <a:pt x="5832" y="105433"/>
                  <a:pt x="5831" y="105581"/>
                  <a:pt x="5818" y="105729"/>
                </a:cubicBezTo>
                <a:cubicBezTo>
                  <a:pt x="5819" y="106551"/>
                  <a:pt x="5795" y="107362"/>
                  <a:pt x="5745" y="108156"/>
                </a:cubicBezTo>
                <a:lnTo>
                  <a:pt x="5740" y="108331"/>
                </a:lnTo>
                <a:cubicBezTo>
                  <a:pt x="5738" y="108332"/>
                  <a:pt x="5736" y="108332"/>
                  <a:pt x="5735" y="108333"/>
                </a:cubicBezTo>
                <a:cubicBezTo>
                  <a:pt x="5494" y="112831"/>
                  <a:pt x="4718" y="116882"/>
                  <a:pt x="3566" y="120000"/>
                </a:cubicBezTo>
                <a:lnTo>
                  <a:pt x="1671" y="120000"/>
                </a:lnTo>
                <a:cubicBezTo>
                  <a:pt x="3076" y="117358"/>
                  <a:pt x="4081" y="113374"/>
                  <a:pt x="4421" y="108772"/>
                </a:cubicBezTo>
                <a:cubicBezTo>
                  <a:pt x="2548" y="109846"/>
                  <a:pt x="960" y="112871"/>
                  <a:pt x="0" y="117011"/>
                </a:cubicBezTo>
                <a:lnTo>
                  <a:pt x="0" y="111583"/>
                </a:lnTo>
                <a:cubicBezTo>
                  <a:pt x="1195" y="108357"/>
                  <a:pt x="2777" y="106106"/>
                  <a:pt x="4552" y="105322"/>
                </a:cubicBezTo>
                <a:lnTo>
                  <a:pt x="4554" y="105292"/>
                </a:lnTo>
                <a:cubicBezTo>
                  <a:pt x="4606" y="105266"/>
                  <a:pt x="4658" y="105241"/>
                  <a:pt x="4713" y="105252"/>
                </a:cubicBezTo>
                <a:cubicBezTo>
                  <a:pt x="5020" y="105106"/>
                  <a:pt x="5334" y="105028"/>
                  <a:pt x="5653" y="105014"/>
                </a:cubicBezTo>
                <a:close/>
                <a:moveTo>
                  <a:pt x="112723" y="86743"/>
                </a:moveTo>
                <a:cubicBezTo>
                  <a:pt x="110014" y="88283"/>
                  <a:pt x="107899" y="93876"/>
                  <a:pt x="107375" y="100931"/>
                </a:cubicBezTo>
                <a:cubicBezTo>
                  <a:pt x="110084" y="99391"/>
                  <a:pt x="112198" y="93797"/>
                  <a:pt x="112723" y="86743"/>
                </a:cubicBezTo>
                <a:close/>
                <a:moveTo>
                  <a:pt x="99003" y="86743"/>
                </a:moveTo>
                <a:cubicBezTo>
                  <a:pt x="99528" y="93797"/>
                  <a:pt x="101642" y="99391"/>
                  <a:pt x="104351" y="100931"/>
                </a:cubicBezTo>
                <a:cubicBezTo>
                  <a:pt x="103827" y="93876"/>
                  <a:pt x="101712" y="88283"/>
                  <a:pt x="99003" y="86743"/>
                </a:cubicBezTo>
                <a:close/>
                <a:moveTo>
                  <a:pt x="96068" y="86743"/>
                </a:moveTo>
                <a:cubicBezTo>
                  <a:pt x="93359" y="88283"/>
                  <a:pt x="91244" y="93876"/>
                  <a:pt x="90720" y="100931"/>
                </a:cubicBezTo>
                <a:cubicBezTo>
                  <a:pt x="93429" y="99391"/>
                  <a:pt x="95543" y="93797"/>
                  <a:pt x="96068" y="86743"/>
                </a:cubicBezTo>
                <a:close/>
                <a:moveTo>
                  <a:pt x="82348" y="86743"/>
                </a:moveTo>
                <a:cubicBezTo>
                  <a:pt x="82873" y="93797"/>
                  <a:pt x="84987" y="99391"/>
                  <a:pt x="87696" y="100931"/>
                </a:cubicBezTo>
                <a:cubicBezTo>
                  <a:pt x="87172" y="93876"/>
                  <a:pt x="85057" y="88283"/>
                  <a:pt x="82348" y="86743"/>
                </a:cubicBezTo>
                <a:close/>
                <a:moveTo>
                  <a:pt x="79413" y="86743"/>
                </a:moveTo>
                <a:cubicBezTo>
                  <a:pt x="76704" y="88283"/>
                  <a:pt x="74589" y="93876"/>
                  <a:pt x="74065" y="100931"/>
                </a:cubicBezTo>
                <a:cubicBezTo>
                  <a:pt x="76774" y="99391"/>
                  <a:pt x="78888" y="93797"/>
                  <a:pt x="79413" y="86743"/>
                </a:cubicBezTo>
                <a:close/>
                <a:moveTo>
                  <a:pt x="65693" y="86743"/>
                </a:moveTo>
                <a:cubicBezTo>
                  <a:pt x="66218" y="93797"/>
                  <a:pt x="68332" y="99391"/>
                  <a:pt x="71041" y="100931"/>
                </a:cubicBezTo>
                <a:cubicBezTo>
                  <a:pt x="70517" y="93876"/>
                  <a:pt x="68402" y="88283"/>
                  <a:pt x="65693" y="86743"/>
                </a:cubicBezTo>
                <a:close/>
                <a:moveTo>
                  <a:pt x="62757" y="86743"/>
                </a:moveTo>
                <a:cubicBezTo>
                  <a:pt x="60049" y="88283"/>
                  <a:pt x="57934" y="93876"/>
                  <a:pt x="57410" y="100931"/>
                </a:cubicBezTo>
                <a:cubicBezTo>
                  <a:pt x="60119" y="99391"/>
                  <a:pt x="62233" y="93797"/>
                  <a:pt x="62757" y="86743"/>
                </a:cubicBezTo>
                <a:close/>
                <a:moveTo>
                  <a:pt x="49038" y="86743"/>
                </a:moveTo>
                <a:cubicBezTo>
                  <a:pt x="49563" y="93797"/>
                  <a:pt x="51677" y="99391"/>
                  <a:pt x="54386" y="100931"/>
                </a:cubicBezTo>
                <a:cubicBezTo>
                  <a:pt x="53862" y="93876"/>
                  <a:pt x="51747" y="88283"/>
                  <a:pt x="49038" y="86743"/>
                </a:cubicBezTo>
                <a:close/>
                <a:moveTo>
                  <a:pt x="46102" y="86743"/>
                </a:moveTo>
                <a:cubicBezTo>
                  <a:pt x="43394" y="88283"/>
                  <a:pt x="41279" y="93876"/>
                  <a:pt x="40755" y="100931"/>
                </a:cubicBezTo>
                <a:cubicBezTo>
                  <a:pt x="43463" y="99391"/>
                  <a:pt x="45578" y="93797"/>
                  <a:pt x="46102" y="86743"/>
                </a:cubicBezTo>
                <a:close/>
                <a:moveTo>
                  <a:pt x="32383" y="86743"/>
                </a:moveTo>
                <a:cubicBezTo>
                  <a:pt x="32908" y="93797"/>
                  <a:pt x="35022" y="99391"/>
                  <a:pt x="37731" y="100931"/>
                </a:cubicBezTo>
                <a:cubicBezTo>
                  <a:pt x="37206" y="93876"/>
                  <a:pt x="35092" y="88283"/>
                  <a:pt x="32383" y="86743"/>
                </a:cubicBezTo>
                <a:close/>
                <a:moveTo>
                  <a:pt x="29447" y="86743"/>
                </a:moveTo>
                <a:cubicBezTo>
                  <a:pt x="26739" y="88283"/>
                  <a:pt x="24624" y="93876"/>
                  <a:pt x="24100" y="100931"/>
                </a:cubicBezTo>
                <a:cubicBezTo>
                  <a:pt x="26808" y="99391"/>
                  <a:pt x="28923" y="93797"/>
                  <a:pt x="29447" y="86743"/>
                </a:cubicBezTo>
                <a:close/>
                <a:moveTo>
                  <a:pt x="15728" y="86743"/>
                </a:moveTo>
                <a:cubicBezTo>
                  <a:pt x="16253" y="93797"/>
                  <a:pt x="18367" y="99391"/>
                  <a:pt x="21076" y="100931"/>
                </a:cubicBezTo>
                <a:cubicBezTo>
                  <a:pt x="20551" y="93876"/>
                  <a:pt x="18437" y="88283"/>
                  <a:pt x="15728" y="86743"/>
                </a:cubicBezTo>
                <a:close/>
                <a:moveTo>
                  <a:pt x="12792" y="86743"/>
                </a:moveTo>
                <a:cubicBezTo>
                  <a:pt x="10084" y="88283"/>
                  <a:pt x="7969" y="93876"/>
                  <a:pt x="7445" y="100931"/>
                </a:cubicBezTo>
                <a:cubicBezTo>
                  <a:pt x="10153" y="99391"/>
                  <a:pt x="12268" y="93797"/>
                  <a:pt x="12792" y="86743"/>
                </a:cubicBezTo>
                <a:close/>
                <a:moveTo>
                  <a:pt x="0" y="84013"/>
                </a:moveTo>
                <a:cubicBezTo>
                  <a:pt x="3018" y="86388"/>
                  <a:pt x="5291" y="93121"/>
                  <a:pt x="5735" y="101367"/>
                </a:cubicBezTo>
                <a:cubicBezTo>
                  <a:pt x="5736" y="101368"/>
                  <a:pt x="5738" y="101368"/>
                  <a:pt x="5740" y="101368"/>
                </a:cubicBezTo>
                <a:lnTo>
                  <a:pt x="5745" y="101542"/>
                </a:lnTo>
                <a:cubicBezTo>
                  <a:pt x="5795" y="102330"/>
                  <a:pt x="5819" y="103134"/>
                  <a:pt x="5818" y="103950"/>
                </a:cubicBezTo>
                <a:cubicBezTo>
                  <a:pt x="5831" y="104097"/>
                  <a:pt x="5832" y="104244"/>
                  <a:pt x="5832" y="104392"/>
                </a:cubicBezTo>
                <a:cubicBezTo>
                  <a:pt x="5832" y="104492"/>
                  <a:pt x="5832" y="104591"/>
                  <a:pt x="5826" y="104690"/>
                </a:cubicBezTo>
                <a:lnTo>
                  <a:pt x="5821" y="104689"/>
                </a:lnTo>
                <a:lnTo>
                  <a:pt x="5821" y="104702"/>
                </a:lnTo>
                <a:lnTo>
                  <a:pt x="5652" y="104660"/>
                </a:lnTo>
                <a:cubicBezTo>
                  <a:pt x="5334" y="104646"/>
                  <a:pt x="5020" y="104569"/>
                  <a:pt x="4713" y="104424"/>
                </a:cubicBezTo>
                <a:cubicBezTo>
                  <a:pt x="4658" y="104435"/>
                  <a:pt x="4606" y="104410"/>
                  <a:pt x="4554" y="104384"/>
                </a:cubicBezTo>
                <a:lnTo>
                  <a:pt x="4552" y="104354"/>
                </a:lnTo>
                <a:cubicBezTo>
                  <a:pt x="2777" y="103576"/>
                  <a:pt x="1195" y="101342"/>
                  <a:pt x="0" y="98142"/>
                </a:cubicBezTo>
                <a:lnTo>
                  <a:pt x="0" y="92757"/>
                </a:lnTo>
                <a:cubicBezTo>
                  <a:pt x="960" y="96865"/>
                  <a:pt x="2548" y="99866"/>
                  <a:pt x="4421" y="100931"/>
                </a:cubicBezTo>
                <a:cubicBezTo>
                  <a:pt x="3958" y="94704"/>
                  <a:pt x="2256" y="89616"/>
                  <a:pt x="0" y="87459"/>
                </a:cubicBezTo>
                <a:close/>
                <a:moveTo>
                  <a:pt x="114258" y="82971"/>
                </a:moveTo>
                <a:lnTo>
                  <a:pt x="114427" y="83013"/>
                </a:lnTo>
                <a:cubicBezTo>
                  <a:pt x="114745" y="83027"/>
                  <a:pt x="115059" y="83105"/>
                  <a:pt x="115366" y="83249"/>
                </a:cubicBezTo>
                <a:cubicBezTo>
                  <a:pt x="115421" y="83239"/>
                  <a:pt x="115473" y="83263"/>
                  <a:pt x="115526" y="83290"/>
                </a:cubicBezTo>
                <a:lnTo>
                  <a:pt x="115527" y="83319"/>
                </a:lnTo>
                <a:cubicBezTo>
                  <a:pt x="117264" y="84080"/>
                  <a:pt x="118816" y="86236"/>
                  <a:pt x="120000" y="89335"/>
                </a:cubicBezTo>
                <a:lnTo>
                  <a:pt x="120000" y="94584"/>
                </a:lnTo>
                <a:cubicBezTo>
                  <a:pt x="119032" y="90646"/>
                  <a:pt x="117480" y="87778"/>
                  <a:pt x="115658" y="86743"/>
                </a:cubicBezTo>
                <a:cubicBezTo>
                  <a:pt x="116116" y="92896"/>
                  <a:pt x="117783" y="97937"/>
                  <a:pt x="120000" y="100143"/>
                </a:cubicBezTo>
                <a:lnTo>
                  <a:pt x="120000" y="103608"/>
                </a:lnTo>
                <a:cubicBezTo>
                  <a:pt x="117022" y="101168"/>
                  <a:pt x="114785" y="94480"/>
                  <a:pt x="114345" y="86307"/>
                </a:cubicBezTo>
                <a:cubicBezTo>
                  <a:pt x="114343" y="86305"/>
                  <a:pt x="114341" y="86305"/>
                  <a:pt x="114340" y="86305"/>
                </a:cubicBezTo>
                <a:lnTo>
                  <a:pt x="114334" y="86131"/>
                </a:lnTo>
                <a:cubicBezTo>
                  <a:pt x="114285" y="85343"/>
                  <a:pt x="114260" y="84539"/>
                  <a:pt x="114261" y="83723"/>
                </a:cubicBezTo>
                <a:cubicBezTo>
                  <a:pt x="114248" y="83577"/>
                  <a:pt x="114247" y="83429"/>
                  <a:pt x="114247" y="83281"/>
                </a:cubicBezTo>
                <a:lnTo>
                  <a:pt x="114253" y="82983"/>
                </a:lnTo>
                <a:lnTo>
                  <a:pt x="114258" y="82984"/>
                </a:lnTo>
                <a:close/>
                <a:moveTo>
                  <a:pt x="114123" y="82971"/>
                </a:moveTo>
                <a:lnTo>
                  <a:pt x="114123" y="82984"/>
                </a:lnTo>
                <a:lnTo>
                  <a:pt x="114128" y="82983"/>
                </a:lnTo>
                <a:lnTo>
                  <a:pt x="114134" y="83281"/>
                </a:lnTo>
                <a:cubicBezTo>
                  <a:pt x="114134" y="83429"/>
                  <a:pt x="114133" y="83577"/>
                  <a:pt x="114120" y="83723"/>
                </a:cubicBezTo>
                <a:cubicBezTo>
                  <a:pt x="114121" y="84539"/>
                  <a:pt x="114096" y="85343"/>
                  <a:pt x="114047" y="86131"/>
                </a:cubicBezTo>
                <a:lnTo>
                  <a:pt x="114041" y="86305"/>
                </a:lnTo>
                <a:cubicBezTo>
                  <a:pt x="114040" y="86305"/>
                  <a:pt x="114038" y="86305"/>
                  <a:pt x="114036" y="86307"/>
                </a:cubicBezTo>
                <a:cubicBezTo>
                  <a:pt x="113542" y="95496"/>
                  <a:pt x="110775" y="102807"/>
                  <a:pt x="107243" y="104354"/>
                </a:cubicBezTo>
                <a:lnTo>
                  <a:pt x="107242" y="104384"/>
                </a:lnTo>
                <a:cubicBezTo>
                  <a:pt x="107190" y="104410"/>
                  <a:pt x="107138" y="104435"/>
                  <a:pt x="107083" y="104424"/>
                </a:cubicBezTo>
                <a:cubicBezTo>
                  <a:pt x="106776" y="104569"/>
                  <a:pt x="106462" y="104646"/>
                  <a:pt x="106143" y="104660"/>
                </a:cubicBezTo>
                <a:lnTo>
                  <a:pt x="105975" y="104702"/>
                </a:lnTo>
                <a:lnTo>
                  <a:pt x="105975" y="104689"/>
                </a:lnTo>
                <a:lnTo>
                  <a:pt x="105970" y="104690"/>
                </a:lnTo>
                <a:cubicBezTo>
                  <a:pt x="105964" y="104591"/>
                  <a:pt x="105964" y="104492"/>
                  <a:pt x="105964" y="104392"/>
                </a:cubicBezTo>
                <a:cubicBezTo>
                  <a:pt x="105964" y="104244"/>
                  <a:pt x="105965" y="104097"/>
                  <a:pt x="105977" y="103950"/>
                </a:cubicBezTo>
                <a:cubicBezTo>
                  <a:pt x="105977" y="103134"/>
                  <a:pt x="106001" y="102330"/>
                  <a:pt x="106051" y="101542"/>
                </a:cubicBezTo>
                <a:lnTo>
                  <a:pt x="106056" y="101368"/>
                </a:lnTo>
                <a:cubicBezTo>
                  <a:pt x="106058" y="101368"/>
                  <a:pt x="106060" y="101368"/>
                  <a:pt x="106061" y="101367"/>
                </a:cubicBezTo>
                <a:cubicBezTo>
                  <a:pt x="106556" y="92178"/>
                  <a:pt x="109322" y="84866"/>
                  <a:pt x="112854" y="83319"/>
                </a:cubicBezTo>
                <a:lnTo>
                  <a:pt x="112855" y="83290"/>
                </a:lnTo>
                <a:cubicBezTo>
                  <a:pt x="112908" y="83263"/>
                  <a:pt x="112960" y="83239"/>
                  <a:pt x="113015" y="83249"/>
                </a:cubicBezTo>
                <a:cubicBezTo>
                  <a:pt x="113322" y="83105"/>
                  <a:pt x="113636" y="83027"/>
                  <a:pt x="113955" y="83013"/>
                </a:cubicBezTo>
                <a:close/>
                <a:moveTo>
                  <a:pt x="97603" y="82971"/>
                </a:moveTo>
                <a:lnTo>
                  <a:pt x="97772" y="83013"/>
                </a:lnTo>
                <a:cubicBezTo>
                  <a:pt x="98090" y="83027"/>
                  <a:pt x="98404" y="83105"/>
                  <a:pt x="98711" y="83249"/>
                </a:cubicBezTo>
                <a:cubicBezTo>
                  <a:pt x="98766" y="83239"/>
                  <a:pt x="98818" y="83263"/>
                  <a:pt x="98871" y="83290"/>
                </a:cubicBezTo>
                <a:lnTo>
                  <a:pt x="98872" y="83319"/>
                </a:lnTo>
                <a:cubicBezTo>
                  <a:pt x="102404" y="84866"/>
                  <a:pt x="105170" y="92178"/>
                  <a:pt x="105665" y="101367"/>
                </a:cubicBezTo>
                <a:cubicBezTo>
                  <a:pt x="105666" y="101368"/>
                  <a:pt x="105668" y="101368"/>
                  <a:pt x="105670" y="101368"/>
                </a:cubicBezTo>
                <a:lnTo>
                  <a:pt x="105675" y="101542"/>
                </a:lnTo>
                <a:cubicBezTo>
                  <a:pt x="105725" y="102330"/>
                  <a:pt x="105749" y="103134"/>
                  <a:pt x="105749" y="103950"/>
                </a:cubicBezTo>
                <a:cubicBezTo>
                  <a:pt x="105761" y="104097"/>
                  <a:pt x="105762" y="104244"/>
                  <a:pt x="105762" y="104392"/>
                </a:cubicBezTo>
                <a:cubicBezTo>
                  <a:pt x="105762" y="104492"/>
                  <a:pt x="105762" y="104591"/>
                  <a:pt x="105756" y="104690"/>
                </a:cubicBezTo>
                <a:lnTo>
                  <a:pt x="105751" y="104689"/>
                </a:lnTo>
                <a:lnTo>
                  <a:pt x="105751" y="104702"/>
                </a:lnTo>
                <a:lnTo>
                  <a:pt x="105583" y="104660"/>
                </a:lnTo>
                <a:cubicBezTo>
                  <a:pt x="105264" y="104646"/>
                  <a:pt x="104950" y="104569"/>
                  <a:pt x="104643" y="104424"/>
                </a:cubicBezTo>
                <a:cubicBezTo>
                  <a:pt x="104588" y="104435"/>
                  <a:pt x="104536" y="104410"/>
                  <a:pt x="104484" y="104384"/>
                </a:cubicBezTo>
                <a:lnTo>
                  <a:pt x="104483" y="104354"/>
                </a:lnTo>
                <a:cubicBezTo>
                  <a:pt x="100951" y="102807"/>
                  <a:pt x="98184" y="95496"/>
                  <a:pt x="97690" y="86307"/>
                </a:cubicBezTo>
                <a:cubicBezTo>
                  <a:pt x="97688" y="86305"/>
                  <a:pt x="97686" y="86305"/>
                  <a:pt x="97685" y="86305"/>
                </a:cubicBezTo>
                <a:lnTo>
                  <a:pt x="97679" y="86131"/>
                </a:lnTo>
                <a:cubicBezTo>
                  <a:pt x="97630" y="85343"/>
                  <a:pt x="97605" y="84539"/>
                  <a:pt x="97606" y="83723"/>
                </a:cubicBezTo>
                <a:cubicBezTo>
                  <a:pt x="97593" y="83577"/>
                  <a:pt x="97592" y="83429"/>
                  <a:pt x="97592" y="83281"/>
                </a:cubicBezTo>
                <a:lnTo>
                  <a:pt x="97598" y="82983"/>
                </a:lnTo>
                <a:lnTo>
                  <a:pt x="97603" y="82984"/>
                </a:lnTo>
                <a:close/>
                <a:moveTo>
                  <a:pt x="97468" y="82971"/>
                </a:moveTo>
                <a:lnTo>
                  <a:pt x="97468" y="82984"/>
                </a:lnTo>
                <a:lnTo>
                  <a:pt x="97473" y="82983"/>
                </a:lnTo>
                <a:lnTo>
                  <a:pt x="97479" y="83281"/>
                </a:lnTo>
                <a:cubicBezTo>
                  <a:pt x="97479" y="83429"/>
                  <a:pt x="97478" y="83577"/>
                  <a:pt x="97465" y="83723"/>
                </a:cubicBezTo>
                <a:cubicBezTo>
                  <a:pt x="97466" y="84539"/>
                  <a:pt x="97441" y="85343"/>
                  <a:pt x="97392" y="86131"/>
                </a:cubicBezTo>
                <a:lnTo>
                  <a:pt x="97386" y="86305"/>
                </a:lnTo>
                <a:cubicBezTo>
                  <a:pt x="97385" y="86305"/>
                  <a:pt x="97383" y="86305"/>
                  <a:pt x="97381" y="86307"/>
                </a:cubicBezTo>
                <a:cubicBezTo>
                  <a:pt x="96887" y="95496"/>
                  <a:pt x="94120" y="102807"/>
                  <a:pt x="90588" y="104354"/>
                </a:cubicBezTo>
                <a:lnTo>
                  <a:pt x="90587" y="104384"/>
                </a:lnTo>
                <a:cubicBezTo>
                  <a:pt x="90535" y="104410"/>
                  <a:pt x="90483" y="104435"/>
                  <a:pt x="90428" y="104424"/>
                </a:cubicBezTo>
                <a:cubicBezTo>
                  <a:pt x="90121" y="104569"/>
                  <a:pt x="89807" y="104646"/>
                  <a:pt x="89488" y="104660"/>
                </a:cubicBezTo>
                <a:lnTo>
                  <a:pt x="89320" y="104702"/>
                </a:lnTo>
                <a:lnTo>
                  <a:pt x="89320" y="104689"/>
                </a:lnTo>
                <a:lnTo>
                  <a:pt x="89315" y="104690"/>
                </a:lnTo>
                <a:cubicBezTo>
                  <a:pt x="89309" y="104591"/>
                  <a:pt x="89309" y="104492"/>
                  <a:pt x="89309" y="104392"/>
                </a:cubicBezTo>
                <a:cubicBezTo>
                  <a:pt x="89309" y="104244"/>
                  <a:pt x="89310" y="104097"/>
                  <a:pt x="89322" y="103950"/>
                </a:cubicBezTo>
                <a:cubicBezTo>
                  <a:pt x="89322" y="103134"/>
                  <a:pt x="89346" y="102330"/>
                  <a:pt x="89396" y="101542"/>
                </a:cubicBezTo>
                <a:lnTo>
                  <a:pt x="89401" y="101368"/>
                </a:lnTo>
                <a:cubicBezTo>
                  <a:pt x="89403" y="101368"/>
                  <a:pt x="89405" y="101368"/>
                  <a:pt x="89406" y="101367"/>
                </a:cubicBezTo>
                <a:cubicBezTo>
                  <a:pt x="89901" y="92178"/>
                  <a:pt x="92667" y="84866"/>
                  <a:pt x="96199" y="83319"/>
                </a:cubicBezTo>
                <a:lnTo>
                  <a:pt x="96200" y="83290"/>
                </a:lnTo>
                <a:cubicBezTo>
                  <a:pt x="96253" y="83263"/>
                  <a:pt x="96305" y="83239"/>
                  <a:pt x="96360" y="83249"/>
                </a:cubicBezTo>
                <a:cubicBezTo>
                  <a:pt x="96667" y="83105"/>
                  <a:pt x="96981" y="83027"/>
                  <a:pt x="97299" y="83013"/>
                </a:cubicBezTo>
                <a:close/>
                <a:moveTo>
                  <a:pt x="80948" y="82971"/>
                </a:moveTo>
                <a:lnTo>
                  <a:pt x="81117" y="83013"/>
                </a:lnTo>
                <a:cubicBezTo>
                  <a:pt x="81435" y="83027"/>
                  <a:pt x="81749" y="83105"/>
                  <a:pt x="82056" y="83249"/>
                </a:cubicBezTo>
                <a:cubicBezTo>
                  <a:pt x="82111" y="83239"/>
                  <a:pt x="82163" y="83263"/>
                  <a:pt x="82216" y="83290"/>
                </a:cubicBezTo>
                <a:lnTo>
                  <a:pt x="82217" y="83319"/>
                </a:lnTo>
                <a:cubicBezTo>
                  <a:pt x="85749" y="84866"/>
                  <a:pt x="88515" y="92178"/>
                  <a:pt x="89010" y="101367"/>
                </a:cubicBezTo>
                <a:cubicBezTo>
                  <a:pt x="89011" y="101368"/>
                  <a:pt x="89013" y="101368"/>
                  <a:pt x="89015" y="101368"/>
                </a:cubicBezTo>
                <a:lnTo>
                  <a:pt x="89020" y="101542"/>
                </a:lnTo>
                <a:cubicBezTo>
                  <a:pt x="89070" y="102330"/>
                  <a:pt x="89094" y="103134"/>
                  <a:pt x="89094" y="103950"/>
                </a:cubicBezTo>
                <a:cubicBezTo>
                  <a:pt x="89106" y="104097"/>
                  <a:pt x="89107" y="104244"/>
                  <a:pt x="89107" y="104392"/>
                </a:cubicBezTo>
                <a:cubicBezTo>
                  <a:pt x="89107" y="104492"/>
                  <a:pt x="89107" y="104591"/>
                  <a:pt x="89101" y="104690"/>
                </a:cubicBezTo>
                <a:lnTo>
                  <a:pt x="89096" y="104689"/>
                </a:lnTo>
                <a:lnTo>
                  <a:pt x="89096" y="104702"/>
                </a:lnTo>
                <a:lnTo>
                  <a:pt x="88928" y="104660"/>
                </a:lnTo>
                <a:cubicBezTo>
                  <a:pt x="88609" y="104646"/>
                  <a:pt x="88295" y="104569"/>
                  <a:pt x="87988" y="104424"/>
                </a:cubicBezTo>
                <a:cubicBezTo>
                  <a:pt x="87933" y="104435"/>
                  <a:pt x="87881" y="104410"/>
                  <a:pt x="87829" y="104384"/>
                </a:cubicBezTo>
                <a:lnTo>
                  <a:pt x="87828" y="104354"/>
                </a:lnTo>
                <a:cubicBezTo>
                  <a:pt x="84296" y="102807"/>
                  <a:pt x="81529" y="95496"/>
                  <a:pt x="81035" y="86307"/>
                </a:cubicBezTo>
                <a:cubicBezTo>
                  <a:pt x="81033" y="86305"/>
                  <a:pt x="81031" y="86305"/>
                  <a:pt x="81030" y="86305"/>
                </a:cubicBezTo>
                <a:lnTo>
                  <a:pt x="81024" y="86131"/>
                </a:lnTo>
                <a:cubicBezTo>
                  <a:pt x="80975" y="85343"/>
                  <a:pt x="80950" y="84539"/>
                  <a:pt x="80951" y="83723"/>
                </a:cubicBezTo>
                <a:cubicBezTo>
                  <a:pt x="80938" y="83577"/>
                  <a:pt x="80937" y="83429"/>
                  <a:pt x="80937" y="83281"/>
                </a:cubicBezTo>
                <a:lnTo>
                  <a:pt x="80943" y="82983"/>
                </a:lnTo>
                <a:lnTo>
                  <a:pt x="80948" y="82984"/>
                </a:lnTo>
                <a:close/>
                <a:moveTo>
                  <a:pt x="80813" y="82971"/>
                </a:moveTo>
                <a:lnTo>
                  <a:pt x="80813" y="82984"/>
                </a:lnTo>
                <a:lnTo>
                  <a:pt x="80818" y="82983"/>
                </a:lnTo>
                <a:lnTo>
                  <a:pt x="80824" y="83281"/>
                </a:lnTo>
                <a:cubicBezTo>
                  <a:pt x="80824" y="83429"/>
                  <a:pt x="80823" y="83577"/>
                  <a:pt x="80810" y="83723"/>
                </a:cubicBezTo>
                <a:cubicBezTo>
                  <a:pt x="80811" y="84539"/>
                  <a:pt x="80786" y="85343"/>
                  <a:pt x="80737" y="86131"/>
                </a:cubicBezTo>
                <a:lnTo>
                  <a:pt x="80731" y="86305"/>
                </a:lnTo>
                <a:cubicBezTo>
                  <a:pt x="80730" y="86305"/>
                  <a:pt x="80728" y="86305"/>
                  <a:pt x="80726" y="86307"/>
                </a:cubicBezTo>
                <a:cubicBezTo>
                  <a:pt x="80232" y="95496"/>
                  <a:pt x="77465" y="102807"/>
                  <a:pt x="73933" y="104354"/>
                </a:cubicBezTo>
                <a:lnTo>
                  <a:pt x="73932" y="104384"/>
                </a:lnTo>
                <a:cubicBezTo>
                  <a:pt x="73880" y="104410"/>
                  <a:pt x="73828" y="104435"/>
                  <a:pt x="73773" y="104424"/>
                </a:cubicBezTo>
                <a:cubicBezTo>
                  <a:pt x="73466" y="104569"/>
                  <a:pt x="73152" y="104646"/>
                  <a:pt x="72833" y="104660"/>
                </a:cubicBezTo>
                <a:lnTo>
                  <a:pt x="72665" y="104702"/>
                </a:lnTo>
                <a:lnTo>
                  <a:pt x="72665" y="104689"/>
                </a:lnTo>
                <a:lnTo>
                  <a:pt x="72660" y="104690"/>
                </a:lnTo>
                <a:cubicBezTo>
                  <a:pt x="72654" y="104591"/>
                  <a:pt x="72654" y="104492"/>
                  <a:pt x="72654" y="104392"/>
                </a:cubicBezTo>
                <a:cubicBezTo>
                  <a:pt x="72654" y="104244"/>
                  <a:pt x="72654" y="104097"/>
                  <a:pt x="72667" y="103950"/>
                </a:cubicBezTo>
                <a:cubicBezTo>
                  <a:pt x="72667" y="103134"/>
                  <a:pt x="72691" y="102330"/>
                  <a:pt x="72741" y="101542"/>
                </a:cubicBezTo>
                <a:lnTo>
                  <a:pt x="72746" y="101368"/>
                </a:lnTo>
                <a:cubicBezTo>
                  <a:pt x="72748" y="101368"/>
                  <a:pt x="72750" y="101368"/>
                  <a:pt x="72751" y="101367"/>
                </a:cubicBezTo>
                <a:cubicBezTo>
                  <a:pt x="73246" y="92178"/>
                  <a:pt x="76012" y="84866"/>
                  <a:pt x="79544" y="83319"/>
                </a:cubicBezTo>
                <a:lnTo>
                  <a:pt x="79545" y="83290"/>
                </a:lnTo>
                <a:cubicBezTo>
                  <a:pt x="79598" y="83263"/>
                  <a:pt x="79650" y="83239"/>
                  <a:pt x="79705" y="83249"/>
                </a:cubicBezTo>
                <a:cubicBezTo>
                  <a:pt x="80012" y="83105"/>
                  <a:pt x="80326" y="83027"/>
                  <a:pt x="80644" y="83013"/>
                </a:cubicBezTo>
                <a:close/>
                <a:moveTo>
                  <a:pt x="64293" y="82971"/>
                </a:moveTo>
                <a:lnTo>
                  <a:pt x="64461" y="83013"/>
                </a:lnTo>
                <a:cubicBezTo>
                  <a:pt x="64780" y="83027"/>
                  <a:pt x="65094" y="83105"/>
                  <a:pt x="65401" y="83249"/>
                </a:cubicBezTo>
                <a:cubicBezTo>
                  <a:pt x="65456" y="83239"/>
                  <a:pt x="65508" y="83263"/>
                  <a:pt x="65561" y="83290"/>
                </a:cubicBezTo>
                <a:lnTo>
                  <a:pt x="65562" y="83319"/>
                </a:lnTo>
                <a:cubicBezTo>
                  <a:pt x="69094" y="84866"/>
                  <a:pt x="71860" y="92178"/>
                  <a:pt x="72355" y="101367"/>
                </a:cubicBezTo>
                <a:cubicBezTo>
                  <a:pt x="72356" y="101368"/>
                  <a:pt x="72358" y="101368"/>
                  <a:pt x="72360" y="101368"/>
                </a:cubicBezTo>
                <a:lnTo>
                  <a:pt x="72365" y="101542"/>
                </a:lnTo>
                <a:cubicBezTo>
                  <a:pt x="72415" y="102330"/>
                  <a:pt x="72439" y="103134"/>
                  <a:pt x="72439" y="103950"/>
                </a:cubicBezTo>
                <a:cubicBezTo>
                  <a:pt x="72451" y="104097"/>
                  <a:pt x="72452" y="104244"/>
                  <a:pt x="72452" y="104392"/>
                </a:cubicBezTo>
                <a:cubicBezTo>
                  <a:pt x="72452" y="104492"/>
                  <a:pt x="72452" y="104591"/>
                  <a:pt x="72446" y="104690"/>
                </a:cubicBezTo>
                <a:lnTo>
                  <a:pt x="72441" y="104689"/>
                </a:lnTo>
                <a:lnTo>
                  <a:pt x="72441" y="104702"/>
                </a:lnTo>
                <a:lnTo>
                  <a:pt x="72273" y="104660"/>
                </a:lnTo>
                <a:cubicBezTo>
                  <a:pt x="71954" y="104646"/>
                  <a:pt x="71640" y="104569"/>
                  <a:pt x="71333" y="104424"/>
                </a:cubicBezTo>
                <a:cubicBezTo>
                  <a:pt x="71278" y="104435"/>
                  <a:pt x="71226" y="104410"/>
                  <a:pt x="71174" y="104384"/>
                </a:cubicBezTo>
                <a:lnTo>
                  <a:pt x="71173" y="104354"/>
                </a:lnTo>
                <a:cubicBezTo>
                  <a:pt x="67641" y="102807"/>
                  <a:pt x="64874" y="95496"/>
                  <a:pt x="64380" y="86307"/>
                </a:cubicBezTo>
                <a:cubicBezTo>
                  <a:pt x="64378" y="86305"/>
                  <a:pt x="64376" y="86305"/>
                  <a:pt x="64375" y="86305"/>
                </a:cubicBezTo>
                <a:lnTo>
                  <a:pt x="64369" y="86131"/>
                </a:lnTo>
                <a:cubicBezTo>
                  <a:pt x="64319" y="85343"/>
                  <a:pt x="64295" y="84539"/>
                  <a:pt x="64296" y="83723"/>
                </a:cubicBezTo>
                <a:cubicBezTo>
                  <a:pt x="64283" y="83577"/>
                  <a:pt x="64282" y="83429"/>
                  <a:pt x="64282" y="83281"/>
                </a:cubicBezTo>
                <a:lnTo>
                  <a:pt x="64288" y="82983"/>
                </a:lnTo>
                <a:lnTo>
                  <a:pt x="64293" y="82984"/>
                </a:lnTo>
                <a:close/>
                <a:moveTo>
                  <a:pt x="64158" y="82971"/>
                </a:moveTo>
                <a:lnTo>
                  <a:pt x="64158" y="82984"/>
                </a:lnTo>
                <a:lnTo>
                  <a:pt x="64163" y="82983"/>
                </a:lnTo>
                <a:lnTo>
                  <a:pt x="64169" y="83281"/>
                </a:lnTo>
                <a:cubicBezTo>
                  <a:pt x="64169" y="83429"/>
                  <a:pt x="64168" y="83577"/>
                  <a:pt x="64155" y="83723"/>
                </a:cubicBezTo>
                <a:cubicBezTo>
                  <a:pt x="64156" y="84539"/>
                  <a:pt x="64131" y="85343"/>
                  <a:pt x="64082" y="86131"/>
                </a:cubicBezTo>
                <a:lnTo>
                  <a:pt x="64076" y="86305"/>
                </a:lnTo>
                <a:cubicBezTo>
                  <a:pt x="64075" y="86305"/>
                  <a:pt x="64073" y="86305"/>
                  <a:pt x="64071" y="86307"/>
                </a:cubicBezTo>
                <a:cubicBezTo>
                  <a:pt x="63576" y="95496"/>
                  <a:pt x="60810" y="102807"/>
                  <a:pt x="57278" y="104354"/>
                </a:cubicBezTo>
                <a:lnTo>
                  <a:pt x="57277" y="104384"/>
                </a:lnTo>
                <a:cubicBezTo>
                  <a:pt x="57225" y="104410"/>
                  <a:pt x="57172" y="104435"/>
                  <a:pt x="57118" y="104424"/>
                </a:cubicBezTo>
                <a:cubicBezTo>
                  <a:pt x="56811" y="104569"/>
                  <a:pt x="56497" y="104646"/>
                  <a:pt x="56178" y="104660"/>
                </a:cubicBezTo>
                <a:lnTo>
                  <a:pt x="56010" y="104702"/>
                </a:lnTo>
                <a:lnTo>
                  <a:pt x="56010" y="104689"/>
                </a:lnTo>
                <a:lnTo>
                  <a:pt x="56005" y="104690"/>
                </a:lnTo>
                <a:cubicBezTo>
                  <a:pt x="55999" y="104591"/>
                  <a:pt x="55999" y="104492"/>
                  <a:pt x="55999" y="104392"/>
                </a:cubicBezTo>
                <a:cubicBezTo>
                  <a:pt x="55999" y="104244"/>
                  <a:pt x="55999" y="104097"/>
                  <a:pt x="56012" y="103950"/>
                </a:cubicBezTo>
                <a:cubicBezTo>
                  <a:pt x="56012" y="103134"/>
                  <a:pt x="56036" y="102330"/>
                  <a:pt x="56086" y="101542"/>
                </a:cubicBezTo>
                <a:lnTo>
                  <a:pt x="56091" y="101368"/>
                </a:lnTo>
                <a:cubicBezTo>
                  <a:pt x="56093" y="101368"/>
                  <a:pt x="56094" y="101368"/>
                  <a:pt x="56096" y="101367"/>
                </a:cubicBezTo>
                <a:cubicBezTo>
                  <a:pt x="56591" y="92178"/>
                  <a:pt x="59357" y="84866"/>
                  <a:pt x="62889" y="83319"/>
                </a:cubicBezTo>
                <a:lnTo>
                  <a:pt x="62890" y="83290"/>
                </a:lnTo>
                <a:cubicBezTo>
                  <a:pt x="62942" y="83263"/>
                  <a:pt x="62995" y="83239"/>
                  <a:pt x="63050" y="83249"/>
                </a:cubicBezTo>
                <a:cubicBezTo>
                  <a:pt x="63357" y="83105"/>
                  <a:pt x="63671" y="83027"/>
                  <a:pt x="63989" y="83013"/>
                </a:cubicBezTo>
                <a:close/>
                <a:moveTo>
                  <a:pt x="47638" y="82971"/>
                </a:moveTo>
                <a:lnTo>
                  <a:pt x="47806" y="83013"/>
                </a:lnTo>
                <a:cubicBezTo>
                  <a:pt x="48125" y="83027"/>
                  <a:pt x="48439" y="83105"/>
                  <a:pt x="48746" y="83249"/>
                </a:cubicBezTo>
                <a:cubicBezTo>
                  <a:pt x="48801" y="83239"/>
                  <a:pt x="48853" y="83263"/>
                  <a:pt x="48906" y="83290"/>
                </a:cubicBezTo>
                <a:lnTo>
                  <a:pt x="48907" y="83319"/>
                </a:lnTo>
                <a:cubicBezTo>
                  <a:pt x="52439" y="84866"/>
                  <a:pt x="55205" y="92178"/>
                  <a:pt x="55700" y="101367"/>
                </a:cubicBezTo>
                <a:cubicBezTo>
                  <a:pt x="55701" y="101368"/>
                  <a:pt x="55703" y="101368"/>
                  <a:pt x="55705" y="101368"/>
                </a:cubicBezTo>
                <a:lnTo>
                  <a:pt x="55710" y="101542"/>
                </a:lnTo>
                <a:cubicBezTo>
                  <a:pt x="55760" y="102330"/>
                  <a:pt x="55784" y="103134"/>
                  <a:pt x="55783" y="103950"/>
                </a:cubicBezTo>
                <a:cubicBezTo>
                  <a:pt x="55796" y="104097"/>
                  <a:pt x="55797" y="104244"/>
                  <a:pt x="55797" y="104392"/>
                </a:cubicBezTo>
                <a:cubicBezTo>
                  <a:pt x="55797" y="104492"/>
                  <a:pt x="55797" y="104591"/>
                  <a:pt x="55791" y="104690"/>
                </a:cubicBezTo>
                <a:lnTo>
                  <a:pt x="55786" y="104689"/>
                </a:lnTo>
                <a:lnTo>
                  <a:pt x="55786" y="104702"/>
                </a:lnTo>
                <a:lnTo>
                  <a:pt x="55617" y="104660"/>
                </a:lnTo>
                <a:cubicBezTo>
                  <a:pt x="55299" y="104646"/>
                  <a:pt x="54985" y="104569"/>
                  <a:pt x="54678" y="104424"/>
                </a:cubicBezTo>
                <a:cubicBezTo>
                  <a:pt x="54623" y="104435"/>
                  <a:pt x="54571" y="104410"/>
                  <a:pt x="54519" y="104384"/>
                </a:cubicBezTo>
                <a:lnTo>
                  <a:pt x="54517" y="104354"/>
                </a:lnTo>
                <a:cubicBezTo>
                  <a:pt x="50985" y="102807"/>
                  <a:pt x="48219" y="95496"/>
                  <a:pt x="47725" y="86307"/>
                </a:cubicBezTo>
                <a:cubicBezTo>
                  <a:pt x="47723" y="86305"/>
                  <a:pt x="47721" y="86305"/>
                  <a:pt x="47720" y="86305"/>
                </a:cubicBezTo>
                <a:lnTo>
                  <a:pt x="47714" y="86131"/>
                </a:lnTo>
                <a:cubicBezTo>
                  <a:pt x="47664" y="85343"/>
                  <a:pt x="47640" y="84539"/>
                  <a:pt x="47641" y="83723"/>
                </a:cubicBezTo>
                <a:cubicBezTo>
                  <a:pt x="47628" y="83577"/>
                  <a:pt x="47627" y="83429"/>
                  <a:pt x="47627" y="83281"/>
                </a:cubicBezTo>
                <a:lnTo>
                  <a:pt x="47633" y="82983"/>
                </a:lnTo>
                <a:lnTo>
                  <a:pt x="47638" y="82984"/>
                </a:lnTo>
                <a:close/>
                <a:moveTo>
                  <a:pt x="47503" y="82971"/>
                </a:moveTo>
                <a:lnTo>
                  <a:pt x="47503" y="82984"/>
                </a:lnTo>
                <a:lnTo>
                  <a:pt x="47508" y="82983"/>
                </a:lnTo>
                <a:lnTo>
                  <a:pt x="47514" y="83281"/>
                </a:lnTo>
                <a:cubicBezTo>
                  <a:pt x="47514" y="83429"/>
                  <a:pt x="47513" y="83577"/>
                  <a:pt x="47500" y="83723"/>
                </a:cubicBezTo>
                <a:cubicBezTo>
                  <a:pt x="47500" y="84539"/>
                  <a:pt x="47476" y="85343"/>
                  <a:pt x="47427" y="86131"/>
                </a:cubicBezTo>
                <a:lnTo>
                  <a:pt x="47421" y="86305"/>
                </a:lnTo>
                <a:cubicBezTo>
                  <a:pt x="47420" y="86305"/>
                  <a:pt x="47418" y="86305"/>
                  <a:pt x="47416" y="86307"/>
                </a:cubicBezTo>
                <a:cubicBezTo>
                  <a:pt x="46921" y="95496"/>
                  <a:pt x="44155" y="102807"/>
                  <a:pt x="40623" y="104354"/>
                </a:cubicBezTo>
                <a:lnTo>
                  <a:pt x="40622" y="104384"/>
                </a:lnTo>
                <a:cubicBezTo>
                  <a:pt x="40570" y="104410"/>
                  <a:pt x="40517" y="104435"/>
                  <a:pt x="40463" y="104424"/>
                </a:cubicBezTo>
                <a:cubicBezTo>
                  <a:pt x="40156" y="104569"/>
                  <a:pt x="39842" y="104646"/>
                  <a:pt x="39523" y="104660"/>
                </a:cubicBezTo>
                <a:lnTo>
                  <a:pt x="39355" y="104702"/>
                </a:lnTo>
                <a:lnTo>
                  <a:pt x="39355" y="104689"/>
                </a:lnTo>
                <a:lnTo>
                  <a:pt x="39350" y="104690"/>
                </a:lnTo>
                <a:cubicBezTo>
                  <a:pt x="39344" y="104591"/>
                  <a:pt x="39344" y="104492"/>
                  <a:pt x="39344" y="104392"/>
                </a:cubicBezTo>
                <a:cubicBezTo>
                  <a:pt x="39344" y="104244"/>
                  <a:pt x="39344" y="104097"/>
                  <a:pt x="39357" y="103950"/>
                </a:cubicBezTo>
                <a:cubicBezTo>
                  <a:pt x="39357" y="103134"/>
                  <a:pt x="39381" y="102330"/>
                  <a:pt x="39431" y="101542"/>
                </a:cubicBezTo>
                <a:lnTo>
                  <a:pt x="39436" y="101368"/>
                </a:lnTo>
                <a:cubicBezTo>
                  <a:pt x="39438" y="101368"/>
                  <a:pt x="39439" y="101368"/>
                  <a:pt x="39441" y="101367"/>
                </a:cubicBezTo>
                <a:cubicBezTo>
                  <a:pt x="39936" y="92178"/>
                  <a:pt x="42702" y="84866"/>
                  <a:pt x="46234" y="83319"/>
                </a:cubicBezTo>
                <a:lnTo>
                  <a:pt x="46235" y="83290"/>
                </a:lnTo>
                <a:cubicBezTo>
                  <a:pt x="46287" y="83263"/>
                  <a:pt x="46340" y="83239"/>
                  <a:pt x="46395" y="83249"/>
                </a:cubicBezTo>
                <a:cubicBezTo>
                  <a:pt x="46702" y="83105"/>
                  <a:pt x="47016" y="83027"/>
                  <a:pt x="47334" y="83013"/>
                </a:cubicBezTo>
                <a:close/>
                <a:moveTo>
                  <a:pt x="30983" y="82971"/>
                </a:moveTo>
                <a:lnTo>
                  <a:pt x="31151" y="83013"/>
                </a:lnTo>
                <a:cubicBezTo>
                  <a:pt x="31470" y="83027"/>
                  <a:pt x="31784" y="83105"/>
                  <a:pt x="32091" y="83249"/>
                </a:cubicBezTo>
                <a:cubicBezTo>
                  <a:pt x="32146" y="83239"/>
                  <a:pt x="32198" y="83263"/>
                  <a:pt x="32251" y="83290"/>
                </a:cubicBezTo>
                <a:lnTo>
                  <a:pt x="32252" y="83319"/>
                </a:lnTo>
                <a:cubicBezTo>
                  <a:pt x="35784" y="84866"/>
                  <a:pt x="38550" y="92178"/>
                  <a:pt x="39045" y="101367"/>
                </a:cubicBezTo>
                <a:cubicBezTo>
                  <a:pt x="39046" y="101368"/>
                  <a:pt x="39048" y="101368"/>
                  <a:pt x="39050" y="101368"/>
                </a:cubicBezTo>
                <a:lnTo>
                  <a:pt x="39055" y="101542"/>
                </a:lnTo>
                <a:cubicBezTo>
                  <a:pt x="39105" y="102330"/>
                  <a:pt x="39129" y="103134"/>
                  <a:pt x="39128" y="103950"/>
                </a:cubicBezTo>
                <a:cubicBezTo>
                  <a:pt x="39141" y="104097"/>
                  <a:pt x="39142" y="104244"/>
                  <a:pt x="39142" y="104392"/>
                </a:cubicBezTo>
                <a:cubicBezTo>
                  <a:pt x="39142" y="104492"/>
                  <a:pt x="39142" y="104591"/>
                  <a:pt x="39136" y="104690"/>
                </a:cubicBezTo>
                <a:lnTo>
                  <a:pt x="39131" y="104689"/>
                </a:lnTo>
                <a:lnTo>
                  <a:pt x="39131" y="104702"/>
                </a:lnTo>
                <a:lnTo>
                  <a:pt x="38962" y="104660"/>
                </a:lnTo>
                <a:cubicBezTo>
                  <a:pt x="38644" y="104646"/>
                  <a:pt x="38330" y="104569"/>
                  <a:pt x="38023" y="104424"/>
                </a:cubicBezTo>
                <a:cubicBezTo>
                  <a:pt x="37968" y="104435"/>
                  <a:pt x="37916" y="104410"/>
                  <a:pt x="37864" y="104384"/>
                </a:cubicBezTo>
                <a:lnTo>
                  <a:pt x="37862" y="104354"/>
                </a:lnTo>
                <a:cubicBezTo>
                  <a:pt x="34330" y="102807"/>
                  <a:pt x="31564" y="95496"/>
                  <a:pt x="31069" y="86307"/>
                </a:cubicBezTo>
                <a:cubicBezTo>
                  <a:pt x="31068" y="86305"/>
                  <a:pt x="31066" y="86305"/>
                  <a:pt x="31065" y="86305"/>
                </a:cubicBezTo>
                <a:lnTo>
                  <a:pt x="31059" y="86131"/>
                </a:lnTo>
                <a:cubicBezTo>
                  <a:pt x="31009" y="85343"/>
                  <a:pt x="30985" y="84539"/>
                  <a:pt x="30986" y="83723"/>
                </a:cubicBezTo>
                <a:cubicBezTo>
                  <a:pt x="30973" y="83577"/>
                  <a:pt x="30972" y="83429"/>
                  <a:pt x="30972" y="83281"/>
                </a:cubicBezTo>
                <a:lnTo>
                  <a:pt x="30978" y="82983"/>
                </a:lnTo>
                <a:lnTo>
                  <a:pt x="30983" y="82984"/>
                </a:lnTo>
                <a:close/>
                <a:moveTo>
                  <a:pt x="30848" y="82971"/>
                </a:moveTo>
                <a:lnTo>
                  <a:pt x="30848" y="82984"/>
                </a:lnTo>
                <a:lnTo>
                  <a:pt x="30853" y="82983"/>
                </a:lnTo>
                <a:lnTo>
                  <a:pt x="30859" y="83281"/>
                </a:lnTo>
                <a:cubicBezTo>
                  <a:pt x="30859" y="83429"/>
                  <a:pt x="30858" y="83577"/>
                  <a:pt x="30845" y="83723"/>
                </a:cubicBezTo>
                <a:cubicBezTo>
                  <a:pt x="30845" y="84539"/>
                  <a:pt x="30821" y="85343"/>
                  <a:pt x="30772" y="86131"/>
                </a:cubicBezTo>
                <a:lnTo>
                  <a:pt x="30766" y="86305"/>
                </a:lnTo>
                <a:cubicBezTo>
                  <a:pt x="30765" y="86305"/>
                  <a:pt x="30763" y="86305"/>
                  <a:pt x="30761" y="86307"/>
                </a:cubicBezTo>
                <a:cubicBezTo>
                  <a:pt x="30266" y="95496"/>
                  <a:pt x="27500" y="102807"/>
                  <a:pt x="23968" y="104354"/>
                </a:cubicBezTo>
                <a:lnTo>
                  <a:pt x="23967" y="104384"/>
                </a:lnTo>
                <a:cubicBezTo>
                  <a:pt x="23915" y="104410"/>
                  <a:pt x="23862" y="104435"/>
                  <a:pt x="23808" y="104424"/>
                </a:cubicBezTo>
                <a:cubicBezTo>
                  <a:pt x="23501" y="104569"/>
                  <a:pt x="23187" y="104646"/>
                  <a:pt x="22868" y="104660"/>
                </a:cubicBezTo>
                <a:lnTo>
                  <a:pt x="22700" y="104702"/>
                </a:lnTo>
                <a:lnTo>
                  <a:pt x="22700" y="104689"/>
                </a:lnTo>
                <a:lnTo>
                  <a:pt x="22695" y="104690"/>
                </a:lnTo>
                <a:cubicBezTo>
                  <a:pt x="22689" y="104591"/>
                  <a:pt x="22689" y="104492"/>
                  <a:pt x="22689" y="104392"/>
                </a:cubicBezTo>
                <a:cubicBezTo>
                  <a:pt x="22689" y="104244"/>
                  <a:pt x="22689" y="104097"/>
                  <a:pt x="22702" y="103950"/>
                </a:cubicBezTo>
                <a:cubicBezTo>
                  <a:pt x="22702" y="103134"/>
                  <a:pt x="22726" y="102330"/>
                  <a:pt x="22776" y="101542"/>
                </a:cubicBezTo>
                <a:lnTo>
                  <a:pt x="22781" y="101368"/>
                </a:lnTo>
                <a:cubicBezTo>
                  <a:pt x="22783" y="101368"/>
                  <a:pt x="22784" y="101368"/>
                  <a:pt x="22786" y="101367"/>
                </a:cubicBezTo>
                <a:cubicBezTo>
                  <a:pt x="23281" y="92178"/>
                  <a:pt x="26047" y="84866"/>
                  <a:pt x="29579" y="83319"/>
                </a:cubicBezTo>
                <a:lnTo>
                  <a:pt x="29580" y="83290"/>
                </a:lnTo>
                <a:cubicBezTo>
                  <a:pt x="29632" y="83263"/>
                  <a:pt x="29685" y="83239"/>
                  <a:pt x="29740" y="83249"/>
                </a:cubicBezTo>
                <a:cubicBezTo>
                  <a:pt x="30047" y="83105"/>
                  <a:pt x="30361" y="83027"/>
                  <a:pt x="30679" y="83013"/>
                </a:cubicBezTo>
                <a:close/>
                <a:moveTo>
                  <a:pt x="14328" y="82971"/>
                </a:moveTo>
                <a:lnTo>
                  <a:pt x="14496" y="83013"/>
                </a:lnTo>
                <a:cubicBezTo>
                  <a:pt x="14815" y="83027"/>
                  <a:pt x="15129" y="83105"/>
                  <a:pt x="15436" y="83249"/>
                </a:cubicBezTo>
                <a:cubicBezTo>
                  <a:pt x="15491" y="83239"/>
                  <a:pt x="15543" y="83263"/>
                  <a:pt x="15596" y="83290"/>
                </a:cubicBezTo>
                <a:lnTo>
                  <a:pt x="15597" y="83319"/>
                </a:lnTo>
                <a:cubicBezTo>
                  <a:pt x="19129" y="84866"/>
                  <a:pt x="21895" y="92178"/>
                  <a:pt x="22390" y="101367"/>
                </a:cubicBezTo>
                <a:cubicBezTo>
                  <a:pt x="22391" y="101368"/>
                  <a:pt x="22393" y="101368"/>
                  <a:pt x="22395" y="101368"/>
                </a:cubicBezTo>
                <a:lnTo>
                  <a:pt x="22400" y="101542"/>
                </a:lnTo>
                <a:cubicBezTo>
                  <a:pt x="22450" y="102330"/>
                  <a:pt x="22474" y="103134"/>
                  <a:pt x="22473" y="103950"/>
                </a:cubicBezTo>
                <a:cubicBezTo>
                  <a:pt x="22486" y="104097"/>
                  <a:pt x="22487" y="104244"/>
                  <a:pt x="22487" y="104392"/>
                </a:cubicBezTo>
                <a:cubicBezTo>
                  <a:pt x="22487" y="104492"/>
                  <a:pt x="22487" y="104591"/>
                  <a:pt x="22481" y="104690"/>
                </a:cubicBezTo>
                <a:lnTo>
                  <a:pt x="22476" y="104689"/>
                </a:lnTo>
                <a:lnTo>
                  <a:pt x="22476" y="104702"/>
                </a:lnTo>
                <a:lnTo>
                  <a:pt x="22307" y="104660"/>
                </a:lnTo>
                <a:cubicBezTo>
                  <a:pt x="21989" y="104646"/>
                  <a:pt x="21675" y="104569"/>
                  <a:pt x="21368" y="104424"/>
                </a:cubicBezTo>
                <a:cubicBezTo>
                  <a:pt x="21313" y="104435"/>
                  <a:pt x="21261" y="104410"/>
                  <a:pt x="21209" y="104384"/>
                </a:cubicBezTo>
                <a:lnTo>
                  <a:pt x="21207" y="104354"/>
                </a:lnTo>
                <a:cubicBezTo>
                  <a:pt x="17675" y="102807"/>
                  <a:pt x="14909" y="95496"/>
                  <a:pt x="14414" y="86307"/>
                </a:cubicBezTo>
                <a:cubicBezTo>
                  <a:pt x="14413" y="86305"/>
                  <a:pt x="14411" y="86305"/>
                  <a:pt x="14409" y="86305"/>
                </a:cubicBezTo>
                <a:lnTo>
                  <a:pt x="14404" y="86131"/>
                </a:lnTo>
                <a:cubicBezTo>
                  <a:pt x="14354" y="85343"/>
                  <a:pt x="14330" y="84539"/>
                  <a:pt x="14331" y="83723"/>
                </a:cubicBezTo>
                <a:cubicBezTo>
                  <a:pt x="14318" y="83577"/>
                  <a:pt x="14317" y="83429"/>
                  <a:pt x="14317" y="83281"/>
                </a:cubicBezTo>
                <a:lnTo>
                  <a:pt x="14323" y="82983"/>
                </a:lnTo>
                <a:lnTo>
                  <a:pt x="14328" y="82984"/>
                </a:lnTo>
                <a:close/>
                <a:moveTo>
                  <a:pt x="14192" y="82971"/>
                </a:moveTo>
                <a:lnTo>
                  <a:pt x="14193" y="82984"/>
                </a:lnTo>
                <a:lnTo>
                  <a:pt x="14198" y="82983"/>
                </a:lnTo>
                <a:lnTo>
                  <a:pt x="14203" y="83281"/>
                </a:lnTo>
                <a:cubicBezTo>
                  <a:pt x="14203" y="83429"/>
                  <a:pt x="14203" y="83577"/>
                  <a:pt x="14190" y="83723"/>
                </a:cubicBezTo>
                <a:cubicBezTo>
                  <a:pt x="14190" y="84539"/>
                  <a:pt x="14166" y="85343"/>
                  <a:pt x="14117" y="86131"/>
                </a:cubicBezTo>
                <a:lnTo>
                  <a:pt x="14111" y="86305"/>
                </a:lnTo>
                <a:cubicBezTo>
                  <a:pt x="14110" y="86305"/>
                  <a:pt x="14108" y="86305"/>
                  <a:pt x="14106" y="86307"/>
                </a:cubicBezTo>
                <a:cubicBezTo>
                  <a:pt x="13611" y="95496"/>
                  <a:pt x="10845" y="102807"/>
                  <a:pt x="7313" y="104354"/>
                </a:cubicBezTo>
                <a:lnTo>
                  <a:pt x="7312" y="104384"/>
                </a:lnTo>
                <a:cubicBezTo>
                  <a:pt x="7260" y="104410"/>
                  <a:pt x="7207" y="104435"/>
                  <a:pt x="7153" y="104424"/>
                </a:cubicBezTo>
                <a:cubicBezTo>
                  <a:pt x="6846" y="104569"/>
                  <a:pt x="6532" y="104646"/>
                  <a:pt x="6213" y="104660"/>
                </a:cubicBezTo>
                <a:lnTo>
                  <a:pt x="6045" y="104702"/>
                </a:lnTo>
                <a:lnTo>
                  <a:pt x="6045" y="104689"/>
                </a:lnTo>
                <a:lnTo>
                  <a:pt x="6040" y="104690"/>
                </a:lnTo>
                <a:cubicBezTo>
                  <a:pt x="6034" y="104591"/>
                  <a:pt x="6034" y="104492"/>
                  <a:pt x="6034" y="104392"/>
                </a:cubicBezTo>
                <a:cubicBezTo>
                  <a:pt x="6034" y="104244"/>
                  <a:pt x="6034" y="104097"/>
                  <a:pt x="6047" y="103950"/>
                </a:cubicBezTo>
                <a:cubicBezTo>
                  <a:pt x="6047" y="103134"/>
                  <a:pt x="6071" y="102330"/>
                  <a:pt x="6121" y="101542"/>
                </a:cubicBezTo>
                <a:lnTo>
                  <a:pt x="6126" y="101368"/>
                </a:lnTo>
                <a:cubicBezTo>
                  <a:pt x="6128" y="101368"/>
                  <a:pt x="6129" y="101368"/>
                  <a:pt x="6131" y="101367"/>
                </a:cubicBezTo>
                <a:cubicBezTo>
                  <a:pt x="6626" y="92178"/>
                  <a:pt x="9392" y="84866"/>
                  <a:pt x="12924" y="83319"/>
                </a:cubicBezTo>
                <a:lnTo>
                  <a:pt x="12925" y="83290"/>
                </a:lnTo>
                <a:cubicBezTo>
                  <a:pt x="12977" y="83263"/>
                  <a:pt x="13030" y="83239"/>
                  <a:pt x="13085" y="83249"/>
                </a:cubicBezTo>
                <a:cubicBezTo>
                  <a:pt x="13392" y="83105"/>
                  <a:pt x="13706" y="83027"/>
                  <a:pt x="14024" y="83013"/>
                </a:cubicBezTo>
                <a:close/>
                <a:moveTo>
                  <a:pt x="107375" y="64236"/>
                </a:moveTo>
                <a:cubicBezTo>
                  <a:pt x="107899" y="71347"/>
                  <a:pt x="110014" y="76984"/>
                  <a:pt x="112723" y="78537"/>
                </a:cubicBezTo>
                <a:cubicBezTo>
                  <a:pt x="112198" y="71426"/>
                  <a:pt x="110084" y="65789"/>
                  <a:pt x="107375" y="64236"/>
                </a:cubicBezTo>
                <a:close/>
                <a:moveTo>
                  <a:pt x="104351" y="64236"/>
                </a:moveTo>
                <a:cubicBezTo>
                  <a:pt x="101642" y="65789"/>
                  <a:pt x="99528" y="71426"/>
                  <a:pt x="99003" y="78537"/>
                </a:cubicBezTo>
                <a:cubicBezTo>
                  <a:pt x="101712" y="76984"/>
                  <a:pt x="103827" y="71347"/>
                  <a:pt x="104351" y="64236"/>
                </a:cubicBezTo>
                <a:close/>
                <a:moveTo>
                  <a:pt x="90720" y="64236"/>
                </a:moveTo>
                <a:cubicBezTo>
                  <a:pt x="91244" y="71347"/>
                  <a:pt x="93359" y="76984"/>
                  <a:pt x="96068" y="78537"/>
                </a:cubicBezTo>
                <a:cubicBezTo>
                  <a:pt x="95543" y="71426"/>
                  <a:pt x="93429" y="65789"/>
                  <a:pt x="90720" y="64236"/>
                </a:cubicBezTo>
                <a:close/>
                <a:moveTo>
                  <a:pt x="87696" y="64236"/>
                </a:moveTo>
                <a:cubicBezTo>
                  <a:pt x="84987" y="65789"/>
                  <a:pt x="82873" y="71426"/>
                  <a:pt x="82348" y="78537"/>
                </a:cubicBezTo>
                <a:cubicBezTo>
                  <a:pt x="85057" y="76984"/>
                  <a:pt x="87172" y="71347"/>
                  <a:pt x="87696" y="64236"/>
                </a:cubicBezTo>
                <a:close/>
                <a:moveTo>
                  <a:pt x="74065" y="64236"/>
                </a:moveTo>
                <a:cubicBezTo>
                  <a:pt x="74589" y="71347"/>
                  <a:pt x="76704" y="76984"/>
                  <a:pt x="79413" y="78537"/>
                </a:cubicBezTo>
                <a:cubicBezTo>
                  <a:pt x="78888" y="71426"/>
                  <a:pt x="76774" y="65789"/>
                  <a:pt x="74065" y="64236"/>
                </a:cubicBezTo>
                <a:close/>
                <a:moveTo>
                  <a:pt x="71041" y="64236"/>
                </a:moveTo>
                <a:cubicBezTo>
                  <a:pt x="68332" y="65789"/>
                  <a:pt x="66218" y="71426"/>
                  <a:pt x="65693" y="78537"/>
                </a:cubicBezTo>
                <a:cubicBezTo>
                  <a:pt x="68402" y="76984"/>
                  <a:pt x="70517" y="71347"/>
                  <a:pt x="71041" y="64236"/>
                </a:cubicBezTo>
                <a:close/>
                <a:moveTo>
                  <a:pt x="57410" y="64236"/>
                </a:moveTo>
                <a:cubicBezTo>
                  <a:pt x="57934" y="71347"/>
                  <a:pt x="60049" y="76984"/>
                  <a:pt x="62758" y="78537"/>
                </a:cubicBezTo>
                <a:cubicBezTo>
                  <a:pt x="62233" y="71426"/>
                  <a:pt x="60119" y="65789"/>
                  <a:pt x="57410" y="64236"/>
                </a:cubicBezTo>
                <a:close/>
                <a:moveTo>
                  <a:pt x="54386" y="64236"/>
                </a:moveTo>
                <a:cubicBezTo>
                  <a:pt x="51677" y="65789"/>
                  <a:pt x="49563" y="71426"/>
                  <a:pt x="49038" y="78537"/>
                </a:cubicBezTo>
                <a:cubicBezTo>
                  <a:pt x="51747" y="76984"/>
                  <a:pt x="53862" y="71347"/>
                  <a:pt x="54386" y="64236"/>
                </a:cubicBezTo>
                <a:close/>
                <a:moveTo>
                  <a:pt x="40755" y="64236"/>
                </a:moveTo>
                <a:cubicBezTo>
                  <a:pt x="41279" y="71347"/>
                  <a:pt x="43394" y="76984"/>
                  <a:pt x="46102" y="78537"/>
                </a:cubicBezTo>
                <a:cubicBezTo>
                  <a:pt x="45578" y="71426"/>
                  <a:pt x="43464" y="65789"/>
                  <a:pt x="40755" y="64236"/>
                </a:cubicBezTo>
                <a:close/>
                <a:moveTo>
                  <a:pt x="37731" y="64236"/>
                </a:moveTo>
                <a:cubicBezTo>
                  <a:pt x="35022" y="65789"/>
                  <a:pt x="32908" y="71426"/>
                  <a:pt x="32383" y="78537"/>
                </a:cubicBezTo>
                <a:cubicBezTo>
                  <a:pt x="35092" y="76984"/>
                  <a:pt x="37206" y="71347"/>
                  <a:pt x="37731" y="64236"/>
                </a:cubicBezTo>
                <a:close/>
                <a:moveTo>
                  <a:pt x="24100" y="64236"/>
                </a:moveTo>
                <a:cubicBezTo>
                  <a:pt x="24624" y="71347"/>
                  <a:pt x="26739" y="76984"/>
                  <a:pt x="29447" y="78537"/>
                </a:cubicBezTo>
                <a:cubicBezTo>
                  <a:pt x="28923" y="71426"/>
                  <a:pt x="26808" y="65789"/>
                  <a:pt x="24100" y="64236"/>
                </a:cubicBezTo>
                <a:close/>
                <a:moveTo>
                  <a:pt x="21076" y="64236"/>
                </a:moveTo>
                <a:cubicBezTo>
                  <a:pt x="18367" y="65789"/>
                  <a:pt x="16253" y="71426"/>
                  <a:pt x="15728" y="78537"/>
                </a:cubicBezTo>
                <a:cubicBezTo>
                  <a:pt x="18437" y="76984"/>
                  <a:pt x="20551" y="71347"/>
                  <a:pt x="21076" y="64236"/>
                </a:cubicBezTo>
                <a:close/>
                <a:moveTo>
                  <a:pt x="7445" y="64236"/>
                </a:moveTo>
                <a:cubicBezTo>
                  <a:pt x="7969" y="71347"/>
                  <a:pt x="10084" y="76984"/>
                  <a:pt x="12792" y="78537"/>
                </a:cubicBezTo>
                <a:cubicBezTo>
                  <a:pt x="12268" y="71426"/>
                  <a:pt x="10153" y="65789"/>
                  <a:pt x="7445" y="64236"/>
                </a:cubicBezTo>
                <a:close/>
                <a:moveTo>
                  <a:pt x="120000" y="61538"/>
                </a:moveTo>
                <a:lnTo>
                  <a:pt x="120000" y="65030"/>
                </a:lnTo>
                <a:cubicBezTo>
                  <a:pt x="117783" y="67253"/>
                  <a:pt x="116116" y="72335"/>
                  <a:pt x="115658" y="78537"/>
                </a:cubicBezTo>
                <a:cubicBezTo>
                  <a:pt x="117480" y="77493"/>
                  <a:pt x="119032" y="74602"/>
                  <a:pt x="120000" y="70634"/>
                </a:cubicBezTo>
                <a:lnTo>
                  <a:pt x="120000" y="75924"/>
                </a:lnTo>
                <a:cubicBezTo>
                  <a:pt x="118816" y="79048"/>
                  <a:pt x="117264" y="81220"/>
                  <a:pt x="115527" y="81987"/>
                </a:cubicBezTo>
                <a:lnTo>
                  <a:pt x="115526" y="82017"/>
                </a:lnTo>
                <a:cubicBezTo>
                  <a:pt x="115473" y="82044"/>
                  <a:pt x="115421" y="82069"/>
                  <a:pt x="115366" y="82058"/>
                </a:cubicBezTo>
                <a:cubicBezTo>
                  <a:pt x="115059" y="82203"/>
                  <a:pt x="114746" y="82282"/>
                  <a:pt x="114427" y="82295"/>
                </a:cubicBezTo>
                <a:lnTo>
                  <a:pt x="114258" y="82338"/>
                </a:lnTo>
                <a:lnTo>
                  <a:pt x="114258" y="82325"/>
                </a:lnTo>
                <a:lnTo>
                  <a:pt x="114253" y="82326"/>
                </a:lnTo>
                <a:cubicBezTo>
                  <a:pt x="114248" y="82226"/>
                  <a:pt x="114247" y="82126"/>
                  <a:pt x="114247" y="82026"/>
                </a:cubicBezTo>
                <a:cubicBezTo>
                  <a:pt x="114247" y="81877"/>
                  <a:pt x="114248" y="81728"/>
                  <a:pt x="114261" y="81580"/>
                </a:cubicBezTo>
                <a:cubicBezTo>
                  <a:pt x="114260" y="80758"/>
                  <a:pt x="114285" y="79947"/>
                  <a:pt x="114334" y="79153"/>
                </a:cubicBezTo>
                <a:lnTo>
                  <a:pt x="114340" y="78978"/>
                </a:lnTo>
                <a:cubicBezTo>
                  <a:pt x="114341" y="78978"/>
                  <a:pt x="114343" y="78978"/>
                  <a:pt x="114345" y="78976"/>
                </a:cubicBezTo>
                <a:cubicBezTo>
                  <a:pt x="114785" y="70738"/>
                  <a:pt x="117022" y="63998"/>
                  <a:pt x="120000" y="61538"/>
                </a:cubicBezTo>
                <a:close/>
                <a:moveTo>
                  <a:pt x="105975" y="60435"/>
                </a:moveTo>
                <a:lnTo>
                  <a:pt x="106143" y="60478"/>
                </a:lnTo>
                <a:cubicBezTo>
                  <a:pt x="106462" y="60491"/>
                  <a:pt x="106776" y="60570"/>
                  <a:pt x="107083" y="60716"/>
                </a:cubicBezTo>
                <a:cubicBezTo>
                  <a:pt x="107138" y="60705"/>
                  <a:pt x="107190" y="60729"/>
                  <a:pt x="107242" y="60756"/>
                </a:cubicBezTo>
                <a:lnTo>
                  <a:pt x="107243" y="60786"/>
                </a:lnTo>
                <a:cubicBezTo>
                  <a:pt x="110775" y="62345"/>
                  <a:pt x="113542" y="69715"/>
                  <a:pt x="114036" y="78976"/>
                </a:cubicBezTo>
                <a:cubicBezTo>
                  <a:pt x="114038" y="78978"/>
                  <a:pt x="114040" y="78978"/>
                  <a:pt x="114041" y="78978"/>
                </a:cubicBezTo>
                <a:lnTo>
                  <a:pt x="114047" y="79153"/>
                </a:lnTo>
                <a:cubicBezTo>
                  <a:pt x="114097" y="79947"/>
                  <a:pt x="114121" y="80758"/>
                  <a:pt x="114120" y="81580"/>
                </a:cubicBezTo>
                <a:cubicBezTo>
                  <a:pt x="114133" y="81728"/>
                  <a:pt x="114134" y="81877"/>
                  <a:pt x="114134" y="82026"/>
                </a:cubicBezTo>
                <a:cubicBezTo>
                  <a:pt x="114134" y="82126"/>
                  <a:pt x="114133" y="82226"/>
                  <a:pt x="114128" y="82326"/>
                </a:cubicBezTo>
                <a:lnTo>
                  <a:pt x="114123" y="82325"/>
                </a:lnTo>
                <a:lnTo>
                  <a:pt x="114123" y="82338"/>
                </a:lnTo>
                <a:lnTo>
                  <a:pt x="113954" y="82295"/>
                </a:lnTo>
                <a:cubicBezTo>
                  <a:pt x="113636" y="82282"/>
                  <a:pt x="113322" y="82203"/>
                  <a:pt x="113015" y="82058"/>
                </a:cubicBezTo>
                <a:cubicBezTo>
                  <a:pt x="112960" y="82069"/>
                  <a:pt x="112908" y="82044"/>
                  <a:pt x="112855" y="82017"/>
                </a:cubicBezTo>
                <a:lnTo>
                  <a:pt x="112854" y="81987"/>
                </a:lnTo>
                <a:cubicBezTo>
                  <a:pt x="109322" y="80428"/>
                  <a:pt x="106556" y="73059"/>
                  <a:pt x="106061" y="63797"/>
                </a:cubicBezTo>
                <a:cubicBezTo>
                  <a:pt x="106060" y="63796"/>
                  <a:pt x="106058" y="63795"/>
                  <a:pt x="106056" y="63795"/>
                </a:cubicBezTo>
                <a:lnTo>
                  <a:pt x="106051" y="63620"/>
                </a:lnTo>
                <a:cubicBezTo>
                  <a:pt x="106001" y="62826"/>
                  <a:pt x="105977" y="62015"/>
                  <a:pt x="105977" y="61193"/>
                </a:cubicBezTo>
                <a:cubicBezTo>
                  <a:pt x="105965" y="61045"/>
                  <a:pt x="105964" y="60896"/>
                  <a:pt x="105964" y="60747"/>
                </a:cubicBezTo>
                <a:lnTo>
                  <a:pt x="105970" y="60447"/>
                </a:lnTo>
                <a:lnTo>
                  <a:pt x="105975" y="60448"/>
                </a:lnTo>
                <a:close/>
                <a:moveTo>
                  <a:pt x="105751" y="60435"/>
                </a:moveTo>
                <a:lnTo>
                  <a:pt x="105751" y="60448"/>
                </a:lnTo>
                <a:lnTo>
                  <a:pt x="105756" y="60447"/>
                </a:lnTo>
                <a:lnTo>
                  <a:pt x="105762" y="60747"/>
                </a:lnTo>
                <a:cubicBezTo>
                  <a:pt x="105762" y="60896"/>
                  <a:pt x="105761" y="61045"/>
                  <a:pt x="105749" y="61193"/>
                </a:cubicBezTo>
                <a:cubicBezTo>
                  <a:pt x="105749" y="62015"/>
                  <a:pt x="105725" y="62826"/>
                  <a:pt x="105675" y="63620"/>
                </a:cubicBezTo>
                <a:lnTo>
                  <a:pt x="105670" y="63795"/>
                </a:lnTo>
                <a:cubicBezTo>
                  <a:pt x="105668" y="63795"/>
                  <a:pt x="105666" y="63796"/>
                  <a:pt x="105665" y="63797"/>
                </a:cubicBezTo>
                <a:cubicBezTo>
                  <a:pt x="105170" y="73059"/>
                  <a:pt x="102404" y="80428"/>
                  <a:pt x="98872" y="81987"/>
                </a:cubicBezTo>
                <a:lnTo>
                  <a:pt x="98871" y="82017"/>
                </a:lnTo>
                <a:cubicBezTo>
                  <a:pt x="98818" y="82044"/>
                  <a:pt x="98766" y="82069"/>
                  <a:pt x="98711" y="82058"/>
                </a:cubicBezTo>
                <a:cubicBezTo>
                  <a:pt x="98404" y="82203"/>
                  <a:pt x="98090" y="82282"/>
                  <a:pt x="97772" y="82295"/>
                </a:cubicBezTo>
                <a:lnTo>
                  <a:pt x="97603" y="82338"/>
                </a:lnTo>
                <a:lnTo>
                  <a:pt x="97603" y="82325"/>
                </a:lnTo>
                <a:lnTo>
                  <a:pt x="97598" y="82326"/>
                </a:lnTo>
                <a:cubicBezTo>
                  <a:pt x="97593" y="82226"/>
                  <a:pt x="97592" y="82126"/>
                  <a:pt x="97592" y="82026"/>
                </a:cubicBezTo>
                <a:cubicBezTo>
                  <a:pt x="97592" y="81877"/>
                  <a:pt x="97593" y="81728"/>
                  <a:pt x="97606" y="81580"/>
                </a:cubicBezTo>
                <a:cubicBezTo>
                  <a:pt x="97605" y="80758"/>
                  <a:pt x="97630" y="79947"/>
                  <a:pt x="97679" y="79153"/>
                </a:cubicBezTo>
                <a:lnTo>
                  <a:pt x="97685" y="78978"/>
                </a:lnTo>
                <a:cubicBezTo>
                  <a:pt x="97686" y="78978"/>
                  <a:pt x="97688" y="78978"/>
                  <a:pt x="97690" y="78976"/>
                </a:cubicBezTo>
                <a:cubicBezTo>
                  <a:pt x="98184" y="69715"/>
                  <a:pt x="100951" y="62345"/>
                  <a:pt x="104483" y="60786"/>
                </a:cubicBezTo>
                <a:lnTo>
                  <a:pt x="104484" y="60756"/>
                </a:lnTo>
                <a:cubicBezTo>
                  <a:pt x="104536" y="60729"/>
                  <a:pt x="104588" y="60705"/>
                  <a:pt x="104643" y="60716"/>
                </a:cubicBezTo>
                <a:cubicBezTo>
                  <a:pt x="104950" y="60570"/>
                  <a:pt x="105264" y="60491"/>
                  <a:pt x="105583" y="60478"/>
                </a:cubicBezTo>
                <a:close/>
                <a:moveTo>
                  <a:pt x="89320" y="60435"/>
                </a:moveTo>
                <a:lnTo>
                  <a:pt x="89488" y="60478"/>
                </a:lnTo>
                <a:cubicBezTo>
                  <a:pt x="89807" y="60491"/>
                  <a:pt x="90121" y="60570"/>
                  <a:pt x="90428" y="60716"/>
                </a:cubicBezTo>
                <a:cubicBezTo>
                  <a:pt x="90483" y="60705"/>
                  <a:pt x="90535" y="60729"/>
                  <a:pt x="90587" y="60756"/>
                </a:cubicBezTo>
                <a:lnTo>
                  <a:pt x="90588" y="60786"/>
                </a:lnTo>
                <a:cubicBezTo>
                  <a:pt x="94120" y="62345"/>
                  <a:pt x="96887" y="69715"/>
                  <a:pt x="97381" y="78976"/>
                </a:cubicBezTo>
                <a:cubicBezTo>
                  <a:pt x="97383" y="78978"/>
                  <a:pt x="97385" y="78978"/>
                  <a:pt x="97386" y="78978"/>
                </a:cubicBezTo>
                <a:lnTo>
                  <a:pt x="97392" y="79153"/>
                </a:lnTo>
                <a:cubicBezTo>
                  <a:pt x="97441" y="79947"/>
                  <a:pt x="97466" y="80758"/>
                  <a:pt x="97465" y="81580"/>
                </a:cubicBezTo>
                <a:cubicBezTo>
                  <a:pt x="97478" y="81728"/>
                  <a:pt x="97479" y="81877"/>
                  <a:pt x="97479" y="82026"/>
                </a:cubicBezTo>
                <a:cubicBezTo>
                  <a:pt x="97479" y="82126"/>
                  <a:pt x="97478" y="82226"/>
                  <a:pt x="97473" y="82326"/>
                </a:cubicBezTo>
                <a:lnTo>
                  <a:pt x="97468" y="82325"/>
                </a:lnTo>
                <a:lnTo>
                  <a:pt x="97468" y="82338"/>
                </a:lnTo>
                <a:lnTo>
                  <a:pt x="97299" y="82295"/>
                </a:lnTo>
                <a:cubicBezTo>
                  <a:pt x="96981" y="82282"/>
                  <a:pt x="96667" y="82203"/>
                  <a:pt x="96360" y="82058"/>
                </a:cubicBezTo>
                <a:cubicBezTo>
                  <a:pt x="96305" y="82069"/>
                  <a:pt x="96253" y="82044"/>
                  <a:pt x="96200" y="82017"/>
                </a:cubicBezTo>
                <a:lnTo>
                  <a:pt x="96199" y="81987"/>
                </a:lnTo>
                <a:cubicBezTo>
                  <a:pt x="92667" y="80428"/>
                  <a:pt x="89901" y="73059"/>
                  <a:pt x="89406" y="63797"/>
                </a:cubicBezTo>
                <a:cubicBezTo>
                  <a:pt x="89405" y="63796"/>
                  <a:pt x="89403" y="63795"/>
                  <a:pt x="89401" y="63795"/>
                </a:cubicBezTo>
                <a:lnTo>
                  <a:pt x="89396" y="63620"/>
                </a:lnTo>
                <a:cubicBezTo>
                  <a:pt x="89346" y="62826"/>
                  <a:pt x="89322" y="62015"/>
                  <a:pt x="89322" y="61193"/>
                </a:cubicBezTo>
                <a:cubicBezTo>
                  <a:pt x="89310" y="61045"/>
                  <a:pt x="89309" y="60896"/>
                  <a:pt x="89309" y="60747"/>
                </a:cubicBezTo>
                <a:lnTo>
                  <a:pt x="89315" y="60447"/>
                </a:lnTo>
                <a:lnTo>
                  <a:pt x="89320" y="60448"/>
                </a:lnTo>
                <a:close/>
                <a:moveTo>
                  <a:pt x="89096" y="60435"/>
                </a:moveTo>
                <a:lnTo>
                  <a:pt x="89096" y="60448"/>
                </a:lnTo>
                <a:lnTo>
                  <a:pt x="89101" y="60447"/>
                </a:lnTo>
                <a:lnTo>
                  <a:pt x="89107" y="60747"/>
                </a:lnTo>
                <a:cubicBezTo>
                  <a:pt x="89107" y="60896"/>
                  <a:pt x="89106" y="61045"/>
                  <a:pt x="89094" y="61193"/>
                </a:cubicBezTo>
                <a:cubicBezTo>
                  <a:pt x="89094" y="62015"/>
                  <a:pt x="89070" y="62826"/>
                  <a:pt x="89020" y="63620"/>
                </a:cubicBezTo>
                <a:lnTo>
                  <a:pt x="89015" y="63795"/>
                </a:lnTo>
                <a:cubicBezTo>
                  <a:pt x="89013" y="63795"/>
                  <a:pt x="89011" y="63796"/>
                  <a:pt x="89010" y="63797"/>
                </a:cubicBezTo>
                <a:cubicBezTo>
                  <a:pt x="88515" y="73059"/>
                  <a:pt x="85749" y="80428"/>
                  <a:pt x="82217" y="81987"/>
                </a:cubicBezTo>
                <a:lnTo>
                  <a:pt x="82216" y="82017"/>
                </a:lnTo>
                <a:cubicBezTo>
                  <a:pt x="82163" y="82044"/>
                  <a:pt x="82111" y="82069"/>
                  <a:pt x="82056" y="82058"/>
                </a:cubicBezTo>
                <a:cubicBezTo>
                  <a:pt x="81749" y="82203"/>
                  <a:pt x="81435" y="82282"/>
                  <a:pt x="81117" y="82295"/>
                </a:cubicBezTo>
                <a:lnTo>
                  <a:pt x="80948" y="82338"/>
                </a:lnTo>
                <a:lnTo>
                  <a:pt x="80948" y="82325"/>
                </a:lnTo>
                <a:lnTo>
                  <a:pt x="80943" y="82326"/>
                </a:lnTo>
                <a:cubicBezTo>
                  <a:pt x="80938" y="82226"/>
                  <a:pt x="80937" y="82126"/>
                  <a:pt x="80937" y="82026"/>
                </a:cubicBezTo>
                <a:cubicBezTo>
                  <a:pt x="80937" y="81877"/>
                  <a:pt x="80938" y="81728"/>
                  <a:pt x="80951" y="81580"/>
                </a:cubicBezTo>
                <a:cubicBezTo>
                  <a:pt x="80950" y="80758"/>
                  <a:pt x="80975" y="79947"/>
                  <a:pt x="81024" y="79153"/>
                </a:cubicBezTo>
                <a:lnTo>
                  <a:pt x="81030" y="78978"/>
                </a:lnTo>
                <a:cubicBezTo>
                  <a:pt x="81031" y="78978"/>
                  <a:pt x="81033" y="78978"/>
                  <a:pt x="81035" y="78976"/>
                </a:cubicBezTo>
                <a:cubicBezTo>
                  <a:pt x="81529" y="69715"/>
                  <a:pt x="84296" y="62345"/>
                  <a:pt x="87828" y="60786"/>
                </a:cubicBezTo>
                <a:lnTo>
                  <a:pt x="87829" y="60756"/>
                </a:lnTo>
                <a:cubicBezTo>
                  <a:pt x="87881" y="60729"/>
                  <a:pt x="87933" y="60705"/>
                  <a:pt x="87988" y="60716"/>
                </a:cubicBezTo>
                <a:cubicBezTo>
                  <a:pt x="88295" y="60570"/>
                  <a:pt x="88609" y="60491"/>
                  <a:pt x="88928" y="60478"/>
                </a:cubicBezTo>
                <a:close/>
                <a:moveTo>
                  <a:pt x="72665" y="60435"/>
                </a:moveTo>
                <a:lnTo>
                  <a:pt x="72833" y="60478"/>
                </a:lnTo>
                <a:cubicBezTo>
                  <a:pt x="73152" y="60491"/>
                  <a:pt x="73466" y="60570"/>
                  <a:pt x="73773" y="60716"/>
                </a:cubicBezTo>
                <a:cubicBezTo>
                  <a:pt x="73828" y="60705"/>
                  <a:pt x="73880" y="60729"/>
                  <a:pt x="73932" y="60756"/>
                </a:cubicBezTo>
                <a:lnTo>
                  <a:pt x="73933" y="60786"/>
                </a:lnTo>
                <a:cubicBezTo>
                  <a:pt x="77465" y="62345"/>
                  <a:pt x="80232" y="69715"/>
                  <a:pt x="80726" y="78976"/>
                </a:cubicBezTo>
                <a:cubicBezTo>
                  <a:pt x="80728" y="78978"/>
                  <a:pt x="80730" y="78978"/>
                  <a:pt x="80731" y="78978"/>
                </a:cubicBezTo>
                <a:lnTo>
                  <a:pt x="80737" y="79153"/>
                </a:lnTo>
                <a:cubicBezTo>
                  <a:pt x="80786" y="79947"/>
                  <a:pt x="80811" y="80758"/>
                  <a:pt x="80810" y="81580"/>
                </a:cubicBezTo>
                <a:cubicBezTo>
                  <a:pt x="80823" y="81728"/>
                  <a:pt x="80824" y="81877"/>
                  <a:pt x="80824" y="82026"/>
                </a:cubicBezTo>
                <a:cubicBezTo>
                  <a:pt x="80824" y="82126"/>
                  <a:pt x="80823" y="82226"/>
                  <a:pt x="80818" y="82326"/>
                </a:cubicBezTo>
                <a:lnTo>
                  <a:pt x="80813" y="82325"/>
                </a:lnTo>
                <a:lnTo>
                  <a:pt x="80813" y="82338"/>
                </a:lnTo>
                <a:lnTo>
                  <a:pt x="80644" y="82295"/>
                </a:lnTo>
                <a:cubicBezTo>
                  <a:pt x="80326" y="82282"/>
                  <a:pt x="80012" y="82203"/>
                  <a:pt x="79705" y="82058"/>
                </a:cubicBezTo>
                <a:cubicBezTo>
                  <a:pt x="79650" y="82069"/>
                  <a:pt x="79598" y="82044"/>
                  <a:pt x="79545" y="82017"/>
                </a:cubicBezTo>
                <a:lnTo>
                  <a:pt x="79544" y="81987"/>
                </a:lnTo>
                <a:cubicBezTo>
                  <a:pt x="76012" y="80428"/>
                  <a:pt x="73246" y="73059"/>
                  <a:pt x="72751" y="63797"/>
                </a:cubicBezTo>
                <a:cubicBezTo>
                  <a:pt x="72750" y="63796"/>
                  <a:pt x="72748" y="63795"/>
                  <a:pt x="72746" y="63795"/>
                </a:cubicBezTo>
                <a:lnTo>
                  <a:pt x="72741" y="63620"/>
                </a:lnTo>
                <a:cubicBezTo>
                  <a:pt x="72691" y="62826"/>
                  <a:pt x="72667" y="62015"/>
                  <a:pt x="72667" y="61193"/>
                </a:cubicBezTo>
                <a:cubicBezTo>
                  <a:pt x="72655" y="61045"/>
                  <a:pt x="72654" y="60896"/>
                  <a:pt x="72654" y="60747"/>
                </a:cubicBezTo>
                <a:lnTo>
                  <a:pt x="72660" y="60447"/>
                </a:lnTo>
                <a:lnTo>
                  <a:pt x="72665" y="60448"/>
                </a:lnTo>
                <a:close/>
                <a:moveTo>
                  <a:pt x="72441" y="60435"/>
                </a:moveTo>
                <a:lnTo>
                  <a:pt x="72441" y="60448"/>
                </a:lnTo>
                <a:lnTo>
                  <a:pt x="72446" y="60447"/>
                </a:lnTo>
                <a:lnTo>
                  <a:pt x="72452" y="60747"/>
                </a:lnTo>
                <a:cubicBezTo>
                  <a:pt x="72452" y="60896"/>
                  <a:pt x="72451" y="61045"/>
                  <a:pt x="72439" y="61193"/>
                </a:cubicBezTo>
                <a:cubicBezTo>
                  <a:pt x="72439" y="62015"/>
                  <a:pt x="72415" y="62826"/>
                  <a:pt x="72365" y="63620"/>
                </a:cubicBezTo>
                <a:lnTo>
                  <a:pt x="72360" y="63795"/>
                </a:lnTo>
                <a:cubicBezTo>
                  <a:pt x="72358" y="63795"/>
                  <a:pt x="72356" y="63796"/>
                  <a:pt x="72355" y="63797"/>
                </a:cubicBezTo>
                <a:cubicBezTo>
                  <a:pt x="71860" y="73059"/>
                  <a:pt x="69094" y="80428"/>
                  <a:pt x="65562" y="81987"/>
                </a:cubicBezTo>
                <a:lnTo>
                  <a:pt x="65561" y="82017"/>
                </a:lnTo>
                <a:cubicBezTo>
                  <a:pt x="65508" y="82044"/>
                  <a:pt x="65456" y="82069"/>
                  <a:pt x="65401" y="82058"/>
                </a:cubicBezTo>
                <a:cubicBezTo>
                  <a:pt x="65094" y="82203"/>
                  <a:pt x="64780" y="82282"/>
                  <a:pt x="64462" y="82295"/>
                </a:cubicBezTo>
                <a:lnTo>
                  <a:pt x="64293" y="82338"/>
                </a:lnTo>
                <a:lnTo>
                  <a:pt x="64293" y="82325"/>
                </a:lnTo>
                <a:lnTo>
                  <a:pt x="64288" y="82326"/>
                </a:lnTo>
                <a:cubicBezTo>
                  <a:pt x="64283" y="82226"/>
                  <a:pt x="64282" y="82126"/>
                  <a:pt x="64282" y="82026"/>
                </a:cubicBezTo>
                <a:cubicBezTo>
                  <a:pt x="64282" y="81877"/>
                  <a:pt x="64283" y="81728"/>
                  <a:pt x="64296" y="81580"/>
                </a:cubicBezTo>
                <a:cubicBezTo>
                  <a:pt x="64295" y="80758"/>
                  <a:pt x="64319" y="79947"/>
                  <a:pt x="64369" y="79153"/>
                </a:cubicBezTo>
                <a:lnTo>
                  <a:pt x="64375" y="78978"/>
                </a:lnTo>
                <a:cubicBezTo>
                  <a:pt x="64376" y="78978"/>
                  <a:pt x="64378" y="78978"/>
                  <a:pt x="64380" y="78976"/>
                </a:cubicBezTo>
                <a:cubicBezTo>
                  <a:pt x="64874" y="69715"/>
                  <a:pt x="67641" y="62345"/>
                  <a:pt x="71173" y="60786"/>
                </a:cubicBezTo>
                <a:lnTo>
                  <a:pt x="71174" y="60756"/>
                </a:lnTo>
                <a:cubicBezTo>
                  <a:pt x="71226" y="60729"/>
                  <a:pt x="71278" y="60705"/>
                  <a:pt x="71333" y="60716"/>
                </a:cubicBezTo>
                <a:cubicBezTo>
                  <a:pt x="71640" y="60570"/>
                  <a:pt x="71954" y="60491"/>
                  <a:pt x="72273" y="60478"/>
                </a:cubicBezTo>
                <a:close/>
                <a:moveTo>
                  <a:pt x="56010" y="60435"/>
                </a:moveTo>
                <a:lnTo>
                  <a:pt x="56178" y="60478"/>
                </a:lnTo>
                <a:cubicBezTo>
                  <a:pt x="56497" y="60491"/>
                  <a:pt x="56811" y="60570"/>
                  <a:pt x="57118" y="60716"/>
                </a:cubicBezTo>
                <a:cubicBezTo>
                  <a:pt x="57173" y="60705"/>
                  <a:pt x="57225" y="60729"/>
                  <a:pt x="57277" y="60756"/>
                </a:cubicBezTo>
                <a:lnTo>
                  <a:pt x="57278" y="60786"/>
                </a:lnTo>
                <a:cubicBezTo>
                  <a:pt x="60810" y="62345"/>
                  <a:pt x="63577" y="69715"/>
                  <a:pt x="64071" y="78976"/>
                </a:cubicBezTo>
                <a:cubicBezTo>
                  <a:pt x="64073" y="78978"/>
                  <a:pt x="64075" y="78978"/>
                  <a:pt x="64076" y="78978"/>
                </a:cubicBezTo>
                <a:lnTo>
                  <a:pt x="64082" y="79153"/>
                </a:lnTo>
                <a:cubicBezTo>
                  <a:pt x="64131" y="79947"/>
                  <a:pt x="64156" y="80758"/>
                  <a:pt x="64155" y="81580"/>
                </a:cubicBezTo>
                <a:cubicBezTo>
                  <a:pt x="64168" y="81728"/>
                  <a:pt x="64169" y="81877"/>
                  <a:pt x="64169" y="82026"/>
                </a:cubicBezTo>
                <a:cubicBezTo>
                  <a:pt x="64169" y="82126"/>
                  <a:pt x="64168" y="82226"/>
                  <a:pt x="64163" y="82326"/>
                </a:cubicBezTo>
                <a:lnTo>
                  <a:pt x="64158" y="82325"/>
                </a:lnTo>
                <a:lnTo>
                  <a:pt x="64158" y="82338"/>
                </a:lnTo>
                <a:lnTo>
                  <a:pt x="63989" y="82295"/>
                </a:lnTo>
                <a:cubicBezTo>
                  <a:pt x="63670" y="82282"/>
                  <a:pt x="63357" y="82203"/>
                  <a:pt x="63050" y="82058"/>
                </a:cubicBezTo>
                <a:cubicBezTo>
                  <a:pt x="62995" y="82069"/>
                  <a:pt x="62943" y="82044"/>
                  <a:pt x="62890" y="82017"/>
                </a:cubicBezTo>
                <a:lnTo>
                  <a:pt x="62889" y="81987"/>
                </a:lnTo>
                <a:cubicBezTo>
                  <a:pt x="59357" y="80428"/>
                  <a:pt x="56591" y="73059"/>
                  <a:pt x="56096" y="63797"/>
                </a:cubicBezTo>
                <a:cubicBezTo>
                  <a:pt x="56095" y="63796"/>
                  <a:pt x="56093" y="63795"/>
                  <a:pt x="56091" y="63795"/>
                </a:cubicBezTo>
                <a:lnTo>
                  <a:pt x="56086" y="63620"/>
                </a:lnTo>
                <a:cubicBezTo>
                  <a:pt x="56036" y="62826"/>
                  <a:pt x="56012" y="62015"/>
                  <a:pt x="56012" y="61193"/>
                </a:cubicBezTo>
                <a:cubicBezTo>
                  <a:pt x="55999" y="61045"/>
                  <a:pt x="55999" y="60896"/>
                  <a:pt x="55999" y="60747"/>
                </a:cubicBezTo>
                <a:lnTo>
                  <a:pt x="56005" y="60447"/>
                </a:lnTo>
                <a:lnTo>
                  <a:pt x="56010" y="60448"/>
                </a:lnTo>
                <a:close/>
                <a:moveTo>
                  <a:pt x="55786" y="60435"/>
                </a:moveTo>
                <a:lnTo>
                  <a:pt x="55786" y="60448"/>
                </a:lnTo>
                <a:lnTo>
                  <a:pt x="55791" y="60447"/>
                </a:lnTo>
                <a:lnTo>
                  <a:pt x="55797" y="60747"/>
                </a:lnTo>
                <a:cubicBezTo>
                  <a:pt x="55797" y="60896"/>
                  <a:pt x="55796" y="61045"/>
                  <a:pt x="55783" y="61193"/>
                </a:cubicBezTo>
                <a:cubicBezTo>
                  <a:pt x="55784" y="62015"/>
                  <a:pt x="55760" y="62826"/>
                  <a:pt x="55710" y="63620"/>
                </a:cubicBezTo>
                <a:lnTo>
                  <a:pt x="55705" y="63795"/>
                </a:lnTo>
                <a:cubicBezTo>
                  <a:pt x="55703" y="63795"/>
                  <a:pt x="55701" y="63796"/>
                  <a:pt x="55700" y="63797"/>
                </a:cubicBezTo>
                <a:cubicBezTo>
                  <a:pt x="55205" y="73059"/>
                  <a:pt x="52439" y="80428"/>
                  <a:pt x="48907" y="81987"/>
                </a:cubicBezTo>
                <a:lnTo>
                  <a:pt x="48906" y="82017"/>
                </a:lnTo>
                <a:cubicBezTo>
                  <a:pt x="48853" y="82044"/>
                  <a:pt x="48801" y="82069"/>
                  <a:pt x="48746" y="82058"/>
                </a:cubicBezTo>
                <a:cubicBezTo>
                  <a:pt x="48439" y="82203"/>
                  <a:pt x="48125" y="82282"/>
                  <a:pt x="47807" y="82295"/>
                </a:cubicBezTo>
                <a:lnTo>
                  <a:pt x="47638" y="82338"/>
                </a:lnTo>
                <a:lnTo>
                  <a:pt x="47638" y="82325"/>
                </a:lnTo>
                <a:lnTo>
                  <a:pt x="47633" y="82326"/>
                </a:lnTo>
                <a:cubicBezTo>
                  <a:pt x="47628" y="82226"/>
                  <a:pt x="47627" y="82126"/>
                  <a:pt x="47627" y="82026"/>
                </a:cubicBezTo>
                <a:cubicBezTo>
                  <a:pt x="47627" y="81877"/>
                  <a:pt x="47628" y="81728"/>
                  <a:pt x="47641" y="81580"/>
                </a:cubicBezTo>
                <a:cubicBezTo>
                  <a:pt x="47640" y="80758"/>
                  <a:pt x="47664" y="79947"/>
                  <a:pt x="47714" y="79153"/>
                </a:cubicBezTo>
                <a:lnTo>
                  <a:pt x="47720" y="78978"/>
                </a:lnTo>
                <a:cubicBezTo>
                  <a:pt x="47721" y="78978"/>
                  <a:pt x="47723" y="78978"/>
                  <a:pt x="47725" y="78976"/>
                </a:cubicBezTo>
                <a:cubicBezTo>
                  <a:pt x="48219" y="69715"/>
                  <a:pt x="50985" y="62345"/>
                  <a:pt x="54517" y="60786"/>
                </a:cubicBezTo>
                <a:lnTo>
                  <a:pt x="54519" y="60756"/>
                </a:lnTo>
                <a:cubicBezTo>
                  <a:pt x="54571" y="60729"/>
                  <a:pt x="54623" y="60705"/>
                  <a:pt x="54678" y="60716"/>
                </a:cubicBezTo>
                <a:cubicBezTo>
                  <a:pt x="54985" y="60570"/>
                  <a:pt x="55299" y="60491"/>
                  <a:pt x="55618" y="60478"/>
                </a:cubicBezTo>
                <a:close/>
                <a:moveTo>
                  <a:pt x="39355" y="60435"/>
                </a:moveTo>
                <a:lnTo>
                  <a:pt x="39523" y="60478"/>
                </a:lnTo>
                <a:cubicBezTo>
                  <a:pt x="39842" y="60491"/>
                  <a:pt x="40156" y="60570"/>
                  <a:pt x="40463" y="60716"/>
                </a:cubicBezTo>
                <a:cubicBezTo>
                  <a:pt x="40518" y="60705"/>
                  <a:pt x="40570" y="60729"/>
                  <a:pt x="40622" y="60756"/>
                </a:cubicBezTo>
                <a:lnTo>
                  <a:pt x="40623" y="60786"/>
                </a:lnTo>
                <a:cubicBezTo>
                  <a:pt x="44155" y="62345"/>
                  <a:pt x="46921" y="69715"/>
                  <a:pt x="47416" y="78976"/>
                </a:cubicBezTo>
                <a:cubicBezTo>
                  <a:pt x="47418" y="78978"/>
                  <a:pt x="47420" y="78978"/>
                  <a:pt x="47421" y="78978"/>
                </a:cubicBezTo>
                <a:lnTo>
                  <a:pt x="47427" y="79153"/>
                </a:lnTo>
                <a:cubicBezTo>
                  <a:pt x="47476" y="79947"/>
                  <a:pt x="47500" y="80758"/>
                  <a:pt x="47500" y="81580"/>
                </a:cubicBezTo>
                <a:cubicBezTo>
                  <a:pt x="47513" y="81728"/>
                  <a:pt x="47514" y="81877"/>
                  <a:pt x="47514" y="82026"/>
                </a:cubicBezTo>
                <a:cubicBezTo>
                  <a:pt x="47514" y="82126"/>
                  <a:pt x="47513" y="82226"/>
                  <a:pt x="47508" y="82326"/>
                </a:cubicBezTo>
                <a:lnTo>
                  <a:pt x="47503" y="82325"/>
                </a:lnTo>
                <a:lnTo>
                  <a:pt x="47503" y="82338"/>
                </a:lnTo>
                <a:lnTo>
                  <a:pt x="47334" y="82295"/>
                </a:lnTo>
                <a:cubicBezTo>
                  <a:pt x="47015" y="82282"/>
                  <a:pt x="46702" y="82203"/>
                  <a:pt x="46395" y="82058"/>
                </a:cubicBezTo>
                <a:cubicBezTo>
                  <a:pt x="46340" y="82069"/>
                  <a:pt x="46288" y="82044"/>
                  <a:pt x="46235" y="82017"/>
                </a:cubicBezTo>
                <a:lnTo>
                  <a:pt x="46234" y="81987"/>
                </a:lnTo>
                <a:cubicBezTo>
                  <a:pt x="42702" y="80428"/>
                  <a:pt x="39936" y="73059"/>
                  <a:pt x="39441" y="63797"/>
                </a:cubicBezTo>
                <a:cubicBezTo>
                  <a:pt x="39439" y="63796"/>
                  <a:pt x="39438" y="63795"/>
                  <a:pt x="39436" y="63795"/>
                </a:cubicBezTo>
                <a:lnTo>
                  <a:pt x="39431" y="63620"/>
                </a:lnTo>
                <a:cubicBezTo>
                  <a:pt x="39381" y="62826"/>
                  <a:pt x="39357" y="62015"/>
                  <a:pt x="39357" y="61193"/>
                </a:cubicBezTo>
                <a:cubicBezTo>
                  <a:pt x="39344" y="61045"/>
                  <a:pt x="39344" y="60896"/>
                  <a:pt x="39344" y="60747"/>
                </a:cubicBezTo>
                <a:lnTo>
                  <a:pt x="39350" y="60447"/>
                </a:lnTo>
                <a:lnTo>
                  <a:pt x="39355" y="60448"/>
                </a:lnTo>
                <a:close/>
                <a:moveTo>
                  <a:pt x="39131" y="60435"/>
                </a:moveTo>
                <a:lnTo>
                  <a:pt x="39131" y="60448"/>
                </a:lnTo>
                <a:lnTo>
                  <a:pt x="39136" y="60447"/>
                </a:lnTo>
                <a:lnTo>
                  <a:pt x="39142" y="60747"/>
                </a:lnTo>
                <a:cubicBezTo>
                  <a:pt x="39142" y="60896"/>
                  <a:pt x="39141" y="61045"/>
                  <a:pt x="39128" y="61193"/>
                </a:cubicBezTo>
                <a:cubicBezTo>
                  <a:pt x="39129" y="62015"/>
                  <a:pt x="39105" y="62826"/>
                  <a:pt x="39055" y="63620"/>
                </a:cubicBezTo>
                <a:lnTo>
                  <a:pt x="39050" y="63795"/>
                </a:lnTo>
                <a:cubicBezTo>
                  <a:pt x="39048" y="63795"/>
                  <a:pt x="39046" y="63796"/>
                  <a:pt x="39045" y="63797"/>
                </a:cubicBezTo>
                <a:cubicBezTo>
                  <a:pt x="38550" y="73059"/>
                  <a:pt x="35784" y="80428"/>
                  <a:pt x="32252" y="81987"/>
                </a:cubicBezTo>
                <a:lnTo>
                  <a:pt x="32251" y="82017"/>
                </a:lnTo>
                <a:cubicBezTo>
                  <a:pt x="32198" y="82044"/>
                  <a:pt x="32146" y="82069"/>
                  <a:pt x="32091" y="82058"/>
                </a:cubicBezTo>
                <a:cubicBezTo>
                  <a:pt x="31784" y="82203"/>
                  <a:pt x="31470" y="82282"/>
                  <a:pt x="31152" y="82295"/>
                </a:cubicBezTo>
                <a:lnTo>
                  <a:pt x="30983" y="82338"/>
                </a:lnTo>
                <a:lnTo>
                  <a:pt x="30983" y="82325"/>
                </a:lnTo>
                <a:lnTo>
                  <a:pt x="30978" y="82326"/>
                </a:lnTo>
                <a:cubicBezTo>
                  <a:pt x="30972" y="82226"/>
                  <a:pt x="30972" y="82126"/>
                  <a:pt x="30972" y="82026"/>
                </a:cubicBezTo>
                <a:cubicBezTo>
                  <a:pt x="30972" y="81877"/>
                  <a:pt x="30973" y="81728"/>
                  <a:pt x="30986" y="81580"/>
                </a:cubicBezTo>
                <a:cubicBezTo>
                  <a:pt x="30985" y="80758"/>
                  <a:pt x="31009" y="79947"/>
                  <a:pt x="31059" y="79153"/>
                </a:cubicBezTo>
                <a:lnTo>
                  <a:pt x="31065" y="78978"/>
                </a:lnTo>
                <a:cubicBezTo>
                  <a:pt x="31066" y="78978"/>
                  <a:pt x="31068" y="78978"/>
                  <a:pt x="31069" y="78976"/>
                </a:cubicBezTo>
                <a:cubicBezTo>
                  <a:pt x="31564" y="69715"/>
                  <a:pt x="34330" y="62345"/>
                  <a:pt x="37862" y="60786"/>
                </a:cubicBezTo>
                <a:lnTo>
                  <a:pt x="37864" y="60756"/>
                </a:lnTo>
                <a:cubicBezTo>
                  <a:pt x="37916" y="60729"/>
                  <a:pt x="37968" y="60705"/>
                  <a:pt x="38023" y="60716"/>
                </a:cubicBezTo>
                <a:cubicBezTo>
                  <a:pt x="38330" y="60570"/>
                  <a:pt x="38644" y="60491"/>
                  <a:pt x="38963" y="60478"/>
                </a:cubicBezTo>
                <a:close/>
                <a:moveTo>
                  <a:pt x="22700" y="60435"/>
                </a:moveTo>
                <a:lnTo>
                  <a:pt x="22868" y="60478"/>
                </a:lnTo>
                <a:cubicBezTo>
                  <a:pt x="23187" y="60491"/>
                  <a:pt x="23501" y="60570"/>
                  <a:pt x="23808" y="60716"/>
                </a:cubicBezTo>
                <a:cubicBezTo>
                  <a:pt x="23862" y="60705"/>
                  <a:pt x="23915" y="60729"/>
                  <a:pt x="23967" y="60756"/>
                </a:cubicBezTo>
                <a:lnTo>
                  <a:pt x="23968" y="60786"/>
                </a:lnTo>
                <a:cubicBezTo>
                  <a:pt x="27500" y="62345"/>
                  <a:pt x="30266" y="69715"/>
                  <a:pt x="30761" y="78976"/>
                </a:cubicBezTo>
                <a:cubicBezTo>
                  <a:pt x="30763" y="78978"/>
                  <a:pt x="30765" y="78978"/>
                  <a:pt x="30766" y="78978"/>
                </a:cubicBezTo>
                <a:lnTo>
                  <a:pt x="30772" y="79153"/>
                </a:lnTo>
                <a:cubicBezTo>
                  <a:pt x="30821" y="79947"/>
                  <a:pt x="30845" y="80758"/>
                  <a:pt x="30845" y="81580"/>
                </a:cubicBezTo>
                <a:cubicBezTo>
                  <a:pt x="30858" y="81728"/>
                  <a:pt x="30859" y="81877"/>
                  <a:pt x="30859" y="82026"/>
                </a:cubicBezTo>
                <a:cubicBezTo>
                  <a:pt x="30859" y="82126"/>
                  <a:pt x="30858" y="82226"/>
                  <a:pt x="30853" y="82326"/>
                </a:cubicBezTo>
                <a:lnTo>
                  <a:pt x="30848" y="82325"/>
                </a:lnTo>
                <a:lnTo>
                  <a:pt x="30848" y="82338"/>
                </a:lnTo>
                <a:lnTo>
                  <a:pt x="30679" y="82295"/>
                </a:lnTo>
                <a:cubicBezTo>
                  <a:pt x="30360" y="82282"/>
                  <a:pt x="30047" y="82203"/>
                  <a:pt x="29740" y="82058"/>
                </a:cubicBezTo>
                <a:cubicBezTo>
                  <a:pt x="29685" y="82069"/>
                  <a:pt x="29632" y="82044"/>
                  <a:pt x="29580" y="82017"/>
                </a:cubicBezTo>
                <a:lnTo>
                  <a:pt x="29579" y="81987"/>
                </a:lnTo>
                <a:cubicBezTo>
                  <a:pt x="26047" y="80428"/>
                  <a:pt x="23281" y="73059"/>
                  <a:pt x="22786" y="63797"/>
                </a:cubicBezTo>
                <a:cubicBezTo>
                  <a:pt x="22784" y="63796"/>
                  <a:pt x="22783" y="63795"/>
                  <a:pt x="22781" y="63795"/>
                </a:cubicBezTo>
                <a:lnTo>
                  <a:pt x="22776" y="63620"/>
                </a:lnTo>
                <a:cubicBezTo>
                  <a:pt x="22726" y="62826"/>
                  <a:pt x="22702" y="62015"/>
                  <a:pt x="22702" y="61193"/>
                </a:cubicBezTo>
                <a:cubicBezTo>
                  <a:pt x="22689" y="61045"/>
                  <a:pt x="22689" y="60896"/>
                  <a:pt x="22689" y="60747"/>
                </a:cubicBezTo>
                <a:lnTo>
                  <a:pt x="22695" y="60447"/>
                </a:lnTo>
                <a:lnTo>
                  <a:pt x="22700" y="60448"/>
                </a:lnTo>
                <a:close/>
                <a:moveTo>
                  <a:pt x="22476" y="60435"/>
                </a:moveTo>
                <a:lnTo>
                  <a:pt x="22476" y="60448"/>
                </a:lnTo>
                <a:lnTo>
                  <a:pt x="22481" y="60447"/>
                </a:lnTo>
                <a:lnTo>
                  <a:pt x="22487" y="60747"/>
                </a:lnTo>
                <a:cubicBezTo>
                  <a:pt x="22487" y="60896"/>
                  <a:pt x="22486" y="61045"/>
                  <a:pt x="22473" y="61193"/>
                </a:cubicBezTo>
                <a:cubicBezTo>
                  <a:pt x="22474" y="62015"/>
                  <a:pt x="22450" y="62826"/>
                  <a:pt x="22400" y="63620"/>
                </a:cubicBezTo>
                <a:lnTo>
                  <a:pt x="22395" y="63795"/>
                </a:lnTo>
                <a:cubicBezTo>
                  <a:pt x="22393" y="63795"/>
                  <a:pt x="22391" y="63796"/>
                  <a:pt x="22390" y="63797"/>
                </a:cubicBezTo>
                <a:cubicBezTo>
                  <a:pt x="21895" y="73059"/>
                  <a:pt x="19129" y="80428"/>
                  <a:pt x="15597" y="81987"/>
                </a:cubicBezTo>
                <a:lnTo>
                  <a:pt x="15596" y="82017"/>
                </a:lnTo>
                <a:cubicBezTo>
                  <a:pt x="15543" y="82044"/>
                  <a:pt x="15491" y="82069"/>
                  <a:pt x="15436" y="82058"/>
                </a:cubicBezTo>
                <a:cubicBezTo>
                  <a:pt x="15129" y="82203"/>
                  <a:pt x="14815" y="82282"/>
                  <a:pt x="14497" y="82295"/>
                </a:cubicBezTo>
                <a:lnTo>
                  <a:pt x="14328" y="82338"/>
                </a:lnTo>
                <a:lnTo>
                  <a:pt x="14328" y="82325"/>
                </a:lnTo>
                <a:lnTo>
                  <a:pt x="14323" y="82326"/>
                </a:lnTo>
                <a:cubicBezTo>
                  <a:pt x="14317" y="82226"/>
                  <a:pt x="14317" y="82126"/>
                  <a:pt x="14317" y="82026"/>
                </a:cubicBezTo>
                <a:cubicBezTo>
                  <a:pt x="14317" y="81877"/>
                  <a:pt x="14318" y="81728"/>
                  <a:pt x="14331" y="81580"/>
                </a:cubicBezTo>
                <a:cubicBezTo>
                  <a:pt x="14330" y="80758"/>
                  <a:pt x="14354" y="79947"/>
                  <a:pt x="14404" y="79153"/>
                </a:cubicBezTo>
                <a:lnTo>
                  <a:pt x="14409" y="78978"/>
                </a:lnTo>
                <a:cubicBezTo>
                  <a:pt x="14411" y="78978"/>
                  <a:pt x="14413" y="78978"/>
                  <a:pt x="14414" y="78976"/>
                </a:cubicBezTo>
                <a:cubicBezTo>
                  <a:pt x="14909" y="69715"/>
                  <a:pt x="17675" y="62345"/>
                  <a:pt x="21207" y="60786"/>
                </a:cubicBezTo>
                <a:lnTo>
                  <a:pt x="21209" y="60756"/>
                </a:lnTo>
                <a:cubicBezTo>
                  <a:pt x="21261" y="60729"/>
                  <a:pt x="21313" y="60705"/>
                  <a:pt x="21368" y="60716"/>
                </a:cubicBezTo>
                <a:cubicBezTo>
                  <a:pt x="21675" y="60570"/>
                  <a:pt x="21989" y="60491"/>
                  <a:pt x="22308" y="60478"/>
                </a:cubicBezTo>
                <a:close/>
                <a:moveTo>
                  <a:pt x="6045" y="60435"/>
                </a:moveTo>
                <a:lnTo>
                  <a:pt x="6213" y="60478"/>
                </a:lnTo>
                <a:cubicBezTo>
                  <a:pt x="6532" y="60491"/>
                  <a:pt x="6846" y="60570"/>
                  <a:pt x="7153" y="60716"/>
                </a:cubicBezTo>
                <a:cubicBezTo>
                  <a:pt x="7207" y="60705"/>
                  <a:pt x="7260" y="60729"/>
                  <a:pt x="7312" y="60756"/>
                </a:cubicBezTo>
                <a:lnTo>
                  <a:pt x="7313" y="60786"/>
                </a:lnTo>
                <a:cubicBezTo>
                  <a:pt x="10845" y="62345"/>
                  <a:pt x="13611" y="69715"/>
                  <a:pt x="14106" y="78976"/>
                </a:cubicBezTo>
                <a:cubicBezTo>
                  <a:pt x="14108" y="78978"/>
                  <a:pt x="14110" y="78978"/>
                  <a:pt x="14111" y="78978"/>
                </a:cubicBezTo>
                <a:lnTo>
                  <a:pt x="14117" y="79153"/>
                </a:lnTo>
                <a:cubicBezTo>
                  <a:pt x="14166" y="79947"/>
                  <a:pt x="14190" y="80758"/>
                  <a:pt x="14190" y="81580"/>
                </a:cubicBezTo>
                <a:cubicBezTo>
                  <a:pt x="14203" y="81728"/>
                  <a:pt x="14204" y="81877"/>
                  <a:pt x="14204" y="82026"/>
                </a:cubicBezTo>
                <a:cubicBezTo>
                  <a:pt x="14204" y="82126"/>
                  <a:pt x="14203" y="82226"/>
                  <a:pt x="14198" y="82326"/>
                </a:cubicBezTo>
                <a:lnTo>
                  <a:pt x="14193" y="82325"/>
                </a:lnTo>
                <a:lnTo>
                  <a:pt x="14193" y="82338"/>
                </a:lnTo>
                <a:lnTo>
                  <a:pt x="14024" y="82295"/>
                </a:lnTo>
                <a:cubicBezTo>
                  <a:pt x="13705" y="82282"/>
                  <a:pt x="13392" y="82203"/>
                  <a:pt x="13085" y="82058"/>
                </a:cubicBezTo>
                <a:cubicBezTo>
                  <a:pt x="13030" y="82069"/>
                  <a:pt x="12977" y="82044"/>
                  <a:pt x="12925" y="82017"/>
                </a:cubicBezTo>
                <a:lnTo>
                  <a:pt x="12924" y="81987"/>
                </a:lnTo>
                <a:cubicBezTo>
                  <a:pt x="9392" y="80428"/>
                  <a:pt x="6626" y="73059"/>
                  <a:pt x="6131" y="63797"/>
                </a:cubicBezTo>
                <a:cubicBezTo>
                  <a:pt x="6129" y="63796"/>
                  <a:pt x="6128" y="63795"/>
                  <a:pt x="6126" y="63795"/>
                </a:cubicBezTo>
                <a:lnTo>
                  <a:pt x="6121" y="63620"/>
                </a:lnTo>
                <a:cubicBezTo>
                  <a:pt x="6071" y="62826"/>
                  <a:pt x="6047" y="62015"/>
                  <a:pt x="6047" y="61193"/>
                </a:cubicBezTo>
                <a:cubicBezTo>
                  <a:pt x="6034" y="61045"/>
                  <a:pt x="6034" y="60896"/>
                  <a:pt x="6034" y="60747"/>
                </a:cubicBezTo>
                <a:lnTo>
                  <a:pt x="6040" y="60447"/>
                </a:lnTo>
                <a:lnTo>
                  <a:pt x="6045" y="60448"/>
                </a:lnTo>
                <a:close/>
                <a:moveTo>
                  <a:pt x="5821" y="60435"/>
                </a:moveTo>
                <a:lnTo>
                  <a:pt x="5821" y="60448"/>
                </a:lnTo>
                <a:lnTo>
                  <a:pt x="5826" y="60447"/>
                </a:lnTo>
                <a:lnTo>
                  <a:pt x="5832" y="60747"/>
                </a:lnTo>
                <a:cubicBezTo>
                  <a:pt x="5832" y="60896"/>
                  <a:pt x="5831" y="61045"/>
                  <a:pt x="5818" y="61193"/>
                </a:cubicBezTo>
                <a:cubicBezTo>
                  <a:pt x="5819" y="62015"/>
                  <a:pt x="5795" y="62826"/>
                  <a:pt x="5745" y="63620"/>
                </a:cubicBezTo>
                <a:lnTo>
                  <a:pt x="5740" y="63795"/>
                </a:lnTo>
                <a:cubicBezTo>
                  <a:pt x="5738" y="63795"/>
                  <a:pt x="5736" y="63796"/>
                  <a:pt x="5735" y="63797"/>
                </a:cubicBezTo>
                <a:cubicBezTo>
                  <a:pt x="5291" y="72107"/>
                  <a:pt x="3018" y="78895"/>
                  <a:pt x="0" y="81288"/>
                </a:cubicBezTo>
                <a:lnTo>
                  <a:pt x="0" y="77815"/>
                </a:lnTo>
                <a:cubicBezTo>
                  <a:pt x="2256" y="75641"/>
                  <a:pt x="3958" y="70512"/>
                  <a:pt x="4421" y="64236"/>
                </a:cubicBezTo>
                <a:cubicBezTo>
                  <a:pt x="2548" y="65309"/>
                  <a:pt x="960" y="68335"/>
                  <a:pt x="0" y="72475"/>
                </a:cubicBezTo>
                <a:lnTo>
                  <a:pt x="0" y="67047"/>
                </a:lnTo>
                <a:cubicBezTo>
                  <a:pt x="1195" y="63821"/>
                  <a:pt x="2777" y="61570"/>
                  <a:pt x="4552" y="60786"/>
                </a:cubicBezTo>
                <a:lnTo>
                  <a:pt x="4554" y="60756"/>
                </a:lnTo>
                <a:cubicBezTo>
                  <a:pt x="4606" y="60729"/>
                  <a:pt x="4658" y="60705"/>
                  <a:pt x="4713" y="60716"/>
                </a:cubicBezTo>
                <a:cubicBezTo>
                  <a:pt x="5020" y="60570"/>
                  <a:pt x="5334" y="60491"/>
                  <a:pt x="5653" y="60478"/>
                </a:cubicBezTo>
                <a:close/>
                <a:moveTo>
                  <a:pt x="112723" y="42206"/>
                </a:moveTo>
                <a:cubicBezTo>
                  <a:pt x="110014" y="43747"/>
                  <a:pt x="107899" y="49340"/>
                  <a:pt x="107375" y="56395"/>
                </a:cubicBezTo>
                <a:cubicBezTo>
                  <a:pt x="110084" y="54855"/>
                  <a:pt x="112198" y="49261"/>
                  <a:pt x="112723" y="42206"/>
                </a:cubicBezTo>
                <a:close/>
                <a:moveTo>
                  <a:pt x="99003" y="42206"/>
                </a:moveTo>
                <a:cubicBezTo>
                  <a:pt x="99528" y="49261"/>
                  <a:pt x="101642" y="54855"/>
                  <a:pt x="104351" y="56395"/>
                </a:cubicBezTo>
                <a:cubicBezTo>
                  <a:pt x="103827" y="49340"/>
                  <a:pt x="101712" y="43747"/>
                  <a:pt x="99003" y="42206"/>
                </a:cubicBezTo>
                <a:close/>
                <a:moveTo>
                  <a:pt x="96068" y="42206"/>
                </a:moveTo>
                <a:cubicBezTo>
                  <a:pt x="93359" y="43747"/>
                  <a:pt x="91244" y="49340"/>
                  <a:pt x="90720" y="56395"/>
                </a:cubicBezTo>
                <a:cubicBezTo>
                  <a:pt x="93429" y="54855"/>
                  <a:pt x="95543" y="49261"/>
                  <a:pt x="96068" y="42206"/>
                </a:cubicBezTo>
                <a:close/>
                <a:moveTo>
                  <a:pt x="82348" y="42206"/>
                </a:moveTo>
                <a:cubicBezTo>
                  <a:pt x="82873" y="49261"/>
                  <a:pt x="84987" y="54855"/>
                  <a:pt x="87696" y="56395"/>
                </a:cubicBezTo>
                <a:cubicBezTo>
                  <a:pt x="87172" y="49340"/>
                  <a:pt x="85057" y="43747"/>
                  <a:pt x="82348" y="42206"/>
                </a:cubicBezTo>
                <a:close/>
                <a:moveTo>
                  <a:pt x="79413" y="42206"/>
                </a:moveTo>
                <a:cubicBezTo>
                  <a:pt x="76704" y="43747"/>
                  <a:pt x="74589" y="49340"/>
                  <a:pt x="74065" y="56395"/>
                </a:cubicBezTo>
                <a:cubicBezTo>
                  <a:pt x="76774" y="54855"/>
                  <a:pt x="78888" y="49261"/>
                  <a:pt x="79413" y="42206"/>
                </a:cubicBezTo>
                <a:close/>
                <a:moveTo>
                  <a:pt x="65693" y="42206"/>
                </a:moveTo>
                <a:cubicBezTo>
                  <a:pt x="66218" y="49261"/>
                  <a:pt x="68332" y="54855"/>
                  <a:pt x="71041" y="56395"/>
                </a:cubicBezTo>
                <a:cubicBezTo>
                  <a:pt x="70517" y="49340"/>
                  <a:pt x="68402" y="43747"/>
                  <a:pt x="65693" y="42206"/>
                </a:cubicBezTo>
                <a:close/>
                <a:moveTo>
                  <a:pt x="62757" y="42206"/>
                </a:moveTo>
                <a:cubicBezTo>
                  <a:pt x="60049" y="43747"/>
                  <a:pt x="57934" y="49340"/>
                  <a:pt x="57410" y="56395"/>
                </a:cubicBezTo>
                <a:cubicBezTo>
                  <a:pt x="60119" y="54855"/>
                  <a:pt x="62233" y="49261"/>
                  <a:pt x="62757" y="42206"/>
                </a:cubicBezTo>
                <a:close/>
                <a:moveTo>
                  <a:pt x="49038" y="42206"/>
                </a:moveTo>
                <a:cubicBezTo>
                  <a:pt x="49563" y="49261"/>
                  <a:pt x="51677" y="54855"/>
                  <a:pt x="54386" y="56395"/>
                </a:cubicBezTo>
                <a:cubicBezTo>
                  <a:pt x="53862" y="49340"/>
                  <a:pt x="51747" y="43747"/>
                  <a:pt x="49038" y="42206"/>
                </a:cubicBezTo>
                <a:close/>
                <a:moveTo>
                  <a:pt x="46102" y="42206"/>
                </a:moveTo>
                <a:cubicBezTo>
                  <a:pt x="43394" y="43747"/>
                  <a:pt x="41279" y="49340"/>
                  <a:pt x="40755" y="56395"/>
                </a:cubicBezTo>
                <a:cubicBezTo>
                  <a:pt x="43463" y="54855"/>
                  <a:pt x="45578" y="49261"/>
                  <a:pt x="46102" y="42206"/>
                </a:cubicBezTo>
                <a:close/>
                <a:moveTo>
                  <a:pt x="32383" y="42206"/>
                </a:moveTo>
                <a:cubicBezTo>
                  <a:pt x="32908" y="49261"/>
                  <a:pt x="35022" y="54855"/>
                  <a:pt x="37731" y="56395"/>
                </a:cubicBezTo>
                <a:cubicBezTo>
                  <a:pt x="37206" y="49340"/>
                  <a:pt x="35092" y="43747"/>
                  <a:pt x="32383" y="42206"/>
                </a:cubicBezTo>
                <a:close/>
                <a:moveTo>
                  <a:pt x="29447" y="42206"/>
                </a:moveTo>
                <a:cubicBezTo>
                  <a:pt x="26739" y="43747"/>
                  <a:pt x="24624" y="49340"/>
                  <a:pt x="24100" y="56395"/>
                </a:cubicBezTo>
                <a:cubicBezTo>
                  <a:pt x="26808" y="54855"/>
                  <a:pt x="28923" y="49261"/>
                  <a:pt x="29447" y="42206"/>
                </a:cubicBezTo>
                <a:close/>
                <a:moveTo>
                  <a:pt x="15728" y="42206"/>
                </a:moveTo>
                <a:cubicBezTo>
                  <a:pt x="16253" y="49261"/>
                  <a:pt x="18367" y="54855"/>
                  <a:pt x="21076" y="56395"/>
                </a:cubicBezTo>
                <a:cubicBezTo>
                  <a:pt x="20551" y="49340"/>
                  <a:pt x="18437" y="43747"/>
                  <a:pt x="15728" y="42206"/>
                </a:cubicBezTo>
                <a:close/>
                <a:moveTo>
                  <a:pt x="12792" y="42206"/>
                </a:moveTo>
                <a:cubicBezTo>
                  <a:pt x="10084" y="43747"/>
                  <a:pt x="7969" y="49340"/>
                  <a:pt x="7445" y="56395"/>
                </a:cubicBezTo>
                <a:cubicBezTo>
                  <a:pt x="10153" y="54855"/>
                  <a:pt x="12268" y="49261"/>
                  <a:pt x="12792" y="42206"/>
                </a:cubicBezTo>
                <a:close/>
                <a:moveTo>
                  <a:pt x="0" y="39477"/>
                </a:moveTo>
                <a:cubicBezTo>
                  <a:pt x="3018" y="41851"/>
                  <a:pt x="5291" y="48585"/>
                  <a:pt x="5735" y="56831"/>
                </a:cubicBezTo>
                <a:cubicBezTo>
                  <a:pt x="5736" y="56832"/>
                  <a:pt x="5738" y="56832"/>
                  <a:pt x="5740" y="56832"/>
                </a:cubicBezTo>
                <a:lnTo>
                  <a:pt x="5745" y="57006"/>
                </a:lnTo>
                <a:cubicBezTo>
                  <a:pt x="5795" y="57794"/>
                  <a:pt x="5819" y="58598"/>
                  <a:pt x="5818" y="59414"/>
                </a:cubicBezTo>
                <a:cubicBezTo>
                  <a:pt x="5831" y="59561"/>
                  <a:pt x="5832" y="59708"/>
                  <a:pt x="5832" y="59856"/>
                </a:cubicBezTo>
                <a:cubicBezTo>
                  <a:pt x="5832" y="59956"/>
                  <a:pt x="5832" y="60055"/>
                  <a:pt x="5826" y="60154"/>
                </a:cubicBezTo>
                <a:lnTo>
                  <a:pt x="5821" y="60153"/>
                </a:lnTo>
                <a:lnTo>
                  <a:pt x="5821" y="60166"/>
                </a:lnTo>
                <a:lnTo>
                  <a:pt x="5652" y="60124"/>
                </a:lnTo>
                <a:cubicBezTo>
                  <a:pt x="5334" y="60110"/>
                  <a:pt x="5020" y="60032"/>
                  <a:pt x="4713" y="59888"/>
                </a:cubicBezTo>
                <a:cubicBezTo>
                  <a:pt x="4658" y="59899"/>
                  <a:pt x="4606" y="59874"/>
                  <a:pt x="4554" y="59848"/>
                </a:cubicBezTo>
                <a:lnTo>
                  <a:pt x="4552" y="59818"/>
                </a:lnTo>
                <a:cubicBezTo>
                  <a:pt x="2777" y="59040"/>
                  <a:pt x="1195" y="56806"/>
                  <a:pt x="0" y="53606"/>
                </a:cubicBezTo>
                <a:lnTo>
                  <a:pt x="0" y="48221"/>
                </a:lnTo>
                <a:cubicBezTo>
                  <a:pt x="960" y="52329"/>
                  <a:pt x="2548" y="55330"/>
                  <a:pt x="4421" y="56395"/>
                </a:cubicBezTo>
                <a:cubicBezTo>
                  <a:pt x="3958" y="50168"/>
                  <a:pt x="2256" y="45080"/>
                  <a:pt x="0" y="42923"/>
                </a:cubicBezTo>
                <a:close/>
                <a:moveTo>
                  <a:pt x="114258" y="38435"/>
                </a:moveTo>
                <a:lnTo>
                  <a:pt x="114427" y="38477"/>
                </a:lnTo>
                <a:cubicBezTo>
                  <a:pt x="114745" y="38491"/>
                  <a:pt x="115059" y="38569"/>
                  <a:pt x="115366" y="38713"/>
                </a:cubicBezTo>
                <a:cubicBezTo>
                  <a:pt x="115421" y="38702"/>
                  <a:pt x="115473" y="38727"/>
                  <a:pt x="115526" y="38753"/>
                </a:cubicBezTo>
                <a:lnTo>
                  <a:pt x="115527" y="38783"/>
                </a:lnTo>
                <a:cubicBezTo>
                  <a:pt x="117264" y="39544"/>
                  <a:pt x="118816" y="41700"/>
                  <a:pt x="120000" y="44798"/>
                </a:cubicBezTo>
                <a:lnTo>
                  <a:pt x="120000" y="50048"/>
                </a:lnTo>
                <a:cubicBezTo>
                  <a:pt x="119032" y="46110"/>
                  <a:pt x="117480" y="43242"/>
                  <a:pt x="115658" y="42207"/>
                </a:cubicBezTo>
                <a:cubicBezTo>
                  <a:pt x="116116" y="48360"/>
                  <a:pt x="117783" y="53401"/>
                  <a:pt x="120000" y="55607"/>
                </a:cubicBezTo>
                <a:lnTo>
                  <a:pt x="120000" y="59072"/>
                </a:lnTo>
                <a:cubicBezTo>
                  <a:pt x="117022" y="56632"/>
                  <a:pt x="114785" y="49944"/>
                  <a:pt x="114345" y="41771"/>
                </a:cubicBezTo>
                <a:cubicBezTo>
                  <a:pt x="114343" y="41769"/>
                  <a:pt x="114341" y="41769"/>
                  <a:pt x="114340" y="41769"/>
                </a:cubicBezTo>
                <a:lnTo>
                  <a:pt x="114334" y="41595"/>
                </a:lnTo>
                <a:cubicBezTo>
                  <a:pt x="114285" y="40807"/>
                  <a:pt x="114260" y="40003"/>
                  <a:pt x="114261" y="39187"/>
                </a:cubicBezTo>
                <a:cubicBezTo>
                  <a:pt x="114248" y="39040"/>
                  <a:pt x="114247" y="38893"/>
                  <a:pt x="114247" y="38745"/>
                </a:cubicBezTo>
                <a:lnTo>
                  <a:pt x="114253" y="38447"/>
                </a:lnTo>
                <a:lnTo>
                  <a:pt x="114258" y="38448"/>
                </a:lnTo>
                <a:close/>
                <a:moveTo>
                  <a:pt x="114123" y="38435"/>
                </a:moveTo>
                <a:lnTo>
                  <a:pt x="114123" y="38448"/>
                </a:lnTo>
                <a:lnTo>
                  <a:pt x="114128" y="38447"/>
                </a:lnTo>
                <a:lnTo>
                  <a:pt x="114134" y="38745"/>
                </a:lnTo>
                <a:cubicBezTo>
                  <a:pt x="114134" y="38893"/>
                  <a:pt x="114133" y="39040"/>
                  <a:pt x="114120" y="39187"/>
                </a:cubicBezTo>
                <a:cubicBezTo>
                  <a:pt x="114121" y="40003"/>
                  <a:pt x="114096" y="40807"/>
                  <a:pt x="114047" y="41595"/>
                </a:cubicBezTo>
                <a:lnTo>
                  <a:pt x="114041" y="41769"/>
                </a:lnTo>
                <a:cubicBezTo>
                  <a:pt x="114040" y="41769"/>
                  <a:pt x="114038" y="41769"/>
                  <a:pt x="114036" y="41771"/>
                </a:cubicBezTo>
                <a:cubicBezTo>
                  <a:pt x="113542" y="50959"/>
                  <a:pt x="110775" y="58271"/>
                  <a:pt x="107243" y="59818"/>
                </a:cubicBezTo>
                <a:lnTo>
                  <a:pt x="107242" y="59848"/>
                </a:lnTo>
                <a:cubicBezTo>
                  <a:pt x="107190" y="59874"/>
                  <a:pt x="107138" y="59899"/>
                  <a:pt x="107083" y="59888"/>
                </a:cubicBezTo>
                <a:cubicBezTo>
                  <a:pt x="106776" y="60032"/>
                  <a:pt x="106462" y="60110"/>
                  <a:pt x="106143" y="60124"/>
                </a:cubicBezTo>
                <a:lnTo>
                  <a:pt x="105975" y="60166"/>
                </a:lnTo>
                <a:lnTo>
                  <a:pt x="105975" y="60153"/>
                </a:lnTo>
                <a:lnTo>
                  <a:pt x="105970" y="60154"/>
                </a:lnTo>
                <a:cubicBezTo>
                  <a:pt x="105964" y="60055"/>
                  <a:pt x="105964" y="59956"/>
                  <a:pt x="105964" y="59856"/>
                </a:cubicBezTo>
                <a:cubicBezTo>
                  <a:pt x="105964" y="59708"/>
                  <a:pt x="105965" y="59561"/>
                  <a:pt x="105977" y="59414"/>
                </a:cubicBezTo>
                <a:cubicBezTo>
                  <a:pt x="105977" y="58598"/>
                  <a:pt x="106001" y="57794"/>
                  <a:pt x="106051" y="57006"/>
                </a:cubicBezTo>
                <a:lnTo>
                  <a:pt x="106056" y="56832"/>
                </a:lnTo>
                <a:cubicBezTo>
                  <a:pt x="106058" y="56832"/>
                  <a:pt x="106060" y="56832"/>
                  <a:pt x="106061" y="56831"/>
                </a:cubicBezTo>
                <a:cubicBezTo>
                  <a:pt x="106556" y="47642"/>
                  <a:pt x="109322" y="40330"/>
                  <a:pt x="112854" y="38783"/>
                </a:cubicBezTo>
                <a:lnTo>
                  <a:pt x="112855" y="38753"/>
                </a:lnTo>
                <a:cubicBezTo>
                  <a:pt x="112908" y="38727"/>
                  <a:pt x="112960" y="38702"/>
                  <a:pt x="113015" y="38713"/>
                </a:cubicBezTo>
                <a:cubicBezTo>
                  <a:pt x="113322" y="38569"/>
                  <a:pt x="113636" y="38491"/>
                  <a:pt x="113955" y="38477"/>
                </a:cubicBezTo>
                <a:close/>
                <a:moveTo>
                  <a:pt x="97603" y="38435"/>
                </a:moveTo>
                <a:lnTo>
                  <a:pt x="97772" y="38477"/>
                </a:lnTo>
                <a:cubicBezTo>
                  <a:pt x="98090" y="38491"/>
                  <a:pt x="98404" y="38569"/>
                  <a:pt x="98711" y="38713"/>
                </a:cubicBezTo>
                <a:cubicBezTo>
                  <a:pt x="98766" y="38702"/>
                  <a:pt x="98818" y="38727"/>
                  <a:pt x="98871" y="38753"/>
                </a:cubicBezTo>
                <a:lnTo>
                  <a:pt x="98872" y="38783"/>
                </a:lnTo>
                <a:cubicBezTo>
                  <a:pt x="102404" y="40330"/>
                  <a:pt x="105170" y="47642"/>
                  <a:pt x="105665" y="56831"/>
                </a:cubicBezTo>
                <a:cubicBezTo>
                  <a:pt x="105666" y="56832"/>
                  <a:pt x="105668" y="56832"/>
                  <a:pt x="105670" y="56832"/>
                </a:cubicBezTo>
                <a:lnTo>
                  <a:pt x="105675" y="57006"/>
                </a:lnTo>
                <a:cubicBezTo>
                  <a:pt x="105725" y="57794"/>
                  <a:pt x="105749" y="58598"/>
                  <a:pt x="105749" y="59414"/>
                </a:cubicBezTo>
                <a:cubicBezTo>
                  <a:pt x="105761" y="59561"/>
                  <a:pt x="105762" y="59708"/>
                  <a:pt x="105762" y="59856"/>
                </a:cubicBezTo>
                <a:cubicBezTo>
                  <a:pt x="105762" y="59956"/>
                  <a:pt x="105762" y="60055"/>
                  <a:pt x="105756" y="60154"/>
                </a:cubicBezTo>
                <a:lnTo>
                  <a:pt x="105751" y="60153"/>
                </a:lnTo>
                <a:lnTo>
                  <a:pt x="105751" y="60166"/>
                </a:lnTo>
                <a:lnTo>
                  <a:pt x="105583" y="60124"/>
                </a:lnTo>
                <a:cubicBezTo>
                  <a:pt x="105264" y="60110"/>
                  <a:pt x="104950" y="60032"/>
                  <a:pt x="104643" y="59888"/>
                </a:cubicBezTo>
                <a:cubicBezTo>
                  <a:pt x="104588" y="59899"/>
                  <a:pt x="104536" y="59874"/>
                  <a:pt x="104484" y="59848"/>
                </a:cubicBezTo>
                <a:lnTo>
                  <a:pt x="104483" y="59818"/>
                </a:lnTo>
                <a:cubicBezTo>
                  <a:pt x="100951" y="58271"/>
                  <a:pt x="98184" y="50959"/>
                  <a:pt x="97690" y="41771"/>
                </a:cubicBezTo>
                <a:cubicBezTo>
                  <a:pt x="97688" y="41769"/>
                  <a:pt x="97686" y="41769"/>
                  <a:pt x="97685" y="41769"/>
                </a:cubicBezTo>
                <a:lnTo>
                  <a:pt x="97679" y="41595"/>
                </a:lnTo>
                <a:cubicBezTo>
                  <a:pt x="97630" y="40807"/>
                  <a:pt x="97605" y="40003"/>
                  <a:pt x="97606" y="39187"/>
                </a:cubicBezTo>
                <a:cubicBezTo>
                  <a:pt x="97593" y="39040"/>
                  <a:pt x="97592" y="38893"/>
                  <a:pt x="97592" y="38745"/>
                </a:cubicBezTo>
                <a:lnTo>
                  <a:pt x="97598" y="38447"/>
                </a:lnTo>
                <a:lnTo>
                  <a:pt x="97603" y="38448"/>
                </a:lnTo>
                <a:close/>
                <a:moveTo>
                  <a:pt x="97468" y="38435"/>
                </a:moveTo>
                <a:lnTo>
                  <a:pt x="97468" y="38448"/>
                </a:lnTo>
                <a:lnTo>
                  <a:pt x="97473" y="38447"/>
                </a:lnTo>
                <a:lnTo>
                  <a:pt x="97479" y="38745"/>
                </a:lnTo>
                <a:cubicBezTo>
                  <a:pt x="97479" y="38893"/>
                  <a:pt x="97478" y="39040"/>
                  <a:pt x="97465" y="39187"/>
                </a:cubicBezTo>
                <a:cubicBezTo>
                  <a:pt x="97466" y="40003"/>
                  <a:pt x="97441" y="40807"/>
                  <a:pt x="97392" y="41595"/>
                </a:cubicBezTo>
                <a:lnTo>
                  <a:pt x="97386" y="41769"/>
                </a:lnTo>
                <a:cubicBezTo>
                  <a:pt x="97385" y="41769"/>
                  <a:pt x="97383" y="41769"/>
                  <a:pt x="97381" y="41771"/>
                </a:cubicBezTo>
                <a:cubicBezTo>
                  <a:pt x="96887" y="50959"/>
                  <a:pt x="94120" y="58271"/>
                  <a:pt x="90588" y="59818"/>
                </a:cubicBezTo>
                <a:lnTo>
                  <a:pt x="90587" y="59848"/>
                </a:lnTo>
                <a:cubicBezTo>
                  <a:pt x="90535" y="59874"/>
                  <a:pt x="90483" y="59899"/>
                  <a:pt x="90428" y="59888"/>
                </a:cubicBezTo>
                <a:cubicBezTo>
                  <a:pt x="90121" y="60032"/>
                  <a:pt x="89807" y="60110"/>
                  <a:pt x="89488" y="60124"/>
                </a:cubicBezTo>
                <a:lnTo>
                  <a:pt x="89320" y="60166"/>
                </a:lnTo>
                <a:lnTo>
                  <a:pt x="89320" y="60153"/>
                </a:lnTo>
                <a:lnTo>
                  <a:pt x="89315" y="60154"/>
                </a:lnTo>
                <a:cubicBezTo>
                  <a:pt x="89309" y="60055"/>
                  <a:pt x="89309" y="59956"/>
                  <a:pt x="89309" y="59856"/>
                </a:cubicBezTo>
                <a:cubicBezTo>
                  <a:pt x="89309" y="59708"/>
                  <a:pt x="89310" y="59561"/>
                  <a:pt x="89322" y="59414"/>
                </a:cubicBezTo>
                <a:cubicBezTo>
                  <a:pt x="89322" y="58598"/>
                  <a:pt x="89346" y="57794"/>
                  <a:pt x="89396" y="57006"/>
                </a:cubicBezTo>
                <a:lnTo>
                  <a:pt x="89401" y="56832"/>
                </a:lnTo>
                <a:cubicBezTo>
                  <a:pt x="89403" y="56832"/>
                  <a:pt x="89405" y="56832"/>
                  <a:pt x="89406" y="56831"/>
                </a:cubicBezTo>
                <a:cubicBezTo>
                  <a:pt x="89901" y="47642"/>
                  <a:pt x="92667" y="40330"/>
                  <a:pt x="96199" y="38783"/>
                </a:cubicBezTo>
                <a:lnTo>
                  <a:pt x="96200" y="38753"/>
                </a:lnTo>
                <a:cubicBezTo>
                  <a:pt x="96253" y="38727"/>
                  <a:pt x="96305" y="38702"/>
                  <a:pt x="96360" y="38713"/>
                </a:cubicBezTo>
                <a:cubicBezTo>
                  <a:pt x="96667" y="38569"/>
                  <a:pt x="96981" y="38491"/>
                  <a:pt x="97299" y="38477"/>
                </a:cubicBezTo>
                <a:close/>
                <a:moveTo>
                  <a:pt x="80948" y="38435"/>
                </a:moveTo>
                <a:lnTo>
                  <a:pt x="81117" y="38477"/>
                </a:lnTo>
                <a:cubicBezTo>
                  <a:pt x="81435" y="38491"/>
                  <a:pt x="81749" y="38569"/>
                  <a:pt x="82056" y="38713"/>
                </a:cubicBezTo>
                <a:cubicBezTo>
                  <a:pt x="82111" y="38702"/>
                  <a:pt x="82163" y="38727"/>
                  <a:pt x="82216" y="38753"/>
                </a:cubicBezTo>
                <a:lnTo>
                  <a:pt x="82217" y="38783"/>
                </a:lnTo>
                <a:cubicBezTo>
                  <a:pt x="85749" y="40330"/>
                  <a:pt x="88515" y="47642"/>
                  <a:pt x="89010" y="56831"/>
                </a:cubicBezTo>
                <a:cubicBezTo>
                  <a:pt x="89011" y="56832"/>
                  <a:pt x="89013" y="56832"/>
                  <a:pt x="89015" y="56832"/>
                </a:cubicBezTo>
                <a:lnTo>
                  <a:pt x="89020" y="57006"/>
                </a:lnTo>
                <a:cubicBezTo>
                  <a:pt x="89070" y="57794"/>
                  <a:pt x="89094" y="58598"/>
                  <a:pt x="89094" y="59414"/>
                </a:cubicBezTo>
                <a:cubicBezTo>
                  <a:pt x="89106" y="59561"/>
                  <a:pt x="89107" y="59708"/>
                  <a:pt x="89107" y="59856"/>
                </a:cubicBezTo>
                <a:cubicBezTo>
                  <a:pt x="89107" y="59956"/>
                  <a:pt x="89107" y="60055"/>
                  <a:pt x="89101" y="60154"/>
                </a:cubicBezTo>
                <a:lnTo>
                  <a:pt x="89096" y="60153"/>
                </a:lnTo>
                <a:lnTo>
                  <a:pt x="89096" y="60166"/>
                </a:lnTo>
                <a:lnTo>
                  <a:pt x="88928" y="60124"/>
                </a:lnTo>
                <a:cubicBezTo>
                  <a:pt x="88609" y="60110"/>
                  <a:pt x="88295" y="60032"/>
                  <a:pt x="87988" y="59888"/>
                </a:cubicBezTo>
                <a:cubicBezTo>
                  <a:pt x="87933" y="59899"/>
                  <a:pt x="87881" y="59874"/>
                  <a:pt x="87829" y="59848"/>
                </a:cubicBezTo>
                <a:lnTo>
                  <a:pt x="87828" y="59818"/>
                </a:lnTo>
                <a:cubicBezTo>
                  <a:pt x="84296" y="58271"/>
                  <a:pt x="81529" y="50959"/>
                  <a:pt x="81035" y="41771"/>
                </a:cubicBezTo>
                <a:cubicBezTo>
                  <a:pt x="81033" y="41769"/>
                  <a:pt x="81031" y="41769"/>
                  <a:pt x="81030" y="41769"/>
                </a:cubicBezTo>
                <a:lnTo>
                  <a:pt x="81024" y="41595"/>
                </a:lnTo>
                <a:cubicBezTo>
                  <a:pt x="80975" y="40807"/>
                  <a:pt x="80950" y="40003"/>
                  <a:pt x="80951" y="39187"/>
                </a:cubicBezTo>
                <a:cubicBezTo>
                  <a:pt x="80938" y="39040"/>
                  <a:pt x="80937" y="38893"/>
                  <a:pt x="80937" y="38745"/>
                </a:cubicBezTo>
                <a:lnTo>
                  <a:pt x="80943" y="38447"/>
                </a:lnTo>
                <a:lnTo>
                  <a:pt x="80948" y="38448"/>
                </a:lnTo>
                <a:close/>
                <a:moveTo>
                  <a:pt x="80813" y="38435"/>
                </a:moveTo>
                <a:lnTo>
                  <a:pt x="80813" y="38448"/>
                </a:lnTo>
                <a:lnTo>
                  <a:pt x="80818" y="38447"/>
                </a:lnTo>
                <a:lnTo>
                  <a:pt x="80824" y="38745"/>
                </a:lnTo>
                <a:cubicBezTo>
                  <a:pt x="80824" y="38893"/>
                  <a:pt x="80823" y="39040"/>
                  <a:pt x="80810" y="39187"/>
                </a:cubicBezTo>
                <a:cubicBezTo>
                  <a:pt x="80811" y="40003"/>
                  <a:pt x="80786" y="40807"/>
                  <a:pt x="80737" y="41595"/>
                </a:cubicBezTo>
                <a:lnTo>
                  <a:pt x="80731" y="41769"/>
                </a:lnTo>
                <a:cubicBezTo>
                  <a:pt x="80730" y="41769"/>
                  <a:pt x="80728" y="41769"/>
                  <a:pt x="80726" y="41771"/>
                </a:cubicBezTo>
                <a:cubicBezTo>
                  <a:pt x="80232" y="50959"/>
                  <a:pt x="77465" y="58271"/>
                  <a:pt x="73933" y="59818"/>
                </a:cubicBezTo>
                <a:lnTo>
                  <a:pt x="73932" y="59848"/>
                </a:lnTo>
                <a:cubicBezTo>
                  <a:pt x="73880" y="59874"/>
                  <a:pt x="73828" y="59899"/>
                  <a:pt x="73773" y="59888"/>
                </a:cubicBezTo>
                <a:cubicBezTo>
                  <a:pt x="73466" y="60032"/>
                  <a:pt x="73152" y="60110"/>
                  <a:pt x="72833" y="60124"/>
                </a:cubicBezTo>
                <a:lnTo>
                  <a:pt x="72665" y="60166"/>
                </a:lnTo>
                <a:lnTo>
                  <a:pt x="72665" y="60153"/>
                </a:lnTo>
                <a:lnTo>
                  <a:pt x="72660" y="60154"/>
                </a:lnTo>
                <a:cubicBezTo>
                  <a:pt x="72654" y="60055"/>
                  <a:pt x="72654" y="59956"/>
                  <a:pt x="72654" y="59856"/>
                </a:cubicBezTo>
                <a:cubicBezTo>
                  <a:pt x="72654" y="59708"/>
                  <a:pt x="72654" y="59561"/>
                  <a:pt x="72667" y="59414"/>
                </a:cubicBezTo>
                <a:cubicBezTo>
                  <a:pt x="72667" y="58598"/>
                  <a:pt x="72691" y="57794"/>
                  <a:pt x="72741" y="57006"/>
                </a:cubicBezTo>
                <a:lnTo>
                  <a:pt x="72746" y="56832"/>
                </a:lnTo>
                <a:cubicBezTo>
                  <a:pt x="72748" y="56832"/>
                  <a:pt x="72750" y="56832"/>
                  <a:pt x="72751" y="56831"/>
                </a:cubicBezTo>
                <a:cubicBezTo>
                  <a:pt x="73246" y="47642"/>
                  <a:pt x="76012" y="40330"/>
                  <a:pt x="79544" y="38783"/>
                </a:cubicBezTo>
                <a:lnTo>
                  <a:pt x="79545" y="38753"/>
                </a:lnTo>
                <a:cubicBezTo>
                  <a:pt x="79598" y="38727"/>
                  <a:pt x="79650" y="38702"/>
                  <a:pt x="79705" y="38713"/>
                </a:cubicBezTo>
                <a:cubicBezTo>
                  <a:pt x="80012" y="38569"/>
                  <a:pt x="80326" y="38491"/>
                  <a:pt x="80644" y="38477"/>
                </a:cubicBezTo>
                <a:close/>
                <a:moveTo>
                  <a:pt x="64293" y="38435"/>
                </a:moveTo>
                <a:lnTo>
                  <a:pt x="64461" y="38477"/>
                </a:lnTo>
                <a:cubicBezTo>
                  <a:pt x="64780" y="38491"/>
                  <a:pt x="65094" y="38569"/>
                  <a:pt x="65401" y="38713"/>
                </a:cubicBezTo>
                <a:cubicBezTo>
                  <a:pt x="65456" y="38702"/>
                  <a:pt x="65508" y="38727"/>
                  <a:pt x="65561" y="38753"/>
                </a:cubicBezTo>
                <a:lnTo>
                  <a:pt x="65562" y="38783"/>
                </a:lnTo>
                <a:cubicBezTo>
                  <a:pt x="69094" y="40330"/>
                  <a:pt x="71860" y="47642"/>
                  <a:pt x="72355" y="56831"/>
                </a:cubicBezTo>
                <a:cubicBezTo>
                  <a:pt x="72356" y="56832"/>
                  <a:pt x="72358" y="56832"/>
                  <a:pt x="72360" y="56832"/>
                </a:cubicBezTo>
                <a:lnTo>
                  <a:pt x="72365" y="57006"/>
                </a:lnTo>
                <a:cubicBezTo>
                  <a:pt x="72415" y="57794"/>
                  <a:pt x="72439" y="58598"/>
                  <a:pt x="72439" y="59414"/>
                </a:cubicBezTo>
                <a:cubicBezTo>
                  <a:pt x="72451" y="59561"/>
                  <a:pt x="72452" y="59708"/>
                  <a:pt x="72452" y="59856"/>
                </a:cubicBezTo>
                <a:cubicBezTo>
                  <a:pt x="72452" y="59956"/>
                  <a:pt x="72452" y="60055"/>
                  <a:pt x="72446" y="60154"/>
                </a:cubicBezTo>
                <a:lnTo>
                  <a:pt x="72441" y="60153"/>
                </a:lnTo>
                <a:lnTo>
                  <a:pt x="72441" y="60166"/>
                </a:lnTo>
                <a:lnTo>
                  <a:pt x="72273" y="60124"/>
                </a:lnTo>
                <a:cubicBezTo>
                  <a:pt x="71954" y="60110"/>
                  <a:pt x="71640" y="60032"/>
                  <a:pt x="71333" y="59888"/>
                </a:cubicBezTo>
                <a:cubicBezTo>
                  <a:pt x="71278" y="59899"/>
                  <a:pt x="71226" y="59874"/>
                  <a:pt x="71174" y="59848"/>
                </a:cubicBezTo>
                <a:lnTo>
                  <a:pt x="71173" y="59818"/>
                </a:lnTo>
                <a:cubicBezTo>
                  <a:pt x="67641" y="58271"/>
                  <a:pt x="64874" y="50959"/>
                  <a:pt x="64380" y="41771"/>
                </a:cubicBezTo>
                <a:cubicBezTo>
                  <a:pt x="64378" y="41769"/>
                  <a:pt x="64376" y="41769"/>
                  <a:pt x="64375" y="41769"/>
                </a:cubicBezTo>
                <a:lnTo>
                  <a:pt x="64369" y="41595"/>
                </a:lnTo>
                <a:cubicBezTo>
                  <a:pt x="64319" y="40807"/>
                  <a:pt x="64295" y="40003"/>
                  <a:pt x="64296" y="39187"/>
                </a:cubicBezTo>
                <a:cubicBezTo>
                  <a:pt x="64283" y="39040"/>
                  <a:pt x="64282" y="38893"/>
                  <a:pt x="64282" y="38745"/>
                </a:cubicBezTo>
                <a:lnTo>
                  <a:pt x="64288" y="38447"/>
                </a:lnTo>
                <a:lnTo>
                  <a:pt x="64293" y="38448"/>
                </a:lnTo>
                <a:close/>
                <a:moveTo>
                  <a:pt x="64158" y="38435"/>
                </a:moveTo>
                <a:lnTo>
                  <a:pt x="64158" y="38448"/>
                </a:lnTo>
                <a:lnTo>
                  <a:pt x="64163" y="38447"/>
                </a:lnTo>
                <a:lnTo>
                  <a:pt x="64169" y="38745"/>
                </a:lnTo>
                <a:cubicBezTo>
                  <a:pt x="64169" y="38893"/>
                  <a:pt x="64168" y="39040"/>
                  <a:pt x="64155" y="39187"/>
                </a:cubicBezTo>
                <a:cubicBezTo>
                  <a:pt x="64156" y="40003"/>
                  <a:pt x="64131" y="40807"/>
                  <a:pt x="64082" y="41595"/>
                </a:cubicBezTo>
                <a:lnTo>
                  <a:pt x="64076" y="41769"/>
                </a:lnTo>
                <a:cubicBezTo>
                  <a:pt x="64075" y="41769"/>
                  <a:pt x="64073" y="41769"/>
                  <a:pt x="64071" y="41771"/>
                </a:cubicBezTo>
                <a:cubicBezTo>
                  <a:pt x="63576" y="50959"/>
                  <a:pt x="60810" y="58271"/>
                  <a:pt x="57278" y="59818"/>
                </a:cubicBezTo>
                <a:lnTo>
                  <a:pt x="57277" y="59848"/>
                </a:lnTo>
                <a:cubicBezTo>
                  <a:pt x="57225" y="59874"/>
                  <a:pt x="57172" y="59899"/>
                  <a:pt x="57118" y="59888"/>
                </a:cubicBezTo>
                <a:cubicBezTo>
                  <a:pt x="56811" y="60032"/>
                  <a:pt x="56497" y="60110"/>
                  <a:pt x="56178" y="60124"/>
                </a:cubicBezTo>
                <a:lnTo>
                  <a:pt x="56010" y="60166"/>
                </a:lnTo>
                <a:lnTo>
                  <a:pt x="56010" y="60153"/>
                </a:lnTo>
                <a:lnTo>
                  <a:pt x="56005" y="60154"/>
                </a:lnTo>
                <a:cubicBezTo>
                  <a:pt x="55999" y="60055"/>
                  <a:pt x="55999" y="59956"/>
                  <a:pt x="55999" y="59856"/>
                </a:cubicBezTo>
                <a:cubicBezTo>
                  <a:pt x="55999" y="59708"/>
                  <a:pt x="55999" y="59561"/>
                  <a:pt x="56012" y="59414"/>
                </a:cubicBezTo>
                <a:cubicBezTo>
                  <a:pt x="56012" y="58598"/>
                  <a:pt x="56036" y="57794"/>
                  <a:pt x="56086" y="57006"/>
                </a:cubicBezTo>
                <a:lnTo>
                  <a:pt x="56091" y="56832"/>
                </a:lnTo>
                <a:cubicBezTo>
                  <a:pt x="56093" y="56832"/>
                  <a:pt x="56094" y="56832"/>
                  <a:pt x="56096" y="56831"/>
                </a:cubicBezTo>
                <a:cubicBezTo>
                  <a:pt x="56591" y="47642"/>
                  <a:pt x="59357" y="40330"/>
                  <a:pt x="62889" y="38783"/>
                </a:cubicBezTo>
                <a:lnTo>
                  <a:pt x="62890" y="38753"/>
                </a:lnTo>
                <a:cubicBezTo>
                  <a:pt x="62942" y="38727"/>
                  <a:pt x="62995" y="38702"/>
                  <a:pt x="63050" y="38713"/>
                </a:cubicBezTo>
                <a:cubicBezTo>
                  <a:pt x="63357" y="38569"/>
                  <a:pt x="63671" y="38491"/>
                  <a:pt x="63989" y="38477"/>
                </a:cubicBezTo>
                <a:close/>
                <a:moveTo>
                  <a:pt x="47638" y="38435"/>
                </a:moveTo>
                <a:lnTo>
                  <a:pt x="47806" y="38477"/>
                </a:lnTo>
                <a:cubicBezTo>
                  <a:pt x="48125" y="38491"/>
                  <a:pt x="48439" y="38569"/>
                  <a:pt x="48746" y="38713"/>
                </a:cubicBezTo>
                <a:cubicBezTo>
                  <a:pt x="48801" y="38702"/>
                  <a:pt x="48853" y="38727"/>
                  <a:pt x="48906" y="38753"/>
                </a:cubicBezTo>
                <a:lnTo>
                  <a:pt x="48907" y="38783"/>
                </a:lnTo>
                <a:cubicBezTo>
                  <a:pt x="52439" y="40330"/>
                  <a:pt x="55205" y="47642"/>
                  <a:pt x="55700" y="56831"/>
                </a:cubicBezTo>
                <a:cubicBezTo>
                  <a:pt x="55701" y="56832"/>
                  <a:pt x="55703" y="56832"/>
                  <a:pt x="55705" y="56832"/>
                </a:cubicBezTo>
                <a:lnTo>
                  <a:pt x="55710" y="57006"/>
                </a:lnTo>
                <a:cubicBezTo>
                  <a:pt x="55760" y="57794"/>
                  <a:pt x="55784" y="58598"/>
                  <a:pt x="55783" y="59414"/>
                </a:cubicBezTo>
                <a:cubicBezTo>
                  <a:pt x="55796" y="59561"/>
                  <a:pt x="55797" y="59708"/>
                  <a:pt x="55797" y="59856"/>
                </a:cubicBezTo>
                <a:cubicBezTo>
                  <a:pt x="55797" y="59956"/>
                  <a:pt x="55797" y="60055"/>
                  <a:pt x="55791" y="60154"/>
                </a:cubicBezTo>
                <a:lnTo>
                  <a:pt x="55786" y="60153"/>
                </a:lnTo>
                <a:lnTo>
                  <a:pt x="55786" y="60166"/>
                </a:lnTo>
                <a:lnTo>
                  <a:pt x="55617" y="60124"/>
                </a:lnTo>
                <a:cubicBezTo>
                  <a:pt x="55299" y="60110"/>
                  <a:pt x="54985" y="60032"/>
                  <a:pt x="54678" y="59888"/>
                </a:cubicBezTo>
                <a:cubicBezTo>
                  <a:pt x="54623" y="59899"/>
                  <a:pt x="54571" y="59874"/>
                  <a:pt x="54519" y="59848"/>
                </a:cubicBezTo>
                <a:lnTo>
                  <a:pt x="54517" y="59818"/>
                </a:lnTo>
                <a:cubicBezTo>
                  <a:pt x="50985" y="58271"/>
                  <a:pt x="48219" y="50959"/>
                  <a:pt x="47725" y="41771"/>
                </a:cubicBezTo>
                <a:cubicBezTo>
                  <a:pt x="47723" y="41769"/>
                  <a:pt x="47721" y="41769"/>
                  <a:pt x="47720" y="41769"/>
                </a:cubicBezTo>
                <a:lnTo>
                  <a:pt x="47714" y="41595"/>
                </a:lnTo>
                <a:cubicBezTo>
                  <a:pt x="47664" y="40807"/>
                  <a:pt x="47640" y="40003"/>
                  <a:pt x="47641" y="39187"/>
                </a:cubicBezTo>
                <a:cubicBezTo>
                  <a:pt x="47628" y="39040"/>
                  <a:pt x="47627" y="38893"/>
                  <a:pt x="47627" y="38745"/>
                </a:cubicBezTo>
                <a:lnTo>
                  <a:pt x="47633" y="38447"/>
                </a:lnTo>
                <a:lnTo>
                  <a:pt x="47638" y="38448"/>
                </a:lnTo>
                <a:close/>
                <a:moveTo>
                  <a:pt x="47503" y="38435"/>
                </a:moveTo>
                <a:lnTo>
                  <a:pt x="47503" y="38448"/>
                </a:lnTo>
                <a:lnTo>
                  <a:pt x="47508" y="38447"/>
                </a:lnTo>
                <a:lnTo>
                  <a:pt x="47514" y="38745"/>
                </a:lnTo>
                <a:cubicBezTo>
                  <a:pt x="47514" y="38893"/>
                  <a:pt x="47513" y="39040"/>
                  <a:pt x="47500" y="39187"/>
                </a:cubicBezTo>
                <a:cubicBezTo>
                  <a:pt x="47500" y="40003"/>
                  <a:pt x="47476" y="40807"/>
                  <a:pt x="47427" y="41595"/>
                </a:cubicBezTo>
                <a:lnTo>
                  <a:pt x="47421" y="41769"/>
                </a:lnTo>
                <a:cubicBezTo>
                  <a:pt x="47420" y="41769"/>
                  <a:pt x="47418" y="41769"/>
                  <a:pt x="47416" y="41771"/>
                </a:cubicBezTo>
                <a:cubicBezTo>
                  <a:pt x="46921" y="50959"/>
                  <a:pt x="44155" y="58271"/>
                  <a:pt x="40623" y="59818"/>
                </a:cubicBezTo>
                <a:lnTo>
                  <a:pt x="40622" y="59848"/>
                </a:lnTo>
                <a:cubicBezTo>
                  <a:pt x="40570" y="59874"/>
                  <a:pt x="40517" y="59899"/>
                  <a:pt x="40463" y="59888"/>
                </a:cubicBezTo>
                <a:cubicBezTo>
                  <a:pt x="40156" y="60032"/>
                  <a:pt x="39842" y="60110"/>
                  <a:pt x="39523" y="60124"/>
                </a:cubicBezTo>
                <a:lnTo>
                  <a:pt x="39355" y="60166"/>
                </a:lnTo>
                <a:lnTo>
                  <a:pt x="39355" y="60153"/>
                </a:lnTo>
                <a:lnTo>
                  <a:pt x="39350" y="60154"/>
                </a:lnTo>
                <a:cubicBezTo>
                  <a:pt x="39344" y="60055"/>
                  <a:pt x="39344" y="59956"/>
                  <a:pt x="39344" y="59856"/>
                </a:cubicBezTo>
                <a:cubicBezTo>
                  <a:pt x="39344" y="59708"/>
                  <a:pt x="39344" y="59561"/>
                  <a:pt x="39357" y="59414"/>
                </a:cubicBezTo>
                <a:cubicBezTo>
                  <a:pt x="39357" y="58598"/>
                  <a:pt x="39381" y="57794"/>
                  <a:pt x="39431" y="57006"/>
                </a:cubicBezTo>
                <a:lnTo>
                  <a:pt x="39436" y="56832"/>
                </a:lnTo>
                <a:cubicBezTo>
                  <a:pt x="39438" y="56832"/>
                  <a:pt x="39439" y="56832"/>
                  <a:pt x="39441" y="56831"/>
                </a:cubicBezTo>
                <a:cubicBezTo>
                  <a:pt x="39936" y="47642"/>
                  <a:pt x="42702" y="40330"/>
                  <a:pt x="46234" y="38783"/>
                </a:cubicBezTo>
                <a:lnTo>
                  <a:pt x="46235" y="38753"/>
                </a:lnTo>
                <a:cubicBezTo>
                  <a:pt x="46287" y="38727"/>
                  <a:pt x="46340" y="38702"/>
                  <a:pt x="46395" y="38713"/>
                </a:cubicBezTo>
                <a:cubicBezTo>
                  <a:pt x="46702" y="38569"/>
                  <a:pt x="47016" y="38491"/>
                  <a:pt x="47334" y="38477"/>
                </a:cubicBezTo>
                <a:close/>
                <a:moveTo>
                  <a:pt x="30983" y="38435"/>
                </a:moveTo>
                <a:lnTo>
                  <a:pt x="31151" y="38477"/>
                </a:lnTo>
                <a:cubicBezTo>
                  <a:pt x="31470" y="38491"/>
                  <a:pt x="31784" y="38569"/>
                  <a:pt x="32091" y="38713"/>
                </a:cubicBezTo>
                <a:cubicBezTo>
                  <a:pt x="32146" y="38702"/>
                  <a:pt x="32198" y="38727"/>
                  <a:pt x="32251" y="38753"/>
                </a:cubicBezTo>
                <a:lnTo>
                  <a:pt x="32252" y="38783"/>
                </a:lnTo>
                <a:cubicBezTo>
                  <a:pt x="35784" y="40330"/>
                  <a:pt x="38550" y="47642"/>
                  <a:pt x="39045" y="56831"/>
                </a:cubicBezTo>
                <a:cubicBezTo>
                  <a:pt x="39046" y="56832"/>
                  <a:pt x="39048" y="56832"/>
                  <a:pt x="39050" y="56832"/>
                </a:cubicBezTo>
                <a:lnTo>
                  <a:pt x="39055" y="57006"/>
                </a:lnTo>
                <a:cubicBezTo>
                  <a:pt x="39105" y="57794"/>
                  <a:pt x="39129" y="58598"/>
                  <a:pt x="39128" y="59414"/>
                </a:cubicBezTo>
                <a:cubicBezTo>
                  <a:pt x="39141" y="59561"/>
                  <a:pt x="39142" y="59708"/>
                  <a:pt x="39142" y="59856"/>
                </a:cubicBezTo>
                <a:cubicBezTo>
                  <a:pt x="39142" y="59956"/>
                  <a:pt x="39142" y="60055"/>
                  <a:pt x="39136" y="60154"/>
                </a:cubicBezTo>
                <a:lnTo>
                  <a:pt x="39131" y="60153"/>
                </a:lnTo>
                <a:lnTo>
                  <a:pt x="39131" y="60166"/>
                </a:lnTo>
                <a:lnTo>
                  <a:pt x="38962" y="60124"/>
                </a:lnTo>
                <a:cubicBezTo>
                  <a:pt x="38644" y="60110"/>
                  <a:pt x="38330" y="60032"/>
                  <a:pt x="38023" y="59888"/>
                </a:cubicBezTo>
                <a:cubicBezTo>
                  <a:pt x="37968" y="59899"/>
                  <a:pt x="37916" y="59874"/>
                  <a:pt x="37864" y="59848"/>
                </a:cubicBezTo>
                <a:lnTo>
                  <a:pt x="37862" y="59818"/>
                </a:lnTo>
                <a:cubicBezTo>
                  <a:pt x="34330" y="58271"/>
                  <a:pt x="31564" y="50959"/>
                  <a:pt x="31069" y="41771"/>
                </a:cubicBezTo>
                <a:cubicBezTo>
                  <a:pt x="31068" y="41769"/>
                  <a:pt x="31066" y="41769"/>
                  <a:pt x="31065" y="41769"/>
                </a:cubicBezTo>
                <a:lnTo>
                  <a:pt x="31059" y="41595"/>
                </a:lnTo>
                <a:cubicBezTo>
                  <a:pt x="31009" y="40807"/>
                  <a:pt x="30985" y="40003"/>
                  <a:pt x="30986" y="39187"/>
                </a:cubicBezTo>
                <a:cubicBezTo>
                  <a:pt x="30973" y="39040"/>
                  <a:pt x="30972" y="38893"/>
                  <a:pt x="30972" y="38745"/>
                </a:cubicBezTo>
                <a:lnTo>
                  <a:pt x="30978" y="38447"/>
                </a:lnTo>
                <a:lnTo>
                  <a:pt x="30983" y="38448"/>
                </a:lnTo>
                <a:close/>
                <a:moveTo>
                  <a:pt x="30848" y="38435"/>
                </a:moveTo>
                <a:lnTo>
                  <a:pt x="30848" y="38448"/>
                </a:lnTo>
                <a:lnTo>
                  <a:pt x="30853" y="38447"/>
                </a:lnTo>
                <a:lnTo>
                  <a:pt x="30859" y="38745"/>
                </a:lnTo>
                <a:cubicBezTo>
                  <a:pt x="30859" y="38893"/>
                  <a:pt x="30858" y="39040"/>
                  <a:pt x="30845" y="39187"/>
                </a:cubicBezTo>
                <a:cubicBezTo>
                  <a:pt x="30845" y="40003"/>
                  <a:pt x="30821" y="40807"/>
                  <a:pt x="30772" y="41595"/>
                </a:cubicBezTo>
                <a:lnTo>
                  <a:pt x="30766" y="41769"/>
                </a:lnTo>
                <a:cubicBezTo>
                  <a:pt x="30765" y="41769"/>
                  <a:pt x="30763" y="41769"/>
                  <a:pt x="30761" y="41771"/>
                </a:cubicBezTo>
                <a:cubicBezTo>
                  <a:pt x="30266" y="50959"/>
                  <a:pt x="27500" y="58271"/>
                  <a:pt x="23968" y="59818"/>
                </a:cubicBezTo>
                <a:lnTo>
                  <a:pt x="23967" y="59848"/>
                </a:lnTo>
                <a:cubicBezTo>
                  <a:pt x="23915" y="59874"/>
                  <a:pt x="23862" y="59899"/>
                  <a:pt x="23808" y="59888"/>
                </a:cubicBezTo>
                <a:cubicBezTo>
                  <a:pt x="23501" y="60032"/>
                  <a:pt x="23187" y="60110"/>
                  <a:pt x="22868" y="60124"/>
                </a:cubicBezTo>
                <a:lnTo>
                  <a:pt x="22700" y="60166"/>
                </a:lnTo>
                <a:lnTo>
                  <a:pt x="22700" y="60153"/>
                </a:lnTo>
                <a:lnTo>
                  <a:pt x="22695" y="60154"/>
                </a:lnTo>
                <a:cubicBezTo>
                  <a:pt x="22689" y="60055"/>
                  <a:pt x="22689" y="59956"/>
                  <a:pt x="22689" y="59856"/>
                </a:cubicBezTo>
                <a:cubicBezTo>
                  <a:pt x="22689" y="59708"/>
                  <a:pt x="22689" y="59561"/>
                  <a:pt x="22702" y="59414"/>
                </a:cubicBezTo>
                <a:cubicBezTo>
                  <a:pt x="22702" y="58598"/>
                  <a:pt x="22726" y="57794"/>
                  <a:pt x="22776" y="57006"/>
                </a:cubicBezTo>
                <a:lnTo>
                  <a:pt x="22781" y="56832"/>
                </a:lnTo>
                <a:cubicBezTo>
                  <a:pt x="22783" y="56832"/>
                  <a:pt x="22784" y="56832"/>
                  <a:pt x="22786" y="56831"/>
                </a:cubicBezTo>
                <a:cubicBezTo>
                  <a:pt x="23281" y="47642"/>
                  <a:pt x="26047" y="40330"/>
                  <a:pt x="29579" y="38783"/>
                </a:cubicBezTo>
                <a:lnTo>
                  <a:pt x="29580" y="38753"/>
                </a:lnTo>
                <a:cubicBezTo>
                  <a:pt x="29632" y="38727"/>
                  <a:pt x="29685" y="38702"/>
                  <a:pt x="29740" y="38713"/>
                </a:cubicBezTo>
                <a:cubicBezTo>
                  <a:pt x="30047" y="38569"/>
                  <a:pt x="30361" y="38491"/>
                  <a:pt x="30679" y="38477"/>
                </a:cubicBezTo>
                <a:close/>
                <a:moveTo>
                  <a:pt x="14328" y="38435"/>
                </a:moveTo>
                <a:lnTo>
                  <a:pt x="14496" y="38477"/>
                </a:lnTo>
                <a:cubicBezTo>
                  <a:pt x="14815" y="38491"/>
                  <a:pt x="15129" y="38569"/>
                  <a:pt x="15436" y="38713"/>
                </a:cubicBezTo>
                <a:cubicBezTo>
                  <a:pt x="15491" y="38702"/>
                  <a:pt x="15543" y="38727"/>
                  <a:pt x="15596" y="38753"/>
                </a:cubicBezTo>
                <a:lnTo>
                  <a:pt x="15597" y="38783"/>
                </a:lnTo>
                <a:cubicBezTo>
                  <a:pt x="19129" y="40330"/>
                  <a:pt x="21895" y="47642"/>
                  <a:pt x="22390" y="56831"/>
                </a:cubicBezTo>
                <a:cubicBezTo>
                  <a:pt x="22391" y="56832"/>
                  <a:pt x="22393" y="56832"/>
                  <a:pt x="22395" y="56832"/>
                </a:cubicBezTo>
                <a:lnTo>
                  <a:pt x="22400" y="57006"/>
                </a:lnTo>
                <a:cubicBezTo>
                  <a:pt x="22450" y="57794"/>
                  <a:pt x="22474" y="58598"/>
                  <a:pt x="22473" y="59414"/>
                </a:cubicBezTo>
                <a:cubicBezTo>
                  <a:pt x="22486" y="59561"/>
                  <a:pt x="22487" y="59708"/>
                  <a:pt x="22487" y="59856"/>
                </a:cubicBezTo>
                <a:cubicBezTo>
                  <a:pt x="22487" y="59956"/>
                  <a:pt x="22487" y="60055"/>
                  <a:pt x="22481" y="60154"/>
                </a:cubicBezTo>
                <a:lnTo>
                  <a:pt x="22476" y="60153"/>
                </a:lnTo>
                <a:lnTo>
                  <a:pt x="22476" y="60166"/>
                </a:lnTo>
                <a:lnTo>
                  <a:pt x="22307" y="60124"/>
                </a:lnTo>
                <a:cubicBezTo>
                  <a:pt x="21989" y="60110"/>
                  <a:pt x="21675" y="60032"/>
                  <a:pt x="21368" y="59888"/>
                </a:cubicBezTo>
                <a:cubicBezTo>
                  <a:pt x="21313" y="59899"/>
                  <a:pt x="21261" y="59874"/>
                  <a:pt x="21209" y="59848"/>
                </a:cubicBezTo>
                <a:lnTo>
                  <a:pt x="21207" y="59818"/>
                </a:lnTo>
                <a:cubicBezTo>
                  <a:pt x="17675" y="58271"/>
                  <a:pt x="14909" y="50959"/>
                  <a:pt x="14414" y="41771"/>
                </a:cubicBezTo>
                <a:cubicBezTo>
                  <a:pt x="14413" y="41769"/>
                  <a:pt x="14411" y="41769"/>
                  <a:pt x="14409" y="41769"/>
                </a:cubicBezTo>
                <a:lnTo>
                  <a:pt x="14404" y="41595"/>
                </a:lnTo>
                <a:cubicBezTo>
                  <a:pt x="14354" y="40807"/>
                  <a:pt x="14330" y="40003"/>
                  <a:pt x="14331" y="39187"/>
                </a:cubicBezTo>
                <a:cubicBezTo>
                  <a:pt x="14318" y="39040"/>
                  <a:pt x="14317" y="38893"/>
                  <a:pt x="14317" y="38745"/>
                </a:cubicBezTo>
                <a:lnTo>
                  <a:pt x="14323" y="38447"/>
                </a:lnTo>
                <a:lnTo>
                  <a:pt x="14328" y="38448"/>
                </a:lnTo>
                <a:close/>
                <a:moveTo>
                  <a:pt x="14192" y="38435"/>
                </a:moveTo>
                <a:lnTo>
                  <a:pt x="14193" y="38448"/>
                </a:lnTo>
                <a:lnTo>
                  <a:pt x="14198" y="38447"/>
                </a:lnTo>
                <a:lnTo>
                  <a:pt x="14203" y="38745"/>
                </a:lnTo>
                <a:cubicBezTo>
                  <a:pt x="14203" y="38893"/>
                  <a:pt x="14203" y="39040"/>
                  <a:pt x="14190" y="39187"/>
                </a:cubicBezTo>
                <a:cubicBezTo>
                  <a:pt x="14190" y="40003"/>
                  <a:pt x="14166" y="40807"/>
                  <a:pt x="14117" y="41595"/>
                </a:cubicBezTo>
                <a:lnTo>
                  <a:pt x="14111" y="41769"/>
                </a:lnTo>
                <a:cubicBezTo>
                  <a:pt x="14110" y="41769"/>
                  <a:pt x="14108" y="41769"/>
                  <a:pt x="14106" y="41771"/>
                </a:cubicBezTo>
                <a:cubicBezTo>
                  <a:pt x="13611" y="50959"/>
                  <a:pt x="10845" y="58271"/>
                  <a:pt x="7313" y="59818"/>
                </a:cubicBezTo>
                <a:lnTo>
                  <a:pt x="7312" y="59848"/>
                </a:lnTo>
                <a:cubicBezTo>
                  <a:pt x="7260" y="59874"/>
                  <a:pt x="7207" y="59899"/>
                  <a:pt x="7153" y="59888"/>
                </a:cubicBezTo>
                <a:cubicBezTo>
                  <a:pt x="6846" y="60032"/>
                  <a:pt x="6532" y="60110"/>
                  <a:pt x="6213" y="60124"/>
                </a:cubicBezTo>
                <a:lnTo>
                  <a:pt x="6045" y="60166"/>
                </a:lnTo>
                <a:lnTo>
                  <a:pt x="6045" y="60153"/>
                </a:lnTo>
                <a:lnTo>
                  <a:pt x="6040" y="60154"/>
                </a:lnTo>
                <a:cubicBezTo>
                  <a:pt x="6034" y="60055"/>
                  <a:pt x="6034" y="59956"/>
                  <a:pt x="6034" y="59856"/>
                </a:cubicBezTo>
                <a:cubicBezTo>
                  <a:pt x="6034" y="59708"/>
                  <a:pt x="6034" y="59561"/>
                  <a:pt x="6047" y="59414"/>
                </a:cubicBezTo>
                <a:cubicBezTo>
                  <a:pt x="6047" y="58598"/>
                  <a:pt x="6071" y="57794"/>
                  <a:pt x="6121" y="57006"/>
                </a:cubicBezTo>
                <a:lnTo>
                  <a:pt x="6126" y="56832"/>
                </a:lnTo>
                <a:cubicBezTo>
                  <a:pt x="6128" y="56832"/>
                  <a:pt x="6129" y="56832"/>
                  <a:pt x="6131" y="56831"/>
                </a:cubicBezTo>
                <a:cubicBezTo>
                  <a:pt x="6626" y="47642"/>
                  <a:pt x="9392" y="40330"/>
                  <a:pt x="12924" y="38783"/>
                </a:cubicBezTo>
                <a:lnTo>
                  <a:pt x="12925" y="38753"/>
                </a:lnTo>
                <a:cubicBezTo>
                  <a:pt x="12977" y="38727"/>
                  <a:pt x="13030" y="38702"/>
                  <a:pt x="13085" y="38713"/>
                </a:cubicBezTo>
                <a:cubicBezTo>
                  <a:pt x="13392" y="38569"/>
                  <a:pt x="13706" y="38491"/>
                  <a:pt x="14024" y="38477"/>
                </a:cubicBezTo>
                <a:close/>
                <a:moveTo>
                  <a:pt x="107375" y="19700"/>
                </a:moveTo>
                <a:cubicBezTo>
                  <a:pt x="107899" y="26811"/>
                  <a:pt x="110014" y="32448"/>
                  <a:pt x="112723" y="34001"/>
                </a:cubicBezTo>
                <a:cubicBezTo>
                  <a:pt x="112198" y="26890"/>
                  <a:pt x="110084" y="21253"/>
                  <a:pt x="107375" y="19700"/>
                </a:cubicBezTo>
                <a:close/>
                <a:moveTo>
                  <a:pt x="104351" y="19700"/>
                </a:moveTo>
                <a:cubicBezTo>
                  <a:pt x="101642" y="21253"/>
                  <a:pt x="99528" y="26890"/>
                  <a:pt x="99003" y="34001"/>
                </a:cubicBezTo>
                <a:cubicBezTo>
                  <a:pt x="101712" y="32448"/>
                  <a:pt x="103827" y="26811"/>
                  <a:pt x="104351" y="19700"/>
                </a:cubicBezTo>
                <a:close/>
                <a:moveTo>
                  <a:pt x="90720" y="19700"/>
                </a:moveTo>
                <a:cubicBezTo>
                  <a:pt x="91244" y="26811"/>
                  <a:pt x="93359" y="32448"/>
                  <a:pt x="96068" y="34001"/>
                </a:cubicBezTo>
                <a:cubicBezTo>
                  <a:pt x="95543" y="26890"/>
                  <a:pt x="93429" y="21253"/>
                  <a:pt x="90720" y="19700"/>
                </a:cubicBezTo>
                <a:close/>
                <a:moveTo>
                  <a:pt x="87696" y="19700"/>
                </a:moveTo>
                <a:cubicBezTo>
                  <a:pt x="84987" y="21253"/>
                  <a:pt x="82873" y="26890"/>
                  <a:pt x="82348" y="34001"/>
                </a:cubicBezTo>
                <a:cubicBezTo>
                  <a:pt x="85057" y="32448"/>
                  <a:pt x="87172" y="26811"/>
                  <a:pt x="87696" y="19700"/>
                </a:cubicBezTo>
                <a:close/>
                <a:moveTo>
                  <a:pt x="74065" y="19700"/>
                </a:moveTo>
                <a:cubicBezTo>
                  <a:pt x="74589" y="26811"/>
                  <a:pt x="76704" y="32448"/>
                  <a:pt x="79413" y="34001"/>
                </a:cubicBezTo>
                <a:cubicBezTo>
                  <a:pt x="78888" y="26890"/>
                  <a:pt x="76774" y="21253"/>
                  <a:pt x="74065" y="19700"/>
                </a:cubicBezTo>
                <a:close/>
                <a:moveTo>
                  <a:pt x="71041" y="19700"/>
                </a:moveTo>
                <a:cubicBezTo>
                  <a:pt x="68332" y="21253"/>
                  <a:pt x="66218" y="26890"/>
                  <a:pt x="65693" y="34001"/>
                </a:cubicBezTo>
                <a:cubicBezTo>
                  <a:pt x="68402" y="32448"/>
                  <a:pt x="70517" y="26811"/>
                  <a:pt x="71041" y="19700"/>
                </a:cubicBezTo>
                <a:close/>
                <a:moveTo>
                  <a:pt x="57410" y="19700"/>
                </a:moveTo>
                <a:cubicBezTo>
                  <a:pt x="57934" y="26811"/>
                  <a:pt x="60049" y="32448"/>
                  <a:pt x="62758" y="34001"/>
                </a:cubicBezTo>
                <a:cubicBezTo>
                  <a:pt x="62233" y="26890"/>
                  <a:pt x="60119" y="21253"/>
                  <a:pt x="57410" y="19700"/>
                </a:cubicBezTo>
                <a:close/>
                <a:moveTo>
                  <a:pt x="54386" y="19700"/>
                </a:moveTo>
                <a:cubicBezTo>
                  <a:pt x="51677" y="21253"/>
                  <a:pt x="49563" y="26890"/>
                  <a:pt x="49038" y="34001"/>
                </a:cubicBezTo>
                <a:cubicBezTo>
                  <a:pt x="51747" y="32448"/>
                  <a:pt x="53862" y="26811"/>
                  <a:pt x="54386" y="19700"/>
                </a:cubicBezTo>
                <a:close/>
                <a:moveTo>
                  <a:pt x="40755" y="19700"/>
                </a:moveTo>
                <a:cubicBezTo>
                  <a:pt x="41279" y="26811"/>
                  <a:pt x="43394" y="32448"/>
                  <a:pt x="46102" y="34001"/>
                </a:cubicBezTo>
                <a:cubicBezTo>
                  <a:pt x="45578" y="26890"/>
                  <a:pt x="43464" y="21253"/>
                  <a:pt x="40755" y="19700"/>
                </a:cubicBezTo>
                <a:close/>
                <a:moveTo>
                  <a:pt x="37731" y="19700"/>
                </a:moveTo>
                <a:cubicBezTo>
                  <a:pt x="35022" y="21253"/>
                  <a:pt x="32908" y="26890"/>
                  <a:pt x="32383" y="34001"/>
                </a:cubicBezTo>
                <a:cubicBezTo>
                  <a:pt x="35092" y="32448"/>
                  <a:pt x="37206" y="26811"/>
                  <a:pt x="37731" y="19700"/>
                </a:cubicBezTo>
                <a:close/>
                <a:moveTo>
                  <a:pt x="24100" y="19700"/>
                </a:moveTo>
                <a:cubicBezTo>
                  <a:pt x="24624" y="26811"/>
                  <a:pt x="26739" y="32448"/>
                  <a:pt x="29447" y="34001"/>
                </a:cubicBezTo>
                <a:cubicBezTo>
                  <a:pt x="28923" y="26890"/>
                  <a:pt x="26808" y="21253"/>
                  <a:pt x="24100" y="19700"/>
                </a:cubicBezTo>
                <a:close/>
                <a:moveTo>
                  <a:pt x="21076" y="19700"/>
                </a:moveTo>
                <a:cubicBezTo>
                  <a:pt x="18367" y="21253"/>
                  <a:pt x="16253" y="26890"/>
                  <a:pt x="15728" y="34001"/>
                </a:cubicBezTo>
                <a:cubicBezTo>
                  <a:pt x="18437" y="32448"/>
                  <a:pt x="20551" y="26811"/>
                  <a:pt x="21076" y="19700"/>
                </a:cubicBezTo>
                <a:close/>
                <a:moveTo>
                  <a:pt x="7445" y="19700"/>
                </a:moveTo>
                <a:cubicBezTo>
                  <a:pt x="7969" y="26811"/>
                  <a:pt x="10084" y="32448"/>
                  <a:pt x="12792" y="34001"/>
                </a:cubicBezTo>
                <a:cubicBezTo>
                  <a:pt x="12268" y="26890"/>
                  <a:pt x="10153" y="21253"/>
                  <a:pt x="7445" y="19700"/>
                </a:cubicBezTo>
                <a:close/>
                <a:moveTo>
                  <a:pt x="120000" y="17002"/>
                </a:moveTo>
                <a:lnTo>
                  <a:pt x="120000" y="20494"/>
                </a:lnTo>
                <a:cubicBezTo>
                  <a:pt x="117783" y="22717"/>
                  <a:pt x="116116" y="27799"/>
                  <a:pt x="115658" y="34001"/>
                </a:cubicBezTo>
                <a:cubicBezTo>
                  <a:pt x="117480" y="32957"/>
                  <a:pt x="119032" y="30066"/>
                  <a:pt x="120000" y="26098"/>
                </a:cubicBezTo>
                <a:lnTo>
                  <a:pt x="120000" y="31388"/>
                </a:lnTo>
                <a:cubicBezTo>
                  <a:pt x="118816" y="34512"/>
                  <a:pt x="117264" y="36684"/>
                  <a:pt x="115527" y="37451"/>
                </a:cubicBezTo>
                <a:lnTo>
                  <a:pt x="115526" y="37481"/>
                </a:lnTo>
                <a:cubicBezTo>
                  <a:pt x="115473" y="37508"/>
                  <a:pt x="115421" y="37533"/>
                  <a:pt x="115366" y="37522"/>
                </a:cubicBezTo>
                <a:cubicBezTo>
                  <a:pt x="115059" y="37667"/>
                  <a:pt x="114746" y="37746"/>
                  <a:pt x="114427" y="37759"/>
                </a:cubicBezTo>
                <a:lnTo>
                  <a:pt x="114258" y="37802"/>
                </a:lnTo>
                <a:lnTo>
                  <a:pt x="114258" y="37789"/>
                </a:lnTo>
                <a:lnTo>
                  <a:pt x="114253" y="37790"/>
                </a:lnTo>
                <a:cubicBezTo>
                  <a:pt x="114248" y="37690"/>
                  <a:pt x="114247" y="37590"/>
                  <a:pt x="114247" y="37490"/>
                </a:cubicBezTo>
                <a:cubicBezTo>
                  <a:pt x="114247" y="37341"/>
                  <a:pt x="114248" y="37192"/>
                  <a:pt x="114261" y="37044"/>
                </a:cubicBezTo>
                <a:cubicBezTo>
                  <a:pt x="114260" y="36222"/>
                  <a:pt x="114285" y="35411"/>
                  <a:pt x="114334" y="34617"/>
                </a:cubicBezTo>
                <a:lnTo>
                  <a:pt x="114340" y="34442"/>
                </a:lnTo>
                <a:cubicBezTo>
                  <a:pt x="114341" y="34442"/>
                  <a:pt x="114343" y="34441"/>
                  <a:pt x="114345" y="34440"/>
                </a:cubicBezTo>
                <a:cubicBezTo>
                  <a:pt x="114785" y="26202"/>
                  <a:pt x="117022" y="19462"/>
                  <a:pt x="120000" y="17002"/>
                </a:cubicBezTo>
                <a:close/>
                <a:moveTo>
                  <a:pt x="105975" y="15899"/>
                </a:moveTo>
                <a:lnTo>
                  <a:pt x="106143" y="15942"/>
                </a:lnTo>
                <a:cubicBezTo>
                  <a:pt x="106462" y="15955"/>
                  <a:pt x="106776" y="16034"/>
                  <a:pt x="107083" y="16179"/>
                </a:cubicBezTo>
                <a:cubicBezTo>
                  <a:pt x="107138" y="16168"/>
                  <a:pt x="107190" y="16193"/>
                  <a:pt x="107242" y="16220"/>
                </a:cubicBezTo>
                <a:lnTo>
                  <a:pt x="107243" y="16250"/>
                </a:lnTo>
                <a:cubicBezTo>
                  <a:pt x="110775" y="17809"/>
                  <a:pt x="113542" y="25178"/>
                  <a:pt x="114036" y="34440"/>
                </a:cubicBezTo>
                <a:cubicBezTo>
                  <a:pt x="114038" y="34441"/>
                  <a:pt x="114040" y="34442"/>
                  <a:pt x="114041" y="34442"/>
                </a:cubicBezTo>
                <a:lnTo>
                  <a:pt x="114047" y="34617"/>
                </a:lnTo>
                <a:cubicBezTo>
                  <a:pt x="114097" y="35411"/>
                  <a:pt x="114121" y="36222"/>
                  <a:pt x="114120" y="37044"/>
                </a:cubicBezTo>
                <a:cubicBezTo>
                  <a:pt x="114133" y="37192"/>
                  <a:pt x="114134" y="37341"/>
                  <a:pt x="114134" y="37490"/>
                </a:cubicBezTo>
                <a:cubicBezTo>
                  <a:pt x="114134" y="37590"/>
                  <a:pt x="114133" y="37690"/>
                  <a:pt x="114128" y="37790"/>
                </a:cubicBezTo>
                <a:lnTo>
                  <a:pt x="114123" y="37789"/>
                </a:lnTo>
                <a:lnTo>
                  <a:pt x="114123" y="37802"/>
                </a:lnTo>
                <a:lnTo>
                  <a:pt x="113954" y="37759"/>
                </a:lnTo>
                <a:cubicBezTo>
                  <a:pt x="113636" y="37746"/>
                  <a:pt x="113322" y="37667"/>
                  <a:pt x="113015" y="37522"/>
                </a:cubicBezTo>
                <a:cubicBezTo>
                  <a:pt x="112960" y="37533"/>
                  <a:pt x="112908" y="37508"/>
                  <a:pt x="112855" y="37481"/>
                </a:cubicBezTo>
                <a:lnTo>
                  <a:pt x="112854" y="37451"/>
                </a:lnTo>
                <a:cubicBezTo>
                  <a:pt x="109322" y="35892"/>
                  <a:pt x="106556" y="28522"/>
                  <a:pt x="106061" y="19261"/>
                </a:cubicBezTo>
                <a:cubicBezTo>
                  <a:pt x="106060" y="19260"/>
                  <a:pt x="106058" y="19259"/>
                  <a:pt x="106056" y="19259"/>
                </a:cubicBezTo>
                <a:lnTo>
                  <a:pt x="106051" y="19084"/>
                </a:lnTo>
                <a:cubicBezTo>
                  <a:pt x="106001" y="18290"/>
                  <a:pt x="105977" y="17479"/>
                  <a:pt x="105977" y="16657"/>
                </a:cubicBezTo>
                <a:cubicBezTo>
                  <a:pt x="105965" y="16509"/>
                  <a:pt x="105964" y="16360"/>
                  <a:pt x="105964" y="16211"/>
                </a:cubicBezTo>
                <a:lnTo>
                  <a:pt x="105970" y="15911"/>
                </a:lnTo>
                <a:lnTo>
                  <a:pt x="105975" y="15912"/>
                </a:lnTo>
                <a:close/>
                <a:moveTo>
                  <a:pt x="105751" y="15899"/>
                </a:moveTo>
                <a:lnTo>
                  <a:pt x="105751" y="15912"/>
                </a:lnTo>
                <a:lnTo>
                  <a:pt x="105756" y="15911"/>
                </a:lnTo>
                <a:lnTo>
                  <a:pt x="105762" y="16211"/>
                </a:lnTo>
                <a:cubicBezTo>
                  <a:pt x="105762" y="16360"/>
                  <a:pt x="105761" y="16509"/>
                  <a:pt x="105749" y="16657"/>
                </a:cubicBezTo>
                <a:cubicBezTo>
                  <a:pt x="105749" y="17479"/>
                  <a:pt x="105725" y="18290"/>
                  <a:pt x="105675" y="19084"/>
                </a:cubicBezTo>
                <a:lnTo>
                  <a:pt x="105670" y="19259"/>
                </a:lnTo>
                <a:cubicBezTo>
                  <a:pt x="105668" y="19259"/>
                  <a:pt x="105666" y="19260"/>
                  <a:pt x="105665" y="19261"/>
                </a:cubicBezTo>
                <a:cubicBezTo>
                  <a:pt x="105170" y="28522"/>
                  <a:pt x="102404" y="35892"/>
                  <a:pt x="98872" y="37451"/>
                </a:cubicBezTo>
                <a:lnTo>
                  <a:pt x="98871" y="37481"/>
                </a:lnTo>
                <a:cubicBezTo>
                  <a:pt x="98818" y="37508"/>
                  <a:pt x="98766" y="37533"/>
                  <a:pt x="98711" y="37522"/>
                </a:cubicBezTo>
                <a:cubicBezTo>
                  <a:pt x="98404" y="37667"/>
                  <a:pt x="98090" y="37746"/>
                  <a:pt x="97772" y="37759"/>
                </a:cubicBezTo>
                <a:lnTo>
                  <a:pt x="97603" y="37802"/>
                </a:lnTo>
                <a:lnTo>
                  <a:pt x="97603" y="37789"/>
                </a:lnTo>
                <a:lnTo>
                  <a:pt x="97598" y="37790"/>
                </a:lnTo>
                <a:cubicBezTo>
                  <a:pt x="97593" y="37690"/>
                  <a:pt x="97592" y="37590"/>
                  <a:pt x="97592" y="37490"/>
                </a:cubicBezTo>
                <a:cubicBezTo>
                  <a:pt x="97592" y="37341"/>
                  <a:pt x="97593" y="37192"/>
                  <a:pt x="97606" y="37044"/>
                </a:cubicBezTo>
                <a:cubicBezTo>
                  <a:pt x="97605" y="36222"/>
                  <a:pt x="97630" y="35411"/>
                  <a:pt x="97679" y="34617"/>
                </a:cubicBezTo>
                <a:lnTo>
                  <a:pt x="97685" y="34442"/>
                </a:lnTo>
                <a:cubicBezTo>
                  <a:pt x="97686" y="34442"/>
                  <a:pt x="97688" y="34441"/>
                  <a:pt x="97690" y="34440"/>
                </a:cubicBezTo>
                <a:cubicBezTo>
                  <a:pt x="98184" y="25178"/>
                  <a:pt x="100951" y="17809"/>
                  <a:pt x="104483" y="16250"/>
                </a:cubicBezTo>
                <a:lnTo>
                  <a:pt x="104484" y="16220"/>
                </a:lnTo>
                <a:cubicBezTo>
                  <a:pt x="104536" y="16193"/>
                  <a:pt x="104588" y="16168"/>
                  <a:pt x="104643" y="16179"/>
                </a:cubicBezTo>
                <a:cubicBezTo>
                  <a:pt x="104950" y="16034"/>
                  <a:pt x="105264" y="15955"/>
                  <a:pt x="105583" y="15942"/>
                </a:cubicBezTo>
                <a:close/>
                <a:moveTo>
                  <a:pt x="89320" y="15899"/>
                </a:moveTo>
                <a:lnTo>
                  <a:pt x="89488" y="15942"/>
                </a:lnTo>
                <a:cubicBezTo>
                  <a:pt x="89807" y="15955"/>
                  <a:pt x="90121" y="16034"/>
                  <a:pt x="90428" y="16179"/>
                </a:cubicBezTo>
                <a:cubicBezTo>
                  <a:pt x="90483" y="16168"/>
                  <a:pt x="90535" y="16193"/>
                  <a:pt x="90587" y="16220"/>
                </a:cubicBezTo>
                <a:lnTo>
                  <a:pt x="90588" y="16250"/>
                </a:lnTo>
                <a:cubicBezTo>
                  <a:pt x="94120" y="17809"/>
                  <a:pt x="96887" y="25178"/>
                  <a:pt x="97381" y="34440"/>
                </a:cubicBezTo>
                <a:cubicBezTo>
                  <a:pt x="97383" y="34441"/>
                  <a:pt x="97385" y="34442"/>
                  <a:pt x="97386" y="34442"/>
                </a:cubicBezTo>
                <a:lnTo>
                  <a:pt x="97392" y="34617"/>
                </a:lnTo>
                <a:cubicBezTo>
                  <a:pt x="97441" y="35411"/>
                  <a:pt x="97466" y="36222"/>
                  <a:pt x="97465" y="37044"/>
                </a:cubicBezTo>
                <a:cubicBezTo>
                  <a:pt x="97478" y="37192"/>
                  <a:pt x="97479" y="37341"/>
                  <a:pt x="97479" y="37490"/>
                </a:cubicBezTo>
                <a:cubicBezTo>
                  <a:pt x="97479" y="37590"/>
                  <a:pt x="97478" y="37690"/>
                  <a:pt x="97473" y="37790"/>
                </a:cubicBezTo>
                <a:lnTo>
                  <a:pt x="97468" y="37789"/>
                </a:lnTo>
                <a:lnTo>
                  <a:pt x="97468" y="37802"/>
                </a:lnTo>
                <a:lnTo>
                  <a:pt x="97299" y="37759"/>
                </a:lnTo>
                <a:cubicBezTo>
                  <a:pt x="96981" y="37746"/>
                  <a:pt x="96667" y="37667"/>
                  <a:pt x="96360" y="37522"/>
                </a:cubicBezTo>
                <a:cubicBezTo>
                  <a:pt x="96305" y="37533"/>
                  <a:pt x="96253" y="37508"/>
                  <a:pt x="96200" y="37481"/>
                </a:cubicBezTo>
                <a:lnTo>
                  <a:pt x="96199" y="37451"/>
                </a:lnTo>
                <a:cubicBezTo>
                  <a:pt x="92667" y="35892"/>
                  <a:pt x="89901" y="28522"/>
                  <a:pt x="89406" y="19261"/>
                </a:cubicBezTo>
                <a:cubicBezTo>
                  <a:pt x="89405" y="19260"/>
                  <a:pt x="89403" y="19259"/>
                  <a:pt x="89401" y="19259"/>
                </a:cubicBezTo>
                <a:lnTo>
                  <a:pt x="89396" y="19084"/>
                </a:lnTo>
                <a:cubicBezTo>
                  <a:pt x="89346" y="18290"/>
                  <a:pt x="89322" y="17479"/>
                  <a:pt x="89322" y="16657"/>
                </a:cubicBezTo>
                <a:cubicBezTo>
                  <a:pt x="89310" y="16509"/>
                  <a:pt x="89309" y="16360"/>
                  <a:pt x="89309" y="16211"/>
                </a:cubicBezTo>
                <a:lnTo>
                  <a:pt x="89315" y="15911"/>
                </a:lnTo>
                <a:lnTo>
                  <a:pt x="89320" y="15912"/>
                </a:lnTo>
                <a:close/>
                <a:moveTo>
                  <a:pt x="89096" y="15899"/>
                </a:moveTo>
                <a:lnTo>
                  <a:pt x="89096" y="15912"/>
                </a:lnTo>
                <a:lnTo>
                  <a:pt x="89101" y="15911"/>
                </a:lnTo>
                <a:lnTo>
                  <a:pt x="89107" y="16211"/>
                </a:lnTo>
                <a:cubicBezTo>
                  <a:pt x="89107" y="16360"/>
                  <a:pt x="89106" y="16509"/>
                  <a:pt x="89094" y="16657"/>
                </a:cubicBezTo>
                <a:cubicBezTo>
                  <a:pt x="89094" y="17479"/>
                  <a:pt x="89070" y="18290"/>
                  <a:pt x="89020" y="19084"/>
                </a:cubicBezTo>
                <a:lnTo>
                  <a:pt x="89015" y="19259"/>
                </a:lnTo>
                <a:cubicBezTo>
                  <a:pt x="89013" y="19259"/>
                  <a:pt x="89011" y="19260"/>
                  <a:pt x="89010" y="19261"/>
                </a:cubicBezTo>
                <a:cubicBezTo>
                  <a:pt x="88515" y="28522"/>
                  <a:pt x="85749" y="35892"/>
                  <a:pt x="82217" y="37451"/>
                </a:cubicBezTo>
                <a:lnTo>
                  <a:pt x="82216" y="37481"/>
                </a:lnTo>
                <a:cubicBezTo>
                  <a:pt x="82163" y="37508"/>
                  <a:pt x="82111" y="37533"/>
                  <a:pt x="82056" y="37522"/>
                </a:cubicBezTo>
                <a:cubicBezTo>
                  <a:pt x="81749" y="37667"/>
                  <a:pt x="81435" y="37746"/>
                  <a:pt x="81117" y="37759"/>
                </a:cubicBezTo>
                <a:lnTo>
                  <a:pt x="80948" y="37802"/>
                </a:lnTo>
                <a:lnTo>
                  <a:pt x="80948" y="37789"/>
                </a:lnTo>
                <a:lnTo>
                  <a:pt x="80943" y="37790"/>
                </a:lnTo>
                <a:cubicBezTo>
                  <a:pt x="80938" y="37690"/>
                  <a:pt x="80937" y="37590"/>
                  <a:pt x="80937" y="37490"/>
                </a:cubicBezTo>
                <a:cubicBezTo>
                  <a:pt x="80937" y="37341"/>
                  <a:pt x="80938" y="37192"/>
                  <a:pt x="80951" y="37044"/>
                </a:cubicBezTo>
                <a:cubicBezTo>
                  <a:pt x="80950" y="36222"/>
                  <a:pt x="80975" y="35411"/>
                  <a:pt x="81024" y="34617"/>
                </a:cubicBezTo>
                <a:lnTo>
                  <a:pt x="81030" y="34442"/>
                </a:lnTo>
                <a:cubicBezTo>
                  <a:pt x="81031" y="34442"/>
                  <a:pt x="81033" y="34441"/>
                  <a:pt x="81035" y="34440"/>
                </a:cubicBezTo>
                <a:cubicBezTo>
                  <a:pt x="81529" y="25178"/>
                  <a:pt x="84296" y="17809"/>
                  <a:pt x="87828" y="16250"/>
                </a:cubicBezTo>
                <a:lnTo>
                  <a:pt x="87829" y="16220"/>
                </a:lnTo>
                <a:cubicBezTo>
                  <a:pt x="87881" y="16193"/>
                  <a:pt x="87933" y="16168"/>
                  <a:pt x="87988" y="16179"/>
                </a:cubicBezTo>
                <a:cubicBezTo>
                  <a:pt x="88295" y="16034"/>
                  <a:pt x="88609" y="15955"/>
                  <a:pt x="88928" y="15942"/>
                </a:cubicBezTo>
                <a:close/>
                <a:moveTo>
                  <a:pt x="72665" y="15899"/>
                </a:moveTo>
                <a:lnTo>
                  <a:pt x="72833" y="15942"/>
                </a:lnTo>
                <a:cubicBezTo>
                  <a:pt x="73152" y="15955"/>
                  <a:pt x="73466" y="16034"/>
                  <a:pt x="73773" y="16179"/>
                </a:cubicBezTo>
                <a:cubicBezTo>
                  <a:pt x="73828" y="16168"/>
                  <a:pt x="73880" y="16193"/>
                  <a:pt x="73932" y="16220"/>
                </a:cubicBezTo>
                <a:lnTo>
                  <a:pt x="73933" y="16250"/>
                </a:lnTo>
                <a:cubicBezTo>
                  <a:pt x="77465" y="17809"/>
                  <a:pt x="80232" y="25178"/>
                  <a:pt x="80726" y="34440"/>
                </a:cubicBezTo>
                <a:cubicBezTo>
                  <a:pt x="80728" y="34441"/>
                  <a:pt x="80730" y="34442"/>
                  <a:pt x="80731" y="34442"/>
                </a:cubicBezTo>
                <a:lnTo>
                  <a:pt x="80737" y="34617"/>
                </a:lnTo>
                <a:cubicBezTo>
                  <a:pt x="80786" y="35411"/>
                  <a:pt x="80811" y="36222"/>
                  <a:pt x="80810" y="37044"/>
                </a:cubicBezTo>
                <a:cubicBezTo>
                  <a:pt x="80823" y="37192"/>
                  <a:pt x="80824" y="37341"/>
                  <a:pt x="80824" y="37490"/>
                </a:cubicBezTo>
                <a:cubicBezTo>
                  <a:pt x="80824" y="37590"/>
                  <a:pt x="80823" y="37690"/>
                  <a:pt x="80818" y="37790"/>
                </a:cubicBezTo>
                <a:lnTo>
                  <a:pt x="80813" y="37789"/>
                </a:lnTo>
                <a:lnTo>
                  <a:pt x="80813" y="37802"/>
                </a:lnTo>
                <a:lnTo>
                  <a:pt x="80644" y="37759"/>
                </a:lnTo>
                <a:cubicBezTo>
                  <a:pt x="80326" y="37746"/>
                  <a:pt x="80012" y="37667"/>
                  <a:pt x="79705" y="37522"/>
                </a:cubicBezTo>
                <a:cubicBezTo>
                  <a:pt x="79650" y="37533"/>
                  <a:pt x="79598" y="37508"/>
                  <a:pt x="79545" y="37481"/>
                </a:cubicBezTo>
                <a:lnTo>
                  <a:pt x="79544" y="37451"/>
                </a:lnTo>
                <a:cubicBezTo>
                  <a:pt x="76012" y="35892"/>
                  <a:pt x="73246" y="28522"/>
                  <a:pt x="72751" y="19261"/>
                </a:cubicBezTo>
                <a:cubicBezTo>
                  <a:pt x="72750" y="19260"/>
                  <a:pt x="72748" y="19259"/>
                  <a:pt x="72746" y="19259"/>
                </a:cubicBezTo>
                <a:lnTo>
                  <a:pt x="72741" y="19084"/>
                </a:lnTo>
                <a:cubicBezTo>
                  <a:pt x="72691" y="18290"/>
                  <a:pt x="72667" y="17479"/>
                  <a:pt x="72667" y="16657"/>
                </a:cubicBezTo>
                <a:cubicBezTo>
                  <a:pt x="72655" y="16509"/>
                  <a:pt x="72654" y="16360"/>
                  <a:pt x="72654" y="16211"/>
                </a:cubicBezTo>
                <a:lnTo>
                  <a:pt x="72660" y="15911"/>
                </a:lnTo>
                <a:lnTo>
                  <a:pt x="72665" y="15912"/>
                </a:lnTo>
                <a:close/>
                <a:moveTo>
                  <a:pt x="56010" y="15899"/>
                </a:moveTo>
                <a:lnTo>
                  <a:pt x="56178" y="15942"/>
                </a:lnTo>
                <a:cubicBezTo>
                  <a:pt x="56497" y="15955"/>
                  <a:pt x="56811" y="16034"/>
                  <a:pt x="57118" y="16179"/>
                </a:cubicBezTo>
                <a:cubicBezTo>
                  <a:pt x="57173" y="16168"/>
                  <a:pt x="57225" y="16193"/>
                  <a:pt x="57277" y="16220"/>
                </a:cubicBezTo>
                <a:lnTo>
                  <a:pt x="57278" y="16250"/>
                </a:lnTo>
                <a:cubicBezTo>
                  <a:pt x="60810" y="17809"/>
                  <a:pt x="63577" y="25178"/>
                  <a:pt x="64071" y="34440"/>
                </a:cubicBezTo>
                <a:cubicBezTo>
                  <a:pt x="64073" y="34441"/>
                  <a:pt x="64075" y="34442"/>
                  <a:pt x="64076" y="34442"/>
                </a:cubicBezTo>
                <a:lnTo>
                  <a:pt x="64082" y="34617"/>
                </a:lnTo>
                <a:cubicBezTo>
                  <a:pt x="64131" y="35411"/>
                  <a:pt x="64156" y="36222"/>
                  <a:pt x="64155" y="37044"/>
                </a:cubicBezTo>
                <a:cubicBezTo>
                  <a:pt x="64168" y="37192"/>
                  <a:pt x="64169" y="37341"/>
                  <a:pt x="64169" y="37490"/>
                </a:cubicBezTo>
                <a:cubicBezTo>
                  <a:pt x="64169" y="37590"/>
                  <a:pt x="64168" y="37690"/>
                  <a:pt x="64163" y="37790"/>
                </a:cubicBezTo>
                <a:lnTo>
                  <a:pt x="64158" y="37789"/>
                </a:lnTo>
                <a:lnTo>
                  <a:pt x="64158" y="37802"/>
                </a:lnTo>
                <a:lnTo>
                  <a:pt x="63989" y="37759"/>
                </a:lnTo>
                <a:cubicBezTo>
                  <a:pt x="63670" y="37746"/>
                  <a:pt x="63357" y="37667"/>
                  <a:pt x="63050" y="37522"/>
                </a:cubicBezTo>
                <a:cubicBezTo>
                  <a:pt x="62995" y="37533"/>
                  <a:pt x="62943" y="37508"/>
                  <a:pt x="62890" y="37481"/>
                </a:cubicBezTo>
                <a:lnTo>
                  <a:pt x="62889" y="37451"/>
                </a:lnTo>
                <a:cubicBezTo>
                  <a:pt x="59357" y="35892"/>
                  <a:pt x="56591" y="28522"/>
                  <a:pt x="56096" y="19261"/>
                </a:cubicBezTo>
                <a:cubicBezTo>
                  <a:pt x="56095" y="19260"/>
                  <a:pt x="56093" y="19259"/>
                  <a:pt x="56091" y="19259"/>
                </a:cubicBezTo>
                <a:lnTo>
                  <a:pt x="56086" y="19084"/>
                </a:lnTo>
                <a:cubicBezTo>
                  <a:pt x="56036" y="18290"/>
                  <a:pt x="56012" y="17479"/>
                  <a:pt x="56012" y="16657"/>
                </a:cubicBezTo>
                <a:cubicBezTo>
                  <a:pt x="55999" y="16509"/>
                  <a:pt x="55999" y="16360"/>
                  <a:pt x="55999" y="16211"/>
                </a:cubicBezTo>
                <a:lnTo>
                  <a:pt x="56005" y="15911"/>
                </a:lnTo>
                <a:lnTo>
                  <a:pt x="56010" y="15912"/>
                </a:lnTo>
                <a:close/>
                <a:moveTo>
                  <a:pt x="55786" y="15899"/>
                </a:moveTo>
                <a:lnTo>
                  <a:pt x="55786" y="15912"/>
                </a:lnTo>
                <a:lnTo>
                  <a:pt x="55791" y="15911"/>
                </a:lnTo>
                <a:lnTo>
                  <a:pt x="55797" y="16211"/>
                </a:lnTo>
                <a:cubicBezTo>
                  <a:pt x="55797" y="16360"/>
                  <a:pt x="55796" y="16509"/>
                  <a:pt x="55783" y="16657"/>
                </a:cubicBezTo>
                <a:cubicBezTo>
                  <a:pt x="55784" y="17479"/>
                  <a:pt x="55760" y="18290"/>
                  <a:pt x="55710" y="19084"/>
                </a:cubicBezTo>
                <a:lnTo>
                  <a:pt x="55705" y="19259"/>
                </a:lnTo>
                <a:cubicBezTo>
                  <a:pt x="55703" y="19259"/>
                  <a:pt x="55701" y="19260"/>
                  <a:pt x="55700" y="19261"/>
                </a:cubicBezTo>
                <a:cubicBezTo>
                  <a:pt x="55205" y="28522"/>
                  <a:pt x="52439" y="35892"/>
                  <a:pt x="48907" y="37451"/>
                </a:cubicBezTo>
                <a:lnTo>
                  <a:pt x="48906" y="37481"/>
                </a:lnTo>
                <a:cubicBezTo>
                  <a:pt x="48853" y="37508"/>
                  <a:pt x="48801" y="37533"/>
                  <a:pt x="48746" y="37522"/>
                </a:cubicBezTo>
                <a:cubicBezTo>
                  <a:pt x="48439" y="37667"/>
                  <a:pt x="48125" y="37746"/>
                  <a:pt x="47807" y="37759"/>
                </a:cubicBezTo>
                <a:lnTo>
                  <a:pt x="47638" y="37802"/>
                </a:lnTo>
                <a:lnTo>
                  <a:pt x="47638" y="37789"/>
                </a:lnTo>
                <a:lnTo>
                  <a:pt x="47633" y="37790"/>
                </a:lnTo>
                <a:cubicBezTo>
                  <a:pt x="47628" y="37690"/>
                  <a:pt x="47627" y="37590"/>
                  <a:pt x="47627" y="37490"/>
                </a:cubicBezTo>
                <a:cubicBezTo>
                  <a:pt x="47627" y="37341"/>
                  <a:pt x="47628" y="37192"/>
                  <a:pt x="47641" y="37044"/>
                </a:cubicBezTo>
                <a:cubicBezTo>
                  <a:pt x="47640" y="36222"/>
                  <a:pt x="47664" y="35411"/>
                  <a:pt x="47714" y="34617"/>
                </a:cubicBezTo>
                <a:lnTo>
                  <a:pt x="47720" y="34442"/>
                </a:lnTo>
                <a:cubicBezTo>
                  <a:pt x="47721" y="34442"/>
                  <a:pt x="47723" y="34441"/>
                  <a:pt x="47725" y="34440"/>
                </a:cubicBezTo>
                <a:cubicBezTo>
                  <a:pt x="48219" y="25178"/>
                  <a:pt x="50985" y="17809"/>
                  <a:pt x="54517" y="16250"/>
                </a:cubicBezTo>
                <a:lnTo>
                  <a:pt x="54519" y="16220"/>
                </a:lnTo>
                <a:cubicBezTo>
                  <a:pt x="54571" y="16193"/>
                  <a:pt x="54623" y="16168"/>
                  <a:pt x="54678" y="16179"/>
                </a:cubicBezTo>
                <a:cubicBezTo>
                  <a:pt x="54985" y="16034"/>
                  <a:pt x="55299" y="15955"/>
                  <a:pt x="55618" y="15942"/>
                </a:cubicBezTo>
                <a:close/>
                <a:moveTo>
                  <a:pt x="39355" y="15899"/>
                </a:moveTo>
                <a:lnTo>
                  <a:pt x="39523" y="15942"/>
                </a:lnTo>
                <a:cubicBezTo>
                  <a:pt x="39842" y="15955"/>
                  <a:pt x="40156" y="16034"/>
                  <a:pt x="40463" y="16179"/>
                </a:cubicBezTo>
                <a:cubicBezTo>
                  <a:pt x="40518" y="16168"/>
                  <a:pt x="40570" y="16193"/>
                  <a:pt x="40622" y="16220"/>
                </a:cubicBezTo>
                <a:lnTo>
                  <a:pt x="40623" y="16250"/>
                </a:lnTo>
                <a:cubicBezTo>
                  <a:pt x="44155" y="17809"/>
                  <a:pt x="46921" y="25178"/>
                  <a:pt x="47416" y="34440"/>
                </a:cubicBezTo>
                <a:cubicBezTo>
                  <a:pt x="47418" y="34441"/>
                  <a:pt x="47420" y="34442"/>
                  <a:pt x="47421" y="34442"/>
                </a:cubicBezTo>
                <a:lnTo>
                  <a:pt x="47427" y="34617"/>
                </a:lnTo>
                <a:cubicBezTo>
                  <a:pt x="47476" y="35411"/>
                  <a:pt x="47500" y="36222"/>
                  <a:pt x="47500" y="37044"/>
                </a:cubicBezTo>
                <a:cubicBezTo>
                  <a:pt x="47513" y="37192"/>
                  <a:pt x="47514" y="37341"/>
                  <a:pt x="47514" y="37490"/>
                </a:cubicBezTo>
                <a:cubicBezTo>
                  <a:pt x="47514" y="37590"/>
                  <a:pt x="47513" y="37690"/>
                  <a:pt x="47508" y="37790"/>
                </a:cubicBezTo>
                <a:lnTo>
                  <a:pt x="47503" y="37789"/>
                </a:lnTo>
                <a:lnTo>
                  <a:pt x="47503" y="37802"/>
                </a:lnTo>
                <a:lnTo>
                  <a:pt x="47334" y="37759"/>
                </a:lnTo>
                <a:cubicBezTo>
                  <a:pt x="47015" y="37746"/>
                  <a:pt x="46702" y="37667"/>
                  <a:pt x="46395" y="37522"/>
                </a:cubicBezTo>
                <a:cubicBezTo>
                  <a:pt x="46340" y="37533"/>
                  <a:pt x="46288" y="37508"/>
                  <a:pt x="46235" y="37481"/>
                </a:cubicBezTo>
                <a:lnTo>
                  <a:pt x="46234" y="37451"/>
                </a:lnTo>
                <a:cubicBezTo>
                  <a:pt x="42702" y="35892"/>
                  <a:pt x="39936" y="28522"/>
                  <a:pt x="39441" y="19261"/>
                </a:cubicBezTo>
                <a:cubicBezTo>
                  <a:pt x="39439" y="19260"/>
                  <a:pt x="39438" y="19259"/>
                  <a:pt x="39436" y="19259"/>
                </a:cubicBezTo>
                <a:lnTo>
                  <a:pt x="39431" y="19084"/>
                </a:lnTo>
                <a:cubicBezTo>
                  <a:pt x="39381" y="18290"/>
                  <a:pt x="39357" y="17479"/>
                  <a:pt x="39357" y="16657"/>
                </a:cubicBezTo>
                <a:cubicBezTo>
                  <a:pt x="39344" y="16509"/>
                  <a:pt x="39344" y="16360"/>
                  <a:pt x="39344" y="16211"/>
                </a:cubicBezTo>
                <a:lnTo>
                  <a:pt x="39350" y="15911"/>
                </a:lnTo>
                <a:lnTo>
                  <a:pt x="39355" y="15912"/>
                </a:lnTo>
                <a:close/>
                <a:moveTo>
                  <a:pt x="39131" y="15899"/>
                </a:moveTo>
                <a:lnTo>
                  <a:pt x="39131" y="15912"/>
                </a:lnTo>
                <a:lnTo>
                  <a:pt x="39136" y="15911"/>
                </a:lnTo>
                <a:lnTo>
                  <a:pt x="39142" y="16211"/>
                </a:lnTo>
                <a:cubicBezTo>
                  <a:pt x="39142" y="16360"/>
                  <a:pt x="39141" y="16509"/>
                  <a:pt x="39128" y="16657"/>
                </a:cubicBezTo>
                <a:cubicBezTo>
                  <a:pt x="39129" y="17479"/>
                  <a:pt x="39105" y="18290"/>
                  <a:pt x="39055" y="19084"/>
                </a:cubicBezTo>
                <a:lnTo>
                  <a:pt x="39050" y="19259"/>
                </a:lnTo>
                <a:cubicBezTo>
                  <a:pt x="39048" y="19259"/>
                  <a:pt x="39046" y="19260"/>
                  <a:pt x="39045" y="19261"/>
                </a:cubicBezTo>
                <a:cubicBezTo>
                  <a:pt x="38550" y="28522"/>
                  <a:pt x="35784" y="35892"/>
                  <a:pt x="32252" y="37451"/>
                </a:cubicBezTo>
                <a:lnTo>
                  <a:pt x="32251" y="37481"/>
                </a:lnTo>
                <a:cubicBezTo>
                  <a:pt x="32198" y="37508"/>
                  <a:pt x="32146" y="37533"/>
                  <a:pt x="32091" y="37522"/>
                </a:cubicBezTo>
                <a:cubicBezTo>
                  <a:pt x="31784" y="37667"/>
                  <a:pt x="31470" y="37746"/>
                  <a:pt x="31152" y="37759"/>
                </a:cubicBezTo>
                <a:lnTo>
                  <a:pt x="30983" y="37802"/>
                </a:lnTo>
                <a:lnTo>
                  <a:pt x="30983" y="37789"/>
                </a:lnTo>
                <a:lnTo>
                  <a:pt x="30978" y="37790"/>
                </a:lnTo>
                <a:cubicBezTo>
                  <a:pt x="30972" y="37690"/>
                  <a:pt x="30972" y="37590"/>
                  <a:pt x="30972" y="37490"/>
                </a:cubicBezTo>
                <a:cubicBezTo>
                  <a:pt x="30972" y="37341"/>
                  <a:pt x="30973" y="37192"/>
                  <a:pt x="30986" y="37044"/>
                </a:cubicBezTo>
                <a:cubicBezTo>
                  <a:pt x="30985" y="36222"/>
                  <a:pt x="31009" y="35411"/>
                  <a:pt x="31059" y="34617"/>
                </a:cubicBezTo>
                <a:lnTo>
                  <a:pt x="31065" y="34442"/>
                </a:lnTo>
                <a:cubicBezTo>
                  <a:pt x="31066" y="34442"/>
                  <a:pt x="31068" y="34441"/>
                  <a:pt x="31069" y="34440"/>
                </a:cubicBezTo>
                <a:cubicBezTo>
                  <a:pt x="31564" y="25178"/>
                  <a:pt x="34330" y="17809"/>
                  <a:pt x="37862" y="16250"/>
                </a:cubicBezTo>
                <a:lnTo>
                  <a:pt x="37864" y="16220"/>
                </a:lnTo>
                <a:cubicBezTo>
                  <a:pt x="37916" y="16193"/>
                  <a:pt x="37968" y="16168"/>
                  <a:pt x="38023" y="16179"/>
                </a:cubicBezTo>
                <a:cubicBezTo>
                  <a:pt x="38330" y="16034"/>
                  <a:pt x="38644" y="15955"/>
                  <a:pt x="38963" y="15942"/>
                </a:cubicBezTo>
                <a:close/>
                <a:moveTo>
                  <a:pt x="22700" y="15899"/>
                </a:moveTo>
                <a:lnTo>
                  <a:pt x="22868" y="15942"/>
                </a:lnTo>
                <a:cubicBezTo>
                  <a:pt x="23187" y="15955"/>
                  <a:pt x="23501" y="16034"/>
                  <a:pt x="23808" y="16179"/>
                </a:cubicBezTo>
                <a:cubicBezTo>
                  <a:pt x="23862" y="16168"/>
                  <a:pt x="23915" y="16193"/>
                  <a:pt x="23967" y="16220"/>
                </a:cubicBezTo>
                <a:lnTo>
                  <a:pt x="23968" y="16250"/>
                </a:lnTo>
                <a:cubicBezTo>
                  <a:pt x="27500" y="17809"/>
                  <a:pt x="30266" y="25178"/>
                  <a:pt x="30761" y="34440"/>
                </a:cubicBezTo>
                <a:cubicBezTo>
                  <a:pt x="30763" y="34441"/>
                  <a:pt x="30765" y="34442"/>
                  <a:pt x="30766" y="34442"/>
                </a:cubicBezTo>
                <a:lnTo>
                  <a:pt x="30772" y="34617"/>
                </a:lnTo>
                <a:cubicBezTo>
                  <a:pt x="30821" y="35411"/>
                  <a:pt x="30845" y="36222"/>
                  <a:pt x="30845" y="37044"/>
                </a:cubicBezTo>
                <a:cubicBezTo>
                  <a:pt x="30858" y="37192"/>
                  <a:pt x="30859" y="37341"/>
                  <a:pt x="30859" y="37490"/>
                </a:cubicBezTo>
                <a:cubicBezTo>
                  <a:pt x="30859" y="37590"/>
                  <a:pt x="30858" y="37690"/>
                  <a:pt x="30853" y="37790"/>
                </a:cubicBezTo>
                <a:lnTo>
                  <a:pt x="30848" y="37789"/>
                </a:lnTo>
                <a:lnTo>
                  <a:pt x="30848" y="37802"/>
                </a:lnTo>
                <a:lnTo>
                  <a:pt x="30679" y="37759"/>
                </a:lnTo>
                <a:cubicBezTo>
                  <a:pt x="30360" y="37746"/>
                  <a:pt x="30047" y="37667"/>
                  <a:pt x="29740" y="37522"/>
                </a:cubicBezTo>
                <a:cubicBezTo>
                  <a:pt x="29685" y="37533"/>
                  <a:pt x="29632" y="37508"/>
                  <a:pt x="29580" y="37481"/>
                </a:cubicBezTo>
                <a:lnTo>
                  <a:pt x="29579" y="37451"/>
                </a:lnTo>
                <a:cubicBezTo>
                  <a:pt x="26047" y="35892"/>
                  <a:pt x="23281" y="28522"/>
                  <a:pt x="22786" y="19261"/>
                </a:cubicBezTo>
                <a:cubicBezTo>
                  <a:pt x="22784" y="19260"/>
                  <a:pt x="22783" y="19259"/>
                  <a:pt x="22781" y="19259"/>
                </a:cubicBezTo>
                <a:lnTo>
                  <a:pt x="22776" y="19084"/>
                </a:lnTo>
                <a:cubicBezTo>
                  <a:pt x="22726" y="18290"/>
                  <a:pt x="22702" y="17479"/>
                  <a:pt x="22702" y="16657"/>
                </a:cubicBezTo>
                <a:cubicBezTo>
                  <a:pt x="22689" y="16509"/>
                  <a:pt x="22689" y="16360"/>
                  <a:pt x="22689" y="16211"/>
                </a:cubicBezTo>
                <a:lnTo>
                  <a:pt x="22695" y="15911"/>
                </a:lnTo>
                <a:lnTo>
                  <a:pt x="22700" y="15912"/>
                </a:lnTo>
                <a:close/>
                <a:moveTo>
                  <a:pt x="22476" y="15899"/>
                </a:moveTo>
                <a:lnTo>
                  <a:pt x="22476" y="15912"/>
                </a:lnTo>
                <a:lnTo>
                  <a:pt x="22481" y="15911"/>
                </a:lnTo>
                <a:lnTo>
                  <a:pt x="22487" y="16211"/>
                </a:lnTo>
                <a:cubicBezTo>
                  <a:pt x="22487" y="16360"/>
                  <a:pt x="22486" y="16509"/>
                  <a:pt x="22473" y="16657"/>
                </a:cubicBezTo>
                <a:cubicBezTo>
                  <a:pt x="22474" y="17479"/>
                  <a:pt x="22450" y="18290"/>
                  <a:pt x="22400" y="19084"/>
                </a:cubicBezTo>
                <a:lnTo>
                  <a:pt x="22395" y="19259"/>
                </a:lnTo>
                <a:cubicBezTo>
                  <a:pt x="22393" y="19259"/>
                  <a:pt x="22391" y="19260"/>
                  <a:pt x="22390" y="19261"/>
                </a:cubicBezTo>
                <a:cubicBezTo>
                  <a:pt x="21895" y="28522"/>
                  <a:pt x="19129" y="35892"/>
                  <a:pt x="15597" y="37451"/>
                </a:cubicBezTo>
                <a:lnTo>
                  <a:pt x="15596" y="37481"/>
                </a:lnTo>
                <a:cubicBezTo>
                  <a:pt x="15543" y="37508"/>
                  <a:pt x="15491" y="37533"/>
                  <a:pt x="15436" y="37522"/>
                </a:cubicBezTo>
                <a:cubicBezTo>
                  <a:pt x="15129" y="37667"/>
                  <a:pt x="14815" y="37746"/>
                  <a:pt x="14497" y="37759"/>
                </a:cubicBezTo>
                <a:lnTo>
                  <a:pt x="14328" y="37802"/>
                </a:lnTo>
                <a:lnTo>
                  <a:pt x="14328" y="37789"/>
                </a:lnTo>
                <a:lnTo>
                  <a:pt x="14323" y="37790"/>
                </a:lnTo>
                <a:cubicBezTo>
                  <a:pt x="14317" y="37690"/>
                  <a:pt x="14317" y="37590"/>
                  <a:pt x="14317" y="37490"/>
                </a:cubicBezTo>
                <a:cubicBezTo>
                  <a:pt x="14317" y="37341"/>
                  <a:pt x="14318" y="37192"/>
                  <a:pt x="14331" y="37044"/>
                </a:cubicBezTo>
                <a:cubicBezTo>
                  <a:pt x="14330" y="36222"/>
                  <a:pt x="14354" y="35411"/>
                  <a:pt x="14404" y="34617"/>
                </a:cubicBezTo>
                <a:lnTo>
                  <a:pt x="14409" y="34442"/>
                </a:lnTo>
                <a:cubicBezTo>
                  <a:pt x="14411" y="34442"/>
                  <a:pt x="14413" y="34441"/>
                  <a:pt x="14414" y="34440"/>
                </a:cubicBezTo>
                <a:cubicBezTo>
                  <a:pt x="14909" y="25178"/>
                  <a:pt x="17675" y="17809"/>
                  <a:pt x="21207" y="16250"/>
                </a:cubicBezTo>
                <a:lnTo>
                  <a:pt x="21209" y="16220"/>
                </a:lnTo>
                <a:cubicBezTo>
                  <a:pt x="21261" y="16193"/>
                  <a:pt x="21313" y="16168"/>
                  <a:pt x="21368" y="16179"/>
                </a:cubicBezTo>
                <a:cubicBezTo>
                  <a:pt x="21675" y="16034"/>
                  <a:pt x="21989" y="15955"/>
                  <a:pt x="22308" y="15942"/>
                </a:cubicBezTo>
                <a:close/>
                <a:moveTo>
                  <a:pt x="6045" y="15899"/>
                </a:moveTo>
                <a:lnTo>
                  <a:pt x="6213" y="15942"/>
                </a:lnTo>
                <a:cubicBezTo>
                  <a:pt x="6532" y="15955"/>
                  <a:pt x="6846" y="16034"/>
                  <a:pt x="7153" y="16179"/>
                </a:cubicBezTo>
                <a:cubicBezTo>
                  <a:pt x="7207" y="16168"/>
                  <a:pt x="7260" y="16193"/>
                  <a:pt x="7312" y="16220"/>
                </a:cubicBezTo>
                <a:lnTo>
                  <a:pt x="7313" y="16250"/>
                </a:lnTo>
                <a:cubicBezTo>
                  <a:pt x="10845" y="17809"/>
                  <a:pt x="13611" y="25178"/>
                  <a:pt x="14106" y="34440"/>
                </a:cubicBezTo>
                <a:cubicBezTo>
                  <a:pt x="14108" y="34441"/>
                  <a:pt x="14110" y="34442"/>
                  <a:pt x="14111" y="34442"/>
                </a:cubicBezTo>
                <a:lnTo>
                  <a:pt x="14117" y="34617"/>
                </a:lnTo>
                <a:cubicBezTo>
                  <a:pt x="14166" y="35411"/>
                  <a:pt x="14190" y="36222"/>
                  <a:pt x="14190" y="37044"/>
                </a:cubicBezTo>
                <a:cubicBezTo>
                  <a:pt x="14203" y="37192"/>
                  <a:pt x="14204" y="37341"/>
                  <a:pt x="14204" y="37490"/>
                </a:cubicBezTo>
                <a:cubicBezTo>
                  <a:pt x="14204" y="37590"/>
                  <a:pt x="14203" y="37690"/>
                  <a:pt x="14198" y="37790"/>
                </a:cubicBezTo>
                <a:lnTo>
                  <a:pt x="14193" y="37789"/>
                </a:lnTo>
                <a:lnTo>
                  <a:pt x="14193" y="37802"/>
                </a:lnTo>
                <a:lnTo>
                  <a:pt x="14024" y="37759"/>
                </a:lnTo>
                <a:cubicBezTo>
                  <a:pt x="13705" y="37746"/>
                  <a:pt x="13392" y="37667"/>
                  <a:pt x="13085" y="37522"/>
                </a:cubicBezTo>
                <a:cubicBezTo>
                  <a:pt x="13030" y="37533"/>
                  <a:pt x="12977" y="37508"/>
                  <a:pt x="12925" y="37481"/>
                </a:cubicBezTo>
                <a:lnTo>
                  <a:pt x="12924" y="37451"/>
                </a:lnTo>
                <a:cubicBezTo>
                  <a:pt x="9392" y="35892"/>
                  <a:pt x="6626" y="28522"/>
                  <a:pt x="6131" y="19261"/>
                </a:cubicBezTo>
                <a:cubicBezTo>
                  <a:pt x="6129" y="19260"/>
                  <a:pt x="6128" y="19259"/>
                  <a:pt x="6126" y="19259"/>
                </a:cubicBezTo>
                <a:lnTo>
                  <a:pt x="6121" y="19084"/>
                </a:lnTo>
                <a:cubicBezTo>
                  <a:pt x="6071" y="18290"/>
                  <a:pt x="6047" y="17479"/>
                  <a:pt x="6047" y="16657"/>
                </a:cubicBezTo>
                <a:cubicBezTo>
                  <a:pt x="6034" y="16509"/>
                  <a:pt x="6034" y="16360"/>
                  <a:pt x="6034" y="16211"/>
                </a:cubicBezTo>
                <a:lnTo>
                  <a:pt x="6040" y="15911"/>
                </a:lnTo>
                <a:lnTo>
                  <a:pt x="6045" y="15912"/>
                </a:lnTo>
                <a:close/>
                <a:moveTo>
                  <a:pt x="72441" y="15899"/>
                </a:moveTo>
                <a:lnTo>
                  <a:pt x="72441" y="15912"/>
                </a:lnTo>
                <a:lnTo>
                  <a:pt x="72446" y="15911"/>
                </a:lnTo>
                <a:lnTo>
                  <a:pt x="72452" y="16211"/>
                </a:lnTo>
                <a:cubicBezTo>
                  <a:pt x="72452" y="16360"/>
                  <a:pt x="72451" y="16509"/>
                  <a:pt x="72439" y="16657"/>
                </a:cubicBezTo>
                <a:cubicBezTo>
                  <a:pt x="72439" y="17479"/>
                  <a:pt x="72415" y="18290"/>
                  <a:pt x="72365" y="19084"/>
                </a:cubicBezTo>
                <a:lnTo>
                  <a:pt x="72360" y="19259"/>
                </a:lnTo>
                <a:cubicBezTo>
                  <a:pt x="72358" y="19259"/>
                  <a:pt x="72356" y="19260"/>
                  <a:pt x="72355" y="19261"/>
                </a:cubicBezTo>
                <a:cubicBezTo>
                  <a:pt x="71860" y="28522"/>
                  <a:pt x="69094" y="35892"/>
                  <a:pt x="65562" y="37451"/>
                </a:cubicBezTo>
                <a:lnTo>
                  <a:pt x="65561" y="37481"/>
                </a:lnTo>
                <a:cubicBezTo>
                  <a:pt x="65508" y="37508"/>
                  <a:pt x="65456" y="37533"/>
                  <a:pt x="65401" y="37522"/>
                </a:cubicBezTo>
                <a:cubicBezTo>
                  <a:pt x="65094" y="37667"/>
                  <a:pt x="64780" y="37746"/>
                  <a:pt x="64462" y="37759"/>
                </a:cubicBezTo>
                <a:lnTo>
                  <a:pt x="64293" y="37802"/>
                </a:lnTo>
                <a:lnTo>
                  <a:pt x="64293" y="37789"/>
                </a:lnTo>
                <a:lnTo>
                  <a:pt x="64288" y="37790"/>
                </a:lnTo>
                <a:cubicBezTo>
                  <a:pt x="64283" y="37690"/>
                  <a:pt x="64282" y="37590"/>
                  <a:pt x="64282" y="37490"/>
                </a:cubicBezTo>
                <a:cubicBezTo>
                  <a:pt x="64282" y="37341"/>
                  <a:pt x="64283" y="37192"/>
                  <a:pt x="64296" y="37044"/>
                </a:cubicBezTo>
                <a:cubicBezTo>
                  <a:pt x="64295" y="36222"/>
                  <a:pt x="64319" y="35411"/>
                  <a:pt x="64369" y="34617"/>
                </a:cubicBezTo>
                <a:lnTo>
                  <a:pt x="64375" y="34442"/>
                </a:lnTo>
                <a:cubicBezTo>
                  <a:pt x="64376" y="34442"/>
                  <a:pt x="64378" y="34441"/>
                  <a:pt x="64380" y="34440"/>
                </a:cubicBezTo>
                <a:cubicBezTo>
                  <a:pt x="64874" y="25178"/>
                  <a:pt x="67641" y="17809"/>
                  <a:pt x="71173" y="16250"/>
                </a:cubicBezTo>
                <a:lnTo>
                  <a:pt x="71174" y="16220"/>
                </a:lnTo>
                <a:cubicBezTo>
                  <a:pt x="71226" y="16193"/>
                  <a:pt x="71278" y="16168"/>
                  <a:pt x="71333" y="16179"/>
                </a:cubicBezTo>
                <a:cubicBezTo>
                  <a:pt x="71640" y="16034"/>
                  <a:pt x="71954" y="15955"/>
                  <a:pt x="72273" y="15942"/>
                </a:cubicBezTo>
                <a:close/>
                <a:moveTo>
                  <a:pt x="5821" y="15899"/>
                </a:moveTo>
                <a:lnTo>
                  <a:pt x="5821" y="15912"/>
                </a:lnTo>
                <a:lnTo>
                  <a:pt x="5826" y="15911"/>
                </a:lnTo>
                <a:lnTo>
                  <a:pt x="5832" y="16211"/>
                </a:lnTo>
                <a:cubicBezTo>
                  <a:pt x="5832" y="16360"/>
                  <a:pt x="5831" y="16509"/>
                  <a:pt x="5818" y="16657"/>
                </a:cubicBezTo>
                <a:cubicBezTo>
                  <a:pt x="5819" y="17479"/>
                  <a:pt x="5795" y="18290"/>
                  <a:pt x="5745" y="19084"/>
                </a:cubicBezTo>
                <a:lnTo>
                  <a:pt x="5740" y="19259"/>
                </a:lnTo>
                <a:cubicBezTo>
                  <a:pt x="5738" y="19259"/>
                  <a:pt x="5736" y="19260"/>
                  <a:pt x="5735" y="19261"/>
                </a:cubicBezTo>
                <a:cubicBezTo>
                  <a:pt x="5291" y="27571"/>
                  <a:pt x="3018" y="34358"/>
                  <a:pt x="0" y="36752"/>
                </a:cubicBezTo>
                <a:lnTo>
                  <a:pt x="0" y="33279"/>
                </a:lnTo>
                <a:cubicBezTo>
                  <a:pt x="2256" y="31105"/>
                  <a:pt x="3958" y="25976"/>
                  <a:pt x="4421" y="19700"/>
                </a:cubicBezTo>
                <a:cubicBezTo>
                  <a:pt x="2548" y="20773"/>
                  <a:pt x="960" y="23799"/>
                  <a:pt x="0" y="27939"/>
                </a:cubicBezTo>
                <a:lnTo>
                  <a:pt x="0" y="22511"/>
                </a:lnTo>
                <a:cubicBezTo>
                  <a:pt x="1195" y="19285"/>
                  <a:pt x="2777" y="17034"/>
                  <a:pt x="4552" y="16250"/>
                </a:cubicBezTo>
                <a:lnTo>
                  <a:pt x="4554" y="16220"/>
                </a:lnTo>
                <a:cubicBezTo>
                  <a:pt x="4606" y="16193"/>
                  <a:pt x="4658" y="16168"/>
                  <a:pt x="4713" y="16179"/>
                </a:cubicBezTo>
                <a:cubicBezTo>
                  <a:pt x="5020" y="16034"/>
                  <a:pt x="5334" y="15955"/>
                  <a:pt x="5653" y="15942"/>
                </a:cubicBezTo>
                <a:close/>
                <a:moveTo>
                  <a:pt x="117805" y="0"/>
                </a:moveTo>
                <a:lnTo>
                  <a:pt x="119882" y="0"/>
                </a:lnTo>
                <a:cubicBezTo>
                  <a:pt x="119926" y="73"/>
                  <a:pt x="119963" y="167"/>
                  <a:pt x="120000" y="262"/>
                </a:cubicBezTo>
                <a:lnTo>
                  <a:pt x="120000" y="5512"/>
                </a:lnTo>
                <a:cubicBezTo>
                  <a:pt x="119445" y="3254"/>
                  <a:pt x="118698" y="1348"/>
                  <a:pt x="117805" y="0"/>
                </a:cubicBezTo>
                <a:close/>
                <a:moveTo>
                  <a:pt x="114573" y="0"/>
                </a:moveTo>
                <a:lnTo>
                  <a:pt x="115897" y="0"/>
                </a:lnTo>
                <a:cubicBezTo>
                  <a:pt x="116557" y="5082"/>
                  <a:pt x="118070" y="9151"/>
                  <a:pt x="120000" y="11071"/>
                </a:cubicBezTo>
                <a:lnTo>
                  <a:pt x="120000" y="14536"/>
                </a:lnTo>
                <a:cubicBezTo>
                  <a:pt x="117366" y="12377"/>
                  <a:pt x="115312" y="6896"/>
                  <a:pt x="114573" y="0"/>
                </a:cubicBezTo>
                <a:close/>
                <a:moveTo>
                  <a:pt x="108497" y="0"/>
                </a:moveTo>
                <a:lnTo>
                  <a:pt x="110552" y="0"/>
                </a:lnTo>
                <a:cubicBezTo>
                  <a:pt x="108923" y="2572"/>
                  <a:pt x="107748" y="6846"/>
                  <a:pt x="107375" y="11859"/>
                </a:cubicBezTo>
                <a:cubicBezTo>
                  <a:pt x="109777" y="10493"/>
                  <a:pt x="111712" y="5939"/>
                  <a:pt x="112479" y="0"/>
                </a:cubicBezTo>
                <a:lnTo>
                  <a:pt x="113798" y="0"/>
                </a:lnTo>
                <a:cubicBezTo>
                  <a:pt x="112963" y="7869"/>
                  <a:pt x="110412" y="13894"/>
                  <a:pt x="107243" y="15282"/>
                </a:cubicBezTo>
                <a:lnTo>
                  <a:pt x="107242" y="15312"/>
                </a:lnTo>
                <a:cubicBezTo>
                  <a:pt x="107190" y="15338"/>
                  <a:pt x="107138" y="15363"/>
                  <a:pt x="107083" y="15352"/>
                </a:cubicBezTo>
                <a:cubicBezTo>
                  <a:pt x="106776" y="15496"/>
                  <a:pt x="106462" y="15574"/>
                  <a:pt x="106143" y="15588"/>
                </a:cubicBezTo>
                <a:lnTo>
                  <a:pt x="105975" y="15630"/>
                </a:lnTo>
                <a:lnTo>
                  <a:pt x="105975" y="15617"/>
                </a:lnTo>
                <a:lnTo>
                  <a:pt x="105970" y="15618"/>
                </a:lnTo>
                <a:cubicBezTo>
                  <a:pt x="105964" y="15519"/>
                  <a:pt x="105964" y="15420"/>
                  <a:pt x="105964" y="15320"/>
                </a:cubicBezTo>
                <a:cubicBezTo>
                  <a:pt x="105964" y="15172"/>
                  <a:pt x="105965" y="15025"/>
                  <a:pt x="105977" y="14878"/>
                </a:cubicBezTo>
                <a:cubicBezTo>
                  <a:pt x="105977" y="14062"/>
                  <a:pt x="106001" y="13258"/>
                  <a:pt x="106051" y="12470"/>
                </a:cubicBezTo>
                <a:lnTo>
                  <a:pt x="106056" y="12296"/>
                </a:lnTo>
                <a:cubicBezTo>
                  <a:pt x="106058" y="12296"/>
                  <a:pt x="106060" y="12296"/>
                  <a:pt x="106061" y="12294"/>
                </a:cubicBezTo>
                <a:cubicBezTo>
                  <a:pt x="106320" y="7487"/>
                  <a:pt x="107201" y="3194"/>
                  <a:pt x="108497" y="0"/>
                </a:cubicBezTo>
                <a:close/>
                <a:moveTo>
                  <a:pt x="97928" y="0"/>
                </a:moveTo>
                <a:lnTo>
                  <a:pt x="99247" y="0"/>
                </a:lnTo>
                <a:cubicBezTo>
                  <a:pt x="100014" y="5939"/>
                  <a:pt x="101949" y="10493"/>
                  <a:pt x="104351" y="11859"/>
                </a:cubicBezTo>
                <a:cubicBezTo>
                  <a:pt x="103978" y="6846"/>
                  <a:pt x="102803" y="2572"/>
                  <a:pt x="101174" y="0"/>
                </a:cubicBezTo>
                <a:lnTo>
                  <a:pt x="103229" y="0"/>
                </a:lnTo>
                <a:cubicBezTo>
                  <a:pt x="104525" y="3194"/>
                  <a:pt x="105406" y="7487"/>
                  <a:pt x="105665" y="12294"/>
                </a:cubicBezTo>
                <a:cubicBezTo>
                  <a:pt x="105666" y="12296"/>
                  <a:pt x="105668" y="12296"/>
                  <a:pt x="105670" y="12296"/>
                </a:cubicBezTo>
                <a:lnTo>
                  <a:pt x="105675" y="12470"/>
                </a:lnTo>
                <a:cubicBezTo>
                  <a:pt x="105725" y="13258"/>
                  <a:pt x="105749" y="14062"/>
                  <a:pt x="105749" y="14878"/>
                </a:cubicBezTo>
                <a:cubicBezTo>
                  <a:pt x="105761" y="15025"/>
                  <a:pt x="105762" y="15172"/>
                  <a:pt x="105762" y="15320"/>
                </a:cubicBezTo>
                <a:cubicBezTo>
                  <a:pt x="105762" y="15420"/>
                  <a:pt x="105762" y="15519"/>
                  <a:pt x="105756" y="15618"/>
                </a:cubicBezTo>
                <a:lnTo>
                  <a:pt x="105751" y="15617"/>
                </a:lnTo>
                <a:lnTo>
                  <a:pt x="105751" y="15630"/>
                </a:lnTo>
                <a:lnTo>
                  <a:pt x="105583" y="15588"/>
                </a:lnTo>
                <a:cubicBezTo>
                  <a:pt x="105264" y="15574"/>
                  <a:pt x="104950" y="15496"/>
                  <a:pt x="104643" y="15352"/>
                </a:cubicBezTo>
                <a:cubicBezTo>
                  <a:pt x="104588" y="15363"/>
                  <a:pt x="104536" y="15338"/>
                  <a:pt x="104484" y="15312"/>
                </a:cubicBezTo>
                <a:lnTo>
                  <a:pt x="104483" y="15282"/>
                </a:lnTo>
                <a:cubicBezTo>
                  <a:pt x="101315" y="13894"/>
                  <a:pt x="98763" y="7869"/>
                  <a:pt x="97928" y="0"/>
                </a:cubicBezTo>
                <a:close/>
                <a:moveTo>
                  <a:pt x="91842" y="0"/>
                </a:moveTo>
                <a:lnTo>
                  <a:pt x="93896" y="0"/>
                </a:lnTo>
                <a:cubicBezTo>
                  <a:pt x="92268" y="2572"/>
                  <a:pt x="91093" y="6846"/>
                  <a:pt x="90720" y="11859"/>
                </a:cubicBezTo>
                <a:cubicBezTo>
                  <a:pt x="93122" y="10493"/>
                  <a:pt x="95057" y="5939"/>
                  <a:pt x="95824" y="0"/>
                </a:cubicBezTo>
                <a:lnTo>
                  <a:pt x="97143" y="0"/>
                </a:lnTo>
                <a:cubicBezTo>
                  <a:pt x="96308" y="7869"/>
                  <a:pt x="93756" y="13894"/>
                  <a:pt x="90588" y="15282"/>
                </a:cubicBezTo>
                <a:lnTo>
                  <a:pt x="90587" y="15312"/>
                </a:lnTo>
                <a:cubicBezTo>
                  <a:pt x="90535" y="15338"/>
                  <a:pt x="90483" y="15363"/>
                  <a:pt x="90428" y="15352"/>
                </a:cubicBezTo>
                <a:cubicBezTo>
                  <a:pt x="90121" y="15496"/>
                  <a:pt x="89807" y="15574"/>
                  <a:pt x="89488" y="15588"/>
                </a:cubicBezTo>
                <a:lnTo>
                  <a:pt x="89320" y="15630"/>
                </a:lnTo>
                <a:lnTo>
                  <a:pt x="89320" y="15617"/>
                </a:lnTo>
                <a:lnTo>
                  <a:pt x="89315" y="15618"/>
                </a:lnTo>
                <a:cubicBezTo>
                  <a:pt x="89309" y="15519"/>
                  <a:pt x="89309" y="15420"/>
                  <a:pt x="89309" y="15320"/>
                </a:cubicBezTo>
                <a:cubicBezTo>
                  <a:pt x="89309" y="15172"/>
                  <a:pt x="89310" y="15025"/>
                  <a:pt x="89322" y="14878"/>
                </a:cubicBezTo>
                <a:cubicBezTo>
                  <a:pt x="89322" y="14062"/>
                  <a:pt x="89346" y="13258"/>
                  <a:pt x="89396" y="12470"/>
                </a:cubicBezTo>
                <a:lnTo>
                  <a:pt x="89401" y="12296"/>
                </a:lnTo>
                <a:cubicBezTo>
                  <a:pt x="89403" y="12296"/>
                  <a:pt x="89405" y="12296"/>
                  <a:pt x="89406" y="12294"/>
                </a:cubicBezTo>
                <a:cubicBezTo>
                  <a:pt x="89665" y="7487"/>
                  <a:pt x="90546" y="3194"/>
                  <a:pt x="91842" y="0"/>
                </a:cubicBezTo>
                <a:close/>
                <a:moveTo>
                  <a:pt x="81273" y="0"/>
                </a:moveTo>
                <a:lnTo>
                  <a:pt x="82592" y="0"/>
                </a:lnTo>
                <a:cubicBezTo>
                  <a:pt x="83359" y="5939"/>
                  <a:pt x="85294" y="10493"/>
                  <a:pt x="87696" y="11859"/>
                </a:cubicBezTo>
                <a:cubicBezTo>
                  <a:pt x="87323" y="6846"/>
                  <a:pt x="86148" y="2572"/>
                  <a:pt x="84519" y="0"/>
                </a:cubicBezTo>
                <a:lnTo>
                  <a:pt x="86574" y="0"/>
                </a:lnTo>
                <a:cubicBezTo>
                  <a:pt x="87870" y="3194"/>
                  <a:pt x="88751" y="7487"/>
                  <a:pt x="89010" y="12294"/>
                </a:cubicBezTo>
                <a:cubicBezTo>
                  <a:pt x="89011" y="12296"/>
                  <a:pt x="89013" y="12296"/>
                  <a:pt x="89015" y="12296"/>
                </a:cubicBezTo>
                <a:lnTo>
                  <a:pt x="89020" y="12470"/>
                </a:lnTo>
                <a:cubicBezTo>
                  <a:pt x="89070" y="13258"/>
                  <a:pt x="89094" y="14062"/>
                  <a:pt x="89094" y="14878"/>
                </a:cubicBezTo>
                <a:cubicBezTo>
                  <a:pt x="89106" y="15025"/>
                  <a:pt x="89107" y="15172"/>
                  <a:pt x="89107" y="15320"/>
                </a:cubicBezTo>
                <a:cubicBezTo>
                  <a:pt x="89107" y="15420"/>
                  <a:pt x="89107" y="15519"/>
                  <a:pt x="89101" y="15618"/>
                </a:cubicBezTo>
                <a:lnTo>
                  <a:pt x="89096" y="15617"/>
                </a:lnTo>
                <a:lnTo>
                  <a:pt x="89096" y="15630"/>
                </a:lnTo>
                <a:lnTo>
                  <a:pt x="88928" y="15588"/>
                </a:lnTo>
                <a:cubicBezTo>
                  <a:pt x="88609" y="15574"/>
                  <a:pt x="88295" y="15496"/>
                  <a:pt x="87988" y="15352"/>
                </a:cubicBezTo>
                <a:cubicBezTo>
                  <a:pt x="87933" y="15363"/>
                  <a:pt x="87881" y="15338"/>
                  <a:pt x="87829" y="15312"/>
                </a:cubicBezTo>
                <a:lnTo>
                  <a:pt x="87828" y="15282"/>
                </a:lnTo>
                <a:cubicBezTo>
                  <a:pt x="84659" y="13894"/>
                  <a:pt x="82108" y="7869"/>
                  <a:pt x="81273" y="0"/>
                </a:cubicBezTo>
                <a:close/>
                <a:moveTo>
                  <a:pt x="75187" y="0"/>
                </a:moveTo>
                <a:lnTo>
                  <a:pt x="77241" y="0"/>
                </a:lnTo>
                <a:cubicBezTo>
                  <a:pt x="75613" y="2572"/>
                  <a:pt x="74438" y="6846"/>
                  <a:pt x="74065" y="11859"/>
                </a:cubicBezTo>
                <a:cubicBezTo>
                  <a:pt x="76467" y="10493"/>
                  <a:pt x="78402" y="5939"/>
                  <a:pt x="79169" y="0"/>
                </a:cubicBezTo>
                <a:lnTo>
                  <a:pt x="80488" y="0"/>
                </a:lnTo>
                <a:cubicBezTo>
                  <a:pt x="79653" y="7869"/>
                  <a:pt x="77101" y="13894"/>
                  <a:pt x="73933" y="15282"/>
                </a:cubicBezTo>
                <a:lnTo>
                  <a:pt x="73932" y="15312"/>
                </a:lnTo>
                <a:cubicBezTo>
                  <a:pt x="73880" y="15338"/>
                  <a:pt x="73828" y="15363"/>
                  <a:pt x="73773" y="15352"/>
                </a:cubicBezTo>
                <a:cubicBezTo>
                  <a:pt x="73466" y="15496"/>
                  <a:pt x="73152" y="15574"/>
                  <a:pt x="72833" y="15588"/>
                </a:cubicBezTo>
                <a:lnTo>
                  <a:pt x="72665" y="15630"/>
                </a:lnTo>
                <a:lnTo>
                  <a:pt x="72665" y="15617"/>
                </a:lnTo>
                <a:lnTo>
                  <a:pt x="72660" y="15618"/>
                </a:lnTo>
                <a:cubicBezTo>
                  <a:pt x="72654" y="15519"/>
                  <a:pt x="72654" y="15420"/>
                  <a:pt x="72654" y="15320"/>
                </a:cubicBezTo>
                <a:cubicBezTo>
                  <a:pt x="72654" y="15172"/>
                  <a:pt x="72654" y="15025"/>
                  <a:pt x="72667" y="14878"/>
                </a:cubicBezTo>
                <a:cubicBezTo>
                  <a:pt x="72667" y="14062"/>
                  <a:pt x="72691" y="13258"/>
                  <a:pt x="72741" y="12470"/>
                </a:cubicBezTo>
                <a:lnTo>
                  <a:pt x="72746" y="12296"/>
                </a:lnTo>
                <a:cubicBezTo>
                  <a:pt x="72748" y="12296"/>
                  <a:pt x="72750" y="12296"/>
                  <a:pt x="72751" y="12294"/>
                </a:cubicBezTo>
                <a:cubicBezTo>
                  <a:pt x="73010" y="7487"/>
                  <a:pt x="73891" y="3194"/>
                  <a:pt x="75187" y="0"/>
                </a:cubicBezTo>
                <a:close/>
                <a:moveTo>
                  <a:pt x="64618" y="0"/>
                </a:moveTo>
                <a:lnTo>
                  <a:pt x="65937" y="0"/>
                </a:lnTo>
                <a:cubicBezTo>
                  <a:pt x="66704" y="5939"/>
                  <a:pt x="68639" y="10493"/>
                  <a:pt x="71041" y="11859"/>
                </a:cubicBezTo>
                <a:cubicBezTo>
                  <a:pt x="70668" y="6846"/>
                  <a:pt x="69493" y="2572"/>
                  <a:pt x="67864" y="0"/>
                </a:cubicBezTo>
                <a:lnTo>
                  <a:pt x="69919" y="0"/>
                </a:lnTo>
                <a:cubicBezTo>
                  <a:pt x="71215" y="3194"/>
                  <a:pt x="72096" y="7487"/>
                  <a:pt x="72355" y="12294"/>
                </a:cubicBezTo>
                <a:cubicBezTo>
                  <a:pt x="72356" y="12296"/>
                  <a:pt x="72358" y="12296"/>
                  <a:pt x="72360" y="12296"/>
                </a:cubicBezTo>
                <a:lnTo>
                  <a:pt x="72365" y="12470"/>
                </a:lnTo>
                <a:cubicBezTo>
                  <a:pt x="72415" y="13258"/>
                  <a:pt x="72439" y="14062"/>
                  <a:pt x="72439" y="14878"/>
                </a:cubicBezTo>
                <a:cubicBezTo>
                  <a:pt x="72451" y="15025"/>
                  <a:pt x="72452" y="15172"/>
                  <a:pt x="72452" y="15320"/>
                </a:cubicBezTo>
                <a:cubicBezTo>
                  <a:pt x="72452" y="15420"/>
                  <a:pt x="72452" y="15519"/>
                  <a:pt x="72446" y="15618"/>
                </a:cubicBezTo>
                <a:lnTo>
                  <a:pt x="72441" y="15617"/>
                </a:lnTo>
                <a:lnTo>
                  <a:pt x="72441" y="15630"/>
                </a:lnTo>
                <a:lnTo>
                  <a:pt x="72273" y="15588"/>
                </a:lnTo>
                <a:cubicBezTo>
                  <a:pt x="71954" y="15574"/>
                  <a:pt x="71640" y="15496"/>
                  <a:pt x="71333" y="15352"/>
                </a:cubicBezTo>
                <a:cubicBezTo>
                  <a:pt x="71278" y="15363"/>
                  <a:pt x="71226" y="15338"/>
                  <a:pt x="71174" y="15312"/>
                </a:cubicBezTo>
                <a:lnTo>
                  <a:pt x="71173" y="15282"/>
                </a:lnTo>
                <a:cubicBezTo>
                  <a:pt x="68004" y="13894"/>
                  <a:pt x="65453" y="7869"/>
                  <a:pt x="64618" y="0"/>
                </a:cubicBezTo>
                <a:close/>
                <a:moveTo>
                  <a:pt x="58532" y="0"/>
                </a:moveTo>
                <a:lnTo>
                  <a:pt x="60586" y="0"/>
                </a:lnTo>
                <a:cubicBezTo>
                  <a:pt x="58958" y="2572"/>
                  <a:pt x="57783" y="6846"/>
                  <a:pt x="57410" y="11859"/>
                </a:cubicBezTo>
                <a:cubicBezTo>
                  <a:pt x="59812" y="10493"/>
                  <a:pt x="61747" y="5939"/>
                  <a:pt x="62514" y="0"/>
                </a:cubicBezTo>
                <a:lnTo>
                  <a:pt x="63833" y="0"/>
                </a:lnTo>
                <a:cubicBezTo>
                  <a:pt x="62998" y="7869"/>
                  <a:pt x="60446" y="13894"/>
                  <a:pt x="57278" y="15282"/>
                </a:cubicBezTo>
                <a:lnTo>
                  <a:pt x="57277" y="15312"/>
                </a:lnTo>
                <a:cubicBezTo>
                  <a:pt x="57225" y="15338"/>
                  <a:pt x="57172" y="15363"/>
                  <a:pt x="57118" y="15352"/>
                </a:cubicBezTo>
                <a:cubicBezTo>
                  <a:pt x="56811" y="15496"/>
                  <a:pt x="56497" y="15574"/>
                  <a:pt x="56178" y="15588"/>
                </a:cubicBezTo>
                <a:lnTo>
                  <a:pt x="56010" y="15630"/>
                </a:lnTo>
                <a:lnTo>
                  <a:pt x="56010" y="15617"/>
                </a:lnTo>
                <a:lnTo>
                  <a:pt x="56005" y="15618"/>
                </a:lnTo>
                <a:cubicBezTo>
                  <a:pt x="55999" y="15519"/>
                  <a:pt x="55999" y="15420"/>
                  <a:pt x="55999" y="15320"/>
                </a:cubicBezTo>
                <a:cubicBezTo>
                  <a:pt x="55999" y="15172"/>
                  <a:pt x="55999" y="15025"/>
                  <a:pt x="56012" y="14878"/>
                </a:cubicBezTo>
                <a:cubicBezTo>
                  <a:pt x="56012" y="14062"/>
                  <a:pt x="56036" y="13258"/>
                  <a:pt x="56086" y="12470"/>
                </a:cubicBezTo>
                <a:lnTo>
                  <a:pt x="56091" y="12296"/>
                </a:lnTo>
                <a:cubicBezTo>
                  <a:pt x="56093" y="12296"/>
                  <a:pt x="56094" y="12296"/>
                  <a:pt x="56096" y="12294"/>
                </a:cubicBezTo>
                <a:cubicBezTo>
                  <a:pt x="56355" y="7487"/>
                  <a:pt x="57236" y="3194"/>
                  <a:pt x="58532" y="0"/>
                </a:cubicBezTo>
                <a:close/>
                <a:moveTo>
                  <a:pt x="47963" y="0"/>
                </a:moveTo>
                <a:lnTo>
                  <a:pt x="49282" y="0"/>
                </a:lnTo>
                <a:cubicBezTo>
                  <a:pt x="50049" y="5939"/>
                  <a:pt x="51984" y="10493"/>
                  <a:pt x="54386" y="11859"/>
                </a:cubicBezTo>
                <a:cubicBezTo>
                  <a:pt x="54013" y="6846"/>
                  <a:pt x="52838" y="2572"/>
                  <a:pt x="51209" y="0"/>
                </a:cubicBezTo>
                <a:lnTo>
                  <a:pt x="53264" y="0"/>
                </a:lnTo>
                <a:cubicBezTo>
                  <a:pt x="54560" y="3194"/>
                  <a:pt x="55441" y="7487"/>
                  <a:pt x="55700" y="12294"/>
                </a:cubicBezTo>
                <a:cubicBezTo>
                  <a:pt x="55701" y="12296"/>
                  <a:pt x="55703" y="12296"/>
                  <a:pt x="55705" y="12296"/>
                </a:cubicBezTo>
                <a:lnTo>
                  <a:pt x="55710" y="12470"/>
                </a:lnTo>
                <a:cubicBezTo>
                  <a:pt x="55760" y="13258"/>
                  <a:pt x="55784" y="14062"/>
                  <a:pt x="55783" y="14878"/>
                </a:cubicBezTo>
                <a:cubicBezTo>
                  <a:pt x="55796" y="15025"/>
                  <a:pt x="55797" y="15172"/>
                  <a:pt x="55797" y="15320"/>
                </a:cubicBezTo>
                <a:cubicBezTo>
                  <a:pt x="55797" y="15420"/>
                  <a:pt x="55797" y="15519"/>
                  <a:pt x="55791" y="15618"/>
                </a:cubicBezTo>
                <a:lnTo>
                  <a:pt x="55786" y="15617"/>
                </a:lnTo>
                <a:lnTo>
                  <a:pt x="55786" y="15630"/>
                </a:lnTo>
                <a:lnTo>
                  <a:pt x="55617" y="15588"/>
                </a:lnTo>
                <a:cubicBezTo>
                  <a:pt x="55299" y="15574"/>
                  <a:pt x="54985" y="15496"/>
                  <a:pt x="54678" y="15352"/>
                </a:cubicBezTo>
                <a:cubicBezTo>
                  <a:pt x="54623" y="15363"/>
                  <a:pt x="54571" y="15338"/>
                  <a:pt x="54519" y="15312"/>
                </a:cubicBezTo>
                <a:lnTo>
                  <a:pt x="54517" y="15282"/>
                </a:lnTo>
                <a:cubicBezTo>
                  <a:pt x="51349" y="13894"/>
                  <a:pt x="48798" y="7869"/>
                  <a:pt x="47963" y="0"/>
                </a:cubicBezTo>
                <a:close/>
                <a:moveTo>
                  <a:pt x="41877" y="0"/>
                </a:moveTo>
                <a:lnTo>
                  <a:pt x="43931" y="0"/>
                </a:lnTo>
                <a:cubicBezTo>
                  <a:pt x="42303" y="2572"/>
                  <a:pt x="41127" y="6846"/>
                  <a:pt x="40755" y="11859"/>
                </a:cubicBezTo>
                <a:cubicBezTo>
                  <a:pt x="43157" y="10493"/>
                  <a:pt x="45092" y="5939"/>
                  <a:pt x="45859" y="0"/>
                </a:cubicBezTo>
                <a:lnTo>
                  <a:pt x="47178" y="0"/>
                </a:lnTo>
                <a:cubicBezTo>
                  <a:pt x="46343" y="7869"/>
                  <a:pt x="43791" y="13894"/>
                  <a:pt x="40623" y="15282"/>
                </a:cubicBezTo>
                <a:lnTo>
                  <a:pt x="40622" y="15312"/>
                </a:lnTo>
                <a:cubicBezTo>
                  <a:pt x="40570" y="15338"/>
                  <a:pt x="40517" y="15363"/>
                  <a:pt x="40463" y="15352"/>
                </a:cubicBezTo>
                <a:cubicBezTo>
                  <a:pt x="40156" y="15496"/>
                  <a:pt x="39842" y="15574"/>
                  <a:pt x="39523" y="15588"/>
                </a:cubicBezTo>
                <a:lnTo>
                  <a:pt x="39355" y="15630"/>
                </a:lnTo>
                <a:lnTo>
                  <a:pt x="39355" y="15617"/>
                </a:lnTo>
                <a:lnTo>
                  <a:pt x="39350" y="15618"/>
                </a:lnTo>
                <a:cubicBezTo>
                  <a:pt x="39344" y="15519"/>
                  <a:pt x="39344" y="15420"/>
                  <a:pt x="39344" y="15320"/>
                </a:cubicBezTo>
                <a:cubicBezTo>
                  <a:pt x="39344" y="15172"/>
                  <a:pt x="39344" y="15025"/>
                  <a:pt x="39357" y="14878"/>
                </a:cubicBezTo>
                <a:cubicBezTo>
                  <a:pt x="39357" y="14062"/>
                  <a:pt x="39381" y="13258"/>
                  <a:pt x="39431" y="12470"/>
                </a:cubicBezTo>
                <a:lnTo>
                  <a:pt x="39436" y="12296"/>
                </a:lnTo>
                <a:cubicBezTo>
                  <a:pt x="39438" y="12296"/>
                  <a:pt x="39439" y="12296"/>
                  <a:pt x="39441" y="12294"/>
                </a:cubicBezTo>
                <a:cubicBezTo>
                  <a:pt x="39700" y="7487"/>
                  <a:pt x="40580" y="3194"/>
                  <a:pt x="41877" y="0"/>
                </a:cubicBezTo>
                <a:close/>
                <a:moveTo>
                  <a:pt x="31308" y="0"/>
                </a:moveTo>
                <a:lnTo>
                  <a:pt x="32627" y="0"/>
                </a:lnTo>
                <a:cubicBezTo>
                  <a:pt x="33394" y="5939"/>
                  <a:pt x="35329" y="10493"/>
                  <a:pt x="37731" y="11859"/>
                </a:cubicBezTo>
                <a:cubicBezTo>
                  <a:pt x="37358" y="6846"/>
                  <a:pt x="36183" y="2572"/>
                  <a:pt x="34554" y="0"/>
                </a:cubicBezTo>
                <a:lnTo>
                  <a:pt x="36609" y="0"/>
                </a:lnTo>
                <a:cubicBezTo>
                  <a:pt x="37905" y="3194"/>
                  <a:pt x="38786" y="7487"/>
                  <a:pt x="39045" y="12294"/>
                </a:cubicBezTo>
                <a:cubicBezTo>
                  <a:pt x="39046" y="12296"/>
                  <a:pt x="39048" y="12296"/>
                  <a:pt x="39050" y="12296"/>
                </a:cubicBezTo>
                <a:lnTo>
                  <a:pt x="39055" y="12470"/>
                </a:lnTo>
                <a:cubicBezTo>
                  <a:pt x="39105" y="13258"/>
                  <a:pt x="39129" y="14062"/>
                  <a:pt x="39128" y="14878"/>
                </a:cubicBezTo>
                <a:cubicBezTo>
                  <a:pt x="39141" y="15025"/>
                  <a:pt x="39142" y="15172"/>
                  <a:pt x="39142" y="15320"/>
                </a:cubicBezTo>
                <a:cubicBezTo>
                  <a:pt x="39142" y="15420"/>
                  <a:pt x="39142" y="15519"/>
                  <a:pt x="39136" y="15618"/>
                </a:cubicBezTo>
                <a:lnTo>
                  <a:pt x="39131" y="15617"/>
                </a:lnTo>
                <a:lnTo>
                  <a:pt x="39131" y="15630"/>
                </a:lnTo>
                <a:lnTo>
                  <a:pt x="38962" y="15588"/>
                </a:lnTo>
                <a:cubicBezTo>
                  <a:pt x="38644" y="15574"/>
                  <a:pt x="38330" y="15496"/>
                  <a:pt x="38023" y="15352"/>
                </a:cubicBezTo>
                <a:cubicBezTo>
                  <a:pt x="37968" y="15363"/>
                  <a:pt x="37916" y="15338"/>
                  <a:pt x="37864" y="15312"/>
                </a:cubicBezTo>
                <a:lnTo>
                  <a:pt x="37862" y="15282"/>
                </a:lnTo>
                <a:cubicBezTo>
                  <a:pt x="34694" y="13894"/>
                  <a:pt x="32143" y="7869"/>
                  <a:pt x="31308" y="0"/>
                </a:cubicBezTo>
                <a:close/>
                <a:moveTo>
                  <a:pt x="25222" y="0"/>
                </a:moveTo>
                <a:lnTo>
                  <a:pt x="27276" y="0"/>
                </a:lnTo>
                <a:cubicBezTo>
                  <a:pt x="25648" y="2572"/>
                  <a:pt x="24472" y="6846"/>
                  <a:pt x="24100" y="11859"/>
                </a:cubicBezTo>
                <a:cubicBezTo>
                  <a:pt x="26502" y="10493"/>
                  <a:pt x="28437" y="5939"/>
                  <a:pt x="29204" y="0"/>
                </a:cubicBezTo>
                <a:lnTo>
                  <a:pt x="30523" y="0"/>
                </a:lnTo>
                <a:cubicBezTo>
                  <a:pt x="29688" y="7869"/>
                  <a:pt x="27136" y="13894"/>
                  <a:pt x="23968" y="15282"/>
                </a:cubicBezTo>
                <a:lnTo>
                  <a:pt x="23967" y="15312"/>
                </a:lnTo>
                <a:cubicBezTo>
                  <a:pt x="23915" y="15338"/>
                  <a:pt x="23862" y="15363"/>
                  <a:pt x="23808" y="15352"/>
                </a:cubicBezTo>
                <a:cubicBezTo>
                  <a:pt x="23501" y="15496"/>
                  <a:pt x="23187" y="15574"/>
                  <a:pt x="22868" y="15588"/>
                </a:cubicBezTo>
                <a:lnTo>
                  <a:pt x="22700" y="15630"/>
                </a:lnTo>
                <a:lnTo>
                  <a:pt x="22700" y="15617"/>
                </a:lnTo>
                <a:lnTo>
                  <a:pt x="22695" y="15618"/>
                </a:lnTo>
                <a:cubicBezTo>
                  <a:pt x="22689" y="15519"/>
                  <a:pt x="22689" y="15420"/>
                  <a:pt x="22689" y="15320"/>
                </a:cubicBezTo>
                <a:cubicBezTo>
                  <a:pt x="22689" y="15172"/>
                  <a:pt x="22689" y="15025"/>
                  <a:pt x="22702" y="14878"/>
                </a:cubicBezTo>
                <a:cubicBezTo>
                  <a:pt x="22702" y="14062"/>
                  <a:pt x="22726" y="13258"/>
                  <a:pt x="22776" y="12470"/>
                </a:cubicBezTo>
                <a:lnTo>
                  <a:pt x="22781" y="12296"/>
                </a:lnTo>
                <a:cubicBezTo>
                  <a:pt x="22783" y="12296"/>
                  <a:pt x="22784" y="12296"/>
                  <a:pt x="22786" y="12294"/>
                </a:cubicBezTo>
                <a:cubicBezTo>
                  <a:pt x="23045" y="7487"/>
                  <a:pt x="23925" y="3194"/>
                  <a:pt x="25222" y="0"/>
                </a:cubicBezTo>
                <a:close/>
                <a:moveTo>
                  <a:pt x="14653" y="0"/>
                </a:moveTo>
                <a:lnTo>
                  <a:pt x="15972" y="0"/>
                </a:lnTo>
                <a:cubicBezTo>
                  <a:pt x="16739" y="5939"/>
                  <a:pt x="18674" y="10493"/>
                  <a:pt x="21076" y="11859"/>
                </a:cubicBezTo>
                <a:cubicBezTo>
                  <a:pt x="20703" y="6846"/>
                  <a:pt x="19528" y="2572"/>
                  <a:pt x="17899" y="0"/>
                </a:cubicBezTo>
                <a:lnTo>
                  <a:pt x="19954" y="0"/>
                </a:lnTo>
                <a:cubicBezTo>
                  <a:pt x="21250" y="3194"/>
                  <a:pt x="22131" y="7487"/>
                  <a:pt x="22390" y="12294"/>
                </a:cubicBezTo>
                <a:cubicBezTo>
                  <a:pt x="22391" y="12296"/>
                  <a:pt x="22393" y="12296"/>
                  <a:pt x="22395" y="12296"/>
                </a:cubicBezTo>
                <a:lnTo>
                  <a:pt x="22400" y="12470"/>
                </a:lnTo>
                <a:cubicBezTo>
                  <a:pt x="22450" y="13258"/>
                  <a:pt x="22474" y="14062"/>
                  <a:pt x="22473" y="14878"/>
                </a:cubicBezTo>
                <a:cubicBezTo>
                  <a:pt x="22486" y="15025"/>
                  <a:pt x="22487" y="15172"/>
                  <a:pt x="22487" y="15320"/>
                </a:cubicBezTo>
                <a:cubicBezTo>
                  <a:pt x="22487" y="15420"/>
                  <a:pt x="22487" y="15519"/>
                  <a:pt x="22481" y="15618"/>
                </a:cubicBezTo>
                <a:lnTo>
                  <a:pt x="22476" y="15617"/>
                </a:lnTo>
                <a:lnTo>
                  <a:pt x="22476" y="15630"/>
                </a:lnTo>
                <a:lnTo>
                  <a:pt x="22307" y="15588"/>
                </a:lnTo>
                <a:cubicBezTo>
                  <a:pt x="21989" y="15574"/>
                  <a:pt x="21675" y="15496"/>
                  <a:pt x="21368" y="15352"/>
                </a:cubicBezTo>
                <a:cubicBezTo>
                  <a:pt x="21313" y="15363"/>
                  <a:pt x="21261" y="15338"/>
                  <a:pt x="21209" y="15312"/>
                </a:cubicBezTo>
                <a:lnTo>
                  <a:pt x="21207" y="15282"/>
                </a:lnTo>
                <a:cubicBezTo>
                  <a:pt x="18039" y="13894"/>
                  <a:pt x="15487" y="7869"/>
                  <a:pt x="14653" y="0"/>
                </a:cubicBezTo>
                <a:close/>
                <a:moveTo>
                  <a:pt x="8567" y="0"/>
                </a:moveTo>
                <a:lnTo>
                  <a:pt x="10621" y="0"/>
                </a:lnTo>
                <a:cubicBezTo>
                  <a:pt x="8993" y="2572"/>
                  <a:pt x="7817" y="6846"/>
                  <a:pt x="7445" y="11859"/>
                </a:cubicBezTo>
                <a:cubicBezTo>
                  <a:pt x="9847" y="10493"/>
                  <a:pt x="11782" y="5939"/>
                  <a:pt x="12549" y="0"/>
                </a:cubicBezTo>
                <a:lnTo>
                  <a:pt x="13868" y="0"/>
                </a:lnTo>
                <a:cubicBezTo>
                  <a:pt x="13033" y="7869"/>
                  <a:pt x="10481" y="13894"/>
                  <a:pt x="7313" y="15282"/>
                </a:cubicBezTo>
                <a:lnTo>
                  <a:pt x="7312" y="15312"/>
                </a:lnTo>
                <a:cubicBezTo>
                  <a:pt x="7260" y="15338"/>
                  <a:pt x="7207" y="15363"/>
                  <a:pt x="7153" y="15352"/>
                </a:cubicBezTo>
                <a:cubicBezTo>
                  <a:pt x="6846" y="15496"/>
                  <a:pt x="6532" y="15574"/>
                  <a:pt x="6213" y="15588"/>
                </a:cubicBezTo>
                <a:lnTo>
                  <a:pt x="6045" y="15630"/>
                </a:lnTo>
                <a:lnTo>
                  <a:pt x="6045" y="15617"/>
                </a:lnTo>
                <a:lnTo>
                  <a:pt x="6040" y="15618"/>
                </a:lnTo>
                <a:cubicBezTo>
                  <a:pt x="6034" y="15519"/>
                  <a:pt x="6034" y="15420"/>
                  <a:pt x="6034" y="15320"/>
                </a:cubicBezTo>
                <a:cubicBezTo>
                  <a:pt x="6034" y="15172"/>
                  <a:pt x="6034" y="15025"/>
                  <a:pt x="6047" y="14878"/>
                </a:cubicBezTo>
                <a:cubicBezTo>
                  <a:pt x="6047" y="14062"/>
                  <a:pt x="6071" y="13258"/>
                  <a:pt x="6121" y="12470"/>
                </a:cubicBezTo>
                <a:lnTo>
                  <a:pt x="6126" y="12296"/>
                </a:lnTo>
                <a:cubicBezTo>
                  <a:pt x="6128" y="12296"/>
                  <a:pt x="6129" y="12296"/>
                  <a:pt x="6131" y="12294"/>
                </a:cubicBezTo>
                <a:cubicBezTo>
                  <a:pt x="6390" y="7487"/>
                  <a:pt x="7270" y="3194"/>
                  <a:pt x="8567" y="0"/>
                </a:cubicBezTo>
                <a:close/>
                <a:moveTo>
                  <a:pt x="1243" y="0"/>
                </a:moveTo>
                <a:lnTo>
                  <a:pt x="3291" y="0"/>
                </a:lnTo>
                <a:cubicBezTo>
                  <a:pt x="4593" y="3182"/>
                  <a:pt x="5475" y="7481"/>
                  <a:pt x="5735" y="12294"/>
                </a:cubicBezTo>
                <a:cubicBezTo>
                  <a:pt x="5736" y="12296"/>
                  <a:pt x="5738" y="12296"/>
                  <a:pt x="5740" y="12296"/>
                </a:cubicBezTo>
                <a:lnTo>
                  <a:pt x="5745" y="12470"/>
                </a:lnTo>
                <a:cubicBezTo>
                  <a:pt x="5795" y="13258"/>
                  <a:pt x="5819" y="14062"/>
                  <a:pt x="5818" y="14878"/>
                </a:cubicBezTo>
                <a:cubicBezTo>
                  <a:pt x="5831" y="15025"/>
                  <a:pt x="5832" y="15172"/>
                  <a:pt x="5832" y="15320"/>
                </a:cubicBezTo>
                <a:cubicBezTo>
                  <a:pt x="5832" y="15420"/>
                  <a:pt x="5832" y="15519"/>
                  <a:pt x="5826" y="15618"/>
                </a:cubicBezTo>
                <a:lnTo>
                  <a:pt x="5821" y="15617"/>
                </a:lnTo>
                <a:lnTo>
                  <a:pt x="5821" y="15630"/>
                </a:lnTo>
                <a:lnTo>
                  <a:pt x="5652" y="15588"/>
                </a:lnTo>
                <a:cubicBezTo>
                  <a:pt x="5334" y="15574"/>
                  <a:pt x="5020" y="15496"/>
                  <a:pt x="4713" y="15352"/>
                </a:cubicBezTo>
                <a:cubicBezTo>
                  <a:pt x="4658" y="15363"/>
                  <a:pt x="4606" y="15338"/>
                  <a:pt x="4554" y="15312"/>
                </a:cubicBezTo>
                <a:lnTo>
                  <a:pt x="4552" y="15282"/>
                </a:lnTo>
                <a:cubicBezTo>
                  <a:pt x="2777" y="14504"/>
                  <a:pt x="1195" y="12270"/>
                  <a:pt x="0" y="9070"/>
                </a:cubicBezTo>
                <a:lnTo>
                  <a:pt x="0" y="3685"/>
                </a:lnTo>
                <a:cubicBezTo>
                  <a:pt x="960" y="7792"/>
                  <a:pt x="2548" y="10794"/>
                  <a:pt x="4421" y="11859"/>
                </a:cubicBezTo>
                <a:cubicBezTo>
                  <a:pt x="4048" y="6845"/>
                  <a:pt x="2872" y="2570"/>
                  <a:pt x="1243" y="0"/>
                </a:cubicBez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txBox="1">
            <a:spLocks noGrp="1"/>
          </p:cNvSpPr>
          <p:nvPr>
            <p:ph type="title"/>
          </p:nvPr>
        </p:nvSpPr>
        <p:spPr>
          <a:xfrm>
            <a:off x="457200" y="4960137"/>
            <a:ext cx="7772400" cy="1463040"/>
          </a:xfrm>
          <a:prstGeom prst="rect">
            <a:avLst/>
          </a:prstGeom>
          <a:noFill/>
          <a:ln>
            <a:noFill/>
          </a:ln>
        </p:spPr>
        <p:txBody>
          <a:bodyPr spcFirstLastPara="1" wrap="square" lIns="91425" tIns="91425" rIns="91425" bIns="91425" anchor="ctr" anchorCtr="0"/>
          <a:lstStyle>
            <a:lvl1pPr marR="0" lvl="0" algn="r"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44" name="Shape 44"/>
          <p:cNvSpPr txBox="1">
            <a:spLocks noGrp="1"/>
          </p:cNvSpPr>
          <p:nvPr>
            <p:ph type="body" idx="1"/>
          </p:nvPr>
        </p:nvSpPr>
        <p:spPr>
          <a:xfrm>
            <a:off x="8610600" y="4960137"/>
            <a:ext cx="3200400" cy="146304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accent1"/>
              </a:buClr>
              <a:buSzPts val="1800"/>
              <a:buFont typeface="Questrial"/>
              <a:buNone/>
              <a:defRPr sz="18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L="914400" marR="0" lvl="1" indent="-228600" algn="l" rtl="0">
              <a:lnSpc>
                <a:spcPct val="90000"/>
              </a:lnSpc>
              <a:spcBef>
                <a:spcPts val="200"/>
              </a:spcBef>
              <a:spcAft>
                <a:spcPts val="0"/>
              </a:spcAft>
              <a:buClr>
                <a:schemeClr val="accent1"/>
              </a:buClr>
              <a:buSzPts val="1800"/>
              <a:buFont typeface="Noto Sans Symbols"/>
              <a:buNone/>
              <a:defRPr sz="1800" b="0" i="0" u="none" strike="noStrike" cap="none">
                <a:solidFill>
                  <a:srgbClr val="888888"/>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600"/>
              <a:buFont typeface="Noto Sans Symbols"/>
              <a:buNone/>
              <a:defRPr sz="1600" b="0" i="0" u="none" strike="noStrike" cap="none">
                <a:solidFill>
                  <a:srgbClr val="888888"/>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9pPr>
          </a:lstStyle>
          <a:p>
            <a:endParaRPr dirty="0"/>
          </a:p>
        </p:txBody>
      </p:sp>
      <p:sp>
        <p:nvSpPr>
          <p:cNvPr id="45" name="Shape 45"/>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46" name="Shape 46"/>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Fall 2022</a:t>
            </a:r>
          </a:p>
        </p:txBody>
      </p:sp>
      <p:sp>
        <p:nvSpPr>
          <p:cNvPr id="47" name="Shape 4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cxnSp>
        <p:nvCxnSpPr>
          <p:cNvPr id="48" name="Shape 48"/>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1" name="Shape 51"/>
          <p:cNvSpPr txBox="1">
            <a:spLocks noGrp="1"/>
          </p:cNvSpPr>
          <p:nvPr>
            <p:ph type="body" idx="1"/>
          </p:nvPr>
        </p:nvSpPr>
        <p:spPr>
          <a:xfrm>
            <a:off x="1024127" y="2286000"/>
            <a:ext cx="4754880" cy="402336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dirty="0"/>
          </a:p>
        </p:txBody>
      </p:sp>
      <p:sp>
        <p:nvSpPr>
          <p:cNvPr id="52" name="Shape 52"/>
          <p:cNvSpPr txBox="1">
            <a:spLocks noGrp="1"/>
          </p:cNvSpPr>
          <p:nvPr>
            <p:ph type="body" idx="2"/>
          </p:nvPr>
        </p:nvSpPr>
        <p:spPr>
          <a:xfrm>
            <a:off x="5989320" y="2286000"/>
            <a:ext cx="4754880" cy="402336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dirty="0"/>
          </a:p>
        </p:txBody>
      </p:sp>
      <p:sp>
        <p:nvSpPr>
          <p:cNvPr id="53" name="Shape 53"/>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54" name="Shape 54"/>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Fall 2022</a:t>
            </a:r>
          </a:p>
        </p:txBody>
      </p:sp>
      <p:sp>
        <p:nvSpPr>
          <p:cNvPr id="55" name="Shape 5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8" name="Shape 58"/>
          <p:cNvSpPr txBox="1">
            <a:spLocks noGrp="1"/>
          </p:cNvSpPr>
          <p:nvPr>
            <p:ph type="body" idx="1"/>
          </p:nvPr>
        </p:nvSpPr>
        <p:spPr>
          <a:xfrm>
            <a:off x="1024128" y="2179636"/>
            <a:ext cx="4754880" cy="82296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chemeClr val="accent1"/>
              </a:buClr>
              <a:buSzPts val="2300"/>
              <a:buFont typeface="Questrial"/>
              <a:buNone/>
              <a:defRPr sz="2300" b="0" i="0" u="none" strike="noStrike" cap="none">
                <a:solidFill>
                  <a:schemeClr val="accent1"/>
                </a:solidFill>
                <a:latin typeface="Arial" panose="020B0604020202020204" pitchFamily="34" charset="0"/>
                <a:ea typeface="Questrial"/>
                <a:cs typeface="Arial" panose="020B0604020202020204" pitchFamily="34" charset="0"/>
                <a:sym typeface="Questrial"/>
              </a:defRPr>
            </a:lvl1pPr>
            <a:lvl2pPr marL="914400" marR="0" lvl="1" indent="-228600" algn="l" rtl="0">
              <a:lnSpc>
                <a:spcPct val="90000"/>
              </a:lnSpc>
              <a:spcBef>
                <a:spcPts val="200"/>
              </a:spcBef>
              <a:spcAft>
                <a:spcPts val="0"/>
              </a:spcAft>
              <a:buClr>
                <a:schemeClr val="accent1"/>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dirty="0"/>
          </a:p>
        </p:txBody>
      </p:sp>
      <p:sp>
        <p:nvSpPr>
          <p:cNvPr id="59" name="Shape 59"/>
          <p:cNvSpPr txBox="1">
            <a:spLocks noGrp="1"/>
          </p:cNvSpPr>
          <p:nvPr>
            <p:ph type="body" idx="2"/>
          </p:nvPr>
        </p:nvSpPr>
        <p:spPr>
          <a:xfrm>
            <a:off x="1024128" y="2967788"/>
            <a:ext cx="4754880" cy="3341572"/>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dirty="0"/>
          </a:p>
        </p:txBody>
      </p:sp>
      <p:sp>
        <p:nvSpPr>
          <p:cNvPr id="60" name="Shape 60"/>
          <p:cNvSpPr txBox="1">
            <a:spLocks noGrp="1"/>
          </p:cNvSpPr>
          <p:nvPr>
            <p:ph type="body" idx="3"/>
          </p:nvPr>
        </p:nvSpPr>
        <p:spPr>
          <a:xfrm>
            <a:off x="5990888" y="2179636"/>
            <a:ext cx="4754880" cy="82296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chemeClr val="accent1"/>
              </a:buClr>
              <a:buSzPts val="2300"/>
              <a:buFont typeface="Questrial"/>
              <a:buNone/>
              <a:defRPr sz="2300" b="0" i="0" u="none" strike="noStrike" cap="none">
                <a:solidFill>
                  <a:schemeClr val="accent1"/>
                </a:solidFill>
                <a:latin typeface="Arial" panose="020B0604020202020204" pitchFamily="34" charset="0"/>
                <a:ea typeface="Questrial"/>
                <a:cs typeface="Arial" panose="020B0604020202020204" pitchFamily="34" charset="0"/>
                <a:sym typeface="Questrial"/>
              </a:defRPr>
            </a:lvl1pPr>
            <a:lvl2pPr marL="914400" marR="0" lvl="1" indent="-228600" algn="l" rtl="0">
              <a:lnSpc>
                <a:spcPct val="90000"/>
              </a:lnSpc>
              <a:spcBef>
                <a:spcPts val="200"/>
              </a:spcBef>
              <a:spcAft>
                <a:spcPts val="0"/>
              </a:spcAft>
              <a:buClr>
                <a:schemeClr val="accent1"/>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dirty="0"/>
          </a:p>
        </p:txBody>
      </p:sp>
      <p:sp>
        <p:nvSpPr>
          <p:cNvPr id="61" name="Shape 61"/>
          <p:cNvSpPr txBox="1">
            <a:spLocks noGrp="1"/>
          </p:cNvSpPr>
          <p:nvPr>
            <p:ph type="body" idx="4"/>
          </p:nvPr>
        </p:nvSpPr>
        <p:spPr>
          <a:xfrm>
            <a:off x="5990888" y="2967788"/>
            <a:ext cx="4754880" cy="3341572"/>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dirty="0"/>
          </a:p>
        </p:txBody>
      </p:sp>
      <p:sp>
        <p:nvSpPr>
          <p:cNvPr id="62" name="Shape 62"/>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63" name="Shape 63"/>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Fall 2022</a:t>
            </a:r>
          </a:p>
        </p:txBody>
      </p:sp>
      <p:sp>
        <p:nvSpPr>
          <p:cNvPr id="64" name="Shape 6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024128" y="471509"/>
            <a:ext cx="4389120" cy="173736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4000"/>
              <a:buFont typeface="Questrial"/>
              <a:buNone/>
              <a:defRPr sz="4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67" name="Shape 67"/>
          <p:cNvSpPr txBox="1">
            <a:spLocks noGrp="1"/>
          </p:cNvSpPr>
          <p:nvPr>
            <p:ph type="body" idx="1"/>
          </p:nvPr>
        </p:nvSpPr>
        <p:spPr>
          <a:xfrm>
            <a:off x="5715000" y="822960"/>
            <a:ext cx="5678424" cy="5184648"/>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1200"/>
              </a:spcBef>
              <a:spcAft>
                <a:spcPts val="0"/>
              </a:spcAft>
              <a:buClr>
                <a:schemeClr val="accent1"/>
              </a:buClr>
              <a:buSzPts val="2400"/>
              <a:buFont typeface="Questrial"/>
              <a:buChar char=" "/>
              <a:defRPr sz="24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L="914400" marR="0" lvl="1" indent="-355600" algn="l" rtl="0">
              <a:lnSpc>
                <a:spcPct val="90000"/>
              </a:lnSpc>
              <a:spcBef>
                <a:spcPts val="200"/>
              </a:spcBef>
              <a:spcAft>
                <a:spcPts val="0"/>
              </a:spcAft>
              <a:buClr>
                <a:schemeClr val="accent1"/>
              </a:buClr>
              <a:buSzPts val="2000"/>
              <a:buFont typeface="Noto Sans Symbols"/>
              <a:buChar char="•"/>
              <a:defRPr sz="2000" b="0" i="0" u="none" strike="noStrike" cap="none">
                <a:solidFill>
                  <a:schemeClr val="dk1"/>
                </a:solidFill>
                <a:latin typeface="Questrial"/>
                <a:ea typeface="Questrial"/>
                <a:cs typeface="Questrial"/>
                <a:sym typeface="Questrial"/>
              </a:defRPr>
            </a:lvl2pPr>
            <a:lvl3pPr marL="1371600" marR="0" lvl="2"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3pPr>
            <a:lvl4pPr marL="1828800" marR="0" lvl="3"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4pPr>
            <a:lvl5pPr marL="2286000" marR="0" lvl="4"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5pPr>
            <a:lvl6pPr marL="2743200" marR="0" lvl="5"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6pPr>
            <a:lvl7pPr marL="3200400" marR="0" lvl="6"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7pPr>
            <a:lvl8pPr marL="3657600" marR="0" lvl="7"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8pPr>
            <a:lvl9pPr marL="4114800" marR="0" lvl="8" indent="-330200" algn="l" rtl="0">
              <a:lnSpc>
                <a:spcPct val="90000"/>
              </a:lnSpc>
              <a:spcBef>
                <a:spcPts val="400"/>
              </a:spcBef>
              <a:spcAft>
                <a:spcPts val="40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9pPr>
          </a:lstStyle>
          <a:p>
            <a:endParaRPr dirty="0"/>
          </a:p>
        </p:txBody>
      </p:sp>
      <p:sp>
        <p:nvSpPr>
          <p:cNvPr id="68" name="Shape 68"/>
          <p:cNvSpPr txBox="1">
            <a:spLocks noGrp="1"/>
          </p:cNvSpPr>
          <p:nvPr>
            <p:ph type="body" idx="2"/>
          </p:nvPr>
        </p:nvSpPr>
        <p:spPr>
          <a:xfrm>
            <a:off x="1024128" y="2257506"/>
            <a:ext cx="4389120" cy="3762294"/>
          </a:xfrm>
          <a:prstGeom prst="rect">
            <a:avLst/>
          </a:prstGeom>
          <a:noFill/>
          <a:ln>
            <a:noFill/>
          </a:ln>
        </p:spPr>
        <p:txBody>
          <a:bodyPr spcFirstLastPara="1" wrap="square" lIns="91425" tIns="91425" rIns="91425" bIns="91425" anchor="t" anchorCtr="0"/>
          <a:lstStyle>
            <a:lvl1pPr marL="457200" marR="0" lvl="0" indent="-228600" algn="l" rtl="0">
              <a:lnSpc>
                <a:spcPct val="108000"/>
              </a:lnSpc>
              <a:spcBef>
                <a:spcPts val="600"/>
              </a:spcBef>
              <a:spcAft>
                <a:spcPts val="0"/>
              </a:spcAft>
              <a:buClr>
                <a:schemeClr val="accent1"/>
              </a:buClr>
              <a:buSzPts val="1600"/>
              <a:buFont typeface="Questrial"/>
              <a:buNone/>
              <a:defRPr sz="16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L="914400" marR="0" lvl="1" indent="-228600" algn="l" rtl="0">
              <a:lnSpc>
                <a:spcPct val="90000"/>
              </a:lnSpc>
              <a:spcBef>
                <a:spcPts val="200"/>
              </a:spcBef>
              <a:spcAft>
                <a:spcPts val="0"/>
              </a:spcAft>
              <a:buClr>
                <a:schemeClr val="accent1"/>
              </a:buClr>
              <a:buSzPts val="120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9pPr>
          </a:lstStyle>
          <a:p>
            <a:endParaRPr dirty="0"/>
          </a:p>
        </p:txBody>
      </p:sp>
      <p:sp>
        <p:nvSpPr>
          <p:cNvPr id="69" name="Shape 69"/>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70" name="Shape 70"/>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Fall 2022</a:t>
            </a:r>
          </a:p>
        </p:txBody>
      </p:sp>
      <p:sp>
        <p:nvSpPr>
          <p:cNvPr id="71" name="Shape 7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4960138"/>
            <a:ext cx="7772400" cy="1463040"/>
          </a:xfrm>
          <a:prstGeom prst="rect">
            <a:avLst/>
          </a:prstGeom>
          <a:noFill/>
          <a:ln>
            <a:noFill/>
          </a:ln>
        </p:spPr>
        <p:txBody>
          <a:bodyPr spcFirstLastPara="1" wrap="square" lIns="91425" tIns="91425" rIns="91425" bIns="91425" anchor="ctr" anchorCtr="0"/>
          <a:lstStyle>
            <a:lvl1pPr marR="0" lvl="0" algn="r"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4" name="Shape 74"/>
          <p:cNvSpPr>
            <a:spLocks noGrp="1"/>
          </p:cNvSpPr>
          <p:nvPr>
            <p:ph type="pic" idx="2"/>
          </p:nvPr>
        </p:nvSpPr>
        <p:spPr>
          <a:xfrm>
            <a:off x="0" y="-1"/>
            <a:ext cx="12188952" cy="4572000"/>
          </a:xfrm>
          <a:prstGeom prst="rect">
            <a:avLst/>
          </a:prstGeom>
          <a:solidFill>
            <a:srgbClr val="76CEEF"/>
          </a:solidFill>
          <a:ln>
            <a:noFill/>
          </a:ln>
        </p:spPr>
        <p:txBody>
          <a:bodyPr spcFirstLastPara="1" wrap="square" lIns="91425" tIns="91425" rIns="91425" bIns="91425" anchor="t" anchorCtr="0"/>
          <a:lstStyle>
            <a:lvl1pPr marR="0" lvl="0" algn="l" rtl="0">
              <a:lnSpc>
                <a:spcPct val="90000"/>
              </a:lnSpc>
              <a:spcBef>
                <a:spcPts val="1200"/>
              </a:spcBef>
              <a:spcAft>
                <a:spcPts val="0"/>
              </a:spcAft>
              <a:buClr>
                <a:schemeClr val="accent1"/>
              </a:buClr>
              <a:buSzPts val="3200"/>
              <a:buFont typeface="Questrial"/>
              <a:buNone/>
              <a:defRPr sz="3200" b="0" i="0" u="none" strike="noStrike" cap="none">
                <a:solidFill>
                  <a:schemeClr val="dk1"/>
                </a:solidFill>
                <a:latin typeface="Arial" panose="020B0604020202020204" pitchFamily="34" charset="0"/>
                <a:ea typeface="Questrial"/>
                <a:cs typeface="Arial" panose="020B0604020202020204" pitchFamily="34" charset="0"/>
                <a:sym typeface="Questrial"/>
              </a:defRPr>
            </a:lvl1pPr>
            <a:lvl2pPr marR="0" lvl="1" algn="l" rtl="0">
              <a:lnSpc>
                <a:spcPct val="90000"/>
              </a:lnSpc>
              <a:spcBef>
                <a:spcPts val="200"/>
              </a:spcBef>
              <a:spcAft>
                <a:spcPts val="0"/>
              </a:spcAft>
              <a:buClr>
                <a:schemeClr val="accent1"/>
              </a:buClr>
              <a:buSzPts val="2800"/>
              <a:buFont typeface="Noto Sans Symbols"/>
              <a:buNone/>
              <a:defRPr sz="2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2400"/>
              <a:buFont typeface="Noto Sans Symbols"/>
              <a:buNone/>
              <a:defRPr sz="24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9pPr>
          </a:lstStyle>
          <a:p>
            <a:endParaRPr dirty="0"/>
          </a:p>
        </p:txBody>
      </p:sp>
      <p:sp>
        <p:nvSpPr>
          <p:cNvPr id="75" name="Shape 75"/>
          <p:cNvSpPr txBox="1">
            <a:spLocks noGrp="1"/>
          </p:cNvSpPr>
          <p:nvPr>
            <p:ph type="body" idx="1"/>
          </p:nvPr>
        </p:nvSpPr>
        <p:spPr>
          <a:xfrm>
            <a:off x="8610600" y="4960138"/>
            <a:ext cx="3200400" cy="146304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accent1"/>
              </a:buClr>
              <a:buSzPts val="1800"/>
              <a:buFont typeface="Questrial"/>
              <a:buNone/>
              <a:defRPr sz="18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L="914400" marR="0" lvl="1" indent="-228600" algn="l" rtl="0">
              <a:lnSpc>
                <a:spcPct val="90000"/>
              </a:lnSpc>
              <a:spcBef>
                <a:spcPts val="200"/>
              </a:spcBef>
              <a:spcAft>
                <a:spcPts val="0"/>
              </a:spcAft>
              <a:buClr>
                <a:schemeClr val="accent1"/>
              </a:buClr>
              <a:buSzPts val="1400"/>
              <a:buFont typeface="Noto Sans Symbols"/>
              <a:buNone/>
              <a:defRPr sz="14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200"/>
              <a:buFont typeface="Noto Sans Symbols"/>
              <a:buNone/>
              <a:defRPr sz="12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9pPr>
          </a:lstStyle>
          <a:p>
            <a:endParaRPr dirty="0"/>
          </a:p>
        </p:txBody>
      </p:sp>
      <p:sp>
        <p:nvSpPr>
          <p:cNvPr id="76" name="Shape 76"/>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77" name="Shape 77"/>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Fall 2022</a:t>
            </a:r>
          </a:p>
        </p:txBody>
      </p:sp>
      <p:sp>
        <p:nvSpPr>
          <p:cNvPr id="78" name="Shape 7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cxnSp>
        <p:nvCxnSpPr>
          <p:cNvPr id="79" name="Shape 79"/>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Shape 11"/>
          <p:cNvSpPr txBox="1">
            <a:spLocks noGrp="1"/>
          </p:cNvSpPr>
          <p:nvPr>
            <p:ph type="body" idx="1"/>
          </p:nvPr>
        </p:nvSpPr>
        <p:spPr>
          <a:xfrm>
            <a:off x="1024128" y="2286000"/>
            <a:ext cx="9720073" cy="402336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dirty="0"/>
          </a:p>
        </p:txBody>
      </p:sp>
      <p:sp>
        <p:nvSpPr>
          <p:cNvPr id="12" name="Shape 12"/>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lang="en-US" dirty="0"/>
          </a:p>
        </p:txBody>
      </p:sp>
      <p:sp>
        <p:nvSpPr>
          <p:cNvPr id="13" name="Shape 13"/>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dirty="0"/>
              <a:t>CS5412, Fall 2022</a:t>
            </a:r>
          </a:p>
        </p:txBody>
      </p:sp>
      <p:sp>
        <p:nvSpPr>
          <p:cNvPr id="14" name="Shape 1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Arial" panose="020B0604020202020204" pitchFamily="34" charset="0"/>
                <a:ea typeface="Questrial"/>
                <a:cs typeface="Arial" panose="020B0604020202020204" pitchFamily="34" charset="0"/>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fld id="{00000000-1234-1234-1234-123412341234}" type="slidenum">
              <a:rPr lang="en-US" smtClean="0"/>
              <a:pPr/>
              <a:t>‹#›</a:t>
            </a:fld>
            <a:endParaRPr lang="en-US" dirty="0"/>
          </a:p>
        </p:txBody>
      </p:sp>
      <p:cxnSp>
        <p:nvCxnSpPr>
          <p:cNvPr id="15" name="Shape 15"/>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hyperlink" Target="https://youtu.be/06iRM1Ghr1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p:txBody>
          <a:bodyPr/>
          <a:lstStyle/>
          <a:p>
            <a:pPr lvl="0"/>
            <a:r>
              <a:rPr lang="en-US" dirty="0">
                <a:latin typeface="+mj-lt"/>
                <a:sym typeface="Arial"/>
              </a:rPr>
              <a:t>CS5412 / Lecture 22</a:t>
            </a:r>
            <a:br>
              <a:rPr lang="en-US" dirty="0">
                <a:latin typeface="+mj-lt"/>
                <a:sym typeface="Arial"/>
              </a:rPr>
            </a:br>
            <a:r>
              <a:rPr lang="en-US" dirty="0">
                <a:latin typeface="+mj-lt"/>
                <a:sym typeface="Arial"/>
              </a:rPr>
              <a:t>Apache Architecture</a:t>
            </a:r>
          </a:p>
        </p:txBody>
      </p:sp>
      <p:sp>
        <p:nvSpPr>
          <p:cNvPr id="98" name="Shape 98"/>
          <p:cNvSpPr txBox="1">
            <a:spLocks noGrp="1"/>
          </p:cNvSpPr>
          <p:nvPr>
            <p:ph type="subTitle" idx="1"/>
          </p:nvPr>
        </p:nvSpPr>
        <p:spPr/>
        <p:txBody>
          <a:bodyPr/>
          <a:lstStyle/>
          <a:p>
            <a:pPr lvl="0" algn="ctr"/>
            <a:r>
              <a:rPr lang="sv-SE" sz="2000" dirty="0">
                <a:latin typeface="+mj-lt"/>
                <a:sym typeface="Arial"/>
              </a:rPr>
              <a:t>Ken Birman </a:t>
            </a:r>
            <a:br>
              <a:rPr lang="sv-SE" sz="2000" dirty="0">
                <a:latin typeface="+mj-lt"/>
                <a:sym typeface="Arial"/>
              </a:rPr>
            </a:br>
            <a:r>
              <a:rPr lang="sv-SE" sz="2000" dirty="0">
                <a:latin typeface="+mj-lt"/>
                <a:sym typeface="Arial"/>
              </a:rPr>
              <a:t>Kishore Pusukuri</a:t>
            </a:r>
          </a:p>
        </p:txBody>
      </p:sp>
      <p:sp>
        <p:nvSpPr>
          <p:cNvPr id="99" name="Shape 99"/>
          <p:cNvSpPr txBox="1">
            <a:spLocks noGrp="1"/>
          </p:cNvSpPr>
          <p:nvPr>
            <p:ph type="ftr" idx="11"/>
          </p:nvPr>
        </p:nvSpPr>
        <p:spPr/>
        <p:txBody>
          <a:bodyPr/>
          <a:lstStyle/>
          <a:p>
            <a:pPr lvl="0"/>
            <a:r>
              <a:rPr lang="en-US" dirty="0">
                <a:latin typeface="+mj-lt"/>
                <a:sym typeface="Arial"/>
              </a:rPr>
              <a:t>CS5412, Fall 2022</a:t>
            </a:r>
          </a:p>
        </p:txBody>
      </p:sp>
      <p:sp>
        <p:nvSpPr>
          <p:cNvPr id="100" name="Shape 100"/>
          <p:cNvSpPr txBox="1">
            <a:spLocks noGrp="1"/>
          </p:cNvSpPr>
          <p:nvPr>
            <p:ph type="sldNum" idx="12"/>
          </p:nvPr>
        </p:nvSpPr>
        <p:spPr/>
        <p:txBody>
          <a:bodyPr/>
          <a:lstStyle/>
          <a:p>
            <a:pPr lvl="0"/>
            <a:fld id="{00000000-1234-1234-1234-123412341234}" type="slidenum">
              <a:rPr lang="en-US">
                <a:latin typeface="+mj-lt"/>
                <a:sym typeface="Arial"/>
              </a:rPr>
              <a:pPr lvl="0"/>
              <a:t>1</a:t>
            </a:fld>
            <a:endParaRPr lang="en-US" dirty="0">
              <a:latin typeface="+mj-lt"/>
              <a:sym typeface="Arial"/>
            </a:endParaRPr>
          </a:p>
        </p:txBody>
      </p:sp>
    </p:spTree>
    <p:extLst>
      <p:ext uri="{BB962C8B-B14F-4D97-AF65-F5344CB8AC3E}">
        <p14:creationId xmlns:p14="http://schemas.microsoft.com/office/powerpoint/2010/main" val="253951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dirty="0" err="1">
                <a:latin typeface="+mn-lt"/>
                <a:sym typeface="Arial"/>
              </a:rPr>
              <a:t>HBase</a:t>
            </a:r>
            <a:r>
              <a:rPr lang="en-US" dirty="0">
                <a:latin typeface="+mn-lt"/>
                <a:sym typeface="Arial"/>
              </a:rPr>
              <a:t>: Table</a:t>
            </a:r>
          </a:p>
        </p:txBody>
      </p:sp>
      <p:sp>
        <p:nvSpPr>
          <p:cNvPr id="330" name="Shape 330"/>
          <p:cNvSpPr txBox="1">
            <a:spLocks noGrp="1"/>
          </p:cNvSpPr>
          <p:nvPr>
            <p:ph type="sldNum" sz="quarter" idx="12"/>
          </p:nvPr>
        </p:nvSpPr>
        <p:spPr/>
        <p:txBody>
          <a:bodyPr/>
          <a:lstStyle/>
          <a:p>
            <a:fld id="{00000000-1234-1234-1234-123412341234}" type="slidenum">
              <a:rPr lang="en-US" smtClean="0">
                <a:latin typeface="+mn-lt"/>
                <a:sym typeface="Questrial"/>
              </a:rPr>
              <a:pPr/>
              <a:t>10</a:t>
            </a:fld>
            <a:endParaRPr lang="en-US" dirty="0">
              <a:latin typeface="+mn-lt"/>
              <a:sym typeface="Questrial"/>
            </a:endParaRPr>
          </a:p>
        </p:txBody>
      </p:sp>
      <p:pic>
        <p:nvPicPr>
          <p:cNvPr id="2" name="Picture 1">
            <a:extLst>
              <a:ext uri="{FF2B5EF4-FFF2-40B4-BE49-F238E27FC236}">
                <a16:creationId xmlns:a16="http://schemas.microsoft.com/office/drawing/2014/main" id="{7269279F-78AD-4703-90F9-1B260A80C6E2}"/>
              </a:ext>
            </a:extLst>
          </p:cNvPr>
          <p:cNvPicPr>
            <a:picLocks noChangeAspect="1"/>
          </p:cNvPicPr>
          <p:nvPr/>
        </p:nvPicPr>
        <p:blipFill>
          <a:blip r:embed="rId3"/>
          <a:stretch>
            <a:fillRect/>
          </a:stretch>
        </p:blipFill>
        <p:spPr>
          <a:xfrm>
            <a:off x="922609" y="1964870"/>
            <a:ext cx="10464081" cy="3701984"/>
          </a:xfrm>
          <a:prstGeom prst="rect">
            <a:avLst/>
          </a:prstGeom>
        </p:spPr>
      </p:pic>
      <p:sp>
        <p:nvSpPr>
          <p:cNvPr id="3" name="Footer Placeholder 2"/>
          <p:cNvSpPr>
            <a:spLocks noGrp="1"/>
          </p:cNvSpPr>
          <p:nvPr>
            <p:ph type="ftr" sz="quarter" idx="11"/>
          </p:nvPr>
        </p:nvSpPr>
        <p:spPr/>
        <p:txBody>
          <a:bodyPr/>
          <a:lstStyle/>
          <a:p>
            <a:r>
              <a:rPr lang="en-US" dirty="0">
                <a:latin typeface="+mn-lt"/>
              </a:rPr>
              <a:t>CS5412, Fall 2022</a:t>
            </a:r>
          </a:p>
        </p:txBody>
      </p:sp>
    </p:spTree>
    <p:extLst>
      <p:ext uri="{BB962C8B-B14F-4D97-AF65-F5344CB8AC3E}">
        <p14:creationId xmlns:p14="http://schemas.microsoft.com/office/powerpoint/2010/main" val="1551481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spcBef>
                <a:spcPts val="0"/>
              </a:spcBef>
              <a:buClr>
                <a:srgbClr val="C00000"/>
              </a:buClr>
              <a:buSzPts val="5000"/>
            </a:pPr>
            <a:r>
              <a:rPr lang="en-US" sz="4400" dirty="0">
                <a:latin typeface="+mn-lt"/>
                <a:ea typeface="Arial"/>
                <a:cs typeface="Arial"/>
                <a:sym typeface="Arial"/>
              </a:rPr>
              <a:t>HBase: Horizontal Splits (Regions) </a:t>
            </a:r>
            <a:endParaRPr sz="4400" dirty="0">
              <a:solidFill>
                <a:srgbClr val="C00000"/>
              </a:solidFill>
              <a:latin typeface="+mn-lt"/>
              <a:ea typeface="Arial"/>
              <a:cs typeface="Arial"/>
              <a:sym typeface="Arial"/>
            </a:endParaRPr>
          </a:p>
        </p:txBody>
      </p:sp>
      <p:sp>
        <p:nvSpPr>
          <p:cNvPr id="330" name="Shape 330"/>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solidFill>
                  <a:srgbClr val="0C0C0C"/>
                </a:solidFill>
                <a:latin typeface="+mn-lt"/>
                <a:sym typeface="Questrial"/>
              </a:rPr>
              <a:pPr algn="l"/>
              <a:t>11</a:t>
            </a:fld>
            <a:endParaRPr dirty="0">
              <a:solidFill>
                <a:srgbClr val="0C0C0C"/>
              </a:solidFill>
              <a:latin typeface="+mn-lt"/>
              <a:sym typeface="Questrial"/>
            </a:endParaRPr>
          </a:p>
        </p:txBody>
      </p:sp>
      <p:pic>
        <p:nvPicPr>
          <p:cNvPr id="3" name="Picture 2">
            <a:extLst>
              <a:ext uri="{FF2B5EF4-FFF2-40B4-BE49-F238E27FC236}">
                <a16:creationId xmlns:a16="http://schemas.microsoft.com/office/drawing/2014/main" id="{5673EC0F-8393-4991-8B0F-268B4B4A38F6}"/>
              </a:ext>
            </a:extLst>
          </p:cNvPr>
          <p:cNvPicPr>
            <a:picLocks noChangeAspect="1"/>
          </p:cNvPicPr>
          <p:nvPr/>
        </p:nvPicPr>
        <p:blipFill>
          <a:blip r:embed="rId3"/>
          <a:stretch>
            <a:fillRect/>
          </a:stretch>
        </p:blipFill>
        <p:spPr>
          <a:xfrm>
            <a:off x="903011" y="1696916"/>
            <a:ext cx="10620685" cy="4699641"/>
          </a:xfrm>
          <a:prstGeom prst="rect">
            <a:avLst/>
          </a:prstGeom>
        </p:spPr>
      </p:pic>
      <p:sp>
        <p:nvSpPr>
          <p:cNvPr id="2" name="Footer Placeholder 1"/>
          <p:cNvSpPr>
            <a:spLocks noGrp="1"/>
          </p:cNvSpPr>
          <p:nvPr>
            <p:ph type="ftr" sz="quarter" idx="11"/>
          </p:nvPr>
        </p:nvSpPr>
        <p:spPr/>
        <p:txBody>
          <a:bodyPr/>
          <a:lstStyle/>
          <a:p>
            <a:r>
              <a:rPr lang="en-US" dirty="0">
                <a:latin typeface="+mn-lt"/>
              </a:rPr>
              <a:t>CS5412, Fall 2022</a:t>
            </a:r>
          </a:p>
        </p:txBody>
      </p:sp>
    </p:spTree>
    <p:extLst>
      <p:ext uri="{BB962C8B-B14F-4D97-AF65-F5344CB8AC3E}">
        <p14:creationId xmlns:p14="http://schemas.microsoft.com/office/powerpoint/2010/main" val="3476673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dirty="0">
                <a:latin typeface="+mn-lt"/>
                <a:sym typeface="Arial"/>
              </a:rPr>
              <a:t>HBase Architecture</a:t>
            </a:r>
          </a:p>
        </p:txBody>
      </p:sp>
      <p:sp>
        <p:nvSpPr>
          <p:cNvPr id="330" name="Shape 330"/>
          <p:cNvSpPr txBox="1">
            <a:spLocks noGrp="1"/>
          </p:cNvSpPr>
          <p:nvPr>
            <p:ph type="sldNum" sz="quarter" idx="12"/>
          </p:nvPr>
        </p:nvSpPr>
        <p:spPr/>
        <p:txBody>
          <a:bodyPr/>
          <a:lstStyle/>
          <a:p>
            <a:fld id="{00000000-1234-1234-1234-123412341234}" type="slidenum">
              <a:rPr lang="en-US" smtClean="0">
                <a:latin typeface="+mn-lt"/>
                <a:sym typeface="Questrial"/>
              </a:rPr>
              <a:pPr/>
              <a:t>12</a:t>
            </a:fld>
            <a:endParaRPr lang="en-US" dirty="0">
              <a:latin typeface="+mn-lt"/>
              <a:sym typeface="Questrial"/>
            </a:endParaRPr>
          </a:p>
        </p:txBody>
      </p:sp>
      <p:pic>
        <p:nvPicPr>
          <p:cNvPr id="2" name="Picture 1">
            <a:extLst>
              <a:ext uri="{FF2B5EF4-FFF2-40B4-BE49-F238E27FC236}">
                <a16:creationId xmlns:a16="http://schemas.microsoft.com/office/drawing/2014/main" id="{7269279F-78AD-4703-90F9-1B260A80C6E2}"/>
              </a:ext>
            </a:extLst>
          </p:cNvPr>
          <p:cNvPicPr>
            <a:picLocks noChangeAspect="1"/>
          </p:cNvPicPr>
          <p:nvPr/>
        </p:nvPicPr>
        <p:blipFill>
          <a:blip r:embed="rId3"/>
          <a:stretch>
            <a:fillRect/>
          </a:stretch>
        </p:blipFill>
        <p:spPr>
          <a:xfrm>
            <a:off x="1024128" y="2124656"/>
            <a:ext cx="10464081" cy="3701984"/>
          </a:xfrm>
          <a:prstGeom prst="rect">
            <a:avLst/>
          </a:prstGeom>
        </p:spPr>
      </p:pic>
      <p:sp>
        <p:nvSpPr>
          <p:cNvPr id="3" name="Footer Placeholder 2"/>
          <p:cNvSpPr>
            <a:spLocks noGrp="1"/>
          </p:cNvSpPr>
          <p:nvPr>
            <p:ph type="ftr" sz="quarter" idx="11"/>
          </p:nvPr>
        </p:nvSpPr>
        <p:spPr/>
        <p:txBody>
          <a:bodyPr/>
          <a:lstStyle/>
          <a:p>
            <a:r>
              <a:rPr lang="en-US" dirty="0">
                <a:latin typeface="+mn-lt"/>
              </a:rPr>
              <a:t>CS5412, Fall 2022</a:t>
            </a:r>
          </a:p>
        </p:txBody>
      </p:sp>
    </p:spTree>
    <p:extLst>
      <p:ext uri="{BB962C8B-B14F-4D97-AF65-F5344CB8AC3E}">
        <p14:creationId xmlns:p14="http://schemas.microsoft.com/office/powerpoint/2010/main" val="2288375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sz="4400" dirty="0">
                <a:latin typeface="+mn-lt"/>
                <a:sym typeface="Arial"/>
              </a:rPr>
              <a:t>HBase Architecture: Column Family (1)</a:t>
            </a:r>
          </a:p>
        </p:txBody>
      </p:sp>
      <p:sp>
        <p:nvSpPr>
          <p:cNvPr id="5" name="Content Placeholder 4"/>
          <p:cNvSpPr>
            <a:spLocks noGrp="1"/>
          </p:cNvSpPr>
          <p:nvPr>
            <p:ph idx="1"/>
          </p:nvPr>
        </p:nvSpPr>
        <p:spPr/>
        <p:txBody>
          <a:bodyPr/>
          <a:lstStyle/>
          <a:p>
            <a:endParaRPr lang="en-US" dirty="0">
              <a:latin typeface="+mn-lt"/>
            </a:endParaRPr>
          </a:p>
        </p:txBody>
      </p:sp>
      <p:sp>
        <p:nvSpPr>
          <p:cNvPr id="330" name="Shape 330"/>
          <p:cNvSpPr txBox="1">
            <a:spLocks noGrp="1"/>
          </p:cNvSpPr>
          <p:nvPr>
            <p:ph type="sldNum" idx="12"/>
          </p:nvPr>
        </p:nvSpPr>
        <p:spPr/>
        <p:txBody>
          <a:bodyPr/>
          <a:lstStyle/>
          <a:p>
            <a:fld id="{00000000-1234-1234-1234-123412341234}" type="slidenum">
              <a:rPr lang="en-US" smtClean="0">
                <a:latin typeface="+mn-lt"/>
                <a:sym typeface="Questrial"/>
              </a:rPr>
              <a:pPr/>
              <a:t>13</a:t>
            </a:fld>
            <a:endParaRPr lang="en-US" dirty="0">
              <a:latin typeface="+mn-lt"/>
              <a:sym typeface="Questrial"/>
            </a:endParaRPr>
          </a:p>
        </p:txBody>
      </p:sp>
      <p:pic>
        <p:nvPicPr>
          <p:cNvPr id="3" name="Picture 2">
            <a:extLst>
              <a:ext uri="{FF2B5EF4-FFF2-40B4-BE49-F238E27FC236}">
                <a16:creationId xmlns:a16="http://schemas.microsoft.com/office/drawing/2014/main" id="{6C6CD475-286B-4F07-8CD2-335BE89F83E7}"/>
              </a:ext>
            </a:extLst>
          </p:cNvPr>
          <p:cNvPicPr>
            <a:picLocks noChangeAspect="1"/>
          </p:cNvPicPr>
          <p:nvPr/>
        </p:nvPicPr>
        <p:blipFill>
          <a:blip r:embed="rId3"/>
          <a:stretch>
            <a:fillRect/>
          </a:stretch>
        </p:blipFill>
        <p:spPr>
          <a:xfrm>
            <a:off x="1131612" y="2085118"/>
            <a:ext cx="10827708" cy="4129703"/>
          </a:xfrm>
          <a:prstGeom prst="rect">
            <a:avLst/>
          </a:prstGeom>
        </p:spPr>
      </p:pic>
      <p:sp>
        <p:nvSpPr>
          <p:cNvPr id="2" name="Footer Placeholder 1"/>
          <p:cNvSpPr>
            <a:spLocks noGrp="1"/>
          </p:cNvSpPr>
          <p:nvPr>
            <p:ph type="ftr" sz="quarter" idx="11"/>
          </p:nvPr>
        </p:nvSpPr>
        <p:spPr/>
        <p:txBody>
          <a:bodyPr/>
          <a:lstStyle/>
          <a:p>
            <a:r>
              <a:rPr lang="en-US" dirty="0">
                <a:latin typeface="+mn-lt"/>
              </a:rPr>
              <a:t>CS5412, Fall 2022</a:t>
            </a:r>
          </a:p>
        </p:txBody>
      </p:sp>
    </p:spTree>
    <p:extLst>
      <p:ext uri="{BB962C8B-B14F-4D97-AF65-F5344CB8AC3E}">
        <p14:creationId xmlns:p14="http://schemas.microsoft.com/office/powerpoint/2010/main" val="231455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sz="4000" dirty="0">
                <a:latin typeface="+mn-lt"/>
                <a:sym typeface="Arial"/>
              </a:rPr>
              <a:t>HBase Architecture: Column Family (2)</a:t>
            </a:r>
          </a:p>
        </p:txBody>
      </p:sp>
      <p:sp>
        <p:nvSpPr>
          <p:cNvPr id="330" name="Shape 330"/>
          <p:cNvSpPr txBox="1">
            <a:spLocks noGrp="1"/>
          </p:cNvSpPr>
          <p:nvPr>
            <p:ph type="sldNum" sz="quarter" idx="12"/>
          </p:nvPr>
        </p:nvSpPr>
        <p:spPr/>
        <p:txBody>
          <a:bodyPr/>
          <a:lstStyle/>
          <a:p>
            <a:fld id="{00000000-1234-1234-1234-123412341234}" type="slidenum">
              <a:rPr lang="en-US" smtClean="0">
                <a:latin typeface="+mn-lt"/>
                <a:sym typeface="Questrial"/>
              </a:rPr>
              <a:pPr/>
              <a:t>14</a:t>
            </a:fld>
            <a:endParaRPr lang="en-US" dirty="0">
              <a:latin typeface="+mn-lt"/>
              <a:sym typeface="Questrial"/>
            </a:endParaRPr>
          </a:p>
        </p:txBody>
      </p:sp>
      <p:pic>
        <p:nvPicPr>
          <p:cNvPr id="2" name="Picture 1">
            <a:extLst>
              <a:ext uri="{FF2B5EF4-FFF2-40B4-BE49-F238E27FC236}">
                <a16:creationId xmlns:a16="http://schemas.microsoft.com/office/drawing/2014/main" id="{E717E64F-18E8-4CF8-A9CB-35CC193FC47B}"/>
              </a:ext>
            </a:extLst>
          </p:cNvPr>
          <p:cNvPicPr>
            <a:picLocks noChangeAspect="1"/>
          </p:cNvPicPr>
          <p:nvPr/>
        </p:nvPicPr>
        <p:blipFill>
          <a:blip r:embed="rId3"/>
          <a:stretch>
            <a:fillRect/>
          </a:stretch>
        </p:blipFill>
        <p:spPr>
          <a:xfrm>
            <a:off x="472189" y="1412258"/>
            <a:ext cx="10710276" cy="4402369"/>
          </a:xfrm>
          <a:prstGeom prst="rect">
            <a:avLst/>
          </a:prstGeom>
        </p:spPr>
      </p:pic>
      <p:sp>
        <p:nvSpPr>
          <p:cNvPr id="3" name="Footer Placeholder 2"/>
          <p:cNvSpPr>
            <a:spLocks noGrp="1"/>
          </p:cNvSpPr>
          <p:nvPr>
            <p:ph type="ftr" sz="quarter" idx="11"/>
          </p:nvPr>
        </p:nvSpPr>
        <p:spPr/>
        <p:txBody>
          <a:bodyPr/>
          <a:lstStyle/>
          <a:p>
            <a:r>
              <a:rPr lang="en-US" dirty="0">
                <a:latin typeface="+mn-lt"/>
              </a:rPr>
              <a:t>CS5412, Fall 2022</a:t>
            </a:r>
          </a:p>
        </p:txBody>
      </p:sp>
    </p:spTree>
    <p:extLst>
      <p:ext uri="{BB962C8B-B14F-4D97-AF65-F5344CB8AC3E}">
        <p14:creationId xmlns:p14="http://schemas.microsoft.com/office/powerpoint/2010/main" val="3891357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p:txBody>
          <a:bodyPr/>
          <a:lstStyle/>
          <a:p>
            <a:r>
              <a:rPr lang="en-US" dirty="0">
                <a:latin typeface="+mn-lt"/>
                <a:sym typeface="Arial"/>
              </a:rPr>
              <a:t>HBase Architecture (1)</a:t>
            </a:r>
          </a:p>
        </p:txBody>
      </p:sp>
      <p:sp>
        <p:nvSpPr>
          <p:cNvPr id="365" name="Shape 365"/>
          <p:cNvSpPr txBox="1">
            <a:spLocks noGrp="1"/>
          </p:cNvSpPr>
          <p:nvPr>
            <p:ph type="sldNum" sz="quarter" idx="12"/>
          </p:nvPr>
        </p:nvSpPr>
        <p:spPr/>
        <p:txBody>
          <a:bodyPr/>
          <a:lstStyle/>
          <a:p>
            <a:fld id="{00000000-1234-1234-1234-123412341234}" type="slidenum">
              <a:rPr lang="en-US" smtClean="0">
                <a:latin typeface="+mn-lt"/>
                <a:sym typeface="Questrial"/>
              </a:rPr>
              <a:pPr/>
              <a:t>15</a:t>
            </a:fld>
            <a:endParaRPr lang="en-US" dirty="0">
              <a:latin typeface="+mn-lt"/>
              <a:sym typeface="Questrial"/>
            </a:endParaRPr>
          </a:p>
        </p:txBody>
      </p:sp>
      <p:sp>
        <p:nvSpPr>
          <p:cNvPr id="366" name="Shape 366"/>
          <p:cNvSpPr txBox="1">
            <a:spLocks noGrp="1"/>
          </p:cNvSpPr>
          <p:nvPr>
            <p:ph type="body" idx="4294967295"/>
          </p:nvPr>
        </p:nvSpPr>
        <p:spPr>
          <a:xfrm>
            <a:off x="852854" y="2859769"/>
            <a:ext cx="5538788" cy="3709988"/>
          </a:xfrm>
          <a:prstGeom prst="rect">
            <a:avLst/>
          </a:prstGeom>
          <a:noFill/>
          <a:ln>
            <a:noFill/>
          </a:ln>
        </p:spPr>
        <p:txBody>
          <a:bodyPr spcFirstLastPara="1" vert="horz" wrap="square" lIns="45700" tIns="45700" rIns="45700" bIns="45700" rtlCol="0" anchor="t" anchorCtr="0">
            <a:noAutofit/>
          </a:bodyPr>
          <a:lstStyle/>
          <a:p>
            <a:pPr marL="12192" indent="0">
              <a:lnSpc>
                <a:spcPct val="100000"/>
              </a:lnSpc>
              <a:spcBef>
                <a:spcPts val="533"/>
              </a:spcBef>
              <a:spcAft>
                <a:spcPts val="533"/>
              </a:spcAft>
              <a:buSzPts val="2400"/>
              <a:buNone/>
            </a:pPr>
            <a:r>
              <a:rPr lang="en-US" dirty="0">
                <a:solidFill>
                  <a:srgbClr val="0070C0"/>
                </a:solidFill>
                <a:highlight>
                  <a:srgbClr val="FFFFFF"/>
                </a:highlight>
                <a:latin typeface="+mn-lt"/>
                <a:ea typeface="Arial"/>
                <a:cs typeface="Arial"/>
                <a:sym typeface="Arial"/>
              </a:rPr>
              <a:t>Region Server</a:t>
            </a:r>
            <a:r>
              <a:rPr lang="en-US" dirty="0">
                <a:highlight>
                  <a:srgbClr val="FFFFFF"/>
                </a:highlight>
                <a:latin typeface="+mn-lt"/>
                <a:ea typeface="Arial"/>
                <a:cs typeface="Arial"/>
                <a:sym typeface="Arial"/>
              </a:rPr>
              <a:t>: </a:t>
            </a:r>
            <a:endParaRPr dirty="0">
              <a:highlight>
                <a:srgbClr val="FFFFFF"/>
              </a:highlight>
              <a:latin typeface="+mn-lt"/>
              <a:ea typeface="Arial"/>
              <a:cs typeface="Arial"/>
              <a:sym typeface="Arial"/>
            </a:endParaRPr>
          </a:p>
          <a:p>
            <a:pPr marL="469380" lvl="3" indent="-457189">
              <a:lnSpc>
                <a:spcPct val="100000"/>
              </a:lnSpc>
              <a:spcBef>
                <a:spcPts val="533"/>
              </a:spcBef>
              <a:spcAft>
                <a:spcPts val="533"/>
              </a:spcAft>
              <a:buSzPts val="2200"/>
            </a:pPr>
            <a:r>
              <a:rPr lang="en-US" sz="2400" dirty="0">
                <a:highlight>
                  <a:schemeClr val="lt1"/>
                </a:highlight>
                <a:latin typeface="+mn-lt"/>
                <a:ea typeface="Arial"/>
                <a:cs typeface="Arial"/>
                <a:sym typeface="Arial"/>
              </a:rPr>
              <a:t>Clients communicate with </a:t>
            </a:r>
            <a:r>
              <a:rPr lang="en-US" sz="2400" dirty="0" err="1">
                <a:highlight>
                  <a:schemeClr val="lt1"/>
                </a:highlight>
                <a:latin typeface="+mn-lt"/>
                <a:ea typeface="Arial"/>
                <a:cs typeface="Arial"/>
                <a:sym typeface="Arial"/>
              </a:rPr>
              <a:t>RegionServers</a:t>
            </a:r>
            <a:r>
              <a:rPr lang="en-US" sz="2400" dirty="0">
                <a:highlight>
                  <a:schemeClr val="lt1"/>
                </a:highlight>
                <a:latin typeface="+mn-lt"/>
                <a:ea typeface="Arial"/>
                <a:cs typeface="Arial"/>
                <a:sym typeface="Arial"/>
              </a:rPr>
              <a:t> (workers) directly for accessing data</a:t>
            </a:r>
            <a:endParaRPr sz="2400" dirty="0">
              <a:highlight>
                <a:srgbClr val="FFFFFF"/>
              </a:highlight>
              <a:latin typeface="+mn-lt"/>
              <a:ea typeface="Arial"/>
              <a:cs typeface="Arial"/>
              <a:sym typeface="Arial"/>
            </a:endParaRPr>
          </a:p>
          <a:p>
            <a:pPr marL="469380" lvl="3" indent="-457189">
              <a:lnSpc>
                <a:spcPct val="100000"/>
              </a:lnSpc>
              <a:spcBef>
                <a:spcPts val="533"/>
              </a:spcBef>
              <a:spcAft>
                <a:spcPts val="533"/>
              </a:spcAft>
              <a:buSzPts val="2200"/>
            </a:pPr>
            <a:r>
              <a:rPr lang="en-US" sz="2400" dirty="0">
                <a:highlight>
                  <a:srgbClr val="FFFFFF"/>
                </a:highlight>
                <a:latin typeface="+mn-lt"/>
                <a:ea typeface="Arial"/>
                <a:cs typeface="Arial"/>
                <a:sym typeface="Arial"/>
              </a:rPr>
              <a:t>Serves data for reads and writes. </a:t>
            </a:r>
            <a:endParaRPr sz="2400" dirty="0">
              <a:highlight>
                <a:srgbClr val="FFFFFF"/>
              </a:highlight>
              <a:latin typeface="+mn-lt"/>
              <a:ea typeface="Arial"/>
              <a:cs typeface="Arial"/>
              <a:sym typeface="Arial"/>
            </a:endParaRPr>
          </a:p>
          <a:p>
            <a:pPr marL="469380" lvl="3" indent="-457189">
              <a:lnSpc>
                <a:spcPct val="100000"/>
              </a:lnSpc>
              <a:spcBef>
                <a:spcPts val="533"/>
              </a:spcBef>
              <a:spcAft>
                <a:spcPts val="533"/>
              </a:spcAft>
              <a:buSzPts val="2200"/>
            </a:pPr>
            <a:r>
              <a:rPr lang="en-US" sz="2400" dirty="0">
                <a:highlight>
                  <a:srgbClr val="FFFFFF"/>
                </a:highlight>
                <a:latin typeface="+mn-lt"/>
                <a:ea typeface="Arial"/>
                <a:cs typeface="Arial"/>
                <a:sym typeface="Arial"/>
              </a:rPr>
              <a:t>These </a:t>
            </a:r>
            <a:r>
              <a:rPr lang="en-US" sz="2400" dirty="0">
                <a:highlight>
                  <a:schemeClr val="lt1"/>
                </a:highlight>
                <a:latin typeface="+mn-lt"/>
                <a:ea typeface="Arial"/>
                <a:cs typeface="Arial"/>
                <a:sym typeface="Arial"/>
              </a:rPr>
              <a:t>region servers  are assigned to the HDFS data nodes to preserve data locality.</a:t>
            </a:r>
            <a:endParaRPr sz="2400" dirty="0">
              <a:highlight>
                <a:srgbClr val="FFFFFF"/>
              </a:highlight>
              <a:latin typeface="+mn-lt"/>
              <a:ea typeface="Arial"/>
              <a:cs typeface="Arial"/>
              <a:sym typeface="Arial"/>
            </a:endParaRPr>
          </a:p>
        </p:txBody>
      </p:sp>
      <p:pic>
        <p:nvPicPr>
          <p:cNvPr id="3" name="Picture 2">
            <a:extLst>
              <a:ext uri="{FF2B5EF4-FFF2-40B4-BE49-F238E27FC236}">
                <a16:creationId xmlns:a16="http://schemas.microsoft.com/office/drawing/2014/main" id="{A54095AF-967F-492F-A257-6AB1B7484C67}"/>
              </a:ext>
            </a:extLst>
          </p:cNvPr>
          <p:cNvPicPr>
            <a:picLocks noChangeAspect="1"/>
          </p:cNvPicPr>
          <p:nvPr/>
        </p:nvPicPr>
        <p:blipFill>
          <a:blip r:embed="rId3"/>
          <a:stretch>
            <a:fillRect/>
          </a:stretch>
        </p:blipFill>
        <p:spPr>
          <a:xfrm>
            <a:off x="6498763" y="3219211"/>
            <a:ext cx="5537851" cy="3030533"/>
          </a:xfrm>
          <a:prstGeom prst="rect">
            <a:avLst/>
          </a:prstGeom>
        </p:spPr>
      </p:pic>
      <p:sp>
        <p:nvSpPr>
          <p:cNvPr id="2" name="TextBox 1">
            <a:extLst>
              <a:ext uri="{FF2B5EF4-FFF2-40B4-BE49-F238E27FC236}">
                <a16:creationId xmlns:a16="http://schemas.microsoft.com/office/drawing/2014/main" id="{CE0AB844-1466-458C-A5B7-8AA899DC6C0B}"/>
              </a:ext>
            </a:extLst>
          </p:cNvPr>
          <p:cNvSpPr txBox="1"/>
          <p:nvPr/>
        </p:nvSpPr>
        <p:spPr>
          <a:xfrm>
            <a:off x="745733" y="1719595"/>
            <a:ext cx="10627743" cy="1323439"/>
          </a:xfrm>
          <a:prstGeom prst="rect">
            <a:avLst/>
          </a:prstGeom>
          <a:noFill/>
        </p:spPr>
        <p:txBody>
          <a:bodyPr wrap="square" rtlCol="0">
            <a:spAutoFit/>
          </a:bodyPr>
          <a:lstStyle/>
          <a:p>
            <a:r>
              <a:rPr lang="en-US" sz="2800" dirty="0">
                <a:highlight>
                  <a:srgbClr val="FFFFFF"/>
                </a:highlight>
                <a:latin typeface="+mn-lt"/>
                <a:ea typeface="Arial"/>
                <a:cs typeface="Arial"/>
                <a:sym typeface="Arial"/>
              </a:rPr>
              <a:t>HBase is composed of three types of servers in a leader/worker type of architecture: </a:t>
            </a:r>
            <a:r>
              <a:rPr lang="en-US" sz="2800" dirty="0">
                <a:solidFill>
                  <a:srgbClr val="0070C0"/>
                </a:solidFill>
                <a:highlight>
                  <a:srgbClr val="FFFFFF"/>
                </a:highlight>
                <a:latin typeface="+mn-lt"/>
                <a:ea typeface="Arial"/>
                <a:cs typeface="Arial"/>
                <a:sym typeface="Arial"/>
              </a:rPr>
              <a:t>Region Server, </a:t>
            </a:r>
            <a:r>
              <a:rPr lang="en-US" sz="2800" dirty="0" err="1">
                <a:solidFill>
                  <a:srgbClr val="0070C0"/>
                </a:solidFill>
                <a:highlight>
                  <a:srgbClr val="FFFFFF"/>
                </a:highlight>
                <a:latin typeface="+mn-lt"/>
                <a:ea typeface="Arial"/>
                <a:cs typeface="Arial"/>
                <a:sym typeface="Arial"/>
              </a:rPr>
              <a:t>Hbase</a:t>
            </a:r>
            <a:r>
              <a:rPr lang="en-US" sz="2800" dirty="0">
                <a:solidFill>
                  <a:srgbClr val="0070C0"/>
                </a:solidFill>
                <a:highlight>
                  <a:srgbClr val="FFFFFF"/>
                </a:highlight>
                <a:latin typeface="+mn-lt"/>
                <a:ea typeface="Arial"/>
                <a:cs typeface="Arial"/>
                <a:sym typeface="Arial"/>
              </a:rPr>
              <a:t> Master, </a:t>
            </a:r>
            <a:r>
              <a:rPr lang="en-US" sz="2800" dirty="0" err="1">
                <a:solidFill>
                  <a:srgbClr val="0070C0"/>
                </a:solidFill>
                <a:highlight>
                  <a:srgbClr val="FFFFFF"/>
                </a:highlight>
                <a:latin typeface="+mn-lt"/>
                <a:ea typeface="Arial"/>
                <a:cs typeface="Arial"/>
                <a:sym typeface="Arial"/>
              </a:rPr>
              <a:t>ZooKeeper</a:t>
            </a:r>
            <a:r>
              <a:rPr lang="en-US" sz="2800" dirty="0">
                <a:highlight>
                  <a:srgbClr val="FFFFFF"/>
                </a:highlight>
                <a:latin typeface="+mn-lt"/>
                <a:ea typeface="Arial"/>
                <a:cs typeface="Arial"/>
                <a:sym typeface="Arial"/>
              </a:rPr>
              <a:t>.</a:t>
            </a:r>
          </a:p>
          <a:p>
            <a:endParaRPr lang="en-US" sz="2400" dirty="0">
              <a:latin typeface="+mn-lt"/>
            </a:endParaRPr>
          </a:p>
        </p:txBody>
      </p:sp>
      <p:sp>
        <p:nvSpPr>
          <p:cNvPr id="4" name="Footer Placeholder 3"/>
          <p:cNvSpPr>
            <a:spLocks noGrp="1"/>
          </p:cNvSpPr>
          <p:nvPr>
            <p:ph type="ftr" sz="quarter" idx="11"/>
          </p:nvPr>
        </p:nvSpPr>
        <p:spPr/>
        <p:txBody>
          <a:bodyPr/>
          <a:lstStyle/>
          <a:p>
            <a:r>
              <a:rPr lang="en-US" dirty="0">
                <a:latin typeface="+mn-lt"/>
              </a:rPr>
              <a:t>CS5412, Fall 2022</a:t>
            </a:r>
          </a:p>
        </p:txBody>
      </p:sp>
      <p:sp>
        <p:nvSpPr>
          <p:cNvPr id="5" name="TextBox 4">
            <a:extLst>
              <a:ext uri="{FF2B5EF4-FFF2-40B4-BE49-F238E27FC236}">
                <a16:creationId xmlns:a16="http://schemas.microsoft.com/office/drawing/2014/main" id="{40172AB3-201F-4BEE-A6F2-94948ECF6C7B}"/>
              </a:ext>
            </a:extLst>
          </p:cNvPr>
          <p:cNvSpPr txBox="1"/>
          <p:nvPr/>
        </p:nvSpPr>
        <p:spPr>
          <a:xfrm>
            <a:off x="11023600" y="3654193"/>
            <a:ext cx="905934" cy="523220"/>
          </a:xfrm>
          <a:prstGeom prst="rect">
            <a:avLst/>
          </a:prstGeom>
          <a:solidFill>
            <a:schemeClr val="bg1"/>
          </a:solidFill>
        </p:spPr>
        <p:txBody>
          <a:bodyPr wrap="square" rtlCol="0">
            <a:spAutoFit/>
          </a:bodyPr>
          <a:lstStyle/>
          <a:p>
            <a:r>
              <a:rPr lang="en-US" dirty="0">
                <a:latin typeface="+mn-lt"/>
              </a:rPr>
              <a:t>Leader</a:t>
            </a:r>
            <a:br>
              <a:rPr lang="en-US" dirty="0">
                <a:latin typeface="+mn-lt"/>
              </a:rPr>
            </a:br>
            <a:r>
              <a:rPr lang="en-US" dirty="0">
                <a:latin typeface="+mn-lt"/>
              </a:rPr>
              <a:t>Servers</a:t>
            </a:r>
          </a:p>
        </p:txBody>
      </p:sp>
      <p:sp>
        <p:nvSpPr>
          <p:cNvPr id="9" name="TextBox 8">
            <a:extLst>
              <a:ext uri="{FF2B5EF4-FFF2-40B4-BE49-F238E27FC236}">
                <a16:creationId xmlns:a16="http://schemas.microsoft.com/office/drawing/2014/main" id="{FB06F89C-C110-4828-8A2D-97A7B82725CB}"/>
              </a:ext>
            </a:extLst>
          </p:cNvPr>
          <p:cNvSpPr txBox="1"/>
          <p:nvPr/>
        </p:nvSpPr>
        <p:spPr>
          <a:xfrm>
            <a:off x="10920509" y="5110460"/>
            <a:ext cx="905934" cy="523220"/>
          </a:xfrm>
          <a:prstGeom prst="rect">
            <a:avLst/>
          </a:prstGeom>
          <a:solidFill>
            <a:schemeClr val="bg1"/>
          </a:solidFill>
        </p:spPr>
        <p:txBody>
          <a:bodyPr wrap="square" rtlCol="0">
            <a:spAutoFit/>
          </a:bodyPr>
          <a:lstStyle/>
          <a:p>
            <a:r>
              <a:rPr lang="en-US" dirty="0">
                <a:latin typeface="+mn-lt"/>
              </a:rPr>
              <a:t>Worker</a:t>
            </a:r>
            <a:br>
              <a:rPr lang="en-US" dirty="0">
                <a:latin typeface="+mn-lt"/>
              </a:rPr>
            </a:br>
            <a:r>
              <a:rPr lang="en-US" dirty="0">
                <a:latin typeface="+mn-lt"/>
              </a:rPr>
              <a:t>Servers</a:t>
            </a:r>
          </a:p>
        </p:txBody>
      </p:sp>
    </p:spTree>
    <p:extLst>
      <p:ext uri="{BB962C8B-B14F-4D97-AF65-F5344CB8AC3E}">
        <p14:creationId xmlns:p14="http://schemas.microsoft.com/office/powerpoint/2010/main" val="239380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p:txBody>
          <a:bodyPr/>
          <a:lstStyle/>
          <a:p>
            <a:r>
              <a:rPr lang="en-US" dirty="0">
                <a:latin typeface="+mn-lt"/>
                <a:sym typeface="Arial"/>
              </a:rPr>
              <a:t>HBase Architecture (2) </a:t>
            </a:r>
          </a:p>
        </p:txBody>
      </p:sp>
      <p:sp>
        <p:nvSpPr>
          <p:cNvPr id="365" name="Shape 365"/>
          <p:cNvSpPr txBox="1">
            <a:spLocks noGrp="1"/>
          </p:cNvSpPr>
          <p:nvPr>
            <p:ph type="sldNum" sz="quarter" idx="12"/>
          </p:nvPr>
        </p:nvSpPr>
        <p:spPr/>
        <p:txBody>
          <a:bodyPr/>
          <a:lstStyle/>
          <a:p>
            <a:fld id="{00000000-1234-1234-1234-123412341234}" type="slidenum">
              <a:rPr lang="en-US" smtClean="0">
                <a:latin typeface="+mn-lt"/>
                <a:sym typeface="Questrial"/>
              </a:rPr>
              <a:pPr/>
              <a:t>16</a:t>
            </a:fld>
            <a:endParaRPr lang="en-US" dirty="0">
              <a:latin typeface="+mn-lt"/>
              <a:sym typeface="Questrial"/>
            </a:endParaRPr>
          </a:p>
        </p:txBody>
      </p:sp>
      <p:sp>
        <p:nvSpPr>
          <p:cNvPr id="366" name="Shape 366"/>
          <p:cNvSpPr txBox="1">
            <a:spLocks noGrp="1"/>
          </p:cNvSpPr>
          <p:nvPr>
            <p:ph type="body" idx="4294967295"/>
          </p:nvPr>
        </p:nvSpPr>
        <p:spPr>
          <a:xfrm>
            <a:off x="1169987" y="2655888"/>
            <a:ext cx="10641013" cy="244792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533"/>
              </a:spcBef>
              <a:spcAft>
                <a:spcPts val="533"/>
              </a:spcAft>
              <a:buSzPts val="2400"/>
              <a:buNone/>
            </a:pPr>
            <a:r>
              <a:rPr lang="en-US" sz="3200" dirty="0">
                <a:solidFill>
                  <a:srgbClr val="0070C0"/>
                </a:solidFill>
                <a:highlight>
                  <a:srgbClr val="FFFFFF"/>
                </a:highlight>
                <a:latin typeface="+mn-lt"/>
                <a:ea typeface="Arial"/>
                <a:cs typeface="Arial"/>
                <a:sym typeface="Arial"/>
              </a:rPr>
              <a:t>HBase Leader (</a:t>
            </a:r>
            <a:r>
              <a:rPr lang="en-US" sz="3200" dirty="0" err="1">
                <a:solidFill>
                  <a:srgbClr val="0070C0"/>
                </a:solidFill>
                <a:highlight>
                  <a:srgbClr val="FFFFFF"/>
                </a:highlight>
                <a:latin typeface="+mn-lt"/>
                <a:ea typeface="Arial"/>
                <a:cs typeface="Arial"/>
                <a:sym typeface="Arial"/>
              </a:rPr>
              <a:t>HMaster</a:t>
            </a:r>
            <a:r>
              <a:rPr lang="en-US" sz="3200" dirty="0">
                <a:solidFill>
                  <a:srgbClr val="0070C0"/>
                </a:solidFill>
                <a:highlight>
                  <a:srgbClr val="FFFFFF"/>
                </a:highlight>
                <a:latin typeface="+mn-lt"/>
                <a:ea typeface="Arial"/>
                <a:cs typeface="Arial"/>
                <a:sym typeface="Arial"/>
              </a:rPr>
              <a:t>)</a:t>
            </a:r>
            <a:r>
              <a:rPr lang="en-US" sz="3200" dirty="0">
                <a:highlight>
                  <a:srgbClr val="FFFFFF"/>
                </a:highlight>
                <a:latin typeface="+mn-lt"/>
                <a:ea typeface="Arial"/>
                <a:cs typeface="Arial"/>
                <a:sym typeface="Arial"/>
              </a:rPr>
              <a:t>: coordinates region servers, handles DDL (create, delete tables) operations.</a:t>
            </a:r>
            <a:endParaRPr sz="3200" dirty="0">
              <a:highlight>
                <a:srgbClr val="FFFFFF"/>
              </a:highlight>
              <a:latin typeface="+mn-lt"/>
              <a:ea typeface="Arial"/>
              <a:cs typeface="Arial"/>
              <a:sym typeface="Arial"/>
            </a:endParaRPr>
          </a:p>
          <a:p>
            <a:pPr marL="0" indent="0">
              <a:lnSpc>
                <a:spcPct val="100000"/>
              </a:lnSpc>
              <a:spcBef>
                <a:spcPts val="533"/>
              </a:spcBef>
              <a:spcAft>
                <a:spcPts val="533"/>
              </a:spcAft>
              <a:buSzPts val="2600"/>
              <a:buNone/>
            </a:pPr>
            <a:r>
              <a:rPr lang="en-US" sz="3200" dirty="0">
                <a:solidFill>
                  <a:srgbClr val="0070C0"/>
                </a:solidFill>
                <a:highlight>
                  <a:srgbClr val="FFFFFF"/>
                </a:highlight>
                <a:latin typeface="+mn-lt"/>
                <a:ea typeface="Arial"/>
                <a:cs typeface="Arial"/>
                <a:sym typeface="Arial"/>
              </a:rPr>
              <a:t>Zookeeper</a:t>
            </a:r>
            <a:r>
              <a:rPr lang="en-US" sz="3200" dirty="0">
                <a:highlight>
                  <a:srgbClr val="FFFFFF"/>
                </a:highlight>
                <a:latin typeface="+mn-lt"/>
                <a:ea typeface="Arial"/>
                <a:cs typeface="Arial"/>
                <a:sym typeface="Arial"/>
              </a:rPr>
              <a:t>: HBase uses </a:t>
            </a:r>
            <a:r>
              <a:rPr lang="en-US" sz="3200" dirty="0" err="1">
                <a:highlight>
                  <a:srgbClr val="FFFFFF"/>
                </a:highlight>
                <a:latin typeface="+mn-lt"/>
                <a:ea typeface="Arial"/>
                <a:cs typeface="Arial"/>
                <a:sym typeface="Arial"/>
              </a:rPr>
              <a:t>ZooKeeper</a:t>
            </a:r>
            <a:r>
              <a:rPr lang="en-US" sz="3200" dirty="0">
                <a:highlight>
                  <a:srgbClr val="FFFFFF"/>
                </a:highlight>
                <a:latin typeface="+mn-lt"/>
                <a:ea typeface="Arial"/>
                <a:cs typeface="Arial"/>
                <a:sym typeface="Arial"/>
              </a:rPr>
              <a:t> as a distributed coordination service to maintain server state in the cluster. </a:t>
            </a:r>
            <a:r>
              <a:rPr lang="en-US" sz="3200" b="1" dirty="0">
                <a:latin typeface="+mn-lt"/>
                <a:ea typeface="Arial"/>
                <a:cs typeface="Arial"/>
                <a:sym typeface="Arial"/>
              </a:rPr>
              <a:t>  </a:t>
            </a:r>
            <a:r>
              <a:rPr lang="en-US" sz="3200" b="1" dirty="0">
                <a:latin typeface="+mn-lt"/>
                <a:ea typeface="Courier New"/>
                <a:cs typeface="Courier New"/>
                <a:sym typeface="Courier New"/>
              </a:rPr>
              <a:t>  </a:t>
            </a:r>
            <a:endParaRPr sz="3200" b="1" dirty="0">
              <a:latin typeface="+mn-lt"/>
              <a:ea typeface="Courier New"/>
              <a:cs typeface="Courier New"/>
              <a:sym typeface="Courier New"/>
            </a:endParaRPr>
          </a:p>
        </p:txBody>
      </p:sp>
      <p:sp>
        <p:nvSpPr>
          <p:cNvPr id="2" name="Footer Placeholder 1"/>
          <p:cNvSpPr>
            <a:spLocks noGrp="1"/>
          </p:cNvSpPr>
          <p:nvPr>
            <p:ph type="ftr" sz="quarter" idx="11"/>
          </p:nvPr>
        </p:nvSpPr>
        <p:spPr/>
        <p:txBody>
          <a:bodyPr/>
          <a:lstStyle/>
          <a:p>
            <a:r>
              <a:rPr lang="en-US" dirty="0">
                <a:latin typeface="+mn-lt"/>
              </a:rPr>
              <a:t>CS5412, Fall 2022</a:t>
            </a:r>
          </a:p>
        </p:txBody>
      </p:sp>
    </p:spTree>
    <p:extLst>
      <p:ext uri="{BB962C8B-B14F-4D97-AF65-F5344CB8AC3E}">
        <p14:creationId xmlns:p14="http://schemas.microsoft.com/office/powerpoint/2010/main" val="2337830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4" name="Picture 3">
            <a:extLst>
              <a:ext uri="{FF2B5EF4-FFF2-40B4-BE49-F238E27FC236}">
                <a16:creationId xmlns:a16="http://schemas.microsoft.com/office/drawing/2014/main" id="{51FAE7BD-9178-4621-99A6-AE2BB9DDD78A}"/>
              </a:ext>
            </a:extLst>
          </p:cNvPr>
          <p:cNvPicPr>
            <a:picLocks noChangeAspect="1"/>
          </p:cNvPicPr>
          <p:nvPr/>
        </p:nvPicPr>
        <p:blipFill>
          <a:blip r:embed="rId3"/>
          <a:stretch>
            <a:fillRect/>
          </a:stretch>
        </p:blipFill>
        <p:spPr>
          <a:xfrm>
            <a:off x="2644038" y="3028950"/>
            <a:ext cx="7946657" cy="3594648"/>
          </a:xfrm>
          <a:prstGeom prst="rect">
            <a:avLst/>
          </a:prstGeom>
        </p:spPr>
      </p:pic>
      <p:sp>
        <p:nvSpPr>
          <p:cNvPr id="371" name="Shape 371"/>
          <p:cNvSpPr txBox="1">
            <a:spLocks noGrp="1"/>
          </p:cNvSpPr>
          <p:nvPr>
            <p:ph type="title"/>
          </p:nvPr>
        </p:nvSpPr>
        <p:spPr>
          <a:xfrm>
            <a:off x="1024128" y="585216"/>
            <a:ext cx="10786872" cy="1102907"/>
          </a:xfrm>
        </p:spPr>
        <p:txBody>
          <a:bodyPr>
            <a:normAutofit fontScale="90000"/>
          </a:bodyPr>
          <a:lstStyle/>
          <a:p>
            <a:r>
              <a:rPr lang="en-US" dirty="0">
                <a:latin typeface="+mn-lt"/>
                <a:sym typeface="Arial"/>
              </a:rPr>
              <a:t>HDFS uses </a:t>
            </a:r>
            <a:r>
              <a:rPr lang="en-US" dirty="0" err="1">
                <a:latin typeface="+mn-lt"/>
                <a:sym typeface="Arial"/>
              </a:rPr>
              <a:t>ZooKeeper</a:t>
            </a:r>
            <a:r>
              <a:rPr lang="en-US" dirty="0">
                <a:latin typeface="+mn-lt"/>
                <a:sym typeface="Arial"/>
              </a:rPr>
              <a:t> as its coordinator</a:t>
            </a:r>
          </a:p>
        </p:txBody>
      </p:sp>
      <p:sp>
        <p:nvSpPr>
          <p:cNvPr id="373" name="Shape 373"/>
          <p:cNvSpPr txBox="1">
            <a:spLocks noGrp="1"/>
          </p:cNvSpPr>
          <p:nvPr>
            <p:ph type="sldNum" sz="quarter" idx="12"/>
          </p:nvPr>
        </p:nvSpPr>
        <p:spPr/>
        <p:txBody>
          <a:bodyPr/>
          <a:lstStyle/>
          <a:p>
            <a:fld id="{00000000-1234-1234-1234-123412341234}" type="slidenum">
              <a:rPr lang="en-US" smtClean="0">
                <a:latin typeface="+mn-lt"/>
                <a:sym typeface="Questrial"/>
              </a:rPr>
              <a:pPr/>
              <a:t>17</a:t>
            </a:fld>
            <a:endParaRPr lang="en-US" dirty="0">
              <a:latin typeface="+mn-lt"/>
              <a:sym typeface="Questrial"/>
            </a:endParaRPr>
          </a:p>
        </p:txBody>
      </p:sp>
      <p:sp>
        <p:nvSpPr>
          <p:cNvPr id="374" name="Shape 374"/>
          <p:cNvSpPr txBox="1">
            <a:spLocks noGrp="1"/>
          </p:cNvSpPr>
          <p:nvPr>
            <p:ph type="body" idx="4294967295"/>
          </p:nvPr>
        </p:nvSpPr>
        <p:spPr>
          <a:xfrm>
            <a:off x="498570" y="1573823"/>
            <a:ext cx="10771188" cy="1569427"/>
          </a:xfrm>
          <a:prstGeom prst="rect">
            <a:avLst/>
          </a:prstGeom>
          <a:noFill/>
          <a:ln>
            <a:noFill/>
          </a:ln>
        </p:spPr>
        <p:txBody>
          <a:bodyPr spcFirstLastPara="1" vert="horz" wrap="square" lIns="45700" tIns="45700" rIns="45700" bIns="45700" rtlCol="0" anchor="t" anchorCtr="0">
            <a:noAutofit/>
          </a:bodyPr>
          <a:lstStyle/>
          <a:p>
            <a:pPr marL="822939" indent="-457189">
              <a:lnSpc>
                <a:spcPct val="100000"/>
              </a:lnSpc>
              <a:spcBef>
                <a:spcPts val="533"/>
              </a:spcBef>
              <a:spcAft>
                <a:spcPts val="533"/>
              </a:spcAft>
            </a:pPr>
            <a:r>
              <a:rPr lang="en-US" sz="2667" dirty="0">
                <a:solidFill>
                  <a:srgbClr val="000000"/>
                </a:solidFill>
                <a:highlight>
                  <a:srgbClr val="FFFFFF"/>
                </a:highlight>
                <a:latin typeface="+mn-lt"/>
                <a:ea typeface="Arial"/>
                <a:cs typeface="Arial"/>
                <a:sym typeface="Arial"/>
              </a:rPr>
              <a:t>Maintains region server state in the cluster</a:t>
            </a:r>
          </a:p>
          <a:p>
            <a:pPr marL="822939" indent="-457189">
              <a:lnSpc>
                <a:spcPct val="100000"/>
              </a:lnSpc>
              <a:spcBef>
                <a:spcPts val="533"/>
              </a:spcBef>
              <a:spcAft>
                <a:spcPts val="533"/>
              </a:spcAft>
            </a:pPr>
            <a:r>
              <a:rPr lang="en-US" sz="2667" dirty="0">
                <a:solidFill>
                  <a:srgbClr val="000000"/>
                </a:solidFill>
                <a:highlight>
                  <a:srgbClr val="FFFFFF"/>
                </a:highlight>
                <a:latin typeface="+mn-lt"/>
                <a:ea typeface="Arial"/>
                <a:cs typeface="Arial"/>
                <a:sym typeface="Arial"/>
              </a:rPr>
              <a:t>Provides server failure notification</a:t>
            </a:r>
          </a:p>
          <a:p>
            <a:pPr marL="822939" indent="-457189">
              <a:lnSpc>
                <a:spcPct val="100000"/>
              </a:lnSpc>
              <a:spcBef>
                <a:spcPts val="533"/>
              </a:spcBef>
              <a:spcAft>
                <a:spcPts val="533"/>
              </a:spcAft>
            </a:pPr>
            <a:r>
              <a:rPr lang="en-US" sz="2667" dirty="0">
                <a:solidFill>
                  <a:srgbClr val="000000"/>
                </a:solidFill>
                <a:highlight>
                  <a:srgbClr val="FFFFFF"/>
                </a:highlight>
                <a:latin typeface="+mn-lt"/>
                <a:ea typeface="Arial"/>
                <a:cs typeface="Arial"/>
                <a:sym typeface="Arial"/>
              </a:rPr>
              <a:t>Uses consensus to guarantee common shared state</a:t>
            </a:r>
            <a:endParaRPr sz="2667" dirty="0">
              <a:solidFill>
                <a:srgbClr val="000000"/>
              </a:solidFill>
              <a:highlight>
                <a:srgbClr val="FFFFFF"/>
              </a:highlight>
              <a:latin typeface="+mn-lt"/>
              <a:ea typeface="Arial"/>
              <a:cs typeface="Arial"/>
              <a:sym typeface="Arial"/>
            </a:endParaRPr>
          </a:p>
          <a:p>
            <a:pPr marL="0" indent="0">
              <a:spcBef>
                <a:spcPts val="1400"/>
              </a:spcBef>
              <a:buNone/>
            </a:pPr>
            <a:endParaRPr sz="2400" b="1" dirty="0">
              <a:latin typeface="+mn-lt"/>
              <a:ea typeface="Courier New"/>
              <a:cs typeface="Courier New"/>
              <a:sym typeface="Courier New"/>
            </a:endParaRPr>
          </a:p>
        </p:txBody>
      </p:sp>
      <p:sp>
        <p:nvSpPr>
          <p:cNvPr id="2" name="Footer Placeholder 1"/>
          <p:cNvSpPr>
            <a:spLocks noGrp="1"/>
          </p:cNvSpPr>
          <p:nvPr>
            <p:ph type="ftr" sz="quarter" idx="11"/>
          </p:nvPr>
        </p:nvSpPr>
        <p:spPr/>
        <p:txBody>
          <a:bodyPr/>
          <a:lstStyle/>
          <a:p>
            <a:r>
              <a:rPr lang="en-US" dirty="0">
                <a:latin typeface="+mn-lt"/>
              </a:rPr>
              <a:t>CS5412, Fall 2022</a:t>
            </a:r>
          </a:p>
        </p:txBody>
      </p:sp>
    </p:spTree>
    <p:extLst>
      <p:ext uri="{BB962C8B-B14F-4D97-AF65-F5344CB8AC3E}">
        <p14:creationId xmlns:p14="http://schemas.microsoft.com/office/powerpoint/2010/main" val="3354857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p:txBody>
          <a:bodyPr/>
          <a:lstStyle/>
          <a:p>
            <a:r>
              <a:rPr lang="en-US" dirty="0">
                <a:sym typeface="Arial"/>
              </a:rPr>
              <a:t>HBase vs HDFS</a:t>
            </a:r>
          </a:p>
        </p:txBody>
      </p:sp>
      <p:sp>
        <p:nvSpPr>
          <p:cNvPr id="382" name="Shape 382"/>
          <p:cNvSpPr txBox="1">
            <a:spLocks noGrp="1"/>
          </p:cNvSpPr>
          <p:nvPr>
            <p:ph type="body" idx="1"/>
          </p:nvPr>
        </p:nvSpPr>
        <p:spPr>
          <a:xfrm>
            <a:off x="806845" y="1849397"/>
            <a:ext cx="10786872" cy="4023360"/>
          </a:xfrm>
        </p:spPr>
        <p:txBody>
          <a:bodyPr/>
          <a:lstStyle/>
          <a:p>
            <a:r>
              <a:rPr lang="en-US" dirty="0" err="1">
                <a:sym typeface="Arial"/>
              </a:rPr>
              <a:t>Hbase</a:t>
            </a:r>
            <a:r>
              <a:rPr lang="en-US" dirty="0">
                <a:sym typeface="Arial"/>
              </a:rPr>
              <a:t> is a way of “talking to” HDFS.  We use it for massive tables that wouldn’t fit into a single HDFS file. </a:t>
            </a:r>
            <a:r>
              <a:rPr lang="en-US" dirty="0">
                <a:sym typeface="Courier New"/>
              </a:rPr>
              <a:t> </a:t>
            </a:r>
          </a:p>
        </p:txBody>
      </p:sp>
      <p:sp>
        <p:nvSpPr>
          <p:cNvPr id="2" name="Footer Placeholder 1"/>
          <p:cNvSpPr>
            <a:spLocks noGrp="1"/>
          </p:cNvSpPr>
          <p:nvPr>
            <p:ph type="ftr" sz="quarter" idx="11"/>
          </p:nvPr>
        </p:nvSpPr>
        <p:spPr/>
        <p:txBody>
          <a:bodyPr/>
          <a:lstStyle/>
          <a:p>
            <a:r>
              <a:rPr lang="en-US" dirty="0"/>
              <a:t>CS5412, Fall 2022</a:t>
            </a:r>
          </a:p>
        </p:txBody>
      </p:sp>
      <p:sp>
        <p:nvSpPr>
          <p:cNvPr id="381" name="Shape 381"/>
          <p:cNvSpPr txBox="1">
            <a:spLocks noGrp="1"/>
          </p:cNvSpPr>
          <p:nvPr>
            <p:ph type="sldNum" idx="12"/>
          </p:nvPr>
        </p:nvSpPr>
        <p:spPr/>
        <p:txBody>
          <a:bodyPr/>
          <a:lstStyle/>
          <a:p>
            <a:fld id="{00000000-1234-1234-1234-123412341234}" type="slidenum">
              <a:rPr lang="en-US">
                <a:sym typeface="Questrial"/>
              </a:rPr>
              <a:pPr/>
              <a:t>18</a:t>
            </a:fld>
            <a:endParaRPr lang="en-US" dirty="0">
              <a:sym typeface="Questrial"/>
            </a:endParaRPr>
          </a:p>
        </p:txBody>
      </p:sp>
      <p:sp>
        <p:nvSpPr>
          <p:cNvPr id="383" name="Shape 383"/>
          <p:cNvSpPr/>
          <p:nvPr/>
        </p:nvSpPr>
        <p:spPr>
          <a:xfrm>
            <a:off x="6540813" y="3077039"/>
            <a:ext cx="5498612" cy="2943513"/>
          </a:xfrm>
          <a:prstGeom prst="roundRect">
            <a:avLst>
              <a:gd name="adj" fmla="val 16667"/>
            </a:avLst>
          </a:prstGeom>
          <a:no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r>
              <a:rPr lang="en-US" sz="2400" b="1" dirty="0">
                <a:latin typeface="+mn-lt"/>
              </a:rPr>
              <a:t>HDFS</a:t>
            </a:r>
            <a:endParaRPr sz="2400" b="1" dirty="0">
              <a:latin typeface="+mn-lt"/>
            </a:endParaRPr>
          </a:p>
          <a:p>
            <a:pPr marL="365751" indent="-380990">
              <a:buSzPts val="2000"/>
              <a:buFont typeface="Arial" panose="020B0604020202020204" pitchFamily="34" charset="0"/>
              <a:buChar char="•"/>
            </a:pPr>
            <a:r>
              <a:rPr lang="en-US" sz="2133" dirty="0">
                <a:latin typeface="+mn-lt"/>
              </a:rPr>
              <a:t>Stores data as flat files</a:t>
            </a:r>
            <a:endParaRPr sz="2133" dirty="0">
              <a:latin typeface="+mn-lt"/>
            </a:endParaRPr>
          </a:p>
          <a:p>
            <a:pPr marL="365751" indent="-380990">
              <a:buSzPts val="2000"/>
              <a:buFont typeface="Arial" panose="020B0604020202020204" pitchFamily="34" charset="0"/>
              <a:buChar char="•"/>
            </a:pPr>
            <a:r>
              <a:rPr lang="en-US" sz="2133" dirty="0">
                <a:highlight>
                  <a:srgbClr val="FFFFFF"/>
                </a:highlight>
                <a:latin typeface="+mn-lt"/>
              </a:rPr>
              <a:t>Optimized for streaming access of large files -- </a:t>
            </a:r>
            <a:r>
              <a:rPr lang="en-US" sz="2133" dirty="0">
                <a:solidFill>
                  <a:srgbClr val="242729"/>
                </a:solidFill>
                <a:highlight>
                  <a:srgbClr val="FFFFFF"/>
                </a:highlight>
                <a:latin typeface="+mn-lt"/>
              </a:rPr>
              <a:t>doesn’t support random read/write</a:t>
            </a:r>
            <a:r>
              <a:rPr lang="en-US" sz="2133" dirty="0">
                <a:highlight>
                  <a:srgbClr val="FFFFFF"/>
                </a:highlight>
                <a:latin typeface="+mn-lt"/>
              </a:rPr>
              <a:t> </a:t>
            </a:r>
            <a:endParaRPr sz="2133" dirty="0">
              <a:highlight>
                <a:srgbClr val="FFFFFF"/>
              </a:highlight>
              <a:latin typeface="+mn-lt"/>
            </a:endParaRPr>
          </a:p>
          <a:p>
            <a:pPr marL="365751" indent="-380990">
              <a:buClr>
                <a:srgbClr val="242729"/>
              </a:buClr>
              <a:buSzPts val="2000"/>
              <a:buFont typeface="Arial" panose="020B0604020202020204" pitchFamily="34" charset="0"/>
              <a:buChar char="•"/>
            </a:pPr>
            <a:r>
              <a:rPr lang="en-US" sz="2133" dirty="0">
                <a:solidFill>
                  <a:srgbClr val="242729"/>
                </a:solidFill>
                <a:highlight>
                  <a:srgbClr val="FFFFFF"/>
                </a:highlight>
                <a:latin typeface="+mn-lt"/>
              </a:rPr>
              <a:t>Follows write-once read-many model</a:t>
            </a:r>
          </a:p>
          <a:p>
            <a:pPr marL="365751" indent="-380990">
              <a:buClr>
                <a:srgbClr val="242729"/>
              </a:buClr>
              <a:buSzPts val="2000"/>
              <a:buFont typeface="Arial" panose="020B0604020202020204" pitchFamily="34" charset="0"/>
              <a:buChar char="•"/>
            </a:pPr>
            <a:r>
              <a:rPr lang="en-US" sz="2133" dirty="0">
                <a:solidFill>
                  <a:srgbClr val="242729"/>
                </a:solidFill>
                <a:highlight>
                  <a:srgbClr val="FFFFFF"/>
                </a:highlight>
                <a:latin typeface="+mn-lt"/>
              </a:rPr>
              <a:t>Supports log-style files (append-only).</a:t>
            </a:r>
            <a:endParaRPr sz="2133" dirty="0">
              <a:solidFill>
                <a:srgbClr val="242729"/>
              </a:solidFill>
              <a:highlight>
                <a:srgbClr val="FFFFFF"/>
              </a:highlight>
              <a:latin typeface="+mn-lt"/>
            </a:endParaRPr>
          </a:p>
        </p:txBody>
      </p:sp>
      <p:sp>
        <p:nvSpPr>
          <p:cNvPr id="384" name="Shape 384"/>
          <p:cNvSpPr/>
          <p:nvPr/>
        </p:nvSpPr>
        <p:spPr>
          <a:xfrm>
            <a:off x="314752" y="3077040"/>
            <a:ext cx="6158475" cy="2943513"/>
          </a:xfrm>
          <a:prstGeom prst="roundRect">
            <a:avLst>
              <a:gd name="adj" fmla="val 16667"/>
            </a:avLst>
          </a:prstGeom>
          <a:no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r>
              <a:rPr lang="en-US" sz="2400" b="1" dirty="0">
                <a:latin typeface="+mn-lt"/>
              </a:rPr>
              <a:t>HBase</a:t>
            </a:r>
            <a:endParaRPr sz="2400" b="1" dirty="0">
              <a:latin typeface="+mn-lt"/>
            </a:endParaRPr>
          </a:p>
          <a:p>
            <a:pPr marL="365751" indent="-380990">
              <a:buSzPts val="2000"/>
              <a:buFont typeface="Arial" panose="020B0604020202020204" pitchFamily="34" charset="0"/>
              <a:buChar char="•"/>
            </a:pPr>
            <a:r>
              <a:rPr lang="en-US" sz="2133" dirty="0">
                <a:latin typeface="+mn-lt"/>
              </a:rPr>
              <a:t>Stores data as key-value </a:t>
            </a:r>
            <a:r>
              <a:rPr lang="en-US" sz="2133" dirty="0" err="1">
                <a:latin typeface="+mn-lt"/>
              </a:rPr>
              <a:t>objs</a:t>
            </a:r>
            <a:r>
              <a:rPr lang="en-US" sz="2133" dirty="0">
                <a:latin typeface="+mn-lt"/>
              </a:rPr>
              <a:t> in column-families. </a:t>
            </a:r>
            <a:r>
              <a:rPr lang="en-US" sz="2133" dirty="0">
                <a:highlight>
                  <a:schemeClr val="lt1"/>
                </a:highlight>
                <a:latin typeface="+mn-lt"/>
              </a:rPr>
              <a:t>Records in HBase are stored according to the </a:t>
            </a:r>
            <a:r>
              <a:rPr lang="en-US" sz="2133" dirty="0" err="1">
                <a:highlight>
                  <a:schemeClr val="lt1"/>
                </a:highlight>
                <a:latin typeface="+mn-lt"/>
              </a:rPr>
              <a:t>rowkey</a:t>
            </a:r>
            <a:r>
              <a:rPr lang="en-US" sz="2133" dirty="0">
                <a:highlight>
                  <a:schemeClr val="lt1"/>
                </a:highlight>
                <a:latin typeface="+mn-lt"/>
              </a:rPr>
              <a:t> and </a:t>
            </a:r>
            <a:r>
              <a:rPr lang="en-US" sz="2133" dirty="0">
                <a:highlight>
                  <a:srgbClr val="FFFFFF"/>
                </a:highlight>
                <a:latin typeface="+mn-lt"/>
              </a:rPr>
              <a:t>sequential search is common</a:t>
            </a:r>
            <a:endParaRPr sz="2133" dirty="0">
              <a:highlight>
                <a:srgbClr val="FFFFFF"/>
              </a:highlight>
              <a:latin typeface="+mn-lt"/>
            </a:endParaRPr>
          </a:p>
          <a:p>
            <a:pPr marL="365751" indent="-380990">
              <a:buSzPts val="2000"/>
              <a:buFont typeface="Arial" panose="020B0604020202020204" pitchFamily="34" charset="0"/>
              <a:buChar char="•"/>
            </a:pPr>
            <a:r>
              <a:rPr lang="en-US" sz="2133" dirty="0">
                <a:solidFill>
                  <a:srgbClr val="242729"/>
                </a:solidFill>
                <a:highlight>
                  <a:srgbClr val="FFFFFF"/>
                </a:highlight>
                <a:latin typeface="+mn-lt"/>
              </a:rPr>
              <a:t>Provides low latency access to small amounts of data from within a large data set</a:t>
            </a:r>
            <a:endParaRPr sz="2133" dirty="0">
              <a:highlight>
                <a:srgbClr val="FFFFFF"/>
              </a:highlight>
              <a:latin typeface="+mn-lt"/>
            </a:endParaRPr>
          </a:p>
          <a:p>
            <a:pPr marL="365751" indent="-380990">
              <a:buClr>
                <a:srgbClr val="242729"/>
              </a:buClr>
              <a:buSzPts val="2000"/>
              <a:buFont typeface="Arial" panose="020B0604020202020204" pitchFamily="34" charset="0"/>
              <a:buChar char="•"/>
            </a:pPr>
            <a:r>
              <a:rPr lang="en-US" sz="2133" dirty="0">
                <a:solidFill>
                  <a:srgbClr val="242729"/>
                </a:solidFill>
                <a:highlight>
                  <a:srgbClr val="FFFFFF"/>
                </a:highlight>
                <a:latin typeface="+mn-lt"/>
              </a:rPr>
              <a:t>Provides flexible data model</a:t>
            </a:r>
            <a:endParaRPr sz="2133" dirty="0">
              <a:solidFill>
                <a:srgbClr val="242729"/>
              </a:solidFill>
              <a:highlight>
                <a:srgbClr val="FFFFFF"/>
              </a:highlight>
              <a:latin typeface="+mn-lt"/>
            </a:endParaRPr>
          </a:p>
        </p:txBody>
      </p:sp>
    </p:spTree>
    <p:extLst>
      <p:ext uri="{BB962C8B-B14F-4D97-AF65-F5344CB8AC3E}">
        <p14:creationId xmlns:p14="http://schemas.microsoft.com/office/powerpoint/2010/main" val="106002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sym typeface="Arial"/>
              </a:rPr>
              <a:t>Hadoop Resource Management</a:t>
            </a:r>
            <a:endParaRPr dirty="0">
              <a:latin typeface="+mn-lt"/>
              <a:sym typeface="Arial"/>
            </a:endParaRPr>
          </a:p>
        </p:txBody>
      </p:sp>
      <p:sp>
        <p:nvSpPr>
          <p:cNvPr id="398" name="Shape 398"/>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399" name="Shape 39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19</a:t>
            </a:fld>
            <a:endParaRPr sz="1000" b="0" i="0" u="none" strike="noStrike" cap="none" dirty="0">
              <a:solidFill>
                <a:srgbClr val="0C0C0C"/>
              </a:solidFill>
              <a:latin typeface="+mn-lt"/>
              <a:sym typeface="Questrial"/>
            </a:endParaRPr>
          </a:p>
        </p:txBody>
      </p:sp>
      <p:sp>
        <p:nvSpPr>
          <p:cNvPr id="400" name="Shape 400"/>
          <p:cNvSpPr txBox="1">
            <a:spLocks noGrp="1"/>
          </p:cNvSpPr>
          <p:nvPr>
            <p:ph type="body" idx="1"/>
          </p:nvPr>
        </p:nvSpPr>
        <p:spPr>
          <a:xfrm>
            <a:off x="828133" y="2387177"/>
            <a:ext cx="10983000" cy="38565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sz="2600" dirty="0">
                <a:highlight>
                  <a:srgbClr val="FFFFFF"/>
                </a:highlight>
                <a:latin typeface="+mn-lt"/>
                <a:ea typeface="Arial"/>
                <a:cs typeface="Arial"/>
                <a:sym typeface="Arial"/>
              </a:rPr>
              <a:t>Yet Another Resource Negotiator (</a:t>
            </a:r>
            <a:r>
              <a:rPr lang="en-US" sz="2600" b="1" dirty="0">
                <a:highlight>
                  <a:srgbClr val="FFFFFF"/>
                </a:highlight>
                <a:latin typeface="+mn-lt"/>
                <a:ea typeface="Arial"/>
                <a:cs typeface="Arial"/>
                <a:sym typeface="Arial"/>
              </a:rPr>
              <a:t>YARN</a:t>
            </a:r>
            <a:r>
              <a:rPr lang="en-US" sz="2600" dirty="0">
                <a:highlight>
                  <a:srgbClr val="FFFFFF"/>
                </a:highlight>
                <a:latin typeface="+mn-lt"/>
                <a:ea typeface="Arial"/>
                <a:cs typeface="Arial"/>
                <a:sym typeface="Arial"/>
              </a:rPr>
              <a:t>)</a:t>
            </a:r>
            <a:endParaRPr sz="2600" dirty="0">
              <a:highlight>
                <a:srgbClr val="FFFFFF"/>
              </a:highlight>
              <a:latin typeface="+mn-lt"/>
              <a:ea typeface="Arial"/>
              <a:cs typeface="Arial"/>
              <a:sym typeface="Arial"/>
            </a:endParaRPr>
          </a:p>
          <a:p>
            <a:pPr marL="457200" lvl="0" indent="-381000" rtl="0">
              <a:lnSpc>
                <a:spcPct val="115000"/>
              </a:lnSpc>
              <a:spcBef>
                <a:spcPts val="1400"/>
              </a:spcBef>
              <a:spcAft>
                <a:spcPts val="0"/>
              </a:spcAft>
              <a:buClr>
                <a:srgbClr val="000000"/>
              </a:buClr>
              <a:buSzPts val="2400"/>
              <a:buFont typeface="Arial"/>
              <a:buChar char="➢"/>
            </a:pPr>
            <a:r>
              <a:rPr lang="en-US" sz="2400" dirty="0">
                <a:solidFill>
                  <a:srgbClr val="000000"/>
                </a:solidFill>
                <a:latin typeface="+mn-lt"/>
                <a:ea typeface="Arial"/>
                <a:cs typeface="Arial"/>
                <a:sym typeface="Arial"/>
              </a:rPr>
              <a:t>YARN is a core component of Hadoop, manages all the resources of a Hadoop cluster (CPUs, memory, GPUs, networking connections, </a:t>
            </a:r>
            <a:r>
              <a:rPr lang="en-US" sz="2400" dirty="0" err="1">
                <a:solidFill>
                  <a:srgbClr val="000000"/>
                </a:solidFill>
                <a:latin typeface="+mn-lt"/>
                <a:ea typeface="Arial"/>
                <a:cs typeface="Arial"/>
                <a:sym typeface="Arial"/>
              </a:rPr>
              <a:t>etc</a:t>
            </a:r>
            <a:r>
              <a:rPr lang="en-US" sz="2400" dirty="0">
                <a:solidFill>
                  <a:srgbClr val="000000"/>
                </a:solidFill>
                <a:latin typeface="+mn-lt"/>
                <a:ea typeface="Arial"/>
                <a:cs typeface="Arial"/>
                <a:sym typeface="Arial"/>
              </a:rPr>
              <a:t>). </a:t>
            </a:r>
            <a:endParaRPr sz="2400" dirty="0">
              <a:solidFill>
                <a:srgbClr val="000000"/>
              </a:solidFill>
              <a:latin typeface="+mn-lt"/>
              <a:ea typeface="Arial"/>
              <a:cs typeface="Arial"/>
              <a:sym typeface="Arial"/>
            </a:endParaRPr>
          </a:p>
          <a:p>
            <a:pPr marL="457200" lvl="0" indent="-381000" rtl="0">
              <a:lnSpc>
                <a:spcPct val="115000"/>
              </a:lnSpc>
              <a:spcBef>
                <a:spcPts val="0"/>
              </a:spcBef>
              <a:spcAft>
                <a:spcPts val="0"/>
              </a:spcAft>
              <a:buSzPts val="2400"/>
              <a:buFont typeface="Arial"/>
              <a:buChar char="➢"/>
            </a:pPr>
            <a:r>
              <a:rPr lang="en-US" sz="2400" dirty="0">
                <a:highlight>
                  <a:srgbClr val="FFFFFF"/>
                </a:highlight>
                <a:latin typeface="+mn-lt"/>
                <a:ea typeface="Arial"/>
                <a:cs typeface="Arial"/>
                <a:sym typeface="Arial"/>
              </a:rPr>
              <a:t>Using selectable criteria such as fairness, it effectively allocates resources of Hadoop cluster </a:t>
            </a:r>
            <a:r>
              <a:rPr lang="en-US" sz="2400" dirty="0">
                <a:solidFill>
                  <a:srgbClr val="000000"/>
                </a:solidFill>
                <a:latin typeface="+mn-lt"/>
                <a:ea typeface="Arial"/>
                <a:cs typeface="Arial"/>
                <a:sym typeface="Arial"/>
              </a:rPr>
              <a:t>to multiple data processing jobs</a:t>
            </a:r>
            <a:endParaRPr sz="2400" dirty="0">
              <a:solidFill>
                <a:srgbClr val="000000"/>
              </a:solidFill>
              <a:latin typeface="+mn-lt"/>
              <a:ea typeface="Arial"/>
              <a:cs typeface="Arial"/>
              <a:sym typeface="Arial"/>
            </a:endParaRPr>
          </a:p>
          <a:p>
            <a:pPr marL="914400" lvl="1" indent="-368300" rtl="0">
              <a:lnSpc>
                <a:spcPct val="115000"/>
              </a:lnSpc>
              <a:spcBef>
                <a:spcPts val="0"/>
              </a:spcBef>
              <a:spcAft>
                <a:spcPts val="0"/>
              </a:spcAft>
              <a:buClr>
                <a:srgbClr val="000000"/>
              </a:buClr>
              <a:buSzPts val="2200"/>
              <a:buFont typeface="Arial"/>
              <a:buChar char="○"/>
            </a:pPr>
            <a:r>
              <a:rPr lang="en-US" sz="2200" dirty="0">
                <a:solidFill>
                  <a:srgbClr val="000000"/>
                </a:solidFill>
                <a:latin typeface="+mn-lt"/>
                <a:ea typeface="Arial"/>
                <a:cs typeface="Arial"/>
                <a:sym typeface="Arial"/>
              </a:rPr>
              <a:t>Batch jobs (e.g., MapReduce, Spark)</a:t>
            </a:r>
            <a:endParaRPr sz="2200" dirty="0">
              <a:solidFill>
                <a:srgbClr val="000000"/>
              </a:solidFill>
              <a:latin typeface="+mn-lt"/>
              <a:ea typeface="Arial"/>
              <a:cs typeface="Arial"/>
              <a:sym typeface="Arial"/>
            </a:endParaRPr>
          </a:p>
          <a:p>
            <a:pPr marL="914400" lvl="1" indent="-368300" rtl="0">
              <a:lnSpc>
                <a:spcPct val="115000"/>
              </a:lnSpc>
              <a:spcBef>
                <a:spcPts val="0"/>
              </a:spcBef>
              <a:spcAft>
                <a:spcPts val="0"/>
              </a:spcAft>
              <a:buClr>
                <a:srgbClr val="000000"/>
              </a:buClr>
              <a:buSzPts val="2200"/>
              <a:buFont typeface="Arial"/>
              <a:buChar char="○"/>
            </a:pPr>
            <a:r>
              <a:rPr lang="en-US" sz="2200" dirty="0">
                <a:solidFill>
                  <a:srgbClr val="000000"/>
                </a:solidFill>
                <a:latin typeface="+mn-lt"/>
                <a:ea typeface="Arial"/>
                <a:cs typeface="Arial"/>
                <a:sym typeface="Arial"/>
              </a:rPr>
              <a:t>Streaming Jobs (e.g., Spark streaming)</a:t>
            </a:r>
            <a:endParaRPr sz="2200" dirty="0">
              <a:solidFill>
                <a:srgbClr val="000000"/>
              </a:solidFill>
              <a:latin typeface="+mn-lt"/>
              <a:ea typeface="Arial"/>
              <a:cs typeface="Arial"/>
              <a:sym typeface="Arial"/>
            </a:endParaRPr>
          </a:p>
          <a:p>
            <a:pPr marL="914400" lvl="1" indent="-368300" rtl="0">
              <a:lnSpc>
                <a:spcPct val="115000"/>
              </a:lnSpc>
              <a:spcBef>
                <a:spcPts val="0"/>
              </a:spcBef>
              <a:spcAft>
                <a:spcPts val="0"/>
              </a:spcAft>
              <a:buClr>
                <a:srgbClr val="000000"/>
              </a:buClr>
              <a:buSzPts val="2200"/>
              <a:buFont typeface="Arial"/>
              <a:buChar char="○"/>
            </a:pPr>
            <a:r>
              <a:rPr lang="en-US" sz="2200" dirty="0">
                <a:solidFill>
                  <a:srgbClr val="000000"/>
                </a:solidFill>
                <a:latin typeface="+mn-lt"/>
                <a:ea typeface="Arial"/>
                <a:cs typeface="Arial"/>
                <a:sym typeface="Arial"/>
              </a:rPr>
              <a:t>Analytics jobs (e.g., Impala, Spark)</a:t>
            </a:r>
            <a:endParaRPr sz="2400" b="1" dirty="0">
              <a:latin typeface="+mn-lt"/>
              <a:ea typeface="Courier New"/>
              <a:cs typeface="Courier New"/>
              <a:sym typeface="Courier New"/>
            </a:endParaRPr>
          </a:p>
        </p:txBody>
      </p:sp>
    </p:spTree>
    <p:extLst>
      <p:ext uri="{BB962C8B-B14F-4D97-AF65-F5344CB8AC3E}">
        <p14:creationId xmlns:p14="http://schemas.microsoft.com/office/powerpoint/2010/main" val="94545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942828" y="463216"/>
            <a:ext cx="107868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j-lt"/>
                <a:ea typeface="Arial"/>
                <a:cs typeface="Arial"/>
                <a:sym typeface="Arial"/>
              </a:rPr>
              <a:t>Apache: A Big Data </a:t>
            </a:r>
            <a:r>
              <a:rPr lang="en-US" dirty="0" err="1">
                <a:latin typeface="+mj-lt"/>
                <a:ea typeface="Arial"/>
                <a:cs typeface="Arial"/>
                <a:sym typeface="Arial"/>
              </a:rPr>
              <a:t>Archicture</a:t>
            </a:r>
            <a:endParaRPr sz="5000" i="0" u="none" strike="noStrike" cap="none" dirty="0">
              <a:solidFill>
                <a:srgbClr val="C00000"/>
              </a:solidFill>
              <a:latin typeface="+mj-lt"/>
              <a:ea typeface="Arial"/>
              <a:cs typeface="Arial"/>
              <a:sym typeface="Arial"/>
            </a:endParaRPr>
          </a:p>
        </p:txBody>
      </p:sp>
      <p:sp>
        <p:nvSpPr>
          <p:cNvPr id="155" name="Shape 155"/>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j-lt"/>
                <a:sym typeface="Questrial"/>
              </a:rPr>
              <a:t>CS5412, Fall 2022</a:t>
            </a:r>
            <a:endParaRPr dirty="0">
              <a:latin typeface="+mj-lt"/>
            </a:endParaRPr>
          </a:p>
        </p:txBody>
      </p:sp>
      <p:sp>
        <p:nvSpPr>
          <p:cNvPr id="156" name="Shape 156"/>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j-lt"/>
                <a:sym typeface="Questrial"/>
              </a:rPr>
              <a:t>2</a:t>
            </a:fld>
            <a:endParaRPr sz="1000" b="0" i="0" u="none" strike="noStrike" cap="none" dirty="0">
              <a:solidFill>
                <a:srgbClr val="0C0C0C"/>
              </a:solidFill>
              <a:latin typeface="+mj-lt"/>
              <a:sym typeface="Questrial"/>
            </a:endParaRPr>
          </a:p>
        </p:txBody>
      </p:sp>
      <p:sp>
        <p:nvSpPr>
          <p:cNvPr id="157" name="Shape 157"/>
          <p:cNvSpPr/>
          <p:nvPr/>
        </p:nvSpPr>
        <p:spPr>
          <a:xfrm>
            <a:off x="942825" y="4220325"/>
            <a:ext cx="8225100" cy="862800"/>
          </a:xfrm>
          <a:prstGeom prst="roundRect">
            <a:avLst>
              <a:gd name="adj" fmla="val 16667"/>
            </a:avLst>
          </a:prstGeom>
          <a:solidFill>
            <a:srgbClr val="DD7E6B"/>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US" sz="2200">
                <a:latin typeface="+mj-lt"/>
              </a:rPr>
              <a:t>Data Storage (File Systems, Database, etc.)</a:t>
            </a:r>
            <a:endParaRPr sz="2200">
              <a:latin typeface="+mj-lt"/>
            </a:endParaRPr>
          </a:p>
          <a:p>
            <a:pPr marL="0" lvl="0" indent="0">
              <a:spcBef>
                <a:spcPts val="0"/>
              </a:spcBef>
              <a:spcAft>
                <a:spcPts val="0"/>
              </a:spcAft>
              <a:buNone/>
            </a:pPr>
            <a:endParaRPr>
              <a:latin typeface="+mj-lt"/>
            </a:endParaRPr>
          </a:p>
        </p:txBody>
      </p:sp>
      <p:sp>
        <p:nvSpPr>
          <p:cNvPr id="158" name="Shape 158"/>
          <p:cNvSpPr/>
          <p:nvPr/>
        </p:nvSpPr>
        <p:spPr>
          <a:xfrm>
            <a:off x="942825" y="3246250"/>
            <a:ext cx="8225100" cy="862800"/>
          </a:xfrm>
          <a:prstGeom prst="roundRect">
            <a:avLst>
              <a:gd name="adj" fmla="val 16667"/>
            </a:avLst>
          </a:prstGeom>
          <a:solidFill>
            <a:srgbClr val="93C47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latin typeface="+mj-lt"/>
              </a:rPr>
              <a:t>Resource Manager (Workload Manager, Task Scheduler, etc.)</a:t>
            </a:r>
            <a:endParaRPr sz="2200">
              <a:latin typeface="+mj-lt"/>
            </a:endParaRPr>
          </a:p>
          <a:p>
            <a:pPr marL="0" lvl="0" indent="0" rtl="0">
              <a:spcBef>
                <a:spcPts val="0"/>
              </a:spcBef>
              <a:spcAft>
                <a:spcPts val="0"/>
              </a:spcAft>
              <a:buNone/>
            </a:pPr>
            <a:endParaRPr>
              <a:latin typeface="+mj-lt"/>
            </a:endParaRPr>
          </a:p>
        </p:txBody>
      </p:sp>
      <p:sp>
        <p:nvSpPr>
          <p:cNvPr id="159" name="Shape 159"/>
          <p:cNvSpPr/>
          <p:nvPr/>
        </p:nvSpPr>
        <p:spPr>
          <a:xfrm>
            <a:off x="942825" y="2159650"/>
            <a:ext cx="16245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lang="en-US" sz="2000" dirty="0">
              <a:latin typeface="+mj-lt"/>
              <a:ea typeface="Questrial"/>
              <a:cs typeface="Arial" panose="020B0604020202020204" pitchFamily="34" charset="0"/>
              <a:sym typeface="Questrial"/>
            </a:endParaRPr>
          </a:p>
          <a:p>
            <a:pPr marL="0" lvl="0" indent="0" algn="ctr" rtl="0">
              <a:spcBef>
                <a:spcPts val="0"/>
              </a:spcBef>
              <a:spcAft>
                <a:spcPts val="0"/>
              </a:spcAft>
              <a:buNone/>
            </a:pPr>
            <a:r>
              <a:rPr lang="en-US" sz="2000" dirty="0">
                <a:latin typeface="+mj-lt"/>
                <a:ea typeface="Questrial"/>
                <a:cs typeface="Arial" panose="020B0604020202020204" pitchFamily="34" charset="0"/>
                <a:sym typeface="Questrial"/>
              </a:rPr>
              <a:t>Batch Processing</a:t>
            </a:r>
            <a:endParaRPr sz="2000" dirty="0">
              <a:latin typeface="+mj-lt"/>
            </a:endParaRPr>
          </a:p>
          <a:p>
            <a:pPr marL="0" lvl="0" indent="0" rtl="0">
              <a:spcBef>
                <a:spcPts val="0"/>
              </a:spcBef>
              <a:spcAft>
                <a:spcPts val="0"/>
              </a:spcAft>
              <a:buNone/>
            </a:pPr>
            <a:endParaRPr dirty="0">
              <a:latin typeface="+mj-lt"/>
            </a:endParaRPr>
          </a:p>
        </p:txBody>
      </p:sp>
      <p:sp>
        <p:nvSpPr>
          <p:cNvPr id="160" name="Shape 160"/>
          <p:cNvSpPr/>
          <p:nvPr/>
        </p:nvSpPr>
        <p:spPr>
          <a:xfrm>
            <a:off x="2694500" y="2159650"/>
            <a:ext cx="14586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mj-lt"/>
              <a:ea typeface="Questrial"/>
              <a:cs typeface="Arial" panose="020B0604020202020204" pitchFamily="34" charset="0"/>
              <a:sym typeface="Questrial"/>
            </a:endParaRPr>
          </a:p>
          <a:p>
            <a:pPr marL="0" lvl="0" indent="0" algn="ctr" rtl="0">
              <a:spcBef>
                <a:spcPts val="0"/>
              </a:spcBef>
              <a:spcAft>
                <a:spcPts val="0"/>
              </a:spcAft>
              <a:buNone/>
            </a:pPr>
            <a:r>
              <a:rPr lang="en-US" sz="2000" dirty="0">
                <a:latin typeface="+mj-lt"/>
              </a:rPr>
              <a:t>Analytical SQL</a:t>
            </a:r>
            <a:endParaRPr sz="2000" dirty="0">
              <a:latin typeface="+mj-lt"/>
            </a:endParaRPr>
          </a:p>
          <a:p>
            <a:pPr marL="0" lvl="0" indent="0" rtl="0">
              <a:spcBef>
                <a:spcPts val="0"/>
              </a:spcBef>
              <a:spcAft>
                <a:spcPts val="0"/>
              </a:spcAft>
              <a:buNone/>
            </a:pPr>
            <a:endParaRPr dirty="0">
              <a:latin typeface="+mj-lt"/>
            </a:endParaRPr>
          </a:p>
        </p:txBody>
      </p:sp>
      <p:sp>
        <p:nvSpPr>
          <p:cNvPr id="161" name="Shape 161"/>
          <p:cNvSpPr/>
          <p:nvPr/>
        </p:nvSpPr>
        <p:spPr>
          <a:xfrm>
            <a:off x="4280275" y="2159650"/>
            <a:ext cx="15873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mj-lt"/>
              <a:ea typeface="Questrial"/>
              <a:cs typeface="Arial" panose="020B0604020202020204" pitchFamily="34" charset="0"/>
              <a:sym typeface="Questrial"/>
            </a:endParaRPr>
          </a:p>
          <a:p>
            <a:pPr marL="0" lvl="0" indent="0" algn="ctr" rtl="0">
              <a:spcBef>
                <a:spcPts val="0"/>
              </a:spcBef>
              <a:spcAft>
                <a:spcPts val="0"/>
              </a:spcAft>
              <a:buNone/>
            </a:pPr>
            <a:r>
              <a:rPr lang="en-US" sz="2000" dirty="0">
                <a:latin typeface="+mj-lt"/>
              </a:rPr>
              <a:t>Stream Processing</a:t>
            </a:r>
            <a:endParaRPr sz="2000" dirty="0">
              <a:latin typeface="+mj-lt"/>
            </a:endParaRPr>
          </a:p>
          <a:p>
            <a:pPr marL="0" lvl="0" indent="0" rtl="0">
              <a:spcBef>
                <a:spcPts val="0"/>
              </a:spcBef>
              <a:spcAft>
                <a:spcPts val="0"/>
              </a:spcAft>
              <a:buNone/>
            </a:pPr>
            <a:endParaRPr dirty="0">
              <a:latin typeface="+mj-lt"/>
            </a:endParaRPr>
          </a:p>
        </p:txBody>
      </p:sp>
      <p:sp>
        <p:nvSpPr>
          <p:cNvPr id="162" name="Shape 162"/>
          <p:cNvSpPr/>
          <p:nvPr/>
        </p:nvSpPr>
        <p:spPr>
          <a:xfrm>
            <a:off x="5994750" y="2159650"/>
            <a:ext cx="14586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mj-lt"/>
              <a:ea typeface="Questrial"/>
              <a:cs typeface="Arial" panose="020B0604020202020204" pitchFamily="34" charset="0"/>
              <a:sym typeface="Questrial"/>
            </a:endParaRPr>
          </a:p>
          <a:p>
            <a:pPr marL="0" lvl="0" indent="0" algn="ctr" rtl="0">
              <a:spcBef>
                <a:spcPts val="0"/>
              </a:spcBef>
              <a:spcAft>
                <a:spcPts val="0"/>
              </a:spcAft>
              <a:buNone/>
            </a:pPr>
            <a:r>
              <a:rPr lang="en-US" sz="2000" dirty="0">
                <a:latin typeface="+mj-lt"/>
              </a:rPr>
              <a:t>Machine Learning</a:t>
            </a:r>
            <a:endParaRPr sz="2000" dirty="0">
              <a:latin typeface="+mj-lt"/>
            </a:endParaRPr>
          </a:p>
          <a:p>
            <a:pPr marL="0" lvl="0" indent="0" rtl="0">
              <a:spcBef>
                <a:spcPts val="0"/>
              </a:spcBef>
              <a:spcAft>
                <a:spcPts val="0"/>
              </a:spcAft>
              <a:buNone/>
            </a:pPr>
            <a:endParaRPr dirty="0">
              <a:latin typeface="+mj-lt"/>
            </a:endParaRPr>
          </a:p>
        </p:txBody>
      </p:sp>
      <p:sp>
        <p:nvSpPr>
          <p:cNvPr id="163" name="Shape 163"/>
          <p:cNvSpPr/>
          <p:nvPr/>
        </p:nvSpPr>
        <p:spPr>
          <a:xfrm>
            <a:off x="7580525" y="2159650"/>
            <a:ext cx="15873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mj-lt"/>
              <a:ea typeface="Questrial"/>
              <a:cs typeface="Arial" panose="020B0604020202020204" pitchFamily="34" charset="0"/>
              <a:sym typeface="Questrial"/>
            </a:endParaRPr>
          </a:p>
          <a:p>
            <a:pPr marL="0" lvl="0" indent="0" algn="ctr" rtl="0">
              <a:spcBef>
                <a:spcPts val="0"/>
              </a:spcBef>
              <a:spcAft>
                <a:spcPts val="0"/>
              </a:spcAft>
              <a:buNone/>
            </a:pPr>
            <a:r>
              <a:rPr lang="en-US" sz="1800" dirty="0">
                <a:latin typeface="+mj-lt"/>
              </a:rPr>
              <a:t>Other Applications</a:t>
            </a:r>
            <a:endParaRPr sz="1800" dirty="0">
              <a:latin typeface="+mj-lt"/>
            </a:endParaRPr>
          </a:p>
          <a:p>
            <a:pPr marL="0" lvl="0" indent="0" rtl="0">
              <a:spcBef>
                <a:spcPts val="0"/>
              </a:spcBef>
              <a:spcAft>
                <a:spcPts val="0"/>
              </a:spcAft>
              <a:buNone/>
            </a:pPr>
            <a:endParaRPr dirty="0">
              <a:latin typeface="+mj-lt"/>
            </a:endParaRPr>
          </a:p>
        </p:txBody>
      </p:sp>
      <p:sp>
        <p:nvSpPr>
          <p:cNvPr id="164" name="Shape 164"/>
          <p:cNvSpPr/>
          <p:nvPr/>
        </p:nvSpPr>
        <p:spPr>
          <a:xfrm>
            <a:off x="9811125" y="3901871"/>
            <a:ext cx="1587300" cy="14997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latin typeface="+mj-lt"/>
              </a:rPr>
              <a:t>Data Ingestion Systems</a:t>
            </a:r>
            <a:endParaRPr sz="2000" dirty="0">
              <a:latin typeface="+mj-lt"/>
            </a:endParaRPr>
          </a:p>
          <a:p>
            <a:pPr marL="0" lvl="0" indent="0" rtl="0">
              <a:spcBef>
                <a:spcPts val="0"/>
              </a:spcBef>
              <a:spcAft>
                <a:spcPts val="0"/>
              </a:spcAft>
              <a:buNone/>
            </a:pPr>
            <a:endParaRPr sz="2200" dirty="0">
              <a:latin typeface="+mj-lt"/>
              <a:ea typeface="Questrial"/>
              <a:cs typeface="Arial" panose="020B0604020202020204" pitchFamily="34" charset="0"/>
              <a:sym typeface="Questrial"/>
            </a:endParaRPr>
          </a:p>
        </p:txBody>
      </p:sp>
      <p:sp>
        <p:nvSpPr>
          <p:cNvPr id="165" name="Shape 165"/>
          <p:cNvSpPr txBox="1"/>
          <p:nvPr/>
        </p:nvSpPr>
        <p:spPr>
          <a:xfrm>
            <a:off x="1043600" y="5570425"/>
            <a:ext cx="10503900" cy="86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latin typeface="+mj-lt"/>
              </a:rPr>
              <a:t>Popular BigData Systems: </a:t>
            </a:r>
            <a:r>
              <a:rPr lang="en-US" sz="2400">
                <a:solidFill>
                  <a:srgbClr val="FF0000"/>
                </a:solidFill>
                <a:latin typeface="+mj-lt"/>
              </a:rPr>
              <a:t>Apache Hadoop, Apache Spark</a:t>
            </a:r>
            <a:endParaRPr sz="2400">
              <a:solidFill>
                <a:srgbClr val="FF0000"/>
              </a:solidFill>
              <a:latin typeface="+mj-lt"/>
            </a:endParaRPr>
          </a:p>
        </p:txBody>
      </p:sp>
      <p:cxnSp>
        <p:nvCxnSpPr>
          <p:cNvPr id="166" name="Shape 166"/>
          <p:cNvCxnSpPr>
            <a:stCxn id="164" idx="1"/>
            <a:endCxn id="157" idx="3"/>
          </p:cNvCxnSpPr>
          <p:nvPr/>
        </p:nvCxnSpPr>
        <p:spPr>
          <a:xfrm rot="10800000">
            <a:off x="9167925" y="4651721"/>
            <a:ext cx="643200" cy="0"/>
          </a:xfrm>
          <a:prstGeom prst="straightConnector1">
            <a:avLst/>
          </a:prstGeom>
          <a:noFill/>
          <a:ln w="19050" cap="flat" cmpd="sng">
            <a:solidFill>
              <a:schemeClr val="dk2"/>
            </a:solidFill>
            <a:prstDash val="dash"/>
            <a:round/>
            <a:headEnd type="none" w="lg" len="lg"/>
            <a:tailEnd type="triangle" w="lg" len="lg"/>
          </a:ln>
        </p:spPr>
      </p:cxnSp>
      <p:pic>
        <p:nvPicPr>
          <p:cNvPr id="2" name="Picture 1">
            <a:extLst>
              <a:ext uri="{FF2B5EF4-FFF2-40B4-BE49-F238E27FC236}">
                <a16:creationId xmlns:a16="http://schemas.microsoft.com/office/drawing/2014/main" id="{4354984F-E92D-1428-3BD7-ACE0BE780A5D}"/>
              </a:ext>
            </a:extLst>
          </p:cNvPr>
          <p:cNvPicPr>
            <a:picLocks noChangeAspect="1"/>
          </p:cNvPicPr>
          <p:nvPr/>
        </p:nvPicPr>
        <p:blipFill>
          <a:blip r:embed="rId3"/>
          <a:stretch>
            <a:fillRect/>
          </a:stretch>
        </p:blipFill>
        <p:spPr>
          <a:xfrm flipH="1">
            <a:off x="10703805" y="416604"/>
            <a:ext cx="1389240" cy="1039825"/>
          </a:xfrm>
          <a:prstGeom prst="rect">
            <a:avLst/>
          </a:prstGeom>
        </p:spPr>
      </p:pic>
    </p:spTree>
    <p:extLst>
      <p:ext uri="{BB962C8B-B14F-4D97-AF65-F5344CB8AC3E}">
        <p14:creationId xmlns:p14="http://schemas.microsoft.com/office/powerpoint/2010/main" val="1257666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sym typeface="Arial"/>
              </a:rPr>
              <a:t>Hadoop Ecosystem (Resource Manager)</a:t>
            </a:r>
            <a:endParaRPr dirty="0">
              <a:latin typeface="+mn-lt"/>
              <a:sym typeface="Arial"/>
            </a:endParaRPr>
          </a:p>
        </p:txBody>
      </p:sp>
      <p:sp>
        <p:nvSpPr>
          <p:cNvPr id="406" name="Shape 40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407" name="Shape 40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20</a:t>
            </a:fld>
            <a:endParaRPr sz="1000" b="0" i="0" u="none" strike="noStrike" cap="none" dirty="0">
              <a:solidFill>
                <a:srgbClr val="0C0C0C"/>
              </a:solidFill>
              <a:latin typeface="+mn-lt"/>
              <a:sym typeface="Questrial"/>
            </a:endParaRPr>
          </a:p>
        </p:txBody>
      </p:sp>
      <p:sp>
        <p:nvSpPr>
          <p:cNvPr id="408" name="Shape 408"/>
          <p:cNvSpPr/>
          <p:nvPr/>
        </p:nvSpPr>
        <p:spPr>
          <a:xfrm>
            <a:off x="1244150" y="4674850"/>
            <a:ext cx="6358800" cy="12432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2200" dirty="0">
              <a:latin typeface="+mn-lt"/>
              <a:ea typeface="Questrial"/>
              <a:cs typeface="Arial" panose="020B0604020202020204" pitchFamily="34" charset="0"/>
              <a:sym typeface="Questrial"/>
            </a:endParaRPr>
          </a:p>
          <a:p>
            <a:pPr marL="0" lvl="0" indent="0" rtl="0">
              <a:spcBef>
                <a:spcPts val="0"/>
              </a:spcBef>
              <a:spcAft>
                <a:spcPts val="0"/>
              </a:spcAft>
              <a:buNone/>
            </a:pPr>
            <a:endParaRPr dirty="0">
              <a:latin typeface="+mn-lt"/>
            </a:endParaRPr>
          </a:p>
        </p:txBody>
      </p:sp>
      <p:sp>
        <p:nvSpPr>
          <p:cNvPr id="409" name="Shape 409"/>
          <p:cNvSpPr/>
          <p:nvPr/>
        </p:nvSpPr>
        <p:spPr>
          <a:xfrm>
            <a:off x="1582675" y="3443825"/>
            <a:ext cx="3651600" cy="862800"/>
          </a:xfrm>
          <a:prstGeom prst="roundRect">
            <a:avLst>
              <a:gd name="adj" fmla="val 16667"/>
            </a:avLst>
          </a:prstGeom>
          <a:solidFill>
            <a:srgbClr val="6AA84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latin typeface="+mn-lt"/>
              </a:rPr>
              <a:t>Yet Another Resource </a:t>
            </a:r>
            <a:r>
              <a:rPr lang="en-US" sz="2200">
                <a:solidFill>
                  <a:schemeClr val="dk1"/>
                </a:solidFill>
                <a:latin typeface="+mn-lt"/>
              </a:rPr>
              <a:t>Negotiator</a:t>
            </a:r>
            <a:r>
              <a:rPr lang="en-US" sz="2200">
                <a:latin typeface="+mn-lt"/>
              </a:rPr>
              <a:t> (YARN)</a:t>
            </a:r>
            <a:endParaRPr sz="2200">
              <a:latin typeface="+mn-lt"/>
            </a:endParaRPr>
          </a:p>
          <a:p>
            <a:pPr marL="0" lvl="0" indent="0" rtl="0">
              <a:spcBef>
                <a:spcPts val="0"/>
              </a:spcBef>
              <a:spcAft>
                <a:spcPts val="0"/>
              </a:spcAft>
              <a:buNone/>
            </a:pPr>
            <a:endParaRPr>
              <a:latin typeface="+mn-lt"/>
            </a:endParaRPr>
          </a:p>
        </p:txBody>
      </p:sp>
      <p:sp>
        <p:nvSpPr>
          <p:cNvPr id="410" name="Shape 410"/>
          <p:cNvSpPr/>
          <p:nvPr/>
        </p:nvSpPr>
        <p:spPr>
          <a:xfrm>
            <a:off x="1244150" y="2179775"/>
            <a:ext cx="14586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mn-lt"/>
            </a:endParaRPr>
          </a:p>
          <a:p>
            <a:pPr marL="0" lvl="0" indent="0" algn="ctr" rtl="0">
              <a:spcBef>
                <a:spcPts val="0"/>
              </a:spcBef>
              <a:spcAft>
                <a:spcPts val="0"/>
              </a:spcAft>
              <a:buNone/>
            </a:pPr>
            <a:r>
              <a:rPr lang="en-US" sz="2000" dirty="0">
                <a:latin typeface="+mn-lt"/>
              </a:rPr>
              <a:t>Hadoop</a:t>
            </a:r>
            <a:endParaRPr sz="2000" dirty="0">
              <a:latin typeface="+mn-lt"/>
            </a:endParaRPr>
          </a:p>
          <a:p>
            <a:pPr marL="0" lvl="0" indent="0" rtl="0">
              <a:spcBef>
                <a:spcPts val="0"/>
              </a:spcBef>
              <a:spcAft>
                <a:spcPts val="0"/>
              </a:spcAft>
              <a:buNone/>
            </a:pPr>
            <a:endParaRPr dirty="0">
              <a:latin typeface="+mn-lt"/>
            </a:endParaRPr>
          </a:p>
        </p:txBody>
      </p:sp>
      <p:sp>
        <p:nvSpPr>
          <p:cNvPr id="411" name="Shape 411"/>
          <p:cNvSpPr/>
          <p:nvPr/>
        </p:nvSpPr>
        <p:spPr>
          <a:xfrm>
            <a:off x="2878071" y="2212800"/>
            <a:ext cx="973800" cy="862800"/>
          </a:xfrm>
          <a:prstGeom prst="roundRect">
            <a:avLst>
              <a:gd name="adj" fmla="val 16667"/>
            </a:avLst>
          </a:prstGeom>
          <a:solidFill>
            <a:srgbClr val="EFEFEF"/>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mn-lt"/>
              <a:ea typeface="Questrial"/>
              <a:cs typeface="Arial" panose="020B0604020202020204" pitchFamily="34" charset="0"/>
              <a:sym typeface="Questrial"/>
            </a:endParaRPr>
          </a:p>
          <a:p>
            <a:pPr marL="0" lvl="0" indent="0" algn="ctr" rtl="0">
              <a:spcBef>
                <a:spcPts val="0"/>
              </a:spcBef>
              <a:spcAft>
                <a:spcPts val="0"/>
              </a:spcAft>
              <a:buNone/>
            </a:pPr>
            <a:r>
              <a:rPr lang="en-US" sz="2000" dirty="0">
                <a:latin typeface="+mn-lt"/>
              </a:rPr>
              <a:t>Hive</a:t>
            </a:r>
            <a:endParaRPr sz="2000" dirty="0">
              <a:latin typeface="+mn-lt"/>
            </a:endParaRPr>
          </a:p>
          <a:p>
            <a:pPr marL="0" lvl="0" indent="0" rtl="0">
              <a:spcBef>
                <a:spcPts val="0"/>
              </a:spcBef>
              <a:spcAft>
                <a:spcPts val="0"/>
              </a:spcAft>
              <a:buNone/>
            </a:pPr>
            <a:endParaRPr dirty="0">
              <a:latin typeface="+mn-lt"/>
            </a:endParaRPr>
          </a:p>
        </p:txBody>
      </p:sp>
      <p:sp>
        <p:nvSpPr>
          <p:cNvPr id="412" name="Shape 412"/>
          <p:cNvSpPr/>
          <p:nvPr/>
        </p:nvSpPr>
        <p:spPr>
          <a:xfrm>
            <a:off x="7129075" y="2179763"/>
            <a:ext cx="1587300" cy="862800"/>
          </a:xfrm>
          <a:prstGeom prst="roundRect">
            <a:avLst>
              <a:gd name="adj" fmla="val 16667"/>
            </a:avLst>
          </a:prstGeom>
          <a:solidFill>
            <a:srgbClr val="C9DAF8"/>
          </a:solidFill>
          <a:ln w="76200" cap="flat" cmpd="sng">
            <a:solidFill>
              <a:srgbClr val="B6D7A8"/>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mn-lt"/>
              <a:ea typeface="Questrial"/>
              <a:cs typeface="Arial" panose="020B0604020202020204" pitchFamily="34" charset="0"/>
              <a:sym typeface="Questrial"/>
            </a:endParaRPr>
          </a:p>
          <a:p>
            <a:pPr marL="0" lvl="0" indent="0" algn="ctr" rtl="0">
              <a:spcBef>
                <a:spcPts val="0"/>
              </a:spcBef>
              <a:spcAft>
                <a:spcPts val="0"/>
              </a:spcAft>
              <a:buNone/>
            </a:pPr>
            <a:r>
              <a:rPr lang="en-US" sz="2000" dirty="0">
                <a:latin typeface="+mn-lt"/>
              </a:rPr>
              <a:t>Spark Stream</a:t>
            </a:r>
            <a:endParaRPr sz="2000" dirty="0">
              <a:latin typeface="+mn-lt"/>
            </a:endParaRPr>
          </a:p>
          <a:p>
            <a:pPr marL="0" lvl="0" indent="0" rtl="0">
              <a:spcBef>
                <a:spcPts val="0"/>
              </a:spcBef>
              <a:spcAft>
                <a:spcPts val="0"/>
              </a:spcAft>
              <a:buNone/>
            </a:pPr>
            <a:endParaRPr dirty="0">
              <a:latin typeface="+mn-lt"/>
            </a:endParaRPr>
          </a:p>
        </p:txBody>
      </p:sp>
      <p:sp>
        <p:nvSpPr>
          <p:cNvPr id="413" name="Shape 413"/>
          <p:cNvSpPr/>
          <p:nvPr/>
        </p:nvSpPr>
        <p:spPr>
          <a:xfrm>
            <a:off x="5234225" y="2212788"/>
            <a:ext cx="1587300" cy="862800"/>
          </a:xfrm>
          <a:prstGeom prst="roundRect">
            <a:avLst>
              <a:gd name="adj" fmla="val 16667"/>
            </a:avLst>
          </a:prstGeom>
          <a:solidFill>
            <a:srgbClr val="CCCCCC"/>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mn-lt"/>
              <a:ea typeface="Questrial"/>
              <a:cs typeface="Arial" panose="020B0604020202020204" pitchFamily="34" charset="0"/>
              <a:sym typeface="Questrial"/>
            </a:endParaRPr>
          </a:p>
          <a:p>
            <a:pPr marL="0" lvl="0" indent="0" algn="ctr" rtl="0">
              <a:spcBef>
                <a:spcPts val="0"/>
              </a:spcBef>
              <a:spcAft>
                <a:spcPts val="0"/>
              </a:spcAft>
              <a:buNone/>
            </a:pPr>
            <a:r>
              <a:rPr lang="en-US" sz="1800" dirty="0">
                <a:latin typeface="+mn-lt"/>
              </a:rPr>
              <a:t>Other Applications</a:t>
            </a:r>
            <a:endParaRPr sz="1800" dirty="0">
              <a:latin typeface="+mn-lt"/>
            </a:endParaRPr>
          </a:p>
          <a:p>
            <a:pPr marL="0" lvl="0" indent="0" rtl="0">
              <a:spcBef>
                <a:spcPts val="0"/>
              </a:spcBef>
              <a:spcAft>
                <a:spcPts val="0"/>
              </a:spcAft>
              <a:buNone/>
            </a:pPr>
            <a:endParaRPr dirty="0">
              <a:latin typeface="+mn-lt"/>
            </a:endParaRPr>
          </a:p>
        </p:txBody>
      </p:sp>
      <p:sp>
        <p:nvSpPr>
          <p:cNvPr id="414" name="Shape 414"/>
          <p:cNvSpPr/>
          <p:nvPr/>
        </p:nvSpPr>
        <p:spPr>
          <a:xfrm>
            <a:off x="9732475" y="1731120"/>
            <a:ext cx="1737600" cy="24471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lang="en-US" sz="2000" dirty="0">
              <a:latin typeface="+mn-lt"/>
            </a:endParaRPr>
          </a:p>
          <a:p>
            <a:pPr marL="0" lvl="0" indent="0" algn="ctr" rtl="0">
              <a:spcBef>
                <a:spcPts val="0"/>
              </a:spcBef>
              <a:spcAft>
                <a:spcPts val="0"/>
              </a:spcAft>
              <a:buNone/>
            </a:pPr>
            <a:r>
              <a:rPr lang="en-US" sz="2000" dirty="0">
                <a:latin typeface="+mn-lt"/>
              </a:rPr>
              <a:t>YARN decides where the steps in your job should run</a:t>
            </a:r>
            <a:endParaRPr sz="2000" dirty="0">
              <a:latin typeface="+mn-lt"/>
            </a:endParaRPr>
          </a:p>
          <a:p>
            <a:pPr marL="0" lvl="0" indent="0" rtl="0">
              <a:spcBef>
                <a:spcPts val="0"/>
              </a:spcBef>
              <a:spcAft>
                <a:spcPts val="0"/>
              </a:spcAft>
              <a:buNone/>
            </a:pPr>
            <a:endParaRPr sz="2200" dirty="0">
              <a:latin typeface="+mn-lt"/>
              <a:ea typeface="Questrial"/>
              <a:cs typeface="Arial" panose="020B0604020202020204" pitchFamily="34" charset="0"/>
              <a:sym typeface="Questrial"/>
            </a:endParaRPr>
          </a:p>
        </p:txBody>
      </p:sp>
      <p:sp>
        <p:nvSpPr>
          <p:cNvPr id="415" name="Shape 415"/>
          <p:cNvSpPr/>
          <p:nvPr/>
        </p:nvSpPr>
        <p:spPr>
          <a:xfrm>
            <a:off x="4568650" y="4898075"/>
            <a:ext cx="25704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mn-lt"/>
              </a:rPr>
              <a:t>Hadoop NoSQL Database (HBase)</a:t>
            </a:r>
            <a:endParaRPr sz="2000">
              <a:latin typeface="+mn-lt"/>
            </a:endParaRPr>
          </a:p>
          <a:p>
            <a:pPr marL="0" lvl="0" indent="0" rtl="0">
              <a:spcBef>
                <a:spcPts val="0"/>
              </a:spcBef>
              <a:spcAft>
                <a:spcPts val="0"/>
              </a:spcAft>
              <a:buNone/>
            </a:pPr>
            <a:endParaRPr>
              <a:latin typeface="+mn-lt"/>
            </a:endParaRPr>
          </a:p>
        </p:txBody>
      </p:sp>
      <p:sp>
        <p:nvSpPr>
          <p:cNvPr id="416" name="Shape 416"/>
          <p:cNvSpPr/>
          <p:nvPr/>
        </p:nvSpPr>
        <p:spPr>
          <a:xfrm>
            <a:off x="1662200" y="4898063"/>
            <a:ext cx="25704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mn-lt"/>
              </a:rPr>
              <a:t>Hadoop Distributed File System (HDFS)</a:t>
            </a:r>
            <a:endParaRPr sz="2000">
              <a:latin typeface="+mn-lt"/>
            </a:endParaRPr>
          </a:p>
          <a:p>
            <a:pPr marL="0" lvl="0" indent="0" rtl="0">
              <a:spcBef>
                <a:spcPts val="0"/>
              </a:spcBef>
              <a:spcAft>
                <a:spcPts val="0"/>
              </a:spcAft>
              <a:buNone/>
            </a:pPr>
            <a:endParaRPr>
              <a:latin typeface="+mn-lt"/>
            </a:endParaRPr>
          </a:p>
        </p:txBody>
      </p:sp>
      <p:sp>
        <p:nvSpPr>
          <p:cNvPr id="417" name="Shape 417"/>
          <p:cNvSpPr/>
          <p:nvPr/>
        </p:nvSpPr>
        <p:spPr>
          <a:xfrm>
            <a:off x="4027196" y="2212800"/>
            <a:ext cx="973800" cy="862800"/>
          </a:xfrm>
          <a:prstGeom prst="roundRect">
            <a:avLst>
              <a:gd name="adj" fmla="val 16667"/>
            </a:avLst>
          </a:prstGeom>
          <a:solidFill>
            <a:srgbClr val="D9D9D9"/>
          </a:solidFill>
          <a:ln w="38100" cap="flat" cmpd="sng">
            <a:solidFill>
              <a:srgbClr val="93C47D"/>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mn-lt"/>
              <a:ea typeface="Questrial"/>
              <a:cs typeface="Arial" panose="020B0604020202020204" pitchFamily="34" charset="0"/>
              <a:sym typeface="Questrial"/>
            </a:endParaRPr>
          </a:p>
          <a:p>
            <a:pPr marL="0" lvl="0" indent="0" algn="ctr" rtl="0">
              <a:spcBef>
                <a:spcPts val="0"/>
              </a:spcBef>
              <a:spcAft>
                <a:spcPts val="0"/>
              </a:spcAft>
              <a:buNone/>
            </a:pPr>
            <a:r>
              <a:rPr lang="en-US" sz="2000" dirty="0">
                <a:latin typeface="+mn-lt"/>
              </a:rPr>
              <a:t>Pig</a:t>
            </a:r>
            <a:endParaRPr sz="2000" dirty="0">
              <a:latin typeface="+mn-lt"/>
            </a:endParaRPr>
          </a:p>
          <a:p>
            <a:pPr marL="0" lvl="0" indent="0" rtl="0">
              <a:spcBef>
                <a:spcPts val="0"/>
              </a:spcBef>
              <a:spcAft>
                <a:spcPts val="0"/>
              </a:spcAft>
              <a:buNone/>
            </a:pPr>
            <a:endParaRPr dirty="0">
              <a:latin typeface="+mn-lt"/>
            </a:endParaRPr>
          </a:p>
        </p:txBody>
      </p:sp>
      <p:cxnSp>
        <p:nvCxnSpPr>
          <p:cNvPr id="419" name="Shape 419"/>
          <p:cNvCxnSpPr/>
          <p:nvPr/>
        </p:nvCxnSpPr>
        <p:spPr>
          <a:xfrm flipH="1">
            <a:off x="1118875" y="2060100"/>
            <a:ext cx="27000" cy="3916800"/>
          </a:xfrm>
          <a:prstGeom prst="straightConnector1">
            <a:avLst/>
          </a:prstGeom>
          <a:noFill/>
          <a:ln w="38100" cap="flat" cmpd="sng">
            <a:solidFill>
              <a:srgbClr val="6AA84F"/>
            </a:solidFill>
            <a:prstDash val="dashDot"/>
            <a:round/>
            <a:headEnd type="none" w="lg" len="lg"/>
            <a:tailEnd type="none" w="lg" len="lg"/>
          </a:ln>
        </p:spPr>
      </p:cxnSp>
      <p:cxnSp>
        <p:nvCxnSpPr>
          <p:cNvPr id="420" name="Shape 420"/>
          <p:cNvCxnSpPr/>
          <p:nvPr/>
        </p:nvCxnSpPr>
        <p:spPr>
          <a:xfrm rot="10800000" flipH="1">
            <a:off x="1193425" y="6031275"/>
            <a:ext cx="6525900" cy="26100"/>
          </a:xfrm>
          <a:prstGeom prst="straightConnector1">
            <a:avLst/>
          </a:prstGeom>
          <a:noFill/>
          <a:ln w="38100" cap="flat" cmpd="sng">
            <a:solidFill>
              <a:srgbClr val="6AA84F"/>
            </a:solidFill>
            <a:prstDash val="dashDot"/>
            <a:round/>
            <a:headEnd type="none" w="lg" len="lg"/>
            <a:tailEnd type="none" w="lg" len="lg"/>
          </a:ln>
        </p:spPr>
      </p:cxnSp>
      <p:cxnSp>
        <p:nvCxnSpPr>
          <p:cNvPr id="421" name="Shape 421"/>
          <p:cNvCxnSpPr/>
          <p:nvPr/>
        </p:nvCxnSpPr>
        <p:spPr>
          <a:xfrm>
            <a:off x="1160600" y="2060100"/>
            <a:ext cx="5792400" cy="27000"/>
          </a:xfrm>
          <a:prstGeom prst="straightConnector1">
            <a:avLst/>
          </a:prstGeom>
          <a:noFill/>
          <a:ln w="38100" cap="flat" cmpd="sng">
            <a:solidFill>
              <a:srgbClr val="6AA84F"/>
            </a:solidFill>
            <a:prstDash val="dashDot"/>
            <a:round/>
            <a:headEnd type="none" w="lg" len="lg"/>
            <a:tailEnd type="none" w="lg" len="lg"/>
          </a:ln>
        </p:spPr>
      </p:cxnSp>
      <p:cxnSp>
        <p:nvCxnSpPr>
          <p:cNvPr id="422" name="Shape 422"/>
          <p:cNvCxnSpPr/>
          <p:nvPr/>
        </p:nvCxnSpPr>
        <p:spPr>
          <a:xfrm>
            <a:off x="6928850" y="2112400"/>
            <a:ext cx="13500" cy="1057200"/>
          </a:xfrm>
          <a:prstGeom prst="straightConnector1">
            <a:avLst/>
          </a:prstGeom>
          <a:noFill/>
          <a:ln w="38100" cap="flat" cmpd="sng">
            <a:solidFill>
              <a:srgbClr val="6AA84F"/>
            </a:solidFill>
            <a:prstDash val="dashDot"/>
            <a:round/>
            <a:headEnd type="none" w="lg" len="lg"/>
            <a:tailEnd type="none" w="lg" len="lg"/>
          </a:ln>
        </p:spPr>
      </p:cxnSp>
      <p:cxnSp>
        <p:nvCxnSpPr>
          <p:cNvPr id="423" name="Shape 423"/>
          <p:cNvCxnSpPr/>
          <p:nvPr/>
        </p:nvCxnSpPr>
        <p:spPr>
          <a:xfrm>
            <a:off x="5442275" y="3252800"/>
            <a:ext cx="1537800" cy="0"/>
          </a:xfrm>
          <a:prstGeom prst="straightConnector1">
            <a:avLst/>
          </a:prstGeom>
          <a:noFill/>
          <a:ln w="38100" cap="flat" cmpd="sng">
            <a:solidFill>
              <a:srgbClr val="6AA84F"/>
            </a:solidFill>
            <a:prstDash val="dashDot"/>
            <a:round/>
            <a:headEnd type="none" w="lg" len="lg"/>
            <a:tailEnd type="none" w="lg" len="lg"/>
          </a:ln>
        </p:spPr>
      </p:cxnSp>
      <p:cxnSp>
        <p:nvCxnSpPr>
          <p:cNvPr id="424" name="Shape 424"/>
          <p:cNvCxnSpPr/>
          <p:nvPr/>
        </p:nvCxnSpPr>
        <p:spPr>
          <a:xfrm>
            <a:off x="5480588" y="3228300"/>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425" name="Shape 425"/>
          <p:cNvCxnSpPr/>
          <p:nvPr/>
        </p:nvCxnSpPr>
        <p:spPr>
          <a:xfrm>
            <a:off x="5442275" y="4389275"/>
            <a:ext cx="2141400" cy="83400"/>
          </a:xfrm>
          <a:prstGeom prst="straightConnector1">
            <a:avLst/>
          </a:prstGeom>
          <a:noFill/>
          <a:ln w="38100" cap="flat" cmpd="sng">
            <a:solidFill>
              <a:srgbClr val="6AA84F"/>
            </a:solidFill>
            <a:prstDash val="dashDot"/>
            <a:round/>
            <a:headEnd type="none" w="lg" len="lg"/>
            <a:tailEnd type="none" w="lg" len="lg"/>
          </a:ln>
        </p:spPr>
      </p:cxnSp>
      <p:cxnSp>
        <p:nvCxnSpPr>
          <p:cNvPr id="426" name="Shape 426"/>
          <p:cNvCxnSpPr/>
          <p:nvPr/>
        </p:nvCxnSpPr>
        <p:spPr>
          <a:xfrm>
            <a:off x="7701213" y="4667975"/>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427" name="Shape 427"/>
          <p:cNvCxnSpPr>
            <a:cxnSpLocks/>
          </p:cNvCxnSpPr>
          <p:nvPr/>
        </p:nvCxnSpPr>
        <p:spPr>
          <a:xfrm flipH="1">
            <a:off x="5174275" y="2761307"/>
            <a:ext cx="4558200" cy="715368"/>
          </a:xfrm>
          <a:prstGeom prst="straightConnector1">
            <a:avLst/>
          </a:prstGeom>
          <a:noFill/>
          <a:ln w="28575" cap="flat" cmpd="sng">
            <a:solidFill>
              <a:srgbClr val="000000"/>
            </a:solidFill>
            <a:prstDash val="solid"/>
            <a:round/>
            <a:headEnd type="none" w="lg" len="lg"/>
            <a:tailEnd type="triangle" w="lg" len="lg"/>
          </a:ln>
        </p:spPr>
      </p:cxnSp>
      <p:sp>
        <p:nvSpPr>
          <p:cNvPr id="428" name="Shape 428"/>
          <p:cNvSpPr txBox="1"/>
          <p:nvPr/>
        </p:nvSpPr>
        <p:spPr>
          <a:xfrm>
            <a:off x="57950" y="3427313"/>
            <a:ext cx="1286100" cy="862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solidFill>
                  <a:srgbClr val="FF0000"/>
                </a:solidFill>
                <a:latin typeface="+mn-lt"/>
              </a:rPr>
              <a:t>Resource manager</a:t>
            </a:r>
            <a:endParaRPr sz="1600">
              <a:solidFill>
                <a:srgbClr val="FF0000"/>
              </a:solidFill>
              <a:latin typeface="+mn-lt"/>
            </a:endParaRPr>
          </a:p>
        </p:txBody>
      </p:sp>
    </p:spTree>
    <p:extLst>
      <p:ext uri="{BB962C8B-B14F-4D97-AF65-F5344CB8AC3E}">
        <p14:creationId xmlns:p14="http://schemas.microsoft.com/office/powerpoint/2010/main" val="1185975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sym typeface="Arial"/>
              </a:rPr>
              <a:t>YARN Concepts (1)</a:t>
            </a:r>
            <a:endParaRPr dirty="0">
              <a:latin typeface="+mn-lt"/>
              <a:sym typeface="Arial"/>
            </a:endParaRPr>
          </a:p>
        </p:txBody>
      </p:sp>
      <p:sp>
        <p:nvSpPr>
          <p:cNvPr id="434" name="Shape 434"/>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435" name="Shape 435"/>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21</a:t>
            </a:fld>
            <a:endParaRPr sz="1000" b="0" i="0" u="none" strike="noStrike" cap="none" dirty="0">
              <a:solidFill>
                <a:srgbClr val="0C0C0C"/>
              </a:solidFill>
              <a:latin typeface="+mn-lt"/>
              <a:sym typeface="Questrial"/>
            </a:endParaRPr>
          </a:p>
        </p:txBody>
      </p:sp>
      <p:sp>
        <p:nvSpPr>
          <p:cNvPr id="436" name="Shape 436"/>
          <p:cNvSpPr txBox="1">
            <a:spLocks noGrp="1"/>
          </p:cNvSpPr>
          <p:nvPr>
            <p:ph type="body" idx="1"/>
          </p:nvPr>
        </p:nvSpPr>
        <p:spPr>
          <a:xfrm>
            <a:off x="828000" y="1615475"/>
            <a:ext cx="10833900" cy="4628202"/>
          </a:xfrm>
          <a:prstGeom prst="rect">
            <a:avLst/>
          </a:prstGeom>
          <a:noFill/>
          <a:ln>
            <a:noFill/>
          </a:ln>
        </p:spPr>
        <p:txBody>
          <a:bodyPr spcFirstLastPara="1" wrap="square" lIns="45700" tIns="45700" rIns="45700" bIns="45700" anchor="t" anchorCtr="0">
            <a:noAutofit/>
          </a:bodyPr>
          <a:lstStyle/>
          <a:p>
            <a:pPr marL="457200" lvl="0" indent="-381000" rtl="0">
              <a:lnSpc>
                <a:spcPct val="115000"/>
              </a:lnSpc>
              <a:spcBef>
                <a:spcPts val="1400"/>
              </a:spcBef>
              <a:spcAft>
                <a:spcPts val="0"/>
              </a:spcAft>
              <a:buSzPts val="2400"/>
              <a:buFont typeface="Arial"/>
              <a:buChar char="➢"/>
            </a:pPr>
            <a:r>
              <a:rPr lang="en-US" sz="2400" dirty="0">
                <a:solidFill>
                  <a:srgbClr val="000000"/>
                </a:solidFill>
                <a:latin typeface="+mn-lt"/>
                <a:ea typeface="Arial"/>
                <a:cs typeface="Arial"/>
                <a:sym typeface="Arial"/>
              </a:rPr>
              <a:t>YARN focuses on a generalized concept based on a virtual machine </a:t>
            </a:r>
            <a:r>
              <a:rPr lang="en-US" sz="2400" dirty="0">
                <a:solidFill>
                  <a:srgbClr val="FF0000"/>
                </a:solidFill>
                <a:latin typeface="+mn-lt"/>
                <a:ea typeface="Arial"/>
                <a:cs typeface="Arial"/>
                <a:sym typeface="Arial"/>
              </a:rPr>
              <a:t>container.  </a:t>
            </a:r>
            <a:r>
              <a:rPr lang="en-US" sz="2400" dirty="0">
                <a:solidFill>
                  <a:schemeClr val="tx1"/>
                </a:solidFill>
                <a:latin typeface="+mn-lt"/>
                <a:ea typeface="Arial"/>
                <a:cs typeface="Arial"/>
                <a:sym typeface="Arial"/>
              </a:rPr>
              <a:t>In YARN, a container is an abstraction</a:t>
            </a:r>
            <a:r>
              <a:rPr lang="en-US" sz="2400" dirty="0">
                <a:solidFill>
                  <a:srgbClr val="FF0000"/>
                </a:solidFill>
                <a:latin typeface="+mn-lt"/>
                <a:ea typeface="Arial"/>
                <a:cs typeface="Arial"/>
                <a:sym typeface="Arial"/>
              </a:rPr>
              <a:t> </a:t>
            </a:r>
            <a:r>
              <a:rPr lang="en-US" sz="2400" dirty="0">
                <a:solidFill>
                  <a:srgbClr val="000000"/>
                </a:solidFill>
                <a:latin typeface="+mn-lt"/>
                <a:ea typeface="Arial"/>
                <a:cs typeface="Arial"/>
                <a:sym typeface="Arial"/>
              </a:rPr>
              <a:t>for managing resources -- an unit of computation of a resource node, i.e., a certain amount of CPU, Memory, Disk, etc., ASIC resources.  Tied to </a:t>
            </a:r>
            <a:r>
              <a:rPr lang="en-US" sz="2400" dirty="0" err="1">
                <a:solidFill>
                  <a:srgbClr val="000000"/>
                </a:solidFill>
                <a:latin typeface="+mn-lt"/>
                <a:ea typeface="Arial"/>
                <a:cs typeface="Arial"/>
                <a:sym typeface="Arial"/>
              </a:rPr>
              <a:t>Mesos</a:t>
            </a:r>
            <a:r>
              <a:rPr lang="en-US" sz="2400" dirty="0">
                <a:solidFill>
                  <a:srgbClr val="000000"/>
                </a:solidFill>
                <a:latin typeface="+mn-lt"/>
                <a:ea typeface="Arial"/>
                <a:cs typeface="Arial"/>
                <a:sym typeface="Arial"/>
              </a:rPr>
              <a:t> container model.</a:t>
            </a:r>
            <a:endParaRPr sz="2400" dirty="0">
              <a:solidFill>
                <a:srgbClr val="000000"/>
              </a:solidFill>
              <a:latin typeface="+mn-lt"/>
              <a:ea typeface="Arial"/>
              <a:cs typeface="Arial"/>
              <a:sym typeface="Arial"/>
            </a:endParaRPr>
          </a:p>
          <a:p>
            <a:pPr marL="457200" lvl="0" indent="-381000" rtl="0">
              <a:lnSpc>
                <a:spcPct val="115000"/>
              </a:lnSpc>
              <a:spcBef>
                <a:spcPts val="0"/>
              </a:spcBef>
              <a:spcAft>
                <a:spcPts val="0"/>
              </a:spcAft>
              <a:buSzPts val="2400"/>
              <a:buFont typeface="Arial"/>
              <a:buChar char="➢"/>
            </a:pPr>
            <a:r>
              <a:rPr lang="en-US" sz="2400" dirty="0">
                <a:latin typeface="+mn-lt"/>
                <a:ea typeface="Arial"/>
                <a:cs typeface="Arial"/>
                <a:sym typeface="Arial"/>
              </a:rPr>
              <a:t>A single job may run in one or more containers – </a:t>
            </a:r>
            <a:r>
              <a:rPr lang="en-US" sz="2400" dirty="0">
                <a:highlight>
                  <a:srgbClr val="FFFFFF"/>
                </a:highlight>
                <a:latin typeface="+mn-lt"/>
                <a:ea typeface="Arial"/>
                <a:cs typeface="Arial"/>
                <a:sym typeface="Arial"/>
              </a:rPr>
              <a:t>a set of containers would be used to encapsulate highly parallel Hadoop jobs.</a:t>
            </a:r>
            <a:r>
              <a:rPr lang="en-US" sz="2400" dirty="0">
                <a:latin typeface="+mn-lt"/>
                <a:ea typeface="Arial"/>
                <a:cs typeface="Arial"/>
                <a:sym typeface="Arial"/>
              </a:rPr>
              <a:t> </a:t>
            </a:r>
            <a:endParaRPr sz="2400" dirty="0">
              <a:latin typeface="+mn-lt"/>
              <a:ea typeface="Arial"/>
              <a:cs typeface="Arial"/>
              <a:sym typeface="Arial"/>
            </a:endParaRPr>
          </a:p>
          <a:p>
            <a:pPr marL="457200" lvl="0" indent="-381000" rtl="0">
              <a:lnSpc>
                <a:spcPct val="115000"/>
              </a:lnSpc>
              <a:spcBef>
                <a:spcPts val="0"/>
              </a:spcBef>
              <a:spcAft>
                <a:spcPts val="0"/>
              </a:spcAft>
              <a:buSzPts val="2400"/>
              <a:buFont typeface="Arial"/>
              <a:buChar char="➢"/>
            </a:pPr>
            <a:r>
              <a:rPr lang="en-US" sz="2400" dirty="0">
                <a:latin typeface="+mn-lt"/>
                <a:ea typeface="Arial"/>
                <a:cs typeface="Arial"/>
                <a:sym typeface="Arial"/>
              </a:rPr>
              <a:t>The main goal of YARN is effectively allocating containers to multiple data processing jobs.</a:t>
            </a:r>
          </a:p>
          <a:p>
            <a:pPr marL="457200" lvl="0" indent="-381000" rtl="0">
              <a:lnSpc>
                <a:spcPct val="115000"/>
              </a:lnSpc>
              <a:spcBef>
                <a:spcPts val="0"/>
              </a:spcBef>
              <a:spcAft>
                <a:spcPts val="0"/>
              </a:spcAft>
              <a:buSzPts val="2400"/>
              <a:buFont typeface="Arial"/>
              <a:buChar char="➢"/>
            </a:pPr>
            <a:r>
              <a:rPr lang="en-US" sz="2400" dirty="0">
                <a:solidFill>
                  <a:srgbClr val="000000"/>
                </a:solidFill>
                <a:latin typeface="+mn-lt"/>
                <a:ea typeface="Arial"/>
                <a:cs typeface="Arial"/>
                <a:sym typeface="Arial"/>
              </a:rPr>
              <a:t>YARN competes with </a:t>
            </a:r>
            <a:r>
              <a:rPr lang="en-US" sz="2400" dirty="0" err="1">
                <a:solidFill>
                  <a:srgbClr val="000000"/>
                </a:solidFill>
                <a:latin typeface="+mn-lt"/>
                <a:ea typeface="Arial"/>
                <a:cs typeface="Arial"/>
                <a:sym typeface="Arial"/>
              </a:rPr>
              <a:t>Kubnetes</a:t>
            </a:r>
            <a:r>
              <a:rPr lang="en-US" sz="2400" dirty="0">
                <a:solidFill>
                  <a:srgbClr val="000000"/>
                </a:solidFill>
                <a:latin typeface="+mn-lt"/>
                <a:ea typeface="Arial"/>
                <a:cs typeface="Arial"/>
                <a:sym typeface="Arial"/>
              </a:rPr>
              <a:t> (the Docker container manager) but covers cases that don’t involve executable VMs.  </a:t>
            </a:r>
            <a:r>
              <a:rPr lang="en-US" sz="2400" dirty="0" err="1">
                <a:solidFill>
                  <a:srgbClr val="000000"/>
                </a:solidFill>
                <a:latin typeface="+mn-lt"/>
                <a:ea typeface="Arial"/>
                <a:cs typeface="Arial"/>
                <a:sym typeface="Arial"/>
              </a:rPr>
              <a:t>Kubnetes</a:t>
            </a:r>
            <a:r>
              <a:rPr lang="en-US" sz="2400" dirty="0">
                <a:solidFill>
                  <a:srgbClr val="000000"/>
                </a:solidFill>
                <a:latin typeface="+mn-lt"/>
                <a:ea typeface="Arial"/>
                <a:cs typeface="Arial"/>
                <a:sym typeface="Arial"/>
              </a:rPr>
              <a:t> is focused on Docker</a:t>
            </a:r>
            <a:endParaRPr sz="2400" dirty="0">
              <a:solidFill>
                <a:srgbClr val="000000"/>
              </a:solidFill>
              <a:latin typeface="+mn-lt"/>
              <a:ea typeface="Arial"/>
              <a:cs typeface="Arial"/>
              <a:sym typeface="Arial"/>
            </a:endParaRPr>
          </a:p>
          <a:p>
            <a:pPr marL="0" lvl="0" indent="0" rtl="0">
              <a:spcBef>
                <a:spcPts val="1400"/>
              </a:spcBef>
              <a:spcAft>
                <a:spcPts val="0"/>
              </a:spcAft>
              <a:buNone/>
            </a:pPr>
            <a:endParaRPr sz="2400" dirty="0">
              <a:solidFill>
                <a:srgbClr val="FF0000"/>
              </a:solidFill>
              <a:highlight>
                <a:srgbClr val="FFFFFF"/>
              </a:highlight>
              <a:latin typeface="+mn-lt"/>
            </a:endParaRPr>
          </a:p>
          <a:p>
            <a:pPr marL="0" marR="0" lvl="0" indent="0" algn="l" rtl="0">
              <a:lnSpc>
                <a:spcPct val="90000"/>
              </a:lnSpc>
              <a:spcBef>
                <a:spcPts val="1400"/>
              </a:spcBef>
              <a:spcAft>
                <a:spcPts val="0"/>
              </a:spcAft>
              <a:buNone/>
            </a:pPr>
            <a:r>
              <a:rPr lang="en-US" sz="2400" b="1" dirty="0">
                <a:latin typeface="+mn-lt"/>
                <a:ea typeface="Courier New"/>
                <a:cs typeface="Courier New"/>
                <a:sym typeface="Courier New"/>
              </a:rPr>
              <a:t>    </a:t>
            </a:r>
            <a:endParaRPr sz="2200" dirty="0">
              <a:latin typeface="+mn-lt"/>
              <a:ea typeface="Courier New"/>
              <a:cs typeface="Courier New"/>
              <a:sym typeface="Courier New"/>
            </a:endParaRPr>
          </a:p>
          <a:p>
            <a:pPr marL="0" marR="0" lvl="0" indent="0" algn="l" rtl="0">
              <a:lnSpc>
                <a:spcPct val="90000"/>
              </a:lnSpc>
              <a:spcBef>
                <a:spcPts val="1400"/>
              </a:spcBef>
              <a:spcAft>
                <a:spcPts val="0"/>
              </a:spcAft>
              <a:buNone/>
            </a:pPr>
            <a:endParaRPr sz="2400" b="1" dirty="0">
              <a:latin typeface="+mn-lt"/>
              <a:ea typeface="Courier New"/>
              <a:cs typeface="Courier New"/>
              <a:sym typeface="Courier New"/>
            </a:endParaRPr>
          </a:p>
        </p:txBody>
      </p:sp>
    </p:spTree>
    <p:extLst>
      <p:ext uri="{BB962C8B-B14F-4D97-AF65-F5344CB8AC3E}">
        <p14:creationId xmlns:p14="http://schemas.microsoft.com/office/powerpoint/2010/main" val="1674692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717407" y="614323"/>
            <a:ext cx="10944443"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sym typeface="Arial"/>
              </a:rPr>
              <a:t>YARN Concepts (2)</a:t>
            </a:r>
            <a:endParaRPr dirty="0">
              <a:latin typeface="+mn-lt"/>
              <a:sym typeface="Arial"/>
            </a:endParaRPr>
          </a:p>
        </p:txBody>
      </p:sp>
      <p:sp>
        <p:nvSpPr>
          <p:cNvPr id="442" name="Shape 442"/>
          <p:cNvSpPr txBox="1">
            <a:spLocks noGrp="1"/>
          </p:cNvSpPr>
          <p:nvPr>
            <p:ph type="ftr" idx="11"/>
          </p:nvPr>
        </p:nvSpPr>
        <p:spPr>
          <a:xfrm>
            <a:off x="6553689" y="6470700"/>
            <a:ext cx="4190763"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443" name="Shape 443"/>
          <p:cNvSpPr txBox="1">
            <a:spLocks noGrp="1"/>
          </p:cNvSpPr>
          <p:nvPr>
            <p:ph type="sldNum" idx="12"/>
          </p:nvPr>
        </p:nvSpPr>
        <p:spPr>
          <a:xfrm>
            <a:off x="10823101" y="6470704"/>
            <a:ext cx="988032"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22</a:t>
            </a:fld>
            <a:endParaRPr sz="1000" b="0" i="0" u="none" strike="noStrike" cap="none" dirty="0">
              <a:solidFill>
                <a:srgbClr val="0C0C0C"/>
              </a:solidFill>
              <a:latin typeface="+mn-lt"/>
              <a:sym typeface="Questrial"/>
            </a:endParaRPr>
          </a:p>
        </p:txBody>
      </p:sp>
      <p:sp>
        <p:nvSpPr>
          <p:cNvPr id="444" name="Shape 444"/>
          <p:cNvSpPr txBox="1">
            <a:spLocks noGrp="1"/>
          </p:cNvSpPr>
          <p:nvPr>
            <p:ph type="body" idx="1"/>
          </p:nvPr>
        </p:nvSpPr>
        <p:spPr>
          <a:xfrm>
            <a:off x="715224" y="1637525"/>
            <a:ext cx="11096026" cy="44646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sz="2600" dirty="0">
                <a:solidFill>
                  <a:srgbClr val="000000"/>
                </a:solidFill>
                <a:latin typeface="+mn-lt"/>
                <a:ea typeface="Arial"/>
                <a:cs typeface="Arial"/>
                <a:sym typeface="Arial"/>
              </a:rPr>
              <a:t>Three Main components of YARN: </a:t>
            </a:r>
            <a:endParaRPr sz="2600" dirty="0">
              <a:solidFill>
                <a:srgbClr val="000000"/>
              </a:solidFill>
              <a:latin typeface="+mn-lt"/>
              <a:ea typeface="Arial"/>
              <a:cs typeface="Arial"/>
              <a:sym typeface="Arial"/>
            </a:endParaRPr>
          </a:p>
          <a:p>
            <a:pPr marL="0" lvl="0" indent="0" rtl="0">
              <a:lnSpc>
                <a:spcPct val="115000"/>
              </a:lnSpc>
              <a:spcBef>
                <a:spcPts val="1400"/>
              </a:spcBef>
              <a:spcAft>
                <a:spcPts val="0"/>
              </a:spcAft>
              <a:buNone/>
            </a:pPr>
            <a:r>
              <a:rPr lang="en-US" sz="2400" dirty="0">
                <a:solidFill>
                  <a:srgbClr val="000000"/>
                </a:solidFill>
                <a:latin typeface="+mn-lt"/>
                <a:ea typeface="Arial"/>
                <a:cs typeface="Arial"/>
                <a:sym typeface="Arial"/>
              </a:rPr>
              <a:t>Application Leader, Node Manager, and Resource Manager (a.k.a. YARN Daemon Processes)</a:t>
            </a:r>
            <a:endParaRPr sz="2400" dirty="0">
              <a:solidFill>
                <a:srgbClr val="000000"/>
              </a:solidFill>
              <a:latin typeface="+mn-lt"/>
              <a:ea typeface="Arial"/>
              <a:cs typeface="Arial"/>
              <a:sym typeface="Arial"/>
            </a:endParaRPr>
          </a:p>
          <a:p>
            <a:pPr marL="457200" lvl="0" indent="-381000" rtl="0">
              <a:lnSpc>
                <a:spcPct val="115000"/>
              </a:lnSpc>
              <a:spcBef>
                <a:spcPts val="1400"/>
              </a:spcBef>
              <a:spcAft>
                <a:spcPts val="0"/>
              </a:spcAft>
              <a:buSzPts val="2400"/>
              <a:buFont typeface="Arial"/>
              <a:buChar char="➢"/>
            </a:pPr>
            <a:r>
              <a:rPr lang="en-US" sz="2400" dirty="0">
                <a:solidFill>
                  <a:srgbClr val="FF0000"/>
                </a:solidFill>
                <a:latin typeface="+mn-lt"/>
                <a:ea typeface="Arial"/>
                <a:cs typeface="Arial"/>
                <a:sym typeface="Arial"/>
              </a:rPr>
              <a:t>Application Leader:</a:t>
            </a:r>
            <a:r>
              <a:rPr lang="en-US" sz="2400" dirty="0">
                <a:latin typeface="+mn-lt"/>
                <a:ea typeface="Arial"/>
                <a:cs typeface="Arial"/>
                <a:sym typeface="Arial"/>
              </a:rPr>
              <a:t> </a:t>
            </a:r>
            <a:r>
              <a:rPr lang="en-US" sz="2400" dirty="0">
                <a:highlight>
                  <a:schemeClr val="lt1"/>
                </a:highlight>
                <a:latin typeface="+mn-lt"/>
                <a:ea typeface="Arial"/>
                <a:cs typeface="Arial"/>
                <a:sym typeface="Arial"/>
              </a:rPr>
              <a:t> </a:t>
            </a:r>
            <a:endParaRPr sz="2400" dirty="0">
              <a:highlight>
                <a:schemeClr val="lt1"/>
              </a:highlight>
              <a:latin typeface="+mn-lt"/>
              <a:ea typeface="Arial"/>
              <a:cs typeface="Arial"/>
              <a:sym typeface="Arial"/>
            </a:endParaRPr>
          </a:p>
          <a:p>
            <a:pPr marL="914400" lvl="1" indent="-381000" rtl="0">
              <a:lnSpc>
                <a:spcPct val="115000"/>
              </a:lnSpc>
              <a:spcBef>
                <a:spcPts val="0"/>
              </a:spcBef>
              <a:spcAft>
                <a:spcPts val="0"/>
              </a:spcAft>
              <a:buSzPts val="2400"/>
              <a:buFont typeface="Arial"/>
              <a:buChar char="○"/>
            </a:pPr>
            <a:r>
              <a:rPr lang="en-US" sz="2400" dirty="0">
                <a:highlight>
                  <a:schemeClr val="lt1"/>
                </a:highlight>
                <a:latin typeface="+mn-lt"/>
                <a:ea typeface="Arial"/>
                <a:cs typeface="Arial"/>
                <a:sym typeface="Arial"/>
              </a:rPr>
              <a:t>Single instance per job. </a:t>
            </a:r>
            <a:endParaRPr sz="2400" dirty="0">
              <a:highlight>
                <a:schemeClr val="lt1"/>
              </a:highlight>
              <a:latin typeface="+mn-lt"/>
              <a:ea typeface="Arial"/>
              <a:cs typeface="Arial"/>
              <a:sym typeface="Arial"/>
            </a:endParaRPr>
          </a:p>
          <a:p>
            <a:pPr marL="914400" lvl="1" indent="-381000" rtl="0">
              <a:lnSpc>
                <a:spcPct val="115000"/>
              </a:lnSpc>
              <a:spcBef>
                <a:spcPts val="0"/>
              </a:spcBef>
              <a:spcAft>
                <a:spcPts val="0"/>
              </a:spcAft>
              <a:buSzPts val="2400"/>
              <a:buFont typeface="Arial"/>
              <a:buChar char="○"/>
            </a:pPr>
            <a:r>
              <a:rPr lang="en-US" sz="2400" dirty="0">
                <a:highlight>
                  <a:schemeClr val="lt1"/>
                </a:highlight>
                <a:latin typeface="+mn-lt"/>
                <a:ea typeface="Arial"/>
                <a:cs typeface="Arial"/>
                <a:sym typeface="Arial"/>
              </a:rPr>
              <a:t>Spawned within a container when a new job is submitted by a client</a:t>
            </a:r>
            <a:endParaRPr dirty="0">
              <a:highlight>
                <a:schemeClr val="lt1"/>
              </a:highlight>
              <a:latin typeface="+mn-lt"/>
              <a:ea typeface="Arial"/>
              <a:cs typeface="Arial"/>
              <a:sym typeface="Arial"/>
            </a:endParaRPr>
          </a:p>
          <a:p>
            <a:pPr marL="914400" lvl="1" indent="-381000" rtl="0">
              <a:lnSpc>
                <a:spcPct val="115000"/>
              </a:lnSpc>
              <a:spcBef>
                <a:spcPts val="0"/>
              </a:spcBef>
              <a:spcAft>
                <a:spcPts val="0"/>
              </a:spcAft>
              <a:buSzPts val="2400"/>
              <a:buFont typeface="Arial"/>
              <a:buChar char="○"/>
            </a:pPr>
            <a:r>
              <a:rPr lang="en-US" dirty="0">
                <a:highlight>
                  <a:schemeClr val="lt1"/>
                </a:highlight>
                <a:latin typeface="+mn-lt"/>
                <a:ea typeface="Arial"/>
                <a:cs typeface="Arial"/>
                <a:sym typeface="Arial"/>
              </a:rPr>
              <a:t>R</a:t>
            </a:r>
            <a:r>
              <a:rPr lang="en-US" sz="2400" dirty="0">
                <a:highlight>
                  <a:schemeClr val="lt1"/>
                </a:highlight>
                <a:latin typeface="+mn-lt"/>
                <a:ea typeface="Arial"/>
                <a:cs typeface="Arial"/>
                <a:sym typeface="Arial"/>
              </a:rPr>
              <a:t>equests additional containers for handling of any sub-tasks.</a:t>
            </a:r>
            <a:endParaRPr sz="2400" dirty="0">
              <a:solidFill>
                <a:srgbClr val="000000"/>
              </a:solidFill>
              <a:latin typeface="+mn-lt"/>
              <a:ea typeface="Arial"/>
              <a:cs typeface="Arial"/>
              <a:sym typeface="Arial"/>
            </a:endParaRPr>
          </a:p>
          <a:p>
            <a:pPr marL="457200" lvl="0" indent="-381000" rtl="0">
              <a:lnSpc>
                <a:spcPct val="115000"/>
              </a:lnSpc>
              <a:spcBef>
                <a:spcPts val="0"/>
              </a:spcBef>
              <a:spcAft>
                <a:spcPts val="0"/>
              </a:spcAft>
              <a:buClr>
                <a:srgbClr val="000000"/>
              </a:buClr>
              <a:buSzPts val="2400"/>
              <a:buFont typeface="Arial"/>
              <a:buChar char="➢"/>
            </a:pPr>
            <a:r>
              <a:rPr lang="en-US" sz="2400" dirty="0">
                <a:solidFill>
                  <a:srgbClr val="FF0000"/>
                </a:solidFill>
                <a:latin typeface="+mn-lt"/>
                <a:ea typeface="Arial"/>
                <a:cs typeface="Arial"/>
                <a:sym typeface="Arial"/>
              </a:rPr>
              <a:t>Node Manager</a:t>
            </a:r>
            <a:r>
              <a:rPr lang="en-US" sz="2400" dirty="0">
                <a:solidFill>
                  <a:srgbClr val="000000"/>
                </a:solidFill>
                <a:latin typeface="+mn-lt"/>
                <a:ea typeface="Arial"/>
                <a:cs typeface="Arial"/>
                <a:sym typeface="Arial"/>
              </a:rPr>
              <a:t>: </a:t>
            </a:r>
            <a:r>
              <a:rPr lang="en-US" sz="2400" dirty="0">
                <a:highlight>
                  <a:srgbClr val="FFFFFF"/>
                </a:highlight>
                <a:latin typeface="+mn-lt"/>
                <a:ea typeface="Arial"/>
                <a:cs typeface="Arial"/>
                <a:sym typeface="Arial"/>
              </a:rPr>
              <a:t> Single instance per worker node. Responsible for monitoring and reporting on local container status (all containers on worker node).</a:t>
            </a:r>
            <a:endParaRPr sz="2400" dirty="0">
              <a:solidFill>
                <a:srgbClr val="000000"/>
              </a:solidFill>
              <a:latin typeface="+mn-lt"/>
              <a:ea typeface="Arial"/>
              <a:cs typeface="Arial"/>
              <a:sym typeface="Arial"/>
            </a:endParaRPr>
          </a:p>
          <a:p>
            <a:pPr marL="0" lvl="0" indent="0" rtl="0">
              <a:spcBef>
                <a:spcPts val="1400"/>
              </a:spcBef>
              <a:spcAft>
                <a:spcPts val="0"/>
              </a:spcAft>
              <a:buNone/>
            </a:pPr>
            <a:endParaRPr sz="2400" dirty="0">
              <a:solidFill>
                <a:srgbClr val="FF0000"/>
              </a:solidFill>
              <a:highlight>
                <a:srgbClr val="FFFFFF"/>
              </a:highlight>
              <a:latin typeface="+mn-lt"/>
            </a:endParaRPr>
          </a:p>
          <a:p>
            <a:pPr marL="0" marR="0" lvl="0" indent="0" algn="l" rtl="0">
              <a:lnSpc>
                <a:spcPct val="90000"/>
              </a:lnSpc>
              <a:spcBef>
                <a:spcPts val="1400"/>
              </a:spcBef>
              <a:spcAft>
                <a:spcPts val="0"/>
              </a:spcAft>
              <a:buNone/>
            </a:pPr>
            <a:r>
              <a:rPr lang="en-US" sz="2400" b="1" dirty="0">
                <a:latin typeface="+mn-lt"/>
                <a:ea typeface="Courier New"/>
                <a:cs typeface="Courier New"/>
                <a:sym typeface="Courier New"/>
              </a:rPr>
              <a:t>    </a:t>
            </a:r>
            <a:endParaRPr sz="2200" dirty="0">
              <a:latin typeface="+mn-lt"/>
              <a:ea typeface="Courier New"/>
              <a:cs typeface="Courier New"/>
              <a:sym typeface="Courier New"/>
            </a:endParaRPr>
          </a:p>
          <a:p>
            <a:pPr marL="0" marR="0" lvl="0" indent="0" algn="l" rtl="0">
              <a:lnSpc>
                <a:spcPct val="90000"/>
              </a:lnSpc>
              <a:spcBef>
                <a:spcPts val="1400"/>
              </a:spcBef>
              <a:spcAft>
                <a:spcPts val="0"/>
              </a:spcAft>
              <a:buNone/>
            </a:pPr>
            <a:endParaRPr sz="2400" b="1" dirty="0">
              <a:latin typeface="+mn-lt"/>
              <a:ea typeface="Courier New"/>
              <a:cs typeface="Courier New"/>
              <a:sym typeface="Courier New"/>
            </a:endParaRPr>
          </a:p>
        </p:txBody>
      </p:sp>
    </p:spTree>
    <p:extLst>
      <p:ext uri="{BB962C8B-B14F-4D97-AF65-F5344CB8AC3E}">
        <p14:creationId xmlns:p14="http://schemas.microsoft.com/office/powerpoint/2010/main" val="3148494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mn-lt"/>
                <a:ea typeface="Arial"/>
                <a:cs typeface="Arial"/>
                <a:sym typeface="Arial"/>
              </a:rPr>
              <a:t>YARN Concepts (3)</a:t>
            </a:r>
            <a:endParaRPr lang="en-US" sz="5000" i="0" u="none" strike="noStrike" cap="none" dirty="0">
              <a:solidFill>
                <a:srgbClr val="C00000"/>
              </a:solidFill>
              <a:latin typeface="+mn-lt"/>
              <a:ea typeface="Arial"/>
              <a:cs typeface="Arial"/>
              <a:sym typeface="Arial"/>
            </a:endParaRPr>
          </a:p>
        </p:txBody>
      </p:sp>
      <p:sp>
        <p:nvSpPr>
          <p:cNvPr id="450" name="Shape 450"/>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lang="en-US" dirty="0">
              <a:latin typeface="+mn-lt"/>
            </a:endParaRPr>
          </a:p>
        </p:txBody>
      </p:sp>
      <p:sp>
        <p:nvSpPr>
          <p:cNvPr id="451" name="Shape 451"/>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smtClean="0">
                <a:solidFill>
                  <a:srgbClr val="0C0C0C"/>
                </a:solidFill>
                <a:latin typeface="+mn-lt"/>
                <a:sym typeface="Questrial"/>
              </a:rPr>
              <a:t>23</a:t>
            </a:fld>
            <a:endParaRPr lang="en-US" sz="1000" b="0" i="0" u="none" strike="noStrike" cap="none" dirty="0">
              <a:solidFill>
                <a:srgbClr val="0C0C0C"/>
              </a:solidFill>
              <a:latin typeface="+mn-lt"/>
              <a:sym typeface="Questrial"/>
            </a:endParaRPr>
          </a:p>
        </p:txBody>
      </p:sp>
      <p:sp>
        <p:nvSpPr>
          <p:cNvPr id="452" name="Shape 452"/>
          <p:cNvSpPr txBox="1">
            <a:spLocks noGrp="1"/>
          </p:cNvSpPr>
          <p:nvPr>
            <p:ph type="body" idx="1"/>
          </p:nvPr>
        </p:nvSpPr>
        <p:spPr>
          <a:xfrm>
            <a:off x="875050" y="1637525"/>
            <a:ext cx="10936200" cy="44646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sz="2600" dirty="0">
                <a:solidFill>
                  <a:srgbClr val="000000"/>
                </a:solidFill>
                <a:latin typeface="+mn-lt"/>
                <a:ea typeface="Arial"/>
                <a:cs typeface="Arial"/>
                <a:sym typeface="Arial"/>
              </a:rPr>
              <a:t>Three Main components of YARN: </a:t>
            </a:r>
            <a:r>
              <a:rPr lang="en-US" sz="2400" dirty="0">
                <a:solidFill>
                  <a:srgbClr val="000000"/>
                </a:solidFill>
                <a:latin typeface="+mn-lt"/>
                <a:ea typeface="Arial"/>
                <a:cs typeface="Arial"/>
                <a:sym typeface="Arial"/>
              </a:rPr>
              <a:t>Application Master, Node Manager, and Resource Manager (aka The YARN Daemon Processes)</a:t>
            </a:r>
          </a:p>
          <a:p>
            <a:pPr marL="457200" lvl="0" indent="-374650" rtl="0">
              <a:lnSpc>
                <a:spcPct val="115000"/>
              </a:lnSpc>
              <a:spcBef>
                <a:spcPts val="1400"/>
              </a:spcBef>
              <a:spcAft>
                <a:spcPts val="0"/>
              </a:spcAft>
              <a:buClr>
                <a:schemeClr val="dk1"/>
              </a:buClr>
              <a:buSzPts val="2300"/>
              <a:buFont typeface="Arial"/>
              <a:buChar char="➢"/>
            </a:pPr>
            <a:r>
              <a:rPr lang="en-US" sz="2300" dirty="0">
                <a:solidFill>
                  <a:srgbClr val="FF0000"/>
                </a:solidFill>
                <a:latin typeface="+mn-lt"/>
                <a:ea typeface="Arial"/>
                <a:cs typeface="Arial"/>
                <a:sym typeface="Arial"/>
              </a:rPr>
              <a:t>Resource Manager</a:t>
            </a:r>
            <a:r>
              <a:rPr lang="en-US" sz="2300" dirty="0">
                <a:latin typeface="+mn-lt"/>
                <a:ea typeface="Arial"/>
                <a:cs typeface="Arial"/>
                <a:sym typeface="Arial"/>
              </a:rPr>
              <a:t>: arbitrates system resources between competing jobs. It has two main components:</a:t>
            </a:r>
          </a:p>
          <a:p>
            <a:pPr marL="914400" lvl="1" indent="-374650" rtl="0">
              <a:lnSpc>
                <a:spcPct val="115000"/>
              </a:lnSpc>
              <a:spcBef>
                <a:spcPts val="0"/>
              </a:spcBef>
              <a:spcAft>
                <a:spcPts val="0"/>
              </a:spcAft>
              <a:buSzPts val="2300"/>
              <a:buFont typeface="Arial"/>
              <a:buChar char="○"/>
            </a:pPr>
            <a:r>
              <a:rPr lang="en-US" sz="2300" i="1" dirty="0">
                <a:solidFill>
                  <a:srgbClr val="CC0000"/>
                </a:solidFill>
                <a:latin typeface="+mn-lt"/>
                <a:ea typeface="Arial"/>
                <a:cs typeface="Arial"/>
                <a:sym typeface="Arial"/>
              </a:rPr>
              <a:t>Scheduler </a:t>
            </a:r>
            <a:r>
              <a:rPr lang="en-US" sz="2300" dirty="0">
                <a:latin typeface="+mn-lt"/>
                <a:ea typeface="Arial"/>
                <a:cs typeface="Arial"/>
                <a:sym typeface="Arial"/>
              </a:rPr>
              <a:t>(Global scheduler): </a:t>
            </a:r>
            <a:r>
              <a:rPr lang="en-US" sz="2300" dirty="0">
                <a:highlight>
                  <a:schemeClr val="lt1"/>
                </a:highlight>
                <a:latin typeface="+mn-lt"/>
                <a:ea typeface="Arial"/>
                <a:cs typeface="Arial"/>
                <a:sym typeface="Arial"/>
              </a:rPr>
              <a:t>Responsible for allocating resources to the jobs subject to familiar constraints of capacities, queues etc.</a:t>
            </a:r>
            <a:endParaRPr lang="en-US" sz="2300" dirty="0">
              <a:latin typeface="+mn-lt"/>
              <a:ea typeface="Arial"/>
              <a:cs typeface="Arial"/>
              <a:sym typeface="Arial"/>
            </a:endParaRPr>
          </a:p>
          <a:p>
            <a:pPr marL="914400" lvl="1" indent="-374650" rtl="0">
              <a:lnSpc>
                <a:spcPct val="115000"/>
              </a:lnSpc>
              <a:spcBef>
                <a:spcPts val="0"/>
              </a:spcBef>
              <a:spcAft>
                <a:spcPts val="0"/>
              </a:spcAft>
              <a:buSzPts val="2300"/>
              <a:buFont typeface="Arial"/>
              <a:buChar char="○"/>
            </a:pPr>
            <a:r>
              <a:rPr lang="en-US" sz="2300" i="1" dirty="0">
                <a:solidFill>
                  <a:srgbClr val="CC0000"/>
                </a:solidFill>
                <a:latin typeface="+mn-lt"/>
                <a:ea typeface="Arial"/>
                <a:cs typeface="Arial"/>
                <a:sym typeface="Arial"/>
              </a:rPr>
              <a:t>Application Manager</a:t>
            </a:r>
            <a:r>
              <a:rPr lang="en-US" sz="2300" dirty="0">
                <a:latin typeface="+mn-lt"/>
                <a:ea typeface="Arial"/>
                <a:cs typeface="Arial"/>
                <a:sym typeface="Arial"/>
              </a:rPr>
              <a:t>:  </a:t>
            </a:r>
            <a:r>
              <a:rPr lang="en-US" sz="2300" dirty="0">
                <a:highlight>
                  <a:schemeClr val="lt1"/>
                </a:highlight>
                <a:latin typeface="+mn-lt"/>
                <a:ea typeface="Arial"/>
                <a:cs typeface="Arial"/>
                <a:sym typeface="Arial"/>
              </a:rPr>
              <a:t>Responsible for accepting job-submissions and provides the service for restarting the </a:t>
            </a:r>
            <a:r>
              <a:rPr lang="en-US" sz="2300" dirty="0" err="1">
                <a:highlight>
                  <a:schemeClr val="lt1"/>
                </a:highlight>
                <a:latin typeface="+mn-lt"/>
                <a:ea typeface="Arial"/>
                <a:cs typeface="Arial"/>
                <a:sym typeface="Arial"/>
              </a:rPr>
              <a:t>ApplicationMaster</a:t>
            </a:r>
            <a:r>
              <a:rPr lang="en-US" sz="2300" dirty="0">
                <a:highlight>
                  <a:schemeClr val="lt1"/>
                </a:highlight>
                <a:latin typeface="+mn-lt"/>
                <a:ea typeface="Arial"/>
                <a:cs typeface="Arial"/>
                <a:sym typeface="Arial"/>
              </a:rPr>
              <a:t> container on failure.</a:t>
            </a:r>
            <a:endParaRPr lang="en-US" sz="2200" dirty="0">
              <a:latin typeface="+mn-lt"/>
              <a:ea typeface="Courier New"/>
              <a:cs typeface="Courier New"/>
              <a:sym typeface="Courier New"/>
            </a:endParaRPr>
          </a:p>
        </p:txBody>
      </p:sp>
    </p:spTree>
    <p:extLst>
      <p:ext uri="{BB962C8B-B14F-4D97-AF65-F5344CB8AC3E}">
        <p14:creationId xmlns:p14="http://schemas.microsoft.com/office/powerpoint/2010/main" val="4239636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875050" y="614325"/>
            <a:ext cx="10786800" cy="1028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ea typeface="Arial"/>
                <a:cs typeface="Arial"/>
                <a:sym typeface="Arial"/>
              </a:rPr>
              <a:t>YARN Concepts (4)</a:t>
            </a:r>
            <a:endParaRPr sz="5000" i="0" u="none" strike="noStrike" cap="none" dirty="0">
              <a:solidFill>
                <a:srgbClr val="C00000"/>
              </a:solidFill>
              <a:latin typeface="+mn-lt"/>
              <a:ea typeface="Arial"/>
              <a:cs typeface="Arial"/>
              <a:sym typeface="Arial"/>
            </a:endParaRPr>
          </a:p>
        </p:txBody>
      </p:sp>
      <p:sp>
        <p:nvSpPr>
          <p:cNvPr id="458" name="Shape 458"/>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459" name="Shape 45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24</a:t>
            </a:fld>
            <a:endParaRPr sz="1000" b="0" i="0" u="none" strike="noStrike" cap="none" dirty="0">
              <a:solidFill>
                <a:srgbClr val="0C0C0C"/>
              </a:solidFill>
              <a:latin typeface="+mn-lt"/>
              <a:sym typeface="Questrial"/>
            </a:endParaRPr>
          </a:p>
        </p:txBody>
      </p:sp>
      <p:sp>
        <p:nvSpPr>
          <p:cNvPr id="460" name="Shape 460"/>
          <p:cNvSpPr txBox="1">
            <a:spLocks noGrp="1"/>
          </p:cNvSpPr>
          <p:nvPr>
            <p:ph type="body" idx="1"/>
          </p:nvPr>
        </p:nvSpPr>
        <p:spPr>
          <a:xfrm>
            <a:off x="875050" y="2457450"/>
            <a:ext cx="3668400" cy="1157400"/>
          </a:xfrm>
          <a:prstGeom prst="rect">
            <a:avLst/>
          </a:prstGeom>
          <a:noFill/>
          <a:ln>
            <a:noFill/>
          </a:ln>
        </p:spPr>
        <p:txBody>
          <a:bodyPr spcFirstLastPara="1" wrap="square" lIns="45700" tIns="45700" rIns="45700" bIns="45700" anchor="t" anchorCtr="0">
            <a:noAutofit/>
          </a:bodyPr>
          <a:lstStyle/>
          <a:p>
            <a:pPr marL="0" lvl="0" indent="0" rtl="0">
              <a:spcBef>
                <a:spcPts val="1400"/>
              </a:spcBef>
              <a:spcAft>
                <a:spcPts val="0"/>
              </a:spcAft>
              <a:buNone/>
            </a:pPr>
            <a:r>
              <a:rPr lang="en-US" dirty="0">
                <a:latin typeface="+mn-lt"/>
                <a:sym typeface="Arial"/>
              </a:rPr>
              <a:t>How do the components of YARN work together?</a:t>
            </a:r>
            <a:endParaRPr dirty="0">
              <a:latin typeface="+mn-lt"/>
              <a:sym typeface="Arial"/>
            </a:endParaRPr>
          </a:p>
          <a:p>
            <a:pPr marL="0" lvl="0" indent="0" rtl="0">
              <a:spcBef>
                <a:spcPts val="1400"/>
              </a:spcBef>
              <a:spcAft>
                <a:spcPts val="0"/>
              </a:spcAft>
              <a:buNone/>
            </a:pPr>
            <a:endParaRPr dirty="0">
              <a:latin typeface="+mn-lt"/>
            </a:endParaRPr>
          </a:p>
          <a:p>
            <a:pPr marL="0" lvl="0" indent="0" rtl="0">
              <a:spcBef>
                <a:spcPts val="1400"/>
              </a:spcBef>
              <a:spcAft>
                <a:spcPts val="0"/>
              </a:spcAft>
              <a:buNone/>
            </a:pPr>
            <a:endParaRPr dirty="0">
              <a:latin typeface="+mn-lt"/>
            </a:endParaRPr>
          </a:p>
          <a:p>
            <a:pPr marL="0" marR="0" lvl="0" indent="0" algn="l" rtl="0">
              <a:lnSpc>
                <a:spcPct val="90000"/>
              </a:lnSpc>
              <a:spcBef>
                <a:spcPts val="1400"/>
              </a:spcBef>
              <a:spcAft>
                <a:spcPts val="0"/>
              </a:spcAft>
              <a:buNone/>
            </a:pPr>
            <a:r>
              <a:rPr lang="en-US" dirty="0">
                <a:latin typeface="+mn-lt"/>
                <a:sym typeface="Courier New"/>
              </a:rPr>
              <a:t>    </a:t>
            </a:r>
            <a:endParaRPr dirty="0">
              <a:latin typeface="+mn-lt"/>
              <a:sym typeface="Courier New"/>
            </a:endParaRPr>
          </a:p>
          <a:p>
            <a:pPr marL="0" marR="0" lvl="0" indent="0" algn="l" rtl="0">
              <a:lnSpc>
                <a:spcPct val="90000"/>
              </a:lnSpc>
              <a:spcBef>
                <a:spcPts val="1400"/>
              </a:spcBef>
              <a:spcAft>
                <a:spcPts val="0"/>
              </a:spcAft>
              <a:buNone/>
            </a:pPr>
            <a:endParaRPr dirty="0">
              <a:latin typeface="+mn-lt"/>
              <a:sym typeface="Courier New"/>
            </a:endParaRPr>
          </a:p>
        </p:txBody>
      </p:sp>
      <p:pic>
        <p:nvPicPr>
          <p:cNvPr id="461" name="Shape 461"/>
          <p:cNvPicPr preferRelativeResize="0"/>
          <p:nvPr/>
        </p:nvPicPr>
        <p:blipFill>
          <a:blip r:embed="rId3">
            <a:alphaModFix/>
          </a:blip>
          <a:stretch>
            <a:fillRect/>
          </a:stretch>
        </p:blipFill>
        <p:spPr>
          <a:xfrm>
            <a:off x="4144625" y="1421436"/>
            <a:ext cx="7861651" cy="4868238"/>
          </a:xfrm>
          <a:prstGeom prst="rect">
            <a:avLst/>
          </a:prstGeom>
          <a:noFill/>
          <a:ln>
            <a:noFill/>
          </a:ln>
        </p:spPr>
      </p:pic>
      <p:sp>
        <p:nvSpPr>
          <p:cNvPr id="462" name="Shape 462"/>
          <p:cNvSpPr txBox="1"/>
          <p:nvPr/>
        </p:nvSpPr>
        <p:spPr>
          <a:xfrm>
            <a:off x="957275" y="6372225"/>
            <a:ext cx="5729400" cy="274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000" dirty="0">
                <a:latin typeface="+mn-lt"/>
                <a:ea typeface="Questrial"/>
                <a:cs typeface="Arial" panose="020B0604020202020204" pitchFamily="34" charset="0"/>
                <a:sym typeface="Questrial"/>
              </a:rPr>
              <a:t>Image source: http://hadoop.apache.org/docs/r2.4.1/hadoop-yarn/hadoop-yarn-site/YARN.html</a:t>
            </a:r>
            <a:endParaRPr sz="1000" dirty="0">
              <a:latin typeface="+mn-lt"/>
              <a:ea typeface="Questrial"/>
              <a:cs typeface="Arial" panose="020B0604020202020204" pitchFamily="34" charset="0"/>
              <a:sym typeface="Questrial"/>
            </a:endParaRPr>
          </a:p>
        </p:txBody>
      </p:sp>
    </p:spTree>
    <p:extLst>
      <p:ext uri="{BB962C8B-B14F-4D97-AF65-F5344CB8AC3E}">
        <p14:creationId xmlns:p14="http://schemas.microsoft.com/office/powerpoint/2010/main" val="18621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875050" y="614325"/>
            <a:ext cx="111054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sym typeface="Arial"/>
              </a:rPr>
              <a:t>Hadoop Ecosystem (Processing Layer)</a:t>
            </a:r>
            <a:endParaRPr dirty="0">
              <a:latin typeface="+mn-lt"/>
              <a:sym typeface="Arial"/>
            </a:endParaRPr>
          </a:p>
        </p:txBody>
      </p:sp>
      <p:sp>
        <p:nvSpPr>
          <p:cNvPr id="468" name="Shape 468"/>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469" name="Shape 46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25</a:t>
            </a:fld>
            <a:endParaRPr sz="1000" b="0" i="0" u="none" strike="noStrike" cap="none" dirty="0">
              <a:solidFill>
                <a:srgbClr val="0C0C0C"/>
              </a:solidFill>
              <a:latin typeface="+mn-lt"/>
              <a:sym typeface="Questrial"/>
            </a:endParaRPr>
          </a:p>
        </p:txBody>
      </p:sp>
      <p:sp>
        <p:nvSpPr>
          <p:cNvPr id="470" name="Shape 470"/>
          <p:cNvSpPr/>
          <p:nvPr/>
        </p:nvSpPr>
        <p:spPr>
          <a:xfrm>
            <a:off x="1244150" y="4674850"/>
            <a:ext cx="6358800" cy="12432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2200" dirty="0">
              <a:latin typeface="+mn-lt"/>
              <a:ea typeface="Questrial"/>
              <a:cs typeface="Arial" panose="020B0604020202020204" pitchFamily="34" charset="0"/>
              <a:sym typeface="Questrial"/>
            </a:endParaRPr>
          </a:p>
          <a:p>
            <a:pPr marL="0" lvl="0" indent="0" rtl="0">
              <a:spcBef>
                <a:spcPts val="0"/>
              </a:spcBef>
              <a:spcAft>
                <a:spcPts val="0"/>
              </a:spcAft>
              <a:buNone/>
            </a:pPr>
            <a:endParaRPr dirty="0">
              <a:latin typeface="+mn-lt"/>
            </a:endParaRPr>
          </a:p>
        </p:txBody>
      </p:sp>
      <p:sp>
        <p:nvSpPr>
          <p:cNvPr id="471" name="Shape 471"/>
          <p:cNvSpPr/>
          <p:nvPr/>
        </p:nvSpPr>
        <p:spPr>
          <a:xfrm>
            <a:off x="1582675" y="3443825"/>
            <a:ext cx="36516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latin typeface="+mn-lt"/>
              </a:rPr>
              <a:t>Yet Another Resource </a:t>
            </a:r>
            <a:r>
              <a:rPr lang="en-US" sz="2200">
                <a:solidFill>
                  <a:schemeClr val="dk1"/>
                </a:solidFill>
                <a:latin typeface="+mn-lt"/>
              </a:rPr>
              <a:t>Negotiator</a:t>
            </a:r>
            <a:r>
              <a:rPr lang="en-US" sz="2200">
                <a:latin typeface="+mn-lt"/>
              </a:rPr>
              <a:t> (YARN)</a:t>
            </a:r>
            <a:endParaRPr sz="2200">
              <a:latin typeface="+mn-lt"/>
            </a:endParaRPr>
          </a:p>
          <a:p>
            <a:pPr marL="0" lvl="0" indent="0" rtl="0">
              <a:spcBef>
                <a:spcPts val="0"/>
              </a:spcBef>
              <a:spcAft>
                <a:spcPts val="0"/>
              </a:spcAft>
              <a:buNone/>
            </a:pPr>
            <a:endParaRPr>
              <a:latin typeface="+mn-lt"/>
            </a:endParaRPr>
          </a:p>
        </p:txBody>
      </p:sp>
      <p:sp>
        <p:nvSpPr>
          <p:cNvPr id="472" name="Shape 472"/>
          <p:cNvSpPr/>
          <p:nvPr/>
        </p:nvSpPr>
        <p:spPr>
          <a:xfrm>
            <a:off x="1244150" y="2179775"/>
            <a:ext cx="1458600" cy="862800"/>
          </a:xfrm>
          <a:prstGeom prst="roundRect">
            <a:avLst>
              <a:gd name="adj" fmla="val 16667"/>
            </a:avLst>
          </a:prstGeom>
          <a:solidFill>
            <a:srgbClr val="6AA84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mn-lt"/>
              <a:ea typeface="Questrial"/>
              <a:cs typeface="Arial" panose="020B0604020202020204" pitchFamily="34" charset="0"/>
              <a:sym typeface="Questrial"/>
            </a:endParaRPr>
          </a:p>
          <a:p>
            <a:pPr marL="0" lvl="0" indent="0" algn="ctr" rtl="0">
              <a:spcBef>
                <a:spcPts val="0"/>
              </a:spcBef>
              <a:spcAft>
                <a:spcPts val="0"/>
              </a:spcAft>
              <a:buNone/>
            </a:pPr>
            <a:r>
              <a:rPr lang="en-US" sz="2000" dirty="0">
                <a:latin typeface="+mn-lt"/>
              </a:rPr>
              <a:t>Map Reduce</a:t>
            </a:r>
            <a:endParaRPr sz="2000" dirty="0">
              <a:latin typeface="+mn-lt"/>
            </a:endParaRPr>
          </a:p>
          <a:p>
            <a:pPr marL="0" lvl="0" indent="0" rtl="0">
              <a:spcBef>
                <a:spcPts val="0"/>
              </a:spcBef>
              <a:spcAft>
                <a:spcPts val="0"/>
              </a:spcAft>
              <a:buNone/>
            </a:pPr>
            <a:endParaRPr dirty="0">
              <a:latin typeface="+mn-lt"/>
            </a:endParaRPr>
          </a:p>
        </p:txBody>
      </p:sp>
      <p:sp>
        <p:nvSpPr>
          <p:cNvPr id="473" name="Shape 473"/>
          <p:cNvSpPr/>
          <p:nvPr/>
        </p:nvSpPr>
        <p:spPr>
          <a:xfrm>
            <a:off x="2878071" y="2212800"/>
            <a:ext cx="973800" cy="862800"/>
          </a:xfrm>
          <a:prstGeom prst="roundRect">
            <a:avLst>
              <a:gd name="adj" fmla="val 16667"/>
            </a:avLst>
          </a:prstGeom>
          <a:solidFill>
            <a:srgbClr val="EFEFEF"/>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mn-lt"/>
              <a:ea typeface="Questrial"/>
              <a:cs typeface="Arial" panose="020B0604020202020204" pitchFamily="34" charset="0"/>
              <a:sym typeface="Questrial"/>
            </a:endParaRPr>
          </a:p>
          <a:p>
            <a:pPr marL="0" lvl="0" indent="0" algn="ctr" rtl="0">
              <a:spcBef>
                <a:spcPts val="0"/>
              </a:spcBef>
              <a:spcAft>
                <a:spcPts val="0"/>
              </a:spcAft>
              <a:buNone/>
            </a:pPr>
            <a:r>
              <a:rPr lang="en-US" sz="2000" dirty="0">
                <a:latin typeface="+mn-lt"/>
              </a:rPr>
              <a:t>Hive</a:t>
            </a:r>
            <a:endParaRPr sz="2000" dirty="0">
              <a:latin typeface="+mn-lt"/>
            </a:endParaRPr>
          </a:p>
          <a:p>
            <a:pPr marL="0" lvl="0" indent="0" rtl="0">
              <a:spcBef>
                <a:spcPts val="0"/>
              </a:spcBef>
              <a:spcAft>
                <a:spcPts val="0"/>
              </a:spcAft>
              <a:buNone/>
            </a:pPr>
            <a:endParaRPr dirty="0">
              <a:latin typeface="+mn-lt"/>
            </a:endParaRPr>
          </a:p>
        </p:txBody>
      </p:sp>
      <p:sp>
        <p:nvSpPr>
          <p:cNvPr id="474" name="Shape 474"/>
          <p:cNvSpPr/>
          <p:nvPr/>
        </p:nvSpPr>
        <p:spPr>
          <a:xfrm>
            <a:off x="7129075" y="2179763"/>
            <a:ext cx="1587300" cy="862800"/>
          </a:xfrm>
          <a:prstGeom prst="roundRect">
            <a:avLst>
              <a:gd name="adj" fmla="val 16667"/>
            </a:avLst>
          </a:prstGeom>
          <a:solidFill>
            <a:srgbClr val="6AA84F"/>
          </a:solidFill>
          <a:ln w="76200" cap="flat" cmpd="sng">
            <a:solidFill>
              <a:srgbClr val="6D9EEB"/>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mn-lt"/>
              <a:ea typeface="Questrial"/>
              <a:cs typeface="Arial" panose="020B0604020202020204" pitchFamily="34" charset="0"/>
              <a:sym typeface="Questrial"/>
            </a:endParaRPr>
          </a:p>
          <a:p>
            <a:pPr marL="0" lvl="0" indent="0" algn="ctr" rtl="0">
              <a:spcBef>
                <a:spcPts val="0"/>
              </a:spcBef>
              <a:spcAft>
                <a:spcPts val="0"/>
              </a:spcAft>
              <a:buNone/>
            </a:pPr>
            <a:r>
              <a:rPr lang="en-US" sz="2000" dirty="0">
                <a:latin typeface="+mn-lt"/>
              </a:rPr>
              <a:t>Spark Stream</a:t>
            </a:r>
            <a:endParaRPr sz="2000" dirty="0">
              <a:latin typeface="+mn-lt"/>
            </a:endParaRPr>
          </a:p>
          <a:p>
            <a:pPr marL="0" lvl="0" indent="0" rtl="0">
              <a:spcBef>
                <a:spcPts val="0"/>
              </a:spcBef>
              <a:spcAft>
                <a:spcPts val="0"/>
              </a:spcAft>
              <a:buNone/>
            </a:pPr>
            <a:endParaRPr dirty="0">
              <a:latin typeface="+mn-lt"/>
            </a:endParaRPr>
          </a:p>
        </p:txBody>
      </p:sp>
      <p:sp>
        <p:nvSpPr>
          <p:cNvPr id="475" name="Shape 475"/>
          <p:cNvSpPr/>
          <p:nvPr/>
        </p:nvSpPr>
        <p:spPr>
          <a:xfrm>
            <a:off x="5234225" y="2212788"/>
            <a:ext cx="1587300" cy="862800"/>
          </a:xfrm>
          <a:prstGeom prst="roundRect">
            <a:avLst>
              <a:gd name="adj" fmla="val 16667"/>
            </a:avLst>
          </a:prstGeom>
          <a:solidFill>
            <a:srgbClr val="CCCCCC"/>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mn-lt"/>
              <a:ea typeface="Questrial"/>
              <a:cs typeface="Arial" panose="020B0604020202020204" pitchFamily="34" charset="0"/>
              <a:sym typeface="Questrial"/>
            </a:endParaRPr>
          </a:p>
          <a:p>
            <a:pPr marL="0" lvl="0" indent="0" algn="ctr" rtl="0">
              <a:spcBef>
                <a:spcPts val="0"/>
              </a:spcBef>
              <a:spcAft>
                <a:spcPts val="0"/>
              </a:spcAft>
              <a:buNone/>
            </a:pPr>
            <a:r>
              <a:rPr lang="en-US" sz="1800" dirty="0">
                <a:latin typeface="+mn-lt"/>
              </a:rPr>
              <a:t>Other Applications</a:t>
            </a:r>
            <a:endParaRPr sz="1800" dirty="0">
              <a:latin typeface="+mn-lt"/>
            </a:endParaRPr>
          </a:p>
          <a:p>
            <a:pPr marL="0" lvl="0" indent="0" rtl="0">
              <a:spcBef>
                <a:spcPts val="0"/>
              </a:spcBef>
              <a:spcAft>
                <a:spcPts val="0"/>
              </a:spcAft>
              <a:buNone/>
            </a:pPr>
            <a:endParaRPr dirty="0">
              <a:latin typeface="+mn-lt"/>
            </a:endParaRPr>
          </a:p>
        </p:txBody>
      </p:sp>
      <p:sp>
        <p:nvSpPr>
          <p:cNvPr id="476" name="Shape 476"/>
          <p:cNvSpPr/>
          <p:nvPr/>
        </p:nvSpPr>
        <p:spPr>
          <a:xfrm>
            <a:off x="9281274" y="2794275"/>
            <a:ext cx="2547775" cy="2799787"/>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lang="en-US" sz="2000" dirty="0">
              <a:latin typeface="+mn-lt"/>
            </a:endParaRPr>
          </a:p>
          <a:p>
            <a:pPr marL="0" lvl="0" indent="0" algn="ctr" rtl="0">
              <a:spcBef>
                <a:spcPts val="0"/>
              </a:spcBef>
              <a:spcAft>
                <a:spcPts val="0"/>
              </a:spcAft>
              <a:buNone/>
            </a:pPr>
            <a:r>
              <a:rPr lang="en-US" sz="2000" dirty="0">
                <a:latin typeface="+mn-lt"/>
              </a:rPr>
              <a:t>Totally unrelated tools run on the same machines.  YARN needs to decide where to schedule each task.</a:t>
            </a:r>
            <a:endParaRPr sz="2000" dirty="0">
              <a:latin typeface="+mn-lt"/>
            </a:endParaRPr>
          </a:p>
          <a:p>
            <a:pPr marL="0" lvl="0" indent="0" rtl="0">
              <a:spcBef>
                <a:spcPts val="0"/>
              </a:spcBef>
              <a:spcAft>
                <a:spcPts val="0"/>
              </a:spcAft>
              <a:buNone/>
            </a:pPr>
            <a:endParaRPr sz="2200" dirty="0">
              <a:latin typeface="+mn-lt"/>
              <a:ea typeface="Questrial"/>
              <a:cs typeface="Arial" panose="020B0604020202020204" pitchFamily="34" charset="0"/>
              <a:sym typeface="Questrial"/>
            </a:endParaRPr>
          </a:p>
        </p:txBody>
      </p:sp>
      <p:sp>
        <p:nvSpPr>
          <p:cNvPr id="477" name="Shape 477"/>
          <p:cNvSpPr/>
          <p:nvPr/>
        </p:nvSpPr>
        <p:spPr>
          <a:xfrm>
            <a:off x="4568650" y="4898075"/>
            <a:ext cx="26418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mn-lt"/>
              </a:rPr>
              <a:t>Hadoop NoSQL Database (HBase)</a:t>
            </a:r>
            <a:endParaRPr sz="2000">
              <a:latin typeface="+mn-lt"/>
            </a:endParaRPr>
          </a:p>
          <a:p>
            <a:pPr marL="0" lvl="0" indent="0" rtl="0">
              <a:spcBef>
                <a:spcPts val="0"/>
              </a:spcBef>
              <a:spcAft>
                <a:spcPts val="0"/>
              </a:spcAft>
              <a:buNone/>
            </a:pPr>
            <a:endParaRPr>
              <a:latin typeface="+mn-lt"/>
            </a:endParaRPr>
          </a:p>
        </p:txBody>
      </p:sp>
      <p:sp>
        <p:nvSpPr>
          <p:cNvPr id="478" name="Shape 478"/>
          <p:cNvSpPr/>
          <p:nvPr/>
        </p:nvSpPr>
        <p:spPr>
          <a:xfrm>
            <a:off x="1662200" y="4898063"/>
            <a:ext cx="25704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latin typeface="+mn-lt"/>
              </a:rPr>
              <a:t>Hadoop Distributed File System (HDFS)</a:t>
            </a:r>
            <a:endParaRPr sz="2000">
              <a:latin typeface="+mn-lt"/>
            </a:endParaRPr>
          </a:p>
          <a:p>
            <a:pPr marL="0" lvl="0" indent="0" rtl="0">
              <a:spcBef>
                <a:spcPts val="0"/>
              </a:spcBef>
              <a:spcAft>
                <a:spcPts val="0"/>
              </a:spcAft>
              <a:buNone/>
            </a:pPr>
            <a:endParaRPr>
              <a:latin typeface="+mn-lt"/>
            </a:endParaRPr>
          </a:p>
        </p:txBody>
      </p:sp>
      <p:sp>
        <p:nvSpPr>
          <p:cNvPr id="479" name="Shape 479"/>
          <p:cNvSpPr/>
          <p:nvPr/>
        </p:nvSpPr>
        <p:spPr>
          <a:xfrm>
            <a:off x="4027196" y="2212800"/>
            <a:ext cx="973800" cy="862800"/>
          </a:xfrm>
          <a:prstGeom prst="roundRect">
            <a:avLst>
              <a:gd name="adj" fmla="val 16667"/>
            </a:avLst>
          </a:prstGeom>
          <a:solidFill>
            <a:srgbClr val="D9D9D9"/>
          </a:solidFill>
          <a:ln w="38100" cap="flat" cmpd="sng">
            <a:solidFill>
              <a:srgbClr val="93C47D"/>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latin typeface="+mn-lt"/>
              <a:ea typeface="Questrial"/>
              <a:cs typeface="Arial" panose="020B0604020202020204" pitchFamily="34" charset="0"/>
              <a:sym typeface="Questrial"/>
            </a:endParaRPr>
          </a:p>
          <a:p>
            <a:pPr marL="0" lvl="0" indent="0" algn="ctr" rtl="0">
              <a:spcBef>
                <a:spcPts val="0"/>
              </a:spcBef>
              <a:spcAft>
                <a:spcPts val="0"/>
              </a:spcAft>
              <a:buNone/>
            </a:pPr>
            <a:r>
              <a:rPr lang="en-US" sz="2000" dirty="0">
                <a:latin typeface="+mn-lt"/>
              </a:rPr>
              <a:t>Pig</a:t>
            </a:r>
            <a:endParaRPr sz="2000" dirty="0">
              <a:latin typeface="+mn-lt"/>
            </a:endParaRPr>
          </a:p>
          <a:p>
            <a:pPr marL="0" lvl="0" indent="0" rtl="0">
              <a:spcBef>
                <a:spcPts val="0"/>
              </a:spcBef>
              <a:spcAft>
                <a:spcPts val="0"/>
              </a:spcAft>
              <a:buNone/>
            </a:pPr>
            <a:endParaRPr dirty="0">
              <a:latin typeface="+mn-lt"/>
            </a:endParaRPr>
          </a:p>
        </p:txBody>
      </p:sp>
      <p:cxnSp>
        <p:nvCxnSpPr>
          <p:cNvPr id="480" name="Shape 480"/>
          <p:cNvCxnSpPr>
            <a:cxnSpLocks/>
            <a:endCxn id="472" idx="2"/>
          </p:cNvCxnSpPr>
          <p:nvPr/>
        </p:nvCxnSpPr>
        <p:spPr>
          <a:xfrm flipH="1" flipV="1">
            <a:off x="1973450" y="3042575"/>
            <a:ext cx="597734" cy="401250"/>
          </a:xfrm>
          <a:prstGeom prst="straightConnector1">
            <a:avLst/>
          </a:prstGeom>
          <a:noFill/>
          <a:ln w="38100" cap="flat" cmpd="sng">
            <a:solidFill>
              <a:schemeClr val="dk2"/>
            </a:solidFill>
            <a:prstDash val="solid"/>
            <a:round/>
            <a:headEnd type="triangle" w="med" len="med"/>
            <a:tailEnd type="none" w="med" len="med"/>
          </a:ln>
        </p:spPr>
      </p:cxnSp>
      <p:cxnSp>
        <p:nvCxnSpPr>
          <p:cNvPr id="481" name="Shape 481"/>
          <p:cNvCxnSpPr/>
          <p:nvPr/>
        </p:nvCxnSpPr>
        <p:spPr>
          <a:xfrm flipH="1">
            <a:off x="1118875" y="2060100"/>
            <a:ext cx="27000" cy="3916800"/>
          </a:xfrm>
          <a:prstGeom prst="straightConnector1">
            <a:avLst/>
          </a:prstGeom>
          <a:noFill/>
          <a:ln w="38100" cap="flat" cmpd="sng">
            <a:solidFill>
              <a:srgbClr val="6AA84F"/>
            </a:solidFill>
            <a:prstDash val="dashDot"/>
            <a:round/>
            <a:headEnd type="none" w="lg" len="lg"/>
            <a:tailEnd type="none" w="lg" len="lg"/>
          </a:ln>
        </p:spPr>
      </p:cxnSp>
      <p:cxnSp>
        <p:nvCxnSpPr>
          <p:cNvPr id="482" name="Shape 482"/>
          <p:cNvCxnSpPr/>
          <p:nvPr/>
        </p:nvCxnSpPr>
        <p:spPr>
          <a:xfrm rot="10800000" flipH="1">
            <a:off x="1193425" y="6031275"/>
            <a:ext cx="6525900" cy="26100"/>
          </a:xfrm>
          <a:prstGeom prst="straightConnector1">
            <a:avLst/>
          </a:prstGeom>
          <a:noFill/>
          <a:ln w="38100" cap="flat" cmpd="sng">
            <a:solidFill>
              <a:srgbClr val="6AA84F"/>
            </a:solidFill>
            <a:prstDash val="dashDot"/>
            <a:round/>
            <a:headEnd type="none" w="lg" len="lg"/>
            <a:tailEnd type="none" w="lg" len="lg"/>
          </a:ln>
        </p:spPr>
      </p:cxnSp>
      <p:cxnSp>
        <p:nvCxnSpPr>
          <p:cNvPr id="483" name="Shape 483"/>
          <p:cNvCxnSpPr/>
          <p:nvPr/>
        </p:nvCxnSpPr>
        <p:spPr>
          <a:xfrm>
            <a:off x="1160600" y="2060100"/>
            <a:ext cx="5792400" cy="27000"/>
          </a:xfrm>
          <a:prstGeom prst="straightConnector1">
            <a:avLst/>
          </a:prstGeom>
          <a:noFill/>
          <a:ln w="38100" cap="flat" cmpd="sng">
            <a:solidFill>
              <a:srgbClr val="6AA84F"/>
            </a:solidFill>
            <a:prstDash val="dashDot"/>
            <a:round/>
            <a:headEnd type="none" w="lg" len="lg"/>
            <a:tailEnd type="none" w="lg" len="lg"/>
          </a:ln>
        </p:spPr>
      </p:cxnSp>
      <p:cxnSp>
        <p:nvCxnSpPr>
          <p:cNvPr id="484" name="Shape 484"/>
          <p:cNvCxnSpPr/>
          <p:nvPr/>
        </p:nvCxnSpPr>
        <p:spPr>
          <a:xfrm>
            <a:off x="6928850" y="2112400"/>
            <a:ext cx="13500" cy="1057200"/>
          </a:xfrm>
          <a:prstGeom prst="straightConnector1">
            <a:avLst/>
          </a:prstGeom>
          <a:noFill/>
          <a:ln w="38100" cap="flat" cmpd="sng">
            <a:solidFill>
              <a:srgbClr val="6AA84F"/>
            </a:solidFill>
            <a:prstDash val="dashDot"/>
            <a:round/>
            <a:headEnd type="none" w="lg" len="lg"/>
            <a:tailEnd type="none" w="lg" len="lg"/>
          </a:ln>
        </p:spPr>
      </p:cxnSp>
      <p:cxnSp>
        <p:nvCxnSpPr>
          <p:cNvPr id="485" name="Shape 485"/>
          <p:cNvCxnSpPr/>
          <p:nvPr/>
        </p:nvCxnSpPr>
        <p:spPr>
          <a:xfrm>
            <a:off x="5442275" y="3252800"/>
            <a:ext cx="1537800" cy="0"/>
          </a:xfrm>
          <a:prstGeom prst="straightConnector1">
            <a:avLst/>
          </a:prstGeom>
          <a:noFill/>
          <a:ln w="38100" cap="flat" cmpd="sng">
            <a:solidFill>
              <a:srgbClr val="6AA84F"/>
            </a:solidFill>
            <a:prstDash val="dashDot"/>
            <a:round/>
            <a:headEnd type="none" w="lg" len="lg"/>
            <a:tailEnd type="none" w="lg" len="lg"/>
          </a:ln>
        </p:spPr>
      </p:cxnSp>
      <p:cxnSp>
        <p:nvCxnSpPr>
          <p:cNvPr id="486" name="Shape 486"/>
          <p:cNvCxnSpPr/>
          <p:nvPr/>
        </p:nvCxnSpPr>
        <p:spPr>
          <a:xfrm>
            <a:off x="5480588" y="3228300"/>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487" name="Shape 487"/>
          <p:cNvCxnSpPr/>
          <p:nvPr/>
        </p:nvCxnSpPr>
        <p:spPr>
          <a:xfrm>
            <a:off x="5442275" y="4389275"/>
            <a:ext cx="2141400" cy="83400"/>
          </a:xfrm>
          <a:prstGeom prst="straightConnector1">
            <a:avLst/>
          </a:prstGeom>
          <a:noFill/>
          <a:ln w="38100" cap="flat" cmpd="sng">
            <a:solidFill>
              <a:srgbClr val="6AA84F"/>
            </a:solidFill>
            <a:prstDash val="dashDot"/>
            <a:round/>
            <a:headEnd type="none" w="lg" len="lg"/>
            <a:tailEnd type="none" w="lg" len="lg"/>
          </a:ln>
        </p:spPr>
      </p:cxnSp>
      <p:cxnSp>
        <p:nvCxnSpPr>
          <p:cNvPr id="488" name="Shape 488"/>
          <p:cNvCxnSpPr/>
          <p:nvPr/>
        </p:nvCxnSpPr>
        <p:spPr>
          <a:xfrm>
            <a:off x="7701213" y="4667975"/>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489" name="Shape 489"/>
          <p:cNvCxnSpPr/>
          <p:nvPr/>
        </p:nvCxnSpPr>
        <p:spPr>
          <a:xfrm flipH="1">
            <a:off x="5174275" y="3117275"/>
            <a:ext cx="2036100" cy="359400"/>
          </a:xfrm>
          <a:prstGeom prst="straightConnector1">
            <a:avLst/>
          </a:prstGeom>
          <a:noFill/>
          <a:ln w="28575" cap="flat" cmpd="sng">
            <a:solidFill>
              <a:srgbClr val="000000"/>
            </a:solidFill>
            <a:prstDash val="solid"/>
            <a:round/>
            <a:headEnd type="none" w="lg" len="lg"/>
            <a:tailEnd type="triangle" w="lg" len="lg"/>
          </a:ln>
        </p:spPr>
      </p:cxnSp>
      <p:sp>
        <p:nvSpPr>
          <p:cNvPr id="490" name="Shape 490"/>
          <p:cNvSpPr txBox="1"/>
          <p:nvPr/>
        </p:nvSpPr>
        <p:spPr>
          <a:xfrm>
            <a:off x="24050" y="2288775"/>
            <a:ext cx="1353900" cy="505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solidFill>
                  <a:srgbClr val="FF0000"/>
                </a:solidFill>
                <a:latin typeface="+mn-lt"/>
              </a:rPr>
              <a:t>Processing</a:t>
            </a:r>
            <a:endParaRPr sz="1600">
              <a:solidFill>
                <a:srgbClr val="FF0000"/>
              </a:solidFill>
              <a:latin typeface="+mn-lt"/>
            </a:endParaRPr>
          </a:p>
        </p:txBody>
      </p:sp>
    </p:spTree>
    <p:extLst>
      <p:ext uri="{BB962C8B-B14F-4D97-AF65-F5344CB8AC3E}">
        <p14:creationId xmlns:p14="http://schemas.microsoft.com/office/powerpoint/2010/main" val="531715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815075" y="691500"/>
            <a:ext cx="10786800" cy="81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sym typeface="Arial"/>
              </a:rPr>
              <a:t>Recall: MapReduce generates lots of tasks as it runs!</a:t>
            </a:r>
            <a:endParaRPr dirty="0">
              <a:latin typeface="+mn-lt"/>
              <a:sym typeface="Arial"/>
            </a:endParaRPr>
          </a:p>
        </p:txBody>
      </p:sp>
      <p:sp>
        <p:nvSpPr>
          <p:cNvPr id="599" name="Shape 599"/>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600" name="Shape 600"/>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26</a:t>
            </a:fld>
            <a:endParaRPr sz="1000" b="0" i="0" u="none" strike="noStrike" cap="none" dirty="0">
              <a:solidFill>
                <a:srgbClr val="0C0C0C"/>
              </a:solidFill>
              <a:latin typeface="+mn-lt"/>
              <a:sym typeface="Questrial"/>
            </a:endParaRPr>
          </a:p>
        </p:txBody>
      </p:sp>
      <p:sp>
        <p:nvSpPr>
          <p:cNvPr id="601" name="Shape 601"/>
          <p:cNvSpPr/>
          <p:nvPr/>
        </p:nvSpPr>
        <p:spPr>
          <a:xfrm>
            <a:off x="815075" y="3141225"/>
            <a:ext cx="1498800" cy="2503800"/>
          </a:xfrm>
          <a:prstGeom prst="rect">
            <a:avLst/>
          </a:prstGeom>
          <a:solidFill>
            <a:srgbClr val="D5A6BD"/>
          </a:solidFill>
          <a:ln w="9525" cap="flat" cmpd="sng">
            <a:solidFill>
              <a:srgbClr val="9FC5E8"/>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latin typeface="+mn-lt"/>
              </a:rPr>
              <a:t>aardvark 1</a:t>
            </a:r>
            <a:endParaRPr sz="2000">
              <a:latin typeface="+mn-lt"/>
            </a:endParaRPr>
          </a:p>
          <a:p>
            <a:pPr marL="0" lvl="0" indent="0" algn="ctr" rtl="0">
              <a:lnSpc>
                <a:spcPct val="115000"/>
              </a:lnSpc>
              <a:spcBef>
                <a:spcPts val="0"/>
              </a:spcBef>
              <a:spcAft>
                <a:spcPts val="0"/>
              </a:spcAft>
              <a:buNone/>
            </a:pPr>
            <a:r>
              <a:rPr lang="en-US" sz="2000">
                <a:latin typeface="+mn-lt"/>
              </a:rPr>
              <a:t>cat 1</a:t>
            </a:r>
            <a:endParaRPr sz="2000">
              <a:latin typeface="+mn-lt"/>
            </a:endParaRPr>
          </a:p>
          <a:p>
            <a:pPr marL="0" lvl="0" indent="0" algn="ctr" rtl="0">
              <a:lnSpc>
                <a:spcPct val="115000"/>
              </a:lnSpc>
              <a:spcBef>
                <a:spcPts val="0"/>
              </a:spcBef>
              <a:spcAft>
                <a:spcPts val="0"/>
              </a:spcAft>
              <a:buNone/>
            </a:pPr>
            <a:r>
              <a:rPr lang="en-US" sz="2000">
                <a:latin typeface="+mn-lt"/>
              </a:rPr>
              <a:t>mat 1</a:t>
            </a:r>
            <a:endParaRPr sz="2000">
              <a:latin typeface="+mn-lt"/>
            </a:endParaRPr>
          </a:p>
          <a:p>
            <a:pPr marL="0" lvl="0" indent="0" algn="ctr" rtl="0">
              <a:lnSpc>
                <a:spcPct val="115000"/>
              </a:lnSpc>
              <a:spcBef>
                <a:spcPts val="0"/>
              </a:spcBef>
              <a:spcAft>
                <a:spcPts val="0"/>
              </a:spcAft>
              <a:buNone/>
            </a:pPr>
            <a:r>
              <a:rPr lang="en-US" sz="2000">
                <a:latin typeface="+mn-lt"/>
              </a:rPr>
              <a:t>on 1,1</a:t>
            </a:r>
            <a:endParaRPr sz="2000">
              <a:latin typeface="+mn-lt"/>
            </a:endParaRPr>
          </a:p>
          <a:p>
            <a:pPr marL="0" lvl="0" indent="0" algn="ctr" rtl="0">
              <a:lnSpc>
                <a:spcPct val="115000"/>
              </a:lnSpc>
              <a:spcBef>
                <a:spcPts val="0"/>
              </a:spcBef>
              <a:spcAft>
                <a:spcPts val="0"/>
              </a:spcAft>
              <a:buNone/>
            </a:pPr>
            <a:r>
              <a:rPr lang="en-US" sz="2000">
                <a:latin typeface="+mn-lt"/>
              </a:rPr>
              <a:t>sat 1,1</a:t>
            </a:r>
            <a:endParaRPr sz="2000">
              <a:latin typeface="+mn-lt"/>
            </a:endParaRPr>
          </a:p>
          <a:p>
            <a:pPr marL="0" lvl="0" indent="0" algn="ctr" rtl="0">
              <a:lnSpc>
                <a:spcPct val="115000"/>
              </a:lnSpc>
              <a:spcBef>
                <a:spcPts val="0"/>
              </a:spcBef>
              <a:spcAft>
                <a:spcPts val="0"/>
              </a:spcAft>
              <a:buNone/>
            </a:pPr>
            <a:r>
              <a:rPr lang="en-US" sz="2000">
                <a:latin typeface="+mn-lt"/>
              </a:rPr>
              <a:t>sofa 1</a:t>
            </a:r>
            <a:endParaRPr sz="2000">
              <a:latin typeface="+mn-lt"/>
            </a:endParaRPr>
          </a:p>
          <a:p>
            <a:pPr marL="0" lvl="0" indent="0" algn="ctr" rtl="0">
              <a:lnSpc>
                <a:spcPct val="115000"/>
              </a:lnSpc>
              <a:spcBef>
                <a:spcPts val="0"/>
              </a:spcBef>
              <a:spcAft>
                <a:spcPts val="0"/>
              </a:spcAft>
              <a:buNone/>
            </a:pPr>
            <a:r>
              <a:rPr lang="en-US" sz="2000">
                <a:latin typeface="+mn-lt"/>
              </a:rPr>
              <a:t>the 1,1,1,1</a:t>
            </a:r>
            <a:endParaRPr sz="2000">
              <a:latin typeface="+mn-lt"/>
            </a:endParaRPr>
          </a:p>
        </p:txBody>
      </p:sp>
      <p:sp>
        <p:nvSpPr>
          <p:cNvPr id="602" name="Shape 602"/>
          <p:cNvSpPr txBox="1"/>
          <p:nvPr/>
        </p:nvSpPr>
        <p:spPr>
          <a:xfrm>
            <a:off x="303725" y="2504125"/>
            <a:ext cx="2521500" cy="44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a:latin typeface="+mn-lt"/>
              </a:rPr>
              <a:t>Intermediate Data</a:t>
            </a:r>
            <a:endParaRPr sz="2200">
              <a:latin typeface="+mn-lt"/>
            </a:endParaRPr>
          </a:p>
        </p:txBody>
      </p:sp>
      <p:sp>
        <p:nvSpPr>
          <p:cNvPr id="603" name="Shape 603"/>
          <p:cNvSpPr/>
          <p:nvPr/>
        </p:nvSpPr>
        <p:spPr>
          <a:xfrm>
            <a:off x="3856650" y="180015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latin typeface="+mn-lt"/>
              </a:rPr>
              <a:t>Reduce</a:t>
            </a:r>
            <a:endParaRPr sz="2200" b="1">
              <a:latin typeface="+mn-lt"/>
            </a:endParaRPr>
          </a:p>
        </p:txBody>
      </p:sp>
      <p:sp>
        <p:nvSpPr>
          <p:cNvPr id="604" name="Shape 604"/>
          <p:cNvSpPr/>
          <p:nvPr/>
        </p:nvSpPr>
        <p:spPr>
          <a:xfrm>
            <a:off x="3856650" y="250560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latin typeface="+mn-lt"/>
              </a:rPr>
              <a:t>Reduce</a:t>
            </a:r>
            <a:endParaRPr sz="2200" b="1">
              <a:latin typeface="+mn-lt"/>
            </a:endParaRPr>
          </a:p>
        </p:txBody>
      </p:sp>
      <p:sp>
        <p:nvSpPr>
          <p:cNvPr id="605" name="Shape 605"/>
          <p:cNvSpPr/>
          <p:nvPr/>
        </p:nvSpPr>
        <p:spPr>
          <a:xfrm>
            <a:off x="3856650" y="321105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latin typeface="+mn-lt"/>
              </a:rPr>
              <a:t>Reduce</a:t>
            </a:r>
            <a:endParaRPr sz="2200" b="1">
              <a:latin typeface="+mn-lt"/>
            </a:endParaRPr>
          </a:p>
        </p:txBody>
      </p:sp>
      <p:sp>
        <p:nvSpPr>
          <p:cNvPr id="606" name="Shape 606"/>
          <p:cNvSpPr/>
          <p:nvPr/>
        </p:nvSpPr>
        <p:spPr>
          <a:xfrm>
            <a:off x="3856650" y="391650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latin typeface="+mn-lt"/>
              </a:rPr>
              <a:t>Reduce</a:t>
            </a:r>
            <a:endParaRPr sz="2200" b="1">
              <a:latin typeface="+mn-lt"/>
            </a:endParaRPr>
          </a:p>
        </p:txBody>
      </p:sp>
      <p:sp>
        <p:nvSpPr>
          <p:cNvPr id="607" name="Shape 607"/>
          <p:cNvSpPr/>
          <p:nvPr/>
        </p:nvSpPr>
        <p:spPr>
          <a:xfrm>
            <a:off x="3856650" y="462195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latin typeface="+mn-lt"/>
              </a:rPr>
              <a:t>Reduce</a:t>
            </a:r>
            <a:endParaRPr sz="2200" b="1">
              <a:latin typeface="+mn-lt"/>
            </a:endParaRPr>
          </a:p>
        </p:txBody>
      </p:sp>
      <p:sp>
        <p:nvSpPr>
          <p:cNvPr id="608" name="Shape 608"/>
          <p:cNvSpPr/>
          <p:nvPr/>
        </p:nvSpPr>
        <p:spPr>
          <a:xfrm>
            <a:off x="3856650" y="532740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latin typeface="+mn-lt"/>
              </a:rPr>
              <a:t>Reduce</a:t>
            </a:r>
            <a:endParaRPr sz="2200" b="1">
              <a:latin typeface="+mn-lt"/>
            </a:endParaRPr>
          </a:p>
        </p:txBody>
      </p:sp>
      <p:sp>
        <p:nvSpPr>
          <p:cNvPr id="609" name="Shape 609"/>
          <p:cNvSpPr/>
          <p:nvPr/>
        </p:nvSpPr>
        <p:spPr>
          <a:xfrm>
            <a:off x="3856650" y="603285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latin typeface="+mn-lt"/>
              </a:rPr>
              <a:t>Reduce</a:t>
            </a:r>
            <a:endParaRPr sz="2200" b="1">
              <a:latin typeface="+mn-lt"/>
            </a:endParaRPr>
          </a:p>
        </p:txBody>
      </p:sp>
      <p:cxnSp>
        <p:nvCxnSpPr>
          <p:cNvPr id="610" name="Shape 610"/>
          <p:cNvCxnSpPr>
            <a:endCxn id="603" idx="1"/>
          </p:cNvCxnSpPr>
          <p:nvPr/>
        </p:nvCxnSpPr>
        <p:spPr>
          <a:xfrm rot="10800000" flipH="1">
            <a:off x="2254950" y="2106900"/>
            <a:ext cx="1601700" cy="1205400"/>
          </a:xfrm>
          <a:prstGeom prst="straightConnector1">
            <a:avLst/>
          </a:prstGeom>
          <a:noFill/>
          <a:ln w="9525" cap="flat" cmpd="sng">
            <a:solidFill>
              <a:schemeClr val="dk2"/>
            </a:solidFill>
            <a:prstDash val="solid"/>
            <a:round/>
            <a:headEnd type="none" w="lg" len="lg"/>
            <a:tailEnd type="triangle" w="lg" len="lg"/>
          </a:ln>
        </p:spPr>
      </p:cxnSp>
      <p:cxnSp>
        <p:nvCxnSpPr>
          <p:cNvPr id="611" name="Shape 611"/>
          <p:cNvCxnSpPr>
            <a:endCxn id="604" idx="1"/>
          </p:cNvCxnSpPr>
          <p:nvPr/>
        </p:nvCxnSpPr>
        <p:spPr>
          <a:xfrm rot="10800000" flipH="1">
            <a:off x="2332650" y="2812350"/>
            <a:ext cx="1524000" cy="811200"/>
          </a:xfrm>
          <a:prstGeom prst="straightConnector1">
            <a:avLst/>
          </a:prstGeom>
          <a:noFill/>
          <a:ln w="9525" cap="flat" cmpd="sng">
            <a:solidFill>
              <a:schemeClr val="dk2"/>
            </a:solidFill>
            <a:prstDash val="solid"/>
            <a:round/>
            <a:headEnd type="none" w="lg" len="lg"/>
            <a:tailEnd type="triangle" w="lg" len="lg"/>
          </a:ln>
        </p:spPr>
      </p:cxnSp>
      <p:cxnSp>
        <p:nvCxnSpPr>
          <p:cNvPr id="612" name="Shape 612"/>
          <p:cNvCxnSpPr>
            <a:endCxn id="605" idx="1"/>
          </p:cNvCxnSpPr>
          <p:nvPr/>
        </p:nvCxnSpPr>
        <p:spPr>
          <a:xfrm rot="10800000" flipH="1">
            <a:off x="2254950" y="3517800"/>
            <a:ext cx="1601700" cy="494400"/>
          </a:xfrm>
          <a:prstGeom prst="straightConnector1">
            <a:avLst/>
          </a:prstGeom>
          <a:noFill/>
          <a:ln w="9525" cap="flat" cmpd="sng">
            <a:solidFill>
              <a:schemeClr val="dk2"/>
            </a:solidFill>
            <a:prstDash val="solid"/>
            <a:round/>
            <a:headEnd type="none" w="lg" len="lg"/>
            <a:tailEnd type="triangle" w="lg" len="lg"/>
          </a:ln>
        </p:spPr>
      </p:cxnSp>
      <p:cxnSp>
        <p:nvCxnSpPr>
          <p:cNvPr id="613" name="Shape 613"/>
          <p:cNvCxnSpPr>
            <a:stCxn id="601" idx="3"/>
            <a:endCxn id="606" idx="1"/>
          </p:cNvCxnSpPr>
          <p:nvPr/>
        </p:nvCxnSpPr>
        <p:spPr>
          <a:xfrm rot="10800000" flipH="1">
            <a:off x="2313875" y="4223325"/>
            <a:ext cx="1542900" cy="169800"/>
          </a:xfrm>
          <a:prstGeom prst="straightConnector1">
            <a:avLst/>
          </a:prstGeom>
          <a:noFill/>
          <a:ln w="9525" cap="flat" cmpd="sng">
            <a:solidFill>
              <a:schemeClr val="dk2"/>
            </a:solidFill>
            <a:prstDash val="solid"/>
            <a:round/>
            <a:headEnd type="none" w="lg" len="lg"/>
            <a:tailEnd type="triangle" w="lg" len="lg"/>
          </a:ln>
        </p:spPr>
      </p:cxnSp>
      <p:cxnSp>
        <p:nvCxnSpPr>
          <p:cNvPr id="614" name="Shape 614"/>
          <p:cNvCxnSpPr>
            <a:endCxn id="607" idx="1"/>
          </p:cNvCxnSpPr>
          <p:nvPr/>
        </p:nvCxnSpPr>
        <p:spPr>
          <a:xfrm>
            <a:off x="2270550" y="4820700"/>
            <a:ext cx="1586100" cy="108000"/>
          </a:xfrm>
          <a:prstGeom prst="straightConnector1">
            <a:avLst/>
          </a:prstGeom>
          <a:noFill/>
          <a:ln w="9525" cap="flat" cmpd="sng">
            <a:solidFill>
              <a:schemeClr val="dk2"/>
            </a:solidFill>
            <a:prstDash val="solid"/>
            <a:round/>
            <a:headEnd type="none" w="lg" len="lg"/>
            <a:tailEnd type="triangle" w="lg" len="lg"/>
          </a:ln>
        </p:spPr>
      </p:cxnSp>
      <p:cxnSp>
        <p:nvCxnSpPr>
          <p:cNvPr id="615" name="Shape 615"/>
          <p:cNvCxnSpPr>
            <a:endCxn id="608" idx="1"/>
          </p:cNvCxnSpPr>
          <p:nvPr/>
        </p:nvCxnSpPr>
        <p:spPr>
          <a:xfrm>
            <a:off x="2270550" y="5085150"/>
            <a:ext cx="1586100" cy="549000"/>
          </a:xfrm>
          <a:prstGeom prst="straightConnector1">
            <a:avLst/>
          </a:prstGeom>
          <a:noFill/>
          <a:ln w="9525" cap="flat" cmpd="sng">
            <a:solidFill>
              <a:schemeClr val="dk2"/>
            </a:solidFill>
            <a:prstDash val="solid"/>
            <a:round/>
            <a:headEnd type="none" w="lg" len="lg"/>
            <a:tailEnd type="triangle" w="lg" len="lg"/>
          </a:ln>
        </p:spPr>
      </p:cxnSp>
      <p:cxnSp>
        <p:nvCxnSpPr>
          <p:cNvPr id="616" name="Shape 616"/>
          <p:cNvCxnSpPr>
            <a:endCxn id="609" idx="1"/>
          </p:cNvCxnSpPr>
          <p:nvPr/>
        </p:nvCxnSpPr>
        <p:spPr>
          <a:xfrm>
            <a:off x="2317050" y="5536200"/>
            <a:ext cx="1539600" cy="803400"/>
          </a:xfrm>
          <a:prstGeom prst="straightConnector1">
            <a:avLst/>
          </a:prstGeom>
          <a:noFill/>
          <a:ln w="9525" cap="flat" cmpd="sng">
            <a:solidFill>
              <a:schemeClr val="dk2"/>
            </a:solidFill>
            <a:prstDash val="solid"/>
            <a:round/>
            <a:headEnd type="none" w="lg" len="lg"/>
            <a:tailEnd type="triangle" w="lg" len="lg"/>
          </a:ln>
        </p:spPr>
      </p:cxnSp>
      <p:sp>
        <p:nvSpPr>
          <p:cNvPr id="617" name="Shape 617"/>
          <p:cNvSpPr/>
          <p:nvPr/>
        </p:nvSpPr>
        <p:spPr>
          <a:xfrm>
            <a:off x="6614050" y="24036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2000">
                <a:solidFill>
                  <a:schemeClr val="dk1"/>
                </a:solidFill>
                <a:latin typeface="+mn-lt"/>
              </a:rPr>
              <a:t>aardvark 1</a:t>
            </a:r>
            <a:endParaRPr>
              <a:latin typeface="+mn-lt"/>
            </a:endParaRPr>
          </a:p>
        </p:txBody>
      </p:sp>
      <p:sp>
        <p:nvSpPr>
          <p:cNvPr id="618" name="Shape 618"/>
          <p:cNvSpPr/>
          <p:nvPr/>
        </p:nvSpPr>
        <p:spPr>
          <a:xfrm>
            <a:off x="6614050" y="29352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latin typeface="+mn-lt"/>
              </a:rPr>
              <a:t>cat 1</a:t>
            </a:r>
            <a:endParaRPr>
              <a:latin typeface="+mn-lt"/>
            </a:endParaRPr>
          </a:p>
        </p:txBody>
      </p:sp>
      <p:sp>
        <p:nvSpPr>
          <p:cNvPr id="619" name="Shape 619"/>
          <p:cNvSpPr/>
          <p:nvPr/>
        </p:nvSpPr>
        <p:spPr>
          <a:xfrm>
            <a:off x="6614050" y="34668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latin typeface="+mn-lt"/>
              </a:rPr>
              <a:t>mat 1</a:t>
            </a:r>
            <a:endParaRPr>
              <a:latin typeface="+mn-lt"/>
            </a:endParaRPr>
          </a:p>
        </p:txBody>
      </p:sp>
      <p:sp>
        <p:nvSpPr>
          <p:cNvPr id="620" name="Shape 620"/>
          <p:cNvSpPr/>
          <p:nvPr/>
        </p:nvSpPr>
        <p:spPr>
          <a:xfrm>
            <a:off x="6614050" y="39984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latin typeface="+mn-lt"/>
              </a:rPr>
              <a:t>on 2</a:t>
            </a:r>
            <a:endParaRPr>
              <a:latin typeface="+mn-lt"/>
            </a:endParaRPr>
          </a:p>
        </p:txBody>
      </p:sp>
      <p:sp>
        <p:nvSpPr>
          <p:cNvPr id="621" name="Shape 621"/>
          <p:cNvSpPr/>
          <p:nvPr/>
        </p:nvSpPr>
        <p:spPr>
          <a:xfrm>
            <a:off x="6614050" y="45300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latin typeface="+mn-lt"/>
              </a:rPr>
              <a:t>sat 2</a:t>
            </a:r>
            <a:endParaRPr>
              <a:latin typeface="+mn-lt"/>
            </a:endParaRPr>
          </a:p>
        </p:txBody>
      </p:sp>
      <p:sp>
        <p:nvSpPr>
          <p:cNvPr id="622" name="Shape 622"/>
          <p:cNvSpPr/>
          <p:nvPr/>
        </p:nvSpPr>
        <p:spPr>
          <a:xfrm>
            <a:off x="6614050" y="50616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latin typeface="+mn-lt"/>
              </a:rPr>
              <a:t>sofa 1</a:t>
            </a:r>
            <a:endParaRPr>
              <a:latin typeface="+mn-lt"/>
            </a:endParaRPr>
          </a:p>
        </p:txBody>
      </p:sp>
      <p:sp>
        <p:nvSpPr>
          <p:cNvPr id="623" name="Shape 623"/>
          <p:cNvSpPr/>
          <p:nvPr/>
        </p:nvSpPr>
        <p:spPr>
          <a:xfrm>
            <a:off x="6614050" y="55932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latin typeface="+mn-lt"/>
              </a:rPr>
              <a:t>the 4</a:t>
            </a:r>
            <a:endParaRPr>
              <a:latin typeface="+mn-lt"/>
            </a:endParaRPr>
          </a:p>
        </p:txBody>
      </p:sp>
      <p:cxnSp>
        <p:nvCxnSpPr>
          <p:cNvPr id="624" name="Shape 624"/>
          <p:cNvCxnSpPr>
            <a:stCxn id="603" idx="3"/>
          </p:cNvCxnSpPr>
          <p:nvPr/>
        </p:nvCxnSpPr>
        <p:spPr>
          <a:xfrm>
            <a:off x="5194050" y="2106900"/>
            <a:ext cx="1430700" cy="614400"/>
          </a:xfrm>
          <a:prstGeom prst="straightConnector1">
            <a:avLst/>
          </a:prstGeom>
          <a:noFill/>
          <a:ln w="9525" cap="flat" cmpd="sng">
            <a:solidFill>
              <a:schemeClr val="dk2"/>
            </a:solidFill>
            <a:prstDash val="solid"/>
            <a:round/>
            <a:headEnd type="none" w="lg" len="lg"/>
            <a:tailEnd type="triangle" w="lg" len="lg"/>
          </a:ln>
        </p:spPr>
      </p:cxnSp>
      <p:cxnSp>
        <p:nvCxnSpPr>
          <p:cNvPr id="625" name="Shape 625"/>
          <p:cNvCxnSpPr>
            <a:stCxn id="604" idx="3"/>
            <a:endCxn id="618" idx="1"/>
          </p:cNvCxnSpPr>
          <p:nvPr/>
        </p:nvCxnSpPr>
        <p:spPr>
          <a:xfrm>
            <a:off x="5194050" y="2812350"/>
            <a:ext cx="1419900" cy="347700"/>
          </a:xfrm>
          <a:prstGeom prst="straightConnector1">
            <a:avLst/>
          </a:prstGeom>
          <a:noFill/>
          <a:ln w="9525" cap="flat" cmpd="sng">
            <a:solidFill>
              <a:schemeClr val="dk2"/>
            </a:solidFill>
            <a:prstDash val="solid"/>
            <a:round/>
            <a:headEnd type="none" w="lg" len="lg"/>
            <a:tailEnd type="triangle" w="lg" len="lg"/>
          </a:ln>
        </p:spPr>
      </p:cxnSp>
      <p:cxnSp>
        <p:nvCxnSpPr>
          <p:cNvPr id="626" name="Shape 626"/>
          <p:cNvCxnSpPr>
            <a:endCxn id="619" idx="1"/>
          </p:cNvCxnSpPr>
          <p:nvPr/>
        </p:nvCxnSpPr>
        <p:spPr>
          <a:xfrm>
            <a:off x="5194150" y="3517650"/>
            <a:ext cx="1419900" cy="174000"/>
          </a:xfrm>
          <a:prstGeom prst="straightConnector1">
            <a:avLst/>
          </a:prstGeom>
          <a:noFill/>
          <a:ln w="9525" cap="flat" cmpd="sng">
            <a:solidFill>
              <a:schemeClr val="dk2"/>
            </a:solidFill>
            <a:prstDash val="solid"/>
            <a:round/>
            <a:headEnd type="none" w="lg" len="lg"/>
            <a:tailEnd type="triangle" w="lg" len="lg"/>
          </a:ln>
        </p:spPr>
      </p:cxnSp>
      <p:cxnSp>
        <p:nvCxnSpPr>
          <p:cNvPr id="627" name="Shape 627"/>
          <p:cNvCxnSpPr>
            <a:endCxn id="620" idx="1"/>
          </p:cNvCxnSpPr>
          <p:nvPr/>
        </p:nvCxnSpPr>
        <p:spPr>
          <a:xfrm>
            <a:off x="5194150" y="4223250"/>
            <a:ext cx="1419900" cy="0"/>
          </a:xfrm>
          <a:prstGeom prst="straightConnector1">
            <a:avLst/>
          </a:prstGeom>
          <a:noFill/>
          <a:ln w="9525" cap="flat" cmpd="sng">
            <a:solidFill>
              <a:schemeClr val="dk2"/>
            </a:solidFill>
            <a:prstDash val="solid"/>
            <a:round/>
            <a:headEnd type="none" w="lg" len="lg"/>
            <a:tailEnd type="triangle" w="lg" len="lg"/>
          </a:ln>
        </p:spPr>
      </p:cxnSp>
      <p:cxnSp>
        <p:nvCxnSpPr>
          <p:cNvPr id="628" name="Shape 628"/>
          <p:cNvCxnSpPr>
            <a:stCxn id="607" idx="3"/>
            <a:endCxn id="621" idx="1"/>
          </p:cNvCxnSpPr>
          <p:nvPr/>
        </p:nvCxnSpPr>
        <p:spPr>
          <a:xfrm rot="10800000" flipH="1">
            <a:off x="5194050" y="4755000"/>
            <a:ext cx="1419900" cy="173700"/>
          </a:xfrm>
          <a:prstGeom prst="straightConnector1">
            <a:avLst/>
          </a:prstGeom>
          <a:noFill/>
          <a:ln w="9525" cap="flat" cmpd="sng">
            <a:solidFill>
              <a:schemeClr val="dk2"/>
            </a:solidFill>
            <a:prstDash val="solid"/>
            <a:round/>
            <a:headEnd type="none" w="lg" len="lg"/>
            <a:tailEnd type="triangle" w="lg" len="lg"/>
          </a:ln>
        </p:spPr>
      </p:cxnSp>
      <p:cxnSp>
        <p:nvCxnSpPr>
          <p:cNvPr id="629" name="Shape 629"/>
          <p:cNvCxnSpPr>
            <a:stCxn id="608" idx="3"/>
            <a:endCxn id="622" idx="1"/>
          </p:cNvCxnSpPr>
          <p:nvPr/>
        </p:nvCxnSpPr>
        <p:spPr>
          <a:xfrm rot="10800000" flipH="1">
            <a:off x="5194050" y="5286450"/>
            <a:ext cx="1419900" cy="347700"/>
          </a:xfrm>
          <a:prstGeom prst="straightConnector1">
            <a:avLst/>
          </a:prstGeom>
          <a:noFill/>
          <a:ln w="9525" cap="flat" cmpd="sng">
            <a:solidFill>
              <a:schemeClr val="dk2"/>
            </a:solidFill>
            <a:prstDash val="solid"/>
            <a:round/>
            <a:headEnd type="none" w="lg" len="lg"/>
            <a:tailEnd type="triangle" w="lg" len="lg"/>
          </a:ln>
        </p:spPr>
      </p:cxnSp>
      <p:cxnSp>
        <p:nvCxnSpPr>
          <p:cNvPr id="630" name="Shape 630"/>
          <p:cNvCxnSpPr>
            <a:stCxn id="609" idx="3"/>
            <a:endCxn id="623" idx="1"/>
          </p:cNvCxnSpPr>
          <p:nvPr/>
        </p:nvCxnSpPr>
        <p:spPr>
          <a:xfrm rot="10800000" flipH="1">
            <a:off x="5194050" y="5818200"/>
            <a:ext cx="1419900" cy="521400"/>
          </a:xfrm>
          <a:prstGeom prst="straightConnector1">
            <a:avLst/>
          </a:prstGeom>
          <a:noFill/>
          <a:ln w="9525" cap="flat" cmpd="sng">
            <a:solidFill>
              <a:schemeClr val="dk2"/>
            </a:solidFill>
            <a:prstDash val="solid"/>
            <a:round/>
            <a:headEnd type="none" w="lg" len="lg"/>
            <a:tailEnd type="triangle" w="lg" len="lg"/>
          </a:ln>
        </p:spPr>
      </p:cxnSp>
      <p:sp>
        <p:nvSpPr>
          <p:cNvPr id="631" name="Shape 631"/>
          <p:cNvSpPr txBox="1"/>
          <p:nvPr/>
        </p:nvSpPr>
        <p:spPr>
          <a:xfrm>
            <a:off x="6333050" y="1728300"/>
            <a:ext cx="2521500" cy="44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a:latin typeface="+mn-lt"/>
              </a:rPr>
              <a:t>Reducer Output</a:t>
            </a:r>
            <a:endParaRPr sz="2200">
              <a:latin typeface="+mn-lt"/>
            </a:endParaRPr>
          </a:p>
        </p:txBody>
      </p:sp>
      <p:sp>
        <p:nvSpPr>
          <p:cNvPr id="632" name="Shape 632"/>
          <p:cNvSpPr/>
          <p:nvPr/>
        </p:nvSpPr>
        <p:spPr>
          <a:xfrm>
            <a:off x="9110950" y="2289000"/>
            <a:ext cx="2161800" cy="3639600"/>
          </a:xfrm>
          <a:prstGeom prst="rect">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200">
                <a:latin typeface="+mn-lt"/>
              </a:rPr>
              <a:t>aardvark 1</a:t>
            </a:r>
            <a:endParaRPr sz="2200">
              <a:latin typeface="+mn-lt"/>
            </a:endParaRPr>
          </a:p>
          <a:p>
            <a:pPr marL="0" lvl="0" indent="0" algn="ctr" rtl="0">
              <a:lnSpc>
                <a:spcPct val="150000"/>
              </a:lnSpc>
              <a:spcBef>
                <a:spcPts val="0"/>
              </a:spcBef>
              <a:spcAft>
                <a:spcPts val="0"/>
              </a:spcAft>
              <a:buNone/>
            </a:pPr>
            <a:r>
              <a:rPr lang="en-US" sz="2200">
                <a:latin typeface="+mn-lt"/>
              </a:rPr>
              <a:t>cat 1</a:t>
            </a:r>
            <a:endParaRPr sz="2200">
              <a:latin typeface="+mn-lt"/>
            </a:endParaRPr>
          </a:p>
          <a:p>
            <a:pPr marL="0" lvl="0" indent="0" algn="ctr" rtl="0">
              <a:lnSpc>
                <a:spcPct val="150000"/>
              </a:lnSpc>
              <a:spcBef>
                <a:spcPts val="0"/>
              </a:spcBef>
              <a:spcAft>
                <a:spcPts val="0"/>
              </a:spcAft>
              <a:buNone/>
            </a:pPr>
            <a:r>
              <a:rPr lang="en-US" sz="2200">
                <a:latin typeface="+mn-lt"/>
              </a:rPr>
              <a:t>mat 1</a:t>
            </a:r>
            <a:endParaRPr sz="2200">
              <a:latin typeface="+mn-lt"/>
            </a:endParaRPr>
          </a:p>
          <a:p>
            <a:pPr marL="0" lvl="0" indent="0" algn="ctr" rtl="0">
              <a:lnSpc>
                <a:spcPct val="150000"/>
              </a:lnSpc>
              <a:spcBef>
                <a:spcPts val="0"/>
              </a:spcBef>
              <a:spcAft>
                <a:spcPts val="0"/>
              </a:spcAft>
              <a:buNone/>
            </a:pPr>
            <a:r>
              <a:rPr lang="en-US" sz="2200">
                <a:latin typeface="+mn-lt"/>
              </a:rPr>
              <a:t>on 2</a:t>
            </a:r>
            <a:endParaRPr sz="2200">
              <a:latin typeface="+mn-lt"/>
            </a:endParaRPr>
          </a:p>
          <a:p>
            <a:pPr marL="0" lvl="0" indent="0" algn="ctr" rtl="0">
              <a:lnSpc>
                <a:spcPct val="150000"/>
              </a:lnSpc>
              <a:spcBef>
                <a:spcPts val="0"/>
              </a:spcBef>
              <a:spcAft>
                <a:spcPts val="0"/>
              </a:spcAft>
              <a:buNone/>
            </a:pPr>
            <a:r>
              <a:rPr lang="en-US" sz="2200">
                <a:latin typeface="+mn-lt"/>
              </a:rPr>
              <a:t>sat 2</a:t>
            </a:r>
            <a:endParaRPr sz="2200">
              <a:latin typeface="+mn-lt"/>
            </a:endParaRPr>
          </a:p>
          <a:p>
            <a:pPr marL="0" lvl="0" indent="0" algn="ctr" rtl="0">
              <a:lnSpc>
                <a:spcPct val="150000"/>
              </a:lnSpc>
              <a:spcBef>
                <a:spcPts val="0"/>
              </a:spcBef>
              <a:spcAft>
                <a:spcPts val="0"/>
              </a:spcAft>
              <a:buNone/>
            </a:pPr>
            <a:r>
              <a:rPr lang="en-US" sz="2200">
                <a:latin typeface="+mn-lt"/>
              </a:rPr>
              <a:t>sofa 1</a:t>
            </a:r>
            <a:endParaRPr sz="2200">
              <a:latin typeface="+mn-lt"/>
            </a:endParaRPr>
          </a:p>
          <a:p>
            <a:pPr marL="0" lvl="0" indent="0" algn="ctr" rtl="0">
              <a:lnSpc>
                <a:spcPct val="150000"/>
              </a:lnSpc>
              <a:spcBef>
                <a:spcPts val="0"/>
              </a:spcBef>
              <a:spcAft>
                <a:spcPts val="0"/>
              </a:spcAft>
              <a:buNone/>
            </a:pPr>
            <a:r>
              <a:rPr lang="en-US" sz="2200">
                <a:latin typeface="+mn-lt"/>
              </a:rPr>
              <a:t>the 4</a:t>
            </a:r>
            <a:endParaRPr sz="2200">
              <a:latin typeface="+mn-lt"/>
            </a:endParaRPr>
          </a:p>
        </p:txBody>
      </p:sp>
      <p:sp>
        <p:nvSpPr>
          <p:cNvPr id="633" name="Shape 633"/>
          <p:cNvSpPr txBox="1"/>
          <p:nvPr/>
        </p:nvSpPr>
        <p:spPr>
          <a:xfrm>
            <a:off x="9577450" y="1728288"/>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latin typeface="+mn-lt"/>
              </a:rPr>
              <a:t>Result</a:t>
            </a:r>
            <a:endParaRPr sz="2400">
              <a:latin typeface="+mn-lt"/>
            </a:endParaRPr>
          </a:p>
        </p:txBody>
      </p:sp>
    </p:spTree>
    <p:extLst>
      <p:ext uri="{BB962C8B-B14F-4D97-AF65-F5344CB8AC3E}">
        <p14:creationId xmlns:p14="http://schemas.microsoft.com/office/powerpoint/2010/main" val="352921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12FB-C898-6A33-C87E-CFAB2DEDE641}"/>
              </a:ext>
            </a:extLst>
          </p:cNvPr>
          <p:cNvSpPr>
            <a:spLocks noGrp="1"/>
          </p:cNvSpPr>
          <p:nvPr>
            <p:ph type="title"/>
          </p:nvPr>
        </p:nvSpPr>
        <p:spPr/>
        <p:txBody>
          <a:bodyPr/>
          <a:lstStyle/>
          <a:p>
            <a:r>
              <a:rPr lang="en-US" dirty="0"/>
              <a:t>Example YARN challenge</a:t>
            </a:r>
          </a:p>
        </p:txBody>
      </p:sp>
      <p:sp>
        <p:nvSpPr>
          <p:cNvPr id="3" name="Text Placeholder 2">
            <a:extLst>
              <a:ext uri="{FF2B5EF4-FFF2-40B4-BE49-F238E27FC236}">
                <a16:creationId xmlns:a16="http://schemas.microsoft.com/office/drawing/2014/main" id="{6D5268F3-90AC-F395-190C-80E57B37639D}"/>
              </a:ext>
            </a:extLst>
          </p:cNvPr>
          <p:cNvSpPr>
            <a:spLocks noGrp="1"/>
          </p:cNvSpPr>
          <p:nvPr>
            <p:ph type="body" idx="1"/>
          </p:nvPr>
        </p:nvSpPr>
        <p:spPr/>
        <p:txBody>
          <a:bodyPr/>
          <a:lstStyle/>
          <a:p>
            <a:pPr marL="50800" indent="0">
              <a:buNone/>
            </a:pPr>
            <a:r>
              <a:rPr lang="en-US" dirty="0"/>
              <a:t>YARN has to decide which machines to schedule each map and reduce step on.  Some have RDDs cached for reuse</a:t>
            </a:r>
          </a:p>
          <a:p>
            <a:pPr marL="50800" indent="0">
              <a:buNone/>
            </a:pPr>
            <a:endParaRPr lang="en-US" dirty="0"/>
          </a:p>
          <a:p>
            <a:pPr marL="50800" indent="0">
              <a:buNone/>
            </a:pPr>
            <a:r>
              <a:rPr lang="en-US" dirty="0"/>
              <a:t>Those same machines are in demand by other Apache tools as well, such as Pig and Hive and even the HDFS meta-data service</a:t>
            </a:r>
          </a:p>
          <a:p>
            <a:pPr marL="50800" indent="0">
              <a:buNone/>
            </a:pPr>
            <a:endParaRPr lang="en-US" dirty="0"/>
          </a:p>
          <a:p>
            <a:pPr marL="50800" indent="0">
              <a:buNone/>
            </a:pPr>
            <a:r>
              <a:rPr lang="en-US" dirty="0"/>
              <a:t>Some tasks might have special needs, like “a node with 8 GPUs” or “at least 20GB of RAM memory.”</a:t>
            </a:r>
          </a:p>
        </p:txBody>
      </p:sp>
      <p:sp>
        <p:nvSpPr>
          <p:cNvPr id="4" name="Footer Placeholder 3">
            <a:extLst>
              <a:ext uri="{FF2B5EF4-FFF2-40B4-BE49-F238E27FC236}">
                <a16:creationId xmlns:a16="http://schemas.microsoft.com/office/drawing/2014/main" id="{BFDFE41F-8CA9-9B0E-F33D-6A0851402F54}"/>
              </a:ext>
            </a:extLst>
          </p:cNvPr>
          <p:cNvSpPr>
            <a:spLocks noGrp="1"/>
          </p:cNvSpPr>
          <p:nvPr>
            <p:ph type="ftr" idx="11"/>
          </p:nvPr>
        </p:nvSpPr>
        <p:spPr/>
        <p:txBody>
          <a:bodyPr/>
          <a:lstStyle/>
          <a:p>
            <a:r>
              <a:rPr lang="en-US"/>
              <a:t>CS5412, Fall 2022</a:t>
            </a:r>
            <a:endParaRPr lang="en-US" dirty="0"/>
          </a:p>
        </p:txBody>
      </p:sp>
      <p:sp>
        <p:nvSpPr>
          <p:cNvPr id="5" name="Slide Number Placeholder 4">
            <a:extLst>
              <a:ext uri="{FF2B5EF4-FFF2-40B4-BE49-F238E27FC236}">
                <a16:creationId xmlns:a16="http://schemas.microsoft.com/office/drawing/2014/main" id="{CD2E37C0-E074-E744-025F-4C2086CA42A5}"/>
              </a:ext>
            </a:extLst>
          </p:cNvPr>
          <p:cNvSpPr>
            <a:spLocks noGrp="1"/>
          </p:cNvSpPr>
          <p:nvPr>
            <p:ph type="sldNum" idx="12"/>
          </p:nvPr>
        </p:nvSpPr>
        <p:spPr/>
        <p:txBody>
          <a:bodyPr/>
          <a:lstStyle/>
          <a:p>
            <a:fld id="{00000000-1234-1234-1234-123412341234}" type="slidenum">
              <a:rPr lang="en-US" smtClean="0"/>
              <a:pPr/>
              <a:t>27</a:t>
            </a:fld>
            <a:endParaRPr lang="en-US" dirty="0"/>
          </a:p>
        </p:txBody>
      </p:sp>
    </p:spTree>
    <p:extLst>
      <p:ext uri="{BB962C8B-B14F-4D97-AF65-F5344CB8AC3E}">
        <p14:creationId xmlns:p14="http://schemas.microsoft.com/office/powerpoint/2010/main" val="2992611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AF33-CA6B-F357-C7E9-DA5BB32EF9A3}"/>
              </a:ext>
            </a:extLst>
          </p:cNvPr>
          <p:cNvSpPr>
            <a:spLocks noGrp="1"/>
          </p:cNvSpPr>
          <p:nvPr>
            <p:ph type="title"/>
          </p:nvPr>
        </p:nvSpPr>
        <p:spPr/>
        <p:txBody>
          <a:bodyPr/>
          <a:lstStyle/>
          <a:p>
            <a:r>
              <a:rPr lang="en-US" dirty="0"/>
              <a:t>How does YARN do this?</a:t>
            </a:r>
          </a:p>
        </p:txBody>
      </p:sp>
      <p:sp>
        <p:nvSpPr>
          <p:cNvPr id="3" name="Text Placeholder 2">
            <a:extLst>
              <a:ext uri="{FF2B5EF4-FFF2-40B4-BE49-F238E27FC236}">
                <a16:creationId xmlns:a16="http://schemas.microsoft.com/office/drawing/2014/main" id="{90BC2FBE-F48F-AF96-07CC-C3A323808E12}"/>
              </a:ext>
            </a:extLst>
          </p:cNvPr>
          <p:cNvSpPr>
            <a:spLocks noGrp="1"/>
          </p:cNvSpPr>
          <p:nvPr>
            <p:ph type="body" idx="1"/>
          </p:nvPr>
        </p:nvSpPr>
        <p:spPr/>
        <p:txBody>
          <a:bodyPr/>
          <a:lstStyle/>
          <a:p>
            <a:pPr marL="50800" indent="0">
              <a:buNone/>
            </a:pPr>
            <a:r>
              <a:rPr lang="en-US" dirty="0"/>
              <a:t>YARN loops, collecting a batch of tasks that need to be scheduled.</a:t>
            </a:r>
          </a:p>
          <a:p>
            <a:pPr marL="50800" indent="0">
              <a:buNone/>
            </a:pPr>
            <a:endParaRPr lang="en-US" dirty="0"/>
          </a:p>
          <a:p>
            <a:pPr marL="50800" indent="0">
              <a:buNone/>
            </a:pPr>
            <a:r>
              <a:rPr lang="en-US" dirty="0"/>
              <a:t>For each batch it runs a form of </a:t>
            </a:r>
            <a:r>
              <a:rPr lang="en-US" i="1" dirty="0"/>
              <a:t>constrained optimization.</a:t>
            </a:r>
            <a:r>
              <a:rPr lang="en-US" dirty="0"/>
              <a:t>  First, it identifies tasks with special needs (for example, a task that needs two GPUs can only run on a node with two GPUs available)</a:t>
            </a:r>
          </a:p>
          <a:p>
            <a:pPr marL="50800" indent="0">
              <a:buNone/>
            </a:pPr>
            <a:endParaRPr lang="en-US" dirty="0"/>
          </a:p>
          <a:p>
            <a:pPr marL="50800" indent="0">
              <a:buNone/>
            </a:pPr>
            <a:r>
              <a:rPr lang="en-US" dirty="0"/>
              <a:t>Next it runs a form of </a:t>
            </a:r>
            <a:r>
              <a:rPr lang="en-US" dirty="0" err="1"/>
              <a:t>minflow</a:t>
            </a:r>
            <a:r>
              <a:rPr lang="en-US" dirty="0"/>
              <a:t>/</a:t>
            </a:r>
            <a:r>
              <a:rPr lang="en-US" dirty="0" err="1"/>
              <a:t>maxcut</a:t>
            </a:r>
            <a:r>
              <a:rPr lang="en-US" dirty="0"/>
              <a:t> algorithm to assign tasks to available nodes in a best fit manner.  </a:t>
            </a:r>
            <a:r>
              <a:rPr lang="en-US"/>
              <a:t>Like bin packing.</a:t>
            </a:r>
          </a:p>
        </p:txBody>
      </p:sp>
      <p:sp>
        <p:nvSpPr>
          <p:cNvPr id="4" name="Footer Placeholder 3">
            <a:extLst>
              <a:ext uri="{FF2B5EF4-FFF2-40B4-BE49-F238E27FC236}">
                <a16:creationId xmlns:a16="http://schemas.microsoft.com/office/drawing/2014/main" id="{03B77B52-B5FB-F15A-5FA6-95ED812EDD90}"/>
              </a:ext>
            </a:extLst>
          </p:cNvPr>
          <p:cNvSpPr>
            <a:spLocks noGrp="1"/>
          </p:cNvSpPr>
          <p:nvPr>
            <p:ph type="ftr" idx="11"/>
          </p:nvPr>
        </p:nvSpPr>
        <p:spPr/>
        <p:txBody>
          <a:bodyPr/>
          <a:lstStyle/>
          <a:p>
            <a:r>
              <a:rPr lang="en-US"/>
              <a:t>CS5412, Fall 2022</a:t>
            </a:r>
            <a:endParaRPr lang="en-US" dirty="0"/>
          </a:p>
        </p:txBody>
      </p:sp>
      <p:sp>
        <p:nvSpPr>
          <p:cNvPr id="5" name="Slide Number Placeholder 4">
            <a:extLst>
              <a:ext uri="{FF2B5EF4-FFF2-40B4-BE49-F238E27FC236}">
                <a16:creationId xmlns:a16="http://schemas.microsoft.com/office/drawing/2014/main" id="{95A9E965-3352-596E-ADE7-760B5C7FB421}"/>
              </a:ext>
            </a:extLst>
          </p:cNvPr>
          <p:cNvSpPr>
            <a:spLocks noGrp="1"/>
          </p:cNvSpPr>
          <p:nvPr>
            <p:ph type="sldNum" idx="12"/>
          </p:nvPr>
        </p:nvSpPr>
        <p:spPr/>
        <p:txBody>
          <a:bodyPr/>
          <a:lstStyle/>
          <a:p>
            <a:fld id="{00000000-1234-1234-1234-123412341234}" type="slidenum">
              <a:rPr lang="en-US" smtClean="0"/>
              <a:pPr/>
              <a:t>28</a:t>
            </a:fld>
            <a:endParaRPr lang="en-US" dirty="0"/>
          </a:p>
        </p:txBody>
      </p:sp>
    </p:spTree>
    <p:extLst>
      <p:ext uri="{BB962C8B-B14F-4D97-AF65-F5344CB8AC3E}">
        <p14:creationId xmlns:p14="http://schemas.microsoft.com/office/powerpoint/2010/main" val="1704848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CF5017-638E-F1CF-C13D-6DF2F1512053}"/>
              </a:ext>
            </a:extLst>
          </p:cNvPr>
          <p:cNvSpPr>
            <a:spLocks noGrp="1"/>
          </p:cNvSpPr>
          <p:nvPr>
            <p:ph type="title"/>
          </p:nvPr>
        </p:nvSpPr>
        <p:spPr/>
        <p:txBody>
          <a:bodyPr/>
          <a:lstStyle/>
          <a:p>
            <a:r>
              <a:rPr lang="en-US" b="1" dirty="0">
                <a:solidFill>
                  <a:srgbClr val="C00000"/>
                </a:solidFill>
              </a:rPr>
              <a:t>Slight topic shift… </a:t>
            </a:r>
          </a:p>
        </p:txBody>
      </p:sp>
      <p:sp>
        <p:nvSpPr>
          <p:cNvPr id="7" name="Text Placeholder 6">
            <a:extLst>
              <a:ext uri="{FF2B5EF4-FFF2-40B4-BE49-F238E27FC236}">
                <a16:creationId xmlns:a16="http://schemas.microsoft.com/office/drawing/2014/main" id="{82F2DC07-3221-AD01-6D5D-16012A7F60D1}"/>
              </a:ext>
            </a:extLst>
          </p:cNvPr>
          <p:cNvSpPr>
            <a:spLocks noGrp="1"/>
          </p:cNvSpPr>
          <p:nvPr>
            <p:ph type="body" idx="1"/>
          </p:nvPr>
        </p:nvSpPr>
        <p:spPr/>
        <p:txBody>
          <a:bodyPr/>
          <a:lstStyle/>
          <a:p>
            <a:r>
              <a:rPr lang="en-US" dirty="0"/>
              <a:t>    Away from YARN and focusing now on what the other tools do</a:t>
            </a:r>
          </a:p>
        </p:txBody>
      </p:sp>
      <p:sp>
        <p:nvSpPr>
          <p:cNvPr id="4" name="Footer Placeholder 3">
            <a:extLst>
              <a:ext uri="{FF2B5EF4-FFF2-40B4-BE49-F238E27FC236}">
                <a16:creationId xmlns:a16="http://schemas.microsoft.com/office/drawing/2014/main" id="{05D50DCA-D3AA-1CB2-AB0D-E632EE6E0515}"/>
              </a:ext>
            </a:extLst>
          </p:cNvPr>
          <p:cNvSpPr>
            <a:spLocks noGrp="1"/>
          </p:cNvSpPr>
          <p:nvPr>
            <p:ph type="ftr" idx="11"/>
          </p:nvPr>
        </p:nvSpPr>
        <p:spPr/>
        <p:txBody>
          <a:bodyPr/>
          <a:lstStyle/>
          <a:p>
            <a:r>
              <a:rPr lang="en-US"/>
              <a:t>CS5412, Fall 2022</a:t>
            </a:r>
            <a:endParaRPr lang="en-US" dirty="0"/>
          </a:p>
        </p:txBody>
      </p:sp>
      <p:sp>
        <p:nvSpPr>
          <p:cNvPr id="5" name="Slide Number Placeholder 4">
            <a:extLst>
              <a:ext uri="{FF2B5EF4-FFF2-40B4-BE49-F238E27FC236}">
                <a16:creationId xmlns:a16="http://schemas.microsoft.com/office/drawing/2014/main" id="{CF8F82EC-6DDA-0CE9-2BB3-A56E25939446}"/>
              </a:ext>
            </a:extLst>
          </p:cNvPr>
          <p:cNvSpPr>
            <a:spLocks noGrp="1"/>
          </p:cNvSpPr>
          <p:nvPr>
            <p:ph type="sldNum" idx="12"/>
          </p:nvPr>
        </p:nvSpPr>
        <p:spPr/>
        <p:txBody>
          <a:bodyPr/>
          <a:lstStyle/>
          <a:p>
            <a:fld id="{00000000-1234-1234-1234-123412341234}" type="slidenum">
              <a:rPr lang="en-US" smtClean="0"/>
              <a:pPr/>
              <a:t>29</a:t>
            </a:fld>
            <a:endParaRPr lang="en-US" dirty="0"/>
          </a:p>
        </p:txBody>
      </p:sp>
    </p:spTree>
    <p:extLst>
      <p:ext uri="{BB962C8B-B14F-4D97-AF65-F5344CB8AC3E}">
        <p14:creationId xmlns:p14="http://schemas.microsoft.com/office/powerpoint/2010/main" val="81881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950980" y="442287"/>
            <a:ext cx="10786800" cy="585456"/>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C00000"/>
              </a:buClr>
              <a:buSzPts val="5000"/>
            </a:pPr>
            <a:r>
              <a:rPr lang="en-US" sz="4400" dirty="0">
                <a:latin typeface="+mj-lt"/>
                <a:ea typeface="Arial"/>
                <a:cs typeface="Arial"/>
                <a:sym typeface="Arial"/>
              </a:rPr>
              <a:t>Actual Apache Tool Names</a:t>
            </a:r>
            <a:endParaRPr sz="4400" dirty="0">
              <a:latin typeface="+mj-lt"/>
              <a:ea typeface="Arial"/>
              <a:cs typeface="Arial"/>
              <a:sym typeface="Arial"/>
            </a:endParaRPr>
          </a:p>
        </p:txBody>
      </p:sp>
      <p:sp>
        <p:nvSpPr>
          <p:cNvPr id="213" name="Shape 21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solidFill>
                  <a:srgbClr val="0C0C0C"/>
                </a:solidFill>
                <a:latin typeface="+mj-lt"/>
                <a:sym typeface="Questrial"/>
              </a:rPr>
              <a:pPr algn="l"/>
              <a:t>3</a:t>
            </a:fld>
            <a:endParaRPr dirty="0">
              <a:solidFill>
                <a:srgbClr val="0C0C0C"/>
              </a:solidFill>
              <a:latin typeface="+mj-lt"/>
              <a:sym typeface="Questrial"/>
            </a:endParaRPr>
          </a:p>
        </p:txBody>
      </p:sp>
      <p:sp>
        <p:nvSpPr>
          <p:cNvPr id="214" name="Shape 214"/>
          <p:cNvSpPr/>
          <p:nvPr/>
        </p:nvSpPr>
        <p:spPr>
          <a:xfrm>
            <a:off x="950980" y="4102525"/>
            <a:ext cx="6358800" cy="1243200"/>
          </a:xfrm>
          <a:prstGeom prst="roundRect">
            <a:avLst>
              <a:gd name="adj" fmla="val 16667"/>
            </a:avLst>
          </a:prstGeom>
          <a:solidFill>
            <a:srgbClr val="93C47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endParaRPr sz="2200" dirty="0">
              <a:latin typeface="+mj-lt"/>
              <a:ea typeface="Questrial"/>
              <a:cs typeface="Arial" panose="020B0604020202020204" pitchFamily="34" charset="0"/>
              <a:sym typeface="Questrial"/>
            </a:endParaRPr>
          </a:p>
          <a:p>
            <a:endParaRPr dirty="0">
              <a:latin typeface="+mj-lt"/>
            </a:endParaRPr>
          </a:p>
        </p:txBody>
      </p:sp>
      <p:sp>
        <p:nvSpPr>
          <p:cNvPr id="215" name="Shape 215"/>
          <p:cNvSpPr/>
          <p:nvPr/>
        </p:nvSpPr>
        <p:spPr>
          <a:xfrm>
            <a:off x="1289504" y="2871488"/>
            <a:ext cx="3564600" cy="862800"/>
          </a:xfrm>
          <a:prstGeom prst="roundRect">
            <a:avLst>
              <a:gd name="adj" fmla="val 16667"/>
            </a:avLst>
          </a:prstGeom>
          <a:solidFill>
            <a:srgbClr val="93C47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lang="en-US" sz="2200" dirty="0">
              <a:latin typeface="+mj-lt"/>
            </a:endParaRPr>
          </a:p>
          <a:p>
            <a:pPr algn="ctr"/>
            <a:r>
              <a:rPr lang="en-US" sz="2200" dirty="0">
                <a:latin typeface="+mj-lt"/>
              </a:rPr>
              <a:t>Yet Another Resource </a:t>
            </a:r>
            <a:r>
              <a:rPr lang="en-US" sz="2200" dirty="0">
                <a:solidFill>
                  <a:schemeClr val="dk1"/>
                </a:solidFill>
                <a:latin typeface="+mj-lt"/>
              </a:rPr>
              <a:t>Negotiator</a:t>
            </a:r>
            <a:r>
              <a:rPr lang="en-US" sz="2200" dirty="0">
                <a:latin typeface="+mj-lt"/>
              </a:rPr>
              <a:t> (YARN)</a:t>
            </a:r>
            <a:endParaRPr sz="2200" dirty="0">
              <a:latin typeface="+mj-lt"/>
            </a:endParaRPr>
          </a:p>
          <a:p>
            <a:endParaRPr dirty="0">
              <a:latin typeface="+mj-lt"/>
            </a:endParaRPr>
          </a:p>
        </p:txBody>
      </p:sp>
      <p:sp>
        <p:nvSpPr>
          <p:cNvPr id="216" name="Shape 216"/>
          <p:cNvSpPr/>
          <p:nvPr/>
        </p:nvSpPr>
        <p:spPr>
          <a:xfrm>
            <a:off x="950980" y="1607449"/>
            <a:ext cx="1458600" cy="862800"/>
          </a:xfrm>
          <a:prstGeom prst="roundRect">
            <a:avLst>
              <a:gd name="adj" fmla="val 16667"/>
            </a:avLst>
          </a:prstGeom>
          <a:solidFill>
            <a:srgbClr val="93C47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sz="2000" dirty="0">
              <a:latin typeface="+mj-lt"/>
              <a:ea typeface="Questrial"/>
              <a:cs typeface="Arial" panose="020B0604020202020204" pitchFamily="34" charset="0"/>
              <a:sym typeface="Questrial"/>
            </a:endParaRPr>
          </a:p>
          <a:p>
            <a:pPr algn="ctr"/>
            <a:r>
              <a:rPr lang="en-US" sz="2000" dirty="0">
                <a:latin typeface="+mj-lt"/>
              </a:rPr>
              <a:t>Hadoop </a:t>
            </a:r>
            <a:r>
              <a:rPr lang="en-US" sz="1600" dirty="0">
                <a:latin typeface="+mj-lt"/>
              </a:rPr>
              <a:t>MapReduce</a:t>
            </a:r>
            <a:endParaRPr sz="1600" dirty="0">
              <a:latin typeface="+mj-lt"/>
            </a:endParaRPr>
          </a:p>
          <a:p>
            <a:endParaRPr dirty="0">
              <a:latin typeface="+mj-lt"/>
            </a:endParaRPr>
          </a:p>
        </p:txBody>
      </p:sp>
      <p:sp>
        <p:nvSpPr>
          <p:cNvPr id="217" name="Shape 217"/>
          <p:cNvSpPr/>
          <p:nvPr/>
        </p:nvSpPr>
        <p:spPr>
          <a:xfrm>
            <a:off x="2584900" y="1640475"/>
            <a:ext cx="973800" cy="862800"/>
          </a:xfrm>
          <a:prstGeom prst="roundRect">
            <a:avLst>
              <a:gd name="adj" fmla="val 16667"/>
            </a:avLst>
          </a:prstGeom>
          <a:solidFill>
            <a:srgbClr val="EFEFEF"/>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algn="ctr"/>
            <a:endParaRPr sz="2000" dirty="0">
              <a:latin typeface="+mj-lt"/>
              <a:ea typeface="Questrial"/>
              <a:cs typeface="Arial" panose="020B0604020202020204" pitchFamily="34" charset="0"/>
              <a:sym typeface="Questrial"/>
            </a:endParaRPr>
          </a:p>
          <a:p>
            <a:pPr algn="ctr"/>
            <a:r>
              <a:rPr lang="en-US" sz="2000" dirty="0">
                <a:latin typeface="+mj-lt"/>
              </a:rPr>
              <a:t>Hive</a:t>
            </a:r>
            <a:endParaRPr sz="2000" dirty="0">
              <a:latin typeface="+mj-lt"/>
            </a:endParaRPr>
          </a:p>
          <a:p>
            <a:endParaRPr dirty="0">
              <a:latin typeface="+mj-lt"/>
            </a:endParaRPr>
          </a:p>
        </p:txBody>
      </p:sp>
      <p:sp>
        <p:nvSpPr>
          <p:cNvPr id="219" name="Shape 219"/>
          <p:cNvSpPr/>
          <p:nvPr/>
        </p:nvSpPr>
        <p:spPr>
          <a:xfrm>
            <a:off x="4941055" y="1640463"/>
            <a:ext cx="1587300" cy="862800"/>
          </a:xfrm>
          <a:prstGeom prst="roundRect">
            <a:avLst>
              <a:gd name="adj" fmla="val 16667"/>
            </a:avLst>
          </a:prstGeom>
          <a:solidFill>
            <a:srgbClr val="CCCCCC"/>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algn="ctr"/>
            <a:endParaRPr sz="2000" dirty="0">
              <a:latin typeface="+mj-lt"/>
              <a:ea typeface="Questrial"/>
              <a:cs typeface="Arial" panose="020B0604020202020204" pitchFamily="34" charset="0"/>
              <a:sym typeface="Questrial"/>
            </a:endParaRPr>
          </a:p>
          <a:p>
            <a:pPr algn="ctr"/>
            <a:r>
              <a:rPr lang="en-US" dirty="0">
                <a:latin typeface="+mj-lt"/>
              </a:rPr>
              <a:t>Other Applications</a:t>
            </a:r>
            <a:endParaRPr dirty="0">
              <a:latin typeface="+mj-lt"/>
            </a:endParaRPr>
          </a:p>
          <a:p>
            <a:endParaRPr dirty="0">
              <a:latin typeface="+mj-lt"/>
            </a:endParaRPr>
          </a:p>
        </p:txBody>
      </p:sp>
      <p:sp>
        <p:nvSpPr>
          <p:cNvPr id="220" name="Shape 220"/>
          <p:cNvSpPr/>
          <p:nvPr/>
        </p:nvSpPr>
        <p:spPr>
          <a:xfrm>
            <a:off x="9099733" y="3755045"/>
            <a:ext cx="1737600" cy="2447100"/>
          </a:xfrm>
          <a:prstGeom prst="roundRect">
            <a:avLst>
              <a:gd name="adj" fmla="val 16667"/>
            </a:avLst>
          </a:prstGeom>
          <a:solidFill>
            <a:schemeClr val="accent5">
              <a:lumMod val="20000"/>
              <a:lumOff val="80000"/>
            </a:schemeClr>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r>
              <a:rPr lang="en-US" sz="2000" dirty="0">
                <a:latin typeface="+mj-lt"/>
              </a:rPr>
              <a:t>Data Ingest Systems</a:t>
            </a:r>
            <a:endParaRPr sz="2000" dirty="0">
              <a:latin typeface="+mj-lt"/>
            </a:endParaRPr>
          </a:p>
          <a:p>
            <a:pPr algn="ctr"/>
            <a:r>
              <a:rPr lang="en-US" sz="2000" dirty="0">
                <a:latin typeface="+mj-lt"/>
              </a:rPr>
              <a:t>e.g., Apache Kafka, Flume, </a:t>
            </a:r>
            <a:r>
              <a:rPr lang="en-US" sz="2000" dirty="0" err="1">
                <a:latin typeface="+mj-lt"/>
              </a:rPr>
              <a:t>etc</a:t>
            </a:r>
            <a:endParaRPr sz="2000" dirty="0">
              <a:latin typeface="+mj-lt"/>
            </a:endParaRPr>
          </a:p>
          <a:p>
            <a:endParaRPr sz="2200" dirty="0">
              <a:latin typeface="+mj-lt"/>
              <a:ea typeface="Questrial"/>
              <a:cs typeface="Arial" panose="020B0604020202020204" pitchFamily="34" charset="0"/>
              <a:sym typeface="Questrial"/>
            </a:endParaRPr>
          </a:p>
        </p:txBody>
      </p:sp>
      <p:sp>
        <p:nvSpPr>
          <p:cNvPr id="221" name="Shape 221"/>
          <p:cNvSpPr/>
          <p:nvPr/>
        </p:nvSpPr>
        <p:spPr>
          <a:xfrm>
            <a:off x="1531280" y="4293528"/>
            <a:ext cx="5155624" cy="448785"/>
          </a:xfrm>
          <a:prstGeom prst="roundRect">
            <a:avLst>
              <a:gd name="adj" fmla="val 16667"/>
            </a:avLst>
          </a:prstGeom>
          <a:solidFill>
            <a:srgbClr val="B6D7A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lang="en-US" sz="2000" dirty="0">
              <a:latin typeface="+mj-lt"/>
            </a:endParaRPr>
          </a:p>
          <a:p>
            <a:pPr algn="ctr"/>
            <a:r>
              <a:rPr lang="en-US" sz="2000" dirty="0">
                <a:latin typeface="+mj-lt"/>
              </a:rPr>
              <a:t>Hadoop NoSQL Database (HBase)</a:t>
            </a:r>
            <a:endParaRPr sz="2000" dirty="0">
              <a:latin typeface="+mj-lt"/>
            </a:endParaRPr>
          </a:p>
          <a:p>
            <a:endParaRPr dirty="0">
              <a:latin typeface="+mj-lt"/>
            </a:endParaRPr>
          </a:p>
        </p:txBody>
      </p:sp>
      <p:sp>
        <p:nvSpPr>
          <p:cNvPr id="222" name="Shape 222"/>
          <p:cNvSpPr/>
          <p:nvPr/>
        </p:nvSpPr>
        <p:spPr>
          <a:xfrm>
            <a:off x="1369029" y="4717913"/>
            <a:ext cx="5466875" cy="521363"/>
          </a:xfrm>
          <a:prstGeom prst="roundRect">
            <a:avLst>
              <a:gd name="adj" fmla="val 16667"/>
            </a:avLst>
          </a:prstGeom>
          <a:solidFill>
            <a:srgbClr val="B6D7A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lang="en-US" sz="2000" dirty="0">
              <a:latin typeface="+mj-lt"/>
            </a:endParaRPr>
          </a:p>
          <a:p>
            <a:pPr algn="ctr"/>
            <a:r>
              <a:rPr lang="en-US" sz="2000" dirty="0">
                <a:latin typeface="+mj-lt"/>
              </a:rPr>
              <a:t>Hadoop Distributed File System (HDFS)</a:t>
            </a:r>
            <a:endParaRPr sz="2000" dirty="0">
              <a:latin typeface="+mj-lt"/>
            </a:endParaRPr>
          </a:p>
          <a:p>
            <a:endParaRPr dirty="0">
              <a:latin typeface="+mj-lt"/>
            </a:endParaRPr>
          </a:p>
        </p:txBody>
      </p:sp>
      <p:sp>
        <p:nvSpPr>
          <p:cNvPr id="223" name="Shape 223"/>
          <p:cNvSpPr/>
          <p:nvPr/>
        </p:nvSpPr>
        <p:spPr>
          <a:xfrm>
            <a:off x="3734025" y="1640475"/>
            <a:ext cx="973800" cy="862800"/>
          </a:xfrm>
          <a:prstGeom prst="roundRect">
            <a:avLst>
              <a:gd name="adj" fmla="val 16667"/>
            </a:avLst>
          </a:prstGeom>
          <a:solidFill>
            <a:srgbClr val="D9D9D9"/>
          </a:solidFill>
          <a:ln w="38100" cap="flat" cmpd="sng">
            <a:solidFill>
              <a:srgbClr val="93C47D"/>
            </a:solidFill>
            <a:prstDash val="solid"/>
            <a:round/>
            <a:headEnd type="none" w="med" len="med"/>
            <a:tailEnd type="none" w="med" len="med"/>
          </a:ln>
        </p:spPr>
        <p:txBody>
          <a:bodyPr spcFirstLastPara="1" wrap="square" lIns="91425" tIns="91425" rIns="91425" bIns="91425" anchor="ctr" anchorCtr="0">
            <a:noAutofit/>
          </a:bodyPr>
          <a:lstStyle/>
          <a:p>
            <a:pPr algn="ctr"/>
            <a:endParaRPr sz="2000" dirty="0">
              <a:latin typeface="+mj-lt"/>
              <a:ea typeface="Questrial"/>
              <a:cs typeface="Arial" panose="020B0604020202020204" pitchFamily="34" charset="0"/>
              <a:sym typeface="Questrial"/>
            </a:endParaRPr>
          </a:p>
          <a:p>
            <a:pPr algn="ctr"/>
            <a:r>
              <a:rPr lang="en-US" sz="2000" dirty="0">
                <a:latin typeface="+mj-lt"/>
              </a:rPr>
              <a:t>Pig</a:t>
            </a:r>
            <a:endParaRPr sz="2000" dirty="0">
              <a:latin typeface="+mj-lt"/>
            </a:endParaRPr>
          </a:p>
          <a:p>
            <a:endParaRPr dirty="0">
              <a:latin typeface="+mj-lt"/>
            </a:endParaRPr>
          </a:p>
        </p:txBody>
      </p:sp>
      <p:cxnSp>
        <p:nvCxnSpPr>
          <p:cNvPr id="225" name="Shape 225"/>
          <p:cNvCxnSpPr/>
          <p:nvPr/>
        </p:nvCxnSpPr>
        <p:spPr>
          <a:xfrm flipH="1">
            <a:off x="825704" y="1487775"/>
            <a:ext cx="27000" cy="3916800"/>
          </a:xfrm>
          <a:prstGeom prst="straightConnector1">
            <a:avLst/>
          </a:prstGeom>
          <a:noFill/>
          <a:ln w="38100" cap="flat" cmpd="sng">
            <a:solidFill>
              <a:srgbClr val="6AA84F"/>
            </a:solidFill>
            <a:prstDash val="dashDot"/>
            <a:round/>
            <a:headEnd type="none" w="lg" len="lg"/>
            <a:tailEnd type="none" w="lg" len="lg"/>
          </a:ln>
        </p:spPr>
      </p:cxnSp>
      <p:cxnSp>
        <p:nvCxnSpPr>
          <p:cNvPr id="226" name="Shape 226"/>
          <p:cNvCxnSpPr/>
          <p:nvPr/>
        </p:nvCxnSpPr>
        <p:spPr>
          <a:xfrm rot="10800000" flipH="1">
            <a:off x="900255" y="5458950"/>
            <a:ext cx="6525900" cy="26100"/>
          </a:xfrm>
          <a:prstGeom prst="straightConnector1">
            <a:avLst/>
          </a:prstGeom>
          <a:noFill/>
          <a:ln w="38100" cap="flat" cmpd="sng">
            <a:solidFill>
              <a:srgbClr val="6AA84F"/>
            </a:solidFill>
            <a:prstDash val="dashDot"/>
            <a:round/>
            <a:headEnd type="none" w="lg" len="lg"/>
            <a:tailEnd type="none" w="lg" len="lg"/>
          </a:ln>
        </p:spPr>
      </p:cxnSp>
      <p:cxnSp>
        <p:nvCxnSpPr>
          <p:cNvPr id="227" name="Shape 227"/>
          <p:cNvCxnSpPr/>
          <p:nvPr/>
        </p:nvCxnSpPr>
        <p:spPr>
          <a:xfrm>
            <a:off x="867429" y="1487775"/>
            <a:ext cx="5792400" cy="27000"/>
          </a:xfrm>
          <a:prstGeom prst="straightConnector1">
            <a:avLst/>
          </a:prstGeom>
          <a:noFill/>
          <a:ln w="38100" cap="flat" cmpd="sng">
            <a:solidFill>
              <a:srgbClr val="6AA84F"/>
            </a:solidFill>
            <a:prstDash val="dashDot"/>
            <a:round/>
            <a:headEnd type="none" w="lg" len="lg"/>
            <a:tailEnd type="none" w="lg" len="lg"/>
          </a:ln>
        </p:spPr>
      </p:cxnSp>
      <p:cxnSp>
        <p:nvCxnSpPr>
          <p:cNvPr id="228" name="Shape 228"/>
          <p:cNvCxnSpPr/>
          <p:nvPr/>
        </p:nvCxnSpPr>
        <p:spPr>
          <a:xfrm>
            <a:off x="6635681" y="1540075"/>
            <a:ext cx="13500" cy="1057200"/>
          </a:xfrm>
          <a:prstGeom prst="straightConnector1">
            <a:avLst/>
          </a:prstGeom>
          <a:noFill/>
          <a:ln w="38100" cap="flat" cmpd="sng">
            <a:solidFill>
              <a:srgbClr val="6AA84F"/>
            </a:solidFill>
            <a:prstDash val="dashDot"/>
            <a:round/>
            <a:headEnd type="none" w="lg" len="lg"/>
            <a:tailEnd type="none" w="lg" len="lg"/>
          </a:ln>
        </p:spPr>
      </p:cxnSp>
      <p:cxnSp>
        <p:nvCxnSpPr>
          <p:cNvPr id="229" name="Shape 229"/>
          <p:cNvCxnSpPr/>
          <p:nvPr/>
        </p:nvCxnSpPr>
        <p:spPr>
          <a:xfrm>
            <a:off x="5149104" y="2680475"/>
            <a:ext cx="1537800" cy="0"/>
          </a:xfrm>
          <a:prstGeom prst="straightConnector1">
            <a:avLst/>
          </a:prstGeom>
          <a:noFill/>
          <a:ln w="38100" cap="flat" cmpd="sng">
            <a:solidFill>
              <a:srgbClr val="6AA84F"/>
            </a:solidFill>
            <a:prstDash val="dashDot"/>
            <a:round/>
            <a:headEnd type="none" w="lg" len="lg"/>
            <a:tailEnd type="none" w="lg" len="lg"/>
          </a:ln>
        </p:spPr>
      </p:cxnSp>
      <p:cxnSp>
        <p:nvCxnSpPr>
          <p:cNvPr id="230" name="Shape 230"/>
          <p:cNvCxnSpPr/>
          <p:nvPr/>
        </p:nvCxnSpPr>
        <p:spPr>
          <a:xfrm>
            <a:off x="5187418" y="2655975"/>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231" name="Shape 231"/>
          <p:cNvCxnSpPr/>
          <p:nvPr/>
        </p:nvCxnSpPr>
        <p:spPr>
          <a:xfrm>
            <a:off x="5149104" y="3816949"/>
            <a:ext cx="2141400" cy="83400"/>
          </a:xfrm>
          <a:prstGeom prst="straightConnector1">
            <a:avLst/>
          </a:prstGeom>
          <a:noFill/>
          <a:ln w="38100" cap="flat" cmpd="sng">
            <a:solidFill>
              <a:srgbClr val="6AA84F"/>
            </a:solidFill>
            <a:prstDash val="dashDot"/>
            <a:round/>
            <a:headEnd type="none" w="lg" len="lg"/>
            <a:tailEnd type="none" w="lg" len="lg"/>
          </a:ln>
        </p:spPr>
      </p:cxnSp>
      <p:cxnSp>
        <p:nvCxnSpPr>
          <p:cNvPr id="232" name="Shape 232"/>
          <p:cNvCxnSpPr/>
          <p:nvPr/>
        </p:nvCxnSpPr>
        <p:spPr>
          <a:xfrm>
            <a:off x="7408043" y="4095650"/>
            <a:ext cx="15900" cy="1217100"/>
          </a:xfrm>
          <a:prstGeom prst="straightConnector1">
            <a:avLst/>
          </a:prstGeom>
          <a:noFill/>
          <a:ln w="38100" cap="flat" cmpd="sng">
            <a:solidFill>
              <a:srgbClr val="6AA84F"/>
            </a:solidFill>
            <a:prstDash val="dashDot"/>
            <a:round/>
            <a:headEnd type="none" w="lg" len="lg"/>
            <a:tailEnd type="none" w="lg" len="lg"/>
          </a:ln>
        </p:spPr>
      </p:cxnSp>
      <p:sp>
        <p:nvSpPr>
          <p:cNvPr id="25" name="Line 2">
            <a:extLst>
              <a:ext uri="{FF2B5EF4-FFF2-40B4-BE49-F238E27FC236}">
                <a16:creationId xmlns:a16="http://schemas.microsoft.com/office/drawing/2014/main" id="{4324F6B8-7AF4-474A-83C6-951038B92EE5}"/>
              </a:ext>
            </a:extLst>
          </p:cNvPr>
          <p:cNvSpPr/>
          <p:nvPr/>
        </p:nvSpPr>
        <p:spPr>
          <a:xfrm>
            <a:off x="598985" y="1182083"/>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2400" dirty="0">
              <a:latin typeface="+mj-lt"/>
            </a:endParaRPr>
          </a:p>
        </p:txBody>
      </p:sp>
      <p:sp>
        <p:nvSpPr>
          <p:cNvPr id="26" name="Shape 221">
            <a:extLst>
              <a:ext uri="{FF2B5EF4-FFF2-40B4-BE49-F238E27FC236}">
                <a16:creationId xmlns:a16="http://schemas.microsoft.com/office/drawing/2014/main" id="{4CD9F70B-E59E-42A2-BED9-17174601A892}"/>
              </a:ext>
            </a:extLst>
          </p:cNvPr>
          <p:cNvSpPr/>
          <p:nvPr/>
        </p:nvSpPr>
        <p:spPr>
          <a:xfrm>
            <a:off x="801426" y="5710266"/>
            <a:ext cx="6745233" cy="622463"/>
          </a:xfrm>
          <a:prstGeom prst="roundRect">
            <a:avLst>
              <a:gd name="adj" fmla="val 16667"/>
            </a:avLst>
          </a:prstGeom>
          <a:solidFill>
            <a:schemeClr val="tx2">
              <a:lumMod val="60000"/>
              <a:lumOff val="40000"/>
              <a:alpha val="99000"/>
            </a:schemeClr>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lang="en-US" sz="2000" dirty="0">
              <a:latin typeface="+mj-lt"/>
            </a:endParaRPr>
          </a:p>
          <a:p>
            <a:pPr algn="ctr"/>
            <a:r>
              <a:rPr lang="en-US" sz="2133" dirty="0">
                <a:latin typeface="+mj-lt"/>
              </a:rPr>
              <a:t>Cluster</a:t>
            </a:r>
            <a:endParaRPr sz="2133" dirty="0">
              <a:latin typeface="+mj-lt"/>
            </a:endParaRPr>
          </a:p>
          <a:p>
            <a:endParaRPr dirty="0">
              <a:latin typeface="+mj-lt"/>
            </a:endParaRPr>
          </a:p>
        </p:txBody>
      </p:sp>
      <p:sp>
        <p:nvSpPr>
          <p:cNvPr id="2" name="Footer Placeholder 1"/>
          <p:cNvSpPr>
            <a:spLocks noGrp="1"/>
          </p:cNvSpPr>
          <p:nvPr>
            <p:ph type="ftr" sz="quarter" idx="11"/>
          </p:nvPr>
        </p:nvSpPr>
        <p:spPr/>
        <p:txBody>
          <a:bodyPr/>
          <a:lstStyle/>
          <a:p>
            <a:r>
              <a:rPr lang="en-US" dirty="0">
                <a:latin typeface="+mj-lt"/>
              </a:rPr>
              <a:t>CS5412, Fall 2022</a:t>
            </a:r>
          </a:p>
        </p:txBody>
      </p:sp>
      <p:pic>
        <p:nvPicPr>
          <p:cNvPr id="3" name="Picture 2">
            <a:extLst>
              <a:ext uri="{FF2B5EF4-FFF2-40B4-BE49-F238E27FC236}">
                <a16:creationId xmlns:a16="http://schemas.microsoft.com/office/drawing/2014/main" id="{2EB44EDD-18D0-430A-A985-DD1F5D52E6A7}"/>
              </a:ext>
            </a:extLst>
          </p:cNvPr>
          <p:cNvPicPr>
            <a:picLocks noChangeAspect="1"/>
          </p:cNvPicPr>
          <p:nvPr/>
        </p:nvPicPr>
        <p:blipFill>
          <a:blip r:embed="rId3"/>
          <a:stretch>
            <a:fillRect/>
          </a:stretch>
        </p:blipFill>
        <p:spPr>
          <a:xfrm>
            <a:off x="6383283" y="5345725"/>
            <a:ext cx="2694796" cy="862800"/>
          </a:xfrm>
          <a:prstGeom prst="rect">
            <a:avLst/>
          </a:prstGeom>
        </p:spPr>
      </p:pic>
    </p:spTree>
    <p:extLst>
      <p:ext uri="{BB962C8B-B14F-4D97-AF65-F5344CB8AC3E}">
        <p14:creationId xmlns:p14="http://schemas.microsoft.com/office/powerpoint/2010/main" val="262835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Apache Hive: SQL on MapReduce</a:t>
            </a:r>
            <a:endParaRPr sz="5000" i="0" u="none" strike="noStrike" cap="none" dirty="0">
              <a:solidFill>
                <a:srgbClr val="C00000"/>
              </a:solidFill>
              <a:latin typeface="Arial"/>
              <a:ea typeface="Arial"/>
              <a:cs typeface="Arial"/>
              <a:sym typeface="Arial"/>
            </a:endParaRPr>
          </a:p>
        </p:txBody>
      </p:sp>
      <p:sp>
        <p:nvSpPr>
          <p:cNvPr id="142" name="Shape 142"/>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Fall 2022</a:t>
            </a:r>
            <a:endParaRPr dirty="0"/>
          </a:p>
        </p:txBody>
      </p:sp>
      <p:sp>
        <p:nvSpPr>
          <p:cNvPr id="143" name="Shape 143"/>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30</a:t>
            </a:fld>
            <a:endParaRPr sz="1000" b="0" i="0" u="none" strike="noStrike" cap="none" dirty="0">
              <a:solidFill>
                <a:srgbClr val="0C0C0C"/>
              </a:solidFill>
              <a:sym typeface="Questrial"/>
            </a:endParaRPr>
          </a:p>
        </p:txBody>
      </p:sp>
      <p:sp>
        <p:nvSpPr>
          <p:cNvPr id="144" name="Shape 144"/>
          <p:cNvSpPr txBox="1">
            <a:spLocks noGrp="1"/>
          </p:cNvSpPr>
          <p:nvPr>
            <p:ph type="body" idx="1"/>
          </p:nvPr>
        </p:nvSpPr>
        <p:spPr>
          <a:xfrm>
            <a:off x="800350" y="1650300"/>
            <a:ext cx="10936200" cy="4820400"/>
          </a:xfrm>
          <a:prstGeom prst="rect">
            <a:avLst/>
          </a:prstGeom>
          <a:noFill/>
          <a:ln>
            <a:noFill/>
          </a:ln>
        </p:spPr>
        <p:txBody>
          <a:bodyPr spcFirstLastPara="1" wrap="square" lIns="45700" tIns="45700" rIns="45700" bIns="45700" anchor="t" anchorCtr="0">
            <a:noAutofit/>
          </a:bodyPr>
          <a:lstStyle/>
          <a:p>
            <a:pPr marL="0" marR="0" lvl="0" indent="0" algn="l" rtl="0">
              <a:lnSpc>
                <a:spcPct val="115000"/>
              </a:lnSpc>
              <a:spcBef>
                <a:spcPts val="1400"/>
              </a:spcBef>
              <a:spcAft>
                <a:spcPts val="0"/>
              </a:spcAft>
              <a:buNone/>
            </a:pPr>
            <a:r>
              <a:rPr lang="en-US" sz="2600" dirty="0">
                <a:solidFill>
                  <a:srgbClr val="000000"/>
                </a:solidFill>
                <a:latin typeface="Arial"/>
                <a:ea typeface="Arial"/>
                <a:cs typeface="Arial"/>
                <a:sym typeface="Arial"/>
              </a:rPr>
              <a:t>Hive is an abstraction layer on top of Hadoop (</a:t>
            </a:r>
            <a:r>
              <a:rPr lang="en-US" sz="2600" dirty="0" err="1">
                <a:solidFill>
                  <a:srgbClr val="000000"/>
                </a:solidFill>
                <a:latin typeface="Arial"/>
                <a:ea typeface="Arial"/>
                <a:cs typeface="Arial"/>
                <a:sym typeface="Arial"/>
              </a:rPr>
              <a:t>MapReduce</a:t>
            </a:r>
            <a:r>
              <a:rPr lang="en-US" sz="2600" dirty="0">
                <a:solidFill>
                  <a:srgbClr val="000000"/>
                </a:solidFill>
                <a:latin typeface="Arial"/>
                <a:ea typeface="Arial"/>
                <a:cs typeface="Arial"/>
                <a:sym typeface="Arial"/>
              </a:rPr>
              <a:t>/Spark)</a:t>
            </a:r>
          </a:p>
          <a:p>
            <a:pPr marL="0" marR="0" lvl="0" indent="0" algn="l" rtl="0">
              <a:lnSpc>
                <a:spcPct val="115000"/>
              </a:lnSpc>
              <a:spcBef>
                <a:spcPts val="1400"/>
              </a:spcBef>
              <a:spcAft>
                <a:spcPts val="0"/>
              </a:spcAft>
              <a:buNone/>
            </a:pPr>
            <a:endParaRPr lang="en-US" sz="2600" dirty="0">
              <a:solidFill>
                <a:srgbClr val="000000"/>
              </a:solidFill>
              <a:latin typeface="Arial"/>
              <a:ea typeface="Arial"/>
              <a:cs typeface="Arial"/>
              <a:sym typeface="Arial"/>
            </a:endParaRPr>
          </a:p>
          <a:p>
            <a:pPr marL="0" marR="0" lvl="0" indent="0" algn="l" rtl="0">
              <a:lnSpc>
                <a:spcPct val="115000"/>
              </a:lnSpc>
              <a:spcBef>
                <a:spcPts val="1400"/>
              </a:spcBef>
              <a:spcAft>
                <a:spcPts val="0"/>
              </a:spcAft>
              <a:buNone/>
            </a:pPr>
            <a:r>
              <a:rPr lang="en-US" sz="2600" dirty="0">
                <a:solidFill>
                  <a:srgbClr val="000000"/>
                </a:solidFill>
                <a:latin typeface="Arial"/>
                <a:ea typeface="Arial"/>
                <a:cs typeface="Arial"/>
                <a:sym typeface="Arial"/>
              </a:rPr>
              <a:t>Use Cases:</a:t>
            </a:r>
          </a:p>
          <a:p>
            <a:pPr marL="0" marR="0" lvl="0" indent="0" algn="l" rtl="0">
              <a:lnSpc>
                <a:spcPct val="115000"/>
              </a:lnSpc>
              <a:spcBef>
                <a:spcPts val="1400"/>
              </a:spcBef>
              <a:spcAft>
                <a:spcPts val="0"/>
              </a:spcAft>
              <a:buNone/>
            </a:pPr>
            <a:endParaRPr sz="2600" dirty="0">
              <a:solidFill>
                <a:srgbClr val="000000"/>
              </a:solidFill>
              <a:latin typeface="Arial"/>
              <a:ea typeface="Arial"/>
              <a:cs typeface="Arial"/>
              <a:sym typeface="Arial"/>
            </a:endParaRPr>
          </a:p>
          <a:p>
            <a:pPr marL="1371600" lvl="1" indent="-381000" rtl="0">
              <a:lnSpc>
                <a:spcPct val="115000"/>
              </a:lnSpc>
              <a:spcBef>
                <a:spcPts val="0"/>
              </a:spcBef>
              <a:spcAft>
                <a:spcPts val="0"/>
              </a:spcAft>
              <a:buClr>
                <a:srgbClr val="000000"/>
              </a:buClr>
              <a:buSzPts val="2400"/>
              <a:buFont typeface="Wingdings" panose="05000000000000000000" pitchFamily="2" charset="2"/>
              <a:buChar char="Ø"/>
            </a:pPr>
            <a:r>
              <a:rPr lang="en-US" sz="2400" dirty="0">
                <a:solidFill>
                  <a:srgbClr val="000000"/>
                </a:solidFill>
                <a:latin typeface="Arial"/>
                <a:ea typeface="Arial"/>
                <a:cs typeface="Arial"/>
                <a:sym typeface="Arial"/>
              </a:rPr>
              <a:t>Data Preparation </a:t>
            </a:r>
            <a:endParaRPr sz="2400" dirty="0">
              <a:solidFill>
                <a:srgbClr val="000000"/>
              </a:solidFill>
              <a:latin typeface="Arial"/>
              <a:ea typeface="Arial"/>
              <a:cs typeface="Arial"/>
              <a:sym typeface="Arial"/>
            </a:endParaRPr>
          </a:p>
          <a:p>
            <a:pPr marL="1371600" lvl="1" indent="-381000" rtl="0">
              <a:lnSpc>
                <a:spcPct val="115000"/>
              </a:lnSpc>
              <a:spcBef>
                <a:spcPts val="0"/>
              </a:spcBef>
              <a:spcAft>
                <a:spcPts val="0"/>
              </a:spcAft>
              <a:buClr>
                <a:srgbClr val="000000"/>
              </a:buClr>
              <a:buSzPts val="2400"/>
              <a:buFont typeface="Wingdings" panose="05000000000000000000" pitchFamily="2" charset="2"/>
              <a:buChar char="Ø"/>
            </a:pPr>
            <a:r>
              <a:rPr lang="en-US" sz="2400" dirty="0">
                <a:solidFill>
                  <a:srgbClr val="000000"/>
                </a:solidFill>
                <a:latin typeface="Arial"/>
                <a:ea typeface="Arial"/>
                <a:cs typeface="Arial"/>
                <a:sym typeface="Arial"/>
              </a:rPr>
              <a:t>Extraction-Trans</a:t>
            </a:r>
            <a:r>
              <a:rPr lang="en-US" dirty="0">
                <a:solidFill>
                  <a:srgbClr val="000000"/>
                </a:solidFill>
                <a:latin typeface="Arial"/>
                <a:ea typeface="Arial"/>
                <a:cs typeface="Arial"/>
                <a:sym typeface="Arial"/>
              </a:rPr>
              <a:t>formation-</a:t>
            </a:r>
            <a:r>
              <a:rPr lang="en-US" sz="2400" dirty="0">
                <a:solidFill>
                  <a:srgbClr val="000000"/>
                </a:solidFill>
                <a:latin typeface="Arial"/>
                <a:ea typeface="Arial"/>
                <a:cs typeface="Arial"/>
                <a:sym typeface="Arial"/>
              </a:rPr>
              <a:t>Loading Jobs (Data Warehousing)</a:t>
            </a:r>
            <a:endParaRPr sz="2400" dirty="0">
              <a:solidFill>
                <a:srgbClr val="000000"/>
              </a:solidFill>
              <a:latin typeface="Arial"/>
              <a:ea typeface="Arial"/>
              <a:cs typeface="Arial"/>
              <a:sym typeface="Arial"/>
            </a:endParaRPr>
          </a:p>
          <a:p>
            <a:pPr marL="1371600" lvl="1" indent="-381000" rtl="0">
              <a:lnSpc>
                <a:spcPct val="115000"/>
              </a:lnSpc>
              <a:spcBef>
                <a:spcPts val="0"/>
              </a:spcBef>
              <a:spcAft>
                <a:spcPts val="0"/>
              </a:spcAft>
              <a:buClr>
                <a:srgbClr val="000000"/>
              </a:buClr>
              <a:buSzPts val="2400"/>
              <a:buFont typeface="Wingdings" panose="05000000000000000000" pitchFamily="2" charset="2"/>
              <a:buChar char="Ø"/>
            </a:pPr>
            <a:r>
              <a:rPr lang="en-US" sz="2400" dirty="0">
                <a:solidFill>
                  <a:srgbClr val="000000"/>
                </a:solidFill>
                <a:latin typeface="Arial"/>
                <a:ea typeface="Arial"/>
                <a:cs typeface="Arial"/>
                <a:sym typeface="Arial"/>
              </a:rPr>
              <a:t>Data Mining</a:t>
            </a:r>
            <a:endParaRPr dirty="0">
              <a:solidFill>
                <a:srgbClr val="000000"/>
              </a:solidFill>
              <a:latin typeface="Arial"/>
              <a:ea typeface="Arial"/>
              <a:cs typeface="Arial"/>
              <a:sym typeface="Arial"/>
            </a:endParaRPr>
          </a:p>
        </p:txBody>
      </p:sp>
      <p:pic>
        <p:nvPicPr>
          <p:cNvPr id="6" name="Picture 5"/>
          <p:cNvPicPr>
            <a:picLocks noChangeAspect="1"/>
          </p:cNvPicPr>
          <p:nvPr/>
        </p:nvPicPr>
        <p:blipFill>
          <a:blip r:embed="rId3"/>
          <a:stretch>
            <a:fillRect/>
          </a:stretch>
        </p:blipFill>
        <p:spPr>
          <a:xfrm>
            <a:off x="2731692" y="2576527"/>
            <a:ext cx="1333500" cy="1200150"/>
          </a:xfrm>
          <a:prstGeom prst="rect">
            <a:avLst/>
          </a:prstGeom>
        </p:spPr>
      </p:pic>
    </p:spTree>
    <p:extLst>
      <p:ext uri="{BB962C8B-B14F-4D97-AF65-F5344CB8AC3E}">
        <p14:creationId xmlns:p14="http://schemas.microsoft.com/office/powerpoint/2010/main" val="581296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Apache Hive: SQL on MapReduce</a:t>
            </a:r>
            <a:endParaRPr sz="5000" i="0" u="none" strike="noStrike" cap="none" dirty="0">
              <a:solidFill>
                <a:srgbClr val="C00000"/>
              </a:solidFill>
              <a:latin typeface="Arial"/>
              <a:ea typeface="Arial"/>
              <a:cs typeface="Arial"/>
              <a:sym typeface="Arial"/>
            </a:endParaRPr>
          </a:p>
        </p:txBody>
      </p:sp>
      <p:sp>
        <p:nvSpPr>
          <p:cNvPr id="142" name="Shape 142"/>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Fall 2022</a:t>
            </a:r>
            <a:endParaRPr dirty="0"/>
          </a:p>
        </p:txBody>
      </p:sp>
      <p:sp>
        <p:nvSpPr>
          <p:cNvPr id="143" name="Shape 143"/>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31</a:t>
            </a:fld>
            <a:endParaRPr sz="1000" b="0" i="0" u="none" strike="noStrike" cap="none" dirty="0">
              <a:solidFill>
                <a:srgbClr val="0C0C0C"/>
              </a:solidFill>
              <a:sym typeface="Questrial"/>
            </a:endParaRPr>
          </a:p>
        </p:txBody>
      </p:sp>
      <p:sp>
        <p:nvSpPr>
          <p:cNvPr id="144" name="Shape 144"/>
          <p:cNvSpPr txBox="1">
            <a:spLocks noGrp="1"/>
          </p:cNvSpPr>
          <p:nvPr>
            <p:ph type="body" idx="1"/>
          </p:nvPr>
        </p:nvSpPr>
        <p:spPr>
          <a:xfrm>
            <a:off x="800350" y="1650300"/>
            <a:ext cx="10936200" cy="4820400"/>
          </a:xfrm>
          <a:prstGeom prst="rect">
            <a:avLst/>
          </a:prstGeom>
          <a:noFill/>
          <a:ln>
            <a:noFill/>
          </a:ln>
        </p:spPr>
        <p:txBody>
          <a:bodyPr spcFirstLastPara="1" wrap="square" lIns="45700" tIns="45700" rIns="45700" bIns="45700" anchor="t" anchorCtr="0">
            <a:noAutofit/>
          </a:bodyPr>
          <a:lstStyle/>
          <a:p>
            <a:pPr marL="0" marR="0" lvl="0" indent="0" algn="l" rtl="0">
              <a:lnSpc>
                <a:spcPct val="115000"/>
              </a:lnSpc>
              <a:spcBef>
                <a:spcPts val="1400"/>
              </a:spcBef>
              <a:spcAft>
                <a:spcPts val="0"/>
              </a:spcAft>
              <a:buNone/>
            </a:pPr>
            <a:r>
              <a:rPr lang="en-US" sz="2600" dirty="0">
                <a:solidFill>
                  <a:srgbClr val="000000"/>
                </a:solidFill>
                <a:latin typeface="Arial"/>
                <a:ea typeface="Arial"/>
                <a:cs typeface="Arial"/>
                <a:sym typeface="Arial"/>
              </a:rPr>
              <a:t>Hive is an abstraction layer on top of Hadoop (MapReduce/Spark)</a:t>
            </a:r>
            <a:endParaRPr sz="2600" dirty="0">
              <a:solidFill>
                <a:srgbClr val="000000"/>
              </a:solidFill>
              <a:latin typeface="Arial"/>
              <a:ea typeface="Arial"/>
              <a:cs typeface="Arial"/>
              <a:sym typeface="Arial"/>
            </a:endParaRPr>
          </a:p>
          <a:p>
            <a:pPr marL="914400" marR="0" lvl="0" indent="-393700" algn="l" rtl="0">
              <a:lnSpc>
                <a:spcPct val="115000"/>
              </a:lnSpc>
              <a:spcBef>
                <a:spcPts val="1400"/>
              </a:spcBef>
              <a:spcAft>
                <a:spcPts val="0"/>
              </a:spcAft>
              <a:buClr>
                <a:srgbClr val="000000"/>
              </a:buClr>
              <a:buSzPts val="2600"/>
              <a:buFont typeface="Arial"/>
              <a:buChar char="➢"/>
            </a:pPr>
            <a:r>
              <a:rPr lang="en-US" sz="2600" dirty="0">
                <a:solidFill>
                  <a:srgbClr val="000000"/>
                </a:solidFill>
                <a:latin typeface="Arial"/>
                <a:ea typeface="Arial"/>
                <a:cs typeface="Arial"/>
                <a:sym typeface="Arial"/>
              </a:rPr>
              <a:t>Hive uses a SQL-like language called </a:t>
            </a:r>
            <a:r>
              <a:rPr lang="en-US" sz="2600" dirty="0" err="1">
                <a:solidFill>
                  <a:srgbClr val="000000"/>
                </a:solidFill>
                <a:latin typeface="Arial"/>
                <a:ea typeface="Arial"/>
                <a:cs typeface="Arial"/>
                <a:sym typeface="Arial"/>
              </a:rPr>
              <a:t>HiveQL</a:t>
            </a:r>
            <a:br>
              <a:rPr lang="en-US" sz="2600" dirty="0">
                <a:solidFill>
                  <a:srgbClr val="000000"/>
                </a:solidFill>
                <a:latin typeface="Arial"/>
                <a:ea typeface="Arial"/>
                <a:cs typeface="Arial"/>
                <a:sym typeface="Arial"/>
              </a:rPr>
            </a:br>
            <a:endParaRPr sz="2400" dirty="0">
              <a:solidFill>
                <a:srgbClr val="000000"/>
              </a:solidFill>
              <a:highlight>
                <a:srgbClr val="FFFFFF"/>
              </a:highlight>
              <a:latin typeface="Arial"/>
              <a:ea typeface="Arial"/>
              <a:cs typeface="Arial"/>
              <a:sym typeface="Arial"/>
            </a:endParaRPr>
          </a:p>
          <a:p>
            <a:pPr marL="914400" marR="0" lvl="0" indent="-393700" algn="l" rtl="0">
              <a:lnSpc>
                <a:spcPct val="115000"/>
              </a:lnSpc>
              <a:spcBef>
                <a:spcPts val="0"/>
              </a:spcBef>
              <a:spcAft>
                <a:spcPts val="0"/>
              </a:spcAft>
              <a:buClr>
                <a:srgbClr val="000000"/>
              </a:buClr>
              <a:buSzPts val="2600"/>
              <a:buFont typeface="Arial"/>
              <a:buChar char="➢"/>
            </a:pPr>
            <a:r>
              <a:rPr lang="en-US" sz="2600" dirty="0">
                <a:solidFill>
                  <a:srgbClr val="000000"/>
                </a:solidFill>
                <a:latin typeface="Arial"/>
                <a:ea typeface="Arial"/>
                <a:cs typeface="Arial"/>
                <a:sym typeface="Arial"/>
              </a:rPr>
              <a:t>Facilitates reading, writing, and managing large datasets residing in distributed storage using SQL-like queries</a:t>
            </a:r>
            <a:br>
              <a:rPr lang="en-US" sz="2600" dirty="0">
                <a:solidFill>
                  <a:srgbClr val="000000"/>
                </a:solidFill>
                <a:latin typeface="Arial"/>
                <a:ea typeface="Arial"/>
                <a:cs typeface="Arial"/>
                <a:sym typeface="Arial"/>
              </a:rPr>
            </a:br>
            <a:endParaRPr sz="2600" dirty="0">
              <a:solidFill>
                <a:srgbClr val="000000"/>
              </a:solidFill>
              <a:highlight>
                <a:srgbClr val="FFFFFF"/>
              </a:highlight>
              <a:latin typeface="Arial"/>
              <a:ea typeface="Arial"/>
              <a:cs typeface="Arial"/>
              <a:sym typeface="Arial"/>
            </a:endParaRPr>
          </a:p>
          <a:p>
            <a:pPr marL="914400" marR="0" lvl="0" indent="-393700" algn="l" rtl="0">
              <a:lnSpc>
                <a:spcPct val="115000"/>
              </a:lnSpc>
              <a:spcBef>
                <a:spcPts val="0"/>
              </a:spcBef>
              <a:spcAft>
                <a:spcPts val="0"/>
              </a:spcAft>
              <a:buClr>
                <a:srgbClr val="000000"/>
              </a:buClr>
              <a:buSzPts val="2600"/>
              <a:buFont typeface="Arial"/>
              <a:buChar char="➢"/>
            </a:pPr>
            <a:r>
              <a:rPr lang="en-US" sz="2600" dirty="0">
                <a:solidFill>
                  <a:srgbClr val="000000"/>
                </a:solidFill>
                <a:latin typeface="Arial"/>
                <a:ea typeface="Arial"/>
                <a:cs typeface="Arial"/>
                <a:sym typeface="Arial"/>
              </a:rPr>
              <a:t>Hive executes queries using MapReduce (</a:t>
            </a:r>
            <a:r>
              <a:rPr lang="en-US" sz="2200" i="1" dirty="0">
                <a:solidFill>
                  <a:srgbClr val="000000"/>
                </a:solidFill>
                <a:latin typeface="Arial"/>
                <a:ea typeface="Arial"/>
                <a:cs typeface="Arial"/>
                <a:sym typeface="Arial"/>
              </a:rPr>
              <a:t>and also using Spark</a:t>
            </a:r>
            <a:r>
              <a:rPr lang="en-US" sz="2600" dirty="0">
                <a:solidFill>
                  <a:srgbClr val="000000"/>
                </a:solidFill>
                <a:latin typeface="Arial"/>
                <a:ea typeface="Arial"/>
                <a:cs typeface="Arial"/>
                <a:sym typeface="Arial"/>
              </a:rPr>
              <a:t>)</a:t>
            </a:r>
            <a:endParaRPr sz="2600" dirty="0">
              <a:solidFill>
                <a:srgbClr val="000000"/>
              </a:solidFill>
              <a:latin typeface="Arial"/>
              <a:ea typeface="Arial"/>
              <a:cs typeface="Arial"/>
              <a:sym typeface="Arial"/>
            </a:endParaRPr>
          </a:p>
          <a:p>
            <a:pPr marL="1371600" lvl="1" indent="-381000" rtl="0">
              <a:lnSpc>
                <a:spcPct val="115000"/>
              </a:lnSpc>
              <a:spcBef>
                <a:spcPts val="0"/>
              </a:spcBef>
              <a:spcAft>
                <a:spcPts val="0"/>
              </a:spcAft>
              <a:buClr>
                <a:srgbClr val="000000"/>
              </a:buClr>
              <a:buSzPts val="2400"/>
              <a:buFont typeface="Arial"/>
              <a:buChar char="○"/>
            </a:pPr>
            <a:r>
              <a:rPr lang="en-US" dirty="0" err="1">
                <a:solidFill>
                  <a:srgbClr val="000000"/>
                </a:solidFill>
                <a:latin typeface="Arial"/>
                <a:ea typeface="Arial"/>
                <a:cs typeface="Arial"/>
                <a:sym typeface="Arial"/>
              </a:rPr>
              <a:t>HiveQL</a:t>
            </a:r>
            <a:r>
              <a:rPr lang="en-US" dirty="0">
                <a:solidFill>
                  <a:srgbClr val="000000"/>
                </a:solidFill>
                <a:latin typeface="Arial"/>
                <a:ea typeface="Arial"/>
                <a:cs typeface="Arial"/>
                <a:sym typeface="Arial"/>
              </a:rPr>
              <a:t> queries →  Hive  → MapReduce Jobs  </a:t>
            </a:r>
            <a:endParaRPr dirty="0">
              <a:solidFill>
                <a:srgbClr val="000000"/>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208300" y="5407650"/>
            <a:ext cx="1333500" cy="12001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Apache Hive</a:t>
            </a:r>
            <a:endParaRPr sz="5000" i="0" u="none" strike="noStrike" cap="none" dirty="0">
              <a:solidFill>
                <a:srgbClr val="C00000"/>
              </a:solidFill>
              <a:latin typeface="Arial"/>
              <a:ea typeface="Arial"/>
              <a:cs typeface="Arial"/>
              <a:sym typeface="Arial"/>
            </a:endParaRPr>
          </a:p>
        </p:txBody>
      </p:sp>
      <p:sp>
        <p:nvSpPr>
          <p:cNvPr id="150" name="Shape 150"/>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Fall 2022</a:t>
            </a:r>
            <a:endParaRPr dirty="0"/>
          </a:p>
        </p:txBody>
      </p:sp>
      <p:sp>
        <p:nvSpPr>
          <p:cNvPr id="151" name="Shape 151"/>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32</a:t>
            </a:fld>
            <a:endParaRPr sz="1000" b="0" i="0" u="none" strike="noStrike" cap="none" dirty="0">
              <a:solidFill>
                <a:srgbClr val="0C0C0C"/>
              </a:solidFill>
              <a:sym typeface="Questrial"/>
            </a:endParaRPr>
          </a:p>
        </p:txBody>
      </p:sp>
      <p:sp>
        <p:nvSpPr>
          <p:cNvPr id="152" name="Shape 152"/>
          <p:cNvSpPr txBox="1">
            <a:spLocks noGrp="1"/>
          </p:cNvSpPr>
          <p:nvPr>
            <p:ph type="body" idx="1"/>
          </p:nvPr>
        </p:nvSpPr>
        <p:spPr>
          <a:xfrm>
            <a:off x="802000" y="1831425"/>
            <a:ext cx="10932900" cy="4329900"/>
          </a:xfrm>
          <a:prstGeom prst="rect">
            <a:avLst/>
          </a:prstGeom>
          <a:noFill/>
          <a:ln>
            <a:noFill/>
          </a:ln>
        </p:spPr>
        <p:txBody>
          <a:bodyPr spcFirstLastPara="1" wrap="square" lIns="45700" tIns="45700" rIns="45700" bIns="45700" anchor="t" anchorCtr="0">
            <a:noAutofit/>
          </a:bodyPr>
          <a:lstStyle/>
          <a:p>
            <a:pPr marL="457200" marR="0" lvl="0" indent="-393700" algn="l" rtl="0">
              <a:lnSpc>
                <a:spcPct val="115000"/>
              </a:lnSpc>
              <a:spcBef>
                <a:spcPts val="1400"/>
              </a:spcBef>
              <a:spcAft>
                <a:spcPts val="0"/>
              </a:spcAft>
              <a:buSzPts val="2600"/>
              <a:buFont typeface="Arial"/>
              <a:buChar char="➢"/>
            </a:pPr>
            <a:r>
              <a:rPr lang="en-US" sz="2600" dirty="0">
                <a:highlight>
                  <a:srgbClr val="FFFFFF"/>
                </a:highlight>
                <a:latin typeface="Arial"/>
                <a:ea typeface="Arial"/>
                <a:cs typeface="Arial"/>
                <a:sym typeface="Arial"/>
              </a:rPr>
              <a:t>Structure is applied to data at time of read →  No need to worry about formatting the data at the time when it is stored in the Hadoop cluster</a:t>
            </a:r>
            <a:endParaRPr sz="2600" dirty="0">
              <a:highlight>
                <a:srgbClr val="FFFFFF"/>
              </a:highlight>
              <a:latin typeface="Arial"/>
              <a:ea typeface="Arial"/>
              <a:cs typeface="Arial"/>
              <a:sym typeface="Arial"/>
            </a:endParaRPr>
          </a:p>
          <a:p>
            <a:pPr marL="457200" marR="0" lvl="0" indent="-393700" algn="l" rtl="0">
              <a:lnSpc>
                <a:spcPct val="115000"/>
              </a:lnSpc>
              <a:spcBef>
                <a:spcPts val="0"/>
              </a:spcBef>
              <a:spcAft>
                <a:spcPts val="0"/>
              </a:spcAft>
              <a:buSzPts val="2600"/>
              <a:buFont typeface="Arial"/>
              <a:buChar char="➢"/>
            </a:pPr>
            <a:r>
              <a:rPr lang="en-US" sz="2600" dirty="0">
                <a:highlight>
                  <a:srgbClr val="FFFFFF"/>
                </a:highlight>
                <a:latin typeface="Arial"/>
                <a:ea typeface="Arial"/>
                <a:cs typeface="Arial"/>
                <a:sym typeface="Arial"/>
              </a:rPr>
              <a:t>Data can be read using any of a variety of formats:</a:t>
            </a:r>
            <a:endParaRPr sz="2600" dirty="0">
              <a:highlight>
                <a:srgbClr val="FFFFFF"/>
              </a:highlight>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sz="2400" dirty="0">
                <a:highlight>
                  <a:srgbClr val="FFFFFF"/>
                </a:highlight>
                <a:latin typeface="Arial"/>
                <a:ea typeface="Arial"/>
                <a:cs typeface="Arial"/>
                <a:sym typeface="Arial"/>
              </a:rPr>
              <a:t>Unstructured flat files with comma or space-separated text</a:t>
            </a:r>
            <a:endParaRPr sz="2400" dirty="0">
              <a:highlight>
                <a:srgbClr val="FFFFFF"/>
              </a:highlight>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sz="2400" dirty="0">
                <a:highlight>
                  <a:srgbClr val="FFFFFF"/>
                </a:highlight>
                <a:latin typeface="Arial"/>
                <a:ea typeface="Arial"/>
                <a:cs typeface="Arial"/>
                <a:sym typeface="Arial"/>
              </a:rPr>
              <a:t>Semi-structured JSON files (a web standard for event-oriented data such</a:t>
            </a:r>
            <a:br>
              <a:rPr lang="en-US" sz="2400" dirty="0">
                <a:highlight>
                  <a:srgbClr val="FFFFFF"/>
                </a:highlight>
                <a:latin typeface="Arial"/>
                <a:ea typeface="Arial"/>
                <a:cs typeface="Arial"/>
                <a:sym typeface="Arial"/>
              </a:rPr>
            </a:br>
            <a:r>
              <a:rPr lang="en-US" sz="2400" dirty="0">
                <a:highlight>
                  <a:srgbClr val="FFFFFF"/>
                </a:highlight>
                <a:latin typeface="Arial"/>
                <a:ea typeface="Arial"/>
                <a:cs typeface="Arial"/>
                <a:sym typeface="Arial"/>
              </a:rPr>
              <a:t>as news feeds, stock quotes, weather warnings, </a:t>
            </a:r>
            <a:r>
              <a:rPr lang="en-US" sz="2400" dirty="0" err="1">
                <a:highlight>
                  <a:srgbClr val="FFFFFF"/>
                </a:highlight>
                <a:latin typeface="Arial"/>
                <a:ea typeface="Arial"/>
                <a:cs typeface="Arial"/>
                <a:sym typeface="Arial"/>
              </a:rPr>
              <a:t>etc</a:t>
            </a:r>
            <a:r>
              <a:rPr lang="en-US" sz="2400" dirty="0">
                <a:highlight>
                  <a:srgbClr val="FFFFFF"/>
                </a:highlight>
                <a:latin typeface="Arial"/>
                <a:ea typeface="Arial"/>
                <a:cs typeface="Arial"/>
                <a:sym typeface="Arial"/>
              </a:rPr>
              <a:t>)</a:t>
            </a:r>
            <a:endParaRPr sz="2400" dirty="0">
              <a:highlight>
                <a:srgbClr val="FFFFFF"/>
              </a:highlight>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sz="2400" dirty="0">
                <a:highlight>
                  <a:srgbClr val="FFFFFF"/>
                </a:highlight>
                <a:latin typeface="Arial"/>
                <a:ea typeface="Arial"/>
                <a:cs typeface="Arial"/>
                <a:sym typeface="Arial"/>
              </a:rPr>
              <a:t>Structured HBase tables</a:t>
            </a:r>
            <a:endParaRPr dirty="0">
              <a:highlight>
                <a:srgbClr val="FFFFFF"/>
              </a:highlight>
              <a:latin typeface="Arial"/>
              <a:ea typeface="Arial"/>
              <a:cs typeface="Arial"/>
              <a:sym typeface="Arial"/>
            </a:endParaRPr>
          </a:p>
          <a:p>
            <a:pPr marL="457200" lvl="0" indent="-393700" rtl="0">
              <a:lnSpc>
                <a:spcPct val="115000"/>
              </a:lnSpc>
              <a:spcBef>
                <a:spcPts val="0"/>
              </a:spcBef>
              <a:spcAft>
                <a:spcPts val="0"/>
              </a:spcAft>
              <a:buClr>
                <a:srgbClr val="000000"/>
              </a:buClr>
              <a:buSzPts val="2600"/>
              <a:buFont typeface="Arial"/>
              <a:buChar char="➢"/>
            </a:pPr>
            <a:r>
              <a:rPr lang="en-US" sz="2600" dirty="0">
                <a:solidFill>
                  <a:srgbClr val="000000"/>
                </a:solidFill>
                <a:highlight>
                  <a:srgbClr val="FFFFFF"/>
                </a:highlight>
                <a:latin typeface="Arial"/>
                <a:ea typeface="Arial"/>
                <a:cs typeface="Arial"/>
                <a:sym typeface="Arial"/>
              </a:rPr>
              <a:t>Hive is not designed for online transaction processing.  Hive should be used for “data warehousing” tasks, not arbitrary transactions.</a:t>
            </a:r>
            <a:endParaRPr sz="2600" dirty="0">
              <a:solidFill>
                <a:srgbClr val="000000"/>
              </a:solidFill>
              <a:highlight>
                <a:srgbClr val="FFFFFF"/>
              </a:highlight>
              <a:latin typeface="Arial"/>
              <a:ea typeface="Arial"/>
              <a:cs typeface="Arial"/>
              <a:sym typeface="Arial"/>
            </a:endParaRPr>
          </a:p>
        </p:txBody>
      </p:sp>
      <p:pic>
        <p:nvPicPr>
          <p:cNvPr id="6" name="Picture 5"/>
          <p:cNvPicPr>
            <a:picLocks noChangeAspect="1"/>
          </p:cNvPicPr>
          <p:nvPr/>
        </p:nvPicPr>
        <p:blipFill>
          <a:blip r:embed="rId3"/>
          <a:stretch>
            <a:fillRect/>
          </a:stretch>
        </p:blipFill>
        <p:spPr>
          <a:xfrm>
            <a:off x="10170583" y="321896"/>
            <a:ext cx="1333500" cy="12001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Apache Pig: </a:t>
            </a:r>
            <a:r>
              <a:rPr lang="en-US" sz="4500" dirty="0">
                <a:latin typeface="Arial"/>
                <a:ea typeface="Arial"/>
                <a:cs typeface="Arial"/>
                <a:sym typeface="Arial"/>
              </a:rPr>
              <a:t>Scripting on MapReduce</a:t>
            </a:r>
            <a:endParaRPr sz="4500" i="0" u="none" strike="noStrike" cap="none" dirty="0">
              <a:solidFill>
                <a:srgbClr val="C00000"/>
              </a:solidFill>
              <a:latin typeface="Arial"/>
              <a:ea typeface="Arial"/>
              <a:cs typeface="Arial"/>
              <a:sym typeface="Arial"/>
            </a:endParaRPr>
          </a:p>
        </p:txBody>
      </p:sp>
      <p:sp>
        <p:nvSpPr>
          <p:cNvPr id="158" name="Shape 158"/>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Fall 2022</a:t>
            </a:r>
            <a:endParaRPr dirty="0"/>
          </a:p>
        </p:txBody>
      </p:sp>
      <p:sp>
        <p:nvSpPr>
          <p:cNvPr id="159" name="Shape 15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33</a:t>
            </a:fld>
            <a:endParaRPr sz="1000" b="0" i="0" u="none" strike="noStrike" cap="none" dirty="0">
              <a:solidFill>
                <a:srgbClr val="0C0C0C"/>
              </a:solidFill>
              <a:sym typeface="Questrial"/>
            </a:endParaRPr>
          </a:p>
        </p:txBody>
      </p:sp>
      <p:sp>
        <p:nvSpPr>
          <p:cNvPr id="160" name="Shape 160"/>
          <p:cNvSpPr txBox="1">
            <a:spLocks noGrp="1"/>
          </p:cNvSpPr>
          <p:nvPr>
            <p:ph type="body" idx="1"/>
          </p:nvPr>
        </p:nvSpPr>
        <p:spPr>
          <a:xfrm>
            <a:off x="800350" y="1650300"/>
            <a:ext cx="10936200" cy="4820400"/>
          </a:xfrm>
          <a:prstGeom prst="rect">
            <a:avLst/>
          </a:prstGeom>
          <a:noFill/>
          <a:ln>
            <a:noFill/>
          </a:ln>
        </p:spPr>
        <p:txBody>
          <a:bodyPr spcFirstLastPara="1" wrap="square" lIns="45700" tIns="45700" rIns="45700" bIns="45700" anchor="t" anchorCtr="0">
            <a:noAutofit/>
          </a:bodyPr>
          <a:lstStyle/>
          <a:p>
            <a:pPr marL="0" marR="0" lvl="0" indent="0" algn="l" rtl="0">
              <a:lnSpc>
                <a:spcPct val="115000"/>
              </a:lnSpc>
              <a:spcBef>
                <a:spcPts val="1400"/>
              </a:spcBef>
              <a:spcAft>
                <a:spcPts val="0"/>
              </a:spcAft>
              <a:buNone/>
            </a:pPr>
            <a:r>
              <a:rPr lang="en-US" sz="2600" dirty="0">
                <a:solidFill>
                  <a:srgbClr val="000000"/>
                </a:solidFill>
                <a:latin typeface="Arial"/>
                <a:ea typeface="Arial"/>
                <a:cs typeface="Arial"/>
                <a:sym typeface="Arial"/>
              </a:rPr>
              <a:t>Pig is an abstraction layer on top of Hadoop (MapReduce/Spark)</a:t>
            </a:r>
            <a:endParaRPr sz="2600" dirty="0">
              <a:solidFill>
                <a:srgbClr val="000000"/>
              </a:solidFill>
              <a:latin typeface="Arial"/>
              <a:ea typeface="Arial"/>
              <a:cs typeface="Arial"/>
              <a:sym typeface="Arial"/>
            </a:endParaRPr>
          </a:p>
          <a:p>
            <a:pPr marL="914400" marR="0" lvl="0" indent="-393700" algn="l" rtl="0">
              <a:lnSpc>
                <a:spcPct val="115000"/>
              </a:lnSpc>
              <a:spcBef>
                <a:spcPts val="1400"/>
              </a:spcBef>
              <a:spcAft>
                <a:spcPts val="0"/>
              </a:spcAft>
              <a:buClr>
                <a:srgbClr val="000000"/>
              </a:buClr>
              <a:buSzPts val="2600"/>
              <a:buFont typeface="Arial"/>
              <a:buChar char="➢"/>
            </a:pPr>
            <a:endParaRPr lang="en-US" sz="2600" dirty="0">
              <a:solidFill>
                <a:srgbClr val="000000"/>
              </a:solidFill>
              <a:latin typeface="Arial"/>
              <a:ea typeface="Arial"/>
              <a:cs typeface="Arial"/>
              <a:sym typeface="Arial"/>
            </a:endParaRPr>
          </a:p>
          <a:p>
            <a:pPr marL="914400" lvl="0" indent="-406400" rtl="0">
              <a:lnSpc>
                <a:spcPct val="115000"/>
              </a:lnSpc>
              <a:spcBef>
                <a:spcPts val="0"/>
              </a:spcBef>
              <a:spcAft>
                <a:spcPts val="0"/>
              </a:spcAft>
              <a:buClr>
                <a:srgbClr val="000000"/>
              </a:buClr>
              <a:buSzPts val="2800"/>
              <a:buFont typeface="Arial"/>
              <a:buChar char="➢"/>
            </a:pPr>
            <a:r>
              <a:rPr lang="en-US" sz="2600" dirty="0">
                <a:solidFill>
                  <a:srgbClr val="000000"/>
                </a:solidFill>
                <a:latin typeface="Arial"/>
                <a:ea typeface="Arial"/>
                <a:cs typeface="Arial"/>
                <a:sym typeface="Arial"/>
              </a:rPr>
              <a:t>Use Cases:</a:t>
            </a:r>
            <a:endParaRPr sz="2600" dirty="0">
              <a:solidFill>
                <a:srgbClr val="000000"/>
              </a:solidFill>
              <a:latin typeface="Arial"/>
              <a:ea typeface="Arial"/>
              <a:cs typeface="Arial"/>
              <a:sym typeface="Arial"/>
            </a:endParaRPr>
          </a:p>
          <a:p>
            <a:pPr marL="1371600" lvl="1" indent="-381000" rtl="0">
              <a:lnSpc>
                <a:spcPct val="115000"/>
              </a:lnSpc>
              <a:spcBef>
                <a:spcPts val="0"/>
              </a:spcBef>
              <a:spcAft>
                <a:spcPts val="0"/>
              </a:spcAft>
              <a:buClr>
                <a:srgbClr val="000000"/>
              </a:buClr>
              <a:buSzPts val="2400"/>
              <a:buFont typeface="Arial"/>
              <a:buChar char="○"/>
            </a:pPr>
            <a:r>
              <a:rPr lang="en-US" sz="2400" dirty="0">
                <a:solidFill>
                  <a:srgbClr val="000000"/>
                </a:solidFill>
                <a:latin typeface="Arial"/>
                <a:ea typeface="Arial"/>
                <a:cs typeface="Arial"/>
                <a:sym typeface="Arial"/>
              </a:rPr>
              <a:t>Data Preparation </a:t>
            </a:r>
            <a:endParaRPr sz="2400" dirty="0">
              <a:solidFill>
                <a:srgbClr val="000000"/>
              </a:solidFill>
              <a:latin typeface="Arial"/>
              <a:ea typeface="Arial"/>
              <a:cs typeface="Arial"/>
              <a:sym typeface="Arial"/>
            </a:endParaRPr>
          </a:p>
          <a:p>
            <a:pPr marL="1371600" lvl="1" indent="-381000" rtl="0">
              <a:lnSpc>
                <a:spcPct val="115000"/>
              </a:lnSpc>
              <a:spcBef>
                <a:spcPts val="0"/>
              </a:spcBef>
              <a:spcAft>
                <a:spcPts val="0"/>
              </a:spcAft>
              <a:buClr>
                <a:srgbClr val="000000"/>
              </a:buClr>
              <a:buSzPts val="2400"/>
              <a:buFont typeface="Arial"/>
              <a:buChar char="○"/>
            </a:pPr>
            <a:r>
              <a:rPr lang="en-US" sz="2400" dirty="0">
                <a:solidFill>
                  <a:srgbClr val="000000"/>
                </a:solidFill>
                <a:latin typeface="Arial"/>
                <a:ea typeface="Arial"/>
                <a:cs typeface="Arial"/>
                <a:sym typeface="Arial"/>
              </a:rPr>
              <a:t>ETL Jobs (Data Warehousing)</a:t>
            </a:r>
            <a:endParaRPr sz="2400" dirty="0">
              <a:solidFill>
                <a:srgbClr val="000000"/>
              </a:solidFill>
              <a:latin typeface="Arial"/>
              <a:ea typeface="Arial"/>
              <a:cs typeface="Arial"/>
              <a:sym typeface="Arial"/>
            </a:endParaRPr>
          </a:p>
          <a:p>
            <a:pPr marL="1371600" lvl="1" indent="-381000" rtl="0">
              <a:lnSpc>
                <a:spcPct val="115000"/>
              </a:lnSpc>
              <a:spcBef>
                <a:spcPts val="0"/>
              </a:spcBef>
              <a:spcAft>
                <a:spcPts val="0"/>
              </a:spcAft>
              <a:buClr>
                <a:srgbClr val="000000"/>
              </a:buClr>
              <a:buSzPts val="2400"/>
              <a:buFont typeface="Arial"/>
              <a:buChar char="○"/>
            </a:pPr>
            <a:r>
              <a:rPr lang="en-US" sz="2400" dirty="0">
                <a:solidFill>
                  <a:srgbClr val="000000"/>
                </a:solidFill>
                <a:latin typeface="Arial"/>
                <a:ea typeface="Arial"/>
                <a:cs typeface="Arial"/>
                <a:sym typeface="Arial"/>
              </a:rPr>
              <a:t>Data Mining</a:t>
            </a:r>
            <a:endParaRPr dirty="0">
              <a:solidFill>
                <a:srgbClr val="000000"/>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8009060" y="2867400"/>
            <a:ext cx="2609850" cy="17526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Apache Pig: </a:t>
            </a:r>
            <a:r>
              <a:rPr lang="en-US" sz="4500" dirty="0">
                <a:latin typeface="Arial"/>
                <a:ea typeface="Arial"/>
                <a:cs typeface="Arial"/>
                <a:sym typeface="Arial"/>
              </a:rPr>
              <a:t>Scripting on MapReduce</a:t>
            </a:r>
            <a:endParaRPr sz="4500" i="0" u="none" strike="noStrike" cap="none" dirty="0">
              <a:solidFill>
                <a:srgbClr val="C00000"/>
              </a:solidFill>
              <a:latin typeface="Arial"/>
              <a:ea typeface="Arial"/>
              <a:cs typeface="Arial"/>
              <a:sym typeface="Arial"/>
            </a:endParaRPr>
          </a:p>
        </p:txBody>
      </p:sp>
      <p:sp>
        <p:nvSpPr>
          <p:cNvPr id="158" name="Shape 158"/>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Fall 2022</a:t>
            </a:r>
            <a:endParaRPr dirty="0"/>
          </a:p>
        </p:txBody>
      </p:sp>
      <p:sp>
        <p:nvSpPr>
          <p:cNvPr id="159" name="Shape 15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34</a:t>
            </a:fld>
            <a:endParaRPr sz="1000" b="0" i="0" u="none" strike="noStrike" cap="none" dirty="0">
              <a:solidFill>
                <a:srgbClr val="0C0C0C"/>
              </a:solidFill>
              <a:sym typeface="Questrial"/>
            </a:endParaRPr>
          </a:p>
        </p:txBody>
      </p:sp>
      <p:sp>
        <p:nvSpPr>
          <p:cNvPr id="160" name="Shape 160"/>
          <p:cNvSpPr txBox="1">
            <a:spLocks noGrp="1"/>
          </p:cNvSpPr>
          <p:nvPr>
            <p:ph type="body" idx="1"/>
          </p:nvPr>
        </p:nvSpPr>
        <p:spPr>
          <a:xfrm>
            <a:off x="800350" y="1650300"/>
            <a:ext cx="10936200" cy="4820400"/>
          </a:xfrm>
          <a:prstGeom prst="rect">
            <a:avLst/>
          </a:prstGeom>
          <a:noFill/>
          <a:ln>
            <a:noFill/>
          </a:ln>
        </p:spPr>
        <p:txBody>
          <a:bodyPr spcFirstLastPara="1" wrap="square" lIns="45700" tIns="45700" rIns="45700" bIns="45700" anchor="t" anchorCtr="0">
            <a:noAutofit/>
          </a:bodyPr>
          <a:lstStyle/>
          <a:p>
            <a:pPr marL="0" marR="0" lvl="0" indent="0" algn="l" rtl="0">
              <a:lnSpc>
                <a:spcPct val="115000"/>
              </a:lnSpc>
              <a:spcBef>
                <a:spcPts val="1400"/>
              </a:spcBef>
              <a:spcAft>
                <a:spcPts val="0"/>
              </a:spcAft>
              <a:buNone/>
            </a:pPr>
            <a:r>
              <a:rPr lang="en-US" sz="2600" dirty="0">
                <a:solidFill>
                  <a:srgbClr val="000000"/>
                </a:solidFill>
                <a:latin typeface="Arial"/>
                <a:ea typeface="Arial"/>
                <a:cs typeface="Arial"/>
                <a:sym typeface="Arial"/>
              </a:rPr>
              <a:t>Pig is an abstraction layer on top of Hadoop (MapReduce/Spark)</a:t>
            </a:r>
            <a:endParaRPr sz="2600" dirty="0">
              <a:solidFill>
                <a:srgbClr val="000000"/>
              </a:solidFill>
              <a:latin typeface="Arial"/>
              <a:ea typeface="Arial"/>
              <a:cs typeface="Arial"/>
              <a:sym typeface="Arial"/>
            </a:endParaRPr>
          </a:p>
          <a:p>
            <a:pPr marL="914400" marR="0" lvl="0" indent="-393700" algn="l" rtl="0">
              <a:lnSpc>
                <a:spcPct val="115000"/>
              </a:lnSpc>
              <a:spcBef>
                <a:spcPts val="1400"/>
              </a:spcBef>
              <a:spcAft>
                <a:spcPts val="0"/>
              </a:spcAft>
              <a:buClr>
                <a:srgbClr val="000000"/>
              </a:buClr>
              <a:buSzPts val="2600"/>
              <a:buFont typeface="Arial"/>
              <a:buChar char="➢"/>
            </a:pPr>
            <a:r>
              <a:rPr lang="en-US" sz="2600" dirty="0">
                <a:solidFill>
                  <a:srgbClr val="000000"/>
                </a:solidFill>
                <a:latin typeface="Arial"/>
                <a:ea typeface="Arial"/>
                <a:cs typeface="Arial"/>
                <a:sym typeface="Arial"/>
              </a:rPr>
              <a:t>Code is written in Pig Latin “script” language (a data flow language)</a:t>
            </a:r>
            <a:endParaRPr sz="2400" dirty="0">
              <a:solidFill>
                <a:srgbClr val="000000"/>
              </a:solidFill>
              <a:highlight>
                <a:srgbClr val="FFFFFF"/>
              </a:highlight>
              <a:latin typeface="Arial"/>
              <a:ea typeface="Arial"/>
              <a:cs typeface="Arial"/>
              <a:sym typeface="Arial"/>
            </a:endParaRPr>
          </a:p>
          <a:p>
            <a:pPr marL="914400" marR="0" lvl="0" indent="-393700" algn="l" rtl="0">
              <a:lnSpc>
                <a:spcPct val="115000"/>
              </a:lnSpc>
              <a:spcBef>
                <a:spcPts val="0"/>
              </a:spcBef>
              <a:spcAft>
                <a:spcPts val="0"/>
              </a:spcAft>
              <a:buClr>
                <a:srgbClr val="000000"/>
              </a:buClr>
              <a:buSzPts val="2600"/>
              <a:buFont typeface="Arial"/>
              <a:buChar char="➢"/>
            </a:pPr>
            <a:r>
              <a:rPr lang="en-US" sz="2600" dirty="0">
                <a:solidFill>
                  <a:srgbClr val="000000"/>
                </a:solidFill>
                <a:latin typeface="Arial"/>
                <a:ea typeface="Arial"/>
                <a:cs typeface="Arial"/>
                <a:sym typeface="Arial"/>
              </a:rPr>
              <a:t>Facilitates reading, writing, and managing large datasets residing in distributed storage </a:t>
            </a:r>
            <a:endParaRPr sz="2600" dirty="0">
              <a:solidFill>
                <a:srgbClr val="000000"/>
              </a:solidFill>
              <a:latin typeface="Arial"/>
              <a:ea typeface="Arial"/>
              <a:cs typeface="Arial"/>
              <a:sym typeface="Arial"/>
            </a:endParaRPr>
          </a:p>
          <a:p>
            <a:pPr marL="914400" marR="0" lvl="0" indent="-393700" algn="l" rtl="0">
              <a:lnSpc>
                <a:spcPct val="115000"/>
              </a:lnSpc>
              <a:spcBef>
                <a:spcPts val="0"/>
              </a:spcBef>
              <a:spcAft>
                <a:spcPts val="0"/>
              </a:spcAft>
              <a:buClr>
                <a:srgbClr val="000000"/>
              </a:buClr>
              <a:buSzPts val="2600"/>
              <a:buFont typeface="Arial"/>
              <a:buChar char="➢"/>
            </a:pPr>
            <a:r>
              <a:rPr lang="en-US" sz="2600" dirty="0">
                <a:solidFill>
                  <a:srgbClr val="000000"/>
                </a:solidFill>
                <a:latin typeface="Arial"/>
                <a:ea typeface="Arial"/>
                <a:cs typeface="Arial"/>
                <a:sym typeface="Arial"/>
              </a:rPr>
              <a:t>Pig executes queries using MapReduce (</a:t>
            </a:r>
            <a:r>
              <a:rPr lang="en-US" sz="2200" i="1" dirty="0">
                <a:solidFill>
                  <a:srgbClr val="000000"/>
                </a:solidFill>
                <a:latin typeface="Arial"/>
                <a:ea typeface="Arial"/>
                <a:cs typeface="Arial"/>
                <a:sym typeface="Arial"/>
              </a:rPr>
              <a:t>and also using Spark</a:t>
            </a:r>
            <a:r>
              <a:rPr lang="en-US" sz="2600" dirty="0">
                <a:solidFill>
                  <a:srgbClr val="000000"/>
                </a:solidFill>
                <a:latin typeface="Arial"/>
                <a:ea typeface="Arial"/>
                <a:cs typeface="Arial"/>
                <a:sym typeface="Arial"/>
              </a:rPr>
              <a:t>)</a:t>
            </a:r>
            <a:endParaRPr sz="2600" dirty="0">
              <a:solidFill>
                <a:srgbClr val="000000"/>
              </a:solidFill>
              <a:latin typeface="Arial"/>
              <a:ea typeface="Arial"/>
              <a:cs typeface="Arial"/>
              <a:sym typeface="Arial"/>
            </a:endParaRPr>
          </a:p>
          <a:p>
            <a:pPr marL="1371600" lvl="1" indent="-381000" rtl="0">
              <a:lnSpc>
                <a:spcPct val="115000"/>
              </a:lnSpc>
              <a:spcBef>
                <a:spcPts val="0"/>
              </a:spcBef>
              <a:spcAft>
                <a:spcPts val="0"/>
              </a:spcAft>
              <a:buClr>
                <a:srgbClr val="000000"/>
              </a:buClr>
              <a:buSzPts val="2400"/>
              <a:buFont typeface="Arial"/>
              <a:buChar char="○"/>
            </a:pPr>
            <a:r>
              <a:rPr lang="en-US" dirty="0">
                <a:solidFill>
                  <a:srgbClr val="000000"/>
                </a:solidFill>
                <a:latin typeface="Arial"/>
                <a:ea typeface="Arial"/>
                <a:cs typeface="Arial"/>
                <a:sym typeface="Arial"/>
              </a:rPr>
              <a:t>Pig Latin scripts →  Pig  → MapReduce Jobs  </a:t>
            </a:r>
            <a:endParaRPr dirty="0">
              <a:solidFill>
                <a:srgbClr val="000000"/>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509222" y="4855200"/>
            <a:ext cx="2609850" cy="1752600"/>
          </a:xfrm>
          <a:prstGeom prst="rect">
            <a:avLst/>
          </a:prstGeom>
        </p:spPr>
      </p:pic>
    </p:spTree>
    <p:extLst>
      <p:ext uri="{BB962C8B-B14F-4D97-AF65-F5344CB8AC3E}">
        <p14:creationId xmlns:p14="http://schemas.microsoft.com/office/powerpoint/2010/main" val="3291338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Apache Hive &amp; </a:t>
            </a:r>
            <a:r>
              <a:rPr lang="en-US" dirty="0" err="1">
                <a:latin typeface="Arial"/>
                <a:ea typeface="Arial"/>
                <a:cs typeface="Arial"/>
                <a:sym typeface="Arial"/>
              </a:rPr>
              <a:t>ApachePig</a:t>
            </a:r>
            <a:endParaRPr sz="5000" i="0" u="none" strike="noStrike" cap="none" dirty="0">
              <a:solidFill>
                <a:srgbClr val="C00000"/>
              </a:solidFill>
              <a:latin typeface="Arial"/>
              <a:ea typeface="Arial"/>
              <a:cs typeface="Arial"/>
              <a:sym typeface="Arial"/>
            </a:endParaRPr>
          </a:p>
        </p:txBody>
      </p:sp>
      <p:sp>
        <p:nvSpPr>
          <p:cNvPr id="166" name="Shape 16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Fall 2022</a:t>
            </a:r>
            <a:endParaRPr dirty="0"/>
          </a:p>
        </p:txBody>
      </p:sp>
      <p:sp>
        <p:nvSpPr>
          <p:cNvPr id="167" name="Shape 16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35</a:t>
            </a:fld>
            <a:endParaRPr sz="1000" b="0" i="0" u="none" strike="noStrike" cap="none" dirty="0">
              <a:solidFill>
                <a:srgbClr val="0C0C0C"/>
              </a:solidFill>
              <a:sym typeface="Questrial"/>
            </a:endParaRPr>
          </a:p>
        </p:txBody>
      </p:sp>
      <p:sp>
        <p:nvSpPr>
          <p:cNvPr id="168" name="Shape 168"/>
          <p:cNvSpPr txBox="1">
            <a:spLocks noGrp="1"/>
          </p:cNvSpPr>
          <p:nvPr>
            <p:ph type="body" idx="1"/>
          </p:nvPr>
        </p:nvSpPr>
        <p:spPr>
          <a:xfrm>
            <a:off x="802000" y="1831425"/>
            <a:ext cx="10591500" cy="2526600"/>
          </a:xfrm>
          <a:prstGeom prst="rect">
            <a:avLst/>
          </a:prstGeom>
          <a:noFill/>
          <a:ln>
            <a:noFill/>
          </a:ln>
        </p:spPr>
        <p:txBody>
          <a:bodyPr spcFirstLastPara="1" wrap="square" lIns="45700" tIns="45700" rIns="45700" bIns="45700" anchor="t" anchorCtr="0">
            <a:noAutofit/>
          </a:bodyPr>
          <a:lstStyle/>
          <a:p>
            <a:pPr marL="457200" marR="0" lvl="0" indent="-393700" algn="l" rtl="0">
              <a:lnSpc>
                <a:spcPct val="115000"/>
              </a:lnSpc>
              <a:spcBef>
                <a:spcPts val="1400"/>
              </a:spcBef>
              <a:spcAft>
                <a:spcPts val="0"/>
              </a:spcAft>
              <a:buSzPts val="2600"/>
              <a:buFont typeface="Arial"/>
              <a:buChar char="➢"/>
            </a:pPr>
            <a:r>
              <a:rPr lang="en-US" sz="2600" dirty="0">
                <a:highlight>
                  <a:srgbClr val="FFFFFF"/>
                </a:highlight>
                <a:latin typeface="Arial"/>
                <a:ea typeface="Arial"/>
                <a:cs typeface="Arial"/>
                <a:sym typeface="Arial"/>
              </a:rPr>
              <a:t>Instead of writing Java code to implement MapReduce, one can opt between Pig Latin and Hive SQL to construct MapReduce programs</a:t>
            </a:r>
            <a:endParaRPr sz="2600" dirty="0">
              <a:highlight>
                <a:srgbClr val="FFFFFF"/>
              </a:highlight>
              <a:latin typeface="Arial"/>
              <a:ea typeface="Arial"/>
              <a:cs typeface="Arial"/>
              <a:sym typeface="Arial"/>
            </a:endParaRPr>
          </a:p>
          <a:p>
            <a:pPr marL="457200" marR="0" lvl="0" indent="-393700" algn="l" rtl="0">
              <a:lnSpc>
                <a:spcPct val="115000"/>
              </a:lnSpc>
              <a:spcBef>
                <a:spcPts val="0"/>
              </a:spcBef>
              <a:spcAft>
                <a:spcPts val="0"/>
              </a:spcAft>
              <a:buClr>
                <a:schemeClr val="accent1"/>
              </a:buClr>
              <a:buSzPts val="2600"/>
              <a:buFont typeface="Arial"/>
              <a:buChar char="➢"/>
            </a:pPr>
            <a:r>
              <a:rPr lang="en-US" sz="2600" dirty="0">
                <a:highlight>
                  <a:srgbClr val="FFFFFF"/>
                </a:highlight>
                <a:latin typeface="Arial"/>
                <a:ea typeface="Arial"/>
                <a:cs typeface="Arial"/>
                <a:sym typeface="Arial"/>
              </a:rPr>
              <a:t>Much fewer lines of code compared to MapReduce, which reduces the overall development and testing time</a:t>
            </a:r>
            <a:endParaRPr sz="2600" dirty="0">
              <a:highlight>
                <a:srgbClr val="FFFFFF"/>
              </a:highlight>
              <a:latin typeface="Arial"/>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Arial"/>
              <a:ea typeface="Arial"/>
              <a:cs typeface="Arial"/>
              <a:sym typeface="Arial"/>
            </a:endParaRPr>
          </a:p>
          <a:p>
            <a:pPr marL="0" lvl="0" indent="0" rtl="0">
              <a:lnSpc>
                <a:spcPct val="115000"/>
              </a:lnSpc>
              <a:spcBef>
                <a:spcPts val="1400"/>
              </a:spcBef>
              <a:spcAft>
                <a:spcPts val="0"/>
              </a:spcAft>
              <a:buNone/>
            </a:pPr>
            <a:endParaRPr sz="2600" dirty="0">
              <a:solidFill>
                <a:srgbClr val="000000"/>
              </a:solidFill>
              <a:highlight>
                <a:srgbClr val="FFFFFF"/>
              </a:highlight>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504" y="4065978"/>
            <a:ext cx="2822215" cy="2541822"/>
          </a:xfrm>
          <a:prstGeom prst="rect">
            <a:avLst/>
          </a:prstGeom>
        </p:spPr>
      </p:pic>
      <p:pic>
        <p:nvPicPr>
          <p:cNvPr id="7" name="Picture 6"/>
          <p:cNvPicPr>
            <a:picLocks noChangeAspect="1"/>
          </p:cNvPicPr>
          <p:nvPr/>
        </p:nvPicPr>
        <p:blipFill>
          <a:blip r:embed="rId4"/>
          <a:stretch>
            <a:fillRect/>
          </a:stretch>
        </p:blipFill>
        <p:spPr>
          <a:xfrm>
            <a:off x="3889352" y="4196452"/>
            <a:ext cx="1267152" cy="114043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Apache Hive   vs     Apache Pig</a:t>
            </a:r>
            <a:endParaRPr sz="5000" i="0" u="none" strike="noStrike" cap="none" dirty="0">
              <a:solidFill>
                <a:srgbClr val="C00000"/>
              </a:solidFill>
              <a:latin typeface="Arial"/>
              <a:ea typeface="Arial"/>
              <a:cs typeface="Arial"/>
              <a:sym typeface="Arial"/>
            </a:endParaRPr>
          </a:p>
        </p:txBody>
      </p:sp>
      <p:sp>
        <p:nvSpPr>
          <p:cNvPr id="174" name="Shape 174"/>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Fall 2022</a:t>
            </a:r>
            <a:endParaRPr dirty="0"/>
          </a:p>
        </p:txBody>
      </p:sp>
      <p:sp>
        <p:nvSpPr>
          <p:cNvPr id="175" name="Shape 175"/>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36</a:t>
            </a:fld>
            <a:endParaRPr sz="1000" b="0" i="0" u="none" strike="noStrike" cap="none" dirty="0">
              <a:solidFill>
                <a:srgbClr val="0C0C0C"/>
              </a:solidFill>
              <a:sym typeface="Questrial"/>
            </a:endParaRPr>
          </a:p>
        </p:txBody>
      </p:sp>
      <p:sp>
        <p:nvSpPr>
          <p:cNvPr id="176" name="Shape 176"/>
          <p:cNvSpPr txBox="1">
            <a:spLocks noGrp="1"/>
          </p:cNvSpPr>
          <p:nvPr>
            <p:ph type="body" idx="1"/>
          </p:nvPr>
        </p:nvSpPr>
        <p:spPr>
          <a:xfrm>
            <a:off x="802000" y="1831425"/>
            <a:ext cx="4976700" cy="4454100"/>
          </a:xfrm>
          <a:prstGeom prst="rect">
            <a:avLst/>
          </a:prstGeom>
          <a:noFill/>
          <a:ln>
            <a:noFill/>
          </a:ln>
        </p:spPr>
        <p:txBody>
          <a:bodyPr spcFirstLastPara="1" wrap="square" lIns="45700" tIns="45700" rIns="45700" bIns="45700" anchor="t" anchorCtr="0">
            <a:noAutofit/>
          </a:bodyPr>
          <a:lstStyle/>
          <a:p>
            <a:pPr marL="457200" marR="0" lvl="0" indent="-368300" algn="l" rtl="0">
              <a:lnSpc>
                <a:spcPct val="115000"/>
              </a:lnSpc>
              <a:spcBef>
                <a:spcPts val="1400"/>
              </a:spcBef>
              <a:spcAft>
                <a:spcPts val="0"/>
              </a:spcAft>
              <a:buSzPts val="2200"/>
              <a:buFont typeface="Arial"/>
              <a:buChar char="➢"/>
            </a:pPr>
            <a:r>
              <a:rPr lang="en-US" sz="2200" dirty="0">
                <a:highlight>
                  <a:srgbClr val="FFFFFF"/>
                </a:highlight>
                <a:latin typeface="Arial"/>
                <a:ea typeface="Arial"/>
                <a:cs typeface="Arial"/>
                <a:sym typeface="Arial"/>
              </a:rPr>
              <a:t>Declarative SQL-like language (</a:t>
            </a:r>
            <a:r>
              <a:rPr lang="en-US" sz="2200" dirty="0" err="1">
                <a:highlight>
                  <a:srgbClr val="FFFFFF"/>
                </a:highlight>
                <a:latin typeface="Arial"/>
                <a:ea typeface="Arial"/>
                <a:cs typeface="Arial"/>
                <a:sym typeface="Arial"/>
              </a:rPr>
              <a:t>HiveQL</a:t>
            </a:r>
            <a:r>
              <a:rPr lang="en-US" sz="2200" dirty="0">
                <a:highlight>
                  <a:srgbClr val="FFFFFF"/>
                </a:highlight>
                <a:latin typeface="Arial"/>
                <a:ea typeface="Arial"/>
                <a:cs typeface="Arial"/>
                <a:sym typeface="Arial"/>
              </a:rPr>
              <a:t>)</a:t>
            </a:r>
            <a:endParaRPr sz="2200" dirty="0">
              <a:highlight>
                <a:srgbClr val="FFFFFF"/>
              </a:highlight>
              <a:latin typeface="Arial"/>
              <a:ea typeface="Arial"/>
              <a:cs typeface="Arial"/>
              <a:sym typeface="Arial"/>
            </a:endParaRPr>
          </a:p>
          <a:p>
            <a:pPr marL="457200" marR="0" lvl="0" indent="-368300" algn="l" rtl="0">
              <a:lnSpc>
                <a:spcPct val="115000"/>
              </a:lnSpc>
              <a:spcBef>
                <a:spcPts val="0"/>
              </a:spcBef>
              <a:spcAft>
                <a:spcPts val="0"/>
              </a:spcAft>
              <a:buClr>
                <a:schemeClr val="accent1"/>
              </a:buClr>
              <a:buSzPts val="2200"/>
              <a:buFont typeface="Arial"/>
              <a:buChar char="➢"/>
            </a:pPr>
            <a:r>
              <a:rPr lang="en-US" sz="2200" dirty="0">
                <a:highlight>
                  <a:srgbClr val="FFFFFF"/>
                </a:highlight>
                <a:latin typeface="Arial"/>
                <a:ea typeface="Arial"/>
                <a:cs typeface="Arial"/>
                <a:sym typeface="Arial"/>
              </a:rPr>
              <a:t>Operates on the server side of any cluster </a:t>
            </a:r>
            <a:endParaRPr sz="2200" dirty="0">
              <a:highlight>
                <a:srgbClr val="FFFFFF"/>
              </a:highlight>
              <a:latin typeface="Arial"/>
              <a:ea typeface="Arial"/>
              <a:cs typeface="Arial"/>
              <a:sym typeface="Arial"/>
            </a:endParaRPr>
          </a:p>
          <a:p>
            <a:pPr marL="457200" lvl="0" indent="-368300" rtl="0">
              <a:lnSpc>
                <a:spcPct val="115000"/>
              </a:lnSpc>
              <a:spcBef>
                <a:spcPts val="0"/>
              </a:spcBef>
              <a:spcAft>
                <a:spcPts val="0"/>
              </a:spcAft>
              <a:buClr>
                <a:srgbClr val="000000"/>
              </a:buClr>
              <a:buSzPts val="2200"/>
              <a:buFont typeface="Arial"/>
              <a:buChar char="➢"/>
            </a:pPr>
            <a:r>
              <a:rPr lang="en-US" sz="2200" dirty="0">
                <a:highlight>
                  <a:srgbClr val="FFFFFF"/>
                </a:highlight>
                <a:latin typeface="Arial"/>
                <a:ea typeface="Arial"/>
                <a:cs typeface="Arial"/>
                <a:sym typeface="Arial"/>
              </a:rPr>
              <a:t>Better for structured Data</a:t>
            </a:r>
            <a:endParaRPr sz="2200" dirty="0">
              <a:highlight>
                <a:srgbClr val="FFFFFF"/>
              </a:highlight>
              <a:latin typeface="Arial"/>
              <a:ea typeface="Arial"/>
              <a:cs typeface="Arial"/>
              <a:sym typeface="Arial"/>
            </a:endParaRPr>
          </a:p>
          <a:p>
            <a:pPr marL="457200" lvl="0" indent="-368300" rtl="0">
              <a:lnSpc>
                <a:spcPct val="115000"/>
              </a:lnSpc>
              <a:spcBef>
                <a:spcPts val="0"/>
              </a:spcBef>
              <a:spcAft>
                <a:spcPts val="0"/>
              </a:spcAft>
              <a:buSzPts val="2200"/>
              <a:buFont typeface="Arial"/>
              <a:buChar char="➢"/>
            </a:pPr>
            <a:r>
              <a:rPr lang="en-US" sz="2200" dirty="0">
                <a:highlight>
                  <a:srgbClr val="FFFFFF"/>
                </a:highlight>
                <a:latin typeface="Arial"/>
                <a:ea typeface="Arial"/>
                <a:cs typeface="Arial"/>
                <a:sym typeface="Arial"/>
              </a:rPr>
              <a:t>Easy to use, specifically for generating reports</a:t>
            </a:r>
            <a:endParaRPr sz="2200" dirty="0">
              <a:highlight>
                <a:srgbClr val="FFFFFF"/>
              </a:highlight>
              <a:latin typeface="Arial"/>
              <a:ea typeface="Arial"/>
              <a:cs typeface="Arial"/>
              <a:sym typeface="Arial"/>
            </a:endParaRPr>
          </a:p>
          <a:p>
            <a:pPr marL="457200" lvl="0" indent="-368300" rtl="0">
              <a:lnSpc>
                <a:spcPct val="115000"/>
              </a:lnSpc>
              <a:spcBef>
                <a:spcPts val="0"/>
              </a:spcBef>
              <a:spcAft>
                <a:spcPts val="0"/>
              </a:spcAft>
              <a:buSzPts val="2200"/>
              <a:buFont typeface="Arial"/>
              <a:buChar char="➢"/>
            </a:pPr>
            <a:r>
              <a:rPr lang="en-US" sz="2200" dirty="0">
                <a:highlight>
                  <a:srgbClr val="FFFFFF"/>
                </a:highlight>
                <a:latin typeface="Arial"/>
                <a:ea typeface="Arial"/>
                <a:cs typeface="Arial"/>
                <a:sym typeface="Arial"/>
              </a:rPr>
              <a:t>Data Warehousing tasks</a:t>
            </a:r>
            <a:endParaRPr sz="2200" dirty="0">
              <a:highlight>
                <a:srgbClr val="FFFFFF"/>
              </a:highlight>
              <a:latin typeface="Arial"/>
              <a:ea typeface="Arial"/>
              <a:cs typeface="Arial"/>
              <a:sym typeface="Arial"/>
            </a:endParaRPr>
          </a:p>
          <a:p>
            <a:pPr marL="457200" lvl="0" indent="-368300" rtl="0">
              <a:lnSpc>
                <a:spcPct val="115000"/>
              </a:lnSpc>
              <a:spcBef>
                <a:spcPts val="0"/>
              </a:spcBef>
              <a:spcAft>
                <a:spcPts val="0"/>
              </a:spcAft>
              <a:buSzPts val="2200"/>
              <a:buFont typeface="Arial"/>
              <a:buChar char="➢"/>
            </a:pPr>
            <a:r>
              <a:rPr lang="en-US" sz="2200" dirty="0">
                <a:highlight>
                  <a:srgbClr val="FFFFFF"/>
                </a:highlight>
                <a:latin typeface="Arial"/>
                <a:ea typeface="Arial"/>
                <a:cs typeface="Arial"/>
                <a:sym typeface="Arial"/>
              </a:rPr>
              <a:t>Facebook</a:t>
            </a:r>
            <a:endParaRPr sz="2200" dirty="0">
              <a:highlight>
                <a:srgbClr val="FFFFFF"/>
              </a:highlight>
              <a:latin typeface="Arial"/>
              <a:ea typeface="Arial"/>
              <a:cs typeface="Arial"/>
              <a:sym typeface="Arial"/>
            </a:endParaRPr>
          </a:p>
        </p:txBody>
      </p:sp>
      <p:sp>
        <p:nvSpPr>
          <p:cNvPr id="177" name="Shape 177"/>
          <p:cNvSpPr txBox="1">
            <a:spLocks noGrp="1"/>
          </p:cNvSpPr>
          <p:nvPr>
            <p:ph type="body" idx="1"/>
          </p:nvPr>
        </p:nvSpPr>
        <p:spPr>
          <a:xfrm>
            <a:off x="6313635" y="1831425"/>
            <a:ext cx="5878365" cy="4454100"/>
          </a:xfrm>
          <a:prstGeom prst="rect">
            <a:avLst/>
          </a:prstGeom>
          <a:noFill/>
          <a:ln>
            <a:noFill/>
          </a:ln>
        </p:spPr>
        <p:txBody>
          <a:bodyPr spcFirstLastPara="1" wrap="square" lIns="45700" tIns="45700" rIns="45700" bIns="45700" anchor="t" anchorCtr="0">
            <a:noAutofit/>
          </a:bodyPr>
          <a:lstStyle/>
          <a:p>
            <a:pPr marL="457200" marR="0" lvl="0" indent="-368300" algn="l" rtl="0">
              <a:lnSpc>
                <a:spcPct val="115000"/>
              </a:lnSpc>
              <a:spcBef>
                <a:spcPts val="1400"/>
              </a:spcBef>
              <a:spcAft>
                <a:spcPts val="0"/>
              </a:spcAft>
              <a:buClr>
                <a:srgbClr val="000000"/>
              </a:buClr>
              <a:buSzPts val="2200"/>
              <a:buFont typeface="Arial"/>
              <a:buChar char="➢"/>
            </a:pPr>
            <a:r>
              <a:rPr lang="en-US" sz="2200" dirty="0">
                <a:solidFill>
                  <a:srgbClr val="000000"/>
                </a:solidFill>
                <a:highlight>
                  <a:srgbClr val="FFFFFF"/>
                </a:highlight>
                <a:latin typeface="Arial"/>
                <a:ea typeface="Arial"/>
                <a:cs typeface="Arial"/>
                <a:sym typeface="Arial"/>
              </a:rPr>
              <a:t>Procedural data flow language (Pig Latin)</a:t>
            </a:r>
            <a:endParaRPr sz="2200" dirty="0">
              <a:solidFill>
                <a:srgbClr val="000000"/>
              </a:solidFill>
              <a:highlight>
                <a:srgbClr val="FFFFFF"/>
              </a:highlight>
              <a:latin typeface="Arial"/>
              <a:ea typeface="Arial"/>
              <a:cs typeface="Arial"/>
              <a:sym typeface="Arial"/>
            </a:endParaRPr>
          </a:p>
          <a:p>
            <a:pPr marL="457200" marR="0" lvl="0" indent="-368300" algn="l" rtl="0">
              <a:lnSpc>
                <a:spcPct val="115000"/>
              </a:lnSpc>
              <a:spcBef>
                <a:spcPts val="0"/>
              </a:spcBef>
              <a:spcAft>
                <a:spcPts val="0"/>
              </a:spcAft>
              <a:buClr>
                <a:srgbClr val="000000"/>
              </a:buClr>
              <a:buSzPts val="2200"/>
              <a:buFont typeface="Arial"/>
              <a:buChar char="➢"/>
            </a:pPr>
            <a:r>
              <a:rPr lang="en-US" sz="2200" dirty="0">
                <a:solidFill>
                  <a:srgbClr val="000000"/>
                </a:solidFill>
                <a:highlight>
                  <a:srgbClr val="FFFFFF"/>
                </a:highlight>
                <a:latin typeface="Arial"/>
                <a:ea typeface="Arial"/>
                <a:cs typeface="Arial"/>
                <a:sym typeface="Arial"/>
              </a:rPr>
              <a:t>Runs on Client side of any cluster</a:t>
            </a:r>
            <a:endParaRPr sz="2200" dirty="0">
              <a:solidFill>
                <a:srgbClr val="000000"/>
              </a:solidFill>
              <a:highlight>
                <a:srgbClr val="FFFFFF"/>
              </a:highlight>
              <a:latin typeface="Arial"/>
              <a:ea typeface="Arial"/>
              <a:cs typeface="Arial"/>
              <a:sym typeface="Arial"/>
            </a:endParaRPr>
          </a:p>
          <a:p>
            <a:pPr marL="457200" lvl="0" indent="-368300" rtl="0">
              <a:lnSpc>
                <a:spcPct val="115000"/>
              </a:lnSpc>
              <a:spcBef>
                <a:spcPts val="0"/>
              </a:spcBef>
              <a:spcAft>
                <a:spcPts val="0"/>
              </a:spcAft>
              <a:buClr>
                <a:srgbClr val="000000"/>
              </a:buClr>
              <a:buSzPts val="2200"/>
              <a:buFont typeface="Arial"/>
              <a:buChar char="➢"/>
            </a:pPr>
            <a:r>
              <a:rPr lang="en-US" sz="2200" dirty="0">
                <a:solidFill>
                  <a:srgbClr val="000000"/>
                </a:solidFill>
                <a:highlight>
                  <a:srgbClr val="FFFFFF"/>
                </a:highlight>
                <a:latin typeface="Arial"/>
                <a:ea typeface="Arial"/>
                <a:cs typeface="Arial"/>
                <a:sym typeface="Arial"/>
              </a:rPr>
              <a:t>Best for semi structured data</a:t>
            </a:r>
            <a:endParaRPr sz="2200" dirty="0">
              <a:solidFill>
                <a:srgbClr val="000000"/>
              </a:solidFill>
              <a:highlight>
                <a:srgbClr val="FFFFFF"/>
              </a:highlight>
              <a:latin typeface="Arial"/>
              <a:ea typeface="Arial"/>
              <a:cs typeface="Arial"/>
              <a:sym typeface="Arial"/>
            </a:endParaRPr>
          </a:p>
          <a:p>
            <a:pPr marL="457200" lvl="0" indent="-368300" rtl="0">
              <a:lnSpc>
                <a:spcPct val="115000"/>
              </a:lnSpc>
              <a:spcBef>
                <a:spcPts val="0"/>
              </a:spcBef>
              <a:spcAft>
                <a:spcPts val="0"/>
              </a:spcAft>
              <a:buClr>
                <a:srgbClr val="000000"/>
              </a:buClr>
              <a:buSzPts val="2200"/>
              <a:buFont typeface="Arial"/>
              <a:buChar char="➢"/>
            </a:pPr>
            <a:r>
              <a:rPr lang="en-US" sz="2200" dirty="0">
                <a:solidFill>
                  <a:srgbClr val="000000"/>
                </a:solidFill>
                <a:highlight>
                  <a:srgbClr val="FFFFFF"/>
                </a:highlight>
                <a:latin typeface="Arial"/>
                <a:ea typeface="Arial"/>
                <a:cs typeface="Arial"/>
                <a:sym typeface="Arial"/>
              </a:rPr>
              <a:t>Better for creating data pipelines</a:t>
            </a:r>
            <a:endParaRPr sz="2200" dirty="0">
              <a:solidFill>
                <a:srgbClr val="000000"/>
              </a:solidFill>
              <a:highlight>
                <a:srgbClr val="FFFFFF"/>
              </a:highlight>
              <a:latin typeface="Arial"/>
              <a:ea typeface="Arial"/>
              <a:cs typeface="Arial"/>
              <a:sym typeface="Arial"/>
            </a:endParaRPr>
          </a:p>
          <a:p>
            <a:pPr marL="1371600" lvl="1" indent="-355600" rtl="0">
              <a:lnSpc>
                <a:spcPct val="115000"/>
              </a:lnSpc>
              <a:spcBef>
                <a:spcPts val="0"/>
              </a:spcBef>
              <a:spcAft>
                <a:spcPts val="0"/>
              </a:spcAft>
              <a:buClr>
                <a:srgbClr val="000000"/>
              </a:buClr>
              <a:buSzPts val="2000"/>
              <a:buFont typeface="Arial"/>
              <a:buChar char="○"/>
            </a:pPr>
            <a:r>
              <a:rPr lang="en-US" sz="2000" dirty="0">
                <a:solidFill>
                  <a:srgbClr val="000000"/>
                </a:solidFill>
                <a:highlight>
                  <a:srgbClr val="FFFFFF"/>
                </a:highlight>
                <a:latin typeface="Arial"/>
                <a:ea typeface="Arial"/>
                <a:cs typeface="Arial"/>
                <a:sym typeface="Arial"/>
              </a:rPr>
              <a:t>allows developers to decide where to checkpoint data in the pipeline</a:t>
            </a:r>
            <a:endParaRPr sz="2000" dirty="0">
              <a:solidFill>
                <a:srgbClr val="000000"/>
              </a:solidFill>
              <a:highlight>
                <a:srgbClr val="FFFFFF"/>
              </a:highlight>
              <a:latin typeface="Arial"/>
              <a:ea typeface="Arial"/>
              <a:cs typeface="Arial"/>
              <a:sym typeface="Arial"/>
            </a:endParaRPr>
          </a:p>
          <a:p>
            <a:pPr marL="457200" lvl="0" indent="-368300" rtl="0">
              <a:lnSpc>
                <a:spcPct val="115000"/>
              </a:lnSpc>
              <a:spcBef>
                <a:spcPts val="0"/>
              </a:spcBef>
              <a:spcAft>
                <a:spcPts val="0"/>
              </a:spcAft>
              <a:buClr>
                <a:schemeClr val="dk1"/>
              </a:buClr>
              <a:buSzPts val="2200"/>
              <a:buFont typeface="Arial"/>
              <a:buChar char="➢"/>
            </a:pPr>
            <a:r>
              <a:rPr lang="en-US" sz="2200" dirty="0">
                <a:highlight>
                  <a:srgbClr val="FFFFFF"/>
                </a:highlight>
                <a:latin typeface="Arial"/>
                <a:ea typeface="Arial"/>
                <a:cs typeface="Arial"/>
                <a:sym typeface="Arial"/>
              </a:rPr>
              <a:t>Incremental changes to large data sets and also better for streaming</a:t>
            </a:r>
            <a:endParaRPr sz="2200" dirty="0">
              <a:highlight>
                <a:srgbClr val="FFFFFF"/>
              </a:highlight>
              <a:latin typeface="Arial"/>
              <a:ea typeface="Arial"/>
              <a:cs typeface="Arial"/>
              <a:sym typeface="Arial"/>
            </a:endParaRPr>
          </a:p>
          <a:p>
            <a:pPr marL="457200" lvl="0" indent="-368300" rtl="0">
              <a:lnSpc>
                <a:spcPct val="115000"/>
              </a:lnSpc>
              <a:spcBef>
                <a:spcPts val="0"/>
              </a:spcBef>
              <a:spcAft>
                <a:spcPts val="0"/>
              </a:spcAft>
              <a:buSzPts val="2200"/>
              <a:buFont typeface="Arial"/>
              <a:buChar char="➢"/>
            </a:pPr>
            <a:r>
              <a:rPr lang="en-US" sz="2200" dirty="0">
                <a:highlight>
                  <a:srgbClr val="FFFFFF"/>
                </a:highlight>
                <a:latin typeface="Arial"/>
                <a:ea typeface="Arial"/>
                <a:cs typeface="Arial"/>
                <a:sym typeface="Arial"/>
              </a:rPr>
              <a:t>Yahoo</a:t>
            </a:r>
            <a:endParaRPr sz="2200" dirty="0">
              <a:highlight>
                <a:srgbClr val="FFFFFF"/>
              </a:highlight>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875050" y="614325"/>
            <a:ext cx="111879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Apache Hive vs ApachePig: </a:t>
            </a:r>
            <a:r>
              <a:rPr lang="en-US" sz="4500">
                <a:latin typeface="Arial"/>
                <a:ea typeface="Arial"/>
                <a:cs typeface="Arial"/>
                <a:sym typeface="Arial"/>
              </a:rPr>
              <a:t>example</a:t>
            </a:r>
            <a:endParaRPr sz="4500" i="0" u="none" strike="noStrike" cap="none">
              <a:solidFill>
                <a:srgbClr val="C00000"/>
              </a:solidFill>
              <a:latin typeface="Arial"/>
              <a:ea typeface="Arial"/>
              <a:cs typeface="Arial"/>
              <a:sym typeface="Arial"/>
            </a:endParaRPr>
          </a:p>
        </p:txBody>
      </p:sp>
      <p:sp>
        <p:nvSpPr>
          <p:cNvPr id="183" name="Shape 183"/>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Fall 2022</a:t>
            </a:r>
            <a:endParaRPr dirty="0"/>
          </a:p>
        </p:txBody>
      </p:sp>
      <p:sp>
        <p:nvSpPr>
          <p:cNvPr id="184" name="Shape 184"/>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37</a:t>
            </a:fld>
            <a:endParaRPr sz="1000" b="0" i="0" u="none" strike="noStrike" cap="none" dirty="0">
              <a:solidFill>
                <a:srgbClr val="0C0C0C"/>
              </a:solidFill>
              <a:sym typeface="Questrial"/>
            </a:endParaRPr>
          </a:p>
        </p:txBody>
      </p:sp>
      <p:sp>
        <p:nvSpPr>
          <p:cNvPr id="185" name="Shape 185"/>
          <p:cNvSpPr txBox="1">
            <a:spLocks noGrp="1"/>
          </p:cNvSpPr>
          <p:nvPr>
            <p:ph type="body" idx="1"/>
          </p:nvPr>
        </p:nvSpPr>
        <p:spPr>
          <a:xfrm>
            <a:off x="556100" y="3138075"/>
            <a:ext cx="4553100" cy="29823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sz="1400" dirty="0">
                <a:solidFill>
                  <a:srgbClr val="000000"/>
                </a:solidFill>
                <a:highlight>
                  <a:srgbClr val="FFFFFF"/>
                </a:highlight>
                <a:latin typeface="Courier New"/>
                <a:ea typeface="Courier New"/>
                <a:cs typeface="Courier New"/>
                <a:sym typeface="Courier New"/>
              </a:rPr>
              <a:t>insert into </a:t>
            </a:r>
            <a:r>
              <a:rPr lang="en-US" sz="1400" dirty="0" err="1">
                <a:solidFill>
                  <a:srgbClr val="000000"/>
                </a:solidFill>
                <a:highlight>
                  <a:srgbClr val="FFFFFF"/>
                </a:highlight>
                <a:latin typeface="Courier New"/>
                <a:ea typeface="Courier New"/>
                <a:cs typeface="Courier New"/>
                <a:sym typeface="Courier New"/>
              </a:rPr>
              <a:t>ValuableClicksPerDMA</a:t>
            </a:r>
            <a:br>
              <a:rPr lang="en-US" sz="1400" dirty="0">
                <a:solidFill>
                  <a:srgbClr val="000000"/>
                </a:solidFill>
                <a:highlight>
                  <a:srgbClr val="FFFFFF"/>
                </a:highlight>
                <a:latin typeface="Courier New"/>
                <a:ea typeface="Courier New"/>
                <a:cs typeface="Courier New"/>
                <a:sym typeface="Courier New"/>
              </a:rPr>
            </a:br>
            <a:r>
              <a:rPr lang="en-US" sz="1400" dirty="0">
                <a:solidFill>
                  <a:srgbClr val="000000"/>
                </a:solidFill>
                <a:highlight>
                  <a:srgbClr val="FFFFFF"/>
                </a:highlight>
                <a:latin typeface="Courier New"/>
                <a:ea typeface="Courier New"/>
                <a:cs typeface="Courier New"/>
                <a:sym typeface="Courier New"/>
              </a:rPr>
              <a:t>select </a:t>
            </a:r>
            <a:r>
              <a:rPr lang="en-US" sz="1400" dirty="0" err="1">
                <a:solidFill>
                  <a:srgbClr val="000000"/>
                </a:solidFill>
                <a:highlight>
                  <a:srgbClr val="FFFFFF"/>
                </a:highlight>
                <a:latin typeface="Courier New"/>
                <a:ea typeface="Courier New"/>
                <a:cs typeface="Courier New"/>
                <a:sym typeface="Courier New"/>
              </a:rPr>
              <a:t>dma</a:t>
            </a:r>
            <a:r>
              <a:rPr lang="en-US" sz="1400" dirty="0">
                <a:solidFill>
                  <a:srgbClr val="000000"/>
                </a:solidFill>
                <a:highlight>
                  <a:srgbClr val="FFFFFF"/>
                </a:highlight>
                <a:latin typeface="Courier New"/>
                <a:ea typeface="Courier New"/>
                <a:cs typeface="Courier New"/>
                <a:sym typeface="Courier New"/>
              </a:rPr>
              <a:t>, count(*)</a:t>
            </a:r>
            <a:br>
              <a:rPr lang="en-US" sz="1400" dirty="0">
                <a:solidFill>
                  <a:srgbClr val="000000"/>
                </a:solidFill>
                <a:highlight>
                  <a:srgbClr val="FFFFFF"/>
                </a:highlight>
                <a:latin typeface="Courier New"/>
                <a:ea typeface="Courier New"/>
                <a:cs typeface="Courier New"/>
                <a:sym typeface="Courier New"/>
              </a:rPr>
            </a:br>
            <a:r>
              <a:rPr lang="en-US" sz="1400" dirty="0">
                <a:solidFill>
                  <a:srgbClr val="000000"/>
                </a:solidFill>
                <a:highlight>
                  <a:srgbClr val="FFFFFF"/>
                </a:highlight>
                <a:latin typeface="Courier New"/>
                <a:ea typeface="Courier New"/>
                <a:cs typeface="Courier New"/>
                <a:sym typeface="Courier New"/>
              </a:rPr>
              <a:t>from </a:t>
            </a:r>
            <a:r>
              <a:rPr lang="en-US" sz="1400" dirty="0" err="1">
                <a:solidFill>
                  <a:srgbClr val="000000"/>
                </a:solidFill>
                <a:highlight>
                  <a:srgbClr val="FFFFFF"/>
                </a:highlight>
                <a:latin typeface="Courier New"/>
                <a:ea typeface="Courier New"/>
                <a:cs typeface="Courier New"/>
                <a:sym typeface="Courier New"/>
              </a:rPr>
              <a:t>geoinfo</a:t>
            </a:r>
            <a:r>
              <a:rPr lang="en-US" sz="1400" dirty="0">
                <a:solidFill>
                  <a:srgbClr val="000000"/>
                </a:solidFill>
                <a:highlight>
                  <a:srgbClr val="FFFFFF"/>
                </a:highlight>
                <a:latin typeface="Courier New"/>
                <a:ea typeface="Courier New"/>
                <a:cs typeface="Courier New"/>
                <a:sym typeface="Courier New"/>
              </a:rPr>
              <a:t> join (</a:t>
            </a:r>
            <a:br>
              <a:rPr lang="en-US" sz="1400" dirty="0">
                <a:solidFill>
                  <a:srgbClr val="000000"/>
                </a:solidFill>
                <a:highlight>
                  <a:srgbClr val="FFFFFF"/>
                </a:highlight>
                <a:latin typeface="Courier New"/>
                <a:ea typeface="Courier New"/>
                <a:cs typeface="Courier New"/>
                <a:sym typeface="Courier New"/>
              </a:rPr>
            </a:br>
            <a:r>
              <a:rPr lang="en-US" sz="1400" dirty="0">
                <a:solidFill>
                  <a:srgbClr val="000000"/>
                </a:solidFill>
                <a:highlight>
                  <a:srgbClr val="FFFFFF"/>
                </a:highlight>
                <a:latin typeface="Courier New"/>
                <a:ea typeface="Courier New"/>
                <a:cs typeface="Courier New"/>
                <a:sym typeface="Courier New"/>
              </a:rPr>
              <a:t>select name, </a:t>
            </a:r>
            <a:r>
              <a:rPr lang="en-US" sz="1400" dirty="0" err="1">
                <a:solidFill>
                  <a:srgbClr val="000000"/>
                </a:solidFill>
                <a:highlight>
                  <a:srgbClr val="FFFFFF"/>
                </a:highlight>
                <a:latin typeface="Courier New"/>
                <a:ea typeface="Courier New"/>
                <a:cs typeface="Courier New"/>
                <a:sym typeface="Courier New"/>
              </a:rPr>
              <a:t>ipaddr</a:t>
            </a:r>
            <a:br>
              <a:rPr lang="en-US" sz="1400" dirty="0">
                <a:solidFill>
                  <a:srgbClr val="000000"/>
                </a:solidFill>
                <a:highlight>
                  <a:srgbClr val="FFFFFF"/>
                </a:highlight>
                <a:latin typeface="Courier New"/>
                <a:ea typeface="Courier New"/>
                <a:cs typeface="Courier New"/>
                <a:sym typeface="Courier New"/>
              </a:rPr>
            </a:br>
            <a:r>
              <a:rPr lang="en-US" sz="1400" dirty="0">
                <a:solidFill>
                  <a:srgbClr val="000000"/>
                </a:solidFill>
                <a:highlight>
                  <a:srgbClr val="FFFFFF"/>
                </a:highlight>
                <a:latin typeface="Courier New"/>
                <a:ea typeface="Courier New"/>
                <a:cs typeface="Courier New"/>
                <a:sym typeface="Courier New"/>
              </a:rPr>
              <a:t>from users join clicks on                                   (users.name = </a:t>
            </a:r>
            <a:r>
              <a:rPr lang="en-US" sz="1400" dirty="0" err="1">
                <a:solidFill>
                  <a:srgbClr val="000000"/>
                </a:solidFill>
                <a:highlight>
                  <a:srgbClr val="FFFFFF"/>
                </a:highlight>
                <a:latin typeface="Courier New"/>
                <a:ea typeface="Courier New"/>
                <a:cs typeface="Courier New"/>
                <a:sym typeface="Courier New"/>
              </a:rPr>
              <a:t>clicks.user</a:t>
            </a:r>
            <a:r>
              <a:rPr lang="en-US" sz="1400" dirty="0">
                <a:solidFill>
                  <a:srgbClr val="000000"/>
                </a:solidFill>
                <a:highlight>
                  <a:srgbClr val="FFFFFF"/>
                </a:highlight>
                <a:latin typeface="Courier New"/>
                <a:ea typeface="Courier New"/>
                <a:cs typeface="Courier New"/>
                <a:sym typeface="Courier New"/>
              </a:rPr>
              <a:t>)                         where value &gt; 0;</a:t>
            </a:r>
            <a:br>
              <a:rPr lang="en-US" sz="1400" dirty="0">
                <a:solidFill>
                  <a:srgbClr val="000000"/>
                </a:solidFill>
                <a:highlight>
                  <a:srgbClr val="FFFFFF"/>
                </a:highlight>
                <a:latin typeface="Courier New"/>
                <a:ea typeface="Courier New"/>
                <a:cs typeface="Courier New"/>
                <a:sym typeface="Courier New"/>
              </a:rPr>
            </a:br>
            <a:r>
              <a:rPr lang="en-US" sz="1400" dirty="0">
                <a:solidFill>
                  <a:srgbClr val="000000"/>
                </a:solidFill>
                <a:highlight>
                  <a:srgbClr val="FFFFFF"/>
                </a:highlight>
                <a:latin typeface="Courier New"/>
                <a:ea typeface="Courier New"/>
                <a:cs typeface="Courier New"/>
                <a:sym typeface="Courier New"/>
              </a:rPr>
              <a:t>) using </a:t>
            </a:r>
            <a:r>
              <a:rPr lang="en-US" sz="1400" dirty="0" err="1">
                <a:solidFill>
                  <a:srgbClr val="000000"/>
                </a:solidFill>
                <a:highlight>
                  <a:srgbClr val="FFFFFF"/>
                </a:highlight>
                <a:latin typeface="Courier New"/>
                <a:ea typeface="Courier New"/>
                <a:cs typeface="Courier New"/>
                <a:sym typeface="Courier New"/>
              </a:rPr>
              <a:t>ipaddr</a:t>
            </a:r>
            <a:br>
              <a:rPr lang="en-US" sz="1400" dirty="0">
                <a:solidFill>
                  <a:srgbClr val="000000"/>
                </a:solidFill>
                <a:highlight>
                  <a:srgbClr val="FFFFFF"/>
                </a:highlight>
                <a:latin typeface="Courier New"/>
                <a:ea typeface="Courier New"/>
                <a:cs typeface="Courier New"/>
                <a:sym typeface="Courier New"/>
              </a:rPr>
            </a:br>
            <a:r>
              <a:rPr lang="en-US" sz="1400" dirty="0">
                <a:solidFill>
                  <a:srgbClr val="000000"/>
                </a:solidFill>
                <a:highlight>
                  <a:srgbClr val="FFFFFF"/>
                </a:highlight>
                <a:latin typeface="Courier New"/>
                <a:ea typeface="Courier New"/>
                <a:cs typeface="Courier New"/>
                <a:sym typeface="Courier New"/>
              </a:rPr>
              <a:t>group by </a:t>
            </a:r>
            <a:r>
              <a:rPr lang="en-US" sz="1400" dirty="0" err="1">
                <a:solidFill>
                  <a:srgbClr val="000000"/>
                </a:solidFill>
                <a:highlight>
                  <a:srgbClr val="FFFFFF"/>
                </a:highlight>
                <a:latin typeface="Courier New"/>
                <a:ea typeface="Courier New"/>
                <a:cs typeface="Courier New"/>
                <a:sym typeface="Courier New"/>
              </a:rPr>
              <a:t>dma</a:t>
            </a:r>
            <a:r>
              <a:rPr lang="en-US" sz="1400" dirty="0">
                <a:solidFill>
                  <a:srgbClr val="000000"/>
                </a:solidFill>
                <a:highlight>
                  <a:srgbClr val="FFFFFF"/>
                </a:highlight>
                <a:latin typeface="Courier New"/>
                <a:ea typeface="Courier New"/>
                <a:cs typeface="Courier New"/>
                <a:sym typeface="Courier New"/>
              </a:rPr>
              <a:t>;</a:t>
            </a:r>
            <a:endParaRPr sz="1400" dirty="0">
              <a:solidFill>
                <a:srgbClr val="000000"/>
              </a:solidFill>
              <a:highlight>
                <a:srgbClr val="FFFFFF"/>
              </a:highlight>
              <a:latin typeface="Courier New"/>
              <a:ea typeface="Courier New"/>
              <a:cs typeface="Courier New"/>
              <a:sym typeface="Courier New"/>
            </a:endParaRPr>
          </a:p>
          <a:p>
            <a:pPr marL="0" lvl="0" indent="0" rtl="0">
              <a:lnSpc>
                <a:spcPct val="115000"/>
              </a:lnSpc>
              <a:spcBef>
                <a:spcPts val="1400"/>
              </a:spcBef>
              <a:spcAft>
                <a:spcPts val="0"/>
              </a:spcAft>
              <a:buNone/>
            </a:pPr>
            <a:endParaRPr sz="2000" dirty="0">
              <a:highlight>
                <a:srgbClr val="FFFFFF"/>
              </a:highlight>
              <a:latin typeface="Arial"/>
              <a:ea typeface="Arial"/>
              <a:cs typeface="Arial"/>
              <a:sym typeface="Arial"/>
            </a:endParaRPr>
          </a:p>
        </p:txBody>
      </p:sp>
      <p:sp>
        <p:nvSpPr>
          <p:cNvPr id="186" name="Shape 186"/>
          <p:cNvSpPr txBox="1">
            <a:spLocks noGrp="1"/>
          </p:cNvSpPr>
          <p:nvPr>
            <p:ph type="body" idx="1"/>
          </p:nvPr>
        </p:nvSpPr>
        <p:spPr>
          <a:xfrm>
            <a:off x="5163850" y="3066524"/>
            <a:ext cx="6816900" cy="31254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sz="1400" dirty="0">
                <a:solidFill>
                  <a:srgbClr val="000000"/>
                </a:solidFill>
                <a:highlight>
                  <a:srgbClr val="FFFFFF"/>
                </a:highlight>
                <a:latin typeface="Courier New"/>
                <a:ea typeface="Courier New"/>
                <a:cs typeface="Courier New"/>
                <a:sym typeface="Courier New"/>
              </a:rPr>
              <a:t>Users    = load 'users' as (name, age, </a:t>
            </a:r>
            <a:r>
              <a:rPr lang="en-US" sz="1400" dirty="0" err="1">
                <a:solidFill>
                  <a:srgbClr val="000000"/>
                </a:solidFill>
                <a:highlight>
                  <a:srgbClr val="FFFFFF"/>
                </a:highlight>
                <a:latin typeface="Courier New"/>
                <a:ea typeface="Courier New"/>
                <a:cs typeface="Courier New"/>
                <a:sym typeface="Courier New"/>
              </a:rPr>
              <a:t>ipaddr</a:t>
            </a:r>
            <a:r>
              <a:rPr lang="en-US" sz="1400" dirty="0">
                <a:solidFill>
                  <a:srgbClr val="000000"/>
                </a:solidFill>
                <a:highlight>
                  <a:srgbClr val="FFFFFF"/>
                </a:highlight>
                <a:latin typeface="Courier New"/>
                <a:ea typeface="Courier New"/>
                <a:cs typeface="Courier New"/>
                <a:sym typeface="Courier New"/>
              </a:rPr>
              <a:t>);</a:t>
            </a:r>
            <a:br>
              <a:rPr lang="en-US" sz="1400" dirty="0">
                <a:solidFill>
                  <a:srgbClr val="000000"/>
                </a:solidFill>
                <a:highlight>
                  <a:srgbClr val="FFFFFF"/>
                </a:highlight>
                <a:latin typeface="Courier New"/>
                <a:ea typeface="Courier New"/>
                <a:cs typeface="Courier New"/>
                <a:sym typeface="Courier New"/>
              </a:rPr>
            </a:br>
            <a:r>
              <a:rPr lang="en-US" sz="1400" dirty="0">
                <a:solidFill>
                  <a:srgbClr val="000000"/>
                </a:solidFill>
                <a:highlight>
                  <a:srgbClr val="FFFFFF"/>
                </a:highlight>
                <a:latin typeface="Courier New"/>
                <a:ea typeface="Courier New"/>
                <a:cs typeface="Courier New"/>
                <a:sym typeface="Courier New"/>
              </a:rPr>
              <a:t>Clicks   = load 'clicks' as (user, </a:t>
            </a:r>
            <a:r>
              <a:rPr lang="en-US" sz="1400" dirty="0" err="1">
                <a:solidFill>
                  <a:srgbClr val="000000"/>
                </a:solidFill>
                <a:highlight>
                  <a:srgbClr val="FFFFFF"/>
                </a:highlight>
                <a:latin typeface="Courier New"/>
                <a:ea typeface="Courier New"/>
                <a:cs typeface="Courier New"/>
                <a:sym typeface="Courier New"/>
              </a:rPr>
              <a:t>url</a:t>
            </a:r>
            <a:r>
              <a:rPr lang="en-US" sz="1400" dirty="0">
                <a:solidFill>
                  <a:srgbClr val="000000"/>
                </a:solidFill>
                <a:highlight>
                  <a:srgbClr val="FFFFFF"/>
                </a:highlight>
                <a:latin typeface="Courier New"/>
                <a:ea typeface="Courier New"/>
                <a:cs typeface="Courier New"/>
                <a:sym typeface="Courier New"/>
              </a:rPr>
              <a:t>, value);</a:t>
            </a:r>
            <a:br>
              <a:rPr lang="en-US" sz="1400" dirty="0">
                <a:solidFill>
                  <a:srgbClr val="000000"/>
                </a:solidFill>
                <a:highlight>
                  <a:srgbClr val="FFFFFF"/>
                </a:highlight>
                <a:latin typeface="Courier New"/>
                <a:ea typeface="Courier New"/>
                <a:cs typeface="Courier New"/>
                <a:sym typeface="Courier New"/>
              </a:rPr>
            </a:br>
            <a:r>
              <a:rPr lang="en-US" sz="1400" dirty="0" err="1">
                <a:solidFill>
                  <a:srgbClr val="000000"/>
                </a:solidFill>
                <a:highlight>
                  <a:srgbClr val="FFFFFF"/>
                </a:highlight>
                <a:latin typeface="Courier New"/>
                <a:ea typeface="Courier New"/>
                <a:cs typeface="Courier New"/>
                <a:sym typeface="Courier New"/>
              </a:rPr>
              <a:t>ValuableClicks</a:t>
            </a:r>
            <a:r>
              <a:rPr lang="en-US" sz="1400" dirty="0">
                <a:solidFill>
                  <a:srgbClr val="000000"/>
                </a:solidFill>
                <a:highlight>
                  <a:srgbClr val="FFFFFF"/>
                </a:highlight>
                <a:latin typeface="Courier New"/>
                <a:ea typeface="Courier New"/>
                <a:cs typeface="Courier New"/>
                <a:sym typeface="Courier New"/>
              </a:rPr>
              <a:t>   = filter Clicks by value &gt; 0;</a:t>
            </a:r>
            <a:br>
              <a:rPr lang="en-US" sz="1400" dirty="0">
                <a:solidFill>
                  <a:srgbClr val="000000"/>
                </a:solidFill>
                <a:highlight>
                  <a:srgbClr val="FFFFFF"/>
                </a:highlight>
                <a:latin typeface="Courier New"/>
                <a:ea typeface="Courier New"/>
                <a:cs typeface="Courier New"/>
                <a:sym typeface="Courier New"/>
              </a:rPr>
            </a:br>
            <a:r>
              <a:rPr lang="en-US" sz="1400" dirty="0" err="1">
                <a:solidFill>
                  <a:srgbClr val="000000"/>
                </a:solidFill>
                <a:highlight>
                  <a:srgbClr val="FFFFFF"/>
                </a:highlight>
                <a:latin typeface="Courier New"/>
                <a:ea typeface="Courier New"/>
                <a:cs typeface="Courier New"/>
                <a:sym typeface="Courier New"/>
              </a:rPr>
              <a:t>UserClicks</a:t>
            </a:r>
            <a:r>
              <a:rPr lang="en-US" sz="1400" dirty="0">
                <a:solidFill>
                  <a:srgbClr val="000000"/>
                </a:solidFill>
                <a:highlight>
                  <a:srgbClr val="FFFFFF"/>
                </a:highlight>
                <a:latin typeface="Courier New"/>
                <a:ea typeface="Courier New"/>
                <a:cs typeface="Courier New"/>
                <a:sym typeface="Courier New"/>
              </a:rPr>
              <a:t> = join Users by name, </a:t>
            </a:r>
            <a:r>
              <a:rPr lang="en-US" sz="1400" dirty="0" err="1">
                <a:solidFill>
                  <a:srgbClr val="000000"/>
                </a:solidFill>
                <a:highlight>
                  <a:srgbClr val="FFFFFF"/>
                </a:highlight>
                <a:latin typeface="Courier New"/>
                <a:ea typeface="Courier New"/>
                <a:cs typeface="Courier New"/>
                <a:sym typeface="Courier New"/>
              </a:rPr>
              <a:t>ValuableClicks</a:t>
            </a:r>
            <a:r>
              <a:rPr lang="en-US" sz="1400" dirty="0">
                <a:solidFill>
                  <a:srgbClr val="000000"/>
                </a:solidFill>
                <a:highlight>
                  <a:srgbClr val="FFFFFF"/>
                </a:highlight>
                <a:latin typeface="Courier New"/>
                <a:ea typeface="Courier New"/>
                <a:cs typeface="Courier New"/>
                <a:sym typeface="Courier New"/>
              </a:rPr>
              <a:t> by user;</a:t>
            </a:r>
            <a:br>
              <a:rPr lang="en-US" sz="1400" dirty="0">
                <a:solidFill>
                  <a:srgbClr val="000000"/>
                </a:solidFill>
                <a:highlight>
                  <a:srgbClr val="FFFFFF"/>
                </a:highlight>
                <a:latin typeface="Courier New"/>
                <a:ea typeface="Courier New"/>
                <a:cs typeface="Courier New"/>
                <a:sym typeface="Courier New"/>
              </a:rPr>
            </a:br>
            <a:r>
              <a:rPr lang="en-US" sz="1400" dirty="0" err="1">
                <a:solidFill>
                  <a:srgbClr val="000000"/>
                </a:solidFill>
                <a:highlight>
                  <a:srgbClr val="FFFFFF"/>
                </a:highlight>
                <a:latin typeface="Courier New"/>
                <a:ea typeface="Courier New"/>
                <a:cs typeface="Courier New"/>
                <a:sym typeface="Courier New"/>
              </a:rPr>
              <a:t>Geoinfo</a:t>
            </a:r>
            <a:r>
              <a:rPr lang="en-US" sz="1400" dirty="0">
                <a:solidFill>
                  <a:srgbClr val="000000"/>
                </a:solidFill>
                <a:highlight>
                  <a:srgbClr val="FFFFFF"/>
                </a:highlight>
                <a:latin typeface="Courier New"/>
                <a:ea typeface="Courier New"/>
                <a:cs typeface="Courier New"/>
                <a:sym typeface="Courier New"/>
              </a:rPr>
              <a:t>  = load '</a:t>
            </a:r>
            <a:r>
              <a:rPr lang="en-US" sz="1400" dirty="0" err="1">
                <a:solidFill>
                  <a:srgbClr val="000000"/>
                </a:solidFill>
                <a:highlight>
                  <a:srgbClr val="FFFFFF"/>
                </a:highlight>
                <a:latin typeface="Courier New"/>
                <a:ea typeface="Courier New"/>
                <a:cs typeface="Courier New"/>
                <a:sym typeface="Courier New"/>
              </a:rPr>
              <a:t>geoinfo</a:t>
            </a:r>
            <a:r>
              <a:rPr lang="en-US" sz="1400" dirty="0">
                <a:solidFill>
                  <a:srgbClr val="000000"/>
                </a:solidFill>
                <a:highlight>
                  <a:srgbClr val="FFFFFF"/>
                </a:highlight>
                <a:latin typeface="Courier New"/>
                <a:ea typeface="Courier New"/>
                <a:cs typeface="Courier New"/>
                <a:sym typeface="Courier New"/>
              </a:rPr>
              <a:t>' as (</a:t>
            </a:r>
            <a:r>
              <a:rPr lang="en-US" sz="1400" dirty="0" err="1">
                <a:solidFill>
                  <a:srgbClr val="000000"/>
                </a:solidFill>
                <a:highlight>
                  <a:srgbClr val="FFFFFF"/>
                </a:highlight>
                <a:latin typeface="Courier New"/>
                <a:ea typeface="Courier New"/>
                <a:cs typeface="Courier New"/>
                <a:sym typeface="Courier New"/>
              </a:rPr>
              <a:t>ipaddr</a:t>
            </a:r>
            <a:r>
              <a:rPr lang="en-US" sz="1400" dirty="0">
                <a:solidFill>
                  <a:srgbClr val="000000"/>
                </a:solidFill>
                <a:highlight>
                  <a:srgbClr val="FFFFFF"/>
                </a:highlight>
                <a:latin typeface="Courier New"/>
                <a:ea typeface="Courier New"/>
                <a:cs typeface="Courier New"/>
                <a:sym typeface="Courier New"/>
              </a:rPr>
              <a:t>, </a:t>
            </a:r>
            <a:r>
              <a:rPr lang="en-US" sz="1400" dirty="0" err="1">
                <a:solidFill>
                  <a:srgbClr val="000000"/>
                </a:solidFill>
                <a:highlight>
                  <a:srgbClr val="FFFFFF"/>
                </a:highlight>
                <a:latin typeface="Courier New"/>
                <a:ea typeface="Courier New"/>
                <a:cs typeface="Courier New"/>
                <a:sym typeface="Courier New"/>
              </a:rPr>
              <a:t>dma</a:t>
            </a:r>
            <a:r>
              <a:rPr lang="en-US" sz="1400" dirty="0">
                <a:solidFill>
                  <a:srgbClr val="000000"/>
                </a:solidFill>
                <a:highlight>
                  <a:srgbClr val="FFFFFF"/>
                </a:highlight>
                <a:latin typeface="Courier New"/>
                <a:ea typeface="Courier New"/>
                <a:cs typeface="Courier New"/>
                <a:sym typeface="Courier New"/>
              </a:rPr>
              <a:t>);</a:t>
            </a:r>
            <a:br>
              <a:rPr lang="en-US" sz="1400" dirty="0">
                <a:solidFill>
                  <a:srgbClr val="000000"/>
                </a:solidFill>
                <a:highlight>
                  <a:srgbClr val="FFFFFF"/>
                </a:highlight>
                <a:latin typeface="Courier New"/>
                <a:ea typeface="Courier New"/>
                <a:cs typeface="Courier New"/>
                <a:sym typeface="Courier New"/>
              </a:rPr>
            </a:br>
            <a:r>
              <a:rPr lang="en-US" sz="1400" dirty="0" err="1">
                <a:solidFill>
                  <a:srgbClr val="000000"/>
                </a:solidFill>
                <a:highlight>
                  <a:srgbClr val="FFFFFF"/>
                </a:highlight>
                <a:latin typeface="Courier New"/>
                <a:ea typeface="Courier New"/>
                <a:cs typeface="Courier New"/>
                <a:sym typeface="Courier New"/>
              </a:rPr>
              <a:t>UserGeo</a:t>
            </a:r>
            <a:r>
              <a:rPr lang="en-US" sz="1400" dirty="0">
                <a:solidFill>
                  <a:srgbClr val="000000"/>
                </a:solidFill>
                <a:highlight>
                  <a:srgbClr val="FFFFFF"/>
                </a:highlight>
                <a:latin typeface="Courier New"/>
                <a:ea typeface="Courier New"/>
                <a:cs typeface="Courier New"/>
                <a:sym typeface="Courier New"/>
              </a:rPr>
              <a:t>  = join </a:t>
            </a:r>
            <a:r>
              <a:rPr lang="en-US" sz="1400" dirty="0" err="1">
                <a:solidFill>
                  <a:srgbClr val="000000"/>
                </a:solidFill>
                <a:highlight>
                  <a:srgbClr val="FFFFFF"/>
                </a:highlight>
                <a:latin typeface="Courier New"/>
                <a:ea typeface="Courier New"/>
                <a:cs typeface="Courier New"/>
                <a:sym typeface="Courier New"/>
              </a:rPr>
              <a:t>UserClicks</a:t>
            </a:r>
            <a:r>
              <a:rPr lang="en-US" sz="1400" dirty="0">
                <a:solidFill>
                  <a:srgbClr val="000000"/>
                </a:solidFill>
                <a:highlight>
                  <a:srgbClr val="FFFFFF"/>
                </a:highlight>
                <a:latin typeface="Courier New"/>
                <a:ea typeface="Courier New"/>
                <a:cs typeface="Courier New"/>
                <a:sym typeface="Courier New"/>
              </a:rPr>
              <a:t> by </a:t>
            </a:r>
            <a:r>
              <a:rPr lang="en-US" sz="1400" dirty="0" err="1">
                <a:solidFill>
                  <a:srgbClr val="000000"/>
                </a:solidFill>
                <a:highlight>
                  <a:srgbClr val="FFFFFF"/>
                </a:highlight>
                <a:latin typeface="Courier New"/>
                <a:ea typeface="Courier New"/>
                <a:cs typeface="Courier New"/>
                <a:sym typeface="Courier New"/>
              </a:rPr>
              <a:t>ipaddr</a:t>
            </a:r>
            <a:r>
              <a:rPr lang="en-US" sz="1400" dirty="0">
                <a:solidFill>
                  <a:srgbClr val="000000"/>
                </a:solidFill>
                <a:highlight>
                  <a:srgbClr val="FFFFFF"/>
                </a:highlight>
                <a:latin typeface="Courier New"/>
                <a:ea typeface="Courier New"/>
                <a:cs typeface="Courier New"/>
                <a:sym typeface="Courier New"/>
              </a:rPr>
              <a:t>, </a:t>
            </a:r>
            <a:r>
              <a:rPr lang="en-US" sz="1400" dirty="0" err="1">
                <a:solidFill>
                  <a:srgbClr val="000000"/>
                </a:solidFill>
                <a:highlight>
                  <a:srgbClr val="FFFFFF"/>
                </a:highlight>
                <a:latin typeface="Courier New"/>
                <a:ea typeface="Courier New"/>
                <a:cs typeface="Courier New"/>
                <a:sym typeface="Courier New"/>
              </a:rPr>
              <a:t>Geoinfo</a:t>
            </a:r>
            <a:r>
              <a:rPr lang="en-US" sz="1400" dirty="0">
                <a:solidFill>
                  <a:srgbClr val="000000"/>
                </a:solidFill>
                <a:highlight>
                  <a:srgbClr val="FFFFFF"/>
                </a:highlight>
                <a:latin typeface="Courier New"/>
                <a:ea typeface="Courier New"/>
                <a:cs typeface="Courier New"/>
                <a:sym typeface="Courier New"/>
              </a:rPr>
              <a:t> by </a:t>
            </a:r>
            <a:r>
              <a:rPr lang="en-US" sz="1400" dirty="0" err="1">
                <a:solidFill>
                  <a:srgbClr val="000000"/>
                </a:solidFill>
                <a:highlight>
                  <a:srgbClr val="FFFFFF"/>
                </a:highlight>
                <a:latin typeface="Courier New"/>
                <a:ea typeface="Courier New"/>
                <a:cs typeface="Courier New"/>
                <a:sym typeface="Courier New"/>
              </a:rPr>
              <a:t>ipaddr</a:t>
            </a:r>
            <a:r>
              <a:rPr lang="en-US" sz="1400" dirty="0">
                <a:solidFill>
                  <a:srgbClr val="000000"/>
                </a:solidFill>
                <a:highlight>
                  <a:srgbClr val="FFFFFF"/>
                </a:highlight>
                <a:latin typeface="Courier New"/>
                <a:ea typeface="Courier New"/>
                <a:cs typeface="Courier New"/>
                <a:sym typeface="Courier New"/>
              </a:rPr>
              <a:t>;</a:t>
            </a:r>
            <a:br>
              <a:rPr lang="en-US" sz="1400" dirty="0">
                <a:solidFill>
                  <a:srgbClr val="000000"/>
                </a:solidFill>
                <a:highlight>
                  <a:srgbClr val="FFFFFF"/>
                </a:highlight>
                <a:latin typeface="Courier New"/>
                <a:ea typeface="Courier New"/>
                <a:cs typeface="Courier New"/>
                <a:sym typeface="Courier New"/>
              </a:rPr>
            </a:br>
            <a:r>
              <a:rPr lang="en-US" sz="1400" dirty="0" err="1">
                <a:solidFill>
                  <a:srgbClr val="000000"/>
                </a:solidFill>
                <a:highlight>
                  <a:srgbClr val="FFFFFF"/>
                </a:highlight>
                <a:latin typeface="Courier New"/>
                <a:ea typeface="Courier New"/>
                <a:cs typeface="Courier New"/>
                <a:sym typeface="Courier New"/>
              </a:rPr>
              <a:t>ByDMA</a:t>
            </a:r>
            <a:r>
              <a:rPr lang="en-US" sz="1400" dirty="0">
                <a:solidFill>
                  <a:srgbClr val="000000"/>
                </a:solidFill>
                <a:highlight>
                  <a:srgbClr val="FFFFFF"/>
                </a:highlight>
                <a:latin typeface="Courier New"/>
                <a:ea typeface="Courier New"/>
                <a:cs typeface="Courier New"/>
                <a:sym typeface="Courier New"/>
              </a:rPr>
              <a:t>    = group </a:t>
            </a:r>
            <a:r>
              <a:rPr lang="en-US" sz="1400" dirty="0" err="1">
                <a:solidFill>
                  <a:srgbClr val="000000"/>
                </a:solidFill>
                <a:highlight>
                  <a:srgbClr val="FFFFFF"/>
                </a:highlight>
                <a:latin typeface="Courier New"/>
                <a:ea typeface="Courier New"/>
                <a:cs typeface="Courier New"/>
                <a:sym typeface="Courier New"/>
              </a:rPr>
              <a:t>UserGeo</a:t>
            </a:r>
            <a:r>
              <a:rPr lang="en-US" sz="1400" dirty="0">
                <a:solidFill>
                  <a:srgbClr val="000000"/>
                </a:solidFill>
                <a:highlight>
                  <a:srgbClr val="FFFFFF"/>
                </a:highlight>
                <a:latin typeface="Courier New"/>
                <a:ea typeface="Courier New"/>
                <a:cs typeface="Courier New"/>
                <a:sym typeface="Courier New"/>
              </a:rPr>
              <a:t> by </a:t>
            </a:r>
            <a:r>
              <a:rPr lang="en-US" sz="1400" dirty="0" err="1">
                <a:solidFill>
                  <a:srgbClr val="000000"/>
                </a:solidFill>
                <a:highlight>
                  <a:srgbClr val="FFFFFF"/>
                </a:highlight>
                <a:latin typeface="Courier New"/>
                <a:ea typeface="Courier New"/>
                <a:cs typeface="Courier New"/>
                <a:sym typeface="Courier New"/>
              </a:rPr>
              <a:t>dma</a:t>
            </a:r>
            <a:r>
              <a:rPr lang="en-US" sz="1400" dirty="0">
                <a:solidFill>
                  <a:srgbClr val="000000"/>
                </a:solidFill>
                <a:highlight>
                  <a:srgbClr val="FFFFFF"/>
                </a:highlight>
                <a:latin typeface="Courier New"/>
                <a:ea typeface="Courier New"/>
                <a:cs typeface="Courier New"/>
                <a:sym typeface="Courier New"/>
              </a:rPr>
              <a:t>;</a:t>
            </a:r>
            <a:br>
              <a:rPr lang="en-US" sz="1400" dirty="0">
                <a:solidFill>
                  <a:srgbClr val="000000"/>
                </a:solidFill>
                <a:highlight>
                  <a:srgbClr val="FFFFFF"/>
                </a:highlight>
                <a:latin typeface="Courier New"/>
                <a:ea typeface="Courier New"/>
                <a:cs typeface="Courier New"/>
                <a:sym typeface="Courier New"/>
              </a:rPr>
            </a:br>
            <a:r>
              <a:rPr lang="en-US" sz="1400" dirty="0" err="1">
                <a:solidFill>
                  <a:srgbClr val="000000"/>
                </a:solidFill>
                <a:highlight>
                  <a:srgbClr val="FFFFFF"/>
                </a:highlight>
                <a:latin typeface="Courier New"/>
                <a:ea typeface="Courier New"/>
                <a:cs typeface="Courier New"/>
                <a:sym typeface="Courier New"/>
              </a:rPr>
              <a:t>ValuableClicksPerDMA</a:t>
            </a:r>
            <a:r>
              <a:rPr lang="en-US" sz="1400" dirty="0">
                <a:solidFill>
                  <a:srgbClr val="000000"/>
                </a:solidFill>
                <a:highlight>
                  <a:srgbClr val="FFFFFF"/>
                </a:highlight>
                <a:latin typeface="Courier New"/>
                <a:ea typeface="Courier New"/>
                <a:cs typeface="Courier New"/>
                <a:sym typeface="Courier New"/>
              </a:rPr>
              <a:t>   = </a:t>
            </a:r>
            <a:r>
              <a:rPr lang="en-US" sz="1400" dirty="0" err="1">
                <a:solidFill>
                  <a:srgbClr val="000000"/>
                </a:solidFill>
                <a:highlight>
                  <a:srgbClr val="FFFFFF"/>
                </a:highlight>
                <a:latin typeface="Courier New"/>
                <a:ea typeface="Courier New"/>
                <a:cs typeface="Courier New"/>
                <a:sym typeface="Courier New"/>
              </a:rPr>
              <a:t>foreach</a:t>
            </a:r>
            <a:r>
              <a:rPr lang="en-US" sz="1400" dirty="0">
                <a:solidFill>
                  <a:srgbClr val="000000"/>
                </a:solidFill>
                <a:highlight>
                  <a:srgbClr val="FFFFFF"/>
                </a:highlight>
                <a:latin typeface="Courier New"/>
                <a:ea typeface="Courier New"/>
                <a:cs typeface="Courier New"/>
                <a:sym typeface="Courier New"/>
              </a:rPr>
              <a:t> </a:t>
            </a:r>
            <a:r>
              <a:rPr lang="en-US" sz="1400" dirty="0" err="1">
                <a:solidFill>
                  <a:srgbClr val="000000"/>
                </a:solidFill>
                <a:highlight>
                  <a:srgbClr val="FFFFFF"/>
                </a:highlight>
                <a:latin typeface="Courier New"/>
                <a:ea typeface="Courier New"/>
                <a:cs typeface="Courier New"/>
                <a:sym typeface="Courier New"/>
              </a:rPr>
              <a:t>ByDMA</a:t>
            </a:r>
            <a:r>
              <a:rPr lang="en-US" sz="1400" dirty="0">
                <a:solidFill>
                  <a:srgbClr val="000000"/>
                </a:solidFill>
                <a:highlight>
                  <a:srgbClr val="FFFFFF"/>
                </a:highlight>
                <a:latin typeface="Courier New"/>
                <a:ea typeface="Courier New"/>
                <a:cs typeface="Courier New"/>
                <a:sym typeface="Courier New"/>
              </a:rPr>
              <a:t> generate group, COUNT(</a:t>
            </a:r>
            <a:r>
              <a:rPr lang="en-US" sz="1400" dirty="0" err="1">
                <a:solidFill>
                  <a:srgbClr val="000000"/>
                </a:solidFill>
                <a:highlight>
                  <a:srgbClr val="FFFFFF"/>
                </a:highlight>
                <a:latin typeface="Courier New"/>
                <a:ea typeface="Courier New"/>
                <a:cs typeface="Courier New"/>
                <a:sym typeface="Courier New"/>
              </a:rPr>
              <a:t>UserGeo</a:t>
            </a:r>
            <a:r>
              <a:rPr lang="en-US" sz="1400" dirty="0">
                <a:solidFill>
                  <a:srgbClr val="000000"/>
                </a:solidFill>
                <a:highlight>
                  <a:srgbClr val="FFFFFF"/>
                </a:highlight>
                <a:latin typeface="Courier New"/>
                <a:ea typeface="Courier New"/>
                <a:cs typeface="Courier New"/>
                <a:sym typeface="Courier New"/>
              </a:rPr>
              <a:t>);</a:t>
            </a:r>
            <a:br>
              <a:rPr lang="en-US" sz="1400" dirty="0">
                <a:solidFill>
                  <a:srgbClr val="000000"/>
                </a:solidFill>
                <a:highlight>
                  <a:srgbClr val="FFFFFF"/>
                </a:highlight>
                <a:latin typeface="Courier New"/>
                <a:ea typeface="Courier New"/>
                <a:cs typeface="Courier New"/>
                <a:sym typeface="Courier New"/>
              </a:rPr>
            </a:br>
            <a:r>
              <a:rPr lang="en-US" sz="1400" dirty="0">
                <a:solidFill>
                  <a:srgbClr val="000000"/>
                </a:solidFill>
                <a:highlight>
                  <a:srgbClr val="FFFFFF"/>
                </a:highlight>
                <a:latin typeface="Courier New"/>
                <a:ea typeface="Courier New"/>
                <a:cs typeface="Courier New"/>
                <a:sym typeface="Courier New"/>
              </a:rPr>
              <a:t>store </a:t>
            </a:r>
            <a:r>
              <a:rPr lang="en-US" sz="1400" dirty="0" err="1">
                <a:solidFill>
                  <a:srgbClr val="000000"/>
                </a:solidFill>
                <a:highlight>
                  <a:srgbClr val="FFFFFF"/>
                </a:highlight>
                <a:latin typeface="Courier New"/>
                <a:ea typeface="Courier New"/>
                <a:cs typeface="Courier New"/>
                <a:sym typeface="Courier New"/>
              </a:rPr>
              <a:t>ValuableClicksPerDMA</a:t>
            </a:r>
            <a:r>
              <a:rPr lang="en-US" sz="1400" dirty="0">
                <a:solidFill>
                  <a:srgbClr val="000000"/>
                </a:solidFill>
                <a:highlight>
                  <a:srgbClr val="FFFFFF"/>
                </a:highlight>
                <a:latin typeface="Courier New"/>
                <a:ea typeface="Courier New"/>
                <a:cs typeface="Courier New"/>
                <a:sym typeface="Courier New"/>
              </a:rPr>
              <a:t> into '</a:t>
            </a:r>
            <a:r>
              <a:rPr lang="en-US" sz="1400" dirty="0" err="1">
                <a:solidFill>
                  <a:srgbClr val="000000"/>
                </a:solidFill>
                <a:highlight>
                  <a:srgbClr val="FFFFFF"/>
                </a:highlight>
                <a:latin typeface="Courier New"/>
                <a:ea typeface="Courier New"/>
                <a:cs typeface="Courier New"/>
                <a:sym typeface="Courier New"/>
              </a:rPr>
              <a:t>ValuableClicksPerDMA</a:t>
            </a:r>
            <a:r>
              <a:rPr lang="en-US" sz="1400" dirty="0">
                <a:solidFill>
                  <a:srgbClr val="000000"/>
                </a:solidFill>
                <a:highlight>
                  <a:srgbClr val="FFFFFF"/>
                </a:highlight>
                <a:latin typeface="Courier New"/>
                <a:ea typeface="Courier New"/>
                <a:cs typeface="Courier New"/>
                <a:sym typeface="Courier New"/>
              </a:rPr>
              <a:t>';</a:t>
            </a:r>
            <a:endParaRPr sz="1400" dirty="0">
              <a:solidFill>
                <a:srgbClr val="000000"/>
              </a:solidFill>
              <a:highlight>
                <a:srgbClr val="FFFFFF"/>
              </a:highlight>
              <a:latin typeface="Courier New"/>
              <a:ea typeface="Courier New"/>
              <a:cs typeface="Courier New"/>
              <a:sym typeface="Courier New"/>
            </a:endParaRPr>
          </a:p>
          <a:p>
            <a:pPr marL="0" lvl="0" indent="0" rtl="0">
              <a:lnSpc>
                <a:spcPct val="115000"/>
              </a:lnSpc>
              <a:spcBef>
                <a:spcPts val="1400"/>
              </a:spcBef>
              <a:spcAft>
                <a:spcPts val="0"/>
              </a:spcAft>
              <a:buNone/>
            </a:pPr>
            <a:endParaRPr sz="2000" dirty="0">
              <a:solidFill>
                <a:srgbClr val="000000"/>
              </a:solidFill>
              <a:highlight>
                <a:srgbClr val="FFFFFF"/>
              </a:highlight>
              <a:latin typeface="Arial"/>
              <a:ea typeface="Arial"/>
              <a:cs typeface="Arial"/>
              <a:sym typeface="Arial"/>
            </a:endParaRPr>
          </a:p>
        </p:txBody>
      </p:sp>
      <p:sp>
        <p:nvSpPr>
          <p:cNvPr id="187" name="Shape 187"/>
          <p:cNvSpPr txBox="1"/>
          <p:nvPr/>
        </p:nvSpPr>
        <p:spPr>
          <a:xfrm>
            <a:off x="778675" y="1831425"/>
            <a:ext cx="11032500" cy="1217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200" dirty="0">
                <a:solidFill>
                  <a:srgbClr val="FF0000"/>
                </a:solidFill>
                <a:highlight>
                  <a:srgbClr val="FFFFFF"/>
                </a:highlight>
              </a:rPr>
              <a:t>Job: </a:t>
            </a:r>
            <a:r>
              <a:rPr lang="en-US" sz="2200" dirty="0">
                <a:highlight>
                  <a:srgbClr val="FFFFFF"/>
                </a:highlight>
              </a:rPr>
              <a:t>Get data from sources </a:t>
            </a:r>
            <a:r>
              <a:rPr lang="en-US" sz="2200" i="1" dirty="0">
                <a:highlight>
                  <a:srgbClr val="FFFFFF"/>
                </a:highlight>
              </a:rPr>
              <a:t>users</a:t>
            </a:r>
            <a:r>
              <a:rPr lang="en-US" sz="2200" dirty="0">
                <a:highlight>
                  <a:srgbClr val="FFFFFF"/>
                </a:highlight>
              </a:rPr>
              <a:t> and </a:t>
            </a:r>
            <a:r>
              <a:rPr lang="en-US" sz="2200" i="1" dirty="0">
                <a:highlight>
                  <a:srgbClr val="FFFFFF"/>
                </a:highlight>
              </a:rPr>
              <a:t>clicks</a:t>
            </a:r>
            <a:r>
              <a:rPr lang="en-US" sz="2200" dirty="0">
                <a:highlight>
                  <a:srgbClr val="FFFFFF"/>
                </a:highlight>
              </a:rPr>
              <a:t> is to be joined and filtered, and then joined to data from a third source </a:t>
            </a:r>
            <a:r>
              <a:rPr lang="en-US" sz="2200" i="1" dirty="0" err="1">
                <a:highlight>
                  <a:srgbClr val="FFFFFF"/>
                </a:highlight>
              </a:rPr>
              <a:t>geoinfo</a:t>
            </a:r>
            <a:r>
              <a:rPr lang="en-US" sz="2200" dirty="0">
                <a:highlight>
                  <a:srgbClr val="FFFFFF"/>
                </a:highlight>
              </a:rPr>
              <a:t> and aggregated and finally stored into a table </a:t>
            </a:r>
            <a:r>
              <a:rPr lang="en-US" sz="2200" dirty="0" err="1">
                <a:highlight>
                  <a:srgbClr val="FFFFFF"/>
                </a:highlight>
              </a:rPr>
              <a:t>ValuableClicksPerDMA</a:t>
            </a:r>
            <a:endParaRPr sz="2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875050" y="614325"/>
            <a:ext cx="112152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Data Ingestion Systems/Tools</a:t>
            </a:r>
            <a:endParaRPr sz="5000" i="0" u="none" strike="noStrike" cap="none" dirty="0">
              <a:solidFill>
                <a:srgbClr val="C00000"/>
              </a:solidFill>
              <a:latin typeface="Arial"/>
              <a:ea typeface="Arial"/>
              <a:cs typeface="Arial"/>
              <a:sym typeface="Arial"/>
            </a:endParaRPr>
          </a:p>
        </p:txBody>
      </p:sp>
      <p:sp>
        <p:nvSpPr>
          <p:cNvPr id="236" name="Shape 23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Fall 2022</a:t>
            </a:r>
            <a:endParaRPr dirty="0"/>
          </a:p>
        </p:txBody>
      </p:sp>
      <p:sp>
        <p:nvSpPr>
          <p:cNvPr id="237" name="Shape 23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38</a:t>
            </a:fld>
            <a:endParaRPr sz="1000" b="0" i="0" u="none" strike="noStrike" cap="none" dirty="0">
              <a:solidFill>
                <a:srgbClr val="0C0C0C"/>
              </a:solidFill>
              <a:sym typeface="Questrial"/>
            </a:endParaRPr>
          </a:p>
        </p:txBody>
      </p:sp>
      <p:sp>
        <p:nvSpPr>
          <p:cNvPr id="238" name="Shape 238"/>
          <p:cNvSpPr txBox="1">
            <a:spLocks noGrp="1"/>
          </p:cNvSpPr>
          <p:nvPr>
            <p:ph type="body" idx="1"/>
          </p:nvPr>
        </p:nvSpPr>
        <p:spPr>
          <a:xfrm>
            <a:off x="736025" y="1831425"/>
            <a:ext cx="11215200" cy="3953700"/>
          </a:xfrm>
          <a:prstGeom prst="rect">
            <a:avLst/>
          </a:prstGeom>
          <a:noFill/>
          <a:ln>
            <a:noFill/>
          </a:ln>
        </p:spPr>
        <p:txBody>
          <a:bodyPr spcFirstLastPara="1" wrap="square" lIns="45700" tIns="45700" rIns="45700" bIns="45700" anchor="t" anchorCtr="0">
            <a:noAutofit/>
          </a:bodyPr>
          <a:lstStyle/>
          <a:p>
            <a:pPr marL="457200" marR="0" lvl="0" indent="-393700" algn="l" rtl="0">
              <a:lnSpc>
                <a:spcPct val="115000"/>
              </a:lnSpc>
              <a:spcBef>
                <a:spcPts val="1400"/>
              </a:spcBef>
              <a:spcAft>
                <a:spcPts val="0"/>
              </a:spcAft>
              <a:buSzPts val="2600"/>
              <a:buFont typeface="Arial"/>
              <a:buChar char="➢"/>
            </a:pPr>
            <a:r>
              <a:rPr lang="en-US" sz="2600" dirty="0">
                <a:highlight>
                  <a:srgbClr val="FFFFFF"/>
                </a:highlight>
                <a:latin typeface="Arial"/>
                <a:ea typeface="Arial"/>
                <a:cs typeface="Arial"/>
                <a:sym typeface="Arial"/>
              </a:rPr>
              <a:t>Apache </a:t>
            </a:r>
            <a:r>
              <a:rPr lang="en-US" sz="2600" dirty="0" err="1">
                <a:highlight>
                  <a:srgbClr val="FFFFFF"/>
                </a:highlight>
                <a:latin typeface="Arial"/>
                <a:ea typeface="Arial"/>
                <a:cs typeface="Arial"/>
                <a:sym typeface="Arial"/>
              </a:rPr>
              <a:t>Sqoop</a:t>
            </a:r>
            <a:endParaRPr sz="2600" dirty="0">
              <a:highlight>
                <a:srgbClr val="FFFFFF"/>
              </a:highlight>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sz="2400" dirty="0">
                <a:highlight>
                  <a:srgbClr val="FFFFFF"/>
                </a:highlight>
                <a:latin typeface="Arial"/>
                <a:ea typeface="Arial"/>
                <a:cs typeface="Arial"/>
                <a:sym typeface="Arial"/>
              </a:rPr>
              <a:t>High speed import to HDFS from Relational Database (and vice versa)</a:t>
            </a:r>
            <a:endParaRPr sz="2400" dirty="0">
              <a:highlight>
                <a:srgbClr val="FFFFFF"/>
              </a:highlight>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sz="2400" dirty="0">
                <a:highlight>
                  <a:srgbClr val="FFFFFF"/>
                </a:highlight>
                <a:latin typeface="Arial"/>
                <a:ea typeface="Arial"/>
                <a:cs typeface="Arial"/>
                <a:sym typeface="Arial"/>
              </a:rPr>
              <a:t>Supports many data</a:t>
            </a:r>
            <a:r>
              <a:rPr lang="en-US" dirty="0">
                <a:highlight>
                  <a:srgbClr val="FFFFFF"/>
                </a:highlight>
                <a:latin typeface="Arial"/>
                <a:ea typeface="Arial"/>
                <a:cs typeface="Arial"/>
                <a:sym typeface="Arial"/>
              </a:rPr>
              <a:t>base</a:t>
            </a:r>
            <a:r>
              <a:rPr lang="en-US" sz="2400" dirty="0">
                <a:highlight>
                  <a:srgbClr val="FFFFFF"/>
                </a:highlight>
                <a:latin typeface="Arial"/>
                <a:ea typeface="Arial"/>
                <a:cs typeface="Arial"/>
                <a:sym typeface="Arial"/>
              </a:rPr>
              <a:t> systems, </a:t>
            </a:r>
            <a:br>
              <a:rPr lang="en-US" sz="2400" dirty="0">
                <a:highlight>
                  <a:srgbClr val="FFFFFF"/>
                </a:highlight>
                <a:latin typeface="Arial"/>
                <a:ea typeface="Arial"/>
                <a:cs typeface="Arial"/>
                <a:sym typeface="Arial"/>
              </a:rPr>
            </a:br>
            <a:r>
              <a:rPr lang="en-US" sz="2400" dirty="0">
                <a:highlight>
                  <a:srgbClr val="FFFFFF"/>
                </a:highlight>
                <a:latin typeface="Arial"/>
                <a:ea typeface="Arial"/>
                <a:cs typeface="Arial"/>
                <a:sym typeface="Arial"/>
              </a:rPr>
              <a:t>e.g. Mongo, MySQL, Teradata, Oracle</a:t>
            </a:r>
            <a:endParaRPr dirty="0">
              <a:highlight>
                <a:srgbClr val="FFFFFF"/>
              </a:highlight>
              <a:latin typeface="Arial"/>
              <a:ea typeface="Arial"/>
              <a:cs typeface="Arial"/>
              <a:sym typeface="Arial"/>
            </a:endParaRPr>
          </a:p>
          <a:p>
            <a:pPr marL="457200" marR="0" lvl="0" indent="0" algn="l" rtl="0">
              <a:lnSpc>
                <a:spcPct val="115000"/>
              </a:lnSpc>
              <a:spcBef>
                <a:spcPts val="1400"/>
              </a:spcBef>
              <a:spcAft>
                <a:spcPts val="0"/>
              </a:spcAft>
              <a:buNone/>
            </a:pPr>
            <a:endParaRPr dirty="0">
              <a:highlight>
                <a:srgbClr val="FFFFFF"/>
              </a:highlight>
              <a:latin typeface="Arial"/>
              <a:ea typeface="Arial"/>
              <a:cs typeface="Arial"/>
              <a:sym typeface="Arial"/>
            </a:endParaRPr>
          </a:p>
          <a:p>
            <a:pPr marL="457200" marR="0" lvl="0" indent="-393700" algn="l" rtl="0">
              <a:lnSpc>
                <a:spcPct val="115000"/>
              </a:lnSpc>
              <a:spcBef>
                <a:spcPts val="1400"/>
              </a:spcBef>
              <a:spcAft>
                <a:spcPts val="0"/>
              </a:spcAft>
              <a:buSzPts val="2600"/>
              <a:buFont typeface="Arial"/>
              <a:buChar char="➢"/>
            </a:pPr>
            <a:r>
              <a:rPr lang="en-US" sz="2600" dirty="0">
                <a:highlight>
                  <a:srgbClr val="FFFFFF"/>
                </a:highlight>
                <a:latin typeface="Arial"/>
                <a:ea typeface="Arial"/>
                <a:cs typeface="Arial"/>
                <a:sym typeface="Arial"/>
              </a:rPr>
              <a:t>Apache Flume</a:t>
            </a:r>
            <a:endParaRPr sz="2600" dirty="0">
              <a:highlight>
                <a:srgbClr val="FFFFFF"/>
              </a:highlight>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sz="2400" dirty="0">
                <a:highlight>
                  <a:srgbClr val="FFFFFF"/>
                </a:highlight>
                <a:latin typeface="Arial"/>
                <a:ea typeface="Arial"/>
                <a:cs typeface="Arial"/>
                <a:sym typeface="Arial"/>
              </a:rPr>
              <a:t>Distributed service for ingesting streaming data</a:t>
            </a:r>
            <a:endParaRPr sz="2400" dirty="0">
              <a:highlight>
                <a:srgbClr val="FFFFFF"/>
              </a:highlight>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sz="2400" dirty="0">
                <a:highlight>
                  <a:srgbClr val="FFFFFF"/>
                </a:highlight>
                <a:latin typeface="Arial"/>
                <a:ea typeface="Arial"/>
                <a:cs typeface="Arial"/>
                <a:sym typeface="Arial"/>
              </a:rPr>
              <a:t>Ideally suited for event data from multiple systems, for example, log files</a:t>
            </a:r>
            <a:endParaRPr sz="2400" dirty="0">
              <a:highlight>
                <a:srgbClr val="FFFFFF"/>
              </a:highlight>
              <a:latin typeface="Arial"/>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Arial"/>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Arial"/>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Arial"/>
              <a:ea typeface="Arial"/>
              <a:cs typeface="Arial"/>
              <a:sym typeface="Arial"/>
            </a:endParaRPr>
          </a:p>
          <a:p>
            <a:pPr marL="0" lvl="0" indent="0" rtl="0">
              <a:lnSpc>
                <a:spcPct val="115000"/>
              </a:lnSpc>
              <a:spcBef>
                <a:spcPts val="1400"/>
              </a:spcBef>
              <a:spcAft>
                <a:spcPts val="0"/>
              </a:spcAft>
              <a:buNone/>
            </a:pPr>
            <a:endParaRPr sz="2600" dirty="0">
              <a:solidFill>
                <a:srgbClr val="000000"/>
              </a:solidFill>
              <a:highlight>
                <a:srgbClr val="FFFFFF"/>
              </a:highlight>
              <a:latin typeface="Arial"/>
              <a:ea typeface="Arial"/>
              <a:cs typeface="Arial"/>
              <a:sym typeface="Arial"/>
            </a:endParaRPr>
          </a:p>
        </p:txBody>
      </p:sp>
      <p:cxnSp>
        <p:nvCxnSpPr>
          <p:cNvPr id="239" name="Shape 239"/>
          <p:cNvCxnSpPr>
            <a:stCxn id="240" idx="2"/>
            <a:endCxn id="240" idx="2"/>
          </p:cNvCxnSpPr>
          <p:nvPr/>
        </p:nvCxnSpPr>
        <p:spPr>
          <a:xfrm>
            <a:off x="2555325" y="3001000"/>
            <a:ext cx="0" cy="0"/>
          </a:xfrm>
          <a:prstGeom prst="straightConnector1">
            <a:avLst/>
          </a:prstGeom>
          <a:noFill/>
          <a:ln w="9525" cap="flat" cmpd="sng">
            <a:solidFill>
              <a:schemeClr val="dk2"/>
            </a:solidFill>
            <a:prstDash val="solid"/>
            <a:round/>
            <a:headEnd type="none" w="med" len="med"/>
            <a:tailEnd type="triangle" w="med" len="med"/>
          </a:ln>
        </p:spPr>
      </p:cxnSp>
      <p:pic>
        <p:nvPicPr>
          <p:cNvPr id="2" name="Picture 1"/>
          <p:cNvPicPr>
            <a:picLocks noChangeAspect="1"/>
          </p:cNvPicPr>
          <p:nvPr/>
        </p:nvPicPr>
        <p:blipFill>
          <a:blip r:embed="rId3"/>
          <a:stretch>
            <a:fillRect/>
          </a:stretch>
        </p:blipFill>
        <p:spPr>
          <a:xfrm>
            <a:off x="7403856" y="2971800"/>
            <a:ext cx="1513002" cy="1547079"/>
          </a:xfrm>
          <a:prstGeom prst="rect">
            <a:avLst/>
          </a:prstGeom>
        </p:spPr>
      </p:pic>
      <p:pic>
        <p:nvPicPr>
          <p:cNvPr id="3" name="Picture 2"/>
          <p:cNvPicPr>
            <a:picLocks noChangeAspect="1"/>
          </p:cNvPicPr>
          <p:nvPr/>
        </p:nvPicPr>
        <p:blipFill>
          <a:blip r:embed="rId4"/>
          <a:stretch>
            <a:fillRect/>
          </a:stretch>
        </p:blipFill>
        <p:spPr>
          <a:xfrm>
            <a:off x="9471037" y="3683244"/>
            <a:ext cx="2466975" cy="18478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875050" y="614325"/>
            <a:ext cx="112152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Apache Kafka</a:t>
            </a:r>
            <a:endParaRPr sz="5000" i="0" u="none" strike="noStrike" cap="none" dirty="0">
              <a:solidFill>
                <a:srgbClr val="C00000"/>
              </a:solidFill>
              <a:latin typeface="Arial"/>
              <a:ea typeface="Arial"/>
              <a:cs typeface="Arial"/>
              <a:sym typeface="Arial"/>
            </a:endParaRPr>
          </a:p>
        </p:txBody>
      </p:sp>
      <p:sp>
        <p:nvSpPr>
          <p:cNvPr id="270" name="Shape 270"/>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Fall 2022</a:t>
            </a:r>
            <a:endParaRPr dirty="0"/>
          </a:p>
        </p:txBody>
      </p:sp>
      <p:sp>
        <p:nvSpPr>
          <p:cNvPr id="271" name="Shape 271"/>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39</a:t>
            </a:fld>
            <a:endParaRPr sz="1000" b="0" i="0" u="none" strike="noStrike" cap="none" dirty="0">
              <a:solidFill>
                <a:srgbClr val="0C0C0C"/>
              </a:solidFill>
              <a:sym typeface="Questrial"/>
            </a:endParaRPr>
          </a:p>
        </p:txBody>
      </p:sp>
      <p:sp>
        <p:nvSpPr>
          <p:cNvPr id="274" name="Shape 274"/>
          <p:cNvSpPr txBox="1">
            <a:spLocks noGrp="1"/>
          </p:cNvSpPr>
          <p:nvPr>
            <p:ph type="body" idx="1"/>
          </p:nvPr>
        </p:nvSpPr>
        <p:spPr>
          <a:xfrm>
            <a:off x="812650" y="1742025"/>
            <a:ext cx="11151300" cy="4047900"/>
          </a:xfrm>
          <a:prstGeom prst="rect">
            <a:avLst/>
          </a:prstGeom>
          <a:noFill/>
          <a:ln>
            <a:noFill/>
          </a:ln>
        </p:spPr>
        <p:txBody>
          <a:bodyPr spcFirstLastPara="1" wrap="square" lIns="45700" tIns="45700" rIns="45700" bIns="45700" anchor="t" anchorCtr="0">
            <a:noAutofit/>
          </a:bodyPr>
          <a:lstStyle/>
          <a:p>
            <a:pPr marL="457200" lvl="0" indent="-393700" rtl="0">
              <a:lnSpc>
                <a:spcPct val="115000"/>
              </a:lnSpc>
              <a:spcBef>
                <a:spcPts val="1400"/>
              </a:spcBef>
              <a:spcAft>
                <a:spcPts val="0"/>
              </a:spcAft>
              <a:buSzPts val="2600"/>
              <a:buFont typeface="Arial"/>
              <a:buChar char="➢"/>
            </a:pPr>
            <a:r>
              <a:rPr lang="en-US" sz="2600" dirty="0">
                <a:highlight>
                  <a:schemeClr val="lt1"/>
                </a:highlight>
                <a:latin typeface="Arial"/>
                <a:ea typeface="Arial"/>
                <a:cs typeface="Arial"/>
                <a:sym typeface="Arial"/>
              </a:rPr>
              <a:t>Functions like a distributed publish-subscribe messaging system (or a distributed streaming platform)</a:t>
            </a:r>
            <a:endParaRPr sz="2600" dirty="0">
              <a:highlight>
                <a:srgbClr val="FFFFFF"/>
              </a:highlight>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sz="2400" dirty="0">
                <a:highlight>
                  <a:srgbClr val="FFFFFF"/>
                </a:highlight>
                <a:latin typeface="Arial"/>
                <a:ea typeface="Arial"/>
                <a:cs typeface="Arial"/>
                <a:sym typeface="Arial"/>
              </a:rPr>
              <a:t>A high throughput, scalable messaging system</a:t>
            </a:r>
            <a:endParaRPr sz="2400" dirty="0">
              <a:highlight>
                <a:srgbClr val="FFFFFF"/>
              </a:highlight>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sz="2400" dirty="0">
                <a:highlight>
                  <a:srgbClr val="FFFFFF"/>
                </a:highlight>
                <a:latin typeface="Arial"/>
                <a:ea typeface="Arial"/>
                <a:cs typeface="Arial"/>
                <a:sym typeface="Arial"/>
              </a:rPr>
              <a:t>Distributed, reliable publish-subscribe system</a:t>
            </a:r>
            <a:endParaRPr sz="2400" dirty="0">
              <a:highlight>
                <a:srgbClr val="FFFFFF"/>
              </a:highlight>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dirty="0">
                <a:highlight>
                  <a:srgbClr val="FFFFFF"/>
                </a:highlight>
                <a:latin typeface="Arial"/>
                <a:ea typeface="Arial"/>
                <a:cs typeface="Arial"/>
                <a:sym typeface="Arial"/>
              </a:rPr>
              <a:t>Design as a message queue &amp; Implementation as a distributed log service</a:t>
            </a:r>
            <a:endParaRPr dirty="0">
              <a:highlight>
                <a:srgbClr val="FFFFFF"/>
              </a:highlight>
              <a:latin typeface="Arial"/>
              <a:ea typeface="Arial"/>
              <a:cs typeface="Arial"/>
              <a:sym typeface="Arial"/>
            </a:endParaRPr>
          </a:p>
          <a:p>
            <a:pPr marL="457200" lvl="0" indent="-393700" rtl="0">
              <a:lnSpc>
                <a:spcPct val="115000"/>
              </a:lnSpc>
              <a:spcBef>
                <a:spcPts val="1400"/>
              </a:spcBef>
              <a:spcAft>
                <a:spcPts val="0"/>
              </a:spcAft>
              <a:buSzPts val="2600"/>
              <a:buFont typeface="Arial"/>
              <a:buChar char="➢"/>
            </a:pPr>
            <a:r>
              <a:rPr lang="en-US" sz="2600" dirty="0">
                <a:latin typeface="Arial"/>
                <a:ea typeface="Arial"/>
                <a:cs typeface="Arial"/>
                <a:sym typeface="Arial"/>
              </a:rPr>
              <a:t>Originally developed by LinkedIn, now widely popular</a:t>
            </a:r>
            <a:endParaRPr sz="2600" dirty="0">
              <a:latin typeface="Arial"/>
              <a:ea typeface="Arial"/>
              <a:cs typeface="Arial"/>
              <a:sym typeface="Arial"/>
            </a:endParaRPr>
          </a:p>
          <a:p>
            <a:pPr marL="457200" lvl="0" indent="-393700" rtl="0">
              <a:lnSpc>
                <a:spcPct val="115000"/>
              </a:lnSpc>
              <a:spcBef>
                <a:spcPts val="1400"/>
              </a:spcBef>
              <a:spcAft>
                <a:spcPts val="0"/>
              </a:spcAft>
              <a:buSzPts val="2600"/>
              <a:buFont typeface="Arial"/>
              <a:buChar char="➢"/>
            </a:pPr>
            <a:r>
              <a:rPr lang="en-US" sz="2600" dirty="0">
                <a:latin typeface="Arial"/>
                <a:ea typeface="Arial"/>
                <a:cs typeface="Arial"/>
                <a:sym typeface="Arial"/>
              </a:rPr>
              <a:t>Features: Durability, Scalability, High Availability, High Throughput</a:t>
            </a:r>
          </a:p>
          <a:p>
            <a:pPr marL="457200" lvl="0" indent="-393700" rtl="0">
              <a:lnSpc>
                <a:spcPct val="115000"/>
              </a:lnSpc>
              <a:spcBef>
                <a:spcPts val="1400"/>
              </a:spcBef>
              <a:spcAft>
                <a:spcPts val="0"/>
              </a:spcAft>
              <a:buSzPts val="2600"/>
              <a:buFont typeface="Arial"/>
              <a:buChar char="➢"/>
            </a:pPr>
            <a:r>
              <a:rPr lang="en-US" sz="2600" dirty="0">
                <a:latin typeface="Arial"/>
                <a:ea typeface="Arial"/>
                <a:cs typeface="Arial"/>
                <a:sym typeface="Arial"/>
              </a:rPr>
              <a:t> </a:t>
            </a:r>
            <a:r>
              <a:rPr lang="en-US" sz="2600" b="1" dirty="0">
                <a:latin typeface="Arial"/>
                <a:ea typeface="Arial"/>
                <a:cs typeface="Arial"/>
                <a:sym typeface="Arial"/>
              </a:rPr>
              <a:t>Check out the awesome Kafka “intro” video </a:t>
            </a:r>
            <a:r>
              <a:rPr lang="en-US" sz="2600" b="1" dirty="0">
                <a:latin typeface="Arial"/>
                <a:ea typeface="Arial"/>
                <a:cs typeface="Arial"/>
                <a:sym typeface="Arial"/>
                <a:hlinkClick r:id="rId3"/>
              </a:rPr>
              <a:t>here</a:t>
            </a:r>
            <a:r>
              <a:rPr lang="en-US" sz="2600" b="1" dirty="0">
                <a:latin typeface="Arial"/>
                <a:ea typeface="Arial"/>
                <a:cs typeface="Arial"/>
                <a:sym typeface="Arial"/>
              </a:rPr>
              <a:t>.</a:t>
            </a:r>
            <a:endParaRPr sz="2600" dirty="0">
              <a:latin typeface="Arial"/>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Arial"/>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Arial"/>
              <a:ea typeface="Arial"/>
              <a:cs typeface="Arial"/>
              <a:sym typeface="Arial"/>
            </a:endParaRPr>
          </a:p>
          <a:p>
            <a:pPr marL="0" lvl="0" indent="0" rtl="0">
              <a:lnSpc>
                <a:spcPct val="115000"/>
              </a:lnSpc>
              <a:spcBef>
                <a:spcPts val="1400"/>
              </a:spcBef>
              <a:spcAft>
                <a:spcPts val="0"/>
              </a:spcAft>
              <a:buNone/>
            </a:pPr>
            <a:endParaRPr sz="2600" dirty="0">
              <a:solidFill>
                <a:srgbClr val="000000"/>
              </a:solidFill>
              <a:highlight>
                <a:srgbClr val="FFFFFF"/>
              </a:highlight>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10310199" y="197850"/>
            <a:ext cx="1500934" cy="16335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Apache Zookeeper</a:t>
            </a:r>
          </a:p>
        </p:txBody>
      </p:sp>
      <p:sp>
        <p:nvSpPr>
          <p:cNvPr id="3" name="Content Placeholder 2"/>
          <p:cNvSpPr>
            <a:spLocks noGrp="1"/>
          </p:cNvSpPr>
          <p:nvPr>
            <p:ph idx="1"/>
          </p:nvPr>
        </p:nvSpPr>
        <p:spPr>
          <a:xfrm>
            <a:off x="570368" y="2060916"/>
            <a:ext cx="5718905" cy="4351338"/>
          </a:xfrm>
        </p:spPr>
        <p:txBody>
          <a:bodyPr>
            <a:normAutofit/>
          </a:bodyPr>
          <a:lstStyle/>
          <a:p>
            <a:r>
              <a:rPr lang="en-US" dirty="0">
                <a:latin typeface="+mj-lt"/>
              </a:rPr>
              <a:t>Zookeeper manages small files holding configuration information for your application</a:t>
            </a:r>
          </a:p>
          <a:p>
            <a:r>
              <a:rPr lang="en-US" dirty="0">
                <a:latin typeface="+mj-lt"/>
              </a:rPr>
              <a:t>It automatically tracks IP addresses of application components, and health status.</a:t>
            </a:r>
          </a:p>
          <a:p>
            <a:r>
              <a:rPr lang="en-US" dirty="0">
                <a:latin typeface="+mj-lt"/>
              </a:rPr>
              <a:t>The step count for an iterative calculation.</a:t>
            </a:r>
          </a:p>
        </p:txBody>
      </p:sp>
      <p:pic>
        <p:nvPicPr>
          <p:cNvPr id="4" name="Picture 3"/>
          <p:cNvPicPr>
            <a:picLocks noChangeAspect="1"/>
          </p:cNvPicPr>
          <p:nvPr/>
        </p:nvPicPr>
        <p:blipFill>
          <a:blip r:embed="rId3"/>
          <a:stretch>
            <a:fillRect/>
          </a:stretch>
        </p:blipFill>
        <p:spPr>
          <a:xfrm>
            <a:off x="6237514" y="1762235"/>
            <a:ext cx="5116286" cy="4626103"/>
          </a:xfrm>
          <a:prstGeom prst="rect">
            <a:avLst/>
          </a:prstGeom>
        </p:spPr>
      </p:pic>
      <p:sp>
        <p:nvSpPr>
          <p:cNvPr id="5" name="Footer Placeholder 4"/>
          <p:cNvSpPr>
            <a:spLocks noGrp="1"/>
          </p:cNvSpPr>
          <p:nvPr>
            <p:ph type="ftr" sz="quarter" idx="11"/>
          </p:nvPr>
        </p:nvSpPr>
        <p:spPr/>
        <p:txBody>
          <a:bodyPr/>
          <a:lstStyle/>
          <a:p>
            <a:r>
              <a:rPr lang="en-US" dirty="0">
                <a:latin typeface="+mj-lt"/>
              </a:rPr>
              <a:t>CS5412, Fall 2022</a:t>
            </a:r>
          </a:p>
        </p:txBody>
      </p:sp>
      <p:sp>
        <p:nvSpPr>
          <p:cNvPr id="6" name="Slide Number Placeholder 5"/>
          <p:cNvSpPr>
            <a:spLocks noGrp="1"/>
          </p:cNvSpPr>
          <p:nvPr>
            <p:ph type="sldNum" sz="quarter" idx="12"/>
          </p:nvPr>
        </p:nvSpPr>
        <p:spPr/>
        <p:txBody>
          <a:bodyPr/>
          <a:lstStyle/>
          <a:p>
            <a:fld id="{3C974458-8A97-4835-BF79-1FB6D7856C21}" type="slidenum">
              <a:rPr lang="en-US" smtClean="0">
                <a:latin typeface="+mj-lt"/>
              </a:rPr>
              <a:t>4</a:t>
            </a:fld>
            <a:endParaRPr lang="en-US" dirty="0">
              <a:latin typeface="+mj-lt"/>
            </a:endParaRPr>
          </a:p>
        </p:txBody>
      </p:sp>
    </p:spTree>
    <p:extLst>
      <p:ext uri="{BB962C8B-B14F-4D97-AF65-F5344CB8AC3E}">
        <p14:creationId xmlns:p14="http://schemas.microsoft.com/office/powerpoint/2010/main" val="4277777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812650" y="614325"/>
            <a:ext cx="112152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What is Apache Kafka used for? (1)</a:t>
            </a:r>
            <a:endParaRPr sz="5000" i="0" u="none" strike="noStrike" cap="none" dirty="0">
              <a:solidFill>
                <a:srgbClr val="C00000"/>
              </a:solidFill>
              <a:latin typeface="Arial"/>
              <a:ea typeface="Arial"/>
              <a:cs typeface="Arial"/>
              <a:sym typeface="Arial"/>
            </a:endParaRPr>
          </a:p>
        </p:txBody>
      </p:sp>
      <p:sp>
        <p:nvSpPr>
          <p:cNvPr id="280" name="Shape 280"/>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Fall 2022</a:t>
            </a:r>
            <a:endParaRPr dirty="0"/>
          </a:p>
        </p:txBody>
      </p:sp>
      <p:sp>
        <p:nvSpPr>
          <p:cNvPr id="281" name="Shape 281"/>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40</a:t>
            </a:fld>
            <a:endParaRPr sz="1000" b="0" i="0" u="none" strike="noStrike" cap="none" dirty="0">
              <a:solidFill>
                <a:srgbClr val="0C0C0C"/>
              </a:solidFill>
              <a:sym typeface="Questrial"/>
            </a:endParaRPr>
          </a:p>
        </p:txBody>
      </p:sp>
      <p:sp>
        <p:nvSpPr>
          <p:cNvPr id="284" name="Shape 284"/>
          <p:cNvSpPr txBox="1">
            <a:spLocks noGrp="1"/>
          </p:cNvSpPr>
          <p:nvPr>
            <p:ph type="body" idx="1"/>
          </p:nvPr>
        </p:nvSpPr>
        <p:spPr>
          <a:xfrm>
            <a:off x="812650" y="1831425"/>
            <a:ext cx="10911000" cy="4452000"/>
          </a:xfrm>
          <a:prstGeom prst="rect">
            <a:avLst/>
          </a:prstGeom>
          <a:noFill/>
          <a:ln>
            <a:noFill/>
          </a:ln>
        </p:spPr>
        <p:txBody>
          <a:bodyPr spcFirstLastPara="1" wrap="square" lIns="45700" tIns="45700" rIns="45700" bIns="45700" anchor="t" anchorCtr="0">
            <a:noAutofit/>
          </a:bodyPr>
          <a:lstStyle/>
          <a:p>
            <a:pPr marL="457200" marR="0" lvl="0" indent="-393700" algn="l" rtl="0">
              <a:lnSpc>
                <a:spcPct val="115000"/>
              </a:lnSpc>
              <a:spcBef>
                <a:spcPts val="1000"/>
              </a:spcBef>
              <a:spcAft>
                <a:spcPts val="0"/>
              </a:spcAft>
              <a:buClr>
                <a:srgbClr val="000000"/>
              </a:buClr>
              <a:buSzPts val="2600"/>
              <a:buFont typeface="Arial"/>
              <a:buChar char="➢"/>
            </a:pPr>
            <a:r>
              <a:rPr lang="en-US" sz="2600" dirty="0">
                <a:solidFill>
                  <a:srgbClr val="000000"/>
                </a:solidFill>
                <a:highlight>
                  <a:srgbClr val="FFFFFF"/>
                </a:highlight>
                <a:latin typeface="Arial"/>
                <a:ea typeface="Arial"/>
                <a:cs typeface="Arial"/>
                <a:sym typeface="Arial"/>
              </a:rPr>
              <a:t>The original use case (@LinkedIn): </a:t>
            </a:r>
            <a:endParaRPr sz="2600" dirty="0">
              <a:solidFill>
                <a:srgbClr val="000000"/>
              </a:solidFill>
              <a:highlight>
                <a:srgbClr val="FFFFFF"/>
              </a:highlight>
              <a:latin typeface="Arial"/>
              <a:ea typeface="Arial"/>
              <a:cs typeface="Arial"/>
              <a:sym typeface="Arial"/>
            </a:endParaRPr>
          </a:p>
          <a:p>
            <a:pPr marL="914400" marR="0" lvl="1" indent="-381000" algn="l" rtl="0">
              <a:lnSpc>
                <a:spcPct val="115000"/>
              </a:lnSpc>
              <a:spcBef>
                <a:spcPts val="1000"/>
              </a:spcBef>
              <a:spcAft>
                <a:spcPts val="0"/>
              </a:spcAft>
              <a:buClr>
                <a:srgbClr val="000000"/>
              </a:buClr>
              <a:buSzPts val="2400"/>
              <a:buFont typeface="Arial"/>
              <a:buChar char="○"/>
            </a:pPr>
            <a:r>
              <a:rPr lang="en-US" dirty="0">
                <a:solidFill>
                  <a:srgbClr val="000000"/>
                </a:solidFill>
                <a:highlight>
                  <a:srgbClr val="FFFFFF"/>
                </a:highlight>
                <a:latin typeface="Arial"/>
                <a:ea typeface="Arial"/>
                <a:cs typeface="Arial"/>
                <a:sym typeface="Arial"/>
              </a:rPr>
              <a:t>To track user behavior on websites. </a:t>
            </a:r>
            <a:endParaRPr dirty="0">
              <a:solidFill>
                <a:srgbClr val="000000"/>
              </a:solidFill>
              <a:highlight>
                <a:srgbClr val="FFFFFF"/>
              </a:highlight>
              <a:latin typeface="Arial"/>
              <a:ea typeface="Arial"/>
              <a:cs typeface="Arial"/>
              <a:sym typeface="Arial"/>
            </a:endParaRPr>
          </a:p>
          <a:p>
            <a:pPr marL="914400" marR="0" lvl="1" indent="-381000" algn="l" rtl="0">
              <a:lnSpc>
                <a:spcPct val="115000"/>
              </a:lnSpc>
              <a:spcBef>
                <a:spcPts val="1000"/>
              </a:spcBef>
              <a:spcAft>
                <a:spcPts val="0"/>
              </a:spcAft>
              <a:buClr>
                <a:srgbClr val="000000"/>
              </a:buClr>
              <a:buSzPts val="2400"/>
              <a:buFont typeface="Arial"/>
              <a:buChar char="○"/>
            </a:pPr>
            <a:r>
              <a:rPr lang="en-US" dirty="0">
                <a:solidFill>
                  <a:srgbClr val="000000"/>
                </a:solidFill>
                <a:highlight>
                  <a:srgbClr val="FFFFFF"/>
                </a:highlight>
                <a:latin typeface="Arial"/>
                <a:ea typeface="Arial"/>
                <a:cs typeface="Arial"/>
                <a:sym typeface="Arial"/>
              </a:rPr>
              <a:t>Site activity (page views, searches, or other actions users might take) is published to central topics, with one topic per activity type.</a:t>
            </a:r>
            <a:endParaRPr dirty="0">
              <a:solidFill>
                <a:srgbClr val="000000"/>
              </a:solidFill>
              <a:latin typeface="Arial"/>
              <a:ea typeface="Arial"/>
              <a:cs typeface="Arial"/>
              <a:sym typeface="Arial"/>
            </a:endParaRPr>
          </a:p>
          <a:p>
            <a:pPr marL="457200" marR="0" lvl="0" indent="-393700" algn="l" rtl="0">
              <a:lnSpc>
                <a:spcPct val="115000"/>
              </a:lnSpc>
              <a:spcBef>
                <a:spcPts val="1400"/>
              </a:spcBef>
              <a:spcAft>
                <a:spcPts val="0"/>
              </a:spcAft>
              <a:buSzPts val="2600"/>
              <a:buFont typeface="Arial"/>
              <a:buChar char="➢"/>
            </a:pPr>
            <a:r>
              <a:rPr lang="en-US" sz="2600" dirty="0">
                <a:latin typeface="Arial"/>
                <a:ea typeface="Arial"/>
                <a:cs typeface="Arial"/>
                <a:sym typeface="Arial"/>
              </a:rPr>
              <a:t>Effective for two broad classes of applications:</a:t>
            </a:r>
            <a:endParaRPr sz="2600" dirty="0">
              <a:latin typeface="Arial"/>
              <a:ea typeface="Arial"/>
              <a:cs typeface="Arial"/>
              <a:sym typeface="Arial"/>
            </a:endParaRPr>
          </a:p>
          <a:p>
            <a:pPr marL="914400" lvl="1" indent="-381000" rtl="0">
              <a:lnSpc>
                <a:spcPct val="115000"/>
              </a:lnSpc>
              <a:spcBef>
                <a:spcPts val="0"/>
              </a:spcBef>
              <a:spcAft>
                <a:spcPts val="0"/>
              </a:spcAft>
              <a:buSzPts val="2400"/>
              <a:buFont typeface="Arial"/>
              <a:buChar char="○"/>
            </a:pPr>
            <a:r>
              <a:rPr lang="en-US" sz="2400" dirty="0">
                <a:latin typeface="Arial"/>
                <a:ea typeface="Arial"/>
                <a:cs typeface="Arial"/>
                <a:sym typeface="Arial"/>
              </a:rPr>
              <a:t>Building real-time streaming data pipelines that reliably get data between systems or applications</a:t>
            </a:r>
            <a:endParaRPr sz="2400" dirty="0">
              <a:latin typeface="Arial"/>
              <a:ea typeface="Arial"/>
              <a:cs typeface="Arial"/>
              <a:sym typeface="Arial"/>
            </a:endParaRPr>
          </a:p>
          <a:p>
            <a:pPr marL="914400" lvl="1" indent="-381000" rtl="0">
              <a:lnSpc>
                <a:spcPct val="115000"/>
              </a:lnSpc>
              <a:spcBef>
                <a:spcPts val="0"/>
              </a:spcBef>
              <a:spcAft>
                <a:spcPts val="0"/>
              </a:spcAft>
              <a:buSzPts val="2400"/>
              <a:buFont typeface="Arial"/>
              <a:buChar char="○"/>
            </a:pPr>
            <a:r>
              <a:rPr lang="en-US" sz="2400" dirty="0">
                <a:latin typeface="Arial"/>
                <a:ea typeface="Arial"/>
                <a:cs typeface="Arial"/>
                <a:sym typeface="Arial"/>
              </a:rPr>
              <a:t>Building real-time streaming applications that transform or react to the streams of data</a:t>
            </a:r>
            <a:endParaRPr sz="2400" dirty="0">
              <a:latin typeface="Arial"/>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Arial"/>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Arial"/>
              <a:ea typeface="Arial"/>
              <a:cs typeface="Arial"/>
              <a:sym typeface="Arial"/>
            </a:endParaRPr>
          </a:p>
          <a:p>
            <a:pPr marL="0" lvl="0" indent="0" rtl="0">
              <a:lnSpc>
                <a:spcPct val="115000"/>
              </a:lnSpc>
              <a:spcBef>
                <a:spcPts val="1400"/>
              </a:spcBef>
              <a:spcAft>
                <a:spcPts val="0"/>
              </a:spcAft>
              <a:buNone/>
            </a:pPr>
            <a:endParaRPr sz="2600" dirty="0">
              <a:solidFill>
                <a:srgbClr val="000000"/>
              </a:solidFill>
              <a:highlight>
                <a:srgbClr val="FFFFFF"/>
              </a:highlight>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875050" y="614325"/>
            <a:ext cx="11215200" cy="12171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C00000"/>
              </a:buClr>
              <a:buSzPts val="5000"/>
              <a:buFont typeface="Questrial"/>
              <a:buNone/>
            </a:pPr>
            <a:r>
              <a:rPr lang="en-US" dirty="0">
                <a:latin typeface="Arial"/>
                <a:ea typeface="Arial"/>
                <a:cs typeface="Arial"/>
                <a:sym typeface="Arial"/>
              </a:rPr>
              <a:t>What is Apache Kafka used for? (2)</a:t>
            </a:r>
            <a:endParaRPr dirty="0">
              <a:latin typeface="Arial"/>
              <a:ea typeface="Arial"/>
              <a:cs typeface="Arial"/>
              <a:sym typeface="Arial"/>
            </a:endParaRPr>
          </a:p>
        </p:txBody>
      </p:sp>
      <p:sp>
        <p:nvSpPr>
          <p:cNvPr id="290" name="Shape 290"/>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Fall 2022</a:t>
            </a:r>
            <a:endParaRPr dirty="0"/>
          </a:p>
        </p:txBody>
      </p:sp>
      <p:sp>
        <p:nvSpPr>
          <p:cNvPr id="291" name="Shape 291"/>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41</a:t>
            </a:fld>
            <a:endParaRPr sz="1000" b="0" i="0" u="none" strike="noStrike" cap="none" dirty="0">
              <a:solidFill>
                <a:srgbClr val="0C0C0C"/>
              </a:solidFill>
              <a:sym typeface="Questrial"/>
            </a:endParaRPr>
          </a:p>
        </p:txBody>
      </p:sp>
      <p:sp>
        <p:nvSpPr>
          <p:cNvPr id="294" name="Shape 294"/>
          <p:cNvSpPr txBox="1">
            <a:spLocks noGrp="1"/>
          </p:cNvSpPr>
          <p:nvPr>
            <p:ph type="body" idx="1"/>
          </p:nvPr>
        </p:nvSpPr>
        <p:spPr>
          <a:xfrm>
            <a:off x="812650" y="1831425"/>
            <a:ext cx="10911000" cy="3085500"/>
          </a:xfrm>
          <a:prstGeom prst="rect">
            <a:avLst/>
          </a:prstGeom>
          <a:noFill/>
          <a:ln>
            <a:noFill/>
          </a:ln>
        </p:spPr>
        <p:txBody>
          <a:bodyPr spcFirstLastPara="1" wrap="square" lIns="45700" tIns="45700" rIns="45700" bIns="45700" anchor="t" anchorCtr="0">
            <a:noAutofit/>
          </a:bodyPr>
          <a:lstStyle/>
          <a:p>
            <a:pPr marL="457200" marR="0" lvl="0" indent="-393700" algn="l" rtl="0">
              <a:lnSpc>
                <a:spcPct val="115000"/>
              </a:lnSpc>
              <a:spcBef>
                <a:spcPts val="0"/>
              </a:spcBef>
              <a:spcAft>
                <a:spcPts val="0"/>
              </a:spcAft>
              <a:buSzPts val="2600"/>
              <a:buFont typeface="Arial"/>
              <a:buChar char="➢"/>
            </a:pPr>
            <a:r>
              <a:rPr lang="en-US" sz="2600" dirty="0">
                <a:latin typeface="Arial"/>
                <a:ea typeface="Arial"/>
                <a:cs typeface="Arial"/>
                <a:sym typeface="Arial"/>
              </a:rPr>
              <a:t>Lets you publish and subscribe to streams of records, similar to a message queue or enterprise messaging system</a:t>
            </a:r>
            <a:endParaRPr sz="2600" dirty="0">
              <a:highlight>
                <a:srgbClr val="FFFFFF"/>
              </a:highlight>
              <a:latin typeface="Arial"/>
              <a:ea typeface="Arial"/>
              <a:cs typeface="Arial"/>
              <a:sym typeface="Arial"/>
            </a:endParaRPr>
          </a:p>
          <a:p>
            <a:pPr marL="457200" marR="0" lvl="0" indent="-393700" algn="l" rtl="0">
              <a:lnSpc>
                <a:spcPct val="115000"/>
              </a:lnSpc>
              <a:spcBef>
                <a:spcPts val="1000"/>
              </a:spcBef>
              <a:spcAft>
                <a:spcPts val="0"/>
              </a:spcAft>
              <a:buSzPts val="2600"/>
              <a:buFont typeface="Arial"/>
              <a:buChar char="➢"/>
            </a:pPr>
            <a:r>
              <a:rPr lang="en-US" sz="2600" dirty="0">
                <a:latin typeface="Arial"/>
                <a:ea typeface="Arial"/>
                <a:cs typeface="Arial"/>
                <a:sym typeface="Arial"/>
              </a:rPr>
              <a:t>Lets you store streams of records in a fault-tolerant way</a:t>
            </a:r>
            <a:endParaRPr sz="2600" dirty="0">
              <a:latin typeface="Arial"/>
              <a:ea typeface="Arial"/>
              <a:cs typeface="Arial"/>
              <a:sym typeface="Arial"/>
            </a:endParaRPr>
          </a:p>
          <a:p>
            <a:pPr marL="457200" marR="0" lvl="0" indent="-393700" algn="l" rtl="0">
              <a:lnSpc>
                <a:spcPct val="115000"/>
              </a:lnSpc>
              <a:spcBef>
                <a:spcPts val="1000"/>
              </a:spcBef>
              <a:spcAft>
                <a:spcPts val="0"/>
              </a:spcAft>
              <a:buSzPts val="2600"/>
              <a:buFont typeface="Arial"/>
              <a:buChar char="➢"/>
            </a:pPr>
            <a:r>
              <a:rPr lang="en-US" sz="2600" dirty="0">
                <a:latin typeface="Arial"/>
                <a:ea typeface="Arial"/>
                <a:cs typeface="Arial"/>
                <a:sym typeface="Arial"/>
              </a:rPr>
              <a:t>Lets you process streams of records as they occur</a:t>
            </a:r>
            <a:endParaRPr sz="2600" dirty="0">
              <a:latin typeface="Arial"/>
              <a:ea typeface="Arial"/>
              <a:cs typeface="Arial"/>
              <a:sym typeface="Arial"/>
            </a:endParaRPr>
          </a:p>
          <a:p>
            <a:pPr marL="457200" marR="0" lvl="0" indent="-393700" algn="l" rtl="0">
              <a:lnSpc>
                <a:spcPct val="115000"/>
              </a:lnSpc>
              <a:spcBef>
                <a:spcPts val="1000"/>
              </a:spcBef>
              <a:spcAft>
                <a:spcPts val="0"/>
              </a:spcAft>
              <a:buClr>
                <a:schemeClr val="accent1"/>
              </a:buClr>
              <a:buSzPts val="2600"/>
              <a:buFont typeface="Arial"/>
              <a:buChar char="➢"/>
            </a:pPr>
            <a:r>
              <a:rPr lang="en-US" sz="2600" dirty="0">
                <a:highlight>
                  <a:srgbClr val="FFFFFF"/>
                </a:highlight>
                <a:latin typeface="Arial"/>
                <a:ea typeface="Arial"/>
                <a:cs typeface="Arial"/>
                <a:sym typeface="Arial"/>
              </a:rPr>
              <a:t>Lets you have both offline and online message consumption</a:t>
            </a:r>
            <a:endParaRPr sz="2600" dirty="0">
              <a:latin typeface="Arial"/>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Arial"/>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Arial"/>
              <a:ea typeface="Arial"/>
              <a:cs typeface="Arial"/>
              <a:sym typeface="Arial"/>
            </a:endParaRPr>
          </a:p>
          <a:p>
            <a:pPr marL="0" lvl="0" indent="0" rtl="0">
              <a:lnSpc>
                <a:spcPct val="115000"/>
              </a:lnSpc>
              <a:spcBef>
                <a:spcPts val="1400"/>
              </a:spcBef>
              <a:spcAft>
                <a:spcPts val="0"/>
              </a:spcAft>
              <a:buNone/>
            </a:pPr>
            <a:endParaRPr sz="2600" dirty="0">
              <a:solidFill>
                <a:srgbClr val="000000"/>
              </a:solidFill>
              <a:highlight>
                <a:srgbClr val="FFFFFF"/>
              </a:highlight>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875050" y="614325"/>
            <a:ext cx="112152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Apache Kafka: Fundamentals</a:t>
            </a:r>
            <a:endParaRPr sz="5000" i="0" u="none" strike="noStrike" cap="none" dirty="0">
              <a:solidFill>
                <a:srgbClr val="C00000"/>
              </a:solidFill>
              <a:latin typeface="Arial"/>
              <a:ea typeface="Arial"/>
              <a:cs typeface="Arial"/>
              <a:sym typeface="Arial"/>
            </a:endParaRPr>
          </a:p>
        </p:txBody>
      </p:sp>
      <p:sp>
        <p:nvSpPr>
          <p:cNvPr id="300" name="Shape 300"/>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sym typeface="Questrial"/>
              </a:rPr>
              <a:t>CS5412, Fall 2022</a:t>
            </a:r>
            <a:endParaRPr dirty="0"/>
          </a:p>
        </p:txBody>
      </p:sp>
      <p:sp>
        <p:nvSpPr>
          <p:cNvPr id="301" name="Shape 301"/>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sym typeface="Questrial"/>
              </a:rPr>
              <a:t>42</a:t>
            </a:fld>
            <a:endParaRPr sz="1000" b="0" i="0" u="none" strike="noStrike" cap="none" dirty="0">
              <a:solidFill>
                <a:srgbClr val="0C0C0C"/>
              </a:solidFill>
              <a:sym typeface="Questrial"/>
            </a:endParaRPr>
          </a:p>
        </p:txBody>
      </p:sp>
      <p:sp>
        <p:nvSpPr>
          <p:cNvPr id="304" name="Shape 304"/>
          <p:cNvSpPr txBox="1">
            <a:spLocks noGrp="1"/>
          </p:cNvSpPr>
          <p:nvPr>
            <p:ph type="body" idx="1"/>
          </p:nvPr>
        </p:nvSpPr>
        <p:spPr>
          <a:xfrm>
            <a:off x="759025" y="1747100"/>
            <a:ext cx="10949400" cy="1907700"/>
          </a:xfrm>
          <a:prstGeom prst="rect">
            <a:avLst/>
          </a:prstGeom>
          <a:noFill/>
          <a:ln>
            <a:noFill/>
          </a:ln>
        </p:spPr>
        <p:txBody>
          <a:bodyPr spcFirstLastPara="1" wrap="square" lIns="45700" tIns="45700" rIns="45700" bIns="45700" anchor="t" anchorCtr="0">
            <a:noAutofit/>
          </a:bodyPr>
          <a:lstStyle/>
          <a:p>
            <a:pPr marL="457200" lvl="0" indent="-393700" rtl="0">
              <a:lnSpc>
                <a:spcPct val="115000"/>
              </a:lnSpc>
              <a:spcBef>
                <a:spcPts val="1000"/>
              </a:spcBef>
              <a:spcAft>
                <a:spcPts val="0"/>
              </a:spcAft>
              <a:buSzPts val="2600"/>
              <a:buFont typeface="Arial"/>
              <a:buChar char="➢"/>
            </a:pPr>
            <a:r>
              <a:rPr lang="en-US" sz="2600" dirty="0">
                <a:latin typeface="Arial"/>
                <a:ea typeface="Arial"/>
                <a:cs typeface="Arial"/>
                <a:sym typeface="Arial"/>
              </a:rPr>
              <a:t>Kafka is run as a cluster on one or more servers</a:t>
            </a:r>
            <a:endParaRPr sz="2600" dirty="0">
              <a:latin typeface="Arial"/>
              <a:ea typeface="Arial"/>
              <a:cs typeface="Arial"/>
              <a:sym typeface="Arial"/>
            </a:endParaRPr>
          </a:p>
          <a:p>
            <a:pPr marL="457200" lvl="0" indent="-393700" rtl="0">
              <a:lnSpc>
                <a:spcPct val="115000"/>
              </a:lnSpc>
              <a:spcBef>
                <a:spcPts val="1000"/>
              </a:spcBef>
              <a:spcAft>
                <a:spcPts val="0"/>
              </a:spcAft>
              <a:buSzPts val="2600"/>
              <a:buFont typeface="Arial"/>
              <a:buChar char="➢"/>
            </a:pPr>
            <a:r>
              <a:rPr lang="en-US" sz="2600" dirty="0">
                <a:latin typeface="Arial"/>
                <a:ea typeface="Arial"/>
                <a:cs typeface="Arial"/>
                <a:sym typeface="Arial"/>
              </a:rPr>
              <a:t>The Kafka cluster stores streams of </a:t>
            </a:r>
            <a:r>
              <a:rPr lang="en-US" sz="2600" i="1" dirty="0">
                <a:latin typeface="Arial"/>
                <a:ea typeface="Arial"/>
                <a:cs typeface="Arial"/>
                <a:sym typeface="Arial"/>
              </a:rPr>
              <a:t>records</a:t>
            </a:r>
            <a:r>
              <a:rPr lang="en-US" sz="2600" dirty="0">
                <a:latin typeface="Arial"/>
                <a:ea typeface="Arial"/>
                <a:cs typeface="Arial"/>
                <a:sym typeface="Arial"/>
              </a:rPr>
              <a:t> in categories called </a:t>
            </a:r>
            <a:r>
              <a:rPr lang="en-US" sz="2600" i="1" dirty="0">
                <a:latin typeface="Arial"/>
                <a:ea typeface="Arial"/>
                <a:cs typeface="Arial"/>
                <a:sym typeface="Arial"/>
              </a:rPr>
              <a:t>topics</a:t>
            </a:r>
            <a:endParaRPr sz="2600" dirty="0">
              <a:latin typeface="Arial"/>
              <a:ea typeface="Arial"/>
              <a:cs typeface="Arial"/>
              <a:sym typeface="Arial"/>
            </a:endParaRPr>
          </a:p>
          <a:p>
            <a:pPr marL="457200" lvl="0" indent="-393700" rtl="0">
              <a:lnSpc>
                <a:spcPct val="115000"/>
              </a:lnSpc>
              <a:spcBef>
                <a:spcPts val="1000"/>
              </a:spcBef>
              <a:spcAft>
                <a:spcPts val="0"/>
              </a:spcAft>
              <a:buSzPts val="2600"/>
              <a:buFont typeface="Arial"/>
              <a:buChar char="➢"/>
            </a:pPr>
            <a:r>
              <a:rPr lang="en-US" sz="2600" dirty="0">
                <a:latin typeface="Arial"/>
                <a:ea typeface="Arial"/>
                <a:cs typeface="Arial"/>
                <a:sym typeface="Arial"/>
              </a:rPr>
              <a:t>Each record (or message) consists of a key, a value, and a timestamp</a:t>
            </a:r>
            <a:endParaRPr sz="2600" dirty="0">
              <a:latin typeface="Arial"/>
              <a:ea typeface="Arial"/>
              <a:cs typeface="Arial"/>
              <a:sym typeface="Arial"/>
            </a:endParaRPr>
          </a:p>
          <a:p>
            <a:pPr marL="0" lvl="0" indent="0" rtl="0">
              <a:lnSpc>
                <a:spcPct val="115000"/>
              </a:lnSpc>
              <a:spcBef>
                <a:spcPts val="1000"/>
              </a:spcBef>
              <a:spcAft>
                <a:spcPts val="0"/>
              </a:spcAft>
              <a:buNone/>
            </a:pPr>
            <a:endParaRPr sz="2600" dirty="0">
              <a:latin typeface="Arial"/>
              <a:ea typeface="Arial"/>
              <a:cs typeface="Arial"/>
              <a:sym typeface="Arial"/>
            </a:endParaRPr>
          </a:p>
          <a:p>
            <a:pPr marL="0" lvl="0" indent="0" rtl="0">
              <a:lnSpc>
                <a:spcPct val="115000"/>
              </a:lnSpc>
              <a:spcBef>
                <a:spcPts val="1000"/>
              </a:spcBef>
              <a:spcAft>
                <a:spcPts val="0"/>
              </a:spcAft>
              <a:buNone/>
            </a:pPr>
            <a:endParaRPr sz="2600" dirty="0">
              <a:latin typeface="Arial"/>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Arial"/>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Arial"/>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Arial"/>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Arial"/>
              <a:ea typeface="Arial"/>
              <a:cs typeface="Arial"/>
              <a:sym typeface="Arial"/>
            </a:endParaRPr>
          </a:p>
          <a:p>
            <a:pPr marL="0" lvl="0" indent="0" rtl="0">
              <a:lnSpc>
                <a:spcPct val="115000"/>
              </a:lnSpc>
              <a:spcBef>
                <a:spcPts val="1400"/>
              </a:spcBef>
              <a:spcAft>
                <a:spcPts val="0"/>
              </a:spcAft>
              <a:buNone/>
            </a:pPr>
            <a:endParaRPr sz="2600" dirty="0">
              <a:solidFill>
                <a:srgbClr val="000000"/>
              </a:solidFill>
              <a:highlight>
                <a:srgbClr val="FFFFFF"/>
              </a:highlight>
              <a:latin typeface="Arial"/>
              <a:ea typeface="Arial"/>
              <a:cs typeface="Arial"/>
              <a:sym typeface="Arial"/>
            </a:endParaRPr>
          </a:p>
        </p:txBody>
      </p:sp>
      <p:sp>
        <p:nvSpPr>
          <p:cNvPr id="305" name="Shape 305"/>
          <p:cNvSpPr txBox="1">
            <a:spLocks noGrp="1"/>
          </p:cNvSpPr>
          <p:nvPr>
            <p:ph type="body" idx="1"/>
          </p:nvPr>
        </p:nvSpPr>
        <p:spPr>
          <a:xfrm>
            <a:off x="843850" y="3935200"/>
            <a:ext cx="11277600" cy="2255100"/>
          </a:xfrm>
          <a:prstGeom prst="rect">
            <a:avLst/>
          </a:prstGeom>
          <a:noFill/>
          <a:ln>
            <a:noFill/>
          </a:ln>
        </p:spPr>
        <p:txBody>
          <a:bodyPr spcFirstLastPara="1" wrap="square" lIns="45700" tIns="45700" rIns="45700" bIns="45700" anchor="t" anchorCtr="0">
            <a:noAutofit/>
          </a:bodyPr>
          <a:lstStyle/>
          <a:p>
            <a:pPr marL="457200" lvl="0" indent="-387350" rtl="0">
              <a:lnSpc>
                <a:spcPct val="115000"/>
              </a:lnSpc>
              <a:spcBef>
                <a:spcPts val="1400"/>
              </a:spcBef>
              <a:spcAft>
                <a:spcPts val="0"/>
              </a:spcAft>
              <a:buSzPts val="2500"/>
              <a:buFont typeface="Arial"/>
              <a:buChar char="➢"/>
            </a:pPr>
            <a:r>
              <a:rPr lang="en-US" sz="2500">
                <a:highlight>
                  <a:schemeClr val="lt1"/>
                </a:highlight>
                <a:latin typeface="Arial"/>
                <a:ea typeface="Arial"/>
                <a:cs typeface="Arial"/>
                <a:sym typeface="Arial"/>
              </a:rPr>
              <a:t>Point-to-Point: Messages persisted in a queue, a particular message is consumed by a maximum of one consumer only  </a:t>
            </a:r>
            <a:endParaRPr sz="2500">
              <a:highlight>
                <a:schemeClr val="lt1"/>
              </a:highlight>
              <a:latin typeface="Arial"/>
              <a:ea typeface="Arial"/>
              <a:cs typeface="Arial"/>
              <a:sym typeface="Arial"/>
            </a:endParaRPr>
          </a:p>
          <a:p>
            <a:pPr marL="457200" lvl="0" indent="-387350" rtl="0">
              <a:lnSpc>
                <a:spcPct val="115000"/>
              </a:lnSpc>
              <a:spcBef>
                <a:spcPts val="1400"/>
              </a:spcBef>
              <a:spcAft>
                <a:spcPts val="0"/>
              </a:spcAft>
              <a:buSzPts val="2500"/>
              <a:buFont typeface="Arial"/>
              <a:buChar char="➢"/>
            </a:pPr>
            <a:r>
              <a:rPr lang="en-US" sz="2500">
                <a:solidFill>
                  <a:srgbClr val="FF0000"/>
                </a:solidFill>
                <a:highlight>
                  <a:schemeClr val="lt1"/>
                </a:highlight>
                <a:latin typeface="Arial"/>
                <a:ea typeface="Arial"/>
                <a:cs typeface="Arial"/>
                <a:sym typeface="Arial"/>
              </a:rPr>
              <a:t>Publish-Subscribe</a:t>
            </a:r>
            <a:r>
              <a:rPr lang="en-US" sz="2500">
                <a:highlight>
                  <a:schemeClr val="lt1"/>
                </a:highlight>
                <a:latin typeface="Arial"/>
                <a:ea typeface="Arial"/>
                <a:cs typeface="Arial"/>
                <a:sym typeface="Arial"/>
              </a:rPr>
              <a:t>: </a:t>
            </a:r>
            <a:r>
              <a:rPr lang="en-US" sz="2500">
                <a:highlight>
                  <a:srgbClr val="FFFFFF"/>
                </a:highlight>
                <a:latin typeface="Arial"/>
                <a:ea typeface="Arial"/>
                <a:cs typeface="Arial"/>
                <a:sym typeface="Arial"/>
              </a:rPr>
              <a:t>Messages are persisted in a topic, consumers can subscribe to one or more topics and consume all the messages in that topic</a:t>
            </a:r>
            <a:endParaRPr sz="2500">
              <a:latin typeface="Arial"/>
              <a:ea typeface="Arial"/>
              <a:cs typeface="Arial"/>
              <a:sym typeface="Arial"/>
            </a:endParaRPr>
          </a:p>
          <a:p>
            <a:pPr marL="0" marR="0" lvl="0" indent="0" algn="l" rtl="0">
              <a:lnSpc>
                <a:spcPct val="115000"/>
              </a:lnSpc>
              <a:spcBef>
                <a:spcPts val="1400"/>
              </a:spcBef>
              <a:spcAft>
                <a:spcPts val="0"/>
              </a:spcAft>
              <a:buNone/>
            </a:pPr>
            <a:endParaRPr sz="2600">
              <a:highlight>
                <a:srgbClr val="FFFFFF"/>
              </a:highlight>
              <a:latin typeface="Arial"/>
              <a:ea typeface="Arial"/>
              <a:cs typeface="Arial"/>
              <a:sym typeface="Arial"/>
            </a:endParaRPr>
          </a:p>
          <a:p>
            <a:pPr marL="0" lvl="0" indent="0" rtl="0">
              <a:lnSpc>
                <a:spcPct val="115000"/>
              </a:lnSpc>
              <a:spcBef>
                <a:spcPts val="1400"/>
              </a:spcBef>
              <a:spcAft>
                <a:spcPts val="0"/>
              </a:spcAft>
              <a:buNone/>
            </a:pPr>
            <a:endParaRPr sz="2600">
              <a:solidFill>
                <a:srgbClr val="000000"/>
              </a:solidFill>
              <a:highlight>
                <a:srgbClr val="FFFFFF"/>
              </a:highlight>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875050" y="614325"/>
            <a:ext cx="112152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ea typeface="Arial"/>
                <a:cs typeface="Arial"/>
                <a:sym typeface="Arial"/>
              </a:rPr>
              <a:t>Apache Kafka: </a:t>
            </a:r>
            <a:r>
              <a:rPr lang="en-US" sz="4500" dirty="0">
                <a:latin typeface="+mn-lt"/>
                <a:ea typeface="Arial"/>
                <a:cs typeface="Arial"/>
                <a:sym typeface="Arial"/>
              </a:rPr>
              <a:t>Components</a:t>
            </a:r>
            <a:endParaRPr sz="4500" i="0" u="none" strike="noStrike" cap="none" dirty="0">
              <a:solidFill>
                <a:srgbClr val="C00000"/>
              </a:solidFill>
              <a:latin typeface="+mn-lt"/>
              <a:ea typeface="Arial"/>
              <a:cs typeface="Arial"/>
              <a:sym typeface="Arial"/>
            </a:endParaRPr>
          </a:p>
        </p:txBody>
      </p:sp>
      <p:sp>
        <p:nvSpPr>
          <p:cNvPr id="311" name="Shape 311"/>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312" name="Shape 312"/>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43</a:t>
            </a:fld>
            <a:endParaRPr sz="1000" b="0" i="0" u="none" strike="noStrike" cap="none" dirty="0">
              <a:solidFill>
                <a:srgbClr val="0C0C0C"/>
              </a:solidFill>
              <a:latin typeface="+mn-lt"/>
              <a:sym typeface="Questrial"/>
            </a:endParaRPr>
          </a:p>
        </p:txBody>
      </p:sp>
      <p:sp>
        <p:nvSpPr>
          <p:cNvPr id="315" name="Shape 315"/>
          <p:cNvSpPr txBox="1">
            <a:spLocks noGrp="1"/>
          </p:cNvSpPr>
          <p:nvPr>
            <p:ph type="body" idx="1"/>
          </p:nvPr>
        </p:nvSpPr>
        <p:spPr>
          <a:xfrm>
            <a:off x="766575" y="1831425"/>
            <a:ext cx="11323800" cy="1960200"/>
          </a:xfrm>
          <a:prstGeom prst="rect">
            <a:avLst/>
          </a:prstGeom>
          <a:noFill/>
          <a:ln>
            <a:noFill/>
          </a:ln>
        </p:spPr>
        <p:txBody>
          <a:bodyPr spcFirstLastPara="1" wrap="square" lIns="45700" tIns="45700" rIns="45700" bIns="45700" anchor="t" anchorCtr="0">
            <a:noAutofit/>
          </a:bodyPr>
          <a:lstStyle/>
          <a:p>
            <a:pPr marL="0" marR="25400" lvl="0" indent="0" algn="just" rtl="0">
              <a:lnSpc>
                <a:spcPct val="115000"/>
              </a:lnSpc>
              <a:spcBef>
                <a:spcPts val="0"/>
              </a:spcBef>
              <a:spcAft>
                <a:spcPts val="0"/>
              </a:spcAft>
              <a:buNone/>
            </a:pPr>
            <a:r>
              <a:rPr lang="en-US" sz="2600" b="1" dirty="0">
                <a:latin typeface="+mn-lt"/>
                <a:ea typeface="Arial"/>
                <a:cs typeface="Arial"/>
                <a:sym typeface="Arial"/>
              </a:rPr>
              <a:t>Logical Components</a:t>
            </a:r>
            <a:r>
              <a:rPr lang="en-US" sz="2600" dirty="0">
                <a:latin typeface="+mn-lt"/>
                <a:ea typeface="Arial"/>
                <a:cs typeface="Arial"/>
                <a:sym typeface="Arial"/>
              </a:rPr>
              <a:t>:</a:t>
            </a:r>
            <a:endParaRPr sz="2600" dirty="0">
              <a:latin typeface="+mn-lt"/>
              <a:ea typeface="Arial"/>
              <a:cs typeface="Arial"/>
              <a:sym typeface="Arial"/>
            </a:endParaRPr>
          </a:p>
          <a:p>
            <a:pPr marL="457200" marR="25400" lvl="0" indent="-381000" algn="just" rtl="0">
              <a:lnSpc>
                <a:spcPct val="115000"/>
              </a:lnSpc>
              <a:spcBef>
                <a:spcPts val="700"/>
              </a:spcBef>
              <a:spcAft>
                <a:spcPts val="0"/>
              </a:spcAft>
              <a:buSzPts val="2400"/>
              <a:buFont typeface="Arial"/>
              <a:buChar char="➢"/>
            </a:pPr>
            <a:r>
              <a:rPr lang="en-US" sz="2400" dirty="0">
                <a:latin typeface="+mn-lt"/>
                <a:ea typeface="Arial"/>
                <a:cs typeface="Arial"/>
                <a:sym typeface="Arial"/>
              </a:rPr>
              <a:t>Topic: The named destination of partition</a:t>
            </a:r>
            <a:endParaRPr sz="2400" dirty="0">
              <a:latin typeface="+mn-lt"/>
              <a:ea typeface="Arial"/>
              <a:cs typeface="Arial"/>
              <a:sym typeface="Arial"/>
            </a:endParaRPr>
          </a:p>
          <a:p>
            <a:pPr marL="457200" marR="25400" lvl="0" indent="-381000" algn="just" rtl="0">
              <a:lnSpc>
                <a:spcPct val="115000"/>
              </a:lnSpc>
              <a:spcBef>
                <a:spcPts val="0"/>
              </a:spcBef>
              <a:spcAft>
                <a:spcPts val="0"/>
              </a:spcAft>
              <a:buSzPts val="2400"/>
              <a:buFont typeface="Arial"/>
              <a:buChar char="➢"/>
            </a:pPr>
            <a:r>
              <a:rPr lang="en-US" sz="2400" dirty="0">
                <a:latin typeface="+mn-lt"/>
                <a:ea typeface="Arial"/>
                <a:cs typeface="Arial"/>
                <a:sym typeface="Arial"/>
              </a:rPr>
              <a:t>Partition:  One Topic can have multiple partitions and it is an unit of parallelism</a:t>
            </a:r>
            <a:endParaRPr sz="2400" dirty="0">
              <a:latin typeface="+mn-lt"/>
              <a:ea typeface="Arial"/>
              <a:cs typeface="Arial"/>
              <a:sym typeface="Arial"/>
            </a:endParaRPr>
          </a:p>
          <a:p>
            <a:pPr marL="457200" marR="25400" lvl="0" indent="-381000" algn="just" rtl="0">
              <a:lnSpc>
                <a:spcPct val="115000"/>
              </a:lnSpc>
              <a:spcBef>
                <a:spcPts val="0"/>
              </a:spcBef>
              <a:spcAft>
                <a:spcPts val="0"/>
              </a:spcAft>
              <a:buSzPts val="2400"/>
              <a:buFont typeface="Arial"/>
              <a:buChar char="➢"/>
            </a:pPr>
            <a:r>
              <a:rPr lang="en-US" sz="2400" dirty="0">
                <a:latin typeface="+mn-lt"/>
                <a:ea typeface="Arial"/>
                <a:cs typeface="Arial"/>
                <a:sym typeface="Arial"/>
              </a:rPr>
              <a:t>Record or Message: Key/Value pair (+ Timestamp)</a:t>
            </a:r>
            <a:endParaRPr sz="2400" dirty="0">
              <a:latin typeface="+mn-lt"/>
              <a:ea typeface="Arial"/>
              <a:cs typeface="Arial"/>
              <a:sym typeface="Arial"/>
            </a:endParaRPr>
          </a:p>
          <a:p>
            <a:pPr marL="0" marR="25400" lvl="0" indent="0" algn="just" rtl="0">
              <a:lnSpc>
                <a:spcPct val="115000"/>
              </a:lnSpc>
              <a:spcBef>
                <a:spcPts val="0"/>
              </a:spcBef>
              <a:spcAft>
                <a:spcPts val="0"/>
              </a:spcAft>
              <a:buNone/>
            </a:pPr>
            <a:endParaRPr sz="2400" dirty="0">
              <a:latin typeface="+mn-lt"/>
              <a:ea typeface="Arial"/>
              <a:cs typeface="Arial"/>
              <a:sym typeface="Arial"/>
            </a:endParaRPr>
          </a:p>
          <a:p>
            <a:pPr marL="0" marR="25400" lvl="0" indent="0" algn="just" rtl="0">
              <a:lnSpc>
                <a:spcPct val="115000"/>
              </a:lnSpc>
              <a:spcBef>
                <a:spcPts val="0"/>
              </a:spcBef>
              <a:spcAft>
                <a:spcPts val="0"/>
              </a:spcAft>
              <a:buNone/>
            </a:pPr>
            <a:br>
              <a:rPr lang="en-US" sz="2600" dirty="0">
                <a:latin typeface="+mn-lt"/>
                <a:ea typeface="Arial"/>
                <a:cs typeface="Arial"/>
                <a:sym typeface="Arial"/>
              </a:rPr>
            </a:br>
            <a:endParaRPr sz="2600" dirty="0">
              <a:latin typeface="+mn-lt"/>
              <a:ea typeface="Arial"/>
              <a:cs typeface="Arial"/>
              <a:sym typeface="Arial"/>
            </a:endParaRPr>
          </a:p>
          <a:p>
            <a:pPr marL="25400" marR="25400" lvl="0" indent="0" algn="just" rtl="0">
              <a:lnSpc>
                <a:spcPct val="163636"/>
              </a:lnSpc>
              <a:spcBef>
                <a:spcPts val="700"/>
              </a:spcBef>
              <a:spcAft>
                <a:spcPts val="0"/>
              </a:spcAft>
              <a:buClr>
                <a:schemeClr val="dk1"/>
              </a:buClr>
              <a:buSzPts val="1100"/>
              <a:buFont typeface="Arial"/>
              <a:buNone/>
            </a:pPr>
            <a:endParaRPr sz="1100" dirty="0">
              <a:latin typeface="+mn-lt"/>
              <a:ea typeface="Verdana"/>
              <a:cs typeface="Verdana"/>
              <a:sym typeface="Verdana"/>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lvl="0" indent="0" rtl="0">
              <a:lnSpc>
                <a:spcPct val="115000"/>
              </a:lnSpc>
              <a:spcBef>
                <a:spcPts val="0"/>
              </a:spcBef>
              <a:spcAft>
                <a:spcPts val="0"/>
              </a:spcAft>
              <a:buNone/>
            </a:pPr>
            <a:endParaRPr sz="2000" dirty="0">
              <a:latin typeface="+mn-lt"/>
              <a:ea typeface="Arial"/>
              <a:cs typeface="Arial"/>
              <a:sym typeface="Arial"/>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mn-lt"/>
              <a:ea typeface="Arial"/>
              <a:cs typeface="Arial"/>
              <a:sym typeface="Arial"/>
            </a:endParaRPr>
          </a:p>
          <a:p>
            <a:pPr marL="0" lvl="0" indent="0" rtl="0">
              <a:lnSpc>
                <a:spcPct val="115000"/>
              </a:lnSpc>
              <a:spcBef>
                <a:spcPts val="1400"/>
              </a:spcBef>
              <a:spcAft>
                <a:spcPts val="0"/>
              </a:spcAft>
              <a:buNone/>
            </a:pPr>
            <a:endParaRPr sz="2600" dirty="0">
              <a:solidFill>
                <a:srgbClr val="000000"/>
              </a:solidFill>
              <a:highlight>
                <a:srgbClr val="FFFFFF"/>
              </a:highlight>
              <a:latin typeface="+mn-lt"/>
              <a:ea typeface="Arial"/>
              <a:cs typeface="Arial"/>
              <a:sym typeface="Arial"/>
            </a:endParaRPr>
          </a:p>
        </p:txBody>
      </p:sp>
      <p:sp>
        <p:nvSpPr>
          <p:cNvPr id="316" name="Shape 316"/>
          <p:cNvSpPr txBox="1">
            <a:spLocks noGrp="1"/>
          </p:cNvSpPr>
          <p:nvPr>
            <p:ph type="body" idx="1"/>
          </p:nvPr>
        </p:nvSpPr>
        <p:spPr>
          <a:xfrm>
            <a:off x="766575" y="4102313"/>
            <a:ext cx="11323800" cy="2181000"/>
          </a:xfrm>
          <a:prstGeom prst="rect">
            <a:avLst/>
          </a:prstGeom>
          <a:noFill/>
          <a:ln>
            <a:noFill/>
          </a:ln>
        </p:spPr>
        <p:txBody>
          <a:bodyPr spcFirstLastPara="1" wrap="square" lIns="45700" tIns="45700" rIns="45700" bIns="45700" anchor="t" anchorCtr="0">
            <a:noAutofit/>
          </a:bodyPr>
          <a:lstStyle/>
          <a:p>
            <a:pPr marL="0" marR="25400" lvl="0" indent="0" algn="just" rtl="0">
              <a:lnSpc>
                <a:spcPct val="115000"/>
              </a:lnSpc>
              <a:spcBef>
                <a:spcPts val="0"/>
              </a:spcBef>
              <a:spcAft>
                <a:spcPts val="0"/>
              </a:spcAft>
              <a:buNone/>
            </a:pPr>
            <a:r>
              <a:rPr lang="en-US" sz="2600" b="1" dirty="0">
                <a:latin typeface="+mn-lt"/>
                <a:ea typeface="Arial"/>
                <a:cs typeface="Arial"/>
                <a:sym typeface="Arial"/>
              </a:rPr>
              <a:t>Physical Components</a:t>
            </a:r>
            <a:r>
              <a:rPr lang="en-US" sz="2600" dirty="0">
                <a:latin typeface="+mn-lt"/>
                <a:ea typeface="Arial"/>
                <a:cs typeface="Arial"/>
                <a:sym typeface="Arial"/>
              </a:rPr>
              <a:t>:</a:t>
            </a:r>
            <a:endParaRPr sz="2600" dirty="0">
              <a:latin typeface="+mn-lt"/>
              <a:ea typeface="Arial"/>
              <a:cs typeface="Arial"/>
              <a:sym typeface="Arial"/>
            </a:endParaRPr>
          </a:p>
          <a:p>
            <a:pPr marL="457200" marR="25400" lvl="0" indent="-381000" algn="just" rtl="0">
              <a:lnSpc>
                <a:spcPct val="115000"/>
              </a:lnSpc>
              <a:spcBef>
                <a:spcPts val="700"/>
              </a:spcBef>
              <a:spcAft>
                <a:spcPts val="0"/>
              </a:spcAft>
              <a:buSzPts val="2400"/>
              <a:buFont typeface="Arial"/>
              <a:buChar char="➢"/>
            </a:pPr>
            <a:r>
              <a:rPr lang="en-US" sz="2400" dirty="0">
                <a:latin typeface="+mn-lt"/>
                <a:ea typeface="Arial"/>
                <a:cs typeface="Arial"/>
                <a:sym typeface="Arial"/>
              </a:rPr>
              <a:t>Producer: The role to send message to broker</a:t>
            </a:r>
            <a:endParaRPr sz="2400" dirty="0">
              <a:latin typeface="+mn-lt"/>
              <a:ea typeface="Arial"/>
              <a:cs typeface="Arial"/>
              <a:sym typeface="Arial"/>
            </a:endParaRPr>
          </a:p>
          <a:p>
            <a:pPr marL="457200" marR="25400" lvl="0" indent="-381000" algn="just" rtl="0">
              <a:lnSpc>
                <a:spcPct val="115000"/>
              </a:lnSpc>
              <a:spcBef>
                <a:spcPts val="0"/>
              </a:spcBef>
              <a:spcAft>
                <a:spcPts val="0"/>
              </a:spcAft>
              <a:buSzPts val="2400"/>
              <a:buFont typeface="Arial"/>
              <a:buChar char="➢"/>
            </a:pPr>
            <a:r>
              <a:rPr lang="en-US" sz="2400" dirty="0">
                <a:latin typeface="+mn-lt"/>
                <a:ea typeface="Arial"/>
                <a:cs typeface="Arial"/>
                <a:sym typeface="Arial"/>
              </a:rPr>
              <a:t>Consumer: The role to receive message from broker</a:t>
            </a:r>
            <a:endParaRPr sz="2400" dirty="0">
              <a:latin typeface="+mn-lt"/>
              <a:ea typeface="Arial"/>
              <a:cs typeface="Arial"/>
              <a:sym typeface="Arial"/>
            </a:endParaRPr>
          </a:p>
          <a:p>
            <a:pPr marL="457200" marR="25400" lvl="0" indent="-381000" algn="just" rtl="0">
              <a:lnSpc>
                <a:spcPct val="115000"/>
              </a:lnSpc>
              <a:spcBef>
                <a:spcPts val="0"/>
              </a:spcBef>
              <a:spcAft>
                <a:spcPts val="0"/>
              </a:spcAft>
              <a:buSzPts val="2400"/>
              <a:buFont typeface="Arial"/>
              <a:buChar char="➢"/>
            </a:pPr>
            <a:r>
              <a:rPr lang="en-US" sz="2400" dirty="0">
                <a:latin typeface="+mn-lt"/>
                <a:ea typeface="Arial"/>
                <a:cs typeface="Arial"/>
                <a:sym typeface="Arial"/>
              </a:rPr>
              <a:t>Broker: One node of Kafka cluster</a:t>
            </a:r>
            <a:endParaRPr sz="2400" dirty="0">
              <a:latin typeface="+mn-lt"/>
              <a:ea typeface="Arial"/>
              <a:cs typeface="Arial"/>
              <a:sym typeface="Arial"/>
            </a:endParaRPr>
          </a:p>
          <a:p>
            <a:pPr marL="457200" marR="25400" lvl="0" indent="-381000" algn="just" rtl="0">
              <a:lnSpc>
                <a:spcPct val="115000"/>
              </a:lnSpc>
              <a:spcBef>
                <a:spcPts val="0"/>
              </a:spcBef>
              <a:spcAft>
                <a:spcPts val="0"/>
              </a:spcAft>
              <a:buSzPts val="2400"/>
              <a:buFont typeface="Arial"/>
              <a:buChar char="➢"/>
            </a:pPr>
            <a:r>
              <a:rPr lang="en-US" sz="2400" dirty="0" err="1">
                <a:latin typeface="+mn-lt"/>
                <a:ea typeface="Arial"/>
                <a:cs typeface="Arial"/>
                <a:sym typeface="Arial"/>
              </a:rPr>
              <a:t>ZooKeeper</a:t>
            </a:r>
            <a:r>
              <a:rPr lang="en-US" sz="2400" dirty="0">
                <a:latin typeface="+mn-lt"/>
                <a:ea typeface="Arial"/>
                <a:cs typeface="Arial"/>
                <a:sym typeface="Arial"/>
              </a:rPr>
              <a:t>: Coordinator of Kafka cluster and consumer groups</a:t>
            </a:r>
            <a:endParaRPr sz="2400" dirty="0">
              <a:latin typeface="+mn-lt"/>
              <a:ea typeface="Arial"/>
              <a:cs typeface="Arial"/>
              <a:sym typeface="Arial"/>
            </a:endParaRPr>
          </a:p>
          <a:p>
            <a:pPr marL="0" marR="25400" lvl="0" indent="0" algn="just" rtl="0">
              <a:lnSpc>
                <a:spcPct val="115000"/>
              </a:lnSpc>
              <a:spcBef>
                <a:spcPts val="0"/>
              </a:spcBef>
              <a:spcAft>
                <a:spcPts val="0"/>
              </a:spcAft>
              <a:buNone/>
            </a:pPr>
            <a:br>
              <a:rPr lang="en-US" sz="2600" dirty="0">
                <a:latin typeface="+mn-lt"/>
                <a:ea typeface="Arial"/>
                <a:cs typeface="Arial"/>
                <a:sym typeface="Arial"/>
              </a:rPr>
            </a:br>
            <a:endParaRPr sz="2600" dirty="0">
              <a:latin typeface="+mn-lt"/>
              <a:ea typeface="Arial"/>
              <a:cs typeface="Arial"/>
              <a:sym typeface="Arial"/>
            </a:endParaRPr>
          </a:p>
          <a:p>
            <a:pPr marL="25400" marR="25400" lvl="0" indent="0" algn="just" rtl="0">
              <a:lnSpc>
                <a:spcPct val="163636"/>
              </a:lnSpc>
              <a:spcBef>
                <a:spcPts val="700"/>
              </a:spcBef>
              <a:spcAft>
                <a:spcPts val="0"/>
              </a:spcAft>
              <a:buClr>
                <a:schemeClr val="dk1"/>
              </a:buClr>
              <a:buSzPts val="1100"/>
              <a:buFont typeface="Arial"/>
              <a:buNone/>
            </a:pPr>
            <a:endParaRPr sz="1100" dirty="0">
              <a:latin typeface="+mn-lt"/>
              <a:ea typeface="Verdana"/>
              <a:cs typeface="Verdana"/>
              <a:sym typeface="Verdana"/>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lvl="0" indent="0" rtl="0">
              <a:lnSpc>
                <a:spcPct val="115000"/>
              </a:lnSpc>
              <a:spcBef>
                <a:spcPts val="0"/>
              </a:spcBef>
              <a:spcAft>
                <a:spcPts val="0"/>
              </a:spcAft>
              <a:buNone/>
            </a:pPr>
            <a:endParaRPr sz="2000" dirty="0">
              <a:latin typeface="+mn-lt"/>
              <a:ea typeface="Arial"/>
              <a:cs typeface="Arial"/>
              <a:sym typeface="Arial"/>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mn-lt"/>
              <a:ea typeface="Arial"/>
              <a:cs typeface="Arial"/>
              <a:sym typeface="Arial"/>
            </a:endParaRPr>
          </a:p>
          <a:p>
            <a:pPr marL="0" lvl="0" indent="0" rtl="0">
              <a:lnSpc>
                <a:spcPct val="115000"/>
              </a:lnSpc>
              <a:spcBef>
                <a:spcPts val="1400"/>
              </a:spcBef>
              <a:spcAft>
                <a:spcPts val="0"/>
              </a:spcAft>
              <a:buNone/>
            </a:pPr>
            <a:endParaRPr sz="2600" dirty="0">
              <a:solidFill>
                <a:srgbClr val="000000"/>
              </a:solidFill>
              <a:highlight>
                <a:srgbClr val="FFFFFF"/>
              </a:highlight>
              <a:latin typeface="+mn-lt"/>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875050" y="614325"/>
            <a:ext cx="112152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ea typeface="Arial"/>
                <a:cs typeface="Arial"/>
                <a:sym typeface="Arial"/>
              </a:rPr>
              <a:t>Apache Kafka: </a:t>
            </a:r>
            <a:r>
              <a:rPr lang="en-US" sz="4500" dirty="0">
                <a:latin typeface="+mn-lt"/>
                <a:ea typeface="Arial"/>
                <a:cs typeface="Arial"/>
                <a:sym typeface="Arial"/>
              </a:rPr>
              <a:t>Topics &amp; Partitions (1)</a:t>
            </a:r>
            <a:endParaRPr sz="4500" i="0" u="none" strike="noStrike" cap="none" dirty="0">
              <a:solidFill>
                <a:srgbClr val="C00000"/>
              </a:solidFill>
              <a:latin typeface="+mn-lt"/>
              <a:ea typeface="Arial"/>
              <a:cs typeface="Arial"/>
              <a:sym typeface="Arial"/>
            </a:endParaRPr>
          </a:p>
        </p:txBody>
      </p:sp>
      <p:sp>
        <p:nvSpPr>
          <p:cNvPr id="322" name="Shape 322"/>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323" name="Shape 323"/>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44</a:t>
            </a:fld>
            <a:endParaRPr sz="1000" b="0" i="0" u="none" strike="noStrike" cap="none" dirty="0">
              <a:solidFill>
                <a:srgbClr val="0C0C0C"/>
              </a:solidFill>
              <a:latin typeface="+mn-lt"/>
              <a:sym typeface="Questrial"/>
            </a:endParaRPr>
          </a:p>
        </p:txBody>
      </p:sp>
      <p:sp>
        <p:nvSpPr>
          <p:cNvPr id="326" name="Shape 326"/>
          <p:cNvSpPr txBox="1">
            <a:spLocks noGrp="1"/>
          </p:cNvSpPr>
          <p:nvPr>
            <p:ph type="body" idx="1"/>
          </p:nvPr>
        </p:nvSpPr>
        <p:spPr>
          <a:xfrm>
            <a:off x="875050" y="1831425"/>
            <a:ext cx="10631700" cy="3749400"/>
          </a:xfrm>
          <a:prstGeom prst="rect">
            <a:avLst/>
          </a:prstGeom>
          <a:noFill/>
          <a:ln>
            <a:noFill/>
          </a:ln>
        </p:spPr>
        <p:txBody>
          <a:bodyPr spcFirstLastPara="1" wrap="square" lIns="45700" tIns="45700" rIns="45700" bIns="45700" anchor="t" anchorCtr="0">
            <a:noAutofit/>
          </a:bodyPr>
          <a:lstStyle/>
          <a:p>
            <a:pPr marL="457200" marR="25400" lvl="0" indent="-393700" algn="just" rtl="0">
              <a:lnSpc>
                <a:spcPct val="115000"/>
              </a:lnSpc>
              <a:spcBef>
                <a:spcPts val="0"/>
              </a:spcBef>
              <a:spcAft>
                <a:spcPts val="0"/>
              </a:spcAft>
              <a:buSzPts val="2600"/>
              <a:buFont typeface="Arial"/>
              <a:buChar char="➢"/>
            </a:pPr>
            <a:r>
              <a:rPr lang="en-US" sz="2600" dirty="0">
                <a:latin typeface="+mn-lt"/>
                <a:ea typeface="Arial"/>
                <a:cs typeface="Arial"/>
                <a:sym typeface="Arial"/>
              </a:rPr>
              <a:t>A stream of messages belonging to a particular category is called a topic (or a feed name to which records are published)</a:t>
            </a:r>
            <a:endParaRPr sz="2600" dirty="0">
              <a:latin typeface="+mn-lt"/>
              <a:ea typeface="Arial"/>
              <a:cs typeface="Arial"/>
              <a:sym typeface="Arial"/>
            </a:endParaRPr>
          </a:p>
          <a:p>
            <a:pPr marL="457200" marR="25400" lvl="0" indent="-393700" algn="just" rtl="0">
              <a:lnSpc>
                <a:spcPct val="115000"/>
              </a:lnSpc>
              <a:spcBef>
                <a:spcPts val="700"/>
              </a:spcBef>
              <a:spcAft>
                <a:spcPts val="0"/>
              </a:spcAft>
              <a:buSzPts val="2600"/>
              <a:buFont typeface="Arial"/>
              <a:buChar char="➢"/>
            </a:pPr>
            <a:r>
              <a:rPr lang="en-US" sz="2600" dirty="0">
                <a:latin typeface="+mn-lt"/>
                <a:ea typeface="Arial"/>
                <a:cs typeface="Arial"/>
                <a:sym typeface="Arial"/>
              </a:rPr>
              <a:t>Data is stored in topics. </a:t>
            </a:r>
            <a:endParaRPr sz="2600" dirty="0">
              <a:latin typeface="+mn-lt"/>
              <a:ea typeface="Arial"/>
              <a:cs typeface="Arial"/>
              <a:sym typeface="Arial"/>
            </a:endParaRPr>
          </a:p>
          <a:p>
            <a:pPr marL="457200" marR="25400" lvl="0" indent="-393700" algn="just" rtl="0">
              <a:lnSpc>
                <a:spcPct val="115000"/>
              </a:lnSpc>
              <a:spcBef>
                <a:spcPts val="700"/>
              </a:spcBef>
              <a:spcAft>
                <a:spcPts val="0"/>
              </a:spcAft>
              <a:buSzPts val="2600"/>
              <a:buFont typeface="Arial"/>
              <a:buChar char="➢"/>
            </a:pPr>
            <a:r>
              <a:rPr lang="en-US" sz="2600" dirty="0">
                <a:latin typeface="+mn-lt"/>
                <a:ea typeface="Arial"/>
                <a:cs typeface="Arial"/>
                <a:sym typeface="Arial"/>
              </a:rPr>
              <a:t>Topics in Kafka are always multi-subscriber --  a topic can have zero, one, or many consumers that subscribe to the data written to it</a:t>
            </a:r>
            <a:endParaRPr sz="2600" dirty="0">
              <a:latin typeface="+mn-lt"/>
              <a:ea typeface="Arial"/>
              <a:cs typeface="Arial"/>
              <a:sym typeface="Arial"/>
            </a:endParaRPr>
          </a:p>
          <a:p>
            <a:pPr marL="457200" marR="25400" lvl="0" indent="-393700" algn="just" rtl="0">
              <a:lnSpc>
                <a:spcPct val="115000"/>
              </a:lnSpc>
              <a:spcBef>
                <a:spcPts val="700"/>
              </a:spcBef>
              <a:spcAft>
                <a:spcPts val="0"/>
              </a:spcAft>
              <a:buSzPts val="2600"/>
              <a:buFont typeface="Arial"/>
              <a:buChar char="➢"/>
            </a:pPr>
            <a:r>
              <a:rPr lang="en-US" sz="2600" dirty="0">
                <a:latin typeface="+mn-lt"/>
                <a:ea typeface="Arial"/>
                <a:cs typeface="Arial"/>
                <a:sym typeface="Arial"/>
              </a:rPr>
              <a:t>Topics are split into partitions. Topics may have many partitions, so it can handle an arbitrary amount of data</a:t>
            </a:r>
            <a:endParaRPr sz="2600" dirty="0">
              <a:latin typeface="+mn-lt"/>
              <a:ea typeface="Arial"/>
              <a:cs typeface="Arial"/>
              <a:sym typeface="Arial"/>
            </a:endParaRPr>
          </a:p>
          <a:p>
            <a:pPr marL="0" marR="25400" lvl="0" indent="0" algn="just" rtl="0">
              <a:lnSpc>
                <a:spcPct val="115000"/>
              </a:lnSpc>
              <a:spcBef>
                <a:spcPts val="700"/>
              </a:spcBef>
              <a:spcAft>
                <a:spcPts val="0"/>
              </a:spcAft>
              <a:buNone/>
            </a:pPr>
            <a:br>
              <a:rPr lang="en-US" sz="2600" dirty="0">
                <a:latin typeface="+mn-lt"/>
                <a:ea typeface="Arial"/>
                <a:cs typeface="Arial"/>
                <a:sym typeface="Arial"/>
              </a:rPr>
            </a:br>
            <a:endParaRPr sz="2600" dirty="0">
              <a:latin typeface="+mn-lt"/>
              <a:ea typeface="Arial"/>
              <a:cs typeface="Arial"/>
              <a:sym typeface="Arial"/>
            </a:endParaRPr>
          </a:p>
          <a:p>
            <a:pPr marL="25400" marR="25400" lvl="0" indent="0" algn="just" rtl="0">
              <a:lnSpc>
                <a:spcPct val="163636"/>
              </a:lnSpc>
              <a:spcBef>
                <a:spcPts val="700"/>
              </a:spcBef>
              <a:spcAft>
                <a:spcPts val="0"/>
              </a:spcAft>
              <a:buNone/>
            </a:pPr>
            <a:endParaRPr sz="1100" dirty="0">
              <a:latin typeface="+mn-lt"/>
              <a:ea typeface="Verdana"/>
              <a:cs typeface="Verdana"/>
              <a:sym typeface="Verdana"/>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lvl="0" indent="0" rtl="0">
              <a:lnSpc>
                <a:spcPct val="115000"/>
              </a:lnSpc>
              <a:spcBef>
                <a:spcPts val="0"/>
              </a:spcBef>
              <a:spcAft>
                <a:spcPts val="0"/>
              </a:spcAft>
              <a:buNone/>
            </a:pPr>
            <a:endParaRPr sz="2000" dirty="0">
              <a:latin typeface="+mn-lt"/>
              <a:ea typeface="Arial"/>
              <a:cs typeface="Arial"/>
              <a:sym typeface="Arial"/>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mn-lt"/>
              <a:ea typeface="Arial"/>
              <a:cs typeface="Arial"/>
              <a:sym typeface="Arial"/>
            </a:endParaRPr>
          </a:p>
          <a:p>
            <a:pPr marL="0" lvl="0" indent="0" rtl="0">
              <a:lnSpc>
                <a:spcPct val="115000"/>
              </a:lnSpc>
              <a:spcBef>
                <a:spcPts val="1400"/>
              </a:spcBef>
              <a:spcAft>
                <a:spcPts val="0"/>
              </a:spcAft>
              <a:buNone/>
            </a:pPr>
            <a:endParaRPr sz="2600" dirty="0">
              <a:solidFill>
                <a:srgbClr val="000000"/>
              </a:solidFill>
              <a:highlight>
                <a:srgbClr val="FFFFFF"/>
              </a:highlight>
              <a:latin typeface="+mn-lt"/>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875050" y="614325"/>
            <a:ext cx="112152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mn-lt"/>
                <a:ea typeface="Arial"/>
                <a:cs typeface="Arial"/>
                <a:sym typeface="Arial"/>
              </a:rPr>
              <a:t>Apache Kafka:</a:t>
            </a:r>
            <a:r>
              <a:rPr lang="en-US" sz="4500">
                <a:latin typeface="+mn-lt"/>
                <a:ea typeface="Arial"/>
                <a:cs typeface="Arial"/>
                <a:sym typeface="Arial"/>
              </a:rPr>
              <a:t> Topics &amp; Partitions (2)</a:t>
            </a:r>
            <a:endParaRPr sz="4500" i="0" u="none" strike="noStrike" cap="none">
              <a:solidFill>
                <a:srgbClr val="C00000"/>
              </a:solidFill>
              <a:latin typeface="+mn-lt"/>
              <a:ea typeface="Arial"/>
              <a:cs typeface="Arial"/>
              <a:sym typeface="Arial"/>
            </a:endParaRPr>
          </a:p>
        </p:txBody>
      </p:sp>
      <p:sp>
        <p:nvSpPr>
          <p:cNvPr id="332" name="Shape 332"/>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333" name="Shape 333"/>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45</a:t>
            </a:fld>
            <a:endParaRPr sz="1000" b="0" i="0" u="none" strike="noStrike" cap="none" dirty="0">
              <a:solidFill>
                <a:srgbClr val="0C0C0C"/>
              </a:solidFill>
              <a:latin typeface="+mn-lt"/>
              <a:sym typeface="Questrial"/>
            </a:endParaRPr>
          </a:p>
        </p:txBody>
      </p:sp>
      <p:sp>
        <p:nvSpPr>
          <p:cNvPr id="336" name="Shape 336"/>
          <p:cNvSpPr txBox="1">
            <a:spLocks noGrp="1"/>
          </p:cNvSpPr>
          <p:nvPr>
            <p:ph type="body" idx="1"/>
          </p:nvPr>
        </p:nvSpPr>
        <p:spPr>
          <a:xfrm>
            <a:off x="875050" y="1978650"/>
            <a:ext cx="5098800" cy="1386900"/>
          </a:xfrm>
          <a:prstGeom prst="rect">
            <a:avLst/>
          </a:prstGeom>
          <a:noFill/>
          <a:ln>
            <a:noFill/>
          </a:ln>
        </p:spPr>
        <p:txBody>
          <a:bodyPr spcFirstLastPara="1" wrap="square" lIns="45700" tIns="45700" rIns="45700" bIns="45700" anchor="t" anchorCtr="0">
            <a:noAutofit/>
          </a:bodyPr>
          <a:lstStyle/>
          <a:p>
            <a:pPr marL="457200" marR="25400" lvl="0" indent="-381000" algn="just" rtl="0">
              <a:lnSpc>
                <a:spcPct val="115000"/>
              </a:lnSpc>
              <a:spcBef>
                <a:spcPts val="0"/>
              </a:spcBef>
              <a:spcAft>
                <a:spcPts val="0"/>
              </a:spcAft>
              <a:buSzPts val="2400"/>
              <a:buFont typeface="Arial"/>
              <a:buChar char="➢"/>
            </a:pPr>
            <a:r>
              <a:rPr lang="en-US" sz="2400" dirty="0">
                <a:latin typeface="+mn-lt"/>
                <a:ea typeface="Arial"/>
                <a:cs typeface="Arial"/>
                <a:sym typeface="Arial"/>
              </a:rPr>
              <a:t>For each topic, the Kafka cluster maintains a partitioned log that looks like this:</a:t>
            </a:r>
            <a:endParaRPr sz="2400" dirty="0">
              <a:latin typeface="+mn-lt"/>
              <a:ea typeface="Arial"/>
              <a:cs typeface="Arial"/>
              <a:sym typeface="Arial"/>
            </a:endParaRPr>
          </a:p>
          <a:p>
            <a:pPr marL="0" marR="25400" lvl="0" indent="0" algn="just" rtl="0">
              <a:lnSpc>
                <a:spcPct val="115000"/>
              </a:lnSpc>
              <a:spcBef>
                <a:spcPts val="700"/>
              </a:spcBef>
              <a:spcAft>
                <a:spcPts val="0"/>
              </a:spcAft>
              <a:buNone/>
            </a:pPr>
            <a:endParaRPr sz="2600" dirty="0">
              <a:latin typeface="+mn-lt"/>
              <a:ea typeface="Arial"/>
              <a:cs typeface="Arial"/>
              <a:sym typeface="Arial"/>
            </a:endParaRPr>
          </a:p>
          <a:p>
            <a:pPr marL="0" marR="25400" lvl="0" indent="0" algn="just" rtl="0">
              <a:lnSpc>
                <a:spcPct val="115000"/>
              </a:lnSpc>
              <a:spcBef>
                <a:spcPts val="700"/>
              </a:spcBef>
              <a:spcAft>
                <a:spcPts val="0"/>
              </a:spcAft>
              <a:buNone/>
            </a:pPr>
            <a:endParaRPr sz="1150" dirty="0">
              <a:latin typeface="+mn-lt"/>
              <a:ea typeface="Roboto"/>
              <a:cs typeface="Roboto"/>
              <a:sym typeface="Roboto"/>
            </a:endParaRPr>
          </a:p>
          <a:p>
            <a:pPr marL="0" marR="25400" lvl="0" indent="0" algn="just" rtl="0">
              <a:lnSpc>
                <a:spcPct val="115000"/>
              </a:lnSpc>
              <a:spcBef>
                <a:spcPts val="700"/>
              </a:spcBef>
              <a:spcAft>
                <a:spcPts val="0"/>
              </a:spcAft>
              <a:buNone/>
            </a:pPr>
            <a:br>
              <a:rPr lang="en-US" sz="2600" dirty="0">
                <a:latin typeface="+mn-lt"/>
                <a:ea typeface="Arial"/>
                <a:cs typeface="Arial"/>
                <a:sym typeface="Arial"/>
              </a:rPr>
            </a:br>
            <a:endParaRPr sz="2600" dirty="0">
              <a:latin typeface="+mn-lt"/>
              <a:ea typeface="Arial"/>
              <a:cs typeface="Arial"/>
              <a:sym typeface="Arial"/>
            </a:endParaRPr>
          </a:p>
          <a:p>
            <a:pPr marL="25400" marR="25400" lvl="0" indent="0" algn="just" rtl="0">
              <a:lnSpc>
                <a:spcPct val="163636"/>
              </a:lnSpc>
              <a:spcBef>
                <a:spcPts val="700"/>
              </a:spcBef>
              <a:spcAft>
                <a:spcPts val="0"/>
              </a:spcAft>
              <a:buNone/>
            </a:pPr>
            <a:endParaRPr sz="1100" dirty="0">
              <a:latin typeface="+mn-lt"/>
              <a:ea typeface="Verdana"/>
              <a:cs typeface="Verdana"/>
              <a:sym typeface="Verdana"/>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lvl="0" indent="0" rtl="0">
              <a:lnSpc>
                <a:spcPct val="115000"/>
              </a:lnSpc>
              <a:spcBef>
                <a:spcPts val="0"/>
              </a:spcBef>
              <a:spcAft>
                <a:spcPts val="0"/>
              </a:spcAft>
              <a:buNone/>
            </a:pPr>
            <a:endParaRPr sz="2000" dirty="0">
              <a:latin typeface="+mn-lt"/>
              <a:ea typeface="Arial"/>
              <a:cs typeface="Arial"/>
              <a:sym typeface="Arial"/>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mn-lt"/>
              <a:ea typeface="Arial"/>
              <a:cs typeface="Arial"/>
              <a:sym typeface="Arial"/>
            </a:endParaRPr>
          </a:p>
          <a:p>
            <a:pPr marL="0" lvl="0" indent="0" rtl="0">
              <a:lnSpc>
                <a:spcPct val="115000"/>
              </a:lnSpc>
              <a:spcBef>
                <a:spcPts val="1400"/>
              </a:spcBef>
              <a:spcAft>
                <a:spcPts val="0"/>
              </a:spcAft>
              <a:buNone/>
            </a:pPr>
            <a:endParaRPr sz="2600" dirty="0">
              <a:solidFill>
                <a:srgbClr val="000000"/>
              </a:solidFill>
              <a:highlight>
                <a:srgbClr val="FFFFFF"/>
              </a:highlight>
              <a:latin typeface="+mn-lt"/>
              <a:ea typeface="Arial"/>
              <a:cs typeface="Arial"/>
              <a:sym typeface="Arial"/>
            </a:endParaRPr>
          </a:p>
        </p:txBody>
      </p:sp>
      <p:pic>
        <p:nvPicPr>
          <p:cNvPr id="337" name="Shape 337"/>
          <p:cNvPicPr preferRelativeResize="0"/>
          <p:nvPr/>
        </p:nvPicPr>
        <p:blipFill>
          <a:blip r:embed="rId3">
            <a:alphaModFix/>
          </a:blip>
          <a:stretch>
            <a:fillRect/>
          </a:stretch>
        </p:blipFill>
        <p:spPr>
          <a:xfrm>
            <a:off x="1064700" y="3365550"/>
            <a:ext cx="4974925" cy="3193048"/>
          </a:xfrm>
          <a:prstGeom prst="rect">
            <a:avLst/>
          </a:prstGeom>
          <a:noFill/>
          <a:ln>
            <a:noFill/>
          </a:ln>
        </p:spPr>
      </p:pic>
      <p:sp>
        <p:nvSpPr>
          <p:cNvPr id="338" name="Shape 338"/>
          <p:cNvSpPr txBox="1">
            <a:spLocks noGrp="1"/>
          </p:cNvSpPr>
          <p:nvPr>
            <p:ph type="body" idx="1"/>
          </p:nvPr>
        </p:nvSpPr>
        <p:spPr>
          <a:xfrm>
            <a:off x="6214175" y="1831425"/>
            <a:ext cx="5407800" cy="4042800"/>
          </a:xfrm>
          <a:prstGeom prst="rect">
            <a:avLst/>
          </a:prstGeom>
          <a:noFill/>
          <a:ln>
            <a:noFill/>
          </a:ln>
        </p:spPr>
        <p:txBody>
          <a:bodyPr spcFirstLastPara="1" wrap="square" lIns="45700" tIns="45700" rIns="45700" bIns="45700" anchor="t" anchorCtr="0">
            <a:noAutofit/>
          </a:bodyPr>
          <a:lstStyle/>
          <a:p>
            <a:pPr marL="457200" marR="25400" lvl="0" indent="-381000" algn="just" rtl="0">
              <a:lnSpc>
                <a:spcPct val="115000"/>
              </a:lnSpc>
              <a:spcBef>
                <a:spcPts val="1000"/>
              </a:spcBef>
              <a:spcAft>
                <a:spcPts val="0"/>
              </a:spcAft>
              <a:buSzPts val="2400"/>
              <a:buFont typeface="Arial"/>
              <a:buChar char="➢"/>
            </a:pPr>
            <a:r>
              <a:rPr lang="en-US" sz="2400" dirty="0">
                <a:latin typeface="+mn-lt"/>
                <a:ea typeface="Arial"/>
                <a:cs typeface="Arial"/>
                <a:sym typeface="Arial"/>
              </a:rPr>
              <a:t>Each partition is an ordered, immutable sequence of records that is continually appended to -- a structured commit log. </a:t>
            </a:r>
            <a:endParaRPr sz="2400" dirty="0">
              <a:latin typeface="+mn-lt"/>
              <a:ea typeface="Arial"/>
              <a:cs typeface="Arial"/>
              <a:sym typeface="Arial"/>
            </a:endParaRPr>
          </a:p>
          <a:p>
            <a:pPr marL="457200" marR="25400" lvl="0" indent="-381000" algn="just" rtl="0">
              <a:lnSpc>
                <a:spcPct val="115000"/>
              </a:lnSpc>
              <a:spcBef>
                <a:spcPts val="1000"/>
              </a:spcBef>
              <a:spcAft>
                <a:spcPts val="0"/>
              </a:spcAft>
              <a:buSzPts val="2400"/>
              <a:buFont typeface="Arial"/>
              <a:buChar char="➢"/>
            </a:pPr>
            <a:r>
              <a:rPr lang="en-US" sz="2400" i="1" dirty="0">
                <a:latin typeface="+mn-lt"/>
                <a:ea typeface="Arial"/>
                <a:cs typeface="Arial"/>
                <a:sym typeface="Arial"/>
              </a:rPr>
              <a:t>Partition offset</a:t>
            </a:r>
            <a:r>
              <a:rPr lang="en-US" sz="2400" dirty="0">
                <a:latin typeface="+mn-lt"/>
                <a:ea typeface="Arial"/>
                <a:cs typeface="Arial"/>
                <a:sym typeface="Arial"/>
              </a:rPr>
              <a:t>: The records in the partitions are each assigned a sequential id number called the </a:t>
            </a:r>
            <a:r>
              <a:rPr lang="en-US" sz="2400" i="1" dirty="0">
                <a:latin typeface="+mn-lt"/>
                <a:ea typeface="Arial"/>
                <a:cs typeface="Arial"/>
                <a:sym typeface="Arial"/>
              </a:rPr>
              <a:t>offset</a:t>
            </a:r>
            <a:r>
              <a:rPr lang="en-US" sz="2400" dirty="0">
                <a:latin typeface="+mn-lt"/>
                <a:ea typeface="Arial"/>
                <a:cs typeface="Arial"/>
                <a:sym typeface="Arial"/>
              </a:rPr>
              <a:t> that uniquely identifies each record within the partition.</a:t>
            </a:r>
            <a:endParaRPr sz="2400" dirty="0">
              <a:latin typeface="+mn-lt"/>
              <a:ea typeface="Arial"/>
              <a:cs typeface="Arial"/>
              <a:sym typeface="Arial"/>
            </a:endParaRPr>
          </a:p>
          <a:p>
            <a:pPr marL="0" marR="25400" lvl="0" indent="0" algn="just" rtl="0">
              <a:lnSpc>
                <a:spcPct val="115000"/>
              </a:lnSpc>
              <a:spcBef>
                <a:spcPts val="700"/>
              </a:spcBef>
              <a:spcAft>
                <a:spcPts val="0"/>
              </a:spcAft>
              <a:buNone/>
            </a:pPr>
            <a:endParaRPr sz="1150" dirty="0">
              <a:latin typeface="+mn-lt"/>
              <a:ea typeface="Roboto"/>
              <a:cs typeface="Roboto"/>
              <a:sym typeface="Roboto"/>
            </a:endParaRPr>
          </a:p>
          <a:p>
            <a:pPr marL="0" marR="25400" lvl="0" indent="0" algn="just" rtl="0">
              <a:lnSpc>
                <a:spcPct val="115000"/>
              </a:lnSpc>
              <a:spcBef>
                <a:spcPts val="700"/>
              </a:spcBef>
              <a:spcAft>
                <a:spcPts val="0"/>
              </a:spcAft>
              <a:buNone/>
            </a:pPr>
            <a:br>
              <a:rPr lang="en-US" sz="2600" dirty="0">
                <a:latin typeface="+mn-lt"/>
                <a:ea typeface="Arial"/>
                <a:cs typeface="Arial"/>
                <a:sym typeface="Arial"/>
              </a:rPr>
            </a:br>
            <a:endParaRPr sz="2600" dirty="0">
              <a:latin typeface="+mn-lt"/>
              <a:ea typeface="Arial"/>
              <a:cs typeface="Arial"/>
              <a:sym typeface="Arial"/>
            </a:endParaRPr>
          </a:p>
          <a:p>
            <a:pPr marL="25400" marR="25400" lvl="0" indent="0" algn="just" rtl="0">
              <a:lnSpc>
                <a:spcPct val="163636"/>
              </a:lnSpc>
              <a:spcBef>
                <a:spcPts val="700"/>
              </a:spcBef>
              <a:spcAft>
                <a:spcPts val="0"/>
              </a:spcAft>
              <a:buNone/>
            </a:pPr>
            <a:endParaRPr sz="1100" dirty="0">
              <a:latin typeface="+mn-lt"/>
              <a:ea typeface="Verdana"/>
              <a:cs typeface="Verdana"/>
              <a:sym typeface="Verdana"/>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lvl="0" indent="0" rtl="0">
              <a:lnSpc>
                <a:spcPct val="115000"/>
              </a:lnSpc>
              <a:spcBef>
                <a:spcPts val="0"/>
              </a:spcBef>
              <a:spcAft>
                <a:spcPts val="0"/>
              </a:spcAft>
              <a:buNone/>
            </a:pPr>
            <a:endParaRPr sz="2000" dirty="0">
              <a:latin typeface="+mn-lt"/>
              <a:ea typeface="Arial"/>
              <a:cs typeface="Arial"/>
              <a:sym typeface="Arial"/>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mn-lt"/>
              <a:ea typeface="Arial"/>
              <a:cs typeface="Arial"/>
              <a:sym typeface="Arial"/>
            </a:endParaRPr>
          </a:p>
          <a:p>
            <a:pPr marL="0" lvl="0" indent="0" rtl="0">
              <a:lnSpc>
                <a:spcPct val="115000"/>
              </a:lnSpc>
              <a:spcBef>
                <a:spcPts val="1400"/>
              </a:spcBef>
              <a:spcAft>
                <a:spcPts val="0"/>
              </a:spcAft>
              <a:buNone/>
            </a:pPr>
            <a:endParaRPr sz="2600" dirty="0">
              <a:solidFill>
                <a:srgbClr val="000000"/>
              </a:solidFill>
              <a:highlight>
                <a:srgbClr val="FFFFFF"/>
              </a:highlight>
              <a:latin typeface="+mn-lt"/>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875050" y="614325"/>
            <a:ext cx="112152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ea typeface="Arial"/>
                <a:cs typeface="Arial"/>
                <a:sym typeface="Arial"/>
              </a:rPr>
              <a:t>Apache Kafka: </a:t>
            </a:r>
            <a:r>
              <a:rPr lang="en-US" sz="4500" dirty="0">
                <a:latin typeface="+mn-lt"/>
                <a:ea typeface="Arial"/>
                <a:cs typeface="Arial"/>
                <a:sym typeface="Arial"/>
              </a:rPr>
              <a:t>Topics &amp; Partitions (3)</a:t>
            </a:r>
            <a:endParaRPr sz="4500" i="0" u="none" strike="noStrike" cap="none" dirty="0">
              <a:solidFill>
                <a:srgbClr val="C00000"/>
              </a:solidFill>
              <a:latin typeface="+mn-lt"/>
              <a:ea typeface="Arial"/>
              <a:cs typeface="Arial"/>
              <a:sym typeface="Arial"/>
            </a:endParaRPr>
          </a:p>
        </p:txBody>
      </p:sp>
      <p:sp>
        <p:nvSpPr>
          <p:cNvPr id="344" name="Shape 344"/>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345" name="Shape 345"/>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46</a:t>
            </a:fld>
            <a:endParaRPr sz="1000" b="0" i="0" u="none" strike="noStrike" cap="none" dirty="0">
              <a:solidFill>
                <a:srgbClr val="0C0C0C"/>
              </a:solidFill>
              <a:latin typeface="+mn-lt"/>
              <a:sym typeface="Questrial"/>
            </a:endParaRPr>
          </a:p>
        </p:txBody>
      </p:sp>
      <p:sp>
        <p:nvSpPr>
          <p:cNvPr id="348" name="Shape 348"/>
          <p:cNvSpPr txBox="1">
            <a:spLocks noGrp="1"/>
          </p:cNvSpPr>
          <p:nvPr>
            <p:ph type="body" idx="1"/>
          </p:nvPr>
        </p:nvSpPr>
        <p:spPr>
          <a:xfrm>
            <a:off x="875050" y="1831425"/>
            <a:ext cx="5884500" cy="3930300"/>
          </a:xfrm>
          <a:prstGeom prst="rect">
            <a:avLst/>
          </a:prstGeom>
          <a:noFill/>
          <a:ln>
            <a:noFill/>
          </a:ln>
        </p:spPr>
        <p:txBody>
          <a:bodyPr spcFirstLastPara="1" wrap="square" lIns="45700" tIns="45700" rIns="45700" bIns="45700" anchor="t" anchorCtr="0">
            <a:noAutofit/>
          </a:bodyPr>
          <a:lstStyle/>
          <a:p>
            <a:pPr marL="457200" marR="25400" lvl="0" indent="-387350" algn="just" rtl="0">
              <a:lnSpc>
                <a:spcPct val="115000"/>
              </a:lnSpc>
              <a:spcBef>
                <a:spcPts val="1000"/>
              </a:spcBef>
              <a:spcAft>
                <a:spcPts val="0"/>
              </a:spcAft>
              <a:buSzPts val="2500"/>
              <a:buFont typeface="Arial"/>
              <a:buChar char="➢"/>
            </a:pPr>
            <a:r>
              <a:rPr lang="en-US" sz="2500" dirty="0">
                <a:latin typeface="+mn-lt"/>
                <a:ea typeface="Arial"/>
                <a:cs typeface="Arial"/>
                <a:sym typeface="Arial"/>
              </a:rPr>
              <a:t>The only metadata retained on a per-consumer basis is the </a:t>
            </a:r>
            <a:r>
              <a:rPr lang="en-US" sz="2500" i="1" dirty="0">
                <a:latin typeface="+mn-lt"/>
                <a:ea typeface="Arial"/>
                <a:cs typeface="Arial"/>
                <a:sym typeface="Arial"/>
              </a:rPr>
              <a:t>offset</a:t>
            </a:r>
            <a:r>
              <a:rPr lang="en-US" sz="2500" dirty="0">
                <a:latin typeface="+mn-lt"/>
                <a:ea typeface="Arial"/>
                <a:cs typeface="Arial"/>
                <a:sym typeface="Arial"/>
              </a:rPr>
              <a:t> or position of that consumer in the log. </a:t>
            </a:r>
            <a:endParaRPr sz="2500" dirty="0">
              <a:latin typeface="+mn-lt"/>
              <a:ea typeface="Arial"/>
              <a:cs typeface="Arial"/>
              <a:sym typeface="Arial"/>
            </a:endParaRPr>
          </a:p>
          <a:p>
            <a:pPr marL="457200" marR="25400" lvl="0" indent="-387350" algn="just" rtl="0">
              <a:lnSpc>
                <a:spcPct val="115000"/>
              </a:lnSpc>
              <a:spcBef>
                <a:spcPts val="1000"/>
              </a:spcBef>
              <a:spcAft>
                <a:spcPts val="0"/>
              </a:spcAft>
              <a:buSzPts val="2500"/>
              <a:buFont typeface="Arial"/>
              <a:buChar char="➢"/>
            </a:pPr>
            <a:r>
              <a:rPr lang="en-US" sz="2500" dirty="0">
                <a:latin typeface="+mn-lt"/>
                <a:ea typeface="Arial"/>
                <a:cs typeface="Arial"/>
                <a:sym typeface="Arial"/>
              </a:rPr>
              <a:t>This offset is controlled by the consumer -- normally a consumer will advance its offset linearly as it reads records (but it can also consume records in any order it likes)</a:t>
            </a:r>
            <a:endParaRPr sz="2500" dirty="0">
              <a:latin typeface="+mn-lt"/>
              <a:ea typeface="Arial"/>
              <a:cs typeface="Arial"/>
              <a:sym typeface="Arial"/>
            </a:endParaRPr>
          </a:p>
          <a:p>
            <a:pPr marL="0" marR="25400" lvl="0" indent="0" algn="just" rtl="0">
              <a:lnSpc>
                <a:spcPct val="115000"/>
              </a:lnSpc>
              <a:spcBef>
                <a:spcPts val="700"/>
              </a:spcBef>
              <a:spcAft>
                <a:spcPts val="0"/>
              </a:spcAft>
              <a:buNone/>
            </a:pPr>
            <a:endParaRPr sz="2500" dirty="0">
              <a:latin typeface="+mn-lt"/>
              <a:ea typeface="Arial"/>
              <a:cs typeface="Arial"/>
              <a:sym typeface="Arial"/>
            </a:endParaRPr>
          </a:p>
          <a:p>
            <a:pPr marL="0" marR="25400" lvl="0" indent="0" algn="just" rtl="0">
              <a:lnSpc>
                <a:spcPct val="115000"/>
              </a:lnSpc>
              <a:spcBef>
                <a:spcPts val="700"/>
              </a:spcBef>
              <a:spcAft>
                <a:spcPts val="0"/>
              </a:spcAft>
              <a:buNone/>
            </a:pPr>
            <a:endParaRPr sz="2500" dirty="0">
              <a:latin typeface="+mn-lt"/>
              <a:ea typeface="Arial"/>
              <a:cs typeface="Arial"/>
              <a:sym typeface="Arial"/>
            </a:endParaRPr>
          </a:p>
          <a:p>
            <a:pPr marL="0" marR="25400" lvl="0" indent="0" algn="just" rtl="0">
              <a:lnSpc>
                <a:spcPct val="115000"/>
              </a:lnSpc>
              <a:spcBef>
                <a:spcPts val="700"/>
              </a:spcBef>
              <a:spcAft>
                <a:spcPts val="0"/>
              </a:spcAft>
              <a:buNone/>
            </a:pPr>
            <a:br>
              <a:rPr lang="en-US" sz="2500" dirty="0">
                <a:latin typeface="+mn-lt"/>
                <a:ea typeface="Arial"/>
                <a:cs typeface="Arial"/>
                <a:sym typeface="Arial"/>
              </a:rPr>
            </a:br>
            <a:endParaRPr sz="2500" dirty="0">
              <a:latin typeface="+mn-lt"/>
              <a:ea typeface="Arial"/>
              <a:cs typeface="Arial"/>
              <a:sym typeface="Arial"/>
            </a:endParaRPr>
          </a:p>
          <a:p>
            <a:pPr marL="25400" marR="25400" lvl="0" indent="0" algn="just" rtl="0">
              <a:lnSpc>
                <a:spcPct val="163636"/>
              </a:lnSpc>
              <a:spcBef>
                <a:spcPts val="700"/>
              </a:spcBef>
              <a:spcAft>
                <a:spcPts val="0"/>
              </a:spcAft>
              <a:buNone/>
            </a:pPr>
            <a:endParaRPr sz="2500" dirty="0">
              <a:latin typeface="+mn-lt"/>
              <a:ea typeface="Arial"/>
              <a:cs typeface="Arial"/>
              <a:sym typeface="Arial"/>
            </a:endParaRPr>
          </a:p>
          <a:p>
            <a:pPr marL="0" lvl="0" indent="0" rtl="0">
              <a:lnSpc>
                <a:spcPct val="115000"/>
              </a:lnSpc>
              <a:spcBef>
                <a:spcPts val="1000"/>
              </a:spcBef>
              <a:spcAft>
                <a:spcPts val="0"/>
              </a:spcAft>
              <a:buNone/>
            </a:pPr>
            <a:endParaRPr sz="2500" dirty="0">
              <a:latin typeface="+mn-lt"/>
              <a:ea typeface="Arial"/>
              <a:cs typeface="Arial"/>
              <a:sym typeface="Arial"/>
            </a:endParaRPr>
          </a:p>
          <a:p>
            <a:pPr marL="0" lvl="0" indent="0" rtl="0">
              <a:lnSpc>
                <a:spcPct val="115000"/>
              </a:lnSpc>
              <a:spcBef>
                <a:spcPts val="0"/>
              </a:spcBef>
              <a:spcAft>
                <a:spcPts val="0"/>
              </a:spcAft>
              <a:buNone/>
            </a:pPr>
            <a:endParaRPr sz="2500" dirty="0">
              <a:latin typeface="+mn-lt"/>
              <a:ea typeface="Arial"/>
              <a:cs typeface="Arial"/>
              <a:sym typeface="Arial"/>
            </a:endParaRPr>
          </a:p>
          <a:p>
            <a:pPr marL="0" lvl="0" indent="0" rtl="0">
              <a:lnSpc>
                <a:spcPct val="115000"/>
              </a:lnSpc>
              <a:spcBef>
                <a:spcPts val="1000"/>
              </a:spcBef>
              <a:spcAft>
                <a:spcPts val="0"/>
              </a:spcAft>
              <a:buNone/>
            </a:pPr>
            <a:endParaRPr sz="2500" dirty="0">
              <a:latin typeface="+mn-lt"/>
              <a:ea typeface="Arial"/>
              <a:cs typeface="Arial"/>
              <a:sym typeface="Arial"/>
            </a:endParaRPr>
          </a:p>
          <a:p>
            <a:pPr marL="0" lvl="0" indent="0" rtl="0">
              <a:lnSpc>
                <a:spcPct val="115000"/>
              </a:lnSpc>
              <a:spcBef>
                <a:spcPts val="1000"/>
              </a:spcBef>
              <a:spcAft>
                <a:spcPts val="0"/>
              </a:spcAft>
              <a:buNone/>
            </a:pPr>
            <a:endParaRPr sz="2500" dirty="0">
              <a:latin typeface="+mn-lt"/>
              <a:ea typeface="Arial"/>
              <a:cs typeface="Arial"/>
              <a:sym typeface="Arial"/>
            </a:endParaRPr>
          </a:p>
          <a:p>
            <a:pPr marL="0" marR="0" lvl="0" indent="0" algn="l" rtl="0">
              <a:lnSpc>
                <a:spcPct val="115000"/>
              </a:lnSpc>
              <a:spcBef>
                <a:spcPts val="1400"/>
              </a:spcBef>
              <a:spcAft>
                <a:spcPts val="0"/>
              </a:spcAft>
              <a:buNone/>
            </a:pPr>
            <a:endParaRPr sz="25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5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5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500" dirty="0">
              <a:highlight>
                <a:srgbClr val="FFFFFF"/>
              </a:highlight>
              <a:latin typeface="+mn-lt"/>
              <a:ea typeface="Arial"/>
              <a:cs typeface="Arial"/>
              <a:sym typeface="Arial"/>
            </a:endParaRPr>
          </a:p>
          <a:p>
            <a:pPr marL="0" lvl="0" indent="0" rtl="0">
              <a:lnSpc>
                <a:spcPct val="115000"/>
              </a:lnSpc>
              <a:spcBef>
                <a:spcPts val="1400"/>
              </a:spcBef>
              <a:spcAft>
                <a:spcPts val="0"/>
              </a:spcAft>
              <a:buNone/>
            </a:pPr>
            <a:endParaRPr sz="2500" dirty="0">
              <a:solidFill>
                <a:srgbClr val="000000"/>
              </a:solidFill>
              <a:highlight>
                <a:srgbClr val="FFFFFF"/>
              </a:highlight>
              <a:latin typeface="+mn-lt"/>
              <a:ea typeface="Arial"/>
              <a:cs typeface="Arial"/>
              <a:sym typeface="Arial"/>
            </a:endParaRPr>
          </a:p>
        </p:txBody>
      </p:sp>
      <p:pic>
        <p:nvPicPr>
          <p:cNvPr id="349" name="Shape 349"/>
          <p:cNvPicPr preferRelativeResize="0"/>
          <p:nvPr/>
        </p:nvPicPr>
        <p:blipFill>
          <a:blip r:embed="rId3">
            <a:alphaModFix/>
          </a:blip>
          <a:stretch>
            <a:fillRect/>
          </a:stretch>
        </p:blipFill>
        <p:spPr>
          <a:xfrm>
            <a:off x="7097150" y="2276625"/>
            <a:ext cx="4713975" cy="287088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875050" y="614325"/>
            <a:ext cx="112152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ea typeface="Arial"/>
                <a:cs typeface="Arial"/>
                <a:sym typeface="Arial"/>
              </a:rPr>
              <a:t>Apache Kafka: </a:t>
            </a:r>
            <a:r>
              <a:rPr lang="en-US" sz="4500" dirty="0">
                <a:latin typeface="+mn-lt"/>
                <a:ea typeface="Arial"/>
                <a:cs typeface="Arial"/>
                <a:sym typeface="Arial"/>
              </a:rPr>
              <a:t>Topics &amp; Partitions (4)</a:t>
            </a:r>
            <a:endParaRPr sz="4500" i="0" u="none" strike="noStrike" cap="none" dirty="0">
              <a:solidFill>
                <a:srgbClr val="C00000"/>
              </a:solidFill>
              <a:latin typeface="+mn-lt"/>
              <a:ea typeface="Arial"/>
              <a:cs typeface="Arial"/>
              <a:sym typeface="Arial"/>
            </a:endParaRPr>
          </a:p>
        </p:txBody>
      </p:sp>
      <p:sp>
        <p:nvSpPr>
          <p:cNvPr id="355" name="Shape 355"/>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356" name="Shape 356"/>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47</a:t>
            </a:fld>
            <a:endParaRPr sz="1000" b="0" i="0" u="none" strike="noStrike" cap="none" dirty="0">
              <a:solidFill>
                <a:srgbClr val="0C0C0C"/>
              </a:solidFill>
              <a:latin typeface="+mn-lt"/>
              <a:sym typeface="Questrial"/>
            </a:endParaRPr>
          </a:p>
        </p:txBody>
      </p:sp>
      <p:sp>
        <p:nvSpPr>
          <p:cNvPr id="359" name="Shape 359"/>
          <p:cNvSpPr txBox="1">
            <a:spLocks noGrp="1"/>
          </p:cNvSpPr>
          <p:nvPr>
            <p:ph type="body" idx="1"/>
          </p:nvPr>
        </p:nvSpPr>
        <p:spPr>
          <a:xfrm>
            <a:off x="875050" y="1831425"/>
            <a:ext cx="10845300" cy="2469000"/>
          </a:xfrm>
          <a:prstGeom prst="rect">
            <a:avLst/>
          </a:prstGeom>
          <a:noFill/>
          <a:ln>
            <a:noFill/>
          </a:ln>
        </p:spPr>
        <p:txBody>
          <a:bodyPr spcFirstLastPara="1" wrap="square" lIns="45700" tIns="45700" rIns="45700" bIns="45700" anchor="t" anchorCtr="0">
            <a:noAutofit/>
          </a:bodyPr>
          <a:lstStyle/>
          <a:p>
            <a:pPr marL="0" marR="25400" lvl="0" indent="0" algn="just" rtl="0">
              <a:lnSpc>
                <a:spcPct val="115000"/>
              </a:lnSpc>
              <a:spcBef>
                <a:spcPts val="0"/>
              </a:spcBef>
              <a:spcAft>
                <a:spcPts val="0"/>
              </a:spcAft>
              <a:buNone/>
            </a:pPr>
            <a:r>
              <a:rPr lang="en-US" sz="2600" dirty="0">
                <a:latin typeface="+mn-lt"/>
                <a:ea typeface="Arial"/>
                <a:cs typeface="Arial"/>
                <a:sym typeface="Arial"/>
              </a:rPr>
              <a:t>The partitions in the log serve several purposes:</a:t>
            </a:r>
            <a:endParaRPr sz="2600" dirty="0">
              <a:latin typeface="+mn-lt"/>
              <a:ea typeface="Arial"/>
              <a:cs typeface="Arial"/>
              <a:sym typeface="Arial"/>
            </a:endParaRPr>
          </a:p>
          <a:p>
            <a:pPr marL="914400" marR="25400" lvl="0" indent="-381000" algn="just" rtl="0">
              <a:lnSpc>
                <a:spcPct val="115000"/>
              </a:lnSpc>
              <a:spcBef>
                <a:spcPts val="1000"/>
              </a:spcBef>
              <a:spcAft>
                <a:spcPts val="0"/>
              </a:spcAft>
              <a:buSzPts val="2400"/>
              <a:buFont typeface="Arial"/>
              <a:buChar char="➢"/>
            </a:pPr>
            <a:r>
              <a:rPr lang="en-US" sz="2400" dirty="0">
                <a:latin typeface="+mn-lt"/>
                <a:ea typeface="Arial"/>
                <a:cs typeface="Arial"/>
                <a:sym typeface="Arial"/>
              </a:rPr>
              <a:t>Allow the log to scale beyond a size that will fit on a single server. </a:t>
            </a:r>
            <a:endParaRPr sz="2400" dirty="0">
              <a:latin typeface="+mn-lt"/>
              <a:ea typeface="Arial"/>
              <a:cs typeface="Arial"/>
              <a:sym typeface="Arial"/>
            </a:endParaRPr>
          </a:p>
          <a:p>
            <a:pPr marL="914400" marR="25400" lvl="0" indent="-381000" algn="just" rtl="0">
              <a:lnSpc>
                <a:spcPct val="115000"/>
              </a:lnSpc>
              <a:spcBef>
                <a:spcPts val="1000"/>
              </a:spcBef>
              <a:spcAft>
                <a:spcPts val="0"/>
              </a:spcAft>
              <a:buSzPts val="2400"/>
              <a:buFont typeface="Arial"/>
              <a:buChar char="➢"/>
            </a:pPr>
            <a:r>
              <a:rPr lang="en-US" sz="2400" dirty="0">
                <a:latin typeface="+mn-lt"/>
                <a:ea typeface="Arial"/>
                <a:cs typeface="Arial"/>
                <a:sym typeface="Arial"/>
              </a:rPr>
              <a:t>Handles an arbitrary amount of data -- a topic may have many partitions</a:t>
            </a:r>
            <a:endParaRPr sz="2400" dirty="0">
              <a:latin typeface="+mn-lt"/>
              <a:ea typeface="Arial"/>
              <a:cs typeface="Arial"/>
              <a:sym typeface="Arial"/>
            </a:endParaRPr>
          </a:p>
          <a:p>
            <a:pPr marL="914400" marR="25400" lvl="0" indent="-381000" algn="just" rtl="0">
              <a:lnSpc>
                <a:spcPct val="115000"/>
              </a:lnSpc>
              <a:spcBef>
                <a:spcPts val="1000"/>
              </a:spcBef>
              <a:spcAft>
                <a:spcPts val="0"/>
              </a:spcAft>
              <a:buSzPts val="2400"/>
              <a:buFont typeface="Arial"/>
              <a:buChar char="➢"/>
            </a:pPr>
            <a:r>
              <a:rPr lang="en-US" sz="2400" dirty="0">
                <a:latin typeface="+mn-lt"/>
                <a:ea typeface="Arial"/>
                <a:cs typeface="Arial"/>
                <a:sym typeface="Arial"/>
              </a:rPr>
              <a:t>Acts as the unit of parallelism</a:t>
            </a:r>
            <a:endParaRPr sz="2400" dirty="0">
              <a:latin typeface="+mn-lt"/>
              <a:ea typeface="Arial"/>
              <a:cs typeface="Arial"/>
              <a:sym typeface="Arial"/>
            </a:endParaRPr>
          </a:p>
          <a:p>
            <a:pPr marL="0" marR="25400" lvl="0" indent="0" algn="just" rtl="0">
              <a:lnSpc>
                <a:spcPct val="115000"/>
              </a:lnSpc>
              <a:spcBef>
                <a:spcPts val="700"/>
              </a:spcBef>
              <a:spcAft>
                <a:spcPts val="0"/>
              </a:spcAft>
              <a:buNone/>
            </a:pPr>
            <a:endParaRPr sz="1150" dirty="0">
              <a:latin typeface="+mn-lt"/>
              <a:ea typeface="Roboto"/>
              <a:cs typeface="Roboto"/>
              <a:sym typeface="Roboto"/>
            </a:endParaRPr>
          </a:p>
          <a:p>
            <a:pPr marL="0" marR="25400" lvl="0" indent="0" algn="just" rtl="0">
              <a:lnSpc>
                <a:spcPct val="115000"/>
              </a:lnSpc>
              <a:spcBef>
                <a:spcPts val="700"/>
              </a:spcBef>
              <a:spcAft>
                <a:spcPts val="0"/>
              </a:spcAft>
              <a:buNone/>
            </a:pPr>
            <a:endParaRPr sz="2600" dirty="0">
              <a:latin typeface="+mn-lt"/>
              <a:ea typeface="Arial"/>
              <a:cs typeface="Arial"/>
              <a:sym typeface="Arial"/>
            </a:endParaRPr>
          </a:p>
          <a:p>
            <a:pPr marL="0" lvl="0" indent="0" rtl="0">
              <a:lnSpc>
                <a:spcPct val="115000"/>
              </a:lnSpc>
              <a:spcBef>
                <a:spcPts val="0"/>
              </a:spcBef>
              <a:spcAft>
                <a:spcPts val="0"/>
              </a:spcAft>
              <a:buNone/>
            </a:pPr>
            <a:endParaRPr sz="2000" dirty="0">
              <a:latin typeface="+mn-lt"/>
              <a:ea typeface="Arial"/>
              <a:cs typeface="Arial"/>
              <a:sym typeface="Arial"/>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mn-lt"/>
              <a:ea typeface="Arial"/>
              <a:cs typeface="Arial"/>
              <a:sym typeface="Arial"/>
            </a:endParaRPr>
          </a:p>
          <a:p>
            <a:pPr marL="0" lvl="0" indent="0" rtl="0">
              <a:lnSpc>
                <a:spcPct val="115000"/>
              </a:lnSpc>
              <a:spcBef>
                <a:spcPts val="1400"/>
              </a:spcBef>
              <a:spcAft>
                <a:spcPts val="0"/>
              </a:spcAft>
              <a:buNone/>
            </a:pPr>
            <a:endParaRPr sz="2600" dirty="0">
              <a:solidFill>
                <a:srgbClr val="000000"/>
              </a:solidFill>
              <a:highlight>
                <a:srgbClr val="FFFFFF"/>
              </a:highlight>
              <a:latin typeface="+mn-lt"/>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875050" y="614325"/>
            <a:ext cx="112152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sz="4600" dirty="0">
                <a:latin typeface="+mn-lt"/>
                <a:ea typeface="Arial"/>
                <a:cs typeface="Arial"/>
                <a:sym typeface="Arial"/>
              </a:rPr>
              <a:t>Apache Kafka:</a:t>
            </a:r>
            <a:r>
              <a:rPr lang="en-US" dirty="0">
                <a:latin typeface="+mn-lt"/>
                <a:ea typeface="Arial"/>
                <a:cs typeface="Arial"/>
                <a:sym typeface="Arial"/>
              </a:rPr>
              <a:t> </a:t>
            </a:r>
            <a:r>
              <a:rPr lang="en-US" sz="4000" dirty="0">
                <a:latin typeface="+mn-lt"/>
                <a:ea typeface="Arial"/>
                <a:cs typeface="Arial"/>
                <a:sym typeface="Arial"/>
              </a:rPr>
              <a:t>Distribution of Partitions (2)</a:t>
            </a:r>
            <a:endParaRPr sz="4000" i="0" u="none" strike="noStrike" cap="none" dirty="0">
              <a:solidFill>
                <a:srgbClr val="C00000"/>
              </a:solidFill>
              <a:latin typeface="+mn-lt"/>
              <a:ea typeface="Arial"/>
              <a:cs typeface="Arial"/>
              <a:sym typeface="Arial"/>
            </a:endParaRPr>
          </a:p>
        </p:txBody>
      </p:sp>
      <p:sp>
        <p:nvSpPr>
          <p:cNvPr id="375" name="Shape 375"/>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376" name="Shape 376"/>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48</a:t>
            </a:fld>
            <a:endParaRPr sz="1000" b="0" i="0" u="none" strike="noStrike" cap="none" dirty="0">
              <a:solidFill>
                <a:srgbClr val="0C0C0C"/>
              </a:solidFill>
              <a:latin typeface="+mn-lt"/>
              <a:sym typeface="Questrial"/>
            </a:endParaRPr>
          </a:p>
        </p:txBody>
      </p:sp>
      <p:cxnSp>
        <p:nvCxnSpPr>
          <p:cNvPr id="377" name="Shape 377"/>
          <p:cNvCxnSpPr>
            <a:stCxn id="378" idx="2"/>
            <a:endCxn id="378" idx="2"/>
          </p:cNvCxnSpPr>
          <p:nvPr/>
        </p:nvCxnSpPr>
        <p:spPr>
          <a:xfrm>
            <a:off x="2555325" y="3001000"/>
            <a:ext cx="0" cy="0"/>
          </a:xfrm>
          <a:prstGeom prst="straightConnector1">
            <a:avLst/>
          </a:prstGeom>
          <a:noFill/>
          <a:ln w="9525" cap="flat" cmpd="sng">
            <a:solidFill>
              <a:schemeClr val="dk2"/>
            </a:solidFill>
            <a:prstDash val="solid"/>
            <a:round/>
            <a:headEnd type="none" w="med" len="med"/>
            <a:tailEnd type="triangle" w="med" len="med"/>
          </a:ln>
        </p:spPr>
      </p:cxnSp>
      <p:pic>
        <p:nvPicPr>
          <p:cNvPr id="379" name="Shape 379"/>
          <p:cNvPicPr preferRelativeResize="0"/>
          <p:nvPr/>
        </p:nvPicPr>
        <p:blipFill>
          <a:blip r:embed="rId3">
            <a:alphaModFix/>
          </a:blip>
          <a:stretch>
            <a:fillRect/>
          </a:stretch>
        </p:blipFill>
        <p:spPr>
          <a:xfrm>
            <a:off x="5219500" y="2190350"/>
            <a:ext cx="6771724" cy="3750500"/>
          </a:xfrm>
          <a:prstGeom prst="rect">
            <a:avLst/>
          </a:prstGeom>
          <a:noFill/>
          <a:ln>
            <a:noFill/>
          </a:ln>
        </p:spPr>
      </p:pic>
      <p:sp>
        <p:nvSpPr>
          <p:cNvPr id="380" name="Shape 380"/>
          <p:cNvSpPr txBox="1"/>
          <p:nvPr/>
        </p:nvSpPr>
        <p:spPr>
          <a:xfrm>
            <a:off x="711800" y="2190350"/>
            <a:ext cx="4613100" cy="40380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1000"/>
              </a:spcBef>
              <a:spcAft>
                <a:spcPts val="0"/>
              </a:spcAft>
              <a:buNone/>
            </a:pPr>
            <a:r>
              <a:rPr lang="en-US" sz="2200" dirty="0">
                <a:solidFill>
                  <a:schemeClr val="dk1"/>
                </a:solidFill>
                <a:highlight>
                  <a:srgbClr val="FFFFFF"/>
                </a:highlight>
                <a:latin typeface="+mn-lt"/>
              </a:rPr>
              <a:t>Here, a topic is configured into three partitions.</a:t>
            </a:r>
            <a:endParaRPr sz="2200" dirty="0">
              <a:solidFill>
                <a:schemeClr val="dk1"/>
              </a:solidFill>
              <a:highlight>
                <a:srgbClr val="FFFFFF"/>
              </a:highlight>
              <a:latin typeface="+mn-lt"/>
            </a:endParaRPr>
          </a:p>
          <a:p>
            <a:pPr marL="0" lvl="0" indent="0">
              <a:lnSpc>
                <a:spcPct val="115000"/>
              </a:lnSpc>
              <a:spcBef>
                <a:spcPts val="1000"/>
              </a:spcBef>
              <a:spcAft>
                <a:spcPts val="0"/>
              </a:spcAft>
              <a:buNone/>
            </a:pPr>
            <a:r>
              <a:rPr lang="en-US" sz="2200" dirty="0">
                <a:solidFill>
                  <a:schemeClr val="dk1"/>
                </a:solidFill>
                <a:highlight>
                  <a:srgbClr val="FFFFFF"/>
                </a:highlight>
                <a:latin typeface="+mn-lt"/>
              </a:rPr>
              <a:t>Partition 1 has two offset factors 0 and 1. </a:t>
            </a:r>
            <a:endParaRPr sz="2200" dirty="0">
              <a:solidFill>
                <a:schemeClr val="dk1"/>
              </a:solidFill>
              <a:highlight>
                <a:srgbClr val="FFFFFF"/>
              </a:highlight>
              <a:latin typeface="+mn-lt"/>
            </a:endParaRPr>
          </a:p>
          <a:p>
            <a:pPr marL="0" lvl="0" indent="0">
              <a:lnSpc>
                <a:spcPct val="115000"/>
              </a:lnSpc>
              <a:spcBef>
                <a:spcPts val="1000"/>
              </a:spcBef>
              <a:spcAft>
                <a:spcPts val="0"/>
              </a:spcAft>
              <a:buNone/>
            </a:pPr>
            <a:r>
              <a:rPr lang="en-US" sz="2200" dirty="0">
                <a:solidFill>
                  <a:schemeClr val="dk1"/>
                </a:solidFill>
                <a:highlight>
                  <a:srgbClr val="FFFFFF"/>
                </a:highlight>
                <a:latin typeface="+mn-lt"/>
              </a:rPr>
              <a:t>Partition 2 has four offset factors 0, 1, 2, and 3. </a:t>
            </a:r>
            <a:endParaRPr sz="2200" dirty="0">
              <a:solidFill>
                <a:schemeClr val="dk1"/>
              </a:solidFill>
              <a:highlight>
                <a:srgbClr val="FFFFFF"/>
              </a:highlight>
              <a:latin typeface="+mn-lt"/>
            </a:endParaRPr>
          </a:p>
          <a:p>
            <a:pPr marL="0" lvl="0" indent="0">
              <a:lnSpc>
                <a:spcPct val="115000"/>
              </a:lnSpc>
              <a:spcBef>
                <a:spcPts val="1000"/>
              </a:spcBef>
              <a:spcAft>
                <a:spcPts val="0"/>
              </a:spcAft>
              <a:buNone/>
            </a:pPr>
            <a:r>
              <a:rPr lang="en-US" sz="2200" dirty="0">
                <a:solidFill>
                  <a:schemeClr val="dk1"/>
                </a:solidFill>
                <a:highlight>
                  <a:srgbClr val="FFFFFF"/>
                </a:highlight>
                <a:latin typeface="+mn-lt"/>
              </a:rPr>
              <a:t>Partition 3 has one offset factor 0. </a:t>
            </a:r>
            <a:endParaRPr sz="2200" dirty="0">
              <a:solidFill>
                <a:schemeClr val="dk1"/>
              </a:solidFill>
              <a:highlight>
                <a:srgbClr val="FFFFFF"/>
              </a:highlight>
              <a:latin typeface="+mn-lt"/>
            </a:endParaRPr>
          </a:p>
          <a:p>
            <a:pPr marL="0" lvl="0" indent="0" rtl="0">
              <a:lnSpc>
                <a:spcPct val="115000"/>
              </a:lnSpc>
              <a:spcBef>
                <a:spcPts val="1000"/>
              </a:spcBef>
              <a:spcAft>
                <a:spcPts val="0"/>
              </a:spcAft>
              <a:buNone/>
            </a:pPr>
            <a:r>
              <a:rPr lang="en-US" sz="2200" dirty="0">
                <a:solidFill>
                  <a:schemeClr val="dk1"/>
                </a:solidFill>
                <a:highlight>
                  <a:srgbClr val="FFFFFF"/>
                </a:highlight>
                <a:latin typeface="+mn-lt"/>
              </a:rPr>
              <a:t>The id of the replica is same as the id of the server that hosts it.</a:t>
            </a:r>
            <a:endParaRPr sz="2200" dirty="0">
              <a:latin typeface="+mn-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875050" y="614325"/>
            <a:ext cx="112152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mn-lt"/>
                <a:ea typeface="Arial"/>
                <a:cs typeface="Arial"/>
                <a:sym typeface="Arial"/>
              </a:rPr>
              <a:t>Apache Kafka: </a:t>
            </a:r>
            <a:r>
              <a:rPr lang="en-US" sz="4500">
                <a:latin typeface="+mn-lt"/>
                <a:ea typeface="Arial"/>
                <a:cs typeface="Arial"/>
                <a:sym typeface="Arial"/>
              </a:rPr>
              <a:t>Components</a:t>
            </a:r>
            <a:endParaRPr sz="4500" i="0" u="none" strike="noStrike" cap="none">
              <a:solidFill>
                <a:srgbClr val="C00000"/>
              </a:solidFill>
              <a:latin typeface="+mn-lt"/>
              <a:ea typeface="Arial"/>
              <a:cs typeface="Arial"/>
              <a:sym typeface="Arial"/>
            </a:endParaRPr>
          </a:p>
        </p:txBody>
      </p:sp>
      <p:sp>
        <p:nvSpPr>
          <p:cNvPr id="386" name="Shape 38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387" name="Shape 38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49</a:t>
            </a:fld>
            <a:endParaRPr sz="1000" b="0" i="0" u="none" strike="noStrike" cap="none" dirty="0">
              <a:solidFill>
                <a:srgbClr val="0C0C0C"/>
              </a:solidFill>
              <a:latin typeface="+mn-lt"/>
              <a:sym typeface="Questrial"/>
            </a:endParaRPr>
          </a:p>
        </p:txBody>
      </p:sp>
      <p:sp>
        <p:nvSpPr>
          <p:cNvPr id="390" name="Shape 390"/>
          <p:cNvSpPr txBox="1">
            <a:spLocks noGrp="1"/>
          </p:cNvSpPr>
          <p:nvPr>
            <p:ph type="body" idx="1"/>
          </p:nvPr>
        </p:nvSpPr>
        <p:spPr>
          <a:xfrm>
            <a:off x="766575" y="1831425"/>
            <a:ext cx="11323800" cy="1960200"/>
          </a:xfrm>
          <a:prstGeom prst="rect">
            <a:avLst/>
          </a:prstGeom>
          <a:noFill/>
          <a:ln>
            <a:noFill/>
          </a:ln>
        </p:spPr>
        <p:txBody>
          <a:bodyPr spcFirstLastPara="1" wrap="square" lIns="45700" tIns="45700" rIns="45700" bIns="45700" anchor="t" anchorCtr="0">
            <a:noAutofit/>
          </a:bodyPr>
          <a:lstStyle/>
          <a:p>
            <a:pPr marL="0" marR="25400" lvl="0" indent="0" algn="just" rtl="0">
              <a:lnSpc>
                <a:spcPct val="115000"/>
              </a:lnSpc>
              <a:spcBef>
                <a:spcPts val="0"/>
              </a:spcBef>
              <a:spcAft>
                <a:spcPts val="0"/>
              </a:spcAft>
              <a:buNone/>
            </a:pPr>
            <a:r>
              <a:rPr lang="en-US" sz="2600" b="1">
                <a:solidFill>
                  <a:srgbClr val="999999"/>
                </a:solidFill>
                <a:latin typeface="+mn-lt"/>
                <a:ea typeface="Arial"/>
                <a:cs typeface="Arial"/>
                <a:sym typeface="Arial"/>
              </a:rPr>
              <a:t>Logical Components</a:t>
            </a:r>
            <a:r>
              <a:rPr lang="en-US" sz="2600">
                <a:solidFill>
                  <a:srgbClr val="999999"/>
                </a:solidFill>
                <a:latin typeface="+mn-lt"/>
                <a:ea typeface="Arial"/>
                <a:cs typeface="Arial"/>
                <a:sym typeface="Arial"/>
              </a:rPr>
              <a:t>:</a:t>
            </a:r>
            <a:endParaRPr sz="2600">
              <a:solidFill>
                <a:srgbClr val="999999"/>
              </a:solidFill>
              <a:latin typeface="+mn-lt"/>
              <a:ea typeface="Arial"/>
              <a:cs typeface="Arial"/>
              <a:sym typeface="Arial"/>
            </a:endParaRPr>
          </a:p>
          <a:p>
            <a:pPr marL="457200" marR="25400" lvl="0" indent="-381000" algn="just" rtl="0">
              <a:lnSpc>
                <a:spcPct val="115000"/>
              </a:lnSpc>
              <a:spcBef>
                <a:spcPts val="700"/>
              </a:spcBef>
              <a:spcAft>
                <a:spcPts val="0"/>
              </a:spcAft>
              <a:buClr>
                <a:srgbClr val="999999"/>
              </a:buClr>
              <a:buSzPts val="2400"/>
              <a:buFont typeface="Arial"/>
              <a:buChar char="➢"/>
            </a:pPr>
            <a:r>
              <a:rPr lang="en-US" sz="2400">
                <a:solidFill>
                  <a:srgbClr val="999999"/>
                </a:solidFill>
                <a:latin typeface="+mn-lt"/>
                <a:ea typeface="Arial"/>
                <a:cs typeface="Arial"/>
                <a:sym typeface="Arial"/>
              </a:rPr>
              <a:t>Topic: The named destination of partition</a:t>
            </a:r>
            <a:endParaRPr sz="2400">
              <a:solidFill>
                <a:srgbClr val="999999"/>
              </a:solidFill>
              <a:latin typeface="+mn-lt"/>
              <a:ea typeface="Arial"/>
              <a:cs typeface="Arial"/>
              <a:sym typeface="Arial"/>
            </a:endParaRPr>
          </a:p>
          <a:p>
            <a:pPr marL="457200" marR="25400" lvl="0" indent="-381000" algn="just" rtl="0">
              <a:lnSpc>
                <a:spcPct val="115000"/>
              </a:lnSpc>
              <a:spcBef>
                <a:spcPts val="0"/>
              </a:spcBef>
              <a:spcAft>
                <a:spcPts val="0"/>
              </a:spcAft>
              <a:buClr>
                <a:srgbClr val="999999"/>
              </a:buClr>
              <a:buSzPts val="2400"/>
              <a:buFont typeface="Arial"/>
              <a:buChar char="➢"/>
            </a:pPr>
            <a:r>
              <a:rPr lang="en-US" sz="2400">
                <a:solidFill>
                  <a:srgbClr val="999999"/>
                </a:solidFill>
                <a:latin typeface="+mn-lt"/>
                <a:ea typeface="Arial"/>
                <a:cs typeface="Arial"/>
                <a:sym typeface="Arial"/>
              </a:rPr>
              <a:t>Partition:  One Topic can have multiple partitions and it is an unit of parallelism</a:t>
            </a:r>
            <a:endParaRPr sz="2400">
              <a:solidFill>
                <a:srgbClr val="999999"/>
              </a:solidFill>
              <a:latin typeface="+mn-lt"/>
              <a:ea typeface="Arial"/>
              <a:cs typeface="Arial"/>
              <a:sym typeface="Arial"/>
            </a:endParaRPr>
          </a:p>
          <a:p>
            <a:pPr marL="457200" marR="25400" lvl="0" indent="-381000" algn="just" rtl="0">
              <a:lnSpc>
                <a:spcPct val="115000"/>
              </a:lnSpc>
              <a:spcBef>
                <a:spcPts val="0"/>
              </a:spcBef>
              <a:spcAft>
                <a:spcPts val="0"/>
              </a:spcAft>
              <a:buClr>
                <a:srgbClr val="999999"/>
              </a:buClr>
              <a:buSzPts val="2400"/>
              <a:buFont typeface="Arial"/>
              <a:buChar char="➢"/>
            </a:pPr>
            <a:r>
              <a:rPr lang="en-US" sz="2400">
                <a:solidFill>
                  <a:srgbClr val="999999"/>
                </a:solidFill>
                <a:latin typeface="+mn-lt"/>
                <a:ea typeface="Arial"/>
                <a:cs typeface="Arial"/>
                <a:sym typeface="Arial"/>
              </a:rPr>
              <a:t>Record or Message: Key/Value pair (+ Timestamp)</a:t>
            </a:r>
            <a:endParaRPr sz="2400">
              <a:solidFill>
                <a:srgbClr val="999999"/>
              </a:solidFill>
              <a:latin typeface="+mn-lt"/>
              <a:ea typeface="Arial"/>
              <a:cs typeface="Arial"/>
              <a:sym typeface="Arial"/>
            </a:endParaRPr>
          </a:p>
          <a:p>
            <a:pPr marL="0" marR="25400" lvl="0" indent="0" algn="just" rtl="0">
              <a:lnSpc>
                <a:spcPct val="115000"/>
              </a:lnSpc>
              <a:spcBef>
                <a:spcPts val="0"/>
              </a:spcBef>
              <a:spcAft>
                <a:spcPts val="0"/>
              </a:spcAft>
              <a:buNone/>
            </a:pPr>
            <a:endParaRPr sz="2400">
              <a:latin typeface="+mn-lt"/>
              <a:ea typeface="Arial"/>
              <a:cs typeface="Arial"/>
              <a:sym typeface="Arial"/>
            </a:endParaRPr>
          </a:p>
          <a:p>
            <a:pPr marL="0" marR="25400" lvl="0" indent="0" algn="just" rtl="0">
              <a:lnSpc>
                <a:spcPct val="115000"/>
              </a:lnSpc>
              <a:spcBef>
                <a:spcPts val="0"/>
              </a:spcBef>
              <a:spcAft>
                <a:spcPts val="0"/>
              </a:spcAft>
              <a:buNone/>
            </a:pPr>
            <a:br>
              <a:rPr lang="en-US" sz="2600">
                <a:latin typeface="+mn-lt"/>
                <a:ea typeface="Arial"/>
                <a:cs typeface="Arial"/>
                <a:sym typeface="Arial"/>
              </a:rPr>
            </a:br>
            <a:endParaRPr sz="2600">
              <a:latin typeface="+mn-lt"/>
              <a:ea typeface="Arial"/>
              <a:cs typeface="Arial"/>
              <a:sym typeface="Arial"/>
            </a:endParaRPr>
          </a:p>
          <a:p>
            <a:pPr marL="25400" marR="25400" lvl="0" indent="0" algn="just" rtl="0">
              <a:lnSpc>
                <a:spcPct val="163636"/>
              </a:lnSpc>
              <a:spcBef>
                <a:spcPts val="700"/>
              </a:spcBef>
              <a:spcAft>
                <a:spcPts val="0"/>
              </a:spcAft>
              <a:buClr>
                <a:schemeClr val="dk1"/>
              </a:buClr>
              <a:buSzPts val="1100"/>
              <a:buFont typeface="Arial"/>
              <a:buNone/>
            </a:pPr>
            <a:endParaRPr sz="1100">
              <a:latin typeface="+mn-lt"/>
              <a:ea typeface="Verdana"/>
              <a:cs typeface="Verdana"/>
              <a:sym typeface="Verdana"/>
            </a:endParaRPr>
          </a:p>
          <a:p>
            <a:pPr marL="0" lvl="0" indent="0" rtl="0">
              <a:lnSpc>
                <a:spcPct val="115000"/>
              </a:lnSpc>
              <a:spcBef>
                <a:spcPts val="1000"/>
              </a:spcBef>
              <a:spcAft>
                <a:spcPts val="0"/>
              </a:spcAft>
              <a:buNone/>
            </a:pPr>
            <a:endParaRPr sz="2600">
              <a:latin typeface="+mn-lt"/>
              <a:ea typeface="Arial"/>
              <a:cs typeface="Arial"/>
              <a:sym typeface="Arial"/>
            </a:endParaRPr>
          </a:p>
          <a:p>
            <a:pPr marL="0" lvl="0" indent="0" rtl="0">
              <a:lnSpc>
                <a:spcPct val="115000"/>
              </a:lnSpc>
              <a:spcBef>
                <a:spcPts val="0"/>
              </a:spcBef>
              <a:spcAft>
                <a:spcPts val="0"/>
              </a:spcAft>
              <a:buNone/>
            </a:pPr>
            <a:endParaRPr sz="2000">
              <a:latin typeface="+mn-lt"/>
              <a:ea typeface="Arial"/>
              <a:cs typeface="Arial"/>
              <a:sym typeface="Arial"/>
            </a:endParaRPr>
          </a:p>
          <a:p>
            <a:pPr marL="0" lvl="0" indent="0" rtl="0">
              <a:lnSpc>
                <a:spcPct val="115000"/>
              </a:lnSpc>
              <a:spcBef>
                <a:spcPts val="1000"/>
              </a:spcBef>
              <a:spcAft>
                <a:spcPts val="0"/>
              </a:spcAft>
              <a:buNone/>
            </a:pPr>
            <a:endParaRPr sz="2600">
              <a:latin typeface="+mn-lt"/>
              <a:ea typeface="Arial"/>
              <a:cs typeface="Arial"/>
              <a:sym typeface="Arial"/>
            </a:endParaRPr>
          </a:p>
          <a:p>
            <a:pPr marL="0" lvl="0" indent="0" rtl="0">
              <a:lnSpc>
                <a:spcPct val="115000"/>
              </a:lnSpc>
              <a:spcBef>
                <a:spcPts val="1000"/>
              </a:spcBef>
              <a:spcAft>
                <a:spcPts val="0"/>
              </a:spcAft>
              <a:buNone/>
            </a:pPr>
            <a:endParaRPr sz="2600">
              <a:latin typeface="+mn-lt"/>
              <a:ea typeface="Arial"/>
              <a:cs typeface="Arial"/>
              <a:sym typeface="Arial"/>
            </a:endParaRPr>
          </a:p>
          <a:p>
            <a:pPr marL="0" marR="0" lvl="0" indent="0" algn="l" rtl="0">
              <a:lnSpc>
                <a:spcPct val="115000"/>
              </a:lnSpc>
              <a:spcBef>
                <a:spcPts val="1400"/>
              </a:spcBef>
              <a:spcAft>
                <a:spcPts val="0"/>
              </a:spcAft>
              <a:buNone/>
            </a:pPr>
            <a:endParaRPr sz="240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40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a:highlight>
                <a:srgbClr val="FFFFFF"/>
              </a:highlight>
              <a:latin typeface="+mn-lt"/>
              <a:ea typeface="Arial"/>
              <a:cs typeface="Arial"/>
              <a:sym typeface="Arial"/>
            </a:endParaRPr>
          </a:p>
          <a:p>
            <a:pPr marL="0" lvl="0" indent="0" rtl="0">
              <a:lnSpc>
                <a:spcPct val="115000"/>
              </a:lnSpc>
              <a:spcBef>
                <a:spcPts val="1400"/>
              </a:spcBef>
              <a:spcAft>
                <a:spcPts val="0"/>
              </a:spcAft>
              <a:buNone/>
            </a:pPr>
            <a:endParaRPr sz="2600">
              <a:solidFill>
                <a:srgbClr val="000000"/>
              </a:solidFill>
              <a:highlight>
                <a:srgbClr val="FFFFFF"/>
              </a:highlight>
              <a:latin typeface="+mn-lt"/>
              <a:ea typeface="Arial"/>
              <a:cs typeface="Arial"/>
              <a:sym typeface="Arial"/>
            </a:endParaRPr>
          </a:p>
        </p:txBody>
      </p:sp>
      <p:sp>
        <p:nvSpPr>
          <p:cNvPr id="391" name="Shape 391"/>
          <p:cNvSpPr txBox="1">
            <a:spLocks noGrp="1"/>
          </p:cNvSpPr>
          <p:nvPr>
            <p:ph type="body" idx="1"/>
          </p:nvPr>
        </p:nvSpPr>
        <p:spPr>
          <a:xfrm>
            <a:off x="766575" y="4040650"/>
            <a:ext cx="11323800" cy="2181000"/>
          </a:xfrm>
          <a:prstGeom prst="rect">
            <a:avLst/>
          </a:prstGeom>
          <a:noFill/>
          <a:ln>
            <a:noFill/>
          </a:ln>
        </p:spPr>
        <p:txBody>
          <a:bodyPr spcFirstLastPara="1" wrap="square" lIns="45700" tIns="45700" rIns="45700" bIns="45700" anchor="t" anchorCtr="0">
            <a:noAutofit/>
          </a:bodyPr>
          <a:lstStyle/>
          <a:p>
            <a:pPr marL="0" marR="25400" lvl="0" indent="0" algn="just" rtl="0">
              <a:lnSpc>
                <a:spcPct val="115000"/>
              </a:lnSpc>
              <a:spcBef>
                <a:spcPts val="0"/>
              </a:spcBef>
              <a:spcAft>
                <a:spcPts val="0"/>
              </a:spcAft>
              <a:buNone/>
            </a:pPr>
            <a:r>
              <a:rPr lang="en-US" sz="2600" b="1" dirty="0">
                <a:latin typeface="+mn-lt"/>
                <a:ea typeface="Arial"/>
                <a:cs typeface="Arial"/>
                <a:sym typeface="Arial"/>
              </a:rPr>
              <a:t>Physical Components</a:t>
            </a:r>
            <a:r>
              <a:rPr lang="en-US" sz="2600" dirty="0">
                <a:latin typeface="+mn-lt"/>
                <a:ea typeface="Arial"/>
                <a:cs typeface="Arial"/>
                <a:sym typeface="Arial"/>
              </a:rPr>
              <a:t>:</a:t>
            </a:r>
            <a:endParaRPr sz="2600" dirty="0">
              <a:latin typeface="+mn-lt"/>
              <a:ea typeface="Arial"/>
              <a:cs typeface="Arial"/>
              <a:sym typeface="Arial"/>
            </a:endParaRPr>
          </a:p>
          <a:p>
            <a:pPr marL="457200" marR="25400" lvl="0" indent="-381000" algn="just" rtl="0">
              <a:lnSpc>
                <a:spcPct val="115000"/>
              </a:lnSpc>
              <a:spcBef>
                <a:spcPts val="700"/>
              </a:spcBef>
              <a:spcAft>
                <a:spcPts val="0"/>
              </a:spcAft>
              <a:buSzPts val="2400"/>
              <a:buFont typeface="Arial"/>
              <a:buChar char="➢"/>
            </a:pPr>
            <a:r>
              <a:rPr lang="en-US" sz="2400" dirty="0">
                <a:latin typeface="+mn-lt"/>
                <a:ea typeface="Arial"/>
                <a:cs typeface="Arial"/>
                <a:sym typeface="Arial"/>
              </a:rPr>
              <a:t>Producer: The role to send message to broker</a:t>
            </a:r>
            <a:endParaRPr sz="2400" dirty="0">
              <a:latin typeface="+mn-lt"/>
              <a:ea typeface="Arial"/>
              <a:cs typeface="Arial"/>
              <a:sym typeface="Arial"/>
            </a:endParaRPr>
          </a:p>
          <a:p>
            <a:pPr marL="457200" marR="25400" lvl="0" indent="-381000" algn="just" rtl="0">
              <a:lnSpc>
                <a:spcPct val="115000"/>
              </a:lnSpc>
              <a:spcBef>
                <a:spcPts val="0"/>
              </a:spcBef>
              <a:spcAft>
                <a:spcPts val="0"/>
              </a:spcAft>
              <a:buSzPts val="2400"/>
              <a:buFont typeface="Arial"/>
              <a:buChar char="➢"/>
            </a:pPr>
            <a:r>
              <a:rPr lang="en-US" sz="2400" dirty="0">
                <a:latin typeface="+mn-lt"/>
                <a:ea typeface="Arial"/>
                <a:cs typeface="Arial"/>
                <a:sym typeface="Arial"/>
              </a:rPr>
              <a:t>Consumer: The role to receive message from broker</a:t>
            </a:r>
            <a:endParaRPr sz="2400" dirty="0">
              <a:latin typeface="+mn-lt"/>
              <a:ea typeface="Arial"/>
              <a:cs typeface="Arial"/>
              <a:sym typeface="Arial"/>
            </a:endParaRPr>
          </a:p>
          <a:p>
            <a:pPr marL="457200" marR="25400" lvl="0" indent="-381000" algn="just" rtl="0">
              <a:lnSpc>
                <a:spcPct val="115000"/>
              </a:lnSpc>
              <a:spcBef>
                <a:spcPts val="0"/>
              </a:spcBef>
              <a:spcAft>
                <a:spcPts val="0"/>
              </a:spcAft>
              <a:buSzPts val="2400"/>
              <a:buFont typeface="Arial"/>
              <a:buChar char="➢"/>
            </a:pPr>
            <a:r>
              <a:rPr lang="en-US" sz="2400" dirty="0">
                <a:latin typeface="+mn-lt"/>
                <a:ea typeface="Arial"/>
                <a:cs typeface="Arial"/>
                <a:sym typeface="Arial"/>
              </a:rPr>
              <a:t>Broker: One node of Kafka cluster</a:t>
            </a:r>
            <a:endParaRPr sz="2400" dirty="0">
              <a:latin typeface="+mn-lt"/>
              <a:ea typeface="Arial"/>
              <a:cs typeface="Arial"/>
              <a:sym typeface="Arial"/>
            </a:endParaRPr>
          </a:p>
          <a:p>
            <a:pPr marL="457200" marR="25400" lvl="0" indent="-381000" algn="just" rtl="0">
              <a:lnSpc>
                <a:spcPct val="115000"/>
              </a:lnSpc>
              <a:spcBef>
                <a:spcPts val="0"/>
              </a:spcBef>
              <a:spcAft>
                <a:spcPts val="0"/>
              </a:spcAft>
              <a:buSzPts val="2400"/>
              <a:buFont typeface="Arial"/>
              <a:buChar char="➢"/>
            </a:pPr>
            <a:r>
              <a:rPr lang="en-US" sz="2400" dirty="0" err="1">
                <a:latin typeface="+mn-lt"/>
                <a:ea typeface="Arial"/>
                <a:cs typeface="Arial"/>
                <a:sym typeface="Arial"/>
              </a:rPr>
              <a:t>ZooKeeper</a:t>
            </a:r>
            <a:r>
              <a:rPr lang="en-US" sz="2400" dirty="0">
                <a:latin typeface="+mn-lt"/>
                <a:ea typeface="Arial"/>
                <a:cs typeface="Arial"/>
                <a:sym typeface="Arial"/>
              </a:rPr>
              <a:t>: Coordinator of Kafka cluster and consumer groups</a:t>
            </a:r>
            <a:endParaRPr sz="2400" dirty="0">
              <a:latin typeface="+mn-lt"/>
              <a:ea typeface="Arial"/>
              <a:cs typeface="Arial"/>
              <a:sym typeface="Arial"/>
            </a:endParaRPr>
          </a:p>
          <a:p>
            <a:pPr marL="0" marR="25400" lvl="0" indent="0" algn="just" rtl="0">
              <a:lnSpc>
                <a:spcPct val="115000"/>
              </a:lnSpc>
              <a:spcBef>
                <a:spcPts val="0"/>
              </a:spcBef>
              <a:spcAft>
                <a:spcPts val="0"/>
              </a:spcAft>
              <a:buNone/>
            </a:pPr>
            <a:br>
              <a:rPr lang="en-US" sz="2600" dirty="0">
                <a:latin typeface="+mn-lt"/>
                <a:ea typeface="Arial"/>
                <a:cs typeface="Arial"/>
                <a:sym typeface="Arial"/>
              </a:rPr>
            </a:br>
            <a:endParaRPr sz="2600" dirty="0">
              <a:latin typeface="+mn-lt"/>
              <a:ea typeface="Arial"/>
              <a:cs typeface="Arial"/>
              <a:sym typeface="Arial"/>
            </a:endParaRPr>
          </a:p>
          <a:p>
            <a:pPr marL="25400" marR="25400" lvl="0" indent="0" algn="just" rtl="0">
              <a:lnSpc>
                <a:spcPct val="163636"/>
              </a:lnSpc>
              <a:spcBef>
                <a:spcPts val="700"/>
              </a:spcBef>
              <a:spcAft>
                <a:spcPts val="0"/>
              </a:spcAft>
              <a:buClr>
                <a:schemeClr val="dk1"/>
              </a:buClr>
              <a:buSzPts val="1100"/>
              <a:buFont typeface="Arial"/>
              <a:buNone/>
            </a:pPr>
            <a:endParaRPr sz="1100" dirty="0">
              <a:latin typeface="+mn-lt"/>
              <a:ea typeface="Verdana"/>
              <a:cs typeface="Verdana"/>
              <a:sym typeface="Verdana"/>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lvl="0" indent="0" rtl="0">
              <a:lnSpc>
                <a:spcPct val="115000"/>
              </a:lnSpc>
              <a:spcBef>
                <a:spcPts val="0"/>
              </a:spcBef>
              <a:spcAft>
                <a:spcPts val="0"/>
              </a:spcAft>
              <a:buNone/>
            </a:pPr>
            <a:endParaRPr sz="2000" dirty="0">
              <a:latin typeface="+mn-lt"/>
              <a:ea typeface="Arial"/>
              <a:cs typeface="Arial"/>
              <a:sym typeface="Arial"/>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mn-lt"/>
              <a:ea typeface="Arial"/>
              <a:cs typeface="Arial"/>
              <a:sym typeface="Arial"/>
            </a:endParaRPr>
          </a:p>
          <a:p>
            <a:pPr marL="0" lvl="0" indent="0" rtl="0">
              <a:lnSpc>
                <a:spcPct val="115000"/>
              </a:lnSpc>
              <a:spcBef>
                <a:spcPts val="1400"/>
              </a:spcBef>
              <a:spcAft>
                <a:spcPts val="0"/>
              </a:spcAft>
              <a:buNone/>
            </a:pPr>
            <a:endParaRPr sz="2600" dirty="0">
              <a:solidFill>
                <a:srgbClr val="000000"/>
              </a:solidFill>
              <a:highlight>
                <a:srgbClr val="FFFFFF"/>
              </a:highlight>
              <a:latin typeface="+mn-lt"/>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38200" y="278037"/>
            <a:ext cx="10515600" cy="1325563"/>
          </a:xfrm>
          <a:prstGeom prst="rect">
            <a:avLst/>
          </a:prstGeom>
        </p:spPr>
        <p:txBody>
          <a:bodyPr vert="horz" lIns="91425" tIns="91425" rIns="91425" bIns="91425" rtlCol="0" anchor="ctr" anchorCtr="0">
            <a:noAutofit/>
          </a:bodyPr>
          <a:lstStyle/>
          <a:p>
            <a:r>
              <a:rPr lang="en" dirty="0"/>
              <a:t>The </a:t>
            </a:r>
            <a:r>
              <a:rPr lang="en" dirty="0" err="1"/>
              <a:t>ZooKeeper</a:t>
            </a:r>
            <a:r>
              <a:rPr lang="en" dirty="0"/>
              <a:t> Service</a:t>
            </a:r>
          </a:p>
        </p:txBody>
      </p:sp>
      <p:sp>
        <p:nvSpPr>
          <p:cNvPr id="2" name="Content Placeholder 1"/>
          <p:cNvSpPr>
            <a:spLocks noGrp="1"/>
          </p:cNvSpPr>
          <p:nvPr>
            <p:ph idx="1"/>
          </p:nvPr>
        </p:nvSpPr>
        <p:spPr>
          <a:xfrm>
            <a:off x="334977" y="4043595"/>
            <a:ext cx="11443365" cy="2301449"/>
          </a:xfrm>
          <a:ln>
            <a:noFill/>
          </a:ln>
        </p:spPr>
        <p:txBody>
          <a:bodyPr>
            <a:normAutofit fontScale="55000" lnSpcReduction="20000"/>
          </a:bodyPr>
          <a:lstStyle/>
          <a:p>
            <a:pPr marL="558800" indent="-457200">
              <a:buClr>
                <a:srgbClr val="000000"/>
              </a:buClr>
              <a:buSzPct val="100000"/>
            </a:pPr>
            <a:r>
              <a:rPr lang="en" dirty="0"/>
              <a:t>ZooKeeper Service is replicated over a set of machines, usually 5 or 7.</a:t>
            </a:r>
          </a:p>
          <a:p>
            <a:pPr marL="558800" indent="-457200">
              <a:buClr>
                <a:srgbClr val="000000"/>
              </a:buClr>
              <a:buSzPct val="100000"/>
            </a:pPr>
            <a:r>
              <a:rPr lang="en" dirty="0"/>
              <a:t>All machines store a copy of the data </a:t>
            </a:r>
            <a:r>
              <a:rPr lang="en" b="1" dirty="0"/>
              <a:t>in memory</a:t>
            </a:r>
            <a:r>
              <a:rPr lang="en-US" b="1" dirty="0"/>
              <a:t> </a:t>
            </a:r>
            <a:r>
              <a:rPr lang="en-US" dirty="0"/>
              <a:t>(!).  Checkpointed to disk if you wish but at a limited pace (1/5 secs).</a:t>
            </a:r>
            <a:endParaRPr lang="en" dirty="0"/>
          </a:p>
          <a:p>
            <a:pPr marL="558800" indent="-457200">
              <a:buClr>
                <a:srgbClr val="000000"/>
              </a:buClr>
              <a:buSzPct val="100000"/>
            </a:pPr>
            <a:r>
              <a:rPr lang="en" dirty="0"/>
              <a:t>A leader is elected on service startup</a:t>
            </a:r>
          </a:p>
          <a:p>
            <a:pPr marL="558800" indent="-457200">
              <a:buClr>
                <a:srgbClr val="000000"/>
              </a:buClr>
              <a:buSzPct val="100000"/>
            </a:pPr>
            <a:r>
              <a:rPr lang="en" dirty="0"/>
              <a:t>Clients only connect to a single ZooKeeper server &amp; maintains a TCP connection.</a:t>
            </a:r>
          </a:p>
          <a:p>
            <a:pPr marL="558800" indent="-457200">
              <a:buClr>
                <a:srgbClr val="000000"/>
              </a:buClr>
              <a:buSzPct val="100000"/>
            </a:pPr>
            <a:r>
              <a:rPr lang="en" dirty="0"/>
              <a:t>Client can read from any Zookeeper server</a:t>
            </a:r>
            <a:r>
              <a:rPr lang="en-US" dirty="0"/>
              <a:t>.</a:t>
            </a:r>
          </a:p>
          <a:p>
            <a:pPr marL="558800" indent="-457200">
              <a:buClr>
                <a:srgbClr val="000000"/>
              </a:buClr>
              <a:buSzPct val="100000"/>
            </a:pPr>
            <a:r>
              <a:rPr lang="en-US" dirty="0"/>
              <a:t>W</a:t>
            </a:r>
            <a:r>
              <a:rPr lang="en" dirty="0"/>
              <a:t>rites go through the leader &amp; employ virtual synchrony atomic multicast with majority consensus on membership</a:t>
            </a:r>
          </a:p>
        </p:txBody>
      </p:sp>
      <p:pic>
        <p:nvPicPr>
          <p:cNvPr id="98" name="Shape 98"/>
          <p:cNvPicPr preferRelativeResize="0"/>
          <p:nvPr/>
        </p:nvPicPr>
        <p:blipFill>
          <a:blip r:embed="rId3">
            <a:alphaModFix/>
          </a:blip>
          <a:stretch>
            <a:fillRect/>
          </a:stretch>
        </p:blipFill>
        <p:spPr>
          <a:xfrm>
            <a:off x="2922950" y="1810990"/>
            <a:ext cx="6346100" cy="1921575"/>
          </a:xfrm>
          <a:prstGeom prst="rect">
            <a:avLst/>
          </a:prstGeom>
          <a:noFill/>
          <a:ln>
            <a:noFill/>
          </a:ln>
        </p:spPr>
      </p:pic>
      <p:sp>
        <p:nvSpPr>
          <p:cNvPr id="5" name="TextBox 4"/>
          <p:cNvSpPr txBox="1"/>
          <p:nvPr/>
        </p:nvSpPr>
        <p:spPr>
          <a:xfrm>
            <a:off x="2095500" y="6345044"/>
            <a:ext cx="8001000" cy="338554"/>
          </a:xfrm>
          <a:prstGeom prst="rect">
            <a:avLst/>
          </a:prstGeom>
          <a:noFill/>
        </p:spPr>
        <p:txBody>
          <a:bodyPr wrap="square" rtlCol="0">
            <a:spAutoFit/>
          </a:bodyPr>
          <a:lstStyle/>
          <a:p>
            <a:pPr algn="ctr"/>
            <a:r>
              <a:rPr lang="en-US" sz="1600" dirty="0"/>
              <a:t>https://cwiki.apache.org/confluence/display/ZOOKEEPER/ProjectDescription</a:t>
            </a:r>
          </a:p>
        </p:txBody>
      </p:sp>
      <p:sp>
        <p:nvSpPr>
          <p:cNvPr id="3" name="TextBox 2"/>
          <p:cNvSpPr txBox="1"/>
          <p:nvPr/>
        </p:nvSpPr>
        <p:spPr>
          <a:xfrm>
            <a:off x="95555" y="1472085"/>
            <a:ext cx="2051958" cy="2031325"/>
          </a:xfrm>
          <a:prstGeom prst="rect">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Each </a:t>
            </a:r>
            <a:r>
              <a:rPr lang="en-US" dirty="0">
                <a:sym typeface="Symbol" panose="05050102010706020507" pitchFamily="18" charset="2"/>
              </a:rPr>
              <a:t>-service has a leader that talks to Zookeeper.  Its other nodes have connections too, but just passive (for fault detection)</a:t>
            </a:r>
            <a:endParaRPr lang="en-US" dirty="0"/>
          </a:p>
        </p:txBody>
      </p:sp>
      <p:cxnSp>
        <p:nvCxnSpPr>
          <p:cNvPr id="6" name="Straight Arrow Connector 5"/>
          <p:cNvCxnSpPr/>
          <p:nvPr/>
        </p:nvCxnSpPr>
        <p:spPr>
          <a:xfrm>
            <a:off x="2147513" y="3488791"/>
            <a:ext cx="745671" cy="9066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14113" y="1923374"/>
            <a:ext cx="226423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Zookeeper is itself an interesting </a:t>
            </a:r>
            <a:r>
              <a:rPr lang="en-US"/>
              <a:t>distributed system</a:t>
            </a:r>
            <a:endParaRPr lang="en-US" dirty="0"/>
          </a:p>
        </p:txBody>
      </p:sp>
      <p:cxnSp>
        <p:nvCxnSpPr>
          <p:cNvPr id="13" name="Straight Arrow Connector 12"/>
          <p:cNvCxnSpPr>
            <a:stCxn id="10" idx="1"/>
          </p:cNvCxnSpPr>
          <p:nvPr/>
        </p:nvCxnSpPr>
        <p:spPr>
          <a:xfrm flipH="1">
            <a:off x="8686800" y="2385039"/>
            <a:ext cx="827313" cy="20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dirty="0"/>
              <a:t>CS5412, Fall 2022</a:t>
            </a:r>
          </a:p>
        </p:txBody>
      </p:sp>
      <p:sp>
        <p:nvSpPr>
          <p:cNvPr id="7" name="Slide Number Placeholder 6"/>
          <p:cNvSpPr>
            <a:spLocks noGrp="1"/>
          </p:cNvSpPr>
          <p:nvPr>
            <p:ph type="sldNum" sz="quarter" idx="12"/>
          </p:nvPr>
        </p:nvSpPr>
        <p:spPr/>
        <p:txBody>
          <a:bodyPr/>
          <a:lstStyle/>
          <a:p>
            <a:fld id="{3C974458-8A97-4835-BF79-1FB6D7856C21}" type="slidenum">
              <a:rPr lang="en-US" smtClean="0"/>
              <a:t>5</a:t>
            </a:fld>
            <a:endParaRPr lang="en-US" dirty="0"/>
          </a:p>
        </p:txBody>
      </p:sp>
    </p:spTree>
    <p:extLst>
      <p:ext uri="{BB962C8B-B14F-4D97-AF65-F5344CB8AC3E}">
        <p14:creationId xmlns:p14="http://schemas.microsoft.com/office/powerpoint/2010/main" val="1481603590"/>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875050" y="614325"/>
            <a:ext cx="112152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ea typeface="Arial"/>
                <a:cs typeface="Arial"/>
                <a:sym typeface="Arial"/>
              </a:rPr>
              <a:t>Apache Kafka: </a:t>
            </a:r>
            <a:r>
              <a:rPr lang="en-US" sz="4500" dirty="0">
                <a:latin typeface="+mn-lt"/>
                <a:ea typeface="Arial"/>
                <a:cs typeface="Arial"/>
                <a:sym typeface="Arial"/>
              </a:rPr>
              <a:t>Producers</a:t>
            </a:r>
            <a:endParaRPr sz="4500" i="0" u="none" strike="noStrike" cap="none" dirty="0">
              <a:solidFill>
                <a:srgbClr val="C00000"/>
              </a:solidFill>
              <a:latin typeface="+mn-lt"/>
              <a:ea typeface="Arial"/>
              <a:cs typeface="Arial"/>
              <a:sym typeface="Arial"/>
            </a:endParaRPr>
          </a:p>
        </p:txBody>
      </p:sp>
      <p:sp>
        <p:nvSpPr>
          <p:cNvPr id="397" name="Shape 397"/>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398" name="Shape 398"/>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50</a:t>
            </a:fld>
            <a:endParaRPr sz="1000" b="0" i="0" u="none" strike="noStrike" cap="none" dirty="0">
              <a:solidFill>
                <a:srgbClr val="0C0C0C"/>
              </a:solidFill>
              <a:latin typeface="+mn-lt"/>
              <a:sym typeface="Questrial"/>
            </a:endParaRPr>
          </a:p>
        </p:txBody>
      </p:sp>
      <p:cxnSp>
        <p:nvCxnSpPr>
          <p:cNvPr id="399" name="Shape 399"/>
          <p:cNvCxnSpPr>
            <a:stCxn id="400" idx="2"/>
            <a:endCxn id="400" idx="2"/>
          </p:cNvCxnSpPr>
          <p:nvPr/>
        </p:nvCxnSpPr>
        <p:spPr>
          <a:xfrm>
            <a:off x="2555325" y="3001000"/>
            <a:ext cx="0" cy="0"/>
          </a:xfrm>
          <a:prstGeom prst="straightConnector1">
            <a:avLst/>
          </a:prstGeom>
          <a:noFill/>
          <a:ln w="9525" cap="flat" cmpd="sng">
            <a:solidFill>
              <a:schemeClr val="dk2"/>
            </a:solidFill>
            <a:prstDash val="solid"/>
            <a:round/>
            <a:headEnd type="none" w="med" len="med"/>
            <a:tailEnd type="triangle" w="med" len="med"/>
          </a:ln>
        </p:spPr>
      </p:cxnSp>
      <p:sp>
        <p:nvSpPr>
          <p:cNvPr id="401" name="Shape 401"/>
          <p:cNvSpPr txBox="1"/>
          <p:nvPr/>
        </p:nvSpPr>
        <p:spPr>
          <a:xfrm>
            <a:off x="806600" y="1909650"/>
            <a:ext cx="10718100" cy="3456300"/>
          </a:xfrm>
          <a:prstGeom prst="rect">
            <a:avLst/>
          </a:prstGeom>
          <a:noFill/>
          <a:ln>
            <a:noFill/>
          </a:ln>
        </p:spPr>
        <p:txBody>
          <a:bodyPr spcFirstLastPara="1" wrap="square" lIns="91425" tIns="91425" rIns="91425" bIns="91425" anchor="ctr" anchorCtr="0">
            <a:noAutofit/>
          </a:bodyPr>
          <a:lstStyle/>
          <a:p>
            <a:pPr marL="457200" lvl="0" indent="-393700" rtl="0">
              <a:lnSpc>
                <a:spcPct val="115000"/>
              </a:lnSpc>
              <a:spcBef>
                <a:spcPts val="1000"/>
              </a:spcBef>
              <a:spcAft>
                <a:spcPts val="0"/>
              </a:spcAft>
              <a:buClr>
                <a:schemeClr val="dk1"/>
              </a:buClr>
              <a:buSzPts val="2600"/>
              <a:buChar char="➢"/>
            </a:pPr>
            <a:r>
              <a:rPr lang="en-US" sz="2600" dirty="0">
                <a:solidFill>
                  <a:schemeClr val="dk1"/>
                </a:solidFill>
                <a:latin typeface="+mn-lt"/>
              </a:rPr>
              <a:t>Producers publish data to the topics of their choice. </a:t>
            </a:r>
            <a:endParaRPr sz="2600" dirty="0">
              <a:solidFill>
                <a:schemeClr val="dk1"/>
              </a:solidFill>
              <a:latin typeface="+mn-lt"/>
            </a:endParaRPr>
          </a:p>
          <a:p>
            <a:pPr marL="457200" lvl="0" indent="-393700" rtl="0">
              <a:lnSpc>
                <a:spcPct val="115000"/>
              </a:lnSpc>
              <a:spcBef>
                <a:spcPts val="1000"/>
              </a:spcBef>
              <a:spcAft>
                <a:spcPts val="0"/>
              </a:spcAft>
              <a:buClr>
                <a:schemeClr val="dk1"/>
              </a:buClr>
              <a:buSzPts val="2600"/>
              <a:buChar char="➢"/>
            </a:pPr>
            <a:r>
              <a:rPr lang="en-US" sz="2600" dirty="0">
                <a:solidFill>
                  <a:schemeClr val="dk1"/>
                </a:solidFill>
                <a:latin typeface="+mn-lt"/>
              </a:rPr>
              <a:t>The producer is responsible for choosing which record to assign to which partition within the topic.</a:t>
            </a:r>
            <a:endParaRPr sz="2600" dirty="0">
              <a:solidFill>
                <a:schemeClr val="dk1"/>
              </a:solidFill>
              <a:latin typeface="+mn-lt"/>
            </a:endParaRPr>
          </a:p>
          <a:p>
            <a:pPr marL="457200" lvl="0" indent="-393700" rtl="0">
              <a:lnSpc>
                <a:spcPct val="115000"/>
              </a:lnSpc>
              <a:spcBef>
                <a:spcPts val="1000"/>
              </a:spcBef>
              <a:spcAft>
                <a:spcPts val="0"/>
              </a:spcAft>
              <a:buClr>
                <a:schemeClr val="dk1"/>
              </a:buClr>
              <a:buSzPts val="2600"/>
              <a:buChar char="➢"/>
            </a:pPr>
            <a:r>
              <a:rPr lang="en-US" sz="2600" dirty="0">
                <a:solidFill>
                  <a:schemeClr val="dk1"/>
                </a:solidFill>
                <a:latin typeface="+mn-lt"/>
              </a:rPr>
              <a:t>Record to Topic: In a round-robin fashion simply to balance load or can be done according to some semantic partition function</a:t>
            </a:r>
            <a:endParaRPr sz="2600" dirty="0">
              <a:solidFill>
                <a:schemeClr val="dk1"/>
              </a:solidFill>
              <a:latin typeface="+mn-lt"/>
            </a:endParaRPr>
          </a:p>
          <a:p>
            <a:pPr marL="0" lvl="0" indent="0" rtl="0">
              <a:lnSpc>
                <a:spcPct val="115000"/>
              </a:lnSpc>
              <a:spcBef>
                <a:spcPts val="1000"/>
              </a:spcBef>
              <a:spcAft>
                <a:spcPts val="0"/>
              </a:spcAft>
              <a:buNone/>
            </a:pPr>
            <a:endParaRPr sz="2500" dirty="0">
              <a:solidFill>
                <a:schemeClr val="dk1"/>
              </a:solidFill>
              <a:latin typeface="+mn-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875050" y="614325"/>
            <a:ext cx="112152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sz="4600">
                <a:latin typeface="+mn-lt"/>
                <a:ea typeface="Arial"/>
                <a:cs typeface="Arial"/>
                <a:sym typeface="Arial"/>
              </a:rPr>
              <a:t>Apache Kafka:</a:t>
            </a:r>
            <a:r>
              <a:rPr lang="en-US">
                <a:latin typeface="+mn-lt"/>
                <a:ea typeface="Arial"/>
                <a:cs typeface="Arial"/>
                <a:sym typeface="Arial"/>
              </a:rPr>
              <a:t> </a:t>
            </a:r>
            <a:r>
              <a:rPr lang="en-US" sz="4400">
                <a:latin typeface="+mn-lt"/>
                <a:ea typeface="Arial"/>
                <a:cs typeface="Arial"/>
                <a:sym typeface="Arial"/>
              </a:rPr>
              <a:t>Consumers</a:t>
            </a:r>
            <a:endParaRPr sz="4400" i="0" u="none" strike="noStrike" cap="none">
              <a:solidFill>
                <a:srgbClr val="C00000"/>
              </a:solidFill>
              <a:latin typeface="+mn-lt"/>
              <a:ea typeface="Arial"/>
              <a:cs typeface="Arial"/>
              <a:sym typeface="Arial"/>
            </a:endParaRPr>
          </a:p>
        </p:txBody>
      </p:sp>
      <p:sp>
        <p:nvSpPr>
          <p:cNvPr id="407" name="Shape 407"/>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408" name="Shape 408"/>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51</a:t>
            </a:fld>
            <a:endParaRPr sz="1000" b="0" i="0" u="none" strike="noStrike" cap="none" dirty="0">
              <a:solidFill>
                <a:srgbClr val="0C0C0C"/>
              </a:solidFill>
              <a:latin typeface="+mn-lt"/>
              <a:sym typeface="Questrial"/>
            </a:endParaRPr>
          </a:p>
        </p:txBody>
      </p:sp>
      <p:cxnSp>
        <p:nvCxnSpPr>
          <p:cNvPr id="409" name="Shape 409"/>
          <p:cNvCxnSpPr>
            <a:stCxn id="410" idx="2"/>
            <a:endCxn id="410" idx="2"/>
          </p:cNvCxnSpPr>
          <p:nvPr/>
        </p:nvCxnSpPr>
        <p:spPr>
          <a:xfrm>
            <a:off x="2555325" y="3001000"/>
            <a:ext cx="0" cy="0"/>
          </a:xfrm>
          <a:prstGeom prst="straightConnector1">
            <a:avLst/>
          </a:prstGeom>
          <a:noFill/>
          <a:ln w="9525" cap="flat" cmpd="sng">
            <a:solidFill>
              <a:schemeClr val="dk2"/>
            </a:solidFill>
            <a:prstDash val="solid"/>
            <a:round/>
            <a:headEnd type="none" w="med" len="med"/>
            <a:tailEnd type="triangle" w="med" len="med"/>
          </a:ln>
        </p:spPr>
      </p:cxnSp>
      <p:sp>
        <p:nvSpPr>
          <p:cNvPr id="411" name="Shape 411"/>
          <p:cNvSpPr txBox="1"/>
          <p:nvPr/>
        </p:nvSpPr>
        <p:spPr>
          <a:xfrm>
            <a:off x="736950" y="1897913"/>
            <a:ext cx="11007900" cy="45063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1000"/>
              </a:spcBef>
              <a:spcAft>
                <a:spcPts val="0"/>
              </a:spcAft>
              <a:buNone/>
            </a:pPr>
            <a:endParaRPr sz="2600" dirty="0">
              <a:solidFill>
                <a:schemeClr val="dk1"/>
              </a:solidFill>
              <a:latin typeface="+mn-lt"/>
            </a:endParaRPr>
          </a:p>
          <a:p>
            <a:pPr marL="0" lvl="0" indent="0" rtl="0">
              <a:lnSpc>
                <a:spcPct val="115000"/>
              </a:lnSpc>
              <a:spcBef>
                <a:spcPts val="1000"/>
              </a:spcBef>
              <a:spcAft>
                <a:spcPts val="0"/>
              </a:spcAft>
              <a:buNone/>
            </a:pPr>
            <a:endParaRPr sz="2600" dirty="0">
              <a:solidFill>
                <a:schemeClr val="dk1"/>
              </a:solidFill>
              <a:latin typeface="+mn-lt"/>
            </a:endParaRPr>
          </a:p>
          <a:p>
            <a:pPr marL="457200" lvl="0" indent="-393700" rtl="0">
              <a:lnSpc>
                <a:spcPct val="115000"/>
              </a:lnSpc>
              <a:spcBef>
                <a:spcPts val="1000"/>
              </a:spcBef>
              <a:spcAft>
                <a:spcPts val="0"/>
              </a:spcAft>
              <a:buClr>
                <a:schemeClr val="dk1"/>
              </a:buClr>
              <a:buSzPts val="2600"/>
              <a:buChar char="➢"/>
            </a:pPr>
            <a:r>
              <a:rPr lang="en-US" sz="2600" dirty="0">
                <a:solidFill>
                  <a:schemeClr val="dk1"/>
                </a:solidFill>
                <a:latin typeface="+mn-lt"/>
              </a:rPr>
              <a:t>Consumer group: Balance consumers to partitions</a:t>
            </a:r>
            <a:endParaRPr sz="2600" dirty="0">
              <a:solidFill>
                <a:schemeClr val="dk1"/>
              </a:solidFill>
              <a:latin typeface="+mn-lt"/>
            </a:endParaRPr>
          </a:p>
          <a:p>
            <a:pPr marL="457200" lvl="0" indent="-393700" rtl="0">
              <a:lnSpc>
                <a:spcPct val="115000"/>
              </a:lnSpc>
              <a:spcBef>
                <a:spcPts val="1000"/>
              </a:spcBef>
              <a:spcAft>
                <a:spcPts val="0"/>
              </a:spcAft>
              <a:buClr>
                <a:schemeClr val="dk1"/>
              </a:buClr>
              <a:buSzPts val="2600"/>
              <a:buChar char="➢"/>
            </a:pPr>
            <a:r>
              <a:rPr lang="en-US" sz="2600" dirty="0">
                <a:solidFill>
                  <a:schemeClr val="dk1"/>
                </a:solidFill>
                <a:latin typeface="+mn-lt"/>
              </a:rPr>
              <a:t>Consumers label themselves with a </a:t>
            </a:r>
            <a:r>
              <a:rPr lang="en-US" sz="2600" i="1" dirty="0">
                <a:solidFill>
                  <a:schemeClr val="dk1"/>
                </a:solidFill>
                <a:latin typeface="+mn-lt"/>
              </a:rPr>
              <a:t>consumer group</a:t>
            </a:r>
            <a:r>
              <a:rPr lang="en-US" sz="2600" dirty="0">
                <a:solidFill>
                  <a:schemeClr val="dk1"/>
                </a:solidFill>
                <a:latin typeface="+mn-lt"/>
              </a:rPr>
              <a:t> name </a:t>
            </a:r>
            <a:endParaRPr sz="2600" dirty="0">
              <a:solidFill>
                <a:schemeClr val="dk1"/>
              </a:solidFill>
              <a:latin typeface="+mn-lt"/>
            </a:endParaRPr>
          </a:p>
          <a:p>
            <a:pPr marL="457200" lvl="0" indent="-393700" rtl="0">
              <a:lnSpc>
                <a:spcPct val="115000"/>
              </a:lnSpc>
              <a:spcBef>
                <a:spcPts val="1000"/>
              </a:spcBef>
              <a:spcAft>
                <a:spcPts val="0"/>
              </a:spcAft>
              <a:buClr>
                <a:schemeClr val="dk1"/>
              </a:buClr>
              <a:buSzPts val="2600"/>
              <a:buChar char="➢"/>
            </a:pPr>
            <a:r>
              <a:rPr lang="en-US" sz="2600" dirty="0">
                <a:solidFill>
                  <a:schemeClr val="dk1"/>
                </a:solidFill>
                <a:latin typeface="+mn-lt"/>
              </a:rPr>
              <a:t>Each record published to a topic is delivered to one consumer instance within each subscribing consumer group</a:t>
            </a:r>
            <a:endParaRPr sz="2600" dirty="0">
              <a:solidFill>
                <a:schemeClr val="dk1"/>
              </a:solidFill>
              <a:latin typeface="+mn-lt"/>
            </a:endParaRPr>
          </a:p>
          <a:p>
            <a:pPr marL="457200" lvl="0" indent="-393700" rtl="0">
              <a:lnSpc>
                <a:spcPct val="115000"/>
              </a:lnSpc>
              <a:spcBef>
                <a:spcPts val="1000"/>
              </a:spcBef>
              <a:spcAft>
                <a:spcPts val="0"/>
              </a:spcAft>
              <a:buClr>
                <a:schemeClr val="dk1"/>
              </a:buClr>
              <a:buSzPts val="2600"/>
              <a:buChar char="➢"/>
            </a:pPr>
            <a:r>
              <a:rPr lang="en-US" sz="2600" dirty="0">
                <a:solidFill>
                  <a:schemeClr val="dk1"/>
                </a:solidFill>
                <a:latin typeface="+mn-lt"/>
              </a:rPr>
              <a:t>If all the consumer instances have the same consumer group, then the records will effectively be load balanced over the consumer instances.</a:t>
            </a:r>
            <a:endParaRPr sz="2600" dirty="0">
              <a:solidFill>
                <a:schemeClr val="dk1"/>
              </a:solidFill>
              <a:latin typeface="+mn-lt"/>
            </a:endParaRPr>
          </a:p>
          <a:p>
            <a:pPr marL="457200" lvl="0" indent="-393700" rtl="0">
              <a:lnSpc>
                <a:spcPct val="115000"/>
              </a:lnSpc>
              <a:spcBef>
                <a:spcPts val="1000"/>
              </a:spcBef>
              <a:spcAft>
                <a:spcPts val="0"/>
              </a:spcAft>
              <a:buClr>
                <a:schemeClr val="dk1"/>
              </a:buClr>
              <a:buSzPts val="2600"/>
              <a:buChar char="➢"/>
            </a:pPr>
            <a:r>
              <a:rPr lang="en-US" sz="2600" dirty="0">
                <a:solidFill>
                  <a:schemeClr val="dk1"/>
                </a:solidFill>
                <a:latin typeface="+mn-lt"/>
              </a:rPr>
              <a:t>If all the consumer instances have different consumer groups, then each record will be broadcast to all the consumer processes.</a:t>
            </a:r>
            <a:endParaRPr sz="2600" dirty="0">
              <a:solidFill>
                <a:schemeClr val="dk1"/>
              </a:solidFill>
              <a:latin typeface="+mn-lt"/>
            </a:endParaRPr>
          </a:p>
          <a:p>
            <a:pPr marL="0" lvl="0" indent="0" rtl="0">
              <a:lnSpc>
                <a:spcPct val="115000"/>
              </a:lnSpc>
              <a:spcBef>
                <a:spcPts val="1000"/>
              </a:spcBef>
              <a:spcAft>
                <a:spcPts val="0"/>
              </a:spcAft>
              <a:buClr>
                <a:schemeClr val="dk1"/>
              </a:buClr>
              <a:buSzPts val="1100"/>
              <a:buFont typeface="Arial"/>
              <a:buNone/>
            </a:pPr>
            <a:endParaRPr sz="2600" dirty="0">
              <a:solidFill>
                <a:schemeClr val="dk1"/>
              </a:solidFill>
              <a:latin typeface="+mn-lt"/>
            </a:endParaRPr>
          </a:p>
          <a:p>
            <a:pPr marL="0" lvl="0" indent="0" rtl="0">
              <a:lnSpc>
                <a:spcPct val="115000"/>
              </a:lnSpc>
              <a:spcBef>
                <a:spcPts val="1000"/>
              </a:spcBef>
              <a:spcAft>
                <a:spcPts val="0"/>
              </a:spcAft>
              <a:buNone/>
            </a:pPr>
            <a:endParaRPr sz="2600" dirty="0">
              <a:solidFill>
                <a:schemeClr val="dk1"/>
              </a:solidFill>
              <a:latin typeface="+mn-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875050" y="614325"/>
            <a:ext cx="112152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sz="4600">
                <a:latin typeface="+mn-lt"/>
                <a:ea typeface="Arial"/>
                <a:cs typeface="Arial"/>
                <a:sym typeface="Arial"/>
              </a:rPr>
              <a:t>Apache Kafka:</a:t>
            </a:r>
            <a:r>
              <a:rPr lang="en-US">
                <a:latin typeface="+mn-lt"/>
                <a:ea typeface="Arial"/>
                <a:cs typeface="Arial"/>
                <a:sym typeface="Arial"/>
              </a:rPr>
              <a:t> </a:t>
            </a:r>
            <a:r>
              <a:rPr lang="en-US" sz="4500">
                <a:latin typeface="+mn-lt"/>
                <a:ea typeface="Arial"/>
                <a:cs typeface="Arial"/>
                <a:sym typeface="Arial"/>
              </a:rPr>
              <a:t>Producers &amp; Consumers</a:t>
            </a:r>
            <a:endParaRPr sz="4500" i="0" u="none" strike="noStrike" cap="none">
              <a:solidFill>
                <a:srgbClr val="C00000"/>
              </a:solidFill>
              <a:latin typeface="+mn-lt"/>
              <a:ea typeface="Arial"/>
              <a:cs typeface="Arial"/>
              <a:sym typeface="Arial"/>
            </a:endParaRPr>
          </a:p>
        </p:txBody>
      </p:sp>
      <p:sp>
        <p:nvSpPr>
          <p:cNvPr id="417" name="Shape 417"/>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418" name="Shape 418"/>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52</a:t>
            </a:fld>
            <a:endParaRPr sz="1000" b="0" i="0" u="none" strike="noStrike" cap="none" dirty="0">
              <a:solidFill>
                <a:srgbClr val="0C0C0C"/>
              </a:solidFill>
              <a:latin typeface="+mn-lt"/>
              <a:sym typeface="Questrial"/>
            </a:endParaRPr>
          </a:p>
        </p:txBody>
      </p:sp>
      <p:sp>
        <p:nvSpPr>
          <p:cNvPr id="421" name="Shape 421"/>
          <p:cNvSpPr txBox="1"/>
          <p:nvPr/>
        </p:nvSpPr>
        <p:spPr>
          <a:xfrm>
            <a:off x="799175" y="2017950"/>
            <a:ext cx="5709900" cy="34626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1000"/>
              </a:spcBef>
              <a:spcAft>
                <a:spcPts val="0"/>
              </a:spcAft>
              <a:buNone/>
            </a:pPr>
            <a:endParaRPr sz="2600" dirty="0">
              <a:solidFill>
                <a:schemeClr val="dk1"/>
              </a:solidFill>
              <a:latin typeface="+mn-lt"/>
            </a:endParaRPr>
          </a:p>
          <a:p>
            <a:pPr marL="0" lvl="0" indent="0" rtl="0">
              <a:lnSpc>
                <a:spcPct val="115000"/>
              </a:lnSpc>
              <a:spcBef>
                <a:spcPts val="1000"/>
              </a:spcBef>
              <a:spcAft>
                <a:spcPts val="0"/>
              </a:spcAft>
              <a:buNone/>
            </a:pPr>
            <a:endParaRPr sz="2600" dirty="0">
              <a:solidFill>
                <a:schemeClr val="dk1"/>
              </a:solidFill>
              <a:latin typeface="+mn-lt"/>
            </a:endParaRPr>
          </a:p>
          <a:p>
            <a:pPr marL="0" lvl="0" indent="0" rtl="0">
              <a:lnSpc>
                <a:spcPct val="115000"/>
              </a:lnSpc>
              <a:spcBef>
                <a:spcPts val="1000"/>
              </a:spcBef>
              <a:spcAft>
                <a:spcPts val="0"/>
              </a:spcAft>
              <a:buNone/>
            </a:pPr>
            <a:r>
              <a:rPr lang="en-US" sz="2600" dirty="0">
                <a:solidFill>
                  <a:schemeClr val="dk1"/>
                </a:solidFill>
                <a:latin typeface="+mn-lt"/>
              </a:rPr>
              <a:t>Example: </a:t>
            </a:r>
            <a:endParaRPr sz="2600" dirty="0">
              <a:solidFill>
                <a:schemeClr val="dk1"/>
              </a:solidFill>
              <a:latin typeface="+mn-lt"/>
            </a:endParaRPr>
          </a:p>
          <a:p>
            <a:pPr marL="0" lvl="0" indent="0" rtl="0">
              <a:lnSpc>
                <a:spcPct val="115000"/>
              </a:lnSpc>
              <a:spcBef>
                <a:spcPts val="1000"/>
              </a:spcBef>
              <a:spcAft>
                <a:spcPts val="0"/>
              </a:spcAft>
              <a:buNone/>
            </a:pPr>
            <a:r>
              <a:rPr lang="en-US" sz="2400" dirty="0">
                <a:solidFill>
                  <a:schemeClr val="dk1"/>
                </a:solidFill>
                <a:latin typeface="+mn-lt"/>
              </a:rPr>
              <a:t>A two server Kafka cluster hosting four partitions (P0 to P3) with two consumer groups (A &amp; B). Consumer group A has two consumer instances (C1 &amp; C2) and group B has four (C3 to C6).</a:t>
            </a:r>
            <a:endParaRPr sz="2400" dirty="0">
              <a:solidFill>
                <a:schemeClr val="dk1"/>
              </a:solidFill>
              <a:latin typeface="+mn-lt"/>
            </a:endParaRPr>
          </a:p>
          <a:p>
            <a:pPr marL="0" lvl="0" indent="0" rtl="0">
              <a:lnSpc>
                <a:spcPct val="115000"/>
              </a:lnSpc>
              <a:spcBef>
                <a:spcPts val="1000"/>
              </a:spcBef>
              <a:spcAft>
                <a:spcPts val="0"/>
              </a:spcAft>
              <a:buNone/>
            </a:pPr>
            <a:endParaRPr sz="2400" dirty="0">
              <a:solidFill>
                <a:schemeClr val="dk1"/>
              </a:solidFill>
              <a:latin typeface="+mn-lt"/>
            </a:endParaRPr>
          </a:p>
          <a:p>
            <a:pPr marL="0" lvl="0" indent="0" rtl="0">
              <a:lnSpc>
                <a:spcPct val="115000"/>
              </a:lnSpc>
              <a:spcBef>
                <a:spcPts val="1000"/>
              </a:spcBef>
              <a:spcAft>
                <a:spcPts val="0"/>
              </a:spcAft>
              <a:buNone/>
            </a:pPr>
            <a:endParaRPr sz="2600" dirty="0">
              <a:solidFill>
                <a:schemeClr val="dk1"/>
              </a:solidFill>
              <a:latin typeface="+mn-lt"/>
            </a:endParaRPr>
          </a:p>
        </p:txBody>
      </p:sp>
      <p:pic>
        <p:nvPicPr>
          <p:cNvPr id="422" name="Shape 422"/>
          <p:cNvPicPr preferRelativeResize="0"/>
          <p:nvPr/>
        </p:nvPicPr>
        <p:blipFill>
          <a:blip r:embed="rId3">
            <a:alphaModFix/>
          </a:blip>
          <a:stretch>
            <a:fillRect/>
          </a:stretch>
        </p:blipFill>
        <p:spPr>
          <a:xfrm>
            <a:off x="6373625" y="2225593"/>
            <a:ext cx="5437500" cy="289083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875050" y="614325"/>
            <a:ext cx="112152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ea typeface="Arial"/>
                <a:cs typeface="Arial"/>
                <a:sym typeface="Arial"/>
              </a:rPr>
              <a:t>Apache Kafka: </a:t>
            </a:r>
            <a:r>
              <a:rPr lang="en-US" sz="4500" dirty="0">
                <a:latin typeface="+mn-lt"/>
                <a:ea typeface="Arial"/>
                <a:cs typeface="Arial"/>
                <a:sym typeface="Arial"/>
              </a:rPr>
              <a:t>Design Guarantees (1)</a:t>
            </a:r>
            <a:endParaRPr sz="4500" i="0" u="none" strike="noStrike" cap="none" dirty="0">
              <a:solidFill>
                <a:srgbClr val="C00000"/>
              </a:solidFill>
              <a:latin typeface="+mn-lt"/>
              <a:ea typeface="Arial"/>
              <a:cs typeface="Arial"/>
              <a:sym typeface="Arial"/>
            </a:endParaRPr>
          </a:p>
        </p:txBody>
      </p:sp>
      <p:sp>
        <p:nvSpPr>
          <p:cNvPr id="428" name="Shape 428"/>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429" name="Shape 42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53</a:t>
            </a:fld>
            <a:endParaRPr sz="1000" b="0" i="0" u="none" strike="noStrike" cap="none" dirty="0">
              <a:solidFill>
                <a:srgbClr val="0C0C0C"/>
              </a:solidFill>
              <a:latin typeface="+mn-lt"/>
              <a:sym typeface="Questrial"/>
            </a:endParaRPr>
          </a:p>
        </p:txBody>
      </p:sp>
      <p:cxnSp>
        <p:nvCxnSpPr>
          <p:cNvPr id="430" name="Shape 430"/>
          <p:cNvCxnSpPr>
            <a:stCxn id="431" idx="2"/>
            <a:endCxn id="431" idx="2"/>
          </p:cNvCxnSpPr>
          <p:nvPr/>
        </p:nvCxnSpPr>
        <p:spPr>
          <a:xfrm>
            <a:off x="2555325" y="3001000"/>
            <a:ext cx="0" cy="0"/>
          </a:xfrm>
          <a:prstGeom prst="straightConnector1">
            <a:avLst/>
          </a:prstGeom>
          <a:noFill/>
          <a:ln w="9525" cap="flat" cmpd="sng">
            <a:solidFill>
              <a:schemeClr val="dk2"/>
            </a:solidFill>
            <a:prstDash val="solid"/>
            <a:round/>
            <a:headEnd type="none" w="med" len="med"/>
            <a:tailEnd type="triangle" w="med" len="med"/>
          </a:ln>
        </p:spPr>
      </p:cxnSp>
      <p:sp>
        <p:nvSpPr>
          <p:cNvPr id="432" name="Shape 432"/>
          <p:cNvSpPr txBox="1"/>
          <p:nvPr/>
        </p:nvSpPr>
        <p:spPr>
          <a:xfrm>
            <a:off x="786550" y="2119725"/>
            <a:ext cx="11392200" cy="2781000"/>
          </a:xfrm>
          <a:prstGeom prst="rect">
            <a:avLst/>
          </a:prstGeom>
          <a:noFill/>
          <a:ln>
            <a:noFill/>
          </a:ln>
        </p:spPr>
        <p:txBody>
          <a:bodyPr spcFirstLastPara="1" wrap="square" lIns="91425" tIns="91425" rIns="91425" bIns="91425" anchor="t" anchorCtr="0">
            <a:noAutofit/>
          </a:bodyPr>
          <a:lstStyle/>
          <a:p>
            <a:pPr marL="457200" lvl="0" indent="-393700" rtl="0">
              <a:lnSpc>
                <a:spcPct val="115000"/>
              </a:lnSpc>
              <a:spcBef>
                <a:spcPts val="1000"/>
              </a:spcBef>
              <a:spcAft>
                <a:spcPts val="0"/>
              </a:spcAft>
              <a:buClr>
                <a:schemeClr val="dk1"/>
              </a:buClr>
              <a:buSzPts val="2600"/>
              <a:buChar char="➢"/>
            </a:pPr>
            <a:r>
              <a:rPr lang="en-US" sz="2600" dirty="0">
                <a:solidFill>
                  <a:schemeClr val="dk1"/>
                </a:solidFill>
                <a:latin typeface="+mn-lt"/>
              </a:rPr>
              <a:t>Records (or Messages) sent by a producer to a particular topic partition will be appended in the order they are sent. </a:t>
            </a:r>
            <a:endParaRPr sz="2600" dirty="0">
              <a:solidFill>
                <a:schemeClr val="dk1"/>
              </a:solidFill>
              <a:latin typeface="+mn-lt"/>
            </a:endParaRPr>
          </a:p>
          <a:p>
            <a:pPr marL="457200" lvl="0" indent="-393700" rtl="0">
              <a:lnSpc>
                <a:spcPct val="115000"/>
              </a:lnSpc>
              <a:spcBef>
                <a:spcPts val="1000"/>
              </a:spcBef>
              <a:spcAft>
                <a:spcPts val="0"/>
              </a:spcAft>
              <a:buClr>
                <a:schemeClr val="dk1"/>
              </a:buClr>
              <a:buSzPts val="2600"/>
              <a:buChar char="➢"/>
            </a:pPr>
            <a:r>
              <a:rPr lang="en-US" sz="2600" dirty="0">
                <a:solidFill>
                  <a:schemeClr val="dk1"/>
                </a:solidFill>
                <a:latin typeface="+mn-lt"/>
              </a:rPr>
              <a:t>A consumer instance sees records in the order they are stored in the log.</a:t>
            </a:r>
            <a:endParaRPr sz="2600" dirty="0">
              <a:solidFill>
                <a:schemeClr val="dk1"/>
              </a:solidFill>
              <a:latin typeface="+mn-lt"/>
            </a:endParaRPr>
          </a:p>
          <a:p>
            <a:pPr marL="457200" lvl="0" indent="-393700" rtl="0">
              <a:lnSpc>
                <a:spcPct val="115000"/>
              </a:lnSpc>
              <a:spcBef>
                <a:spcPts val="1000"/>
              </a:spcBef>
              <a:spcAft>
                <a:spcPts val="0"/>
              </a:spcAft>
              <a:buClr>
                <a:schemeClr val="dk1"/>
              </a:buClr>
              <a:buSzPts val="2600"/>
              <a:buChar char="➢"/>
            </a:pPr>
            <a:r>
              <a:rPr lang="en-US" sz="2600" dirty="0">
                <a:solidFill>
                  <a:schemeClr val="dk1"/>
                </a:solidFill>
                <a:latin typeface="+mn-lt"/>
              </a:rPr>
              <a:t>For a topic with replication factor N, we will tolerate up to N-1 server failures without losing any records committed to the log.</a:t>
            </a:r>
            <a:endParaRPr sz="2600" dirty="0">
              <a:latin typeface="+mn-lt"/>
            </a:endParaRPr>
          </a:p>
          <a:p>
            <a:pPr marL="0" lvl="0" indent="0" rtl="0">
              <a:spcBef>
                <a:spcPts val="1000"/>
              </a:spcBef>
              <a:spcAft>
                <a:spcPts val="0"/>
              </a:spcAft>
              <a:buNone/>
            </a:pPr>
            <a:endParaRPr dirty="0">
              <a:latin typeface="+mn-lt"/>
            </a:endParaRPr>
          </a:p>
          <a:p>
            <a:pPr marL="0" lvl="0" indent="0" rtl="0">
              <a:spcBef>
                <a:spcPts val="1000"/>
              </a:spcBef>
              <a:spcAft>
                <a:spcPts val="0"/>
              </a:spcAft>
              <a:buNone/>
            </a:pPr>
            <a:endParaRPr dirty="0">
              <a:latin typeface="+mn-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875050" y="614325"/>
            <a:ext cx="112152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ea typeface="Arial"/>
                <a:cs typeface="Arial"/>
                <a:sym typeface="Arial"/>
              </a:rPr>
              <a:t>Apache Kafka: </a:t>
            </a:r>
            <a:r>
              <a:rPr lang="en-US" sz="4500" dirty="0">
                <a:latin typeface="+mn-lt"/>
                <a:ea typeface="Arial"/>
                <a:cs typeface="Arial"/>
                <a:sym typeface="Arial"/>
              </a:rPr>
              <a:t>Design Guarantees (2)</a:t>
            </a:r>
            <a:endParaRPr sz="4500" i="0" u="none" strike="noStrike" cap="none" dirty="0">
              <a:solidFill>
                <a:srgbClr val="C00000"/>
              </a:solidFill>
              <a:latin typeface="+mn-lt"/>
              <a:ea typeface="Arial"/>
              <a:cs typeface="Arial"/>
              <a:sym typeface="Arial"/>
            </a:endParaRPr>
          </a:p>
        </p:txBody>
      </p:sp>
      <p:sp>
        <p:nvSpPr>
          <p:cNvPr id="438" name="Shape 438"/>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439" name="Shape 43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54</a:t>
            </a:fld>
            <a:endParaRPr sz="1000" b="0" i="0" u="none" strike="noStrike" cap="none" dirty="0">
              <a:solidFill>
                <a:srgbClr val="0C0C0C"/>
              </a:solidFill>
              <a:latin typeface="+mn-lt"/>
              <a:sym typeface="Questrial"/>
            </a:endParaRPr>
          </a:p>
        </p:txBody>
      </p:sp>
      <p:sp>
        <p:nvSpPr>
          <p:cNvPr id="442" name="Shape 442"/>
          <p:cNvSpPr txBox="1"/>
          <p:nvPr/>
        </p:nvSpPr>
        <p:spPr>
          <a:xfrm>
            <a:off x="773825" y="1972450"/>
            <a:ext cx="11037300" cy="25338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1000"/>
              </a:spcBef>
              <a:spcAft>
                <a:spcPts val="0"/>
              </a:spcAft>
              <a:buNone/>
            </a:pPr>
            <a:r>
              <a:rPr lang="en-US" sz="2600" dirty="0">
                <a:latin typeface="+mn-lt"/>
              </a:rPr>
              <a:t>Message Delivery Semantics:</a:t>
            </a:r>
            <a:endParaRPr sz="2600" dirty="0">
              <a:latin typeface="+mn-lt"/>
            </a:endParaRPr>
          </a:p>
          <a:p>
            <a:pPr marL="457200" lvl="0" indent="-381000">
              <a:lnSpc>
                <a:spcPct val="115000"/>
              </a:lnSpc>
              <a:spcBef>
                <a:spcPts val="1000"/>
              </a:spcBef>
              <a:spcAft>
                <a:spcPts val="0"/>
              </a:spcAft>
              <a:buSzPts val="2400"/>
              <a:buChar char="➢"/>
            </a:pPr>
            <a:r>
              <a:rPr lang="en-US" sz="2400" dirty="0">
                <a:latin typeface="+mn-lt"/>
              </a:rPr>
              <a:t>At most once: Messages may be lost but are never redelivered.</a:t>
            </a:r>
            <a:endParaRPr sz="2400" dirty="0">
              <a:latin typeface="+mn-lt"/>
            </a:endParaRPr>
          </a:p>
          <a:p>
            <a:pPr marL="457200" lvl="0" indent="-381000">
              <a:lnSpc>
                <a:spcPct val="115000"/>
              </a:lnSpc>
              <a:spcBef>
                <a:spcPts val="1000"/>
              </a:spcBef>
              <a:spcAft>
                <a:spcPts val="0"/>
              </a:spcAft>
              <a:buSzPts val="2400"/>
              <a:buChar char="➢"/>
            </a:pPr>
            <a:r>
              <a:rPr lang="en-US" sz="2400" dirty="0">
                <a:latin typeface="+mn-lt"/>
              </a:rPr>
              <a:t>At least once: Messages are never lost but may be redelivered.</a:t>
            </a:r>
            <a:endParaRPr sz="2400" dirty="0">
              <a:latin typeface="+mn-lt"/>
            </a:endParaRPr>
          </a:p>
          <a:p>
            <a:pPr marL="457200" lvl="0" indent="-381000">
              <a:lnSpc>
                <a:spcPct val="115000"/>
              </a:lnSpc>
              <a:spcBef>
                <a:spcPts val="1000"/>
              </a:spcBef>
              <a:spcAft>
                <a:spcPts val="0"/>
              </a:spcAft>
              <a:buSzPts val="2400"/>
              <a:buChar char="➢"/>
            </a:pPr>
            <a:r>
              <a:rPr lang="en-US" sz="2400" dirty="0">
                <a:latin typeface="+mn-lt"/>
              </a:rPr>
              <a:t>Exactly once: Each message is delivered once and only once</a:t>
            </a:r>
            <a:endParaRPr sz="2400" dirty="0">
              <a:latin typeface="+mn-lt"/>
            </a:endParaRPr>
          </a:p>
          <a:p>
            <a:pPr marL="0" lvl="0" indent="0">
              <a:spcBef>
                <a:spcPts val="1000"/>
              </a:spcBef>
              <a:spcAft>
                <a:spcPts val="0"/>
              </a:spcAft>
              <a:buClr>
                <a:schemeClr val="dk1"/>
              </a:buClr>
              <a:buSzPts val="1100"/>
              <a:buFont typeface="Arial"/>
              <a:buNone/>
            </a:pPr>
            <a:endParaRPr dirty="0">
              <a:latin typeface="+mn-lt"/>
            </a:endParaRPr>
          </a:p>
          <a:p>
            <a:pPr marL="0" lvl="0" indent="0">
              <a:spcBef>
                <a:spcPts val="0"/>
              </a:spcBef>
              <a:spcAft>
                <a:spcPts val="0"/>
              </a:spcAft>
              <a:buNone/>
            </a:pPr>
            <a:endParaRPr dirty="0">
              <a:latin typeface="+mn-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875050" y="614325"/>
            <a:ext cx="112152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ea typeface="Arial"/>
                <a:cs typeface="Arial"/>
                <a:sym typeface="Arial"/>
              </a:rPr>
              <a:t>Apache Kafka: Four Core APIs (1)</a:t>
            </a:r>
            <a:endParaRPr sz="5000" i="0" u="none" strike="noStrike" cap="none" dirty="0">
              <a:solidFill>
                <a:srgbClr val="C00000"/>
              </a:solidFill>
              <a:latin typeface="+mn-lt"/>
              <a:ea typeface="Arial"/>
              <a:cs typeface="Arial"/>
              <a:sym typeface="Arial"/>
            </a:endParaRPr>
          </a:p>
        </p:txBody>
      </p:sp>
      <p:sp>
        <p:nvSpPr>
          <p:cNvPr id="448" name="Shape 448"/>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449" name="Shape 44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55</a:t>
            </a:fld>
            <a:endParaRPr sz="1000" b="0" i="0" u="none" strike="noStrike" cap="none" dirty="0">
              <a:solidFill>
                <a:srgbClr val="0C0C0C"/>
              </a:solidFill>
              <a:latin typeface="+mn-lt"/>
              <a:sym typeface="Questrial"/>
            </a:endParaRPr>
          </a:p>
        </p:txBody>
      </p:sp>
      <p:sp>
        <p:nvSpPr>
          <p:cNvPr id="452" name="Shape 452"/>
          <p:cNvSpPr txBox="1">
            <a:spLocks noGrp="1"/>
          </p:cNvSpPr>
          <p:nvPr>
            <p:ph type="body" idx="1"/>
          </p:nvPr>
        </p:nvSpPr>
        <p:spPr>
          <a:xfrm>
            <a:off x="806750" y="1831425"/>
            <a:ext cx="7049100" cy="43941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0"/>
              </a:spcBef>
              <a:spcAft>
                <a:spcPts val="0"/>
              </a:spcAft>
              <a:buNone/>
            </a:pPr>
            <a:r>
              <a:rPr lang="en-US" sz="2600" dirty="0">
                <a:latin typeface="+mn-lt"/>
                <a:ea typeface="Arial"/>
                <a:cs typeface="Arial"/>
                <a:sym typeface="Arial"/>
              </a:rPr>
              <a:t>Producer API:  </a:t>
            </a:r>
            <a:r>
              <a:rPr lang="en-US" sz="2400" dirty="0">
                <a:latin typeface="+mn-lt"/>
                <a:ea typeface="Arial"/>
                <a:cs typeface="Arial"/>
                <a:sym typeface="Arial"/>
              </a:rPr>
              <a:t>Allows an application to publish a stream of records to one or more Kafka topics</a:t>
            </a:r>
            <a:endParaRPr sz="2400" dirty="0">
              <a:latin typeface="+mn-lt"/>
              <a:ea typeface="Arial"/>
              <a:cs typeface="Arial"/>
              <a:sym typeface="Arial"/>
            </a:endParaRPr>
          </a:p>
          <a:p>
            <a:pPr marL="0" lvl="0" indent="0" rtl="0">
              <a:lnSpc>
                <a:spcPct val="115000"/>
              </a:lnSpc>
              <a:spcBef>
                <a:spcPts val="1000"/>
              </a:spcBef>
              <a:spcAft>
                <a:spcPts val="0"/>
              </a:spcAft>
              <a:buNone/>
            </a:pPr>
            <a:r>
              <a:rPr lang="en-US" sz="2600" dirty="0">
                <a:latin typeface="+mn-lt"/>
                <a:ea typeface="Arial"/>
                <a:cs typeface="Arial"/>
                <a:sym typeface="Arial"/>
              </a:rPr>
              <a:t>Consumer API:  </a:t>
            </a:r>
            <a:r>
              <a:rPr lang="en-US" sz="2400" dirty="0">
                <a:latin typeface="+mn-lt"/>
                <a:ea typeface="Arial"/>
                <a:cs typeface="Arial"/>
                <a:sym typeface="Arial"/>
              </a:rPr>
              <a:t>Allows an application to subscribe to one or more topics and process the stream of records produced to them</a:t>
            </a:r>
            <a:endParaRPr sz="2400" dirty="0">
              <a:latin typeface="+mn-lt"/>
              <a:ea typeface="Arial"/>
              <a:cs typeface="Arial"/>
              <a:sym typeface="Arial"/>
            </a:endParaRPr>
          </a:p>
          <a:p>
            <a:pPr marL="0" lvl="0" indent="0" rtl="0">
              <a:lnSpc>
                <a:spcPct val="115000"/>
              </a:lnSpc>
              <a:spcBef>
                <a:spcPts val="1000"/>
              </a:spcBef>
              <a:spcAft>
                <a:spcPts val="0"/>
              </a:spcAft>
              <a:buNone/>
            </a:pPr>
            <a:r>
              <a:rPr lang="en-US" sz="2600" dirty="0">
                <a:latin typeface="+mn-lt"/>
                <a:ea typeface="Arial"/>
                <a:cs typeface="Arial"/>
                <a:sym typeface="Arial"/>
              </a:rPr>
              <a:t>Streams API:  </a:t>
            </a:r>
            <a:r>
              <a:rPr lang="en-US" sz="2400" dirty="0">
                <a:latin typeface="+mn-lt"/>
                <a:ea typeface="Arial"/>
                <a:cs typeface="Arial"/>
                <a:sym typeface="Arial"/>
              </a:rPr>
              <a:t>Allows an application to act as a </a:t>
            </a:r>
            <a:r>
              <a:rPr lang="en-US" sz="2400" i="1" dirty="0">
                <a:latin typeface="+mn-lt"/>
                <a:ea typeface="Arial"/>
                <a:cs typeface="Arial"/>
                <a:sym typeface="Arial"/>
              </a:rPr>
              <a:t>stream processor </a:t>
            </a:r>
            <a:r>
              <a:rPr lang="en-US" sz="2400" dirty="0">
                <a:latin typeface="+mn-lt"/>
                <a:ea typeface="Arial"/>
                <a:cs typeface="Arial"/>
                <a:sym typeface="Arial"/>
              </a:rPr>
              <a:t>--  consuming an input stream from one or more topics and producing an output stream to one or more output topics</a:t>
            </a:r>
            <a:endParaRPr sz="2000" dirty="0">
              <a:latin typeface="+mn-lt"/>
              <a:ea typeface="Arial"/>
              <a:cs typeface="Arial"/>
              <a:sym typeface="Arial"/>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mn-lt"/>
              <a:ea typeface="Arial"/>
              <a:cs typeface="Arial"/>
              <a:sym typeface="Arial"/>
            </a:endParaRPr>
          </a:p>
          <a:p>
            <a:pPr marL="0" lvl="0" indent="0" rtl="0">
              <a:lnSpc>
                <a:spcPct val="115000"/>
              </a:lnSpc>
              <a:spcBef>
                <a:spcPts val="1400"/>
              </a:spcBef>
              <a:spcAft>
                <a:spcPts val="0"/>
              </a:spcAft>
              <a:buNone/>
            </a:pPr>
            <a:endParaRPr sz="2600" dirty="0">
              <a:solidFill>
                <a:srgbClr val="000000"/>
              </a:solidFill>
              <a:highlight>
                <a:srgbClr val="FFFFFF"/>
              </a:highlight>
              <a:latin typeface="+mn-lt"/>
              <a:ea typeface="Arial"/>
              <a:cs typeface="Arial"/>
              <a:sym typeface="Arial"/>
            </a:endParaRPr>
          </a:p>
        </p:txBody>
      </p:sp>
      <p:pic>
        <p:nvPicPr>
          <p:cNvPr id="453" name="Shape 453"/>
          <p:cNvPicPr preferRelativeResize="0"/>
          <p:nvPr/>
        </p:nvPicPr>
        <p:blipFill>
          <a:blip r:embed="rId3">
            <a:alphaModFix/>
          </a:blip>
          <a:stretch>
            <a:fillRect/>
          </a:stretch>
        </p:blipFill>
        <p:spPr>
          <a:xfrm>
            <a:off x="7771525" y="2074125"/>
            <a:ext cx="4130400" cy="347356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875050" y="614325"/>
            <a:ext cx="112152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ea typeface="Arial"/>
                <a:cs typeface="Arial"/>
                <a:sym typeface="Arial"/>
              </a:rPr>
              <a:t>Apache Kafka: Four Core APIs (2)</a:t>
            </a:r>
            <a:endParaRPr sz="5000" i="0" u="none" strike="noStrike" cap="none" dirty="0">
              <a:solidFill>
                <a:srgbClr val="C00000"/>
              </a:solidFill>
              <a:latin typeface="+mn-lt"/>
              <a:ea typeface="Arial"/>
              <a:cs typeface="Arial"/>
              <a:sym typeface="Arial"/>
            </a:endParaRPr>
          </a:p>
        </p:txBody>
      </p:sp>
      <p:sp>
        <p:nvSpPr>
          <p:cNvPr id="459" name="Shape 459"/>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dirty="0">
                <a:solidFill>
                  <a:srgbClr val="0C0C0C"/>
                </a:solidFill>
                <a:latin typeface="+mn-lt"/>
                <a:sym typeface="Questrial"/>
              </a:rPr>
              <a:t>CS5412, Fall 2022</a:t>
            </a:r>
            <a:endParaRPr dirty="0">
              <a:latin typeface="+mn-lt"/>
            </a:endParaRPr>
          </a:p>
        </p:txBody>
      </p:sp>
      <p:sp>
        <p:nvSpPr>
          <p:cNvPr id="460" name="Shape 460"/>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mn-lt"/>
                <a:sym typeface="Questrial"/>
              </a:rPr>
              <a:t>56</a:t>
            </a:fld>
            <a:endParaRPr sz="1000" b="0" i="0" u="none" strike="noStrike" cap="none" dirty="0">
              <a:solidFill>
                <a:srgbClr val="0C0C0C"/>
              </a:solidFill>
              <a:latin typeface="+mn-lt"/>
              <a:sym typeface="Questrial"/>
            </a:endParaRPr>
          </a:p>
        </p:txBody>
      </p:sp>
      <p:sp>
        <p:nvSpPr>
          <p:cNvPr id="463" name="Shape 463"/>
          <p:cNvSpPr txBox="1">
            <a:spLocks noGrp="1"/>
          </p:cNvSpPr>
          <p:nvPr>
            <p:ph type="body" idx="1"/>
          </p:nvPr>
        </p:nvSpPr>
        <p:spPr>
          <a:xfrm>
            <a:off x="875050" y="1831425"/>
            <a:ext cx="6783900" cy="32136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000"/>
              </a:spcBef>
              <a:spcAft>
                <a:spcPts val="0"/>
              </a:spcAft>
              <a:buNone/>
            </a:pPr>
            <a:r>
              <a:rPr lang="en-US" sz="2600" dirty="0">
                <a:latin typeface="+mn-lt"/>
                <a:ea typeface="Arial"/>
                <a:cs typeface="Arial"/>
                <a:sym typeface="Arial"/>
              </a:rPr>
              <a:t>Connector API: </a:t>
            </a:r>
            <a:endParaRPr sz="2600" dirty="0">
              <a:latin typeface="+mn-lt"/>
              <a:ea typeface="Arial"/>
              <a:cs typeface="Arial"/>
              <a:sym typeface="Arial"/>
            </a:endParaRPr>
          </a:p>
          <a:p>
            <a:pPr marL="0" lvl="0" indent="0" rtl="0">
              <a:lnSpc>
                <a:spcPct val="115000"/>
              </a:lnSpc>
              <a:spcBef>
                <a:spcPts val="1000"/>
              </a:spcBef>
              <a:spcAft>
                <a:spcPts val="0"/>
              </a:spcAft>
              <a:buNone/>
            </a:pPr>
            <a:r>
              <a:rPr lang="en-US" sz="2400" dirty="0">
                <a:latin typeface="+mn-lt"/>
                <a:ea typeface="Arial"/>
                <a:cs typeface="Arial"/>
                <a:sym typeface="Arial"/>
              </a:rPr>
              <a:t>Allows building and running producers or consumers that connect Kafka topics to existing applications or data systems. </a:t>
            </a:r>
            <a:endParaRPr sz="2400" dirty="0">
              <a:latin typeface="+mn-lt"/>
              <a:ea typeface="Arial"/>
              <a:cs typeface="Arial"/>
              <a:sym typeface="Arial"/>
            </a:endParaRPr>
          </a:p>
          <a:p>
            <a:pPr marL="0" lvl="0" indent="0" rtl="0">
              <a:lnSpc>
                <a:spcPct val="115000"/>
              </a:lnSpc>
              <a:spcBef>
                <a:spcPts val="1000"/>
              </a:spcBef>
              <a:spcAft>
                <a:spcPts val="0"/>
              </a:spcAft>
              <a:buNone/>
            </a:pPr>
            <a:r>
              <a:rPr lang="en-US" sz="2400" dirty="0">
                <a:latin typeface="+mn-lt"/>
                <a:ea typeface="Arial"/>
                <a:cs typeface="Arial"/>
                <a:sym typeface="Arial"/>
              </a:rPr>
              <a:t>For example, a connector to a relational database might capture every change to a table.</a:t>
            </a:r>
            <a:endParaRPr sz="2400" dirty="0">
              <a:latin typeface="+mn-lt"/>
              <a:ea typeface="Arial"/>
              <a:cs typeface="Arial"/>
              <a:sym typeface="Arial"/>
            </a:endParaRPr>
          </a:p>
          <a:p>
            <a:pPr marL="0" lvl="0" indent="0" rtl="0">
              <a:lnSpc>
                <a:spcPct val="115000"/>
              </a:lnSpc>
              <a:spcBef>
                <a:spcPts val="0"/>
              </a:spcBef>
              <a:spcAft>
                <a:spcPts val="0"/>
              </a:spcAft>
              <a:buNone/>
            </a:pPr>
            <a:endParaRPr sz="2000" dirty="0">
              <a:latin typeface="+mn-lt"/>
              <a:ea typeface="Arial"/>
              <a:cs typeface="Arial"/>
              <a:sym typeface="Arial"/>
            </a:endParaRPr>
          </a:p>
          <a:p>
            <a:pPr marL="0" lvl="0" indent="0" rtl="0">
              <a:lnSpc>
                <a:spcPct val="115000"/>
              </a:lnSpc>
              <a:spcBef>
                <a:spcPts val="1000"/>
              </a:spcBef>
              <a:spcAft>
                <a:spcPts val="0"/>
              </a:spcAft>
              <a:buNone/>
            </a:pPr>
            <a:endParaRPr sz="2600" dirty="0">
              <a:latin typeface="+mn-lt"/>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4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mn-lt"/>
              <a:ea typeface="Arial"/>
              <a:cs typeface="Arial"/>
              <a:sym typeface="Arial"/>
            </a:endParaRPr>
          </a:p>
          <a:p>
            <a:pPr marL="0" marR="0" lvl="0" indent="0" algn="l" rtl="0">
              <a:lnSpc>
                <a:spcPct val="115000"/>
              </a:lnSpc>
              <a:spcBef>
                <a:spcPts val="1400"/>
              </a:spcBef>
              <a:spcAft>
                <a:spcPts val="0"/>
              </a:spcAft>
              <a:buNone/>
            </a:pPr>
            <a:endParaRPr sz="2600" dirty="0">
              <a:highlight>
                <a:srgbClr val="FFFFFF"/>
              </a:highlight>
              <a:latin typeface="+mn-lt"/>
              <a:ea typeface="Arial"/>
              <a:cs typeface="Arial"/>
              <a:sym typeface="Arial"/>
            </a:endParaRPr>
          </a:p>
          <a:p>
            <a:pPr marL="0" lvl="0" indent="0" rtl="0">
              <a:lnSpc>
                <a:spcPct val="115000"/>
              </a:lnSpc>
              <a:spcBef>
                <a:spcPts val="1400"/>
              </a:spcBef>
              <a:spcAft>
                <a:spcPts val="0"/>
              </a:spcAft>
              <a:buNone/>
            </a:pPr>
            <a:endParaRPr sz="2600" dirty="0">
              <a:solidFill>
                <a:srgbClr val="000000"/>
              </a:solidFill>
              <a:highlight>
                <a:srgbClr val="FFFFFF"/>
              </a:highlight>
              <a:latin typeface="+mn-lt"/>
              <a:ea typeface="Arial"/>
              <a:cs typeface="Arial"/>
              <a:sym typeface="Arial"/>
            </a:endParaRPr>
          </a:p>
        </p:txBody>
      </p:sp>
      <p:pic>
        <p:nvPicPr>
          <p:cNvPr id="464" name="Shape 464"/>
          <p:cNvPicPr preferRelativeResize="0"/>
          <p:nvPr/>
        </p:nvPicPr>
        <p:blipFill>
          <a:blip r:embed="rId3">
            <a:alphaModFix/>
          </a:blip>
          <a:stretch>
            <a:fillRect/>
          </a:stretch>
        </p:blipFill>
        <p:spPr>
          <a:xfrm>
            <a:off x="7771525" y="2074125"/>
            <a:ext cx="4130400" cy="3473563"/>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ACE2-9D00-4AAD-8F36-908CB738251F}"/>
              </a:ext>
            </a:extLst>
          </p:cNvPr>
          <p:cNvSpPr>
            <a:spLocks noGrp="1"/>
          </p:cNvSpPr>
          <p:nvPr>
            <p:ph type="title"/>
          </p:nvPr>
        </p:nvSpPr>
        <p:spPr/>
        <p:txBody>
          <a:bodyPr/>
          <a:lstStyle/>
          <a:p>
            <a:r>
              <a:rPr lang="en-US" dirty="0">
                <a:latin typeface="+mn-lt"/>
              </a:rPr>
              <a:t>Summary</a:t>
            </a:r>
          </a:p>
        </p:txBody>
      </p:sp>
      <p:sp>
        <p:nvSpPr>
          <p:cNvPr id="3" name="Text Placeholder 2">
            <a:extLst>
              <a:ext uri="{FF2B5EF4-FFF2-40B4-BE49-F238E27FC236}">
                <a16:creationId xmlns:a16="http://schemas.microsoft.com/office/drawing/2014/main" id="{F2BFCC63-4BBB-8E13-CDE6-89A62048E0A2}"/>
              </a:ext>
            </a:extLst>
          </p:cNvPr>
          <p:cNvSpPr>
            <a:spLocks noGrp="1"/>
          </p:cNvSpPr>
          <p:nvPr>
            <p:ph type="body" idx="1"/>
          </p:nvPr>
        </p:nvSpPr>
        <p:spPr/>
        <p:txBody>
          <a:bodyPr/>
          <a:lstStyle/>
          <a:p>
            <a:r>
              <a:rPr lang="en-US" dirty="0">
                <a:latin typeface="+mn-lt"/>
              </a:rPr>
              <a:t>Apache ecosystem:  A comprehensive big-data framework</a:t>
            </a:r>
          </a:p>
          <a:p>
            <a:endParaRPr lang="en-US" dirty="0">
              <a:latin typeface="+mn-lt"/>
            </a:endParaRPr>
          </a:p>
          <a:p>
            <a:r>
              <a:rPr lang="en-US" dirty="0">
                <a:latin typeface="+mn-lt"/>
              </a:rPr>
              <a:t>All open source, very standard architecture at all levels</a:t>
            </a:r>
          </a:p>
          <a:p>
            <a:endParaRPr lang="en-US" dirty="0">
              <a:latin typeface="+mn-lt"/>
            </a:endParaRPr>
          </a:p>
          <a:p>
            <a:r>
              <a:rPr lang="en-US" dirty="0">
                <a:latin typeface="+mn-lt"/>
              </a:rPr>
              <a:t>Widely popular, but not always blindingly fast.  Understanding the intended styles of use is important for good performance.</a:t>
            </a:r>
          </a:p>
        </p:txBody>
      </p:sp>
      <p:sp>
        <p:nvSpPr>
          <p:cNvPr id="4" name="Footer Placeholder 3">
            <a:extLst>
              <a:ext uri="{FF2B5EF4-FFF2-40B4-BE49-F238E27FC236}">
                <a16:creationId xmlns:a16="http://schemas.microsoft.com/office/drawing/2014/main" id="{6E6806F0-5788-FAD8-1EBD-D7C8DDFFCC5C}"/>
              </a:ext>
            </a:extLst>
          </p:cNvPr>
          <p:cNvSpPr>
            <a:spLocks noGrp="1"/>
          </p:cNvSpPr>
          <p:nvPr>
            <p:ph type="ftr" idx="11"/>
          </p:nvPr>
        </p:nvSpPr>
        <p:spPr/>
        <p:txBody>
          <a:bodyPr/>
          <a:lstStyle/>
          <a:p>
            <a:r>
              <a:rPr lang="en-US" dirty="0">
                <a:latin typeface="+mn-lt"/>
              </a:rPr>
              <a:t>CS5412, Fall 2022</a:t>
            </a:r>
          </a:p>
        </p:txBody>
      </p:sp>
      <p:sp>
        <p:nvSpPr>
          <p:cNvPr id="5" name="Slide Number Placeholder 4">
            <a:extLst>
              <a:ext uri="{FF2B5EF4-FFF2-40B4-BE49-F238E27FC236}">
                <a16:creationId xmlns:a16="http://schemas.microsoft.com/office/drawing/2014/main" id="{749ACAF9-F3A4-4657-36DE-4CDDE7114E1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latin typeface="+mn-lt"/>
              </a:rPr>
              <a:t>57</a:t>
            </a:fld>
            <a:endParaRPr lang="en-US" dirty="0">
              <a:latin typeface="+mn-lt"/>
            </a:endParaRPr>
          </a:p>
        </p:txBody>
      </p:sp>
    </p:spTree>
    <p:extLst>
      <p:ext uri="{BB962C8B-B14F-4D97-AF65-F5344CB8AC3E}">
        <p14:creationId xmlns:p14="http://schemas.microsoft.com/office/powerpoint/2010/main" val="1204349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p:txBody>
          <a:bodyPr/>
          <a:lstStyle/>
          <a:p>
            <a:r>
              <a:rPr lang="en-US" sz="4400" dirty="0">
                <a:latin typeface="+mj-lt"/>
                <a:sym typeface="Arial"/>
              </a:rPr>
              <a:t>Hadoop Distributed File System (HDFS)</a:t>
            </a:r>
          </a:p>
        </p:txBody>
      </p:sp>
      <p:sp>
        <p:nvSpPr>
          <p:cNvPr id="241" name="Shape 241"/>
          <p:cNvSpPr txBox="1">
            <a:spLocks noGrp="1"/>
          </p:cNvSpPr>
          <p:nvPr>
            <p:ph type="body" idx="1"/>
          </p:nvPr>
        </p:nvSpPr>
        <p:spPr>
          <a:xfrm>
            <a:off x="1158844" y="2154725"/>
            <a:ext cx="11033156" cy="3819657"/>
          </a:xfrm>
        </p:spPr>
        <p:txBody>
          <a:bodyPr/>
          <a:lstStyle/>
          <a:p>
            <a:pPr marL="50800" indent="0">
              <a:buNone/>
            </a:pPr>
            <a:r>
              <a:rPr lang="en-US" dirty="0">
                <a:latin typeface="+mj-lt"/>
                <a:sym typeface="Arial"/>
              </a:rPr>
              <a:t>HDFS is similar to </a:t>
            </a:r>
            <a:r>
              <a:rPr lang="en-US" dirty="0" err="1">
                <a:latin typeface="+mj-lt"/>
                <a:sym typeface="Arial"/>
              </a:rPr>
              <a:t>Ceph</a:t>
            </a:r>
            <a:r>
              <a:rPr lang="en-US" dirty="0">
                <a:latin typeface="+mj-lt"/>
                <a:sym typeface="Arial"/>
              </a:rPr>
              <a:t>, so we won’t do a deep dive on it.  </a:t>
            </a:r>
            <a:br>
              <a:rPr lang="en-US" dirty="0">
                <a:latin typeface="+mj-lt"/>
                <a:sym typeface="Arial"/>
              </a:rPr>
            </a:br>
            <a:r>
              <a:rPr lang="en-US" dirty="0">
                <a:latin typeface="+mj-lt"/>
                <a:sym typeface="Arial"/>
              </a:rPr>
              <a:t>Supports </a:t>
            </a:r>
            <a:r>
              <a:rPr lang="en-US" b="1" dirty="0">
                <a:latin typeface="+mj-lt"/>
                <a:sym typeface="Arial"/>
              </a:rPr>
              <a:t>append-only updates</a:t>
            </a:r>
            <a:r>
              <a:rPr lang="en-US" dirty="0">
                <a:latin typeface="+mj-lt"/>
                <a:sym typeface="Arial"/>
              </a:rPr>
              <a:t>, whole-file delete/create/replace.</a:t>
            </a:r>
          </a:p>
          <a:p>
            <a:pPr marL="50800" indent="0">
              <a:buNone/>
            </a:pPr>
            <a:endParaRPr lang="en-US" dirty="0">
              <a:latin typeface="+mj-lt"/>
              <a:sym typeface="Arial"/>
            </a:endParaRPr>
          </a:p>
          <a:p>
            <a:pPr marL="50800" indent="0">
              <a:buNone/>
            </a:pPr>
            <a:r>
              <a:rPr lang="en-US" dirty="0">
                <a:latin typeface="+mj-lt"/>
                <a:sym typeface="Arial"/>
              </a:rPr>
              <a:t>Offers a form of “checkpoint”</a:t>
            </a:r>
          </a:p>
          <a:p>
            <a:pPr>
              <a:buFont typeface="Wingdings" panose="05000000000000000000" pitchFamily="2" charset="2"/>
              <a:buChar char="Ø"/>
            </a:pPr>
            <a:r>
              <a:rPr lang="en-US" dirty="0">
                <a:latin typeface="+mj-lt"/>
                <a:sym typeface="Arial"/>
              </a:rPr>
              <a:t> It records file versions and lengths.</a:t>
            </a:r>
          </a:p>
          <a:p>
            <a:pPr>
              <a:buFont typeface="Wingdings" panose="05000000000000000000" pitchFamily="2" charset="2"/>
              <a:buChar char="Ø"/>
            </a:pPr>
            <a:r>
              <a:rPr lang="en-US" dirty="0">
                <a:latin typeface="+mj-lt"/>
                <a:sym typeface="Arial"/>
              </a:rPr>
              <a:t> Rollback is done by truncating files to earlier lengths</a:t>
            </a:r>
          </a:p>
          <a:p>
            <a:pPr>
              <a:buFont typeface="Wingdings" panose="05000000000000000000" pitchFamily="2" charset="2"/>
              <a:buChar char="Ø"/>
            </a:pPr>
            <a:r>
              <a:rPr lang="en-US" dirty="0">
                <a:latin typeface="+mj-lt"/>
                <a:sym typeface="Arial"/>
              </a:rPr>
              <a:t> HDFS doesn’t retain old versions, so it can’t undo a file delete/replace.</a:t>
            </a:r>
          </a:p>
        </p:txBody>
      </p:sp>
      <p:sp>
        <p:nvSpPr>
          <p:cNvPr id="240" name="Shape 240"/>
          <p:cNvSpPr txBox="1">
            <a:spLocks noGrp="1"/>
          </p:cNvSpPr>
          <p:nvPr>
            <p:ph type="sldNum" idx="12"/>
          </p:nvPr>
        </p:nvSpPr>
        <p:spPr/>
        <p:txBody>
          <a:bodyPr/>
          <a:lstStyle/>
          <a:p>
            <a:fld id="{00000000-1234-1234-1234-123412341234}" type="slidenum">
              <a:rPr lang="en-US" smtClean="0">
                <a:latin typeface="+mj-lt"/>
                <a:sym typeface="Questrial"/>
              </a:rPr>
              <a:pPr/>
              <a:t>6</a:t>
            </a:fld>
            <a:endParaRPr lang="en-US" dirty="0">
              <a:latin typeface="+mj-lt"/>
              <a:sym typeface="Questrial"/>
            </a:endParaRPr>
          </a:p>
        </p:txBody>
      </p:sp>
      <p:sp>
        <p:nvSpPr>
          <p:cNvPr id="2" name="Footer Placeholder 1"/>
          <p:cNvSpPr>
            <a:spLocks noGrp="1"/>
          </p:cNvSpPr>
          <p:nvPr>
            <p:ph type="ftr" sz="quarter" idx="11"/>
          </p:nvPr>
        </p:nvSpPr>
        <p:spPr/>
        <p:txBody>
          <a:bodyPr/>
          <a:lstStyle/>
          <a:p>
            <a:r>
              <a:rPr lang="en-US" dirty="0">
                <a:latin typeface="+mj-lt"/>
              </a:rPr>
              <a:t>CS5412, Fall 2022</a:t>
            </a:r>
          </a:p>
        </p:txBody>
      </p:sp>
    </p:spTree>
    <p:extLst>
      <p:ext uri="{BB962C8B-B14F-4D97-AF65-F5344CB8AC3E}">
        <p14:creationId xmlns:p14="http://schemas.microsoft.com/office/powerpoint/2010/main" val="1898653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p:txBody>
          <a:bodyPr/>
          <a:lstStyle/>
          <a:p>
            <a:r>
              <a:rPr lang="en-US" dirty="0">
                <a:latin typeface="+mj-lt"/>
                <a:sym typeface="Arial"/>
              </a:rPr>
              <a:t>Hadoop Database (HBase) is a thin layer directly over HDFS</a:t>
            </a:r>
          </a:p>
        </p:txBody>
      </p:sp>
      <p:sp>
        <p:nvSpPr>
          <p:cNvPr id="241" name="Shape 241"/>
          <p:cNvSpPr txBox="1">
            <a:spLocks noGrp="1"/>
          </p:cNvSpPr>
          <p:nvPr>
            <p:ph type="body" idx="1"/>
          </p:nvPr>
        </p:nvSpPr>
        <p:spPr>
          <a:xfrm>
            <a:off x="525102" y="2477754"/>
            <a:ext cx="11579382" cy="3600027"/>
          </a:xfrm>
        </p:spPr>
        <p:txBody>
          <a:bodyPr/>
          <a:lstStyle/>
          <a:p>
            <a:r>
              <a:rPr lang="en-US" dirty="0">
                <a:latin typeface="+mj-lt"/>
                <a:sym typeface="Arial"/>
              </a:rPr>
              <a:t>HBASE is used like a NoSQL database.  </a:t>
            </a:r>
          </a:p>
          <a:p>
            <a:endParaRPr lang="en-US" dirty="0">
              <a:latin typeface="+mj-lt"/>
              <a:sym typeface="Arial"/>
            </a:endParaRPr>
          </a:p>
          <a:p>
            <a:r>
              <a:rPr lang="en-US" dirty="0">
                <a:latin typeface="+mj-lt"/>
                <a:sym typeface="Arial"/>
              </a:rPr>
              <a:t>It maps directly to HDFS</a:t>
            </a:r>
          </a:p>
          <a:p>
            <a:endParaRPr lang="en-US" dirty="0">
              <a:latin typeface="+mj-lt"/>
              <a:sym typeface="Arial"/>
            </a:endParaRPr>
          </a:p>
          <a:p>
            <a:r>
              <a:rPr lang="en-US" dirty="0">
                <a:latin typeface="+mj-lt"/>
                <a:sym typeface="Arial"/>
              </a:rPr>
              <a:t>It holds relations (tables). </a:t>
            </a:r>
          </a:p>
          <a:p>
            <a:endParaRPr lang="en-US" dirty="0">
              <a:latin typeface="+mj-lt"/>
              <a:sym typeface="Arial"/>
            </a:endParaRPr>
          </a:p>
          <a:p>
            <a:r>
              <a:rPr lang="en-US" dirty="0">
                <a:latin typeface="+mj-lt"/>
                <a:sym typeface="Arial"/>
              </a:rPr>
              <a:t>Supports large amounts of data and high throughput</a:t>
            </a:r>
          </a:p>
          <a:p>
            <a:endParaRPr lang="en-US" dirty="0">
              <a:latin typeface="+mj-lt"/>
              <a:sym typeface="Arial"/>
            </a:endParaRPr>
          </a:p>
        </p:txBody>
      </p:sp>
      <p:sp>
        <p:nvSpPr>
          <p:cNvPr id="240" name="Shape 240"/>
          <p:cNvSpPr txBox="1">
            <a:spLocks noGrp="1"/>
          </p:cNvSpPr>
          <p:nvPr>
            <p:ph type="sldNum" idx="12"/>
          </p:nvPr>
        </p:nvSpPr>
        <p:spPr/>
        <p:txBody>
          <a:bodyPr/>
          <a:lstStyle/>
          <a:p>
            <a:fld id="{00000000-1234-1234-1234-123412341234}" type="slidenum">
              <a:rPr lang="en-US" smtClean="0">
                <a:latin typeface="+mj-lt"/>
                <a:sym typeface="Questrial"/>
              </a:rPr>
              <a:pPr/>
              <a:t>7</a:t>
            </a:fld>
            <a:endParaRPr lang="en-US" dirty="0">
              <a:latin typeface="+mj-lt"/>
              <a:sym typeface="Questrial"/>
            </a:endParaRPr>
          </a:p>
        </p:txBody>
      </p:sp>
      <p:sp>
        <p:nvSpPr>
          <p:cNvPr id="2" name="Footer Placeholder 1"/>
          <p:cNvSpPr>
            <a:spLocks noGrp="1"/>
          </p:cNvSpPr>
          <p:nvPr>
            <p:ph type="ftr" sz="quarter" idx="11"/>
          </p:nvPr>
        </p:nvSpPr>
        <p:spPr/>
        <p:txBody>
          <a:bodyPr/>
          <a:lstStyle/>
          <a:p>
            <a:r>
              <a:rPr lang="en-US" dirty="0">
                <a:latin typeface="+mj-lt"/>
              </a:rPr>
              <a:t>CS5412, Fall 2022</a:t>
            </a:r>
          </a:p>
        </p:txBody>
      </p:sp>
    </p:spTree>
    <p:extLst>
      <p:ext uri="{BB962C8B-B14F-4D97-AF65-F5344CB8AC3E}">
        <p14:creationId xmlns:p14="http://schemas.microsoft.com/office/powerpoint/2010/main" val="179930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dirty="0">
                <a:latin typeface="+mn-lt"/>
                <a:sym typeface="Arial"/>
              </a:rPr>
              <a:t>HBase: Data Model (1) </a:t>
            </a:r>
          </a:p>
        </p:txBody>
      </p:sp>
      <p:sp>
        <p:nvSpPr>
          <p:cNvPr id="330" name="Shape 330"/>
          <p:cNvSpPr txBox="1">
            <a:spLocks noGrp="1"/>
          </p:cNvSpPr>
          <p:nvPr>
            <p:ph type="sldNum" sz="quarter" idx="12"/>
          </p:nvPr>
        </p:nvSpPr>
        <p:spPr/>
        <p:txBody>
          <a:bodyPr/>
          <a:lstStyle/>
          <a:p>
            <a:fld id="{00000000-1234-1234-1234-123412341234}" type="slidenum">
              <a:rPr lang="en-US" smtClean="0">
                <a:latin typeface="+mn-lt"/>
                <a:sym typeface="Questrial"/>
              </a:rPr>
              <a:pPr/>
              <a:t>8</a:t>
            </a:fld>
            <a:endParaRPr lang="en-US" dirty="0">
              <a:latin typeface="+mn-lt"/>
              <a:sym typeface="Questrial"/>
            </a:endParaRPr>
          </a:p>
        </p:txBody>
      </p:sp>
      <p:pic>
        <p:nvPicPr>
          <p:cNvPr id="4" name="Picture 3">
            <a:extLst>
              <a:ext uri="{FF2B5EF4-FFF2-40B4-BE49-F238E27FC236}">
                <a16:creationId xmlns:a16="http://schemas.microsoft.com/office/drawing/2014/main" id="{557DC07D-1FC6-4C8B-842F-5A4F3C40FE1F}"/>
              </a:ext>
            </a:extLst>
          </p:cNvPr>
          <p:cNvPicPr>
            <a:picLocks noChangeAspect="1"/>
          </p:cNvPicPr>
          <p:nvPr/>
        </p:nvPicPr>
        <p:blipFill>
          <a:blip r:embed="rId3"/>
          <a:stretch>
            <a:fillRect/>
          </a:stretch>
        </p:blipFill>
        <p:spPr>
          <a:xfrm>
            <a:off x="2111249" y="1801703"/>
            <a:ext cx="7969503" cy="3789173"/>
          </a:xfrm>
          <a:prstGeom prst="rect">
            <a:avLst/>
          </a:prstGeom>
        </p:spPr>
      </p:pic>
      <p:sp>
        <p:nvSpPr>
          <p:cNvPr id="2" name="Footer Placeholder 1"/>
          <p:cNvSpPr>
            <a:spLocks noGrp="1"/>
          </p:cNvSpPr>
          <p:nvPr>
            <p:ph type="ftr" sz="quarter" idx="11"/>
          </p:nvPr>
        </p:nvSpPr>
        <p:spPr/>
        <p:txBody>
          <a:bodyPr/>
          <a:lstStyle/>
          <a:p>
            <a:r>
              <a:rPr lang="en-US" dirty="0">
                <a:latin typeface="+mn-lt"/>
              </a:rPr>
              <a:t>CS5412, Fall 2022</a:t>
            </a:r>
          </a:p>
        </p:txBody>
      </p:sp>
    </p:spTree>
    <p:extLst>
      <p:ext uri="{BB962C8B-B14F-4D97-AF65-F5344CB8AC3E}">
        <p14:creationId xmlns:p14="http://schemas.microsoft.com/office/powerpoint/2010/main" val="1550371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dirty="0">
                <a:latin typeface="+mn-lt"/>
                <a:sym typeface="Arial"/>
              </a:rPr>
              <a:t>HBase: Data Model (2) </a:t>
            </a:r>
          </a:p>
        </p:txBody>
      </p:sp>
      <p:sp>
        <p:nvSpPr>
          <p:cNvPr id="330" name="Shape 330"/>
          <p:cNvSpPr txBox="1">
            <a:spLocks noGrp="1"/>
          </p:cNvSpPr>
          <p:nvPr>
            <p:ph type="sldNum" sz="quarter" idx="12"/>
          </p:nvPr>
        </p:nvSpPr>
        <p:spPr/>
        <p:txBody>
          <a:bodyPr/>
          <a:lstStyle/>
          <a:p>
            <a:fld id="{00000000-1234-1234-1234-123412341234}" type="slidenum">
              <a:rPr lang="en-US" smtClean="0">
                <a:latin typeface="+mn-lt"/>
                <a:sym typeface="Questrial"/>
              </a:rPr>
              <a:pPr/>
              <a:t>9</a:t>
            </a:fld>
            <a:endParaRPr lang="en-US" dirty="0">
              <a:latin typeface="+mn-lt"/>
              <a:sym typeface="Questrial"/>
            </a:endParaRPr>
          </a:p>
        </p:txBody>
      </p:sp>
      <p:sp>
        <p:nvSpPr>
          <p:cNvPr id="7" name="Shape 323">
            <a:extLst>
              <a:ext uri="{FF2B5EF4-FFF2-40B4-BE49-F238E27FC236}">
                <a16:creationId xmlns:a16="http://schemas.microsoft.com/office/drawing/2014/main" id="{B26A6AC5-D8DC-4685-A744-331F8C56CA54}"/>
              </a:ext>
            </a:extLst>
          </p:cNvPr>
          <p:cNvSpPr txBox="1">
            <a:spLocks/>
          </p:cNvSpPr>
          <p:nvPr/>
        </p:nvSpPr>
        <p:spPr>
          <a:xfrm>
            <a:off x="1713866" y="2433559"/>
            <a:ext cx="10582991" cy="331737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14518" lvl="1">
              <a:lnSpc>
                <a:spcPct val="100000"/>
              </a:lnSpc>
              <a:spcBef>
                <a:spcPts val="533"/>
              </a:spcBef>
              <a:spcAft>
                <a:spcPts val="533"/>
              </a:spcAft>
            </a:pPr>
            <a:r>
              <a:rPr lang="en-US" sz="3200" dirty="0">
                <a:ea typeface="Arial"/>
                <a:cs typeface="Arial"/>
                <a:sym typeface="Arial"/>
              </a:rPr>
              <a:t>Sorted rows: support billions of rows</a:t>
            </a:r>
          </a:p>
          <a:p>
            <a:pPr marL="414518" lvl="1">
              <a:lnSpc>
                <a:spcPct val="100000"/>
              </a:lnSpc>
              <a:spcBef>
                <a:spcPts val="533"/>
              </a:spcBef>
              <a:spcAft>
                <a:spcPts val="533"/>
              </a:spcAft>
            </a:pPr>
            <a:r>
              <a:rPr lang="en-US" sz="3200" dirty="0">
                <a:ea typeface="Arial"/>
                <a:cs typeface="Arial"/>
                <a:sym typeface="Arial"/>
              </a:rPr>
              <a:t>Columns: Supports millions of columns</a:t>
            </a:r>
          </a:p>
          <a:p>
            <a:pPr marL="414518" lvl="1">
              <a:lnSpc>
                <a:spcPct val="100000"/>
              </a:lnSpc>
              <a:spcBef>
                <a:spcPts val="533"/>
              </a:spcBef>
              <a:spcAft>
                <a:spcPts val="533"/>
              </a:spcAft>
            </a:pPr>
            <a:r>
              <a:rPr lang="en-US" sz="3200" dirty="0">
                <a:ea typeface="Arial"/>
                <a:cs typeface="Arial"/>
                <a:sym typeface="Arial"/>
              </a:rPr>
              <a:t>Cell: intersection of row and column</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Can have multiple values (which are time-stamped)</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Can be empty. No storage/processing overheads</a:t>
            </a:r>
          </a:p>
          <a:p>
            <a:pPr marL="414518" lvl="1">
              <a:lnSpc>
                <a:spcPct val="100000"/>
              </a:lnSpc>
              <a:spcBef>
                <a:spcPts val="533"/>
              </a:spcBef>
              <a:spcAft>
                <a:spcPts val="533"/>
              </a:spcAft>
            </a:pPr>
            <a:endParaRPr lang="en-US" sz="3200" dirty="0">
              <a:ea typeface="Arial"/>
              <a:cs typeface="Arial"/>
              <a:sym typeface="Arial"/>
            </a:endParaRPr>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p:txBody>
      </p:sp>
      <p:sp>
        <p:nvSpPr>
          <p:cNvPr id="2" name="Footer Placeholder 1"/>
          <p:cNvSpPr>
            <a:spLocks noGrp="1"/>
          </p:cNvSpPr>
          <p:nvPr>
            <p:ph type="ftr" sz="quarter" idx="11"/>
          </p:nvPr>
        </p:nvSpPr>
        <p:spPr/>
        <p:txBody>
          <a:bodyPr/>
          <a:lstStyle/>
          <a:p>
            <a:r>
              <a:rPr lang="en-US" dirty="0">
                <a:latin typeface="+mn-lt"/>
              </a:rPr>
              <a:t>CS5412, Fall 2022</a:t>
            </a:r>
          </a:p>
        </p:txBody>
      </p:sp>
    </p:spTree>
    <p:extLst>
      <p:ext uri="{BB962C8B-B14F-4D97-AF65-F5344CB8AC3E}">
        <p14:creationId xmlns:p14="http://schemas.microsoft.com/office/powerpoint/2010/main" val="1725718325"/>
      </p:ext>
    </p:extLst>
  </p:cSld>
  <p:clrMapOvr>
    <a:masterClrMapping/>
  </p:clrMapOvr>
</p:sld>
</file>

<file path=ppt/theme/theme1.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3873</Words>
  <Application>Microsoft Office PowerPoint</Application>
  <PresentationFormat>Widescreen</PresentationFormat>
  <Paragraphs>622</Paragraphs>
  <Slides>57</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Noto Sans Symbols</vt:lpstr>
      <vt:lpstr>Arial</vt:lpstr>
      <vt:lpstr>Questrial</vt:lpstr>
      <vt:lpstr>Courier New</vt:lpstr>
      <vt:lpstr>Calibri</vt:lpstr>
      <vt:lpstr>Wingdings</vt:lpstr>
      <vt:lpstr>Integral</vt:lpstr>
      <vt:lpstr>CS5412 / Lecture 22 Apache Architecture</vt:lpstr>
      <vt:lpstr>Apache: A Big Data Archicture</vt:lpstr>
      <vt:lpstr>Actual Apache Tool Names</vt:lpstr>
      <vt:lpstr>Apache Zookeeper</vt:lpstr>
      <vt:lpstr>The ZooKeeper Service</vt:lpstr>
      <vt:lpstr>Hadoop Distributed File System (HDFS)</vt:lpstr>
      <vt:lpstr>Hadoop Database (HBase) is a thin layer directly over HDFS</vt:lpstr>
      <vt:lpstr>HBase: Data Model (1) </vt:lpstr>
      <vt:lpstr>HBase: Data Model (2) </vt:lpstr>
      <vt:lpstr>HBase: Table</vt:lpstr>
      <vt:lpstr>HBase: Horizontal Splits (Regions) </vt:lpstr>
      <vt:lpstr>HBase Architecture</vt:lpstr>
      <vt:lpstr>HBase Architecture: Column Family (1)</vt:lpstr>
      <vt:lpstr>HBase Architecture: Column Family (2)</vt:lpstr>
      <vt:lpstr>HBase Architecture (1)</vt:lpstr>
      <vt:lpstr>HBase Architecture (2) </vt:lpstr>
      <vt:lpstr>HDFS uses ZooKeeper as its coordinator</vt:lpstr>
      <vt:lpstr>HBase vs HDFS</vt:lpstr>
      <vt:lpstr>Hadoop Resource Management</vt:lpstr>
      <vt:lpstr>Hadoop Ecosystem (Resource Manager)</vt:lpstr>
      <vt:lpstr>YARN Concepts (1)</vt:lpstr>
      <vt:lpstr>YARN Concepts (2)</vt:lpstr>
      <vt:lpstr>YARN Concepts (3)</vt:lpstr>
      <vt:lpstr>YARN Concepts (4)</vt:lpstr>
      <vt:lpstr>Hadoop Ecosystem (Processing Layer)</vt:lpstr>
      <vt:lpstr>Recall: MapReduce generates lots of tasks as it runs!</vt:lpstr>
      <vt:lpstr>Example YARN challenge</vt:lpstr>
      <vt:lpstr>How does YARN do this?</vt:lpstr>
      <vt:lpstr>Slight topic shift… </vt:lpstr>
      <vt:lpstr>Apache Hive: SQL on MapReduce</vt:lpstr>
      <vt:lpstr>Apache Hive: SQL on MapReduce</vt:lpstr>
      <vt:lpstr>Apache Hive</vt:lpstr>
      <vt:lpstr>Apache Pig: Scripting on MapReduce</vt:lpstr>
      <vt:lpstr>Apache Pig: Scripting on MapReduce</vt:lpstr>
      <vt:lpstr>Apache Hive &amp; ApachePig</vt:lpstr>
      <vt:lpstr>Apache Hive   vs     Apache Pig</vt:lpstr>
      <vt:lpstr>Apache Hive vs ApachePig: example</vt:lpstr>
      <vt:lpstr>Data Ingestion Systems/Tools</vt:lpstr>
      <vt:lpstr>Apache Kafka</vt:lpstr>
      <vt:lpstr>What is Apache Kafka used for? (1)</vt:lpstr>
      <vt:lpstr>What is Apache Kafka used for? (2)</vt:lpstr>
      <vt:lpstr>Apache Kafka: Fundamentals</vt:lpstr>
      <vt:lpstr>Apache Kafka: Components</vt:lpstr>
      <vt:lpstr>Apache Kafka: Topics &amp; Partitions (1)</vt:lpstr>
      <vt:lpstr>Apache Kafka: Topics &amp; Partitions (2)</vt:lpstr>
      <vt:lpstr>Apache Kafka: Topics &amp; Partitions (3)</vt:lpstr>
      <vt:lpstr>Apache Kafka: Topics &amp; Partitions (4)</vt:lpstr>
      <vt:lpstr>Apache Kafka: Distribution of Partitions (2)</vt:lpstr>
      <vt:lpstr>Apache Kafka: Components</vt:lpstr>
      <vt:lpstr>Apache Kafka: Producers</vt:lpstr>
      <vt:lpstr>Apache Kafka: Consumers</vt:lpstr>
      <vt:lpstr>Apache Kafka: Producers &amp; Consumers</vt:lpstr>
      <vt:lpstr>Apache Kafka: Design Guarantees (1)</vt:lpstr>
      <vt:lpstr>Apache Kafka: Design Guarantees (2)</vt:lpstr>
      <vt:lpstr>Apache Kafka: Four Core APIs (1)</vt:lpstr>
      <vt:lpstr>Apache Kafka: Four Core APIs (2)</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BigData Systems - Part2</dc:title>
  <dc:creator>Ken Birman</dc:creator>
  <cp:lastModifiedBy>Ken Birman</cp:lastModifiedBy>
  <cp:revision>19</cp:revision>
  <dcterms:modified xsi:type="dcterms:W3CDTF">2022-11-09T16:07:48Z</dcterms:modified>
</cp:coreProperties>
</file>