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7"/>
  </p:notesMasterIdLst>
  <p:sldIdLst>
    <p:sldId id="256" r:id="rId2"/>
    <p:sldId id="368" r:id="rId3"/>
    <p:sldId id="343" r:id="rId4"/>
    <p:sldId id="363" r:id="rId5"/>
    <p:sldId id="367" r:id="rId6"/>
    <p:sldId id="344" r:id="rId7"/>
    <p:sldId id="384" r:id="rId8"/>
    <p:sldId id="385" r:id="rId9"/>
    <p:sldId id="369" r:id="rId10"/>
    <p:sldId id="370" r:id="rId11"/>
    <p:sldId id="371" r:id="rId12"/>
    <p:sldId id="381" r:id="rId13"/>
    <p:sldId id="382" r:id="rId14"/>
    <p:sldId id="383" r:id="rId15"/>
    <p:sldId id="372" r:id="rId16"/>
    <p:sldId id="327" r:id="rId17"/>
    <p:sldId id="328" r:id="rId18"/>
    <p:sldId id="329" r:id="rId19"/>
    <p:sldId id="330" r:id="rId20"/>
    <p:sldId id="331" r:id="rId21"/>
    <p:sldId id="388" r:id="rId22"/>
    <p:sldId id="386" r:id="rId23"/>
    <p:sldId id="333" r:id="rId24"/>
    <p:sldId id="387" r:id="rId25"/>
    <p:sldId id="334" r:id="rId26"/>
    <p:sldId id="335" r:id="rId27"/>
    <p:sldId id="263" r:id="rId28"/>
    <p:sldId id="322" r:id="rId29"/>
    <p:sldId id="323" r:id="rId30"/>
    <p:sldId id="275" r:id="rId31"/>
    <p:sldId id="276" r:id="rId32"/>
    <p:sldId id="278"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325" r:id="rId48"/>
    <p:sldId id="294" r:id="rId49"/>
    <p:sldId id="295" r:id="rId50"/>
    <p:sldId id="296" r:id="rId51"/>
    <p:sldId id="297" r:id="rId52"/>
    <p:sldId id="298" r:id="rId53"/>
    <p:sldId id="326" r:id="rId54"/>
    <p:sldId id="299" r:id="rId55"/>
    <p:sldId id="324" r:id="rId56"/>
    <p:sldId id="300" r:id="rId57"/>
    <p:sldId id="301" r:id="rId58"/>
    <p:sldId id="302" r:id="rId59"/>
    <p:sldId id="303" r:id="rId60"/>
    <p:sldId id="304" r:id="rId61"/>
    <p:sldId id="305" r:id="rId62"/>
    <p:sldId id="306"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1" r:id="rId76"/>
  </p:sldIdLst>
  <p:sldSz cx="12192000" cy="6858000"/>
  <p:notesSz cx="6858000" cy="9144000"/>
  <p:embeddedFontLst>
    <p:embeddedFont>
      <p:font typeface="Calibri" panose="020F0502020204030204" pitchFamily="34" charset="0"/>
      <p:regular r:id="rId78"/>
      <p:bold r:id="rId79"/>
      <p:italic r:id="rId80"/>
      <p:boldItalic r:id="rId81"/>
    </p:embeddedFont>
    <p:embeddedFont>
      <p:font typeface="Questrial" pitchFamily="2" charset="0"/>
      <p:regular r:id="rId82"/>
    </p:embeddedFont>
    <p:embeddedFont>
      <p:font typeface="Tw Cen MT" panose="020B0602020104020603" pitchFamily="3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12</a:t>
            </a:fld>
            <a:endParaRPr lang="en-US"/>
          </a:p>
        </p:txBody>
      </p:sp>
    </p:spTree>
    <p:extLst>
      <p:ext uri="{BB962C8B-B14F-4D97-AF65-F5344CB8AC3E}">
        <p14:creationId xmlns:p14="http://schemas.microsoft.com/office/powerpoint/2010/main" val="244064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13</a:t>
            </a:fld>
            <a:endParaRPr lang="en-US"/>
          </a:p>
        </p:txBody>
      </p:sp>
    </p:spTree>
    <p:extLst>
      <p:ext uri="{BB962C8B-B14F-4D97-AF65-F5344CB8AC3E}">
        <p14:creationId xmlns:p14="http://schemas.microsoft.com/office/powerpoint/2010/main" val="50023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14</a:t>
            </a:fld>
            <a:endParaRPr lang="en-US"/>
          </a:p>
        </p:txBody>
      </p:sp>
    </p:spTree>
    <p:extLst>
      <p:ext uri="{BB962C8B-B14F-4D97-AF65-F5344CB8AC3E}">
        <p14:creationId xmlns:p14="http://schemas.microsoft.com/office/powerpoint/2010/main" val="133263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15</a:t>
            </a:fld>
            <a:endParaRPr lang="en-US"/>
          </a:p>
        </p:txBody>
      </p:sp>
    </p:spTree>
    <p:extLst>
      <p:ext uri="{BB962C8B-B14F-4D97-AF65-F5344CB8AC3E}">
        <p14:creationId xmlns:p14="http://schemas.microsoft.com/office/powerpoint/2010/main" val="1531840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25" name="Shape 5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350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33" name="Shape 5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675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41" name="Shape 5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663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50" name="Shape 5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36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63" name="Shape 5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604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63" name="Shape 5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824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2</a:t>
            </a:fld>
            <a:endParaRPr lang="en-US"/>
          </a:p>
        </p:txBody>
      </p:sp>
    </p:spTree>
    <p:extLst>
      <p:ext uri="{BB962C8B-B14F-4D97-AF65-F5344CB8AC3E}">
        <p14:creationId xmlns:p14="http://schemas.microsoft.com/office/powerpoint/2010/main" val="58714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82" name="Shape 5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718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96" name="Shape 5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824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163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We use some code snippets and spark shell in this class.</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053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We use some code snippets and spark shell in this class.</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148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330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976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Cluster manager --  </a:t>
            </a:r>
            <a:r>
              <a:rPr lang="en-US" dirty="0" err="1"/>
              <a:t>mesos</a:t>
            </a:r>
            <a:r>
              <a:rPr lang="en-US" dirty="0"/>
              <a:t>, yarn, spark core standalone manager</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843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Uses a directed acyclic graph of RDDs </a:t>
            </a:r>
            <a:r>
              <a:rPr lang="en-US" dirty="0">
                <a:sym typeface="Wingdings" panose="05000000000000000000" pitchFamily="2" charset="2"/>
              </a:rPr>
              <a:t> create a schedule of spark tasks ..with the help of cluster manager assigns those tasks to worker nodes</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828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21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a:t>
            </a:fld>
            <a:endParaRPr lang="en-US"/>
          </a:p>
        </p:txBody>
      </p:sp>
    </p:spTree>
    <p:extLst>
      <p:ext uri="{BB962C8B-B14F-4D97-AF65-F5344CB8AC3E}">
        <p14:creationId xmlns:p14="http://schemas.microsoft.com/office/powerpoint/2010/main" val="3221551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9405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357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708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baseline="0" dirty="0">
                <a:solidFill>
                  <a:srgbClr val="000000"/>
                </a:solidFill>
                <a:latin typeface="Arial"/>
                <a:ea typeface="Arial"/>
                <a:cs typeface="Arial"/>
                <a:sym typeface="Arial"/>
              </a:rPr>
              <a:t>Created by starting with a file in </a:t>
            </a:r>
            <a:r>
              <a:rPr lang="en-US" sz="1100" b="0" i="1" u="none" strike="noStrike" cap="none" baseline="0" dirty="0">
                <a:solidFill>
                  <a:srgbClr val="000000"/>
                </a:solidFill>
                <a:latin typeface="Arial"/>
                <a:ea typeface="Arial"/>
                <a:cs typeface="Arial"/>
                <a:sym typeface="Arial"/>
              </a:rPr>
              <a:t>Hadoop Distributed File System </a:t>
            </a:r>
            <a:r>
              <a:rPr lang="en-US" sz="1100" b="0" i="0" u="none" strike="noStrike" cap="none" baseline="0" dirty="0">
                <a:solidFill>
                  <a:srgbClr val="000000"/>
                </a:solidFill>
                <a:latin typeface="Arial"/>
                <a:ea typeface="Arial"/>
                <a:cs typeface="Arial"/>
                <a:sym typeface="Arial"/>
              </a:rPr>
              <a:t>(HDFS) or an </a:t>
            </a:r>
            <a:r>
              <a:rPr lang="en-US" sz="1100" b="0" i="1" u="none" strike="noStrike" cap="none" baseline="0" dirty="0">
                <a:solidFill>
                  <a:srgbClr val="000000"/>
                </a:solidFill>
                <a:latin typeface="Arial"/>
                <a:ea typeface="Arial"/>
                <a:cs typeface="Arial"/>
                <a:sym typeface="Arial"/>
              </a:rPr>
              <a:t>existing collection </a:t>
            </a:r>
            <a:r>
              <a:rPr lang="en-US" sz="1100" b="0" i="0" u="none" strike="noStrike" cap="none" baseline="0" dirty="0">
                <a:solidFill>
                  <a:srgbClr val="000000"/>
                </a:solidFill>
                <a:latin typeface="Arial"/>
                <a:ea typeface="Arial"/>
                <a:cs typeface="Arial"/>
                <a:sym typeface="Arial"/>
              </a:rPr>
              <a:t>in the driver program</a:t>
            </a:r>
          </a:p>
          <a:p>
            <a:endParaRPr lang="en-US" dirty="0"/>
          </a:p>
          <a:p>
            <a:pPr marL="0" lvl="0" indent="0" rtl="0">
              <a:spcBef>
                <a:spcPts val="0"/>
              </a:spcBef>
              <a:spcAft>
                <a:spcPts val="0"/>
              </a:spcAft>
              <a:buNone/>
            </a:pPr>
            <a:r>
              <a:rPr lang="en-US" dirty="0"/>
              <a:t>Similar to map or reduce… Map is similar to map reduce map..   Group-by is kind of reduce function..  There are other functions</a:t>
            </a:r>
          </a:p>
          <a:p>
            <a:pPr marL="0" lvl="0" indent="0" rtl="0">
              <a:spcBef>
                <a:spcPts val="0"/>
              </a:spcBef>
              <a:spcAft>
                <a:spcPts val="0"/>
              </a:spcAft>
              <a:buNone/>
            </a:pPr>
            <a:endParaRPr lang="en-US" dirty="0"/>
          </a:p>
          <a:p>
            <a:pPr marL="0" lvl="0" indent="0" rtl="0">
              <a:spcBef>
                <a:spcPts val="0"/>
              </a:spcBef>
              <a:spcAft>
                <a:spcPts val="0"/>
              </a:spcAft>
              <a:buNone/>
            </a:pPr>
            <a:r>
              <a:rPr lang="en-US" sz="1100" b="0" i="0" u="none" strike="noStrike" cap="none" baseline="0" dirty="0">
                <a:solidFill>
                  <a:srgbClr val="000000"/>
                </a:solidFill>
                <a:latin typeface="Arial"/>
                <a:ea typeface="Arial"/>
                <a:cs typeface="Arial"/>
                <a:sym typeface="Arial"/>
              </a:rPr>
              <a:t>May be </a:t>
            </a:r>
            <a:r>
              <a:rPr lang="en-US" sz="1100" b="0" i="1" u="none" strike="noStrike" cap="none" baseline="0" dirty="0">
                <a:solidFill>
                  <a:srgbClr val="000000"/>
                </a:solidFill>
                <a:latin typeface="Arial"/>
                <a:ea typeface="Arial"/>
                <a:cs typeface="Arial"/>
                <a:sym typeface="Arial"/>
              </a:rPr>
              <a:t>persisted </a:t>
            </a:r>
            <a:r>
              <a:rPr lang="en-US" sz="1100" b="0" i="0" u="none" strike="noStrike" cap="none" baseline="0" dirty="0">
                <a:solidFill>
                  <a:srgbClr val="000000"/>
                </a:solidFill>
                <a:latin typeface="Arial"/>
                <a:ea typeface="Arial"/>
                <a:cs typeface="Arial"/>
                <a:sym typeface="Arial"/>
              </a:rPr>
              <a:t>in memory for </a:t>
            </a:r>
            <a:r>
              <a:rPr lang="en-US" sz="1100" b="0" i="1" u="none" strike="noStrike" cap="none" baseline="0" dirty="0">
                <a:solidFill>
                  <a:srgbClr val="000000"/>
                </a:solidFill>
                <a:latin typeface="Arial"/>
                <a:ea typeface="Arial"/>
                <a:cs typeface="Arial"/>
                <a:sym typeface="Arial"/>
              </a:rPr>
              <a:t>efficient reuse </a:t>
            </a:r>
            <a:r>
              <a:rPr lang="en-US" sz="1100" b="0" i="0" u="none" strike="noStrike" cap="none" baseline="0" dirty="0">
                <a:solidFill>
                  <a:srgbClr val="000000"/>
                </a:solidFill>
                <a:latin typeface="Arial"/>
                <a:ea typeface="Arial"/>
                <a:cs typeface="Arial"/>
                <a:sym typeface="Arial"/>
              </a:rPr>
              <a:t>across parallel operations (caching)</a:t>
            </a:r>
          </a:p>
          <a:p>
            <a:pPr marL="0" lvl="0" indent="0" rtl="0">
              <a:spcBef>
                <a:spcPts val="0"/>
              </a:spcBef>
              <a:spcAft>
                <a:spcPts val="0"/>
              </a:spcAft>
              <a:buNone/>
            </a:pPr>
            <a:endParaRPr lang="en-US" sz="1100" b="0" i="0" u="none" strike="noStrike" cap="none" baseline="0" dirty="0">
              <a:solidFill>
                <a:srgbClr val="000000"/>
              </a:solidFill>
              <a:latin typeface="Arial"/>
              <a:cs typeface="Arial"/>
              <a:sym typeface="Arial"/>
            </a:endParaRPr>
          </a:p>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144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100" b="0" i="0" u="none" strike="noStrike" cap="none" baseline="0" dirty="0" err="1">
                <a:solidFill>
                  <a:srgbClr val="000000"/>
                </a:solidFill>
                <a:latin typeface="Arial"/>
                <a:cs typeface="Arial"/>
                <a:sym typeface="Arial"/>
              </a:rPr>
              <a:t>mydata</a:t>
            </a:r>
            <a:r>
              <a:rPr lang="en-US" sz="1100" b="0" i="0" u="none" strike="noStrike" cap="none" baseline="0" dirty="0">
                <a:solidFill>
                  <a:srgbClr val="000000"/>
                </a:solidFill>
                <a:latin typeface="Arial"/>
                <a:cs typeface="Arial"/>
                <a:sym typeface="Arial"/>
              </a:rPr>
              <a:t> is a RDD…     </a:t>
            </a:r>
            <a:r>
              <a:rPr lang="en-US" sz="1100" b="0" i="0" u="none" strike="noStrike" cap="none" baseline="0" dirty="0" err="1">
                <a:solidFill>
                  <a:srgbClr val="000000"/>
                </a:solidFill>
                <a:latin typeface="Arial"/>
                <a:cs typeface="Arial"/>
                <a:sym typeface="Arial"/>
              </a:rPr>
              <a:t>sc</a:t>
            </a:r>
            <a:r>
              <a:rPr lang="en-US" sz="1100" b="0" i="0" u="none" strike="noStrike" cap="none" baseline="0" dirty="0">
                <a:solidFill>
                  <a:srgbClr val="000000"/>
                </a:solidFill>
                <a:latin typeface="Arial"/>
                <a:cs typeface="Arial"/>
                <a:sym typeface="Arial"/>
              </a:rPr>
              <a:t>– the context..  Count is an action…</a:t>
            </a:r>
          </a:p>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226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608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903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472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Talk about lineage here</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319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52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a:t>
            </a:fld>
            <a:endParaRPr lang="en-US"/>
          </a:p>
        </p:txBody>
      </p:sp>
    </p:spTree>
    <p:extLst>
      <p:ext uri="{BB962C8B-B14F-4D97-AF65-F5344CB8AC3E}">
        <p14:creationId xmlns:p14="http://schemas.microsoft.com/office/powerpoint/2010/main" val="748488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669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866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303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194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378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305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224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495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5876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57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7</a:t>
            </a:fld>
            <a:endParaRPr lang="en-US"/>
          </a:p>
        </p:txBody>
      </p:sp>
    </p:spTree>
    <p:extLst>
      <p:ext uri="{BB962C8B-B14F-4D97-AF65-F5344CB8AC3E}">
        <p14:creationId xmlns:p14="http://schemas.microsoft.com/office/powerpoint/2010/main" val="630008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9807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0760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36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811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1" name="Shape 2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6690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9" name="Shape 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1585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9576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585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7818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16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8</a:t>
            </a:fld>
            <a:endParaRPr lang="en-US"/>
          </a:p>
        </p:txBody>
      </p:sp>
    </p:spTree>
    <p:extLst>
      <p:ext uri="{BB962C8B-B14F-4D97-AF65-F5344CB8AC3E}">
        <p14:creationId xmlns:p14="http://schemas.microsoft.com/office/powerpoint/2010/main" val="3128449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3307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2406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11" name="Shape 3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24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85" name="Shape 3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758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9</a:t>
            </a:fld>
            <a:endParaRPr lang="en-US"/>
          </a:p>
        </p:txBody>
      </p:sp>
    </p:spTree>
    <p:extLst>
      <p:ext uri="{BB962C8B-B14F-4D97-AF65-F5344CB8AC3E}">
        <p14:creationId xmlns:p14="http://schemas.microsoft.com/office/powerpoint/2010/main" val="367440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10</a:t>
            </a:fld>
            <a:endParaRPr lang="en-US"/>
          </a:p>
        </p:txBody>
      </p:sp>
    </p:spTree>
    <p:extLst>
      <p:ext uri="{BB962C8B-B14F-4D97-AF65-F5344CB8AC3E}">
        <p14:creationId xmlns:p14="http://schemas.microsoft.com/office/powerpoint/2010/main" val="2904095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11</a:t>
            </a:fld>
            <a:endParaRPr lang="en-US"/>
          </a:p>
        </p:txBody>
      </p:sp>
    </p:spTree>
    <p:extLst>
      <p:ext uri="{BB962C8B-B14F-4D97-AF65-F5344CB8AC3E}">
        <p14:creationId xmlns:p14="http://schemas.microsoft.com/office/powerpoint/2010/main" val="163129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Shape 17"/>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txBox="1">
            <a:spLocks noGrp="1"/>
          </p:cNvSpPr>
          <p:nvPr>
            <p:ph type="ctr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0" name="Shape 20"/>
          <p:cNvSpPr txBox="1">
            <a:spLocks noGrp="1"/>
          </p:cNvSpPr>
          <p:nvPr>
            <p:ph type="subTitle"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2400"/>
              <a:buFont typeface="Questrial"/>
              <a:buNone/>
              <a:defRPr sz="2400" b="1" i="0" u="none" strike="noStrike" cap="none">
                <a:solidFill>
                  <a:srgbClr val="C00000"/>
                </a:solidFill>
                <a:latin typeface="Arial" panose="020B0604020202020204" pitchFamily="34" charset="0"/>
                <a:ea typeface="Questrial"/>
                <a:cs typeface="Arial" panose="020B0604020202020204" pitchFamily="34" charset="0"/>
                <a:sym typeface="Questrial"/>
              </a:defRPr>
            </a:lvl1pPr>
            <a:lvl2pPr marR="0" lvl="1" algn="ctr" rtl="0">
              <a:lnSpc>
                <a:spcPct val="90000"/>
              </a:lnSpc>
              <a:spcBef>
                <a:spcPts val="2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2pPr>
            <a:lvl3pPr marR="0" lvl="2"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4pPr>
            <a:lvl5pPr marR="0" lvl="4"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5pPr>
            <a:lvl6pPr marR="0" lvl="5"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6pPr>
            <a:lvl7pPr marR="0" lvl="6"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7pPr>
            <a:lvl8pPr marR="0" lvl="7"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8pPr>
            <a:lvl9pPr marR="0" lvl="8" algn="ctr" rtl="0">
              <a:lnSpc>
                <a:spcPct val="90000"/>
              </a:lnSpc>
              <a:spcBef>
                <a:spcPts val="400"/>
              </a:spcBef>
              <a:spcAft>
                <a:spcPts val="40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endParaRPr dirty="0"/>
          </a:p>
        </p:txBody>
      </p:sp>
      <p:sp>
        <p:nvSpPr>
          <p:cNvPr id="21" name="Shape 21"/>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22" name="Shape 22"/>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Cloud Computing, Fall 2022</a:t>
            </a:r>
          </a:p>
        </p:txBody>
      </p:sp>
      <p:sp>
        <p:nvSpPr>
          <p:cNvPr id="23" name="Shape 2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cxnSp>
        <p:nvCxnSpPr>
          <p:cNvPr id="24" name="Shape 24"/>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7334251" y="2152650"/>
            <a:ext cx="5410200" cy="26289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8" name="Shape 88"/>
          <p:cNvSpPr txBox="1">
            <a:spLocks noGrp="1"/>
          </p:cNvSpPr>
          <p:nvPr>
            <p:ph type="body" idx="1"/>
          </p:nvPr>
        </p:nvSpPr>
        <p:spPr>
          <a:xfrm rot="5400000">
            <a:off x="2076451" y="-323850"/>
            <a:ext cx="5410200" cy="75819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89" name="Shape 8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90" name="Shape 9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Cloud Computing, Fall 2022</a:t>
            </a:r>
          </a:p>
        </p:txBody>
      </p:sp>
      <p:sp>
        <p:nvSpPr>
          <p:cNvPr id="91" name="Shape 9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cxnSp>
        <p:nvCxnSpPr>
          <p:cNvPr id="92" name="Shape 92"/>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7C22-5CFB-4B75-9A61-1396D04FD49E}"/>
              </a:ext>
            </a:extLst>
          </p:cNvPr>
          <p:cNvSpPr>
            <a:spLocks noGrp="1"/>
          </p:cNvSpPr>
          <p:nvPr>
            <p:ph type="title"/>
          </p:nvPr>
        </p:nvSpPr>
        <p:spPr/>
        <p:txBody>
          <a:bodyPr/>
          <a:lstStyle>
            <a:lvl1pPr>
              <a:defRPr b="1">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C2BD59-611D-4B11-AF43-DBBB375B746C}"/>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9DD968-F1AF-44F2-982B-EF9F761F2B36}"/>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3CD0CF56-6D1D-4FB5-8002-2B3BC12700BA}"/>
              </a:ext>
            </a:extLst>
          </p:cNvPr>
          <p:cNvSpPr>
            <a:spLocks noGrp="1"/>
          </p:cNvSpPr>
          <p:nvPr>
            <p:ph type="ftr" sz="quarter" idx="11"/>
          </p:nvPr>
        </p:nvSpPr>
        <p:spPr/>
        <p:txBody>
          <a:bodyPr/>
          <a:lstStyle>
            <a:lvl1pPr>
              <a:defRPr/>
            </a:lvl1pPr>
          </a:lstStyle>
          <a:p>
            <a:r>
              <a:rPr lang="en-US" dirty="0"/>
              <a:t>CS5412 Cloud Computing, Fall 2022</a:t>
            </a:r>
          </a:p>
        </p:txBody>
      </p:sp>
      <p:sp>
        <p:nvSpPr>
          <p:cNvPr id="6" name="Slide Number Placeholder 5">
            <a:extLst>
              <a:ext uri="{FF2B5EF4-FFF2-40B4-BE49-F238E27FC236}">
                <a16:creationId xmlns:a16="http://schemas.microsoft.com/office/drawing/2014/main" id="{AB9BC99B-9111-4486-8307-F2B75AAEA9C2}"/>
              </a:ext>
            </a:extLst>
          </p:cNvPr>
          <p:cNvSpPr>
            <a:spLocks noGrp="1"/>
          </p:cNvSpPr>
          <p:nvPr>
            <p:ph type="sldNum" sz="quarter" idx="12"/>
          </p:nvPr>
        </p:nvSpPr>
        <p:spPr/>
        <p:txBody>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53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33" name="Shape 3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Cloud Computing, Fall 2022</a:t>
            </a:r>
          </a:p>
        </p:txBody>
      </p:sp>
      <p:sp>
        <p:nvSpPr>
          <p:cNvPr id="34" name="Shape 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7" name="Shape 37"/>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38" name="Shape 38"/>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Cloud Computing, Fall 2022</a:t>
            </a:r>
          </a:p>
        </p:txBody>
      </p:sp>
      <p:sp>
        <p:nvSpPr>
          <p:cNvPr id="39" name="Shape 3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Shape 41"/>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txBox="1">
            <a:spLocks noGrp="1"/>
          </p:cNvSpPr>
          <p:nvPr>
            <p:ph type="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4" name="Shape 44"/>
          <p:cNvSpPr txBox="1">
            <a:spLocks noGrp="1"/>
          </p:cNvSpPr>
          <p:nvPr>
            <p:ph type="body"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914400" marR="0" lvl="1" indent="-228600" algn="l" rtl="0">
              <a:lnSpc>
                <a:spcPct val="90000"/>
              </a:lnSpc>
              <a:spcBef>
                <a:spcPts val="200"/>
              </a:spcBef>
              <a:spcAft>
                <a:spcPts val="0"/>
              </a:spcAft>
              <a:buClr>
                <a:schemeClr val="accent1"/>
              </a:buClr>
              <a:buSzPts val="180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6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9pPr>
          </a:lstStyle>
          <a:p>
            <a:endParaRPr dirty="0"/>
          </a:p>
        </p:txBody>
      </p:sp>
      <p:sp>
        <p:nvSpPr>
          <p:cNvPr id="45" name="Shape 45"/>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46" name="Shape 46"/>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Cloud Computing, Fall 2022</a:t>
            </a:r>
          </a:p>
        </p:txBody>
      </p:sp>
      <p:sp>
        <p:nvSpPr>
          <p:cNvPr id="47" name="Shape 4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cxnSp>
        <p:nvCxnSpPr>
          <p:cNvPr id="48" name="Shape 48"/>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1" name="Shape 51"/>
          <p:cNvSpPr txBox="1">
            <a:spLocks noGrp="1"/>
          </p:cNvSpPr>
          <p:nvPr>
            <p:ph type="body" idx="1"/>
          </p:nvPr>
        </p:nvSpPr>
        <p:spPr>
          <a:xfrm>
            <a:off x="1024127"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52" name="Shape 52"/>
          <p:cNvSpPr txBox="1">
            <a:spLocks noGrp="1"/>
          </p:cNvSpPr>
          <p:nvPr>
            <p:ph type="body" idx="2"/>
          </p:nvPr>
        </p:nvSpPr>
        <p:spPr>
          <a:xfrm>
            <a:off x="5989320"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53" name="Shape 5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54" name="Shape 5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Cloud Computing, Fall 2022</a:t>
            </a:r>
          </a:p>
        </p:txBody>
      </p:sp>
      <p:sp>
        <p:nvSpPr>
          <p:cNvPr id="55" name="Shape 5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8" name="Shape 58"/>
          <p:cNvSpPr txBox="1">
            <a:spLocks noGrp="1"/>
          </p:cNvSpPr>
          <p:nvPr>
            <p:ph type="body" idx="1"/>
          </p:nvPr>
        </p:nvSpPr>
        <p:spPr>
          <a:xfrm>
            <a:off x="102412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Arial" panose="020B0604020202020204" pitchFamily="34" charset="0"/>
                <a:ea typeface="Questrial"/>
                <a:cs typeface="Arial" panose="020B0604020202020204" pitchFamily="34" charset="0"/>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dirty="0"/>
          </a:p>
        </p:txBody>
      </p:sp>
      <p:sp>
        <p:nvSpPr>
          <p:cNvPr id="59" name="Shape 59"/>
          <p:cNvSpPr txBox="1">
            <a:spLocks noGrp="1"/>
          </p:cNvSpPr>
          <p:nvPr>
            <p:ph type="body" idx="2"/>
          </p:nvPr>
        </p:nvSpPr>
        <p:spPr>
          <a:xfrm>
            <a:off x="102412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60" name="Shape 60"/>
          <p:cNvSpPr txBox="1">
            <a:spLocks noGrp="1"/>
          </p:cNvSpPr>
          <p:nvPr>
            <p:ph type="body" idx="3"/>
          </p:nvPr>
        </p:nvSpPr>
        <p:spPr>
          <a:xfrm>
            <a:off x="599088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Arial" panose="020B0604020202020204" pitchFamily="34" charset="0"/>
                <a:ea typeface="Questrial"/>
                <a:cs typeface="Arial" panose="020B0604020202020204" pitchFamily="34" charset="0"/>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dirty="0"/>
          </a:p>
        </p:txBody>
      </p:sp>
      <p:sp>
        <p:nvSpPr>
          <p:cNvPr id="61" name="Shape 61"/>
          <p:cNvSpPr txBox="1">
            <a:spLocks noGrp="1"/>
          </p:cNvSpPr>
          <p:nvPr>
            <p:ph type="body" idx="4"/>
          </p:nvPr>
        </p:nvSpPr>
        <p:spPr>
          <a:xfrm>
            <a:off x="599088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62" name="Shape 6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63" name="Shape 6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Cloud Computing, Fall 2022</a:t>
            </a:r>
          </a:p>
        </p:txBody>
      </p:sp>
      <p:sp>
        <p:nvSpPr>
          <p:cNvPr id="64" name="Shape 6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024128" y="471509"/>
            <a:ext cx="4389120" cy="173736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4000"/>
              <a:buFont typeface="Questrial"/>
              <a:buNone/>
              <a:defRPr sz="4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7" name="Shape 67"/>
          <p:cNvSpPr txBox="1">
            <a:spLocks noGrp="1"/>
          </p:cNvSpPr>
          <p:nvPr>
            <p:ph type="body" idx="1"/>
          </p:nvPr>
        </p:nvSpPr>
        <p:spPr>
          <a:xfrm>
            <a:off x="5715000" y="822960"/>
            <a:ext cx="5678424" cy="518464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200"/>
              </a:spcBef>
              <a:spcAft>
                <a:spcPts val="0"/>
              </a:spcAft>
              <a:buClr>
                <a:schemeClr val="accent1"/>
              </a:buClr>
              <a:buSzPts val="2400"/>
              <a:buFont typeface="Questrial"/>
              <a:buChar char=" "/>
              <a:defRPr sz="24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55600" algn="l" rtl="0">
              <a:lnSpc>
                <a:spcPct val="90000"/>
              </a:lnSpc>
              <a:spcBef>
                <a:spcPts val="200"/>
              </a:spcBef>
              <a:spcAft>
                <a:spcPts val="0"/>
              </a:spcAft>
              <a:buClr>
                <a:schemeClr val="accent1"/>
              </a:buClr>
              <a:buSzPts val="2000"/>
              <a:buFont typeface="Noto Sans Symbols"/>
              <a:buChar char="•"/>
              <a:defRPr sz="2000" b="0" i="0" u="none" strike="noStrike" cap="none">
                <a:solidFill>
                  <a:schemeClr val="dk1"/>
                </a:solidFill>
                <a:latin typeface="Questrial"/>
                <a:ea typeface="Questrial"/>
                <a:cs typeface="Questrial"/>
                <a:sym typeface="Questrial"/>
              </a:defRPr>
            </a:lvl2pPr>
            <a:lvl3pPr marL="1371600" marR="0" lvl="2"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6pPr>
            <a:lvl7pPr marL="3200400" marR="0" lvl="6"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7pPr>
            <a:lvl8pPr marL="3657600" marR="0" lvl="7"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8pPr>
            <a:lvl9pPr marL="4114800" marR="0" lvl="8" indent="-330200" algn="l" rtl="0">
              <a:lnSpc>
                <a:spcPct val="90000"/>
              </a:lnSpc>
              <a:spcBef>
                <a:spcPts val="400"/>
              </a:spcBef>
              <a:spcAft>
                <a:spcPts val="40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9pPr>
          </a:lstStyle>
          <a:p>
            <a:endParaRPr dirty="0"/>
          </a:p>
        </p:txBody>
      </p:sp>
      <p:sp>
        <p:nvSpPr>
          <p:cNvPr id="68" name="Shape 68"/>
          <p:cNvSpPr txBox="1">
            <a:spLocks noGrp="1"/>
          </p:cNvSpPr>
          <p:nvPr>
            <p:ph type="body" idx="2"/>
          </p:nvPr>
        </p:nvSpPr>
        <p:spPr>
          <a:xfrm>
            <a:off x="1024128" y="2257506"/>
            <a:ext cx="4389120" cy="3762294"/>
          </a:xfrm>
          <a:prstGeom prst="rect">
            <a:avLst/>
          </a:prstGeom>
          <a:noFill/>
          <a:ln>
            <a:noFill/>
          </a:ln>
        </p:spPr>
        <p:txBody>
          <a:bodyPr spcFirstLastPara="1" wrap="square" lIns="91425" tIns="91425" rIns="91425" bIns="91425" anchor="t" anchorCtr="0"/>
          <a:lstStyle>
            <a:lvl1pPr marL="457200" marR="0" lvl="0" indent="-228600" algn="l" rtl="0">
              <a:lnSpc>
                <a:spcPct val="108000"/>
              </a:lnSpc>
              <a:spcBef>
                <a:spcPts val="600"/>
              </a:spcBef>
              <a:spcAft>
                <a:spcPts val="0"/>
              </a:spcAft>
              <a:buClr>
                <a:schemeClr val="accent1"/>
              </a:buClr>
              <a:buSzPts val="1600"/>
              <a:buFont typeface="Questrial"/>
              <a:buNone/>
              <a:defRPr sz="16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228600" algn="l" rtl="0">
              <a:lnSpc>
                <a:spcPct val="90000"/>
              </a:lnSpc>
              <a:spcBef>
                <a:spcPts val="2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dirty="0"/>
          </a:p>
        </p:txBody>
      </p:sp>
      <p:sp>
        <p:nvSpPr>
          <p:cNvPr id="69" name="Shape 6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70" name="Shape 7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Cloud Computing, Fall 2022</a:t>
            </a:r>
          </a:p>
        </p:txBody>
      </p:sp>
      <p:sp>
        <p:nvSpPr>
          <p:cNvPr id="71" name="Shape 7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4960138"/>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4" name="Shape 74"/>
          <p:cNvSpPr>
            <a:spLocks noGrp="1"/>
          </p:cNvSpPr>
          <p:nvPr>
            <p:ph type="pic" idx="2"/>
          </p:nvPr>
        </p:nvSpPr>
        <p:spPr>
          <a:xfrm>
            <a:off x="0" y="-1"/>
            <a:ext cx="12188952" cy="4572000"/>
          </a:xfrm>
          <a:prstGeom prst="rect">
            <a:avLst/>
          </a:prstGeom>
          <a:solidFill>
            <a:srgbClr val="76CEEF"/>
          </a:solidFill>
          <a:ln>
            <a:noFill/>
          </a:ln>
        </p:spPr>
        <p:txBody>
          <a:bodyPr spcFirstLastPara="1" wrap="square" lIns="91425" tIns="91425" rIns="91425" bIns="91425" anchor="t" anchorCtr="0"/>
          <a:lstStyle>
            <a:lvl1pPr marR="0" lvl="0" algn="l" rtl="0">
              <a:lnSpc>
                <a:spcPct val="90000"/>
              </a:lnSpc>
              <a:spcBef>
                <a:spcPts val="1200"/>
              </a:spcBef>
              <a:spcAft>
                <a:spcPts val="0"/>
              </a:spcAft>
              <a:buClr>
                <a:schemeClr val="accent1"/>
              </a:buClr>
              <a:buSzPts val="3200"/>
              <a:buFont typeface="Questrial"/>
              <a:buNone/>
              <a:defRPr sz="3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9pPr>
          </a:lstStyle>
          <a:p>
            <a:endParaRPr dirty="0"/>
          </a:p>
        </p:txBody>
      </p:sp>
      <p:sp>
        <p:nvSpPr>
          <p:cNvPr id="75" name="Shape 75"/>
          <p:cNvSpPr txBox="1">
            <a:spLocks noGrp="1"/>
          </p:cNvSpPr>
          <p:nvPr>
            <p:ph type="body" idx="1"/>
          </p:nvPr>
        </p:nvSpPr>
        <p:spPr>
          <a:xfrm>
            <a:off x="8610600" y="4960138"/>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914400" marR="0" lvl="1" indent="-228600" algn="l" rtl="0">
              <a:lnSpc>
                <a:spcPct val="90000"/>
              </a:lnSpc>
              <a:spcBef>
                <a:spcPts val="200"/>
              </a:spcBef>
              <a:spcAft>
                <a:spcPts val="0"/>
              </a:spcAft>
              <a:buClr>
                <a:schemeClr val="accent1"/>
              </a:buClr>
              <a:buSzPts val="1400"/>
              <a:buFont typeface="Noto Sans Symbols"/>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9pPr>
          </a:lstStyle>
          <a:p>
            <a:endParaRPr dirty="0"/>
          </a:p>
        </p:txBody>
      </p:sp>
      <p:sp>
        <p:nvSpPr>
          <p:cNvPr id="76" name="Shape 76"/>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77" name="Shape 77"/>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Cloud Computing, Fall 2022</a:t>
            </a:r>
          </a:p>
        </p:txBody>
      </p:sp>
      <p:sp>
        <p:nvSpPr>
          <p:cNvPr id="78" name="Shape 7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cxnSp>
        <p:nvCxnSpPr>
          <p:cNvPr id="79" name="Shape 79"/>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2" name="Shape 82"/>
          <p:cNvSpPr txBox="1">
            <a:spLocks noGrp="1"/>
          </p:cNvSpPr>
          <p:nvPr>
            <p:ph type="body" idx="1"/>
          </p:nvPr>
        </p:nvSpPr>
        <p:spPr>
          <a:xfrm rot="5400000">
            <a:off x="3872484" y="-562356"/>
            <a:ext cx="4023360" cy="9720073"/>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83" name="Shape 8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84" name="Shape 8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Cloud Computing, Fall 2022</a:t>
            </a:r>
          </a:p>
        </p:txBody>
      </p:sp>
      <p:sp>
        <p:nvSpPr>
          <p:cNvPr id="85" name="Shape 8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Shape 11"/>
          <p:cNvSpPr txBox="1">
            <a:spLocks noGrp="1"/>
          </p:cNvSpPr>
          <p:nvPr>
            <p:ph type="body" idx="1"/>
          </p:nvPr>
        </p:nvSpPr>
        <p:spPr>
          <a:xfrm>
            <a:off x="1024128" y="2286000"/>
            <a:ext cx="9720073"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12" name="Shape 1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13" name="Shape 1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Cloud Computing, Fall 2022</a:t>
            </a:r>
          </a:p>
        </p:txBody>
      </p:sp>
      <p:sp>
        <p:nvSpPr>
          <p:cNvPr id="14" name="Shape 1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cxnSp>
        <p:nvCxnSpPr>
          <p:cNvPr id="15" name="Shape 15"/>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4.emf"/><Relationship Id="rId4" Type="http://schemas.openxmlformats.org/officeDocument/2006/relationships/image" Target="../media/image10.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17.emf"/></Relationships>
</file>

<file path=ppt/slides/_rels/slide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19.emf"/></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21.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16850" y="4960125"/>
            <a:ext cx="80127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C00000"/>
              </a:buClr>
              <a:buSzPts val="4000"/>
              <a:buFont typeface="Questrial"/>
              <a:buNone/>
            </a:pPr>
            <a:r>
              <a:rPr lang="en-US" sz="4000" dirty="0">
                <a:latin typeface="Arial"/>
                <a:ea typeface="Arial"/>
                <a:cs typeface="Arial"/>
                <a:sym typeface="Arial"/>
              </a:rPr>
              <a:t>CS5412 / Lecture 21</a:t>
            </a:r>
            <a:br>
              <a:rPr lang="en-US" sz="4000" dirty="0">
                <a:latin typeface="Arial"/>
                <a:ea typeface="Arial"/>
                <a:cs typeface="Arial"/>
                <a:sym typeface="Arial"/>
              </a:rPr>
            </a:br>
            <a:r>
              <a:rPr lang="en-US" sz="4000" dirty="0">
                <a:latin typeface="Arial"/>
                <a:ea typeface="Arial"/>
                <a:cs typeface="Arial"/>
                <a:sym typeface="Arial"/>
              </a:rPr>
              <a:t>MapReduce, Spark and RDDs</a:t>
            </a:r>
            <a:endParaRPr dirty="0">
              <a:latin typeface="Arial"/>
              <a:ea typeface="Arial"/>
              <a:cs typeface="Arial"/>
              <a:sym typeface="Arial"/>
            </a:endParaRPr>
          </a:p>
        </p:txBody>
      </p:sp>
      <p:sp>
        <p:nvSpPr>
          <p:cNvPr id="98" name="Shape 98"/>
          <p:cNvSpPr txBox="1">
            <a:spLocks noGrp="1"/>
          </p:cNvSpPr>
          <p:nvPr>
            <p:ph type="subTitle" idx="1"/>
          </p:nvPr>
        </p:nvSpPr>
        <p:spPr>
          <a:xfrm>
            <a:off x="8525075" y="4960125"/>
            <a:ext cx="35781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400"/>
              <a:buFont typeface="Questrial"/>
              <a:buNone/>
            </a:pPr>
            <a:r>
              <a:rPr lang="en-US" sz="2400" i="0" u="none" strike="noStrike" cap="none" dirty="0">
                <a:solidFill>
                  <a:srgbClr val="C00000"/>
                </a:solidFill>
                <a:latin typeface="Arial"/>
                <a:ea typeface="Arial"/>
                <a:cs typeface="Arial"/>
                <a:sym typeface="Arial"/>
              </a:rPr>
              <a:t>Big Data Tools in the Cloud</a:t>
            </a:r>
            <a:endParaRPr dirty="0">
              <a:latin typeface="Arial"/>
              <a:ea typeface="Arial"/>
              <a:cs typeface="Arial"/>
              <a:sym typeface="Arial"/>
            </a:endParaRPr>
          </a:p>
        </p:txBody>
      </p:sp>
      <p:sp>
        <p:nvSpPr>
          <p:cNvPr id="99" name="Shape 9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i="0" u="none" strike="noStrike" cap="none">
                <a:solidFill>
                  <a:srgbClr val="0C0C0C"/>
                </a:solidFill>
                <a:latin typeface="Arial"/>
                <a:ea typeface="Arial"/>
                <a:cs typeface="Arial"/>
                <a:sym typeface="Arial"/>
              </a:rPr>
              <a:t>CS5412 Cloud Computing, Fall 2022</a:t>
            </a:r>
            <a:endParaRPr dirty="0">
              <a:latin typeface="Arial"/>
              <a:ea typeface="Arial"/>
              <a:cs typeface="Arial"/>
              <a:sym typeface="Arial"/>
            </a:endParaRPr>
          </a:p>
        </p:txBody>
      </p:sp>
      <p:sp>
        <p:nvSpPr>
          <p:cNvPr id="100" name="Shape 10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i="0" u="none" strike="noStrike" cap="none">
                <a:solidFill>
                  <a:srgbClr val="0C0C0C"/>
                </a:solidFill>
                <a:latin typeface="Arial"/>
                <a:ea typeface="Arial"/>
                <a:cs typeface="Arial"/>
                <a:sym typeface="Arial"/>
              </a:rPr>
              <a:t>1</a:t>
            </a:fld>
            <a:endParaRPr sz="1000" i="0" u="none" strike="noStrike" cap="none">
              <a:solidFill>
                <a:srgbClr val="0C0C0C"/>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MapReduce pattern: Shuffle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10</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8835083" y="4025974"/>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422334" y="4233136"/>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7940568" y="4465382"/>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391019" y="3998532"/>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9978270" y="4205694"/>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9496504" y="443794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2434777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9336 -0.01898 L 0.13737 -0.01388 " pathEditMode="relative" rAng="0" ptsTypes="AA">
                                      <p:cBhvr>
                                        <p:cTn id="14" dur="2000" fill="hold"/>
                                        <p:tgtEl>
                                          <p:spTgt spid="24"/>
                                        </p:tgtEl>
                                        <p:attrNameLst>
                                          <p:attrName>ppt_x</p:attrName>
                                          <p:attrName>ppt_y</p:attrName>
                                        </p:attrNameLst>
                                      </p:cBhvr>
                                      <p:rCtr x="11536" y="25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27083 -0.0118 L -0.13411 -0.00972 " pathEditMode="relative" rAng="0" ptsTypes="AA">
                                      <p:cBhvr>
                                        <p:cTn id="18" dur="2000" fill="hold"/>
                                        <p:tgtEl>
                                          <p:spTgt spid="28"/>
                                        </p:tgtEl>
                                        <p:attrNameLst>
                                          <p:attrName>ppt_x</p:attrName>
                                          <p:attrName>ppt_y</p:attrName>
                                        </p:attrNameLst>
                                      </p:cBhvr>
                                      <p:rCtr x="6836" y="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3.7037E-7 L -0.2276 -0.02685 " pathEditMode="relative" rAng="0" ptsTypes="AA">
                                      <p:cBhvr>
                                        <p:cTn id="22" dur="2000" fill="hold"/>
                                        <p:tgtEl>
                                          <p:spTgt spid="29"/>
                                        </p:tgtEl>
                                        <p:attrNameLst>
                                          <p:attrName>ppt_x</p:attrName>
                                          <p:attrName>ppt_y</p:attrName>
                                        </p:attrNameLst>
                                      </p:cBhvr>
                                      <p:rCtr x="-11966" y="-6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4.81481E-6 L -0.06615 -0.06088 " pathEditMode="relative" rAng="0" ptsTypes="AA">
                                      <p:cBhvr>
                                        <p:cTn id="26" dur="2000" fill="hold"/>
                                        <p:tgtEl>
                                          <p:spTgt spid="26"/>
                                        </p:tgtEl>
                                        <p:attrNameLst>
                                          <p:attrName>ppt_x</p:attrName>
                                          <p:attrName>ppt_y</p:attrName>
                                        </p:attrNameLst>
                                      </p:cBhvr>
                                      <p:rCtr x="-3568" y="-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MapReduce pattern: Sort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11</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10151980" y="4463534"/>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8519736" y="4498267"/>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722250" y="4510845"/>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10310454" y="4291768"/>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719855" y="4292391"/>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6880199" y="4347350"/>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462271" y="411705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8931591" y="408459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7144408" y="4165448"/>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30" name="Content Placeholder 2">
            <a:extLst>
              <a:ext uri="{FF2B5EF4-FFF2-40B4-BE49-F238E27FC236}">
                <a16:creationId xmlns:a16="http://schemas.microsoft.com/office/drawing/2014/main" id="{0A660ED2-1B8F-4AB9-BD6B-F5663ED162CE}"/>
              </a:ext>
            </a:extLst>
          </p:cNvPr>
          <p:cNvSpPr txBox="1">
            <a:spLocks/>
          </p:cNvSpPr>
          <p:nvPr/>
        </p:nvSpPr>
        <p:spPr>
          <a:xfrm>
            <a:off x="1024128" y="5456130"/>
            <a:ext cx="10641690" cy="85323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Not shown: There are additional messages being sent from A to B and C, from B to A and C, and from C to A and B.  This “shuffles” the data</a:t>
            </a:r>
          </a:p>
        </p:txBody>
      </p:sp>
    </p:spTree>
    <p:extLst>
      <p:ext uri="{BB962C8B-B14F-4D97-AF65-F5344CB8AC3E}">
        <p14:creationId xmlns:p14="http://schemas.microsoft.com/office/powerpoint/2010/main" val="214935520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sz="4400" dirty="0"/>
              <a:t>MapReduce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12</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1</a:t>
            </a:r>
          </a:p>
        </p:txBody>
      </p:sp>
    </p:spTree>
    <p:extLst>
      <p:ext uri="{BB962C8B-B14F-4D97-AF65-F5344CB8AC3E}">
        <p14:creationId xmlns:p14="http://schemas.microsoft.com/office/powerpoint/2010/main" val="5581620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MapReduce pattern: Shuffle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13</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8835083" y="4025974"/>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422334" y="4233136"/>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7940568" y="4465382"/>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391019" y="3998532"/>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9978270" y="4205694"/>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9496504" y="443794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33940730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9336 -0.01898 L 0.13737 -0.01388 " pathEditMode="relative" rAng="0" ptsTypes="AA">
                                      <p:cBhvr>
                                        <p:cTn id="14" dur="2000" fill="hold"/>
                                        <p:tgtEl>
                                          <p:spTgt spid="24"/>
                                        </p:tgtEl>
                                        <p:attrNameLst>
                                          <p:attrName>ppt_x</p:attrName>
                                          <p:attrName>ppt_y</p:attrName>
                                        </p:attrNameLst>
                                      </p:cBhvr>
                                      <p:rCtr x="11536" y="25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27083 -0.0118 L -0.13411 -0.00972 " pathEditMode="relative" rAng="0" ptsTypes="AA">
                                      <p:cBhvr>
                                        <p:cTn id="18" dur="2000" fill="hold"/>
                                        <p:tgtEl>
                                          <p:spTgt spid="28"/>
                                        </p:tgtEl>
                                        <p:attrNameLst>
                                          <p:attrName>ppt_x</p:attrName>
                                          <p:attrName>ppt_y</p:attrName>
                                        </p:attrNameLst>
                                      </p:cBhvr>
                                      <p:rCtr x="6836" y="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3.7037E-7 L -0.2276 -0.02685 " pathEditMode="relative" rAng="0" ptsTypes="AA">
                                      <p:cBhvr>
                                        <p:cTn id="22" dur="2000" fill="hold"/>
                                        <p:tgtEl>
                                          <p:spTgt spid="29"/>
                                        </p:tgtEl>
                                        <p:attrNameLst>
                                          <p:attrName>ppt_x</p:attrName>
                                          <p:attrName>ppt_y</p:attrName>
                                        </p:attrNameLst>
                                      </p:cBhvr>
                                      <p:rCtr x="-11966" y="-6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4.81481E-6 L -0.06615 -0.06088 " pathEditMode="relative" rAng="0" ptsTypes="AA">
                                      <p:cBhvr>
                                        <p:cTn id="26" dur="2000" fill="hold"/>
                                        <p:tgtEl>
                                          <p:spTgt spid="26"/>
                                        </p:tgtEl>
                                        <p:attrNameLst>
                                          <p:attrName>ppt_x</p:attrName>
                                          <p:attrName>ppt_y</p:attrName>
                                        </p:attrNameLst>
                                      </p:cBhvr>
                                      <p:rCtr x="-3568" y="-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MapReduce pattern: Sort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14</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10151980" y="4463534"/>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8519736" y="4498267"/>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722250" y="4510845"/>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10310454" y="4291768"/>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719855" y="4292391"/>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6880199" y="4347350"/>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462271" y="411705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8931591" y="408459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7144408" y="4165448"/>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2798297942"/>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MapReduce pattern: reduce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15</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5949030" y="4510845"/>
            <a:ext cx="1882046" cy="391835"/>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A</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087089" y="4500760"/>
            <a:ext cx="1957467" cy="328515"/>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B</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160050" y="4510178"/>
            <a:ext cx="1891431" cy="328515"/>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C</a:t>
            </a:r>
          </a:p>
        </p:txBody>
      </p:sp>
    </p:spTree>
    <p:extLst>
      <p:ext uri="{BB962C8B-B14F-4D97-AF65-F5344CB8AC3E}">
        <p14:creationId xmlns:p14="http://schemas.microsoft.com/office/powerpoint/2010/main" val="1664670601"/>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p:txBody>
          <a:bodyPr/>
          <a:lstStyle/>
          <a:p>
            <a:pPr lvl="0"/>
            <a:r>
              <a:rPr lang="en-US" b="1" dirty="0">
                <a:solidFill>
                  <a:srgbClr val="C00000"/>
                </a:solidFill>
                <a:sym typeface="Arial"/>
              </a:rPr>
              <a:t>Example: Word Count </a:t>
            </a:r>
          </a:p>
        </p:txBody>
      </p:sp>
      <p:sp>
        <p:nvSpPr>
          <p:cNvPr id="530" name="Shape 530"/>
          <p:cNvSpPr txBox="1">
            <a:spLocks noGrp="1"/>
          </p:cNvSpPr>
          <p:nvPr>
            <p:ph type="body" idx="1"/>
          </p:nvPr>
        </p:nvSpPr>
        <p:spPr/>
        <p:txBody>
          <a:bodyPr/>
          <a:lstStyle/>
          <a:p>
            <a:pPr lvl="0"/>
            <a:r>
              <a:rPr lang="en-US" dirty="0">
                <a:sym typeface="Arial"/>
              </a:rPr>
              <a:t>The use case scenario:  Start with standard WC for one file.</a:t>
            </a:r>
          </a:p>
          <a:p>
            <a:pPr lvl="0"/>
            <a:endParaRPr lang="en-US" dirty="0">
              <a:sym typeface="Arial"/>
            </a:endParaRPr>
          </a:p>
          <a:p>
            <a:pPr lvl="0"/>
            <a:r>
              <a:rPr lang="en-US" dirty="0">
                <a:sym typeface="Arial"/>
              </a:rPr>
              <a:t>We have a large file of documents (the input elements) </a:t>
            </a:r>
          </a:p>
          <a:p>
            <a:pPr lvl="0"/>
            <a:r>
              <a:rPr lang="en-US" dirty="0">
                <a:sym typeface="Arial"/>
              </a:rPr>
              <a:t>Documents are words separated by whitespace.</a:t>
            </a:r>
          </a:p>
          <a:p>
            <a:pPr lvl="0"/>
            <a:r>
              <a:rPr lang="en-US" dirty="0">
                <a:sym typeface="Arial"/>
              </a:rPr>
              <a:t>Count the number of times each distinct word appears in the file.</a:t>
            </a:r>
          </a:p>
          <a:p>
            <a:pPr lvl="0"/>
            <a:endParaRPr lang="en-US" dirty="0">
              <a:sym typeface="Arial"/>
            </a:endParaRPr>
          </a:p>
          <a:p>
            <a:pPr lvl="0"/>
            <a:r>
              <a:rPr lang="en-US" dirty="0">
                <a:sym typeface="Arial"/>
              </a:rPr>
              <a:t>… with MapReduce we can extend this concept to huge numbers of files.</a:t>
            </a:r>
          </a:p>
          <a:p>
            <a:pPr lvl="0"/>
            <a:endParaRPr lang="en-US" dirty="0">
              <a:sym typeface="Arial"/>
            </a:endParaRPr>
          </a:p>
          <a:p>
            <a:pPr lvl="0"/>
            <a:endParaRPr lang="en-US" dirty="0"/>
          </a:p>
          <a:p>
            <a:pPr lvl="0"/>
            <a:endParaRPr lang="en-US" dirty="0"/>
          </a:p>
        </p:txBody>
      </p:sp>
      <p:sp>
        <p:nvSpPr>
          <p:cNvPr id="528" name="Shape 528"/>
          <p:cNvSpPr txBox="1">
            <a:spLocks noGrp="1"/>
          </p:cNvSpPr>
          <p:nvPr>
            <p:ph type="ftr" idx="11"/>
          </p:nvPr>
        </p:nvSpPr>
        <p:spPr/>
        <p:txBody>
          <a:bodyPr/>
          <a:lstStyle/>
          <a:p>
            <a:pPr lvl="0"/>
            <a:r>
              <a:rPr lang="en-US" dirty="0">
                <a:sym typeface="Questrial"/>
              </a:rPr>
              <a:t>CS5412 Cloud Computing, Fall 2022</a:t>
            </a:r>
            <a:endParaRPr lang="en-US" dirty="0"/>
          </a:p>
        </p:txBody>
      </p:sp>
      <p:sp>
        <p:nvSpPr>
          <p:cNvPr id="529" name="Shape 529"/>
          <p:cNvSpPr txBox="1">
            <a:spLocks noGrp="1"/>
          </p:cNvSpPr>
          <p:nvPr>
            <p:ph type="sldNum" idx="12"/>
          </p:nvPr>
        </p:nvSpPr>
        <p:spPr/>
        <p:txBody>
          <a:bodyPr/>
          <a:lstStyle/>
          <a:p>
            <a:pPr lvl="0"/>
            <a:fld id="{00000000-1234-1234-1234-123412341234}" type="slidenum">
              <a:rPr lang="en-US" smtClean="0">
                <a:sym typeface="Questrial"/>
              </a:rPr>
              <a:pPr lvl="0"/>
              <a:t>16</a:t>
            </a:fld>
            <a:endParaRPr lang="en-US" dirty="0">
              <a:sym typeface="Questrial"/>
            </a:endParaRPr>
          </a:p>
        </p:txBody>
      </p:sp>
    </p:spTree>
    <p:extLst>
      <p:ext uri="{BB962C8B-B14F-4D97-AF65-F5344CB8AC3E}">
        <p14:creationId xmlns:p14="http://schemas.microsoft.com/office/powerpoint/2010/main" val="280119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p:txBody>
          <a:bodyPr/>
          <a:lstStyle/>
          <a:p>
            <a:pPr lvl="0"/>
            <a:r>
              <a:rPr lang="en-US" b="1" dirty="0">
                <a:solidFill>
                  <a:srgbClr val="C00000"/>
                </a:solidFill>
                <a:sym typeface="Arial"/>
              </a:rPr>
              <a:t>Example: Word Count </a:t>
            </a:r>
          </a:p>
        </p:txBody>
      </p:sp>
      <p:sp>
        <p:nvSpPr>
          <p:cNvPr id="538" name="Shape 538"/>
          <p:cNvSpPr txBox="1">
            <a:spLocks noGrp="1"/>
          </p:cNvSpPr>
          <p:nvPr>
            <p:ph type="body" idx="1"/>
          </p:nvPr>
        </p:nvSpPr>
        <p:spPr/>
        <p:txBody>
          <a:bodyPr/>
          <a:lstStyle/>
          <a:p>
            <a:pPr lvl="0"/>
            <a:r>
              <a:rPr lang="en-US" dirty="0">
                <a:sym typeface="Arial"/>
              </a:rPr>
              <a:t>Why Do We Care About Counting Words?</a:t>
            </a:r>
          </a:p>
          <a:p>
            <a:r>
              <a:rPr lang="en-US" dirty="0">
                <a:sym typeface="Arial"/>
              </a:rPr>
              <a:t>NLP systems train on n-grams: counts of n-word sequences</a:t>
            </a:r>
          </a:p>
          <a:p>
            <a:pPr lvl="0"/>
            <a:r>
              <a:rPr lang="en-US" dirty="0">
                <a:sym typeface="Arial"/>
              </a:rPr>
              <a:t>Word or n-gram count is challenging over massive amounts of data</a:t>
            </a:r>
          </a:p>
          <a:p>
            <a:pPr lvl="1"/>
            <a:r>
              <a:rPr lang="en-US" dirty="0">
                <a:sym typeface="Arial"/>
              </a:rPr>
              <a:t>Using a single compute node would be too time-consuming</a:t>
            </a:r>
          </a:p>
          <a:p>
            <a:pPr lvl="1"/>
            <a:r>
              <a:rPr lang="en-US" dirty="0">
                <a:sym typeface="Arial"/>
              </a:rPr>
              <a:t>Using distributed nodes requires moving data</a:t>
            </a:r>
          </a:p>
          <a:p>
            <a:pPr lvl="1"/>
            <a:r>
              <a:rPr lang="en-US" dirty="0">
                <a:sym typeface="Arial"/>
              </a:rPr>
              <a:t>Number of unique words can easily exceed available memory -- would need to store to disk</a:t>
            </a:r>
          </a:p>
          <a:p>
            <a:pPr lvl="0"/>
            <a:endParaRPr lang="en-US" dirty="0">
              <a:sym typeface="Arial"/>
            </a:endParaRPr>
          </a:p>
          <a:p>
            <a:pPr lvl="0"/>
            <a:r>
              <a:rPr lang="en-US" dirty="0">
                <a:sym typeface="Arial"/>
              </a:rPr>
              <a:t>Many common tasks are very similar to word count, e.g., log file analysis where we might look for the storage devices with the highest error rates, to service the ones that are most likely to fail soon</a:t>
            </a:r>
          </a:p>
          <a:p>
            <a:pPr lvl="0"/>
            <a:endParaRPr lang="en-US" dirty="0"/>
          </a:p>
          <a:p>
            <a:pPr lvl="0"/>
            <a:endParaRPr lang="en-US" dirty="0"/>
          </a:p>
        </p:txBody>
      </p:sp>
      <p:sp>
        <p:nvSpPr>
          <p:cNvPr id="536" name="Shape 536"/>
          <p:cNvSpPr txBox="1">
            <a:spLocks noGrp="1"/>
          </p:cNvSpPr>
          <p:nvPr>
            <p:ph type="ftr" idx="11"/>
          </p:nvPr>
        </p:nvSpPr>
        <p:spPr/>
        <p:txBody>
          <a:bodyPr/>
          <a:lstStyle/>
          <a:p>
            <a:pPr lvl="0"/>
            <a:r>
              <a:rPr lang="en-US" dirty="0">
                <a:sym typeface="Questrial"/>
              </a:rPr>
              <a:t>CS5412 Cloud Computing, Fall 2022</a:t>
            </a:r>
            <a:endParaRPr lang="en-US" dirty="0"/>
          </a:p>
        </p:txBody>
      </p:sp>
      <p:sp>
        <p:nvSpPr>
          <p:cNvPr id="537" name="Shape 537"/>
          <p:cNvSpPr txBox="1">
            <a:spLocks noGrp="1"/>
          </p:cNvSpPr>
          <p:nvPr>
            <p:ph type="sldNum" idx="12"/>
          </p:nvPr>
        </p:nvSpPr>
        <p:spPr/>
        <p:txBody>
          <a:bodyPr/>
          <a:lstStyle/>
          <a:p>
            <a:pPr lvl="0"/>
            <a:fld id="{00000000-1234-1234-1234-123412341234}" type="slidenum">
              <a:rPr lang="en-US">
                <a:sym typeface="Questrial"/>
              </a:rPr>
              <a:pPr lvl="0"/>
              <a:t>17</a:t>
            </a:fld>
            <a:endParaRPr lang="en-US" dirty="0">
              <a:sym typeface="Questrial"/>
            </a:endParaRPr>
          </a:p>
        </p:txBody>
      </p:sp>
    </p:spTree>
    <p:extLst>
      <p:ext uri="{BB962C8B-B14F-4D97-AF65-F5344CB8AC3E}">
        <p14:creationId xmlns:p14="http://schemas.microsoft.com/office/powerpoint/2010/main" val="417333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b="1" dirty="0">
                <a:solidFill>
                  <a:srgbClr val="C00000"/>
                </a:solidFill>
                <a:sym typeface="Arial"/>
              </a:rPr>
              <a:t>Word Count Using MapReduce </a:t>
            </a:r>
            <a:endParaRPr b="1" dirty="0">
              <a:solidFill>
                <a:srgbClr val="C00000"/>
              </a:solidFill>
              <a:sym typeface="Arial"/>
            </a:endParaRPr>
          </a:p>
        </p:txBody>
      </p:sp>
      <p:sp>
        <p:nvSpPr>
          <p:cNvPr id="544" name="Shape 54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Cloud Computing, Fall 2022</a:t>
            </a:r>
            <a:endParaRPr dirty="0"/>
          </a:p>
        </p:txBody>
      </p:sp>
      <p:sp>
        <p:nvSpPr>
          <p:cNvPr id="545" name="Shape 54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18</a:t>
            </a:fld>
            <a:endParaRPr sz="1000" b="0" i="0" u="none" strike="noStrike" cap="none" dirty="0">
              <a:solidFill>
                <a:srgbClr val="0C0C0C"/>
              </a:solidFill>
              <a:sym typeface="Questrial"/>
            </a:endParaRPr>
          </a:p>
        </p:txBody>
      </p:sp>
      <p:sp>
        <p:nvSpPr>
          <p:cNvPr id="546" name="Shape 546"/>
          <p:cNvSpPr txBox="1">
            <a:spLocks noGrp="1"/>
          </p:cNvSpPr>
          <p:nvPr>
            <p:ph type="body" idx="1"/>
          </p:nvPr>
        </p:nvSpPr>
        <p:spPr>
          <a:xfrm>
            <a:off x="734750" y="1909175"/>
            <a:ext cx="5629200" cy="2709600"/>
          </a:xfrm>
          <a:prstGeom prst="rect">
            <a:avLst/>
          </a:prstGeom>
          <a:noFill/>
          <a:ln>
            <a:noFill/>
          </a:ln>
        </p:spPr>
        <p:txBody>
          <a:bodyPr spcFirstLastPara="1" wrap="square" lIns="45700" tIns="45700" rIns="45700" bIns="45700" anchor="t" anchorCtr="0">
            <a:noAutofit/>
          </a:bodyPr>
          <a:lstStyle/>
          <a:p>
            <a:pPr marL="0" lvl="0" indent="0">
              <a:spcBef>
                <a:spcPts val="1200"/>
              </a:spcBef>
              <a:spcAft>
                <a:spcPts val="0"/>
              </a:spcAft>
              <a:buClr>
                <a:schemeClr val="dk1"/>
              </a:buClr>
              <a:buSzPts val="1100"/>
              <a:buFont typeface="Arial"/>
              <a:buNone/>
            </a:pPr>
            <a:r>
              <a:rPr lang="en-US" sz="2400" dirty="0">
                <a:solidFill>
                  <a:srgbClr val="FF0000"/>
                </a:solidFill>
                <a:latin typeface="Arial"/>
                <a:ea typeface="Arial"/>
                <a:cs typeface="Arial"/>
                <a:sym typeface="Arial"/>
              </a:rPr>
              <a:t>map(key, value):</a:t>
            </a:r>
            <a:endParaRPr sz="2400" dirty="0">
              <a:solidFill>
                <a:srgbClr val="FF0000"/>
              </a:solidFill>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dirty="0">
                <a:latin typeface="Arial"/>
                <a:ea typeface="Arial"/>
                <a:cs typeface="Arial"/>
                <a:sym typeface="Arial"/>
              </a:rPr>
              <a:t>// key: document ID; value: text of document</a:t>
            </a:r>
            <a:endParaRPr sz="2400" dirty="0">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dirty="0">
                <a:latin typeface="Arial"/>
                <a:ea typeface="Arial"/>
                <a:cs typeface="Arial"/>
                <a:sym typeface="Arial"/>
              </a:rPr>
              <a:t>	for (each word w in value)</a:t>
            </a:r>
            <a:endParaRPr sz="2400" dirty="0">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dirty="0">
                <a:latin typeface="Arial"/>
                <a:ea typeface="Arial"/>
                <a:cs typeface="Arial"/>
                <a:sym typeface="Arial"/>
              </a:rPr>
              <a:t>		emit(w, 1);</a:t>
            </a:r>
            <a:endParaRPr sz="2400" dirty="0">
              <a:latin typeface="Arial"/>
              <a:ea typeface="Arial"/>
              <a:cs typeface="Arial"/>
              <a:sym typeface="Arial"/>
            </a:endParaRPr>
          </a:p>
          <a:p>
            <a:pPr marL="0" lvl="0" indent="0" rtl="0">
              <a:spcBef>
                <a:spcPts val="1200"/>
              </a:spcBef>
              <a:spcAft>
                <a:spcPts val="200"/>
              </a:spcAft>
              <a:buClr>
                <a:schemeClr val="dk1"/>
              </a:buClr>
              <a:buSzPts val="1100"/>
              <a:buFont typeface="Arial"/>
              <a:buNone/>
            </a:pPr>
            <a:endParaRPr dirty="0"/>
          </a:p>
        </p:txBody>
      </p:sp>
      <p:sp>
        <p:nvSpPr>
          <p:cNvPr id="547" name="Shape 547"/>
          <p:cNvSpPr txBox="1">
            <a:spLocks noGrp="1"/>
          </p:cNvSpPr>
          <p:nvPr>
            <p:ph type="body" idx="1"/>
          </p:nvPr>
        </p:nvSpPr>
        <p:spPr>
          <a:xfrm>
            <a:off x="6080450" y="1909175"/>
            <a:ext cx="5847300" cy="3471600"/>
          </a:xfrm>
          <a:prstGeom prst="rect">
            <a:avLst/>
          </a:prstGeom>
          <a:noFill/>
          <a:ln>
            <a:noFill/>
          </a:ln>
        </p:spPr>
        <p:txBody>
          <a:bodyPr spcFirstLastPara="1" wrap="square" lIns="45700" tIns="45700" rIns="45700" bIns="45700" anchor="t" anchorCtr="0">
            <a:noAutofit/>
          </a:bodyPr>
          <a:lstStyle/>
          <a:p>
            <a:pPr marL="0" lvl="0" indent="0">
              <a:spcBef>
                <a:spcPts val="1200"/>
              </a:spcBef>
              <a:spcAft>
                <a:spcPts val="0"/>
              </a:spcAft>
              <a:buNone/>
            </a:pPr>
            <a:r>
              <a:rPr lang="en-US" sz="2400" dirty="0">
                <a:solidFill>
                  <a:srgbClr val="FF0000"/>
                </a:solidFill>
                <a:latin typeface="Arial"/>
                <a:ea typeface="Arial"/>
                <a:cs typeface="Arial"/>
                <a:sym typeface="Arial"/>
              </a:rPr>
              <a:t>reduce(key, value-list):</a:t>
            </a:r>
            <a:endParaRPr sz="2400" dirty="0">
              <a:solidFill>
                <a:srgbClr val="FF0000"/>
              </a:solidFill>
              <a:latin typeface="Arial"/>
              <a:ea typeface="Arial"/>
              <a:cs typeface="Arial"/>
              <a:sym typeface="Arial"/>
            </a:endParaRPr>
          </a:p>
          <a:p>
            <a:pPr marL="0" lvl="0" indent="0">
              <a:lnSpc>
                <a:spcPct val="100000"/>
              </a:lnSpc>
              <a:spcBef>
                <a:spcPts val="1200"/>
              </a:spcBef>
              <a:spcAft>
                <a:spcPts val="0"/>
              </a:spcAft>
              <a:buNone/>
            </a:pPr>
            <a:r>
              <a:rPr lang="en-US" sz="2400" dirty="0">
                <a:latin typeface="Arial"/>
                <a:ea typeface="Arial"/>
                <a:cs typeface="Arial"/>
                <a:sym typeface="Arial"/>
              </a:rPr>
              <a:t>// key: a word; value-list: a list of integers</a:t>
            </a:r>
            <a:endParaRPr sz="2400" dirty="0">
              <a:latin typeface="Arial"/>
              <a:ea typeface="Arial"/>
              <a:cs typeface="Arial"/>
              <a:sym typeface="Arial"/>
            </a:endParaRPr>
          </a:p>
          <a:p>
            <a:pPr marL="0" lvl="0" indent="0">
              <a:lnSpc>
                <a:spcPct val="100000"/>
              </a:lnSpc>
              <a:spcBef>
                <a:spcPts val="1200"/>
              </a:spcBef>
              <a:spcAft>
                <a:spcPts val="0"/>
              </a:spcAft>
              <a:buNone/>
            </a:pPr>
            <a:r>
              <a:rPr lang="en-US" sz="2400" dirty="0">
                <a:latin typeface="Arial"/>
                <a:ea typeface="Arial"/>
                <a:cs typeface="Arial"/>
                <a:sym typeface="Arial"/>
              </a:rPr>
              <a:t>	result = 0;</a:t>
            </a:r>
            <a:endParaRPr sz="2400" dirty="0">
              <a:latin typeface="Arial"/>
              <a:ea typeface="Arial"/>
              <a:cs typeface="Arial"/>
              <a:sym typeface="Arial"/>
            </a:endParaRPr>
          </a:p>
          <a:p>
            <a:pPr marL="0" lvl="0" indent="0">
              <a:lnSpc>
                <a:spcPct val="100000"/>
              </a:lnSpc>
              <a:spcBef>
                <a:spcPts val="1200"/>
              </a:spcBef>
              <a:spcAft>
                <a:spcPts val="0"/>
              </a:spcAft>
              <a:buNone/>
            </a:pPr>
            <a:r>
              <a:rPr lang="en-US" sz="2400" dirty="0">
                <a:latin typeface="Arial"/>
                <a:ea typeface="Arial"/>
                <a:cs typeface="Arial"/>
                <a:sym typeface="Arial"/>
              </a:rPr>
              <a:t>	for (each integer v on value-list)</a:t>
            </a:r>
            <a:endParaRPr sz="2400" dirty="0">
              <a:latin typeface="Arial"/>
              <a:ea typeface="Arial"/>
              <a:cs typeface="Arial"/>
              <a:sym typeface="Arial"/>
            </a:endParaRPr>
          </a:p>
          <a:p>
            <a:pPr marL="0" lvl="0" indent="0">
              <a:lnSpc>
                <a:spcPct val="100000"/>
              </a:lnSpc>
              <a:spcBef>
                <a:spcPts val="1200"/>
              </a:spcBef>
              <a:spcAft>
                <a:spcPts val="0"/>
              </a:spcAft>
              <a:buNone/>
            </a:pPr>
            <a:r>
              <a:rPr lang="en-US" sz="2400" dirty="0">
                <a:latin typeface="Arial"/>
                <a:ea typeface="Arial"/>
                <a:cs typeface="Arial"/>
                <a:sym typeface="Arial"/>
              </a:rPr>
              <a:t>		result += v;</a:t>
            </a:r>
            <a:endParaRPr sz="2400" dirty="0">
              <a:latin typeface="Arial"/>
              <a:ea typeface="Arial"/>
              <a:cs typeface="Arial"/>
              <a:sym typeface="Arial"/>
            </a:endParaRPr>
          </a:p>
          <a:p>
            <a:pPr marL="0" lvl="0" indent="0">
              <a:lnSpc>
                <a:spcPct val="100000"/>
              </a:lnSpc>
              <a:spcBef>
                <a:spcPts val="1200"/>
              </a:spcBef>
              <a:spcAft>
                <a:spcPts val="0"/>
              </a:spcAft>
              <a:buNone/>
            </a:pPr>
            <a:r>
              <a:rPr lang="en-US" sz="2400" dirty="0">
                <a:latin typeface="Arial"/>
                <a:ea typeface="Arial"/>
                <a:cs typeface="Arial"/>
                <a:sym typeface="Arial"/>
              </a:rPr>
              <a:t>	emit(key, result);</a:t>
            </a:r>
            <a:endParaRPr sz="2400" dirty="0">
              <a:latin typeface="Arial"/>
              <a:ea typeface="Arial"/>
              <a:cs typeface="Arial"/>
              <a:sym typeface="Arial"/>
            </a:endParaRPr>
          </a:p>
          <a:p>
            <a:pPr marL="0" lvl="0" indent="0" rtl="0">
              <a:spcBef>
                <a:spcPts val="1200"/>
              </a:spcBef>
              <a:spcAft>
                <a:spcPts val="0"/>
              </a:spcAft>
              <a:buNone/>
            </a:pPr>
            <a:endParaRPr sz="2400" dirty="0"/>
          </a:p>
          <a:p>
            <a:pPr marL="0" lvl="0" indent="0" rtl="0">
              <a:spcBef>
                <a:spcPts val="1200"/>
              </a:spcBef>
              <a:spcAft>
                <a:spcPts val="200"/>
              </a:spcAft>
              <a:buNone/>
            </a:pPr>
            <a:endParaRPr dirty="0"/>
          </a:p>
        </p:txBody>
      </p:sp>
    </p:spTree>
    <p:extLst>
      <p:ext uri="{BB962C8B-B14F-4D97-AF65-F5344CB8AC3E}">
        <p14:creationId xmlns:p14="http://schemas.microsoft.com/office/powerpoint/2010/main" val="69090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b="1" dirty="0">
                <a:solidFill>
                  <a:srgbClr val="C00000"/>
                </a:solidFill>
                <a:sym typeface="Arial"/>
              </a:rPr>
              <a:t>Word Count Using MapReduce </a:t>
            </a:r>
            <a:endParaRPr b="1" dirty="0">
              <a:solidFill>
                <a:srgbClr val="C00000"/>
              </a:solidFill>
              <a:sym typeface="Arial"/>
            </a:endParaRPr>
          </a:p>
        </p:txBody>
      </p:sp>
      <p:sp>
        <p:nvSpPr>
          <p:cNvPr id="553" name="Shape 553"/>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Cloud Computing, Fall 2022</a:t>
            </a:r>
            <a:endParaRPr dirty="0"/>
          </a:p>
        </p:txBody>
      </p:sp>
      <p:sp>
        <p:nvSpPr>
          <p:cNvPr id="554" name="Shape 554"/>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19</a:t>
            </a:fld>
            <a:endParaRPr sz="1000" b="0" i="0" u="none" strike="noStrike" cap="none" dirty="0">
              <a:solidFill>
                <a:srgbClr val="0C0C0C"/>
              </a:solidFill>
              <a:sym typeface="Questrial"/>
            </a:endParaRPr>
          </a:p>
        </p:txBody>
      </p:sp>
      <p:sp>
        <p:nvSpPr>
          <p:cNvPr id="555" name="Shape 555"/>
          <p:cNvSpPr/>
          <p:nvPr/>
        </p:nvSpPr>
        <p:spPr>
          <a:xfrm>
            <a:off x="808650" y="2861400"/>
            <a:ext cx="4618500" cy="1383900"/>
          </a:xfrm>
          <a:prstGeom prst="roundRect">
            <a:avLst>
              <a:gd name="adj" fmla="val 16667"/>
            </a:avLst>
          </a:prstGeom>
          <a:solidFill>
            <a:srgbClr val="EFEFE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lnSpc>
                <a:spcPct val="150000"/>
              </a:lnSpc>
              <a:spcBef>
                <a:spcPts val="0"/>
              </a:spcBef>
              <a:spcAft>
                <a:spcPts val="0"/>
              </a:spcAft>
              <a:buClr>
                <a:schemeClr val="dk1"/>
              </a:buClr>
              <a:buSzPts val="1100"/>
              <a:buFont typeface="Arial"/>
              <a:buNone/>
            </a:pPr>
            <a:r>
              <a:rPr lang="en-US" sz="2200"/>
              <a:t>the	 cat sat on the mat</a:t>
            </a:r>
            <a:endParaRPr sz="2200"/>
          </a:p>
          <a:p>
            <a:pPr marL="0" lvl="0" indent="0" algn="ctr" rtl="0">
              <a:lnSpc>
                <a:spcPct val="150000"/>
              </a:lnSpc>
              <a:spcBef>
                <a:spcPts val="0"/>
              </a:spcBef>
              <a:spcAft>
                <a:spcPts val="0"/>
              </a:spcAft>
              <a:buNone/>
            </a:pPr>
            <a:r>
              <a:rPr lang="en-US" sz="2200"/>
              <a:t>the aardvark sat on the sofa</a:t>
            </a:r>
            <a:endParaRPr sz="2200"/>
          </a:p>
        </p:txBody>
      </p:sp>
      <p:cxnSp>
        <p:nvCxnSpPr>
          <p:cNvPr id="556" name="Shape 556"/>
          <p:cNvCxnSpPr/>
          <p:nvPr/>
        </p:nvCxnSpPr>
        <p:spPr>
          <a:xfrm rot="10800000" flipH="1">
            <a:off x="5691500" y="3549450"/>
            <a:ext cx="2286300" cy="7800"/>
          </a:xfrm>
          <a:prstGeom prst="straightConnector1">
            <a:avLst/>
          </a:prstGeom>
          <a:noFill/>
          <a:ln w="38100" cap="flat" cmpd="sng">
            <a:solidFill>
              <a:schemeClr val="dk2"/>
            </a:solidFill>
            <a:prstDash val="solid"/>
            <a:round/>
            <a:headEnd type="none" w="lg" len="lg"/>
            <a:tailEnd type="triangle" w="lg" len="lg"/>
          </a:ln>
        </p:spPr>
      </p:cxnSp>
      <p:sp>
        <p:nvSpPr>
          <p:cNvPr id="557" name="Shape 557"/>
          <p:cNvSpPr txBox="1"/>
          <p:nvPr/>
        </p:nvSpPr>
        <p:spPr>
          <a:xfrm>
            <a:off x="5691500" y="2970250"/>
            <a:ext cx="2161800" cy="43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200">
                <a:solidFill>
                  <a:srgbClr val="980000"/>
                </a:solidFill>
              </a:rPr>
              <a:t>Map</a:t>
            </a:r>
            <a:r>
              <a:rPr lang="en-US" sz="2200">
                <a:solidFill>
                  <a:srgbClr val="274E13"/>
                </a:solidFill>
              </a:rPr>
              <a:t> </a:t>
            </a:r>
            <a:r>
              <a:rPr lang="en-US" sz="2200"/>
              <a:t>&amp;</a:t>
            </a:r>
            <a:r>
              <a:rPr lang="en-US" sz="2200">
                <a:solidFill>
                  <a:srgbClr val="274E13"/>
                </a:solidFill>
              </a:rPr>
              <a:t> </a:t>
            </a:r>
            <a:r>
              <a:rPr lang="en-US" sz="2200">
                <a:solidFill>
                  <a:srgbClr val="0000FF"/>
                </a:solidFill>
              </a:rPr>
              <a:t>Reduce</a:t>
            </a:r>
            <a:endParaRPr sz="2200">
              <a:solidFill>
                <a:srgbClr val="0000FF"/>
              </a:solidFill>
            </a:endParaRPr>
          </a:p>
        </p:txBody>
      </p:sp>
      <p:sp>
        <p:nvSpPr>
          <p:cNvPr id="558" name="Shape 558"/>
          <p:cNvSpPr/>
          <p:nvPr/>
        </p:nvSpPr>
        <p:spPr>
          <a:xfrm>
            <a:off x="8675525" y="2503175"/>
            <a:ext cx="2161800" cy="3639600"/>
          </a:xfrm>
          <a:prstGeom prst="rect">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lnSpc>
                <a:spcPct val="150000"/>
              </a:lnSpc>
              <a:spcBef>
                <a:spcPts val="0"/>
              </a:spcBef>
              <a:spcAft>
                <a:spcPts val="0"/>
              </a:spcAft>
              <a:buClr>
                <a:schemeClr val="dk1"/>
              </a:buClr>
              <a:buSzPts val="1100"/>
              <a:buFont typeface="Arial"/>
              <a:buNone/>
            </a:pPr>
            <a:r>
              <a:rPr lang="en-US" sz="2200"/>
              <a:t>aardvark 1</a:t>
            </a:r>
            <a:endParaRPr sz="2200"/>
          </a:p>
          <a:p>
            <a:pPr marL="0" lvl="0" indent="0" algn="ctr">
              <a:lnSpc>
                <a:spcPct val="150000"/>
              </a:lnSpc>
              <a:spcBef>
                <a:spcPts val="0"/>
              </a:spcBef>
              <a:spcAft>
                <a:spcPts val="0"/>
              </a:spcAft>
              <a:buClr>
                <a:schemeClr val="dk1"/>
              </a:buClr>
              <a:buSzPts val="1100"/>
              <a:buFont typeface="Arial"/>
              <a:buNone/>
            </a:pPr>
            <a:r>
              <a:rPr lang="en-US" sz="2200"/>
              <a:t>cat 1</a:t>
            </a:r>
            <a:endParaRPr sz="2200"/>
          </a:p>
          <a:p>
            <a:pPr marL="0" lvl="0" indent="0" algn="ctr">
              <a:lnSpc>
                <a:spcPct val="150000"/>
              </a:lnSpc>
              <a:spcBef>
                <a:spcPts val="0"/>
              </a:spcBef>
              <a:spcAft>
                <a:spcPts val="0"/>
              </a:spcAft>
              <a:buClr>
                <a:schemeClr val="dk1"/>
              </a:buClr>
              <a:buSzPts val="1100"/>
              <a:buFont typeface="Arial"/>
              <a:buNone/>
            </a:pPr>
            <a:r>
              <a:rPr lang="en-US" sz="2200"/>
              <a:t>mat 1</a:t>
            </a:r>
            <a:endParaRPr sz="2200"/>
          </a:p>
          <a:p>
            <a:pPr marL="0" lvl="0" indent="0" algn="ctr">
              <a:lnSpc>
                <a:spcPct val="150000"/>
              </a:lnSpc>
              <a:spcBef>
                <a:spcPts val="0"/>
              </a:spcBef>
              <a:spcAft>
                <a:spcPts val="0"/>
              </a:spcAft>
              <a:buClr>
                <a:schemeClr val="dk1"/>
              </a:buClr>
              <a:buSzPts val="1100"/>
              <a:buFont typeface="Arial"/>
              <a:buNone/>
            </a:pPr>
            <a:r>
              <a:rPr lang="en-US" sz="2200"/>
              <a:t>on 2</a:t>
            </a:r>
            <a:endParaRPr sz="2200"/>
          </a:p>
          <a:p>
            <a:pPr marL="0" lvl="0" indent="0" algn="ctr">
              <a:lnSpc>
                <a:spcPct val="150000"/>
              </a:lnSpc>
              <a:spcBef>
                <a:spcPts val="0"/>
              </a:spcBef>
              <a:spcAft>
                <a:spcPts val="0"/>
              </a:spcAft>
              <a:buClr>
                <a:schemeClr val="dk1"/>
              </a:buClr>
              <a:buSzPts val="1100"/>
              <a:buFont typeface="Arial"/>
              <a:buNone/>
            </a:pPr>
            <a:r>
              <a:rPr lang="en-US" sz="2200"/>
              <a:t>sat 2</a:t>
            </a:r>
            <a:endParaRPr sz="2200"/>
          </a:p>
          <a:p>
            <a:pPr marL="0" lvl="0" indent="0" algn="ctr">
              <a:lnSpc>
                <a:spcPct val="150000"/>
              </a:lnSpc>
              <a:spcBef>
                <a:spcPts val="0"/>
              </a:spcBef>
              <a:spcAft>
                <a:spcPts val="0"/>
              </a:spcAft>
              <a:buClr>
                <a:schemeClr val="dk1"/>
              </a:buClr>
              <a:buSzPts val="1100"/>
              <a:buFont typeface="Arial"/>
              <a:buNone/>
            </a:pPr>
            <a:r>
              <a:rPr lang="en-US" sz="2200"/>
              <a:t>sofa 1</a:t>
            </a:r>
            <a:endParaRPr sz="2200"/>
          </a:p>
          <a:p>
            <a:pPr marL="0" lvl="0" indent="0" algn="ctr" rtl="0">
              <a:lnSpc>
                <a:spcPct val="150000"/>
              </a:lnSpc>
              <a:spcBef>
                <a:spcPts val="0"/>
              </a:spcBef>
              <a:spcAft>
                <a:spcPts val="0"/>
              </a:spcAft>
              <a:buNone/>
            </a:pPr>
            <a:r>
              <a:rPr lang="en-US" sz="2200"/>
              <a:t>the 4</a:t>
            </a:r>
            <a:endParaRPr sz="2200"/>
          </a:p>
        </p:txBody>
      </p:sp>
      <p:sp>
        <p:nvSpPr>
          <p:cNvPr id="559" name="Shape 559"/>
          <p:cNvSpPr txBox="1"/>
          <p:nvPr/>
        </p:nvSpPr>
        <p:spPr>
          <a:xfrm>
            <a:off x="2799000" y="2360650"/>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Input</a:t>
            </a:r>
            <a:endParaRPr sz="2400"/>
          </a:p>
        </p:txBody>
      </p:sp>
      <p:sp>
        <p:nvSpPr>
          <p:cNvPr id="560" name="Shape 560"/>
          <p:cNvSpPr txBox="1"/>
          <p:nvPr/>
        </p:nvSpPr>
        <p:spPr>
          <a:xfrm>
            <a:off x="9142025" y="1942463"/>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Result</a:t>
            </a:r>
            <a:endParaRPr sz="2400"/>
          </a:p>
        </p:txBody>
      </p:sp>
    </p:spTree>
    <p:extLst>
      <p:ext uri="{BB962C8B-B14F-4D97-AF65-F5344CB8AC3E}">
        <p14:creationId xmlns:p14="http://schemas.microsoft.com/office/powerpoint/2010/main" val="103090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a:xfrm>
            <a:off x="1024128" y="585216"/>
            <a:ext cx="11167872" cy="1499616"/>
          </a:xfrm>
        </p:spPr>
        <p:txBody>
          <a:bodyPr/>
          <a:lstStyle/>
          <a:p>
            <a:r>
              <a:rPr lang="en-US" sz="4400" dirty="0"/>
              <a:t>MapReduce pattern: </a:t>
            </a:r>
            <a:r>
              <a:rPr lang="en-US" sz="4400" dirty="0" err="1"/>
              <a:t>Sharded</a:t>
            </a:r>
            <a:r>
              <a:rPr lang="en-US" sz="4400" dirty="0"/>
              <a:t> data set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2</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153568118"/>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b="1" dirty="0" err="1">
                <a:solidFill>
                  <a:srgbClr val="C00000"/>
                </a:solidFill>
                <a:sym typeface="Arial"/>
              </a:rPr>
              <a:t>Sharded</a:t>
            </a:r>
            <a:r>
              <a:rPr lang="en-US" b="1" dirty="0">
                <a:solidFill>
                  <a:srgbClr val="C00000"/>
                </a:solidFill>
                <a:sym typeface="Arial"/>
              </a:rPr>
              <a:t> Word Count: Map</a:t>
            </a:r>
            <a:endParaRPr b="1" dirty="0">
              <a:solidFill>
                <a:srgbClr val="C00000"/>
              </a:solidFill>
              <a:sym typeface="Arial"/>
            </a:endParaRPr>
          </a:p>
        </p:txBody>
      </p:sp>
      <p:sp>
        <p:nvSpPr>
          <p:cNvPr id="566" name="Shape 56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Cloud Computing, Fall 2022</a:t>
            </a:r>
            <a:endParaRPr dirty="0"/>
          </a:p>
        </p:txBody>
      </p:sp>
      <p:sp>
        <p:nvSpPr>
          <p:cNvPr id="567" name="Shape 56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20</a:t>
            </a:fld>
            <a:endParaRPr sz="1000" b="0" i="0" u="none" strike="noStrike" cap="none" dirty="0">
              <a:solidFill>
                <a:srgbClr val="0C0C0C"/>
              </a:solidFill>
              <a:sym typeface="Questrial"/>
            </a:endParaRPr>
          </a:p>
        </p:txBody>
      </p:sp>
      <p:sp>
        <p:nvSpPr>
          <p:cNvPr id="568" name="Shape 568"/>
          <p:cNvSpPr/>
          <p:nvPr/>
        </p:nvSpPr>
        <p:spPr>
          <a:xfrm>
            <a:off x="606500" y="2861400"/>
            <a:ext cx="4618500" cy="1383900"/>
          </a:xfrm>
          <a:prstGeom prst="roundRect">
            <a:avLst>
              <a:gd name="adj" fmla="val 16667"/>
            </a:avLst>
          </a:prstGeom>
          <a:solidFill>
            <a:srgbClr val="EFEFE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sz="2200"/>
          </a:p>
        </p:txBody>
      </p:sp>
      <p:sp>
        <p:nvSpPr>
          <p:cNvPr id="570" name="Shape 570"/>
          <p:cNvSpPr txBox="1"/>
          <p:nvPr/>
        </p:nvSpPr>
        <p:spPr>
          <a:xfrm>
            <a:off x="2456875" y="2340425"/>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Input</a:t>
            </a:r>
            <a:endParaRPr sz="2400"/>
          </a:p>
        </p:txBody>
      </p:sp>
      <p:sp>
        <p:nvSpPr>
          <p:cNvPr id="571" name="Shape 571"/>
          <p:cNvSpPr/>
          <p:nvPr/>
        </p:nvSpPr>
        <p:spPr>
          <a:xfrm>
            <a:off x="939300" y="3001350"/>
            <a:ext cx="3492650" cy="435300"/>
          </a:xfrm>
          <a:prstGeom prst="roundRect">
            <a:avLst>
              <a:gd name="adj" fmla="val 16667"/>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US" sz="2200" dirty="0">
                <a:solidFill>
                  <a:schemeClr val="dk1"/>
                </a:solidFill>
              </a:rPr>
              <a:t>the	 cat sat on the mat</a:t>
            </a:r>
            <a:endParaRPr dirty="0"/>
          </a:p>
        </p:txBody>
      </p:sp>
      <p:sp>
        <p:nvSpPr>
          <p:cNvPr id="572" name="Shape 572"/>
          <p:cNvSpPr/>
          <p:nvPr/>
        </p:nvSpPr>
        <p:spPr>
          <a:xfrm>
            <a:off x="939300" y="3662275"/>
            <a:ext cx="4130400" cy="435300"/>
          </a:xfrm>
          <a:prstGeom prst="roundRect">
            <a:avLst>
              <a:gd name="adj" fmla="val 16425"/>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200">
                <a:solidFill>
                  <a:schemeClr val="dk1"/>
                </a:solidFill>
              </a:rPr>
              <a:t>the aardvark sat on the sofa</a:t>
            </a:r>
            <a:endParaRPr/>
          </a:p>
        </p:txBody>
      </p:sp>
      <p:sp>
        <p:nvSpPr>
          <p:cNvPr id="2" name="TextBox 1">
            <a:extLst>
              <a:ext uri="{FF2B5EF4-FFF2-40B4-BE49-F238E27FC236}">
                <a16:creationId xmlns:a16="http://schemas.microsoft.com/office/drawing/2014/main" id="{F55E07E6-217E-253D-2513-1A94CFD8073C}"/>
              </a:ext>
            </a:extLst>
          </p:cNvPr>
          <p:cNvSpPr txBox="1"/>
          <p:nvPr/>
        </p:nvSpPr>
        <p:spPr>
          <a:xfrm>
            <a:off x="5402500" y="1817050"/>
            <a:ext cx="6589475" cy="4154984"/>
          </a:xfrm>
          <a:prstGeom prst="rect">
            <a:avLst/>
          </a:prstGeom>
          <a:noFill/>
        </p:spPr>
        <p:txBody>
          <a:bodyPr wrap="square" rtlCol="0">
            <a:spAutoFit/>
          </a:bodyPr>
          <a:lstStyle/>
          <a:p>
            <a:r>
              <a:rPr lang="en-US" sz="2400" dirty="0"/>
              <a:t>We sharded the data when it was first stored.  </a:t>
            </a:r>
          </a:p>
          <a:p>
            <a:endParaRPr lang="en-US" sz="2400" dirty="0"/>
          </a:p>
          <a:p>
            <a:r>
              <a:rPr lang="en-US" sz="2400" dirty="0"/>
              <a:t>MapReduce uses Zookeeper to look up the </a:t>
            </a:r>
            <a:r>
              <a:rPr lang="en-US" sz="2400" dirty="0" err="1"/>
              <a:t>sharding</a:t>
            </a:r>
            <a:r>
              <a:rPr lang="en-US" sz="2400" dirty="0"/>
              <a:t> pattern.</a:t>
            </a:r>
          </a:p>
          <a:p>
            <a:endParaRPr lang="en-US" sz="2400" dirty="0"/>
          </a:p>
          <a:p>
            <a:r>
              <a:rPr lang="en-US" sz="2400" dirty="0"/>
              <a:t>This lets it run compute tasks in a pattern matched to the shard pattern.  </a:t>
            </a:r>
            <a:br>
              <a:rPr lang="en-US" sz="2400" dirty="0"/>
            </a:br>
            <a:br>
              <a:rPr lang="en-US" sz="2400" dirty="0"/>
            </a:br>
            <a:r>
              <a:rPr lang="en-US" sz="2400" dirty="0"/>
              <a:t>The machines on which it runs probably won’t be the ones holding the data, but each task focuses on a distinct portion of the data set.</a:t>
            </a:r>
          </a:p>
        </p:txBody>
      </p:sp>
    </p:spTree>
    <p:extLst>
      <p:ext uri="{BB962C8B-B14F-4D97-AF65-F5344CB8AC3E}">
        <p14:creationId xmlns:p14="http://schemas.microsoft.com/office/powerpoint/2010/main" val="155395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b="1" dirty="0" err="1">
                <a:solidFill>
                  <a:srgbClr val="C00000"/>
                </a:solidFill>
                <a:sym typeface="Arial"/>
              </a:rPr>
              <a:t>Sharded</a:t>
            </a:r>
            <a:r>
              <a:rPr lang="en-US" b="1" dirty="0">
                <a:solidFill>
                  <a:srgbClr val="C00000"/>
                </a:solidFill>
                <a:sym typeface="Arial"/>
              </a:rPr>
              <a:t> Word Count: Map</a:t>
            </a:r>
            <a:endParaRPr b="1" dirty="0">
              <a:solidFill>
                <a:srgbClr val="C00000"/>
              </a:solidFill>
              <a:sym typeface="Arial"/>
            </a:endParaRPr>
          </a:p>
        </p:txBody>
      </p:sp>
      <p:sp>
        <p:nvSpPr>
          <p:cNvPr id="566" name="Shape 56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Cloud Computing, Fall 2022</a:t>
            </a:r>
            <a:endParaRPr dirty="0"/>
          </a:p>
        </p:txBody>
      </p:sp>
      <p:sp>
        <p:nvSpPr>
          <p:cNvPr id="567" name="Shape 56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21</a:t>
            </a:fld>
            <a:endParaRPr sz="1000" b="0" i="0" u="none" strike="noStrike" cap="none" dirty="0">
              <a:solidFill>
                <a:srgbClr val="0C0C0C"/>
              </a:solidFill>
              <a:sym typeface="Questrial"/>
            </a:endParaRPr>
          </a:p>
        </p:txBody>
      </p:sp>
      <p:sp>
        <p:nvSpPr>
          <p:cNvPr id="568" name="Shape 568"/>
          <p:cNvSpPr/>
          <p:nvPr/>
        </p:nvSpPr>
        <p:spPr>
          <a:xfrm>
            <a:off x="606500" y="2861400"/>
            <a:ext cx="4618500" cy="1383900"/>
          </a:xfrm>
          <a:prstGeom prst="roundRect">
            <a:avLst>
              <a:gd name="adj" fmla="val 16667"/>
            </a:avLst>
          </a:prstGeom>
          <a:solidFill>
            <a:srgbClr val="EFEFE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sz="2200"/>
          </a:p>
        </p:txBody>
      </p:sp>
      <p:sp>
        <p:nvSpPr>
          <p:cNvPr id="569" name="Shape 569"/>
          <p:cNvSpPr/>
          <p:nvPr/>
        </p:nvSpPr>
        <p:spPr>
          <a:xfrm>
            <a:off x="9697825" y="1016825"/>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cat 1</a:t>
            </a:r>
            <a:endParaRPr sz="2100"/>
          </a:p>
          <a:p>
            <a:pPr marL="0" lvl="0" indent="0" algn="ctr" rtl="0">
              <a:lnSpc>
                <a:spcPct val="115000"/>
              </a:lnSpc>
              <a:spcBef>
                <a:spcPts val="0"/>
              </a:spcBef>
              <a:spcAft>
                <a:spcPts val="0"/>
              </a:spcAft>
              <a:buNone/>
            </a:pPr>
            <a:r>
              <a:rPr lang="en-US" sz="2100"/>
              <a:t>sat 1</a:t>
            </a:r>
            <a:endParaRPr sz="2100"/>
          </a:p>
          <a:p>
            <a:pPr marL="0" lvl="0" indent="0" algn="ctr" rtl="0">
              <a:lnSpc>
                <a:spcPct val="115000"/>
              </a:lnSpc>
              <a:spcBef>
                <a:spcPts val="0"/>
              </a:spcBef>
              <a:spcAft>
                <a:spcPts val="0"/>
              </a:spcAft>
              <a:buNone/>
            </a:pPr>
            <a:r>
              <a:rPr lang="en-US" sz="2100"/>
              <a:t>on 1</a:t>
            </a:r>
            <a:endParaRPr sz="2100"/>
          </a:p>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mat 1</a:t>
            </a:r>
            <a:endParaRPr sz="2100"/>
          </a:p>
        </p:txBody>
      </p:sp>
      <p:sp>
        <p:nvSpPr>
          <p:cNvPr id="570" name="Shape 570"/>
          <p:cNvSpPr txBox="1"/>
          <p:nvPr/>
        </p:nvSpPr>
        <p:spPr>
          <a:xfrm>
            <a:off x="2456875" y="2340425"/>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Input</a:t>
            </a:r>
            <a:endParaRPr sz="2400"/>
          </a:p>
        </p:txBody>
      </p:sp>
      <p:sp>
        <p:nvSpPr>
          <p:cNvPr id="571" name="Shape 571"/>
          <p:cNvSpPr/>
          <p:nvPr/>
        </p:nvSpPr>
        <p:spPr>
          <a:xfrm>
            <a:off x="939300" y="3001350"/>
            <a:ext cx="3492650" cy="435300"/>
          </a:xfrm>
          <a:prstGeom prst="roundRect">
            <a:avLst>
              <a:gd name="adj" fmla="val 16667"/>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US" sz="2200" dirty="0">
                <a:solidFill>
                  <a:schemeClr val="dk1"/>
                </a:solidFill>
              </a:rPr>
              <a:t>the	 cat sat on the mat</a:t>
            </a:r>
            <a:endParaRPr dirty="0"/>
          </a:p>
        </p:txBody>
      </p:sp>
      <p:sp>
        <p:nvSpPr>
          <p:cNvPr id="572" name="Shape 572"/>
          <p:cNvSpPr/>
          <p:nvPr/>
        </p:nvSpPr>
        <p:spPr>
          <a:xfrm>
            <a:off x="939300" y="3662275"/>
            <a:ext cx="4130400" cy="435300"/>
          </a:xfrm>
          <a:prstGeom prst="roundRect">
            <a:avLst>
              <a:gd name="adj" fmla="val 16425"/>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200">
                <a:solidFill>
                  <a:schemeClr val="dk1"/>
                </a:solidFill>
              </a:rPr>
              <a:t>the aardvark sat on the sofa</a:t>
            </a:r>
            <a:endParaRPr/>
          </a:p>
        </p:txBody>
      </p:sp>
      <p:sp>
        <p:nvSpPr>
          <p:cNvPr id="573" name="Shape 573"/>
          <p:cNvSpPr/>
          <p:nvPr/>
        </p:nvSpPr>
        <p:spPr>
          <a:xfrm>
            <a:off x="6018051" y="2056076"/>
            <a:ext cx="2049614" cy="13839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en-US" sz="2400" b="1" dirty="0"/>
              <a:t>Map, focus on data in shard 1</a:t>
            </a:r>
            <a:endParaRPr sz="2400" b="1" dirty="0"/>
          </a:p>
        </p:txBody>
      </p:sp>
      <p:sp>
        <p:nvSpPr>
          <p:cNvPr id="574" name="Shape 574"/>
          <p:cNvSpPr/>
          <p:nvPr/>
        </p:nvSpPr>
        <p:spPr>
          <a:xfrm>
            <a:off x="6018051" y="4277238"/>
            <a:ext cx="2049614" cy="1262486"/>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endParaRPr lang="en-US" sz="2400" b="1" dirty="0"/>
          </a:p>
          <a:p>
            <a:r>
              <a:rPr lang="en-US" sz="2400" b="1" dirty="0"/>
              <a:t>Map, focus on data in shard 2</a:t>
            </a:r>
          </a:p>
          <a:p>
            <a:pPr marL="0" lvl="0" indent="0" rtl="0">
              <a:spcBef>
                <a:spcPts val="0"/>
              </a:spcBef>
              <a:spcAft>
                <a:spcPts val="0"/>
              </a:spcAft>
              <a:buNone/>
            </a:pPr>
            <a:endParaRPr sz="2400" b="1" dirty="0"/>
          </a:p>
        </p:txBody>
      </p:sp>
      <p:sp>
        <p:nvSpPr>
          <p:cNvPr id="575" name="Shape 575"/>
          <p:cNvSpPr/>
          <p:nvPr/>
        </p:nvSpPr>
        <p:spPr>
          <a:xfrm>
            <a:off x="9697825" y="3810774"/>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aardvark 1</a:t>
            </a:r>
            <a:endParaRPr sz="2100"/>
          </a:p>
          <a:p>
            <a:pPr marL="0" lvl="0" indent="0" algn="ctr" rtl="0">
              <a:lnSpc>
                <a:spcPct val="115000"/>
              </a:lnSpc>
              <a:spcBef>
                <a:spcPts val="0"/>
              </a:spcBef>
              <a:spcAft>
                <a:spcPts val="0"/>
              </a:spcAft>
              <a:buNone/>
            </a:pPr>
            <a:r>
              <a:rPr lang="en-US" sz="2100"/>
              <a:t>sat 1</a:t>
            </a:r>
            <a:endParaRPr sz="2100"/>
          </a:p>
          <a:p>
            <a:pPr marL="0" lvl="0" indent="0" algn="ctr" rtl="0">
              <a:lnSpc>
                <a:spcPct val="115000"/>
              </a:lnSpc>
              <a:spcBef>
                <a:spcPts val="0"/>
              </a:spcBef>
              <a:spcAft>
                <a:spcPts val="0"/>
              </a:spcAft>
              <a:buNone/>
            </a:pPr>
            <a:r>
              <a:rPr lang="en-US" sz="2100"/>
              <a:t>on 1</a:t>
            </a:r>
            <a:endParaRPr sz="2100"/>
          </a:p>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sofa 1</a:t>
            </a:r>
            <a:endParaRPr sz="2100"/>
          </a:p>
        </p:txBody>
      </p:sp>
      <p:cxnSp>
        <p:nvCxnSpPr>
          <p:cNvPr id="576" name="Shape 576"/>
          <p:cNvCxnSpPr>
            <a:cxnSpLocks/>
            <a:stCxn id="571" idx="3"/>
            <a:endCxn id="573" idx="1"/>
          </p:cNvCxnSpPr>
          <p:nvPr/>
        </p:nvCxnSpPr>
        <p:spPr>
          <a:xfrm flipV="1">
            <a:off x="4431950" y="2748026"/>
            <a:ext cx="1586101" cy="470974"/>
          </a:xfrm>
          <a:prstGeom prst="straightConnector1">
            <a:avLst/>
          </a:prstGeom>
          <a:noFill/>
          <a:ln w="28575" cap="flat" cmpd="sng">
            <a:solidFill>
              <a:schemeClr val="dk2"/>
            </a:solidFill>
            <a:prstDash val="solid"/>
            <a:round/>
            <a:headEnd type="none" w="lg" len="lg"/>
            <a:tailEnd type="triangle" w="lg" len="lg"/>
          </a:ln>
        </p:spPr>
      </p:cxnSp>
      <p:cxnSp>
        <p:nvCxnSpPr>
          <p:cNvPr id="577" name="Shape 577"/>
          <p:cNvCxnSpPr>
            <a:stCxn id="572" idx="3"/>
          </p:cNvCxnSpPr>
          <p:nvPr/>
        </p:nvCxnSpPr>
        <p:spPr>
          <a:xfrm>
            <a:off x="5069700" y="3879925"/>
            <a:ext cx="1135200" cy="844500"/>
          </a:xfrm>
          <a:prstGeom prst="straightConnector1">
            <a:avLst/>
          </a:prstGeom>
          <a:noFill/>
          <a:ln w="28575" cap="flat" cmpd="sng">
            <a:solidFill>
              <a:schemeClr val="dk2"/>
            </a:solidFill>
            <a:prstDash val="solid"/>
            <a:round/>
            <a:headEnd type="none" w="lg" len="lg"/>
            <a:tailEnd type="triangle" w="lg" len="lg"/>
          </a:ln>
        </p:spPr>
      </p:cxnSp>
      <p:cxnSp>
        <p:nvCxnSpPr>
          <p:cNvPr id="578" name="Shape 578"/>
          <p:cNvCxnSpPr>
            <a:cxnSpLocks/>
            <a:stCxn id="573" idx="3"/>
            <a:endCxn id="569" idx="1"/>
          </p:cNvCxnSpPr>
          <p:nvPr/>
        </p:nvCxnSpPr>
        <p:spPr>
          <a:xfrm flipV="1">
            <a:off x="8067665" y="2128325"/>
            <a:ext cx="1630160" cy="619701"/>
          </a:xfrm>
          <a:prstGeom prst="straightConnector1">
            <a:avLst/>
          </a:prstGeom>
          <a:noFill/>
          <a:ln w="28575" cap="flat" cmpd="sng">
            <a:solidFill>
              <a:schemeClr val="dk2"/>
            </a:solidFill>
            <a:prstDash val="solid"/>
            <a:round/>
            <a:headEnd type="none" w="lg" len="lg"/>
            <a:tailEnd type="triangle" w="lg" len="lg"/>
          </a:ln>
        </p:spPr>
      </p:cxnSp>
      <p:cxnSp>
        <p:nvCxnSpPr>
          <p:cNvPr id="579" name="Shape 579"/>
          <p:cNvCxnSpPr>
            <a:cxnSpLocks/>
            <a:stCxn id="574" idx="3"/>
            <a:endCxn id="575" idx="1"/>
          </p:cNvCxnSpPr>
          <p:nvPr/>
        </p:nvCxnSpPr>
        <p:spPr>
          <a:xfrm>
            <a:off x="8067665" y="4908481"/>
            <a:ext cx="1630160" cy="13793"/>
          </a:xfrm>
          <a:prstGeom prst="straightConnector1">
            <a:avLst/>
          </a:prstGeom>
          <a:noFill/>
          <a:ln w="2857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1361891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Shuffle &amp; Sort</a:t>
            </a:r>
            <a:endParaRPr dirty="0">
              <a:sym typeface="Arial"/>
            </a:endParaRPr>
          </a:p>
        </p:txBody>
      </p:sp>
      <p:sp>
        <p:nvSpPr>
          <p:cNvPr id="585" name="Shape 585"/>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Cloud Computing, Fall 2022</a:t>
            </a:r>
            <a:endParaRPr dirty="0"/>
          </a:p>
        </p:txBody>
      </p:sp>
      <p:sp>
        <p:nvSpPr>
          <p:cNvPr id="586" name="Shape 58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22</a:t>
            </a:fld>
            <a:endParaRPr sz="1000" b="0" i="0" u="none" strike="noStrike" cap="none" dirty="0">
              <a:solidFill>
                <a:srgbClr val="0C0C0C"/>
              </a:solidFill>
              <a:sym typeface="Questrial"/>
            </a:endParaRPr>
          </a:p>
        </p:txBody>
      </p:sp>
      <p:sp>
        <p:nvSpPr>
          <p:cNvPr id="587" name="Shape 587"/>
          <p:cNvSpPr/>
          <p:nvPr/>
        </p:nvSpPr>
        <p:spPr>
          <a:xfrm>
            <a:off x="2964225" y="2024700"/>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cat 1</a:t>
            </a:r>
            <a:endParaRPr sz="2000"/>
          </a:p>
          <a:p>
            <a:pPr marL="0" lvl="0" indent="0" algn="ctr" rtl="0">
              <a:lnSpc>
                <a:spcPct val="115000"/>
              </a:lnSpc>
              <a:spcBef>
                <a:spcPts val="0"/>
              </a:spcBef>
              <a:spcAft>
                <a:spcPts val="0"/>
              </a:spcAft>
              <a:buNone/>
            </a:pPr>
            <a:r>
              <a:rPr lang="en-US" sz="2000"/>
              <a:t>sat 1</a:t>
            </a:r>
            <a:endParaRPr sz="2000"/>
          </a:p>
          <a:p>
            <a:pPr marL="0" lvl="0" indent="0" algn="ctr" rtl="0">
              <a:lnSpc>
                <a:spcPct val="115000"/>
              </a:lnSpc>
              <a:spcBef>
                <a:spcPts val="0"/>
              </a:spcBef>
              <a:spcAft>
                <a:spcPts val="0"/>
              </a:spcAft>
              <a:buNone/>
            </a:pPr>
            <a:r>
              <a:rPr lang="en-US" sz="2000"/>
              <a:t>on 1</a:t>
            </a:r>
            <a:endParaRPr sz="2000"/>
          </a:p>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mat 1</a:t>
            </a:r>
            <a:endParaRPr sz="2000"/>
          </a:p>
        </p:txBody>
      </p:sp>
      <p:sp>
        <p:nvSpPr>
          <p:cNvPr id="588" name="Shape 588"/>
          <p:cNvSpPr/>
          <p:nvPr/>
        </p:nvSpPr>
        <p:spPr>
          <a:xfrm>
            <a:off x="2964225" y="4247699"/>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aardvark 1</a:t>
            </a:r>
            <a:endParaRPr sz="2000"/>
          </a:p>
          <a:p>
            <a:pPr marL="0" lvl="0" indent="0" algn="ctr" rtl="0">
              <a:lnSpc>
                <a:spcPct val="115000"/>
              </a:lnSpc>
              <a:spcBef>
                <a:spcPts val="0"/>
              </a:spcBef>
              <a:spcAft>
                <a:spcPts val="0"/>
              </a:spcAft>
              <a:buNone/>
            </a:pPr>
            <a:r>
              <a:rPr lang="en-US" sz="2000"/>
              <a:t>sat 1</a:t>
            </a:r>
            <a:endParaRPr sz="2000"/>
          </a:p>
          <a:p>
            <a:pPr marL="0" lvl="0" indent="0" algn="ctr" rtl="0">
              <a:lnSpc>
                <a:spcPct val="115000"/>
              </a:lnSpc>
              <a:spcBef>
                <a:spcPts val="0"/>
              </a:spcBef>
              <a:spcAft>
                <a:spcPts val="0"/>
              </a:spcAft>
              <a:buNone/>
            </a:pPr>
            <a:r>
              <a:rPr lang="en-US" sz="2000"/>
              <a:t>on 1</a:t>
            </a:r>
            <a:endParaRPr sz="2000"/>
          </a:p>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sofa 1</a:t>
            </a:r>
            <a:endParaRPr sz="2000"/>
          </a:p>
        </p:txBody>
      </p:sp>
      <p:sp>
        <p:nvSpPr>
          <p:cNvPr id="589" name="Shape 589"/>
          <p:cNvSpPr txBox="1"/>
          <p:nvPr/>
        </p:nvSpPr>
        <p:spPr>
          <a:xfrm>
            <a:off x="1399375" y="3890150"/>
            <a:ext cx="1244400" cy="89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Mapper Output</a:t>
            </a:r>
            <a:endParaRPr sz="2400"/>
          </a:p>
        </p:txBody>
      </p:sp>
      <p:sp>
        <p:nvSpPr>
          <p:cNvPr id="590" name="Shape 590"/>
          <p:cNvSpPr/>
          <p:nvPr/>
        </p:nvSpPr>
        <p:spPr>
          <a:xfrm>
            <a:off x="7531466" y="1958647"/>
            <a:ext cx="1498800" cy="2275605"/>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aardvark 1</a:t>
            </a:r>
            <a:endParaRPr sz="2000" dirty="0"/>
          </a:p>
          <a:p>
            <a:pPr marL="0" lvl="0" indent="0" algn="ctr" rtl="0">
              <a:lnSpc>
                <a:spcPct val="115000"/>
              </a:lnSpc>
              <a:spcBef>
                <a:spcPts val="0"/>
              </a:spcBef>
              <a:spcAft>
                <a:spcPts val="0"/>
              </a:spcAft>
              <a:buNone/>
            </a:pPr>
            <a:r>
              <a:rPr lang="en-US" sz="2000" dirty="0"/>
              <a:t>cat 1</a:t>
            </a:r>
            <a:endParaRPr sz="2000" dirty="0"/>
          </a:p>
          <a:p>
            <a:pPr marL="0" lvl="0" indent="0" algn="ctr" rtl="0">
              <a:lnSpc>
                <a:spcPct val="115000"/>
              </a:lnSpc>
              <a:spcBef>
                <a:spcPts val="0"/>
              </a:spcBef>
              <a:spcAft>
                <a:spcPts val="0"/>
              </a:spcAft>
              <a:buNone/>
            </a:pPr>
            <a:r>
              <a:rPr lang="en-US" sz="2000" dirty="0"/>
              <a:t>sat 1, 1</a:t>
            </a:r>
          </a:p>
          <a:p>
            <a:pPr marL="0" lvl="0" indent="0" algn="ctr" rtl="0">
              <a:lnSpc>
                <a:spcPct val="115000"/>
              </a:lnSpc>
              <a:spcBef>
                <a:spcPts val="0"/>
              </a:spcBef>
              <a:spcAft>
                <a:spcPts val="0"/>
              </a:spcAft>
              <a:buNone/>
            </a:pPr>
            <a:r>
              <a:rPr lang="en-US" sz="2000" dirty="0"/>
              <a:t>sofa 1</a:t>
            </a:r>
            <a:endParaRPr sz="2000" dirty="0"/>
          </a:p>
        </p:txBody>
      </p:sp>
      <p:cxnSp>
        <p:nvCxnSpPr>
          <p:cNvPr id="591" name="Shape 591"/>
          <p:cNvCxnSpPr/>
          <p:nvPr/>
        </p:nvCxnSpPr>
        <p:spPr>
          <a:xfrm>
            <a:off x="5020200" y="4340000"/>
            <a:ext cx="2363700" cy="0"/>
          </a:xfrm>
          <a:prstGeom prst="straightConnector1">
            <a:avLst/>
          </a:prstGeom>
          <a:noFill/>
          <a:ln w="38100" cap="flat" cmpd="sng">
            <a:solidFill>
              <a:schemeClr val="dk2"/>
            </a:solidFill>
            <a:prstDash val="solid"/>
            <a:round/>
            <a:headEnd type="none" w="lg" len="lg"/>
            <a:tailEnd type="triangle" w="lg" len="lg"/>
          </a:ln>
        </p:spPr>
      </p:cxnSp>
      <p:sp>
        <p:nvSpPr>
          <p:cNvPr id="592" name="Shape 592"/>
          <p:cNvSpPr txBox="1"/>
          <p:nvPr/>
        </p:nvSpPr>
        <p:spPr>
          <a:xfrm>
            <a:off x="5006875" y="3689125"/>
            <a:ext cx="21690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Shuffle &amp; Sort</a:t>
            </a:r>
            <a:endParaRPr sz="2200"/>
          </a:p>
        </p:txBody>
      </p:sp>
      <p:sp>
        <p:nvSpPr>
          <p:cNvPr id="593" name="Shape 593"/>
          <p:cNvSpPr txBox="1"/>
          <p:nvPr/>
        </p:nvSpPr>
        <p:spPr>
          <a:xfrm>
            <a:off x="7175875" y="1421788"/>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dirty="0"/>
              <a:t>Intermediate Data</a:t>
            </a:r>
            <a:endParaRPr sz="2200" dirty="0"/>
          </a:p>
        </p:txBody>
      </p:sp>
      <p:sp>
        <p:nvSpPr>
          <p:cNvPr id="12" name="Shape 590">
            <a:extLst>
              <a:ext uri="{FF2B5EF4-FFF2-40B4-BE49-F238E27FC236}">
                <a16:creationId xmlns:a16="http://schemas.microsoft.com/office/drawing/2014/main" id="{ACE967C7-C32D-480C-8B64-01832E821AEC}"/>
              </a:ext>
            </a:extLst>
          </p:cNvPr>
          <p:cNvSpPr/>
          <p:nvPr/>
        </p:nvSpPr>
        <p:spPr>
          <a:xfrm>
            <a:off x="7531466" y="4263557"/>
            <a:ext cx="1498800" cy="2223000"/>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on 1,1</a:t>
            </a:r>
            <a:endParaRPr sz="2000" dirty="0"/>
          </a:p>
          <a:p>
            <a:pPr marL="0" lvl="0" indent="0" algn="ctr" rtl="0">
              <a:lnSpc>
                <a:spcPct val="115000"/>
              </a:lnSpc>
              <a:spcBef>
                <a:spcPts val="0"/>
              </a:spcBef>
              <a:spcAft>
                <a:spcPts val="0"/>
              </a:spcAft>
              <a:buNone/>
            </a:pPr>
            <a:r>
              <a:rPr lang="en-US" sz="2000" dirty="0"/>
              <a:t>mat 1</a:t>
            </a:r>
          </a:p>
          <a:p>
            <a:pPr marL="0" lvl="0" indent="0" algn="ctr" rtl="0">
              <a:lnSpc>
                <a:spcPct val="115000"/>
              </a:lnSpc>
              <a:spcBef>
                <a:spcPts val="0"/>
              </a:spcBef>
              <a:spcAft>
                <a:spcPts val="0"/>
              </a:spcAft>
              <a:buNone/>
            </a:pPr>
            <a:r>
              <a:rPr lang="en-US" sz="2000" dirty="0"/>
              <a:t>the 1,1,1,1</a:t>
            </a:r>
            <a:endParaRPr sz="2000" dirty="0"/>
          </a:p>
        </p:txBody>
      </p:sp>
      <p:sp>
        <p:nvSpPr>
          <p:cNvPr id="2" name="TextBox 1">
            <a:extLst>
              <a:ext uri="{FF2B5EF4-FFF2-40B4-BE49-F238E27FC236}">
                <a16:creationId xmlns:a16="http://schemas.microsoft.com/office/drawing/2014/main" id="{E7AD056C-4308-427B-90F3-51DA80430787}"/>
              </a:ext>
            </a:extLst>
          </p:cNvPr>
          <p:cNvSpPr txBox="1"/>
          <p:nvPr/>
        </p:nvSpPr>
        <p:spPr>
          <a:xfrm>
            <a:off x="9385857" y="2688724"/>
            <a:ext cx="2521500" cy="738664"/>
          </a:xfrm>
          <a:prstGeom prst="rect">
            <a:avLst/>
          </a:prstGeom>
          <a:noFill/>
        </p:spPr>
        <p:txBody>
          <a:bodyPr wrap="square" rtlCol="0">
            <a:spAutoFit/>
          </a:bodyPr>
          <a:lstStyle/>
          <a:p>
            <a:r>
              <a:rPr lang="en-US" dirty="0"/>
              <a:t>Keys that mapped to shard 1 are still on shard 1.  The sort was internal to shard 1</a:t>
            </a:r>
          </a:p>
        </p:txBody>
      </p:sp>
      <p:sp>
        <p:nvSpPr>
          <p:cNvPr id="14" name="TextBox 13">
            <a:extLst>
              <a:ext uri="{FF2B5EF4-FFF2-40B4-BE49-F238E27FC236}">
                <a16:creationId xmlns:a16="http://schemas.microsoft.com/office/drawing/2014/main" id="{EA8693BC-E1EE-42F9-8661-CDA11F9F97E8}"/>
              </a:ext>
            </a:extLst>
          </p:cNvPr>
          <p:cNvSpPr txBox="1"/>
          <p:nvPr/>
        </p:nvSpPr>
        <p:spPr>
          <a:xfrm>
            <a:off x="9385857" y="5097573"/>
            <a:ext cx="2521500" cy="307777"/>
          </a:xfrm>
          <a:prstGeom prst="rect">
            <a:avLst/>
          </a:prstGeom>
          <a:noFill/>
        </p:spPr>
        <p:txBody>
          <a:bodyPr wrap="square" rtlCol="0">
            <a:spAutoFit/>
          </a:bodyPr>
          <a:lstStyle/>
          <a:p>
            <a:r>
              <a:rPr lang="en-US" dirty="0"/>
              <a:t>Keys that mapped to shard 2</a:t>
            </a:r>
          </a:p>
        </p:txBody>
      </p:sp>
    </p:spTree>
    <p:extLst>
      <p:ext uri="{BB962C8B-B14F-4D97-AF65-F5344CB8AC3E}">
        <p14:creationId xmlns:p14="http://schemas.microsoft.com/office/powerpoint/2010/main" val="3377005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815075" y="691500"/>
            <a:ext cx="10786800" cy="81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Word Count: Reducer</a:t>
            </a:r>
            <a:endParaRPr dirty="0">
              <a:sym typeface="Arial"/>
            </a:endParaRPr>
          </a:p>
        </p:txBody>
      </p:sp>
      <p:sp>
        <p:nvSpPr>
          <p:cNvPr id="599" name="Shape 599"/>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Cloud Computing, Fall 2022</a:t>
            </a:r>
            <a:endParaRPr dirty="0"/>
          </a:p>
        </p:txBody>
      </p:sp>
      <p:sp>
        <p:nvSpPr>
          <p:cNvPr id="600" name="Shape 600"/>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23</a:t>
            </a:fld>
            <a:endParaRPr sz="1000" b="0" i="0" u="none" strike="noStrike" cap="none" dirty="0">
              <a:solidFill>
                <a:srgbClr val="0C0C0C"/>
              </a:solidFill>
              <a:sym typeface="Questrial"/>
            </a:endParaRPr>
          </a:p>
        </p:txBody>
      </p:sp>
      <p:sp>
        <p:nvSpPr>
          <p:cNvPr id="603" name="Shape 603"/>
          <p:cNvSpPr/>
          <p:nvPr/>
        </p:nvSpPr>
        <p:spPr>
          <a:xfrm>
            <a:off x="4758600" y="172574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4" name="Shape 604"/>
          <p:cNvSpPr/>
          <p:nvPr/>
        </p:nvSpPr>
        <p:spPr>
          <a:xfrm>
            <a:off x="4758600" y="243119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5" name="Shape 605"/>
          <p:cNvSpPr/>
          <p:nvPr/>
        </p:nvSpPr>
        <p:spPr>
          <a:xfrm>
            <a:off x="4758600" y="313664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6" name="Shape 606"/>
          <p:cNvSpPr/>
          <p:nvPr/>
        </p:nvSpPr>
        <p:spPr>
          <a:xfrm>
            <a:off x="4758600" y="384209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7" name="Shape 607"/>
          <p:cNvSpPr/>
          <p:nvPr/>
        </p:nvSpPr>
        <p:spPr>
          <a:xfrm>
            <a:off x="4758600" y="454754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8" name="Shape 608"/>
          <p:cNvSpPr/>
          <p:nvPr/>
        </p:nvSpPr>
        <p:spPr>
          <a:xfrm>
            <a:off x="4758600" y="525299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9" name="Shape 609"/>
          <p:cNvSpPr/>
          <p:nvPr/>
        </p:nvSpPr>
        <p:spPr>
          <a:xfrm>
            <a:off x="4758600" y="595844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cxnSp>
        <p:nvCxnSpPr>
          <p:cNvPr id="610" name="Shape 610"/>
          <p:cNvCxnSpPr>
            <a:cxnSpLocks/>
            <a:endCxn id="603" idx="1"/>
          </p:cNvCxnSpPr>
          <p:nvPr/>
        </p:nvCxnSpPr>
        <p:spPr>
          <a:xfrm flipV="1">
            <a:off x="2166099" y="2032498"/>
            <a:ext cx="2592501" cy="398700"/>
          </a:xfrm>
          <a:prstGeom prst="straightConnector1">
            <a:avLst/>
          </a:prstGeom>
          <a:noFill/>
          <a:ln w="9525" cap="flat" cmpd="sng">
            <a:solidFill>
              <a:schemeClr val="dk2"/>
            </a:solidFill>
            <a:prstDash val="solid"/>
            <a:round/>
            <a:headEnd type="none" w="lg" len="lg"/>
            <a:tailEnd type="triangle" w="lg" len="lg"/>
          </a:ln>
        </p:spPr>
      </p:cxnSp>
      <p:cxnSp>
        <p:nvCxnSpPr>
          <p:cNvPr id="611" name="Shape 611"/>
          <p:cNvCxnSpPr>
            <a:cxnSpLocks/>
            <a:endCxn id="604" idx="1"/>
          </p:cNvCxnSpPr>
          <p:nvPr/>
        </p:nvCxnSpPr>
        <p:spPr>
          <a:xfrm>
            <a:off x="2166099" y="2737948"/>
            <a:ext cx="2592501" cy="0"/>
          </a:xfrm>
          <a:prstGeom prst="straightConnector1">
            <a:avLst/>
          </a:prstGeom>
          <a:noFill/>
          <a:ln w="9525" cap="flat" cmpd="sng">
            <a:solidFill>
              <a:schemeClr val="dk2"/>
            </a:solidFill>
            <a:prstDash val="solid"/>
            <a:round/>
            <a:headEnd type="none" w="lg" len="lg"/>
            <a:tailEnd type="triangle" w="lg" len="lg"/>
          </a:ln>
        </p:spPr>
      </p:cxnSp>
      <p:cxnSp>
        <p:nvCxnSpPr>
          <p:cNvPr id="612" name="Shape 612"/>
          <p:cNvCxnSpPr>
            <a:cxnSpLocks/>
            <a:endCxn id="605" idx="1"/>
          </p:cNvCxnSpPr>
          <p:nvPr/>
        </p:nvCxnSpPr>
        <p:spPr>
          <a:xfrm>
            <a:off x="2166099" y="3136648"/>
            <a:ext cx="2592501" cy="306750"/>
          </a:xfrm>
          <a:prstGeom prst="straightConnector1">
            <a:avLst/>
          </a:prstGeom>
          <a:noFill/>
          <a:ln w="9525" cap="flat" cmpd="sng">
            <a:solidFill>
              <a:schemeClr val="dk2"/>
            </a:solidFill>
            <a:prstDash val="solid"/>
            <a:round/>
            <a:headEnd type="none" w="lg" len="lg"/>
            <a:tailEnd type="triangle" w="lg" len="lg"/>
          </a:ln>
        </p:spPr>
      </p:cxnSp>
      <p:cxnSp>
        <p:nvCxnSpPr>
          <p:cNvPr id="613" name="Shape 613"/>
          <p:cNvCxnSpPr>
            <a:cxnSpLocks/>
            <a:endCxn id="606" idx="1"/>
          </p:cNvCxnSpPr>
          <p:nvPr/>
        </p:nvCxnSpPr>
        <p:spPr>
          <a:xfrm>
            <a:off x="2157175" y="3517650"/>
            <a:ext cx="2601425" cy="631198"/>
          </a:xfrm>
          <a:prstGeom prst="straightConnector1">
            <a:avLst/>
          </a:prstGeom>
          <a:noFill/>
          <a:ln w="9525" cap="flat" cmpd="sng">
            <a:solidFill>
              <a:schemeClr val="dk2"/>
            </a:solidFill>
            <a:prstDash val="solid"/>
            <a:round/>
            <a:headEnd type="none" w="lg" len="lg"/>
            <a:tailEnd type="triangle" w="lg" len="lg"/>
          </a:ln>
        </p:spPr>
      </p:cxnSp>
      <p:cxnSp>
        <p:nvCxnSpPr>
          <p:cNvPr id="614" name="Shape 614"/>
          <p:cNvCxnSpPr>
            <a:cxnSpLocks/>
            <a:endCxn id="607" idx="1"/>
          </p:cNvCxnSpPr>
          <p:nvPr/>
        </p:nvCxnSpPr>
        <p:spPr>
          <a:xfrm>
            <a:off x="2326341" y="4832923"/>
            <a:ext cx="2432259" cy="21375"/>
          </a:xfrm>
          <a:prstGeom prst="straightConnector1">
            <a:avLst/>
          </a:prstGeom>
          <a:noFill/>
          <a:ln w="9525" cap="flat" cmpd="sng">
            <a:solidFill>
              <a:schemeClr val="dk2"/>
            </a:solidFill>
            <a:prstDash val="solid"/>
            <a:round/>
            <a:headEnd type="none" w="lg" len="lg"/>
            <a:tailEnd type="triangle" w="lg" len="lg"/>
          </a:ln>
        </p:spPr>
      </p:cxnSp>
      <p:cxnSp>
        <p:nvCxnSpPr>
          <p:cNvPr id="615" name="Shape 615"/>
          <p:cNvCxnSpPr>
            <a:cxnSpLocks/>
            <a:endCxn id="608" idx="1"/>
          </p:cNvCxnSpPr>
          <p:nvPr/>
        </p:nvCxnSpPr>
        <p:spPr>
          <a:xfrm>
            <a:off x="2326341" y="5231623"/>
            <a:ext cx="2432259" cy="328125"/>
          </a:xfrm>
          <a:prstGeom prst="straightConnector1">
            <a:avLst/>
          </a:prstGeom>
          <a:noFill/>
          <a:ln w="9525" cap="flat" cmpd="sng">
            <a:solidFill>
              <a:schemeClr val="dk2"/>
            </a:solidFill>
            <a:prstDash val="solid"/>
            <a:round/>
            <a:headEnd type="none" w="lg" len="lg"/>
            <a:tailEnd type="triangle" w="lg" len="lg"/>
          </a:ln>
        </p:spPr>
      </p:cxnSp>
      <p:cxnSp>
        <p:nvCxnSpPr>
          <p:cNvPr id="616" name="Shape 616"/>
          <p:cNvCxnSpPr>
            <a:cxnSpLocks/>
            <a:endCxn id="609" idx="1"/>
          </p:cNvCxnSpPr>
          <p:nvPr/>
        </p:nvCxnSpPr>
        <p:spPr>
          <a:xfrm>
            <a:off x="2326341" y="5630323"/>
            <a:ext cx="2432259" cy="634875"/>
          </a:xfrm>
          <a:prstGeom prst="straightConnector1">
            <a:avLst/>
          </a:prstGeom>
          <a:noFill/>
          <a:ln w="9525" cap="flat" cmpd="sng">
            <a:solidFill>
              <a:schemeClr val="dk2"/>
            </a:solidFill>
            <a:prstDash val="solid"/>
            <a:round/>
            <a:headEnd type="none" w="lg" len="lg"/>
            <a:tailEnd type="triangle" w="lg" len="lg"/>
          </a:ln>
        </p:spPr>
      </p:cxnSp>
      <p:cxnSp>
        <p:nvCxnSpPr>
          <p:cNvPr id="624" name="Shape 624"/>
          <p:cNvCxnSpPr>
            <a:cxnSpLocks/>
            <a:stCxn id="603" idx="3"/>
          </p:cNvCxnSpPr>
          <p:nvPr/>
        </p:nvCxnSpPr>
        <p:spPr>
          <a:xfrm>
            <a:off x="6096000" y="2032498"/>
            <a:ext cx="2758550" cy="239777"/>
          </a:xfrm>
          <a:prstGeom prst="straightConnector1">
            <a:avLst/>
          </a:prstGeom>
          <a:noFill/>
          <a:ln w="9525" cap="flat" cmpd="sng">
            <a:solidFill>
              <a:schemeClr val="dk2"/>
            </a:solidFill>
            <a:prstDash val="solid"/>
            <a:round/>
            <a:headEnd type="none" w="lg" len="lg"/>
            <a:tailEnd type="triangle" w="lg" len="lg"/>
          </a:ln>
        </p:spPr>
      </p:cxnSp>
      <p:cxnSp>
        <p:nvCxnSpPr>
          <p:cNvPr id="625" name="Shape 625"/>
          <p:cNvCxnSpPr>
            <a:cxnSpLocks/>
            <a:stCxn id="604" idx="3"/>
          </p:cNvCxnSpPr>
          <p:nvPr/>
        </p:nvCxnSpPr>
        <p:spPr>
          <a:xfrm>
            <a:off x="6096000" y="2737948"/>
            <a:ext cx="2758550" cy="80025"/>
          </a:xfrm>
          <a:prstGeom prst="straightConnector1">
            <a:avLst/>
          </a:prstGeom>
          <a:noFill/>
          <a:ln w="9525" cap="flat" cmpd="sng">
            <a:solidFill>
              <a:schemeClr val="dk2"/>
            </a:solidFill>
            <a:prstDash val="solid"/>
            <a:round/>
            <a:headEnd type="none" w="lg" len="lg"/>
            <a:tailEnd type="triangle" w="lg" len="lg"/>
          </a:ln>
        </p:spPr>
      </p:cxnSp>
      <p:cxnSp>
        <p:nvCxnSpPr>
          <p:cNvPr id="626" name="Shape 626"/>
          <p:cNvCxnSpPr>
            <a:cxnSpLocks/>
            <a:stCxn id="605" idx="3"/>
          </p:cNvCxnSpPr>
          <p:nvPr/>
        </p:nvCxnSpPr>
        <p:spPr>
          <a:xfrm flipV="1">
            <a:off x="6096000" y="3340650"/>
            <a:ext cx="2758550" cy="102748"/>
          </a:xfrm>
          <a:prstGeom prst="straightConnector1">
            <a:avLst/>
          </a:prstGeom>
          <a:noFill/>
          <a:ln w="9525" cap="flat" cmpd="sng">
            <a:solidFill>
              <a:schemeClr val="dk2"/>
            </a:solidFill>
            <a:prstDash val="solid"/>
            <a:round/>
            <a:headEnd type="none" w="lg" len="lg"/>
            <a:tailEnd type="triangle" w="lg" len="lg"/>
          </a:ln>
        </p:spPr>
      </p:cxnSp>
      <p:cxnSp>
        <p:nvCxnSpPr>
          <p:cNvPr id="627" name="Shape 627"/>
          <p:cNvCxnSpPr>
            <a:cxnSpLocks/>
            <a:stCxn id="606" idx="3"/>
          </p:cNvCxnSpPr>
          <p:nvPr/>
        </p:nvCxnSpPr>
        <p:spPr>
          <a:xfrm flipV="1">
            <a:off x="6096000" y="3742650"/>
            <a:ext cx="2758550" cy="406198"/>
          </a:xfrm>
          <a:prstGeom prst="straightConnector1">
            <a:avLst/>
          </a:prstGeom>
          <a:noFill/>
          <a:ln w="9525" cap="flat" cmpd="sng">
            <a:solidFill>
              <a:schemeClr val="dk2"/>
            </a:solidFill>
            <a:prstDash val="solid"/>
            <a:round/>
            <a:headEnd type="none" w="lg" len="lg"/>
            <a:tailEnd type="triangle" w="lg" len="lg"/>
          </a:ln>
        </p:spPr>
      </p:cxnSp>
      <p:cxnSp>
        <p:nvCxnSpPr>
          <p:cNvPr id="628" name="Shape 628"/>
          <p:cNvCxnSpPr>
            <a:cxnSpLocks/>
            <a:stCxn id="607" idx="3"/>
          </p:cNvCxnSpPr>
          <p:nvPr/>
        </p:nvCxnSpPr>
        <p:spPr>
          <a:xfrm>
            <a:off x="6096000" y="4854298"/>
            <a:ext cx="2967318" cy="17346"/>
          </a:xfrm>
          <a:prstGeom prst="straightConnector1">
            <a:avLst/>
          </a:prstGeom>
          <a:noFill/>
          <a:ln w="9525" cap="flat" cmpd="sng">
            <a:solidFill>
              <a:schemeClr val="dk2"/>
            </a:solidFill>
            <a:prstDash val="solid"/>
            <a:round/>
            <a:headEnd type="none" w="lg" len="lg"/>
            <a:tailEnd type="triangle" w="lg" len="lg"/>
          </a:ln>
        </p:spPr>
      </p:cxnSp>
      <p:cxnSp>
        <p:nvCxnSpPr>
          <p:cNvPr id="629" name="Shape 629"/>
          <p:cNvCxnSpPr>
            <a:cxnSpLocks/>
            <a:stCxn id="608" idx="3"/>
          </p:cNvCxnSpPr>
          <p:nvPr/>
        </p:nvCxnSpPr>
        <p:spPr>
          <a:xfrm flipV="1">
            <a:off x="6096000" y="5270344"/>
            <a:ext cx="2967318" cy="289404"/>
          </a:xfrm>
          <a:prstGeom prst="straightConnector1">
            <a:avLst/>
          </a:prstGeom>
          <a:noFill/>
          <a:ln w="9525" cap="flat" cmpd="sng">
            <a:solidFill>
              <a:schemeClr val="dk2"/>
            </a:solidFill>
            <a:prstDash val="solid"/>
            <a:round/>
            <a:headEnd type="none" w="lg" len="lg"/>
            <a:tailEnd type="triangle" w="lg" len="lg"/>
          </a:ln>
        </p:spPr>
      </p:cxnSp>
      <p:cxnSp>
        <p:nvCxnSpPr>
          <p:cNvPr id="630" name="Shape 630"/>
          <p:cNvCxnSpPr>
            <a:cxnSpLocks/>
            <a:stCxn id="609" idx="3"/>
          </p:cNvCxnSpPr>
          <p:nvPr/>
        </p:nvCxnSpPr>
        <p:spPr>
          <a:xfrm flipV="1">
            <a:off x="6096000" y="5725179"/>
            <a:ext cx="2967318" cy="540019"/>
          </a:xfrm>
          <a:prstGeom prst="straightConnector1">
            <a:avLst/>
          </a:prstGeom>
          <a:noFill/>
          <a:ln w="9525" cap="flat" cmpd="sng">
            <a:solidFill>
              <a:schemeClr val="dk2"/>
            </a:solidFill>
            <a:prstDash val="solid"/>
            <a:round/>
            <a:headEnd type="none" w="lg" len="lg"/>
            <a:tailEnd type="triangle" w="lg" len="lg"/>
          </a:ln>
        </p:spPr>
      </p:cxnSp>
      <p:sp>
        <p:nvSpPr>
          <p:cNvPr id="633" name="Shape 633"/>
          <p:cNvSpPr txBox="1"/>
          <p:nvPr/>
        </p:nvSpPr>
        <p:spPr>
          <a:xfrm>
            <a:off x="9577450" y="1728288"/>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Result</a:t>
            </a:r>
            <a:endParaRPr sz="2400"/>
          </a:p>
        </p:txBody>
      </p:sp>
      <p:sp>
        <p:nvSpPr>
          <p:cNvPr id="40" name="Shape 590">
            <a:extLst>
              <a:ext uri="{FF2B5EF4-FFF2-40B4-BE49-F238E27FC236}">
                <a16:creationId xmlns:a16="http://schemas.microsoft.com/office/drawing/2014/main" id="{DD5FDFA9-44D7-4369-A2D1-F38492CC3C48}"/>
              </a:ext>
            </a:extLst>
          </p:cNvPr>
          <p:cNvSpPr/>
          <p:nvPr/>
        </p:nvSpPr>
        <p:spPr>
          <a:xfrm>
            <a:off x="9187651" y="1855897"/>
            <a:ext cx="1498800" cy="2275605"/>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aardvark 1</a:t>
            </a:r>
            <a:endParaRPr sz="2000" dirty="0"/>
          </a:p>
          <a:p>
            <a:pPr marL="0" lvl="0" indent="0" algn="ctr" rtl="0">
              <a:lnSpc>
                <a:spcPct val="115000"/>
              </a:lnSpc>
              <a:spcBef>
                <a:spcPts val="0"/>
              </a:spcBef>
              <a:spcAft>
                <a:spcPts val="0"/>
              </a:spcAft>
              <a:buNone/>
            </a:pPr>
            <a:r>
              <a:rPr lang="en-US" sz="2000" dirty="0"/>
              <a:t>cat 1</a:t>
            </a:r>
            <a:endParaRPr sz="2000" dirty="0"/>
          </a:p>
          <a:p>
            <a:pPr marL="0" lvl="0" indent="0" algn="ctr" rtl="0">
              <a:lnSpc>
                <a:spcPct val="115000"/>
              </a:lnSpc>
              <a:spcBef>
                <a:spcPts val="0"/>
              </a:spcBef>
              <a:spcAft>
                <a:spcPts val="0"/>
              </a:spcAft>
              <a:buNone/>
            </a:pPr>
            <a:r>
              <a:rPr lang="en-US" sz="2000" dirty="0"/>
              <a:t>sat 2</a:t>
            </a:r>
          </a:p>
          <a:p>
            <a:pPr marL="0" lvl="0" indent="0" algn="ctr" rtl="0">
              <a:lnSpc>
                <a:spcPct val="115000"/>
              </a:lnSpc>
              <a:spcBef>
                <a:spcPts val="0"/>
              </a:spcBef>
              <a:spcAft>
                <a:spcPts val="0"/>
              </a:spcAft>
              <a:buNone/>
            </a:pPr>
            <a:r>
              <a:rPr lang="en-US" sz="2000" dirty="0"/>
              <a:t>sofa 1</a:t>
            </a:r>
            <a:endParaRPr sz="2000" dirty="0"/>
          </a:p>
        </p:txBody>
      </p:sp>
      <p:sp>
        <p:nvSpPr>
          <p:cNvPr id="41" name="Shape 590">
            <a:extLst>
              <a:ext uri="{FF2B5EF4-FFF2-40B4-BE49-F238E27FC236}">
                <a16:creationId xmlns:a16="http://schemas.microsoft.com/office/drawing/2014/main" id="{090A218E-61E1-40BF-8FB9-8E95B3BB67F8}"/>
              </a:ext>
            </a:extLst>
          </p:cNvPr>
          <p:cNvSpPr/>
          <p:nvPr/>
        </p:nvSpPr>
        <p:spPr>
          <a:xfrm>
            <a:off x="9187651" y="4160807"/>
            <a:ext cx="1498800" cy="2223000"/>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on 2</a:t>
            </a:r>
            <a:endParaRPr sz="2000" dirty="0"/>
          </a:p>
          <a:p>
            <a:pPr marL="0" lvl="0" indent="0" algn="ctr" rtl="0">
              <a:lnSpc>
                <a:spcPct val="115000"/>
              </a:lnSpc>
              <a:spcBef>
                <a:spcPts val="0"/>
              </a:spcBef>
              <a:spcAft>
                <a:spcPts val="0"/>
              </a:spcAft>
              <a:buNone/>
            </a:pPr>
            <a:r>
              <a:rPr lang="en-US" sz="2000" dirty="0"/>
              <a:t>mat 1</a:t>
            </a:r>
          </a:p>
          <a:p>
            <a:pPr marL="0" lvl="0" indent="0" algn="ctr" rtl="0">
              <a:lnSpc>
                <a:spcPct val="115000"/>
              </a:lnSpc>
              <a:spcBef>
                <a:spcPts val="0"/>
              </a:spcBef>
              <a:spcAft>
                <a:spcPts val="0"/>
              </a:spcAft>
              <a:buNone/>
            </a:pPr>
            <a:r>
              <a:rPr lang="en-US" sz="2000" dirty="0"/>
              <a:t>the 4</a:t>
            </a:r>
            <a:endParaRPr sz="2000" dirty="0"/>
          </a:p>
        </p:txBody>
      </p:sp>
      <p:sp>
        <p:nvSpPr>
          <p:cNvPr id="44" name="Shape 590">
            <a:extLst>
              <a:ext uri="{FF2B5EF4-FFF2-40B4-BE49-F238E27FC236}">
                <a16:creationId xmlns:a16="http://schemas.microsoft.com/office/drawing/2014/main" id="{436AEAE9-7ACC-4B4F-AC51-01503B31BC84}"/>
              </a:ext>
            </a:extLst>
          </p:cNvPr>
          <p:cNvSpPr/>
          <p:nvPr/>
        </p:nvSpPr>
        <p:spPr>
          <a:xfrm>
            <a:off x="667299" y="1800150"/>
            <a:ext cx="1498800" cy="2275605"/>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aardvark 1</a:t>
            </a:r>
            <a:endParaRPr sz="2000" dirty="0"/>
          </a:p>
          <a:p>
            <a:pPr marL="0" lvl="0" indent="0" algn="ctr" rtl="0">
              <a:lnSpc>
                <a:spcPct val="115000"/>
              </a:lnSpc>
              <a:spcBef>
                <a:spcPts val="0"/>
              </a:spcBef>
              <a:spcAft>
                <a:spcPts val="0"/>
              </a:spcAft>
              <a:buNone/>
            </a:pPr>
            <a:r>
              <a:rPr lang="en-US" sz="2000" dirty="0"/>
              <a:t>cat 1</a:t>
            </a:r>
            <a:endParaRPr sz="2000" dirty="0"/>
          </a:p>
          <a:p>
            <a:pPr marL="0" lvl="0" indent="0" algn="ctr" rtl="0">
              <a:lnSpc>
                <a:spcPct val="115000"/>
              </a:lnSpc>
              <a:spcBef>
                <a:spcPts val="0"/>
              </a:spcBef>
              <a:spcAft>
                <a:spcPts val="0"/>
              </a:spcAft>
              <a:buNone/>
            </a:pPr>
            <a:r>
              <a:rPr lang="en-US" sz="2000" dirty="0"/>
              <a:t>sat 1, 1</a:t>
            </a:r>
          </a:p>
          <a:p>
            <a:pPr marL="0" lvl="0" indent="0" algn="ctr" rtl="0">
              <a:lnSpc>
                <a:spcPct val="115000"/>
              </a:lnSpc>
              <a:spcBef>
                <a:spcPts val="0"/>
              </a:spcBef>
              <a:spcAft>
                <a:spcPts val="0"/>
              </a:spcAft>
              <a:buNone/>
            </a:pPr>
            <a:r>
              <a:rPr lang="en-US" sz="2000" dirty="0"/>
              <a:t>sofa 1</a:t>
            </a:r>
            <a:endParaRPr sz="2000" dirty="0"/>
          </a:p>
        </p:txBody>
      </p:sp>
      <p:sp>
        <p:nvSpPr>
          <p:cNvPr id="45" name="Shape 590">
            <a:extLst>
              <a:ext uri="{FF2B5EF4-FFF2-40B4-BE49-F238E27FC236}">
                <a16:creationId xmlns:a16="http://schemas.microsoft.com/office/drawing/2014/main" id="{FB3EDB78-65E9-40EE-BFB3-2BB5FCB62727}"/>
              </a:ext>
            </a:extLst>
          </p:cNvPr>
          <p:cNvSpPr/>
          <p:nvPr/>
        </p:nvSpPr>
        <p:spPr>
          <a:xfrm>
            <a:off x="667299" y="4105060"/>
            <a:ext cx="1498800" cy="2223000"/>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on 1,1</a:t>
            </a:r>
            <a:endParaRPr sz="2000" dirty="0"/>
          </a:p>
          <a:p>
            <a:pPr marL="0" lvl="0" indent="0" algn="ctr" rtl="0">
              <a:lnSpc>
                <a:spcPct val="115000"/>
              </a:lnSpc>
              <a:spcBef>
                <a:spcPts val="0"/>
              </a:spcBef>
              <a:spcAft>
                <a:spcPts val="0"/>
              </a:spcAft>
              <a:buNone/>
            </a:pPr>
            <a:r>
              <a:rPr lang="en-US" sz="2000" dirty="0"/>
              <a:t>mat 1</a:t>
            </a:r>
          </a:p>
          <a:p>
            <a:pPr marL="0" lvl="0" indent="0" algn="ctr" rtl="0">
              <a:lnSpc>
                <a:spcPct val="115000"/>
              </a:lnSpc>
              <a:spcBef>
                <a:spcPts val="0"/>
              </a:spcBef>
              <a:spcAft>
                <a:spcPts val="0"/>
              </a:spcAft>
              <a:buNone/>
            </a:pPr>
            <a:r>
              <a:rPr lang="en-US" sz="2000" dirty="0"/>
              <a:t>the 1,1,1,1</a:t>
            </a:r>
            <a:endParaRPr sz="2000" dirty="0"/>
          </a:p>
        </p:txBody>
      </p:sp>
    </p:spTree>
    <p:extLst>
      <p:ext uri="{BB962C8B-B14F-4D97-AF65-F5344CB8AC3E}">
        <p14:creationId xmlns:p14="http://schemas.microsoft.com/office/powerpoint/2010/main" val="3839098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05E8-E6A3-4677-BD63-AB7AA3526AFB}"/>
              </a:ext>
            </a:extLst>
          </p:cNvPr>
          <p:cNvSpPr>
            <a:spLocks noGrp="1"/>
          </p:cNvSpPr>
          <p:nvPr>
            <p:ph type="title"/>
          </p:nvPr>
        </p:nvSpPr>
        <p:spPr/>
        <p:txBody>
          <a:bodyPr/>
          <a:lstStyle/>
          <a:p>
            <a:r>
              <a:rPr lang="en-US" dirty="0"/>
              <a:t>Notice that…</a:t>
            </a:r>
          </a:p>
        </p:txBody>
      </p:sp>
      <p:sp>
        <p:nvSpPr>
          <p:cNvPr id="3" name="Content Placeholder 2">
            <a:extLst>
              <a:ext uri="{FF2B5EF4-FFF2-40B4-BE49-F238E27FC236}">
                <a16:creationId xmlns:a16="http://schemas.microsoft.com/office/drawing/2014/main" id="{159279CB-9B6A-48C8-B416-0A7F38F511BD}"/>
              </a:ext>
            </a:extLst>
          </p:cNvPr>
          <p:cNvSpPr>
            <a:spLocks noGrp="1"/>
          </p:cNvSpPr>
          <p:nvPr>
            <p:ph idx="1"/>
          </p:nvPr>
        </p:nvSpPr>
        <p:spPr>
          <a:xfrm>
            <a:off x="186018" y="1896035"/>
            <a:ext cx="11819964" cy="4023360"/>
          </a:xfrm>
        </p:spPr>
        <p:txBody>
          <a:bodyPr/>
          <a:lstStyle/>
          <a:p>
            <a:r>
              <a:rPr lang="en-US" dirty="0"/>
              <a:t>Data stays </a:t>
            </a:r>
            <a:r>
              <a:rPr lang="en-US" dirty="0" err="1"/>
              <a:t>sharded</a:t>
            </a:r>
            <a:r>
              <a:rPr lang="en-US" dirty="0"/>
              <a:t> at all times.  Originally, or document names determined which document was on which shard.  Now, after the shuffle exchange, the words themselves are the keys, and determined which shard that word count will be on</a:t>
            </a:r>
          </a:p>
          <a:p>
            <a:endParaRPr lang="en-US" dirty="0"/>
          </a:p>
          <a:p>
            <a:r>
              <a:rPr lang="en-US" dirty="0"/>
              <a:t>Keys are sorted and grouped shard-by-shard.  We never merge and sort the full data set</a:t>
            </a:r>
          </a:p>
          <a:p>
            <a:endParaRPr lang="en-US" dirty="0"/>
          </a:p>
          <a:p>
            <a:r>
              <a:rPr lang="en-US" dirty="0"/>
              <a:t>Reduce runs on (key, {v</a:t>
            </a:r>
            <a:r>
              <a:rPr lang="en-US" baseline="-25000" dirty="0"/>
              <a:t>1</a:t>
            </a:r>
            <a:r>
              <a:rPr lang="en-US" dirty="0"/>
              <a:t>, …. </a:t>
            </a:r>
            <a:r>
              <a:rPr lang="en-US" dirty="0" err="1"/>
              <a:t>v</a:t>
            </a:r>
            <a:r>
              <a:rPr lang="en-US" baseline="-25000" dirty="0" err="1"/>
              <a:t>k</a:t>
            </a:r>
            <a:r>
              <a:rPr lang="en-US" dirty="0"/>
              <a:t>}) and outputs (</a:t>
            </a:r>
            <a:r>
              <a:rPr lang="en-US" dirty="0" err="1"/>
              <a:t>key,reduced</a:t>
            </a:r>
            <a:r>
              <a:rPr lang="en-US" dirty="0"/>
              <a:t>-value), once per key</a:t>
            </a:r>
          </a:p>
          <a:p>
            <a:endParaRPr lang="en-US" dirty="0"/>
          </a:p>
          <a:p>
            <a:r>
              <a:rPr lang="en-US" dirty="0"/>
              <a:t>Output is never collected to one place:  We retain it in a </a:t>
            </a:r>
            <a:r>
              <a:rPr lang="en-US" dirty="0" err="1"/>
              <a:t>sharded</a:t>
            </a:r>
            <a:r>
              <a:rPr lang="en-US" dirty="0"/>
              <a:t> form</a:t>
            </a:r>
          </a:p>
        </p:txBody>
      </p:sp>
      <p:sp>
        <p:nvSpPr>
          <p:cNvPr id="4" name="Footer Placeholder 3">
            <a:extLst>
              <a:ext uri="{FF2B5EF4-FFF2-40B4-BE49-F238E27FC236}">
                <a16:creationId xmlns:a16="http://schemas.microsoft.com/office/drawing/2014/main" id="{9238451C-A990-42AB-947C-F2C300CAEB06}"/>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85ED4932-1307-4719-8C3B-1696EF2BD689}"/>
              </a:ext>
            </a:extLst>
          </p:cNvPr>
          <p:cNvSpPr>
            <a:spLocks noGrp="1"/>
          </p:cNvSpPr>
          <p:nvPr>
            <p:ph type="sldNum" sz="quarter" idx="12"/>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414202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uses </a:t>
            </a:r>
            <a:r>
              <a:rPr lang="en-US" dirty="0" err="1"/>
              <a:t>MapReduce</a:t>
            </a:r>
            <a:r>
              <a:rPr lang="en-US" dirty="0"/>
              <a:t>?</a:t>
            </a:r>
          </a:p>
        </p:txBody>
      </p:sp>
      <p:sp>
        <p:nvSpPr>
          <p:cNvPr id="3" name="Content Placeholder 2"/>
          <p:cNvSpPr>
            <a:spLocks noGrp="1"/>
          </p:cNvSpPr>
          <p:nvPr>
            <p:ph idx="1"/>
          </p:nvPr>
        </p:nvSpPr>
        <p:spPr/>
        <p:txBody>
          <a:bodyPr/>
          <a:lstStyle/>
          <a:p>
            <a:pPr marL="88900" indent="0">
              <a:buNone/>
            </a:pPr>
            <a:r>
              <a:rPr lang="en-US" dirty="0"/>
              <a:t>MapReduce is the workhorse of modern cloud computing.</a:t>
            </a:r>
          </a:p>
          <a:p>
            <a:endParaRPr lang="en-US" dirty="0"/>
          </a:p>
          <a:p>
            <a:pPr marL="88900" indent="0">
              <a:buNone/>
            </a:pPr>
            <a:r>
              <a:rPr lang="en-US" dirty="0"/>
              <a:t>Professor De Sa once commented that if a system can support MapReduce, every major AI and ML algorithm can be trained on it.</a:t>
            </a:r>
          </a:p>
          <a:p>
            <a:endParaRPr lang="en-US" dirty="0"/>
          </a:p>
          <a:p>
            <a:pPr marL="88900" indent="0">
              <a:buNone/>
            </a:pPr>
            <a:r>
              <a:rPr lang="en-US" dirty="0"/>
              <a:t>High performance computing was stalled (important but not growing) until the </a:t>
            </a:r>
            <a:r>
              <a:rPr lang="en-US" dirty="0" err="1"/>
              <a:t>AllReduce</a:t>
            </a:r>
            <a:r>
              <a:rPr lang="en-US" dirty="0"/>
              <a:t> package was released for a platform called MPI.  Now HPC clusters are offered on every major cloud.</a:t>
            </a:r>
          </a:p>
        </p:txBody>
      </p:sp>
      <p:sp>
        <p:nvSpPr>
          <p:cNvPr id="4" name="Footer Placeholder 3"/>
          <p:cNvSpPr>
            <a:spLocks noGrp="1"/>
          </p:cNvSpPr>
          <p:nvPr>
            <p:ph type="ftr" sz="quarter" idx="11"/>
          </p:nvPr>
        </p:nvSpPr>
        <p:spPr/>
        <p:txBody>
          <a:bodyPr/>
          <a:lstStyle/>
          <a:p>
            <a:r>
              <a:rPr lang="en-US" dirty="0"/>
              <a:t>CS5412 Cloud Computing, Fall 2022</a:t>
            </a:r>
          </a:p>
        </p:txBody>
      </p:sp>
      <p:sp>
        <p:nvSpPr>
          <p:cNvPr id="5" name="Slide Number Placeholder 4"/>
          <p:cNvSpPr>
            <a:spLocks noGrp="1"/>
          </p:cNvSpPr>
          <p:nvPr>
            <p:ph type="sldNum" sz="quarter"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2963504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Spark Project</a:t>
            </a:r>
          </a:p>
        </p:txBody>
      </p:sp>
      <p:sp>
        <p:nvSpPr>
          <p:cNvPr id="3" name="Content Placeholder 2"/>
          <p:cNvSpPr>
            <a:spLocks noGrp="1"/>
          </p:cNvSpPr>
          <p:nvPr>
            <p:ph idx="1"/>
          </p:nvPr>
        </p:nvSpPr>
        <p:spPr/>
        <p:txBody>
          <a:bodyPr/>
          <a:lstStyle/>
          <a:p>
            <a:r>
              <a:rPr lang="en-US" dirty="0"/>
              <a:t>Undertaken at UC Berkeley</a:t>
            </a:r>
          </a:p>
          <a:p>
            <a:endParaRPr lang="en-US" dirty="0"/>
          </a:p>
          <a:p>
            <a:r>
              <a:rPr lang="en-US" dirty="0"/>
              <a:t>Goal was to speed </a:t>
            </a:r>
            <a:r>
              <a:rPr lang="en-US" dirty="0" err="1"/>
              <a:t>MapReduce</a:t>
            </a:r>
            <a:r>
              <a:rPr lang="en-US" dirty="0"/>
              <a:t> up, focusing on the Hadoop version</a:t>
            </a:r>
          </a:p>
          <a:p>
            <a:endParaRPr lang="en-US" dirty="0"/>
          </a:p>
          <a:p>
            <a:r>
              <a:rPr lang="en-US" dirty="0"/>
              <a:t>Part of the Berkeley “View from the clouds” vision for cloud computing research, authored by Ion </a:t>
            </a:r>
            <a:r>
              <a:rPr lang="en-US" dirty="0" err="1"/>
              <a:t>Stoica</a:t>
            </a:r>
            <a:endParaRPr lang="en-US" dirty="0"/>
          </a:p>
        </p:txBody>
      </p:sp>
      <p:sp>
        <p:nvSpPr>
          <p:cNvPr id="4" name="Footer Placeholder 3"/>
          <p:cNvSpPr>
            <a:spLocks noGrp="1"/>
          </p:cNvSpPr>
          <p:nvPr>
            <p:ph type="ftr" sz="quarter" idx="11"/>
          </p:nvPr>
        </p:nvSpPr>
        <p:spPr/>
        <p:txBody>
          <a:bodyPr/>
          <a:lstStyle/>
          <a:p>
            <a:r>
              <a:rPr lang="en-US" dirty="0"/>
              <a:t>CS5412 Cloud Computing, Fall 2022</a:t>
            </a:r>
          </a:p>
        </p:txBody>
      </p:sp>
      <p:sp>
        <p:nvSpPr>
          <p:cNvPr id="5" name="Slide Number Placeholder 4"/>
          <p:cNvSpPr>
            <a:spLocks noGrp="1"/>
          </p:cNvSpPr>
          <p:nvPr>
            <p:ph type="sldNum" sz="quarter" idx="12"/>
          </p:nvPr>
        </p:nvSpPr>
        <p:spPr/>
        <p:txBody>
          <a:bodyPr/>
          <a:lstStyle/>
          <a:p>
            <a:fld id="{00000000-1234-1234-1234-123412341234}" type="slidenum">
              <a:rPr lang="en" smtClean="0"/>
              <a:pPr/>
              <a:t>26</a:t>
            </a:fld>
            <a:endParaRPr lang="en" dirty="0"/>
          </a:p>
        </p:txBody>
      </p:sp>
    </p:spTree>
    <p:extLst>
      <p:ext uri="{BB962C8B-B14F-4D97-AF65-F5344CB8AC3E}">
        <p14:creationId xmlns:p14="http://schemas.microsoft.com/office/powerpoint/2010/main" val="287969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702600" y="276357"/>
            <a:ext cx="10786800" cy="68043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Spark Ecosystem: A Unified Pipeline</a:t>
            </a:r>
            <a:endParaRPr sz="4400" i="0" u="none" strike="noStrike" cap="none" dirty="0">
              <a:solidFill>
                <a:srgbClr val="C00000"/>
              </a:solidFill>
              <a:ea typeface="Arial"/>
              <a:cs typeface="Arial"/>
              <a:sym typeface="Arial"/>
            </a:endParaRPr>
          </a:p>
        </p:txBody>
      </p:sp>
      <p:sp>
        <p:nvSpPr>
          <p:cNvPr id="357" name="Shape 35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27</a:t>
            </a:fld>
            <a:endParaRPr dirty="0"/>
          </a:p>
        </p:txBody>
      </p:sp>
      <p:pic>
        <p:nvPicPr>
          <p:cNvPr id="358" name="Shape 358"/>
          <p:cNvPicPr preferRelativeResize="0"/>
          <p:nvPr/>
        </p:nvPicPr>
        <p:blipFill>
          <a:blip r:embed="rId3">
            <a:alphaModFix/>
          </a:blip>
          <a:stretch>
            <a:fillRect/>
          </a:stretch>
        </p:blipFill>
        <p:spPr>
          <a:xfrm>
            <a:off x="1797755" y="1397268"/>
            <a:ext cx="8058151" cy="3200400"/>
          </a:xfrm>
          <a:prstGeom prst="rect">
            <a:avLst/>
          </a:prstGeom>
          <a:noFill/>
          <a:ln>
            <a:noFill/>
          </a:ln>
        </p:spPr>
      </p:pic>
      <p:sp>
        <p:nvSpPr>
          <p:cNvPr id="6" name="Line 2">
            <a:extLst>
              <a:ext uri="{FF2B5EF4-FFF2-40B4-BE49-F238E27FC236}">
                <a16:creationId xmlns:a16="http://schemas.microsoft.com/office/drawing/2014/main" id="{B6A8EDB6-2F92-44E9-B6ED-EE8381D1F7B9}"/>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TextBox 1"/>
          <p:cNvSpPr txBox="1"/>
          <p:nvPr/>
        </p:nvSpPr>
        <p:spPr>
          <a:xfrm>
            <a:off x="492033" y="5038144"/>
            <a:ext cx="11473543" cy="1569660"/>
          </a:xfrm>
          <a:prstGeom prst="rect">
            <a:avLst/>
          </a:prstGeom>
          <a:noFill/>
        </p:spPr>
        <p:txBody>
          <a:bodyPr wrap="square" rtlCol="0">
            <a:spAutoFit/>
          </a:bodyPr>
          <a:lstStyle/>
          <a:p>
            <a:r>
              <a:rPr lang="en-US" sz="2400" dirty="0"/>
              <a:t>Note: Spark is </a:t>
            </a:r>
            <a:r>
              <a:rPr lang="en-US" sz="2400" u="sng" dirty="0"/>
              <a:t>not</a:t>
            </a:r>
            <a:r>
              <a:rPr lang="en-US" sz="2400" dirty="0"/>
              <a:t> designed for </a:t>
            </a:r>
            <a:r>
              <a:rPr lang="en-US" sz="2400" dirty="0" err="1"/>
              <a:t>IoT</a:t>
            </a:r>
            <a:r>
              <a:rPr lang="en-US" sz="2400" dirty="0"/>
              <a:t> real-time.  The streaming layer is used for continuous input streams like financial data from stock markets, where events occur steadily and must be processed as they occur.  But there is no sense of direct I/O from sensors/actuators.  For </a:t>
            </a:r>
            <a:r>
              <a:rPr lang="en-US" sz="2400" dirty="0" err="1"/>
              <a:t>IoT</a:t>
            </a:r>
            <a:r>
              <a:rPr lang="en-US" sz="2400" dirty="0"/>
              <a:t> use cases, Spark would not be suitable.</a:t>
            </a:r>
          </a:p>
        </p:txBody>
      </p:sp>
      <p:sp>
        <p:nvSpPr>
          <p:cNvPr id="3" name="Footer Placeholder 2"/>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52612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ideas</a:t>
            </a:r>
          </a:p>
        </p:txBody>
      </p:sp>
      <p:sp>
        <p:nvSpPr>
          <p:cNvPr id="3" name="Content Placeholder 2"/>
          <p:cNvSpPr>
            <a:spLocks noGrp="1"/>
          </p:cNvSpPr>
          <p:nvPr>
            <p:ph idx="1"/>
          </p:nvPr>
        </p:nvSpPr>
        <p:spPr/>
        <p:txBody>
          <a:bodyPr/>
          <a:lstStyle/>
          <a:p>
            <a:r>
              <a:rPr lang="en-US" dirty="0"/>
              <a:t>In Hadoop, each developer tends to invent his or her own style of work</a:t>
            </a:r>
          </a:p>
          <a:p>
            <a:endParaRPr lang="en-US" dirty="0"/>
          </a:p>
          <a:p>
            <a:r>
              <a:rPr lang="en-US" dirty="0"/>
              <a:t>With Spark, serious effort to standardize around the idea that people are writing parallel code that often runs for many “cycles” or “iterations” in which a lot of reuse of information occurs.</a:t>
            </a:r>
          </a:p>
          <a:p>
            <a:endParaRPr lang="en-US" dirty="0"/>
          </a:p>
          <a:p>
            <a:r>
              <a:rPr lang="en-US" dirty="0"/>
              <a:t>Spark centers on Resilient Distributed Dataset, RDDs, that capture the information being reused.</a:t>
            </a:r>
          </a:p>
        </p:txBody>
      </p:sp>
      <p:sp>
        <p:nvSpPr>
          <p:cNvPr id="4" name="Slide Number Placeholder 3"/>
          <p:cNvSpPr>
            <a:spLocks noGrp="1"/>
          </p:cNvSpPr>
          <p:nvPr>
            <p:ph type="sldNum" sz="quarter" idx="12"/>
          </p:nvPr>
        </p:nvSpPr>
        <p:spPr/>
        <p:txBody>
          <a:bodyPr/>
          <a:lstStyle/>
          <a:p>
            <a:fld id="{00000000-1234-1234-1234-123412341234}" type="slidenum">
              <a:rPr lang="en" smtClean="0"/>
              <a:pPr/>
              <a:t>28</a:t>
            </a:fld>
            <a:endParaRPr lang="en" dirty="0"/>
          </a:p>
        </p:txBody>
      </p:sp>
      <p:sp>
        <p:nvSpPr>
          <p:cNvPr id="5" name="Footer Placeholder 4"/>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2602266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this works</a:t>
            </a:r>
          </a:p>
        </p:txBody>
      </p:sp>
      <p:sp>
        <p:nvSpPr>
          <p:cNvPr id="3" name="Content Placeholder 2"/>
          <p:cNvSpPr>
            <a:spLocks noGrp="1"/>
          </p:cNvSpPr>
          <p:nvPr>
            <p:ph idx="1"/>
          </p:nvPr>
        </p:nvSpPr>
        <p:spPr>
          <a:xfrm>
            <a:off x="823866" y="2259874"/>
            <a:ext cx="10013468" cy="4023360"/>
          </a:xfrm>
        </p:spPr>
        <p:txBody>
          <a:bodyPr/>
          <a:lstStyle/>
          <a:p>
            <a:r>
              <a:rPr lang="en-US" dirty="0"/>
              <a:t>You express your application as a graph of RDDs.</a:t>
            </a:r>
          </a:p>
          <a:p>
            <a:endParaRPr lang="en-US" dirty="0"/>
          </a:p>
          <a:p>
            <a:r>
              <a:rPr lang="en-US" dirty="0"/>
              <a:t>The graph is only evaluated as needed, and they only compute the RDDs actually needed for the output you have requested.</a:t>
            </a:r>
          </a:p>
          <a:p>
            <a:endParaRPr lang="en-US" dirty="0"/>
          </a:p>
          <a:p>
            <a:r>
              <a:rPr lang="en-US" dirty="0"/>
              <a:t>Then Spark can be told to cache the </a:t>
            </a:r>
            <a:r>
              <a:rPr lang="en-US" dirty="0" err="1"/>
              <a:t>reuseable</a:t>
            </a:r>
            <a:r>
              <a:rPr lang="en-US" dirty="0"/>
              <a:t> information either in memory, in SSD storage or even on disk, based on </a:t>
            </a:r>
            <a:r>
              <a:rPr lang="en-US" i="1" dirty="0"/>
              <a:t>when </a:t>
            </a:r>
            <a:r>
              <a:rPr lang="en-US" dirty="0"/>
              <a:t>it will be needed again, </a:t>
            </a:r>
            <a:r>
              <a:rPr lang="en-US" i="1" dirty="0"/>
              <a:t>how big it is</a:t>
            </a:r>
            <a:r>
              <a:rPr lang="en-US" dirty="0"/>
              <a:t>, and </a:t>
            </a:r>
            <a:r>
              <a:rPr lang="en-US" i="1" dirty="0"/>
              <a:t>how costly it would be to recreate.</a:t>
            </a:r>
            <a:endParaRPr lang="en-US" dirty="0"/>
          </a:p>
          <a:p>
            <a:endParaRPr lang="en-US" dirty="0"/>
          </a:p>
          <a:p>
            <a:r>
              <a:rPr lang="en-US" dirty="0"/>
              <a:t>You write the RDD logic and control all of this via hints</a:t>
            </a:r>
          </a:p>
        </p:txBody>
      </p:sp>
      <p:sp>
        <p:nvSpPr>
          <p:cNvPr id="4" name="Slide Number Placeholder 3"/>
          <p:cNvSpPr>
            <a:spLocks noGrp="1"/>
          </p:cNvSpPr>
          <p:nvPr>
            <p:ph type="sldNum" sz="quarter" idx="12"/>
          </p:nvPr>
        </p:nvSpPr>
        <p:spPr/>
        <p:txBody>
          <a:bodyPr/>
          <a:lstStyle/>
          <a:p>
            <a:fld id="{00000000-1234-1234-1234-123412341234}" type="slidenum">
              <a:rPr lang="en" smtClean="0"/>
              <a:pPr/>
              <a:t>29</a:t>
            </a:fld>
            <a:endParaRPr lang="en" dirty="0"/>
          </a:p>
        </p:txBody>
      </p:sp>
      <p:sp>
        <p:nvSpPr>
          <p:cNvPr id="5" name="Footer Placeholder 4"/>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276104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ACAC-39CC-437F-8694-3C6B0177B5C0}"/>
              </a:ext>
            </a:extLst>
          </p:cNvPr>
          <p:cNvSpPr>
            <a:spLocks noGrp="1"/>
          </p:cNvSpPr>
          <p:nvPr>
            <p:ph type="title"/>
          </p:nvPr>
        </p:nvSpPr>
        <p:spPr/>
        <p:txBody>
          <a:bodyPr/>
          <a:lstStyle/>
          <a:p>
            <a:r>
              <a:rPr lang="en-US" b="1" dirty="0">
                <a:solidFill>
                  <a:srgbClr val="C00000"/>
                </a:solidFill>
              </a:rPr>
              <a:t>MapReduce:  Map step</a:t>
            </a:r>
          </a:p>
        </p:txBody>
      </p:sp>
      <p:sp>
        <p:nvSpPr>
          <p:cNvPr id="3" name="Content Placeholder 2">
            <a:extLst>
              <a:ext uri="{FF2B5EF4-FFF2-40B4-BE49-F238E27FC236}">
                <a16:creationId xmlns:a16="http://schemas.microsoft.com/office/drawing/2014/main" id="{4CCE25D1-07A5-4CA7-BB81-32EA1260CA72}"/>
              </a:ext>
            </a:extLst>
          </p:cNvPr>
          <p:cNvSpPr>
            <a:spLocks noGrp="1"/>
          </p:cNvSpPr>
          <p:nvPr>
            <p:ph idx="1"/>
          </p:nvPr>
        </p:nvSpPr>
        <p:spPr/>
        <p:txBody>
          <a:bodyPr>
            <a:normAutofit/>
          </a:bodyPr>
          <a:lstStyle/>
          <a:p>
            <a:r>
              <a:rPr lang="en-US" dirty="0"/>
              <a:t>The leader </a:t>
            </a:r>
            <a:r>
              <a:rPr lang="en-US" b="1" dirty="0"/>
              <a:t>maps</a:t>
            </a:r>
            <a:r>
              <a:rPr lang="en-US" dirty="0"/>
              <a:t> some task over the n workers.  This can be done in any way that makes sense for the application.</a:t>
            </a:r>
          </a:p>
          <a:p>
            <a:endParaRPr lang="en-US" dirty="0"/>
          </a:p>
          <a:p>
            <a:r>
              <a:rPr lang="en-US" dirty="0"/>
              <a:t>Each worker performs its share of the work by applying the requested function to the data in its shard.  </a:t>
            </a:r>
          </a:p>
          <a:p>
            <a:endParaRPr lang="en-US" dirty="0"/>
          </a:p>
          <a:p>
            <a:r>
              <a:rPr lang="en-US" dirty="0"/>
              <a:t>When finished, each worker will have a list of new (</a:t>
            </a:r>
            <a:r>
              <a:rPr lang="en-US" dirty="0" err="1"/>
              <a:t>key,value</a:t>
            </a:r>
            <a:r>
              <a:rPr lang="en-US" dirty="0"/>
              <a:t>) pairs as its share of the result.</a:t>
            </a:r>
          </a:p>
        </p:txBody>
      </p:sp>
      <p:sp>
        <p:nvSpPr>
          <p:cNvPr id="4" name="Footer Placeholder 3">
            <a:extLst>
              <a:ext uri="{FF2B5EF4-FFF2-40B4-BE49-F238E27FC236}">
                <a16:creationId xmlns:a16="http://schemas.microsoft.com/office/drawing/2014/main" id="{A6C54227-09FA-46C6-9367-E468B4575816}"/>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FB4400-66C2-473B-9D14-A418F326E0D0}"/>
              </a:ext>
            </a:extLst>
          </p:cNvPr>
          <p:cNvSpPr>
            <a:spLocks noGrp="1"/>
          </p:cNvSpPr>
          <p:nvPr>
            <p:ph type="sldNum" sz="quarter" idx="12"/>
          </p:nvPr>
        </p:nvSpPr>
        <p:spPr/>
        <p:txBody>
          <a:bodyPr/>
          <a:lstStyle/>
          <a:p>
            <a:fld id="{6547F9EC-0141-428E-9624-21FD351CB832}" type="slidenum">
              <a:rPr lang="en-US" smtClean="0"/>
              <a:t>3</a:t>
            </a:fld>
            <a:endParaRPr lang="en-US" dirty="0"/>
          </a:p>
        </p:txBody>
      </p:sp>
    </p:spTree>
    <p:extLst>
      <p:ext uri="{BB962C8B-B14F-4D97-AF65-F5344CB8AC3E}">
        <p14:creationId xmlns:p14="http://schemas.microsoft.com/office/powerpoint/2010/main" val="3903395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Basics</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30</a:t>
            </a:fld>
            <a:endParaRPr dirty="0"/>
          </a:p>
        </p:txBody>
      </p:sp>
      <p:sp>
        <p:nvSpPr>
          <p:cNvPr id="200" name="Shape 200"/>
          <p:cNvSpPr txBox="1">
            <a:spLocks noGrp="1"/>
          </p:cNvSpPr>
          <p:nvPr>
            <p:ph type="body" idx="1"/>
          </p:nvPr>
        </p:nvSpPr>
        <p:spPr>
          <a:xfrm>
            <a:off x="944348" y="1365795"/>
            <a:ext cx="10400248" cy="4159171"/>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dirty="0">
                <a:ea typeface="Arial"/>
                <a:cs typeface="Arial"/>
                <a:sym typeface="Arial"/>
              </a:rPr>
              <a:t>There are two ways to manipulate data in Spark</a:t>
            </a:r>
          </a:p>
          <a:p>
            <a:pPr lvl="1">
              <a:lnSpc>
                <a:spcPct val="100000"/>
              </a:lnSpc>
              <a:spcBef>
                <a:spcPts val="467"/>
              </a:spcBef>
              <a:spcAft>
                <a:spcPts val="467"/>
              </a:spcAft>
            </a:pPr>
            <a:r>
              <a:rPr lang="en-US" sz="2800" dirty="0">
                <a:ea typeface="Arial"/>
                <a:cs typeface="Arial"/>
                <a:sym typeface="Arial"/>
              </a:rPr>
              <a:t>Spark Shell</a:t>
            </a:r>
            <a:r>
              <a:rPr lang="en-US" sz="2800" dirty="0">
                <a:solidFill>
                  <a:srgbClr val="000000"/>
                </a:solidFill>
                <a:ea typeface="Arial"/>
                <a:cs typeface="Arial"/>
                <a:sym typeface="Arial"/>
              </a:rPr>
              <a:t>:</a:t>
            </a:r>
          </a:p>
          <a:p>
            <a:pPr lvl="2">
              <a:lnSpc>
                <a:spcPct val="100000"/>
              </a:lnSpc>
              <a:spcBef>
                <a:spcPts val="467"/>
              </a:spcBef>
              <a:spcAft>
                <a:spcPts val="467"/>
              </a:spcAft>
              <a:buSzPct val="60000"/>
              <a:buFont typeface="Wingdings" panose="05000000000000000000" pitchFamily="2" charset="2"/>
              <a:buChar char="Ø"/>
            </a:pPr>
            <a:r>
              <a:rPr lang="en-US" sz="2400" dirty="0"/>
              <a:t>Interactive – for learning or data exploration</a:t>
            </a:r>
          </a:p>
          <a:p>
            <a:pPr lvl="2">
              <a:lnSpc>
                <a:spcPct val="100000"/>
              </a:lnSpc>
              <a:spcBef>
                <a:spcPts val="467"/>
              </a:spcBef>
              <a:spcAft>
                <a:spcPts val="467"/>
              </a:spcAft>
              <a:buSzPct val="60000"/>
              <a:buFont typeface="Wingdings" panose="05000000000000000000" pitchFamily="2" charset="2"/>
              <a:buChar char="Ø"/>
            </a:pPr>
            <a:r>
              <a:rPr lang="en-US" sz="2400" dirty="0"/>
              <a:t>Python or Scala</a:t>
            </a:r>
          </a:p>
          <a:p>
            <a:pPr lvl="1">
              <a:lnSpc>
                <a:spcPct val="100000"/>
              </a:lnSpc>
              <a:spcBef>
                <a:spcPts val="467"/>
              </a:spcBef>
              <a:spcAft>
                <a:spcPts val="467"/>
              </a:spcAft>
            </a:pPr>
            <a:r>
              <a:rPr lang="en-US" sz="2800" dirty="0">
                <a:solidFill>
                  <a:srgbClr val="000000"/>
                </a:solidFill>
                <a:ea typeface="Arial"/>
                <a:cs typeface="Arial"/>
                <a:sym typeface="Arial"/>
              </a:rPr>
              <a:t>Spark Applications</a:t>
            </a:r>
          </a:p>
          <a:p>
            <a:pPr lvl="2">
              <a:lnSpc>
                <a:spcPct val="100000"/>
              </a:lnSpc>
              <a:spcBef>
                <a:spcPts val="467"/>
              </a:spcBef>
              <a:spcAft>
                <a:spcPts val="467"/>
              </a:spcAft>
              <a:buSzPct val="60000"/>
              <a:buFont typeface="Wingdings" panose="05000000000000000000" pitchFamily="2" charset="2"/>
              <a:buChar char="Ø"/>
            </a:pPr>
            <a:r>
              <a:rPr lang="en-US" sz="2400" dirty="0"/>
              <a:t>For large scale data processing</a:t>
            </a:r>
          </a:p>
          <a:p>
            <a:pPr lvl="2">
              <a:lnSpc>
                <a:spcPct val="100000"/>
              </a:lnSpc>
              <a:spcBef>
                <a:spcPts val="467"/>
              </a:spcBef>
              <a:spcAft>
                <a:spcPts val="467"/>
              </a:spcAft>
              <a:buSzPct val="60000"/>
              <a:buFont typeface="Wingdings" panose="05000000000000000000" pitchFamily="2" charset="2"/>
              <a:buChar char="Ø"/>
            </a:pPr>
            <a:r>
              <a:rPr lang="en-US" sz="2400" dirty="0"/>
              <a:t>Python, Scala, or Java</a:t>
            </a:r>
            <a:endParaRPr lang="en-US" sz="24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1862929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Shell</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31</a:t>
            </a:fld>
            <a:endParaRPr dirty="0"/>
          </a:p>
        </p:txBody>
      </p:sp>
      <p:sp>
        <p:nvSpPr>
          <p:cNvPr id="200" name="Shape 200"/>
          <p:cNvSpPr txBox="1">
            <a:spLocks noGrp="1"/>
          </p:cNvSpPr>
          <p:nvPr>
            <p:ph type="body" idx="1"/>
          </p:nvPr>
        </p:nvSpPr>
        <p:spPr>
          <a:xfrm>
            <a:off x="699632" y="1300482"/>
            <a:ext cx="10400248" cy="72764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dirty="0"/>
              <a:t>The Spark Shell provides interactive data exploration (REPL)</a:t>
            </a:r>
            <a:endParaRPr lang="en-US" sz="32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AF2F7209-0132-4CA9-866C-939CE38F9FAC}"/>
              </a:ext>
            </a:extLst>
          </p:cNvPr>
          <p:cNvPicPr>
            <a:picLocks noChangeAspect="1"/>
          </p:cNvPicPr>
          <p:nvPr/>
        </p:nvPicPr>
        <p:blipFill>
          <a:blip r:embed="rId3"/>
          <a:stretch>
            <a:fillRect/>
          </a:stretch>
        </p:blipFill>
        <p:spPr>
          <a:xfrm>
            <a:off x="816542" y="2419653"/>
            <a:ext cx="4019591" cy="3051007"/>
          </a:xfrm>
          <a:prstGeom prst="rect">
            <a:avLst/>
          </a:prstGeom>
        </p:spPr>
      </p:pic>
      <p:pic>
        <p:nvPicPr>
          <p:cNvPr id="3" name="Picture 2">
            <a:extLst>
              <a:ext uri="{FF2B5EF4-FFF2-40B4-BE49-F238E27FC236}">
                <a16:creationId xmlns:a16="http://schemas.microsoft.com/office/drawing/2014/main" id="{A6B68F4B-6CA1-43C7-A00D-DF50B260CC6F}"/>
              </a:ext>
            </a:extLst>
          </p:cNvPr>
          <p:cNvPicPr>
            <a:picLocks noChangeAspect="1"/>
          </p:cNvPicPr>
          <p:nvPr/>
        </p:nvPicPr>
        <p:blipFill>
          <a:blip r:embed="rId4"/>
          <a:stretch>
            <a:fillRect/>
          </a:stretch>
        </p:blipFill>
        <p:spPr>
          <a:xfrm>
            <a:off x="5760623" y="2343634"/>
            <a:ext cx="3575444" cy="3127025"/>
          </a:xfrm>
          <a:prstGeom prst="rect">
            <a:avLst/>
          </a:prstGeom>
        </p:spPr>
      </p:pic>
      <p:sp>
        <p:nvSpPr>
          <p:cNvPr id="4" name="TextBox 3">
            <a:extLst>
              <a:ext uri="{FF2B5EF4-FFF2-40B4-BE49-F238E27FC236}">
                <a16:creationId xmlns:a16="http://schemas.microsoft.com/office/drawing/2014/main" id="{46D4F3E6-A901-4C65-9AB9-65997A5F95CE}"/>
              </a:ext>
            </a:extLst>
          </p:cNvPr>
          <p:cNvSpPr txBox="1"/>
          <p:nvPr/>
        </p:nvSpPr>
        <p:spPr>
          <a:xfrm>
            <a:off x="816542" y="5862181"/>
            <a:ext cx="5730396" cy="379656"/>
          </a:xfrm>
          <a:prstGeom prst="rect">
            <a:avLst/>
          </a:prstGeom>
          <a:noFill/>
        </p:spPr>
        <p:txBody>
          <a:bodyPr wrap="square" rtlCol="0">
            <a:spAutoFit/>
          </a:bodyPr>
          <a:lstStyle/>
          <a:p>
            <a:r>
              <a:rPr lang="en-US" sz="1867" dirty="0"/>
              <a:t>REPL: Repeat/Evaluate/Print Loop</a:t>
            </a:r>
          </a:p>
        </p:txBody>
      </p:sp>
      <p:sp>
        <p:nvSpPr>
          <p:cNvPr id="5" name="Footer Placeholder 4"/>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566817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32</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791072" y="2590600"/>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b="1" dirty="0">
                <a:ea typeface="Arial"/>
                <a:cs typeface="Arial"/>
              </a:rPr>
              <a:t>Spark Context</a:t>
            </a:r>
          </a:p>
          <a:p>
            <a:pPr>
              <a:lnSpc>
                <a:spcPct val="115000"/>
              </a:lnSpc>
              <a:spcBef>
                <a:spcPts val="1400"/>
              </a:spcBef>
            </a:pPr>
            <a:r>
              <a:rPr lang="en-US" sz="2800" b="1" dirty="0">
                <a:ea typeface="Arial"/>
                <a:cs typeface="Arial"/>
              </a:rPr>
              <a:t>Resilient Distributed Data</a:t>
            </a:r>
          </a:p>
          <a:p>
            <a:pPr>
              <a:lnSpc>
                <a:spcPct val="115000"/>
              </a:lnSpc>
              <a:spcBef>
                <a:spcPts val="1400"/>
              </a:spcBef>
            </a:pPr>
            <a:r>
              <a:rPr lang="en-US" sz="2800" b="1" dirty="0">
                <a:ea typeface="Arial"/>
                <a:cs typeface="Arial"/>
              </a:rPr>
              <a:t>Transformations</a:t>
            </a:r>
          </a:p>
          <a:p>
            <a:pPr>
              <a:lnSpc>
                <a:spcPct val="115000"/>
              </a:lnSpc>
              <a:spcBef>
                <a:spcPts val="1400"/>
              </a:spcBef>
            </a:pPr>
            <a:r>
              <a:rPr lang="en-US" sz="2800" b="1"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4553685"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1475877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(1)</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33</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EE501535-1757-42B9-8D24-0D96B7E2E9ED}"/>
              </a:ext>
            </a:extLst>
          </p:cNvPr>
          <p:cNvSpPr txBox="1">
            <a:spLocks/>
          </p:cNvSpPr>
          <p:nvPr/>
        </p:nvSpPr>
        <p:spPr>
          <a:xfrm>
            <a:off x="699631" y="1295666"/>
            <a:ext cx="11111501" cy="161843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00"/>
              </a:spcBef>
              <a:spcAft>
                <a:spcPts val="400"/>
              </a:spcAft>
            </a:pPr>
            <a:r>
              <a:rPr lang="en-US" sz="3067" dirty="0">
                <a:ea typeface="Arial"/>
                <a:cs typeface="Arial"/>
              </a:rPr>
              <a:t>Every Spark application requires a </a:t>
            </a:r>
            <a:r>
              <a:rPr lang="en-US" sz="3067" i="1" dirty="0">
                <a:ea typeface="Arial"/>
                <a:cs typeface="Arial"/>
              </a:rPr>
              <a:t>spark context</a:t>
            </a:r>
            <a:r>
              <a:rPr lang="en-US" sz="3067" dirty="0">
                <a:ea typeface="Arial"/>
                <a:cs typeface="Arial"/>
              </a:rPr>
              <a:t>: the main entry point to the Spark API</a:t>
            </a:r>
          </a:p>
          <a:p>
            <a:pPr>
              <a:lnSpc>
                <a:spcPct val="100000"/>
              </a:lnSpc>
              <a:spcBef>
                <a:spcPts val="400"/>
              </a:spcBef>
              <a:spcAft>
                <a:spcPts val="400"/>
              </a:spcAft>
            </a:pPr>
            <a:r>
              <a:rPr lang="en-US" sz="3067" dirty="0"/>
              <a:t>Spark Shell provides a preconfigured Spark Context called “</a:t>
            </a:r>
            <a:r>
              <a:rPr lang="en-US" sz="3067" dirty="0" err="1"/>
              <a:t>sc</a:t>
            </a:r>
            <a:r>
              <a:rPr lang="en-US" sz="3067" dirty="0"/>
              <a:t>”</a:t>
            </a:r>
            <a:endParaRPr lang="en-US" sz="3067" dirty="0">
              <a:ea typeface="Arial"/>
              <a:cs typeface="Arial"/>
            </a:endParaRPr>
          </a:p>
        </p:txBody>
      </p:sp>
      <p:pic>
        <p:nvPicPr>
          <p:cNvPr id="7" name="Picture 6">
            <a:extLst>
              <a:ext uri="{FF2B5EF4-FFF2-40B4-BE49-F238E27FC236}">
                <a16:creationId xmlns:a16="http://schemas.microsoft.com/office/drawing/2014/main" id="{532963F3-52C7-4371-B13F-7C4252E04E74}"/>
              </a:ext>
            </a:extLst>
          </p:cNvPr>
          <p:cNvPicPr>
            <a:picLocks noChangeAspect="1"/>
          </p:cNvPicPr>
          <p:nvPr/>
        </p:nvPicPr>
        <p:blipFill>
          <a:blip r:embed="rId3"/>
          <a:stretch>
            <a:fillRect/>
          </a:stretch>
        </p:blipFill>
        <p:spPr>
          <a:xfrm>
            <a:off x="2230285" y="3217175"/>
            <a:ext cx="7731431" cy="3337415"/>
          </a:xfrm>
          <a:prstGeom prst="rect">
            <a:avLst/>
          </a:prstGeom>
        </p:spPr>
      </p:pic>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128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(2)</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34</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EE501535-1757-42B9-8D24-0D96B7E2E9ED}"/>
              </a:ext>
            </a:extLst>
          </p:cNvPr>
          <p:cNvSpPr txBox="1">
            <a:spLocks/>
          </p:cNvSpPr>
          <p:nvPr/>
        </p:nvSpPr>
        <p:spPr>
          <a:xfrm>
            <a:off x="699632" y="1340585"/>
            <a:ext cx="10321936" cy="1110663"/>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00"/>
              </a:spcBef>
              <a:spcAft>
                <a:spcPts val="400"/>
              </a:spcAft>
            </a:pPr>
            <a:r>
              <a:rPr lang="en-US" sz="2800" dirty="0">
                <a:ea typeface="Arial"/>
                <a:cs typeface="Arial"/>
              </a:rPr>
              <a:t>Standalone applications </a:t>
            </a:r>
            <a:r>
              <a:rPr lang="en-US" sz="2800" dirty="0">
                <a:ea typeface="Arial"/>
                <a:cs typeface="Arial"/>
                <a:sym typeface="Wingdings" panose="05000000000000000000" pitchFamily="2" charset="2"/>
              </a:rPr>
              <a:t> Driver code  Spark Context</a:t>
            </a:r>
            <a:endParaRPr lang="en-US" sz="2800" dirty="0">
              <a:ea typeface="Arial"/>
              <a:cs typeface="Arial"/>
            </a:endParaRPr>
          </a:p>
          <a:p>
            <a:pPr>
              <a:lnSpc>
                <a:spcPct val="100000"/>
              </a:lnSpc>
              <a:spcBef>
                <a:spcPts val="400"/>
              </a:spcBef>
              <a:spcAft>
                <a:spcPts val="400"/>
              </a:spcAft>
            </a:pPr>
            <a:r>
              <a:rPr lang="en-US" sz="2800" dirty="0">
                <a:ea typeface="Arial"/>
                <a:cs typeface="Arial"/>
              </a:rPr>
              <a:t>Spark Context holds configuration information and represents connection to a Spark cluster</a:t>
            </a:r>
          </a:p>
        </p:txBody>
      </p:sp>
      <p:pic>
        <p:nvPicPr>
          <p:cNvPr id="5" name="Picture 4">
            <a:extLst>
              <a:ext uri="{FF2B5EF4-FFF2-40B4-BE49-F238E27FC236}">
                <a16:creationId xmlns:a16="http://schemas.microsoft.com/office/drawing/2014/main" id="{B0BE53E9-B4EA-47D5-8E8E-522397A75CE1}"/>
              </a:ext>
            </a:extLst>
          </p:cNvPr>
          <p:cNvPicPr>
            <a:picLocks noChangeAspect="1"/>
          </p:cNvPicPr>
          <p:nvPr/>
        </p:nvPicPr>
        <p:blipFill>
          <a:blip r:embed="rId3"/>
          <a:stretch>
            <a:fillRect/>
          </a:stretch>
        </p:blipFill>
        <p:spPr>
          <a:xfrm>
            <a:off x="1845065" y="3110516"/>
            <a:ext cx="7621677" cy="3470261"/>
          </a:xfrm>
          <a:prstGeom prst="rect">
            <a:avLst/>
          </a:prstGeom>
        </p:spPr>
      </p:pic>
      <p:sp>
        <p:nvSpPr>
          <p:cNvPr id="2" name="TextBox 1">
            <a:extLst>
              <a:ext uri="{FF2B5EF4-FFF2-40B4-BE49-F238E27FC236}">
                <a16:creationId xmlns:a16="http://schemas.microsoft.com/office/drawing/2014/main" id="{63725939-EC39-4ED0-834E-7723F3738069}"/>
              </a:ext>
            </a:extLst>
          </p:cNvPr>
          <p:cNvSpPr txBox="1"/>
          <p:nvPr/>
        </p:nvSpPr>
        <p:spPr>
          <a:xfrm>
            <a:off x="1323529" y="3286479"/>
            <a:ext cx="3336483" cy="666977"/>
          </a:xfrm>
          <a:prstGeom prst="rect">
            <a:avLst/>
          </a:prstGeom>
          <a:noFill/>
        </p:spPr>
        <p:txBody>
          <a:bodyPr wrap="square" rtlCol="0">
            <a:spAutoFit/>
          </a:bodyPr>
          <a:lstStyle/>
          <a:p>
            <a:pPr algn="ctr"/>
            <a:r>
              <a:rPr lang="en-US" sz="1867" dirty="0"/>
              <a:t>Standalone Application (Drives Computation)</a:t>
            </a:r>
          </a:p>
        </p:txBody>
      </p:sp>
      <p:sp>
        <p:nvSpPr>
          <p:cNvPr id="3" name="Footer Placeholder 2"/>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2965695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(3)</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35</a:t>
            </a:fld>
            <a:endParaRPr dirty="0"/>
          </a:p>
        </p:txBody>
      </p:sp>
      <p:sp>
        <p:nvSpPr>
          <p:cNvPr id="208" name="Shape 208"/>
          <p:cNvSpPr txBox="1">
            <a:spLocks noGrp="1"/>
          </p:cNvSpPr>
          <p:nvPr>
            <p:ph type="body" idx="1"/>
          </p:nvPr>
        </p:nvSpPr>
        <p:spPr>
          <a:xfrm>
            <a:off x="699632" y="1210107"/>
            <a:ext cx="10321936" cy="1062979"/>
          </a:xfrm>
          <a:prstGeom prst="rect">
            <a:avLst/>
          </a:prstGeom>
          <a:noFill/>
          <a:ln>
            <a:noFill/>
          </a:ln>
        </p:spPr>
        <p:txBody>
          <a:bodyPr spcFirstLastPara="1" vert="horz" wrap="square" lIns="45700" tIns="45700" rIns="45700" bIns="45700" rtlCol="0" anchor="t" anchorCtr="0">
            <a:noAutofit/>
          </a:bodyPr>
          <a:lstStyle/>
          <a:p>
            <a:pPr>
              <a:lnSpc>
                <a:spcPct val="100000"/>
              </a:lnSpc>
              <a:spcBef>
                <a:spcPts val="400"/>
              </a:spcBef>
              <a:spcAft>
                <a:spcPts val="400"/>
              </a:spcAft>
            </a:pPr>
            <a:r>
              <a:rPr lang="en-US" dirty="0">
                <a:ea typeface="Arial"/>
                <a:cs typeface="Arial"/>
                <a:sym typeface="Arial"/>
              </a:rPr>
              <a:t>Spark context works as a client and represents connection to a Spark cluster</a:t>
            </a:r>
            <a:endParaRPr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317291CB-C203-438B-9B35-3A74BE47288C}"/>
              </a:ext>
            </a:extLst>
          </p:cNvPr>
          <p:cNvPicPr>
            <a:picLocks noChangeAspect="1"/>
          </p:cNvPicPr>
          <p:nvPr/>
        </p:nvPicPr>
        <p:blipFill>
          <a:blip r:embed="rId3"/>
          <a:stretch>
            <a:fillRect/>
          </a:stretch>
        </p:blipFill>
        <p:spPr>
          <a:xfrm>
            <a:off x="2039776" y="2285006"/>
            <a:ext cx="7641648" cy="3857505"/>
          </a:xfrm>
          <a:prstGeom prst="rect">
            <a:avLst/>
          </a:prstGeom>
        </p:spPr>
      </p:pic>
      <p:sp>
        <p:nvSpPr>
          <p:cNvPr id="3" name="Footer Placeholder 2"/>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1304449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36</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699632" y="2211777"/>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dirty="0">
                <a:solidFill>
                  <a:schemeClr val="bg1">
                    <a:lumMod val="65000"/>
                  </a:schemeClr>
                </a:solidFill>
                <a:ea typeface="Arial"/>
                <a:cs typeface="Arial"/>
              </a:rPr>
              <a:t>Spark Context</a:t>
            </a:r>
          </a:p>
          <a:p>
            <a:pPr>
              <a:lnSpc>
                <a:spcPct val="115000"/>
              </a:lnSpc>
              <a:spcBef>
                <a:spcPts val="1400"/>
              </a:spcBef>
            </a:pPr>
            <a:r>
              <a:rPr lang="en-US" sz="2800" b="1" dirty="0">
                <a:ea typeface="Arial"/>
                <a:cs typeface="Arial"/>
              </a:rPr>
              <a:t>Resilient Distributed Data</a:t>
            </a:r>
          </a:p>
          <a:p>
            <a:pPr>
              <a:lnSpc>
                <a:spcPct val="115000"/>
              </a:lnSpc>
              <a:spcBef>
                <a:spcPts val="1400"/>
              </a:spcBef>
            </a:pPr>
            <a:r>
              <a:rPr lang="en-US" sz="2800" dirty="0">
                <a:ea typeface="Arial"/>
                <a:cs typeface="Arial"/>
              </a:rPr>
              <a:t>Transformations</a:t>
            </a:r>
          </a:p>
          <a:p>
            <a:pPr>
              <a:lnSpc>
                <a:spcPct val="115000"/>
              </a:lnSpc>
              <a:spcBef>
                <a:spcPts val="1400"/>
              </a:spcBef>
            </a:pPr>
            <a:r>
              <a:rPr lang="en-US" sz="2800"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6395760"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1431753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Resilient Distributed Dataset (RDD)</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37</a:t>
            </a:fld>
            <a:endParaRPr dirty="0"/>
          </a:p>
        </p:txBody>
      </p:sp>
      <p:sp>
        <p:nvSpPr>
          <p:cNvPr id="208" name="Shape 208"/>
          <p:cNvSpPr txBox="1">
            <a:spLocks noGrp="1"/>
          </p:cNvSpPr>
          <p:nvPr>
            <p:ph type="body" idx="1"/>
          </p:nvPr>
        </p:nvSpPr>
        <p:spPr>
          <a:xfrm>
            <a:off x="1080499" y="1409327"/>
            <a:ext cx="11111501" cy="5198477"/>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b="1" dirty="0"/>
              <a:t>The RDD</a:t>
            </a:r>
            <a:r>
              <a:rPr lang="en-US" dirty="0"/>
              <a:t> (Resilient Distributed Dataset) is the fundamental unit of data in Spark</a:t>
            </a:r>
            <a:r>
              <a:rPr lang="en-US" b="1" dirty="0"/>
              <a:t>: </a:t>
            </a:r>
            <a:r>
              <a:rPr lang="en-US" dirty="0"/>
              <a:t>An </a:t>
            </a:r>
            <a:r>
              <a:rPr lang="en-US" i="1" dirty="0"/>
              <a:t>Immutable </a:t>
            </a:r>
            <a:r>
              <a:rPr lang="en-US" dirty="0"/>
              <a:t>collection of objects (or records, or elements) that can be operated on “in parallel” (</a:t>
            </a:r>
            <a:r>
              <a:rPr lang="en-US" dirty="0">
                <a:solidFill>
                  <a:srgbClr val="000000"/>
                </a:solidFill>
                <a:ea typeface="Arial"/>
                <a:cs typeface="Arial"/>
                <a:sym typeface="Arial"/>
              </a:rPr>
              <a:t>spread across a cluster)</a:t>
            </a:r>
            <a:endParaRPr lang="en-US" b="1" dirty="0"/>
          </a:p>
          <a:p>
            <a:pPr marL="0" indent="0">
              <a:lnSpc>
                <a:spcPct val="100000"/>
              </a:lnSpc>
              <a:spcBef>
                <a:spcPts val="400"/>
              </a:spcBef>
              <a:spcAft>
                <a:spcPts val="400"/>
              </a:spcAft>
              <a:buNone/>
            </a:pPr>
            <a:r>
              <a:rPr lang="en-US" b="1" dirty="0"/>
              <a:t>Resilient</a:t>
            </a:r>
            <a:r>
              <a:rPr lang="en-US" dirty="0"/>
              <a:t> -- if data in memory is lost, it can be recreated</a:t>
            </a:r>
          </a:p>
          <a:p>
            <a:pPr lvl="1">
              <a:lnSpc>
                <a:spcPct val="100000"/>
              </a:lnSpc>
              <a:spcBef>
                <a:spcPts val="400"/>
              </a:spcBef>
              <a:spcAft>
                <a:spcPts val="400"/>
              </a:spcAft>
            </a:pPr>
            <a:r>
              <a:rPr lang="en-US" sz="2533" dirty="0"/>
              <a:t>Recover from node failures</a:t>
            </a:r>
          </a:p>
          <a:p>
            <a:pPr lvl="1">
              <a:lnSpc>
                <a:spcPct val="100000"/>
              </a:lnSpc>
              <a:spcBef>
                <a:spcPts val="400"/>
              </a:spcBef>
              <a:spcAft>
                <a:spcPts val="400"/>
              </a:spcAft>
            </a:pPr>
            <a:r>
              <a:rPr lang="en-US" sz="2533" dirty="0">
                <a:solidFill>
                  <a:srgbClr val="FF0000"/>
                </a:solidFill>
              </a:rPr>
              <a:t>An RDD keeps its lineage information </a:t>
            </a:r>
            <a:r>
              <a:rPr lang="en-US" sz="2533" dirty="0">
                <a:solidFill>
                  <a:srgbClr val="FF0000"/>
                </a:solidFill>
                <a:sym typeface="Wingdings" panose="05000000000000000000" pitchFamily="2" charset="2"/>
              </a:rPr>
              <a:t></a:t>
            </a:r>
            <a:r>
              <a:rPr lang="en-US" sz="2533" dirty="0">
                <a:solidFill>
                  <a:srgbClr val="FF0000"/>
                </a:solidFill>
              </a:rPr>
              <a:t> it can be recreated from parent RDDs</a:t>
            </a:r>
          </a:p>
          <a:p>
            <a:pPr marL="0" indent="0">
              <a:lnSpc>
                <a:spcPct val="100000"/>
              </a:lnSpc>
              <a:spcBef>
                <a:spcPts val="400"/>
              </a:spcBef>
              <a:spcAft>
                <a:spcPts val="400"/>
              </a:spcAft>
              <a:buNone/>
            </a:pPr>
            <a:r>
              <a:rPr lang="en-US" b="1" dirty="0"/>
              <a:t>Distributed</a:t>
            </a:r>
            <a:r>
              <a:rPr lang="en-US" dirty="0"/>
              <a:t> -- processed across the cluster</a:t>
            </a:r>
          </a:p>
          <a:p>
            <a:pPr lvl="1">
              <a:lnSpc>
                <a:spcPct val="100000"/>
              </a:lnSpc>
              <a:spcBef>
                <a:spcPts val="400"/>
              </a:spcBef>
              <a:spcAft>
                <a:spcPts val="400"/>
              </a:spcAft>
            </a:pPr>
            <a:r>
              <a:rPr lang="en-US" sz="2533" dirty="0"/>
              <a:t>Each RDD is composed of one or more partitions </a:t>
            </a:r>
            <a:r>
              <a:rPr lang="en-US" sz="2533" dirty="0">
                <a:sym typeface="Wingdings" panose="05000000000000000000" pitchFamily="2" charset="2"/>
              </a:rPr>
              <a:t> (more partitions – more parallelism)</a:t>
            </a:r>
            <a:r>
              <a:rPr lang="en-US" sz="2533" dirty="0"/>
              <a:t> </a:t>
            </a:r>
          </a:p>
          <a:p>
            <a:pPr marL="0" indent="0">
              <a:lnSpc>
                <a:spcPct val="100000"/>
              </a:lnSpc>
              <a:spcBef>
                <a:spcPts val="400"/>
              </a:spcBef>
              <a:spcAft>
                <a:spcPts val="400"/>
              </a:spcAft>
              <a:buNone/>
            </a:pPr>
            <a:r>
              <a:rPr lang="en-US" b="1" dirty="0"/>
              <a:t>Dataset</a:t>
            </a:r>
            <a:r>
              <a:rPr lang="en-US" dirty="0"/>
              <a:t> -- initial data can come from a file or be created</a:t>
            </a:r>
          </a:p>
          <a:p>
            <a:endParaRPr lang="en-US" b="1"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158489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38</a:t>
            </a:fld>
            <a:endParaRPr dirty="0"/>
          </a:p>
        </p:txBody>
      </p:sp>
      <p:sp>
        <p:nvSpPr>
          <p:cNvPr id="208" name="Shape 208"/>
          <p:cNvSpPr txBox="1">
            <a:spLocks noGrp="1"/>
          </p:cNvSpPr>
          <p:nvPr>
            <p:ph type="body" idx="1"/>
          </p:nvPr>
        </p:nvSpPr>
        <p:spPr>
          <a:xfrm>
            <a:off x="1065392" y="1198187"/>
            <a:ext cx="10613827" cy="503131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b="1" dirty="0">
                <a:ea typeface="Arial"/>
                <a:cs typeface="Arial"/>
                <a:sym typeface="Arial"/>
              </a:rPr>
              <a:t>Key Idea</a:t>
            </a:r>
            <a:r>
              <a:rPr lang="en-US" sz="3200" dirty="0">
                <a:ea typeface="Arial"/>
                <a:cs typeface="Arial"/>
                <a:sym typeface="Arial"/>
              </a:rPr>
              <a:t>: Write applications in terms of transformations on distributed datasets.  One RDD per transformation.</a:t>
            </a:r>
            <a:endParaRPr sz="3200" dirty="0">
              <a:ea typeface="Arial"/>
              <a:cs typeface="Arial"/>
              <a:sym typeface="Arial"/>
            </a:endParaRPr>
          </a:p>
          <a:p>
            <a:pPr lvl="1">
              <a:lnSpc>
                <a:spcPct val="100000"/>
              </a:lnSpc>
              <a:spcBef>
                <a:spcPts val="533"/>
              </a:spcBef>
              <a:spcAft>
                <a:spcPts val="533"/>
              </a:spcAft>
            </a:pPr>
            <a:r>
              <a:rPr lang="en-US" sz="2800" dirty="0">
                <a:solidFill>
                  <a:srgbClr val="000000"/>
                </a:solidFill>
                <a:ea typeface="Arial"/>
                <a:cs typeface="Arial"/>
                <a:sym typeface="Arial"/>
              </a:rPr>
              <a:t>Organize the RDDs into a DAG showing how data flows.</a:t>
            </a:r>
            <a:endParaRPr lang="en-US" sz="2800" dirty="0">
              <a:ea typeface="Arial"/>
              <a:cs typeface="Arial"/>
              <a:sym typeface="Arial"/>
            </a:endParaRPr>
          </a:p>
          <a:p>
            <a:pPr lvl="1">
              <a:lnSpc>
                <a:spcPct val="100000"/>
              </a:lnSpc>
              <a:spcBef>
                <a:spcPts val="533"/>
              </a:spcBef>
              <a:spcAft>
                <a:spcPts val="533"/>
              </a:spcAft>
            </a:pPr>
            <a:r>
              <a:rPr lang="en-US" sz="2800" dirty="0">
                <a:ea typeface="Arial"/>
                <a:cs typeface="Arial"/>
                <a:sym typeface="Arial"/>
              </a:rPr>
              <a:t>RDD can be saved and reused or recomputed.  Spark can save it to disk if the dataset does not fit in memory</a:t>
            </a:r>
          </a:p>
          <a:p>
            <a:pPr lvl="1">
              <a:lnSpc>
                <a:spcPct val="100000"/>
              </a:lnSpc>
              <a:spcBef>
                <a:spcPts val="533"/>
              </a:spcBef>
              <a:spcAft>
                <a:spcPts val="533"/>
              </a:spcAft>
            </a:pPr>
            <a:r>
              <a:rPr lang="en-US" sz="2800" dirty="0">
                <a:solidFill>
                  <a:srgbClr val="000000"/>
                </a:solidFill>
                <a:ea typeface="Arial"/>
                <a:cs typeface="Arial"/>
                <a:sym typeface="Arial"/>
              </a:rPr>
              <a:t>Built through parallel transformations (map, filter, </a:t>
            </a:r>
            <a:r>
              <a:rPr lang="en-US" sz="2800" dirty="0">
                <a:ea typeface="Arial"/>
                <a:cs typeface="Arial"/>
                <a:sym typeface="Arial"/>
              </a:rPr>
              <a:t>group-by, join, </a:t>
            </a:r>
            <a:r>
              <a:rPr lang="en-US" sz="2800" dirty="0" err="1">
                <a:solidFill>
                  <a:srgbClr val="000000"/>
                </a:solidFill>
                <a:ea typeface="Arial"/>
                <a:cs typeface="Arial"/>
                <a:sym typeface="Arial"/>
              </a:rPr>
              <a:t>etc</a:t>
            </a:r>
            <a:r>
              <a:rPr lang="en-US" sz="2800" dirty="0">
                <a:solidFill>
                  <a:srgbClr val="000000"/>
                </a:solidFill>
                <a:ea typeface="Arial"/>
                <a:cs typeface="Arial"/>
                <a:sym typeface="Arial"/>
              </a:rPr>
              <a:t>).  Automatically rebuilt on failure</a:t>
            </a:r>
          </a:p>
          <a:p>
            <a:pPr lvl="1">
              <a:lnSpc>
                <a:spcPct val="100000"/>
              </a:lnSpc>
              <a:spcBef>
                <a:spcPts val="533"/>
              </a:spcBef>
              <a:spcAft>
                <a:spcPts val="533"/>
              </a:spcAft>
            </a:pPr>
            <a:r>
              <a:rPr lang="en-US" sz="2800" dirty="0">
                <a:solidFill>
                  <a:srgbClr val="000000"/>
                </a:solidFill>
                <a:ea typeface="Arial"/>
                <a:cs typeface="Arial"/>
                <a:sym typeface="Arial"/>
              </a:rPr>
              <a:t>Controllable persistence (e.g. caching in RAM)</a:t>
            </a:r>
            <a:endParaRPr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2901938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1" y="303411"/>
            <a:ext cx="11111501"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RDDs are designed to be “immutable”</a:t>
            </a:r>
            <a:endParaRPr sz="4400"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39</a:t>
            </a:fld>
            <a:endParaRPr dirty="0"/>
          </a:p>
        </p:txBody>
      </p:sp>
      <p:sp>
        <p:nvSpPr>
          <p:cNvPr id="208" name="Shape 208"/>
          <p:cNvSpPr txBox="1">
            <a:spLocks noGrp="1"/>
          </p:cNvSpPr>
          <p:nvPr>
            <p:ph type="body" idx="1"/>
          </p:nvPr>
        </p:nvSpPr>
        <p:spPr>
          <a:xfrm>
            <a:off x="699631" y="1398061"/>
            <a:ext cx="11292071" cy="4335791"/>
          </a:xfrm>
          <a:prstGeom prst="rect">
            <a:avLst/>
          </a:prstGeom>
          <a:noFill/>
          <a:ln>
            <a:noFill/>
          </a:ln>
        </p:spPr>
        <p:txBody>
          <a:bodyPr spcFirstLastPara="1" vert="horz" wrap="square" lIns="45700" tIns="45700" rIns="45700" bIns="45700" rtlCol="0" anchor="t" anchorCtr="0">
            <a:noAutofit/>
          </a:bodyPr>
          <a:lstStyle/>
          <a:p>
            <a:pPr marL="457189" lvl="1" indent="-457189">
              <a:lnSpc>
                <a:spcPct val="100000"/>
              </a:lnSpc>
              <a:spcBef>
                <a:spcPts val="533"/>
              </a:spcBef>
              <a:spcAft>
                <a:spcPts val="533"/>
              </a:spcAft>
            </a:pPr>
            <a:r>
              <a:rPr lang="en-US" sz="3200" dirty="0">
                <a:solidFill>
                  <a:srgbClr val="000000"/>
                </a:solidFill>
                <a:ea typeface="Arial"/>
                <a:cs typeface="Arial"/>
                <a:sym typeface="Arial"/>
              </a:rPr>
              <a:t>Create once, then reuse without changes.  Spark knows lineage </a:t>
            </a:r>
            <a:r>
              <a:rPr lang="en-US" sz="3200" dirty="0">
                <a:solidFill>
                  <a:srgbClr val="000000"/>
                </a:solidFill>
                <a:ea typeface="Arial"/>
                <a:cs typeface="Arial"/>
                <a:sym typeface="Wingdings" panose="05000000000000000000" pitchFamily="2" charset="2"/>
              </a:rPr>
              <a:t> can be recreated at any time  Fault-tolerance</a:t>
            </a:r>
            <a:endParaRPr lang="en-US" sz="3200" dirty="0">
              <a:ea typeface="Arial"/>
              <a:cs typeface="Arial"/>
              <a:sym typeface="Arial"/>
            </a:endParaRPr>
          </a:p>
          <a:p>
            <a:pPr marL="457189" lvl="1" indent="-457189">
              <a:lnSpc>
                <a:spcPct val="100000"/>
              </a:lnSpc>
              <a:spcBef>
                <a:spcPts val="533"/>
              </a:spcBef>
              <a:spcAft>
                <a:spcPts val="533"/>
              </a:spcAft>
            </a:pPr>
            <a:r>
              <a:rPr lang="en-US" sz="3200" dirty="0">
                <a:ea typeface="Arial"/>
                <a:cs typeface="Arial"/>
                <a:sym typeface="Arial"/>
              </a:rPr>
              <a:t>Avoids data inconsistency problems </a:t>
            </a:r>
            <a:r>
              <a:rPr lang="en-US" sz="3200" dirty="0">
                <a:ea typeface="Arial"/>
                <a:cs typeface="Arial"/>
                <a:sym typeface="Wingdings" panose="05000000000000000000" pitchFamily="2" charset="2"/>
              </a:rPr>
              <a:t> (no simultaneous updates)  Correctness</a:t>
            </a:r>
          </a:p>
          <a:p>
            <a:pPr marL="457189" lvl="1" indent="-457189">
              <a:lnSpc>
                <a:spcPct val="100000"/>
              </a:lnSpc>
              <a:spcBef>
                <a:spcPts val="533"/>
              </a:spcBef>
              <a:spcAft>
                <a:spcPts val="533"/>
              </a:spcAft>
            </a:pPr>
            <a:r>
              <a:rPr lang="en-US" sz="3200" dirty="0">
                <a:ea typeface="Arial"/>
                <a:cs typeface="Arial"/>
                <a:sym typeface="Wingdings" panose="05000000000000000000" pitchFamily="2" charset="2"/>
              </a:rPr>
              <a:t>Easily live in memory as on disk  Caching  Safe to share across processes/tasks  Improves performance</a:t>
            </a:r>
          </a:p>
          <a:p>
            <a:pPr marL="457189" lvl="1" indent="-457189">
              <a:lnSpc>
                <a:spcPct val="100000"/>
              </a:lnSpc>
              <a:spcBef>
                <a:spcPts val="533"/>
              </a:spcBef>
              <a:spcAft>
                <a:spcPts val="533"/>
              </a:spcAft>
            </a:pPr>
            <a:r>
              <a:rPr lang="en-US" sz="3200" dirty="0">
                <a:ea typeface="Arial"/>
                <a:cs typeface="Arial"/>
                <a:sym typeface="Wingdings" panose="05000000000000000000" pitchFamily="2" charset="2"/>
              </a:rPr>
              <a:t>Tradeoff: </a:t>
            </a:r>
            <a:r>
              <a:rPr lang="en-US" sz="2800" dirty="0">
                <a:ea typeface="Arial"/>
                <a:cs typeface="Arial"/>
                <a:sym typeface="Wingdings" panose="05000000000000000000" pitchFamily="2" charset="2"/>
              </a:rPr>
              <a:t>(</a:t>
            </a:r>
            <a:r>
              <a:rPr lang="en-US" sz="2800" b="1" dirty="0">
                <a:solidFill>
                  <a:srgbClr val="00B050"/>
                </a:solidFill>
                <a:ea typeface="Arial"/>
                <a:cs typeface="Arial"/>
                <a:sym typeface="Wingdings" panose="05000000000000000000" pitchFamily="2" charset="2"/>
              </a:rPr>
              <a:t>Fault-tolerance &amp; Correctness</a:t>
            </a:r>
            <a:r>
              <a:rPr lang="en-US" sz="2800" dirty="0">
                <a:ea typeface="Arial"/>
                <a:cs typeface="Arial"/>
                <a:sym typeface="Wingdings" panose="05000000000000000000" pitchFamily="2" charset="2"/>
              </a:rPr>
              <a:t>)  vs (</a:t>
            </a:r>
            <a:r>
              <a:rPr lang="en-US" sz="2800" b="1" dirty="0">
                <a:solidFill>
                  <a:srgbClr val="FF0000"/>
                </a:solidFill>
                <a:ea typeface="Arial"/>
                <a:cs typeface="Arial"/>
                <a:sym typeface="Wingdings" panose="05000000000000000000" pitchFamily="2" charset="2"/>
              </a:rPr>
              <a:t>Disk Memory &amp; CPU</a:t>
            </a:r>
            <a:r>
              <a:rPr lang="en-US" sz="2800" dirty="0">
                <a:ea typeface="Arial"/>
                <a:cs typeface="Arial"/>
                <a:sym typeface="Wingdings" panose="05000000000000000000" pitchFamily="2" charset="2"/>
              </a:rPr>
              <a:t>)</a:t>
            </a:r>
          </a:p>
          <a:p>
            <a:pPr marL="0" lvl="1" indent="0">
              <a:lnSpc>
                <a:spcPct val="100000"/>
              </a:lnSpc>
              <a:spcBef>
                <a:spcPts val="533"/>
              </a:spcBef>
              <a:spcAft>
                <a:spcPts val="533"/>
              </a:spcAft>
              <a:buNone/>
            </a:pPr>
            <a:endParaRPr lang="en-US"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94895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a:xfrm>
            <a:off x="1024128" y="585216"/>
            <a:ext cx="11064778" cy="1499616"/>
          </a:xfrm>
        </p:spPr>
        <p:txBody>
          <a:bodyPr/>
          <a:lstStyle/>
          <a:p>
            <a:r>
              <a:rPr lang="en-US" sz="4400" dirty="0"/>
              <a:t>MapReduce pattern: </a:t>
            </a:r>
            <a:r>
              <a:rPr lang="en-US" sz="4400" dirty="0" err="1"/>
              <a:t>Sharded</a:t>
            </a:r>
            <a:r>
              <a:rPr lang="en-US" sz="4400" dirty="0"/>
              <a:t> data set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228874606"/>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Creating a RDD</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40</a:t>
            </a:fld>
            <a:endParaRPr dirty="0"/>
          </a:p>
        </p:txBody>
      </p:sp>
      <p:sp>
        <p:nvSpPr>
          <p:cNvPr id="208" name="Shape 208"/>
          <p:cNvSpPr txBox="1">
            <a:spLocks noGrp="1"/>
          </p:cNvSpPr>
          <p:nvPr>
            <p:ph type="body" idx="1"/>
          </p:nvPr>
        </p:nvSpPr>
        <p:spPr>
          <a:xfrm>
            <a:off x="1026891" y="1365222"/>
            <a:ext cx="10137701" cy="246922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dirty="0">
                <a:ea typeface="Arial"/>
                <a:cs typeface="Arial"/>
                <a:sym typeface="Arial"/>
              </a:rPr>
              <a:t>Three ways to create a RDD</a:t>
            </a:r>
            <a:endParaRPr sz="3200" dirty="0">
              <a:ea typeface="Arial"/>
              <a:cs typeface="Arial"/>
              <a:sym typeface="Arial"/>
            </a:endParaRPr>
          </a:p>
          <a:p>
            <a:pPr lvl="1">
              <a:lnSpc>
                <a:spcPct val="100000"/>
              </a:lnSpc>
              <a:spcBef>
                <a:spcPts val="533"/>
              </a:spcBef>
              <a:spcAft>
                <a:spcPts val="533"/>
              </a:spcAft>
            </a:pPr>
            <a:r>
              <a:rPr lang="en-US" sz="2800" dirty="0"/>
              <a:t>From a file or set of files</a:t>
            </a:r>
          </a:p>
          <a:p>
            <a:pPr lvl="1">
              <a:lnSpc>
                <a:spcPct val="100000"/>
              </a:lnSpc>
              <a:spcBef>
                <a:spcPts val="533"/>
              </a:spcBef>
              <a:spcAft>
                <a:spcPts val="533"/>
              </a:spcAft>
            </a:pPr>
            <a:r>
              <a:rPr lang="en-US" sz="2800" dirty="0"/>
              <a:t>From data in memory</a:t>
            </a:r>
          </a:p>
          <a:p>
            <a:pPr lvl="1">
              <a:lnSpc>
                <a:spcPct val="100000"/>
              </a:lnSpc>
              <a:spcBef>
                <a:spcPts val="533"/>
              </a:spcBef>
              <a:spcAft>
                <a:spcPts val="533"/>
              </a:spcAft>
            </a:pPr>
            <a:r>
              <a:rPr lang="en-US" sz="2800" dirty="0"/>
              <a:t>From another RDD</a:t>
            </a:r>
            <a:endParaRPr sz="3333"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290056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A File-based RDD</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41</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29A81812-6182-4FE5-8129-A1B15B5516B8}"/>
              </a:ext>
            </a:extLst>
          </p:cNvPr>
          <p:cNvPicPr>
            <a:picLocks noChangeAspect="1"/>
          </p:cNvPicPr>
          <p:nvPr/>
        </p:nvPicPr>
        <p:blipFill>
          <a:blip r:embed="rId3"/>
          <a:stretch>
            <a:fillRect/>
          </a:stretch>
        </p:blipFill>
        <p:spPr>
          <a:xfrm>
            <a:off x="1032389" y="1566617"/>
            <a:ext cx="10132204" cy="4535656"/>
          </a:xfrm>
          <a:prstGeom prst="rect">
            <a:avLst/>
          </a:prstGeom>
        </p:spPr>
      </p:pic>
      <p:sp>
        <p:nvSpPr>
          <p:cNvPr id="3" name="Footer Placeholder 2"/>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809191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42</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699632" y="2211777"/>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dirty="0">
                <a:solidFill>
                  <a:schemeClr val="bg1">
                    <a:lumMod val="65000"/>
                  </a:schemeClr>
                </a:solidFill>
                <a:ea typeface="Arial"/>
                <a:cs typeface="Arial"/>
              </a:rPr>
              <a:t>Spark Context</a:t>
            </a:r>
          </a:p>
          <a:p>
            <a:pPr>
              <a:lnSpc>
                <a:spcPct val="115000"/>
              </a:lnSpc>
              <a:spcBef>
                <a:spcPts val="1400"/>
              </a:spcBef>
            </a:pPr>
            <a:r>
              <a:rPr lang="en-US" sz="2800" b="1" dirty="0">
                <a:solidFill>
                  <a:schemeClr val="bg1">
                    <a:lumMod val="65000"/>
                  </a:schemeClr>
                </a:solidFill>
                <a:ea typeface="Arial"/>
                <a:cs typeface="Arial"/>
              </a:rPr>
              <a:t>Resilient Distributed Data</a:t>
            </a:r>
          </a:p>
          <a:p>
            <a:pPr>
              <a:lnSpc>
                <a:spcPct val="115000"/>
              </a:lnSpc>
              <a:spcBef>
                <a:spcPts val="1400"/>
              </a:spcBef>
            </a:pPr>
            <a:r>
              <a:rPr lang="en-US" sz="2800" b="1" dirty="0">
                <a:ea typeface="Arial"/>
                <a:cs typeface="Arial"/>
              </a:rPr>
              <a:t>Transformations</a:t>
            </a:r>
          </a:p>
          <a:p>
            <a:pPr>
              <a:lnSpc>
                <a:spcPct val="115000"/>
              </a:lnSpc>
              <a:spcBef>
                <a:spcPts val="1400"/>
              </a:spcBef>
            </a:pPr>
            <a:r>
              <a:rPr lang="en-US" sz="2800" b="1"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7688230"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561825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Operations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43</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B023B0D-07B8-403D-9E03-2E72D427CFFB}"/>
              </a:ext>
            </a:extLst>
          </p:cNvPr>
          <p:cNvSpPr txBox="1">
            <a:spLocks/>
          </p:cNvSpPr>
          <p:nvPr/>
        </p:nvSpPr>
        <p:spPr>
          <a:xfrm>
            <a:off x="699632" y="1456710"/>
            <a:ext cx="5644341" cy="265550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533"/>
              </a:spcBef>
              <a:spcAft>
                <a:spcPts val="533"/>
              </a:spcAft>
              <a:buNone/>
            </a:pPr>
            <a:r>
              <a:rPr lang="en-US" sz="3200" dirty="0">
                <a:ea typeface="Arial"/>
                <a:cs typeface="Arial"/>
              </a:rPr>
              <a:t>Two types of operations</a:t>
            </a:r>
          </a:p>
          <a:p>
            <a:pPr marL="0" indent="0">
              <a:lnSpc>
                <a:spcPct val="100000"/>
              </a:lnSpc>
              <a:spcBef>
                <a:spcPts val="533"/>
              </a:spcBef>
              <a:spcAft>
                <a:spcPts val="533"/>
              </a:spcAft>
              <a:buNone/>
            </a:pPr>
            <a:r>
              <a:rPr lang="en-US" sz="3200" b="1" dirty="0">
                <a:ea typeface="Arial"/>
                <a:cs typeface="Arial"/>
              </a:rPr>
              <a:t>Transformations</a:t>
            </a:r>
            <a:r>
              <a:rPr lang="en-US" sz="3200" dirty="0">
                <a:ea typeface="Arial"/>
                <a:cs typeface="Arial"/>
              </a:rPr>
              <a:t>: Define a new RDD based on current RDD(s)</a:t>
            </a:r>
          </a:p>
          <a:p>
            <a:pPr marL="0" indent="0">
              <a:lnSpc>
                <a:spcPct val="100000"/>
              </a:lnSpc>
              <a:spcBef>
                <a:spcPts val="533"/>
              </a:spcBef>
              <a:spcAft>
                <a:spcPts val="533"/>
              </a:spcAft>
              <a:buNone/>
            </a:pPr>
            <a:r>
              <a:rPr lang="en-US" sz="3200" b="1" dirty="0">
                <a:ea typeface="Arial"/>
                <a:cs typeface="Arial"/>
              </a:rPr>
              <a:t>Actions</a:t>
            </a:r>
            <a:r>
              <a:rPr lang="en-US" sz="3200" dirty="0">
                <a:ea typeface="Arial"/>
                <a:cs typeface="Arial"/>
              </a:rPr>
              <a:t>: return values</a:t>
            </a:r>
          </a:p>
        </p:txBody>
      </p:sp>
      <p:pic>
        <p:nvPicPr>
          <p:cNvPr id="3" name="Picture 2">
            <a:extLst>
              <a:ext uri="{FF2B5EF4-FFF2-40B4-BE49-F238E27FC236}">
                <a16:creationId xmlns:a16="http://schemas.microsoft.com/office/drawing/2014/main" id="{421CF4FF-3587-44ED-A8F7-FD90C86CD2C1}"/>
              </a:ext>
            </a:extLst>
          </p:cNvPr>
          <p:cNvPicPr>
            <a:picLocks noChangeAspect="1"/>
          </p:cNvPicPr>
          <p:nvPr/>
        </p:nvPicPr>
        <p:blipFill>
          <a:blip r:embed="rId3"/>
          <a:stretch>
            <a:fillRect/>
          </a:stretch>
        </p:blipFill>
        <p:spPr>
          <a:xfrm>
            <a:off x="6986893" y="1456709"/>
            <a:ext cx="3773136" cy="1309172"/>
          </a:xfrm>
          <a:prstGeom prst="rect">
            <a:avLst/>
          </a:prstGeom>
        </p:spPr>
      </p:pic>
      <p:pic>
        <p:nvPicPr>
          <p:cNvPr id="4" name="Picture 3">
            <a:extLst>
              <a:ext uri="{FF2B5EF4-FFF2-40B4-BE49-F238E27FC236}">
                <a16:creationId xmlns:a16="http://schemas.microsoft.com/office/drawing/2014/main" id="{913691FA-EB41-496E-87DC-55677BE10E0C}"/>
              </a:ext>
            </a:extLst>
          </p:cNvPr>
          <p:cNvPicPr>
            <a:picLocks noChangeAspect="1"/>
          </p:cNvPicPr>
          <p:nvPr/>
        </p:nvPicPr>
        <p:blipFill>
          <a:blip r:embed="rId4"/>
          <a:stretch>
            <a:fillRect/>
          </a:stretch>
        </p:blipFill>
        <p:spPr>
          <a:xfrm>
            <a:off x="7131545" y="2970351"/>
            <a:ext cx="3083084" cy="1309172"/>
          </a:xfrm>
          <a:prstGeom prst="rect">
            <a:avLst/>
          </a:prstGeom>
        </p:spPr>
      </p:pic>
      <p:pic>
        <p:nvPicPr>
          <p:cNvPr id="10" name="Picture 9">
            <a:extLst>
              <a:ext uri="{FF2B5EF4-FFF2-40B4-BE49-F238E27FC236}">
                <a16:creationId xmlns:a16="http://schemas.microsoft.com/office/drawing/2014/main" id="{3E08546E-55DD-44A0-868C-22F2E2874E81}"/>
              </a:ext>
            </a:extLst>
          </p:cNvPr>
          <p:cNvPicPr>
            <a:picLocks noChangeAspect="1"/>
          </p:cNvPicPr>
          <p:nvPr/>
        </p:nvPicPr>
        <p:blipFill>
          <a:blip r:embed="rId5"/>
          <a:stretch>
            <a:fillRect/>
          </a:stretch>
        </p:blipFill>
        <p:spPr>
          <a:xfrm>
            <a:off x="2922533" y="4471979"/>
            <a:ext cx="4891473" cy="1858624"/>
          </a:xfrm>
          <a:prstGeom prst="rect">
            <a:avLst/>
          </a:prstGeom>
        </p:spPr>
      </p:pic>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031312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84270" y="336614"/>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Transformations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44</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CD92E4FA-DA96-4B69-ABCE-5073EAF83493}"/>
              </a:ext>
            </a:extLst>
          </p:cNvPr>
          <p:cNvSpPr txBox="1">
            <a:spLocks/>
          </p:cNvSpPr>
          <p:nvPr/>
        </p:nvSpPr>
        <p:spPr>
          <a:xfrm>
            <a:off x="699632" y="1338629"/>
            <a:ext cx="10461992" cy="460731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t>Set of operations on a RDD that define how they should be transformed</a:t>
            </a:r>
          </a:p>
          <a:p>
            <a:pPr>
              <a:lnSpc>
                <a:spcPct val="100000"/>
              </a:lnSpc>
              <a:spcBef>
                <a:spcPts val="533"/>
              </a:spcBef>
              <a:spcAft>
                <a:spcPts val="533"/>
              </a:spcAft>
            </a:pPr>
            <a:r>
              <a:rPr lang="en-US" sz="3200" dirty="0"/>
              <a:t>As in relational algebra, the application of a transformation to an RDD yields a new RDD (because RDD are immutable)</a:t>
            </a:r>
          </a:p>
          <a:p>
            <a:pPr>
              <a:lnSpc>
                <a:spcPct val="100000"/>
              </a:lnSpc>
              <a:spcBef>
                <a:spcPts val="533"/>
              </a:spcBef>
              <a:spcAft>
                <a:spcPts val="533"/>
              </a:spcAft>
            </a:pPr>
            <a:r>
              <a:rPr lang="en-US" sz="3200" dirty="0"/>
              <a:t>Transformations are lazily evaluated, which allow for optimizations to take place before execution</a:t>
            </a:r>
            <a:endParaRPr lang="en-US" sz="3200" dirty="0">
              <a:ea typeface="Arial"/>
              <a:cs typeface="Arial"/>
            </a:endParaRPr>
          </a:p>
          <a:p>
            <a:pPr>
              <a:lnSpc>
                <a:spcPct val="100000"/>
              </a:lnSpc>
              <a:spcBef>
                <a:spcPts val="533"/>
              </a:spcBef>
              <a:spcAft>
                <a:spcPts val="533"/>
              </a:spcAft>
            </a:pPr>
            <a:r>
              <a:rPr lang="en-US" sz="3200" dirty="0">
                <a:ea typeface="Arial"/>
                <a:cs typeface="Arial"/>
              </a:rPr>
              <a:t>Examples: </a:t>
            </a:r>
            <a:r>
              <a:rPr lang="en-US" sz="3200" dirty="0"/>
              <a:t>map(), filter(), </a:t>
            </a:r>
            <a:r>
              <a:rPr lang="en-US" sz="3200" dirty="0" err="1"/>
              <a:t>groupByKey</a:t>
            </a:r>
            <a:r>
              <a:rPr lang="en-US" sz="3200" dirty="0"/>
              <a:t>(), </a:t>
            </a:r>
            <a:r>
              <a:rPr lang="en-US" sz="3200" dirty="0" err="1"/>
              <a:t>sortByKey</a:t>
            </a:r>
            <a:r>
              <a:rPr lang="en-US" sz="3200" dirty="0"/>
              <a:t>(), etc.</a:t>
            </a:r>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944845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57894" y="229373"/>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000" dirty="0">
                <a:ea typeface="Arial"/>
                <a:cs typeface="Arial"/>
                <a:sym typeface="Arial"/>
              </a:rPr>
              <a:t>Example: map and filter Transformations</a:t>
            </a:r>
            <a:endParaRPr sz="40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45</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0AF3DCCD-7638-42BA-96A0-AE314EDCF616}"/>
              </a:ext>
            </a:extLst>
          </p:cNvPr>
          <p:cNvPicPr>
            <a:picLocks noChangeAspect="1"/>
          </p:cNvPicPr>
          <p:nvPr/>
        </p:nvPicPr>
        <p:blipFill>
          <a:blip r:embed="rId3"/>
          <a:stretch>
            <a:fillRect/>
          </a:stretch>
        </p:blipFill>
        <p:spPr>
          <a:xfrm>
            <a:off x="1742215" y="1401092"/>
            <a:ext cx="8236832" cy="4901553"/>
          </a:xfrm>
          <a:prstGeom prst="rect">
            <a:avLst/>
          </a:prstGeom>
        </p:spPr>
      </p:pic>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1454114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0309" y="336614"/>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Actions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46</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CD92E4FA-DA96-4B69-ABCE-5073EAF83493}"/>
              </a:ext>
            </a:extLst>
          </p:cNvPr>
          <p:cNvSpPr txBox="1">
            <a:spLocks/>
          </p:cNvSpPr>
          <p:nvPr/>
        </p:nvSpPr>
        <p:spPr>
          <a:xfrm>
            <a:off x="699632" y="1338629"/>
            <a:ext cx="10786800" cy="513207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933" dirty="0"/>
              <a:t>Apply transformation chains on RDDs, eventually performing some additional operations (e.g., counting)</a:t>
            </a:r>
          </a:p>
          <a:p>
            <a:r>
              <a:rPr lang="en-US" sz="2933" dirty="0"/>
              <a:t>Some actions only store data to an external data source (e.g. HDFS), others fetch data from the RDD (and its transformation chain) upon which the action is applied, and convey it to the driver</a:t>
            </a:r>
          </a:p>
          <a:p>
            <a:r>
              <a:rPr lang="en-US" sz="2933" dirty="0">
                <a:ea typeface="Arial"/>
                <a:cs typeface="Arial"/>
              </a:rPr>
              <a:t>Some common actions</a:t>
            </a:r>
          </a:p>
          <a:p>
            <a:pPr lvl="1">
              <a:buSzPct val="60000"/>
              <a:buFont typeface="Wingdings" panose="05000000000000000000" pitchFamily="2" charset="2"/>
              <a:buChar char="Ø"/>
            </a:pPr>
            <a:r>
              <a:rPr lang="en-US" sz="2800" dirty="0"/>
              <a:t>count() – return the number of elements</a:t>
            </a:r>
          </a:p>
          <a:p>
            <a:pPr lvl="1">
              <a:buSzPct val="60000"/>
              <a:buFont typeface="Wingdings" panose="05000000000000000000" pitchFamily="2" charset="2"/>
              <a:buChar char="Ø"/>
            </a:pPr>
            <a:r>
              <a:rPr lang="en-US" sz="2800" dirty="0"/>
              <a:t>take(</a:t>
            </a:r>
            <a:r>
              <a:rPr lang="en-US" sz="2800" i="1" dirty="0"/>
              <a:t>n</a:t>
            </a:r>
            <a:r>
              <a:rPr lang="en-US" sz="2800" dirty="0"/>
              <a:t>) – return an array of the first </a:t>
            </a:r>
            <a:r>
              <a:rPr lang="en-US" sz="2800" i="1" dirty="0"/>
              <a:t>n </a:t>
            </a:r>
            <a:r>
              <a:rPr lang="en-US" sz="2800" dirty="0"/>
              <a:t>elements</a:t>
            </a:r>
          </a:p>
          <a:p>
            <a:pPr lvl="1">
              <a:buSzPct val="60000"/>
              <a:buFont typeface="Wingdings" panose="05000000000000000000" pitchFamily="2" charset="2"/>
              <a:buChar char="Ø"/>
            </a:pPr>
            <a:r>
              <a:rPr lang="en-US" sz="2800" dirty="0"/>
              <a:t>collect()– return an array of all elements</a:t>
            </a:r>
          </a:p>
          <a:p>
            <a:pPr lvl="1">
              <a:buSzPct val="60000"/>
              <a:buFont typeface="Wingdings" panose="05000000000000000000" pitchFamily="2" charset="2"/>
              <a:buChar char="Ø"/>
            </a:pPr>
            <a:r>
              <a:rPr lang="en-US" sz="2800" dirty="0" err="1"/>
              <a:t>saveAsTextFile</a:t>
            </a:r>
            <a:r>
              <a:rPr lang="en-US" sz="2800" dirty="0"/>
              <a:t>(</a:t>
            </a:r>
            <a:r>
              <a:rPr lang="en-US" sz="2800" i="1" dirty="0"/>
              <a:t>file</a:t>
            </a:r>
            <a:r>
              <a:rPr lang="en-US" sz="2800" dirty="0"/>
              <a:t>) – save to text file(s)</a:t>
            </a:r>
            <a:endParaRPr lang="en-US" sz="2800" dirty="0">
              <a:ea typeface="Arial"/>
              <a:cs typeface="Arial"/>
            </a:endParaRPr>
          </a:p>
          <a:p>
            <a:endParaRPr lang="en-US" sz="2933" dirty="0">
              <a:ea typeface="Arial"/>
              <a:cs typeface="Arial"/>
            </a:endParaRPr>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2240170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A945-19D2-4BA6-B34B-1857B679D719}"/>
              </a:ext>
            </a:extLst>
          </p:cNvPr>
          <p:cNvSpPr>
            <a:spLocks noGrp="1"/>
          </p:cNvSpPr>
          <p:nvPr>
            <p:ph type="title"/>
          </p:nvPr>
        </p:nvSpPr>
        <p:spPr>
          <a:xfrm>
            <a:off x="1024128" y="331216"/>
            <a:ext cx="9720072" cy="1499616"/>
          </a:xfrm>
        </p:spPr>
        <p:txBody>
          <a:bodyPr/>
          <a:lstStyle/>
          <a:p>
            <a:r>
              <a:rPr lang="en-US" dirty="0"/>
              <a:t>Graph of RDDs</a:t>
            </a:r>
          </a:p>
        </p:txBody>
      </p:sp>
      <p:sp>
        <p:nvSpPr>
          <p:cNvPr id="3" name="Content Placeholder 2">
            <a:extLst>
              <a:ext uri="{FF2B5EF4-FFF2-40B4-BE49-F238E27FC236}">
                <a16:creationId xmlns:a16="http://schemas.microsoft.com/office/drawing/2014/main" id="{B5786A3E-554A-4E34-A06F-FA8984462317}"/>
              </a:ext>
            </a:extLst>
          </p:cNvPr>
          <p:cNvSpPr>
            <a:spLocks noGrp="1"/>
          </p:cNvSpPr>
          <p:nvPr>
            <p:ph idx="1"/>
          </p:nvPr>
        </p:nvSpPr>
        <p:spPr/>
        <p:txBody>
          <a:bodyPr/>
          <a:lstStyle/>
          <a:p>
            <a:pPr>
              <a:buFont typeface="Wingdings" panose="05000000000000000000" pitchFamily="2" charset="2"/>
              <a:buChar char="§"/>
            </a:pPr>
            <a:r>
              <a:rPr lang="en-US" dirty="0"/>
              <a:t>A collection of RDDs can be understood as a graph</a:t>
            </a:r>
          </a:p>
          <a:p>
            <a:pPr>
              <a:buFont typeface="Wingdings" panose="05000000000000000000" pitchFamily="2" charset="2"/>
              <a:buChar char="§"/>
            </a:pPr>
            <a:endParaRPr lang="en-US" dirty="0"/>
          </a:p>
          <a:p>
            <a:pPr>
              <a:buFont typeface="Wingdings" panose="05000000000000000000" pitchFamily="2" charset="2"/>
              <a:buChar char="§"/>
            </a:pPr>
            <a:r>
              <a:rPr lang="en-US" dirty="0"/>
              <a:t>Nodes in the graph are the RDDs, which means the code but also the actual data object that could would create at runtime when executed on specific parameters + data.  Reminder: Hadoop is a “read only” model, so we can “materialize” an RDD any time we like.</a:t>
            </a:r>
          </a:p>
          <a:p>
            <a:pPr>
              <a:buFont typeface="Wingdings" panose="05000000000000000000" pitchFamily="2" charset="2"/>
              <a:buChar char="§"/>
            </a:pPr>
            <a:endParaRPr lang="en-US" dirty="0"/>
          </a:p>
          <a:p>
            <a:pPr>
              <a:buFont typeface="Wingdings" panose="05000000000000000000" pitchFamily="2" charset="2"/>
              <a:buChar char="§"/>
            </a:pPr>
            <a:r>
              <a:rPr lang="en-US" dirty="0"/>
              <a:t>Edges represent how data objects are accessed: RDD B might consume the object created by RDD A.  This gives us a directed edge A </a:t>
            </a:r>
            <a:r>
              <a:rPr lang="en-US" dirty="0">
                <a:sym typeface="Symbol" panose="05050102010706020507" pitchFamily="18" charset="2"/>
              </a:rPr>
              <a:t> B</a:t>
            </a:r>
            <a:endParaRPr lang="en-US" dirty="0"/>
          </a:p>
          <a:p>
            <a:endParaRPr lang="en-US" dirty="0"/>
          </a:p>
          <a:p>
            <a:pPr marL="88900" indent="0">
              <a:buNone/>
            </a:pPr>
            <a:endParaRPr lang="en-US" dirty="0"/>
          </a:p>
        </p:txBody>
      </p:sp>
      <p:sp>
        <p:nvSpPr>
          <p:cNvPr id="4" name="Footer Placeholder 3">
            <a:extLst>
              <a:ext uri="{FF2B5EF4-FFF2-40B4-BE49-F238E27FC236}">
                <a16:creationId xmlns:a16="http://schemas.microsoft.com/office/drawing/2014/main" id="{960370A1-F5E6-41C1-A428-D0C41CCD9AEB}"/>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663F9DD9-A890-4F16-A6EF-F4F0F0672962}"/>
              </a:ext>
            </a:extLst>
          </p:cNvPr>
          <p:cNvSpPr>
            <a:spLocks noGrp="1"/>
          </p:cNvSpPr>
          <p:nvPr>
            <p:ph type="sldNum" sz="quarter" idx="12"/>
          </p:nvPr>
        </p:nvSpPr>
        <p:spPr/>
        <p:txBody>
          <a:bodyPr/>
          <a:lstStyle/>
          <a:p>
            <a:fld id="{00000000-1234-1234-1234-123412341234}" type="slidenum">
              <a:rPr lang="en" smtClean="0"/>
              <a:pPr/>
              <a:t>47</a:t>
            </a:fld>
            <a:endParaRPr lang="en" dirty="0"/>
          </a:p>
        </p:txBody>
      </p:sp>
      <p:sp>
        <p:nvSpPr>
          <p:cNvPr id="6" name="Line 2">
            <a:extLst>
              <a:ext uri="{FF2B5EF4-FFF2-40B4-BE49-F238E27FC236}">
                <a16:creationId xmlns:a16="http://schemas.microsoft.com/office/drawing/2014/main" id="{D3C14B78-90C2-47D4-B471-DF1486068519}"/>
              </a:ext>
            </a:extLst>
          </p:cNvPr>
          <p:cNvSpPr/>
          <p:nvPr/>
        </p:nvSpPr>
        <p:spPr>
          <a:xfrm>
            <a:off x="699632" y="1581343"/>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147986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79322" y="34288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(1)</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48</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BA221E2E-2D3E-4BA0-9565-F9281C8BB92B}"/>
              </a:ext>
            </a:extLst>
          </p:cNvPr>
          <p:cNvPicPr>
            <a:picLocks noChangeAspect="1"/>
          </p:cNvPicPr>
          <p:nvPr/>
        </p:nvPicPr>
        <p:blipFill>
          <a:blip r:embed="rId3"/>
          <a:stretch>
            <a:fillRect/>
          </a:stretch>
        </p:blipFill>
        <p:spPr>
          <a:xfrm>
            <a:off x="7749111" y="1562244"/>
            <a:ext cx="3250164" cy="1356528"/>
          </a:xfrm>
          <a:prstGeom prst="rect">
            <a:avLst/>
          </a:prstGeom>
        </p:spPr>
      </p:pic>
      <p:pic>
        <p:nvPicPr>
          <p:cNvPr id="4" name="Picture 3">
            <a:extLst>
              <a:ext uri="{FF2B5EF4-FFF2-40B4-BE49-F238E27FC236}">
                <a16:creationId xmlns:a16="http://schemas.microsoft.com/office/drawing/2014/main" id="{BA9B083B-062C-4F4A-8E2F-269218824AFF}"/>
              </a:ext>
            </a:extLst>
          </p:cNvPr>
          <p:cNvPicPr>
            <a:picLocks noChangeAspect="1"/>
          </p:cNvPicPr>
          <p:nvPr/>
        </p:nvPicPr>
        <p:blipFill>
          <a:blip r:embed="rId4"/>
          <a:stretch>
            <a:fillRect/>
          </a:stretch>
        </p:blipFill>
        <p:spPr>
          <a:xfrm>
            <a:off x="779322" y="2918773"/>
            <a:ext cx="4594225" cy="2349751"/>
          </a:xfrm>
          <a:prstGeom prst="rect">
            <a:avLst/>
          </a:prstGeom>
        </p:spPr>
      </p:pic>
      <p:sp>
        <p:nvSpPr>
          <p:cNvPr id="3" name="Footer Placeholder 2"/>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511964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87555" y="346698"/>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(2)</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49</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5" name="Picture 4">
            <a:extLst>
              <a:ext uri="{FF2B5EF4-FFF2-40B4-BE49-F238E27FC236}">
                <a16:creationId xmlns:a16="http://schemas.microsoft.com/office/drawing/2014/main" id="{497BA67D-779B-438E-B47F-5E90515AE213}"/>
              </a:ext>
            </a:extLst>
          </p:cNvPr>
          <p:cNvPicPr>
            <a:picLocks noChangeAspect="1"/>
          </p:cNvPicPr>
          <p:nvPr/>
        </p:nvPicPr>
        <p:blipFill>
          <a:blip r:embed="rId3"/>
          <a:stretch>
            <a:fillRect/>
          </a:stretch>
        </p:blipFill>
        <p:spPr>
          <a:xfrm>
            <a:off x="8267682" y="1934976"/>
            <a:ext cx="2569652" cy="2057251"/>
          </a:xfrm>
          <a:prstGeom prst="rect">
            <a:avLst/>
          </a:prstGeom>
        </p:spPr>
      </p:pic>
      <p:pic>
        <p:nvPicPr>
          <p:cNvPr id="8" name="Picture 7">
            <a:extLst>
              <a:ext uri="{FF2B5EF4-FFF2-40B4-BE49-F238E27FC236}">
                <a16:creationId xmlns:a16="http://schemas.microsoft.com/office/drawing/2014/main" id="{588FD881-1AD7-4047-AE0A-625655847374}"/>
              </a:ext>
            </a:extLst>
          </p:cNvPr>
          <p:cNvPicPr>
            <a:picLocks noChangeAspect="1"/>
          </p:cNvPicPr>
          <p:nvPr/>
        </p:nvPicPr>
        <p:blipFill>
          <a:blip r:embed="rId4"/>
          <a:stretch>
            <a:fillRect/>
          </a:stretch>
        </p:blipFill>
        <p:spPr>
          <a:xfrm>
            <a:off x="680395" y="2963601"/>
            <a:ext cx="4516357" cy="2213251"/>
          </a:xfrm>
          <a:prstGeom prst="rect">
            <a:avLst/>
          </a:prstGeom>
        </p:spPr>
      </p:pic>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47801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sz="4400" dirty="0"/>
              <a:t>MapReduce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Tree>
    <p:extLst>
      <p:ext uri="{BB962C8B-B14F-4D97-AF65-F5344CB8AC3E}">
        <p14:creationId xmlns:p14="http://schemas.microsoft.com/office/powerpoint/2010/main" val="1094702799"/>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1517" y="30745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(3)</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50</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16F4647B-C739-42CC-8349-1DBFA8E67529}"/>
              </a:ext>
            </a:extLst>
          </p:cNvPr>
          <p:cNvPicPr>
            <a:picLocks noChangeAspect="1"/>
          </p:cNvPicPr>
          <p:nvPr/>
        </p:nvPicPr>
        <p:blipFill>
          <a:blip r:embed="rId3"/>
          <a:stretch>
            <a:fillRect/>
          </a:stretch>
        </p:blipFill>
        <p:spPr>
          <a:xfrm>
            <a:off x="8306616" y="1633105"/>
            <a:ext cx="2530717" cy="3178500"/>
          </a:xfrm>
          <a:prstGeom prst="rect">
            <a:avLst/>
          </a:prstGeom>
        </p:spPr>
      </p:pic>
      <p:pic>
        <p:nvPicPr>
          <p:cNvPr id="3" name="Picture 2">
            <a:extLst>
              <a:ext uri="{FF2B5EF4-FFF2-40B4-BE49-F238E27FC236}">
                <a16:creationId xmlns:a16="http://schemas.microsoft.com/office/drawing/2014/main" id="{E63D7E5F-7729-4916-8318-4FB885168CA1}"/>
              </a:ext>
            </a:extLst>
          </p:cNvPr>
          <p:cNvPicPr>
            <a:picLocks noChangeAspect="1"/>
          </p:cNvPicPr>
          <p:nvPr/>
        </p:nvPicPr>
        <p:blipFill>
          <a:blip r:embed="rId4"/>
          <a:stretch>
            <a:fillRect/>
          </a:stretch>
        </p:blipFill>
        <p:spPr>
          <a:xfrm>
            <a:off x="699633" y="2748367"/>
            <a:ext cx="4817764" cy="2381757"/>
          </a:xfrm>
          <a:prstGeom prst="rect">
            <a:avLst/>
          </a:prstGeom>
        </p:spPr>
      </p:pic>
      <p:sp>
        <p:nvSpPr>
          <p:cNvPr id="4" name="Footer Placeholder 3"/>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225392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(4)</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51</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4" name="Picture 3">
            <a:extLst>
              <a:ext uri="{FF2B5EF4-FFF2-40B4-BE49-F238E27FC236}">
                <a16:creationId xmlns:a16="http://schemas.microsoft.com/office/drawing/2014/main" id="{4914CBAA-71B1-47D1-A024-4C3B78A285FB}"/>
              </a:ext>
            </a:extLst>
          </p:cNvPr>
          <p:cNvPicPr>
            <a:picLocks noChangeAspect="1"/>
          </p:cNvPicPr>
          <p:nvPr/>
        </p:nvPicPr>
        <p:blipFill>
          <a:blip r:embed="rId3"/>
          <a:stretch>
            <a:fillRect/>
          </a:stretch>
        </p:blipFill>
        <p:spPr>
          <a:xfrm>
            <a:off x="8034821" y="1649497"/>
            <a:ext cx="2569652" cy="4163251"/>
          </a:xfrm>
          <a:prstGeom prst="rect">
            <a:avLst/>
          </a:prstGeom>
        </p:spPr>
      </p:pic>
      <p:pic>
        <p:nvPicPr>
          <p:cNvPr id="5" name="Picture 4">
            <a:extLst>
              <a:ext uri="{FF2B5EF4-FFF2-40B4-BE49-F238E27FC236}">
                <a16:creationId xmlns:a16="http://schemas.microsoft.com/office/drawing/2014/main" id="{78A607F3-429E-47CA-AC03-617029732C26}"/>
              </a:ext>
            </a:extLst>
          </p:cNvPr>
          <p:cNvPicPr>
            <a:picLocks noChangeAspect="1"/>
          </p:cNvPicPr>
          <p:nvPr/>
        </p:nvPicPr>
        <p:blipFill>
          <a:blip r:embed="rId4"/>
          <a:stretch>
            <a:fillRect/>
          </a:stretch>
        </p:blipFill>
        <p:spPr>
          <a:xfrm>
            <a:off x="699633" y="2955442"/>
            <a:ext cx="4594225" cy="2242500"/>
          </a:xfrm>
          <a:prstGeom prst="rect">
            <a:avLst/>
          </a:prstGeom>
        </p:spPr>
      </p:pic>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662323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96348" y="407442"/>
            <a:ext cx="10786800" cy="65550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(5)</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52</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79F29171-9BCF-41CF-BC4A-55FAA750B225}"/>
              </a:ext>
            </a:extLst>
          </p:cNvPr>
          <p:cNvPicPr>
            <a:picLocks noChangeAspect="1"/>
          </p:cNvPicPr>
          <p:nvPr/>
        </p:nvPicPr>
        <p:blipFill>
          <a:blip r:embed="rId3"/>
          <a:stretch>
            <a:fillRect/>
          </a:stretch>
        </p:blipFill>
        <p:spPr>
          <a:xfrm>
            <a:off x="8267682" y="1591945"/>
            <a:ext cx="2569652" cy="4485000"/>
          </a:xfrm>
          <a:prstGeom prst="rect">
            <a:avLst/>
          </a:prstGeom>
        </p:spPr>
      </p:pic>
      <p:pic>
        <p:nvPicPr>
          <p:cNvPr id="3" name="Picture 2">
            <a:extLst>
              <a:ext uri="{FF2B5EF4-FFF2-40B4-BE49-F238E27FC236}">
                <a16:creationId xmlns:a16="http://schemas.microsoft.com/office/drawing/2014/main" id="{935C86D8-FFFE-47BB-B185-61FAFF425D61}"/>
              </a:ext>
            </a:extLst>
          </p:cNvPr>
          <p:cNvPicPr>
            <a:picLocks noChangeAspect="1"/>
          </p:cNvPicPr>
          <p:nvPr/>
        </p:nvPicPr>
        <p:blipFill>
          <a:blip r:embed="rId4"/>
          <a:stretch>
            <a:fillRect/>
          </a:stretch>
        </p:blipFill>
        <p:spPr>
          <a:xfrm>
            <a:off x="707562" y="2748365"/>
            <a:ext cx="4555292" cy="2213251"/>
          </a:xfrm>
          <a:prstGeom prst="rect">
            <a:avLst/>
          </a:prstGeom>
        </p:spPr>
      </p:pic>
      <p:sp>
        <p:nvSpPr>
          <p:cNvPr id="4" name="TextBox 3"/>
          <p:cNvSpPr txBox="1"/>
          <p:nvPr/>
        </p:nvSpPr>
        <p:spPr>
          <a:xfrm>
            <a:off x="7550332" y="6076945"/>
            <a:ext cx="4863737" cy="307777"/>
          </a:xfrm>
          <a:prstGeom prst="rect">
            <a:avLst/>
          </a:prstGeom>
          <a:noFill/>
        </p:spPr>
        <p:txBody>
          <a:bodyPr wrap="square" rtlCol="0">
            <a:spAutoFit/>
          </a:bodyPr>
          <a:lstStyle/>
          <a:p>
            <a:r>
              <a:rPr lang="en-US" b="1" i="1" dirty="0">
                <a:solidFill>
                  <a:srgbClr val="FF0000"/>
                </a:solidFill>
              </a:rPr>
              <a:t>Output Action “triggers” computation, pull model</a:t>
            </a:r>
          </a:p>
        </p:txBody>
      </p:sp>
      <p:sp>
        <p:nvSpPr>
          <p:cNvPr id="5" name="Footer Placeholder 4"/>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874623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BCC3-5E51-4099-B2BC-4E168C5BE41D}"/>
              </a:ext>
            </a:extLst>
          </p:cNvPr>
          <p:cNvSpPr>
            <a:spLocks noGrp="1"/>
          </p:cNvSpPr>
          <p:nvPr>
            <p:ph type="title"/>
          </p:nvPr>
        </p:nvSpPr>
        <p:spPr>
          <a:xfrm>
            <a:off x="1024128" y="204216"/>
            <a:ext cx="9720072" cy="1499616"/>
          </a:xfrm>
        </p:spPr>
        <p:txBody>
          <a:bodyPr/>
          <a:lstStyle/>
          <a:p>
            <a:r>
              <a:rPr lang="en-US" dirty="0"/>
              <a:t>Opportunities This Enables</a:t>
            </a:r>
          </a:p>
        </p:txBody>
      </p:sp>
      <p:sp>
        <p:nvSpPr>
          <p:cNvPr id="3" name="Content Placeholder 2">
            <a:extLst>
              <a:ext uri="{FF2B5EF4-FFF2-40B4-BE49-F238E27FC236}">
                <a16:creationId xmlns:a16="http://schemas.microsoft.com/office/drawing/2014/main" id="{1989F6CB-4E1D-41EA-8BB8-5D3CA808BB06}"/>
              </a:ext>
            </a:extLst>
          </p:cNvPr>
          <p:cNvSpPr>
            <a:spLocks noGrp="1"/>
          </p:cNvSpPr>
          <p:nvPr>
            <p:ph idx="1"/>
          </p:nvPr>
        </p:nvSpPr>
        <p:spPr>
          <a:xfrm>
            <a:off x="859206" y="2035287"/>
            <a:ext cx="10464960" cy="4023360"/>
          </a:xfrm>
        </p:spPr>
        <p:txBody>
          <a:bodyPr/>
          <a:lstStyle/>
          <a:p>
            <a:pPr>
              <a:buFont typeface="Wingdings" panose="05000000000000000000" pitchFamily="2" charset="2"/>
              <a:buChar char="§"/>
            </a:pPr>
            <a:r>
              <a:rPr lang="en-US" b="1" dirty="0"/>
              <a:t>On-demand optimization</a:t>
            </a:r>
            <a:r>
              <a:rPr lang="en-US" dirty="0"/>
              <a:t>: Spark can behave like a compiler by first building a potentially complex RDD graph, but then trimming away unneeded computations that for today’s purpose, won’t be used.    </a:t>
            </a:r>
          </a:p>
          <a:p>
            <a:pPr>
              <a:buFont typeface="Wingdings" panose="05000000000000000000" pitchFamily="2" charset="2"/>
              <a:buChar char="§"/>
            </a:pPr>
            <a:r>
              <a:rPr lang="en-US" b="1" dirty="0"/>
              <a:t>Caching for later reuse</a:t>
            </a:r>
            <a:r>
              <a:rPr lang="en-US" dirty="0"/>
              <a:t>.</a:t>
            </a:r>
          </a:p>
          <a:p>
            <a:pPr>
              <a:buFont typeface="Wingdings" panose="05000000000000000000" pitchFamily="2" charset="2"/>
              <a:buChar char="§"/>
            </a:pPr>
            <a:r>
              <a:rPr lang="en-US" b="1" dirty="0"/>
              <a:t>Graph transformations</a:t>
            </a:r>
            <a:r>
              <a:rPr lang="en-US" dirty="0"/>
              <a:t>: A significant amount of effort is going into this area.  It is a lot like compiler-managed program transformation and aims at simplifying and speeding up the computation that will occur.</a:t>
            </a:r>
          </a:p>
          <a:p>
            <a:pPr>
              <a:buFont typeface="Wingdings" panose="05000000000000000000" pitchFamily="2" charset="2"/>
              <a:buChar char="§"/>
            </a:pPr>
            <a:r>
              <a:rPr lang="en-US" b="1" dirty="0"/>
              <a:t>Dynamic decisions about what to schedule and when</a:t>
            </a:r>
            <a:r>
              <a:rPr lang="en-US" dirty="0"/>
              <a:t>.  Concept: </a:t>
            </a:r>
            <a:r>
              <a:rPr lang="en-US" i="1" dirty="0"/>
              <a:t>minimum adequate set  </a:t>
            </a:r>
            <a:r>
              <a:rPr lang="en-US" dirty="0"/>
              <a:t>of input objects: RDD can run if </a:t>
            </a:r>
            <a:r>
              <a:rPr lang="en-US" i="1" dirty="0"/>
              <a:t>all  </a:t>
            </a:r>
            <a:r>
              <a:rPr lang="en-US" dirty="0"/>
              <a:t>its inputs are ready</a:t>
            </a:r>
          </a:p>
        </p:txBody>
      </p:sp>
      <p:sp>
        <p:nvSpPr>
          <p:cNvPr id="4" name="Footer Placeholder 3">
            <a:extLst>
              <a:ext uri="{FF2B5EF4-FFF2-40B4-BE49-F238E27FC236}">
                <a16:creationId xmlns:a16="http://schemas.microsoft.com/office/drawing/2014/main" id="{B4191002-D213-433B-8F3A-3E2E082B6E2F}"/>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4ED0D898-CC21-494F-B81D-2E985244E9BD}"/>
              </a:ext>
            </a:extLst>
          </p:cNvPr>
          <p:cNvSpPr>
            <a:spLocks noGrp="1"/>
          </p:cNvSpPr>
          <p:nvPr>
            <p:ph type="sldNum" sz="quarter" idx="12"/>
          </p:nvPr>
        </p:nvSpPr>
        <p:spPr/>
        <p:txBody>
          <a:bodyPr/>
          <a:lstStyle/>
          <a:p>
            <a:fld id="{00000000-1234-1234-1234-123412341234}" type="slidenum">
              <a:rPr lang="en" smtClean="0"/>
              <a:pPr/>
              <a:t>53</a:t>
            </a:fld>
            <a:endParaRPr lang="en" dirty="0"/>
          </a:p>
        </p:txBody>
      </p:sp>
      <p:sp>
        <p:nvSpPr>
          <p:cNvPr id="6" name="Line 2">
            <a:extLst>
              <a:ext uri="{FF2B5EF4-FFF2-40B4-BE49-F238E27FC236}">
                <a16:creationId xmlns:a16="http://schemas.microsoft.com/office/drawing/2014/main" id="{EB1A3681-4226-4858-94DC-D59F25465595}"/>
              </a:ext>
            </a:extLst>
          </p:cNvPr>
          <p:cNvSpPr/>
          <p:nvPr/>
        </p:nvSpPr>
        <p:spPr>
          <a:xfrm>
            <a:off x="651684" y="14543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966759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11274" y="390684"/>
            <a:ext cx="10786800" cy="695137"/>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Mine error logs</a:t>
            </a:r>
            <a:endParaRPr dirty="0">
              <a:solidFill>
                <a:srgbClr val="C00000"/>
              </a:solidFill>
              <a:ea typeface="Arial"/>
              <a:cs typeface="Arial"/>
              <a:sym typeface="Arial"/>
            </a:endParaRPr>
          </a:p>
        </p:txBody>
      </p:sp>
      <p:sp>
        <p:nvSpPr>
          <p:cNvPr id="231" name="Shape 23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54</a:t>
            </a:fld>
            <a:endParaRPr dirty="0"/>
          </a:p>
        </p:txBody>
      </p:sp>
      <p:sp>
        <p:nvSpPr>
          <p:cNvPr id="232" name="Shape 232"/>
          <p:cNvSpPr txBox="1">
            <a:spLocks noGrp="1"/>
          </p:cNvSpPr>
          <p:nvPr>
            <p:ph type="body" idx="1"/>
          </p:nvPr>
        </p:nvSpPr>
        <p:spPr>
          <a:xfrm>
            <a:off x="742933" y="1297313"/>
            <a:ext cx="11068200" cy="4750408"/>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sz="3067" dirty="0">
                <a:ea typeface="Arial"/>
                <a:cs typeface="Arial"/>
                <a:sym typeface="Arial"/>
              </a:rPr>
              <a:t>Load error messages from a log into memory, then interactively search for various patterns:</a:t>
            </a:r>
          </a:p>
          <a:p>
            <a:pPr marL="0" indent="0">
              <a:lnSpc>
                <a:spcPct val="100000"/>
              </a:lnSpc>
              <a:spcBef>
                <a:spcPts val="400"/>
              </a:spcBef>
              <a:spcAft>
                <a:spcPts val="400"/>
              </a:spcAft>
              <a:buNone/>
            </a:pPr>
            <a:endParaRPr dirty="0">
              <a:ea typeface="Arial"/>
              <a:cs typeface="Arial"/>
              <a:sym typeface="Arial"/>
            </a:endParaRPr>
          </a:p>
          <a:p>
            <a:pPr marL="0" indent="0">
              <a:lnSpc>
                <a:spcPct val="100000"/>
              </a:lnSpc>
              <a:spcBef>
                <a:spcPts val="400"/>
              </a:spcBef>
              <a:spcAft>
                <a:spcPts val="400"/>
              </a:spcAft>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lines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spark.textFile</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hdfs</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  </a:t>
            </a:r>
            <a:r>
              <a:rPr lang="en-US" sz="2133" dirty="0">
                <a:solidFill>
                  <a:srgbClr val="000000"/>
                </a:solidFill>
                <a:latin typeface="Courier New" panose="02070309020205020404" pitchFamily="49" charset="0"/>
                <a:ea typeface="Courier New"/>
                <a:cs typeface="Courier New" panose="02070309020205020404" pitchFamily="49" charset="0"/>
                <a:sym typeface="Wingdings" panose="05000000000000000000" pitchFamily="2" charset="2"/>
              </a:rPr>
              <a:t> </a:t>
            </a:r>
            <a:r>
              <a:rPr lang="en-US" sz="2133" dirty="0" err="1">
                <a:solidFill>
                  <a:srgbClr val="FF0000"/>
                </a:solidFill>
                <a:latin typeface="Courier New" panose="02070309020205020404" pitchFamily="49" charset="0"/>
                <a:ea typeface="Courier New"/>
                <a:cs typeface="Courier New" panose="02070309020205020404" pitchFamily="49" charset="0"/>
                <a:sym typeface="Wingdings" panose="05000000000000000000" pitchFamily="2" charset="2"/>
              </a:rPr>
              <a:t>HadoopRDD</a:t>
            </a:r>
            <a:endParaRPr sz="2133" dirty="0">
              <a:solidFill>
                <a:srgbClr val="FF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Clr>
                <a:schemeClr val="dk1"/>
              </a:buClr>
              <a:buSzPts val="1100"/>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errors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lines.filter</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s.startswith</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(“ERROR”)) </a:t>
            </a:r>
            <a:r>
              <a:rPr lang="en-US" sz="2133" dirty="0" err="1">
                <a:solidFill>
                  <a:srgbClr val="FF0000"/>
                </a:solidFill>
                <a:latin typeface="Courier New" panose="02070309020205020404" pitchFamily="49" charset="0"/>
                <a:ea typeface="Courier New"/>
                <a:cs typeface="Courier New" panose="02070309020205020404" pitchFamily="49" charset="0"/>
                <a:sym typeface="Wingdings" panose="05000000000000000000" pitchFamily="2" charset="2"/>
              </a:rPr>
              <a:t>FilteredRDD</a:t>
            </a:r>
            <a:endParaRPr sz="2133" dirty="0">
              <a:solidFill>
                <a:srgbClr val="FF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Clr>
                <a:schemeClr val="dk1"/>
              </a:buClr>
              <a:buSzPts val="1100"/>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messages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errors.map</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s.split</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(“\t”)[2])</a:t>
            </a: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messages.cache</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a:t>
            </a: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messages.filter</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“foo” in s).count()</a:t>
            </a:r>
          </a:p>
          <a:p>
            <a:pPr marL="0" indent="0">
              <a:lnSpc>
                <a:spcPct val="100000"/>
              </a:lnSpc>
              <a:spcBef>
                <a:spcPts val="400"/>
              </a:spcBef>
              <a:spcAft>
                <a:spcPts val="400"/>
              </a:spcAft>
              <a:buNone/>
            </a:pP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400" dirty="0">
                <a:solidFill>
                  <a:srgbClr val="FF0000"/>
                </a:solidFill>
                <a:ea typeface="Arial"/>
                <a:cs typeface="Arial"/>
                <a:sym typeface="Arial"/>
              </a:rPr>
              <a:t>Result: </a:t>
            </a:r>
            <a:r>
              <a:rPr lang="en-US" sz="2400" dirty="0">
                <a:solidFill>
                  <a:srgbClr val="000000"/>
                </a:solidFill>
                <a:ea typeface="Arial"/>
                <a:cs typeface="Arial"/>
                <a:sym typeface="Arial"/>
              </a:rPr>
              <a:t>full-text search of Wikipedia in 0.5 sec (vs 20 sec for on-disk data)</a:t>
            </a:r>
            <a:endParaRPr sz="2400" dirty="0">
              <a:ea typeface="Arial"/>
              <a:cs typeface="Arial"/>
              <a:sym typeface="Arial"/>
            </a:endParaRPr>
          </a:p>
        </p:txBody>
      </p:sp>
      <p:sp>
        <p:nvSpPr>
          <p:cNvPr id="6" name="Line 2">
            <a:extLst>
              <a:ext uri="{FF2B5EF4-FFF2-40B4-BE49-F238E27FC236}">
                <a16:creationId xmlns:a16="http://schemas.microsoft.com/office/drawing/2014/main" id="{C99ACABB-6D8B-4AC2-8FEC-4609FDF3E436}"/>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1846795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Elastic parallelism	</a:t>
            </a:r>
          </a:p>
        </p:txBody>
      </p:sp>
      <p:sp>
        <p:nvSpPr>
          <p:cNvPr id="3" name="Content Placeholder 2"/>
          <p:cNvSpPr>
            <a:spLocks noGrp="1"/>
          </p:cNvSpPr>
          <p:nvPr>
            <p:ph idx="1"/>
          </p:nvPr>
        </p:nvSpPr>
        <p:spPr>
          <a:xfrm>
            <a:off x="1024128" y="2286000"/>
            <a:ext cx="10786872" cy="4023360"/>
          </a:xfrm>
        </p:spPr>
        <p:txBody>
          <a:bodyPr/>
          <a:lstStyle/>
          <a:p>
            <a:r>
              <a:rPr lang="en-US" dirty="0"/>
              <a:t>RDDs operations are designed to offer embarrassing parallelism.</a:t>
            </a:r>
          </a:p>
          <a:p>
            <a:endParaRPr lang="en-US" dirty="0"/>
          </a:p>
          <a:p>
            <a:r>
              <a:rPr lang="en-US" dirty="0"/>
              <a:t>Spark will spread the task over the nodes where data resides, offers a highly concurrent execution that minimizes delays.  Term: “partitioned computation” .</a:t>
            </a:r>
          </a:p>
          <a:p>
            <a:endParaRPr lang="en-US" dirty="0"/>
          </a:p>
          <a:p>
            <a:r>
              <a:rPr lang="en-US" dirty="0"/>
              <a:t>If some component crashes or even is just slow, Spark simply kills that task and launches a substitute.</a:t>
            </a:r>
          </a:p>
        </p:txBody>
      </p:sp>
      <p:sp>
        <p:nvSpPr>
          <p:cNvPr id="4" name="Slide Number Placeholder 3"/>
          <p:cNvSpPr>
            <a:spLocks noGrp="1"/>
          </p:cNvSpPr>
          <p:nvPr>
            <p:ph type="sldNum" sz="quarter" idx="12"/>
          </p:nvPr>
        </p:nvSpPr>
        <p:spPr/>
        <p:txBody>
          <a:bodyPr/>
          <a:lstStyle/>
          <a:p>
            <a:fld id="{00000000-1234-1234-1234-123412341234}" type="slidenum">
              <a:rPr lang="en" smtClean="0"/>
              <a:pPr/>
              <a:t>55</a:t>
            </a:fld>
            <a:endParaRPr lang="en" dirty="0"/>
          </a:p>
        </p:txBody>
      </p:sp>
      <p:sp>
        <p:nvSpPr>
          <p:cNvPr id="5" name="Footer Placeholder 4"/>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77744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3623" y="303411"/>
            <a:ext cx="11121954"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RDD and Partitions (Parallelism example)</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56</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C670C8DC-F492-46A2-BA69-C1FDEFB09893}"/>
              </a:ext>
            </a:extLst>
          </p:cNvPr>
          <p:cNvPicPr>
            <a:picLocks noChangeAspect="1"/>
          </p:cNvPicPr>
          <p:nvPr/>
        </p:nvPicPr>
        <p:blipFill>
          <a:blip r:embed="rId3"/>
          <a:stretch>
            <a:fillRect/>
          </a:stretch>
        </p:blipFill>
        <p:spPr>
          <a:xfrm>
            <a:off x="1309453" y="1608145"/>
            <a:ext cx="9855140" cy="4452601"/>
          </a:xfrm>
          <a:prstGeom prst="rect">
            <a:avLst/>
          </a:prstGeom>
        </p:spPr>
      </p:pic>
      <p:sp>
        <p:nvSpPr>
          <p:cNvPr id="3" name="Footer Placeholder 2"/>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647948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1517" y="32513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RDD Graph: Data Set vs Partition Views</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57</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CFDF00BD-5C4A-4408-A4CA-3FB092637369}"/>
              </a:ext>
            </a:extLst>
          </p:cNvPr>
          <p:cNvPicPr>
            <a:picLocks noChangeAspect="1"/>
          </p:cNvPicPr>
          <p:nvPr/>
        </p:nvPicPr>
        <p:blipFill>
          <a:blip r:embed="rId3"/>
          <a:stretch>
            <a:fillRect/>
          </a:stretch>
        </p:blipFill>
        <p:spPr>
          <a:xfrm>
            <a:off x="5092992" y="2372337"/>
            <a:ext cx="6718141" cy="3659908"/>
          </a:xfrm>
          <a:prstGeom prst="rect">
            <a:avLst/>
          </a:prstGeom>
        </p:spPr>
      </p:pic>
      <p:sp>
        <p:nvSpPr>
          <p:cNvPr id="7" name="Shape 208">
            <a:extLst>
              <a:ext uri="{FF2B5EF4-FFF2-40B4-BE49-F238E27FC236}">
                <a16:creationId xmlns:a16="http://schemas.microsoft.com/office/drawing/2014/main" id="{8EB8EC6E-80CC-4E0C-B12E-37A1D293F993}"/>
              </a:ext>
            </a:extLst>
          </p:cNvPr>
          <p:cNvSpPr txBox="1">
            <a:spLocks/>
          </p:cNvSpPr>
          <p:nvPr/>
        </p:nvSpPr>
        <p:spPr>
          <a:xfrm>
            <a:off x="699632" y="1198188"/>
            <a:ext cx="10137701" cy="894776"/>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dirty="0"/>
              <a:t>Much like in Hadoop MapReduce, each RDD is associated to (input) partitions</a:t>
            </a:r>
            <a:endParaRPr lang="en-US" sz="2800" dirty="0">
              <a:ea typeface="Arial"/>
              <a:cs typeface="Arial"/>
            </a:endParaRPr>
          </a:p>
        </p:txBody>
      </p:sp>
      <p:pic>
        <p:nvPicPr>
          <p:cNvPr id="8" name="Picture 7">
            <a:extLst>
              <a:ext uri="{FF2B5EF4-FFF2-40B4-BE49-F238E27FC236}">
                <a16:creationId xmlns:a16="http://schemas.microsoft.com/office/drawing/2014/main" id="{3A4A7852-71ED-4D01-AB52-9A527AF1B0BA}"/>
              </a:ext>
            </a:extLst>
          </p:cNvPr>
          <p:cNvPicPr>
            <a:picLocks noChangeAspect="1"/>
          </p:cNvPicPr>
          <p:nvPr/>
        </p:nvPicPr>
        <p:blipFill>
          <a:blip r:embed="rId4"/>
          <a:stretch>
            <a:fillRect/>
          </a:stretch>
        </p:blipFill>
        <p:spPr>
          <a:xfrm>
            <a:off x="380867" y="3429001"/>
            <a:ext cx="4070252" cy="1546583"/>
          </a:xfrm>
          <a:prstGeom prst="rect">
            <a:avLst/>
          </a:prstGeom>
        </p:spPr>
      </p:pic>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1221893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9101" y="301220"/>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Data Locality</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58</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8B3898A7-0B0C-4136-9EA6-F805677806C4}"/>
              </a:ext>
            </a:extLst>
          </p:cNvPr>
          <p:cNvSpPr txBox="1">
            <a:spLocks/>
          </p:cNvSpPr>
          <p:nvPr/>
        </p:nvSpPr>
        <p:spPr>
          <a:xfrm>
            <a:off x="1034971" y="1430528"/>
            <a:ext cx="10415059" cy="4805643"/>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00000"/>
              </a:lnSpc>
              <a:spcBef>
                <a:spcPts val="533"/>
              </a:spcBef>
              <a:spcAft>
                <a:spcPts val="533"/>
              </a:spcAft>
            </a:pPr>
            <a:r>
              <a:rPr lang="en-US" sz="3200" dirty="0">
                <a:ea typeface="Arial"/>
                <a:cs typeface="Arial"/>
              </a:rPr>
              <a:t>Data Locality Principle</a:t>
            </a:r>
          </a:p>
          <a:p>
            <a:pPr lvl="1" indent="-457189">
              <a:lnSpc>
                <a:spcPct val="100000"/>
              </a:lnSpc>
              <a:spcBef>
                <a:spcPts val="533"/>
              </a:spcBef>
              <a:spcAft>
                <a:spcPts val="533"/>
              </a:spcAft>
              <a:buSzPct val="60000"/>
              <a:buFont typeface="Wingdings" panose="05000000000000000000" pitchFamily="2" charset="2"/>
              <a:buChar char="Ø"/>
            </a:pPr>
            <a:r>
              <a:rPr lang="en-US" sz="2800" dirty="0"/>
              <a:t>Keep high-value RDDs precomputed, in cache or SDD</a:t>
            </a:r>
          </a:p>
          <a:p>
            <a:pPr lvl="1" indent="-457189">
              <a:lnSpc>
                <a:spcPct val="100000"/>
              </a:lnSpc>
              <a:spcBef>
                <a:spcPts val="533"/>
              </a:spcBef>
              <a:spcAft>
                <a:spcPts val="533"/>
              </a:spcAft>
              <a:buSzPct val="60000"/>
              <a:buFont typeface="Wingdings" panose="05000000000000000000" pitchFamily="2" charset="2"/>
              <a:buChar char="Ø"/>
            </a:pPr>
            <a:r>
              <a:rPr lang="en-US" sz="2800" dirty="0">
                <a:ea typeface="Arial"/>
                <a:cs typeface="Arial"/>
              </a:rPr>
              <a:t>Run tasks that need the specific RDD with those same inputs </a:t>
            </a:r>
            <a:br>
              <a:rPr lang="en-US" sz="2800" dirty="0">
                <a:ea typeface="Arial"/>
                <a:cs typeface="Arial"/>
              </a:rPr>
            </a:br>
            <a:r>
              <a:rPr lang="en-US" sz="2800" dirty="0">
                <a:ea typeface="Arial"/>
                <a:cs typeface="Arial"/>
              </a:rPr>
              <a:t>on the node where the cached copy resides.</a:t>
            </a:r>
          </a:p>
          <a:p>
            <a:pPr lvl="1" indent="-457189">
              <a:lnSpc>
                <a:spcPct val="100000"/>
              </a:lnSpc>
              <a:spcBef>
                <a:spcPts val="533"/>
              </a:spcBef>
              <a:spcAft>
                <a:spcPts val="533"/>
              </a:spcAft>
              <a:buSzPct val="60000"/>
              <a:buFont typeface="Wingdings" panose="05000000000000000000" pitchFamily="2" charset="2"/>
              <a:buChar char="Ø"/>
            </a:pPr>
            <a:r>
              <a:rPr lang="en-US" sz="2800" dirty="0">
                <a:ea typeface="Arial"/>
                <a:cs typeface="Arial"/>
              </a:rPr>
              <a:t>This can maximize in-memory computational performance.</a:t>
            </a:r>
          </a:p>
          <a:p>
            <a:pPr marL="57161" lvl="1" indent="0">
              <a:lnSpc>
                <a:spcPct val="100000"/>
              </a:lnSpc>
              <a:spcBef>
                <a:spcPts val="533"/>
              </a:spcBef>
              <a:spcAft>
                <a:spcPts val="533"/>
              </a:spcAft>
              <a:buSzPct val="60000"/>
              <a:buNone/>
            </a:pPr>
            <a:endParaRPr lang="en-US" sz="2800" dirty="0">
              <a:ea typeface="Arial"/>
              <a:cs typeface="Arial"/>
            </a:endParaRPr>
          </a:p>
          <a:p>
            <a:pPr marL="57161" lvl="1" indent="0">
              <a:lnSpc>
                <a:spcPct val="100000"/>
              </a:lnSpc>
              <a:spcBef>
                <a:spcPts val="533"/>
              </a:spcBef>
              <a:spcAft>
                <a:spcPts val="533"/>
              </a:spcAft>
              <a:buSzPct val="60000"/>
              <a:buNone/>
            </a:pPr>
            <a:r>
              <a:rPr lang="en-US" sz="2800" dirty="0">
                <a:ea typeface="Arial"/>
                <a:cs typeface="Arial"/>
              </a:rPr>
              <a:t>Requires cooperation between your hints to Spark when you build the RDD, Spark runtime and optimization planner, and the underlying YARN resource manager.</a:t>
            </a:r>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626520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 Summary</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59</a:t>
            </a:fld>
            <a:endParaRPr dirty="0"/>
          </a:p>
        </p:txBody>
      </p:sp>
      <p:sp>
        <p:nvSpPr>
          <p:cNvPr id="208" name="Shape 208"/>
          <p:cNvSpPr txBox="1">
            <a:spLocks noGrp="1"/>
          </p:cNvSpPr>
          <p:nvPr>
            <p:ph type="body" idx="1"/>
          </p:nvPr>
        </p:nvSpPr>
        <p:spPr>
          <a:xfrm>
            <a:off x="699633" y="1318788"/>
            <a:ext cx="10464959" cy="5031315"/>
          </a:xfrm>
          <a:prstGeom prst="rect">
            <a:avLst/>
          </a:prstGeom>
          <a:noFill/>
          <a:ln>
            <a:noFill/>
          </a:ln>
        </p:spPr>
        <p:txBody>
          <a:bodyPr spcFirstLastPara="1" vert="horz" wrap="square" lIns="45700" tIns="45700" rIns="45700" bIns="45700" rtlCol="0" anchor="t" anchorCtr="0">
            <a:noAutofit/>
          </a:bodyPr>
          <a:lstStyle/>
          <a:p>
            <a:r>
              <a:rPr lang="en-US" sz="3200" dirty="0"/>
              <a:t>RDD are partitioned, locality aware, distributed collections</a:t>
            </a:r>
          </a:p>
          <a:p>
            <a:pPr lvl="1">
              <a:buSzPct val="60000"/>
              <a:buFont typeface="Wingdings" panose="05000000000000000000" pitchFamily="2" charset="2"/>
              <a:buChar char="Ø"/>
            </a:pPr>
            <a:r>
              <a:rPr lang="en-US" sz="2800" dirty="0"/>
              <a:t>RDD are immutable</a:t>
            </a:r>
          </a:p>
          <a:p>
            <a:r>
              <a:rPr lang="en-US" sz="3200" dirty="0"/>
              <a:t>RDD are data structures that:</a:t>
            </a:r>
          </a:p>
          <a:p>
            <a:pPr lvl="1">
              <a:buSzPct val="60000"/>
              <a:buFont typeface="Wingdings" panose="05000000000000000000" pitchFamily="2" charset="2"/>
              <a:buChar char="Ø"/>
            </a:pPr>
            <a:r>
              <a:rPr lang="en-US" sz="2800" dirty="0"/>
              <a:t>Either point to a direct data source (e.g. HDFS)</a:t>
            </a:r>
          </a:p>
          <a:p>
            <a:pPr lvl="1">
              <a:buSzPct val="60000"/>
              <a:buFont typeface="Wingdings" panose="05000000000000000000" pitchFamily="2" charset="2"/>
              <a:buChar char="Ø"/>
            </a:pPr>
            <a:r>
              <a:rPr lang="en-US" sz="2800" dirty="0"/>
              <a:t>Apply some transformations to its parent RDD(s) to generate new data elements</a:t>
            </a:r>
          </a:p>
          <a:p>
            <a:r>
              <a:rPr lang="en-US" sz="3200" dirty="0"/>
              <a:t>Computations on RDDs</a:t>
            </a:r>
          </a:p>
          <a:p>
            <a:pPr lvl="1">
              <a:buSzPct val="60000"/>
              <a:buFont typeface="Wingdings" panose="05000000000000000000" pitchFamily="2" charset="2"/>
              <a:buChar char="Ø"/>
            </a:pPr>
            <a:r>
              <a:rPr lang="en-US" sz="2800" dirty="0"/>
              <a:t>Represented by lazily evaluated lineage DAGs composed by chained RDDs</a:t>
            </a:r>
            <a:endParaRPr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4048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1B6F-D040-442C-AD93-B200F0ADCF49}"/>
              </a:ext>
            </a:extLst>
          </p:cNvPr>
          <p:cNvSpPr>
            <a:spLocks noGrp="1"/>
          </p:cNvSpPr>
          <p:nvPr>
            <p:ph type="title"/>
          </p:nvPr>
        </p:nvSpPr>
        <p:spPr/>
        <p:txBody>
          <a:bodyPr/>
          <a:lstStyle/>
          <a:p>
            <a:r>
              <a:rPr lang="en-US" b="1" dirty="0">
                <a:solidFill>
                  <a:srgbClr val="C00000"/>
                </a:solidFill>
              </a:rPr>
              <a:t>MapReduce: Shuffle exchange</a:t>
            </a:r>
          </a:p>
        </p:txBody>
      </p:sp>
      <p:sp>
        <p:nvSpPr>
          <p:cNvPr id="3" name="Content Placeholder 2">
            <a:extLst>
              <a:ext uri="{FF2B5EF4-FFF2-40B4-BE49-F238E27FC236}">
                <a16:creationId xmlns:a16="http://schemas.microsoft.com/office/drawing/2014/main" id="{A8474AC8-82B4-4312-B825-3347A890178B}"/>
              </a:ext>
            </a:extLst>
          </p:cNvPr>
          <p:cNvSpPr>
            <a:spLocks noGrp="1"/>
          </p:cNvSpPr>
          <p:nvPr>
            <p:ph idx="1"/>
          </p:nvPr>
        </p:nvSpPr>
        <p:spPr>
          <a:xfrm>
            <a:off x="847165" y="2286000"/>
            <a:ext cx="10963835" cy="4023360"/>
          </a:xfrm>
        </p:spPr>
        <p:txBody>
          <a:bodyPr/>
          <a:lstStyle/>
          <a:p>
            <a:pPr marL="88900" indent="0">
              <a:buNone/>
            </a:pPr>
            <a:r>
              <a:rPr lang="en-US" sz="2400" dirty="0"/>
              <a:t>Each worker breaks its key-value result set into n parts by applying the </a:t>
            </a:r>
            <a:r>
              <a:rPr lang="en-US" sz="2400" dirty="0" err="1"/>
              <a:t>sharding</a:t>
            </a:r>
            <a:r>
              <a:rPr lang="en-US" sz="2400" dirty="0"/>
              <a:t> rule to the keys.  </a:t>
            </a:r>
          </a:p>
          <a:p>
            <a:pPr lvl="1"/>
            <a:r>
              <a:rPr lang="en-US" sz="2000" dirty="0"/>
              <a:t>  Uses </a:t>
            </a:r>
            <a:r>
              <a:rPr lang="en-US" sz="2000" dirty="0" err="1"/>
              <a:t>GroupBy</a:t>
            </a:r>
            <a:r>
              <a:rPr lang="en-US" sz="2000" dirty="0"/>
              <a:t> to group the key-value results (one subset per shard)</a:t>
            </a:r>
          </a:p>
          <a:p>
            <a:pPr lvl="1"/>
            <a:r>
              <a:rPr lang="en-US" sz="2000" dirty="0"/>
              <a:t>  Recall that one member was picked to be responsible for each shard</a:t>
            </a:r>
          </a:p>
          <a:p>
            <a:pPr lvl="1"/>
            <a:r>
              <a:rPr lang="en-US" sz="2000" dirty="0"/>
              <a:t>  So, each worker sends each of its subsets to the responsible worker for that subset.</a:t>
            </a:r>
          </a:p>
          <a:p>
            <a:pPr lvl="1"/>
            <a:endParaRPr lang="en-US" sz="2000" dirty="0"/>
          </a:p>
          <a:p>
            <a:pPr marL="128016" lvl="1" indent="0">
              <a:buNone/>
            </a:pPr>
            <a:r>
              <a:rPr lang="en-US" sz="2000" dirty="0"/>
              <a:t>Every worker waits until it has its one message from each worker.  Now it runs </a:t>
            </a:r>
            <a:r>
              <a:rPr lang="en-US" sz="2000" dirty="0" err="1"/>
              <a:t>GroupBy</a:t>
            </a:r>
            <a:r>
              <a:rPr lang="en-US" sz="2000" dirty="0"/>
              <a:t> a second time.  This time, we group </a:t>
            </a:r>
            <a:r>
              <a:rPr lang="en-US" sz="2000" dirty="0" err="1"/>
              <a:t>subresults</a:t>
            </a:r>
            <a:r>
              <a:rPr lang="en-US" sz="2000" dirty="0"/>
              <a:t> that had the same key.</a:t>
            </a:r>
          </a:p>
          <a:p>
            <a:pPr marL="128016" lvl="1" indent="0">
              <a:buNone/>
            </a:pPr>
            <a:endParaRPr lang="en-US" sz="2000" dirty="0"/>
          </a:p>
          <a:p>
            <a:pPr marL="128016" lvl="1" indent="0">
              <a:buNone/>
            </a:pPr>
            <a:r>
              <a:rPr lang="en-US" sz="2000" dirty="0"/>
              <a:t>It now has a list of (key, {set-of-values}) tuples.  It calls reduce to end up with (key, result) pairs</a:t>
            </a:r>
            <a:endParaRPr lang="en-US" dirty="0"/>
          </a:p>
        </p:txBody>
      </p:sp>
      <p:sp>
        <p:nvSpPr>
          <p:cNvPr id="4" name="Footer Placeholder 3">
            <a:extLst>
              <a:ext uri="{FF2B5EF4-FFF2-40B4-BE49-F238E27FC236}">
                <a16:creationId xmlns:a16="http://schemas.microsoft.com/office/drawing/2014/main" id="{C188ED4A-E5ED-45AD-BFCA-7E6E7CE51E9A}"/>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7E22DF65-72F3-4A9B-A304-085D558FC989}"/>
              </a:ext>
            </a:extLst>
          </p:cNvPr>
          <p:cNvSpPr>
            <a:spLocks noGrp="1"/>
          </p:cNvSpPr>
          <p:nvPr>
            <p:ph type="sldNum" sz="quarter" idx="12"/>
          </p:nvPr>
        </p:nvSpPr>
        <p:spPr/>
        <p:txBody>
          <a:bodyPr/>
          <a:lstStyle/>
          <a:p>
            <a:fld id="{6547F9EC-0141-428E-9624-21FD351CB832}" type="slidenum">
              <a:rPr lang="en-US" smtClean="0"/>
              <a:t>6</a:t>
            </a:fld>
            <a:endParaRPr lang="en-US" dirty="0"/>
          </a:p>
        </p:txBody>
      </p:sp>
    </p:spTree>
    <p:extLst>
      <p:ext uri="{BB962C8B-B14F-4D97-AF65-F5344CB8AC3E}">
        <p14:creationId xmlns:p14="http://schemas.microsoft.com/office/powerpoint/2010/main" val="3447446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57892" y="326113"/>
            <a:ext cx="10786800" cy="79803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Lifetime of a Job in Spark</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60</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9E410CD0-9FA6-4585-A31D-12362D525721}"/>
              </a:ext>
            </a:extLst>
          </p:cNvPr>
          <p:cNvPicPr>
            <a:picLocks noChangeAspect="1"/>
          </p:cNvPicPr>
          <p:nvPr/>
        </p:nvPicPr>
        <p:blipFill>
          <a:blip r:embed="rId3"/>
          <a:stretch>
            <a:fillRect/>
          </a:stretch>
        </p:blipFill>
        <p:spPr>
          <a:xfrm>
            <a:off x="1454688" y="1462682"/>
            <a:ext cx="9382645" cy="4791204"/>
          </a:xfrm>
          <a:prstGeom prst="rect">
            <a:avLst/>
          </a:prstGeom>
        </p:spPr>
      </p:pic>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254023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99514" y="304375"/>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Anatomy of a Spark Application</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61</a:t>
            </a:fld>
            <a:endParaRPr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F6C8A737-2558-4FE9-8458-216FAFC19E8B}"/>
              </a:ext>
            </a:extLst>
          </p:cNvPr>
          <p:cNvPicPr>
            <a:picLocks noChangeAspect="1"/>
          </p:cNvPicPr>
          <p:nvPr/>
        </p:nvPicPr>
        <p:blipFill>
          <a:blip r:embed="rId3"/>
          <a:stretch>
            <a:fillRect/>
          </a:stretch>
        </p:blipFill>
        <p:spPr>
          <a:xfrm>
            <a:off x="1251786" y="1458632"/>
            <a:ext cx="7840553" cy="4751563"/>
          </a:xfrm>
          <a:prstGeom prst="rect">
            <a:avLst/>
          </a:prstGeom>
        </p:spPr>
      </p:pic>
      <p:sp>
        <p:nvSpPr>
          <p:cNvPr id="3" name="TextBox 2">
            <a:extLst>
              <a:ext uri="{FF2B5EF4-FFF2-40B4-BE49-F238E27FC236}">
                <a16:creationId xmlns:a16="http://schemas.microsoft.com/office/drawing/2014/main" id="{23BE50F8-2D46-45FC-82AD-003C29B7AB66}"/>
              </a:ext>
            </a:extLst>
          </p:cNvPr>
          <p:cNvSpPr txBox="1"/>
          <p:nvPr/>
        </p:nvSpPr>
        <p:spPr>
          <a:xfrm>
            <a:off x="9183382" y="3018632"/>
            <a:ext cx="2402932" cy="707886"/>
          </a:xfrm>
          <a:prstGeom prst="rect">
            <a:avLst/>
          </a:prstGeom>
          <a:noFill/>
        </p:spPr>
        <p:txBody>
          <a:bodyPr wrap="square" rtlCol="0">
            <a:spAutoFit/>
          </a:bodyPr>
          <a:lstStyle/>
          <a:p>
            <a:r>
              <a:rPr lang="en-US" sz="1867" dirty="0">
                <a:solidFill>
                  <a:srgbClr val="FF0000"/>
                </a:solidFill>
              </a:rPr>
              <a:t>Cluster Manager </a:t>
            </a:r>
            <a:r>
              <a:rPr lang="en-US" sz="2133" dirty="0"/>
              <a:t>(YARN/Mesos)</a:t>
            </a:r>
          </a:p>
        </p:txBody>
      </p:sp>
      <p:sp>
        <p:nvSpPr>
          <p:cNvPr id="4" name="Footer Placeholder 3"/>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13053726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4C90-319D-4D48-AB20-85EC4C928D41}"/>
              </a:ext>
            </a:extLst>
          </p:cNvPr>
          <p:cNvSpPr>
            <a:spLocks noGrp="1"/>
          </p:cNvSpPr>
          <p:nvPr>
            <p:ph type="title"/>
          </p:nvPr>
        </p:nvSpPr>
        <p:spPr>
          <a:xfrm>
            <a:off x="808566" y="324870"/>
            <a:ext cx="10515600" cy="799279"/>
          </a:xfrm>
        </p:spPr>
        <p:txBody>
          <a:bodyPr/>
          <a:lstStyle/>
          <a:p>
            <a:r>
              <a:rPr lang="en-US" dirty="0"/>
              <a:t>Typical RDD pattern of use</a:t>
            </a:r>
          </a:p>
        </p:txBody>
      </p:sp>
      <p:sp>
        <p:nvSpPr>
          <p:cNvPr id="3" name="Text Placeholder 2">
            <a:extLst>
              <a:ext uri="{FF2B5EF4-FFF2-40B4-BE49-F238E27FC236}">
                <a16:creationId xmlns:a16="http://schemas.microsoft.com/office/drawing/2014/main" id="{CC7C570C-1F01-453D-AD92-CF98F6A72F3A}"/>
              </a:ext>
            </a:extLst>
          </p:cNvPr>
          <p:cNvSpPr>
            <a:spLocks noGrp="1"/>
          </p:cNvSpPr>
          <p:nvPr>
            <p:ph type="body" idx="1"/>
          </p:nvPr>
        </p:nvSpPr>
        <p:spPr>
          <a:xfrm>
            <a:off x="699632" y="1382513"/>
            <a:ext cx="11111368" cy="4001143"/>
          </a:xfrm>
        </p:spPr>
        <p:txBody>
          <a:bodyPr>
            <a:normAutofit fontScale="92500" lnSpcReduction="10000"/>
          </a:bodyPr>
          <a:lstStyle/>
          <a:p>
            <a:pPr>
              <a:lnSpc>
                <a:spcPct val="100000"/>
              </a:lnSpc>
              <a:spcBef>
                <a:spcPts val="533"/>
              </a:spcBef>
              <a:spcAft>
                <a:spcPts val="533"/>
              </a:spcAft>
            </a:pPr>
            <a:r>
              <a:rPr lang="en-US" sz="3200" dirty="0"/>
              <a:t>Instead of doing a lot of work in each RDD, developers split tasks into lots of small RDDs</a:t>
            </a:r>
          </a:p>
          <a:p>
            <a:pPr>
              <a:lnSpc>
                <a:spcPct val="100000"/>
              </a:lnSpc>
              <a:spcBef>
                <a:spcPts val="533"/>
              </a:spcBef>
              <a:spcAft>
                <a:spcPts val="533"/>
              </a:spcAft>
            </a:pPr>
            <a:endParaRPr lang="en-US" sz="3200" dirty="0"/>
          </a:p>
          <a:p>
            <a:pPr>
              <a:lnSpc>
                <a:spcPct val="100000"/>
              </a:lnSpc>
              <a:spcBef>
                <a:spcPts val="533"/>
              </a:spcBef>
              <a:spcAft>
                <a:spcPts val="533"/>
              </a:spcAft>
            </a:pPr>
            <a:r>
              <a:rPr lang="en-US" sz="3200" dirty="0"/>
              <a:t>These are then organized into a DAG.</a:t>
            </a:r>
          </a:p>
          <a:p>
            <a:pPr>
              <a:lnSpc>
                <a:spcPct val="100000"/>
              </a:lnSpc>
              <a:spcBef>
                <a:spcPts val="533"/>
              </a:spcBef>
              <a:spcAft>
                <a:spcPts val="533"/>
              </a:spcAft>
            </a:pPr>
            <a:endParaRPr lang="en-US" sz="3200" dirty="0"/>
          </a:p>
          <a:p>
            <a:pPr>
              <a:lnSpc>
                <a:spcPct val="100000"/>
              </a:lnSpc>
              <a:spcBef>
                <a:spcPts val="533"/>
              </a:spcBef>
              <a:spcAft>
                <a:spcPts val="533"/>
              </a:spcAft>
            </a:pPr>
            <a:r>
              <a:rPr lang="en-US" sz="3200" dirty="0"/>
              <a:t>Developer anticipates which will be costly to </a:t>
            </a:r>
            <a:r>
              <a:rPr lang="en-US" sz="3200" dirty="0" err="1"/>
              <a:t>recompute</a:t>
            </a:r>
            <a:r>
              <a:rPr lang="en-US" sz="3200" dirty="0"/>
              <a:t> and hints to Spark that it should cache those.</a:t>
            </a:r>
          </a:p>
        </p:txBody>
      </p:sp>
      <p:sp>
        <p:nvSpPr>
          <p:cNvPr id="4" name="Slide Number Placeholder 3">
            <a:extLst>
              <a:ext uri="{FF2B5EF4-FFF2-40B4-BE49-F238E27FC236}">
                <a16:creationId xmlns:a16="http://schemas.microsoft.com/office/drawing/2014/main" id="{B295E18E-9117-46C1-A976-9B2576A8CE8B}"/>
              </a:ext>
            </a:extLst>
          </p:cNvPr>
          <p:cNvSpPr>
            <a:spLocks noGrp="1"/>
          </p:cNvSpPr>
          <p:nvPr>
            <p:ph type="sldNum" idx="12"/>
          </p:nvPr>
        </p:nvSpPr>
        <p:spPr/>
        <p:txBody>
          <a:bodyPr/>
          <a:lstStyle/>
          <a:p>
            <a:fld id="{00000000-1234-1234-1234-123412341234}" type="slidenum">
              <a:rPr lang="en-US" smtClean="0"/>
              <a:pPr/>
              <a:t>62</a:t>
            </a:fld>
            <a:endParaRPr lang="en-US" dirty="0"/>
          </a:p>
        </p:txBody>
      </p:sp>
      <p:sp>
        <p:nvSpPr>
          <p:cNvPr id="5" name="Line 2">
            <a:extLst>
              <a:ext uri="{FF2B5EF4-FFF2-40B4-BE49-F238E27FC236}">
                <a16:creationId xmlns:a16="http://schemas.microsoft.com/office/drawing/2014/main" id="{8FD12912-1835-4486-963D-C3617D6F32E7}"/>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6" name="Footer Placeholder 5"/>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540084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8DE6-0556-484F-B472-CFE8B9F254F8}"/>
              </a:ext>
            </a:extLst>
          </p:cNvPr>
          <p:cNvSpPr>
            <a:spLocks noGrp="1"/>
          </p:cNvSpPr>
          <p:nvPr>
            <p:ph type="title"/>
          </p:nvPr>
        </p:nvSpPr>
        <p:spPr>
          <a:xfrm>
            <a:off x="808566" y="337032"/>
            <a:ext cx="10515600" cy="787117"/>
          </a:xfrm>
        </p:spPr>
        <p:txBody>
          <a:bodyPr/>
          <a:lstStyle/>
          <a:p>
            <a:r>
              <a:rPr lang="en-US" dirty="0"/>
              <a:t>Why is this a good strategy?</a:t>
            </a:r>
          </a:p>
        </p:txBody>
      </p:sp>
      <p:sp>
        <p:nvSpPr>
          <p:cNvPr id="3" name="Text Placeholder 2">
            <a:extLst>
              <a:ext uri="{FF2B5EF4-FFF2-40B4-BE49-F238E27FC236}">
                <a16:creationId xmlns:a16="http://schemas.microsoft.com/office/drawing/2014/main" id="{42B41CD3-B169-4664-8220-9FA7768115D0}"/>
              </a:ext>
            </a:extLst>
          </p:cNvPr>
          <p:cNvSpPr>
            <a:spLocks noGrp="1"/>
          </p:cNvSpPr>
          <p:nvPr>
            <p:ph type="body" idx="1"/>
          </p:nvPr>
        </p:nvSpPr>
        <p:spPr>
          <a:xfrm>
            <a:off x="912426" y="1911266"/>
            <a:ext cx="10898574" cy="3502994"/>
          </a:xfrm>
        </p:spPr>
        <p:txBody>
          <a:bodyPr/>
          <a:lstStyle/>
          <a:p>
            <a:pPr>
              <a:lnSpc>
                <a:spcPct val="100000"/>
              </a:lnSpc>
              <a:spcBef>
                <a:spcPts val="533"/>
              </a:spcBef>
              <a:spcAft>
                <a:spcPts val="533"/>
              </a:spcAft>
            </a:pPr>
            <a:r>
              <a:rPr lang="en-US" dirty="0"/>
              <a:t>Spark tries to run tasks that will need the same intermediary data on the same nodes.</a:t>
            </a:r>
          </a:p>
          <a:p>
            <a:pPr>
              <a:lnSpc>
                <a:spcPct val="100000"/>
              </a:lnSpc>
              <a:spcBef>
                <a:spcPts val="533"/>
              </a:spcBef>
              <a:spcAft>
                <a:spcPts val="533"/>
              </a:spcAft>
            </a:pPr>
            <a:r>
              <a:rPr lang="en-US" dirty="0"/>
              <a:t>If MapReduce jobs were arbitrary programs, this wouldn’t help because reuse would be very rare.</a:t>
            </a:r>
          </a:p>
          <a:p>
            <a:pPr>
              <a:lnSpc>
                <a:spcPct val="100000"/>
              </a:lnSpc>
              <a:spcBef>
                <a:spcPts val="533"/>
              </a:spcBef>
              <a:spcAft>
                <a:spcPts val="533"/>
              </a:spcAft>
            </a:pPr>
            <a:r>
              <a:rPr lang="en-US" dirty="0"/>
              <a:t>But in fact the MapReduce model is very repetitious and iterative, and often applies the same transformations again and again to the same input files.</a:t>
            </a:r>
          </a:p>
          <a:p>
            <a:pPr>
              <a:lnSpc>
                <a:spcPct val="100000"/>
              </a:lnSpc>
              <a:spcBef>
                <a:spcPts val="533"/>
              </a:spcBef>
              <a:spcAft>
                <a:spcPts val="533"/>
              </a:spcAft>
              <a:buFont typeface="Wingdings" panose="05000000000000000000" pitchFamily="2" charset="2"/>
              <a:buChar char="Ø"/>
            </a:pPr>
            <a:r>
              <a:rPr lang="en-US" dirty="0"/>
              <a:t>  Those particular RDDs become great candidates for caching.</a:t>
            </a:r>
          </a:p>
          <a:p>
            <a:pPr>
              <a:lnSpc>
                <a:spcPct val="100000"/>
              </a:lnSpc>
              <a:spcBef>
                <a:spcPts val="533"/>
              </a:spcBef>
              <a:spcAft>
                <a:spcPts val="533"/>
              </a:spcAft>
              <a:buFont typeface="Wingdings" panose="05000000000000000000" pitchFamily="2" charset="2"/>
              <a:buChar char="Ø"/>
            </a:pPr>
            <a:r>
              <a:rPr lang="en-US" dirty="0"/>
              <a:t> </a:t>
            </a:r>
            <a:r>
              <a:rPr lang="en-US" dirty="0" err="1"/>
              <a:t>MapReduce</a:t>
            </a:r>
            <a:r>
              <a:rPr lang="en-US" dirty="0"/>
              <a:t> programmer may not know how many iterations will occur, but </a:t>
            </a:r>
            <a:br>
              <a:rPr lang="en-US" dirty="0"/>
            </a:br>
            <a:r>
              <a:rPr lang="en-US" dirty="0"/>
              <a:t> Spark itself is smart enough to evict RDDs if they don’t actually get reused.</a:t>
            </a:r>
          </a:p>
        </p:txBody>
      </p:sp>
      <p:sp>
        <p:nvSpPr>
          <p:cNvPr id="4" name="Slide Number Placeholder 3">
            <a:extLst>
              <a:ext uri="{FF2B5EF4-FFF2-40B4-BE49-F238E27FC236}">
                <a16:creationId xmlns:a16="http://schemas.microsoft.com/office/drawing/2014/main" id="{4CEEB650-5DFA-42B4-9441-EEE23232624A}"/>
              </a:ext>
            </a:extLst>
          </p:cNvPr>
          <p:cNvSpPr>
            <a:spLocks noGrp="1"/>
          </p:cNvSpPr>
          <p:nvPr>
            <p:ph type="sldNum" idx="12"/>
          </p:nvPr>
        </p:nvSpPr>
        <p:spPr/>
        <p:txBody>
          <a:bodyPr/>
          <a:lstStyle/>
          <a:p>
            <a:fld id="{00000000-1234-1234-1234-123412341234}" type="slidenum">
              <a:rPr lang="en-US" smtClean="0"/>
              <a:pPr/>
              <a:t>63</a:t>
            </a:fld>
            <a:endParaRPr lang="en-US" dirty="0"/>
          </a:p>
        </p:txBody>
      </p:sp>
      <p:sp>
        <p:nvSpPr>
          <p:cNvPr id="5" name="Line 2">
            <a:extLst>
              <a:ext uri="{FF2B5EF4-FFF2-40B4-BE49-F238E27FC236}">
                <a16:creationId xmlns:a16="http://schemas.microsoft.com/office/drawing/2014/main" id="{980FF33A-7BF0-4CF5-9FB4-353619157A4D}"/>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6" name="Footer Placeholder 5"/>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290426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49101" y="354885"/>
            <a:ext cx="10786800" cy="769264"/>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Iterative Algorithms: Spark vs MapReduce</a:t>
            </a:r>
            <a:endParaRPr sz="4400" dirty="0">
              <a:solidFill>
                <a:srgbClr val="C00000"/>
              </a:solidFill>
              <a:ea typeface="Arial"/>
              <a:cs typeface="Arial"/>
              <a:sym typeface="Arial"/>
            </a:endParaRPr>
          </a:p>
        </p:txBody>
      </p:sp>
      <p:sp>
        <p:nvSpPr>
          <p:cNvPr id="239" name="Shape 23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64</a:t>
            </a:fld>
            <a:endParaRPr dirty="0"/>
          </a:p>
        </p:txBody>
      </p:sp>
      <p:pic>
        <p:nvPicPr>
          <p:cNvPr id="240" name="Shape 240"/>
          <p:cNvPicPr preferRelativeResize="0"/>
          <p:nvPr/>
        </p:nvPicPr>
        <p:blipFill>
          <a:blip r:embed="rId3">
            <a:alphaModFix/>
          </a:blip>
          <a:stretch>
            <a:fillRect/>
          </a:stretch>
        </p:blipFill>
        <p:spPr>
          <a:xfrm>
            <a:off x="1750374" y="1399374"/>
            <a:ext cx="7629732" cy="4334477"/>
          </a:xfrm>
          <a:prstGeom prst="rect">
            <a:avLst/>
          </a:prstGeom>
          <a:noFill/>
          <a:ln>
            <a:noFill/>
          </a:ln>
        </p:spPr>
      </p:pic>
      <p:sp>
        <p:nvSpPr>
          <p:cNvPr id="6" name="Line 2">
            <a:extLst>
              <a:ext uri="{FF2B5EF4-FFF2-40B4-BE49-F238E27FC236}">
                <a16:creationId xmlns:a16="http://schemas.microsoft.com/office/drawing/2014/main" id="{64DFCC10-1A53-47ED-8E65-718F08BC7BE2}"/>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2950759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p:txBody>
          <a:bodyPr/>
          <a:lstStyle/>
          <a:p>
            <a:r>
              <a:rPr lang="en-US" dirty="0">
                <a:sym typeface="Arial"/>
              </a:rPr>
              <a:t>Today’s Topics</a:t>
            </a:r>
          </a:p>
        </p:txBody>
      </p:sp>
      <p:sp>
        <p:nvSpPr>
          <p:cNvPr id="6" name="Content Placeholder 5">
            <a:extLst>
              <a:ext uri="{FF2B5EF4-FFF2-40B4-BE49-F238E27FC236}">
                <a16:creationId xmlns:a16="http://schemas.microsoft.com/office/drawing/2014/main" id="{45662C42-864E-827B-0BA2-493F93A95C1B}"/>
              </a:ext>
            </a:extLst>
          </p:cNvPr>
          <p:cNvSpPr>
            <a:spLocks noGrp="1"/>
          </p:cNvSpPr>
          <p:nvPr>
            <p:ph idx="1"/>
          </p:nvPr>
        </p:nvSpPr>
        <p:spPr/>
        <p:txBody>
          <a:bodyPr/>
          <a:lstStyle/>
          <a:p>
            <a:pPr>
              <a:lnSpc>
                <a:spcPct val="100000"/>
              </a:lnSpc>
              <a:spcBef>
                <a:spcPts val="533"/>
              </a:spcBef>
              <a:spcAft>
                <a:spcPts val="533"/>
              </a:spcAft>
            </a:pPr>
            <a:r>
              <a:rPr lang="en-US" sz="3200" dirty="0">
                <a:solidFill>
                  <a:schemeClr val="bg1">
                    <a:lumMod val="75000"/>
                  </a:schemeClr>
                </a:solidFill>
              </a:rPr>
              <a:t>Motivation</a:t>
            </a:r>
          </a:p>
          <a:p>
            <a:pPr>
              <a:lnSpc>
                <a:spcPct val="100000"/>
              </a:lnSpc>
              <a:spcBef>
                <a:spcPts val="533"/>
              </a:spcBef>
              <a:spcAft>
                <a:spcPts val="533"/>
              </a:spcAft>
            </a:pPr>
            <a:r>
              <a:rPr lang="en-US" sz="3200" dirty="0">
                <a:solidFill>
                  <a:schemeClr val="bg1">
                    <a:lumMod val="75000"/>
                  </a:schemeClr>
                </a:solidFill>
              </a:rPr>
              <a:t>Spark Basics</a:t>
            </a:r>
          </a:p>
          <a:p>
            <a:pPr>
              <a:lnSpc>
                <a:spcPct val="100000"/>
              </a:lnSpc>
              <a:spcBef>
                <a:spcPts val="533"/>
              </a:spcBef>
              <a:spcAft>
                <a:spcPts val="533"/>
              </a:spcAft>
            </a:pPr>
            <a:r>
              <a:rPr lang="en-US" sz="3200" dirty="0"/>
              <a:t>Spark Programming</a:t>
            </a:r>
          </a:p>
          <a:p>
            <a:endParaRPr lang="en-US" dirty="0"/>
          </a:p>
        </p:txBody>
      </p:sp>
      <p:sp>
        <p:nvSpPr>
          <p:cNvPr id="2" name="Footer Placeholder 1"/>
          <p:cNvSpPr>
            <a:spLocks noGrp="1"/>
          </p:cNvSpPr>
          <p:nvPr>
            <p:ph type="ftr" sz="quarter" idx="11"/>
          </p:nvPr>
        </p:nvSpPr>
        <p:spPr/>
        <p:txBody>
          <a:bodyPr/>
          <a:lstStyle/>
          <a:p>
            <a:r>
              <a:rPr lang="en-US" dirty="0"/>
              <a:t>CS5412 Cloud Computing, Fall 2022</a:t>
            </a:r>
          </a:p>
        </p:txBody>
      </p:sp>
      <p:sp>
        <p:nvSpPr>
          <p:cNvPr id="213" name="Shape 213"/>
          <p:cNvSpPr txBox="1">
            <a:spLocks noGrp="1"/>
          </p:cNvSpPr>
          <p:nvPr>
            <p:ph type="sldNum" idx="12"/>
          </p:nvPr>
        </p:nvSpPr>
        <p:spPr/>
        <p:txBody>
          <a:bodyPr/>
          <a:lstStyle/>
          <a:p>
            <a:fld id="{00000000-1234-1234-1234-123412341234}" type="slidenum">
              <a:rPr lang="en-US"/>
              <a:pPr/>
              <a:t>65</a:t>
            </a:fld>
            <a:endParaRPr lang="en-US" dirty="0"/>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591999" y="1604365"/>
            <a:ext cx="10290357" cy="24871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endParaRPr lang="en-US" sz="3200" dirty="0"/>
          </a:p>
        </p:txBody>
      </p:sp>
    </p:spTree>
    <p:extLst>
      <p:ext uri="{BB962C8B-B14F-4D97-AF65-F5344CB8AC3E}">
        <p14:creationId xmlns:p14="http://schemas.microsoft.com/office/powerpoint/2010/main" val="33187694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43126" y="634110"/>
            <a:ext cx="10786800" cy="894179"/>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(1)</a:t>
            </a:r>
            <a:endParaRPr dirty="0">
              <a:solidFill>
                <a:srgbClr val="C00000"/>
              </a:solidFill>
              <a:ea typeface="Arial"/>
              <a:cs typeface="Arial"/>
              <a:sym typeface="Arial"/>
            </a:endParaRPr>
          </a:p>
        </p:txBody>
      </p:sp>
      <p:sp>
        <p:nvSpPr>
          <p:cNvPr id="255" name="Shape 25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66</a:t>
            </a:fld>
            <a:endParaRPr dirty="0"/>
          </a:p>
        </p:txBody>
      </p:sp>
      <p:sp>
        <p:nvSpPr>
          <p:cNvPr id="256" name="Shape 256"/>
          <p:cNvSpPr txBox="1">
            <a:spLocks noGrp="1"/>
          </p:cNvSpPr>
          <p:nvPr>
            <p:ph type="body" idx="1"/>
          </p:nvPr>
        </p:nvSpPr>
        <p:spPr>
          <a:xfrm>
            <a:off x="1393674" y="1528289"/>
            <a:ext cx="10417459" cy="4942415"/>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Creating RDDs</a:t>
            </a:r>
            <a:endParaRPr sz="3200" dirty="0">
              <a:solidFill>
                <a:srgbClr val="000000"/>
              </a:solidFill>
              <a:ea typeface="Arial"/>
              <a:cs typeface="Arial"/>
              <a:sym typeface="Arial"/>
            </a:endParaRPr>
          </a:p>
          <a:p>
            <a:pPr marL="0" indent="0">
              <a:lnSpc>
                <a:spcPct val="115000"/>
              </a:lnSpc>
              <a:buClr>
                <a:schemeClr val="dk1"/>
              </a:buClr>
              <a:buSzPts val="1100"/>
              <a:buNone/>
            </a:pPr>
            <a:r>
              <a:rPr lang="en-US" sz="2400" dirty="0">
                <a:solidFill>
                  <a:srgbClr val="000000"/>
                </a:solidFill>
                <a:latin typeface="Courier New"/>
                <a:ea typeface="Courier New"/>
                <a:cs typeface="Courier New"/>
                <a:sym typeface="Courier New"/>
              </a:rPr>
              <a:t># Turn a Python collection into an RDD</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400" dirty="0" err="1">
                <a:solidFill>
                  <a:srgbClr val="000000"/>
                </a:solidFill>
                <a:latin typeface="Courier New"/>
                <a:ea typeface="Courier New"/>
                <a:cs typeface="Courier New"/>
                <a:sym typeface="Courier New"/>
              </a:rPr>
              <a:t>sc.parallelize</a:t>
            </a:r>
            <a:r>
              <a:rPr lang="en-US" sz="2400" dirty="0">
                <a:solidFill>
                  <a:srgbClr val="000000"/>
                </a:solidFill>
                <a:latin typeface="Courier New"/>
                <a:ea typeface="Courier New"/>
                <a:cs typeface="Courier New"/>
                <a:sym typeface="Courier New"/>
              </a:rPr>
              <a:t>([1, 2, 3])</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a:solidFill>
                  <a:srgbClr val="000000"/>
                </a:solidFill>
                <a:latin typeface="Courier New"/>
                <a:ea typeface="Courier New"/>
                <a:cs typeface="Courier New"/>
                <a:sym typeface="Courier New"/>
              </a:rPr>
              <a:t># Load text file from local FS, HDFS, or S3</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(“file.txt”)</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(“directory/*.txt”)</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hdfs</a:t>
            </a:r>
            <a:r>
              <a:rPr lang="en-US" sz="2400" dirty="0">
                <a:solidFill>
                  <a:srgbClr val="000000"/>
                </a:solidFill>
                <a:latin typeface="Courier New"/>
                <a:ea typeface="Courier New"/>
                <a:cs typeface="Courier New"/>
                <a:sym typeface="Courier New"/>
              </a:rPr>
              <a:t>://namenode:9000/path/file”)</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a:solidFill>
                  <a:srgbClr val="000000"/>
                </a:solidFill>
                <a:latin typeface="Courier New"/>
                <a:ea typeface="Courier New"/>
                <a:cs typeface="Courier New"/>
                <a:sym typeface="Courier New"/>
              </a:rPr>
              <a:t># Use existing Hadoop </a:t>
            </a:r>
            <a:r>
              <a:rPr lang="en-US" sz="2400" dirty="0" err="1">
                <a:solidFill>
                  <a:srgbClr val="000000"/>
                </a:solidFill>
                <a:latin typeface="Courier New"/>
                <a:ea typeface="Courier New"/>
                <a:cs typeface="Courier New"/>
                <a:sym typeface="Courier New"/>
              </a:rPr>
              <a:t>InputFormat</a:t>
            </a:r>
            <a:r>
              <a:rPr lang="en-US" sz="2400" dirty="0">
                <a:solidFill>
                  <a:srgbClr val="000000"/>
                </a:solidFill>
                <a:latin typeface="Courier New"/>
                <a:ea typeface="Courier New"/>
                <a:cs typeface="Courier New"/>
                <a:sym typeface="Courier New"/>
              </a:rPr>
              <a:t> (Java/Scala only)</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sc.hadoopFile</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keyClass</a:t>
            </a:r>
            <a:r>
              <a:rPr lang="en-US" sz="2400" dirty="0">
                <a:solidFill>
                  <a:srgbClr val="000000"/>
                </a:solidFill>
                <a:latin typeface="Courier New"/>
                <a:ea typeface="Courier New"/>
                <a:cs typeface="Courier New"/>
                <a:sym typeface="Courier New"/>
              </a:rPr>
              <a:t>, </a:t>
            </a:r>
            <a:r>
              <a:rPr lang="en-US" sz="2400" dirty="0" err="1">
                <a:solidFill>
                  <a:srgbClr val="000000"/>
                </a:solidFill>
                <a:latin typeface="Courier New"/>
                <a:ea typeface="Courier New"/>
                <a:cs typeface="Courier New"/>
                <a:sym typeface="Courier New"/>
              </a:rPr>
              <a:t>valClass</a:t>
            </a:r>
            <a:r>
              <a:rPr lang="en-US" sz="2400" dirty="0">
                <a:solidFill>
                  <a:srgbClr val="000000"/>
                </a:solidFill>
                <a:latin typeface="Courier New"/>
                <a:ea typeface="Courier New"/>
                <a:cs typeface="Courier New"/>
                <a:sym typeface="Courier New"/>
              </a:rPr>
              <a:t>, </a:t>
            </a:r>
            <a:r>
              <a:rPr lang="en-US" sz="2400" dirty="0" err="1">
                <a:solidFill>
                  <a:srgbClr val="000000"/>
                </a:solidFill>
                <a:latin typeface="Courier New"/>
                <a:ea typeface="Courier New"/>
                <a:cs typeface="Courier New"/>
                <a:sym typeface="Courier New"/>
              </a:rPr>
              <a:t>inputFmt</a:t>
            </a:r>
            <a:r>
              <a:rPr lang="en-US" sz="2400" dirty="0">
                <a:solidFill>
                  <a:srgbClr val="000000"/>
                </a:solidFill>
                <a:latin typeface="Courier New"/>
                <a:ea typeface="Courier New"/>
                <a:cs typeface="Courier New"/>
                <a:sym typeface="Courier New"/>
              </a:rPr>
              <a:t>, conf)</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36880616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954162" y="995144"/>
            <a:ext cx="10786800" cy="46526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(2)</a:t>
            </a:r>
            <a:endParaRPr dirty="0">
              <a:solidFill>
                <a:srgbClr val="C00000"/>
              </a:solidFill>
              <a:ea typeface="Arial"/>
              <a:cs typeface="Arial"/>
              <a:sym typeface="Arial"/>
            </a:endParaRPr>
          </a:p>
        </p:txBody>
      </p:sp>
      <p:sp>
        <p:nvSpPr>
          <p:cNvPr id="263" name="Shape 26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67</a:t>
            </a:fld>
            <a:endParaRPr dirty="0"/>
          </a:p>
        </p:txBody>
      </p:sp>
      <p:sp>
        <p:nvSpPr>
          <p:cNvPr id="264" name="Shape 264"/>
          <p:cNvSpPr txBox="1">
            <a:spLocks noGrp="1"/>
          </p:cNvSpPr>
          <p:nvPr>
            <p:ph type="body" idx="1"/>
          </p:nvPr>
        </p:nvSpPr>
        <p:spPr>
          <a:xfrm>
            <a:off x="1746132" y="1938781"/>
            <a:ext cx="10537200" cy="4806123"/>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Basic Transformations</a:t>
            </a:r>
            <a:endParaRPr sz="3200" dirty="0">
              <a:solidFill>
                <a:srgbClr val="000000"/>
              </a:solidFill>
              <a:ea typeface="Arial"/>
              <a:cs typeface="Arial"/>
              <a:sym typeface="Arial"/>
            </a:endParaRPr>
          </a:p>
          <a:p>
            <a:pPr marL="0" indent="0">
              <a:lnSpc>
                <a:spcPct val="115000"/>
              </a:lnSpc>
              <a:spcBef>
                <a:spcPts val="0"/>
              </a:spcBef>
              <a:buNone/>
            </a:pPr>
            <a:endParaRPr sz="2400"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sc.parallelize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Pass each element through a function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squares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nums.map</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x*x) // {1, 4, 9}</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Keep elements passing a predicate</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even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squares.filter</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x % 2 == 0) // {4}</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2172650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948427" y="847116"/>
            <a:ext cx="10786800" cy="784027"/>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(3)</a:t>
            </a:r>
            <a:endParaRPr dirty="0">
              <a:solidFill>
                <a:srgbClr val="C00000"/>
              </a:solidFill>
              <a:ea typeface="Arial"/>
              <a:cs typeface="Arial"/>
              <a:sym typeface="Arial"/>
            </a:endParaRPr>
          </a:p>
        </p:txBody>
      </p:sp>
      <p:sp>
        <p:nvSpPr>
          <p:cNvPr id="271" name="Shape 27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68</a:t>
            </a:fld>
            <a:endParaRPr dirty="0"/>
          </a:p>
        </p:txBody>
      </p:sp>
      <p:sp>
        <p:nvSpPr>
          <p:cNvPr id="272" name="Shape 272"/>
          <p:cNvSpPr txBox="1">
            <a:spLocks noGrp="1"/>
          </p:cNvSpPr>
          <p:nvPr>
            <p:ph type="body" idx="1"/>
          </p:nvPr>
        </p:nvSpPr>
        <p:spPr>
          <a:xfrm>
            <a:off x="1267824" y="1772427"/>
            <a:ext cx="9936000" cy="4671112"/>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2800" dirty="0">
                <a:solidFill>
                  <a:srgbClr val="000000"/>
                </a:solidFill>
                <a:ea typeface="Arial"/>
                <a:cs typeface="Arial"/>
                <a:sym typeface="Arial"/>
              </a:rPr>
              <a:t>Basic Actions</a:t>
            </a:r>
          </a:p>
          <a:p>
            <a:pPr marL="0" indent="0">
              <a:lnSpc>
                <a:spcPct val="100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nums</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sc.parallelize</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([1, 2, 3])</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Retrieve RDD contents as a local collection</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nums.collect</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 =&gt; [1, 2, 3]</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Return first K elements</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nums.take</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(2) # =&gt; [1, 2]</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Count number of elements</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nums.count</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 =&gt; 3</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Merge elements with an associative function</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nums.reduce</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(lambda x, y: x + y) # =&gt; 6</a:t>
            </a:r>
            <a:endParaRPr sz="2000" dirty="0"/>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13511878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915183" y="756584"/>
            <a:ext cx="10786800" cy="73442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(4)</a:t>
            </a:r>
            <a:endParaRPr dirty="0">
              <a:solidFill>
                <a:srgbClr val="C00000"/>
              </a:solidFill>
              <a:ea typeface="Arial"/>
              <a:cs typeface="Arial"/>
              <a:sym typeface="Arial"/>
            </a:endParaRPr>
          </a:p>
        </p:txBody>
      </p:sp>
      <p:sp>
        <p:nvSpPr>
          <p:cNvPr id="279" name="Shape 27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69</a:t>
            </a:fld>
            <a:endParaRPr dirty="0"/>
          </a:p>
        </p:txBody>
      </p:sp>
      <p:sp>
        <p:nvSpPr>
          <p:cNvPr id="280" name="Shape 280"/>
          <p:cNvSpPr txBox="1">
            <a:spLocks noGrp="1"/>
          </p:cNvSpPr>
          <p:nvPr>
            <p:ph type="body" idx="1"/>
          </p:nvPr>
        </p:nvSpPr>
        <p:spPr>
          <a:xfrm>
            <a:off x="1500433" y="1761011"/>
            <a:ext cx="10310700" cy="484679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267"/>
              </a:spcBef>
              <a:spcAft>
                <a:spcPts val="267"/>
              </a:spcAft>
              <a:buNone/>
            </a:pPr>
            <a:r>
              <a:rPr lang="en-US" sz="1800" dirty="0">
                <a:solidFill>
                  <a:srgbClr val="000000"/>
                </a:solidFill>
                <a:ea typeface="Arial"/>
                <a:cs typeface="Arial"/>
                <a:sym typeface="Arial"/>
              </a:rPr>
              <a:t>Working with Key-Value Pairs</a:t>
            </a:r>
          </a:p>
          <a:p>
            <a:pPr marL="0" indent="0">
              <a:lnSpc>
                <a:spcPct val="100000"/>
              </a:lnSpc>
              <a:spcBef>
                <a:spcPts val="267"/>
              </a:spcBef>
              <a:spcAft>
                <a:spcPts val="267"/>
              </a:spcAft>
              <a:buNone/>
            </a:pPr>
            <a:r>
              <a:rPr lang="en-US" sz="1600" dirty="0">
                <a:solidFill>
                  <a:srgbClr val="000000"/>
                </a:solidFill>
                <a:latin typeface="Courier New" panose="02070309020205020404" pitchFamily="49" charset="0"/>
                <a:ea typeface="Courier New"/>
                <a:cs typeface="Courier New" panose="02070309020205020404" pitchFamily="49" charset="0"/>
                <a:sym typeface="Courier New"/>
              </a:rPr>
              <a:t>Spark’s “distributed reduce” transformations operate on RDDs of key-value pairs</a:t>
            </a: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600" dirty="0">
                <a:solidFill>
                  <a:srgbClr val="000000"/>
                </a:solidFill>
                <a:latin typeface="Courier New" panose="02070309020205020404" pitchFamily="49" charset="0"/>
                <a:ea typeface="Courier New"/>
                <a:cs typeface="Courier New" panose="02070309020205020404" pitchFamily="49" charset="0"/>
                <a:sym typeface="Courier New"/>
              </a:rPr>
              <a:t>Python:  pair = (a, b)</a:t>
            </a: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600" dirty="0">
                <a:solidFill>
                  <a:srgbClr val="000000"/>
                </a:solidFill>
                <a:latin typeface="Courier New" panose="02070309020205020404" pitchFamily="49" charset="0"/>
                <a:ea typeface="Courier New"/>
                <a:cs typeface="Courier New" panose="02070309020205020404" pitchFamily="49" charset="0"/>
                <a:sym typeface="Courier New"/>
              </a:rPr>
              <a:t>pair[0] # =&gt; a</a:t>
            </a: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600" dirty="0">
                <a:solidFill>
                  <a:srgbClr val="000000"/>
                </a:solidFill>
                <a:latin typeface="Courier New" panose="02070309020205020404" pitchFamily="49" charset="0"/>
                <a:ea typeface="Courier New"/>
                <a:cs typeface="Courier New" panose="02070309020205020404" pitchFamily="49" charset="0"/>
                <a:sym typeface="Courier New"/>
              </a:rPr>
              <a:t>pair[1] # =&gt; b</a:t>
            </a: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600" dirty="0">
                <a:solidFill>
                  <a:srgbClr val="000000"/>
                </a:solidFill>
                <a:latin typeface="Courier New" panose="02070309020205020404" pitchFamily="49" charset="0"/>
                <a:ea typeface="Courier New"/>
                <a:cs typeface="Courier New" panose="02070309020205020404" pitchFamily="49" charset="0"/>
                <a:sym typeface="Courier New"/>
              </a:rPr>
              <a:t>Scala:   </a:t>
            </a:r>
            <a:r>
              <a:rPr lang="en-US" sz="1600" dirty="0" err="1">
                <a:solidFill>
                  <a:srgbClr val="000000"/>
                </a:solidFill>
                <a:latin typeface="Courier New" panose="02070309020205020404" pitchFamily="49" charset="0"/>
                <a:ea typeface="Courier New"/>
                <a:cs typeface="Courier New" panose="02070309020205020404" pitchFamily="49" charset="0"/>
                <a:sym typeface="Courier New"/>
              </a:rPr>
              <a:t>val</a:t>
            </a:r>
            <a:r>
              <a:rPr lang="en-US" sz="1600" dirty="0">
                <a:solidFill>
                  <a:srgbClr val="000000"/>
                </a:solidFill>
                <a:latin typeface="Courier New" panose="02070309020205020404" pitchFamily="49" charset="0"/>
                <a:ea typeface="Courier New"/>
                <a:cs typeface="Courier New" panose="02070309020205020404" pitchFamily="49" charset="0"/>
                <a:sym typeface="Courier New"/>
              </a:rPr>
              <a:t> pair = (a, b)</a:t>
            </a: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600" dirty="0">
                <a:solidFill>
                  <a:srgbClr val="000000"/>
                </a:solidFill>
                <a:latin typeface="Courier New" panose="02070309020205020404" pitchFamily="49" charset="0"/>
                <a:ea typeface="Courier New"/>
                <a:cs typeface="Courier New" panose="02070309020205020404" pitchFamily="49" charset="0"/>
                <a:sym typeface="Courier New"/>
              </a:rPr>
              <a:t>pair._1 // =&gt; a</a:t>
            </a: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600" dirty="0">
                <a:solidFill>
                  <a:srgbClr val="000000"/>
                </a:solidFill>
                <a:latin typeface="Courier New" panose="02070309020205020404" pitchFamily="49" charset="0"/>
                <a:ea typeface="Courier New"/>
                <a:cs typeface="Courier New" panose="02070309020205020404" pitchFamily="49" charset="0"/>
                <a:sym typeface="Courier New"/>
              </a:rPr>
              <a:t>pair._2 // =&gt; b</a:t>
            </a: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600" dirty="0">
                <a:solidFill>
                  <a:srgbClr val="000000"/>
                </a:solidFill>
                <a:latin typeface="Courier New" panose="02070309020205020404" pitchFamily="49" charset="0"/>
                <a:ea typeface="Courier New"/>
                <a:cs typeface="Courier New" panose="02070309020205020404" pitchFamily="49" charset="0"/>
                <a:sym typeface="Courier New"/>
              </a:rPr>
              <a:t>Java: Tuple2 pair = new Tuple2(a, b);</a:t>
            </a: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600" dirty="0">
                <a:solidFill>
                  <a:srgbClr val="000000"/>
                </a:solidFill>
                <a:latin typeface="Courier New" panose="02070309020205020404" pitchFamily="49" charset="0"/>
                <a:ea typeface="Courier New"/>
                <a:cs typeface="Courier New" panose="02070309020205020404" pitchFamily="49" charset="0"/>
                <a:sym typeface="Courier New"/>
              </a:rPr>
              <a:t>pair._1 // =&gt; a</a:t>
            </a:r>
            <a:endParaRPr sz="1600"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600" dirty="0">
                <a:solidFill>
                  <a:srgbClr val="000000"/>
                </a:solidFill>
                <a:latin typeface="Courier New" panose="02070309020205020404" pitchFamily="49" charset="0"/>
                <a:ea typeface="Courier New"/>
                <a:cs typeface="Courier New" panose="02070309020205020404" pitchFamily="49" charset="0"/>
                <a:sym typeface="Courier New"/>
              </a:rPr>
              <a:t>pair._2 // =&gt; b</a:t>
            </a:r>
            <a:endParaRPr sz="1600" dirty="0">
              <a:solidFill>
                <a:srgbClr val="000000"/>
              </a:solidFill>
              <a:latin typeface="Courier New" panose="02070309020205020404" pitchFamily="49" charset="0"/>
              <a:ea typeface="Arial"/>
              <a:cs typeface="Courier New" panose="02070309020205020404" pitchFamily="49" charset="0"/>
              <a:sym typeface="Arial"/>
            </a:endParaRPr>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89130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sz="4400" dirty="0"/>
              <a:t>MapReduce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7</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2518207491"/>
      </p:ext>
    </p:extLst>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906390" y="964811"/>
            <a:ext cx="10786800" cy="64012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(5)</a:t>
            </a:r>
            <a:endParaRPr dirty="0">
              <a:solidFill>
                <a:srgbClr val="C00000"/>
              </a:solidFill>
              <a:ea typeface="Arial"/>
              <a:cs typeface="Arial"/>
              <a:sym typeface="Arial"/>
            </a:endParaRPr>
          </a:p>
        </p:txBody>
      </p:sp>
      <p:sp>
        <p:nvSpPr>
          <p:cNvPr id="287" name="Shape 28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70</a:t>
            </a:fld>
            <a:endParaRPr dirty="0"/>
          </a:p>
        </p:txBody>
      </p:sp>
      <p:sp>
        <p:nvSpPr>
          <p:cNvPr id="288" name="Shape 288"/>
          <p:cNvSpPr txBox="1">
            <a:spLocks noGrp="1"/>
          </p:cNvSpPr>
          <p:nvPr>
            <p:ph type="body" idx="1"/>
          </p:nvPr>
        </p:nvSpPr>
        <p:spPr>
          <a:xfrm>
            <a:off x="1024333" y="2279119"/>
            <a:ext cx="10786800" cy="419158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0"/>
              </a:spcBef>
              <a:buNone/>
            </a:pPr>
            <a:r>
              <a:rPr lang="en-US" dirty="0">
                <a:solidFill>
                  <a:srgbClr val="000000"/>
                </a:solidFill>
                <a:ea typeface="Arial"/>
                <a:cs typeface="Arial"/>
                <a:sym typeface="Arial"/>
              </a:rPr>
              <a:t>Some Key-Value Operations</a:t>
            </a:r>
            <a:endParaRPr dirty="0">
              <a:solidFill>
                <a:srgbClr val="000000"/>
              </a:solidFill>
              <a:ea typeface="Arial"/>
              <a:cs typeface="Arial"/>
              <a:sym typeface="Arial"/>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0"/>
              </a:spcBef>
              <a:buNone/>
            </a:pPr>
            <a:r>
              <a:rPr lang="en-US" sz="2133" dirty="0">
                <a:solidFill>
                  <a:srgbClr val="000000"/>
                </a:solidFill>
                <a:latin typeface="Courier New"/>
                <a:ea typeface="Courier New"/>
                <a:cs typeface="Courier New"/>
                <a:sym typeface="Courier New"/>
              </a:rPr>
              <a:t>pets = </a:t>
            </a:r>
            <a:r>
              <a:rPr lang="en-US" sz="2133" dirty="0" err="1">
                <a:solidFill>
                  <a:srgbClr val="000000"/>
                </a:solidFill>
                <a:latin typeface="Courier New"/>
                <a:ea typeface="Courier New"/>
                <a:cs typeface="Courier New"/>
                <a:sym typeface="Courier New"/>
              </a:rPr>
              <a:t>sc.parallelize</a:t>
            </a:r>
            <a:r>
              <a:rPr lang="en-US" sz="2133" dirty="0">
                <a:solidFill>
                  <a:srgbClr val="000000"/>
                </a:solidFill>
                <a:latin typeface="Courier New"/>
                <a:ea typeface="Courier New"/>
                <a:cs typeface="Courier New"/>
                <a:sym typeface="Courier New"/>
              </a:rPr>
              <a:t>([(“cat”, 1), (“dog”, 1), (“cat”, 2)])</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pets.reduceByKey</a:t>
            </a:r>
            <a:r>
              <a:rPr lang="en-US" sz="2133" dirty="0">
                <a:solidFill>
                  <a:srgbClr val="000000"/>
                </a:solidFill>
                <a:latin typeface="Courier New"/>
                <a:ea typeface="Courier New"/>
                <a:cs typeface="Courier New"/>
                <a:sym typeface="Courier New"/>
              </a:rPr>
              <a:t>(lambda x, y: x + y)    # =&gt; {(cat, 3), (dog, 1)}</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pets.groupByKey</a:t>
            </a:r>
            <a:r>
              <a:rPr lang="en-US" sz="2133" dirty="0">
                <a:solidFill>
                  <a:srgbClr val="000000"/>
                </a:solidFill>
                <a:latin typeface="Courier New"/>
                <a:ea typeface="Courier New"/>
                <a:cs typeface="Courier New"/>
                <a:sym typeface="Courier New"/>
              </a:rPr>
              <a:t>()     # =&gt; {(cat, [1, 2]), (dog, [1])}</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pets.sortByKey</a:t>
            </a:r>
            <a:r>
              <a:rPr lang="en-US" sz="2133" dirty="0">
                <a:solidFill>
                  <a:srgbClr val="000000"/>
                </a:solidFill>
                <a:latin typeface="Courier New"/>
                <a:ea typeface="Courier New"/>
                <a:cs typeface="Courier New"/>
                <a:sym typeface="Courier New"/>
              </a:rPr>
              <a:t>()      # =&gt; {(cat, 1), (cat, 2), (dog, 1)}</a:t>
            </a:r>
            <a:endParaRPr sz="2133" dirty="0">
              <a:solidFill>
                <a:srgbClr val="000000"/>
              </a:solidFill>
              <a:latin typeface="Courier New"/>
              <a:ea typeface="Courier New"/>
              <a:cs typeface="Courier New"/>
              <a:sym typeface="Courier New"/>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2297898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930582" y="886897"/>
            <a:ext cx="10786800" cy="74559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Word Count</a:t>
            </a:r>
            <a:endParaRPr dirty="0">
              <a:solidFill>
                <a:srgbClr val="C00000"/>
              </a:solidFill>
              <a:ea typeface="Arial"/>
              <a:cs typeface="Arial"/>
              <a:sym typeface="Arial"/>
            </a:endParaRPr>
          </a:p>
        </p:txBody>
      </p:sp>
      <p:sp>
        <p:nvSpPr>
          <p:cNvPr id="295" name="Shape 29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71</a:t>
            </a:fld>
            <a:endParaRPr dirty="0"/>
          </a:p>
        </p:txBody>
      </p:sp>
      <p:sp>
        <p:nvSpPr>
          <p:cNvPr id="296" name="Shape 296"/>
          <p:cNvSpPr txBox="1">
            <a:spLocks noGrp="1"/>
          </p:cNvSpPr>
          <p:nvPr>
            <p:ph type="body" idx="1"/>
          </p:nvPr>
        </p:nvSpPr>
        <p:spPr>
          <a:xfrm>
            <a:off x="1048366" y="2011548"/>
            <a:ext cx="10310700" cy="1870500"/>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2133" dirty="0">
                <a:solidFill>
                  <a:srgbClr val="000000"/>
                </a:solidFill>
                <a:latin typeface="Courier New"/>
                <a:ea typeface="Courier New"/>
                <a:cs typeface="Courier New"/>
                <a:sym typeface="Courier New"/>
              </a:rPr>
              <a:t>lines = </a:t>
            </a:r>
            <a:r>
              <a:rPr lang="en-US" sz="2133" dirty="0" err="1">
                <a:solidFill>
                  <a:srgbClr val="000000"/>
                </a:solidFill>
                <a:latin typeface="Courier New"/>
                <a:ea typeface="Courier New"/>
                <a:cs typeface="Courier New"/>
                <a:sym typeface="Courier New"/>
              </a:rPr>
              <a:t>sc.textFile</a:t>
            </a:r>
            <a:r>
              <a:rPr lang="en-US" sz="2133" dirty="0">
                <a:solidFill>
                  <a:srgbClr val="000000"/>
                </a:solidFill>
                <a:latin typeface="Courier New"/>
                <a:ea typeface="Courier New"/>
                <a:cs typeface="Courier New"/>
                <a:sym typeface="Courier New"/>
              </a:rPr>
              <a:t>(“hamlet.txt”)</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a:solidFill>
                  <a:srgbClr val="000000"/>
                </a:solidFill>
                <a:latin typeface="Courier New"/>
                <a:ea typeface="Courier New"/>
                <a:cs typeface="Courier New"/>
                <a:sym typeface="Courier New"/>
              </a:rPr>
              <a:t>counts = </a:t>
            </a:r>
            <a:r>
              <a:rPr lang="en-US" sz="2133" dirty="0" err="1">
                <a:solidFill>
                  <a:srgbClr val="000000"/>
                </a:solidFill>
                <a:latin typeface="Courier New"/>
                <a:ea typeface="Courier New"/>
                <a:cs typeface="Courier New"/>
                <a:sym typeface="Courier New"/>
              </a:rPr>
              <a:t>lines.flatMap</a:t>
            </a:r>
            <a:r>
              <a:rPr lang="en-US" sz="2133" dirty="0">
                <a:solidFill>
                  <a:srgbClr val="000000"/>
                </a:solidFill>
                <a:latin typeface="Courier New"/>
                <a:ea typeface="Courier New"/>
                <a:cs typeface="Courier New"/>
                <a:sym typeface="Courier New"/>
              </a:rPr>
              <a:t>(lambda line: </a:t>
            </a:r>
            <a:r>
              <a:rPr lang="en-US" sz="2133" dirty="0" err="1">
                <a:solidFill>
                  <a:srgbClr val="000000"/>
                </a:solidFill>
                <a:latin typeface="Courier New"/>
                <a:ea typeface="Courier New"/>
                <a:cs typeface="Courier New"/>
                <a:sym typeface="Courier New"/>
              </a:rPr>
              <a:t>line.split</a:t>
            </a:r>
            <a:r>
              <a:rPr lang="en-US" sz="2133" dirty="0">
                <a:solidFill>
                  <a:srgbClr val="000000"/>
                </a:solidFill>
                <a:latin typeface="Courier New"/>
                <a:ea typeface="Courier New"/>
                <a:cs typeface="Courier New"/>
                <a:sym typeface="Courier New"/>
              </a:rPr>
              <a:t>(“ “))</a:t>
            </a:r>
            <a:endParaRPr sz="2133" dirty="0">
              <a:solidFill>
                <a:srgbClr val="000000"/>
              </a:solidFill>
              <a:latin typeface="Courier New"/>
              <a:ea typeface="Courier New"/>
              <a:cs typeface="Courier New"/>
              <a:sym typeface="Courier New"/>
            </a:endParaRPr>
          </a:p>
          <a:p>
            <a:pPr marL="1828754" indent="457189">
              <a:lnSpc>
                <a:spcPct val="115000"/>
              </a:lnSpc>
              <a:spcBef>
                <a:spcPts val="0"/>
              </a:spcBef>
              <a:buNone/>
            </a:pPr>
            <a:r>
              <a:rPr lang="en-US" sz="2133" dirty="0">
                <a:solidFill>
                  <a:srgbClr val="000000"/>
                </a:solidFill>
                <a:latin typeface="Courier New"/>
                <a:ea typeface="Courier New"/>
                <a:cs typeface="Courier New"/>
                <a:sym typeface="Courier New"/>
              </a:rPr>
              <a:t>.map(lambda word: (word, 1))</a:t>
            </a:r>
            <a:endParaRPr sz="2133" dirty="0">
              <a:solidFill>
                <a:srgbClr val="000000"/>
              </a:solidFill>
              <a:latin typeface="Courier New"/>
              <a:ea typeface="Courier New"/>
              <a:cs typeface="Courier New"/>
              <a:sym typeface="Courier New"/>
            </a:endParaRPr>
          </a:p>
          <a:p>
            <a:pPr marL="1828754" indent="457189">
              <a:lnSpc>
                <a:spcPct val="115000"/>
              </a:lnSpc>
              <a:spcBef>
                <a:spcPts val="0"/>
              </a:spcBef>
              <a:buNone/>
            </a:pP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reduceByKey</a:t>
            </a:r>
            <a:r>
              <a:rPr lang="en-US" sz="2133" dirty="0">
                <a:solidFill>
                  <a:srgbClr val="000000"/>
                </a:solidFill>
                <a:latin typeface="Courier New"/>
                <a:ea typeface="Courier New"/>
                <a:cs typeface="Courier New"/>
                <a:sym typeface="Courier New"/>
              </a:rPr>
              <a:t>(lambda x, y: x + y)</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pic>
        <p:nvPicPr>
          <p:cNvPr id="297" name="Shape 297"/>
          <p:cNvPicPr preferRelativeResize="0"/>
          <p:nvPr/>
        </p:nvPicPr>
        <p:blipFill>
          <a:blip r:embed="rId3">
            <a:alphaModFix/>
          </a:blip>
          <a:stretch>
            <a:fillRect/>
          </a:stretch>
        </p:blipFill>
        <p:spPr>
          <a:xfrm>
            <a:off x="2207675" y="3894566"/>
            <a:ext cx="6785899" cy="2463975"/>
          </a:xfrm>
          <a:prstGeom prst="rect">
            <a:avLst/>
          </a:prstGeom>
          <a:noFill/>
          <a:ln>
            <a:noFill/>
          </a:ln>
        </p:spPr>
      </p:pic>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1518531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970012" y="711273"/>
            <a:ext cx="10786800" cy="7493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Spark Streaming</a:t>
            </a:r>
            <a:endParaRPr dirty="0">
              <a:solidFill>
                <a:srgbClr val="C00000"/>
              </a:solidFill>
              <a:ea typeface="Arial"/>
              <a:cs typeface="Arial"/>
              <a:sym typeface="Arial"/>
            </a:endParaRPr>
          </a:p>
        </p:txBody>
      </p:sp>
      <p:sp>
        <p:nvSpPr>
          <p:cNvPr id="304" name="Shape 304"/>
          <p:cNvSpPr txBox="1">
            <a:spLocks noGrp="1"/>
          </p:cNvSpPr>
          <p:nvPr>
            <p:ph type="sldNum" idx="12"/>
          </p:nvPr>
        </p:nvSpPr>
        <p:spPr>
          <a:xfrm>
            <a:off x="10900707" y="6829053"/>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72</a:t>
            </a:fld>
            <a:endParaRPr dirty="0"/>
          </a:p>
        </p:txBody>
      </p:sp>
      <p:sp>
        <p:nvSpPr>
          <p:cNvPr id="305" name="Shape 305"/>
          <p:cNvSpPr txBox="1">
            <a:spLocks noGrp="1"/>
          </p:cNvSpPr>
          <p:nvPr>
            <p:ph type="body" idx="1"/>
          </p:nvPr>
        </p:nvSpPr>
        <p:spPr>
          <a:xfrm>
            <a:off x="806375" y="3224895"/>
            <a:ext cx="10885200" cy="3245809"/>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dirty="0">
                <a:solidFill>
                  <a:srgbClr val="000000"/>
                </a:solidFill>
                <a:ea typeface="Arial"/>
                <a:cs typeface="Arial"/>
                <a:sym typeface="Arial"/>
              </a:rPr>
              <a:t>Represents streams as a series of RDDs over time (typically sub second intervals, but it is configurable)</a:t>
            </a:r>
            <a:endParaRPr dirty="0">
              <a:solidFill>
                <a:srgbClr val="000000"/>
              </a:solidFill>
              <a:ea typeface="Arial"/>
              <a:cs typeface="Arial"/>
              <a:sym typeface="Arial"/>
            </a:endParaRPr>
          </a:p>
          <a:p>
            <a:pPr marL="0" indent="0">
              <a:lnSpc>
                <a:spcPct val="115000"/>
              </a:lnSpc>
              <a:spcBef>
                <a:spcPts val="0"/>
              </a:spcBef>
              <a:buNone/>
            </a:pPr>
            <a:endParaRPr sz="2400" dirty="0">
              <a:solidFill>
                <a:srgbClr val="000000"/>
              </a:solidFill>
              <a:latin typeface="Arial"/>
              <a:ea typeface="Arial"/>
              <a:cs typeface="Arial"/>
              <a:sym typeface="Arial"/>
            </a:endParaRPr>
          </a:p>
          <a:p>
            <a:pPr marL="0" indent="0">
              <a:lnSpc>
                <a:spcPct val="115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val</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spammers =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sc.sequenceFile</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hdfs</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spammers.seq</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sc.twitterStream</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.filter(t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t.text.contains</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(“Santa Clara University”))</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.transform(tweets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tweets.map</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(t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t.user</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t)).join(spammers))</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.print()</a:t>
            </a:r>
            <a:endParaRPr sz="2000"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1400"/>
              </a:spcBef>
              <a:buNone/>
            </a:pPr>
            <a:endParaRPr sz="2400" dirty="0">
              <a:latin typeface="Arial"/>
              <a:ea typeface="Arial"/>
              <a:cs typeface="Arial"/>
              <a:sym typeface="Arial"/>
            </a:endParaRPr>
          </a:p>
        </p:txBody>
      </p:sp>
      <p:pic>
        <p:nvPicPr>
          <p:cNvPr id="306" name="Shape 306"/>
          <p:cNvPicPr preferRelativeResize="0"/>
          <p:nvPr/>
        </p:nvPicPr>
        <p:blipFill>
          <a:blip r:embed="rId3">
            <a:alphaModFix/>
          </a:blip>
          <a:stretch>
            <a:fillRect/>
          </a:stretch>
        </p:blipFill>
        <p:spPr>
          <a:xfrm>
            <a:off x="737449" y="1818998"/>
            <a:ext cx="4733925" cy="895351"/>
          </a:xfrm>
          <a:prstGeom prst="rect">
            <a:avLst/>
          </a:prstGeom>
          <a:noFill/>
          <a:ln>
            <a:noFill/>
          </a:ln>
        </p:spPr>
      </p:pic>
      <p:pic>
        <p:nvPicPr>
          <p:cNvPr id="307" name="Shape 307"/>
          <p:cNvPicPr preferRelativeResize="0"/>
          <p:nvPr/>
        </p:nvPicPr>
        <p:blipFill>
          <a:blip r:embed="rId4">
            <a:alphaModFix/>
          </a:blip>
          <a:stretch>
            <a:fillRect/>
          </a:stretch>
        </p:blipFill>
        <p:spPr>
          <a:xfrm>
            <a:off x="6748933" y="2091622"/>
            <a:ext cx="4638675" cy="981075"/>
          </a:xfrm>
          <a:prstGeom prst="rect">
            <a:avLst/>
          </a:prstGeom>
          <a:noFill/>
          <a:ln>
            <a:noFill/>
          </a:ln>
        </p:spPr>
      </p:pic>
      <p:cxnSp>
        <p:nvCxnSpPr>
          <p:cNvPr id="308" name="Shape 308"/>
          <p:cNvCxnSpPr/>
          <p:nvPr/>
        </p:nvCxnSpPr>
        <p:spPr>
          <a:xfrm>
            <a:off x="5083851" y="2482254"/>
            <a:ext cx="1710300" cy="246300"/>
          </a:xfrm>
          <a:prstGeom prst="straightConnector1">
            <a:avLst/>
          </a:prstGeom>
          <a:noFill/>
          <a:ln w="28575" cap="flat" cmpd="sng">
            <a:solidFill>
              <a:srgbClr val="741B47"/>
            </a:solidFill>
            <a:prstDash val="solid"/>
            <a:round/>
            <a:headEnd type="none" w="med" len="med"/>
            <a:tailEnd type="triangle" w="med" len="med"/>
          </a:ln>
        </p:spPr>
      </p:cxnSp>
      <p:sp>
        <p:nvSpPr>
          <p:cNvPr id="2" name="Footer Placeholder 1"/>
          <p:cNvSpPr>
            <a:spLocks noGrp="1"/>
          </p:cNvSpPr>
          <p:nvPr>
            <p:ph type="ftr" sz="quarter" idx="11"/>
          </p:nvPr>
        </p:nvSpPr>
        <p:spPr/>
        <p:txBody>
          <a:bodyPr/>
          <a:lstStyle/>
          <a:p>
            <a:r>
              <a:rPr lang="en-US" dirty="0"/>
              <a:t>CS5412 Cloud Computing, Fall 2022</a:t>
            </a:r>
          </a:p>
        </p:txBody>
      </p:sp>
    </p:spTree>
    <p:extLst>
      <p:ext uri="{BB962C8B-B14F-4D97-AF65-F5344CB8AC3E}">
        <p14:creationId xmlns:p14="http://schemas.microsoft.com/office/powerpoint/2010/main" val="27654058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024333" y="734180"/>
            <a:ext cx="10786800" cy="78296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3600" dirty="0">
                <a:ea typeface="Arial"/>
                <a:cs typeface="Arial"/>
                <a:sym typeface="Arial"/>
              </a:rPr>
              <a:t>Spark: Combining Libraries (Unified Pipeline)</a:t>
            </a:r>
            <a:endParaRPr sz="3600" i="0" u="none" strike="noStrike" cap="none" dirty="0">
              <a:solidFill>
                <a:srgbClr val="C00000"/>
              </a:solidFill>
              <a:ea typeface="Arial"/>
              <a:cs typeface="Arial"/>
              <a:sym typeface="Arial"/>
            </a:endParaRPr>
          </a:p>
        </p:txBody>
      </p:sp>
      <p:sp>
        <p:nvSpPr>
          <p:cNvPr id="364" name="Shape 364"/>
          <p:cNvSpPr txBox="1">
            <a:spLocks noGrp="1"/>
          </p:cNvSpPr>
          <p:nvPr>
            <p:ph type="ftr" idx="11"/>
          </p:nvPr>
        </p:nvSpPr>
        <p:spPr>
          <a:xfrm>
            <a:off x="6614052" y="6470700"/>
            <a:ext cx="4130400" cy="274200"/>
          </a:xfrm>
          <a:prstGeom prst="rect">
            <a:avLst/>
          </a:prstGeom>
          <a:noFill/>
          <a:ln>
            <a:noFill/>
          </a:ln>
        </p:spPr>
        <p:txBody>
          <a:bodyPr spcFirstLastPara="1" vert="horz" wrap="square" lIns="91425" tIns="45700" rIns="91425" bIns="45700" rtlCol="0" anchor="ctr" anchorCtr="0">
            <a:noAutofit/>
          </a:bodyPr>
          <a:lstStyle/>
          <a:p>
            <a:pPr algn="r"/>
            <a:r>
              <a:rPr lang="en-US" dirty="0"/>
              <a:t>CS5412 Cloud Computing, Fall 2022</a:t>
            </a:r>
            <a:endParaRPr dirty="0"/>
          </a:p>
        </p:txBody>
      </p:sp>
      <p:sp>
        <p:nvSpPr>
          <p:cNvPr id="365" name="Shape 36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73</a:t>
            </a:fld>
            <a:endParaRPr dirty="0"/>
          </a:p>
        </p:txBody>
      </p:sp>
      <p:sp>
        <p:nvSpPr>
          <p:cNvPr id="366" name="Shape 366"/>
          <p:cNvSpPr txBox="1">
            <a:spLocks noGrp="1"/>
          </p:cNvSpPr>
          <p:nvPr>
            <p:ph type="body" idx="1"/>
          </p:nvPr>
        </p:nvSpPr>
        <p:spPr>
          <a:xfrm>
            <a:off x="1419489" y="1793115"/>
            <a:ext cx="11061600" cy="4533900"/>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Load data using Spark SQL</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points = </a:t>
            </a:r>
            <a:r>
              <a:rPr lang="en-US" sz="2133" dirty="0" err="1">
                <a:solidFill>
                  <a:srgbClr val="000000"/>
                </a:solidFill>
                <a:latin typeface="Courier New"/>
                <a:ea typeface="Courier New"/>
                <a:cs typeface="Courier New"/>
                <a:sym typeface="Courier New"/>
              </a:rPr>
              <a:t>spark.sql</a:t>
            </a:r>
            <a:r>
              <a:rPr lang="en-US" sz="2133" dirty="0">
                <a:solidFill>
                  <a:srgbClr val="000000"/>
                </a:solidFill>
                <a:latin typeface="Courier New"/>
                <a:ea typeface="Courier New"/>
                <a:cs typeface="Courier New"/>
                <a:sym typeface="Courier New"/>
              </a:rPr>
              <a:t>(“select latitude, longitude from tweets”)</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Train a machine learning model</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model = </a:t>
            </a:r>
            <a:r>
              <a:rPr lang="en-US" sz="2133" dirty="0" err="1">
                <a:solidFill>
                  <a:srgbClr val="000000"/>
                </a:solidFill>
                <a:latin typeface="Courier New"/>
                <a:ea typeface="Courier New"/>
                <a:cs typeface="Courier New"/>
                <a:sym typeface="Courier New"/>
              </a:rPr>
              <a:t>KMeans.train</a:t>
            </a:r>
            <a:r>
              <a:rPr lang="en-US" sz="2133" dirty="0">
                <a:solidFill>
                  <a:srgbClr val="000000"/>
                </a:solidFill>
                <a:latin typeface="Courier New"/>
                <a:ea typeface="Courier New"/>
                <a:cs typeface="Courier New"/>
                <a:sym typeface="Courier New"/>
              </a:rPr>
              <a:t>(points, 10)</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Apply it to a stream</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err="1">
                <a:solidFill>
                  <a:srgbClr val="000000"/>
                </a:solidFill>
                <a:latin typeface="Courier New"/>
                <a:ea typeface="Courier New"/>
                <a:cs typeface="Courier New"/>
                <a:sym typeface="Courier New"/>
              </a:rPr>
              <a:t>sc.twitterStream</a:t>
            </a:r>
            <a:r>
              <a:rPr lang="en-US" sz="2133" dirty="0">
                <a:solidFill>
                  <a:srgbClr val="000000"/>
                </a:solidFill>
                <a:latin typeface="Courier New"/>
                <a:ea typeface="Courier New"/>
                <a:cs typeface="Courier New"/>
                <a:sym typeface="Courier New"/>
              </a:rPr>
              <a:t>(...)</a:t>
            </a:r>
            <a:endParaRPr sz="2133" dirty="0">
              <a:solidFill>
                <a:srgbClr val="000000"/>
              </a:solidFill>
              <a:latin typeface="Courier New"/>
              <a:ea typeface="Courier New"/>
              <a:cs typeface="Courier New"/>
              <a:sym typeface="Courier New"/>
            </a:endParaRPr>
          </a:p>
          <a:p>
            <a:pPr marL="0" indent="457189">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.map(lambda t: (</a:t>
            </a:r>
            <a:r>
              <a:rPr lang="en-US" sz="2133" dirty="0" err="1">
                <a:solidFill>
                  <a:srgbClr val="000000"/>
                </a:solidFill>
                <a:latin typeface="Courier New"/>
                <a:ea typeface="Courier New"/>
                <a:cs typeface="Courier New"/>
                <a:sym typeface="Courier New"/>
              </a:rPr>
              <a:t>model.predict</a:t>
            </a: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t.location</a:t>
            </a:r>
            <a:r>
              <a:rPr lang="en-US" sz="2133" dirty="0">
                <a:solidFill>
                  <a:srgbClr val="000000"/>
                </a:solidFill>
                <a:latin typeface="Courier New"/>
                <a:ea typeface="Courier New"/>
                <a:cs typeface="Courier New"/>
                <a:sym typeface="Courier New"/>
              </a:rPr>
              <a:t>), 1))</a:t>
            </a:r>
            <a:endParaRPr sz="2133" dirty="0">
              <a:solidFill>
                <a:srgbClr val="000000"/>
              </a:solidFill>
              <a:latin typeface="Courier New"/>
              <a:ea typeface="Courier New"/>
              <a:cs typeface="Courier New"/>
              <a:sym typeface="Courier New"/>
            </a:endParaRPr>
          </a:p>
          <a:p>
            <a:pPr marL="0" indent="457189">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reduceByWindow</a:t>
            </a:r>
            <a:r>
              <a:rPr lang="en-US" sz="2133" dirty="0">
                <a:solidFill>
                  <a:srgbClr val="000000"/>
                </a:solidFill>
                <a:latin typeface="Courier New"/>
                <a:ea typeface="Courier New"/>
                <a:cs typeface="Courier New"/>
                <a:sym typeface="Courier New"/>
              </a:rPr>
              <a:t>(“5s”, lambda a, b: a + b)</a:t>
            </a:r>
            <a:endParaRPr sz="2133"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35285451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p:txBody>
          <a:bodyPr/>
          <a:lstStyle/>
          <a:p>
            <a:r>
              <a:rPr lang="en-US" sz="4000" dirty="0">
                <a:sym typeface="Arial"/>
              </a:rPr>
              <a:t>Spark: Setting the Level of Parallelism</a:t>
            </a:r>
          </a:p>
        </p:txBody>
      </p:sp>
      <p:sp>
        <p:nvSpPr>
          <p:cNvPr id="316" name="Shape 316"/>
          <p:cNvSpPr txBox="1">
            <a:spLocks noGrp="1"/>
          </p:cNvSpPr>
          <p:nvPr>
            <p:ph type="body" idx="1"/>
          </p:nvPr>
        </p:nvSpPr>
        <p:spPr/>
        <p:txBody>
          <a:bodyPr/>
          <a:lstStyle/>
          <a:p>
            <a:r>
              <a:rPr lang="en-US" dirty="0">
                <a:sym typeface="Arial"/>
              </a:rPr>
              <a:t>All the pair RDD operations take an optional second parameter for number of tasks</a:t>
            </a:r>
          </a:p>
          <a:p>
            <a:endParaRPr lang="en-US" dirty="0">
              <a:sym typeface="Arial"/>
            </a:endParaRPr>
          </a:p>
          <a:p>
            <a:r>
              <a:rPr lang="en-US" dirty="0" err="1">
                <a:sym typeface="Courier New"/>
              </a:rPr>
              <a:t>words.reduceByKey</a:t>
            </a:r>
            <a:r>
              <a:rPr lang="en-US" dirty="0">
                <a:sym typeface="Courier New"/>
              </a:rPr>
              <a:t>(lambda x, y: x + y, 5)</a:t>
            </a:r>
          </a:p>
          <a:p>
            <a:r>
              <a:rPr lang="en-US" dirty="0" err="1">
                <a:sym typeface="Courier New"/>
              </a:rPr>
              <a:t>words.groupByKey</a:t>
            </a:r>
            <a:r>
              <a:rPr lang="en-US" dirty="0">
                <a:sym typeface="Courier New"/>
              </a:rPr>
              <a:t>(5)</a:t>
            </a:r>
          </a:p>
          <a:p>
            <a:r>
              <a:rPr lang="en-US" dirty="0" err="1">
                <a:sym typeface="Courier New"/>
              </a:rPr>
              <a:t>visits.join</a:t>
            </a:r>
            <a:r>
              <a:rPr lang="en-US" dirty="0">
                <a:sym typeface="Courier New"/>
              </a:rPr>
              <a:t>(</a:t>
            </a:r>
            <a:r>
              <a:rPr lang="en-US" dirty="0" err="1">
                <a:sym typeface="Courier New"/>
              </a:rPr>
              <a:t>pageViews</a:t>
            </a:r>
            <a:r>
              <a:rPr lang="en-US" dirty="0">
                <a:sym typeface="Courier New"/>
              </a:rPr>
              <a:t>, 5)</a:t>
            </a:r>
          </a:p>
          <a:p>
            <a:endParaRPr lang="en-US" dirty="0">
              <a:sym typeface="Arial"/>
            </a:endParaRPr>
          </a:p>
          <a:p>
            <a:r>
              <a:rPr lang="en-US" dirty="0">
                <a:sym typeface="Arial"/>
              </a:rPr>
              <a:t>	</a:t>
            </a:r>
          </a:p>
          <a:p>
            <a:endParaRPr lang="en-US" dirty="0"/>
          </a:p>
        </p:txBody>
      </p:sp>
      <p:sp>
        <p:nvSpPr>
          <p:cNvPr id="2" name="Footer Placeholder 1"/>
          <p:cNvSpPr>
            <a:spLocks noGrp="1"/>
          </p:cNvSpPr>
          <p:nvPr>
            <p:ph type="ftr" sz="quarter" idx="11"/>
          </p:nvPr>
        </p:nvSpPr>
        <p:spPr/>
        <p:txBody>
          <a:bodyPr/>
          <a:lstStyle/>
          <a:p>
            <a:r>
              <a:rPr lang="en-US" dirty="0"/>
              <a:t>CS5412 Cloud Computing, Fall 2022</a:t>
            </a:r>
          </a:p>
        </p:txBody>
      </p:sp>
      <p:sp>
        <p:nvSpPr>
          <p:cNvPr id="315" name="Shape 315"/>
          <p:cNvSpPr txBox="1">
            <a:spLocks noGrp="1"/>
          </p:cNvSpPr>
          <p:nvPr>
            <p:ph type="sldNum" idx="12"/>
          </p:nvPr>
        </p:nvSpPr>
        <p:spPr/>
        <p:txBody>
          <a:bodyPr/>
          <a:lstStyle/>
          <a:p>
            <a:fld id="{00000000-1234-1234-1234-123412341234}" type="slidenum">
              <a:rPr lang="en-US"/>
              <a:pPr/>
              <a:t>74</a:t>
            </a:fld>
            <a:endParaRPr lang="en-US" dirty="0"/>
          </a:p>
        </p:txBody>
      </p:sp>
    </p:spTree>
    <p:extLst>
      <p:ext uri="{BB962C8B-B14F-4D97-AF65-F5344CB8AC3E}">
        <p14:creationId xmlns:p14="http://schemas.microsoft.com/office/powerpoint/2010/main" val="2368690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p:txBody>
          <a:bodyPr/>
          <a:lstStyle/>
          <a:p>
            <a:r>
              <a:rPr lang="en-US" dirty="0">
                <a:sym typeface="Arial"/>
              </a:rPr>
              <a:t>Summary</a:t>
            </a:r>
          </a:p>
        </p:txBody>
      </p:sp>
      <p:sp>
        <p:nvSpPr>
          <p:cNvPr id="2" name="Text Placeholder 1">
            <a:extLst>
              <a:ext uri="{FF2B5EF4-FFF2-40B4-BE49-F238E27FC236}">
                <a16:creationId xmlns:a16="http://schemas.microsoft.com/office/drawing/2014/main" id="{C151A0FC-0BEC-4032-AA12-55BD696C8680}"/>
              </a:ext>
            </a:extLst>
          </p:cNvPr>
          <p:cNvSpPr>
            <a:spLocks noGrp="1"/>
          </p:cNvSpPr>
          <p:nvPr>
            <p:ph type="body" idx="1"/>
          </p:nvPr>
        </p:nvSpPr>
        <p:spPr/>
        <p:txBody>
          <a:bodyPr/>
          <a:lstStyle/>
          <a:p>
            <a:r>
              <a:rPr lang="en-US" dirty="0"/>
              <a:t>Spark is a powerful “manager” for big data computing.</a:t>
            </a:r>
          </a:p>
          <a:p>
            <a:r>
              <a:rPr lang="en-US" dirty="0"/>
              <a:t>It centers on a job scheduler for Hadoop (</a:t>
            </a:r>
            <a:r>
              <a:rPr lang="en-US" dirty="0" err="1"/>
              <a:t>MapReduce</a:t>
            </a:r>
            <a:r>
              <a:rPr lang="en-US" dirty="0"/>
              <a:t>) that is smart about where to run each task: co-locate task with data.</a:t>
            </a:r>
          </a:p>
          <a:p>
            <a:r>
              <a:rPr lang="en-US" dirty="0"/>
              <a:t>The data objects are “RDDs”:  a kind of recipe for generating a file from an underlying data collection.  RDD caching allows Spark to run mostly from memory-mapped data, for speed.</a:t>
            </a:r>
          </a:p>
        </p:txBody>
      </p:sp>
      <p:sp>
        <p:nvSpPr>
          <p:cNvPr id="3" name="Footer Placeholder 2"/>
          <p:cNvSpPr>
            <a:spLocks noGrp="1"/>
          </p:cNvSpPr>
          <p:nvPr>
            <p:ph type="ftr" sz="quarter" idx="11"/>
          </p:nvPr>
        </p:nvSpPr>
        <p:spPr/>
        <p:txBody>
          <a:bodyPr/>
          <a:lstStyle/>
          <a:p>
            <a:r>
              <a:rPr lang="en-US" dirty="0"/>
              <a:t>CS5412 Cloud Computing, Fall 2022</a:t>
            </a:r>
          </a:p>
        </p:txBody>
      </p:sp>
      <p:sp>
        <p:nvSpPr>
          <p:cNvPr id="389" name="Shape 389"/>
          <p:cNvSpPr txBox="1">
            <a:spLocks noGrp="1"/>
          </p:cNvSpPr>
          <p:nvPr>
            <p:ph type="sldNum" idx="12"/>
          </p:nvPr>
        </p:nvSpPr>
        <p:spPr/>
        <p:txBody>
          <a:bodyPr/>
          <a:lstStyle/>
          <a:p>
            <a:fld id="{00000000-1234-1234-1234-123412341234}" type="slidenum">
              <a:rPr lang="en-US" smtClean="0"/>
              <a:pPr/>
              <a:t>75</a:t>
            </a:fld>
            <a:endParaRPr lang="en-US" dirty="0"/>
          </a:p>
        </p:txBody>
      </p:sp>
      <p:sp>
        <p:nvSpPr>
          <p:cNvPr id="7" name="Shape 374">
            <a:extLst>
              <a:ext uri="{FF2B5EF4-FFF2-40B4-BE49-F238E27FC236}">
                <a16:creationId xmlns:a16="http://schemas.microsoft.com/office/drawing/2014/main" id="{9B1328C1-462F-4AAC-853F-58E541F8BF43}"/>
              </a:ext>
            </a:extLst>
          </p:cNvPr>
          <p:cNvSpPr txBox="1">
            <a:spLocks/>
          </p:cNvSpPr>
          <p:nvPr/>
        </p:nvSpPr>
        <p:spPr>
          <a:xfrm>
            <a:off x="1024128" y="5509781"/>
            <a:ext cx="10342411" cy="7995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20687" indent="-457189">
              <a:lnSpc>
                <a:spcPct val="115000"/>
              </a:lnSpc>
              <a:buSzPts val="2600"/>
            </a:pPr>
            <a:r>
              <a:rPr lang="en-US" sz="3200" dirty="0">
                <a:solidFill>
                  <a:srgbClr val="000000"/>
                </a:solidFill>
                <a:ea typeface="Arial"/>
                <a:cs typeface="Arial"/>
              </a:rPr>
              <a:t>Online tutorials: </a:t>
            </a:r>
            <a:r>
              <a:rPr lang="en-US" sz="3200" dirty="0">
                <a:solidFill>
                  <a:srgbClr val="0070C0"/>
                </a:solidFill>
                <a:ea typeface="Arial"/>
                <a:cs typeface="Arial"/>
              </a:rPr>
              <a:t>spark.apache.org/docs/latest</a:t>
            </a:r>
          </a:p>
          <a:p>
            <a:pPr marL="0" indent="457189">
              <a:lnSpc>
                <a:spcPct val="100000"/>
              </a:lnSpc>
              <a:buNone/>
            </a:pPr>
            <a:endParaRPr lang="en-US" sz="2000" dirty="0">
              <a:solidFill>
                <a:srgbClr val="0070C0"/>
              </a:solidFill>
              <a:latin typeface="Courier New"/>
              <a:ea typeface="Courier New"/>
              <a:cs typeface="Courier New"/>
              <a:sym typeface="Courier New"/>
            </a:endParaRPr>
          </a:p>
          <a:p>
            <a:pPr marL="0" indent="0">
              <a:lnSpc>
                <a:spcPct val="100000"/>
              </a:lnSpc>
              <a:buNone/>
            </a:pPr>
            <a:endParaRPr lang="en-US" sz="2400" dirty="0">
              <a:solidFill>
                <a:srgbClr val="000000"/>
              </a:solidFill>
              <a:latin typeface="Arial"/>
              <a:ea typeface="Arial"/>
              <a:cs typeface="Arial"/>
            </a:endParaRPr>
          </a:p>
          <a:p>
            <a:pPr marL="0" indent="0">
              <a:lnSpc>
                <a:spcPct val="115000"/>
              </a:lnSpc>
              <a:spcBef>
                <a:spcPts val="1400"/>
              </a:spcBef>
              <a:buNone/>
            </a:pPr>
            <a:endParaRPr lang="en-US" sz="2400" dirty="0"/>
          </a:p>
        </p:txBody>
      </p:sp>
    </p:spTree>
    <p:extLst>
      <p:ext uri="{BB962C8B-B14F-4D97-AF65-F5344CB8AC3E}">
        <p14:creationId xmlns:p14="http://schemas.microsoft.com/office/powerpoint/2010/main" val="68002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sz="4400" dirty="0"/>
              <a:t>MapReduce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8</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Tree>
    <p:extLst>
      <p:ext uri="{BB962C8B-B14F-4D97-AF65-F5344CB8AC3E}">
        <p14:creationId xmlns:p14="http://schemas.microsoft.com/office/powerpoint/2010/main" val="1594231335"/>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sz="4400" dirty="0"/>
              <a:t>MapReduce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dirty="0"/>
              <a:t>CS5412 Cloud Computing, Fall 2022</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9</a:t>
            </a:fld>
            <a:endParaRPr lang="en-US" dirty="0"/>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1</a:t>
            </a:r>
          </a:p>
        </p:txBody>
      </p:sp>
    </p:spTree>
    <p:extLst>
      <p:ext uri="{BB962C8B-B14F-4D97-AF65-F5344CB8AC3E}">
        <p14:creationId xmlns:p14="http://schemas.microsoft.com/office/powerpoint/2010/main" val="2348942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4539</Words>
  <Application>Microsoft Office PowerPoint</Application>
  <PresentationFormat>Widescreen</PresentationFormat>
  <Paragraphs>761</Paragraphs>
  <Slides>75</Slides>
  <Notes>63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Noto Sans Symbols</vt:lpstr>
      <vt:lpstr>Tw Cen MT</vt:lpstr>
      <vt:lpstr>Calibri</vt:lpstr>
      <vt:lpstr>Questrial</vt:lpstr>
      <vt:lpstr>Wingdings</vt:lpstr>
      <vt:lpstr>Courier New</vt:lpstr>
      <vt:lpstr>Arial</vt:lpstr>
      <vt:lpstr>Integral</vt:lpstr>
      <vt:lpstr>CS5412 / Lecture 21 MapReduce, Spark and RDDs</vt:lpstr>
      <vt:lpstr>MapReduce pattern: Sharded data set</vt:lpstr>
      <vt:lpstr>MapReduce:  Map step</vt:lpstr>
      <vt:lpstr>MapReduce pattern: Sharded data set</vt:lpstr>
      <vt:lpstr>MapReduce pattern: Map (first step)</vt:lpstr>
      <vt:lpstr>MapReduce: Shuffle exchange</vt:lpstr>
      <vt:lpstr>MapReduce pattern: Map (first step)</vt:lpstr>
      <vt:lpstr>MapReduce pattern: Map (first step)</vt:lpstr>
      <vt:lpstr>MapReduce pattern: Map (first step)</vt:lpstr>
      <vt:lpstr>MapReduce pattern: Shuffle</vt:lpstr>
      <vt:lpstr>MapReduce pattern: Sort</vt:lpstr>
      <vt:lpstr>MapReduce pattern: Map (first step)</vt:lpstr>
      <vt:lpstr>MapReduce pattern: Shuffle</vt:lpstr>
      <vt:lpstr>MapReduce pattern: Sort</vt:lpstr>
      <vt:lpstr>MapReduce pattern: reduce</vt:lpstr>
      <vt:lpstr>Example: Word Count </vt:lpstr>
      <vt:lpstr>Example: Word Count </vt:lpstr>
      <vt:lpstr>Word Count Using MapReduce </vt:lpstr>
      <vt:lpstr>Word Count Using MapReduce </vt:lpstr>
      <vt:lpstr>Sharded Word Count: Map</vt:lpstr>
      <vt:lpstr>Sharded Word Count: Map</vt:lpstr>
      <vt:lpstr>Shuffle &amp; Sort</vt:lpstr>
      <vt:lpstr>Word Count: Reducer</vt:lpstr>
      <vt:lpstr>Notice that…</vt:lpstr>
      <vt:lpstr>Who uses MapReduce?</vt:lpstr>
      <vt:lpstr>Spark Project</vt:lpstr>
      <vt:lpstr>Spark Ecosystem: A Unified Pipeline</vt:lpstr>
      <vt:lpstr>Key ideas</vt:lpstr>
      <vt:lpstr>How this works</vt:lpstr>
      <vt:lpstr>Spark Basics</vt:lpstr>
      <vt:lpstr>Spark Shell</vt:lpstr>
      <vt:lpstr>Spark Fundamentals</vt:lpstr>
      <vt:lpstr>Spark Context (1)</vt:lpstr>
      <vt:lpstr>Spark Context (2)</vt:lpstr>
      <vt:lpstr>Spark Context (3)</vt:lpstr>
      <vt:lpstr>Spark Fundamentals</vt:lpstr>
      <vt:lpstr>Resilient Distributed Dataset (RDD)</vt:lpstr>
      <vt:lpstr>RDDs</vt:lpstr>
      <vt:lpstr>RDDs are designed to be “immutable”</vt:lpstr>
      <vt:lpstr>Creating a RDD</vt:lpstr>
      <vt:lpstr>Example: A File-based RDD</vt:lpstr>
      <vt:lpstr>Spark Fundamentals</vt:lpstr>
      <vt:lpstr>RDD Operations</vt:lpstr>
      <vt:lpstr>RDD Transformations</vt:lpstr>
      <vt:lpstr>Example: map and filter Transformations</vt:lpstr>
      <vt:lpstr>RDD Actions</vt:lpstr>
      <vt:lpstr>Graph of RDDs</vt:lpstr>
      <vt:lpstr>Lazy Execution of RDDs (1)</vt:lpstr>
      <vt:lpstr>Lazy Execution of RDDs (2)</vt:lpstr>
      <vt:lpstr>Lazy Execution of RDDs (3)</vt:lpstr>
      <vt:lpstr>Lazy Execution of RDDs (4)</vt:lpstr>
      <vt:lpstr>Lazy Execution of RDDs (5)</vt:lpstr>
      <vt:lpstr>Opportunities This Enables</vt:lpstr>
      <vt:lpstr>Example: Mine error logs</vt:lpstr>
      <vt:lpstr>Key Idea: Elastic parallelism </vt:lpstr>
      <vt:lpstr>RDD and Partitions (Parallelism example)</vt:lpstr>
      <vt:lpstr>RDD Graph: Data Set vs Partition Views</vt:lpstr>
      <vt:lpstr>RDDs: Data Locality</vt:lpstr>
      <vt:lpstr>RDDs -- Summary</vt:lpstr>
      <vt:lpstr>Lifetime of a Job in Spark</vt:lpstr>
      <vt:lpstr>Anatomy of a Spark Application</vt:lpstr>
      <vt:lpstr>Typical RDD pattern of use</vt:lpstr>
      <vt:lpstr>Why is this a good strategy?</vt:lpstr>
      <vt:lpstr>Iterative Algorithms: Spark vs MapReduce</vt:lpstr>
      <vt:lpstr>Today’s Topics</vt:lpstr>
      <vt:lpstr>Spark Programming (1)</vt:lpstr>
      <vt:lpstr>Spark Programming (2)</vt:lpstr>
      <vt:lpstr>Spark Programming (3)</vt:lpstr>
      <vt:lpstr>Spark Programming (4)</vt:lpstr>
      <vt:lpstr>Spark Programming (5)</vt:lpstr>
      <vt:lpstr>Example: Word Count</vt:lpstr>
      <vt:lpstr>Example: Spark Streaming</vt:lpstr>
      <vt:lpstr>Spark: Combining Libraries (Unified Pipeline)</vt:lpstr>
      <vt:lpstr>Spark: Setting the Level of Parallelism</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Apache Spark</dc:title>
  <dc:creator>Ken Birman</dc:creator>
  <cp:lastModifiedBy>Ken Birman</cp:lastModifiedBy>
  <cp:revision>32</cp:revision>
  <dcterms:modified xsi:type="dcterms:W3CDTF">2022-11-05T13:14:18Z</dcterms:modified>
</cp:coreProperties>
</file>