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356" r:id="rId3"/>
    <p:sldId id="358" r:id="rId4"/>
    <p:sldId id="362" r:id="rId5"/>
    <p:sldId id="359" r:id="rId6"/>
    <p:sldId id="349" r:id="rId7"/>
    <p:sldId id="353" r:id="rId8"/>
    <p:sldId id="351" r:id="rId9"/>
    <p:sldId id="258" r:id="rId10"/>
    <p:sldId id="322" r:id="rId11"/>
    <p:sldId id="360" r:id="rId12"/>
    <p:sldId id="355"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88" r:id="rId32"/>
    <p:sldId id="279" r:id="rId33"/>
    <p:sldId id="280" r:id="rId34"/>
    <p:sldId id="281" r:id="rId35"/>
    <p:sldId id="282" r:id="rId36"/>
    <p:sldId id="283" r:id="rId37"/>
    <p:sldId id="284" r:id="rId38"/>
    <p:sldId id="285" r:id="rId39"/>
    <p:sldId id="286" r:id="rId40"/>
    <p:sldId id="352" r:id="rId41"/>
    <p:sldId id="343" r:id="rId42"/>
    <p:sldId id="363" r:id="rId43"/>
    <p:sldId id="364" r:id="rId44"/>
    <p:sldId id="326" r:id="rId45"/>
    <p:sldId id="328" r:id="rId46"/>
    <p:sldId id="329" r:id="rId47"/>
    <p:sldId id="330" r:id="rId48"/>
    <p:sldId id="361" r:id="rId49"/>
    <p:sldId id="331" r:id="rId50"/>
    <p:sldId id="332" r:id="rId51"/>
    <p:sldId id="333" r:id="rId52"/>
    <p:sldId id="335" r:id="rId53"/>
    <p:sldId id="334" r:id="rId54"/>
    <p:sldId id="339" r:id="rId55"/>
    <p:sldId id="338" r:id="rId56"/>
    <p:sldId id="340" r:id="rId57"/>
    <p:sldId id="337" r:id="rId58"/>
    <p:sldId id="348" r:id="rId59"/>
    <p:sldId id="350"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1E3165-E5E4-4CA5-8236-E0AD777A1346}">
          <p14:sldIdLst>
            <p14:sldId id="256"/>
            <p14:sldId id="356"/>
            <p14:sldId id="358"/>
            <p14:sldId id="362"/>
            <p14:sldId id="359"/>
            <p14:sldId id="349"/>
            <p14:sldId id="353"/>
            <p14:sldId id="351"/>
            <p14:sldId id="258"/>
            <p14:sldId id="322"/>
            <p14:sldId id="360"/>
            <p14:sldId id="355"/>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88"/>
            <p14:sldId id="279"/>
            <p14:sldId id="280"/>
            <p14:sldId id="281"/>
            <p14:sldId id="282"/>
            <p14:sldId id="283"/>
            <p14:sldId id="284"/>
            <p14:sldId id="285"/>
            <p14:sldId id="286"/>
            <p14:sldId id="352"/>
            <p14:sldId id="343"/>
            <p14:sldId id="363"/>
            <p14:sldId id="364"/>
            <p14:sldId id="326"/>
            <p14:sldId id="328"/>
            <p14:sldId id="329"/>
            <p14:sldId id="330"/>
            <p14:sldId id="361"/>
            <p14:sldId id="331"/>
            <p14:sldId id="332"/>
            <p14:sldId id="333"/>
            <p14:sldId id="335"/>
            <p14:sldId id="334"/>
            <p14:sldId id="339"/>
            <p14:sldId id="338"/>
            <p14:sldId id="340"/>
            <p14:sldId id="337"/>
            <p14:sldId id="348"/>
            <p14:sldId id="3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a:srgbClr val="D1D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10478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49320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19289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01822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62142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90772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59859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34666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9728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81177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1559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07625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76972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9861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92052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13556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91512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92527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4622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9427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3300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685800" y="4343400"/>
            <a:ext cx="5486400"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1800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1750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2318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1328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2606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2523D309-4384-4CC4-B21F-9B8761288BEC}" type="datetime1">
              <a:rPr lang="en-US" smtClean="0"/>
              <a:t>11/4/2022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DD723-DA1C-4965-AAC4-65D44F267F2D}" type="datetime1">
              <a:rPr lang="en-US" smtClean="0"/>
              <a:t>11/4/2022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9FC48D-34F8-4C3D-9302-8FFFA008E4E1}" type="datetime1">
              <a:rPr lang="en-US" smtClean="0"/>
              <a:t>11/4/2022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0684" cy="1141412"/>
          </a:xfrm>
        </p:spPr>
        <p:txBody>
          <a:bodyPr/>
          <a:lstStyle/>
          <a:p>
            <a:r>
              <a:rPr lang="en-US"/>
              <a:t>Click to edit Master title style</a:t>
            </a:r>
          </a:p>
        </p:txBody>
      </p:sp>
      <p:sp>
        <p:nvSpPr>
          <p:cNvPr id="3" name="Date Placeholder 2"/>
          <p:cNvSpPr>
            <a:spLocks noGrp="1"/>
          </p:cNvSpPr>
          <p:nvPr>
            <p:ph type="dt" idx="10"/>
          </p:nvPr>
        </p:nvSpPr>
        <p:spPr>
          <a:xfrm>
            <a:off x="609601" y="6245226"/>
            <a:ext cx="2842684" cy="474663"/>
          </a:xfrm>
        </p:spPr>
        <p:txBody>
          <a:bodyPr/>
          <a:lstStyle>
            <a:lvl1pPr>
              <a:defRPr/>
            </a:lvl1pPr>
          </a:lstStyle>
          <a:p>
            <a:fld id="{3070FFAC-F6EF-4163-A0FC-93E85CA37319}" type="datetime1">
              <a:rPr lang="en-US" altLang="en-US" smtClean="0"/>
              <a:t>11/4/2022</a:t>
            </a:fld>
            <a:endParaRPr lang="en-GB" altLang="en-US"/>
          </a:p>
        </p:txBody>
      </p:sp>
      <p:sp>
        <p:nvSpPr>
          <p:cNvPr id="4" name="Footer Placeholder 3"/>
          <p:cNvSpPr>
            <a:spLocks noGrp="1"/>
          </p:cNvSpPr>
          <p:nvPr>
            <p:ph type="ftr" idx="11"/>
          </p:nvPr>
        </p:nvSpPr>
        <p:spPr>
          <a:xfrm>
            <a:off x="4165601" y="6245226"/>
            <a:ext cx="3858684" cy="474663"/>
          </a:xfrm>
        </p:spPr>
        <p:txBody>
          <a:bodyPr/>
          <a:lstStyle>
            <a:lvl1pPr>
              <a:defRPr/>
            </a:lvl1pPr>
          </a:lstStyle>
          <a:p>
            <a:r>
              <a:rPr lang="en-GB" altLang="en-US"/>
              <a:t>http://www.cs.cornell.edu/courses/cs5412/2022fa</a:t>
            </a:r>
          </a:p>
        </p:txBody>
      </p:sp>
      <p:sp>
        <p:nvSpPr>
          <p:cNvPr id="5" name="Slide Number Placeholder 4"/>
          <p:cNvSpPr>
            <a:spLocks noGrp="1"/>
          </p:cNvSpPr>
          <p:nvPr>
            <p:ph type="sldNum" idx="12"/>
          </p:nvPr>
        </p:nvSpPr>
        <p:spPr>
          <a:xfrm>
            <a:off x="8737601" y="6245226"/>
            <a:ext cx="2842684" cy="474663"/>
          </a:xfrm>
        </p:spPr>
        <p:txBody>
          <a:bodyPr/>
          <a:lstStyle>
            <a:lvl1pPr>
              <a:defRPr/>
            </a:lvl1pPr>
          </a:lstStyle>
          <a:p>
            <a:fld id="{3D94C621-53A0-45FF-B16D-F2A5D75ECBAF}" type="slidenum">
              <a:rPr lang="en-GB" altLang="en-US"/>
              <a:pPr/>
              <a:t>‹#›</a:t>
            </a:fld>
            <a:endParaRPr lang="en-GB" altLang="en-US"/>
          </a:p>
        </p:txBody>
      </p:sp>
    </p:spTree>
    <p:extLst>
      <p:ext uri="{BB962C8B-B14F-4D97-AF65-F5344CB8AC3E}">
        <p14:creationId xmlns:p14="http://schemas.microsoft.com/office/powerpoint/2010/main" val="388134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6896B30-E32E-4C87-9371-D7C84B2BB9B9}" type="datetime1">
              <a:rPr lang="en-US" smtClean="0"/>
              <a:t>11/4/2022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342805-F610-42D3-AD2E-069EDFF9ED35}" type="datetime1">
              <a:rPr lang="en-US" smtClean="0"/>
              <a:t>11/4/2022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5395AF-F4E1-44B0-9B7C-81612141ED50}" type="datetime1">
              <a:rPr lang="en-US" smtClean="0"/>
              <a:t>11/4/2022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554E09-A4F0-4A21-89AF-5B9B78C6878C}" type="datetime1">
              <a:rPr lang="en-US" smtClean="0"/>
              <a:t>11/4/2022</a:t>
            </a:fld>
            <a:endParaRPr lang="en-US"/>
          </a:p>
        </p:txBody>
      </p:sp>
      <p:sp>
        <p:nvSpPr>
          <p:cNvPr id="8" name="Footer Placeholder 7"/>
          <p:cNvSpPr>
            <a:spLocks noGrp="1"/>
          </p:cNvSpPr>
          <p:nvPr>
            <p:ph type="ftr" sz="quarter" idx="11"/>
          </p:nvPr>
        </p:nvSpPr>
        <p:spPr/>
        <p:txBody>
          <a:bodyPr/>
          <a:lstStyle/>
          <a:p>
            <a:r>
              <a:rPr lang="en-US"/>
              <a:t>http://www.cs.cornell.edu/courses/cs5412/2022fa</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2D1C2D0B-2714-4863-A8A8-EA9C5DC2AB51}" type="datetime1">
              <a:rPr lang="en-US" smtClean="0"/>
              <a:t>11/4/2022</a:t>
            </a:fld>
            <a:endParaRPr lang="en-US"/>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7AA17-2B03-46C4-A5E0-5725914CC857}" type="datetime1">
              <a:rPr lang="en-US" smtClean="0"/>
              <a:t>11/4/2022</a:t>
            </a:fld>
            <a:endParaRPr lang="en-US"/>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898866-D1B1-4000-8140-DDBAE8F16AAD}" type="datetime1">
              <a:rPr lang="en-US" smtClean="0"/>
              <a:t>11/4/2022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21D22C-7DC1-4DC9-A2AD-7FAB56D4A8DF}" type="datetime1">
              <a:rPr lang="en-US" smtClean="0"/>
              <a:t>11/4/2022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1D49408-B9F2-46E4-8049-20D211CCE818}" type="datetime1">
              <a:rPr lang="en-US" smtClean="0"/>
              <a:t>11/4/2022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http://www.cs.cornell.edu/courses/cs5412/2022fa</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fontScale="90000"/>
          </a:bodyPr>
          <a:lstStyle/>
          <a:p>
            <a:r>
              <a:rPr lang="en-US" dirty="0"/>
              <a:t>  </a:t>
            </a:r>
            <a:r>
              <a:rPr lang="en-US" sz="4000" dirty="0"/>
              <a:t>CS 5412/Lecture 20:  </a:t>
            </a:r>
            <a:br>
              <a:rPr lang="en-US" sz="4000" dirty="0"/>
            </a:br>
            <a:r>
              <a:rPr lang="en-US" sz="4000" dirty="0"/>
              <a:t>Making The Cloud Friendlier for Object-Oriented Computing</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a:t>Fall, </a:t>
            </a:r>
            <a:r>
              <a:rPr lang="en-US" dirty="0"/>
              <a:t>2022</a:t>
            </a:r>
          </a:p>
        </p:txBody>
      </p:sp>
      <p:sp>
        <p:nvSpPr>
          <p:cNvPr id="4" name="Footer Placeholder 3"/>
          <p:cNvSpPr>
            <a:spLocks noGrp="1"/>
          </p:cNvSpPr>
          <p:nvPr>
            <p:ph type="ftr" sz="quarter" idx="11"/>
          </p:nvPr>
        </p:nvSpPr>
        <p:spPr/>
        <p:txBody>
          <a:bodyPr/>
          <a:lstStyle/>
          <a:p>
            <a:r>
              <a:rPr lang="en-US"/>
              <a:t>http://www.cs.cornell.edu/courses/cs5412/2022fa</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F3AE-3F1D-4D48-B968-05242248B500}"/>
              </a:ext>
            </a:extLst>
          </p:cNvPr>
          <p:cNvSpPr>
            <a:spLocks noGrp="1"/>
          </p:cNvSpPr>
          <p:nvPr>
            <p:ph type="title"/>
          </p:nvPr>
        </p:nvSpPr>
        <p:spPr/>
        <p:txBody>
          <a:bodyPr/>
          <a:lstStyle/>
          <a:p>
            <a:r>
              <a:rPr lang="en-US" dirty="0"/>
              <a:t>Three perspectives</a:t>
            </a:r>
          </a:p>
        </p:txBody>
      </p:sp>
      <p:sp>
        <p:nvSpPr>
          <p:cNvPr id="3" name="Content Placeholder 2">
            <a:extLst>
              <a:ext uri="{FF2B5EF4-FFF2-40B4-BE49-F238E27FC236}">
                <a16:creationId xmlns:a16="http://schemas.microsoft.com/office/drawing/2014/main" id="{9A2D1224-3D20-4226-8F68-A8620C94BCC3}"/>
              </a:ext>
            </a:extLst>
          </p:cNvPr>
          <p:cNvSpPr>
            <a:spLocks noGrp="1"/>
          </p:cNvSpPr>
          <p:nvPr>
            <p:ph idx="1"/>
          </p:nvPr>
        </p:nvSpPr>
        <p:spPr/>
        <p:txBody>
          <a:bodyPr/>
          <a:lstStyle/>
          <a:p>
            <a:r>
              <a:rPr lang="en-US" dirty="0"/>
              <a:t>First is the standard POSIX file system API.  You can use </a:t>
            </a:r>
            <a:r>
              <a:rPr lang="en-US" dirty="0" err="1"/>
              <a:t>Ceph</a:t>
            </a:r>
            <a:r>
              <a:rPr lang="en-US" dirty="0"/>
              <a:t> in any situation where you might use GFS, HDFS, NFS, etc.</a:t>
            </a:r>
          </a:p>
          <a:p>
            <a:endParaRPr lang="en-US" dirty="0"/>
          </a:p>
          <a:p>
            <a:r>
              <a:rPr lang="en-US" dirty="0"/>
              <a:t>Second is the </a:t>
            </a:r>
            <a:r>
              <a:rPr lang="en-US" dirty="0" err="1"/>
              <a:t>Ceph</a:t>
            </a:r>
            <a:r>
              <a:rPr lang="en-US" dirty="0"/>
              <a:t> </a:t>
            </a:r>
            <a:r>
              <a:rPr lang="en-US" dirty="0" err="1"/>
              <a:t>MetaData</a:t>
            </a:r>
            <a:r>
              <a:rPr lang="en-US" dirty="0"/>
              <a:t> layer.  This is a subsystem with its own API that manages objects… but doesn’t store data</a:t>
            </a:r>
          </a:p>
          <a:p>
            <a:endParaRPr lang="en-US" dirty="0"/>
          </a:p>
          <a:p>
            <a:r>
              <a:rPr lang="en-US" dirty="0"/>
              <a:t>Third is the RADOS object storage layer.  It holds the data but doesn’t know about the folders (directories) in which data is organized.</a:t>
            </a:r>
          </a:p>
        </p:txBody>
      </p:sp>
      <p:sp>
        <p:nvSpPr>
          <p:cNvPr id="4" name="Footer Placeholder 3">
            <a:extLst>
              <a:ext uri="{FF2B5EF4-FFF2-40B4-BE49-F238E27FC236}">
                <a16:creationId xmlns:a16="http://schemas.microsoft.com/office/drawing/2014/main" id="{3EA341B2-0D2C-452F-AEDB-FCA19CC25DA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D822592-D0B1-42EF-9E54-239F8C9AE0A8}"/>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234743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F538D-8A01-82DE-6A03-A61E31C9080B}"/>
              </a:ext>
            </a:extLst>
          </p:cNvPr>
          <p:cNvSpPr>
            <a:spLocks noGrp="1"/>
          </p:cNvSpPr>
          <p:nvPr>
            <p:ph type="title"/>
          </p:nvPr>
        </p:nvSpPr>
        <p:spPr/>
        <p:txBody>
          <a:bodyPr/>
          <a:lstStyle/>
          <a:p>
            <a:r>
              <a:rPr lang="en-US" dirty="0"/>
              <a:t>Central concepts</a:t>
            </a:r>
          </a:p>
        </p:txBody>
      </p:sp>
      <p:sp>
        <p:nvSpPr>
          <p:cNvPr id="3" name="Content Placeholder 2">
            <a:extLst>
              <a:ext uri="{FF2B5EF4-FFF2-40B4-BE49-F238E27FC236}">
                <a16:creationId xmlns:a16="http://schemas.microsoft.com/office/drawing/2014/main" id="{F02737E5-69CE-1C8C-2375-35C1ABDDDE35}"/>
              </a:ext>
            </a:extLst>
          </p:cNvPr>
          <p:cNvSpPr>
            <a:spLocks noGrp="1"/>
          </p:cNvSpPr>
          <p:nvPr>
            <p:ph idx="1"/>
          </p:nvPr>
        </p:nvSpPr>
        <p:spPr/>
        <p:txBody>
          <a:bodyPr>
            <a:normAutofit lnSpcReduction="10000"/>
          </a:bodyPr>
          <a:lstStyle/>
          <a:p>
            <a:r>
              <a:rPr lang="en-US" dirty="0"/>
              <a:t>Think of POSIX as a library: It has a standard set of file system operations but the storage system itself doesn’t need to use the identical API</a:t>
            </a:r>
          </a:p>
          <a:p>
            <a:endParaRPr lang="en-US" dirty="0"/>
          </a:p>
          <a:p>
            <a:r>
              <a:rPr lang="en-US" dirty="0"/>
              <a:t>In </a:t>
            </a:r>
            <a:r>
              <a:rPr lang="en-US" dirty="0" err="1"/>
              <a:t>Ceph</a:t>
            </a:r>
            <a:r>
              <a:rPr lang="en-US" dirty="0"/>
              <a:t>, both the file system name space (“meta data store”) and data plane (“object store”) ultimately map to key-value infrastructures!</a:t>
            </a:r>
          </a:p>
          <a:p>
            <a:pPr>
              <a:buFont typeface="Wingdings" panose="05000000000000000000" pitchFamily="2" charset="2"/>
              <a:buChar char="Ø"/>
            </a:pPr>
            <a:r>
              <a:rPr lang="en-US" dirty="0"/>
              <a:t>  POSIX is like an algorithm that “uses” key-value storage to mimic an </a:t>
            </a:r>
            <a:br>
              <a:rPr lang="en-US" dirty="0"/>
            </a:br>
            <a:r>
              <a:rPr lang="en-US" dirty="0"/>
              <a:t>    old-style Linux file system</a:t>
            </a:r>
          </a:p>
          <a:p>
            <a:pPr>
              <a:buFont typeface="Wingdings" panose="05000000000000000000" pitchFamily="2" charset="2"/>
              <a:buChar char="Ø"/>
            </a:pPr>
            <a:r>
              <a:rPr lang="en-US" dirty="0"/>
              <a:t>  Used in the recommended ways, </a:t>
            </a:r>
            <a:r>
              <a:rPr lang="en-US" dirty="0" err="1"/>
              <a:t>Ceph</a:t>
            </a:r>
            <a:r>
              <a:rPr lang="en-US" dirty="0"/>
              <a:t> is just a very thin layer mapping</a:t>
            </a:r>
            <a:br>
              <a:rPr lang="en-US" dirty="0"/>
            </a:br>
            <a:r>
              <a:rPr lang="en-US" dirty="0"/>
              <a:t>    between these two abstractions</a:t>
            </a:r>
          </a:p>
        </p:txBody>
      </p:sp>
      <p:sp>
        <p:nvSpPr>
          <p:cNvPr id="4" name="Footer Placeholder 3">
            <a:extLst>
              <a:ext uri="{FF2B5EF4-FFF2-40B4-BE49-F238E27FC236}">
                <a16:creationId xmlns:a16="http://schemas.microsoft.com/office/drawing/2014/main" id="{B2376BB4-2AE8-5B80-D3BC-5881EC8BBFA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1C9FABC-82A6-9C3B-C68E-E28F4BDF1965}"/>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767861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object structures are “invisible” to </a:t>
            </a:r>
            <a:r>
              <a:rPr lang="en-US" sz="4800" dirty="0" err="1"/>
              <a:t>Ceph</a:t>
            </a:r>
            <a:endParaRPr lang="en-US" sz="4800" dirty="0"/>
          </a:p>
        </p:txBody>
      </p:sp>
      <p:sp>
        <p:nvSpPr>
          <p:cNvPr id="3" name="Content Placeholder 2"/>
          <p:cNvSpPr>
            <a:spLocks noGrp="1"/>
          </p:cNvSpPr>
          <p:nvPr>
            <p:ph idx="1"/>
          </p:nvPr>
        </p:nvSpPr>
        <p:spPr>
          <a:xfrm>
            <a:off x="1024128" y="2743200"/>
            <a:ext cx="10786872" cy="3566160"/>
          </a:xfrm>
        </p:spPr>
        <p:txBody>
          <a:bodyPr>
            <a:normAutofit/>
          </a:bodyPr>
          <a:lstStyle/>
          <a:p>
            <a:r>
              <a:rPr lang="en-US" dirty="0"/>
              <a:t>The objects stored in the system are defined and “owned” by applications, not by </a:t>
            </a:r>
            <a:r>
              <a:rPr lang="en-US" dirty="0" err="1"/>
              <a:t>Ceph</a:t>
            </a:r>
            <a:r>
              <a:rPr lang="en-US" dirty="0"/>
              <a:t>.  </a:t>
            </a:r>
            <a:r>
              <a:rPr lang="en-US" dirty="0" err="1"/>
              <a:t>Ceph</a:t>
            </a:r>
            <a:r>
              <a:rPr lang="en-US" dirty="0"/>
              <a:t> itself doesn’t </a:t>
            </a:r>
            <a:r>
              <a:rPr lang="en-US" i="1" u="sng" dirty="0"/>
              <a:t>need</a:t>
            </a:r>
            <a:r>
              <a:rPr lang="en-US" dirty="0"/>
              <a:t> the definitions.  It cares about </a:t>
            </a:r>
            <a:r>
              <a:rPr lang="en-US" i="1" u="sng" dirty="0"/>
              <a:t>size</a:t>
            </a:r>
          </a:p>
          <a:p>
            <a:endParaRPr lang="en-US" i="1" u="sng" dirty="0"/>
          </a:p>
          <a:p>
            <a:r>
              <a:rPr lang="en-US" dirty="0"/>
              <a:t>The application defines the actual layout of each object, and the logic to serialize objects to byte vectors, and later deserialize and construct objects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2457503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a:normAutofit/>
          </a:bodyPr>
          <a:lstStyle/>
          <a:p>
            <a:r>
              <a:rPr lang="en-GB" altLang="en-US"/>
              <a:t>Ceph: A Scalable, High-Performance Distributed File System</a:t>
            </a:r>
          </a:p>
        </p:txBody>
      </p:sp>
      <p:sp>
        <p:nvSpPr>
          <p:cNvPr id="3074" name="Rectangle 2"/>
          <p:cNvSpPr>
            <a:spLocks noGrp="1" noChangeArrowheads="1"/>
          </p:cNvSpPr>
          <p:nvPr>
            <p:ph idx="1"/>
          </p:nvPr>
        </p:nvSpPr>
        <p:spPr bwMode="auto">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0000" tIns="46800" rIns="90000" bIns="46800" rtlCol="0">
            <a:normAutofit/>
          </a:bodyPr>
          <a:lstStyle/>
          <a:p>
            <a:pPr marL="0" indent="0"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dirty="0"/>
          </a:p>
          <a:p>
            <a:pPr marL="0" indent="0"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i="1" dirty="0"/>
              <a:t>Original slide set from OSDI 2006</a:t>
            </a:r>
          </a:p>
          <a:p>
            <a:pPr marL="0" indent="0"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dirty="0"/>
          </a:p>
          <a:p>
            <a:pPr marL="0" indent="0"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t>Sage A. Weil, Scott A. Brandt, Ethan L. Miller, Darrel D. E. Long</a:t>
            </a:r>
          </a:p>
        </p:txBody>
      </p:sp>
      <p:sp>
        <p:nvSpPr>
          <p:cNvPr id="4" name="Slide Number Placeholder 4"/>
          <p:cNvSpPr>
            <a:spLocks noGrp="1"/>
          </p:cNvSpPr>
          <p:nvPr>
            <p:ph type="sldNum" sz="quarter" idx="12"/>
          </p:nvPr>
        </p:nvSpPr>
        <p:spPr/>
        <p:txBody>
          <a:bodyPr/>
          <a:lstStyle/>
          <a:p>
            <a:fld id="{ED8E1C44-FF0A-47F8-BE5A-C3811AD0395E}" type="slidenum">
              <a:rPr lang="en-GB" altLang="en-US" smtClean="0"/>
              <a:pPr/>
              <a:t>13</a:t>
            </a:fld>
            <a:endParaRPr lang="en-GB" altLang="en-US"/>
          </a:p>
        </p:txBody>
      </p:sp>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12667798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ltLang="en-US"/>
              <a:t>Contents</a:t>
            </a:r>
          </a:p>
        </p:txBody>
      </p:sp>
      <p:sp>
        <p:nvSpPr>
          <p:cNvPr id="4098" name="Rectangle 2"/>
          <p:cNvSpPr>
            <a:spLocks noGrp="1" noChangeArrowheads="1"/>
          </p:cNvSpPr>
          <p:nvPr>
            <p:ph type="body" idx="1"/>
          </p:nvPr>
        </p:nvSpPr>
        <p:spPr/>
        <p:txBody>
          <a:bodyPr/>
          <a:lstStyle/>
          <a:p>
            <a:r>
              <a:rPr lang="en-GB" altLang="en-US"/>
              <a:t>Goals</a:t>
            </a:r>
          </a:p>
          <a:p>
            <a:r>
              <a:rPr lang="en-GB" altLang="en-US"/>
              <a:t>System Overview</a:t>
            </a:r>
          </a:p>
          <a:p>
            <a:r>
              <a:rPr lang="en-GB" altLang="en-US"/>
              <a:t>Client Operation</a:t>
            </a:r>
          </a:p>
          <a:p>
            <a:r>
              <a:rPr lang="en-GB" altLang="en-US"/>
              <a:t>Dynamically Distributed Metadata</a:t>
            </a:r>
          </a:p>
          <a:p>
            <a:r>
              <a:rPr lang="en-GB" altLang="en-US"/>
              <a:t>Distributed Object Storage</a:t>
            </a:r>
          </a:p>
          <a:p>
            <a:r>
              <a:rPr lang="en-GB" altLang="en-US"/>
              <a:t>Performance</a:t>
            </a:r>
          </a:p>
        </p:txBody>
      </p:sp>
      <p:sp>
        <p:nvSpPr>
          <p:cNvPr id="4" name="Slide Number Placeholder 5"/>
          <p:cNvSpPr>
            <a:spLocks noGrp="1"/>
          </p:cNvSpPr>
          <p:nvPr>
            <p:ph type="sldNum" idx="12"/>
          </p:nvPr>
        </p:nvSpPr>
        <p:spPr/>
        <p:txBody>
          <a:bodyPr/>
          <a:lstStyle/>
          <a:p>
            <a:fld id="{EEE3C756-28C3-4C0B-AF99-3CDFC30C1809}" type="slidenum">
              <a:rPr lang="en-GB" altLang="en-US" smtClean="0"/>
              <a:pPr/>
              <a:t>14</a:t>
            </a:fld>
            <a:endParaRPr lang="en-GB" altLang="en-US"/>
          </a:p>
        </p:txBody>
      </p:sp>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5416348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a:lstStyle/>
          <a:p>
            <a:r>
              <a:rPr lang="en-GB" altLang="en-US"/>
              <a:t>Goals</a:t>
            </a:r>
          </a:p>
        </p:txBody>
      </p:sp>
      <p:sp>
        <p:nvSpPr>
          <p:cNvPr id="5122" name="Rectangle 2"/>
          <p:cNvSpPr>
            <a:spLocks noGrp="1" noChangeArrowheads="1"/>
          </p:cNvSpPr>
          <p:nvPr>
            <p:ph type="body" idx="1"/>
          </p:nvPr>
        </p:nvSpPr>
        <p:spPr/>
        <p:txBody>
          <a:bodyPr/>
          <a:lstStyle/>
          <a:p>
            <a:pPr marL="0" indent="0">
              <a:buNone/>
            </a:pPr>
            <a:r>
              <a:rPr lang="en-GB" altLang="en-US" dirty="0"/>
              <a:t>Scalability</a:t>
            </a:r>
          </a:p>
          <a:p>
            <a:pPr lvl="1">
              <a:buFont typeface="Wingdings" panose="05000000000000000000" pitchFamily="2" charset="2"/>
              <a:buChar char="Ø"/>
            </a:pPr>
            <a:r>
              <a:rPr lang="en-GB" altLang="en-US" dirty="0"/>
              <a:t>  Storage capacity, throughput, client performance.  Emphasis on HPC.</a:t>
            </a:r>
          </a:p>
          <a:p>
            <a:pPr marL="0" indent="0">
              <a:buNone/>
            </a:pPr>
            <a:endParaRPr lang="en-GB" altLang="en-US" dirty="0"/>
          </a:p>
          <a:p>
            <a:pPr marL="0" indent="0">
              <a:buNone/>
            </a:pPr>
            <a:r>
              <a:rPr lang="en-GB" altLang="en-US" dirty="0"/>
              <a:t>Reliability</a:t>
            </a:r>
          </a:p>
          <a:p>
            <a:pPr lvl="1">
              <a:buFont typeface="Wingdings" panose="05000000000000000000" pitchFamily="2" charset="2"/>
              <a:buChar char="Ø"/>
            </a:pPr>
            <a:r>
              <a:rPr lang="en-GB" altLang="en-US" dirty="0"/>
              <a:t>  “…failures are the norm rather than the exception…”</a:t>
            </a:r>
          </a:p>
          <a:p>
            <a:pPr marL="0" indent="0">
              <a:buNone/>
            </a:pPr>
            <a:endParaRPr lang="en-GB" altLang="en-US" dirty="0"/>
          </a:p>
          <a:p>
            <a:pPr marL="0" indent="0">
              <a:buNone/>
            </a:pPr>
            <a:r>
              <a:rPr lang="en-GB" altLang="en-US" dirty="0"/>
              <a:t>Performance</a:t>
            </a:r>
          </a:p>
          <a:p>
            <a:pPr lvl="1">
              <a:buFont typeface="Wingdings" panose="05000000000000000000" pitchFamily="2" charset="2"/>
              <a:buChar char="Ø"/>
            </a:pPr>
            <a:r>
              <a:rPr lang="en-GB" altLang="en-US" dirty="0"/>
              <a:t>  Dynamic workloads</a:t>
            </a:r>
          </a:p>
          <a:p>
            <a:endParaRPr lang="en-GB" altLang="en-US" dirty="0"/>
          </a:p>
          <a:p>
            <a:endParaRPr lang="en-GB" altLang="en-US" dirty="0"/>
          </a:p>
        </p:txBody>
      </p:sp>
      <p:sp>
        <p:nvSpPr>
          <p:cNvPr id="4" name="Slide Number Placeholder 5"/>
          <p:cNvSpPr>
            <a:spLocks noGrp="1"/>
          </p:cNvSpPr>
          <p:nvPr>
            <p:ph type="sldNum" idx="12"/>
          </p:nvPr>
        </p:nvSpPr>
        <p:spPr/>
        <p:txBody>
          <a:bodyPr/>
          <a:lstStyle/>
          <a:p>
            <a:fld id="{0C22BD99-EE71-4ED4-81E0-03653E4CF82F}" type="slidenum">
              <a:rPr lang="en-GB" altLang="en-US" smtClean="0"/>
              <a:pPr/>
              <a:t>15</a:t>
            </a:fld>
            <a:endParaRPr lang="en-GB" altLang="en-US"/>
          </a:p>
        </p:txBody>
      </p:sp>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20040425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D76404D2-463C-4828-8E41-3AC2733C3310}" type="slidenum">
              <a:rPr lang="en-GB" altLang="en-US" smtClean="0"/>
              <a:pPr/>
              <a:t>16</a:t>
            </a:fld>
            <a:endParaRPr lang="en-GB" alt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57200"/>
            <a:ext cx="8229600" cy="594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280223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2D3E0DA2-2271-4B4B-986E-BEA124D00F44}" type="slidenum">
              <a:rPr lang="en-GB" altLang="en-US" smtClean="0"/>
              <a:pPr/>
              <a:t>17</a:t>
            </a:fld>
            <a:endParaRPr lang="en-GB" alt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8229600" cy="640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1186775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r>
              <a:rPr lang="en-GB" altLang="en-US"/>
              <a:t>System Overview</a:t>
            </a:r>
          </a:p>
        </p:txBody>
      </p:sp>
      <p:sp>
        <p:nvSpPr>
          <p:cNvPr id="4" name="Slide Number Placeholder 5"/>
          <p:cNvSpPr>
            <a:spLocks noGrp="1"/>
          </p:cNvSpPr>
          <p:nvPr>
            <p:ph type="sldNum" sz="quarter" idx="12"/>
          </p:nvPr>
        </p:nvSpPr>
        <p:spPr/>
        <p:txBody>
          <a:bodyPr/>
          <a:lstStyle/>
          <a:p>
            <a:fld id="{54461130-6CC5-4D5B-8370-F0A811921F8C}" type="slidenum">
              <a:rPr lang="en-GB" altLang="en-US" smtClean="0"/>
              <a:pPr/>
              <a:t>18</a:t>
            </a:fld>
            <a:endParaRPr lang="en-GB" altLang="en-US"/>
          </a:p>
        </p:txBody>
      </p:sp>
      <p:pic>
        <p:nvPicPr>
          <p:cNvPr id="8194"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662113"/>
            <a:ext cx="8226425" cy="3524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20049440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altLang="en-US"/>
              <a:t>Key Features</a:t>
            </a:r>
          </a:p>
        </p:txBody>
      </p:sp>
      <p:sp>
        <p:nvSpPr>
          <p:cNvPr id="9218" name="Rectangle 2"/>
          <p:cNvSpPr>
            <a:spLocks noGrp="1" noChangeArrowheads="1"/>
          </p:cNvSpPr>
          <p:nvPr>
            <p:ph type="body" idx="1"/>
          </p:nvPr>
        </p:nvSpPr>
        <p:spPr/>
        <p:txBody>
          <a:bodyPr>
            <a:normAutofit lnSpcReduction="10000"/>
          </a:bodyPr>
          <a:lstStyle/>
          <a:p>
            <a:r>
              <a:rPr lang="en-GB" altLang="en-US" dirty="0"/>
              <a:t>Decoupled data and metadata</a:t>
            </a:r>
          </a:p>
          <a:p>
            <a:pPr lvl="1">
              <a:buFont typeface="Wingdings" panose="05000000000000000000" pitchFamily="2" charset="2"/>
              <a:buChar char="Ø"/>
            </a:pPr>
            <a:r>
              <a:rPr lang="en-GB" altLang="en-US" dirty="0"/>
              <a:t>  CRUSH</a:t>
            </a:r>
          </a:p>
          <a:p>
            <a:pPr lvl="2">
              <a:buFont typeface="Wingdings" panose="05000000000000000000" pitchFamily="2" charset="2"/>
              <a:buChar char="Ø"/>
            </a:pPr>
            <a:r>
              <a:rPr lang="en-GB" altLang="en-US" sz="2400" dirty="0"/>
              <a:t>  Files striped onto predictably named objects</a:t>
            </a:r>
          </a:p>
          <a:p>
            <a:pPr lvl="2">
              <a:buFont typeface="Wingdings" panose="05000000000000000000" pitchFamily="2" charset="2"/>
              <a:buChar char="Ø"/>
            </a:pPr>
            <a:r>
              <a:rPr lang="en-GB" altLang="en-US" sz="2400" dirty="0"/>
              <a:t>  CRUSH maps objects to storage devices</a:t>
            </a:r>
          </a:p>
          <a:p>
            <a:r>
              <a:rPr lang="en-GB" altLang="en-US" dirty="0"/>
              <a:t>Dynamic Distributed Metadata Management</a:t>
            </a:r>
          </a:p>
          <a:p>
            <a:pPr lvl="1">
              <a:buFont typeface="Wingdings" panose="05000000000000000000" pitchFamily="2" charset="2"/>
              <a:buChar char="Ø"/>
            </a:pPr>
            <a:r>
              <a:rPr lang="en-GB" altLang="en-US" dirty="0"/>
              <a:t>  Dynamic subtree partitioning</a:t>
            </a:r>
          </a:p>
          <a:p>
            <a:pPr lvl="1">
              <a:buFont typeface="Wingdings" panose="05000000000000000000" pitchFamily="2" charset="2"/>
              <a:buChar char="Ø"/>
            </a:pPr>
            <a:r>
              <a:rPr lang="en-GB" altLang="en-US" dirty="0"/>
              <a:t>  Distributes metadata amongst MDSs</a:t>
            </a:r>
          </a:p>
          <a:p>
            <a:r>
              <a:rPr lang="en-GB" altLang="en-US" dirty="0"/>
              <a:t>Object-based storage</a:t>
            </a:r>
          </a:p>
          <a:p>
            <a:pPr lvl="1">
              <a:buFont typeface="Wingdings" panose="05000000000000000000" pitchFamily="2" charset="2"/>
              <a:buChar char="Ø"/>
            </a:pPr>
            <a:r>
              <a:rPr lang="en-GB" altLang="en-US" dirty="0"/>
              <a:t>  OSDs handle migration, replication, failure detection and recovery</a:t>
            </a:r>
          </a:p>
          <a:p>
            <a:endParaRPr lang="en-GB" altLang="en-US" dirty="0"/>
          </a:p>
        </p:txBody>
      </p:sp>
      <p:sp>
        <p:nvSpPr>
          <p:cNvPr id="4" name="Slide Number Placeholder 5"/>
          <p:cNvSpPr>
            <a:spLocks noGrp="1"/>
          </p:cNvSpPr>
          <p:nvPr>
            <p:ph type="sldNum" idx="12"/>
          </p:nvPr>
        </p:nvSpPr>
        <p:spPr/>
        <p:txBody>
          <a:bodyPr/>
          <a:lstStyle/>
          <a:p>
            <a:fld id="{CEA5BDEE-18C6-4439-8B79-94489E9D8C1D}" type="slidenum">
              <a:rPr lang="en-GB" altLang="en-US" smtClean="0"/>
              <a:pPr/>
              <a:t>19</a:t>
            </a:fld>
            <a:endParaRPr lang="en-GB" altLang="en-US"/>
          </a:p>
        </p:txBody>
      </p:sp>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25309318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main topic</a:t>
            </a:r>
          </a:p>
        </p:txBody>
      </p:sp>
      <p:sp>
        <p:nvSpPr>
          <p:cNvPr id="3" name="Content Placeholder 2"/>
          <p:cNvSpPr>
            <a:spLocks noGrp="1"/>
          </p:cNvSpPr>
          <p:nvPr>
            <p:ph idx="1"/>
          </p:nvPr>
        </p:nvSpPr>
        <p:spPr/>
        <p:txBody>
          <a:bodyPr>
            <a:normAutofit fontScale="92500"/>
          </a:bodyPr>
          <a:lstStyle/>
          <a:p>
            <a:r>
              <a:rPr lang="en-US" dirty="0"/>
              <a:t>The cloud was built mostly from Linux systems, yet Linux was created to support interactive computing applications in offices and hospitals, databases (big files, but record-oriented), text editing.</a:t>
            </a:r>
          </a:p>
          <a:p>
            <a:endParaRPr lang="en-US" dirty="0"/>
          </a:p>
          <a:p>
            <a:r>
              <a:rPr lang="en-US" dirty="0"/>
              <a:t>Records are fixed size, format.  Like an old-style library index</a:t>
            </a:r>
            <a:br>
              <a:rPr lang="en-US" dirty="0"/>
            </a:br>
            <a:r>
              <a:rPr lang="en-US" dirty="0"/>
              <a:t>with fixed fields and length limits.  In the 1970’s, a data file</a:t>
            </a:r>
            <a:br>
              <a:rPr lang="en-US" dirty="0"/>
            </a:br>
            <a:r>
              <a:rPr lang="en-US" dirty="0"/>
              <a:t>often would be a vector of these fixed-sized records.</a:t>
            </a:r>
          </a:p>
          <a:p>
            <a:endParaRPr lang="en-US" dirty="0"/>
          </a:p>
          <a:p>
            <a:r>
              <a:rPr lang="en-US" dirty="0"/>
              <a:t>This explains the POSIX </a:t>
            </a:r>
            <a:r>
              <a:rPr lang="en-US" b="1" dirty="0" err="1"/>
              <a:t>lseek</a:t>
            </a:r>
            <a:r>
              <a:rPr lang="en-US" dirty="0"/>
              <a:t> operation: “read/update the middle of a file”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a:t>
            </a:fld>
            <a:endParaRPr lang="en-US"/>
          </a:p>
        </p:txBody>
      </p:sp>
      <p:pic>
        <p:nvPicPr>
          <p:cNvPr id="1026" name="Picture 2" descr="Hockey theme library catalog cards  5 authentic vintage index image 1">
            <a:extLst>
              <a:ext uri="{FF2B5EF4-FFF2-40B4-BE49-F238E27FC236}">
                <a16:creationId xmlns:a16="http://schemas.microsoft.com/office/drawing/2014/main" id="{E848A594-8DC0-093F-3B12-28CF700C3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226" y="3429000"/>
            <a:ext cx="1943034" cy="201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605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GB" altLang="en-US"/>
              <a:t>Client Operation</a:t>
            </a:r>
          </a:p>
        </p:txBody>
      </p:sp>
      <p:sp>
        <p:nvSpPr>
          <p:cNvPr id="10242" name="Rectangle 2"/>
          <p:cNvSpPr>
            <a:spLocks noGrp="1" noChangeArrowheads="1"/>
          </p:cNvSpPr>
          <p:nvPr>
            <p:ph type="body" idx="1"/>
          </p:nvPr>
        </p:nvSpPr>
        <p:spPr/>
        <p:txBody>
          <a:bodyPr/>
          <a:lstStyle/>
          <a:p>
            <a:r>
              <a:rPr lang="en-GB" altLang="en-US" dirty="0" err="1"/>
              <a:t>Ceph</a:t>
            </a:r>
            <a:r>
              <a:rPr lang="en-GB" altLang="en-US" dirty="0"/>
              <a:t> interface</a:t>
            </a:r>
          </a:p>
          <a:p>
            <a:pPr lvl="1">
              <a:buFont typeface="Wingdings" panose="05000000000000000000" pitchFamily="2" charset="2"/>
              <a:buChar char="Ø"/>
            </a:pPr>
            <a:r>
              <a:rPr lang="en-GB" altLang="en-US" dirty="0"/>
              <a:t>  Nearly POSIX</a:t>
            </a:r>
          </a:p>
          <a:p>
            <a:pPr lvl="1">
              <a:buFont typeface="Wingdings" panose="05000000000000000000" pitchFamily="2" charset="2"/>
              <a:buChar char="Ø"/>
            </a:pPr>
            <a:r>
              <a:rPr lang="en-GB" altLang="en-US" dirty="0"/>
              <a:t>  Decoupled data and metadata operation</a:t>
            </a:r>
          </a:p>
          <a:p>
            <a:pPr marL="0" indent="0">
              <a:buNone/>
            </a:pPr>
            <a:r>
              <a:rPr lang="en-GB" altLang="en-US" dirty="0"/>
              <a:t>User space implementation</a:t>
            </a:r>
          </a:p>
          <a:p>
            <a:pPr lvl="1">
              <a:buFont typeface="Wingdings" panose="05000000000000000000" pitchFamily="2" charset="2"/>
              <a:buChar char="Ø"/>
            </a:pPr>
            <a:r>
              <a:rPr lang="en-GB" altLang="en-US" dirty="0"/>
              <a:t>  FUSE or directly linked</a:t>
            </a:r>
          </a:p>
        </p:txBody>
      </p:sp>
      <p:sp>
        <p:nvSpPr>
          <p:cNvPr id="5" name="Slide Number Placeholder 5"/>
          <p:cNvSpPr>
            <a:spLocks noGrp="1"/>
          </p:cNvSpPr>
          <p:nvPr>
            <p:ph type="sldNum" idx="12"/>
          </p:nvPr>
        </p:nvSpPr>
        <p:spPr/>
        <p:txBody>
          <a:bodyPr/>
          <a:lstStyle/>
          <a:p>
            <a:fld id="{48C40300-DAAE-4BD3-A236-05A335320491}" type="slidenum">
              <a:rPr lang="en-GB" altLang="en-US" smtClean="0"/>
              <a:pPr/>
              <a:t>20</a:t>
            </a:fld>
            <a:endParaRPr lang="en-GB" altLang="en-US"/>
          </a:p>
        </p:txBody>
      </p:sp>
      <p:sp>
        <p:nvSpPr>
          <p:cNvPr id="10244" name="Text Box 4"/>
          <p:cNvSpPr txBox="1">
            <a:spLocks noChangeArrowheads="1"/>
          </p:cNvSpPr>
          <p:nvPr/>
        </p:nvSpPr>
        <p:spPr bwMode="auto">
          <a:xfrm>
            <a:off x="2590800" y="4876801"/>
            <a:ext cx="6934200" cy="954107"/>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Comic Sans MS" panose="030F0702030302020204" pitchFamily="66" charset="0"/>
              </a:rPr>
              <a:t>FUSE is a software allowing to implement a file system in  a user space</a:t>
            </a:r>
          </a:p>
        </p:txBody>
      </p:sp>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33090462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lstStyle/>
          <a:p>
            <a:r>
              <a:rPr lang="en-GB" altLang="en-US"/>
              <a:t>Client Access Example</a:t>
            </a:r>
          </a:p>
        </p:txBody>
      </p:sp>
      <p:sp>
        <p:nvSpPr>
          <p:cNvPr id="11266" name="Rectangle 2"/>
          <p:cNvSpPr>
            <a:spLocks noGrp="1" noChangeArrowheads="1"/>
          </p:cNvSpPr>
          <p:nvPr>
            <p:ph type="body" idx="1"/>
          </p:nvPr>
        </p:nvSpPr>
        <p:spPr/>
        <p:txBody>
          <a:bodyPr/>
          <a:lstStyle/>
          <a:p>
            <a:r>
              <a:rPr lang="en-GB" altLang="en-US"/>
              <a:t>Client sends open request to MDS</a:t>
            </a:r>
          </a:p>
          <a:p>
            <a:r>
              <a:rPr lang="en-GB" altLang="en-US"/>
              <a:t>MDS returns capability, file inode, file size and stripe information</a:t>
            </a:r>
          </a:p>
          <a:p>
            <a:r>
              <a:rPr lang="en-GB" altLang="en-US"/>
              <a:t>Client read/write directly from/to OSDs</a:t>
            </a:r>
          </a:p>
          <a:p>
            <a:r>
              <a:rPr lang="en-GB" altLang="en-US"/>
              <a:t>MDS manages the capability</a:t>
            </a:r>
          </a:p>
          <a:p>
            <a:r>
              <a:rPr lang="en-GB" altLang="en-US"/>
              <a:t>Client sends close request, relinquishes capability, provides details to MDS</a:t>
            </a:r>
          </a:p>
        </p:txBody>
      </p:sp>
      <p:sp>
        <p:nvSpPr>
          <p:cNvPr id="4" name="Slide Number Placeholder 5"/>
          <p:cNvSpPr>
            <a:spLocks noGrp="1"/>
          </p:cNvSpPr>
          <p:nvPr>
            <p:ph type="sldNum" idx="12"/>
          </p:nvPr>
        </p:nvSpPr>
        <p:spPr/>
        <p:txBody>
          <a:bodyPr/>
          <a:lstStyle/>
          <a:p>
            <a:fld id="{6FD5504D-55D0-44C5-B536-D91673F7E7FF}" type="slidenum">
              <a:rPr lang="en-GB" altLang="en-US" smtClean="0"/>
              <a:pPr/>
              <a:t>21</a:t>
            </a:fld>
            <a:endParaRPr lang="en-GB" altLang="en-US"/>
          </a:p>
        </p:txBody>
      </p:sp>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18426832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a:lstStyle/>
          <a:p>
            <a:r>
              <a:rPr lang="en-GB" altLang="en-US"/>
              <a:t>Synchronization</a:t>
            </a:r>
          </a:p>
        </p:txBody>
      </p:sp>
      <p:sp>
        <p:nvSpPr>
          <p:cNvPr id="12290" name="Rectangle 2"/>
          <p:cNvSpPr>
            <a:spLocks noGrp="1" noChangeArrowheads="1"/>
          </p:cNvSpPr>
          <p:nvPr>
            <p:ph type="body" idx="1"/>
          </p:nvPr>
        </p:nvSpPr>
        <p:spPr/>
        <p:txBody>
          <a:bodyPr/>
          <a:lstStyle/>
          <a:p>
            <a:r>
              <a:rPr lang="en-GB" altLang="en-US"/>
              <a:t>Adheres to POSIX</a:t>
            </a:r>
          </a:p>
          <a:p>
            <a:r>
              <a:rPr lang="en-GB" altLang="en-US"/>
              <a:t>Includes HPC oriented extensions</a:t>
            </a:r>
          </a:p>
          <a:p>
            <a:pPr lvl="1"/>
            <a:r>
              <a:rPr lang="en-GB" altLang="en-US"/>
              <a:t>Consistency / correctness by default</a:t>
            </a:r>
          </a:p>
          <a:p>
            <a:pPr lvl="1"/>
            <a:r>
              <a:rPr lang="en-GB" altLang="en-US"/>
              <a:t>Optionally relax constraints via extensions</a:t>
            </a:r>
          </a:p>
          <a:p>
            <a:pPr lvl="1"/>
            <a:r>
              <a:rPr lang="en-GB" altLang="en-US"/>
              <a:t>Extensions for both data and metadata</a:t>
            </a:r>
          </a:p>
          <a:p>
            <a:r>
              <a:rPr lang="en-GB" altLang="en-US"/>
              <a:t>Synchronous I/O used with multiple writers or mix of readers and writers</a:t>
            </a:r>
          </a:p>
          <a:p>
            <a:endParaRPr lang="en-GB" altLang="en-US"/>
          </a:p>
        </p:txBody>
      </p:sp>
      <p:sp>
        <p:nvSpPr>
          <p:cNvPr id="4" name="Slide Number Placeholder 5"/>
          <p:cNvSpPr>
            <a:spLocks noGrp="1"/>
          </p:cNvSpPr>
          <p:nvPr>
            <p:ph type="sldNum" idx="12"/>
          </p:nvPr>
        </p:nvSpPr>
        <p:spPr/>
        <p:txBody>
          <a:bodyPr/>
          <a:lstStyle/>
          <a:p>
            <a:fld id="{CC103496-3A8D-4EE7-B302-E6EB6FFDE4AF}" type="slidenum">
              <a:rPr lang="en-GB" altLang="en-US" smtClean="0"/>
              <a:pPr/>
              <a:t>22</a:t>
            </a:fld>
            <a:endParaRPr lang="en-GB" altLang="en-US"/>
          </a:p>
        </p:txBody>
      </p:sp>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41242433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p:txBody>
          <a:bodyPr/>
          <a:lstStyle/>
          <a:p>
            <a:r>
              <a:rPr lang="en-GB" altLang="en-US"/>
              <a:t>Distributed Metadata</a:t>
            </a:r>
          </a:p>
        </p:txBody>
      </p:sp>
      <p:sp>
        <p:nvSpPr>
          <p:cNvPr id="13314" name="Rectangle 2"/>
          <p:cNvSpPr>
            <a:spLocks noGrp="1" noChangeArrowheads="1"/>
          </p:cNvSpPr>
          <p:nvPr>
            <p:ph type="body" idx="1"/>
          </p:nvPr>
        </p:nvSpPr>
        <p:spPr/>
        <p:txBody>
          <a:bodyPr/>
          <a:lstStyle/>
          <a:p>
            <a:r>
              <a:rPr lang="en-GB" altLang="en-US" dirty="0"/>
              <a:t>“Metadata operations often make up as much as half of file system workloads…”</a:t>
            </a:r>
          </a:p>
          <a:p>
            <a:endParaRPr lang="en-GB" altLang="en-US" dirty="0"/>
          </a:p>
          <a:p>
            <a:r>
              <a:rPr lang="en-GB" altLang="en-US" dirty="0"/>
              <a:t>MDSs use journaling</a:t>
            </a:r>
          </a:p>
          <a:p>
            <a:pPr lvl="1">
              <a:buFont typeface="Wingdings" panose="05000000000000000000" pitchFamily="2" charset="2"/>
              <a:buChar char="Ø"/>
            </a:pPr>
            <a:r>
              <a:rPr lang="en-GB" altLang="en-US" dirty="0"/>
              <a:t>  Repetitive metadata updates handled in memory</a:t>
            </a:r>
          </a:p>
          <a:p>
            <a:pPr lvl="1">
              <a:buFont typeface="Wingdings" panose="05000000000000000000" pitchFamily="2" charset="2"/>
              <a:buChar char="Ø"/>
            </a:pPr>
            <a:r>
              <a:rPr lang="en-GB" altLang="en-US" dirty="0"/>
              <a:t>  Optimizes on-disk layout for read access</a:t>
            </a:r>
          </a:p>
          <a:p>
            <a:endParaRPr lang="en-GB" altLang="en-US" dirty="0"/>
          </a:p>
          <a:p>
            <a:r>
              <a:rPr lang="en-GB" altLang="en-US" dirty="0"/>
              <a:t>Adaptively distributes cached metadata across a set of nodes</a:t>
            </a:r>
          </a:p>
        </p:txBody>
      </p:sp>
      <p:sp>
        <p:nvSpPr>
          <p:cNvPr id="4" name="Slide Number Placeholder 5"/>
          <p:cNvSpPr>
            <a:spLocks noGrp="1"/>
          </p:cNvSpPr>
          <p:nvPr>
            <p:ph type="sldNum" idx="12"/>
          </p:nvPr>
        </p:nvSpPr>
        <p:spPr/>
        <p:txBody>
          <a:bodyPr/>
          <a:lstStyle/>
          <a:p>
            <a:fld id="{C8ACF8E9-0A2F-425A-B303-C1C51E50BE51}" type="slidenum">
              <a:rPr lang="en-GB" altLang="en-US" smtClean="0"/>
              <a:pPr/>
              <a:t>23</a:t>
            </a:fld>
            <a:endParaRPr lang="en-GB" altLang="en-US"/>
          </a:p>
        </p:txBody>
      </p:sp>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2537400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GB" altLang="en-US"/>
              <a:t>Dynamic Subtree Partitioning</a:t>
            </a:r>
          </a:p>
        </p:txBody>
      </p:sp>
      <p:sp>
        <p:nvSpPr>
          <p:cNvPr id="4" name="Slide Number Placeholder 5"/>
          <p:cNvSpPr>
            <a:spLocks noGrp="1"/>
          </p:cNvSpPr>
          <p:nvPr>
            <p:ph type="sldNum" sz="quarter" idx="12"/>
          </p:nvPr>
        </p:nvSpPr>
        <p:spPr/>
        <p:txBody>
          <a:bodyPr/>
          <a:lstStyle/>
          <a:p>
            <a:fld id="{6150C67A-AFF4-4986-B36A-511D98CBBD22}" type="slidenum">
              <a:rPr lang="en-GB" altLang="en-US" smtClean="0"/>
              <a:pPr/>
              <a:t>24</a:t>
            </a:fld>
            <a:endParaRPr lang="en-GB" altLang="en-US"/>
          </a:p>
        </p:txBody>
      </p:sp>
      <p:pic>
        <p:nvPicPr>
          <p:cNvPr id="14338"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773238"/>
            <a:ext cx="8226425" cy="3313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12173752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r>
              <a:rPr lang="en-GB" altLang="en-US"/>
              <a:t>Distributed Object Storage</a:t>
            </a:r>
          </a:p>
        </p:txBody>
      </p:sp>
      <p:sp>
        <p:nvSpPr>
          <p:cNvPr id="15362" name="Rectangle 2"/>
          <p:cNvSpPr>
            <a:spLocks noGrp="1" noChangeArrowheads="1"/>
          </p:cNvSpPr>
          <p:nvPr>
            <p:ph type="body" idx="1"/>
          </p:nvPr>
        </p:nvSpPr>
        <p:spPr/>
        <p:txBody>
          <a:bodyPr/>
          <a:lstStyle/>
          <a:p>
            <a:r>
              <a:rPr lang="en-GB" altLang="en-US" dirty="0"/>
              <a:t>Large files are split into a set of objects</a:t>
            </a:r>
          </a:p>
          <a:p>
            <a:r>
              <a:rPr lang="en-GB" altLang="en-US" dirty="0"/>
              <a:t>Objects are members of placement groups</a:t>
            </a:r>
          </a:p>
          <a:p>
            <a:r>
              <a:rPr lang="en-GB" altLang="en-US" dirty="0"/>
              <a:t>Placement groups are distributed across OSDs.</a:t>
            </a:r>
          </a:p>
        </p:txBody>
      </p:sp>
      <p:sp>
        <p:nvSpPr>
          <p:cNvPr id="4" name="Slide Number Placeholder 5"/>
          <p:cNvSpPr>
            <a:spLocks noGrp="1"/>
          </p:cNvSpPr>
          <p:nvPr>
            <p:ph type="sldNum" idx="12"/>
          </p:nvPr>
        </p:nvSpPr>
        <p:spPr/>
        <p:txBody>
          <a:bodyPr/>
          <a:lstStyle/>
          <a:p>
            <a:fld id="{CBD7B14A-91F0-40E0-AD35-0A2ED5D32890}" type="slidenum">
              <a:rPr lang="en-GB" altLang="en-US" smtClean="0"/>
              <a:pPr/>
              <a:t>25</a:t>
            </a:fld>
            <a:endParaRPr lang="en-GB" altLang="en-US"/>
          </a:p>
        </p:txBody>
      </p:sp>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1106551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r>
              <a:rPr lang="en-GB" altLang="en-US"/>
              <a:t>Distributed Object Storage</a:t>
            </a:r>
          </a:p>
        </p:txBody>
      </p:sp>
      <p:sp>
        <p:nvSpPr>
          <p:cNvPr id="4" name="Slide Number Placeholder 5"/>
          <p:cNvSpPr>
            <a:spLocks noGrp="1"/>
          </p:cNvSpPr>
          <p:nvPr>
            <p:ph type="sldNum" sz="quarter" idx="12"/>
          </p:nvPr>
        </p:nvSpPr>
        <p:spPr/>
        <p:txBody>
          <a:bodyPr/>
          <a:lstStyle/>
          <a:p>
            <a:fld id="{5FD53989-5951-4371-BAF7-02781A93A469}" type="slidenum">
              <a:rPr lang="en-GB" altLang="en-US" smtClean="0"/>
              <a:pPr/>
              <a:t>26</a:t>
            </a:fld>
            <a:endParaRPr lang="en-GB" altLang="en-US"/>
          </a:p>
        </p:txBody>
      </p:sp>
      <p:pic>
        <p:nvPicPr>
          <p:cNvPr id="16386"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389063"/>
            <a:ext cx="8226425" cy="4076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23110522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p:txBody>
          <a:bodyPr>
            <a:normAutofit/>
          </a:bodyPr>
          <a:lstStyle/>
          <a:p>
            <a:r>
              <a:rPr lang="en-GB" altLang="en-US" sz="4400" dirty="0"/>
              <a:t>CRUSH: A specialized Key Hashing Function</a:t>
            </a:r>
          </a:p>
        </p:txBody>
      </p:sp>
      <p:sp>
        <p:nvSpPr>
          <p:cNvPr id="17410" name="Rectangle 2"/>
          <p:cNvSpPr>
            <a:spLocks noGrp="1" noChangeArrowheads="1"/>
          </p:cNvSpPr>
          <p:nvPr>
            <p:ph type="body" idx="1"/>
          </p:nvPr>
        </p:nvSpPr>
        <p:spPr/>
        <p:txBody>
          <a:bodyPr/>
          <a:lstStyle/>
          <a:p>
            <a:r>
              <a:rPr lang="en-GB" altLang="en-US" dirty="0"/>
              <a:t>CRUSH(x):  (osdn1, osdn2, osdn3)</a:t>
            </a:r>
          </a:p>
          <a:p>
            <a:pPr lvl="1"/>
            <a:r>
              <a:rPr lang="en-GB" altLang="en-US" dirty="0"/>
              <a:t>Inputs</a:t>
            </a:r>
          </a:p>
          <a:p>
            <a:pPr lvl="2"/>
            <a:r>
              <a:rPr lang="en-GB" altLang="en-US" dirty="0"/>
              <a:t>x is the placement group</a:t>
            </a:r>
          </a:p>
          <a:p>
            <a:pPr lvl="2"/>
            <a:r>
              <a:rPr lang="en-GB" altLang="en-US" dirty="0"/>
              <a:t>Hierarchical cluster map</a:t>
            </a:r>
          </a:p>
          <a:p>
            <a:pPr lvl="2"/>
            <a:r>
              <a:rPr lang="en-GB" altLang="en-US" dirty="0"/>
              <a:t>Placement rules</a:t>
            </a:r>
          </a:p>
          <a:p>
            <a:pPr lvl="1"/>
            <a:r>
              <a:rPr lang="en-GB" altLang="en-US" dirty="0"/>
              <a:t>Outputs a list of OSDs</a:t>
            </a:r>
          </a:p>
          <a:p>
            <a:r>
              <a:rPr lang="en-GB" altLang="en-US" dirty="0"/>
              <a:t>Advantages</a:t>
            </a:r>
          </a:p>
          <a:p>
            <a:pPr lvl="1"/>
            <a:r>
              <a:rPr lang="en-GB" altLang="en-US" dirty="0"/>
              <a:t>Anyone can calculate object location</a:t>
            </a:r>
          </a:p>
          <a:p>
            <a:pPr lvl="1"/>
            <a:r>
              <a:rPr lang="en-GB" altLang="en-US" dirty="0"/>
              <a:t>Cluster map infrequently updated</a:t>
            </a:r>
          </a:p>
        </p:txBody>
      </p:sp>
      <p:sp>
        <p:nvSpPr>
          <p:cNvPr id="4" name="Slide Number Placeholder 5"/>
          <p:cNvSpPr>
            <a:spLocks noGrp="1"/>
          </p:cNvSpPr>
          <p:nvPr>
            <p:ph type="sldNum" idx="12"/>
          </p:nvPr>
        </p:nvSpPr>
        <p:spPr/>
        <p:txBody>
          <a:bodyPr/>
          <a:lstStyle/>
          <a:p>
            <a:fld id="{22E4DB83-1055-4761-84B6-76DDE9F19FEB}" type="slidenum">
              <a:rPr lang="en-GB" altLang="en-US" smtClean="0"/>
              <a:pPr/>
              <a:t>27</a:t>
            </a:fld>
            <a:endParaRPr lang="en-GB" altLang="en-US"/>
          </a:p>
        </p:txBody>
      </p:sp>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19886431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Data distribution</a:t>
            </a:r>
          </a:p>
        </p:txBody>
      </p:sp>
      <p:sp>
        <p:nvSpPr>
          <p:cNvPr id="64515" name="Rectangle 3"/>
          <p:cNvSpPr>
            <a:spLocks noGrp="1" noChangeArrowheads="1"/>
          </p:cNvSpPr>
          <p:nvPr>
            <p:ph type="body" idx="1"/>
          </p:nvPr>
        </p:nvSpPr>
        <p:spPr/>
        <p:txBody>
          <a:bodyPr>
            <a:normAutofit fontScale="92500" lnSpcReduction="10000"/>
          </a:bodyPr>
          <a:lstStyle/>
          <a:p>
            <a:r>
              <a:rPr lang="en-US" altLang="en-US" dirty="0"/>
              <a:t>(not a part of the original PowerPoint presentation)</a:t>
            </a:r>
          </a:p>
          <a:p>
            <a:endParaRPr lang="en-US" altLang="en-US" dirty="0"/>
          </a:p>
          <a:p>
            <a:r>
              <a:rPr lang="en-US" altLang="en-US" dirty="0"/>
              <a:t>Files are striped into many objects</a:t>
            </a:r>
          </a:p>
          <a:p>
            <a:pPr>
              <a:buFont typeface="Wingdings" panose="05000000000000000000" pitchFamily="2" charset="2"/>
              <a:buChar char="Ø"/>
            </a:pPr>
            <a:r>
              <a:rPr lang="en-US" altLang="en-US" dirty="0"/>
              <a:t>  (</a:t>
            </a:r>
            <a:r>
              <a:rPr lang="en-US" altLang="en-US" dirty="0" err="1"/>
              <a:t>ino</a:t>
            </a:r>
            <a:r>
              <a:rPr lang="en-US" altLang="en-US" dirty="0"/>
              <a:t>, ono)</a:t>
            </a:r>
            <a:r>
              <a:rPr lang="en-US" altLang="en-US" dirty="0">
                <a:sym typeface="Symbol" panose="05050102010706020507" pitchFamily="18" charset="2"/>
              </a:rPr>
              <a:t> </a:t>
            </a:r>
            <a:r>
              <a:rPr lang="en-US" altLang="en-US" dirty="0"/>
              <a:t> an object id (</a:t>
            </a:r>
            <a:r>
              <a:rPr lang="en-US" altLang="en-US" dirty="0" err="1">
                <a:sym typeface="MS Reference 1" pitchFamily="2" charset="2"/>
              </a:rPr>
              <a:t>oid</a:t>
            </a:r>
            <a:r>
              <a:rPr lang="en-US" altLang="en-US" dirty="0">
                <a:sym typeface="MS Reference 1" pitchFamily="2" charset="2"/>
              </a:rPr>
              <a:t>)</a:t>
            </a:r>
          </a:p>
          <a:p>
            <a:r>
              <a:rPr lang="en-US" altLang="en-US" dirty="0" err="1"/>
              <a:t>Ceph</a:t>
            </a:r>
            <a:r>
              <a:rPr lang="en-US" altLang="en-US" dirty="0"/>
              <a:t> maps objects into placement groups (PGs).  </a:t>
            </a:r>
          </a:p>
          <a:p>
            <a:pPr>
              <a:buFont typeface="Wingdings" panose="05000000000000000000" pitchFamily="2" charset="2"/>
              <a:buChar char="Ø"/>
            </a:pPr>
            <a:r>
              <a:rPr lang="en-US" altLang="en-US" dirty="0"/>
              <a:t>  hash(</a:t>
            </a:r>
            <a:r>
              <a:rPr lang="en-US" altLang="en-US" dirty="0" err="1"/>
              <a:t>oid</a:t>
            </a:r>
            <a:r>
              <a:rPr lang="en-US" altLang="en-US" dirty="0"/>
              <a:t>) &amp; mask</a:t>
            </a:r>
            <a:r>
              <a:rPr lang="en-US" altLang="en-US" dirty="0">
                <a:sym typeface="Symbol" panose="05050102010706020507" pitchFamily="18" charset="2"/>
              </a:rPr>
              <a:t> </a:t>
            </a:r>
            <a:r>
              <a:rPr lang="en-US" altLang="en-US" dirty="0"/>
              <a:t> a placement group id (</a:t>
            </a:r>
            <a:r>
              <a:rPr lang="en-US" altLang="en-US" dirty="0" err="1">
                <a:sym typeface="MS Reference 1" pitchFamily="2" charset="2"/>
              </a:rPr>
              <a:t>pgid</a:t>
            </a:r>
            <a:r>
              <a:rPr lang="en-US" altLang="en-US" dirty="0">
                <a:sym typeface="MS Reference 1" pitchFamily="2" charset="2"/>
              </a:rPr>
              <a:t>)</a:t>
            </a:r>
            <a:endParaRPr lang="en-US" altLang="en-US" dirty="0"/>
          </a:p>
          <a:p>
            <a:r>
              <a:rPr lang="en-US" altLang="en-US" dirty="0"/>
              <a:t>CRUSH assigns placement groups to OSDs, using what seems to be a “shard”</a:t>
            </a:r>
          </a:p>
          <a:p>
            <a:pPr>
              <a:buFont typeface="Wingdings" panose="05000000000000000000" pitchFamily="2" charset="2"/>
              <a:buChar char="Ø"/>
            </a:pPr>
            <a:r>
              <a:rPr lang="en-US" altLang="en-US" dirty="0"/>
              <a:t>  CRUSH(</a:t>
            </a:r>
            <a:r>
              <a:rPr lang="en-US" altLang="en-US" dirty="0" err="1"/>
              <a:t>pgid</a:t>
            </a:r>
            <a:r>
              <a:rPr lang="en-US" altLang="en-US" dirty="0"/>
              <a:t>)</a:t>
            </a:r>
            <a:r>
              <a:rPr lang="en-US" altLang="en-US" dirty="0">
                <a:sym typeface="Symbol" panose="05050102010706020507" pitchFamily="18" charset="2"/>
              </a:rPr>
              <a:t></a:t>
            </a:r>
            <a:r>
              <a:rPr lang="en-US" altLang="en-US" dirty="0">
                <a:sym typeface="MS Reference 1" pitchFamily="2" charset="2"/>
              </a:rPr>
              <a:t> a replication group, (osd1, osd2)</a:t>
            </a:r>
          </a:p>
        </p:txBody>
      </p:sp>
      <p:sp>
        <p:nvSpPr>
          <p:cNvPr id="4" name="Slide Number Placeholder 5"/>
          <p:cNvSpPr>
            <a:spLocks noGrp="1"/>
          </p:cNvSpPr>
          <p:nvPr>
            <p:ph type="sldNum" idx="12"/>
          </p:nvPr>
        </p:nvSpPr>
        <p:spPr/>
        <p:txBody>
          <a:bodyPr/>
          <a:lstStyle/>
          <a:p>
            <a:fld id="{7FEA342C-7A20-4E48-8174-D77D7725FFEA}" type="slidenum">
              <a:rPr lang="en-GB" altLang="en-US" smtClean="0"/>
              <a:pPr/>
              <a:t>28</a:t>
            </a:fld>
            <a:endParaRPr lang="en-GB" altLang="en-US"/>
          </a:p>
        </p:txBody>
      </p:sp>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1549290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r>
              <a:rPr lang="en-GB" altLang="en-US" dirty="0"/>
              <a:t>Replication: Reliable but not </a:t>
            </a:r>
            <a:r>
              <a:rPr lang="en-GB" altLang="en-US" dirty="0" err="1"/>
              <a:t>Paxos</a:t>
            </a:r>
            <a:r>
              <a:rPr lang="en-GB" altLang="en-US" dirty="0"/>
              <a:t> or chain replication</a:t>
            </a:r>
          </a:p>
        </p:txBody>
      </p:sp>
      <p:sp>
        <p:nvSpPr>
          <p:cNvPr id="18434" name="Rectangle 2"/>
          <p:cNvSpPr>
            <a:spLocks noGrp="1" noChangeArrowheads="1"/>
          </p:cNvSpPr>
          <p:nvPr>
            <p:ph type="body" idx="1"/>
          </p:nvPr>
        </p:nvSpPr>
        <p:spPr/>
        <p:txBody>
          <a:bodyPr/>
          <a:lstStyle/>
          <a:p>
            <a:r>
              <a:rPr lang="en-GB" altLang="en-US"/>
              <a:t>Objects are replicated on OSDs within same PG</a:t>
            </a:r>
          </a:p>
          <a:p>
            <a:pPr lvl="1"/>
            <a:r>
              <a:rPr lang="en-GB" altLang="en-US"/>
              <a:t>Client is oblivious to replication</a:t>
            </a:r>
          </a:p>
        </p:txBody>
      </p:sp>
      <p:sp>
        <p:nvSpPr>
          <p:cNvPr id="5" name="Slide Number Placeholder 5"/>
          <p:cNvSpPr>
            <a:spLocks noGrp="1"/>
          </p:cNvSpPr>
          <p:nvPr>
            <p:ph type="sldNum" idx="12"/>
          </p:nvPr>
        </p:nvSpPr>
        <p:spPr/>
        <p:txBody>
          <a:bodyPr/>
          <a:lstStyle/>
          <a:p>
            <a:fld id="{85E60B12-9918-45B0-93BB-215C71746F6B}" type="slidenum">
              <a:rPr lang="en-GB" altLang="en-US" smtClean="0"/>
              <a:pPr/>
              <a:t>29</a:t>
            </a:fld>
            <a:endParaRPr lang="en-GB" altLang="en-US"/>
          </a:p>
        </p:txBody>
      </p:sp>
      <p:pic>
        <p:nvPicPr>
          <p:cNvPr id="18435"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3276601"/>
            <a:ext cx="8226425" cy="3052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4080083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7383-0861-B829-BF38-C9D6EE6E138A}"/>
              </a:ext>
            </a:extLst>
          </p:cNvPr>
          <p:cNvSpPr>
            <a:spLocks noGrp="1"/>
          </p:cNvSpPr>
          <p:nvPr>
            <p:ph type="title"/>
          </p:nvPr>
        </p:nvSpPr>
        <p:spPr/>
        <p:txBody>
          <a:bodyPr/>
          <a:lstStyle/>
          <a:p>
            <a:r>
              <a:rPr lang="en-US" dirty="0"/>
              <a:t>Today’s main topic</a:t>
            </a:r>
          </a:p>
        </p:txBody>
      </p:sp>
      <p:sp>
        <p:nvSpPr>
          <p:cNvPr id="3" name="Content Placeholder 2">
            <a:extLst>
              <a:ext uri="{FF2B5EF4-FFF2-40B4-BE49-F238E27FC236}">
                <a16:creationId xmlns:a16="http://schemas.microsoft.com/office/drawing/2014/main" id="{F96EC783-91AD-2850-5D1F-94CE10F9838B}"/>
              </a:ext>
            </a:extLst>
          </p:cNvPr>
          <p:cNvSpPr>
            <a:spLocks noGrp="1"/>
          </p:cNvSpPr>
          <p:nvPr>
            <p:ph idx="1"/>
          </p:nvPr>
        </p:nvSpPr>
        <p:spPr/>
        <p:txBody>
          <a:bodyPr>
            <a:normAutofit fontScale="92500" lnSpcReduction="20000"/>
          </a:bodyPr>
          <a:lstStyle/>
          <a:p>
            <a:r>
              <a:rPr lang="en-US" dirty="0"/>
              <a:t>Over time, file abstractions evolved.  Today we often memory-map files, using the </a:t>
            </a:r>
            <a:r>
              <a:rPr lang="en-US" b="1" dirty="0" err="1"/>
              <a:t>mmap</a:t>
            </a:r>
            <a:r>
              <a:rPr lang="en-US" dirty="0"/>
              <a:t> file system operation.  </a:t>
            </a:r>
            <a:r>
              <a:rPr lang="en-US" b="1" dirty="0" err="1"/>
              <a:t>lseek</a:t>
            </a:r>
            <a:r>
              <a:rPr lang="en-US" dirty="0"/>
              <a:t> is rarely used and very few programs ever open a file, modify something in the middle, then close it.</a:t>
            </a:r>
          </a:p>
          <a:p>
            <a:endParaRPr lang="en-US" dirty="0"/>
          </a:p>
          <a:p>
            <a:r>
              <a:rPr lang="en-US" dirty="0"/>
              <a:t>A modern file system might be used to hold objects.  </a:t>
            </a:r>
          </a:p>
          <a:p>
            <a:pPr>
              <a:buFont typeface="Wingdings" panose="05000000000000000000" pitchFamily="2" charset="2"/>
              <a:buChar char="Ø"/>
            </a:pPr>
            <a:r>
              <a:rPr lang="en-US" dirty="0"/>
              <a:t>  Serialize the object, then write the whole byte vector</a:t>
            </a:r>
          </a:p>
          <a:p>
            <a:pPr>
              <a:buFont typeface="Wingdings" panose="05000000000000000000" pitchFamily="2" charset="2"/>
              <a:buChar char="Ø"/>
            </a:pPr>
            <a:r>
              <a:rPr lang="en-US" dirty="0"/>
              <a:t>  For updates, replace one version with a new version</a:t>
            </a:r>
          </a:p>
          <a:p>
            <a:pPr>
              <a:buFont typeface="Wingdings" panose="05000000000000000000" pitchFamily="2" charset="2"/>
              <a:buChar char="Ø"/>
            </a:pPr>
            <a:r>
              <a:rPr lang="en-US" dirty="0"/>
              <a:t>  But in fact some applications do need “append” as an option, in order to</a:t>
            </a:r>
            <a:br>
              <a:rPr lang="en-US" dirty="0"/>
            </a:br>
            <a:r>
              <a:rPr lang="en-US" dirty="0"/>
              <a:t>    add a row to a comma-separated value file (a CSV file is a common way</a:t>
            </a:r>
            <a:br>
              <a:rPr lang="en-US" dirty="0"/>
            </a:br>
            <a:r>
              <a:rPr lang="en-US" dirty="0"/>
              <a:t>    to represent a spreadsheet or a database)</a:t>
            </a:r>
          </a:p>
        </p:txBody>
      </p:sp>
      <p:sp>
        <p:nvSpPr>
          <p:cNvPr id="4" name="Footer Placeholder 3">
            <a:extLst>
              <a:ext uri="{FF2B5EF4-FFF2-40B4-BE49-F238E27FC236}">
                <a16:creationId xmlns:a16="http://schemas.microsoft.com/office/drawing/2014/main" id="{D9AA1A75-D4F2-17BF-5085-321EDC58A64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715CEDC-2BD6-C09B-DE97-9C93402CD7A6}"/>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3208247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p:txBody>
          <a:bodyPr/>
          <a:lstStyle/>
          <a:p>
            <a:r>
              <a:rPr lang="en-GB" altLang="en-US"/>
              <a:t>Failure Detection and Recovery</a:t>
            </a:r>
          </a:p>
        </p:txBody>
      </p:sp>
      <p:sp>
        <p:nvSpPr>
          <p:cNvPr id="19458" name="Rectangle 2"/>
          <p:cNvSpPr>
            <a:spLocks noGrp="1" noChangeArrowheads="1"/>
          </p:cNvSpPr>
          <p:nvPr>
            <p:ph type="body" idx="1"/>
          </p:nvPr>
        </p:nvSpPr>
        <p:spPr/>
        <p:txBody>
          <a:bodyPr/>
          <a:lstStyle/>
          <a:p>
            <a:r>
              <a:rPr lang="en-GB" altLang="en-US"/>
              <a:t>Down and Out</a:t>
            </a:r>
          </a:p>
          <a:p>
            <a:r>
              <a:rPr lang="en-GB" altLang="en-US"/>
              <a:t>Monitors check for intermittent problems</a:t>
            </a:r>
          </a:p>
          <a:p>
            <a:r>
              <a:rPr lang="en-GB" altLang="en-US"/>
              <a:t>New or recovered OSDs peer with other OSDs within PG</a:t>
            </a:r>
          </a:p>
          <a:p>
            <a:endParaRPr lang="en-GB" altLang="en-US"/>
          </a:p>
          <a:p>
            <a:endParaRPr lang="en-GB" altLang="en-US"/>
          </a:p>
        </p:txBody>
      </p:sp>
      <p:sp>
        <p:nvSpPr>
          <p:cNvPr id="4" name="Slide Number Placeholder 5"/>
          <p:cNvSpPr>
            <a:spLocks noGrp="1"/>
          </p:cNvSpPr>
          <p:nvPr>
            <p:ph type="sldNum" idx="12"/>
          </p:nvPr>
        </p:nvSpPr>
        <p:spPr/>
        <p:txBody>
          <a:bodyPr/>
          <a:lstStyle/>
          <a:p>
            <a:fld id="{6C901AEF-42BC-4872-84E5-B2630301B08B}" type="slidenum">
              <a:rPr lang="en-GB" altLang="en-US" smtClean="0"/>
              <a:pPr/>
              <a:t>30</a:t>
            </a:fld>
            <a:endParaRPr lang="en-GB" altLang="en-US"/>
          </a:p>
        </p:txBody>
      </p:sp>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4382052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p:txBody>
          <a:bodyPr/>
          <a:lstStyle/>
          <a:p>
            <a:r>
              <a:rPr lang="en-GB" altLang="en-US" dirty="0"/>
              <a:t>Acronyms Used in Performance Slides</a:t>
            </a:r>
          </a:p>
        </p:txBody>
      </p:sp>
      <p:sp>
        <p:nvSpPr>
          <p:cNvPr id="30722" name="Rectangle 2"/>
          <p:cNvSpPr>
            <a:spLocks noGrp="1" noChangeArrowheads="1"/>
          </p:cNvSpPr>
          <p:nvPr>
            <p:ph type="body" idx="1"/>
          </p:nvPr>
        </p:nvSpPr>
        <p:spPr/>
        <p:txBody>
          <a:bodyPr>
            <a:normAutofit fontScale="92500" lnSpcReduction="10000"/>
          </a:bodyPr>
          <a:lstStyle/>
          <a:p>
            <a:r>
              <a:rPr lang="en-GB" altLang="en-US"/>
              <a:t>CRUSH:  Controlled Replication Under Scalable Hashing</a:t>
            </a:r>
          </a:p>
          <a:p>
            <a:r>
              <a:rPr lang="en-GB" altLang="en-US"/>
              <a:t>EBOFS:  Extent and B-tree based Object File System</a:t>
            </a:r>
          </a:p>
          <a:p>
            <a:r>
              <a:rPr lang="en-GB" altLang="en-US"/>
              <a:t>HPC:  High Performance Computing</a:t>
            </a:r>
          </a:p>
          <a:p>
            <a:r>
              <a:rPr lang="en-GB" altLang="en-US"/>
              <a:t>MDS:  MetaData server</a:t>
            </a:r>
          </a:p>
          <a:p>
            <a:r>
              <a:rPr lang="en-GB" altLang="en-US"/>
              <a:t>OSD:  Object Storage Device</a:t>
            </a:r>
          </a:p>
          <a:p>
            <a:r>
              <a:rPr lang="en-GB" altLang="en-US"/>
              <a:t>PG:  Placement Group</a:t>
            </a:r>
          </a:p>
          <a:p>
            <a:r>
              <a:rPr lang="en-GB" altLang="en-US"/>
              <a:t>POSIX:  Portable Operating System Interface for uniX</a:t>
            </a:r>
          </a:p>
          <a:p>
            <a:r>
              <a:rPr lang="en-GB" altLang="en-US"/>
              <a:t>RADOS:  Reliable Autonomic Distributed Object Store</a:t>
            </a:r>
          </a:p>
        </p:txBody>
      </p:sp>
      <p:sp>
        <p:nvSpPr>
          <p:cNvPr id="4" name="Slide Number Placeholder 5"/>
          <p:cNvSpPr>
            <a:spLocks noGrp="1"/>
          </p:cNvSpPr>
          <p:nvPr>
            <p:ph type="sldNum" idx="12"/>
          </p:nvPr>
        </p:nvSpPr>
        <p:spPr/>
        <p:txBody>
          <a:bodyPr/>
          <a:lstStyle/>
          <a:p>
            <a:fld id="{27C32A17-2A85-47A6-AECD-0B3ED9B9DA8E}" type="slidenum">
              <a:rPr lang="en-GB" altLang="en-US" smtClean="0"/>
              <a:pPr/>
              <a:t>31</a:t>
            </a:fld>
            <a:endParaRPr lang="en-GB" altLang="en-US"/>
          </a:p>
        </p:txBody>
      </p:sp>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15973039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p:txBody>
          <a:bodyPr/>
          <a:lstStyle/>
          <a:p>
            <a:r>
              <a:rPr lang="en-GB" altLang="en-US"/>
              <a:t>Per-OSD Write Performance</a:t>
            </a:r>
          </a:p>
        </p:txBody>
      </p:sp>
      <p:sp>
        <p:nvSpPr>
          <p:cNvPr id="4" name="Slide Number Placeholder 5"/>
          <p:cNvSpPr>
            <a:spLocks noGrp="1"/>
          </p:cNvSpPr>
          <p:nvPr>
            <p:ph type="sldNum" sz="quarter" idx="12"/>
          </p:nvPr>
        </p:nvSpPr>
        <p:spPr/>
        <p:txBody>
          <a:bodyPr/>
          <a:lstStyle/>
          <a:p>
            <a:fld id="{D6B257AA-2FFF-42CF-A645-75228A3C9EE4}" type="slidenum">
              <a:rPr lang="en-GB" altLang="en-US" smtClean="0"/>
              <a:pPr/>
              <a:t>32</a:t>
            </a:fld>
            <a:endParaRPr lang="en-GB" altLang="en-US"/>
          </a:p>
        </p:txBody>
      </p:sp>
      <p:pic>
        <p:nvPicPr>
          <p:cNvPr id="20482"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46032" y="2084832"/>
            <a:ext cx="8226425" cy="3675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21013849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ltLang="en-US"/>
              <a:t>EBOFS Performance</a:t>
            </a:r>
          </a:p>
        </p:txBody>
      </p:sp>
      <p:sp>
        <p:nvSpPr>
          <p:cNvPr id="4" name="Slide Number Placeholder 5"/>
          <p:cNvSpPr>
            <a:spLocks noGrp="1"/>
          </p:cNvSpPr>
          <p:nvPr>
            <p:ph type="sldNum" sz="quarter" idx="12"/>
          </p:nvPr>
        </p:nvSpPr>
        <p:spPr/>
        <p:txBody>
          <a:bodyPr/>
          <a:lstStyle/>
          <a:p>
            <a:fld id="{318084D2-2D84-4A5A-B1B0-753884AFE589}" type="slidenum">
              <a:rPr lang="en-GB" altLang="en-US" smtClean="0"/>
              <a:pPr/>
              <a:t>33</a:t>
            </a:fld>
            <a:endParaRPr lang="en-GB" altLang="en-US"/>
          </a:p>
        </p:txBody>
      </p:sp>
      <p:pic>
        <p:nvPicPr>
          <p:cNvPr id="21505" name="Picture 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1691" y="1530873"/>
            <a:ext cx="8226425" cy="513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34571647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r>
              <a:rPr lang="en-GB" altLang="en-US"/>
              <a:t>Write Latency</a:t>
            </a:r>
          </a:p>
        </p:txBody>
      </p:sp>
      <p:sp>
        <p:nvSpPr>
          <p:cNvPr id="4" name="Slide Number Placeholder 5"/>
          <p:cNvSpPr>
            <a:spLocks noGrp="1"/>
          </p:cNvSpPr>
          <p:nvPr>
            <p:ph type="sldNum" sz="quarter" idx="12"/>
          </p:nvPr>
        </p:nvSpPr>
        <p:spPr/>
        <p:txBody>
          <a:bodyPr/>
          <a:lstStyle/>
          <a:p>
            <a:fld id="{B51139F1-754F-4498-A4B0-C061BF44DCE5}" type="slidenum">
              <a:rPr lang="en-GB" altLang="en-US" smtClean="0"/>
              <a:pPr/>
              <a:t>34</a:t>
            </a:fld>
            <a:endParaRPr lang="en-GB" altLang="en-US"/>
          </a:p>
        </p:txBody>
      </p:sp>
      <p:pic>
        <p:nvPicPr>
          <p:cNvPr id="22530"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757364"/>
            <a:ext cx="8226425" cy="3957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18943138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p:txBody>
          <a:bodyPr/>
          <a:lstStyle/>
          <a:p>
            <a:r>
              <a:rPr lang="en-GB" altLang="en-US"/>
              <a:t>OSD Write Performance</a:t>
            </a:r>
          </a:p>
        </p:txBody>
      </p:sp>
      <p:sp>
        <p:nvSpPr>
          <p:cNvPr id="4" name="Slide Number Placeholder 5"/>
          <p:cNvSpPr>
            <a:spLocks noGrp="1"/>
          </p:cNvSpPr>
          <p:nvPr>
            <p:ph type="sldNum" sz="quarter" idx="12"/>
          </p:nvPr>
        </p:nvSpPr>
        <p:spPr/>
        <p:txBody>
          <a:bodyPr/>
          <a:lstStyle/>
          <a:p>
            <a:fld id="{07BEBED5-DF81-475E-8981-51347B1CDDAF}" type="slidenum">
              <a:rPr lang="en-GB" altLang="en-US" smtClean="0"/>
              <a:pPr/>
              <a:t>35</a:t>
            </a:fld>
            <a:endParaRPr lang="en-GB" altLang="en-US"/>
          </a:p>
        </p:txBody>
      </p:sp>
      <p:pic>
        <p:nvPicPr>
          <p:cNvPr id="23554"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97199" y="1871176"/>
            <a:ext cx="8226425" cy="3830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5873544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p:txBody>
          <a:bodyPr/>
          <a:lstStyle/>
          <a:p>
            <a:r>
              <a:rPr lang="en-GB" altLang="en-US"/>
              <a:t>Diskless vs. Local Disk</a:t>
            </a:r>
          </a:p>
        </p:txBody>
      </p:sp>
      <p:sp>
        <p:nvSpPr>
          <p:cNvPr id="5" name="Slide Number Placeholder 5"/>
          <p:cNvSpPr>
            <a:spLocks noGrp="1"/>
          </p:cNvSpPr>
          <p:nvPr>
            <p:ph type="sldNum" sz="quarter" idx="12"/>
          </p:nvPr>
        </p:nvSpPr>
        <p:spPr/>
        <p:txBody>
          <a:bodyPr/>
          <a:lstStyle/>
          <a:p>
            <a:fld id="{F9C30289-05B0-4207-BC63-2A9FBECA9168}" type="slidenum">
              <a:rPr lang="en-GB" altLang="en-US" smtClean="0"/>
              <a:pPr/>
              <a:t>36</a:t>
            </a:fld>
            <a:endParaRPr lang="en-GB" altLang="en-US"/>
          </a:p>
        </p:txBody>
      </p:sp>
      <p:pic>
        <p:nvPicPr>
          <p:cNvPr id="24578"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598613"/>
            <a:ext cx="8226425" cy="3822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Text Box 4"/>
          <p:cNvSpPr txBox="1">
            <a:spLocks noChangeArrowheads="1"/>
          </p:cNvSpPr>
          <p:nvPr/>
        </p:nvSpPr>
        <p:spPr bwMode="auto">
          <a:xfrm>
            <a:off x="1981201" y="5562601"/>
            <a:ext cx="8630889" cy="1200329"/>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Comic Sans MS" panose="030F0702030302020204" pitchFamily="66" charset="0"/>
              </a:rPr>
              <a:t>Compare latencies of (a) a MDS where all metadata are </a:t>
            </a:r>
          </a:p>
          <a:p>
            <a:r>
              <a:rPr lang="en-US" altLang="en-US" sz="2400">
                <a:latin typeface="Comic Sans MS" panose="030F0702030302020204" pitchFamily="66" charset="0"/>
              </a:rPr>
              <a:t>stored in a shared OSD cluster and (b) a MDS which has a </a:t>
            </a:r>
          </a:p>
          <a:p>
            <a:r>
              <a:rPr lang="en-US" altLang="en-US" sz="2400">
                <a:latin typeface="Comic Sans MS" panose="030F0702030302020204" pitchFamily="66" charset="0"/>
              </a:rPr>
              <a:t>local disk containing its journaling</a:t>
            </a:r>
            <a:r>
              <a:rPr lang="en-US" altLang="en-US">
                <a:latin typeface="Comic Sans MS" panose="030F0702030302020204" pitchFamily="66" charset="0"/>
              </a:rPr>
              <a:t> </a:t>
            </a:r>
          </a:p>
        </p:txBody>
      </p:sp>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3393660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r>
              <a:rPr lang="en-GB" altLang="en-US"/>
              <a:t>Per-MDS Throughput</a:t>
            </a:r>
          </a:p>
        </p:txBody>
      </p:sp>
      <p:sp>
        <p:nvSpPr>
          <p:cNvPr id="4" name="Slide Number Placeholder 5"/>
          <p:cNvSpPr>
            <a:spLocks noGrp="1"/>
          </p:cNvSpPr>
          <p:nvPr>
            <p:ph type="sldNum" sz="quarter" idx="12"/>
          </p:nvPr>
        </p:nvSpPr>
        <p:spPr/>
        <p:txBody>
          <a:bodyPr/>
          <a:lstStyle/>
          <a:p>
            <a:fld id="{9F167EB8-E5B3-4043-8A1E-2919521F5C8A}" type="slidenum">
              <a:rPr lang="en-GB" altLang="en-US" smtClean="0"/>
              <a:pPr/>
              <a:t>37</a:t>
            </a:fld>
            <a:endParaRPr lang="en-GB" altLang="en-US"/>
          </a:p>
        </p:txBody>
      </p:sp>
      <p:pic>
        <p:nvPicPr>
          <p:cNvPr id="25602"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44445" y="1843087"/>
            <a:ext cx="8226425" cy="5014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14785178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r>
              <a:rPr lang="en-GB" altLang="en-US"/>
              <a:t>Average Latency</a:t>
            </a:r>
          </a:p>
        </p:txBody>
      </p:sp>
      <p:sp>
        <p:nvSpPr>
          <p:cNvPr id="4" name="Slide Number Placeholder 5"/>
          <p:cNvSpPr>
            <a:spLocks noGrp="1"/>
          </p:cNvSpPr>
          <p:nvPr>
            <p:ph type="sldNum" sz="quarter" idx="12"/>
          </p:nvPr>
        </p:nvSpPr>
        <p:spPr/>
        <p:txBody>
          <a:bodyPr/>
          <a:lstStyle/>
          <a:p>
            <a:fld id="{C9CCA7E1-FFBD-4554-A38B-9ABB93CA7E2C}" type="slidenum">
              <a:rPr lang="en-GB" altLang="en-US" smtClean="0"/>
              <a:pPr/>
              <a:t>38</a:t>
            </a:fld>
            <a:endParaRPr lang="en-GB" altLang="en-US"/>
          </a:p>
        </p:txBody>
      </p:sp>
      <p:pic>
        <p:nvPicPr>
          <p:cNvPr id="26626"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865314"/>
            <a:ext cx="8226425" cy="3773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36550504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Lessons learned</a:t>
            </a:r>
          </a:p>
        </p:txBody>
      </p:sp>
      <p:sp>
        <p:nvSpPr>
          <p:cNvPr id="63491" name="Rectangle 3"/>
          <p:cNvSpPr>
            <a:spLocks noGrp="1" noChangeArrowheads="1"/>
          </p:cNvSpPr>
          <p:nvPr>
            <p:ph type="body" idx="1"/>
          </p:nvPr>
        </p:nvSpPr>
        <p:spPr/>
        <p:txBody>
          <a:bodyPr>
            <a:normAutofit fontScale="85000" lnSpcReduction="20000"/>
          </a:bodyPr>
          <a:lstStyle/>
          <a:p>
            <a:r>
              <a:rPr lang="en-US" altLang="en-US" dirty="0"/>
              <a:t>If applications are object oriented, they will write huge numbers of variable-size records (some extremely large).</a:t>
            </a:r>
          </a:p>
          <a:p>
            <a:br>
              <a:rPr lang="en-US" altLang="en-US" dirty="0"/>
            </a:br>
            <a:r>
              <a:rPr lang="en-US" altLang="en-US" dirty="0"/>
              <a:t>POSIX directories are awkward for large numbers of files, and POSIX is inefficient for whole-file read/write.  </a:t>
            </a:r>
          </a:p>
          <a:p>
            <a:pPr>
              <a:buFont typeface="Wingdings" panose="05000000000000000000" pitchFamily="2" charset="2"/>
              <a:buChar char="Ø"/>
            </a:pPr>
            <a:r>
              <a:rPr lang="en-US" altLang="en-US" dirty="0"/>
              <a:t>  A B+ tree index works much better than directory</a:t>
            </a:r>
          </a:p>
          <a:p>
            <a:pPr>
              <a:buFont typeface="Wingdings" panose="05000000000000000000" pitchFamily="2" charset="2"/>
              <a:buChar char="Ø"/>
            </a:pPr>
            <a:r>
              <a:rPr lang="en-US" altLang="en-US" dirty="0"/>
              <a:t>  The library of POSIX API methods can “hide” the excess costs of </a:t>
            </a:r>
            <a:r>
              <a:rPr lang="en-US" altLang="en-US" b="1" dirty="0"/>
              <a:t>open/close</a:t>
            </a:r>
          </a:p>
          <a:p>
            <a:pPr>
              <a:buFont typeface="Wingdings" panose="05000000000000000000" pitchFamily="2" charset="2"/>
              <a:buChar char="Ø"/>
            </a:pPr>
            <a:r>
              <a:rPr lang="en-US" altLang="en-US" dirty="0"/>
              <a:t>  Object-oriented code won’t use </a:t>
            </a:r>
            <a:r>
              <a:rPr lang="en-US" altLang="en-US" b="1" dirty="0" err="1"/>
              <a:t>lseek</a:t>
            </a:r>
            <a:r>
              <a:rPr lang="en-US" altLang="en-US" dirty="0"/>
              <a:t>, file “append” is all we really need</a:t>
            </a:r>
          </a:p>
          <a:p>
            <a:endParaRPr lang="en-US" altLang="en-US" dirty="0"/>
          </a:p>
          <a:p>
            <a:r>
              <a:rPr lang="en-US" altLang="en-US" dirty="0" err="1"/>
              <a:t>Ceph</a:t>
            </a:r>
            <a:r>
              <a:rPr lang="en-US" altLang="en-US" dirty="0"/>
              <a:t> treats the records as byte arrays, track meta-data in one service and data in a second one.  Both share the RADOS layer for actual data storage.</a:t>
            </a:r>
          </a:p>
          <a:p>
            <a:endParaRPr lang="en-US" altLang="en-US" dirty="0"/>
          </a:p>
          <a:p>
            <a:endParaRPr lang="en-US" altLang="en-US" dirty="0"/>
          </a:p>
          <a:p>
            <a:pPr lvl="1"/>
            <a:endParaRPr lang="en-US" altLang="en-US" dirty="0"/>
          </a:p>
          <a:p>
            <a:pPr lvl="1"/>
            <a:endParaRPr lang="en-US" altLang="en-US" dirty="0"/>
          </a:p>
        </p:txBody>
      </p:sp>
      <p:sp>
        <p:nvSpPr>
          <p:cNvPr id="4" name="Slide Number Placeholder 5"/>
          <p:cNvSpPr>
            <a:spLocks noGrp="1"/>
          </p:cNvSpPr>
          <p:nvPr>
            <p:ph type="sldNum" idx="12"/>
          </p:nvPr>
        </p:nvSpPr>
        <p:spPr/>
        <p:txBody>
          <a:bodyPr/>
          <a:lstStyle/>
          <a:p>
            <a:fld id="{C92CDB96-580A-4AD0-A46B-EE86F0A071C0}" type="slidenum">
              <a:rPr lang="en-GB" altLang="en-US" smtClean="0"/>
              <a:pPr/>
              <a:t>39</a:t>
            </a:fld>
            <a:endParaRPr lang="en-GB" altLang="en-US"/>
          </a:p>
        </p:txBody>
      </p:sp>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333181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9C3F1-2B50-E90E-CD80-5E169AEDFD2E}"/>
              </a:ext>
            </a:extLst>
          </p:cNvPr>
          <p:cNvSpPr>
            <a:spLocks noGrp="1"/>
          </p:cNvSpPr>
          <p:nvPr>
            <p:ph type="title"/>
          </p:nvPr>
        </p:nvSpPr>
        <p:spPr/>
        <p:txBody>
          <a:bodyPr/>
          <a:lstStyle/>
          <a:p>
            <a:r>
              <a:rPr lang="en-US" dirty="0"/>
              <a:t>Questions this raises?</a:t>
            </a:r>
          </a:p>
        </p:txBody>
      </p:sp>
      <p:sp>
        <p:nvSpPr>
          <p:cNvPr id="3" name="Content Placeholder 2">
            <a:extLst>
              <a:ext uri="{FF2B5EF4-FFF2-40B4-BE49-F238E27FC236}">
                <a16:creationId xmlns:a16="http://schemas.microsoft.com/office/drawing/2014/main" id="{3BDEC4A8-4395-49B8-ADAF-D033B70EF772}"/>
              </a:ext>
            </a:extLst>
          </p:cNvPr>
          <p:cNvSpPr>
            <a:spLocks noGrp="1"/>
          </p:cNvSpPr>
          <p:nvPr>
            <p:ph idx="1"/>
          </p:nvPr>
        </p:nvSpPr>
        <p:spPr/>
        <p:txBody>
          <a:bodyPr>
            <a:normAutofit/>
          </a:bodyPr>
          <a:lstStyle/>
          <a:p>
            <a:r>
              <a:rPr lang="en-US" dirty="0"/>
              <a:t>If objects, tuples with named fields, and relations with attributes are equivalent in some ways, which to pick for efficient code development?</a:t>
            </a:r>
          </a:p>
          <a:p>
            <a:endParaRPr lang="en-US" dirty="0"/>
          </a:p>
          <a:p>
            <a:r>
              <a:rPr lang="en-US" dirty="0"/>
              <a:t>If Linux is out of tune with object-oriented computing, what needs to be changed to make the match closer?</a:t>
            </a:r>
          </a:p>
          <a:p>
            <a:endParaRPr lang="en-US" dirty="0"/>
          </a:p>
          <a:p>
            <a:r>
              <a:rPr lang="en-US" dirty="0"/>
              <a:t>Should that old </a:t>
            </a:r>
            <a:r>
              <a:rPr lang="en-US" b="1" dirty="0" err="1"/>
              <a:t>lseek</a:t>
            </a:r>
            <a:r>
              <a:rPr lang="en-US" dirty="0"/>
              <a:t> option of reading or updating the middle of a file even be supported?</a:t>
            </a:r>
          </a:p>
          <a:p>
            <a:endParaRPr lang="en-US" dirty="0"/>
          </a:p>
        </p:txBody>
      </p:sp>
      <p:sp>
        <p:nvSpPr>
          <p:cNvPr id="4" name="Footer Placeholder 3">
            <a:extLst>
              <a:ext uri="{FF2B5EF4-FFF2-40B4-BE49-F238E27FC236}">
                <a16:creationId xmlns:a16="http://schemas.microsoft.com/office/drawing/2014/main" id="{8AF37D84-06D8-ACCD-6F21-9137EA4624D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D76908F-D4FC-CD15-235C-28707F5F06D9}"/>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2696438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C00000"/>
                </a:solidFill>
              </a:rPr>
              <a:t>Interoperability </a:t>
            </a:r>
            <a:br>
              <a:rPr lang="en-US" b="1" dirty="0">
                <a:solidFill>
                  <a:srgbClr val="C00000"/>
                </a:solidFill>
              </a:rPr>
            </a:br>
            <a:r>
              <a:rPr lang="en-US" b="1" dirty="0">
                <a:solidFill>
                  <a:srgbClr val="C00000"/>
                </a:solidFill>
              </a:rPr>
              <a:t>for objects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40</a:t>
            </a:fld>
            <a:endParaRPr lang="en-US"/>
          </a:p>
        </p:txBody>
      </p:sp>
      <p:pic>
        <p:nvPicPr>
          <p:cNvPr id="1026" name="Picture 2" descr="See the source image">
            <a:extLst>
              <a:ext uri="{FF2B5EF4-FFF2-40B4-BE49-F238E27FC236}">
                <a16:creationId xmlns:a16="http://schemas.microsoft.com/office/drawing/2014/main" id="{9941B310-669E-A689-0E73-FFBAC44B4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9445" y="4668800"/>
            <a:ext cx="1877888" cy="180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688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OMG and CORBA</a:t>
            </a:r>
          </a:p>
        </p:txBody>
      </p:sp>
      <p:sp>
        <p:nvSpPr>
          <p:cNvPr id="3" name="Content Placeholder 2"/>
          <p:cNvSpPr>
            <a:spLocks noGrp="1"/>
          </p:cNvSpPr>
          <p:nvPr>
            <p:ph idx="1"/>
          </p:nvPr>
        </p:nvSpPr>
        <p:spPr/>
        <p:txBody>
          <a:bodyPr>
            <a:normAutofit/>
          </a:bodyPr>
          <a:lstStyle/>
          <a:p>
            <a:r>
              <a:rPr lang="en-US" dirty="0"/>
              <a:t>Like </a:t>
            </a:r>
            <a:r>
              <a:rPr lang="en-US" dirty="0" err="1"/>
              <a:t>Ceph</a:t>
            </a:r>
            <a:r>
              <a:rPr lang="en-US" dirty="0"/>
              <a:t>, CORBA is associated with </a:t>
            </a:r>
            <a:br>
              <a:rPr lang="en-US" dirty="0"/>
            </a:br>
            <a:r>
              <a:rPr lang="en-US" dirty="0"/>
              <a:t>the “Object Management Group” or OMG.</a:t>
            </a:r>
          </a:p>
          <a:p>
            <a:endParaRPr lang="en-US" dirty="0"/>
          </a:p>
          <a:p>
            <a:r>
              <a:rPr lang="en-US" dirty="0"/>
              <a:t>The original role of the OMG was to propose a standard way to translate between internal representations of objects and byte array external ones.  They call this the Common Object Request Broker Architecture or CORBA.</a:t>
            </a:r>
          </a:p>
          <a:p>
            <a:endParaRPr lang="en-US" dirty="0"/>
          </a:p>
          <a:p>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41</a:t>
            </a:fld>
            <a:endParaRPr lang="en-US"/>
          </a:p>
        </p:txBody>
      </p:sp>
      <p:pic>
        <p:nvPicPr>
          <p:cNvPr id="2050" name="Picture 2" descr="See the source image">
            <a:extLst>
              <a:ext uri="{FF2B5EF4-FFF2-40B4-BE49-F238E27FC236}">
                <a16:creationId xmlns:a16="http://schemas.microsoft.com/office/drawing/2014/main" id="{D1E985D2-54BE-59DC-6AEF-88B36B454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6482" y="1436637"/>
            <a:ext cx="1434062" cy="13760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6064203F-A69F-F736-98E6-4E09BEEFC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8193" y="1126760"/>
            <a:ext cx="1540456" cy="19161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a:extLst>
              <a:ext uri="{FF2B5EF4-FFF2-40B4-BE49-F238E27FC236}">
                <a16:creationId xmlns:a16="http://schemas.microsoft.com/office/drawing/2014/main" id="{B7310686-8BD8-C366-FB7D-7ADF3EE49A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9203" y="483498"/>
            <a:ext cx="2476500" cy="70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768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85F59-919E-BA51-5A16-D94E0A29C2D4}"/>
              </a:ext>
            </a:extLst>
          </p:cNvPr>
          <p:cNvSpPr>
            <a:spLocks noGrp="1"/>
          </p:cNvSpPr>
          <p:nvPr>
            <p:ph type="title"/>
          </p:nvPr>
        </p:nvSpPr>
        <p:spPr/>
        <p:txBody>
          <a:bodyPr/>
          <a:lstStyle/>
          <a:p>
            <a:r>
              <a:rPr lang="en-US" dirty="0"/>
              <a:t>Why adopt OMG/</a:t>
            </a:r>
            <a:r>
              <a:rPr lang="en-US" dirty="0" err="1"/>
              <a:t>Corba</a:t>
            </a:r>
            <a:r>
              <a:rPr lang="en-US" dirty="0"/>
              <a:t>?</a:t>
            </a:r>
          </a:p>
        </p:txBody>
      </p:sp>
      <p:sp>
        <p:nvSpPr>
          <p:cNvPr id="3" name="Content Placeholder 2">
            <a:extLst>
              <a:ext uri="{FF2B5EF4-FFF2-40B4-BE49-F238E27FC236}">
                <a16:creationId xmlns:a16="http://schemas.microsoft.com/office/drawing/2014/main" id="{309525B9-B5B2-092E-37D7-CAA075CE3AFD}"/>
              </a:ext>
            </a:extLst>
          </p:cNvPr>
          <p:cNvSpPr>
            <a:spLocks noGrp="1"/>
          </p:cNvSpPr>
          <p:nvPr>
            <p:ph idx="1"/>
          </p:nvPr>
        </p:nvSpPr>
        <p:spPr/>
        <p:txBody>
          <a:bodyPr/>
          <a:lstStyle/>
          <a:p>
            <a:r>
              <a:rPr lang="en-US" dirty="0"/>
              <a:t>Standardization is extremely valuable in large-scale settings, reduced vendor lock-in and increases options when searching for support</a:t>
            </a:r>
          </a:p>
          <a:p>
            <a:endParaRPr lang="en-US" dirty="0"/>
          </a:p>
          <a:p>
            <a:r>
              <a:rPr lang="en-US" dirty="0"/>
              <a:t>High quality software-engineering platforms, many tools and solutions</a:t>
            </a:r>
          </a:p>
          <a:p>
            <a:endParaRPr lang="en-US" dirty="0"/>
          </a:p>
          <a:p>
            <a:r>
              <a:rPr lang="en-US" dirty="0"/>
              <a:t>Easy of interoperation when object-oriented applications are created from subsystems coded in a variety of popular programming languages</a:t>
            </a:r>
          </a:p>
        </p:txBody>
      </p:sp>
      <p:sp>
        <p:nvSpPr>
          <p:cNvPr id="4" name="Footer Placeholder 3">
            <a:extLst>
              <a:ext uri="{FF2B5EF4-FFF2-40B4-BE49-F238E27FC236}">
                <a16:creationId xmlns:a16="http://schemas.microsoft.com/office/drawing/2014/main" id="{75464DAE-FDFB-B437-C4EE-E38226A3F97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13ACF7F-9497-D511-F60B-B9A51228A0E4}"/>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903314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AFD5-8504-7BDA-ECBF-6F5343874416}"/>
              </a:ext>
            </a:extLst>
          </p:cNvPr>
          <p:cNvSpPr>
            <a:spLocks noGrp="1"/>
          </p:cNvSpPr>
          <p:nvPr>
            <p:ph type="title"/>
          </p:nvPr>
        </p:nvSpPr>
        <p:spPr/>
        <p:txBody>
          <a:bodyPr/>
          <a:lstStyle/>
          <a:p>
            <a:r>
              <a:rPr lang="en-US" dirty="0"/>
              <a:t>Yet standards aren’t free</a:t>
            </a:r>
          </a:p>
        </p:txBody>
      </p:sp>
      <p:sp>
        <p:nvSpPr>
          <p:cNvPr id="3" name="Content Placeholder 2">
            <a:extLst>
              <a:ext uri="{FF2B5EF4-FFF2-40B4-BE49-F238E27FC236}">
                <a16:creationId xmlns:a16="http://schemas.microsoft.com/office/drawing/2014/main" id="{0FDA5EDF-DF93-7E17-10F4-DC8FE1B40089}"/>
              </a:ext>
            </a:extLst>
          </p:cNvPr>
          <p:cNvSpPr>
            <a:spLocks noGrp="1"/>
          </p:cNvSpPr>
          <p:nvPr>
            <p:ph idx="1"/>
          </p:nvPr>
        </p:nvSpPr>
        <p:spPr/>
        <p:txBody>
          <a:bodyPr/>
          <a:lstStyle/>
          <a:p>
            <a:r>
              <a:rPr lang="en-US" dirty="0"/>
              <a:t>In the remaining section of this lecture we will focus on the overheads of using CORBA</a:t>
            </a:r>
          </a:p>
          <a:p>
            <a:endParaRPr lang="en-US" dirty="0"/>
          </a:p>
          <a:p>
            <a:r>
              <a:rPr lang="en-US" dirty="0"/>
              <a:t>We will see that they aren’t really a “gotcha” in the sense that if you understand them, you can avoid extremely costly designs</a:t>
            </a:r>
          </a:p>
          <a:p>
            <a:endParaRPr lang="en-US" dirty="0"/>
          </a:p>
          <a:p>
            <a:r>
              <a:rPr lang="en-US" dirty="0"/>
              <a:t>But if you use CORBA and ignore its overheads, you could design a solution that might have unnecessarily high overheads</a:t>
            </a:r>
          </a:p>
        </p:txBody>
      </p:sp>
      <p:sp>
        <p:nvSpPr>
          <p:cNvPr id="4" name="Footer Placeholder 3">
            <a:extLst>
              <a:ext uri="{FF2B5EF4-FFF2-40B4-BE49-F238E27FC236}">
                <a16:creationId xmlns:a16="http://schemas.microsoft.com/office/drawing/2014/main" id="{9296F882-88FC-D126-E5E7-D0158C172CF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ED98161-3251-C327-2F0E-E33C46CA323C}"/>
              </a:ext>
            </a:extLst>
          </p:cNvPr>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1882407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a:t>Understanding Costs for CORBA’s universal Representations: ATC System</a:t>
            </a:r>
          </a:p>
        </p:txBody>
      </p:sp>
      <p:sp>
        <p:nvSpPr>
          <p:cNvPr id="3" name="Content Placeholder 2"/>
          <p:cNvSpPr>
            <a:spLocks noGrp="1"/>
          </p:cNvSpPr>
          <p:nvPr>
            <p:ph idx="1"/>
          </p:nvPr>
        </p:nvSpPr>
        <p:spPr/>
        <p:txBody>
          <a:bodyPr/>
          <a:lstStyle/>
          <a:p>
            <a:r>
              <a:rPr lang="en-US" dirty="0"/>
              <a:t>A modern air traffic control system might have a structure like this: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44</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7" name="Freeform 6"/>
          <p:cNvSpPr/>
          <p:nvPr/>
        </p:nvSpPr>
        <p:spPr>
          <a:xfrm>
            <a:off x="3323492" y="3515938"/>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6934048">
            <a:off x="3963848" y="4836877"/>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V="1">
            <a:off x="3704891" y="4399941"/>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387503" y="5081392"/>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88507" y="4520453"/>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564730" y="4434140"/>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dirty="0"/>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dirty="0"/>
              <a:t>Air traffic controllers</a:t>
            </a:r>
            <a:br>
              <a:rPr lang="en-US" b="1" dirty="0"/>
            </a:br>
            <a:r>
              <a:rPr lang="en-US" b="1" dirty="0"/>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dirty="0"/>
              <a:t>Flight plan manager tracks current and past flight plan versions</a:t>
            </a:r>
          </a:p>
        </p:txBody>
      </p:sp>
      <p:cxnSp>
        <p:nvCxnSpPr>
          <p:cNvPr id="36" name="Straight Arrow Connector 35"/>
          <p:cNvCxnSpPr/>
          <p:nvPr/>
        </p:nvCxnSpPr>
        <p:spPr>
          <a:xfrm flipH="1">
            <a:off x="2120702" y="5817494"/>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dirty="0"/>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dirty="0" err="1"/>
              <a:t>Microservices</a:t>
            </a:r>
            <a:r>
              <a:rPr lang="en-US" b="1" dirty="0"/>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dirty="0"/>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dirty="0"/>
              <a:t>Flight plan update broadcast service</a:t>
            </a:r>
          </a:p>
        </p:txBody>
      </p:sp>
    </p:spTree>
    <p:extLst>
      <p:ext uri="{BB962C8B-B14F-4D97-AF65-F5344CB8AC3E}">
        <p14:creationId xmlns:p14="http://schemas.microsoft.com/office/powerpoint/2010/main" val="260054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randombar(horizontal)">
                                      <p:cBhvr>
                                        <p:cTn id="41" dur="500"/>
                                        <p:tgtEl>
                                          <p:spTgt spid="4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randombar(horizontal)">
                                      <p:cBhvr>
                                        <p:cTn id="47" dur="500"/>
                                        <p:tgtEl>
                                          <p:spTgt spid="30"/>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randombar(horizontal)">
                                      <p:cBhvr>
                                        <p:cTn id="50" dur="500"/>
                                        <p:tgtEl>
                                          <p:spTgt spid="3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randombar(horizontal)">
                                      <p:cBhvr>
                                        <p:cTn id="58" dur="500"/>
                                        <p:tgtEl>
                                          <p:spTgt spid="16"/>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randombar(horizontal)">
                                      <p:cBhvr>
                                        <p:cTn id="61" dur="500"/>
                                        <p:tgtEl>
                                          <p:spTgt spid="18"/>
                                        </p:tgtEl>
                                      </p:cBhvr>
                                    </p:animEffect>
                                  </p:childTnLst>
                                </p:cTn>
                              </p:par>
                              <p:par>
                                <p:cTn id="62" presetID="14" presetClass="entr" presetSubtype="1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randombar(horizontal)">
                                      <p:cBhvr>
                                        <p:cTn id="64" dur="500"/>
                                        <p:tgtEl>
                                          <p:spTgt spid="19"/>
                                        </p:tgtEl>
                                      </p:cBhvr>
                                    </p:animEffect>
                                  </p:childTnLst>
                                </p:cTn>
                              </p:par>
                              <p:par>
                                <p:cTn id="65" presetID="14" presetClass="entr" presetSubtype="1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randombar(horizontal)">
                                      <p:cBhvr>
                                        <p:cTn id="67" dur="500"/>
                                        <p:tgtEl>
                                          <p:spTgt spid="23"/>
                                        </p:tgtEl>
                                      </p:cBhvr>
                                    </p:animEffect>
                                  </p:childTnLst>
                                </p:cTn>
                              </p:par>
                              <p:par>
                                <p:cTn id="68" presetID="14" presetClass="entr" presetSubtype="1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randombar(horizontal)">
                                      <p:cBhvr>
                                        <p:cTn id="73" dur="500"/>
                                        <p:tgtEl>
                                          <p:spTgt spid="43"/>
                                        </p:tgtEl>
                                      </p:cBhvr>
                                    </p:animEffect>
                                  </p:childTnLst>
                                </p:cTn>
                              </p:par>
                              <p:par>
                                <p:cTn id="74" presetID="14" presetClass="entr" presetSubtype="1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randombar(horizontal)">
                                      <p:cBhvr>
                                        <p:cTn id="76" dur="500"/>
                                        <p:tgtEl>
                                          <p:spTgt spid="2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randombar(horizontal)">
                                      <p:cBhvr>
                                        <p:cTn id="79" dur="500"/>
                                        <p:tgtEl>
                                          <p:spTgt spid="44"/>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randombar(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randombar(horizontal)">
                                      <p:cBhvr>
                                        <p:cTn id="87" dur="500"/>
                                        <p:tgtEl>
                                          <p:spTgt spid="42"/>
                                        </p:tgtEl>
                                      </p:cBhvr>
                                    </p:animEffect>
                                  </p:childTnLst>
                                </p:cTn>
                              </p:par>
                              <p:par>
                                <p:cTn id="88" presetID="14" presetClass="entr" presetSubtype="10" fill="hold"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randombar(horizontal)">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9" grpId="0" animBg="1"/>
      <p:bldP spid="14" grpId="0" animBg="1"/>
      <p:bldP spid="16" grpId="0" animBg="1"/>
      <p:bldP spid="18" grpId="0" animBg="1"/>
      <p:bldP spid="27" grpId="0" animBg="1"/>
      <p:bldP spid="29" grpId="0" animBg="1"/>
      <p:bldP spid="30" grpId="0" animBg="1"/>
      <p:bldP spid="31" grpId="0" animBg="1"/>
      <p:bldP spid="34" grpId="0"/>
      <p:bldP spid="35" grpId="0"/>
      <p:bldP spid="40" grpId="0"/>
      <p:bldP spid="41" grpId="0"/>
      <p:bldP spid="42" grpId="0"/>
      <p:bldP spid="43" grpId="0" animBg="1"/>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Costs for CORBA’s universal Representations: ATC System</a:t>
            </a:r>
          </a:p>
        </p:txBody>
      </p:sp>
      <p:sp>
        <p:nvSpPr>
          <p:cNvPr id="3" name="Content Placeholder 2"/>
          <p:cNvSpPr>
            <a:spLocks noGrp="1"/>
          </p:cNvSpPr>
          <p:nvPr>
            <p:ph idx="1"/>
          </p:nvPr>
        </p:nvSpPr>
        <p:spPr/>
        <p:txBody>
          <a:bodyPr/>
          <a:lstStyle/>
          <a:p>
            <a:r>
              <a:rPr lang="en-US" dirty="0"/>
              <a:t>Think about objects in an ATC system:</a:t>
            </a:r>
          </a:p>
          <a:p>
            <a:pPr>
              <a:buFont typeface="Wingdings" panose="05000000000000000000" pitchFamily="2" charset="2"/>
              <a:buChar char="Ø"/>
            </a:pPr>
            <a:r>
              <a:rPr lang="en-US" dirty="0"/>
              <a:t>  Flight plans: these are elaborate objects that might hold 10MB of data</a:t>
            </a:r>
            <a:br>
              <a:rPr lang="en-US" dirty="0"/>
            </a:br>
            <a:r>
              <a:rPr lang="en-US" dirty="0"/>
              <a:t>    and could have a great many internal fields</a:t>
            </a:r>
          </a:p>
          <a:p>
            <a:pPr>
              <a:buFont typeface="Wingdings" panose="05000000000000000000" pitchFamily="2" charset="2"/>
              <a:buChar char="Ø"/>
            </a:pPr>
            <a:r>
              <a:rPr lang="en-US" dirty="0"/>
              <a:t>  Many other kinds of objects are used too.  Each </a:t>
            </a:r>
            <a:r>
              <a:rPr lang="en-US" dirty="0" err="1"/>
              <a:t>microservice</a:t>
            </a:r>
            <a:r>
              <a:rPr lang="en-US" dirty="0"/>
              <a:t> probably</a:t>
            </a:r>
            <a:br>
              <a:rPr lang="en-US" dirty="0"/>
            </a:br>
            <a:r>
              <a:rPr lang="en-US" dirty="0"/>
              <a:t>    has a notifications channel of its own, and uses it to talk to individual</a:t>
            </a:r>
            <a:br>
              <a:rPr lang="en-US" dirty="0"/>
            </a:br>
            <a:r>
              <a:rPr lang="en-US" dirty="0"/>
              <a:t>    controllers or sets of them about relevant issues</a:t>
            </a:r>
          </a:p>
          <a:p>
            <a:pPr>
              <a:buFont typeface="Wingdings" panose="05000000000000000000" pitchFamily="2" charset="2"/>
              <a:buChar char="Ø"/>
            </a:pPr>
            <a:r>
              <a:rPr lang="en-US" dirty="0"/>
              <a:t>  “</a:t>
            </a:r>
            <a:r>
              <a:rPr lang="en-US" b="1" i="1" dirty="0"/>
              <a:t>Attention: In 2h 31m, BA 123 will approach US 654 on approach to CDG.</a:t>
            </a:r>
            <a:br>
              <a:rPr lang="en-US" b="1" i="1" dirty="0"/>
            </a:br>
            <a:r>
              <a:rPr lang="en-US" b="1" i="1" dirty="0"/>
              <a:t>      Plan corrective action to avoid a violation of flight separation rules.”</a:t>
            </a:r>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2483241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Costs for CORBA’s universal Representations: ATC System</a:t>
            </a:r>
          </a:p>
        </p:txBody>
      </p:sp>
      <p:sp>
        <p:nvSpPr>
          <p:cNvPr id="3" name="Content Placeholder 2"/>
          <p:cNvSpPr>
            <a:spLocks noGrp="1"/>
          </p:cNvSpPr>
          <p:nvPr>
            <p:ph idx="1"/>
          </p:nvPr>
        </p:nvSpPr>
        <p:spPr>
          <a:xfrm>
            <a:off x="1024127" y="2286000"/>
            <a:ext cx="10959787" cy="4023360"/>
          </a:xfrm>
        </p:spPr>
        <p:txBody>
          <a:bodyPr>
            <a:normAutofit/>
          </a:bodyPr>
          <a:lstStyle/>
          <a:p>
            <a:r>
              <a:rPr lang="en-US" dirty="0"/>
              <a:t>An ATC system has many components, far more than were shown.</a:t>
            </a:r>
          </a:p>
          <a:p>
            <a:endParaRPr lang="en-US" dirty="0"/>
          </a:p>
          <a:p>
            <a:r>
              <a:rPr lang="en-US" dirty="0"/>
              <a:t>Often these are based on high-quality legacy versions and hence there can be many programming languages in simultaneous use.</a:t>
            </a:r>
          </a:p>
          <a:p>
            <a:pPr>
              <a:buFont typeface="Wingdings" panose="05000000000000000000" pitchFamily="2" charset="2"/>
              <a:buChar char="Ø"/>
            </a:pPr>
            <a:r>
              <a:rPr lang="en-US" dirty="0"/>
              <a:t>  Often we will see C/C++, Java, C#, F#, </a:t>
            </a:r>
            <a:r>
              <a:rPr lang="en-US" dirty="0" err="1"/>
              <a:t>O’Caml</a:t>
            </a:r>
            <a:r>
              <a:rPr lang="en-US" dirty="0"/>
              <a:t>, etc.</a:t>
            </a:r>
          </a:p>
          <a:p>
            <a:pPr>
              <a:buFont typeface="Wingdings" panose="05000000000000000000" pitchFamily="2" charset="2"/>
              <a:buChar char="Ø"/>
            </a:pPr>
            <a:r>
              <a:rPr lang="en-US" dirty="0"/>
              <a:t>  Some use of Python and Fortran and Ada.</a:t>
            </a:r>
          </a:p>
          <a:p>
            <a:pPr>
              <a:buFont typeface="Wingdings" panose="05000000000000000000" pitchFamily="2" charset="2"/>
              <a:buChar char="Ø"/>
            </a:pPr>
            <a:r>
              <a:rPr lang="en-US" dirty="0"/>
              <a:t>  With CORBA, we can easily integrate many modules into a single system</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888183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how often will we (DE)serialize?</a:t>
            </a:r>
          </a:p>
        </p:txBody>
      </p:sp>
      <p:sp>
        <p:nvSpPr>
          <p:cNvPr id="3" name="Content Placeholder 2"/>
          <p:cNvSpPr>
            <a:spLocks noGrp="1"/>
          </p:cNvSpPr>
          <p:nvPr>
            <p:ph idx="1"/>
          </p:nvPr>
        </p:nvSpPr>
        <p:spPr/>
        <p:txBody>
          <a:bodyPr/>
          <a:lstStyle/>
          <a:p>
            <a:r>
              <a:rPr lang="en-US" dirty="0"/>
              <a:t>Each time an object is read or written (from disk or network)</a:t>
            </a:r>
          </a:p>
          <a:p>
            <a:r>
              <a:rPr lang="en-US" dirty="0"/>
              <a:t>Each time an object is passed from one module to another </a:t>
            </a:r>
          </a:p>
          <a:p>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47</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a:t>Time </a:t>
            </a:r>
            <a:r>
              <a:rPr lang="en-US" b="1" dirty="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a:t>Version </a:t>
            </a:r>
            <a:r>
              <a:rPr lang="en-US" dirty="0" err="1"/>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272451"/>
            <a:ext cx="3973523" cy="646331"/>
          </a:xfrm>
          <a:prstGeom prst="rect">
            <a:avLst/>
          </a:prstGeom>
          <a:noFill/>
        </p:spPr>
        <p:txBody>
          <a:bodyPr wrap="square" rtlCol="0">
            <a:spAutoFit/>
          </a:bodyPr>
          <a:lstStyle/>
          <a:p>
            <a:r>
              <a:rPr lang="en-US" b="1" dirty="0"/>
              <a:t>Points at which we might do serialization/deserialization</a:t>
            </a:r>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a:t>Overhead </a:t>
            </a:r>
            <a:r>
              <a:rPr lang="en-US" b="1" dirty="0">
                <a:sym typeface="Symbol" panose="05050102010706020507" pitchFamily="18" charset="2"/>
              </a:rPr>
              <a:t></a:t>
            </a:r>
            <a:endParaRPr lang="en-US" b="1" dirty="0"/>
          </a:p>
        </p:txBody>
      </p:sp>
    </p:spTree>
    <p:extLst>
      <p:ext uri="{BB962C8B-B14F-4D97-AF65-F5344CB8AC3E}">
        <p14:creationId xmlns:p14="http://schemas.microsoft.com/office/powerpoint/2010/main" val="578159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6B66-9649-CEA0-0E61-C32AD26EC95D}"/>
              </a:ext>
            </a:extLst>
          </p:cNvPr>
          <p:cNvSpPr>
            <a:spLocks noGrp="1"/>
          </p:cNvSpPr>
          <p:nvPr>
            <p:ph type="title"/>
          </p:nvPr>
        </p:nvSpPr>
        <p:spPr/>
        <p:txBody>
          <a:bodyPr/>
          <a:lstStyle/>
          <a:p>
            <a:r>
              <a:rPr lang="en-US" dirty="0"/>
              <a:t>CORBA serialization: Very elaborate</a:t>
            </a:r>
          </a:p>
        </p:txBody>
      </p:sp>
      <p:sp>
        <p:nvSpPr>
          <p:cNvPr id="3" name="Content Placeholder 2">
            <a:extLst>
              <a:ext uri="{FF2B5EF4-FFF2-40B4-BE49-F238E27FC236}">
                <a16:creationId xmlns:a16="http://schemas.microsoft.com/office/drawing/2014/main" id="{00258522-C2BB-95E7-0C1E-53DCD4D54FC9}"/>
              </a:ext>
            </a:extLst>
          </p:cNvPr>
          <p:cNvSpPr>
            <a:spLocks noGrp="1"/>
          </p:cNvSpPr>
          <p:nvPr>
            <p:ph idx="1"/>
          </p:nvPr>
        </p:nvSpPr>
        <p:spPr/>
        <p:txBody>
          <a:bodyPr/>
          <a:lstStyle/>
          <a:p>
            <a:r>
              <a:rPr lang="en-US" dirty="0"/>
              <a:t>Some languages have “unique” data types.  For example, Python integers are automatically implemented using </a:t>
            </a:r>
            <a:r>
              <a:rPr lang="en-US" dirty="0" err="1"/>
              <a:t>BigNum</a:t>
            </a:r>
            <a:r>
              <a:rPr lang="en-US" dirty="0"/>
              <a:t> arithmetic and have no size limit or risk of overflow/underflow.   </a:t>
            </a:r>
          </a:p>
          <a:p>
            <a:endParaRPr lang="en-US" dirty="0"/>
          </a:p>
          <a:p>
            <a:r>
              <a:rPr lang="en-US" dirty="0"/>
              <a:t>But interoperability with C++ or Fortran, which have size-limited integers, becomes tricky: what format to use?  What rules?</a:t>
            </a:r>
          </a:p>
          <a:p>
            <a:endParaRPr lang="en-US" dirty="0"/>
          </a:p>
          <a:p>
            <a:r>
              <a:rPr lang="en-US" dirty="0"/>
              <a:t>CORBA standardizes all such policies, at the cost of a fancy encoding</a:t>
            </a:r>
          </a:p>
        </p:txBody>
      </p:sp>
      <p:sp>
        <p:nvSpPr>
          <p:cNvPr id="4" name="Footer Placeholder 3">
            <a:extLst>
              <a:ext uri="{FF2B5EF4-FFF2-40B4-BE49-F238E27FC236}">
                <a16:creationId xmlns:a16="http://schemas.microsoft.com/office/drawing/2014/main" id="{FA9A53EF-A66B-0B9A-69C6-89CA7582223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5BD992E-DFD7-030F-9FBA-97C37E28FF23}"/>
              </a:ext>
            </a:extLst>
          </p:cNvPr>
          <p:cNvSpPr>
            <a:spLocks noGrp="1"/>
          </p:cNvSpPr>
          <p:nvPr>
            <p:ph type="sldNum" sz="quarter" idx="12"/>
          </p:nvPr>
        </p:nvSpPr>
        <p:spPr/>
        <p:txBody>
          <a:bodyPr/>
          <a:lstStyle/>
          <a:p>
            <a:fld id="{3C974458-8A97-4835-BF79-1FB6D7856C21}" type="slidenum">
              <a:rPr lang="en-US" smtClean="0"/>
              <a:t>48</a:t>
            </a:fld>
            <a:endParaRPr lang="en-US"/>
          </a:p>
        </p:txBody>
      </p:sp>
    </p:spTree>
    <p:extLst>
      <p:ext uri="{BB962C8B-B14F-4D97-AF65-F5344CB8AC3E}">
        <p14:creationId xmlns:p14="http://schemas.microsoft.com/office/powerpoint/2010/main" val="3418557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representations are costly!</a:t>
            </a:r>
          </a:p>
        </p:txBody>
      </p:sp>
      <p:sp>
        <p:nvSpPr>
          <p:cNvPr id="3" name="Content Placeholder 2"/>
          <p:cNvSpPr>
            <a:spLocks noGrp="1"/>
          </p:cNvSpPr>
          <p:nvPr>
            <p:ph idx="1"/>
          </p:nvPr>
        </p:nvSpPr>
        <p:spPr/>
        <p:txBody>
          <a:bodyPr>
            <a:normAutofit/>
          </a:bodyPr>
          <a:lstStyle/>
          <a:p>
            <a:r>
              <a:rPr lang="en-US" dirty="0"/>
              <a:t>It is very easy for a CORBA application to spend </a:t>
            </a:r>
            <a:r>
              <a:rPr lang="en-US" i="1" dirty="0"/>
              <a:t>all </a:t>
            </a:r>
            <a:r>
              <a:rPr lang="en-US" dirty="0"/>
              <a:t>its time on this one action.</a:t>
            </a:r>
          </a:p>
          <a:p>
            <a:endParaRPr lang="en-US" dirty="0"/>
          </a:p>
          <a:p>
            <a:r>
              <a:rPr lang="en-US" dirty="0" err="1"/>
              <a:t>Ceph</a:t>
            </a:r>
            <a:r>
              <a:rPr lang="en-US" dirty="0"/>
              <a:t> designers were aware of that, and decided it should only be done under application control.  </a:t>
            </a:r>
            <a:br>
              <a:rPr lang="en-US" dirty="0"/>
            </a:br>
            <a:endParaRPr lang="en-US" dirty="0"/>
          </a:p>
          <a:p>
            <a:r>
              <a:rPr lang="en-US" dirty="0"/>
              <a:t>This is one reason that </a:t>
            </a:r>
            <a:r>
              <a:rPr lang="en-US" dirty="0" err="1"/>
              <a:t>Ceph</a:t>
            </a:r>
            <a:r>
              <a:rPr lang="en-US" dirty="0"/>
              <a:t> forces the developer to serialize / deserialize objects:  That policy eliminates the need for CORBA data representations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49</a:t>
            </a:fld>
            <a:endParaRPr lang="en-US"/>
          </a:p>
        </p:txBody>
      </p:sp>
    </p:spTree>
    <p:extLst>
      <p:ext uri="{BB962C8B-B14F-4D97-AF65-F5344CB8AC3E}">
        <p14:creationId xmlns:p14="http://schemas.microsoft.com/office/powerpoint/2010/main" val="57959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6F75F-1B4C-A6B1-4A67-B9117EAF8172}"/>
              </a:ext>
            </a:extLst>
          </p:cNvPr>
          <p:cNvSpPr>
            <a:spLocks noGrp="1"/>
          </p:cNvSpPr>
          <p:nvPr>
            <p:ph type="title"/>
          </p:nvPr>
        </p:nvSpPr>
        <p:spPr/>
        <p:txBody>
          <a:bodyPr>
            <a:normAutofit/>
          </a:bodyPr>
          <a:lstStyle/>
          <a:p>
            <a:r>
              <a:rPr lang="en-US" dirty="0"/>
              <a:t>Objects in multi-lingual applications</a:t>
            </a:r>
          </a:p>
        </p:txBody>
      </p:sp>
      <p:sp>
        <p:nvSpPr>
          <p:cNvPr id="3" name="Content Placeholder 2">
            <a:extLst>
              <a:ext uri="{FF2B5EF4-FFF2-40B4-BE49-F238E27FC236}">
                <a16:creationId xmlns:a16="http://schemas.microsoft.com/office/drawing/2014/main" id="{A3A34193-8838-D290-6746-44B377CFA66F}"/>
              </a:ext>
            </a:extLst>
          </p:cNvPr>
          <p:cNvSpPr>
            <a:spLocks noGrp="1"/>
          </p:cNvSpPr>
          <p:nvPr>
            <p:ph idx="1"/>
          </p:nvPr>
        </p:nvSpPr>
        <p:spPr>
          <a:xfrm>
            <a:off x="1024127" y="2286000"/>
            <a:ext cx="10965709" cy="4023360"/>
          </a:xfrm>
        </p:spPr>
        <p:txBody>
          <a:bodyPr>
            <a:normAutofit/>
          </a:bodyPr>
          <a:lstStyle/>
          <a:p>
            <a:r>
              <a:rPr lang="en-US" dirty="0"/>
              <a:t>There are hundreds of programming languages, and libraries – but often coded in specialized languages different from what the caller is using.</a:t>
            </a:r>
          </a:p>
          <a:p>
            <a:endParaRPr lang="en-US" dirty="0"/>
          </a:p>
          <a:p>
            <a:r>
              <a:rPr lang="en-US" dirty="0"/>
              <a:t>This creates yet another question: How to share objects between code written in different languages.  </a:t>
            </a:r>
          </a:p>
          <a:p>
            <a:pPr>
              <a:buFont typeface="Wingdings" panose="05000000000000000000" pitchFamily="2" charset="2"/>
              <a:buChar char="Ø"/>
            </a:pPr>
            <a:r>
              <a:rPr lang="en-US" dirty="0"/>
              <a:t>  They could be separate programs, entirely coded in different languages</a:t>
            </a:r>
          </a:p>
          <a:p>
            <a:pPr>
              <a:buFont typeface="Wingdings" panose="05000000000000000000" pitchFamily="2" charset="2"/>
              <a:buChar char="Ø"/>
            </a:pPr>
            <a:r>
              <a:rPr lang="en-US" dirty="0"/>
              <a:t>  But they could also be one program using libraries in flexible ways</a:t>
            </a:r>
          </a:p>
        </p:txBody>
      </p:sp>
      <p:sp>
        <p:nvSpPr>
          <p:cNvPr id="4" name="Footer Placeholder 3">
            <a:extLst>
              <a:ext uri="{FF2B5EF4-FFF2-40B4-BE49-F238E27FC236}">
                <a16:creationId xmlns:a16="http://schemas.microsoft.com/office/drawing/2014/main" id="{4FCD5662-D9EA-3918-DE94-A349FF63E64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C686F37-BD11-102D-CDB3-29DFC371910E}"/>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4114647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ATC systems avoid these costs?</a:t>
            </a:r>
          </a:p>
        </p:txBody>
      </p:sp>
      <p:sp>
        <p:nvSpPr>
          <p:cNvPr id="3" name="Content Placeholder 2"/>
          <p:cNvSpPr>
            <a:spLocks noGrp="1"/>
          </p:cNvSpPr>
          <p:nvPr>
            <p:ph idx="1"/>
          </p:nvPr>
        </p:nvSpPr>
        <p:spPr/>
        <p:txBody>
          <a:bodyPr>
            <a:normAutofit lnSpcReduction="10000"/>
          </a:bodyPr>
          <a:lstStyle/>
          <a:p>
            <a:r>
              <a:rPr lang="en-US" dirty="0"/>
              <a:t>If they aren’t careful… they will pay the high price!  But there is a way around them, which is to use “lazy” record access.</a:t>
            </a:r>
          </a:p>
          <a:p>
            <a:endParaRPr lang="en-US" dirty="0"/>
          </a:p>
          <a:p>
            <a:r>
              <a:rPr lang="en-US" dirty="0"/>
              <a:t>The ATC record is the main object being shared.  Suppose that we have two versions of an ATC object while in memory:</a:t>
            </a:r>
          </a:p>
          <a:p>
            <a:pPr>
              <a:buFont typeface="Wingdings" panose="05000000000000000000" pitchFamily="2" charset="2"/>
              <a:buChar char="Ø"/>
            </a:pPr>
            <a:r>
              <a:rPr lang="en-US" dirty="0"/>
              <a:t> Version A: The object is fully resident in memory and you can access all</a:t>
            </a:r>
            <a:br>
              <a:rPr lang="en-US" dirty="0"/>
            </a:br>
            <a:r>
              <a:rPr lang="en-US" dirty="0"/>
              <a:t>   fields, edit it to create a new version, etc.</a:t>
            </a:r>
          </a:p>
          <a:p>
            <a:pPr>
              <a:buFont typeface="Wingdings" panose="05000000000000000000" pitchFamily="2" charset="2"/>
              <a:buChar char="Ø"/>
            </a:pPr>
            <a:r>
              <a:rPr lang="en-US" dirty="0"/>
              <a:t> Version B: All the same methods are offered, but the in-memory data is</a:t>
            </a:r>
            <a:br>
              <a:rPr lang="en-US" dirty="0"/>
            </a:br>
            <a:r>
              <a:rPr lang="en-US" dirty="0"/>
              <a:t>   limited to a URL pointing to the record in the flight plan database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50</a:t>
            </a:fld>
            <a:endParaRPr lang="en-US"/>
          </a:p>
        </p:txBody>
      </p:sp>
    </p:spTree>
    <p:extLst>
      <p:ext uri="{BB962C8B-B14F-4D97-AF65-F5344CB8AC3E}">
        <p14:creationId xmlns:p14="http://schemas.microsoft.com/office/powerpoint/2010/main" val="1035986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two “identical” object variants?</a:t>
            </a:r>
          </a:p>
        </p:txBody>
      </p:sp>
      <p:sp>
        <p:nvSpPr>
          <p:cNvPr id="3" name="Content Placeholder 2"/>
          <p:cNvSpPr>
            <a:spLocks noGrp="1"/>
          </p:cNvSpPr>
          <p:nvPr>
            <p:ph idx="1"/>
          </p:nvPr>
        </p:nvSpPr>
        <p:spPr/>
        <p:txBody>
          <a:bodyPr/>
          <a:lstStyle/>
          <a:p>
            <a:r>
              <a:rPr lang="en-US" dirty="0"/>
              <a:t>Notice how easy it is to switch from representation B to A (or back).</a:t>
            </a:r>
          </a:p>
          <a:p>
            <a:endParaRPr lang="en-US" dirty="0"/>
          </a:p>
          <a:p>
            <a:r>
              <a:rPr lang="en-US" dirty="0"/>
              <a:t>In an ATC system most components don’t really look at the data fields and for this reason, most components would be happy with representation B.  But a small object with just a URL in it is very cheap to serialize!</a:t>
            </a:r>
          </a:p>
          <a:p>
            <a:endParaRPr lang="en-US" dirty="0"/>
          </a:p>
          <a:p>
            <a:r>
              <a:rPr lang="en-US" dirty="0"/>
              <a:t>With “lazy deserialization”, we would convert from form B to form A only when an application tries to touch the data. </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51</a:t>
            </a:fld>
            <a:endParaRPr lang="en-US"/>
          </a:p>
        </p:txBody>
      </p:sp>
    </p:spTree>
    <p:extLst>
      <p:ext uri="{BB962C8B-B14F-4D97-AF65-F5344CB8AC3E}">
        <p14:creationId xmlns:p14="http://schemas.microsoft.com/office/powerpoint/2010/main" val="2309387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Single version approach</a:t>
            </a:r>
          </a:p>
        </p:txBody>
      </p:sp>
      <p:sp>
        <p:nvSpPr>
          <p:cNvPr id="3" name="Content Placeholder 2"/>
          <p:cNvSpPr>
            <a:spLocks noGrp="1"/>
          </p:cNvSpPr>
          <p:nvPr>
            <p:ph idx="1"/>
          </p:nvPr>
        </p:nvSpPr>
        <p:spPr/>
        <p:txBody>
          <a:bodyPr/>
          <a:lstStyle/>
          <a:p>
            <a:r>
              <a:rPr lang="en-US" dirty="0"/>
              <a:t>Each time an object is read or written (from disk or network)</a:t>
            </a:r>
          </a:p>
          <a:p>
            <a:r>
              <a:rPr lang="en-US" dirty="0"/>
              <a:t>Each time an object is passed from one module to another </a:t>
            </a:r>
          </a:p>
          <a:p>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52</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a:t>Time </a:t>
            </a:r>
            <a:r>
              <a:rPr lang="en-US" b="1" dirty="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a:t>Version </a:t>
            </a:r>
            <a:r>
              <a:rPr lang="en-US" dirty="0" err="1"/>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272451"/>
            <a:ext cx="3973523" cy="646331"/>
          </a:xfrm>
          <a:prstGeom prst="rect">
            <a:avLst/>
          </a:prstGeom>
          <a:noFill/>
        </p:spPr>
        <p:txBody>
          <a:bodyPr wrap="square" rtlCol="0">
            <a:spAutoFit/>
          </a:bodyPr>
          <a:lstStyle/>
          <a:p>
            <a:r>
              <a:rPr lang="en-US" b="1" dirty="0"/>
              <a:t>Points at which we might do serialization/deserialization</a:t>
            </a:r>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a:t>Overhead </a:t>
            </a:r>
            <a:r>
              <a:rPr lang="en-US" b="1" dirty="0">
                <a:sym typeface="Symbol" panose="05050102010706020507" pitchFamily="18" charset="2"/>
              </a:rPr>
              <a:t></a:t>
            </a:r>
            <a:endParaRPr lang="en-US" b="1" dirty="0"/>
          </a:p>
        </p:txBody>
      </p:sp>
      <p:sp>
        <p:nvSpPr>
          <p:cNvPr id="6" name="Rectangular Callout 5"/>
          <p:cNvSpPr/>
          <p:nvPr/>
        </p:nvSpPr>
        <p:spPr>
          <a:xfrm>
            <a:off x="5956232" y="4344997"/>
            <a:ext cx="2689566" cy="612648"/>
          </a:xfrm>
          <a:prstGeom prst="wedgeRectCallout">
            <a:avLst>
              <a:gd name="adj1" fmla="val -158218"/>
              <a:gd name="adj2" fmla="val 9407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Wasted work!</a:t>
            </a:r>
          </a:p>
        </p:txBody>
      </p:sp>
    </p:spTree>
    <p:extLst>
      <p:ext uri="{BB962C8B-B14F-4D97-AF65-F5344CB8AC3E}">
        <p14:creationId xmlns:p14="http://schemas.microsoft.com/office/powerpoint/2010/main" val="176310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 version approach</a:t>
            </a:r>
          </a:p>
        </p:txBody>
      </p:sp>
      <p:sp>
        <p:nvSpPr>
          <p:cNvPr id="3" name="Content Placeholder 2"/>
          <p:cNvSpPr>
            <a:spLocks noGrp="1"/>
          </p:cNvSpPr>
          <p:nvPr>
            <p:ph idx="1"/>
          </p:nvPr>
        </p:nvSpPr>
        <p:spPr/>
        <p:txBody>
          <a:bodyPr/>
          <a:lstStyle/>
          <a:p>
            <a:r>
              <a:rPr lang="en-US" dirty="0"/>
              <a:t>We only do a costly action when the component will actually touch the inner data fields!</a:t>
            </a:r>
          </a:p>
          <a:p>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53</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a:t>Time </a:t>
            </a:r>
            <a:r>
              <a:rPr lang="en-US" b="1" dirty="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a:t>Version </a:t>
            </a:r>
            <a:r>
              <a:rPr lang="en-US" dirty="0" err="1"/>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549450"/>
            <a:ext cx="3973523" cy="369332"/>
          </a:xfrm>
          <a:prstGeom prst="rect">
            <a:avLst/>
          </a:prstGeom>
          <a:solidFill>
            <a:schemeClr val="bg1"/>
          </a:solidFill>
          <a:ln>
            <a:solidFill>
              <a:schemeClr val="bg1"/>
            </a:solidFill>
          </a:ln>
        </p:spPr>
        <p:txBody>
          <a:bodyPr wrap="square" rtlCol="0">
            <a:spAutoFit/>
          </a:bodyPr>
          <a:lstStyle/>
          <a:p>
            <a:r>
              <a:rPr lang="en-US" b="1" dirty="0"/>
              <a:t>Dual scheme reduces overheads!</a:t>
            </a:r>
          </a:p>
        </p:txBody>
      </p:sp>
      <p:sp>
        <p:nvSpPr>
          <p:cNvPr id="6" name="TextBox 5"/>
          <p:cNvSpPr txBox="1"/>
          <p:nvPr/>
        </p:nvSpPr>
        <p:spPr>
          <a:xfrm>
            <a:off x="735285" y="5918782"/>
            <a:ext cx="5547947" cy="369332"/>
          </a:xfrm>
          <a:prstGeom prst="rect">
            <a:avLst/>
          </a:prstGeom>
          <a:noFill/>
        </p:spPr>
        <p:txBody>
          <a:bodyPr wrap="square" rtlCol="0">
            <a:spAutoFit/>
          </a:bodyPr>
          <a:lstStyle/>
          <a:p>
            <a:r>
              <a:rPr lang="en-US" b="1" dirty="0"/>
              <a:t>A              </a:t>
            </a:r>
            <a:r>
              <a:rPr lang="en-US" b="1" dirty="0" err="1"/>
              <a:t>A</a:t>
            </a:r>
            <a:r>
              <a:rPr lang="en-US" b="1" dirty="0"/>
              <a:t>    B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 B  </a:t>
            </a:r>
            <a:r>
              <a:rPr lang="en-US" b="1" dirty="0" err="1"/>
              <a:t>B</a:t>
            </a:r>
            <a:r>
              <a:rPr lang="en-US" b="1" dirty="0"/>
              <a:t>    </a:t>
            </a:r>
            <a:r>
              <a:rPr lang="en-US" b="1" dirty="0" err="1"/>
              <a:t>B</a:t>
            </a:r>
            <a:endParaRPr lang="en-US" b="1" dirty="0"/>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a:t>Overhead </a:t>
            </a:r>
            <a:r>
              <a:rPr lang="en-US" b="1" dirty="0">
                <a:sym typeface="Symbol" panose="05050102010706020507" pitchFamily="18" charset="2"/>
              </a:rPr>
              <a:t></a:t>
            </a:r>
            <a:endParaRPr lang="en-US" b="1" dirty="0"/>
          </a:p>
        </p:txBody>
      </p:sp>
      <p:sp>
        <p:nvSpPr>
          <p:cNvPr id="32" name="Rectangular Callout 31"/>
          <p:cNvSpPr/>
          <p:nvPr/>
        </p:nvSpPr>
        <p:spPr>
          <a:xfrm>
            <a:off x="7327831" y="4070838"/>
            <a:ext cx="4119753" cy="865920"/>
          </a:xfrm>
          <a:prstGeom prst="wedgeRectCallout">
            <a:avLst>
              <a:gd name="adj1" fmla="val -100712"/>
              <a:gd name="adj2" fmla="val 133162"/>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Here we fetch the full data for the flight plan from the flight plan database</a:t>
            </a:r>
          </a:p>
        </p:txBody>
      </p:sp>
    </p:spTree>
    <p:extLst>
      <p:ext uri="{BB962C8B-B14F-4D97-AF65-F5344CB8AC3E}">
        <p14:creationId xmlns:p14="http://schemas.microsoft.com/office/powerpoint/2010/main" val="205850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we store the flight plan records?</a:t>
            </a:r>
          </a:p>
        </p:txBody>
      </p:sp>
      <p:sp>
        <p:nvSpPr>
          <p:cNvPr id="3" name="Content Placeholder 2"/>
          <p:cNvSpPr>
            <a:spLocks noGrp="1"/>
          </p:cNvSpPr>
          <p:nvPr>
            <p:ph idx="1"/>
          </p:nvPr>
        </p:nvSpPr>
        <p:spPr/>
        <p:txBody>
          <a:bodyPr>
            <a:normAutofit/>
          </a:bodyPr>
          <a:lstStyle/>
          <a:p>
            <a:r>
              <a:rPr lang="en-US" dirty="0"/>
              <a:t>The need is for a very simple append-only log managed by the version manager.  </a:t>
            </a:r>
          </a:p>
          <a:p>
            <a:endParaRPr lang="en-US" dirty="0"/>
          </a:p>
          <a:p>
            <a:r>
              <a:rPr lang="en-US" dirty="0"/>
              <a:t>It is easy to recognize this as a use case for state machine replication.</a:t>
            </a:r>
          </a:p>
          <a:p>
            <a:endParaRPr lang="en-US" dirty="0"/>
          </a:p>
          <a:p>
            <a:r>
              <a:rPr lang="en-US" dirty="0"/>
              <a:t>This situates the central safety question in one specific component, where we can formalize it and use mathematical tools to prove that each plan has just one sequence of versions, used consistently by all components.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54</a:t>
            </a:fld>
            <a:endParaRPr lang="en-US"/>
          </a:p>
        </p:txBody>
      </p:sp>
    </p:spTree>
    <p:extLst>
      <p:ext uri="{BB962C8B-B14F-4D97-AF65-F5344CB8AC3E}">
        <p14:creationId xmlns:p14="http://schemas.microsoft.com/office/powerpoint/2010/main" val="1770506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we Implement the flight plan manager component?</a:t>
            </a:r>
          </a:p>
        </p:txBody>
      </p:sp>
      <p:sp>
        <p:nvSpPr>
          <p:cNvPr id="3" name="Content Placeholder 2"/>
          <p:cNvSpPr>
            <a:spLocks noGrp="1"/>
          </p:cNvSpPr>
          <p:nvPr>
            <p:ph idx="1"/>
          </p:nvPr>
        </p:nvSpPr>
        <p:spPr>
          <a:xfrm>
            <a:off x="1024127" y="2286000"/>
            <a:ext cx="11012541" cy="4023360"/>
          </a:xfrm>
        </p:spPr>
        <p:txBody>
          <a:bodyPr>
            <a:normAutofit/>
          </a:bodyPr>
          <a:lstStyle/>
          <a:p>
            <a:endParaRPr lang="en-US" dirty="0"/>
          </a:p>
          <a:p>
            <a:r>
              <a:rPr lang="en-US" dirty="0"/>
              <a:t>A (key-value) </a:t>
            </a:r>
            <a:r>
              <a:rPr lang="en-US" dirty="0" err="1"/>
              <a:t>sharded</a:t>
            </a:r>
            <a:r>
              <a:rPr lang="en-US" dirty="0"/>
              <a:t> service built on Derecho would be an ideal choice.</a:t>
            </a:r>
          </a:p>
          <a:p>
            <a:endParaRPr lang="en-US" dirty="0"/>
          </a:p>
          <a:p>
            <a:r>
              <a:rPr lang="en-US" dirty="0"/>
              <a:t>Derecho has been proved correct in several ways: by hand, but also using a machine-verified proof in the Ivy protocol verification tool.</a:t>
            </a:r>
          </a:p>
          <a:p>
            <a:endParaRPr lang="en-US" dirty="0"/>
          </a:p>
          <a:p>
            <a:r>
              <a:rPr lang="en-US" dirty="0"/>
              <a:t>It is also scalable and extremely fast: important because this role is central.</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55</a:t>
            </a:fld>
            <a:endParaRPr lang="en-US"/>
          </a:p>
        </p:txBody>
      </p:sp>
    </p:spTree>
    <p:extLst>
      <p:ext uri="{BB962C8B-B14F-4D97-AF65-F5344CB8AC3E}">
        <p14:creationId xmlns:p14="http://schemas.microsoft.com/office/powerpoint/2010/main" val="3469340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a:t>Revisiting the structure</a:t>
            </a:r>
          </a:p>
        </p:txBody>
      </p:sp>
      <p:sp>
        <p:nvSpPr>
          <p:cNvPr id="3" name="Content Placeholder 2"/>
          <p:cNvSpPr>
            <a:spLocks noGrp="1"/>
          </p:cNvSpPr>
          <p:nvPr>
            <p:ph idx="1"/>
          </p:nvPr>
        </p:nvSpPr>
        <p:spPr/>
        <p:txBody>
          <a:bodyPr/>
          <a:lstStyle/>
          <a:p>
            <a:r>
              <a:rPr lang="en-US" dirty="0"/>
              <a:t>A modern air traffic control system might have a structure like this: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56</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7" name="Freeform 6"/>
          <p:cNvSpPr/>
          <p:nvPr/>
        </p:nvSpPr>
        <p:spPr>
          <a:xfrm>
            <a:off x="3323492" y="3515938"/>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rot="6934048">
            <a:off x="3963848" y="4836877"/>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V="1">
            <a:off x="3704891" y="4399941"/>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387503" y="5081392"/>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88507" y="4520453"/>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564730" y="4434140"/>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dirty="0"/>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dirty="0"/>
              <a:t>Air traffic controllers</a:t>
            </a:r>
            <a:br>
              <a:rPr lang="en-US" b="1" dirty="0"/>
            </a:br>
            <a:r>
              <a:rPr lang="en-US" b="1" dirty="0"/>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dirty="0"/>
              <a:t>Flight plan manager tracks current and past flight plan versions</a:t>
            </a:r>
          </a:p>
        </p:txBody>
      </p:sp>
      <p:cxnSp>
        <p:nvCxnSpPr>
          <p:cNvPr id="36" name="Straight Arrow Connector 35"/>
          <p:cNvCxnSpPr/>
          <p:nvPr/>
        </p:nvCxnSpPr>
        <p:spPr>
          <a:xfrm flipH="1">
            <a:off x="2120702" y="5817494"/>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dirty="0"/>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dirty="0" err="1"/>
              <a:t>Microservices</a:t>
            </a:r>
            <a:r>
              <a:rPr lang="en-US" b="1" dirty="0"/>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dirty="0"/>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dirty="0"/>
              <a:t>Flight plan update broadcast service</a:t>
            </a:r>
          </a:p>
        </p:txBody>
      </p:sp>
      <p:sp>
        <p:nvSpPr>
          <p:cNvPr id="12" name="Rectangle 11"/>
          <p:cNvSpPr/>
          <p:nvPr/>
        </p:nvSpPr>
        <p:spPr>
          <a:xfrm>
            <a:off x="234553" y="1655531"/>
            <a:ext cx="11902825" cy="4922246"/>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64730" y="2286000"/>
            <a:ext cx="3291534" cy="3121269"/>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ular Callout 36"/>
          <p:cNvSpPr/>
          <p:nvPr/>
        </p:nvSpPr>
        <p:spPr>
          <a:xfrm>
            <a:off x="7350094" y="1758111"/>
            <a:ext cx="4119753" cy="865920"/>
          </a:xfrm>
          <a:prstGeom prst="wedgeRectCallout">
            <a:avLst>
              <a:gd name="adj1" fmla="val -62510"/>
              <a:gd name="adj2" fmla="val 14027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If this one component is correct, the whole system can be proved safe!</a:t>
            </a:r>
          </a:p>
        </p:txBody>
      </p:sp>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0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randombar(horizontal)">
                                      <p:cBhvr>
                                        <p:cTn id="41" dur="500"/>
                                        <p:tgtEl>
                                          <p:spTgt spid="4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randombar(horizontal)">
                                      <p:cBhvr>
                                        <p:cTn id="47" dur="500"/>
                                        <p:tgtEl>
                                          <p:spTgt spid="30"/>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randombar(horizontal)">
                                      <p:cBhvr>
                                        <p:cTn id="50" dur="500"/>
                                        <p:tgtEl>
                                          <p:spTgt spid="3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randombar(horizontal)">
                                      <p:cBhvr>
                                        <p:cTn id="58" dur="500"/>
                                        <p:tgtEl>
                                          <p:spTgt spid="16"/>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randombar(horizontal)">
                                      <p:cBhvr>
                                        <p:cTn id="61" dur="500"/>
                                        <p:tgtEl>
                                          <p:spTgt spid="18"/>
                                        </p:tgtEl>
                                      </p:cBhvr>
                                    </p:animEffect>
                                  </p:childTnLst>
                                </p:cTn>
                              </p:par>
                              <p:par>
                                <p:cTn id="62" presetID="14" presetClass="entr" presetSubtype="1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randombar(horizontal)">
                                      <p:cBhvr>
                                        <p:cTn id="64" dur="500"/>
                                        <p:tgtEl>
                                          <p:spTgt spid="19"/>
                                        </p:tgtEl>
                                      </p:cBhvr>
                                    </p:animEffect>
                                  </p:childTnLst>
                                </p:cTn>
                              </p:par>
                              <p:par>
                                <p:cTn id="65" presetID="14" presetClass="entr" presetSubtype="1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randombar(horizontal)">
                                      <p:cBhvr>
                                        <p:cTn id="67" dur="500"/>
                                        <p:tgtEl>
                                          <p:spTgt spid="23"/>
                                        </p:tgtEl>
                                      </p:cBhvr>
                                    </p:animEffect>
                                  </p:childTnLst>
                                </p:cTn>
                              </p:par>
                              <p:par>
                                <p:cTn id="68" presetID="14" presetClass="entr" presetSubtype="1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randombar(horizontal)">
                                      <p:cBhvr>
                                        <p:cTn id="73" dur="500"/>
                                        <p:tgtEl>
                                          <p:spTgt spid="43"/>
                                        </p:tgtEl>
                                      </p:cBhvr>
                                    </p:animEffect>
                                  </p:childTnLst>
                                </p:cTn>
                              </p:par>
                              <p:par>
                                <p:cTn id="74" presetID="14" presetClass="entr" presetSubtype="1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randombar(horizontal)">
                                      <p:cBhvr>
                                        <p:cTn id="76" dur="500"/>
                                        <p:tgtEl>
                                          <p:spTgt spid="2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randombar(horizontal)">
                                      <p:cBhvr>
                                        <p:cTn id="79" dur="500"/>
                                        <p:tgtEl>
                                          <p:spTgt spid="44"/>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randombar(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randombar(horizontal)">
                                      <p:cBhvr>
                                        <p:cTn id="87" dur="500"/>
                                        <p:tgtEl>
                                          <p:spTgt spid="42"/>
                                        </p:tgtEl>
                                      </p:cBhvr>
                                    </p:animEffect>
                                  </p:childTnLst>
                                </p:cTn>
                              </p:par>
                              <p:par>
                                <p:cTn id="88" presetID="14" presetClass="entr" presetSubtype="10" fill="hold"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randombar(horizontal)">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randombar(horizontal)">
                                      <p:cBhvr>
                                        <p:cTn id="95" dur="500"/>
                                        <p:tgtEl>
                                          <p:spTgt spid="37"/>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randombar(horizontal)">
                                      <p:cBhvr>
                                        <p:cTn id="98" dur="500"/>
                                        <p:tgtEl>
                                          <p:spTgt spid="12"/>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randombar(horizontal)">
                                      <p:cBhvr>
                                        <p:cTn id="10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8" grpId="0" animBg="1"/>
      <p:bldP spid="27" grpId="0" animBg="1"/>
      <p:bldP spid="29" grpId="0" animBg="1"/>
      <p:bldP spid="30" grpId="0" animBg="1"/>
      <p:bldP spid="31" grpId="0" animBg="1"/>
      <p:bldP spid="34" grpId="0"/>
      <p:bldP spid="35" grpId="0"/>
      <p:bldP spid="40" grpId="0"/>
      <p:bldP spid="41" grpId="0"/>
      <p:bldP spid="42" grpId="0"/>
      <p:bldP spid="43" grpId="0" animBg="1"/>
      <p:bldP spid="44" grpId="0"/>
      <p:bldP spid="12" grpId="0" animBg="1"/>
      <p:bldP spid="10" grpId="0" animBg="1"/>
      <p:bldP spid="37" grpId="0" animBg="1"/>
      <p:bldP spid="8" grpId="0" animBg="1"/>
      <p:bldP spid="15" grpId="0" animBg="1"/>
      <p:bldP spid="9"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 CEPH </a:t>
            </a:r>
          </a:p>
        </p:txBody>
      </p:sp>
      <p:sp>
        <p:nvSpPr>
          <p:cNvPr id="3" name="Content Placeholder 2"/>
          <p:cNvSpPr>
            <a:spLocks noGrp="1"/>
          </p:cNvSpPr>
          <p:nvPr>
            <p:ph idx="1"/>
          </p:nvPr>
        </p:nvSpPr>
        <p:spPr/>
        <p:txBody>
          <a:bodyPr>
            <a:normAutofit/>
          </a:bodyPr>
          <a:lstStyle/>
          <a:p>
            <a:r>
              <a:rPr lang="en-US" dirty="0" err="1"/>
              <a:t>Ceph</a:t>
            </a:r>
            <a:r>
              <a:rPr lang="en-US" dirty="0"/>
              <a:t> is a file system that was created by taking the HDFS model, but then extending it to be better matched to properties of object-oriented code.</a:t>
            </a:r>
          </a:p>
          <a:p>
            <a:endParaRPr lang="en-US" dirty="0"/>
          </a:p>
          <a:p>
            <a:r>
              <a:rPr lang="en-US" dirty="0"/>
              <a:t>This is very popular, although it does bring overheads.</a:t>
            </a:r>
          </a:p>
          <a:p>
            <a:endParaRPr lang="en-US" dirty="0"/>
          </a:p>
          <a:p>
            <a:r>
              <a:rPr lang="en-US" dirty="0" err="1"/>
              <a:t>Ceph</a:t>
            </a:r>
            <a:r>
              <a:rPr lang="en-US" dirty="0"/>
              <a:t> uses a simple but “weak” form of data replication.  It doesn’t guarantee consistency.</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57</a:t>
            </a:fld>
            <a:endParaRPr lang="en-US"/>
          </a:p>
        </p:txBody>
      </p:sp>
    </p:spTree>
    <p:extLst>
      <p:ext uri="{BB962C8B-B14F-4D97-AF65-F5344CB8AC3E}">
        <p14:creationId xmlns:p14="http://schemas.microsoft.com/office/powerpoint/2010/main" val="3921174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 </a:t>
            </a:r>
            <a:r>
              <a:rPr lang="en-US" dirty="0" err="1"/>
              <a:t>corba</a:t>
            </a:r>
            <a:endParaRPr lang="en-US" dirty="0"/>
          </a:p>
        </p:txBody>
      </p:sp>
      <p:sp>
        <p:nvSpPr>
          <p:cNvPr id="3" name="Content Placeholder 2"/>
          <p:cNvSpPr>
            <a:spLocks noGrp="1"/>
          </p:cNvSpPr>
          <p:nvPr>
            <p:ph idx="1"/>
          </p:nvPr>
        </p:nvSpPr>
        <p:spPr/>
        <p:txBody>
          <a:bodyPr>
            <a:normAutofit/>
          </a:bodyPr>
          <a:lstStyle/>
          <a:p>
            <a:r>
              <a:rPr lang="en-US" dirty="0"/>
              <a:t>Here we saw a different form of object-oriented overhead, arising in applications that adopt the standard CORBA approach to interoperability.  </a:t>
            </a:r>
          </a:p>
          <a:p>
            <a:br>
              <a:rPr lang="en-US" dirty="0"/>
            </a:br>
            <a:r>
              <a:rPr lang="en-US" dirty="0"/>
              <a:t>CORBA buys flexibility but brings steep costs.</a:t>
            </a:r>
          </a:p>
          <a:p>
            <a:endParaRPr lang="en-US" dirty="0"/>
          </a:p>
          <a:p>
            <a:r>
              <a:rPr lang="en-US" dirty="0"/>
              <a:t>Those costs can be managed by</a:t>
            </a:r>
            <a:r>
              <a:rPr lang="en-US" i="1" dirty="0"/>
              <a:t> </a:t>
            </a:r>
            <a:r>
              <a:rPr lang="en-US" i="1" u="sng" dirty="0"/>
              <a:t>understanding</a:t>
            </a:r>
            <a:r>
              <a:rPr lang="en-US" dirty="0"/>
              <a:t> the architecture and </a:t>
            </a:r>
            <a:r>
              <a:rPr lang="en-US" i="1" u="sng" dirty="0"/>
              <a:t>designing</a:t>
            </a:r>
            <a:r>
              <a:rPr lang="en-US" dirty="0"/>
              <a:t> the application to avoid triggering costly serialization/deserialization.</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58</a:t>
            </a:fld>
            <a:endParaRPr lang="en-US"/>
          </a:p>
        </p:txBody>
      </p:sp>
    </p:spTree>
    <p:extLst>
      <p:ext uri="{BB962C8B-B14F-4D97-AF65-F5344CB8AC3E}">
        <p14:creationId xmlns:p14="http://schemas.microsoft.com/office/powerpoint/2010/main" val="33375413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871864" cy="1499616"/>
          </a:xfrm>
        </p:spPr>
        <p:txBody>
          <a:bodyPr/>
          <a:lstStyle/>
          <a:p>
            <a:r>
              <a:rPr lang="en-US" dirty="0"/>
              <a:t>Broader Insight linking these subtopics</a:t>
            </a:r>
          </a:p>
        </p:txBody>
      </p:sp>
      <p:sp>
        <p:nvSpPr>
          <p:cNvPr id="3" name="Content Placeholder 2"/>
          <p:cNvSpPr>
            <a:spLocks noGrp="1"/>
          </p:cNvSpPr>
          <p:nvPr>
            <p:ph idx="1"/>
          </p:nvPr>
        </p:nvSpPr>
        <p:spPr/>
        <p:txBody>
          <a:bodyPr>
            <a:normAutofit/>
          </a:bodyPr>
          <a:lstStyle/>
          <a:p>
            <a:r>
              <a:rPr lang="en-US" dirty="0"/>
              <a:t>Innovation brings challenges.  And object orientation was a </a:t>
            </a:r>
            <a:r>
              <a:rPr lang="en-US" u="sng" dirty="0"/>
              <a:t>big</a:t>
            </a:r>
            <a:r>
              <a:rPr lang="en-US" dirty="0"/>
              <a:t> innovation.</a:t>
            </a:r>
          </a:p>
          <a:p>
            <a:endParaRPr lang="en-US" dirty="0"/>
          </a:p>
          <a:p>
            <a:r>
              <a:rPr lang="en-US" dirty="0"/>
              <a:t>Strongly typed object oriented languages like Java, C++, Python reduce errors and improve productivity.  But they sometimes clash with very old APIs that predate this style of computing.  </a:t>
            </a:r>
          </a:p>
          <a:p>
            <a:pPr>
              <a:buFont typeface="Wingdings" panose="05000000000000000000" pitchFamily="2" charset="2"/>
              <a:buChar char="Ø"/>
            </a:pPr>
            <a:r>
              <a:rPr lang="en-US" dirty="0"/>
              <a:t>  Modern services are evolving to enhance </a:t>
            </a:r>
            <a:r>
              <a:rPr lang="en-US"/>
              <a:t>object-oriented support.</a:t>
            </a:r>
            <a:endParaRPr lang="en-US" dirty="0"/>
          </a:p>
          <a:p>
            <a:pPr>
              <a:buFont typeface="Wingdings" panose="05000000000000000000" pitchFamily="2" charset="2"/>
              <a:buChar char="Ø"/>
            </a:pPr>
            <a:r>
              <a:rPr lang="en-US" dirty="0"/>
              <a:t>  Tuples held in SQL relations, NoSQL key-value pairs, rows in CSV files </a:t>
            </a:r>
            <a:br>
              <a:rPr lang="en-US" dirty="0"/>
            </a:br>
            <a:r>
              <a:rPr lang="en-US" dirty="0"/>
              <a:t>    and many other things can all be viewed as “objects”.  </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59</a:t>
            </a:fld>
            <a:endParaRPr lang="en-US"/>
          </a:p>
        </p:txBody>
      </p:sp>
    </p:spTree>
    <p:extLst>
      <p:ext uri="{BB962C8B-B14F-4D97-AF65-F5344CB8AC3E}">
        <p14:creationId xmlns:p14="http://schemas.microsoft.com/office/powerpoint/2010/main" val="380117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two Sub-topics</a:t>
            </a:r>
          </a:p>
        </p:txBody>
      </p:sp>
      <p:sp>
        <p:nvSpPr>
          <p:cNvPr id="3" name="Content Placeholder 2"/>
          <p:cNvSpPr>
            <a:spLocks noGrp="1"/>
          </p:cNvSpPr>
          <p:nvPr>
            <p:ph idx="1"/>
          </p:nvPr>
        </p:nvSpPr>
        <p:spPr/>
        <p:txBody>
          <a:bodyPr/>
          <a:lstStyle/>
          <a:p>
            <a:r>
              <a:rPr lang="en-US" dirty="0"/>
              <a:t>First half of the lecture: The </a:t>
            </a:r>
            <a:r>
              <a:rPr lang="en-US" dirty="0" err="1"/>
              <a:t>Ceph</a:t>
            </a:r>
            <a:r>
              <a:rPr lang="en-US" dirty="0"/>
              <a:t> object oriented </a:t>
            </a:r>
            <a:br>
              <a:rPr lang="en-US" dirty="0"/>
            </a:br>
            <a:r>
              <a:rPr lang="en-US" dirty="0"/>
              <a:t>file system.  Looks like a normal POSIX file system, </a:t>
            </a:r>
            <a:br>
              <a:rPr lang="en-US" dirty="0"/>
            </a:br>
            <a:r>
              <a:rPr lang="en-US" dirty="0"/>
              <a:t>but optimized for object-oriented uses.</a:t>
            </a:r>
          </a:p>
          <a:p>
            <a:endParaRPr lang="en-US" dirty="0"/>
          </a:p>
          <a:p>
            <a:r>
              <a:rPr lang="en-US" dirty="0"/>
              <a:t>                              Second half: CORBA, and the costs of object-sharing</a:t>
            </a:r>
            <a:br>
              <a:rPr lang="en-US" dirty="0"/>
            </a:br>
            <a:r>
              <a:rPr lang="en-US" dirty="0"/>
              <a:t>                              in a complex setting (an actual air traffic control</a:t>
            </a:r>
            <a:br>
              <a:rPr lang="en-US" dirty="0"/>
            </a:br>
            <a:r>
              <a:rPr lang="en-US" dirty="0"/>
              <a:t>                              system Ken worked on many years ago)</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52287" y="1628409"/>
            <a:ext cx="1545038" cy="1921876"/>
          </a:xfrm>
          <a:prstGeom prst="rect">
            <a:avLst/>
          </a:prstGeom>
        </p:spPr>
      </p:pic>
      <p:pic>
        <p:nvPicPr>
          <p:cNvPr id="7" name="Picture 6"/>
          <p:cNvPicPr>
            <a:picLocks noChangeAspect="1"/>
          </p:cNvPicPr>
          <p:nvPr/>
        </p:nvPicPr>
        <p:blipFill>
          <a:blip r:embed="rId3"/>
          <a:stretch>
            <a:fillRect/>
          </a:stretch>
        </p:blipFill>
        <p:spPr>
          <a:xfrm>
            <a:off x="1024128" y="4212571"/>
            <a:ext cx="2456909" cy="1382225"/>
          </a:xfrm>
          <a:prstGeom prst="rect">
            <a:avLst/>
          </a:prstGeom>
        </p:spPr>
      </p:pic>
    </p:spTree>
    <p:extLst>
      <p:ext uri="{BB962C8B-B14F-4D97-AF65-F5344CB8AC3E}">
        <p14:creationId xmlns:p14="http://schemas.microsoft.com/office/powerpoint/2010/main" val="306283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C00000"/>
                </a:solidFill>
              </a:rPr>
              <a:t>Object-oriented file systems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7</a:t>
            </a:fld>
            <a:endParaRPr lang="en-US"/>
          </a:p>
        </p:txBody>
      </p:sp>
      <p:pic>
        <p:nvPicPr>
          <p:cNvPr id="6" name="Picture 5">
            <a:extLst>
              <a:ext uri="{FF2B5EF4-FFF2-40B4-BE49-F238E27FC236}">
                <a16:creationId xmlns:a16="http://schemas.microsoft.com/office/drawing/2014/main" id="{577C4632-17B6-FCE8-101E-132DB808C40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92295" y="4614205"/>
            <a:ext cx="1545038" cy="1921876"/>
          </a:xfrm>
          <a:prstGeom prst="rect">
            <a:avLst/>
          </a:prstGeom>
        </p:spPr>
      </p:pic>
    </p:spTree>
    <p:extLst>
      <p:ext uri="{BB962C8B-B14F-4D97-AF65-F5344CB8AC3E}">
        <p14:creationId xmlns:p14="http://schemas.microsoft.com/office/powerpoint/2010/main" val="3105191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people store objects as files, what goes wrong?</a:t>
            </a:r>
          </a:p>
        </p:txBody>
      </p:sp>
      <p:sp>
        <p:nvSpPr>
          <p:cNvPr id="3" name="Content Placeholder 2"/>
          <p:cNvSpPr>
            <a:spLocks noGrp="1"/>
          </p:cNvSpPr>
          <p:nvPr>
            <p:ph idx="1"/>
          </p:nvPr>
        </p:nvSpPr>
        <p:spPr/>
        <p:txBody>
          <a:bodyPr>
            <a:normAutofit/>
          </a:bodyPr>
          <a:lstStyle/>
          <a:p>
            <a:r>
              <a:rPr lang="en-US" dirty="0"/>
              <a:t>With one file per object, we quickly have a LOT of files.  Linux file systems aren’t so great for this (like a directory with a billion objects in it).</a:t>
            </a:r>
          </a:p>
          <a:p>
            <a:endParaRPr lang="en-US" dirty="0"/>
          </a:p>
          <a:p>
            <a:r>
              <a:rPr lang="en-US" dirty="0"/>
              <a:t>Objects tend to be very small or very large.   The Linux file system is optimized for Linux file size distributions and lifetime distributions.</a:t>
            </a:r>
          </a:p>
          <a:p>
            <a:endParaRPr lang="en-US" dirty="0"/>
          </a:p>
          <a:p>
            <a:r>
              <a:rPr lang="en-US" dirty="0"/>
              <a:t>The POSIX API is designed for record-at-a-time file access.  But with </a:t>
            </a:r>
            <a:br>
              <a:rPr lang="en-US" dirty="0"/>
            </a:br>
            <a:r>
              <a:rPr lang="en-US" dirty="0"/>
              <a:t>objects the application more often wants to read/write the whole file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251755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CEPH project</a:t>
            </a:r>
          </a:p>
        </p:txBody>
      </p:sp>
      <p:sp>
        <p:nvSpPr>
          <p:cNvPr id="3" name="Content Placeholder 2"/>
          <p:cNvSpPr>
            <a:spLocks noGrp="1"/>
          </p:cNvSpPr>
          <p:nvPr>
            <p:ph idx="1"/>
          </p:nvPr>
        </p:nvSpPr>
        <p:spPr/>
        <p:txBody>
          <a:bodyPr/>
          <a:lstStyle/>
          <a:p>
            <a:r>
              <a:rPr lang="en-US" dirty="0"/>
              <a:t>Created by Sage Weihl, a PhD student at U.C. Santa Cruz</a:t>
            </a:r>
          </a:p>
          <a:p>
            <a:r>
              <a:rPr lang="en-US" dirty="0"/>
              <a:t>Later became a company and then was acquired into Red Hat Linux</a:t>
            </a:r>
          </a:p>
          <a:p>
            <a:r>
              <a:rPr lang="en-US" dirty="0"/>
              <a:t>Now the “</a:t>
            </a:r>
            <a:r>
              <a:rPr lang="en-US" dirty="0" err="1"/>
              <a:t>InkStack</a:t>
            </a:r>
            <a:r>
              <a:rPr lang="en-US" dirty="0"/>
              <a:t>” portion of Linux offers </a:t>
            </a:r>
            <a:r>
              <a:rPr lang="en-US" dirty="0" err="1"/>
              <a:t>Ceph</a:t>
            </a:r>
            <a:r>
              <a:rPr lang="en-US" dirty="0"/>
              <a:t> plus various tools to</a:t>
            </a:r>
            <a:br>
              <a:rPr lang="en-US" dirty="0"/>
            </a:br>
            <a:r>
              <a:rPr lang="en-US" dirty="0"/>
              <a:t>leverage it, and </a:t>
            </a:r>
            <a:r>
              <a:rPr lang="en-US" dirty="0" err="1"/>
              <a:t>Ceph</a:t>
            </a:r>
            <a:r>
              <a:rPr lang="en-US" dirty="0"/>
              <a:t> is starting to replace HDFS worldwide.</a:t>
            </a:r>
          </a:p>
          <a:p>
            <a:endParaRPr lang="en-US" dirty="0"/>
          </a:p>
          <a:p>
            <a:r>
              <a:rPr lang="en-US" dirty="0" err="1"/>
              <a:t>Ceph</a:t>
            </a:r>
            <a:r>
              <a:rPr lang="en-US" dirty="0"/>
              <a:t> is similar in some ways to any standard cloud file system, but was created separately.  Many big data systems are migrating to </a:t>
            </a:r>
            <a:r>
              <a:rPr lang="en-US" dirty="0" err="1"/>
              <a:t>Ceph</a:t>
            </a:r>
            <a:r>
              <a:rPr lang="en-US" dirty="0"/>
              <a:t>.</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66131" y="162956"/>
            <a:ext cx="1545038" cy="1921876"/>
          </a:xfrm>
          <a:prstGeom prst="rect">
            <a:avLst/>
          </a:prstGeom>
        </p:spPr>
      </p:pic>
    </p:spTree>
    <p:extLst>
      <p:ext uri="{BB962C8B-B14F-4D97-AF65-F5344CB8AC3E}">
        <p14:creationId xmlns:p14="http://schemas.microsoft.com/office/powerpoint/2010/main" val="515894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1531</TotalTime>
  <Words>3845</Words>
  <Application>Microsoft Office PowerPoint</Application>
  <PresentationFormat>Widescreen</PresentationFormat>
  <Paragraphs>437</Paragraphs>
  <Slides>59</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Calibri</vt:lpstr>
      <vt:lpstr>Comic Sans MS</vt:lpstr>
      <vt:lpstr>Tw Cen MT</vt:lpstr>
      <vt:lpstr>Tw Cen MT Condensed</vt:lpstr>
      <vt:lpstr>Wingdings</vt:lpstr>
      <vt:lpstr>Wingdings 3</vt:lpstr>
      <vt:lpstr>Integral</vt:lpstr>
      <vt:lpstr>  CS 5412/Lecture 20:   Making The Cloud Friendlier for Object-Oriented Computing</vt:lpstr>
      <vt:lpstr>Today’s main topic</vt:lpstr>
      <vt:lpstr>Today’s main topic</vt:lpstr>
      <vt:lpstr>Questions this raises?</vt:lpstr>
      <vt:lpstr>Objects in multi-lingual applications</vt:lpstr>
      <vt:lpstr>Today’s two Sub-topics</vt:lpstr>
      <vt:lpstr>Object-oriented file systems</vt:lpstr>
      <vt:lpstr>If people store objects as files, what goes wrong?</vt:lpstr>
      <vt:lpstr>CEPH project</vt:lpstr>
      <vt:lpstr>Three perspectives</vt:lpstr>
      <vt:lpstr>Central concepts</vt:lpstr>
      <vt:lpstr>object structures are “invisible” to Ceph</vt:lpstr>
      <vt:lpstr>Ceph: A Scalable, High-Performance Distributed File System</vt:lpstr>
      <vt:lpstr>Contents</vt:lpstr>
      <vt:lpstr>Goals</vt:lpstr>
      <vt:lpstr>PowerPoint Presentation</vt:lpstr>
      <vt:lpstr>PowerPoint Presentation</vt:lpstr>
      <vt:lpstr>System Overview</vt:lpstr>
      <vt:lpstr>Key Features</vt:lpstr>
      <vt:lpstr>Client Operation</vt:lpstr>
      <vt:lpstr>Client Access Example</vt:lpstr>
      <vt:lpstr>Synchronization</vt:lpstr>
      <vt:lpstr>Distributed Metadata</vt:lpstr>
      <vt:lpstr>Dynamic Subtree Partitioning</vt:lpstr>
      <vt:lpstr>Distributed Object Storage</vt:lpstr>
      <vt:lpstr>Distributed Object Storage</vt:lpstr>
      <vt:lpstr>CRUSH: A specialized Key Hashing Function</vt:lpstr>
      <vt:lpstr>Data distribution</vt:lpstr>
      <vt:lpstr>Replication: Reliable but not Paxos or chain replication</vt:lpstr>
      <vt:lpstr>Failure Detection and Recovery</vt:lpstr>
      <vt:lpstr>Acronyms Used in Performance Slides</vt:lpstr>
      <vt:lpstr>Per-OSD Write Performance</vt:lpstr>
      <vt:lpstr>EBOFS Performance</vt:lpstr>
      <vt:lpstr>Write Latency</vt:lpstr>
      <vt:lpstr>OSD Write Performance</vt:lpstr>
      <vt:lpstr>Diskless vs. Local Disk</vt:lpstr>
      <vt:lpstr>Per-MDS Throughput</vt:lpstr>
      <vt:lpstr>Average Latency</vt:lpstr>
      <vt:lpstr>Lessons learned</vt:lpstr>
      <vt:lpstr>Interoperability  for objects</vt:lpstr>
      <vt:lpstr>OMG and CORBA</vt:lpstr>
      <vt:lpstr>Why adopt OMG/Corba?</vt:lpstr>
      <vt:lpstr>Yet standards aren’t free</vt:lpstr>
      <vt:lpstr>Understanding Costs for CORBA’s universal Representations: ATC System</vt:lpstr>
      <vt:lpstr>Understanding Costs for CORBA’s universal Representations: ATC System</vt:lpstr>
      <vt:lpstr>Understanding Costs for CORBA’s universal Representations: ATC System</vt:lpstr>
      <vt:lpstr>But how often will we (DE)serialize?</vt:lpstr>
      <vt:lpstr>CORBA serialization: Very elaborate</vt:lpstr>
      <vt:lpstr>Universal representations are costly!</vt:lpstr>
      <vt:lpstr>How do ATC systems avoid these costs?</vt:lpstr>
      <vt:lpstr>Why two “identical” object variants?</vt:lpstr>
      <vt:lpstr>Old Single version approach</vt:lpstr>
      <vt:lpstr>Dual version approach</vt:lpstr>
      <vt:lpstr>How should we store the flight plan records?</vt:lpstr>
      <vt:lpstr>How should we Implement the flight plan manager component?</vt:lpstr>
      <vt:lpstr>Revisiting the structure</vt:lpstr>
      <vt:lpstr>Summary – CEPH </vt:lpstr>
      <vt:lpstr>Summary – corba</vt:lpstr>
      <vt:lpstr>Broader Insight linking these subtopics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180</cp:revision>
  <dcterms:created xsi:type="dcterms:W3CDTF">2017-12-19T18:11:25Z</dcterms:created>
  <dcterms:modified xsi:type="dcterms:W3CDTF">2022-11-04T13:42:02Z</dcterms:modified>
</cp:coreProperties>
</file>