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40.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41.xml" ContentType="application/vnd.openxmlformats-officedocument.presentationml.notesSlide+xml"/>
  <Override PartName="/ppt/charts/chart3.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449" r:id="rId3"/>
    <p:sldId id="450" r:id="rId4"/>
    <p:sldId id="428" r:id="rId5"/>
    <p:sldId id="395" r:id="rId6"/>
    <p:sldId id="427" r:id="rId7"/>
    <p:sldId id="429" r:id="rId8"/>
    <p:sldId id="259" r:id="rId9"/>
    <p:sldId id="260" r:id="rId10"/>
    <p:sldId id="261" r:id="rId11"/>
    <p:sldId id="262" r:id="rId12"/>
    <p:sldId id="441" r:id="rId13"/>
    <p:sldId id="264" r:id="rId14"/>
    <p:sldId id="265" r:id="rId15"/>
    <p:sldId id="444" r:id="rId16"/>
    <p:sldId id="431" r:id="rId17"/>
    <p:sldId id="446" r:id="rId18"/>
    <p:sldId id="432" r:id="rId19"/>
    <p:sldId id="434" r:id="rId20"/>
    <p:sldId id="400" r:id="rId21"/>
    <p:sldId id="440" r:id="rId22"/>
    <p:sldId id="416" r:id="rId23"/>
    <p:sldId id="417" r:id="rId24"/>
    <p:sldId id="418" r:id="rId25"/>
    <p:sldId id="447" r:id="rId26"/>
    <p:sldId id="403" r:id="rId27"/>
    <p:sldId id="445" r:id="rId28"/>
    <p:sldId id="372" r:id="rId29"/>
    <p:sldId id="397" r:id="rId30"/>
    <p:sldId id="448" r:id="rId31"/>
    <p:sldId id="308" r:id="rId32"/>
    <p:sldId id="371" r:id="rId33"/>
    <p:sldId id="414" r:id="rId34"/>
    <p:sldId id="381" r:id="rId35"/>
    <p:sldId id="385" r:id="rId36"/>
    <p:sldId id="376" r:id="rId37"/>
    <p:sldId id="312" r:id="rId38"/>
    <p:sldId id="393" r:id="rId39"/>
    <p:sldId id="310" r:id="rId40"/>
    <p:sldId id="311" r:id="rId41"/>
    <p:sldId id="313" r:id="rId42"/>
    <p:sldId id="315" r:id="rId43"/>
    <p:sldId id="373" r:id="rId44"/>
    <p:sldId id="383" r:id="rId45"/>
    <p:sldId id="318" r:id="rId46"/>
    <p:sldId id="317" r:id="rId47"/>
    <p:sldId id="384" r:id="rId48"/>
    <p:sldId id="388" r:id="rId49"/>
    <p:sldId id="389" r:id="rId50"/>
    <p:sldId id="425" r:id="rId51"/>
    <p:sldId id="426" r:id="rId52"/>
    <p:sldId id="368" r:id="rId53"/>
    <p:sldId id="369" r:id="rId54"/>
    <p:sldId id="370" r:id="rId55"/>
    <p:sldId id="422" r:id="rId56"/>
    <p:sldId id="424" r:id="rId57"/>
    <p:sldId id="32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E917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B2CBF2-384E-4833-9999-9A0283DB87D7}" v="11" dt="2022-08-24T14:29:06.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Birman" userId="d63afa40-f901-45d1-beb5-fa688e844a7e" providerId="ADAL" clId="{72B2CBF2-384E-4833-9999-9A0283DB87D7}"/>
    <pc:docChg chg="custSel addSld delSld modSld sldOrd">
      <pc:chgData name="Ken Birman" userId="d63afa40-f901-45d1-beb5-fa688e844a7e" providerId="ADAL" clId="{72B2CBF2-384E-4833-9999-9A0283DB87D7}" dt="2022-08-24T15:34:33.564" v="1627" actId="47"/>
      <pc:docMkLst>
        <pc:docMk/>
      </pc:docMkLst>
      <pc:sldChg chg="del">
        <pc:chgData name="Ken Birman" userId="d63afa40-f901-45d1-beb5-fa688e844a7e" providerId="ADAL" clId="{72B2CBF2-384E-4833-9999-9A0283DB87D7}" dt="2022-08-24T15:34:33.564" v="1627" actId="47"/>
        <pc:sldMkLst>
          <pc:docMk/>
          <pc:sldMk cId="16697664" sldId="423"/>
        </pc:sldMkLst>
      </pc:sldChg>
      <pc:sldChg chg="ord">
        <pc:chgData name="Ken Birman" userId="d63afa40-f901-45d1-beb5-fa688e844a7e" providerId="ADAL" clId="{72B2CBF2-384E-4833-9999-9A0283DB87D7}" dt="2022-08-24T14:26:59.559" v="1621"/>
        <pc:sldMkLst>
          <pc:docMk/>
          <pc:sldMk cId="1106654562" sldId="428"/>
        </pc:sldMkLst>
      </pc:sldChg>
      <pc:sldChg chg="addSp delSp modSp new mod delAnim modAnim">
        <pc:chgData name="Ken Birman" userId="d63afa40-f901-45d1-beb5-fa688e844a7e" providerId="ADAL" clId="{72B2CBF2-384E-4833-9999-9A0283DB87D7}" dt="2022-08-24T14:29:34.411" v="1626" actId="478"/>
        <pc:sldMkLst>
          <pc:docMk/>
          <pc:sldMk cId="2915027241" sldId="449"/>
        </pc:sldMkLst>
        <pc:spChg chg="mod">
          <ac:chgData name="Ken Birman" userId="d63afa40-f901-45d1-beb5-fa688e844a7e" providerId="ADAL" clId="{72B2CBF2-384E-4833-9999-9A0283DB87D7}" dt="2022-08-24T14:13:30.113" v="33" actId="20577"/>
          <ac:spMkLst>
            <pc:docMk/>
            <pc:sldMk cId="2915027241" sldId="449"/>
            <ac:spMk id="2" creationId="{302C17E7-C05D-1DE9-27F7-B5D7C9B69C40}"/>
          </ac:spMkLst>
        </pc:spChg>
        <pc:spChg chg="mod">
          <ac:chgData name="Ken Birman" userId="d63afa40-f901-45d1-beb5-fa688e844a7e" providerId="ADAL" clId="{72B2CBF2-384E-4833-9999-9A0283DB87D7}" dt="2022-08-24T14:16:22.804" v="296" actId="27636"/>
          <ac:spMkLst>
            <pc:docMk/>
            <pc:sldMk cId="2915027241" sldId="449"/>
            <ac:spMk id="3" creationId="{B1D4C764-7230-9033-17C6-614B582D5B86}"/>
          </ac:spMkLst>
        </pc:spChg>
        <pc:spChg chg="mod">
          <ac:chgData name="Ken Birman" userId="d63afa40-f901-45d1-beb5-fa688e844a7e" providerId="ADAL" clId="{72B2CBF2-384E-4833-9999-9A0283DB87D7}" dt="2022-08-24T14:15:58.310" v="279"/>
          <ac:spMkLst>
            <pc:docMk/>
            <pc:sldMk cId="2915027241" sldId="449"/>
            <ac:spMk id="17" creationId="{01F9454A-800C-CA25-CDAC-3E34088C8189}"/>
          </ac:spMkLst>
        </pc:spChg>
        <pc:spChg chg="mod">
          <ac:chgData name="Ken Birman" userId="d63afa40-f901-45d1-beb5-fa688e844a7e" providerId="ADAL" clId="{72B2CBF2-384E-4833-9999-9A0283DB87D7}" dt="2022-08-24T14:15:58.310" v="279"/>
          <ac:spMkLst>
            <pc:docMk/>
            <pc:sldMk cId="2915027241" sldId="449"/>
            <ac:spMk id="18" creationId="{DBABD674-4497-264E-C964-EDDE73BBBA08}"/>
          </ac:spMkLst>
        </pc:spChg>
        <pc:spChg chg="mod">
          <ac:chgData name="Ken Birman" userId="d63afa40-f901-45d1-beb5-fa688e844a7e" providerId="ADAL" clId="{72B2CBF2-384E-4833-9999-9A0283DB87D7}" dt="2022-08-24T14:15:58.310" v="279"/>
          <ac:spMkLst>
            <pc:docMk/>
            <pc:sldMk cId="2915027241" sldId="449"/>
            <ac:spMk id="19" creationId="{C15B34F9-C54C-4C45-3E79-98CD53FE5E34}"/>
          </ac:spMkLst>
        </pc:spChg>
        <pc:spChg chg="mod">
          <ac:chgData name="Ken Birman" userId="d63afa40-f901-45d1-beb5-fa688e844a7e" providerId="ADAL" clId="{72B2CBF2-384E-4833-9999-9A0283DB87D7}" dt="2022-08-24T14:15:58.310" v="279"/>
          <ac:spMkLst>
            <pc:docMk/>
            <pc:sldMk cId="2915027241" sldId="449"/>
            <ac:spMk id="20" creationId="{052E086B-5E4A-D924-EF6A-C053763164AB}"/>
          </ac:spMkLst>
        </pc:spChg>
        <pc:spChg chg="mod">
          <ac:chgData name="Ken Birman" userId="d63afa40-f901-45d1-beb5-fa688e844a7e" providerId="ADAL" clId="{72B2CBF2-384E-4833-9999-9A0283DB87D7}" dt="2022-08-24T14:15:58.310" v="279"/>
          <ac:spMkLst>
            <pc:docMk/>
            <pc:sldMk cId="2915027241" sldId="449"/>
            <ac:spMk id="21" creationId="{95686F4D-AD3A-16D1-FC48-213CCD05FCA6}"/>
          </ac:spMkLst>
        </pc:spChg>
        <pc:spChg chg="mod">
          <ac:chgData name="Ken Birman" userId="d63afa40-f901-45d1-beb5-fa688e844a7e" providerId="ADAL" clId="{72B2CBF2-384E-4833-9999-9A0283DB87D7}" dt="2022-08-24T14:15:58.310" v="279"/>
          <ac:spMkLst>
            <pc:docMk/>
            <pc:sldMk cId="2915027241" sldId="449"/>
            <ac:spMk id="22" creationId="{14200795-4529-09FB-4BE1-702C511ECC0E}"/>
          </ac:spMkLst>
        </pc:spChg>
        <pc:spChg chg="mod">
          <ac:chgData name="Ken Birman" userId="d63afa40-f901-45d1-beb5-fa688e844a7e" providerId="ADAL" clId="{72B2CBF2-384E-4833-9999-9A0283DB87D7}" dt="2022-08-24T14:15:58.310" v="279"/>
          <ac:spMkLst>
            <pc:docMk/>
            <pc:sldMk cId="2915027241" sldId="449"/>
            <ac:spMk id="44" creationId="{9B502E46-972D-53A4-2D1A-F975159D4B82}"/>
          </ac:spMkLst>
        </pc:spChg>
        <pc:spChg chg="mod">
          <ac:chgData name="Ken Birman" userId="d63afa40-f901-45d1-beb5-fa688e844a7e" providerId="ADAL" clId="{72B2CBF2-384E-4833-9999-9A0283DB87D7}" dt="2022-08-24T14:15:58.310" v="279"/>
          <ac:spMkLst>
            <pc:docMk/>
            <pc:sldMk cId="2915027241" sldId="449"/>
            <ac:spMk id="45" creationId="{D4569F27-8524-8DDD-9FBC-62E0B5B2B519}"/>
          </ac:spMkLst>
        </pc:spChg>
        <pc:spChg chg="mod">
          <ac:chgData name="Ken Birman" userId="d63afa40-f901-45d1-beb5-fa688e844a7e" providerId="ADAL" clId="{72B2CBF2-384E-4833-9999-9A0283DB87D7}" dt="2022-08-24T14:15:58.310" v="279"/>
          <ac:spMkLst>
            <pc:docMk/>
            <pc:sldMk cId="2915027241" sldId="449"/>
            <ac:spMk id="46" creationId="{11AE8F22-0913-C854-A8F4-F3F4E68C1A3F}"/>
          </ac:spMkLst>
        </pc:spChg>
        <pc:spChg chg="mod">
          <ac:chgData name="Ken Birman" userId="d63afa40-f901-45d1-beb5-fa688e844a7e" providerId="ADAL" clId="{72B2CBF2-384E-4833-9999-9A0283DB87D7}" dt="2022-08-24T14:15:58.310" v="279"/>
          <ac:spMkLst>
            <pc:docMk/>
            <pc:sldMk cId="2915027241" sldId="449"/>
            <ac:spMk id="47" creationId="{258DEDD8-8F55-7E9C-70F7-462FDF8A5A55}"/>
          </ac:spMkLst>
        </pc:spChg>
        <pc:spChg chg="mod">
          <ac:chgData name="Ken Birman" userId="d63afa40-f901-45d1-beb5-fa688e844a7e" providerId="ADAL" clId="{72B2CBF2-384E-4833-9999-9A0283DB87D7}" dt="2022-08-24T14:15:58.310" v="279"/>
          <ac:spMkLst>
            <pc:docMk/>
            <pc:sldMk cId="2915027241" sldId="449"/>
            <ac:spMk id="58" creationId="{74D8FD4D-5EBB-4A57-82C1-BB02B814B4D7}"/>
          </ac:spMkLst>
        </pc:spChg>
        <pc:spChg chg="mod">
          <ac:chgData name="Ken Birman" userId="d63afa40-f901-45d1-beb5-fa688e844a7e" providerId="ADAL" clId="{72B2CBF2-384E-4833-9999-9A0283DB87D7}" dt="2022-08-24T14:15:58.310" v="279"/>
          <ac:spMkLst>
            <pc:docMk/>
            <pc:sldMk cId="2915027241" sldId="449"/>
            <ac:spMk id="59" creationId="{C3E6E4E9-379F-7C79-C660-A89395DEC6A8}"/>
          </ac:spMkLst>
        </pc:spChg>
        <pc:spChg chg="add del mod">
          <ac:chgData name="Ken Birman" userId="d63afa40-f901-45d1-beb5-fa688e844a7e" providerId="ADAL" clId="{72B2CBF2-384E-4833-9999-9A0283DB87D7}" dt="2022-08-24T14:29:34.411" v="1626" actId="478"/>
          <ac:spMkLst>
            <pc:docMk/>
            <pc:sldMk cId="2915027241" sldId="449"/>
            <ac:spMk id="60" creationId="{BA09F098-0ADA-319C-6997-D33B786A81D0}"/>
          </ac:spMkLst>
        </pc:spChg>
        <pc:spChg chg="add del mod">
          <ac:chgData name="Ken Birman" userId="d63afa40-f901-45d1-beb5-fa688e844a7e" providerId="ADAL" clId="{72B2CBF2-384E-4833-9999-9A0283DB87D7}" dt="2022-08-24T14:28:54.572" v="1624" actId="478"/>
          <ac:spMkLst>
            <pc:docMk/>
            <pc:sldMk cId="2915027241" sldId="449"/>
            <ac:spMk id="61" creationId="{EF4D7CB4-7C98-21F0-ABA1-4CB41DC367C6}"/>
          </ac:spMkLst>
        </pc:spChg>
        <pc:spChg chg="add mod">
          <ac:chgData name="Ken Birman" userId="d63afa40-f901-45d1-beb5-fa688e844a7e" providerId="ADAL" clId="{72B2CBF2-384E-4833-9999-9A0283DB87D7}" dt="2022-08-24T14:16:08.341" v="280" actId="1076"/>
          <ac:spMkLst>
            <pc:docMk/>
            <pc:sldMk cId="2915027241" sldId="449"/>
            <ac:spMk id="62" creationId="{94795963-0013-CA0F-F04A-39211C525239}"/>
          </ac:spMkLst>
        </pc:spChg>
        <pc:grpChg chg="add mod">
          <ac:chgData name="Ken Birman" userId="d63afa40-f901-45d1-beb5-fa688e844a7e" providerId="ADAL" clId="{72B2CBF2-384E-4833-9999-9A0283DB87D7}" dt="2022-08-24T14:16:08.341" v="280" actId="1076"/>
          <ac:grpSpMkLst>
            <pc:docMk/>
            <pc:sldMk cId="2915027241" sldId="449"/>
            <ac:grpSpMk id="6" creationId="{CADDFAD6-B8B1-AFDA-2578-749DA1519E41}"/>
          </ac:grpSpMkLst>
        </pc:grpChg>
        <pc:grpChg chg="mod">
          <ac:chgData name="Ken Birman" userId="d63afa40-f901-45d1-beb5-fa688e844a7e" providerId="ADAL" clId="{72B2CBF2-384E-4833-9999-9A0283DB87D7}" dt="2022-08-24T14:15:58.310" v="279"/>
          <ac:grpSpMkLst>
            <pc:docMk/>
            <pc:sldMk cId="2915027241" sldId="449"/>
            <ac:grpSpMk id="8" creationId="{A3656288-9131-6BCC-9E3E-2971BE386F3C}"/>
          </ac:grpSpMkLst>
        </pc:grpChg>
        <pc:grpChg chg="add del mod">
          <ac:chgData name="Ken Birman" userId="d63afa40-f901-45d1-beb5-fa688e844a7e" providerId="ADAL" clId="{72B2CBF2-384E-4833-9999-9A0283DB87D7}" dt="2022-08-24T14:28:48.332" v="1623" actId="478"/>
          <ac:grpSpMkLst>
            <pc:docMk/>
            <pc:sldMk cId="2915027241" sldId="449"/>
            <ac:grpSpMk id="32" creationId="{364AE5D2-A5A1-3448-B190-33F985614542}"/>
          </ac:grpSpMkLst>
        </pc:grpChg>
        <pc:picChg chg="mod">
          <ac:chgData name="Ken Birman" userId="d63afa40-f901-45d1-beb5-fa688e844a7e" providerId="ADAL" clId="{72B2CBF2-384E-4833-9999-9A0283DB87D7}" dt="2022-08-24T14:15:58.310" v="279"/>
          <ac:picMkLst>
            <pc:docMk/>
            <pc:sldMk cId="2915027241" sldId="449"/>
            <ac:picMk id="7" creationId="{B4DAEAC4-14B6-F74B-1499-9DCAF037B303}"/>
          </ac:picMkLst>
        </pc:picChg>
        <pc:picChg chg="mod">
          <ac:chgData name="Ken Birman" userId="d63afa40-f901-45d1-beb5-fa688e844a7e" providerId="ADAL" clId="{72B2CBF2-384E-4833-9999-9A0283DB87D7}" dt="2022-08-24T14:15:58.310" v="279"/>
          <ac:picMkLst>
            <pc:docMk/>
            <pc:sldMk cId="2915027241" sldId="449"/>
            <ac:picMk id="23" creationId="{A33688C5-1E51-A7EE-8BB6-9B2DAAE11882}"/>
          </ac:picMkLst>
        </pc:picChg>
        <pc:picChg chg="mod">
          <ac:chgData name="Ken Birman" userId="d63afa40-f901-45d1-beb5-fa688e844a7e" providerId="ADAL" clId="{72B2CBF2-384E-4833-9999-9A0283DB87D7}" dt="2022-08-24T14:15:58.310" v="279"/>
          <ac:picMkLst>
            <pc:docMk/>
            <pc:sldMk cId="2915027241" sldId="449"/>
            <ac:picMk id="24" creationId="{C1088FD1-E69E-6D36-6A96-F2D5A479C0AA}"/>
          </ac:picMkLst>
        </pc:picChg>
        <pc:picChg chg="mod">
          <ac:chgData name="Ken Birman" userId="d63afa40-f901-45d1-beb5-fa688e844a7e" providerId="ADAL" clId="{72B2CBF2-384E-4833-9999-9A0283DB87D7}" dt="2022-08-24T14:15:58.310" v="279"/>
          <ac:picMkLst>
            <pc:docMk/>
            <pc:sldMk cId="2915027241" sldId="449"/>
            <ac:picMk id="25" creationId="{4294234B-8219-3A18-9F43-0BA0F790C0B1}"/>
          </ac:picMkLst>
        </pc:picChg>
        <pc:picChg chg="mod">
          <ac:chgData name="Ken Birman" userId="d63afa40-f901-45d1-beb5-fa688e844a7e" providerId="ADAL" clId="{72B2CBF2-384E-4833-9999-9A0283DB87D7}" dt="2022-08-24T14:15:58.310" v="279"/>
          <ac:picMkLst>
            <pc:docMk/>
            <pc:sldMk cId="2915027241" sldId="449"/>
            <ac:picMk id="26" creationId="{9231FD69-0EF6-9555-3E6C-A6E021056A67}"/>
          </ac:picMkLst>
        </pc:picChg>
        <pc:picChg chg="mod">
          <ac:chgData name="Ken Birman" userId="d63afa40-f901-45d1-beb5-fa688e844a7e" providerId="ADAL" clId="{72B2CBF2-384E-4833-9999-9A0283DB87D7}" dt="2022-08-24T14:15:58.310" v="279"/>
          <ac:picMkLst>
            <pc:docMk/>
            <pc:sldMk cId="2915027241" sldId="449"/>
            <ac:picMk id="27" creationId="{E004A0B8-0A76-E34B-6481-C7ADF78FF8AA}"/>
          </ac:picMkLst>
        </pc:picChg>
        <pc:picChg chg="mod">
          <ac:chgData name="Ken Birman" userId="d63afa40-f901-45d1-beb5-fa688e844a7e" providerId="ADAL" clId="{72B2CBF2-384E-4833-9999-9A0283DB87D7}" dt="2022-08-24T14:15:58.310" v="279"/>
          <ac:picMkLst>
            <pc:docMk/>
            <pc:sldMk cId="2915027241" sldId="449"/>
            <ac:picMk id="33" creationId="{259D00B3-11A2-EF34-3764-65F0DFD251DE}"/>
          </ac:picMkLst>
        </pc:picChg>
        <pc:picChg chg="mod">
          <ac:chgData name="Ken Birman" userId="d63afa40-f901-45d1-beb5-fa688e844a7e" providerId="ADAL" clId="{72B2CBF2-384E-4833-9999-9A0283DB87D7}" dt="2022-08-24T14:15:58.310" v="279"/>
          <ac:picMkLst>
            <pc:docMk/>
            <pc:sldMk cId="2915027241" sldId="449"/>
            <ac:picMk id="34" creationId="{39CCB549-CB39-7B27-1CCF-9C954CDC81DD}"/>
          </ac:picMkLst>
        </pc:picChg>
        <pc:picChg chg="mod">
          <ac:chgData name="Ken Birman" userId="d63afa40-f901-45d1-beb5-fa688e844a7e" providerId="ADAL" clId="{72B2CBF2-384E-4833-9999-9A0283DB87D7}" dt="2022-08-24T14:15:58.310" v="279"/>
          <ac:picMkLst>
            <pc:docMk/>
            <pc:sldMk cId="2915027241" sldId="449"/>
            <ac:picMk id="48" creationId="{05B17B8F-A770-56FF-6CC9-C0C0AACCBF89}"/>
          </ac:picMkLst>
        </pc:picChg>
        <pc:cxnChg chg="mod">
          <ac:chgData name="Ken Birman" userId="d63afa40-f901-45d1-beb5-fa688e844a7e" providerId="ADAL" clId="{72B2CBF2-384E-4833-9999-9A0283DB87D7}" dt="2022-08-24T14:15:58.310" v="279"/>
          <ac:cxnSpMkLst>
            <pc:docMk/>
            <pc:sldMk cId="2915027241" sldId="449"/>
            <ac:cxnSpMk id="9" creationId="{39802CBA-9396-5DDB-87DD-6D15CFAE4C62}"/>
          </ac:cxnSpMkLst>
        </pc:cxnChg>
        <pc:cxnChg chg="mod">
          <ac:chgData name="Ken Birman" userId="d63afa40-f901-45d1-beb5-fa688e844a7e" providerId="ADAL" clId="{72B2CBF2-384E-4833-9999-9A0283DB87D7}" dt="2022-08-24T14:15:58.310" v="279"/>
          <ac:cxnSpMkLst>
            <pc:docMk/>
            <pc:sldMk cId="2915027241" sldId="449"/>
            <ac:cxnSpMk id="10" creationId="{A991462A-ACE1-19E9-A202-426462CCA126}"/>
          </ac:cxnSpMkLst>
        </pc:cxnChg>
        <pc:cxnChg chg="mod">
          <ac:chgData name="Ken Birman" userId="d63afa40-f901-45d1-beb5-fa688e844a7e" providerId="ADAL" clId="{72B2CBF2-384E-4833-9999-9A0283DB87D7}" dt="2022-08-24T14:15:58.310" v="279"/>
          <ac:cxnSpMkLst>
            <pc:docMk/>
            <pc:sldMk cId="2915027241" sldId="449"/>
            <ac:cxnSpMk id="11" creationId="{E88E04FB-6B66-1D09-82D3-A8D544C7E8B4}"/>
          </ac:cxnSpMkLst>
        </pc:cxnChg>
        <pc:cxnChg chg="mod">
          <ac:chgData name="Ken Birman" userId="d63afa40-f901-45d1-beb5-fa688e844a7e" providerId="ADAL" clId="{72B2CBF2-384E-4833-9999-9A0283DB87D7}" dt="2022-08-24T14:15:58.310" v="279"/>
          <ac:cxnSpMkLst>
            <pc:docMk/>
            <pc:sldMk cId="2915027241" sldId="449"/>
            <ac:cxnSpMk id="12" creationId="{17584FCC-1DE5-4522-118A-FB1FED4FC7A3}"/>
          </ac:cxnSpMkLst>
        </pc:cxnChg>
        <pc:cxnChg chg="mod">
          <ac:chgData name="Ken Birman" userId="d63afa40-f901-45d1-beb5-fa688e844a7e" providerId="ADAL" clId="{72B2CBF2-384E-4833-9999-9A0283DB87D7}" dt="2022-08-24T14:15:58.310" v="279"/>
          <ac:cxnSpMkLst>
            <pc:docMk/>
            <pc:sldMk cId="2915027241" sldId="449"/>
            <ac:cxnSpMk id="13" creationId="{0A48DF94-A137-E54C-BCE2-AAB6850C1E26}"/>
          </ac:cxnSpMkLst>
        </pc:cxnChg>
        <pc:cxnChg chg="mod">
          <ac:chgData name="Ken Birman" userId="d63afa40-f901-45d1-beb5-fa688e844a7e" providerId="ADAL" clId="{72B2CBF2-384E-4833-9999-9A0283DB87D7}" dt="2022-08-24T14:15:58.310" v="279"/>
          <ac:cxnSpMkLst>
            <pc:docMk/>
            <pc:sldMk cId="2915027241" sldId="449"/>
            <ac:cxnSpMk id="14" creationId="{15586287-AA92-ACA9-F83B-592E641F85CB}"/>
          </ac:cxnSpMkLst>
        </pc:cxnChg>
        <pc:cxnChg chg="mod">
          <ac:chgData name="Ken Birman" userId="d63afa40-f901-45d1-beb5-fa688e844a7e" providerId="ADAL" clId="{72B2CBF2-384E-4833-9999-9A0283DB87D7}" dt="2022-08-24T14:15:58.310" v="279"/>
          <ac:cxnSpMkLst>
            <pc:docMk/>
            <pc:sldMk cId="2915027241" sldId="449"/>
            <ac:cxnSpMk id="15" creationId="{77C11F76-0E71-529B-9233-AE966221FACB}"/>
          </ac:cxnSpMkLst>
        </pc:cxnChg>
        <pc:cxnChg chg="mod">
          <ac:chgData name="Ken Birman" userId="d63afa40-f901-45d1-beb5-fa688e844a7e" providerId="ADAL" clId="{72B2CBF2-384E-4833-9999-9A0283DB87D7}" dt="2022-08-24T14:15:58.310" v="279"/>
          <ac:cxnSpMkLst>
            <pc:docMk/>
            <pc:sldMk cId="2915027241" sldId="449"/>
            <ac:cxnSpMk id="16" creationId="{EA927C06-D5AC-E7D7-9BCF-D20075EC873F}"/>
          </ac:cxnSpMkLst>
        </pc:cxnChg>
        <pc:cxnChg chg="mod">
          <ac:chgData name="Ken Birman" userId="d63afa40-f901-45d1-beb5-fa688e844a7e" providerId="ADAL" clId="{72B2CBF2-384E-4833-9999-9A0283DB87D7}" dt="2022-08-24T14:15:58.310" v="279"/>
          <ac:cxnSpMkLst>
            <pc:docMk/>
            <pc:sldMk cId="2915027241" sldId="449"/>
            <ac:cxnSpMk id="28" creationId="{C4159C92-EAFC-85DE-084E-24338E32670D}"/>
          </ac:cxnSpMkLst>
        </pc:cxnChg>
        <pc:cxnChg chg="mod">
          <ac:chgData name="Ken Birman" userId="d63afa40-f901-45d1-beb5-fa688e844a7e" providerId="ADAL" clId="{72B2CBF2-384E-4833-9999-9A0283DB87D7}" dt="2022-08-24T14:15:58.310" v="279"/>
          <ac:cxnSpMkLst>
            <pc:docMk/>
            <pc:sldMk cId="2915027241" sldId="449"/>
            <ac:cxnSpMk id="29" creationId="{310555D2-9946-88BD-187D-6E8C969FB52E}"/>
          </ac:cxnSpMkLst>
        </pc:cxnChg>
        <pc:cxnChg chg="mod">
          <ac:chgData name="Ken Birman" userId="d63afa40-f901-45d1-beb5-fa688e844a7e" providerId="ADAL" clId="{72B2CBF2-384E-4833-9999-9A0283DB87D7}" dt="2022-08-24T14:15:58.310" v="279"/>
          <ac:cxnSpMkLst>
            <pc:docMk/>
            <pc:sldMk cId="2915027241" sldId="449"/>
            <ac:cxnSpMk id="30" creationId="{48D8564F-9B94-8FD5-58A5-D94BB27562A0}"/>
          </ac:cxnSpMkLst>
        </pc:cxnChg>
        <pc:cxnChg chg="mod">
          <ac:chgData name="Ken Birman" userId="d63afa40-f901-45d1-beb5-fa688e844a7e" providerId="ADAL" clId="{72B2CBF2-384E-4833-9999-9A0283DB87D7}" dt="2022-08-24T14:15:58.310" v="279"/>
          <ac:cxnSpMkLst>
            <pc:docMk/>
            <pc:sldMk cId="2915027241" sldId="449"/>
            <ac:cxnSpMk id="31" creationId="{2F26BFC0-5CC4-1122-2E4D-B4578B24CCF6}"/>
          </ac:cxnSpMkLst>
        </pc:cxnChg>
        <pc:cxnChg chg="mod">
          <ac:chgData name="Ken Birman" userId="d63afa40-f901-45d1-beb5-fa688e844a7e" providerId="ADAL" clId="{72B2CBF2-384E-4833-9999-9A0283DB87D7}" dt="2022-08-24T14:28:48.332" v="1623" actId="478"/>
          <ac:cxnSpMkLst>
            <pc:docMk/>
            <pc:sldMk cId="2915027241" sldId="449"/>
            <ac:cxnSpMk id="35" creationId="{DDC3970C-65B1-9B6D-49A7-0FF900DDEDBC}"/>
          </ac:cxnSpMkLst>
        </pc:cxnChg>
        <pc:cxnChg chg="mod">
          <ac:chgData name="Ken Birman" userId="d63afa40-f901-45d1-beb5-fa688e844a7e" providerId="ADAL" clId="{72B2CBF2-384E-4833-9999-9A0283DB87D7}" dt="2022-08-24T14:28:48.332" v="1623" actId="478"/>
          <ac:cxnSpMkLst>
            <pc:docMk/>
            <pc:sldMk cId="2915027241" sldId="449"/>
            <ac:cxnSpMk id="36" creationId="{2771E71C-5209-70A5-3753-1623A1AB5928}"/>
          </ac:cxnSpMkLst>
        </pc:cxnChg>
        <pc:cxnChg chg="mod">
          <ac:chgData name="Ken Birman" userId="d63afa40-f901-45d1-beb5-fa688e844a7e" providerId="ADAL" clId="{72B2CBF2-384E-4833-9999-9A0283DB87D7}" dt="2022-08-24T14:28:48.332" v="1623" actId="478"/>
          <ac:cxnSpMkLst>
            <pc:docMk/>
            <pc:sldMk cId="2915027241" sldId="449"/>
            <ac:cxnSpMk id="37" creationId="{3FA464C9-83AC-AD72-30B9-8D016D68DA54}"/>
          </ac:cxnSpMkLst>
        </pc:cxnChg>
        <pc:cxnChg chg="mod">
          <ac:chgData name="Ken Birman" userId="d63afa40-f901-45d1-beb5-fa688e844a7e" providerId="ADAL" clId="{72B2CBF2-384E-4833-9999-9A0283DB87D7}" dt="2022-08-24T14:28:48.332" v="1623" actId="478"/>
          <ac:cxnSpMkLst>
            <pc:docMk/>
            <pc:sldMk cId="2915027241" sldId="449"/>
            <ac:cxnSpMk id="38" creationId="{50A7D377-5F50-286D-92E8-A321658D2356}"/>
          </ac:cxnSpMkLst>
        </pc:cxnChg>
        <pc:cxnChg chg="mod">
          <ac:chgData name="Ken Birman" userId="d63afa40-f901-45d1-beb5-fa688e844a7e" providerId="ADAL" clId="{72B2CBF2-384E-4833-9999-9A0283DB87D7}" dt="2022-08-24T14:28:48.332" v="1623" actId="478"/>
          <ac:cxnSpMkLst>
            <pc:docMk/>
            <pc:sldMk cId="2915027241" sldId="449"/>
            <ac:cxnSpMk id="39" creationId="{E89C1DB2-23AA-CBD4-C600-514FDD690C44}"/>
          </ac:cxnSpMkLst>
        </pc:cxnChg>
        <pc:cxnChg chg="mod">
          <ac:chgData name="Ken Birman" userId="d63afa40-f901-45d1-beb5-fa688e844a7e" providerId="ADAL" clId="{72B2CBF2-384E-4833-9999-9A0283DB87D7}" dt="2022-08-24T14:28:48.332" v="1623" actId="478"/>
          <ac:cxnSpMkLst>
            <pc:docMk/>
            <pc:sldMk cId="2915027241" sldId="449"/>
            <ac:cxnSpMk id="40" creationId="{12191119-F654-9F93-41B8-BE5E8B63E6E3}"/>
          </ac:cxnSpMkLst>
        </pc:cxnChg>
        <pc:cxnChg chg="mod">
          <ac:chgData name="Ken Birman" userId="d63afa40-f901-45d1-beb5-fa688e844a7e" providerId="ADAL" clId="{72B2CBF2-384E-4833-9999-9A0283DB87D7}" dt="2022-08-24T14:28:48.332" v="1623" actId="478"/>
          <ac:cxnSpMkLst>
            <pc:docMk/>
            <pc:sldMk cId="2915027241" sldId="449"/>
            <ac:cxnSpMk id="41" creationId="{61ED2DBF-4F9A-F922-22BA-500D9C009AA9}"/>
          </ac:cxnSpMkLst>
        </pc:cxnChg>
        <pc:cxnChg chg="mod">
          <ac:chgData name="Ken Birman" userId="d63afa40-f901-45d1-beb5-fa688e844a7e" providerId="ADAL" clId="{72B2CBF2-384E-4833-9999-9A0283DB87D7}" dt="2022-08-24T14:28:48.332" v="1623" actId="478"/>
          <ac:cxnSpMkLst>
            <pc:docMk/>
            <pc:sldMk cId="2915027241" sldId="449"/>
            <ac:cxnSpMk id="42" creationId="{386BF6E7-4A8B-A385-5F32-1353E8FF115C}"/>
          </ac:cxnSpMkLst>
        </pc:cxnChg>
        <pc:cxnChg chg="mod">
          <ac:chgData name="Ken Birman" userId="d63afa40-f901-45d1-beb5-fa688e844a7e" providerId="ADAL" clId="{72B2CBF2-384E-4833-9999-9A0283DB87D7}" dt="2022-08-24T14:28:48.332" v="1623" actId="478"/>
          <ac:cxnSpMkLst>
            <pc:docMk/>
            <pc:sldMk cId="2915027241" sldId="449"/>
            <ac:cxnSpMk id="43" creationId="{65AB2120-BEA1-1DD6-B5B7-88CBC4DA284E}"/>
          </ac:cxnSpMkLst>
        </pc:cxnChg>
        <pc:cxnChg chg="mod">
          <ac:chgData name="Ken Birman" userId="d63afa40-f901-45d1-beb5-fa688e844a7e" providerId="ADAL" clId="{72B2CBF2-384E-4833-9999-9A0283DB87D7}" dt="2022-08-24T14:28:48.332" v="1623" actId="478"/>
          <ac:cxnSpMkLst>
            <pc:docMk/>
            <pc:sldMk cId="2915027241" sldId="449"/>
            <ac:cxnSpMk id="49" creationId="{8AEB97A1-82A7-E054-8BAB-ADDA9F3174A2}"/>
          </ac:cxnSpMkLst>
        </pc:cxnChg>
        <pc:cxnChg chg="mod">
          <ac:chgData name="Ken Birman" userId="d63afa40-f901-45d1-beb5-fa688e844a7e" providerId="ADAL" clId="{72B2CBF2-384E-4833-9999-9A0283DB87D7}" dt="2022-08-24T14:28:48.332" v="1623" actId="478"/>
          <ac:cxnSpMkLst>
            <pc:docMk/>
            <pc:sldMk cId="2915027241" sldId="449"/>
            <ac:cxnSpMk id="50" creationId="{0CDA3B9C-3D4C-986C-046B-CC53A957A1A8}"/>
          </ac:cxnSpMkLst>
        </pc:cxnChg>
        <pc:cxnChg chg="mod">
          <ac:chgData name="Ken Birman" userId="d63afa40-f901-45d1-beb5-fa688e844a7e" providerId="ADAL" clId="{72B2CBF2-384E-4833-9999-9A0283DB87D7}" dt="2022-08-24T14:28:48.332" v="1623" actId="478"/>
          <ac:cxnSpMkLst>
            <pc:docMk/>
            <pc:sldMk cId="2915027241" sldId="449"/>
            <ac:cxnSpMk id="51" creationId="{780AB67C-58B5-ED98-36E0-1A17E628F18B}"/>
          </ac:cxnSpMkLst>
        </pc:cxnChg>
        <pc:cxnChg chg="mod">
          <ac:chgData name="Ken Birman" userId="d63afa40-f901-45d1-beb5-fa688e844a7e" providerId="ADAL" clId="{72B2CBF2-384E-4833-9999-9A0283DB87D7}" dt="2022-08-24T14:28:48.332" v="1623" actId="478"/>
          <ac:cxnSpMkLst>
            <pc:docMk/>
            <pc:sldMk cId="2915027241" sldId="449"/>
            <ac:cxnSpMk id="52" creationId="{B4471411-756A-EE95-759E-21EC20CBA216}"/>
          </ac:cxnSpMkLst>
        </pc:cxnChg>
        <pc:cxnChg chg="mod">
          <ac:chgData name="Ken Birman" userId="d63afa40-f901-45d1-beb5-fa688e844a7e" providerId="ADAL" clId="{72B2CBF2-384E-4833-9999-9A0283DB87D7}" dt="2022-08-24T14:28:48.332" v="1623" actId="478"/>
          <ac:cxnSpMkLst>
            <pc:docMk/>
            <pc:sldMk cId="2915027241" sldId="449"/>
            <ac:cxnSpMk id="53" creationId="{2CC87B33-C1DA-D496-28F4-E7BC293BDBA9}"/>
          </ac:cxnSpMkLst>
        </pc:cxnChg>
        <pc:cxnChg chg="mod">
          <ac:chgData name="Ken Birman" userId="d63afa40-f901-45d1-beb5-fa688e844a7e" providerId="ADAL" clId="{72B2CBF2-384E-4833-9999-9A0283DB87D7}" dt="2022-08-24T14:28:48.332" v="1623" actId="478"/>
          <ac:cxnSpMkLst>
            <pc:docMk/>
            <pc:sldMk cId="2915027241" sldId="449"/>
            <ac:cxnSpMk id="54" creationId="{4065CB9F-EEB0-5402-826E-A51806F167D7}"/>
          </ac:cxnSpMkLst>
        </pc:cxnChg>
        <pc:cxnChg chg="mod">
          <ac:chgData name="Ken Birman" userId="d63afa40-f901-45d1-beb5-fa688e844a7e" providerId="ADAL" clId="{72B2CBF2-384E-4833-9999-9A0283DB87D7}" dt="2022-08-24T14:28:48.332" v="1623" actId="478"/>
          <ac:cxnSpMkLst>
            <pc:docMk/>
            <pc:sldMk cId="2915027241" sldId="449"/>
            <ac:cxnSpMk id="55" creationId="{030AA23F-3F7F-1267-E365-7670BA02A1ED}"/>
          </ac:cxnSpMkLst>
        </pc:cxnChg>
        <pc:cxnChg chg="mod">
          <ac:chgData name="Ken Birman" userId="d63afa40-f901-45d1-beb5-fa688e844a7e" providerId="ADAL" clId="{72B2CBF2-384E-4833-9999-9A0283DB87D7}" dt="2022-08-24T14:28:48.332" v="1623" actId="478"/>
          <ac:cxnSpMkLst>
            <pc:docMk/>
            <pc:sldMk cId="2915027241" sldId="449"/>
            <ac:cxnSpMk id="56" creationId="{1F110668-88C0-B32B-1CFB-21BF2108415F}"/>
          </ac:cxnSpMkLst>
        </pc:cxnChg>
        <pc:cxnChg chg="mod">
          <ac:chgData name="Ken Birman" userId="d63afa40-f901-45d1-beb5-fa688e844a7e" providerId="ADAL" clId="{72B2CBF2-384E-4833-9999-9A0283DB87D7}" dt="2022-08-24T14:28:48.332" v="1623" actId="478"/>
          <ac:cxnSpMkLst>
            <pc:docMk/>
            <pc:sldMk cId="2915027241" sldId="449"/>
            <ac:cxnSpMk id="57" creationId="{2B910F3A-5677-FDA7-82E3-89685FDA5037}"/>
          </ac:cxnSpMkLst>
        </pc:cxnChg>
      </pc:sldChg>
      <pc:sldChg chg="addSp modSp new mod">
        <pc:chgData name="Ken Birman" userId="d63afa40-f901-45d1-beb5-fa688e844a7e" providerId="ADAL" clId="{72B2CBF2-384E-4833-9999-9A0283DB87D7}" dt="2022-08-24T14:26:42.357" v="1619" actId="6549"/>
        <pc:sldMkLst>
          <pc:docMk/>
          <pc:sldMk cId="3769459537" sldId="450"/>
        </pc:sldMkLst>
        <pc:spChg chg="mod">
          <ac:chgData name="Ken Birman" userId="d63afa40-f901-45d1-beb5-fa688e844a7e" providerId="ADAL" clId="{72B2CBF2-384E-4833-9999-9A0283DB87D7}" dt="2022-08-24T14:16:42.432" v="312" actId="5793"/>
          <ac:spMkLst>
            <pc:docMk/>
            <pc:sldMk cId="3769459537" sldId="450"/>
            <ac:spMk id="2" creationId="{A9DD542B-5994-D98A-A1E4-335098D68689}"/>
          </ac:spMkLst>
        </pc:spChg>
        <pc:spChg chg="mod">
          <ac:chgData name="Ken Birman" userId="d63afa40-f901-45d1-beb5-fa688e844a7e" providerId="ADAL" clId="{72B2CBF2-384E-4833-9999-9A0283DB87D7}" dt="2022-08-24T14:26:42.357" v="1619" actId="6549"/>
          <ac:spMkLst>
            <pc:docMk/>
            <pc:sldMk cId="3769459537" sldId="450"/>
            <ac:spMk id="3" creationId="{B48A9844-E8D6-6CE2-766F-D2F41B443C3C}"/>
          </ac:spMkLst>
        </pc:spChg>
        <pc:spChg chg="add mod">
          <ac:chgData name="Ken Birman" userId="d63afa40-f901-45d1-beb5-fa688e844a7e" providerId="ADAL" clId="{72B2CBF2-384E-4833-9999-9A0283DB87D7}" dt="2022-08-24T14:25:06.853" v="1508" actId="207"/>
          <ac:spMkLst>
            <pc:docMk/>
            <pc:sldMk cId="3769459537" sldId="450"/>
            <ac:spMk id="6" creationId="{54BECBF7-2004-4DC4-1E51-D3242D1F779A}"/>
          </ac:spMkLst>
        </pc:spChg>
        <pc:spChg chg="add mod">
          <ac:chgData name="Ken Birman" userId="d63afa40-f901-45d1-beb5-fa688e844a7e" providerId="ADAL" clId="{72B2CBF2-384E-4833-9999-9A0283DB87D7}" dt="2022-08-24T14:22:45.138" v="1399" actId="1076"/>
          <ac:spMkLst>
            <pc:docMk/>
            <pc:sldMk cId="3769459537" sldId="450"/>
            <ac:spMk id="7" creationId="{91F8C2D1-D8F0-868D-5D72-24CE414B27B5}"/>
          </ac:spMkLst>
        </pc:spChg>
        <pc:spChg chg="add mod">
          <ac:chgData name="Ken Birman" userId="d63afa40-f901-45d1-beb5-fa688e844a7e" providerId="ADAL" clId="{72B2CBF2-384E-4833-9999-9A0283DB87D7}" dt="2022-08-24T14:22:45.138" v="1399" actId="1076"/>
          <ac:spMkLst>
            <pc:docMk/>
            <pc:sldMk cId="3769459537" sldId="450"/>
            <ac:spMk id="8" creationId="{2A08593E-988E-EC52-C8D3-306C3CD461CB}"/>
          </ac:spMkLst>
        </pc:spChg>
        <pc:spChg chg="add mod">
          <ac:chgData name="Ken Birman" userId="d63afa40-f901-45d1-beb5-fa688e844a7e" providerId="ADAL" clId="{72B2CBF2-384E-4833-9999-9A0283DB87D7}" dt="2022-08-24T14:22:45.138" v="1399" actId="1076"/>
          <ac:spMkLst>
            <pc:docMk/>
            <pc:sldMk cId="3769459537" sldId="450"/>
            <ac:spMk id="9" creationId="{BF794743-7E93-A620-7BCA-C77C47A67B96}"/>
          </ac:spMkLst>
        </pc:spChg>
        <pc:spChg chg="add mod">
          <ac:chgData name="Ken Birman" userId="d63afa40-f901-45d1-beb5-fa688e844a7e" providerId="ADAL" clId="{72B2CBF2-384E-4833-9999-9A0283DB87D7}" dt="2022-08-24T14:23:11.522" v="1451" actId="20577"/>
          <ac:spMkLst>
            <pc:docMk/>
            <pc:sldMk cId="3769459537" sldId="450"/>
            <ac:spMk id="10" creationId="{674040F5-AD97-E8A1-FF22-2F42711A04EA}"/>
          </ac:spMkLst>
        </pc:spChg>
        <pc:spChg chg="add mod">
          <ac:chgData name="Ken Birman" userId="d63afa40-f901-45d1-beb5-fa688e844a7e" providerId="ADAL" clId="{72B2CBF2-384E-4833-9999-9A0283DB87D7}" dt="2022-08-24T14:24:09.192" v="1481" actId="1076"/>
          <ac:spMkLst>
            <pc:docMk/>
            <pc:sldMk cId="3769459537" sldId="450"/>
            <ac:spMk id="11" creationId="{0CEB2411-4553-38F1-E64A-901A56D8407A}"/>
          </ac:spMkLst>
        </pc:spChg>
        <pc:spChg chg="add mod">
          <ac:chgData name="Ken Birman" userId="d63afa40-f901-45d1-beb5-fa688e844a7e" providerId="ADAL" clId="{72B2CBF2-384E-4833-9999-9A0283DB87D7}" dt="2022-08-24T14:23:34.956" v="1470" actId="1076"/>
          <ac:spMkLst>
            <pc:docMk/>
            <pc:sldMk cId="3769459537" sldId="450"/>
            <ac:spMk id="12" creationId="{01C202E0-019B-99FE-548A-80ADEAA2D782}"/>
          </ac:spMkLst>
        </pc:spChg>
        <pc:spChg chg="add mod">
          <ac:chgData name="Ken Birman" userId="d63afa40-f901-45d1-beb5-fa688e844a7e" providerId="ADAL" clId="{72B2CBF2-384E-4833-9999-9A0283DB87D7}" dt="2022-08-24T14:24:38.530" v="1505" actId="1076"/>
          <ac:spMkLst>
            <pc:docMk/>
            <pc:sldMk cId="3769459537" sldId="450"/>
            <ac:spMk id="22" creationId="{1ADB600C-95C6-8DB0-07AF-767D6312084F}"/>
          </ac:spMkLst>
        </pc:spChg>
        <pc:cxnChg chg="add mod">
          <ac:chgData name="Ken Birman" userId="d63afa40-f901-45d1-beb5-fa688e844a7e" providerId="ADAL" clId="{72B2CBF2-384E-4833-9999-9A0283DB87D7}" dt="2022-08-24T14:24:49.597" v="1506" actId="14100"/>
          <ac:cxnSpMkLst>
            <pc:docMk/>
            <pc:sldMk cId="3769459537" sldId="450"/>
            <ac:cxnSpMk id="14" creationId="{29890086-DA4F-D721-4DAA-7D789C9057BA}"/>
          </ac:cxnSpMkLst>
        </pc:cxnChg>
        <pc:cxnChg chg="add mod">
          <ac:chgData name="Ken Birman" userId="d63afa40-f901-45d1-beb5-fa688e844a7e" providerId="ADAL" clId="{72B2CBF2-384E-4833-9999-9A0283DB87D7}" dt="2022-08-24T14:24:56.239" v="1507" actId="14100"/>
          <ac:cxnSpMkLst>
            <pc:docMk/>
            <pc:sldMk cId="3769459537" sldId="450"/>
            <ac:cxnSpMk id="17" creationId="{7706F07D-434D-9044-0504-5DEB334C55AA}"/>
          </ac:cxnSpMkLst>
        </pc:cxn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59EA-4ECF-B086-6CB50C6AB1A3}"/>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59EA-4ECF-B086-6CB50C6AB1A3}"/>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59EA-4ECF-B086-6CB50C6AB1A3}"/>
            </c:ext>
          </c:extLst>
        </c:ser>
        <c:dLbls>
          <c:showLegendKey val="0"/>
          <c:showVal val="0"/>
          <c:showCatName val="0"/>
          <c:showSerName val="0"/>
          <c:showPercent val="0"/>
          <c:showBubbleSize val="0"/>
        </c:dLbls>
        <c:gapWidth val="150"/>
        <c:axId val="2125208520"/>
        <c:axId val="2125223416"/>
      </c:barChart>
      <c:catAx>
        <c:axId val="2125208520"/>
        <c:scaling>
          <c:orientation val="minMax"/>
        </c:scaling>
        <c:delete val="0"/>
        <c:axPos val="b"/>
        <c:numFmt formatCode="General" sourceLinked="0"/>
        <c:majorTickMark val="out"/>
        <c:minorTickMark val="none"/>
        <c:tickLblPos val="nextTo"/>
        <c:crossAx val="2125223416"/>
        <c:crosses val="autoZero"/>
        <c:auto val="1"/>
        <c:lblAlgn val="ctr"/>
        <c:lblOffset val="100"/>
        <c:noMultiLvlLbl val="0"/>
      </c:catAx>
      <c:valAx>
        <c:axId val="2125223416"/>
        <c:scaling>
          <c:orientation val="minMax"/>
          <c:min val="20"/>
        </c:scaling>
        <c:delete val="0"/>
        <c:axPos val="l"/>
        <c:majorGridlines/>
        <c:numFmt formatCode="General" sourceLinked="1"/>
        <c:majorTickMark val="out"/>
        <c:minorTickMark val="none"/>
        <c:tickLblPos val="nextTo"/>
        <c:crossAx val="2125208520"/>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2D56-4EE1-84B9-098FBC5B7E5D}"/>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2D56-4EE1-84B9-098FBC5B7E5D}"/>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2D56-4EE1-84B9-098FBC5B7E5D}"/>
            </c:ext>
          </c:extLst>
        </c:ser>
        <c:dLbls>
          <c:showLegendKey val="0"/>
          <c:showVal val="0"/>
          <c:showCatName val="0"/>
          <c:showSerName val="0"/>
          <c:showPercent val="0"/>
          <c:showBubbleSize val="0"/>
        </c:dLbls>
        <c:gapWidth val="150"/>
        <c:axId val="2125356536"/>
        <c:axId val="2125359512"/>
      </c:barChart>
      <c:catAx>
        <c:axId val="2125356536"/>
        <c:scaling>
          <c:orientation val="minMax"/>
        </c:scaling>
        <c:delete val="0"/>
        <c:axPos val="b"/>
        <c:numFmt formatCode="General" sourceLinked="0"/>
        <c:majorTickMark val="out"/>
        <c:minorTickMark val="none"/>
        <c:tickLblPos val="nextTo"/>
        <c:crossAx val="2125359512"/>
        <c:crosses val="autoZero"/>
        <c:auto val="1"/>
        <c:lblAlgn val="ctr"/>
        <c:lblOffset val="100"/>
        <c:noMultiLvlLbl val="0"/>
      </c:catAx>
      <c:valAx>
        <c:axId val="2125359512"/>
        <c:scaling>
          <c:orientation val="minMax"/>
          <c:min val="20"/>
        </c:scaling>
        <c:delete val="0"/>
        <c:axPos val="l"/>
        <c:majorGridlines/>
        <c:numFmt formatCode="General" sourceLinked="1"/>
        <c:majorTickMark val="out"/>
        <c:minorTickMark val="none"/>
        <c:tickLblPos val="nextTo"/>
        <c:crossAx val="2125356536"/>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RIPQ</c:v>
                </c:pt>
              </c:strCache>
            </c:strRef>
          </c:tx>
          <c:spPr>
            <a:solidFill>
              <a:srgbClr val="C0504D"/>
            </a:solidFill>
          </c:spPr>
          <c:invertIfNegative val="0"/>
          <c:cat>
            <c:strRef>
              <c:f>Sheet1!$A$2:$A$7</c:f>
              <c:strCache>
                <c:ptCount val="6"/>
                <c:pt idx="0">
                  <c:v>SLRU-1</c:v>
                </c:pt>
                <c:pt idx="1">
                  <c:v>SLRU-2</c:v>
                </c:pt>
                <c:pt idx="2">
                  <c:v>SLRU-3</c:v>
                </c:pt>
                <c:pt idx="3">
                  <c:v>GDSF-1</c:v>
                </c:pt>
                <c:pt idx="4">
                  <c:v>GDSF-2</c:v>
                </c:pt>
                <c:pt idx="5">
                  <c:v>GDSF-3</c:v>
                </c:pt>
              </c:strCache>
            </c:strRef>
          </c:cat>
          <c:val>
            <c:numRef>
              <c:f>Sheet1!$B$2:$B$7</c:f>
              <c:numCache>
                <c:formatCode>General</c:formatCode>
                <c:ptCount val="6"/>
                <c:pt idx="0">
                  <c:v>26200</c:v>
                </c:pt>
                <c:pt idx="1">
                  <c:v>26800</c:v>
                </c:pt>
                <c:pt idx="2">
                  <c:v>26900</c:v>
                </c:pt>
                <c:pt idx="3">
                  <c:v>25000</c:v>
                </c:pt>
                <c:pt idx="4">
                  <c:v>25100</c:v>
                </c:pt>
                <c:pt idx="5">
                  <c:v>25100</c:v>
                </c:pt>
              </c:numCache>
            </c:numRef>
          </c:val>
          <c:extLst>
            <c:ext xmlns:c16="http://schemas.microsoft.com/office/drawing/2014/chart" uri="{C3380CC4-5D6E-409C-BE32-E72D297353CC}">
              <c16:uniqueId val="{00000000-FECB-4C47-9D2C-691E19D8873E}"/>
            </c:ext>
          </c:extLst>
        </c:ser>
        <c:dLbls>
          <c:showLegendKey val="0"/>
          <c:showVal val="0"/>
          <c:showCatName val="0"/>
          <c:showSerName val="0"/>
          <c:showPercent val="0"/>
          <c:showBubbleSize val="0"/>
        </c:dLbls>
        <c:gapWidth val="150"/>
        <c:axId val="2125291880"/>
        <c:axId val="2125273864"/>
      </c:barChart>
      <c:catAx>
        <c:axId val="2125291880"/>
        <c:scaling>
          <c:orientation val="minMax"/>
        </c:scaling>
        <c:delete val="0"/>
        <c:axPos val="b"/>
        <c:numFmt formatCode="General" sourceLinked="0"/>
        <c:majorTickMark val="out"/>
        <c:minorTickMark val="none"/>
        <c:tickLblPos val="nextTo"/>
        <c:crossAx val="2125273864"/>
        <c:crosses val="autoZero"/>
        <c:auto val="1"/>
        <c:lblAlgn val="ctr"/>
        <c:lblOffset val="100"/>
        <c:noMultiLvlLbl val="0"/>
      </c:catAx>
      <c:valAx>
        <c:axId val="2125273864"/>
        <c:scaling>
          <c:orientation val="minMax"/>
          <c:min val="0"/>
        </c:scaling>
        <c:delete val="0"/>
        <c:axPos val="l"/>
        <c:majorGridlines/>
        <c:numFmt formatCode="General" sourceLinked="1"/>
        <c:majorTickMark val="out"/>
        <c:minorTickMark val="none"/>
        <c:tickLblPos val="nextTo"/>
        <c:crossAx val="2125291880"/>
        <c:crosses val="autoZero"/>
        <c:crossBetween val="between"/>
        <c:majorUnit val="5000"/>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s.cornell.edu/projects/Quicksilver/public_pdfs/sosp_fbanalysi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1352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state machine replication we don’t have full transactions, so Jim’s issues don’t arise: there aren’t any locks, or any notion of deadlock/abort/retry.</a:t>
            </a:r>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3800281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possible answer is to replicate the server handling each shard.  Here we have two replicas per shard.  In fact this model is common.  </a:t>
            </a:r>
            <a:r>
              <a:rPr lang="en-US" dirty="0" err="1"/>
              <a:t>Sharding</a:t>
            </a:r>
            <a:r>
              <a:rPr lang="en-US" dirty="0"/>
              <a:t> with two replicas is very common, and sometimes for especially critical data we might have three copies.  Even more would be used if we had a hot spot and wanted to spread the load, but not all key-value </a:t>
            </a:r>
            <a:r>
              <a:rPr lang="en-US" dirty="0" err="1"/>
              <a:t>sharding</a:t>
            </a:r>
            <a:r>
              <a:rPr lang="en-US" dirty="0"/>
              <a:t> solutions have that degree of sophistication.</a:t>
            </a:r>
          </a:p>
          <a:p>
            <a:endParaRPr lang="en-US" dirty="0"/>
          </a:p>
          <a:p>
            <a:r>
              <a:rPr lang="en-US" dirty="0"/>
              <a:t>If the management layer understands the fault-tolerance model and replication pattern, it can avoid shutting down both replicas simultaneously.  So the owners of the FB cache would need to understand the management subsystem and configure it appropriately.  Then their cache implementation would need to include a replication mechanism.</a:t>
            </a:r>
          </a:p>
          <a:p>
            <a:br>
              <a:rPr lang="en-US" dirty="0"/>
            </a:br>
            <a:r>
              <a:rPr lang="en-US" dirty="0"/>
              <a:t>These aren’t such easy steps, which is one reason people tend to use existing  </a:t>
            </a:r>
            <a:r>
              <a:rPr lang="en-US" dirty="0">
                <a:sym typeface="Symbol" panose="05050102010706020507" pitchFamily="18" charset="2"/>
              </a:rPr>
              <a:t>-services rather than casually building their own: they could certainly implement a key-value cache, but would have way more trouble adding all these features needed in really serious deployments.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773939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3777827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Elasticity forces us to think about what happens if the key-value </a:t>
            </a:r>
            <a:r>
              <a:rPr lang="en-US" dirty="0" err="1"/>
              <a:t>sharded</a:t>
            </a:r>
            <a:r>
              <a:rPr lang="en-US" dirty="0"/>
              <a:t> service needs to drop down from say 8 members to 4 or 2, perhaps at night.</a:t>
            </a:r>
          </a:p>
          <a:p>
            <a:endParaRPr lang="en-US" dirty="0"/>
          </a:p>
          <a:p>
            <a:r>
              <a:rPr lang="en-US" dirty="0"/>
              <a:t>This would be useful because the cloud could borrow the machines it frees up for other uses, like </a:t>
            </a:r>
            <a:r>
              <a:rPr lang="en-US" dirty="0" err="1"/>
              <a:t>recomputing</a:t>
            </a:r>
            <a:r>
              <a:rPr lang="en-US" dirty="0"/>
              <a:t> indices or product recommendations.</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19661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really high-quality  </a:t>
            </a:r>
            <a:r>
              <a:rPr lang="en-US" dirty="0">
                <a:sym typeface="Symbol" panose="05050102010706020507" pitchFamily="18" charset="2"/>
              </a:rPr>
              <a:t>-service cache would understand the elasticity event and would make deliberate choices of which cached items to retain in the new set of shards.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4249456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and put work as you would expect.</a:t>
            </a:r>
          </a:p>
          <a:p>
            <a:endParaRPr lang="en-US" dirty="0"/>
          </a:p>
          <a:p>
            <a:r>
              <a:rPr lang="en-US" dirty="0"/>
              <a:t>The watch API will notify you if an item is updated.  Maybe not so useful for a blob service, but in other situations watch can be very valuable.</a:t>
            </a:r>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1827579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143"/>
            <a:ext cx="5486400" cy="3600450"/>
          </a:xfrm>
        </p:spPr>
        <p:txBody>
          <a:bodyPr/>
          <a:lstStyle/>
          <a:p>
            <a:r>
              <a:rPr lang="en-US" dirty="0"/>
              <a:t>The rest of the lecture focuses on how Facebook does image caching (and now, video caching too).  Huge thing for them since Facebook is at global scale.</a:t>
            </a:r>
          </a:p>
          <a:p>
            <a:endParaRPr lang="en-US" dirty="0"/>
          </a:p>
          <a:p>
            <a:r>
              <a:rPr lang="en-US" dirty="0"/>
              <a:t>The material is based on the following paper:</a:t>
            </a:r>
          </a:p>
          <a:p>
            <a:endParaRPr lang="en-US" dirty="0"/>
          </a:p>
          <a:p>
            <a:r>
              <a:rPr lang="en-US" b="1" i="1" u="sng" dirty="0">
                <a:hlinkClick r:id="rId3"/>
              </a:rPr>
              <a:t>An Analysis of Facebook Photo </a:t>
            </a:r>
            <a:r>
              <a:rPr lang="en-US" b="1" i="1" u="sng" dirty="0" err="1">
                <a:hlinkClick r:id="rId3"/>
              </a:rPr>
              <a:t>Caching.</a:t>
            </a:r>
            <a:r>
              <a:rPr lang="en-US" i="1" dirty="0" err="1"/>
              <a:t>Qi</a:t>
            </a:r>
            <a:r>
              <a:rPr lang="en-US" i="1" dirty="0"/>
              <a:t> Huang, Ken Birman, Robbert van Renesse, Wyatt Lloyd, Sanjeev Kumar, Harry Li. The 24th ACM Symposium on Operating Systems Principles (SOSP, 2013). November1- 4, 2013, Pittsburgh.</a:t>
            </a:r>
          </a:p>
          <a:p>
            <a:endParaRPr lang="en-US" i="1" dirty="0"/>
          </a:p>
          <a:p>
            <a:r>
              <a:rPr lang="en-US" dirty="0"/>
              <a:t>We expect you to read this paper, because it covers the core material from this lecture.  In general, readings are just recommendations, but anything specifically covered in lecture could appear on the prelim or even come up during project demos.</a:t>
            </a:r>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173916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to appreciate is that like any cloud-scale solution, Facebook’s caching infrastructure is hierarchical and “</a:t>
            </a:r>
            <a:r>
              <a:rPr lang="en-US" dirty="0" err="1"/>
              <a:t>georeplicated</a:t>
            </a:r>
            <a:r>
              <a:rPr lang="en-US" dirty="0"/>
              <a:t>”.  </a:t>
            </a:r>
          </a:p>
          <a:p>
            <a:endParaRPr lang="en-US" dirty="0"/>
          </a:p>
          <a:p>
            <a:r>
              <a:rPr lang="en-US" dirty="0"/>
              <a:t>Facebook has a hierarchy of data centers: big ones that we can think of as serving data from a core database and smaller ones that mostly just are running the cache service.</a:t>
            </a:r>
          </a:p>
          <a:p>
            <a:endParaRPr lang="en-US" dirty="0"/>
          </a:p>
          <a:p>
            <a:r>
              <a:rPr lang="en-US" dirty="0"/>
              <a:t>The image shows a core database.  This is actually a replicated data set shared among the Haystack servers (each has its own copy).  As such, all of Facebook knows that there are several “last resort” systems with copies of the critical data.  But unlike what the picture might seem to suggest, the core database isn’t in one place.  It actually is duplicated at multiple Haystack locations, each with its own full replica.</a:t>
            </a:r>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541553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content would be photos and videos.  Blobs.</a:t>
            </a:r>
          </a:p>
          <a:p>
            <a:endParaRPr lang="en-US" dirty="0"/>
          </a:p>
          <a:p>
            <a:r>
              <a:rPr lang="en-US" dirty="0"/>
              <a:t>But any single blob can exist in multiple versions: we sized for various screens or different playback quality, or perhaps edited in various ways (those are “effects” on the left, not the real data).  So from a single original blob in its full resolution there can be various derived versions that were computed by applying some recipe to the original raw data.</a:t>
            </a:r>
          </a:p>
          <a:p>
            <a:endParaRPr lang="en-US" dirty="0"/>
          </a:p>
          <a:p>
            <a:r>
              <a:rPr lang="en-US" dirty="0"/>
              <a:t>This will be important in the remainder of the lecture because it costs a surprising amount of compute time to do some of these operations.  Facebook would rather not do them more than once.</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69215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Haystack as the ultimate photo album.</a:t>
            </a:r>
          </a:p>
          <a:p>
            <a:endParaRPr lang="en-US" dirty="0"/>
          </a:p>
          <a:p>
            <a:r>
              <a:rPr lang="en-US" dirty="0"/>
              <a:t>But it is at risk of being overloaded, so the single overarching goal is to try to serve all requests from </a:t>
            </a:r>
            <a:r>
              <a:rPr lang="en-US" u="sng" dirty="0"/>
              <a:t>copies</a:t>
            </a:r>
            <a:r>
              <a:rPr lang="en-US" dirty="0"/>
              <a:t> of the photos, not the originals.</a:t>
            </a:r>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36510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people, learning about the cloud feels like a leap into the void.</a:t>
            </a:r>
          </a:p>
          <a:p>
            <a:endParaRPr lang="en-US" dirty="0"/>
          </a:p>
          <a:p>
            <a:r>
              <a:rPr lang="en-US" dirty="0"/>
              <a:t>Many things act very differently than you might expect because the scale at which our solutions need to be used is just so immense.  So much of what you learned in computing doesn’t apply “easily”.  </a:t>
            </a:r>
          </a:p>
          <a:p>
            <a:endParaRPr lang="en-US" dirty="0"/>
          </a:p>
          <a:p>
            <a:r>
              <a:rPr lang="en-US" dirty="0"/>
              <a:t>What we will discover is that your knowledge really </a:t>
            </a:r>
            <a:r>
              <a:rPr lang="en-US" i="1" dirty="0"/>
              <a:t>does </a:t>
            </a:r>
            <a:r>
              <a:rPr lang="en-US" dirty="0"/>
              <a:t>apply in the cloud, but simply that it takes a little while to learn the right mental models for the larger-scale cloud computing styles and approaches that work best.</a:t>
            </a:r>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2156241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version issue is that we need to resize the image or video depending on the screen.  FB does this work because otherwise your phone battery runs down too fast.</a:t>
            </a:r>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269488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our picture at national scale.  </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682610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caching structure work?</a:t>
            </a:r>
            <a:br>
              <a:rPr lang="en-US" dirty="0"/>
            </a:br>
            <a:br>
              <a:rPr lang="en-US" dirty="0"/>
            </a:br>
            <a:r>
              <a:rPr lang="en-US" dirty="0"/>
              <a:t>Your computer has a cache right on your </a:t>
            </a:r>
            <a:r>
              <a:rPr lang="en-US" dirty="0" err="1"/>
              <a:t>iphone</a:t>
            </a:r>
            <a:r>
              <a:rPr lang="en-US" dirty="0"/>
              <a:t>.  This is the browser cache.</a:t>
            </a:r>
          </a:p>
          <a:p>
            <a:br>
              <a:rPr lang="en-US" dirty="0"/>
            </a:br>
            <a:r>
              <a:rPr lang="en-US" dirty="0"/>
              <a:t>Then we could go via Akamai (a big cache run by a caching company), or directly to Facebook.  And Akamai itself talks to Facebook.  So in some sense all routes lead into Facebook, unless the image is found in one of those first caches.</a:t>
            </a:r>
          </a:p>
          <a:p>
            <a:endParaRPr lang="en-US" dirty="0"/>
          </a:p>
          <a:p>
            <a:r>
              <a:rPr lang="en-US" dirty="0"/>
              <a:t>Then we get the edge which is where Facebook does resizing.  As you’ll recall, CS5412 is an edge computing class.</a:t>
            </a:r>
          </a:p>
          <a:p>
            <a:endParaRPr lang="en-US" dirty="0"/>
          </a:p>
          <a:p>
            <a:r>
              <a:rPr lang="en-US" dirty="0"/>
              <a:t>Deeper inside is the Haystack layer and its own caching.  </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768177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 cache is close to Haystack.  So even at the last hop we use caching.</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3752587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instrumentation lived in the dark gray places but we could deduce cache hits from the light gray ones.</a:t>
            </a:r>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659938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our experiments during periods when Akamai wasn’t actually active, to make things a bit simpler.</a:t>
            </a:r>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6843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structure, nicer image.</a:t>
            </a:r>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1628135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513991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111014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299039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almost nothing scaled.  Jim studied this and tried to understand root causes.</a:t>
            </a:r>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1573670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assume that fetching something from LA, if you live in Ithaca, is a stupid idea.  Facebook’s Internet seems to work unexpectedly well!</a:t>
            </a:r>
          </a:p>
          <a:p>
            <a:endParaRPr lang="en-US" dirty="0"/>
          </a:p>
          <a:p>
            <a:r>
              <a:rPr lang="en-US" dirty="0"/>
              <a:t>For them, remote caches are close enough to be useful even cross country.  And this gives a WAY bigger effective cache size.</a:t>
            </a:r>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2905101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4262220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famous segmented LRU concept!</a:t>
            </a:r>
          </a:p>
          <a:p>
            <a:endParaRPr lang="en-US" dirty="0"/>
          </a:p>
          <a:p>
            <a:r>
              <a:rPr lang="en-US" dirty="0"/>
              <a:t>Each chunk kind of uses a different policy.</a:t>
            </a:r>
          </a:p>
          <a:p>
            <a:endParaRPr lang="en-US" dirty="0"/>
          </a:p>
          <a:p>
            <a:r>
              <a:rPr lang="en-US" dirty="0"/>
              <a:t>Think of the top chunk as being long-lived items that should stay in cache for a long time, and the bottom as a chunk for transient images needed just for a brief period.</a:t>
            </a:r>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510062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3773302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4009115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S4LRU didn’t turn out to make efficient use of the hardware.  </a:t>
            </a:r>
          </a:p>
          <a:p>
            <a:br>
              <a:rPr lang="en-US" dirty="0"/>
            </a:br>
            <a:r>
              <a:rPr lang="en-US" dirty="0"/>
              <a:t>Core issue is like the NUMA thing from the last lecture: the hardware isn’t perfect and has limitations.  S4LRU, used naively, has too much overhead.  But with effort it was possible to invent a solution that uses S4LRU and also is hardware-friendly (uses the hardware closer to its sweet spot)</a:t>
            </a:r>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742336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ordering (priority, in the sense of “priority queue”) is important but they virtualize with one-level of indirection.  The in-memory data structure, which they have a way to rebuild if the unit crashes and restarts, worries about ordering.</a:t>
            </a:r>
          </a:p>
          <a:p>
            <a:br>
              <a:rPr lang="en-US" dirty="0"/>
            </a:br>
            <a:r>
              <a:rPr lang="en-US" dirty="0"/>
              <a:t>The actual workload seen by the SSD is in the form of huge segments that get written in one steady pass.  They do garbage collect by rereading active data and then rewriting it, now and then, when a segment on SSD has lots of holes (no-longer-needed data that was previously cached but by now has been bumped from cache)</a:t>
            </a:r>
          </a:p>
          <a:p>
            <a:endParaRPr lang="en-US" dirty="0"/>
          </a:p>
          <a:p>
            <a:r>
              <a:rPr lang="en-US" dirty="0"/>
              <a:t>The bit I/O pattern becomes one of huge one-directional writes that treat the whole SSD like a massive tape drive.  This works well.</a:t>
            </a:r>
          </a:p>
          <a:p>
            <a:br>
              <a:rPr lang="en-US" dirty="0"/>
            </a:br>
            <a:r>
              <a:rPr lang="en-US" dirty="0"/>
              <a:t>Then the in-memory data structure has pointers to the SSD content (and to some stuff that is temporarily still in memory because it hasn’t yet been written).</a:t>
            </a:r>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2342071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958913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318117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they end up slightly cheating relative to LRU and GDSF but you won’t notice.</a:t>
            </a:r>
          </a:p>
        </p:txBody>
      </p:sp>
      <p:sp>
        <p:nvSpPr>
          <p:cNvPr id="4" name="Slide Number Placeholder 3"/>
          <p:cNvSpPr>
            <a:spLocks noGrp="1"/>
          </p:cNvSpPr>
          <p:nvPr>
            <p:ph type="sldNum" sz="quarter" idx="10"/>
          </p:nvPr>
        </p:nvSpPr>
        <p:spPr/>
        <p:txBody>
          <a:bodyPr/>
          <a:lstStyle/>
          <a:p>
            <a:fld id="{D04995E3-58FF-C141-AD78-FDA068597AA7}" type="slidenum">
              <a:rPr lang="en-US" smtClean="0"/>
              <a:t>52</a:t>
            </a:fld>
            <a:endParaRPr lang="en-US"/>
          </a:p>
        </p:txBody>
      </p:sp>
    </p:spTree>
    <p:extLst>
      <p:ext uri="{BB962C8B-B14F-4D97-AF65-F5344CB8AC3E}">
        <p14:creationId xmlns:p14="http://schemas.microsoft.com/office/powerpoint/2010/main" val="359068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 pencil and paper analysis, he and his colleagues identified a huge issue!  </a:t>
            </a:r>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691623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those policies are worth using, because they do far better than FIFO (which happens to make great use of an SSD, but has this annoying tendency to dump things from the cache simply because they have been in it for a while, ignoring whether they are getting hits)</a:t>
            </a:r>
          </a:p>
        </p:txBody>
      </p:sp>
      <p:sp>
        <p:nvSpPr>
          <p:cNvPr id="4" name="Slide Number Placeholder 3"/>
          <p:cNvSpPr>
            <a:spLocks noGrp="1"/>
          </p:cNvSpPr>
          <p:nvPr>
            <p:ph type="sldNum" sz="quarter" idx="10"/>
          </p:nvPr>
        </p:nvSpPr>
        <p:spPr/>
        <p:txBody>
          <a:bodyPr/>
          <a:lstStyle/>
          <a:p>
            <a:fld id="{D04995E3-58FF-C141-AD78-FDA068597AA7}" type="slidenum">
              <a:rPr lang="en-US" smtClean="0"/>
              <a:t>53</a:t>
            </a:fld>
            <a:endParaRPr lang="en-US"/>
          </a:p>
        </p:txBody>
      </p:sp>
    </p:spTree>
    <p:extLst>
      <p:ext uri="{BB962C8B-B14F-4D97-AF65-F5344CB8AC3E}">
        <p14:creationId xmlns:p14="http://schemas.microsoft.com/office/powerpoint/2010/main" val="3036394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54</a:t>
            </a:fld>
            <a:endParaRPr lang="en-US"/>
          </a:p>
        </p:txBody>
      </p:sp>
      <p:sp>
        <p:nvSpPr>
          <p:cNvPr id="5" name="Notes Placeholder 4"/>
          <p:cNvSpPr>
            <a:spLocks noGrp="1"/>
          </p:cNvSpPr>
          <p:nvPr>
            <p:ph type="body" sz="quarter" idx="11"/>
          </p:nvPr>
        </p:nvSpPr>
        <p:spPr/>
        <p:txBody>
          <a:bodyPr/>
          <a:lstStyle/>
          <a:p>
            <a:r>
              <a:rPr lang="en-US" dirty="0"/>
              <a:t>FIFO was ideal for SSD but had lousy cache hit behavior.  Here we see that RIPQ has a nearly FIFO traffic pattern to the SSD even though it can support these policies with way better cache hit behavior.</a:t>
            </a:r>
          </a:p>
        </p:txBody>
      </p:sp>
    </p:spTree>
    <p:extLst>
      <p:ext uri="{BB962C8B-B14F-4D97-AF65-F5344CB8AC3E}">
        <p14:creationId xmlns:p14="http://schemas.microsoft.com/office/powerpoint/2010/main" val="87184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1352596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1424825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I’m hoping you are already seeing a pattern.  In lecture 1 we started to think about NUMA and in no time realized that effective use of the hardware forces us to adopt a container model.</a:t>
            </a:r>
          </a:p>
          <a:p>
            <a:endParaRPr lang="en-US" dirty="0"/>
          </a:p>
          <a:p>
            <a:r>
              <a:rPr lang="en-US" dirty="0"/>
              <a:t>Today we looked at caching and realized that doing a professional job even for a simple key-value </a:t>
            </a:r>
            <a:r>
              <a:rPr lang="en-US" dirty="0" err="1"/>
              <a:t>sharding</a:t>
            </a:r>
            <a:r>
              <a:rPr lang="en-US" dirty="0"/>
              <a:t> layer is tricky!  A professional-quality  </a:t>
            </a:r>
            <a:r>
              <a:rPr lang="en-US" dirty="0">
                <a:sym typeface="Symbol" panose="05050102010706020507" pitchFamily="18" charset="2"/>
              </a:rPr>
              <a:t>-service would get the details right but would be hard to build.  A less professional version might be ineffective because it wouldn’t be elastic, or maybe it would glitch each time it reconfigures, or perhaps wouldn’t cooperate over geographic scale links and hence would just get a lower hit rate, or maybe wouldn’t use the hardware effectively.</a:t>
            </a:r>
          </a:p>
          <a:p>
            <a:endParaRPr lang="en-US" dirty="0">
              <a:sym typeface="Symbol" panose="05050102010706020507" pitchFamily="18" charset="2"/>
            </a:endParaRPr>
          </a:p>
          <a:p>
            <a:r>
              <a:rPr lang="en-US" dirty="0">
                <a:sym typeface="Symbol" panose="05050102010706020507" pitchFamily="18" charset="2"/>
              </a:rPr>
              <a:t>The bottom line is to just use the key-value store the vendor provides, obviously.  But understand a little about the issues will make you smarter in how you use it.  Moreover, not every key-value store has all of these features and you might want to be smart when you select the one </a:t>
            </a:r>
            <a:r>
              <a:rPr lang="en-US">
                <a:sym typeface="Symbol" panose="05050102010706020507" pitchFamily="18" charset="2"/>
              </a:rPr>
              <a:t>you’ll build on!</a:t>
            </a:r>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30284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posed his analysis as an asymptotic cost question, like in an algorithms class where you study complexity.  But here we have more moving parts.</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64114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starts with clients talking to a database.  There are T transactions that need to run.    They won’t run all at the same time, of course.  Here, three are active.</a:t>
            </a:r>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275044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416640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you see higher and higher rates of transactions banging into each other and either waiting (which can be slow), or deadlocking (which causes a rollback), or in some “optimistic” scenarios, aborting.</a:t>
            </a:r>
          </a:p>
          <a:p>
            <a:endParaRPr lang="en-US" dirty="0"/>
          </a:p>
          <a:p>
            <a:r>
              <a:rPr lang="en-US" dirty="0"/>
              <a:t>The rate of growth of overhead is a polynomial, like the number of servers or the number of transactions raised to an exponent like 2 or 3.</a:t>
            </a:r>
          </a:p>
          <a:p>
            <a:endParaRPr lang="en-US" dirty="0"/>
          </a:p>
          <a:p>
            <a:r>
              <a:rPr lang="en-US" dirty="0"/>
              <a:t>Now this may sound very database-specific but in fact the same issues arise in any consistent cloud service because Jim’s model was so general it could apply even if you have never thought about databases in your life!</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3857500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413089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C2CF2117-3FAF-41EF-8A10-1974A3909DF1}" type="datetime1">
              <a:rPr lang="en-US" smtClean="0"/>
              <a:t>8/24/2022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5AE924-0684-4B18-B074-4C9236CA3AB8}" type="datetime1">
              <a:rPr lang="en-US" smtClean="0"/>
              <a:t>8/24/2022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660D1-0DA0-4304-9763-07E404D9BD97}" type="datetime1">
              <a:rPr lang="en-US" smtClean="0"/>
              <a:t>8/24/2022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EAD260B-1207-4498-B917-A5E78AAB8428}" type="datetime1">
              <a:rPr lang="en-US" smtClean="0"/>
              <a:t>8/24/2022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2CAFCC-FB19-4884-9256-AF08B5B32699}" type="datetime1">
              <a:rPr lang="en-US" smtClean="0"/>
              <a:t>8/24/2022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23054A-E8BB-43BD-AB3E-C6D12D8A36EE}" type="datetime1">
              <a:rPr lang="en-US" smtClean="0"/>
              <a:t>8/24/2022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5D578B-8A30-4A9F-8C81-E54C011B6765}" type="datetime1">
              <a:rPr lang="en-US" smtClean="0"/>
              <a:t>8/24/2022</a:t>
            </a:fld>
            <a:endParaRPr lang="en-US"/>
          </a:p>
        </p:txBody>
      </p:sp>
      <p:sp>
        <p:nvSpPr>
          <p:cNvPr id="8" name="Footer Placeholder 7"/>
          <p:cNvSpPr>
            <a:spLocks noGrp="1"/>
          </p:cNvSpPr>
          <p:nvPr>
            <p:ph type="ftr" sz="quarter" idx="11"/>
          </p:nvPr>
        </p:nvSpPr>
        <p:spPr/>
        <p:txBody>
          <a:bodyPr/>
          <a:lstStyle/>
          <a:p>
            <a:r>
              <a:rPr lang="en-US"/>
              <a:t>http://www.cs.cornell.edu/courses/cs5412/2022fa</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8B7B2026-64A7-4C28-8486-591CB08456BF}" type="datetime1">
              <a:rPr lang="en-US" smtClean="0"/>
              <a:t>8/24/2022</a:t>
            </a:fld>
            <a:endParaRPr lang="en-US"/>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F66282-C203-4CF7-B243-F1A8C470AF8D}" type="datetime1">
              <a:rPr lang="en-US" smtClean="0"/>
              <a:t>8/24/2022</a:t>
            </a:fld>
            <a:endParaRPr lang="en-US"/>
          </a:p>
        </p:txBody>
      </p:sp>
      <p:sp>
        <p:nvSpPr>
          <p:cNvPr id="3" name="Footer Placeholder 2"/>
          <p:cNvSpPr>
            <a:spLocks noGrp="1"/>
          </p:cNvSpPr>
          <p:nvPr>
            <p:ph type="ftr" sz="quarter" idx="11"/>
          </p:nvPr>
        </p:nvSpPr>
        <p:spPr/>
        <p:txBody>
          <a:bodyPr/>
          <a:lstStyle/>
          <a:p>
            <a:r>
              <a:rPr lang="en-US"/>
              <a:t>http://www.cs.cornell.edu/courses/cs5412/2022fa</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E4DAC2-E806-4CAB-B385-EDFB5C980903}" type="datetime1">
              <a:rPr lang="en-US" smtClean="0"/>
              <a:t>8/24/2022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080CB0-7E51-4B5B-8678-43B68AB93440}" type="datetime1">
              <a:rPr lang="en-US" smtClean="0"/>
              <a:t>8/24/2022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F4EC0EE-3388-4A74-83E3-CDFF93A74250}" type="datetime1">
              <a:rPr lang="en-US" smtClean="0"/>
              <a:t>8/24/2022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http://www.cs.cornell.edu/courses/cs5412/2022fa</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a:bodyPr>
          <a:lstStyle/>
          <a:p>
            <a:r>
              <a:rPr lang="en-US" dirty="0"/>
              <a:t>CS 5412/Lecture 2 </a:t>
            </a:r>
            <a:br>
              <a:rPr lang="en-US" dirty="0"/>
            </a:br>
            <a:r>
              <a:rPr lang="en-US" dirty="0"/>
              <a:t>Elasticity </a:t>
            </a:r>
            <a:r>
              <a:rPr lang="en-US"/>
              <a:t>and Scalability</a:t>
            </a:r>
            <a:endParaRPr lang="en-US" dirty="0"/>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Fall, 2022</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3F44-DFB8-4A07-8486-5DDEBB7787BF}"/>
              </a:ext>
            </a:extLst>
          </p:cNvPr>
          <p:cNvSpPr>
            <a:spLocks noGrp="1"/>
          </p:cNvSpPr>
          <p:nvPr>
            <p:ph type="title"/>
          </p:nvPr>
        </p:nvSpPr>
        <p:spPr/>
        <p:txBody>
          <a:bodyPr/>
          <a:lstStyle/>
          <a:p>
            <a:r>
              <a:rPr lang="en-US" dirty="0"/>
              <a:t>The core issue</a:t>
            </a:r>
          </a:p>
        </p:txBody>
      </p:sp>
      <p:sp>
        <p:nvSpPr>
          <p:cNvPr id="3" name="Content Placeholder 2">
            <a:extLst>
              <a:ext uri="{FF2B5EF4-FFF2-40B4-BE49-F238E27FC236}">
                <a16:creationId xmlns:a16="http://schemas.microsoft.com/office/drawing/2014/main" id="{4D9D40EA-4BCB-4F7E-BFE1-498CB53AFF4B}"/>
              </a:ext>
            </a:extLst>
          </p:cNvPr>
          <p:cNvSpPr>
            <a:spLocks noGrp="1"/>
          </p:cNvSpPr>
          <p:nvPr>
            <p:ph idx="1"/>
          </p:nvPr>
        </p:nvSpPr>
        <p:spPr/>
        <p:txBody>
          <a:bodyPr>
            <a:normAutofit lnSpcReduction="10000"/>
          </a:bodyPr>
          <a:lstStyle/>
          <a:p>
            <a:r>
              <a:rPr lang="en-US" dirty="0"/>
              <a:t>The paper assumes that your goal is some form of lock-based consistency, which they model as database serializability (in CS5412 we might</a:t>
            </a:r>
            <a:br>
              <a:rPr lang="en-US" dirty="0"/>
            </a:br>
            <a:r>
              <a:rPr lang="en-US" dirty="0"/>
              <a:t>prefer “state machine replication”, but the idea is similar).</a:t>
            </a:r>
          </a:p>
          <a:p>
            <a:endParaRPr lang="en-US" dirty="0"/>
          </a:p>
          <a:p>
            <a:r>
              <a:rPr lang="en-US" dirty="0"/>
              <a:t>So applications will be using read locks, and write locks, and because we want to accommodate more and more load by adding more servers, the work spreads over the pool of servers.</a:t>
            </a:r>
          </a:p>
          <a:p>
            <a:endParaRPr lang="en-US" dirty="0"/>
          </a:p>
          <a:p>
            <a:r>
              <a:rPr lang="en-US" dirty="0"/>
              <a:t>This is a very common way to think about servers of all kinds.</a:t>
            </a:r>
          </a:p>
        </p:txBody>
      </p:sp>
      <p:sp>
        <p:nvSpPr>
          <p:cNvPr id="4" name="Footer Placeholder 3">
            <a:extLst>
              <a:ext uri="{FF2B5EF4-FFF2-40B4-BE49-F238E27FC236}">
                <a16:creationId xmlns:a16="http://schemas.microsoft.com/office/drawing/2014/main" id="{13A58D9B-70EA-4B62-9858-C223A39865F4}"/>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AA3D73E9-5779-4CDD-8311-BBE3FD96F781}"/>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239008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11</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 database</a:t>
            </a:r>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61C8C2C-8E2A-4603-8063-33CA2C184276}"/>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cxnSp>
        <p:nvCxnSpPr>
          <p:cNvPr id="21" name="Straight Arrow Connector 20">
            <a:extLst>
              <a:ext uri="{FF2B5EF4-FFF2-40B4-BE49-F238E27FC236}">
                <a16:creationId xmlns:a16="http://schemas.microsoft.com/office/drawing/2014/main" id="{56404DA9-BD0E-4804-9C83-CAC9EE490FDD}"/>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362FD6-98A8-44EB-B70B-17D5A3B1B1AD}"/>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CF7B21-AE70-4CB5-AC0E-C8A8BD1DC5E2}"/>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5222C0-85DA-4BAA-A3BA-D621148991F0}"/>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spTree>
    <p:extLst>
      <p:ext uri="{BB962C8B-B14F-4D97-AF65-F5344CB8AC3E}">
        <p14:creationId xmlns:p14="http://schemas.microsoft.com/office/powerpoint/2010/main" val="1241266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409-39F6-416E-8B2A-0A7EBF70545E}"/>
              </a:ext>
            </a:extLst>
          </p:cNvPr>
          <p:cNvSpPr>
            <a:spLocks noGrp="1"/>
          </p:cNvSpPr>
          <p:nvPr>
            <p:ph type="title"/>
          </p:nvPr>
        </p:nvSpPr>
        <p:spPr/>
        <p:txBody>
          <a:bodyPr/>
          <a:lstStyle/>
          <a:p>
            <a:r>
              <a:rPr lang="en-US" dirty="0"/>
              <a:t>Key parameters</a:t>
            </a:r>
          </a:p>
        </p:txBody>
      </p:sp>
      <p:sp>
        <p:nvSpPr>
          <p:cNvPr id="5" name="Content Placeholder 4">
            <a:extLst>
              <a:ext uri="{FF2B5EF4-FFF2-40B4-BE49-F238E27FC236}">
                <a16:creationId xmlns:a16="http://schemas.microsoft.com/office/drawing/2014/main" id="{2B3C2C7E-2BB7-4D4B-9F75-A0F187990AB3}"/>
              </a:ext>
            </a:extLst>
          </p:cNvPr>
          <p:cNvSpPr>
            <a:spLocks noGrp="1"/>
          </p:cNvSpPr>
          <p:nvPr>
            <p:ph idx="1"/>
          </p:nvPr>
        </p:nvSpPr>
        <p:spPr/>
        <p:txBody>
          <a:bodyPr>
            <a:normAutofit fontScale="92500" lnSpcReduction="20000"/>
          </a:bodyPr>
          <a:lstStyle/>
          <a:p>
            <a:r>
              <a:rPr lang="en-US" sz="3000" dirty="0"/>
              <a:t>N, the number of servers running the service.</a:t>
            </a:r>
            <a:br>
              <a:rPr lang="en-US" sz="3000" dirty="0"/>
            </a:br>
            <a:br>
              <a:rPr lang="en-US" sz="3000" dirty="0"/>
            </a:br>
            <a:r>
              <a:rPr lang="en-US" sz="3000" dirty="0"/>
              <a:t>T, the number of concurrent transactions the service is asked to perform.</a:t>
            </a:r>
          </a:p>
          <a:p>
            <a:endParaRPr lang="en-US" dirty="0"/>
          </a:p>
          <a:p>
            <a:r>
              <a:rPr lang="en-US" sz="3600" dirty="0">
                <a:solidFill>
                  <a:srgbClr val="002060"/>
                </a:solidFill>
              </a:rPr>
              <a:t>Goal: For larger T, use more servers (make N bigger).  </a:t>
            </a:r>
          </a:p>
          <a:p>
            <a:endParaRPr lang="en-US" sz="3600" dirty="0">
              <a:solidFill>
                <a:srgbClr val="002060"/>
              </a:solidFill>
            </a:endParaRPr>
          </a:p>
          <a:p>
            <a:pPr algn="r"/>
            <a:r>
              <a:rPr lang="en-US" b="1" i="1" dirty="0">
                <a:solidFill>
                  <a:srgbClr val="C00000"/>
                </a:solidFill>
              </a:rPr>
              <a:t>Our beta test was a success with 1000 shoppers.  </a:t>
            </a:r>
            <a:br>
              <a:rPr lang="en-US" b="1" i="1" dirty="0">
                <a:solidFill>
                  <a:srgbClr val="C00000"/>
                </a:solidFill>
              </a:rPr>
            </a:br>
            <a:r>
              <a:rPr lang="en-US" b="1" i="1" dirty="0">
                <a:solidFill>
                  <a:srgbClr val="C00000"/>
                </a:solidFill>
              </a:rPr>
              <a:t>But we will see as many as 100,000 at the same time.  </a:t>
            </a:r>
            <a:br>
              <a:rPr lang="en-US" b="1" i="1" dirty="0">
                <a:solidFill>
                  <a:srgbClr val="C00000"/>
                </a:solidFill>
              </a:rPr>
            </a:br>
            <a:r>
              <a:rPr lang="en-US" b="1" i="1" dirty="0">
                <a:solidFill>
                  <a:srgbClr val="C00000"/>
                </a:solidFill>
              </a:rPr>
              <a:t>Can we just pay for extra cloud servers?  </a:t>
            </a:r>
            <a:br>
              <a:rPr lang="en-US" b="1" i="1" dirty="0">
                <a:solidFill>
                  <a:srgbClr val="C00000"/>
                </a:solidFill>
              </a:rPr>
            </a:br>
            <a:r>
              <a:rPr lang="en-US" b="1" i="1" dirty="0">
                <a:solidFill>
                  <a:srgbClr val="C00000"/>
                </a:solidFill>
              </a:rPr>
              <a:t>Or must we redevelop the entire system from scratch?</a:t>
            </a:r>
            <a:endParaRPr lang="en-US" b="1" dirty="0">
              <a:solidFill>
                <a:srgbClr val="C00000"/>
              </a:solidFill>
            </a:endParaRPr>
          </a:p>
        </p:txBody>
      </p:sp>
      <p:sp>
        <p:nvSpPr>
          <p:cNvPr id="3" name="Footer Placeholder 2">
            <a:extLst>
              <a:ext uri="{FF2B5EF4-FFF2-40B4-BE49-F238E27FC236}">
                <a16:creationId xmlns:a16="http://schemas.microsoft.com/office/drawing/2014/main" id="{3FC08CE5-C644-41EB-87F9-4267EB8FD1B0}"/>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1BCAEDCD-47BE-45E7-A013-D72164DEF465}"/>
              </a:ext>
            </a:extLst>
          </p:cNvPr>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a:extLst>
              <a:ext uri="{FF2B5EF4-FFF2-40B4-BE49-F238E27FC236}">
                <a16:creationId xmlns:a16="http://schemas.microsoft.com/office/drawing/2014/main" id="{69C335A2-F8F2-4399-9D02-7548780AA2A4}"/>
              </a:ext>
            </a:extLst>
          </p:cNvPr>
          <p:cNvPicPr>
            <a:picLocks noChangeAspect="1"/>
          </p:cNvPicPr>
          <p:nvPr/>
        </p:nvPicPr>
        <p:blipFill>
          <a:blip r:embed="rId2"/>
          <a:stretch>
            <a:fillRect/>
          </a:stretch>
        </p:blipFill>
        <p:spPr>
          <a:xfrm>
            <a:off x="1914466" y="4586466"/>
            <a:ext cx="2224398" cy="1803566"/>
          </a:xfrm>
          <a:prstGeom prst="rect">
            <a:avLst/>
          </a:prstGeom>
        </p:spPr>
      </p:pic>
    </p:spTree>
    <p:extLst>
      <p:ext uri="{BB962C8B-B14F-4D97-AF65-F5344CB8AC3E}">
        <p14:creationId xmlns:p14="http://schemas.microsoft.com/office/powerpoint/2010/main" val="3566658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C84A87-41B5-4023-A74F-1931094CFB5D}"/>
              </a:ext>
            </a:extLst>
          </p:cNvPr>
          <p:cNvSpPr>
            <a:spLocks noGrp="1"/>
          </p:cNvSpPr>
          <p:nvPr>
            <p:ph type="title"/>
          </p:nvPr>
        </p:nvSpPr>
        <p:spPr/>
        <p:txBody>
          <a:bodyPr/>
          <a:lstStyle/>
          <a:p>
            <a:r>
              <a:rPr lang="en-US" dirty="0"/>
              <a:t>Gray’s conclusion: It wont work</a:t>
            </a:r>
          </a:p>
        </p:txBody>
      </p:sp>
      <p:sp>
        <p:nvSpPr>
          <p:cNvPr id="6" name="Content Placeholder 5">
            <a:extLst>
              <a:ext uri="{FF2B5EF4-FFF2-40B4-BE49-F238E27FC236}">
                <a16:creationId xmlns:a16="http://schemas.microsoft.com/office/drawing/2014/main" id="{F911C172-FB6B-4A81-A40B-C3D4E9DF7C39}"/>
              </a:ext>
            </a:extLst>
          </p:cNvPr>
          <p:cNvSpPr>
            <a:spLocks noGrp="1"/>
          </p:cNvSpPr>
          <p:nvPr>
            <p:ph idx="1"/>
          </p:nvPr>
        </p:nvSpPr>
        <p:spPr/>
        <p:txBody>
          <a:bodyPr>
            <a:normAutofit lnSpcReduction="10000"/>
          </a:bodyPr>
          <a:lstStyle/>
          <a:p>
            <a:r>
              <a:rPr lang="en-US" dirty="0"/>
              <a:t>A scalable system needs to be able to handle “more T’s” by adding to N</a:t>
            </a:r>
          </a:p>
          <a:p>
            <a:pPr marL="0" indent="0">
              <a:buNone/>
            </a:pPr>
            <a:endParaRPr lang="en-US" dirty="0"/>
          </a:p>
          <a:p>
            <a:r>
              <a:rPr lang="en-US" dirty="0"/>
              <a:t>Instead, they show that the work the servers must do will increase as T</a:t>
            </a:r>
            <a:r>
              <a:rPr lang="en-US" baseline="30000" dirty="0"/>
              <a:t>5</a:t>
            </a:r>
            <a:r>
              <a:rPr lang="en-US" dirty="0"/>
              <a:t> </a:t>
            </a:r>
            <a:br>
              <a:rPr lang="en-US" dirty="0"/>
            </a:br>
            <a:br>
              <a:rPr lang="en-US" dirty="0"/>
            </a:br>
            <a:r>
              <a:rPr lang="en-US" dirty="0"/>
              <a:t>Worse, with an even split of work, deadlocks occur as N</a:t>
            </a:r>
            <a:r>
              <a:rPr lang="en-US" baseline="30000" dirty="0"/>
              <a:t>3,</a:t>
            </a:r>
            <a:r>
              <a:rPr lang="en-US" dirty="0"/>
              <a:t> causing feedback (because the reissued transactions get done more than once).</a:t>
            </a:r>
          </a:p>
          <a:p>
            <a:endParaRPr lang="en-US" dirty="0"/>
          </a:p>
          <a:p>
            <a:r>
              <a:rPr lang="en-US" dirty="0"/>
              <a:t>Example: we anticipate doubled low (T becomes 2T), so we deploy twice as many servers (N becomes 2N).  But overhead rises by 2</a:t>
            </a:r>
            <a:r>
              <a:rPr lang="en-US" baseline="30000" dirty="0"/>
              <a:t>3</a:t>
            </a:r>
            <a:r>
              <a:rPr lang="en-US" dirty="0"/>
              <a:t>2</a:t>
            </a:r>
            <a:r>
              <a:rPr lang="en-US" baseline="30000" dirty="0"/>
              <a:t>5</a:t>
            </a:r>
            <a:r>
              <a:rPr lang="en-US" dirty="0"/>
              <a:t> = 256x!</a:t>
            </a:r>
          </a:p>
        </p:txBody>
      </p:sp>
      <p:sp>
        <p:nvSpPr>
          <p:cNvPr id="3" name="Footer Placeholder 2">
            <a:extLst>
              <a:ext uri="{FF2B5EF4-FFF2-40B4-BE49-F238E27FC236}">
                <a16:creationId xmlns:a16="http://schemas.microsoft.com/office/drawing/2014/main" id="{B7D0CEB9-0FBF-45CC-B296-F5F3E24B03BA}"/>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63DEA3FD-E415-4D0A-9ECF-202E7B44B41D}"/>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67931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B0D0-90A8-4148-A74F-4BB3321C2CC4}"/>
              </a:ext>
            </a:extLst>
          </p:cNvPr>
          <p:cNvSpPr>
            <a:spLocks noGrp="1"/>
          </p:cNvSpPr>
          <p:nvPr>
            <p:ph type="title"/>
          </p:nvPr>
        </p:nvSpPr>
        <p:spPr/>
        <p:txBody>
          <a:bodyPr/>
          <a:lstStyle/>
          <a:p>
            <a:r>
              <a:rPr lang="en-US" dirty="0"/>
              <a:t>Why services slow down at scale</a:t>
            </a:r>
          </a:p>
        </p:txBody>
      </p:sp>
      <p:sp>
        <p:nvSpPr>
          <p:cNvPr id="3" name="Content Placeholder 2">
            <a:extLst>
              <a:ext uri="{FF2B5EF4-FFF2-40B4-BE49-F238E27FC236}">
                <a16:creationId xmlns:a16="http://schemas.microsoft.com/office/drawing/2014/main" id="{05363A94-74E0-4AA7-8DFA-BD019FBBA5D7}"/>
              </a:ext>
            </a:extLst>
          </p:cNvPr>
          <p:cNvSpPr>
            <a:spLocks noGrp="1"/>
          </p:cNvSpPr>
          <p:nvPr>
            <p:ph idx="1"/>
          </p:nvPr>
        </p:nvSpPr>
        <p:spPr>
          <a:xfrm>
            <a:off x="1024127" y="2286000"/>
            <a:ext cx="10942585" cy="4023360"/>
          </a:xfrm>
        </p:spPr>
        <p:txBody>
          <a:bodyPr>
            <a:normAutofit/>
          </a:bodyPr>
          <a:lstStyle/>
          <a:p>
            <a:r>
              <a:rPr lang="en-US" dirty="0"/>
              <a:t>The paper pointed to several main issues:</a:t>
            </a:r>
          </a:p>
          <a:p>
            <a:pPr>
              <a:buFont typeface="Wingdings" panose="05000000000000000000" pitchFamily="2" charset="2"/>
              <a:buChar char="Ø"/>
            </a:pPr>
            <a:r>
              <a:rPr lang="en-US" dirty="0"/>
              <a:t>  Lock contention.  The more concurrent tasks, the more likely that they</a:t>
            </a:r>
            <a:br>
              <a:rPr lang="en-US" dirty="0"/>
            </a:br>
            <a:r>
              <a:rPr lang="en-US" dirty="0"/>
              <a:t>    will try to access the same object (birthday paradox!) and wait for locks.</a:t>
            </a:r>
          </a:p>
          <a:p>
            <a:pPr>
              <a:buFont typeface="Wingdings" panose="05000000000000000000" pitchFamily="2" charset="2"/>
              <a:buChar char="Ø"/>
            </a:pPr>
            <a:r>
              <a:rPr lang="en-US" dirty="0"/>
              <a:t>  Abort.  Many consistency mechanisms have some form of optimistic</a:t>
            </a:r>
            <a:br>
              <a:rPr lang="en-US" dirty="0"/>
            </a:br>
            <a:r>
              <a:rPr lang="en-US" dirty="0"/>
              <a:t>    behavior built in.  Now and then, they must back out and retry. Deadlock</a:t>
            </a:r>
            <a:br>
              <a:rPr lang="en-US" dirty="0"/>
            </a:br>
            <a:r>
              <a:rPr lang="en-US" dirty="0"/>
              <a:t>    also causes abort/retry sequences.</a:t>
            </a:r>
          </a:p>
          <a:p>
            <a:pPr marL="0" indent="0">
              <a:buNone/>
            </a:pPr>
            <a:r>
              <a:rPr lang="en-US" dirty="0"/>
              <a:t>The paper actually explores multiple options for structuring the data, but ends up with similar negative conclusions </a:t>
            </a:r>
            <a:r>
              <a:rPr lang="en-US" i="1" dirty="0"/>
              <a:t>except in one specific situation.</a:t>
            </a:r>
            <a:endParaRPr lang="en-US" dirty="0"/>
          </a:p>
        </p:txBody>
      </p:sp>
      <p:sp>
        <p:nvSpPr>
          <p:cNvPr id="4" name="Footer Placeholder 3">
            <a:extLst>
              <a:ext uri="{FF2B5EF4-FFF2-40B4-BE49-F238E27FC236}">
                <a16:creationId xmlns:a16="http://schemas.microsoft.com/office/drawing/2014/main" id="{F0EDB1B0-FE53-4BF2-9B16-53D2E1FE519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4DFA098-C8F0-4C9D-9C66-C4A5DB4B6624}"/>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6" name="Picture 5">
            <a:extLst>
              <a:ext uri="{FF2B5EF4-FFF2-40B4-BE49-F238E27FC236}">
                <a16:creationId xmlns:a16="http://schemas.microsoft.com/office/drawing/2014/main" id="{1B7B26F5-D2E4-46A4-A456-A28FA9C4A4E6}"/>
              </a:ext>
            </a:extLst>
          </p:cNvPr>
          <p:cNvPicPr>
            <a:picLocks noChangeAspect="1"/>
          </p:cNvPicPr>
          <p:nvPr/>
        </p:nvPicPr>
        <p:blipFill>
          <a:blip r:embed="rId3"/>
          <a:stretch>
            <a:fillRect/>
          </a:stretch>
        </p:blipFill>
        <p:spPr>
          <a:xfrm>
            <a:off x="10690805" y="421581"/>
            <a:ext cx="1090678" cy="1826885"/>
          </a:xfrm>
          <a:prstGeom prst="rect">
            <a:avLst/>
          </a:prstGeom>
        </p:spPr>
      </p:pic>
    </p:spTree>
    <p:extLst>
      <p:ext uri="{BB962C8B-B14F-4D97-AF65-F5344CB8AC3E}">
        <p14:creationId xmlns:p14="http://schemas.microsoft.com/office/powerpoint/2010/main" val="3919970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1E58-E813-E2E6-F07C-DB17E888B0D5}"/>
              </a:ext>
            </a:extLst>
          </p:cNvPr>
          <p:cNvSpPr>
            <a:spLocks noGrp="1"/>
          </p:cNvSpPr>
          <p:nvPr>
            <p:ph type="title"/>
          </p:nvPr>
        </p:nvSpPr>
        <p:spPr/>
        <p:txBody>
          <a:bodyPr/>
          <a:lstStyle/>
          <a:p>
            <a:r>
              <a:rPr lang="en-US" dirty="0" err="1"/>
              <a:t>Sharding</a:t>
            </a:r>
            <a:r>
              <a:rPr lang="en-US" dirty="0"/>
              <a:t>: Key Ideas</a:t>
            </a:r>
          </a:p>
        </p:txBody>
      </p:sp>
      <p:sp>
        <p:nvSpPr>
          <p:cNvPr id="3" name="Content Placeholder 2">
            <a:extLst>
              <a:ext uri="{FF2B5EF4-FFF2-40B4-BE49-F238E27FC236}">
                <a16:creationId xmlns:a16="http://schemas.microsoft.com/office/drawing/2014/main" id="{BD8890F2-A83E-5714-DEC2-E72DB0386653}"/>
              </a:ext>
            </a:extLst>
          </p:cNvPr>
          <p:cNvSpPr>
            <a:spLocks noGrp="1"/>
          </p:cNvSpPr>
          <p:nvPr>
            <p:ph idx="1"/>
          </p:nvPr>
        </p:nvSpPr>
        <p:spPr>
          <a:xfrm>
            <a:off x="952559" y="2162175"/>
            <a:ext cx="10786872" cy="4381500"/>
          </a:xfrm>
        </p:spPr>
        <p:txBody>
          <a:bodyPr>
            <a:normAutofit fontScale="92500" lnSpcReduction="10000"/>
          </a:bodyPr>
          <a:lstStyle/>
          <a:p>
            <a:r>
              <a:rPr lang="en-US" dirty="0"/>
              <a:t>There is one API for talking to the customer accounts database</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Sharding</a:t>
            </a:r>
            <a:r>
              <a:rPr lang="en-US" dirty="0"/>
              <a:t> breaks the single database into mini-databases “transparently”</a:t>
            </a:r>
          </a:p>
        </p:txBody>
      </p:sp>
      <p:sp>
        <p:nvSpPr>
          <p:cNvPr id="4" name="Footer Placeholder 3">
            <a:extLst>
              <a:ext uri="{FF2B5EF4-FFF2-40B4-BE49-F238E27FC236}">
                <a16:creationId xmlns:a16="http://schemas.microsoft.com/office/drawing/2014/main" id="{8B9C43DD-C54F-267D-3574-1B18283400C9}"/>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DBB8DC4-486B-5EBC-D822-E45A82E223BA}"/>
              </a:ext>
            </a:extLst>
          </p:cNvPr>
          <p:cNvSpPr>
            <a:spLocks noGrp="1"/>
          </p:cNvSpPr>
          <p:nvPr>
            <p:ph type="sldNum" sz="quarter" idx="12"/>
          </p:nvPr>
        </p:nvSpPr>
        <p:spPr/>
        <p:txBody>
          <a:bodyPr/>
          <a:lstStyle/>
          <a:p>
            <a:fld id="{3C974458-8A97-4835-BF79-1FB6D7856C21}" type="slidenum">
              <a:rPr lang="en-US" smtClean="0"/>
              <a:t>15</a:t>
            </a:fld>
            <a:endParaRPr lang="en-US"/>
          </a:p>
        </p:txBody>
      </p:sp>
      <p:sp>
        <p:nvSpPr>
          <p:cNvPr id="26" name="Cylinder 25">
            <a:extLst>
              <a:ext uri="{FF2B5EF4-FFF2-40B4-BE49-F238E27FC236}">
                <a16:creationId xmlns:a16="http://schemas.microsoft.com/office/drawing/2014/main" id="{E6511BD8-976B-B645-7F29-89EE1BC2CF63}"/>
              </a:ext>
            </a:extLst>
          </p:cNvPr>
          <p:cNvSpPr/>
          <p:nvPr/>
        </p:nvSpPr>
        <p:spPr>
          <a:xfrm>
            <a:off x="4842932" y="2952924"/>
            <a:ext cx="4496499"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customer accounts database</a:t>
            </a:r>
          </a:p>
        </p:txBody>
      </p:sp>
      <p:sp>
        <p:nvSpPr>
          <p:cNvPr id="27" name="Freeform: Shape 26">
            <a:extLst>
              <a:ext uri="{FF2B5EF4-FFF2-40B4-BE49-F238E27FC236}">
                <a16:creationId xmlns:a16="http://schemas.microsoft.com/office/drawing/2014/main" id="{93E8FD0E-A140-0BE2-BC59-469274D02186}"/>
              </a:ext>
            </a:extLst>
          </p:cNvPr>
          <p:cNvSpPr/>
          <p:nvPr/>
        </p:nvSpPr>
        <p:spPr>
          <a:xfrm>
            <a:off x="1820379" y="3095538"/>
            <a:ext cx="202220" cy="855677"/>
          </a:xfrm>
          <a:custGeom>
            <a:avLst/>
            <a:gdLst>
              <a:gd name="connsiteX0" fmla="*/ 58755 w 202220"/>
              <a:gd name="connsiteY0" fmla="*/ 0 h 855677"/>
              <a:gd name="connsiteX1" fmla="*/ 201368 w 202220"/>
              <a:gd name="connsiteY1" fmla="*/ 184557 h 855677"/>
              <a:gd name="connsiteX2" fmla="*/ 32 w 202220"/>
              <a:gd name="connsiteY2" fmla="*/ 360726 h 855677"/>
              <a:gd name="connsiteX3" fmla="*/ 184590 w 202220"/>
              <a:gd name="connsiteY3" fmla="*/ 612396 h 855677"/>
              <a:gd name="connsiteX4" fmla="*/ 41977 w 202220"/>
              <a:gd name="connsiteY4" fmla="*/ 855677 h 8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0" h="855677">
                <a:moveTo>
                  <a:pt x="58755" y="0"/>
                </a:moveTo>
                <a:cubicBezTo>
                  <a:pt x="134955" y="62218"/>
                  <a:pt x="211155" y="124436"/>
                  <a:pt x="201368" y="184557"/>
                </a:cubicBezTo>
                <a:cubicBezTo>
                  <a:pt x="191581" y="244678"/>
                  <a:pt x="2828" y="289420"/>
                  <a:pt x="32" y="360726"/>
                </a:cubicBezTo>
                <a:cubicBezTo>
                  <a:pt x="-2764" y="432032"/>
                  <a:pt x="177599" y="529904"/>
                  <a:pt x="184590" y="612396"/>
                </a:cubicBezTo>
                <a:cubicBezTo>
                  <a:pt x="191581" y="694888"/>
                  <a:pt x="116779" y="775282"/>
                  <a:pt x="41977" y="8556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70CE299F-8E16-982A-2778-FE5E3B7E2260}"/>
              </a:ext>
            </a:extLst>
          </p:cNvPr>
          <p:cNvSpPr/>
          <p:nvPr/>
        </p:nvSpPr>
        <p:spPr>
          <a:xfrm>
            <a:off x="1972779" y="3247938"/>
            <a:ext cx="202220" cy="855677"/>
          </a:xfrm>
          <a:custGeom>
            <a:avLst/>
            <a:gdLst>
              <a:gd name="connsiteX0" fmla="*/ 58755 w 202220"/>
              <a:gd name="connsiteY0" fmla="*/ 0 h 855677"/>
              <a:gd name="connsiteX1" fmla="*/ 201368 w 202220"/>
              <a:gd name="connsiteY1" fmla="*/ 184557 h 855677"/>
              <a:gd name="connsiteX2" fmla="*/ 32 w 202220"/>
              <a:gd name="connsiteY2" fmla="*/ 360726 h 855677"/>
              <a:gd name="connsiteX3" fmla="*/ 184590 w 202220"/>
              <a:gd name="connsiteY3" fmla="*/ 612396 h 855677"/>
              <a:gd name="connsiteX4" fmla="*/ 41977 w 202220"/>
              <a:gd name="connsiteY4" fmla="*/ 855677 h 8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0" h="855677">
                <a:moveTo>
                  <a:pt x="58755" y="0"/>
                </a:moveTo>
                <a:cubicBezTo>
                  <a:pt x="134955" y="62218"/>
                  <a:pt x="211155" y="124436"/>
                  <a:pt x="201368" y="184557"/>
                </a:cubicBezTo>
                <a:cubicBezTo>
                  <a:pt x="191581" y="244678"/>
                  <a:pt x="2828" y="289420"/>
                  <a:pt x="32" y="360726"/>
                </a:cubicBezTo>
                <a:cubicBezTo>
                  <a:pt x="-2764" y="432032"/>
                  <a:pt x="177599" y="529904"/>
                  <a:pt x="184590" y="612396"/>
                </a:cubicBezTo>
                <a:cubicBezTo>
                  <a:pt x="191581" y="694888"/>
                  <a:pt x="116779" y="775282"/>
                  <a:pt x="41977" y="8556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24A2A8A-B309-5F29-E93D-9E2753FA1537}"/>
              </a:ext>
            </a:extLst>
          </p:cNvPr>
          <p:cNvSpPr/>
          <p:nvPr/>
        </p:nvSpPr>
        <p:spPr>
          <a:xfrm>
            <a:off x="2450919" y="3173667"/>
            <a:ext cx="202220" cy="855677"/>
          </a:xfrm>
          <a:custGeom>
            <a:avLst/>
            <a:gdLst>
              <a:gd name="connsiteX0" fmla="*/ 58755 w 202220"/>
              <a:gd name="connsiteY0" fmla="*/ 0 h 855677"/>
              <a:gd name="connsiteX1" fmla="*/ 201368 w 202220"/>
              <a:gd name="connsiteY1" fmla="*/ 184557 h 855677"/>
              <a:gd name="connsiteX2" fmla="*/ 32 w 202220"/>
              <a:gd name="connsiteY2" fmla="*/ 360726 h 855677"/>
              <a:gd name="connsiteX3" fmla="*/ 184590 w 202220"/>
              <a:gd name="connsiteY3" fmla="*/ 612396 h 855677"/>
              <a:gd name="connsiteX4" fmla="*/ 41977 w 202220"/>
              <a:gd name="connsiteY4" fmla="*/ 855677 h 8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0" h="855677">
                <a:moveTo>
                  <a:pt x="58755" y="0"/>
                </a:moveTo>
                <a:cubicBezTo>
                  <a:pt x="134955" y="62218"/>
                  <a:pt x="211155" y="124436"/>
                  <a:pt x="201368" y="184557"/>
                </a:cubicBezTo>
                <a:cubicBezTo>
                  <a:pt x="191581" y="244678"/>
                  <a:pt x="2828" y="289420"/>
                  <a:pt x="32" y="360726"/>
                </a:cubicBezTo>
                <a:cubicBezTo>
                  <a:pt x="-2764" y="432032"/>
                  <a:pt x="177599" y="529904"/>
                  <a:pt x="184590" y="612396"/>
                </a:cubicBezTo>
                <a:cubicBezTo>
                  <a:pt x="191581" y="694888"/>
                  <a:pt x="116779" y="775282"/>
                  <a:pt x="41977" y="8556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F2C9C5A-3C17-D133-9D3D-0EAFD87FB86C}"/>
              </a:ext>
            </a:extLst>
          </p:cNvPr>
          <p:cNvSpPr/>
          <p:nvPr/>
        </p:nvSpPr>
        <p:spPr>
          <a:xfrm>
            <a:off x="2604718" y="2972499"/>
            <a:ext cx="202220" cy="855677"/>
          </a:xfrm>
          <a:custGeom>
            <a:avLst/>
            <a:gdLst>
              <a:gd name="connsiteX0" fmla="*/ 58755 w 202220"/>
              <a:gd name="connsiteY0" fmla="*/ 0 h 855677"/>
              <a:gd name="connsiteX1" fmla="*/ 201368 w 202220"/>
              <a:gd name="connsiteY1" fmla="*/ 184557 h 855677"/>
              <a:gd name="connsiteX2" fmla="*/ 32 w 202220"/>
              <a:gd name="connsiteY2" fmla="*/ 360726 h 855677"/>
              <a:gd name="connsiteX3" fmla="*/ 184590 w 202220"/>
              <a:gd name="connsiteY3" fmla="*/ 612396 h 855677"/>
              <a:gd name="connsiteX4" fmla="*/ 41977 w 202220"/>
              <a:gd name="connsiteY4" fmla="*/ 855677 h 8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0" h="855677">
                <a:moveTo>
                  <a:pt x="58755" y="0"/>
                </a:moveTo>
                <a:cubicBezTo>
                  <a:pt x="134955" y="62218"/>
                  <a:pt x="211155" y="124436"/>
                  <a:pt x="201368" y="184557"/>
                </a:cubicBezTo>
                <a:cubicBezTo>
                  <a:pt x="191581" y="244678"/>
                  <a:pt x="2828" y="289420"/>
                  <a:pt x="32" y="360726"/>
                </a:cubicBezTo>
                <a:cubicBezTo>
                  <a:pt x="-2764" y="432032"/>
                  <a:pt x="177599" y="529904"/>
                  <a:pt x="184590" y="612396"/>
                </a:cubicBezTo>
                <a:cubicBezTo>
                  <a:pt x="191581" y="694888"/>
                  <a:pt x="116779" y="775282"/>
                  <a:pt x="41977" y="8556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8334B57-1D5E-9827-08E3-E7D43C1F4251}"/>
              </a:ext>
            </a:extLst>
          </p:cNvPr>
          <p:cNvSpPr/>
          <p:nvPr/>
        </p:nvSpPr>
        <p:spPr>
          <a:xfrm>
            <a:off x="2784599" y="3247937"/>
            <a:ext cx="202220" cy="855677"/>
          </a:xfrm>
          <a:custGeom>
            <a:avLst/>
            <a:gdLst>
              <a:gd name="connsiteX0" fmla="*/ 58755 w 202220"/>
              <a:gd name="connsiteY0" fmla="*/ 0 h 855677"/>
              <a:gd name="connsiteX1" fmla="*/ 201368 w 202220"/>
              <a:gd name="connsiteY1" fmla="*/ 184557 h 855677"/>
              <a:gd name="connsiteX2" fmla="*/ 32 w 202220"/>
              <a:gd name="connsiteY2" fmla="*/ 360726 h 855677"/>
              <a:gd name="connsiteX3" fmla="*/ 184590 w 202220"/>
              <a:gd name="connsiteY3" fmla="*/ 612396 h 855677"/>
              <a:gd name="connsiteX4" fmla="*/ 41977 w 202220"/>
              <a:gd name="connsiteY4" fmla="*/ 855677 h 8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0" h="855677">
                <a:moveTo>
                  <a:pt x="58755" y="0"/>
                </a:moveTo>
                <a:cubicBezTo>
                  <a:pt x="134955" y="62218"/>
                  <a:pt x="211155" y="124436"/>
                  <a:pt x="201368" y="184557"/>
                </a:cubicBezTo>
                <a:cubicBezTo>
                  <a:pt x="191581" y="244678"/>
                  <a:pt x="2828" y="289420"/>
                  <a:pt x="32" y="360726"/>
                </a:cubicBezTo>
                <a:cubicBezTo>
                  <a:pt x="-2764" y="432032"/>
                  <a:pt x="177599" y="529904"/>
                  <a:pt x="184590" y="612396"/>
                </a:cubicBezTo>
                <a:cubicBezTo>
                  <a:pt x="191581" y="694888"/>
                  <a:pt x="116779" y="775282"/>
                  <a:pt x="41977" y="8556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BDB5E04-66AB-6294-462E-89706F2F1DC6}"/>
              </a:ext>
            </a:extLst>
          </p:cNvPr>
          <p:cNvSpPr/>
          <p:nvPr/>
        </p:nvSpPr>
        <p:spPr>
          <a:xfrm>
            <a:off x="2211849" y="3313399"/>
            <a:ext cx="202220" cy="855677"/>
          </a:xfrm>
          <a:custGeom>
            <a:avLst/>
            <a:gdLst>
              <a:gd name="connsiteX0" fmla="*/ 58755 w 202220"/>
              <a:gd name="connsiteY0" fmla="*/ 0 h 855677"/>
              <a:gd name="connsiteX1" fmla="*/ 201368 w 202220"/>
              <a:gd name="connsiteY1" fmla="*/ 184557 h 855677"/>
              <a:gd name="connsiteX2" fmla="*/ 32 w 202220"/>
              <a:gd name="connsiteY2" fmla="*/ 360726 h 855677"/>
              <a:gd name="connsiteX3" fmla="*/ 184590 w 202220"/>
              <a:gd name="connsiteY3" fmla="*/ 612396 h 855677"/>
              <a:gd name="connsiteX4" fmla="*/ 41977 w 202220"/>
              <a:gd name="connsiteY4" fmla="*/ 855677 h 8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0" h="855677">
                <a:moveTo>
                  <a:pt x="58755" y="0"/>
                </a:moveTo>
                <a:cubicBezTo>
                  <a:pt x="134955" y="62218"/>
                  <a:pt x="211155" y="124436"/>
                  <a:pt x="201368" y="184557"/>
                </a:cubicBezTo>
                <a:cubicBezTo>
                  <a:pt x="191581" y="244678"/>
                  <a:pt x="2828" y="289420"/>
                  <a:pt x="32" y="360726"/>
                </a:cubicBezTo>
                <a:cubicBezTo>
                  <a:pt x="-2764" y="432032"/>
                  <a:pt x="177599" y="529904"/>
                  <a:pt x="184590" y="612396"/>
                </a:cubicBezTo>
                <a:cubicBezTo>
                  <a:pt x="191581" y="694888"/>
                  <a:pt x="116779" y="775282"/>
                  <a:pt x="41977" y="8556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538BD2DC-1150-3CD8-FAB6-88D0D2C3D7BD}"/>
              </a:ext>
            </a:extLst>
          </p:cNvPr>
          <p:cNvCxnSpPr>
            <a:stCxn id="31" idx="1"/>
            <a:endCxn id="26" idx="2"/>
          </p:cNvCxnSpPr>
          <p:nvPr/>
        </p:nvCxnSpPr>
        <p:spPr>
          <a:xfrm>
            <a:off x="2985967" y="3432494"/>
            <a:ext cx="1856965" cy="1285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9468B8-228E-7E6E-A45A-B1FC1D8C628E}"/>
              </a:ext>
            </a:extLst>
          </p:cNvPr>
          <p:cNvCxnSpPr>
            <a:cxnSpLocks/>
            <a:stCxn id="31" idx="1"/>
          </p:cNvCxnSpPr>
          <p:nvPr/>
        </p:nvCxnSpPr>
        <p:spPr>
          <a:xfrm>
            <a:off x="2985967" y="3432494"/>
            <a:ext cx="1856965" cy="2432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BCC1337-BC9A-426F-6CF2-A0064273AB72}"/>
              </a:ext>
            </a:extLst>
          </p:cNvPr>
          <p:cNvCxnSpPr>
            <a:cxnSpLocks/>
          </p:cNvCxnSpPr>
          <p:nvPr/>
        </p:nvCxnSpPr>
        <p:spPr>
          <a:xfrm>
            <a:off x="2371363" y="3411647"/>
            <a:ext cx="2471569" cy="98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4100C09-5B7C-8A62-8F53-CC4AA33333EF}"/>
              </a:ext>
            </a:extLst>
          </p:cNvPr>
          <p:cNvCxnSpPr>
            <a:cxnSpLocks/>
          </p:cNvCxnSpPr>
          <p:nvPr/>
        </p:nvCxnSpPr>
        <p:spPr>
          <a:xfrm>
            <a:off x="2397928" y="3432494"/>
            <a:ext cx="2445004" cy="3956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36DB7DD-0EE9-78D5-655E-39674C65DA48}"/>
              </a:ext>
            </a:extLst>
          </p:cNvPr>
          <p:cNvCxnSpPr>
            <a:cxnSpLocks/>
          </p:cNvCxnSpPr>
          <p:nvPr/>
        </p:nvCxnSpPr>
        <p:spPr>
          <a:xfrm>
            <a:off x="2022599" y="3584894"/>
            <a:ext cx="2820333" cy="2432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FF72D4E-96B9-CDEC-4AD9-72703B1EFD11}"/>
              </a:ext>
            </a:extLst>
          </p:cNvPr>
          <p:cNvCxnSpPr>
            <a:cxnSpLocks/>
          </p:cNvCxnSpPr>
          <p:nvPr/>
        </p:nvCxnSpPr>
        <p:spPr>
          <a:xfrm>
            <a:off x="1870199" y="3418763"/>
            <a:ext cx="2972733" cy="5156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DAD7209-BA04-6F06-81D7-4F4888C1C232}"/>
              </a:ext>
            </a:extLst>
          </p:cNvPr>
          <p:cNvSpPr txBox="1"/>
          <p:nvPr/>
        </p:nvSpPr>
        <p:spPr>
          <a:xfrm>
            <a:off x="1299594" y="4264958"/>
            <a:ext cx="10511406" cy="369332"/>
          </a:xfrm>
          <a:prstGeom prst="rect">
            <a:avLst/>
          </a:prstGeom>
          <a:noFill/>
        </p:spPr>
        <p:txBody>
          <a:bodyPr wrap="square" rtlCol="0">
            <a:spAutoFit/>
          </a:bodyPr>
          <a:lstStyle/>
          <a:p>
            <a:r>
              <a:rPr lang="en-US" b="1" i="1" dirty="0">
                <a:solidFill>
                  <a:srgbClr val="00B050"/>
                </a:solidFill>
              </a:rPr>
              <a:t>Remote procedure calls</a:t>
            </a:r>
            <a:r>
              <a:rPr lang="en-US" b="1" dirty="0">
                <a:solidFill>
                  <a:srgbClr val="00B050"/>
                </a:solidFill>
              </a:rPr>
              <a:t> are one way for code in one </a:t>
            </a:r>
            <a:r>
              <a:rPr lang="en-US" b="1" dirty="0">
                <a:solidFill>
                  <a:srgbClr val="00B050"/>
                </a:solidFill>
                <a:sym typeface="Symbol" panose="05050102010706020507" pitchFamily="18" charset="2"/>
              </a:rPr>
              <a:t>-service </a:t>
            </a:r>
            <a:r>
              <a:rPr lang="en-US" b="1" dirty="0">
                <a:solidFill>
                  <a:srgbClr val="00B050"/>
                </a:solidFill>
              </a:rPr>
              <a:t>to invoke APIs in some other </a:t>
            </a:r>
            <a:r>
              <a:rPr lang="en-US" b="1" dirty="0">
                <a:solidFill>
                  <a:srgbClr val="00B050"/>
                </a:solidFill>
                <a:sym typeface="Symbol" panose="05050102010706020507" pitchFamily="18" charset="2"/>
              </a:rPr>
              <a:t>-service</a:t>
            </a:r>
            <a:endParaRPr lang="en-US" b="1" i="1" dirty="0">
              <a:solidFill>
                <a:srgbClr val="00B050"/>
              </a:solidFill>
            </a:endParaRPr>
          </a:p>
        </p:txBody>
      </p:sp>
      <p:sp>
        <p:nvSpPr>
          <p:cNvPr id="50" name="Oval 49">
            <a:extLst>
              <a:ext uri="{FF2B5EF4-FFF2-40B4-BE49-F238E27FC236}">
                <a16:creationId xmlns:a16="http://schemas.microsoft.com/office/drawing/2014/main" id="{0FA2F9C5-CC5D-1A19-83EE-C40B69590959}"/>
              </a:ext>
            </a:extLst>
          </p:cNvPr>
          <p:cNvSpPr/>
          <p:nvPr/>
        </p:nvSpPr>
        <p:spPr>
          <a:xfrm>
            <a:off x="1139215" y="4920736"/>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D837BC4-B4E7-E7BD-3386-D43C9480C37D}"/>
              </a:ext>
            </a:extLst>
          </p:cNvPr>
          <p:cNvGrpSpPr/>
          <p:nvPr/>
        </p:nvGrpSpPr>
        <p:grpSpPr>
          <a:xfrm>
            <a:off x="1703757" y="5272115"/>
            <a:ext cx="2146852" cy="485030"/>
            <a:chOff x="1288110" y="4043171"/>
            <a:chExt cx="2146852" cy="485030"/>
          </a:xfrm>
        </p:grpSpPr>
        <p:sp>
          <p:nvSpPr>
            <p:cNvPr id="52" name="Oval 51">
              <a:extLst>
                <a:ext uri="{FF2B5EF4-FFF2-40B4-BE49-F238E27FC236}">
                  <a16:creationId xmlns:a16="http://schemas.microsoft.com/office/drawing/2014/main" id="{F58BACD0-80E0-A862-18A2-0B6B5AA5C79C}"/>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6033BF93-3E2F-CB19-6ECC-04887C0739F9}"/>
                </a:ext>
              </a:extLst>
            </p:cNvPr>
            <p:cNvGrpSpPr/>
            <p:nvPr/>
          </p:nvGrpSpPr>
          <p:grpSpPr>
            <a:xfrm>
              <a:off x="1840063" y="4116185"/>
              <a:ext cx="1042947" cy="325457"/>
              <a:chOff x="1810263" y="4116185"/>
              <a:chExt cx="1042947" cy="325457"/>
            </a:xfrm>
          </p:grpSpPr>
          <p:sp>
            <p:nvSpPr>
              <p:cNvPr id="54" name="Oval 53">
                <a:extLst>
                  <a:ext uri="{FF2B5EF4-FFF2-40B4-BE49-F238E27FC236}">
                    <a16:creationId xmlns:a16="http://schemas.microsoft.com/office/drawing/2014/main" id="{6A3AE1EB-F782-FD2E-8C58-4BBFF1A922C7}"/>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DFD6D1D-CE75-39CF-931A-301DBB73B55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a:extLst>
              <a:ext uri="{FF2B5EF4-FFF2-40B4-BE49-F238E27FC236}">
                <a16:creationId xmlns:a16="http://schemas.microsoft.com/office/drawing/2014/main" id="{CE44C16F-2DA1-BA84-096E-9F658A689B84}"/>
              </a:ext>
            </a:extLst>
          </p:cNvPr>
          <p:cNvGrpSpPr/>
          <p:nvPr/>
        </p:nvGrpSpPr>
        <p:grpSpPr>
          <a:xfrm>
            <a:off x="6345995" y="5272115"/>
            <a:ext cx="2146852" cy="485030"/>
            <a:chOff x="6034377" y="4025635"/>
            <a:chExt cx="2146852" cy="485030"/>
          </a:xfrm>
        </p:grpSpPr>
        <p:sp>
          <p:nvSpPr>
            <p:cNvPr id="57" name="Oval 56">
              <a:extLst>
                <a:ext uri="{FF2B5EF4-FFF2-40B4-BE49-F238E27FC236}">
                  <a16:creationId xmlns:a16="http://schemas.microsoft.com/office/drawing/2014/main" id="{6FE972E9-134D-6929-5ED4-DDB27EA6290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7D6A94D-EECF-920C-C9A5-0A5B99EE0A39}"/>
                </a:ext>
              </a:extLst>
            </p:cNvPr>
            <p:cNvGrpSpPr/>
            <p:nvPr/>
          </p:nvGrpSpPr>
          <p:grpSpPr>
            <a:xfrm>
              <a:off x="6586330" y="4098649"/>
              <a:ext cx="1042947" cy="325457"/>
              <a:chOff x="1810263" y="4116185"/>
              <a:chExt cx="1042947" cy="325457"/>
            </a:xfrm>
          </p:grpSpPr>
          <p:sp>
            <p:nvSpPr>
              <p:cNvPr id="59" name="Oval 58">
                <a:extLst>
                  <a:ext uri="{FF2B5EF4-FFF2-40B4-BE49-F238E27FC236}">
                    <a16:creationId xmlns:a16="http://schemas.microsoft.com/office/drawing/2014/main" id="{66C6651C-1216-8A7A-D671-D75398B869D6}"/>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4322782-22B8-5B44-935A-1D81FD728330}"/>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Group 60">
            <a:extLst>
              <a:ext uri="{FF2B5EF4-FFF2-40B4-BE49-F238E27FC236}">
                <a16:creationId xmlns:a16="http://schemas.microsoft.com/office/drawing/2014/main" id="{8939AA17-D63B-F851-9741-7A39E42E36C4}"/>
              </a:ext>
            </a:extLst>
          </p:cNvPr>
          <p:cNvGrpSpPr/>
          <p:nvPr/>
        </p:nvGrpSpPr>
        <p:grpSpPr>
          <a:xfrm>
            <a:off x="4024876" y="5272115"/>
            <a:ext cx="2146852" cy="485030"/>
            <a:chOff x="3609229" y="4043171"/>
            <a:chExt cx="2146852" cy="485030"/>
          </a:xfrm>
        </p:grpSpPr>
        <p:sp>
          <p:nvSpPr>
            <p:cNvPr id="62" name="Oval 61">
              <a:extLst>
                <a:ext uri="{FF2B5EF4-FFF2-40B4-BE49-F238E27FC236}">
                  <a16:creationId xmlns:a16="http://schemas.microsoft.com/office/drawing/2014/main" id="{F59C0AEC-2167-999A-D20C-A4694F105D9D}"/>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5F9A0A8E-AA01-BC65-EE91-0D3B23042490}"/>
                </a:ext>
              </a:extLst>
            </p:cNvPr>
            <p:cNvGrpSpPr/>
            <p:nvPr/>
          </p:nvGrpSpPr>
          <p:grpSpPr>
            <a:xfrm>
              <a:off x="4161182" y="4116185"/>
              <a:ext cx="1042947" cy="325457"/>
              <a:chOff x="1810263" y="4116185"/>
              <a:chExt cx="1042947" cy="325457"/>
            </a:xfrm>
          </p:grpSpPr>
          <p:sp>
            <p:nvSpPr>
              <p:cNvPr id="64" name="Oval 63">
                <a:extLst>
                  <a:ext uri="{FF2B5EF4-FFF2-40B4-BE49-F238E27FC236}">
                    <a16:creationId xmlns:a16="http://schemas.microsoft.com/office/drawing/2014/main" id="{D9CB8959-6763-589E-F1C1-2D41FE33375B}"/>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65193960-5533-B979-48EB-AA907EF619F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 name="Oval 65">
            <a:extLst>
              <a:ext uri="{FF2B5EF4-FFF2-40B4-BE49-F238E27FC236}">
                <a16:creationId xmlns:a16="http://schemas.microsoft.com/office/drawing/2014/main" id="{F0B3881F-973E-4193-23D3-BEF95322CEFC}"/>
              </a:ext>
            </a:extLst>
          </p:cNvPr>
          <p:cNvSpPr/>
          <p:nvPr/>
        </p:nvSpPr>
        <p:spPr>
          <a:xfrm>
            <a:off x="8698587" y="5416443"/>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E4CB1C2-624E-BBBA-2F96-9DE72E6ABB7F}"/>
              </a:ext>
            </a:extLst>
          </p:cNvPr>
          <p:cNvSpPr/>
          <p:nvPr/>
        </p:nvSpPr>
        <p:spPr>
          <a:xfrm>
            <a:off x="8971581" y="5418933"/>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FA97BBE-A4CB-4F6B-D430-81F54B4A0BA9}"/>
              </a:ext>
            </a:extLst>
          </p:cNvPr>
          <p:cNvSpPr/>
          <p:nvPr/>
        </p:nvSpPr>
        <p:spPr>
          <a:xfrm>
            <a:off x="9225527" y="5416443"/>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89565433-4141-BC54-ABCE-137F350D63CE}"/>
              </a:ext>
            </a:extLst>
          </p:cNvPr>
          <p:cNvSpPr txBox="1"/>
          <p:nvPr/>
        </p:nvSpPr>
        <p:spPr>
          <a:xfrm>
            <a:off x="9559647" y="5272115"/>
            <a:ext cx="1081377" cy="369332"/>
          </a:xfrm>
          <a:prstGeom prst="rect">
            <a:avLst/>
          </a:prstGeom>
          <a:noFill/>
        </p:spPr>
        <p:txBody>
          <a:bodyPr wrap="square" rtlCol="0">
            <a:spAutoFit/>
          </a:bodyPr>
          <a:lstStyle/>
          <a:p>
            <a:r>
              <a:rPr lang="en-US" b="1" dirty="0"/>
              <a:t>K shards</a:t>
            </a:r>
          </a:p>
        </p:txBody>
      </p:sp>
    </p:spTree>
    <p:extLst>
      <p:ext uri="{BB962C8B-B14F-4D97-AF65-F5344CB8AC3E}">
        <p14:creationId xmlns:p14="http://schemas.microsoft.com/office/powerpoint/2010/main" val="341456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par>
                                <p:cTn id="20" presetID="14" presetClass="entr" presetSubtype="1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randombar(horizontal)">
                                      <p:cBhvr>
                                        <p:cTn id="25" dur="500"/>
                                        <p:tgtEl>
                                          <p:spTgt spid="43"/>
                                        </p:tgtEl>
                                      </p:cBhvr>
                                    </p:animEffect>
                                  </p:childTnLst>
                                </p:cTn>
                              </p:par>
                              <p:par>
                                <p:cTn id="26" presetID="14" presetClass="entr" presetSubtype="1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14" presetClass="entr" presetSubtype="1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par>
                                <p:cTn id="32" presetID="14" presetClass="entr" presetSubtype="1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randombar(horizont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randombar(horizontal)">
                                      <p:cBhvr>
                                        <p:cTn id="39" dur="500"/>
                                        <p:tgtEl>
                                          <p:spTgt spid="50"/>
                                        </p:tgtEl>
                                      </p:cBhvr>
                                    </p:animEffect>
                                  </p:childTnLst>
                                </p:cTn>
                              </p:par>
                              <p:par>
                                <p:cTn id="40" presetID="14" presetClass="entr" presetSubtype="1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randombar(horizontal)">
                                      <p:cBhvr>
                                        <p:cTn id="42" dur="500"/>
                                        <p:tgtEl>
                                          <p:spTgt spid="51"/>
                                        </p:tgtEl>
                                      </p:cBhvr>
                                    </p:animEffect>
                                  </p:childTnLst>
                                </p:cTn>
                              </p:par>
                              <p:par>
                                <p:cTn id="43" presetID="14" presetClass="entr" presetSubtype="1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randombar(horizontal)">
                                      <p:cBhvr>
                                        <p:cTn id="45" dur="500"/>
                                        <p:tgtEl>
                                          <p:spTgt spid="56"/>
                                        </p:tgtEl>
                                      </p:cBhvr>
                                    </p:animEffect>
                                  </p:childTnLst>
                                </p:cTn>
                              </p:par>
                              <p:par>
                                <p:cTn id="46" presetID="14" presetClass="entr" presetSubtype="10"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randombar(horizontal)">
                                      <p:cBhvr>
                                        <p:cTn id="48" dur="500"/>
                                        <p:tgtEl>
                                          <p:spTgt spid="6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randombar(horizontal)">
                                      <p:cBhvr>
                                        <p:cTn id="54" dur="500"/>
                                        <p:tgtEl>
                                          <p:spTgt spid="67"/>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randombar(horizontal)">
                                      <p:cBhvr>
                                        <p:cTn id="57" dur="500"/>
                                        <p:tgtEl>
                                          <p:spTgt spid="68"/>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randombar(horizontal)">
                                      <p:cBhvr>
                                        <p:cTn id="6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P spid="50" grpId="0" animBg="1"/>
      <p:bldP spid="66" grpId="0" animBg="1"/>
      <p:bldP spid="67" grpId="0" animBg="1"/>
      <p:bldP spid="68" grpId="0" animBg="1"/>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a:t>shards have 2 (or more) nodes!</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4838368"/>
            <a:ext cx="10786872" cy="1470992"/>
          </a:xfrm>
        </p:spPr>
        <p:txBody>
          <a:bodyPr/>
          <a:lstStyle/>
          <a:p>
            <a:r>
              <a:rPr lang="en-US" dirty="0"/>
              <a:t>The pairs of nodes here represent the idea of replication.  Both of the purple nodes are individual servers, on different computers.  </a:t>
            </a:r>
          </a:p>
          <a:p>
            <a:r>
              <a:rPr lang="en-US" dirty="0"/>
              <a:t>We use a model called </a:t>
            </a:r>
            <a:r>
              <a:rPr lang="en-US" i="1" dirty="0"/>
              <a:t>state machine replication </a:t>
            </a:r>
            <a:r>
              <a:rPr lang="en-US" dirty="0"/>
              <a:t>to keep them in sync.</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16</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449003" cy="612648"/>
          </a:xfrm>
          <a:prstGeom prst="wedgeRectCallout">
            <a:avLst>
              <a:gd name="adj1" fmla="val -236768"/>
              <a:gd name="adj2" fmla="val 167626"/>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Each transaction accesses just one shard</a:t>
            </a:r>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82720E5A-3D0B-4559-A2D0-B54023EA84C3}"/>
              </a:ext>
            </a:extLst>
          </p:cNvPr>
          <p:cNvCxnSpPr>
            <a:cxnSpLocks/>
          </p:cNvCxnSpPr>
          <p:nvPr/>
        </p:nvCxnSpPr>
        <p:spPr>
          <a:xfrm>
            <a:off x="1982279" y="2589742"/>
            <a:ext cx="675437"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A48B7A4-6D24-48BD-98C5-069F5DE1163D}"/>
              </a:ext>
            </a:extLst>
          </p:cNvPr>
          <p:cNvCxnSpPr>
            <a:cxnSpLocks/>
          </p:cNvCxnSpPr>
          <p:nvPr/>
        </p:nvCxnSpPr>
        <p:spPr>
          <a:xfrm flipH="1">
            <a:off x="6605427" y="2589742"/>
            <a:ext cx="1018574"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06EC369-3782-425A-9595-897E79DE97ED}"/>
              </a:ext>
            </a:extLst>
          </p:cNvPr>
          <p:cNvCxnSpPr>
            <a:cxnSpLocks/>
          </p:cNvCxnSpPr>
          <p:nvPr/>
        </p:nvCxnSpPr>
        <p:spPr>
          <a:xfrm flipH="1">
            <a:off x="4164800" y="2636553"/>
            <a:ext cx="1080778" cy="142626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57743-7479-5E97-C37B-A558B6287095}"/>
              </a:ext>
            </a:extLst>
          </p:cNvPr>
          <p:cNvSpPr>
            <a:spLocks noGrp="1"/>
          </p:cNvSpPr>
          <p:nvPr>
            <p:ph type="title"/>
          </p:nvPr>
        </p:nvSpPr>
        <p:spPr/>
        <p:txBody>
          <a:bodyPr/>
          <a:lstStyle/>
          <a:p>
            <a:r>
              <a:rPr lang="en-US" dirty="0"/>
              <a:t>Benefits of replication?</a:t>
            </a:r>
          </a:p>
        </p:txBody>
      </p:sp>
      <p:sp>
        <p:nvSpPr>
          <p:cNvPr id="3" name="Content Placeholder 2">
            <a:extLst>
              <a:ext uri="{FF2B5EF4-FFF2-40B4-BE49-F238E27FC236}">
                <a16:creationId xmlns:a16="http://schemas.microsoft.com/office/drawing/2014/main" id="{8B59927D-B28C-6F19-E6C7-C0C88A39BE1F}"/>
              </a:ext>
            </a:extLst>
          </p:cNvPr>
          <p:cNvSpPr>
            <a:spLocks noGrp="1"/>
          </p:cNvSpPr>
          <p:nvPr>
            <p:ph idx="1"/>
          </p:nvPr>
        </p:nvSpPr>
        <p:spPr/>
        <p:txBody>
          <a:bodyPr/>
          <a:lstStyle/>
          <a:p>
            <a:r>
              <a:rPr lang="en-US" dirty="0"/>
              <a:t>Gray’s formula doesn’t “kick in” for small N.  We actually do get a speedup, if N is small enough.</a:t>
            </a:r>
          </a:p>
          <a:p>
            <a:endParaRPr lang="en-US" dirty="0"/>
          </a:p>
          <a:p>
            <a:r>
              <a:rPr lang="en-US" dirty="0"/>
              <a:t>Meanwhile, we gain fault-tolerance: if some server crashes, its replica can handle requests while it recovers</a:t>
            </a:r>
          </a:p>
        </p:txBody>
      </p:sp>
      <p:sp>
        <p:nvSpPr>
          <p:cNvPr id="4" name="Footer Placeholder 3">
            <a:extLst>
              <a:ext uri="{FF2B5EF4-FFF2-40B4-BE49-F238E27FC236}">
                <a16:creationId xmlns:a16="http://schemas.microsoft.com/office/drawing/2014/main" id="{01721E26-38CF-5C05-C41B-A27E9F86520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7D50A1F-574C-D34D-F98A-20B730BBE497}"/>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1845415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CB65-37F7-4192-A7A1-52FD73457011}"/>
              </a:ext>
            </a:extLst>
          </p:cNvPr>
          <p:cNvSpPr>
            <a:spLocks noGrp="1"/>
          </p:cNvSpPr>
          <p:nvPr>
            <p:ph type="title"/>
          </p:nvPr>
        </p:nvSpPr>
        <p:spPr/>
        <p:txBody>
          <a:bodyPr/>
          <a:lstStyle/>
          <a:p>
            <a:r>
              <a:rPr lang="en-US" dirty="0" err="1"/>
              <a:t>DefN</a:t>
            </a:r>
            <a:r>
              <a:rPr lang="en-US" dirty="0"/>
              <a:t>: </a:t>
            </a:r>
            <a:r>
              <a:rPr lang="en-US" u="sng" dirty="0"/>
              <a:t>State Machine Replication</a:t>
            </a:r>
          </a:p>
        </p:txBody>
      </p:sp>
      <p:sp>
        <p:nvSpPr>
          <p:cNvPr id="3" name="Content Placeholder 2">
            <a:extLst>
              <a:ext uri="{FF2B5EF4-FFF2-40B4-BE49-F238E27FC236}">
                <a16:creationId xmlns:a16="http://schemas.microsoft.com/office/drawing/2014/main" id="{9259205B-2AA3-4F8E-B017-4A5061084097}"/>
              </a:ext>
            </a:extLst>
          </p:cNvPr>
          <p:cNvSpPr>
            <a:spLocks noGrp="1"/>
          </p:cNvSpPr>
          <p:nvPr>
            <p:ph idx="1"/>
          </p:nvPr>
        </p:nvSpPr>
        <p:spPr/>
        <p:txBody>
          <a:bodyPr>
            <a:normAutofit/>
          </a:bodyPr>
          <a:lstStyle/>
          <a:p>
            <a:r>
              <a:rPr lang="en-US" dirty="0"/>
              <a:t>We have a set of servers: {P, Q, R, … }.  Each server holds a replica of some data and has the identical logic (code).  </a:t>
            </a:r>
          </a:p>
          <a:p>
            <a:pPr>
              <a:buFont typeface="Wingdings" panose="05000000000000000000" pitchFamily="2" charset="2"/>
              <a:buChar char="Ø"/>
            </a:pPr>
            <a:r>
              <a:rPr lang="en-US" dirty="0"/>
              <a:t>  Any server can handle a read: the code just reads the local replica.</a:t>
            </a:r>
          </a:p>
          <a:p>
            <a:pPr>
              <a:buFont typeface="Wingdings" panose="05000000000000000000" pitchFamily="2" charset="2"/>
              <a:buChar char="Ø"/>
            </a:pPr>
            <a:r>
              <a:rPr lang="en-US" dirty="0"/>
              <a:t>  Replicas see the same updates in the same order, hence stay in sync.  </a:t>
            </a:r>
          </a:p>
        </p:txBody>
      </p:sp>
      <p:sp>
        <p:nvSpPr>
          <p:cNvPr id="4" name="Footer Placeholder 3">
            <a:extLst>
              <a:ext uri="{FF2B5EF4-FFF2-40B4-BE49-F238E27FC236}">
                <a16:creationId xmlns:a16="http://schemas.microsoft.com/office/drawing/2014/main" id="{A8E395D6-2B69-45A9-B98B-119EDAEA32A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B01F612-2865-4165-AD62-1F40E2670F87}"/>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006767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a transaction can only talk to one shard and does all its work in “one step”</a:t>
            </a:r>
          </a:p>
        </p:txBody>
      </p:sp>
      <p:sp>
        <p:nvSpPr>
          <p:cNvPr id="3" name="Content Placeholder 2"/>
          <p:cNvSpPr>
            <a:spLocks noGrp="1"/>
          </p:cNvSpPr>
          <p:nvPr>
            <p:ph idx="1"/>
          </p:nvPr>
        </p:nvSpPr>
        <p:spPr/>
        <p:txBody>
          <a:bodyPr>
            <a:normAutofit/>
          </a:bodyPr>
          <a:lstStyle/>
          <a:p>
            <a:r>
              <a:rPr lang="en-US" dirty="0"/>
              <a:t>If updates and queries are done entirely on one shard, Jim’s analysis </a:t>
            </a:r>
            <a:r>
              <a:rPr lang="en-US" i="1" dirty="0"/>
              <a:t>does not apply</a:t>
            </a:r>
            <a:r>
              <a:rPr lang="en-US" dirty="0"/>
              <a:t>.  This is because we can actually avoid locking (the update order is enough to ensure sequential progress of the replicas, with consistency).</a:t>
            </a:r>
          </a:p>
          <a:p>
            <a:endParaRPr lang="en-US" dirty="0"/>
          </a:p>
          <a:p>
            <a:r>
              <a:rPr lang="en-US" dirty="0"/>
              <a:t>An application that needs to access multiple shards must treat the operations as concurrent, independent transactions.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289826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C17E7-C05D-1DE9-27F7-B5D7C9B69C40}"/>
              </a:ext>
            </a:extLst>
          </p:cNvPr>
          <p:cNvSpPr>
            <a:spLocks noGrp="1"/>
          </p:cNvSpPr>
          <p:nvPr>
            <p:ph type="title"/>
          </p:nvPr>
        </p:nvSpPr>
        <p:spPr/>
        <p:txBody>
          <a:bodyPr/>
          <a:lstStyle/>
          <a:p>
            <a:r>
              <a:rPr lang="en-US" dirty="0"/>
              <a:t>Reminder: What is a </a:t>
            </a:r>
            <a:r>
              <a:rPr lang="en-US" dirty="0">
                <a:sym typeface="Symbol" panose="05050102010706020507" pitchFamily="18" charset="2"/>
              </a:rPr>
              <a:t>-service?</a:t>
            </a:r>
            <a:endParaRPr lang="en-US" dirty="0"/>
          </a:p>
        </p:txBody>
      </p:sp>
      <p:sp>
        <p:nvSpPr>
          <p:cNvPr id="3" name="Content Placeholder 2">
            <a:extLst>
              <a:ext uri="{FF2B5EF4-FFF2-40B4-BE49-F238E27FC236}">
                <a16:creationId xmlns:a16="http://schemas.microsoft.com/office/drawing/2014/main" id="{B1D4C764-7230-9033-17C6-614B582D5B86}"/>
              </a:ext>
            </a:extLst>
          </p:cNvPr>
          <p:cNvSpPr>
            <a:spLocks noGrp="1"/>
          </p:cNvSpPr>
          <p:nvPr>
            <p:ph idx="1"/>
          </p:nvPr>
        </p:nvSpPr>
        <p:spPr>
          <a:xfrm>
            <a:off x="1024128" y="1979802"/>
            <a:ext cx="10786872" cy="4329558"/>
          </a:xfrm>
        </p:spPr>
        <p:txBody>
          <a:bodyPr>
            <a:normAutofit/>
          </a:bodyPr>
          <a:lstStyle/>
          <a:p>
            <a:r>
              <a:rPr lang="en-US" dirty="0"/>
              <a:t>The little </a:t>
            </a:r>
            <a:r>
              <a:rPr lang="en-US" dirty="0">
                <a:sym typeface="Symbol" panose="05050102010706020507" pitchFamily="18" charset="2"/>
              </a:rPr>
              <a:t> is short for “micro”.</a:t>
            </a: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p:txBody>
      </p:sp>
      <p:sp>
        <p:nvSpPr>
          <p:cNvPr id="4" name="Footer Placeholder 3">
            <a:extLst>
              <a:ext uri="{FF2B5EF4-FFF2-40B4-BE49-F238E27FC236}">
                <a16:creationId xmlns:a16="http://schemas.microsoft.com/office/drawing/2014/main" id="{957352DA-7195-627D-319A-3C9681D4A0D5}"/>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376EC8A-1B65-3ACC-A494-F479D373A0F1}"/>
              </a:ext>
            </a:extLst>
          </p:cNvPr>
          <p:cNvSpPr>
            <a:spLocks noGrp="1"/>
          </p:cNvSpPr>
          <p:nvPr>
            <p:ph type="sldNum" sz="quarter" idx="12"/>
          </p:nvPr>
        </p:nvSpPr>
        <p:spPr/>
        <p:txBody>
          <a:bodyPr/>
          <a:lstStyle/>
          <a:p>
            <a:fld id="{3C974458-8A97-4835-BF79-1FB6D7856C21}" type="slidenum">
              <a:rPr lang="en-US" smtClean="0"/>
              <a:t>2</a:t>
            </a:fld>
            <a:endParaRPr lang="en-US"/>
          </a:p>
        </p:txBody>
      </p:sp>
      <p:grpSp>
        <p:nvGrpSpPr>
          <p:cNvPr id="6" name="Group 5">
            <a:extLst>
              <a:ext uri="{FF2B5EF4-FFF2-40B4-BE49-F238E27FC236}">
                <a16:creationId xmlns:a16="http://schemas.microsoft.com/office/drawing/2014/main" id="{CADDFAD6-B8B1-AFDA-2578-749DA1519E41}"/>
              </a:ext>
            </a:extLst>
          </p:cNvPr>
          <p:cNvGrpSpPr>
            <a:grpSpLocks noChangeAspect="1"/>
          </p:cNvGrpSpPr>
          <p:nvPr/>
        </p:nvGrpSpPr>
        <p:grpSpPr>
          <a:xfrm>
            <a:off x="2502618" y="2770925"/>
            <a:ext cx="5636568" cy="2617442"/>
            <a:chOff x="5855773" y="4235239"/>
            <a:chExt cx="7076590" cy="3286144"/>
          </a:xfrm>
        </p:grpSpPr>
        <p:pic>
          <p:nvPicPr>
            <p:cNvPr id="7" name="Picture 6">
              <a:extLst>
                <a:ext uri="{FF2B5EF4-FFF2-40B4-BE49-F238E27FC236}">
                  <a16:creationId xmlns:a16="http://schemas.microsoft.com/office/drawing/2014/main" id="{B4DAEAC4-14B6-F74B-1499-9DCAF037B303}"/>
                </a:ext>
              </a:extLst>
            </p:cNvPr>
            <p:cNvPicPr>
              <a:picLocks noChangeAspect="1"/>
            </p:cNvPicPr>
            <p:nvPr/>
          </p:nvPicPr>
          <p:blipFill rotWithShape="1">
            <a:blip r:embed="rId2"/>
            <a:srcRect l="2301" r="1731"/>
            <a:stretch/>
          </p:blipFill>
          <p:spPr>
            <a:xfrm rot="16200000">
              <a:off x="5766023" y="5466277"/>
              <a:ext cx="1260910" cy="341470"/>
            </a:xfrm>
            <a:prstGeom prst="rect">
              <a:avLst/>
            </a:prstGeom>
          </p:spPr>
        </p:pic>
        <p:grpSp>
          <p:nvGrpSpPr>
            <p:cNvPr id="8" name="Group 7">
              <a:extLst>
                <a:ext uri="{FF2B5EF4-FFF2-40B4-BE49-F238E27FC236}">
                  <a16:creationId xmlns:a16="http://schemas.microsoft.com/office/drawing/2014/main" id="{A3656288-9131-6BCC-9E3E-2971BE386F3C}"/>
                </a:ext>
              </a:extLst>
            </p:cNvPr>
            <p:cNvGrpSpPr/>
            <p:nvPr/>
          </p:nvGrpSpPr>
          <p:grpSpPr>
            <a:xfrm>
              <a:off x="6875533" y="4235239"/>
              <a:ext cx="5969826" cy="2981653"/>
              <a:chOff x="6505169" y="1656618"/>
              <a:chExt cx="5969826" cy="2981653"/>
            </a:xfrm>
          </p:grpSpPr>
          <p:pic>
            <p:nvPicPr>
              <p:cNvPr id="23" name="Picture 22">
                <a:extLst>
                  <a:ext uri="{FF2B5EF4-FFF2-40B4-BE49-F238E27FC236}">
                    <a16:creationId xmlns:a16="http://schemas.microsoft.com/office/drawing/2014/main" id="{A33688C5-1E51-A7EE-8BB6-9B2DAAE11882}"/>
                  </a:ext>
                </a:extLst>
              </p:cNvPr>
              <p:cNvPicPr>
                <a:picLocks noChangeAspect="1"/>
              </p:cNvPicPr>
              <p:nvPr/>
            </p:nvPicPr>
            <p:blipFill>
              <a:blip r:embed="rId3"/>
              <a:stretch>
                <a:fillRect/>
              </a:stretch>
            </p:blipFill>
            <p:spPr>
              <a:xfrm>
                <a:off x="6505169" y="1703047"/>
                <a:ext cx="4286891" cy="2935224"/>
              </a:xfrm>
              <a:prstGeom prst="rect">
                <a:avLst/>
              </a:prstGeom>
            </p:spPr>
          </p:pic>
          <p:pic>
            <p:nvPicPr>
              <p:cNvPr id="24" name="Picture 23">
                <a:extLst>
                  <a:ext uri="{FF2B5EF4-FFF2-40B4-BE49-F238E27FC236}">
                    <a16:creationId xmlns:a16="http://schemas.microsoft.com/office/drawing/2014/main" id="{C1088FD1-E69E-6D36-6A96-F2D5A479C0AA}"/>
                  </a:ext>
                </a:extLst>
              </p:cNvPr>
              <p:cNvPicPr>
                <a:picLocks noChangeAspect="1"/>
              </p:cNvPicPr>
              <p:nvPr/>
            </p:nvPicPr>
            <p:blipFill>
              <a:blip r:embed="rId4"/>
              <a:stretch>
                <a:fillRect/>
              </a:stretch>
            </p:blipFill>
            <p:spPr>
              <a:xfrm rot="16200000">
                <a:off x="11151766" y="3940642"/>
                <a:ext cx="1036158" cy="262017"/>
              </a:xfrm>
              <a:prstGeom prst="rect">
                <a:avLst/>
              </a:prstGeom>
            </p:spPr>
          </p:pic>
          <p:pic>
            <p:nvPicPr>
              <p:cNvPr id="25" name="Picture 24">
                <a:extLst>
                  <a:ext uri="{FF2B5EF4-FFF2-40B4-BE49-F238E27FC236}">
                    <a16:creationId xmlns:a16="http://schemas.microsoft.com/office/drawing/2014/main" id="{4294234B-8219-3A18-9F43-0BA0F790C0B1}"/>
                  </a:ext>
                </a:extLst>
              </p:cNvPr>
              <p:cNvPicPr>
                <a:picLocks noChangeAspect="1"/>
              </p:cNvPicPr>
              <p:nvPr/>
            </p:nvPicPr>
            <p:blipFill>
              <a:blip r:embed="rId5"/>
              <a:stretch>
                <a:fillRect/>
              </a:stretch>
            </p:blipFill>
            <p:spPr>
              <a:xfrm>
                <a:off x="11501797" y="1656618"/>
                <a:ext cx="250107" cy="1536372"/>
              </a:xfrm>
              <a:prstGeom prst="rect">
                <a:avLst/>
              </a:prstGeom>
            </p:spPr>
          </p:pic>
          <p:pic>
            <p:nvPicPr>
              <p:cNvPr id="26" name="Picture 25">
                <a:extLst>
                  <a:ext uri="{FF2B5EF4-FFF2-40B4-BE49-F238E27FC236}">
                    <a16:creationId xmlns:a16="http://schemas.microsoft.com/office/drawing/2014/main" id="{9231FD69-0EF6-9555-3E6C-A6E021056A67}"/>
                  </a:ext>
                </a:extLst>
              </p:cNvPr>
              <p:cNvPicPr>
                <a:picLocks noChangeAspect="1"/>
              </p:cNvPicPr>
              <p:nvPr/>
            </p:nvPicPr>
            <p:blipFill>
              <a:blip r:embed="rId6"/>
              <a:stretch>
                <a:fillRect/>
              </a:stretch>
            </p:blipFill>
            <p:spPr>
              <a:xfrm rot="5400000">
                <a:off x="11665445" y="2170475"/>
                <a:ext cx="1036158" cy="518079"/>
              </a:xfrm>
              <a:prstGeom prst="rect">
                <a:avLst/>
              </a:prstGeom>
            </p:spPr>
          </p:pic>
          <p:pic>
            <p:nvPicPr>
              <p:cNvPr id="27" name="Picture 26">
                <a:extLst>
                  <a:ext uri="{FF2B5EF4-FFF2-40B4-BE49-F238E27FC236}">
                    <a16:creationId xmlns:a16="http://schemas.microsoft.com/office/drawing/2014/main" id="{E004A0B8-0A76-E34B-6481-C7ADF78FF8AA}"/>
                  </a:ext>
                </a:extLst>
              </p:cNvPr>
              <p:cNvPicPr>
                <a:picLocks noChangeAspect="1"/>
              </p:cNvPicPr>
              <p:nvPr/>
            </p:nvPicPr>
            <p:blipFill>
              <a:blip r:embed="rId7"/>
              <a:stretch>
                <a:fillRect/>
              </a:stretch>
            </p:blipFill>
            <p:spPr>
              <a:xfrm rot="16200000">
                <a:off x="11753730" y="3762373"/>
                <a:ext cx="872228" cy="570303"/>
              </a:xfrm>
              <a:prstGeom prst="rect">
                <a:avLst/>
              </a:prstGeom>
            </p:spPr>
          </p:pic>
          <p:cxnSp>
            <p:nvCxnSpPr>
              <p:cNvPr id="28" name="Straight Arrow Connector 27">
                <a:extLst>
                  <a:ext uri="{FF2B5EF4-FFF2-40B4-BE49-F238E27FC236}">
                    <a16:creationId xmlns:a16="http://schemas.microsoft.com/office/drawing/2014/main" id="{C4159C92-EAFC-85DE-084E-24338E32670D}"/>
                  </a:ext>
                </a:extLst>
              </p:cNvPr>
              <p:cNvCxnSpPr>
                <a:endCxn id="25" idx="1"/>
              </p:cNvCxnSpPr>
              <p:nvPr/>
            </p:nvCxnSpPr>
            <p:spPr>
              <a:xfrm>
                <a:off x="10800965" y="2310063"/>
                <a:ext cx="700832" cy="11474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0555D2-9946-88BD-187D-6E8C969FB52E}"/>
                  </a:ext>
                </a:extLst>
              </p:cNvPr>
              <p:cNvCxnSpPr>
                <a:stCxn id="25" idx="3"/>
                <a:endCxn id="26" idx="2"/>
              </p:cNvCxnSpPr>
              <p:nvPr/>
            </p:nvCxnSpPr>
            <p:spPr>
              <a:xfrm>
                <a:off x="11751904" y="2424804"/>
                <a:ext cx="172581" cy="471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8D8564F-9B94-8FD5-58A5-D94BB27562A0}"/>
                  </a:ext>
                </a:extLst>
              </p:cNvPr>
              <p:cNvCxnSpPr>
                <a:endCxn id="24" idx="0"/>
              </p:cNvCxnSpPr>
              <p:nvPr/>
            </p:nvCxnSpPr>
            <p:spPr>
              <a:xfrm>
                <a:off x="10554031" y="3192990"/>
                <a:ext cx="984806" cy="87866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F26BFC0-5CC4-1122-2E4D-B4578B24CCF6}"/>
                  </a:ext>
                </a:extLst>
              </p:cNvPr>
              <p:cNvCxnSpPr>
                <a:stCxn id="24" idx="2"/>
                <a:endCxn id="27" idx="0"/>
              </p:cNvCxnSpPr>
              <p:nvPr/>
            </p:nvCxnSpPr>
            <p:spPr>
              <a:xfrm flipV="1">
                <a:off x="11800854" y="4047525"/>
                <a:ext cx="103839" cy="2412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39802CBA-9396-5DDB-87DD-6D15CFAE4C62}"/>
                </a:ext>
              </a:extLst>
            </p:cNvPr>
            <p:cNvCxnSpPr>
              <a:stCxn id="7" idx="2"/>
            </p:cNvCxnSpPr>
            <p:nvPr/>
          </p:nvCxnSpPr>
          <p:spPr>
            <a:xfrm flipV="1">
              <a:off x="6567213" y="5051150"/>
              <a:ext cx="308320" cy="585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991462A-ACE1-19E9-A202-426462CCA126}"/>
                </a:ext>
              </a:extLst>
            </p:cNvPr>
            <p:cNvCxnSpPr>
              <a:stCxn id="7" idx="2"/>
            </p:cNvCxnSpPr>
            <p:nvPr/>
          </p:nvCxnSpPr>
          <p:spPr>
            <a:xfrm flipV="1">
              <a:off x="6567213" y="5204431"/>
              <a:ext cx="308320" cy="4325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8E04FB-6B66-1D09-82D3-A8D544C7E8B4}"/>
                </a:ext>
              </a:extLst>
            </p:cNvPr>
            <p:cNvCxnSpPr>
              <a:stCxn id="7" idx="2"/>
            </p:cNvCxnSpPr>
            <p:nvPr/>
          </p:nvCxnSpPr>
          <p:spPr>
            <a:xfrm flipV="1">
              <a:off x="6567213" y="5391120"/>
              <a:ext cx="308319" cy="245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7584FCC-1DE5-4522-118A-FB1FED4FC7A3}"/>
                </a:ext>
              </a:extLst>
            </p:cNvPr>
            <p:cNvCxnSpPr>
              <a:stCxn id="7" idx="2"/>
            </p:cNvCxnSpPr>
            <p:nvPr/>
          </p:nvCxnSpPr>
          <p:spPr>
            <a:xfrm flipV="1">
              <a:off x="6567213" y="5533884"/>
              <a:ext cx="317224" cy="103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A48DF94-A137-E54C-BCE2-AAB6850C1E26}"/>
                </a:ext>
              </a:extLst>
            </p:cNvPr>
            <p:cNvCxnSpPr>
              <a:stCxn id="7" idx="2"/>
            </p:cNvCxnSpPr>
            <p:nvPr/>
          </p:nvCxnSpPr>
          <p:spPr>
            <a:xfrm>
              <a:off x="6567213" y="5637012"/>
              <a:ext cx="283602" cy="276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586287-AA92-ACA9-F83B-592E641F85CB}"/>
                </a:ext>
              </a:extLst>
            </p:cNvPr>
            <p:cNvCxnSpPr>
              <a:stCxn id="7" idx="2"/>
              <a:endCxn id="23" idx="1"/>
            </p:cNvCxnSpPr>
            <p:nvPr/>
          </p:nvCxnSpPr>
          <p:spPr>
            <a:xfrm>
              <a:off x="6567213" y="5637012"/>
              <a:ext cx="308320" cy="112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7C11F76-0E71-529B-9233-AE966221FACB}"/>
                </a:ext>
              </a:extLst>
            </p:cNvPr>
            <p:cNvCxnSpPr>
              <a:stCxn id="7" idx="2"/>
            </p:cNvCxnSpPr>
            <p:nvPr/>
          </p:nvCxnSpPr>
          <p:spPr>
            <a:xfrm>
              <a:off x="6567213" y="5637012"/>
              <a:ext cx="280311" cy="553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A927C06-D5AC-E7D7-9BCF-D20075EC873F}"/>
                </a:ext>
              </a:extLst>
            </p:cNvPr>
            <p:cNvCxnSpPr>
              <a:stCxn id="7" idx="2"/>
            </p:cNvCxnSpPr>
            <p:nvPr/>
          </p:nvCxnSpPr>
          <p:spPr>
            <a:xfrm>
              <a:off x="6567213" y="5637012"/>
              <a:ext cx="299415" cy="417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1F9454A-800C-CA25-CDAC-3E34088C8189}"/>
                </a:ext>
              </a:extLst>
            </p:cNvPr>
            <p:cNvSpPr txBox="1"/>
            <p:nvPr/>
          </p:nvSpPr>
          <p:spPr>
            <a:xfrm>
              <a:off x="5855773" y="6375890"/>
              <a:ext cx="1302985" cy="400110"/>
            </a:xfrm>
            <a:prstGeom prst="rect">
              <a:avLst/>
            </a:prstGeom>
            <a:noFill/>
          </p:spPr>
          <p:txBody>
            <a:bodyPr wrap="none" rtlCol="0">
              <a:spAutoFit/>
            </a:bodyPr>
            <a:lstStyle/>
            <a:p>
              <a:r>
                <a:rPr lang="en-US" sz="2000" b="1" dirty="0">
                  <a:latin typeface="+mn-lt"/>
                </a:rPr>
                <a:t>webserver</a:t>
              </a:r>
            </a:p>
          </p:txBody>
        </p:sp>
        <p:sp>
          <p:nvSpPr>
            <p:cNvPr id="18" name="TextBox 17">
              <a:extLst>
                <a:ext uri="{FF2B5EF4-FFF2-40B4-BE49-F238E27FC236}">
                  <a16:creationId xmlns:a16="http://schemas.microsoft.com/office/drawing/2014/main" id="{DBABD674-4497-264E-C964-EDDE73BBBA08}"/>
                </a:ext>
              </a:extLst>
            </p:cNvPr>
            <p:cNvSpPr txBox="1"/>
            <p:nvPr/>
          </p:nvSpPr>
          <p:spPr>
            <a:xfrm>
              <a:off x="11657334" y="7121273"/>
              <a:ext cx="1275029" cy="400110"/>
            </a:xfrm>
            <a:prstGeom prst="rect">
              <a:avLst/>
            </a:prstGeom>
            <a:noFill/>
          </p:spPr>
          <p:txBody>
            <a:bodyPr wrap="none" rtlCol="0">
              <a:spAutoFit/>
            </a:bodyPr>
            <a:lstStyle/>
            <a:p>
              <a:r>
                <a:rPr lang="en-US" sz="2000" b="1" dirty="0">
                  <a:latin typeface="+mn-lt"/>
                </a:rPr>
                <a:t>databases</a:t>
              </a:r>
            </a:p>
          </p:txBody>
        </p:sp>
        <p:sp>
          <p:nvSpPr>
            <p:cNvPr id="19" name="TextBox 18">
              <a:extLst>
                <a:ext uri="{FF2B5EF4-FFF2-40B4-BE49-F238E27FC236}">
                  <a16:creationId xmlns:a16="http://schemas.microsoft.com/office/drawing/2014/main" id="{C15B34F9-C54C-4C45-3E79-98CD53FE5E34}"/>
                </a:ext>
              </a:extLst>
            </p:cNvPr>
            <p:cNvSpPr txBox="1"/>
            <p:nvPr/>
          </p:nvSpPr>
          <p:spPr>
            <a:xfrm>
              <a:off x="8094758" y="5451871"/>
              <a:ext cx="1508275" cy="386408"/>
            </a:xfrm>
            <a:prstGeom prst="rect">
              <a:avLst/>
            </a:prstGeom>
            <a:noFill/>
          </p:spPr>
          <p:txBody>
            <a:bodyPr wrap="none" rtlCol="0">
              <a:spAutoFit/>
            </a:bodyPr>
            <a:lstStyle/>
            <a:p>
              <a:r>
                <a:rPr lang="en-US" sz="1400" b="1" dirty="0">
                  <a:solidFill>
                    <a:schemeClr val="bg1"/>
                  </a:solidFill>
                  <a:latin typeface="+mn-lt"/>
                </a:rPr>
                <a:t>recommender</a:t>
              </a:r>
            </a:p>
          </p:txBody>
        </p:sp>
        <p:sp>
          <p:nvSpPr>
            <p:cNvPr id="20" name="TextBox 19">
              <a:extLst>
                <a:ext uri="{FF2B5EF4-FFF2-40B4-BE49-F238E27FC236}">
                  <a16:creationId xmlns:a16="http://schemas.microsoft.com/office/drawing/2014/main" id="{052E086B-5E4A-D924-EF6A-C053763164AB}"/>
                </a:ext>
              </a:extLst>
            </p:cNvPr>
            <p:cNvSpPr txBox="1"/>
            <p:nvPr/>
          </p:nvSpPr>
          <p:spPr>
            <a:xfrm>
              <a:off x="8104286" y="6527969"/>
              <a:ext cx="660515" cy="463689"/>
            </a:xfrm>
            <a:prstGeom prst="rect">
              <a:avLst/>
            </a:prstGeom>
            <a:noFill/>
          </p:spPr>
          <p:txBody>
            <a:bodyPr wrap="none" rtlCol="0">
              <a:spAutoFit/>
            </a:bodyPr>
            <a:lstStyle/>
            <a:p>
              <a:r>
                <a:rPr lang="en-US" sz="1800" b="1" dirty="0">
                  <a:solidFill>
                    <a:schemeClr val="bg1"/>
                  </a:solidFill>
                  <a:latin typeface="+mn-lt"/>
                </a:rPr>
                <a:t>ads</a:t>
              </a:r>
            </a:p>
          </p:txBody>
        </p:sp>
        <p:sp>
          <p:nvSpPr>
            <p:cNvPr id="21" name="TextBox 20">
              <a:extLst>
                <a:ext uri="{FF2B5EF4-FFF2-40B4-BE49-F238E27FC236}">
                  <a16:creationId xmlns:a16="http://schemas.microsoft.com/office/drawing/2014/main" id="{95686F4D-AD3A-16D1-FC48-213CCD05FCA6}"/>
                </a:ext>
              </a:extLst>
            </p:cNvPr>
            <p:cNvSpPr txBox="1"/>
            <p:nvPr/>
          </p:nvSpPr>
          <p:spPr>
            <a:xfrm>
              <a:off x="8901708" y="6852413"/>
              <a:ext cx="1049540" cy="467545"/>
            </a:xfrm>
            <a:prstGeom prst="rect">
              <a:avLst/>
            </a:prstGeom>
            <a:noFill/>
          </p:spPr>
          <p:txBody>
            <a:bodyPr wrap="none" rtlCol="0">
              <a:spAutoFit/>
            </a:bodyPr>
            <a:lstStyle/>
            <a:p>
              <a:r>
                <a:rPr lang="en-US" sz="1800" b="1" dirty="0">
                  <a:solidFill>
                    <a:schemeClr val="bg1"/>
                  </a:solidFill>
                  <a:latin typeface="+mn-lt"/>
                </a:rPr>
                <a:t>photos</a:t>
              </a:r>
            </a:p>
          </p:txBody>
        </p:sp>
        <p:sp>
          <p:nvSpPr>
            <p:cNvPr id="22" name="TextBox 21">
              <a:extLst>
                <a:ext uri="{FF2B5EF4-FFF2-40B4-BE49-F238E27FC236}">
                  <a16:creationId xmlns:a16="http://schemas.microsoft.com/office/drawing/2014/main" id="{14200795-4529-09FB-4BE1-702C511ECC0E}"/>
                </a:ext>
              </a:extLst>
            </p:cNvPr>
            <p:cNvSpPr txBox="1"/>
            <p:nvPr/>
          </p:nvSpPr>
          <p:spPr>
            <a:xfrm>
              <a:off x="9262070" y="4867640"/>
              <a:ext cx="857743" cy="463689"/>
            </a:xfrm>
            <a:prstGeom prst="rect">
              <a:avLst/>
            </a:prstGeom>
            <a:noFill/>
          </p:spPr>
          <p:txBody>
            <a:bodyPr wrap="none" rtlCol="0">
              <a:spAutoFit/>
            </a:bodyPr>
            <a:lstStyle/>
            <a:p>
              <a:r>
                <a:rPr lang="en-US" sz="1800" b="1" dirty="0">
                  <a:latin typeface="+mn-lt"/>
                </a:rPr>
                <a:t>posts</a:t>
              </a:r>
            </a:p>
          </p:txBody>
        </p:sp>
      </p:grpSp>
      <p:sp>
        <p:nvSpPr>
          <p:cNvPr id="62" name="TextBox 61">
            <a:extLst>
              <a:ext uri="{FF2B5EF4-FFF2-40B4-BE49-F238E27FC236}">
                <a16:creationId xmlns:a16="http://schemas.microsoft.com/office/drawing/2014/main" id="{94795963-0013-CA0F-F04A-39211C525239}"/>
              </a:ext>
            </a:extLst>
          </p:cNvPr>
          <p:cNvSpPr txBox="1"/>
          <p:nvPr/>
        </p:nvSpPr>
        <p:spPr>
          <a:xfrm>
            <a:off x="8679964" y="5190514"/>
            <a:ext cx="1922065" cy="461665"/>
          </a:xfrm>
          <a:prstGeom prst="rect">
            <a:avLst/>
          </a:prstGeom>
          <a:noFill/>
        </p:spPr>
        <p:txBody>
          <a:bodyPr wrap="none" rtlCol="0">
            <a:spAutoFit/>
          </a:bodyPr>
          <a:lstStyle/>
          <a:p>
            <a:r>
              <a:rPr lang="en-US" b="1" dirty="0" err="1">
                <a:solidFill>
                  <a:srgbClr val="FF7E21"/>
                </a:solidFill>
                <a:latin typeface="+mn-lt"/>
              </a:rPr>
              <a:t>Microservices</a:t>
            </a:r>
            <a:endParaRPr lang="en-US" b="1" dirty="0">
              <a:solidFill>
                <a:srgbClr val="FF7E21"/>
              </a:solidFill>
              <a:latin typeface="+mn-lt"/>
            </a:endParaRPr>
          </a:p>
        </p:txBody>
      </p:sp>
    </p:spTree>
    <p:extLst>
      <p:ext uri="{BB962C8B-B14F-4D97-AF65-F5344CB8AC3E}">
        <p14:creationId xmlns:p14="http://schemas.microsoft.com/office/powerpoint/2010/main" val="2915027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rot="2611057">
            <a:off x="6221756" y="3241132"/>
            <a:ext cx="5935263"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63769" y="2084832"/>
            <a:ext cx="4387362"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059B3631-C137-4ABA-BB79-B0E2D452B24F}"/>
              </a:ext>
            </a:extLst>
          </p:cNvPr>
          <p:cNvPicPr>
            <a:picLocks noChangeAspect="1"/>
          </p:cNvPicPr>
          <p:nvPr/>
        </p:nvPicPr>
        <p:blipFill>
          <a:blip r:embed="rId3"/>
          <a:stretch>
            <a:fillRect/>
          </a:stretch>
        </p:blipFill>
        <p:spPr>
          <a:xfrm>
            <a:off x="8917756" y="4295186"/>
            <a:ext cx="248411" cy="248411"/>
          </a:xfrm>
          <a:prstGeom prst="rect">
            <a:avLst/>
          </a:prstGeom>
        </p:spPr>
      </p:pic>
      <p:sp>
        <p:nvSpPr>
          <p:cNvPr id="12" name="Oval 11"/>
          <p:cNvSpPr/>
          <p:nvPr/>
        </p:nvSpPr>
        <p:spPr>
          <a:xfrm>
            <a:off x="7171113" y="2294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585216"/>
            <a:ext cx="10786872" cy="1499616"/>
          </a:xfrm>
        </p:spPr>
        <p:txBody>
          <a:bodyPr/>
          <a:lstStyle/>
          <a:p>
            <a:r>
              <a:rPr lang="en-US" dirty="0"/>
              <a:t>Put operation</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pPr/>
              <a:t>20</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33360" y="2394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23513" y="2446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85760" y="2546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75913" y="2599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38160" y="2698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28313" y="2751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290560" y="2851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80713" y="2903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442960" y="3003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33113" y="3056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595360" y="3156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085513" y="3208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747760" y="3308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37913" y="3361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900160" y="3460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390313" y="3513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052560" y="3613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542713" y="3665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04960" y="3765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695113" y="3818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357360" y="3918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47513" y="3970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09760" y="4070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999913" y="4123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662160" y="4222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152313" y="4275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814560" y="4375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304713" y="4427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966960" y="4527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457113" y="4580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0119360" y="4680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609513" y="4732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271760" y="4832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761913" y="4885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424160" y="4984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914313" y="5037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576560" y="5137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Key=“Ken”</a:t>
            </a:r>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258659" y="2809702"/>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268765" cy="369332"/>
          </a:xfrm>
          <a:prstGeom prst="rect">
            <a:avLst/>
          </a:prstGeom>
          <a:noFill/>
        </p:spPr>
        <p:txBody>
          <a:bodyPr wrap="square" rtlCol="0">
            <a:spAutoFit/>
          </a:bodyPr>
          <a:lstStyle/>
          <a:p>
            <a:r>
              <a:rPr lang="en-US" dirty="0"/>
              <a:t>Hash(“Ken”)%20</a:t>
            </a:r>
          </a:p>
        </p:txBody>
      </p:sp>
      <p:sp>
        <p:nvSpPr>
          <p:cNvPr id="72" name="TextBox 71"/>
          <p:cNvSpPr txBox="1"/>
          <p:nvPr/>
        </p:nvSpPr>
        <p:spPr>
          <a:xfrm>
            <a:off x="1313174" y="4283869"/>
            <a:ext cx="5668153" cy="2031325"/>
          </a:xfrm>
          <a:prstGeom prst="rect">
            <a:avLst/>
          </a:prstGeom>
          <a:noFill/>
        </p:spPr>
        <p:txBody>
          <a:bodyPr wrap="square" rtlCol="0">
            <a:spAutoFit/>
          </a:bodyPr>
          <a:lstStyle/>
          <a:p>
            <a:r>
              <a:rPr lang="en-US" dirty="0"/>
              <a:t>First, the put is sent to one member of the 12’th shard.</a:t>
            </a:r>
          </a:p>
          <a:p>
            <a:endParaRPr lang="en-US" dirty="0"/>
          </a:p>
          <a:p>
            <a:r>
              <a:rPr lang="en-US" dirty="0"/>
              <a:t>Then this member uses a state machine replication solution to</a:t>
            </a:r>
            <a:br>
              <a:rPr lang="en-US" dirty="0"/>
            </a:br>
            <a:r>
              <a:rPr lang="en-US" dirty="0"/>
              <a:t>replicate the update across the other shard member(s)</a:t>
            </a:r>
          </a:p>
          <a:p>
            <a:endParaRPr lang="en-US" dirty="0"/>
          </a:p>
          <a:p>
            <a:r>
              <a:rPr lang="en-US" dirty="0"/>
              <a:t>Notice that many keys map to shard 12.  It uses an O(1) Hash object for quick lookups</a:t>
            </a:r>
          </a:p>
        </p:txBody>
      </p:sp>
      <p:sp>
        <p:nvSpPr>
          <p:cNvPr id="74" name="Freeform 73"/>
          <p:cNvSpPr/>
          <p:nvPr/>
        </p:nvSpPr>
        <p:spPr>
          <a:xfrm>
            <a:off x="1255887" y="2815242"/>
            <a:ext cx="8288507" cy="1297863"/>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831DBD96-3348-4105-B988-B925F848DBC4}"/>
              </a:ext>
            </a:extLst>
          </p:cNvPr>
          <p:cNvPicPr>
            <a:picLocks noChangeAspect="1"/>
          </p:cNvPicPr>
          <p:nvPr/>
        </p:nvPicPr>
        <p:blipFill>
          <a:blip r:embed="rId4"/>
          <a:stretch>
            <a:fillRect/>
          </a:stretch>
        </p:blipFill>
        <p:spPr>
          <a:xfrm>
            <a:off x="10397738" y="4039835"/>
            <a:ext cx="193607" cy="259072"/>
          </a:xfrm>
          <a:prstGeom prst="rect">
            <a:avLst/>
          </a:prstGeom>
        </p:spPr>
      </p:pic>
      <p:pic>
        <p:nvPicPr>
          <p:cNvPr id="84" name="Picture 83">
            <a:extLst>
              <a:ext uri="{FF2B5EF4-FFF2-40B4-BE49-F238E27FC236}">
                <a16:creationId xmlns:a16="http://schemas.microsoft.com/office/drawing/2014/main" id="{AE8AE792-B492-476D-B89A-5F1E387DDA4A}"/>
              </a:ext>
            </a:extLst>
          </p:cNvPr>
          <p:cNvPicPr>
            <a:picLocks noChangeAspect="1"/>
          </p:cNvPicPr>
          <p:nvPr/>
        </p:nvPicPr>
        <p:blipFill rotWithShape="1">
          <a:blip r:embed="rId5"/>
          <a:srcRect l="1" r="34964" b="6635"/>
          <a:stretch/>
        </p:blipFill>
        <p:spPr>
          <a:xfrm>
            <a:off x="10827570" y="4062726"/>
            <a:ext cx="197780" cy="228565"/>
          </a:xfrm>
          <a:prstGeom prst="rect">
            <a:avLst/>
          </a:prstGeom>
        </p:spPr>
      </p:pic>
      <p:pic>
        <p:nvPicPr>
          <p:cNvPr id="85" name="Picture 84">
            <a:extLst>
              <a:ext uri="{FF2B5EF4-FFF2-40B4-BE49-F238E27FC236}">
                <a16:creationId xmlns:a16="http://schemas.microsoft.com/office/drawing/2014/main" id="{E11DC2FA-7A30-4F60-818A-F3D8E18AB7A3}"/>
              </a:ext>
            </a:extLst>
          </p:cNvPr>
          <p:cNvPicPr>
            <a:picLocks noChangeAspect="1"/>
          </p:cNvPicPr>
          <p:nvPr/>
        </p:nvPicPr>
        <p:blipFill>
          <a:blip r:embed="rId6"/>
          <a:stretch>
            <a:fillRect/>
          </a:stretch>
        </p:blipFill>
        <p:spPr>
          <a:xfrm>
            <a:off x="10607286" y="4039835"/>
            <a:ext cx="185717" cy="267700"/>
          </a:xfrm>
          <a:prstGeom prst="rect">
            <a:avLst/>
          </a:prstGeom>
        </p:spPr>
      </p:pic>
      <p:pic>
        <p:nvPicPr>
          <p:cNvPr id="86" name="Picture 85">
            <a:extLst>
              <a:ext uri="{FF2B5EF4-FFF2-40B4-BE49-F238E27FC236}">
                <a16:creationId xmlns:a16="http://schemas.microsoft.com/office/drawing/2014/main" id="{0257E177-12B0-4861-91C0-B79C02B9EAE8}"/>
              </a:ext>
            </a:extLst>
          </p:cNvPr>
          <p:cNvPicPr>
            <a:picLocks noChangeAspect="1"/>
          </p:cNvPicPr>
          <p:nvPr/>
        </p:nvPicPr>
        <p:blipFill>
          <a:blip r:embed="rId4"/>
          <a:stretch>
            <a:fillRect/>
          </a:stretch>
        </p:blipFill>
        <p:spPr>
          <a:xfrm>
            <a:off x="8275320" y="4287293"/>
            <a:ext cx="193607" cy="259072"/>
          </a:xfrm>
          <a:prstGeom prst="rect">
            <a:avLst/>
          </a:prstGeom>
        </p:spPr>
      </p:pic>
      <p:pic>
        <p:nvPicPr>
          <p:cNvPr id="87" name="Picture 86">
            <a:extLst>
              <a:ext uri="{FF2B5EF4-FFF2-40B4-BE49-F238E27FC236}">
                <a16:creationId xmlns:a16="http://schemas.microsoft.com/office/drawing/2014/main" id="{04CE0117-F175-4708-816F-2A25272A0EFF}"/>
              </a:ext>
            </a:extLst>
          </p:cNvPr>
          <p:cNvPicPr>
            <a:picLocks noChangeAspect="1"/>
          </p:cNvPicPr>
          <p:nvPr/>
        </p:nvPicPr>
        <p:blipFill rotWithShape="1">
          <a:blip r:embed="rId5"/>
          <a:srcRect l="1" r="34964" b="6635"/>
          <a:stretch/>
        </p:blipFill>
        <p:spPr>
          <a:xfrm>
            <a:off x="8705152" y="4310184"/>
            <a:ext cx="197780" cy="228565"/>
          </a:xfrm>
          <a:prstGeom prst="rect">
            <a:avLst/>
          </a:prstGeom>
        </p:spPr>
      </p:pic>
      <p:pic>
        <p:nvPicPr>
          <p:cNvPr id="88" name="Picture 87">
            <a:extLst>
              <a:ext uri="{FF2B5EF4-FFF2-40B4-BE49-F238E27FC236}">
                <a16:creationId xmlns:a16="http://schemas.microsoft.com/office/drawing/2014/main" id="{A3182F72-5BDE-4DAD-BEF1-6AE067988F89}"/>
              </a:ext>
            </a:extLst>
          </p:cNvPr>
          <p:cNvPicPr>
            <a:picLocks noChangeAspect="1"/>
          </p:cNvPicPr>
          <p:nvPr/>
        </p:nvPicPr>
        <p:blipFill>
          <a:blip r:embed="rId6"/>
          <a:stretch>
            <a:fillRect/>
          </a:stretch>
        </p:blipFill>
        <p:spPr>
          <a:xfrm>
            <a:off x="8484868" y="4287293"/>
            <a:ext cx="185717" cy="267700"/>
          </a:xfrm>
          <a:prstGeom prst="rect">
            <a:avLst/>
          </a:prstGeom>
        </p:spPr>
      </p:pic>
      <p:pic>
        <p:nvPicPr>
          <p:cNvPr id="81" name="Picture 80">
            <a:extLst>
              <a:ext uri="{FF2B5EF4-FFF2-40B4-BE49-F238E27FC236}">
                <a16:creationId xmlns:a16="http://schemas.microsoft.com/office/drawing/2014/main" id="{C4B23860-41CB-4032-ADF9-2921F45627EA}"/>
              </a:ext>
            </a:extLst>
          </p:cNvPr>
          <p:cNvPicPr>
            <a:picLocks noChangeAspect="1"/>
          </p:cNvPicPr>
          <p:nvPr/>
        </p:nvPicPr>
        <p:blipFill>
          <a:blip r:embed="rId3"/>
          <a:stretch>
            <a:fillRect/>
          </a:stretch>
        </p:blipFill>
        <p:spPr>
          <a:xfrm>
            <a:off x="11075755" y="4059124"/>
            <a:ext cx="248411" cy="248411"/>
          </a:xfrm>
          <a:prstGeom prst="rect">
            <a:avLst/>
          </a:prstGeom>
        </p:spPr>
      </p:pic>
    </p:spTree>
    <p:extLst>
      <p:ext uri="{BB962C8B-B14F-4D97-AF65-F5344CB8AC3E}">
        <p14:creationId xmlns:p14="http://schemas.microsoft.com/office/powerpoint/2010/main" val="36784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par>
                                <p:cTn id="12" presetID="14" presetClass="entr" presetSubtype="10" fill="hold" grpId="0" nodeType="withEffect">
                                  <p:stCondLst>
                                    <p:cond delay="1500"/>
                                  </p:stCondLst>
                                  <p:childTnLst>
                                    <p:set>
                                      <p:cBhvr>
                                        <p:cTn id="13" dur="1" fill="hold">
                                          <p:stCondLst>
                                            <p:cond delay="0"/>
                                          </p:stCondLst>
                                        </p:cTn>
                                        <p:tgtEl>
                                          <p:spTgt spid="74"/>
                                        </p:tgtEl>
                                        <p:attrNameLst>
                                          <p:attrName>style.visibility</p:attrName>
                                        </p:attrNameLst>
                                      </p:cBhvr>
                                      <p:to>
                                        <p:strVal val="visible"/>
                                      </p:to>
                                    </p:set>
                                    <p:animEffect transition="in" filter="randombar(horizontal)">
                                      <p:cBhvr>
                                        <p:cTn id="14" dur="500"/>
                                        <p:tgtEl>
                                          <p:spTgt spid="74"/>
                                        </p:tgtEl>
                                      </p:cBhvr>
                                    </p:animEffect>
                                  </p:childTnLst>
                                </p:cTn>
                              </p:par>
                            </p:childTnLst>
                          </p:cTn>
                        </p:par>
                        <p:par>
                          <p:cTn id="15" fill="hold">
                            <p:stCondLst>
                              <p:cond delay="4000"/>
                            </p:stCondLst>
                            <p:childTnLst>
                              <p:par>
                                <p:cTn id="16" presetID="21" presetClass="emph" presetSubtype="0" fill="hold" grpId="0" nodeType="afterEffect">
                                  <p:stCondLst>
                                    <p:cond delay="1500"/>
                                  </p:stCondLst>
                                  <p:childTnLst>
                                    <p:animClr clrSpc="hsl" dir="cw">
                                      <p:cBhvr override="childStyle">
                                        <p:cTn id="17" dur="500" fill="hold"/>
                                        <p:tgtEl>
                                          <p:spTgt spid="43"/>
                                        </p:tgtEl>
                                        <p:attrNameLst>
                                          <p:attrName>style.color</p:attrName>
                                        </p:attrNameLst>
                                      </p:cBhvr>
                                      <p:by>
                                        <p:hsl h="7200000" s="0" l="0"/>
                                      </p:by>
                                    </p:animClr>
                                    <p:animClr clrSpc="hsl" dir="cw">
                                      <p:cBhvr>
                                        <p:cTn id="18" dur="500" fill="hold"/>
                                        <p:tgtEl>
                                          <p:spTgt spid="43"/>
                                        </p:tgtEl>
                                        <p:attrNameLst>
                                          <p:attrName>fillcolor</p:attrName>
                                        </p:attrNameLst>
                                      </p:cBhvr>
                                      <p:by>
                                        <p:hsl h="7200000" s="0" l="0"/>
                                      </p:by>
                                    </p:animClr>
                                    <p:animClr clrSpc="hsl" dir="cw">
                                      <p:cBhvr>
                                        <p:cTn id="19" dur="500" fill="hold"/>
                                        <p:tgtEl>
                                          <p:spTgt spid="43"/>
                                        </p:tgtEl>
                                        <p:attrNameLst>
                                          <p:attrName>stroke.color</p:attrName>
                                        </p:attrNameLst>
                                      </p:cBhvr>
                                      <p:by>
                                        <p:hsl h="7200000" s="0" l="0"/>
                                      </p:by>
                                    </p:animClr>
                                    <p:set>
                                      <p:cBhvr>
                                        <p:cTn id="20" dur="500" fill="hold"/>
                                        <p:tgtEl>
                                          <p:spTgt spid="43"/>
                                        </p:tgtEl>
                                        <p:attrNameLst>
                                          <p:attrName>fill.type</p:attrName>
                                        </p:attrNameLst>
                                      </p:cBhvr>
                                      <p:to>
                                        <p:strVal val="solid"/>
                                      </p:to>
                                    </p:set>
                                  </p:childTnLst>
                                </p:cTn>
                              </p:par>
                            </p:childTnLst>
                          </p:cTn>
                        </p:par>
                        <p:par>
                          <p:cTn id="21" fill="hold">
                            <p:stCondLst>
                              <p:cond delay="6000"/>
                            </p:stCondLst>
                            <p:childTnLst>
                              <p:par>
                                <p:cTn id="22" presetID="14" presetClass="entr" presetSubtype="10" fill="hold" grpId="0" nodeType="afterEffect">
                                  <p:stCondLst>
                                    <p:cond delay="150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childTnLst>
                          </p:cTn>
                        </p:par>
                        <p:par>
                          <p:cTn id="25" fill="hold">
                            <p:stCondLst>
                              <p:cond delay="8000"/>
                            </p:stCondLst>
                            <p:childTnLst>
                              <p:par>
                                <p:cTn id="26" presetID="14" presetClass="entr" presetSubtype="10" fill="hold"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randombar(horizontal)">
                                      <p:cBhvr>
                                        <p:cTn id="28" dur="500"/>
                                        <p:tgtEl>
                                          <p:spTgt spid="80"/>
                                        </p:tgtEl>
                                      </p:cBhvr>
                                    </p:animEffect>
                                  </p:childTnLst>
                                </p:cTn>
                              </p:par>
                            </p:childTnLst>
                          </p:cTn>
                        </p:par>
                        <p:par>
                          <p:cTn id="29" fill="hold">
                            <p:stCondLst>
                              <p:cond delay="8500"/>
                            </p:stCondLst>
                            <p:childTnLst>
                              <p:par>
                                <p:cTn id="30" presetID="14" presetClass="entr" presetSubtype="10"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randombar(horizontal)">
                                      <p:cBhvr>
                                        <p:cTn id="3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0" grpId="0" animBg="1"/>
      <p:bldP spid="71" grpId="0"/>
      <p:bldP spid="72" grpId="0"/>
      <p:bldP spid="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9FAB-C8CE-4AE2-9E58-FB80DA3E5543}"/>
              </a:ext>
            </a:extLst>
          </p:cNvPr>
          <p:cNvSpPr>
            <a:spLocks noGrp="1"/>
          </p:cNvSpPr>
          <p:nvPr>
            <p:ph type="title"/>
          </p:nvPr>
        </p:nvSpPr>
        <p:spPr/>
        <p:txBody>
          <a:bodyPr/>
          <a:lstStyle/>
          <a:p>
            <a:r>
              <a:rPr lang="en-US" dirty="0"/>
              <a:t>Some challenges for the developer</a:t>
            </a:r>
          </a:p>
        </p:txBody>
      </p:sp>
      <p:sp>
        <p:nvSpPr>
          <p:cNvPr id="3" name="Content Placeholder 2">
            <a:extLst>
              <a:ext uri="{FF2B5EF4-FFF2-40B4-BE49-F238E27FC236}">
                <a16:creationId xmlns:a16="http://schemas.microsoft.com/office/drawing/2014/main" id="{236EF0B8-FE7F-42B8-8D8A-3DA8E4383724}"/>
              </a:ext>
            </a:extLst>
          </p:cNvPr>
          <p:cNvSpPr>
            <a:spLocks noGrp="1"/>
          </p:cNvSpPr>
          <p:nvPr>
            <p:ph idx="1"/>
          </p:nvPr>
        </p:nvSpPr>
        <p:spPr/>
        <p:txBody>
          <a:bodyPr/>
          <a:lstStyle/>
          <a:p>
            <a:r>
              <a:rPr lang="en-US" dirty="0"/>
              <a:t>Suppose your data doesn’t have an obvious “key” to use.   How would you create a unique name for each data object?</a:t>
            </a:r>
          </a:p>
          <a:p>
            <a:endParaRPr lang="en-US" dirty="0"/>
          </a:p>
          <a:p>
            <a:r>
              <a:rPr lang="en-US" dirty="0"/>
              <a:t>What if we wanted to store a data structure, such as a table or tree, in our DHT?  Would we put the whole thing on one shard with one key, or spread each object (each row, or each node) around, using one key per object?</a:t>
            </a:r>
          </a:p>
          <a:p>
            <a:endParaRPr lang="en-US" dirty="0"/>
          </a:p>
          <a:p>
            <a:r>
              <a:rPr lang="en-US" dirty="0"/>
              <a:t>What performance impact would these choices have?</a:t>
            </a:r>
          </a:p>
        </p:txBody>
      </p:sp>
      <p:sp>
        <p:nvSpPr>
          <p:cNvPr id="4" name="Footer Placeholder 3">
            <a:extLst>
              <a:ext uri="{FF2B5EF4-FFF2-40B4-BE49-F238E27FC236}">
                <a16:creationId xmlns:a16="http://schemas.microsoft.com/office/drawing/2014/main" id="{FB805A61-8F6C-4C9D-BA16-2FD19F2B500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3BD3DA00-E0F3-4D7B-9B12-963A415DA3F0}"/>
              </a:ext>
            </a:extLst>
          </p:cNvPr>
          <p:cNvSpPr>
            <a:spLocks noGrp="1"/>
          </p:cNvSpPr>
          <p:nvPr>
            <p:ph type="sldNum" sz="quarter" idx="12"/>
          </p:nvPr>
        </p:nvSpPr>
        <p:spPr/>
        <p:txBody>
          <a:bodyPr/>
          <a:lstStyle/>
          <a:p>
            <a:fld id="{3C974458-8A97-4835-BF79-1FB6D7856C21}" type="slidenum">
              <a:rPr lang="en-US" smtClean="0"/>
              <a:t>21</a:t>
            </a:fld>
            <a:endParaRPr lang="en-US"/>
          </a:p>
        </p:txBody>
      </p:sp>
      <p:sp>
        <p:nvSpPr>
          <p:cNvPr id="6" name="Speech Bubble: Rectangle with Corners Rounded 5">
            <a:extLst>
              <a:ext uri="{FF2B5EF4-FFF2-40B4-BE49-F238E27FC236}">
                <a16:creationId xmlns:a16="http://schemas.microsoft.com/office/drawing/2014/main" id="{15770FBE-5864-43CB-9926-4919BEBE7EDE}"/>
              </a:ext>
            </a:extLst>
          </p:cNvPr>
          <p:cNvSpPr/>
          <p:nvPr/>
        </p:nvSpPr>
        <p:spPr>
          <a:xfrm>
            <a:off x="1804737" y="1592680"/>
            <a:ext cx="3970421" cy="612648"/>
          </a:xfrm>
          <a:prstGeom prst="wedgeRoundRectCallout">
            <a:avLst>
              <a:gd name="adj1" fmla="val 92069"/>
              <a:gd name="adj2" fmla="val 82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key is like a “name”</a:t>
            </a:r>
          </a:p>
        </p:txBody>
      </p:sp>
      <p:sp>
        <p:nvSpPr>
          <p:cNvPr id="7" name="Speech Bubble: Rectangle with Corners Rounded 6">
            <a:extLst>
              <a:ext uri="{FF2B5EF4-FFF2-40B4-BE49-F238E27FC236}">
                <a16:creationId xmlns:a16="http://schemas.microsoft.com/office/drawing/2014/main" id="{7C6A8819-D7E0-4E98-9728-C292E53D6D95}"/>
              </a:ext>
            </a:extLst>
          </p:cNvPr>
          <p:cNvSpPr/>
          <p:nvPr/>
        </p:nvSpPr>
        <p:spPr>
          <a:xfrm>
            <a:off x="3064041" y="2800951"/>
            <a:ext cx="3970421" cy="823682"/>
          </a:xfrm>
          <a:prstGeom prst="wedgeRoundRectCallout">
            <a:avLst>
              <a:gd name="adj1" fmla="val 92069"/>
              <a:gd name="adj2" fmla="val 82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Is a data structure one objects, or many objects?</a:t>
            </a:r>
          </a:p>
        </p:txBody>
      </p:sp>
      <p:sp>
        <p:nvSpPr>
          <p:cNvPr id="8" name="Speech Bubble: Rectangle with Corners Rounded 7">
            <a:extLst>
              <a:ext uri="{FF2B5EF4-FFF2-40B4-BE49-F238E27FC236}">
                <a16:creationId xmlns:a16="http://schemas.microsoft.com/office/drawing/2014/main" id="{E9B15483-B484-4101-92CA-DE789B2E6107}"/>
              </a:ext>
            </a:extLst>
          </p:cNvPr>
          <p:cNvSpPr/>
          <p:nvPr/>
        </p:nvSpPr>
        <p:spPr>
          <a:xfrm>
            <a:off x="224589" y="3825801"/>
            <a:ext cx="6352674" cy="1595306"/>
          </a:xfrm>
          <a:prstGeom prst="wedgeRoundRectCallout">
            <a:avLst>
              <a:gd name="adj1" fmla="val -1239"/>
              <a:gd name="adj2" fmla="val 70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If the application using the data is on machine P, and the data is in a DHT on machines {Q,R,S…}, what costs would it pay?</a:t>
            </a:r>
          </a:p>
        </p:txBody>
      </p:sp>
    </p:spTree>
    <p:extLst>
      <p:ext uri="{BB962C8B-B14F-4D97-AF65-F5344CB8AC3E}">
        <p14:creationId xmlns:p14="http://schemas.microsoft.com/office/powerpoint/2010/main" val="113841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Elasticity Adds </a:t>
            </a:r>
            <a:r>
              <a:rPr lang="en-US"/>
              <a:t>a Further </a:t>
            </a:r>
            <a:r>
              <a:rPr lang="en-US" dirty="0"/>
              <a:t>dimension</a:t>
            </a:r>
          </a:p>
        </p:txBody>
      </p:sp>
      <p:sp>
        <p:nvSpPr>
          <p:cNvPr id="3" name="Content Placeholder 2"/>
          <p:cNvSpPr>
            <a:spLocks noGrp="1"/>
          </p:cNvSpPr>
          <p:nvPr>
            <p:ph idx="1"/>
          </p:nvPr>
        </p:nvSpPr>
        <p:spPr/>
        <p:txBody>
          <a:bodyPr/>
          <a:lstStyle/>
          <a:p>
            <a:r>
              <a:rPr lang="en-US" dirty="0"/>
              <a:t>If we expect changing patterns of load, the cache may need a way to dynamically change the pattern of </a:t>
            </a:r>
            <a:r>
              <a:rPr lang="en-US" dirty="0" err="1"/>
              <a:t>sharding</a:t>
            </a:r>
            <a:r>
              <a:rPr lang="en-US" dirty="0"/>
              <a:t>.</a:t>
            </a:r>
          </a:p>
          <a:p>
            <a:endParaRPr lang="en-US" dirty="0"/>
          </a:p>
          <a:p>
            <a:r>
              <a:rPr lang="en-US" dirty="0"/>
              <a:t>Since a cache “works” even if empty, we could simply shut it down and restart with some other number of servers and some other </a:t>
            </a:r>
            <a:r>
              <a:rPr lang="en-US" dirty="0" err="1"/>
              <a:t>sharding</a:t>
            </a:r>
            <a:r>
              <a:rPr lang="en-US" dirty="0"/>
              <a:t> policy.  But cold caches perform very badly.</a:t>
            </a:r>
          </a:p>
          <a:p>
            <a:endParaRPr lang="en-US" dirty="0"/>
          </a:p>
          <a:p>
            <a:r>
              <a:rPr lang="en-US" dirty="0"/>
              <a:t>Instead, we would ideally “shuffle” data.  </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2026652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p:txBody>
          <a:bodyPr/>
          <a:lstStyle/>
          <a:p>
            <a:r>
              <a:rPr lang="en-US" dirty="0"/>
              <a:t>Perhaps we initially had data spread over 4 shards.</a:t>
            </a:r>
          </a:p>
          <a:p>
            <a:endParaRPr lang="en-US" dirty="0"/>
          </a:p>
          <a:p>
            <a:endParaRPr lang="en-US" dirty="0"/>
          </a:p>
          <a:p>
            <a:br>
              <a:rPr lang="en-US" dirty="0"/>
            </a:br>
            <a:r>
              <a:rPr lang="en-US" dirty="0"/>
              <a:t>We could drop down to 2 shards during low-load periods.  Of course half our items (hopefully, less popular ones) are dropped.</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
        <p:nvSpPr>
          <p:cNvPr id="6" name="Oval 5"/>
          <p:cNvSpPr/>
          <p:nvPr/>
        </p:nvSpPr>
        <p:spPr>
          <a:xfrm>
            <a:off x="1305098" y="2992582"/>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51266"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713316" y="317795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731648"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725040"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Tree>
    <p:extLst>
      <p:ext uri="{BB962C8B-B14F-4D97-AF65-F5344CB8AC3E}">
        <p14:creationId xmlns:p14="http://schemas.microsoft.com/office/powerpoint/2010/main" val="2060409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a:xfrm>
            <a:off x="916062" y="1928552"/>
            <a:ext cx="10786872" cy="4023360"/>
          </a:xfrm>
        </p:spPr>
        <p:txBody>
          <a:bodyPr>
            <a:normAutofit/>
          </a:bodyPr>
          <a:lstStyle/>
          <a:p>
            <a:r>
              <a:rPr lang="en-US" dirty="0"/>
              <a:t>Here, we shuffle data to map from 4 shards down to 2.</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
        <p:nvSpPr>
          <p:cNvPr id="6" name="Oval 5"/>
          <p:cNvSpPr/>
          <p:nvPr/>
        </p:nvSpPr>
        <p:spPr>
          <a:xfrm>
            <a:off x="1197032" y="2635134"/>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3200"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605250" y="282050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623582"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616974"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
        <p:nvSpPr>
          <p:cNvPr id="11" name="Oval 10"/>
          <p:cNvSpPr/>
          <p:nvPr/>
        </p:nvSpPr>
        <p:spPr>
          <a:xfrm>
            <a:off x="2892827" y="4457294"/>
            <a:ext cx="6226233"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38995" y="463601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13" name="Oval 12"/>
          <p:cNvSpPr/>
          <p:nvPr/>
        </p:nvSpPr>
        <p:spPr>
          <a:xfrm>
            <a:off x="6301045" y="464266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17" name="Down Arrow 16"/>
          <p:cNvSpPr/>
          <p:nvPr/>
        </p:nvSpPr>
        <p:spPr>
          <a:xfrm>
            <a:off x="5324756" y="341277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7013034"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638373">
            <a:off x="8445822"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9258547">
            <a:off x="3714535" y="339103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907609" y="5341845"/>
            <a:ext cx="10786872" cy="54523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 later, we could shuffle it again to elastically expand the cache.</a:t>
            </a:r>
          </a:p>
        </p:txBody>
      </p:sp>
    </p:spTree>
    <p:extLst>
      <p:ext uri="{BB962C8B-B14F-4D97-AF65-F5344CB8AC3E}">
        <p14:creationId xmlns:p14="http://schemas.microsoft.com/office/powerpoint/2010/main" val="495425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76918-7B01-E086-3034-622C24FA796F}"/>
              </a:ext>
            </a:extLst>
          </p:cNvPr>
          <p:cNvSpPr>
            <a:spLocks noGrp="1"/>
          </p:cNvSpPr>
          <p:nvPr>
            <p:ph type="title"/>
          </p:nvPr>
        </p:nvSpPr>
        <p:spPr/>
        <p:txBody>
          <a:bodyPr/>
          <a:lstStyle/>
          <a:p>
            <a:r>
              <a:rPr lang="en-US" dirty="0"/>
              <a:t>Fortunately, cloud platforms automate this!</a:t>
            </a:r>
          </a:p>
        </p:txBody>
      </p:sp>
      <p:sp>
        <p:nvSpPr>
          <p:cNvPr id="3" name="Content Placeholder 2">
            <a:extLst>
              <a:ext uri="{FF2B5EF4-FFF2-40B4-BE49-F238E27FC236}">
                <a16:creationId xmlns:a16="http://schemas.microsoft.com/office/drawing/2014/main" id="{4D531DBB-7648-4D5E-57D1-DA953C61E955}"/>
              </a:ext>
            </a:extLst>
          </p:cNvPr>
          <p:cNvSpPr>
            <a:spLocks noGrp="1"/>
          </p:cNvSpPr>
          <p:nvPr>
            <p:ph idx="1"/>
          </p:nvPr>
        </p:nvSpPr>
        <p:spPr/>
        <p:txBody>
          <a:bodyPr/>
          <a:lstStyle/>
          <a:p>
            <a:r>
              <a:rPr lang="en-US" dirty="0"/>
              <a:t>Elasticity can be hard to implement</a:t>
            </a:r>
          </a:p>
          <a:p>
            <a:endParaRPr lang="en-US" dirty="0"/>
          </a:p>
          <a:p>
            <a:r>
              <a:rPr lang="en-US" dirty="0"/>
              <a:t>But AWS, Amazon and Google all did the hard work for us.</a:t>
            </a:r>
          </a:p>
          <a:p>
            <a:endParaRPr lang="en-US" dirty="0"/>
          </a:p>
          <a:p>
            <a:r>
              <a:rPr lang="en-US" dirty="0"/>
              <a:t>When we use </a:t>
            </a:r>
            <a:r>
              <a:rPr lang="en-US" dirty="0" err="1"/>
              <a:t>CosmosDB</a:t>
            </a:r>
            <a:r>
              <a:rPr lang="en-US" dirty="0"/>
              <a:t>, it automatically adjusts based on load, and the user isn’t even aware of it!</a:t>
            </a:r>
          </a:p>
        </p:txBody>
      </p:sp>
      <p:sp>
        <p:nvSpPr>
          <p:cNvPr id="4" name="Footer Placeholder 3">
            <a:extLst>
              <a:ext uri="{FF2B5EF4-FFF2-40B4-BE49-F238E27FC236}">
                <a16:creationId xmlns:a16="http://schemas.microsoft.com/office/drawing/2014/main" id="{6BDAB64F-4EE0-09BD-6EA5-036E93053EB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8D10D38-7E88-9C13-2219-07D857461E5E}"/>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2476682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sharded DHT API?</a:t>
            </a:r>
          </a:p>
        </p:txBody>
      </p:sp>
      <p:sp>
        <p:nvSpPr>
          <p:cNvPr id="3" name="Content Placeholder 2"/>
          <p:cNvSpPr>
            <a:spLocks noGrp="1"/>
          </p:cNvSpPr>
          <p:nvPr>
            <p:ph idx="1"/>
          </p:nvPr>
        </p:nvSpPr>
        <p:spPr/>
        <p:txBody>
          <a:bodyPr>
            <a:normAutofit fontScale="92500" lnSpcReduction="20000"/>
          </a:bodyPr>
          <a:lstStyle/>
          <a:p>
            <a:r>
              <a:rPr lang="en-US" dirty="0"/>
              <a:t>The so-called </a:t>
            </a:r>
            <a:r>
              <a:rPr lang="en-US" dirty="0" err="1"/>
              <a:t>MemCached</a:t>
            </a:r>
            <a:r>
              <a:rPr lang="en-US" dirty="0"/>
              <a:t> API was the first widely popular example.  We saw it on Christina’s slides on Tuesday.</a:t>
            </a:r>
          </a:p>
          <a:p>
            <a:br>
              <a:rPr lang="en-US" dirty="0"/>
            </a:br>
            <a:r>
              <a:rPr lang="en-US" dirty="0"/>
              <a:t>Today there are many important DHTs (</a:t>
            </a:r>
            <a:r>
              <a:rPr lang="en-US" dirty="0" err="1"/>
              <a:t>CosmosDB</a:t>
            </a:r>
            <a:r>
              <a:rPr lang="en-US" dirty="0"/>
              <a:t>, Cassandra, Dynamo DB, </a:t>
            </a:r>
            <a:r>
              <a:rPr lang="en-US" dirty="0" err="1"/>
              <a:t>MemCached</a:t>
            </a:r>
            <a:r>
              <a:rPr lang="en-US" dirty="0"/>
              <a:t>, DB Rocks) and the list just goes on and on.</a:t>
            </a:r>
          </a:p>
          <a:p>
            <a:endParaRPr lang="en-US" dirty="0"/>
          </a:p>
          <a:p>
            <a:r>
              <a:rPr lang="en-US" dirty="0"/>
              <a:t>All support some form of (</a:t>
            </a:r>
            <a:r>
              <a:rPr lang="en-US" dirty="0" err="1"/>
              <a:t>key,value</a:t>
            </a:r>
            <a:r>
              <a:rPr lang="en-US" dirty="0"/>
              <a:t>) </a:t>
            </a:r>
            <a:r>
              <a:rPr lang="en-US" b="1" dirty="0"/>
              <a:t>put</a:t>
            </a:r>
            <a:r>
              <a:rPr lang="en-US" dirty="0"/>
              <a:t>, </a:t>
            </a:r>
            <a:r>
              <a:rPr lang="en-US" b="1" dirty="0"/>
              <a:t>get</a:t>
            </a:r>
            <a:r>
              <a:rPr lang="en-US" dirty="0"/>
              <a:t>, and (most) offer </a:t>
            </a:r>
            <a:r>
              <a:rPr lang="en-US" b="1" dirty="0"/>
              <a:t>watch.</a:t>
            </a:r>
          </a:p>
          <a:p>
            <a:endParaRPr lang="en-US" b="1" dirty="0"/>
          </a:p>
          <a:p>
            <a:r>
              <a:rPr lang="en-US" dirty="0"/>
              <a:t>Some hide these basic operations behind file system APIs, or “computer-to-computer email” APIs (publish-subscribe or queuing), or database APIs.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76053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5138-739C-D2D8-F80A-4E58062BA34F}"/>
              </a:ext>
            </a:extLst>
          </p:cNvPr>
          <p:cNvSpPr>
            <a:spLocks noGrp="1"/>
          </p:cNvSpPr>
          <p:nvPr>
            <p:ph type="title"/>
          </p:nvPr>
        </p:nvSpPr>
        <p:spPr/>
        <p:txBody>
          <a:bodyPr/>
          <a:lstStyle/>
          <a:p>
            <a:r>
              <a:rPr lang="en-US" dirty="0"/>
              <a:t>Use case: Facebook’s content-serving infrastructure</a:t>
            </a:r>
          </a:p>
        </p:txBody>
      </p:sp>
      <p:sp>
        <p:nvSpPr>
          <p:cNvPr id="3" name="Content Placeholder 2">
            <a:extLst>
              <a:ext uri="{FF2B5EF4-FFF2-40B4-BE49-F238E27FC236}">
                <a16:creationId xmlns:a16="http://schemas.microsoft.com/office/drawing/2014/main" id="{546586A9-BA44-142C-88B6-11B751E0712F}"/>
              </a:ext>
            </a:extLst>
          </p:cNvPr>
          <p:cNvSpPr>
            <a:spLocks noGrp="1"/>
          </p:cNvSpPr>
          <p:nvPr>
            <p:ph idx="1"/>
          </p:nvPr>
        </p:nvSpPr>
        <p:spPr/>
        <p:txBody>
          <a:bodyPr/>
          <a:lstStyle/>
          <a:p>
            <a:r>
              <a:rPr lang="en-US" dirty="0"/>
              <a:t>We are all aware of how amazingly fast Facebook can be</a:t>
            </a:r>
          </a:p>
          <a:p>
            <a:endParaRPr lang="en-US" dirty="0"/>
          </a:p>
          <a:p>
            <a:r>
              <a:rPr lang="en-US" dirty="0"/>
              <a:t>Internally, Facebook’s software for content serving is a heavily sharded service built with lots of </a:t>
            </a:r>
            <a:r>
              <a:rPr lang="en-US" dirty="0">
                <a:sym typeface="Symbol" panose="05050102010706020507" pitchFamily="18" charset="2"/>
              </a:rPr>
              <a:t>-services that talk to each other.</a:t>
            </a:r>
          </a:p>
          <a:p>
            <a:endParaRPr lang="en-US" dirty="0">
              <a:sym typeface="Symbol" panose="05050102010706020507" pitchFamily="18" charset="2"/>
            </a:endParaRPr>
          </a:p>
          <a:p>
            <a:r>
              <a:rPr lang="en-US" dirty="0">
                <a:sym typeface="Symbol" panose="05050102010706020507" pitchFamily="18" charset="2"/>
              </a:rPr>
              <a:t>The “transactions” are all very simple reads and writes.  So they can be done in a single operation on a single shard at a time</a:t>
            </a:r>
            <a:endParaRPr lang="en-US" dirty="0"/>
          </a:p>
        </p:txBody>
      </p:sp>
      <p:sp>
        <p:nvSpPr>
          <p:cNvPr id="4" name="Footer Placeholder 3">
            <a:extLst>
              <a:ext uri="{FF2B5EF4-FFF2-40B4-BE49-F238E27FC236}">
                <a16:creationId xmlns:a16="http://schemas.microsoft.com/office/drawing/2014/main" id="{A466B1A6-4C41-251C-F464-979805AB8FF5}"/>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A2A1373-4463-5ABB-5D89-A2272A57F655}"/>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3940258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CA75-848F-4116-B7D4-F474BE7A6658}"/>
              </a:ext>
            </a:extLst>
          </p:cNvPr>
          <p:cNvSpPr>
            <a:spLocks noGrp="1"/>
          </p:cNvSpPr>
          <p:nvPr>
            <p:ph type="title"/>
          </p:nvPr>
        </p:nvSpPr>
        <p:spPr/>
        <p:txBody>
          <a:bodyPr/>
          <a:lstStyle/>
          <a:p>
            <a:r>
              <a:rPr lang="en-US" dirty="0"/>
              <a:t>Use case: FB Content Delivery Network</a:t>
            </a:r>
          </a:p>
        </p:txBody>
      </p:sp>
      <p:sp>
        <p:nvSpPr>
          <p:cNvPr id="3" name="Content Placeholder 2">
            <a:extLst>
              <a:ext uri="{FF2B5EF4-FFF2-40B4-BE49-F238E27FC236}">
                <a16:creationId xmlns:a16="http://schemas.microsoft.com/office/drawing/2014/main" id="{46FF96CF-B737-482A-AD1F-5B23110141E4}"/>
              </a:ext>
            </a:extLst>
          </p:cNvPr>
          <p:cNvSpPr>
            <a:spLocks noGrp="1"/>
          </p:cNvSpPr>
          <p:nvPr>
            <p:ph idx="1"/>
          </p:nvPr>
        </p:nvSpPr>
        <p:spPr/>
        <p:txBody>
          <a:bodyPr/>
          <a:lstStyle/>
          <a:p>
            <a:r>
              <a:rPr lang="en-US" dirty="0"/>
              <a:t>Facebook’s CDN is a cloud-scale infrastructure that runs on point of presence datacenters in which key-value caches are deployed.</a:t>
            </a:r>
          </a:p>
          <a:p>
            <a:endParaRPr lang="en-US" dirty="0"/>
          </a:p>
          <a:p>
            <a:r>
              <a:rPr lang="en-US" dirty="0"/>
              <a:t>Role is to serve videos and images for end-users.  Weak consistency is fine because videos and images are </a:t>
            </a:r>
            <a:r>
              <a:rPr lang="en-US" i="1" u="sng" dirty="0"/>
              <a:t>immutable</a:t>
            </a:r>
            <a:r>
              <a:rPr lang="en-US" dirty="0"/>
              <a:t> (each object is written once, then read many times).</a:t>
            </a:r>
          </a:p>
          <a:p>
            <a:endParaRPr lang="en-US" dirty="0"/>
          </a:p>
          <a:p>
            <a:r>
              <a:rPr lang="en-US" dirty="0"/>
              <a:t>Requirements include speed, scaling, fault-tolerance, self-management</a:t>
            </a:r>
          </a:p>
        </p:txBody>
      </p:sp>
      <p:sp>
        <p:nvSpPr>
          <p:cNvPr id="4" name="Footer Placeholder 3">
            <a:extLst>
              <a:ext uri="{FF2B5EF4-FFF2-40B4-BE49-F238E27FC236}">
                <a16:creationId xmlns:a16="http://schemas.microsoft.com/office/drawing/2014/main" id="{B6E71E8F-1742-4890-9735-B7590911BBB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75C4155-5A98-446A-9ACF-494D33946173}"/>
              </a:ext>
            </a:extLst>
          </p:cNvPr>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4159149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438" y="280452"/>
            <a:ext cx="10895562" cy="1499616"/>
          </a:xfrm>
        </p:spPr>
        <p:txBody>
          <a:bodyPr/>
          <a:lstStyle/>
          <a:p>
            <a:r>
              <a:rPr lang="en-US" dirty="0"/>
              <a:t>The FB BLOB cache is part of A hierarchy deployed at global scale…</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
        <p:nvSpPr>
          <p:cNvPr id="6" name="Flowchart: Magnetic Disk 5"/>
          <p:cNvSpPr/>
          <p:nvPr/>
        </p:nvSpPr>
        <p:spPr>
          <a:xfrm>
            <a:off x="2401294" y="5847162"/>
            <a:ext cx="5948473" cy="847899"/>
          </a:xfrm>
          <a:prstGeom prst="flowChartMagneticDisk">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think of Facebook as </a:t>
            </a:r>
            <a:r>
              <a:rPr lang="en-US" dirty="0" err="1"/>
              <a:t>havine</a:t>
            </a:r>
            <a:r>
              <a:rPr lang="en-US" dirty="0"/>
              <a:t> one core database or knowledge repository… but in fact the data is replicated</a:t>
            </a:r>
          </a:p>
        </p:txBody>
      </p:sp>
      <p:sp>
        <p:nvSpPr>
          <p:cNvPr id="7" name="Cube 6"/>
          <p:cNvSpPr/>
          <p:nvPr/>
        </p:nvSpPr>
        <p:spPr>
          <a:xfrm>
            <a:off x="6656031" y="3133898"/>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6051973" y="3794005"/>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205653" y="3148824"/>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01595" y="3808931"/>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16052" y="18531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782110"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296304" y="172326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4842932"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571626" y="1672267"/>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8300320" y="16772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9938327" y="1723265"/>
            <a:ext cx="1306839" cy="1143711"/>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80549" y="2240033"/>
            <a:ext cx="3589851" cy="369332"/>
          </a:xfrm>
          <a:prstGeom prst="rect">
            <a:avLst/>
          </a:prstGeom>
          <a:solidFill>
            <a:schemeClr val="bg1"/>
          </a:solidFill>
          <a:ln>
            <a:solidFill>
              <a:schemeClr val="tx1"/>
            </a:solidFill>
          </a:ln>
        </p:spPr>
        <p:txBody>
          <a:bodyPr wrap="square" rtlCol="0">
            <a:spAutoFit/>
          </a:bodyPr>
          <a:lstStyle/>
          <a:p>
            <a:r>
              <a:rPr lang="en-US" b="1" dirty="0"/>
              <a:t>Point of Presence mini-datacenters</a:t>
            </a:r>
          </a:p>
        </p:txBody>
      </p:sp>
      <p:pic>
        <p:nvPicPr>
          <p:cNvPr id="3" name="Picture 2">
            <a:extLst>
              <a:ext uri="{FF2B5EF4-FFF2-40B4-BE49-F238E27FC236}">
                <a16:creationId xmlns:a16="http://schemas.microsoft.com/office/drawing/2014/main" id="{C7457D60-F56D-453D-8E74-A72FCAC30659}"/>
              </a:ext>
            </a:extLst>
          </p:cNvPr>
          <p:cNvPicPr>
            <a:picLocks noChangeAspect="1"/>
          </p:cNvPicPr>
          <p:nvPr/>
        </p:nvPicPr>
        <p:blipFill>
          <a:blip r:embed="rId3"/>
          <a:stretch>
            <a:fillRect/>
          </a:stretch>
        </p:blipFill>
        <p:spPr>
          <a:xfrm flipH="1">
            <a:off x="1127718" y="4636131"/>
            <a:ext cx="973544" cy="648396"/>
          </a:xfrm>
          <a:prstGeom prst="rect">
            <a:avLst/>
          </a:prstGeom>
        </p:spPr>
      </p:pic>
      <p:pic>
        <p:nvPicPr>
          <p:cNvPr id="20" name="Picture 19">
            <a:extLst>
              <a:ext uri="{FF2B5EF4-FFF2-40B4-BE49-F238E27FC236}">
                <a16:creationId xmlns:a16="http://schemas.microsoft.com/office/drawing/2014/main" id="{BF7159C0-FD13-48C3-B665-461E7F54CC76}"/>
              </a:ext>
            </a:extLst>
          </p:cNvPr>
          <p:cNvPicPr>
            <a:picLocks noChangeAspect="1"/>
          </p:cNvPicPr>
          <p:nvPr/>
        </p:nvPicPr>
        <p:blipFill>
          <a:blip r:embed="rId3"/>
          <a:stretch>
            <a:fillRect/>
          </a:stretch>
        </p:blipFill>
        <p:spPr>
          <a:xfrm flipH="1">
            <a:off x="2084669" y="4638501"/>
            <a:ext cx="973542" cy="648394"/>
          </a:xfrm>
          <a:prstGeom prst="rect">
            <a:avLst/>
          </a:prstGeom>
        </p:spPr>
      </p:pic>
      <p:pic>
        <p:nvPicPr>
          <p:cNvPr id="21" name="Picture 20">
            <a:extLst>
              <a:ext uri="{FF2B5EF4-FFF2-40B4-BE49-F238E27FC236}">
                <a16:creationId xmlns:a16="http://schemas.microsoft.com/office/drawing/2014/main" id="{85A4DFBD-24EF-4A4E-B63E-A9160719D6ED}"/>
              </a:ext>
            </a:extLst>
          </p:cNvPr>
          <p:cNvPicPr>
            <a:picLocks noChangeAspect="1"/>
          </p:cNvPicPr>
          <p:nvPr/>
        </p:nvPicPr>
        <p:blipFill>
          <a:blip r:embed="rId3"/>
          <a:stretch>
            <a:fillRect/>
          </a:stretch>
        </p:blipFill>
        <p:spPr>
          <a:xfrm flipH="1">
            <a:off x="3007009" y="4638502"/>
            <a:ext cx="973540" cy="648393"/>
          </a:xfrm>
          <a:prstGeom prst="rect">
            <a:avLst/>
          </a:prstGeom>
        </p:spPr>
      </p:pic>
      <p:pic>
        <p:nvPicPr>
          <p:cNvPr id="22" name="Picture 21">
            <a:extLst>
              <a:ext uri="{FF2B5EF4-FFF2-40B4-BE49-F238E27FC236}">
                <a16:creationId xmlns:a16="http://schemas.microsoft.com/office/drawing/2014/main" id="{F6078B61-1B75-4838-BB07-A27FD6C007EE}"/>
              </a:ext>
            </a:extLst>
          </p:cNvPr>
          <p:cNvPicPr>
            <a:picLocks noChangeAspect="1"/>
          </p:cNvPicPr>
          <p:nvPr/>
        </p:nvPicPr>
        <p:blipFill>
          <a:blip r:embed="rId3"/>
          <a:stretch>
            <a:fillRect/>
          </a:stretch>
        </p:blipFill>
        <p:spPr>
          <a:xfrm flipH="1">
            <a:off x="6571342" y="4611378"/>
            <a:ext cx="973544" cy="648396"/>
          </a:xfrm>
          <a:prstGeom prst="rect">
            <a:avLst/>
          </a:prstGeom>
        </p:spPr>
      </p:pic>
      <p:pic>
        <p:nvPicPr>
          <p:cNvPr id="23" name="Picture 22">
            <a:extLst>
              <a:ext uri="{FF2B5EF4-FFF2-40B4-BE49-F238E27FC236}">
                <a16:creationId xmlns:a16="http://schemas.microsoft.com/office/drawing/2014/main" id="{12F8975C-1A8D-4E11-BBA2-7EAF75B3D678}"/>
              </a:ext>
            </a:extLst>
          </p:cNvPr>
          <p:cNvPicPr>
            <a:picLocks noChangeAspect="1"/>
          </p:cNvPicPr>
          <p:nvPr/>
        </p:nvPicPr>
        <p:blipFill>
          <a:blip r:embed="rId3"/>
          <a:stretch>
            <a:fillRect/>
          </a:stretch>
        </p:blipFill>
        <p:spPr>
          <a:xfrm flipH="1">
            <a:off x="7528293" y="4613748"/>
            <a:ext cx="973542" cy="648394"/>
          </a:xfrm>
          <a:prstGeom prst="rect">
            <a:avLst/>
          </a:prstGeom>
        </p:spPr>
      </p:pic>
      <p:pic>
        <p:nvPicPr>
          <p:cNvPr id="24" name="Picture 23">
            <a:extLst>
              <a:ext uri="{FF2B5EF4-FFF2-40B4-BE49-F238E27FC236}">
                <a16:creationId xmlns:a16="http://schemas.microsoft.com/office/drawing/2014/main" id="{2DC742B9-594D-430D-8AAB-3A1D4F646959}"/>
              </a:ext>
            </a:extLst>
          </p:cNvPr>
          <p:cNvPicPr>
            <a:picLocks noChangeAspect="1"/>
          </p:cNvPicPr>
          <p:nvPr/>
        </p:nvPicPr>
        <p:blipFill>
          <a:blip r:embed="rId3"/>
          <a:stretch>
            <a:fillRect/>
          </a:stretch>
        </p:blipFill>
        <p:spPr>
          <a:xfrm flipH="1">
            <a:off x="8450633" y="4613749"/>
            <a:ext cx="973540" cy="648393"/>
          </a:xfrm>
          <a:prstGeom prst="rect">
            <a:avLst/>
          </a:prstGeom>
        </p:spPr>
      </p:pic>
      <p:pic>
        <p:nvPicPr>
          <p:cNvPr id="25" name="Picture 24">
            <a:extLst>
              <a:ext uri="{FF2B5EF4-FFF2-40B4-BE49-F238E27FC236}">
                <a16:creationId xmlns:a16="http://schemas.microsoft.com/office/drawing/2014/main" id="{690533A5-6FC7-4A08-9C40-399FF2155EBA}"/>
              </a:ext>
            </a:extLst>
          </p:cNvPr>
          <p:cNvPicPr>
            <a:picLocks noChangeAspect="1"/>
          </p:cNvPicPr>
          <p:nvPr/>
        </p:nvPicPr>
        <p:blipFill>
          <a:blip r:embed="rId3"/>
          <a:stretch>
            <a:fillRect/>
          </a:stretch>
        </p:blipFill>
        <p:spPr>
          <a:xfrm flipH="1">
            <a:off x="485858" y="2383330"/>
            <a:ext cx="793828" cy="528702"/>
          </a:xfrm>
          <a:prstGeom prst="rect">
            <a:avLst/>
          </a:prstGeom>
        </p:spPr>
      </p:pic>
      <p:pic>
        <p:nvPicPr>
          <p:cNvPr id="26" name="Picture 25">
            <a:extLst>
              <a:ext uri="{FF2B5EF4-FFF2-40B4-BE49-F238E27FC236}">
                <a16:creationId xmlns:a16="http://schemas.microsoft.com/office/drawing/2014/main" id="{B8D2F1C1-CF3B-4D51-A0F9-087B3FBC3765}"/>
              </a:ext>
            </a:extLst>
          </p:cNvPr>
          <p:cNvPicPr>
            <a:picLocks noChangeAspect="1"/>
          </p:cNvPicPr>
          <p:nvPr/>
        </p:nvPicPr>
        <p:blipFill>
          <a:blip r:embed="rId3"/>
          <a:stretch>
            <a:fillRect/>
          </a:stretch>
        </p:blipFill>
        <p:spPr>
          <a:xfrm flipH="1">
            <a:off x="1875949" y="2388683"/>
            <a:ext cx="793828" cy="528702"/>
          </a:xfrm>
          <a:prstGeom prst="rect">
            <a:avLst/>
          </a:prstGeom>
        </p:spPr>
      </p:pic>
      <p:pic>
        <p:nvPicPr>
          <p:cNvPr id="27" name="Picture 26">
            <a:extLst>
              <a:ext uri="{FF2B5EF4-FFF2-40B4-BE49-F238E27FC236}">
                <a16:creationId xmlns:a16="http://schemas.microsoft.com/office/drawing/2014/main" id="{792685B0-8D5A-4E8B-A07E-39A37CD0C9F5}"/>
              </a:ext>
            </a:extLst>
          </p:cNvPr>
          <p:cNvPicPr>
            <a:picLocks noChangeAspect="1"/>
          </p:cNvPicPr>
          <p:nvPr/>
        </p:nvPicPr>
        <p:blipFill>
          <a:blip r:embed="rId3"/>
          <a:stretch>
            <a:fillRect/>
          </a:stretch>
        </p:blipFill>
        <p:spPr>
          <a:xfrm flipH="1">
            <a:off x="10059954" y="2160348"/>
            <a:ext cx="793828" cy="528702"/>
          </a:xfrm>
          <a:prstGeom prst="rect">
            <a:avLst/>
          </a:prstGeom>
        </p:spPr>
      </p:pic>
      <p:pic>
        <p:nvPicPr>
          <p:cNvPr id="28" name="Picture 27">
            <a:extLst>
              <a:ext uri="{FF2B5EF4-FFF2-40B4-BE49-F238E27FC236}">
                <a16:creationId xmlns:a16="http://schemas.microsoft.com/office/drawing/2014/main" id="{23E3E344-6732-4743-B83E-F0B7377CDF53}"/>
              </a:ext>
            </a:extLst>
          </p:cNvPr>
          <p:cNvPicPr>
            <a:picLocks noChangeAspect="1"/>
          </p:cNvPicPr>
          <p:nvPr/>
        </p:nvPicPr>
        <p:blipFill>
          <a:blip r:embed="rId3"/>
          <a:stretch>
            <a:fillRect/>
          </a:stretch>
        </p:blipFill>
        <p:spPr>
          <a:xfrm flipH="1">
            <a:off x="8349768" y="2206086"/>
            <a:ext cx="793828" cy="528702"/>
          </a:xfrm>
          <a:prstGeom prst="rect">
            <a:avLst/>
          </a:prstGeom>
        </p:spPr>
      </p:pic>
      <p:sp>
        <p:nvSpPr>
          <p:cNvPr id="19" name="TextBox 18"/>
          <p:cNvSpPr txBox="1"/>
          <p:nvPr/>
        </p:nvSpPr>
        <p:spPr>
          <a:xfrm>
            <a:off x="3894934" y="4869215"/>
            <a:ext cx="2890343" cy="369332"/>
          </a:xfrm>
          <a:prstGeom prst="rect">
            <a:avLst/>
          </a:prstGeom>
          <a:solidFill>
            <a:schemeClr val="bg1"/>
          </a:solidFill>
          <a:ln>
            <a:solidFill>
              <a:schemeClr val="tx1"/>
            </a:solidFill>
          </a:ln>
        </p:spPr>
        <p:txBody>
          <a:bodyPr wrap="square" rtlCol="0">
            <a:spAutoFit/>
          </a:bodyPr>
          <a:lstStyle/>
          <a:p>
            <a:pPr algn="ctr"/>
            <a:r>
              <a:rPr lang="en-US" b="1" dirty="0"/>
              <a:t>Fully Capable datacenters</a:t>
            </a:r>
          </a:p>
        </p:txBody>
      </p:sp>
      <p:cxnSp>
        <p:nvCxnSpPr>
          <p:cNvPr id="32" name="Straight Arrow Connector 31">
            <a:extLst>
              <a:ext uri="{FF2B5EF4-FFF2-40B4-BE49-F238E27FC236}">
                <a16:creationId xmlns:a16="http://schemas.microsoft.com/office/drawing/2014/main" id="{0AD0B6B0-A223-44DC-86B2-B1BE0E8A79E8}"/>
              </a:ext>
            </a:extLst>
          </p:cNvPr>
          <p:cNvCxnSpPr>
            <a:cxnSpLocks/>
          </p:cNvCxnSpPr>
          <p:nvPr/>
        </p:nvCxnSpPr>
        <p:spPr>
          <a:xfrm flipH="1" flipV="1">
            <a:off x="3673503" y="545459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E70D880-9810-476D-872F-87D4C2774FD4}"/>
              </a:ext>
            </a:extLst>
          </p:cNvPr>
          <p:cNvCxnSpPr>
            <a:cxnSpLocks/>
          </p:cNvCxnSpPr>
          <p:nvPr/>
        </p:nvCxnSpPr>
        <p:spPr>
          <a:xfrm flipH="1" flipV="1">
            <a:off x="2950603" y="5398015"/>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307516-E8EE-41FE-9209-A340316A3170}"/>
              </a:ext>
            </a:extLst>
          </p:cNvPr>
          <p:cNvCxnSpPr>
            <a:cxnSpLocks/>
          </p:cNvCxnSpPr>
          <p:nvPr/>
        </p:nvCxnSpPr>
        <p:spPr>
          <a:xfrm flipH="1" flipV="1">
            <a:off x="1875949" y="5447978"/>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99073E-7708-459C-9DB1-8DAF3B5B301B}"/>
              </a:ext>
            </a:extLst>
          </p:cNvPr>
          <p:cNvCxnSpPr>
            <a:cxnSpLocks/>
          </p:cNvCxnSpPr>
          <p:nvPr/>
        </p:nvCxnSpPr>
        <p:spPr>
          <a:xfrm flipV="1">
            <a:off x="6312185" y="534455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D34EBC-6B64-4493-B728-794588379C79}"/>
              </a:ext>
            </a:extLst>
          </p:cNvPr>
          <p:cNvCxnSpPr>
            <a:cxnSpLocks/>
          </p:cNvCxnSpPr>
          <p:nvPr/>
        </p:nvCxnSpPr>
        <p:spPr>
          <a:xfrm flipV="1">
            <a:off x="6710574" y="5310920"/>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3802EE2-1C0B-412D-9AEA-5FFCC51128DC}"/>
              </a:ext>
            </a:extLst>
          </p:cNvPr>
          <p:cNvCxnSpPr>
            <a:cxnSpLocks/>
          </p:cNvCxnSpPr>
          <p:nvPr/>
        </p:nvCxnSpPr>
        <p:spPr>
          <a:xfrm flipV="1">
            <a:off x="7059461" y="5345162"/>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48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542B-5994-D98A-A1E4-335098D68689}"/>
              </a:ext>
            </a:extLst>
          </p:cNvPr>
          <p:cNvSpPr>
            <a:spLocks noGrp="1"/>
          </p:cNvSpPr>
          <p:nvPr>
            <p:ph type="title"/>
          </p:nvPr>
        </p:nvSpPr>
        <p:spPr/>
        <p:txBody>
          <a:bodyPr/>
          <a:lstStyle/>
          <a:p>
            <a:r>
              <a:rPr lang="en-US" dirty="0"/>
              <a:t>Each </a:t>
            </a:r>
            <a:r>
              <a:rPr lang="en-US" dirty="0">
                <a:sym typeface="Symbol" panose="05050102010706020507" pitchFamily="18" charset="2"/>
              </a:rPr>
              <a:t>-service…</a:t>
            </a:r>
            <a:r>
              <a:rPr lang="en-US" dirty="0"/>
              <a:t> </a:t>
            </a:r>
          </a:p>
        </p:txBody>
      </p:sp>
      <p:sp>
        <p:nvSpPr>
          <p:cNvPr id="3" name="Content Placeholder 2">
            <a:extLst>
              <a:ext uri="{FF2B5EF4-FFF2-40B4-BE49-F238E27FC236}">
                <a16:creationId xmlns:a16="http://schemas.microsoft.com/office/drawing/2014/main" id="{B48A9844-E8D6-6CE2-766F-D2F41B443C3C}"/>
              </a:ext>
            </a:extLst>
          </p:cNvPr>
          <p:cNvSpPr>
            <a:spLocks noGrp="1"/>
          </p:cNvSpPr>
          <p:nvPr>
            <p:ph idx="1"/>
          </p:nvPr>
        </p:nvSpPr>
        <p:spPr/>
        <p:txBody>
          <a:bodyPr>
            <a:normAutofit fontScale="92500" lnSpcReduction="10000"/>
          </a:bodyPr>
          <a:lstStyle/>
          <a:p>
            <a:r>
              <a:rPr lang="en-US" dirty="0"/>
              <a:t>Is just some program, packaged as a “docker container”</a:t>
            </a:r>
          </a:p>
          <a:p>
            <a:endParaRPr lang="en-US" dirty="0"/>
          </a:p>
          <a:p>
            <a:r>
              <a:rPr lang="en-US" dirty="0"/>
              <a:t>The software was written to run with multiple side-by-side copies (“instances”)</a:t>
            </a:r>
          </a:p>
          <a:p>
            <a:pPr>
              <a:buFont typeface="Wingdings" panose="05000000000000000000" pitchFamily="2" charset="2"/>
              <a:buChar char="Ø"/>
            </a:pPr>
            <a:r>
              <a:rPr lang="en-US" dirty="0"/>
              <a:t>  Some services are started </a:t>
            </a:r>
            <a:r>
              <a:rPr lang="en-US" i="1" dirty="0"/>
              <a:t>on demand </a:t>
            </a:r>
            <a:r>
              <a:rPr lang="en-US" dirty="0"/>
              <a:t>and shut down when not in use.  Others    </a:t>
            </a:r>
            <a:br>
              <a:rPr lang="en-US" dirty="0"/>
            </a:br>
            <a:r>
              <a:rPr lang="en-US" dirty="0"/>
              <a:t>    are always running, and often we add or remove instances as needed</a:t>
            </a:r>
          </a:p>
          <a:p>
            <a:pPr>
              <a:buFont typeface="Wingdings" panose="05000000000000000000" pitchFamily="2" charset="2"/>
              <a:buChar char="Ø"/>
            </a:pPr>
            <a:r>
              <a:rPr lang="en-US" dirty="0"/>
              <a:t>  Client programs talk to service instances over the network.  Looks just like a</a:t>
            </a:r>
            <a:br>
              <a:rPr lang="en-US" dirty="0"/>
            </a:br>
            <a:r>
              <a:rPr lang="en-US" dirty="0"/>
              <a:t>    function call, but in fact a message is sent, and the reply is a message too</a:t>
            </a:r>
          </a:p>
          <a:p>
            <a:pPr>
              <a:buFont typeface="Wingdings" panose="05000000000000000000" pitchFamily="2" charset="2"/>
              <a:buChar char="Ø"/>
            </a:pPr>
            <a:r>
              <a:rPr lang="en-US" dirty="0"/>
              <a:t>  Cloud services keep data in files or databases or key-value storage, updating     </a:t>
            </a:r>
            <a:br>
              <a:rPr lang="en-US" dirty="0"/>
            </a:br>
            <a:r>
              <a:rPr lang="en-US" dirty="0"/>
              <a:t>    it as needed.  This makes it easy to start/stop instances</a:t>
            </a:r>
          </a:p>
          <a:p>
            <a:pPr>
              <a:buFont typeface="Wingdings" panose="05000000000000000000" pitchFamily="2" charset="2"/>
              <a:buChar char="Ø"/>
            </a:pPr>
            <a:endParaRPr lang="en-US" dirty="0"/>
          </a:p>
        </p:txBody>
      </p:sp>
      <p:sp>
        <p:nvSpPr>
          <p:cNvPr id="4" name="Footer Placeholder 3">
            <a:extLst>
              <a:ext uri="{FF2B5EF4-FFF2-40B4-BE49-F238E27FC236}">
                <a16:creationId xmlns:a16="http://schemas.microsoft.com/office/drawing/2014/main" id="{BE22A873-024E-24E8-AB43-14E314ED7A5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675042D3-B155-79A7-2B52-73ED0679BD65}"/>
              </a:ext>
            </a:extLst>
          </p:cNvPr>
          <p:cNvSpPr>
            <a:spLocks noGrp="1"/>
          </p:cNvSpPr>
          <p:nvPr>
            <p:ph type="sldNum" sz="quarter" idx="12"/>
          </p:nvPr>
        </p:nvSpPr>
        <p:spPr/>
        <p:txBody>
          <a:bodyPr/>
          <a:lstStyle/>
          <a:p>
            <a:fld id="{3C974458-8A97-4835-BF79-1FB6D7856C21}" type="slidenum">
              <a:rPr lang="en-US" smtClean="0"/>
              <a:t>3</a:t>
            </a:fld>
            <a:endParaRPr lang="en-US"/>
          </a:p>
        </p:txBody>
      </p:sp>
      <p:sp>
        <p:nvSpPr>
          <p:cNvPr id="6" name="Cylinder 5">
            <a:extLst>
              <a:ext uri="{FF2B5EF4-FFF2-40B4-BE49-F238E27FC236}">
                <a16:creationId xmlns:a16="http://schemas.microsoft.com/office/drawing/2014/main" id="{54BECBF7-2004-4DC4-1E51-D3242D1F779A}"/>
              </a:ext>
            </a:extLst>
          </p:cNvPr>
          <p:cNvSpPr/>
          <p:nvPr/>
        </p:nvSpPr>
        <p:spPr>
          <a:xfrm>
            <a:off x="8531603" y="213961"/>
            <a:ext cx="3220129" cy="1216152"/>
          </a:xfrm>
          <a:prstGeom prst="can">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ylinder 6">
            <a:extLst>
              <a:ext uri="{FF2B5EF4-FFF2-40B4-BE49-F238E27FC236}">
                <a16:creationId xmlns:a16="http://schemas.microsoft.com/office/drawing/2014/main" id="{91F8C2D1-D8F0-868D-5D72-24CE414B27B5}"/>
              </a:ext>
            </a:extLst>
          </p:cNvPr>
          <p:cNvSpPr/>
          <p:nvPr/>
        </p:nvSpPr>
        <p:spPr>
          <a:xfrm>
            <a:off x="8967831" y="751834"/>
            <a:ext cx="587229" cy="360726"/>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2A08593E-988E-EC52-C8D3-306C3CD461CB}"/>
              </a:ext>
            </a:extLst>
          </p:cNvPr>
          <p:cNvSpPr/>
          <p:nvPr/>
        </p:nvSpPr>
        <p:spPr>
          <a:xfrm>
            <a:off x="9848052" y="751834"/>
            <a:ext cx="587229" cy="360726"/>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BF794743-7E93-A620-7BCA-C77C47A67B96}"/>
              </a:ext>
            </a:extLst>
          </p:cNvPr>
          <p:cNvSpPr/>
          <p:nvPr/>
        </p:nvSpPr>
        <p:spPr>
          <a:xfrm>
            <a:off x="10728273" y="745399"/>
            <a:ext cx="587229" cy="360726"/>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4040F5-AD97-E8A1-FF22-2F42711A04EA}"/>
              </a:ext>
            </a:extLst>
          </p:cNvPr>
          <p:cNvSpPr txBox="1"/>
          <p:nvPr/>
        </p:nvSpPr>
        <p:spPr>
          <a:xfrm>
            <a:off x="7970203" y="1430113"/>
            <a:ext cx="4109944" cy="646331"/>
          </a:xfrm>
          <a:prstGeom prst="rect">
            <a:avLst/>
          </a:prstGeom>
          <a:noFill/>
        </p:spPr>
        <p:txBody>
          <a:bodyPr wrap="square" rtlCol="0">
            <a:spAutoFit/>
          </a:bodyPr>
          <a:lstStyle/>
          <a:p>
            <a:pPr algn="ctr"/>
            <a:r>
              <a:rPr lang="en-US" dirty="0"/>
              <a:t>A database implemented by 3 “instances”.  This requires a special coding style</a:t>
            </a:r>
          </a:p>
        </p:txBody>
      </p:sp>
      <p:sp>
        <p:nvSpPr>
          <p:cNvPr id="11" name="Freeform: Shape 10">
            <a:extLst>
              <a:ext uri="{FF2B5EF4-FFF2-40B4-BE49-F238E27FC236}">
                <a16:creationId xmlns:a16="http://schemas.microsoft.com/office/drawing/2014/main" id="{0CEB2411-4553-38F1-E64A-901A56D8407A}"/>
              </a:ext>
            </a:extLst>
          </p:cNvPr>
          <p:cNvSpPr/>
          <p:nvPr/>
        </p:nvSpPr>
        <p:spPr>
          <a:xfrm>
            <a:off x="6581150" y="428914"/>
            <a:ext cx="297057" cy="838899"/>
          </a:xfrm>
          <a:custGeom>
            <a:avLst/>
            <a:gdLst>
              <a:gd name="connsiteX0" fmla="*/ 134234 w 297057"/>
              <a:gd name="connsiteY0" fmla="*/ 0 h 838899"/>
              <a:gd name="connsiteX1" fmla="*/ 293625 w 297057"/>
              <a:gd name="connsiteY1" fmla="*/ 234891 h 838899"/>
              <a:gd name="connsiteX2" fmla="*/ 10 w 297057"/>
              <a:gd name="connsiteY2" fmla="*/ 503339 h 838899"/>
              <a:gd name="connsiteX3" fmla="*/ 285236 w 297057"/>
              <a:gd name="connsiteY3" fmla="*/ 838899 h 838899"/>
            </a:gdLst>
            <a:ahLst/>
            <a:cxnLst>
              <a:cxn ang="0">
                <a:pos x="connsiteX0" y="connsiteY0"/>
              </a:cxn>
              <a:cxn ang="0">
                <a:pos x="connsiteX1" y="connsiteY1"/>
              </a:cxn>
              <a:cxn ang="0">
                <a:pos x="connsiteX2" y="connsiteY2"/>
              </a:cxn>
              <a:cxn ang="0">
                <a:pos x="connsiteX3" y="connsiteY3"/>
              </a:cxn>
            </a:cxnLst>
            <a:rect l="l" t="t" r="r" b="b"/>
            <a:pathLst>
              <a:path w="297057" h="838899">
                <a:moveTo>
                  <a:pt x="134234" y="0"/>
                </a:moveTo>
                <a:cubicBezTo>
                  <a:pt x="225115" y="75500"/>
                  <a:pt x="315996" y="151001"/>
                  <a:pt x="293625" y="234891"/>
                </a:cubicBezTo>
                <a:cubicBezTo>
                  <a:pt x="271254" y="318781"/>
                  <a:pt x="1408" y="402671"/>
                  <a:pt x="10" y="503339"/>
                </a:cubicBezTo>
                <a:cubicBezTo>
                  <a:pt x="-1388" y="604007"/>
                  <a:pt x="141924" y="721453"/>
                  <a:pt x="285236" y="8388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C202E0-019B-99FE-548A-80ADEAA2D782}"/>
              </a:ext>
            </a:extLst>
          </p:cNvPr>
          <p:cNvSpPr txBox="1"/>
          <p:nvPr/>
        </p:nvSpPr>
        <p:spPr>
          <a:xfrm>
            <a:off x="5971212" y="1335024"/>
            <a:ext cx="1718291" cy="369332"/>
          </a:xfrm>
          <a:prstGeom prst="rect">
            <a:avLst/>
          </a:prstGeom>
          <a:noFill/>
        </p:spPr>
        <p:txBody>
          <a:bodyPr wrap="none" rtlCol="0">
            <a:spAutoFit/>
          </a:bodyPr>
          <a:lstStyle/>
          <a:p>
            <a:r>
              <a:rPr lang="en-US" dirty="0"/>
              <a:t>A client program</a:t>
            </a:r>
          </a:p>
        </p:txBody>
      </p:sp>
      <p:cxnSp>
        <p:nvCxnSpPr>
          <p:cNvPr id="14" name="Straight Arrow Connector 13">
            <a:extLst>
              <a:ext uri="{FF2B5EF4-FFF2-40B4-BE49-F238E27FC236}">
                <a16:creationId xmlns:a16="http://schemas.microsoft.com/office/drawing/2014/main" id="{29890086-DA4F-D721-4DAA-7D789C9057BA}"/>
              </a:ext>
            </a:extLst>
          </p:cNvPr>
          <p:cNvCxnSpPr>
            <a:cxnSpLocks/>
          </p:cNvCxnSpPr>
          <p:nvPr/>
        </p:nvCxnSpPr>
        <p:spPr>
          <a:xfrm>
            <a:off x="6764681" y="791949"/>
            <a:ext cx="2421264" cy="140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706F07D-434D-9044-0504-5DEB334C55AA}"/>
              </a:ext>
            </a:extLst>
          </p:cNvPr>
          <p:cNvCxnSpPr>
            <a:cxnSpLocks/>
            <a:endCxn id="11" idx="2"/>
          </p:cNvCxnSpPr>
          <p:nvPr/>
        </p:nvCxnSpPr>
        <p:spPr>
          <a:xfrm flipH="1" flipV="1">
            <a:off x="6581160" y="932253"/>
            <a:ext cx="2568639" cy="22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DB600C-95C6-8DB0-07AF-767D6312084F}"/>
              </a:ext>
            </a:extLst>
          </p:cNvPr>
          <p:cNvSpPr txBox="1"/>
          <p:nvPr/>
        </p:nvSpPr>
        <p:spPr>
          <a:xfrm>
            <a:off x="7030515" y="886996"/>
            <a:ext cx="1186800" cy="276999"/>
          </a:xfrm>
          <a:prstGeom prst="rect">
            <a:avLst/>
          </a:prstGeom>
          <a:noFill/>
        </p:spPr>
        <p:txBody>
          <a:bodyPr wrap="none" rtlCol="0">
            <a:spAutoFit/>
          </a:bodyPr>
          <a:lstStyle/>
          <a:p>
            <a:r>
              <a:rPr lang="en-US" sz="1200" dirty="0"/>
              <a:t>TCP network link</a:t>
            </a:r>
          </a:p>
        </p:txBody>
      </p:sp>
    </p:spTree>
    <p:extLst>
      <p:ext uri="{BB962C8B-B14F-4D97-AF65-F5344CB8AC3E}">
        <p14:creationId xmlns:p14="http://schemas.microsoft.com/office/powerpoint/2010/main" val="3769459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7A2B-EA1A-2A67-ECB5-435A0A3BD254}"/>
              </a:ext>
            </a:extLst>
          </p:cNvPr>
          <p:cNvSpPr>
            <a:spLocks noGrp="1"/>
          </p:cNvSpPr>
          <p:nvPr>
            <p:ph type="title"/>
          </p:nvPr>
        </p:nvSpPr>
        <p:spPr/>
        <p:txBody>
          <a:bodyPr/>
          <a:lstStyle/>
          <a:p>
            <a:r>
              <a:rPr lang="en-US" dirty="0"/>
              <a:t>Content cache goals</a:t>
            </a:r>
          </a:p>
        </p:txBody>
      </p:sp>
      <p:sp>
        <p:nvSpPr>
          <p:cNvPr id="5" name="Content Placeholder 4">
            <a:extLst>
              <a:ext uri="{FF2B5EF4-FFF2-40B4-BE49-F238E27FC236}">
                <a16:creationId xmlns:a16="http://schemas.microsoft.com/office/drawing/2014/main" id="{C51AA85F-4B8B-460E-5F17-E019B2592875}"/>
              </a:ext>
            </a:extLst>
          </p:cNvPr>
          <p:cNvSpPr>
            <a:spLocks noGrp="1"/>
          </p:cNvSpPr>
          <p:nvPr>
            <p:ph idx="1"/>
          </p:nvPr>
        </p:nvSpPr>
        <p:spPr/>
        <p:txBody>
          <a:bodyPr/>
          <a:lstStyle/>
          <a:p>
            <a:r>
              <a:rPr lang="en-US" dirty="0"/>
              <a:t>Support very fast lookup by any client from anywhere in the world</a:t>
            </a:r>
          </a:p>
          <a:p>
            <a:endParaRPr lang="en-US" dirty="0"/>
          </a:p>
          <a:p>
            <a:r>
              <a:rPr lang="en-US" dirty="0"/>
              <a:t>Minimize the number of requests that reach the database backend</a:t>
            </a:r>
          </a:p>
          <a:p>
            <a:endParaRPr lang="en-US" dirty="0"/>
          </a:p>
          <a:p>
            <a:r>
              <a:rPr lang="en-US" dirty="0"/>
              <a:t>Uses sharded KVS at every level!</a:t>
            </a:r>
          </a:p>
        </p:txBody>
      </p:sp>
      <p:sp>
        <p:nvSpPr>
          <p:cNvPr id="3" name="Footer Placeholder 2">
            <a:extLst>
              <a:ext uri="{FF2B5EF4-FFF2-40B4-BE49-F238E27FC236}">
                <a16:creationId xmlns:a16="http://schemas.microsoft.com/office/drawing/2014/main" id="{22B01BFD-DA8E-0C74-6524-07AC8690A6B3}"/>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281FE0D3-9697-2628-5256-B3FEC59875B7}"/>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1886283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01AB-D71E-4C42-B4FC-72CCA040EAA3}"/>
              </a:ext>
            </a:extLst>
          </p:cNvPr>
          <p:cNvSpPr>
            <a:spLocks noGrp="1"/>
          </p:cNvSpPr>
          <p:nvPr>
            <p:ph type="title"/>
          </p:nvPr>
        </p:nvSpPr>
        <p:spPr/>
        <p:txBody>
          <a:bodyPr/>
          <a:lstStyle/>
          <a:p>
            <a:r>
              <a:rPr lang="en-US" dirty="0"/>
              <a:t>… the data is just “Blobs”</a:t>
            </a:r>
          </a:p>
        </p:txBody>
      </p:sp>
      <p:sp>
        <p:nvSpPr>
          <p:cNvPr id="3" name="Content Placeholder 2">
            <a:extLst>
              <a:ext uri="{FF2B5EF4-FFF2-40B4-BE49-F238E27FC236}">
                <a16:creationId xmlns:a16="http://schemas.microsoft.com/office/drawing/2014/main" id="{8239A051-3889-4F8A-90BD-FE6D7E9C281D}"/>
              </a:ext>
            </a:extLst>
          </p:cNvPr>
          <p:cNvSpPr>
            <a:spLocks noGrp="1"/>
          </p:cNvSpPr>
          <p:nvPr>
            <p:ph idx="1"/>
          </p:nvPr>
        </p:nvSpPr>
        <p:spPr>
          <a:xfrm>
            <a:off x="931363" y="1950982"/>
            <a:ext cx="10786872" cy="4023360"/>
          </a:xfrm>
        </p:spPr>
        <p:txBody>
          <a:bodyPr/>
          <a:lstStyle/>
          <a:p>
            <a:r>
              <a:rPr lang="en-US" dirty="0"/>
              <a:t>Facebook image data is stored in “blobs”: </a:t>
            </a:r>
            <a:r>
              <a:rPr lang="en-US" u="sng" dirty="0"/>
              <a:t>B</a:t>
            </a:r>
            <a:r>
              <a:rPr lang="en-US" dirty="0"/>
              <a:t>inary </a:t>
            </a:r>
            <a:r>
              <a:rPr lang="en-US" u="sng" dirty="0"/>
              <a:t>L</a:t>
            </a:r>
            <a:r>
              <a:rPr lang="en-US" dirty="0"/>
              <a:t>arge </a:t>
            </a:r>
            <a:r>
              <a:rPr lang="en-US" u="sng" dirty="0"/>
              <a:t>Ob</a:t>
            </a:r>
            <a:r>
              <a:rPr lang="en-US" dirty="0"/>
              <a:t>jects</a:t>
            </a:r>
          </a:p>
          <a:p>
            <a:pPr lvl="1">
              <a:buFont typeface="Wingdings" panose="05000000000000000000" pitchFamily="2" charset="2"/>
              <a:buChar char="Ø"/>
            </a:pPr>
            <a:r>
              <a:rPr lang="en-US" dirty="0"/>
              <a:t>  This includes original images, videos</a:t>
            </a:r>
          </a:p>
          <a:p>
            <a:pPr lvl="1">
              <a:buFont typeface="Wingdings" panose="05000000000000000000" pitchFamily="2" charset="2"/>
              <a:buChar char="Ø"/>
            </a:pPr>
            <a:r>
              <a:rPr lang="en-US" dirty="0"/>
              <a:t>  Resized versions, and ones with different playback quality</a:t>
            </a:r>
          </a:p>
          <a:p>
            <a:pPr lvl="1">
              <a:buFont typeface="Wingdings" panose="05000000000000000000" pitchFamily="2" charset="2"/>
              <a:buChar char="Ø"/>
            </a:pPr>
            <a:r>
              <a:rPr lang="en-US" dirty="0"/>
              <a:t>  Versions that have been processed to tag people, </a:t>
            </a:r>
            <a:r>
              <a:rPr lang="en-US" i="1" dirty="0"/>
              <a:t>augmented reality</a:t>
            </a:r>
            <a:endParaRPr lang="en-US" dirty="0"/>
          </a:p>
          <a:p>
            <a:pPr marL="128016" lvl="1" indent="0">
              <a:buNone/>
            </a:pPr>
            <a:endParaRPr lang="en-US" dirty="0"/>
          </a:p>
        </p:txBody>
      </p:sp>
      <p:sp>
        <p:nvSpPr>
          <p:cNvPr id="4" name="Footer Placeholder 3">
            <a:extLst>
              <a:ext uri="{FF2B5EF4-FFF2-40B4-BE49-F238E27FC236}">
                <a16:creationId xmlns:a16="http://schemas.microsoft.com/office/drawing/2014/main" id="{C6A7D641-CCCE-4833-AAD2-6FE4E6BBAB0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A50F869-56C4-4832-AD10-2E9094648EF5}"/>
              </a:ext>
            </a:extLst>
          </p:cNvPr>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a:extLst>
              <a:ext uri="{FF2B5EF4-FFF2-40B4-BE49-F238E27FC236}">
                <a16:creationId xmlns:a16="http://schemas.microsoft.com/office/drawing/2014/main" id="{E92F74B0-4466-4C8F-83DB-91E611B8516B}"/>
              </a:ext>
            </a:extLst>
          </p:cNvPr>
          <p:cNvPicPr>
            <a:picLocks noChangeAspect="1"/>
          </p:cNvPicPr>
          <p:nvPr/>
        </p:nvPicPr>
        <p:blipFill>
          <a:blip r:embed="rId3"/>
          <a:stretch>
            <a:fillRect/>
          </a:stretch>
        </p:blipFill>
        <p:spPr>
          <a:xfrm>
            <a:off x="817129" y="4132733"/>
            <a:ext cx="4351042" cy="2456526"/>
          </a:xfrm>
          <a:prstGeom prst="rect">
            <a:avLst/>
          </a:prstGeom>
        </p:spPr>
      </p:pic>
      <p:pic>
        <p:nvPicPr>
          <p:cNvPr id="7" name="Picture 6">
            <a:extLst>
              <a:ext uri="{FF2B5EF4-FFF2-40B4-BE49-F238E27FC236}">
                <a16:creationId xmlns:a16="http://schemas.microsoft.com/office/drawing/2014/main" id="{3D0194B6-B68D-4B31-8215-7730E7FD2CD6}"/>
              </a:ext>
            </a:extLst>
          </p:cNvPr>
          <p:cNvPicPr>
            <a:picLocks noChangeAspect="1"/>
          </p:cNvPicPr>
          <p:nvPr/>
        </p:nvPicPr>
        <p:blipFill>
          <a:blip r:embed="rId4"/>
          <a:stretch>
            <a:fillRect/>
          </a:stretch>
        </p:blipFill>
        <p:spPr>
          <a:xfrm>
            <a:off x="9237384" y="123615"/>
            <a:ext cx="2311225" cy="1683026"/>
          </a:xfrm>
          <a:prstGeom prst="rect">
            <a:avLst/>
          </a:prstGeom>
        </p:spPr>
      </p:pic>
      <p:pic>
        <p:nvPicPr>
          <p:cNvPr id="8" name="Picture 7">
            <a:extLst>
              <a:ext uri="{FF2B5EF4-FFF2-40B4-BE49-F238E27FC236}">
                <a16:creationId xmlns:a16="http://schemas.microsoft.com/office/drawing/2014/main" id="{E4924652-119B-4AE7-B925-FF97C2A39104}"/>
              </a:ext>
            </a:extLst>
          </p:cNvPr>
          <p:cNvPicPr>
            <a:picLocks noChangeAspect="1"/>
          </p:cNvPicPr>
          <p:nvPr/>
        </p:nvPicPr>
        <p:blipFill>
          <a:blip r:embed="rId5"/>
          <a:stretch>
            <a:fillRect/>
          </a:stretch>
        </p:blipFill>
        <p:spPr>
          <a:xfrm>
            <a:off x="5580628" y="4251345"/>
            <a:ext cx="3432313" cy="1930676"/>
          </a:xfrm>
          <a:prstGeom prst="rect">
            <a:avLst/>
          </a:prstGeom>
        </p:spPr>
      </p:pic>
    </p:spTree>
    <p:extLst>
      <p:ext uri="{BB962C8B-B14F-4D97-AF65-F5344CB8AC3E}">
        <p14:creationId xmlns:p14="http://schemas.microsoft.com/office/powerpoint/2010/main" val="69371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D646-C85D-4224-B558-0354A25DB75A}"/>
              </a:ext>
            </a:extLst>
          </p:cNvPr>
          <p:cNvSpPr>
            <a:spLocks noGrp="1"/>
          </p:cNvSpPr>
          <p:nvPr>
            <p:ph type="title"/>
          </p:nvPr>
        </p:nvSpPr>
        <p:spPr/>
        <p:txBody>
          <a:bodyPr/>
          <a:lstStyle/>
          <a:p>
            <a:r>
              <a:rPr lang="en-US" dirty="0"/>
              <a:t>Haystack</a:t>
            </a:r>
          </a:p>
        </p:txBody>
      </p:sp>
      <p:sp>
        <p:nvSpPr>
          <p:cNvPr id="3" name="Content Placeholder 2">
            <a:extLst>
              <a:ext uri="{FF2B5EF4-FFF2-40B4-BE49-F238E27FC236}">
                <a16:creationId xmlns:a16="http://schemas.microsoft.com/office/drawing/2014/main" id="{73DC2F10-FA38-44A9-9D2F-31144981450E}"/>
              </a:ext>
            </a:extLst>
          </p:cNvPr>
          <p:cNvSpPr>
            <a:spLocks noGrp="1"/>
          </p:cNvSpPr>
          <p:nvPr>
            <p:ph idx="1"/>
          </p:nvPr>
        </p:nvSpPr>
        <p:spPr/>
        <p:txBody>
          <a:bodyPr>
            <a:normAutofit fontScale="92500" lnSpcReduction="10000"/>
          </a:bodyPr>
          <a:lstStyle/>
          <a:p>
            <a:r>
              <a:rPr lang="en-US" dirty="0"/>
              <a:t>Holds the real image and video data in huge “film strips”, write-once.</a:t>
            </a:r>
          </a:p>
          <a:p>
            <a:r>
              <a:rPr lang="en-US" dirty="0"/>
              <a:t>Designed to retrieve any object with a single seek and a single read.   Optimized for SSD (these have good transfer rates but are best for write-once, reread many loads, and have a long delay for starting a write).</a:t>
            </a:r>
          </a:p>
          <a:p>
            <a:r>
              <a:rPr lang="en-US" dirty="0"/>
              <a:t>Facebook doesn’t run a lot of copies</a:t>
            </a:r>
          </a:p>
          <a:p>
            <a:pPr>
              <a:buFont typeface="Wingdings" panose="05000000000000000000" pitchFamily="2" charset="2"/>
              <a:buChar char="Ø"/>
            </a:pPr>
            <a:r>
              <a:rPr lang="en-US" dirty="0"/>
              <a:t>  One on the West Coast, one more on the East Coast</a:t>
            </a:r>
          </a:p>
          <a:p>
            <a:pPr>
              <a:buFont typeface="Wingdings" panose="05000000000000000000" pitchFamily="2" charset="2"/>
              <a:buChar char="Ø"/>
            </a:pPr>
            <a:r>
              <a:rPr lang="en-US" dirty="0"/>
              <a:t>  Each has a backup right next to it.</a:t>
            </a:r>
          </a:p>
          <a:p>
            <a:pPr>
              <a:buFont typeface="Wingdings" panose="05000000000000000000" pitchFamily="2" charset="2"/>
              <a:buChar char="Ø"/>
            </a:pPr>
            <a:endParaRPr lang="en-US" dirty="0"/>
          </a:p>
          <a:p>
            <a:pPr marL="0" indent="0">
              <a:buNone/>
            </a:pPr>
            <a:r>
              <a:rPr lang="en-US" dirty="0"/>
              <a:t>Main issue: Haystack would easily get overloaded without caching</a:t>
            </a:r>
          </a:p>
        </p:txBody>
      </p:sp>
      <p:sp>
        <p:nvSpPr>
          <p:cNvPr id="4" name="Footer Placeholder 3">
            <a:extLst>
              <a:ext uri="{FF2B5EF4-FFF2-40B4-BE49-F238E27FC236}">
                <a16:creationId xmlns:a16="http://schemas.microsoft.com/office/drawing/2014/main" id="{F2D579A4-0876-4BFA-8F84-C01C10DC27D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8DD3DF8-5B23-4426-AEA8-4F74861C1AB9}"/>
              </a:ext>
            </a:extLst>
          </p:cNvPr>
          <p:cNvSpPr>
            <a:spLocks noGrp="1"/>
          </p:cNvSpPr>
          <p:nvPr>
            <p:ph type="sldNum" sz="quarter" idx="12"/>
          </p:nvPr>
        </p:nvSpPr>
        <p:spPr/>
        <p:txBody>
          <a:bodyPr/>
          <a:lstStyle/>
          <a:p>
            <a:fld id="{3C974458-8A97-4835-BF79-1FB6D7856C21}" type="slidenum">
              <a:rPr lang="en-US" smtClean="0"/>
              <a:t>32</a:t>
            </a:fld>
            <a:endParaRPr lang="en-US"/>
          </a:p>
        </p:txBody>
      </p:sp>
      <p:pic>
        <p:nvPicPr>
          <p:cNvPr id="6" name="Picture 5">
            <a:extLst>
              <a:ext uri="{FF2B5EF4-FFF2-40B4-BE49-F238E27FC236}">
                <a16:creationId xmlns:a16="http://schemas.microsoft.com/office/drawing/2014/main" id="{0EDBDBBB-9C53-4E48-9B47-E2BFEE70DD37}"/>
              </a:ext>
            </a:extLst>
          </p:cNvPr>
          <p:cNvPicPr>
            <a:picLocks noChangeAspect="1"/>
          </p:cNvPicPr>
          <p:nvPr/>
        </p:nvPicPr>
        <p:blipFill>
          <a:blip r:embed="rId3"/>
          <a:stretch>
            <a:fillRect/>
          </a:stretch>
        </p:blipFill>
        <p:spPr>
          <a:xfrm>
            <a:off x="9101298" y="533994"/>
            <a:ext cx="2222868" cy="1550838"/>
          </a:xfrm>
          <a:prstGeom prst="rect">
            <a:avLst/>
          </a:prstGeom>
        </p:spPr>
      </p:pic>
    </p:spTree>
    <p:extLst>
      <p:ext uri="{BB962C8B-B14F-4D97-AF65-F5344CB8AC3E}">
        <p14:creationId xmlns:p14="http://schemas.microsoft.com/office/powerpoint/2010/main" val="3092386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cache for blobs?</a:t>
            </a:r>
          </a:p>
        </p:txBody>
      </p:sp>
      <p:sp>
        <p:nvSpPr>
          <p:cNvPr id="3" name="Content Placeholder 2"/>
          <p:cNvSpPr>
            <a:spLocks noGrp="1"/>
          </p:cNvSpPr>
          <p:nvPr>
            <p:ph idx="1"/>
          </p:nvPr>
        </p:nvSpPr>
        <p:spPr>
          <a:xfrm>
            <a:off x="1024128" y="2456863"/>
            <a:ext cx="10786872" cy="3507971"/>
          </a:xfrm>
        </p:spPr>
        <p:txBody>
          <a:bodyPr>
            <a:normAutofit/>
          </a:bodyPr>
          <a:lstStyle/>
          <a:p>
            <a:r>
              <a:rPr lang="en-US" dirty="0"/>
              <a:t>The keys would be photo or video id’s.  </a:t>
            </a:r>
          </a:p>
          <a:p>
            <a:endParaRPr lang="en-US" dirty="0"/>
          </a:p>
          <a:p>
            <a:r>
              <a:rPr lang="en-US" dirty="0"/>
              <a:t>For each unique blob, FB has a special kind of tag telling us the resized dimensions of the particular instance we are looking at.</a:t>
            </a:r>
          </a:p>
          <a:p>
            <a:endParaRPr lang="en-US" dirty="0"/>
          </a:p>
          <a:p>
            <a:r>
              <a:rPr lang="en-US" dirty="0"/>
              <a:t>Resizing takes time and requires a GPU.  So</a:t>
            </a:r>
            <a:br>
              <a:rPr lang="en-US" dirty="0"/>
            </a:br>
            <a:r>
              <a:rPr lang="en-US" dirty="0"/>
              <a:t>FB wants to avoid </a:t>
            </a:r>
            <a:r>
              <a:rPr lang="en-US" dirty="0" err="1"/>
              <a:t>recomputing</a:t>
            </a:r>
            <a:r>
              <a:rPr lang="en-US" dirty="0"/>
              <a:t> them.</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a:xfrm>
            <a:off x="11518976" y="6492829"/>
            <a:ext cx="973667" cy="274320"/>
          </a:xfrm>
        </p:spPr>
        <p:txBody>
          <a:bodyPr/>
          <a:lstStyle/>
          <a:p>
            <a:fld id="{3C974458-8A97-4835-BF79-1FB6D7856C21}" type="slidenum">
              <a:rPr lang="en-US" smtClean="0"/>
              <a:t>33</a:t>
            </a:fld>
            <a:endParaRPr lang="en-US"/>
          </a:p>
        </p:txBody>
      </p:sp>
      <p:sp>
        <p:nvSpPr>
          <p:cNvPr id="6" name="Can 5"/>
          <p:cNvSpPr/>
          <p:nvPr/>
        </p:nvSpPr>
        <p:spPr>
          <a:xfrm>
            <a:off x="9378988" y="219456"/>
            <a:ext cx="2344189"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sp>
        <p:nvSpPr>
          <p:cNvPr id="7" name="TextBox 6"/>
          <p:cNvSpPr txBox="1"/>
          <p:nvPr/>
        </p:nvSpPr>
        <p:spPr>
          <a:xfrm>
            <a:off x="9160625" y="1557428"/>
            <a:ext cx="2842953" cy="923330"/>
          </a:xfrm>
          <a:prstGeom prst="rect">
            <a:avLst/>
          </a:prstGeom>
          <a:noFill/>
        </p:spPr>
        <p:txBody>
          <a:bodyPr wrap="square" rtlCol="0">
            <a:spAutoFit/>
          </a:bodyPr>
          <a:lstStyle/>
          <a:p>
            <a:pPr algn="ctr"/>
            <a:r>
              <a:rPr lang="en-US" dirty="0"/>
              <a:t>Goal: a </a:t>
            </a:r>
            <a:r>
              <a:rPr lang="en-US" dirty="0">
                <a:sym typeface="Symbol" panose="05050102010706020507" pitchFamily="18" charset="2"/>
              </a:rPr>
              <a:t>-service we can run anywhere, and that can adapt in size as loads vary.</a:t>
            </a:r>
            <a:endParaRPr lang="en-US" dirty="0"/>
          </a:p>
        </p:txBody>
      </p:sp>
      <p:pic>
        <p:nvPicPr>
          <p:cNvPr id="8" name="Picture 7">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9692353" y="4555373"/>
            <a:ext cx="2311225" cy="1683026"/>
          </a:xfrm>
          <a:prstGeom prst="rect">
            <a:avLst/>
          </a:prstGeom>
        </p:spPr>
      </p:pic>
      <p:pic>
        <p:nvPicPr>
          <p:cNvPr id="9" name="Picture 8">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519524" y="4802546"/>
            <a:ext cx="901431" cy="656419"/>
          </a:xfrm>
          <a:prstGeom prst="rect">
            <a:avLst/>
          </a:prstGeom>
        </p:spPr>
      </p:pic>
      <p:pic>
        <p:nvPicPr>
          <p:cNvPr id="10" name="Picture 9">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154609" y="5779595"/>
            <a:ext cx="474365" cy="345431"/>
          </a:xfrm>
          <a:prstGeom prst="rect">
            <a:avLst/>
          </a:prstGeom>
        </p:spPr>
      </p:pic>
    </p:spTree>
    <p:extLst>
      <p:ext uri="{BB962C8B-B14F-4D97-AF65-F5344CB8AC3E}">
        <p14:creationId xmlns:p14="http://schemas.microsoft.com/office/powerpoint/2010/main" val="4022074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000" b="1" dirty="0">
                    <a:solidFill>
                      <a:srgbClr val="FF0000"/>
                    </a:solidFill>
                    <a:latin typeface="Helvetica Neue Medium"/>
                    <a:cs typeface="Helvetica Neue Medium"/>
                  </a:rPr>
                  <a:t>Browser </a:t>
                </a:r>
              </a:p>
              <a:p>
                <a:pPr algn="ctr"/>
                <a:r>
                  <a:rPr lang="en-US" sz="2000" b="1" dirty="0">
                    <a:solidFill>
                      <a:srgbClr val="FF0000"/>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25" name="TextBox 124"/>
          <p:cNvSpPr txBox="1"/>
          <p:nvPr/>
        </p:nvSpPr>
        <p:spPr>
          <a:xfrm>
            <a:off x="853555" y="444110"/>
            <a:ext cx="2741456" cy="1384995"/>
          </a:xfrm>
          <a:prstGeom prst="rect">
            <a:avLst/>
          </a:prstGeom>
          <a:noFill/>
        </p:spPr>
        <p:txBody>
          <a:bodyPr wrap="none" rtlCol="0">
            <a:spAutoFit/>
          </a:bodyPr>
          <a:lstStyle/>
          <a:p>
            <a:r>
              <a:rPr lang="en-US" sz="2800" dirty="0"/>
              <a:t>True data center</a:t>
            </a:r>
            <a:br>
              <a:rPr lang="en-US" sz="2800" dirty="0"/>
            </a:br>
            <a:r>
              <a:rPr lang="en-US" sz="2800" dirty="0"/>
              <a:t>holds the original </a:t>
            </a:r>
            <a:br>
              <a:rPr lang="en-US" sz="2800" dirty="0"/>
            </a:br>
            <a:r>
              <a:rPr lang="en-US" sz="2800" dirty="0"/>
              <a:t>photo in Haystack</a:t>
            </a:r>
          </a:p>
        </p:txBody>
      </p:sp>
      <p:sp>
        <p:nvSpPr>
          <p:cNvPr id="18" name="Speech Bubble: Rectangle 17">
            <a:extLst>
              <a:ext uri="{FF2B5EF4-FFF2-40B4-BE49-F238E27FC236}">
                <a16:creationId xmlns:a16="http://schemas.microsoft.com/office/drawing/2014/main" id="{758D5D62-A13D-4D36-8F29-672E77863D32}"/>
              </a:ext>
            </a:extLst>
          </p:cNvPr>
          <p:cNvSpPr/>
          <p:nvPr/>
        </p:nvSpPr>
        <p:spPr>
          <a:xfrm>
            <a:off x="4593039" y="5236719"/>
            <a:ext cx="4181684" cy="906411"/>
          </a:xfrm>
          <a:prstGeom prst="wedgeRectCallout">
            <a:avLst>
              <a:gd name="adj1" fmla="val -83501"/>
              <a:gd name="adj2" fmla="val -10913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you’ve recently seen the image, Facebook finds the blob in a cache on your computer</a:t>
            </a:r>
          </a:p>
        </p:txBody>
      </p:sp>
      <p:sp>
        <p:nvSpPr>
          <p:cNvPr id="49" name="Oval 48"/>
          <p:cNvSpPr>
            <a:spLocks noChangeAspect="1"/>
          </p:cNvSpPr>
          <p:nvPr/>
        </p:nvSpPr>
        <p:spPr>
          <a:xfrm>
            <a:off x="6893130" y="1039119"/>
            <a:ext cx="1347650" cy="1347650"/>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3" name="TextBox 2"/>
          <p:cNvSpPr txBox="1"/>
          <p:nvPr/>
        </p:nvSpPr>
        <p:spPr>
          <a:xfrm>
            <a:off x="8755669" y="690902"/>
            <a:ext cx="2930731" cy="1477328"/>
          </a:xfrm>
          <a:prstGeom prst="rect">
            <a:avLst/>
          </a:prstGeom>
          <a:noFill/>
        </p:spPr>
        <p:txBody>
          <a:bodyPr wrap="square" rtlCol="0">
            <a:spAutoFit/>
          </a:bodyPr>
          <a:lstStyle/>
          <a:p>
            <a:r>
              <a:rPr lang="en-US" dirty="0"/>
              <a:t>First, FB fetches your feed.  This will have URLs with the image ID embedded in them.  The browser tells the system what size of screen it has.</a:t>
            </a: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50" name="Oval 49"/>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19" name="Slide Number Placeholder 18"/>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883188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b="1" dirty="0">
                <a:solidFill>
                  <a:srgbClr val="FF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90463" y="104823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8" name="Oval 117"/>
          <p:cNvSpPr>
            <a:spLocks noChangeAspect="1"/>
          </p:cNvSpPr>
          <p:nvPr/>
        </p:nvSpPr>
        <p:spPr>
          <a:xfrm>
            <a:off x="7502784" y="2865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27028" cy="2246769"/>
          </a:xfrm>
          <a:prstGeom prst="rect">
            <a:avLst/>
          </a:prstGeom>
          <a:noFill/>
        </p:spPr>
        <p:txBody>
          <a:bodyPr wrap="none" rtlCol="0">
            <a:spAutoFit/>
          </a:bodyPr>
          <a:lstStyle/>
          <a:p>
            <a:r>
              <a:rPr lang="en-US" sz="2800" dirty="0"/>
              <a:t>With a UID and a</a:t>
            </a:r>
            <a:br>
              <a:rPr lang="en-US" sz="2800" dirty="0"/>
            </a:br>
            <a:r>
              <a:rPr lang="en-US" sz="2800" dirty="0"/>
              <a:t>target size, we can</a:t>
            </a:r>
            <a:br>
              <a:rPr lang="en-US" sz="2800" dirty="0"/>
            </a:br>
            <a:r>
              <a:rPr lang="en-US" sz="2800" dirty="0"/>
              <a:t>search for the blob</a:t>
            </a:r>
            <a:br>
              <a:rPr lang="en-US" sz="2800" dirty="0"/>
            </a:br>
            <a:r>
              <a:rPr lang="en-US" sz="2800" dirty="0"/>
              <a:t>in the nearest point of </a:t>
            </a:r>
            <a:br>
              <a:rPr lang="en-US" sz="2800" dirty="0"/>
            </a:br>
            <a:r>
              <a:rPr lang="en-US" sz="2800" dirty="0"/>
              <a:t>presence cache.</a:t>
            </a:r>
          </a:p>
        </p:txBody>
      </p:sp>
      <p:sp>
        <p:nvSpPr>
          <p:cNvPr id="48" name="Speech Bubble: Rectangle 47">
            <a:extLst>
              <a:ext uri="{FF2B5EF4-FFF2-40B4-BE49-F238E27FC236}">
                <a16:creationId xmlns:a16="http://schemas.microsoft.com/office/drawing/2014/main" id="{0D1BD888-92ED-4900-9875-8341F2AA384A}"/>
              </a:ext>
            </a:extLst>
          </p:cNvPr>
          <p:cNvSpPr/>
          <p:nvPr/>
        </p:nvSpPr>
        <p:spPr>
          <a:xfrm>
            <a:off x="7073760" y="5236720"/>
            <a:ext cx="3213240" cy="1155288"/>
          </a:xfrm>
          <a:prstGeom prst="wedgeRectCallout">
            <a:avLst>
              <a:gd name="adj1" fmla="val -80567"/>
              <a:gd name="adj2" fmla="val -1196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the image wasn’t found in your browser cache, maybe it can be found in an “edge” cache</a:t>
            </a: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3" name="Footer Placeholder 2"/>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1472701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b="1" dirty="0">
                <a:solidFill>
                  <a:srgbClr val="FF0000"/>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endParaRPr lang="en-US" sz="2200" dirty="0">
              <a:solidFill>
                <a:schemeClr val="tx1"/>
              </a:solidFill>
              <a:latin typeface="Helvetica Neue Medium"/>
              <a:cs typeface="Helvetica Neue Medium"/>
            </a:endParaRPr>
          </a:p>
        </p:txBody>
      </p:sp>
      <p:sp>
        <p:nvSpPr>
          <p:cNvPr id="3" name="Right Brace 2"/>
          <p:cNvSpPr/>
          <p:nvPr/>
        </p:nvSpPr>
        <p:spPr>
          <a:xfrm rot="5400000">
            <a:off x="6324942" y="2116538"/>
            <a:ext cx="702582" cy="708523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TextBox 4"/>
          <p:cNvSpPr txBox="1"/>
          <p:nvPr/>
        </p:nvSpPr>
        <p:spPr>
          <a:xfrm>
            <a:off x="5791049" y="6288526"/>
            <a:ext cx="2103846" cy="523220"/>
          </a:xfrm>
          <a:prstGeom prst="rect">
            <a:avLst/>
          </a:prstGeom>
          <a:noFill/>
        </p:spPr>
        <p:txBody>
          <a:bodyPr wrap="none" rtlCol="0">
            <a:spAutoFit/>
          </a:bodyPr>
          <a:lstStyle/>
          <a:p>
            <a:r>
              <a:rPr lang="en-US" sz="2800" dirty="0"/>
              <a:t>Cache layers</a:t>
            </a:r>
          </a:p>
        </p:txBody>
      </p:sp>
      <p:sp>
        <p:nvSpPr>
          <p:cNvPr id="50" name="Oval 49"/>
          <p:cNvSpPr>
            <a:spLocks noChangeAspect="1"/>
          </p:cNvSpPr>
          <p:nvPr/>
        </p:nvSpPr>
        <p:spPr>
          <a:xfrm>
            <a:off x="4528856" y="128943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1" name="Oval 50"/>
          <p:cNvSpPr>
            <a:spLocks noChangeAspect="1"/>
          </p:cNvSpPr>
          <p:nvPr/>
        </p:nvSpPr>
        <p:spPr>
          <a:xfrm>
            <a:off x="4464332" y="189156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2" name="Oval 51"/>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3" name="Oval 52"/>
          <p:cNvSpPr>
            <a:spLocks noChangeAspect="1"/>
          </p:cNvSpPr>
          <p:nvPr/>
        </p:nvSpPr>
        <p:spPr>
          <a:xfrm>
            <a:off x="7426809" y="209882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7" name="TextBox 56"/>
          <p:cNvSpPr txBox="1"/>
          <p:nvPr/>
        </p:nvSpPr>
        <p:spPr>
          <a:xfrm>
            <a:off x="8643397" y="604982"/>
            <a:ext cx="2751522" cy="2246769"/>
          </a:xfrm>
          <a:prstGeom prst="rect">
            <a:avLst/>
          </a:prstGeom>
          <a:noFill/>
        </p:spPr>
        <p:txBody>
          <a:bodyPr wrap="none" rtlCol="0">
            <a:spAutoFit/>
          </a:bodyPr>
          <a:lstStyle/>
          <a:p>
            <a:r>
              <a:rPr lang="ro-RO" sz="2800" dirty="0"/>
              <a:t>Origin:</a:t>
            </a:r>
          </a:p>
          <a:p>
            <a:r>
              <a:rPr lang="en-US" sz="2800" dirty="0"/>
              <a:t>Coordinated</a:t>
            </a:r>
          </a:p>
          <a:p>
            <a:r>
              <a:rPr lang="ro-RO" sz="2800" dirty="0"/>
              <a:t>FIFO</a:t>
            </a:r>
            <a:endParaRPr lang="en-US" sz="2800" dirty="0"/>
          </a:p>
          <a:p>
            <a:r>
              <a:rPr lang="en-US" sz="2800" dirty="0"/>
              <a:t>Main goal:</a:t>
            </a:r>
          </a:p>
          <a:p>
            <a:r>
              <a:rPr lang="en-US" sz="2800" dirty="0"/>
              <a:t> </a:t>
            </a:r>
            <a:r>
              <a:rPr lang="ro-RO" sz="2800" dirty="0"/>
              <a:t>traffic sheltering</a:t>
            </a:r>
            <a:endParaRPr lang="en-US" sz="2800" dirty="0"/>
          </a:p>
        </p:txBody>
      </p:sp>
      <p:sp>
        <p:nvSpPr>
          <p:cNvPr id="26" name="Speech Bubble: Rectangle 47">
            <a:extLst>
              <a:ext uri="{FF2B5EF4-FFF2-40B4-BE49-F238E27FC236}">
                <a16:creationId xmlns:a16="http://schemas.microsoft.com/office/drawing/2014/main" id="{0D1BD888-92ED-4900-9875-8341F2AA384A}"/>
              </a:ext>
            </a:extLst>
          </p:cNvPr>
          <p:cNvSpPr/>
          <p:nvPr/>
        </p:nvSpPr>
        <p:spPr>
          <a:xfrm>
            <a:off x="9136454" y="5727749"/>
            <a:ext cx="2892061" cy="779855"/>
          </a:xfrm>
          <a:prstGeom prst="wedgeRectCallout">
            <a:avLst>
              <a:gd name="adj1" fmla="val -45321"/>
              <a:gd name="adj2" fmla="val -1523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 the limit, fetch from Haystack.  It has a cache too</a:t>
            </a:r>
          </a:p>
        </p:txBody>
      </p:sp>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18" name="Footer Placeholder 17"/>
          <p:cNvSpPr>
            <a:spLocks noGrp="1"/>
          </p:cNvSpPr>
          <p:nvPr>
            <p:ph type="ftr" sz="quarter" idx="11"/>
          </p:nvPr>
        </p:nvSpPr>
        <p:spPr/>
        <p:txBody>
          <a:bodyPr/>
          <a:lstStyle/>
          <a:p>
            <a:r>
              <a:rPr lang="en-US"/>
              <a:t>http://www.cs.cornell.edu/courses/cs5412/2022fa</a:t>
            </a:r>
          </a:p>
        </p:txBody>
      </p:sp>
      <p:sp>
        <p:nvSpPr>
          <p:cNvPr id="19" name="Slide Number Placeholder 18"/>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260729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a:xfrm>
            <a:off x="1024127" y="585216"/>
            <a:ext cx="10488999" cy="1499616"/>
          </a:xfrm>
        </p:spPr>
        <p:txBody>
          <a:bodyPr>
            <a:normAutofit fontScale="90000"/>
          </a:bodyPr>
          <a:lstStyle/>
          <a:p>
            <a:r>
              <a:rPr lang="en-US" dirty="0"/>
              <a:t>Architectural detail (Complex)</a:t>
            </a:r>
            <a:br>
              <a:rPr lang="en-US" dirty="0"/>
            </a:br>
            <a:r>
              <a:rPr lang="en-US" dirty="0"/>
              <a:t>Dark Gray: We instrumented it</a:t>
            </a:r>
            <a:br>
              <a:rPr lang="en-US" dirty="0"/>
            </a:br>
            <a:r>
              <a:rPr lang="en-US" dirty="0"/>
              <a:t>Pale Gray: We can figure out its behavior</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Tree>
    <p:extLst>
      <p:ext uri="{BB962C8B-B14F-4D97-AF65-F5344CB8AC3E}">
        <p14:creationId xmlns:p14="http://schemas.microsoft.com/office/powerpoint/2010/main" val="3691258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p:txBody>
          <a:bodyPr/>
          <a:lstStyle/>
          <a:p>
            <a:r>
              <a:rPr lang="en-US" dirty="0"/>
              <a:t>Architectural detail (we weren’t able to instrument the pink part)</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
        <p:nvSpPr>
          <p:cNvPr id="3" name="Rectangle 2">
            <a:extLst>
              <a:ext uri="{FF2B5EF4-FFF2-40B4-BE49-F238E27FC236}">
                <a16:creationId xmlns:a16="http://schemas.microsoft.com/office/drawing/2014/main" id="{C24301AB-02A2-4325-A248-BD4817162377}"/>
              </a:ext>
            </a:extLst>
          </p:cNvPr>
          <p:cNvSpPr/>
          <p:nvPr/>
        </p:nvSpPr>
        <p:spPr>
          <a:xfrm>
            <a:off x="3772930" y="5667632"/>
            <a:ext cx="5585254" cy="461319"/>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3F3BD3-C348-4A4A-A5B3-7C06D8B4A376}"/>
              </a:ext>
            </a:extLst>
          </p:cNvPr>
          <p:cNvSpPr/>
          <p:nvPr/>
        </p:nvSpPr>
        <p:spPr>
          <a:xfrm>
            <a:off x="9358184" y="5041558"/>
            <a:ext cx="1070002" cy="1087394"/>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1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631F-467A-40C2-8D11-169395125587}"/>
              </a:ext>
            </a:extLst>
          </p:cNvPr>
          <p:cNvSpPr>
            <a:spLocks noGrp="1"/>
          </p:cNvSpPr>
          <p:nvPr>
            <p:ph type="title"/>
          </p:nvPr>
        </p:nvSpPr>
        <p:spPr/>
        <p:txBody>
          <a:bodyPr/>
          <a:lstStyle/>
          <a:p>
            <a:r>
              <a:rPr lang="en-US" dirty="0"/>
              <a:t>Blob-Serving Stack (the FB portion)</a:t>
            </a:r>
          </a:p>
        </p:txBody>
      </p:sp>
      <p:sp>
        <p:nvSpPr>
          <p:cNvPr id="4" name="Footer Placeholder 3">
            <a:extLst>
              <a:ext uri="{FF2B5EF4-FFF2-40B4-BE49-F238E27FC236}">
                <a16:creationId xmlns:a16="http://schemas.microsoft.com/office/drawing/2014/main" id="{AA2D44FE-44A6-4A43-96C3-76141E28260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6016C83-52D8-44B6-A97B-7EF82E2B5C11}"/>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6" name="Picture 5">
            <a:extLst>
              <a:ext uri="{FF2B5EF4-FFF2-40B4-BE49-F238E27FC236}">
                <a16:creationId xmlns:a16="http://schemas.microsoft.com/office/drawing/2014/main" id="{F286F42D-8C8F-4D11-9EC4-ED76F41D3C47}"/>
              </a:ext>
            </a:extLst>
          </p:cNvPr>
          <p:cNvPicPr>
            <a:picLocks noChangeAspect="1"/>
          </p:cNvPicPr>
          <p:nvPr/>
        </p:nvPicPr>
        <p:blipFill>
          <a:blip r:embed="rId3"/>
          <a:stretch>
            <a:fillRect/>
          </a:stretch>
        </p:blipFill>
        <p:spPr>
          <a:xfrm>
            <a:off x="1814512" y="2051104"/>
            <a:ext cx="8562975" cy="4419600"/>
          </a:xfrm>
          <a:prstGeom prst="rect">
            <a:avLst/>
          </a:prstGeom>
        </p:spPr>
      </p:pic>
    </p:spTree>
    <p:extLst>
      <p:ext uri="{BB962C8B-B14F-4D97-AF65-F5344CB8AC3E}">
        <p14:creationId xmlns:p14="http://schemas.microsoft.com/office/powerpoint/2010/main" val="122619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276E-CF84-4603-9367-40B0A18831BC}"/>
              </a:ext>
            </a:extLst>
          </p:cNvPr>
          <p:cNvSpPr>
            <a:spLocks noGrp="1"/>
          </p:cNvSpPr>
          <p:nvPr>
            <p:ph type="title"/>
          </p:nvPr>
        </p:nvSpPr>
        <p:spPr>
          <a:xfrm>
            <a:off x="1024127" y="585216"/>
            <a:ext cx="11061855" cy="1499616"/>
          </a:xfrm>
        </p:spPr>
        <p:txBody>
          <a:bodyPr/>
          <a:lstStyle/>
          <a:p>
            <a:r>
              <a:rPr lang="en-US" dirty="0"/>
              <a:t>Load swings are inevitable</a:t>
            </a:r>
          </a:p>
        </p:txBody>
      </p:sp>
      <p:sp>
        <p:nvSpPr>
          <p:cNvPr id="3" name="Content Placeholder 2">
            <a:extLst>
              <a:ext uri="{FF2B5EF4-FFF2-40B4-BE49-F238E27FC236}">
                <a16:creationId xmlns:a16="http://schemas.microsoft.com/office/drawing/2014/main" id="{03D49583-2709-41D7-927E-1330DC9C2611}"/>
              </a:ext>
            </a:extLst>
          </p:cNvPr>
          <p:cNvSpPr>
            <a:spLocks noGrp="1"/>
          </p:cNvSpPr>
          <p:nvPr>
            <p:ph idx="1"/>
          </p:nvPr>
        </p:nvSpPr>
        <p:spPr/>
        <p:txBody>
          <a:bodyPr/>
          <a:lstStyle/>
          <a:p>
            <a:r>
              <a:rPr lang="en-US" dirty="0"/>
              <a:t>People sleep in Seattle while they are waking up in New York.</a:t>
            </a:r>
          </a:p>
          <a:p>
            <a:endParaRPr lang="en-US" dirty="0"/>
          </a:p>
          <a:p>
            <a:r>
              <a:rPr lang="en-US" dirty="0"/>
              <a:t>People work in </a:t>
            </a:r>
            <a:r>
              <a:rPr lang="en-US" dirty="0" err="1"/>
              <a:t>Mumbia</a:t>
            </a:r>
            <a:r>
              <a:rPr lang="en-US" dirty="0"/>
              <a:t> when nobody is working in the USA</a:t>
            </a:r>
          </a:p>
          <a:p>
            <a:endParaRPr lang="en-US" dirty="0"/>
          </a:p>
          <a:p>
            <a:r>
              <a:rPr lang="en-US" dirty="0"/>
              <a:t>So any particular datacenter sees huge variation in loads.</a:t>
            </a:r>
          </a:p>
        </p:txBody>
      </p:sp>
      <p:sp>
        <p:nvSpPr>
          <p:cNvPr id="4" name="Footer Placeholder 3">
            <a:extLst>
              <a:ext uri="{FF2B5EF4-FFF2-40B4-BE49-F238E27FC236}">
                <a16:creationId xmlns:a16="http://schemas.microsoft.com/office/drawing/2014/main" id="{C6273F05-43FC-4DD8-98D7-A8E85494E41E}"/>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9A6E405-4CBA-4097-AA5D-124E10B4ABC9}"/>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106654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507D-2948-411D-A605-CAB62CF22C58}"/>
              </a:ext>
            </a:extLst>
          </p:cNvPr>
          <p:cNvSpPr>
            <a:spLocks noGrp="1"/>
          </p:cNvSpPr>
          <p:nvPr>
            <p:ph type="title"/>
          </p:nvPr>
        </p:nvSpPr>
        <p:spPr/>
        <p:txBody>
          <a:bodyPr/>
          <a:lstStyle/>
          <a:p>
            <a:r>
              <a:rPr lang="en-US" dirty="0"/>
              <a:t>What we Observed</a:t>
            </a:r>
          </a:p>
        </p:txBody>
      </p:sp>
      <p:sp>
        <p:nvSpPr>
          <p:cNvPr id="6" name="Content Placeholder 5">
            <a:extLst>
              <a:ext uri="{FF2B5EF4-FFF2-40B4-BE49-F238E27FC236}">
                <a16:creationId xmlns:a16="http://schemas.microsoft.com/office/drawing/2014/main" id="{61AD15AC-F4DE-4A77-A89C-02D526309972}"/>
              </a:ext>
            </a:extLst>
          </p:cNvPr>
          <p:cNvSpPr>
            <a:spLocks noGrp="1"/>
          </p:cNvSpPr>
          <p:nvPr>
            <p:ph idx="1"/>
          </p:nvPr>
        </p:nvSpPr>
        <p:spPr/>
        <p:txBody>
          <a:bodyPr/>
          <a:lstStyle/>
          <a:p>
            <a:r>
              <a:rPr lang="en-US" dirty="0"/>
              <a:t>Month long trace of photo accesses, which we sampled and anonymized.  Captures cache hits and misses at every level.</a:t>
            </a:r>
          </a:p>
        </p:txBody>
      </p:sp>
      <p:sp>
        <p:nvSpPr>
          <p:cNvPr id="3" name="Footer Placeholder 2">
            <a:extLst>
              <a:ext uri="{FF2B5EF4-FFF2-40B4-BE49-F238E27FC236}">
                <a16:creationId xmlns:a16="http://schemas.microsoft.com/office/drawing/2014/main" id="{08BC9938-0270-4CAF-903A-E7FA8FEA5ECC}"/>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163851D1-0A1E-4C4F-A372-779EBAB1DCBF}"/>
              </a:ext>
            </a:extLst>
          </p:cNvPr>
          <p:cNvSpPr>
            <a:spLocks noGrp="1"/>
          </p:cNvSpPr>
          <p:nvPr>
            <p:ph type="sldNum" sz="quarter" idx="12"/>
          </p:nvPr>
        </p:nvSpPr>
        <p:spPr/>
        <p:txBody>
          <a:bodyPr/>
          <a:lstStyle/>
          <a:p>
            <a:fld id="{3C974458-8A97-4835-BF79-1FB6D7856C21}" type="slidenum">
              <a:rPr lang="en-US" smtClean="0"/>
              <a:t>40</a:t>
            </a:fld>
            <a:endParaRPr lang="en-US"/>
          </a:p>
        </p:txBody>
      </p:sp>
      <p:pic>
        <p:nvPicPr>
          <p:cNvPr id="5" name="Picture 4">
            <a:extLst>
              <a:ext uri="{FF2B5EF4-FFF2-40B4-BE49-F238E27FC236}">
                <a16:creationId xmlns:a16="http://schemas.microsoft.com/office/drawing/2014/main" id="{FF8CCB09-0CE5-45AA-B929-692DF9D260AC}"/>
              </a:ext>
            </a:extLst>
          </p:cNvPr>
          <p:cNvPicPr>
            <a:picLocks noChangeAspect="1"/>
          </p:cNvPicPr>
          <p:nvPr/>
        </p:nvPicPr>
        <p:blipFill>
          <a:blip r:embed="rId3"/>
          <a:stretch>
            <a:fillRect/>
          </a:stretch>
        </p:blipFill>
        <p:spPr>
          <a:xfrm>
            <a:off x="1836255" y="3471034"/>
            <a:ext cx="8572500" cy="2619375"/>
          </a:xfrm>
          <a:prstGeom prst="rect">
            <a:avLst/>
          </a:prstGeom>
        </p:spPr>
      </p:pic>
    </p:spTree>
    <p:extLst>
      <p:ext uri="{BB962C8B-B14F-4D97-AF65-F5344CB8AC3E}">
        <p14:creationId xmlns:p14="http://schemas.microsoft.com/office/powerpoint/2010/main" val="4102839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0934-8054-4416-8B7F-E7F54D672348}"/>
              </a:ext>
            </a:extLst>
          </p:cNvPr>
          <p:cNvSpPr>
            <a:spLocks noGrp="1"/>
          </p:cNvSpPr>
          <p:nvPr>
            <p:ph type="title"/>
          </p:nvPr>
        </p:nvSpPr>
        <p:spPr/>
        <p:txBody>
          <a:bodyPr/>
          <a:lstStyle/>
          <a:p>
            <a:r>
              <a:rPr lang="en-US" dirty="0"/>
              <a:t>Caches see “circadian” Patterns</a:t>
            </a:r>
          </a:p>
        </p:txBody>
      </p:sp>
      <p:sp>
        <p:nvSpPr>
          <p:cNvPr id="8" name="Content Placeholder 7">
            <a:extLst>
              <a:ext uri="{FF2B5EF4-FFF2-40B4-BE49-F238E27FC236}">
                <a16:creationId xmlns:a16="http://schemas.microsoft.com/office/drawing/2014/main" id="{2B9CBA95-8F05-42AA-A464-747B102DCD9C}"/>
              </a:ext>
            </a:extLst>
          </p:cNvPr>
          <p:cNvSpPr>
            <a:spLocks noGrp="1"/>
          </p:cNvSpPr>
          <p:nvPr>
            <p:ph idx="1"/>
          </p:nvPr>
        </p:nvSpPr>
        <p:spPr>
          <a:xfrm>
            <a:off x="1024128" y="1934817"/>
            <a:ext cx="10786872" cy="4374543"/>
          </a:xfrm>
        </p:spPr>
        <p:txBody>
          <a:bodyPr>
            <a:normAutofit lnSpcReduction="10000"/>
          </a:bodyPr>
          <a:lstStyle/>
          <a:p>
            <a:r>
              <a:rPr lang="en-US" dirty="0"/>
              <a:t>Accesses vary by time of day…</a:t>
            </a:r>
          </a:p>
          <a:p>
            <a:endParaRPr lang="en-US" dirty="0"/>
          </a:p>
          <a:p>
            <a:endParaRPr lang="en-US" dirty="0"/>
          </a:p>
          <a:p>
            <a:endParaRPr lang="en-US" dirty="0"/>
          </a:p>
          <a:p>
            <a:endParaRPr lang="en-US" dirty="0"/>
          </a:p>
          <a:p>
            <a:endParaRPr lang="en-US" dirty="0"/>
          </a:p>
          <a:p>
            <a:endParaRPr lang="en-US" dirty="0"/>
          </a:p>
          <a:p>
            <a:pPr marL="0" indent="0">
              <a:buNone/>
            </a:pPr>
            <a:r>
              <a:rPr lang="en-US" dirty="0"/>
              <a:t>… and by photo: Some are far more popular than others</a:t>
            </a:r>
          </a:p>
        </p:txBody>
      </p:sp>
      <p:sp>
        <p:nvSpPr>
          <p:cNvPr id="4" name="Footer Placeholder 3">
            <a:extLst>
              <a:ext uri="{FF2B5EF4-FFF2-40B4-BE49-F238E27FC236}">
                <a16:creationId xmlns:a16="http://schemas.microsoft.com/office/drawing/2014/main" id="{7F396AF8-20C8-45C3-8130-2F9836C2E03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9E2B6CC-4428-47E0-B390-5365874F6F91}"/>
              </a:ext>
            </a:extLst>
          </p:cNvPr>
          <p:cNvSpPr>
            <a:spLocks noGrp="1"/>
          </p:cNvSpPr>
          <p:nvPr>
            <p:ph type="sldNum" sz="quarter" idx="12"/>
          </p:nvPr>
        </p:nvSpPr>
        <p:spPr/>
        <p:txBody>
          <a:bodyPr/>
          <a:lstStyle/>
          <a:p>
            <a:fld id="{3C974458-8A97-4835-BF79-1FB6D7856C21}" type="slidenum">
              <a:rPr lang="en-US" smtClean="0"/>
              <a:t>41</a:t>
            </a:fld>
            <a:endParaRPr lang="en-US"/>
          </a:p>
        </p:txBody>
      </p:sp>
      <p:pic>
        <p:nvPicPr>
          <p:cNvPr id="6" name="Picture 7">
            <a:extLst>
              <a:ext uri="{FF2B5EF4-FFF2-40B4-BE49-F238E27FC236}">
                <a16:creationId xmlns:a16="http://schemas.microsoft.com/office/drawing/2014/main" id="{A089FF8A-4FAE-4C50-8B26-A6484969F6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235" y="2862470"/>
            <a:ext cx="4572000" cy="20955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6DA107E2-F51B-4AAC-A561-367555266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835" y="2557670"/>
            <a:ext cx="3657600" cy="2468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364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6CC-9CDE-4D63-94A5-39E6CB418C2E}"/>
              </a:ext>
            </a:extLst>
          </p:cNvPr>
          <p:cNvSpPr>
            <a:spLocks noGrp="1"/>
          </p:cNvSpPr>
          <p:nvPr>
            <p:ph type="title"/>
          </p:nvPr>
        </p:nvSpPr>
        <p:spPr/>
        <p:txBody>
          <a:bodyPr/>
          <a:lstStyle/>
          <a:p>
            <a:r>
              <a:rPr lang="en-US" dirty="0"/>
              <a:t>Photo </a:t>
            </a:r>
            <a:r>
              <a:rPr lang="en-US" dirty="0" err="1"/>
              <a:t>cacheability</a:t>
            </a:r>
            <a:r>
              <a:rPr lang="en-US" dirty="0"/>
              <a:t> by popularity</a:t>
            </a:r>
          </a:p>
        </p:txBody>
      </p:sp>
      <p:pic>
        <p:nvPicPr>
          <p:cNvPr id="9" name="Content Placeholder 8">
            <a:extLst>
              <a:ext uri="{FF2B5EF4-FFF2-40B4-BE49-F238E27FC236}">
                <a16:creationId xmlns:a16="http://schemas.microsoft.com/office/drawing/2014/main" id="{1FD68582-7881-4E5A-9B08-77EB34FCC1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7564" y="2494975"/>
            <a:ext cx="4608103" cy="2990246"/>
          </a:xfrm>
        </p:spPr>
      </p:pic>
      <p:sp>
        <p:nvSpPr>
          <p:cNvPr id="4" name="Footer Placeholder 3">
            <a:extLst>
              <a:ext uri="{FF2B5EF4-FFF2-40B4-BE49-F238E27FC236}">
                <a16:creationId xmlns:a16="http://schemas.microsoft.com/office/drawing/2014/main" id="{6B03CCE4-F0E4-469F-A861-43C18D820E4D}"/>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77FDFE2-950A-4D46-8BD5-FA86131E553D}"/>
              </a:ext>
            </a:extLst>
          </p:cNvPr>
          <p:cNvSpPr>
            <a:spLocks noGrp="1"/>
          </p:cNvSpPr>
          <p:nvPr>
            <p:ph type="sldNum" sz="quarter" idx="12"/>
          </p:nvPr>
        </p:nvSpPr>
        <p:spPr/>
        <p:txBody>
          <a:bodyPr/>
          <a:lstStyle/>
          <a:p>
            <a:fld id="{3C974458-8A97-4835-BF79-1FB6D7856C21}" type="slidenum">
              <a:rPr lang="en-US" smtClean="0"/>
              <a:t>42</a:t>
            </a:fld>
            <a:endParaRPr lang="en-US"/>
          </a:p>
        </p:txBody>
      </p:sp>
      <p:sp>
        <p:nvSpPr>
          <p:cNvPr id="10" name="Content Placeholder 2">
            <a:extLst>
              <a:ext uri="{FF2B5EF4-FFF2-40B4-BE49-F238E27FC236}">
                <a16:creationId xmlns:a16="http://schemas.microsoft.com/office/drawing/2014/main" id="{778A46D3-5BF7-4996-B248-228A50700E88}"/>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The main job of each layer</a:t>
            </a:r>
            <a:br>
              <a:rPr lang="en-US" dirty="0"/>
            </a:br>
            <a:r>
              <a:rPr lang="en-US" dirty="0"/>
              <a:t>is different.</a:t>
            </a:r>
          </a:p>
          <a:p>
            <a:endParaRPr lang="en-US" dirty="0"/>
          </a:p>
          <a:p>
            <a:r>
              <a:rPr lang="en-US" dirty="0"/>
              <a:t>This is further evidence that cache</a:t>
            </a:r>
            <a:br>
              <a:rPr lang="en-US" dirty="0"/>
            </a:br>
            <a:r>
              <a:rPr lang="en-US" dirty="0"/>
              <a:t>policy should vary to match </a:t>
            </a:r>
            <a:br>
              <a:rPr lang="en-US" dirty="0"/>
            </a:br>
            <a:r>
              <a:rPr lang="en-US" dirty="0"/>
              <a:t>details of the actual workload</a:t>
            </a:r>
            <a:br>
              <a:rPr lang="en-US" dirty="0"/>
            </a:br>
            <a:endParaRPr lang="en-US" dirty="0"/>
          </a:p>
        </p:txBody>
      </p:sp>
    </p:spTree>
    <p:extLst>
      <p:ext uri="{BB962C8B-B14F-4D97-AF65-F5344CB8AC3E}">
        <p14:creationId xmlns:p14="http://schemas.microsoft.com/office/powerpoint/2010/main" val="1314515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5EE9B-2623-4113-ACC9-89C39EFC9569}"/>
              </a:ext>
            </a:extLst>
          </p:cNvPr>
          <p:cNvSpPr>
            <a:spLocks noGrp="1"/>
          </p:cNvSpPr>
          <p:nvPr>
            <p:ph type="title"/>
          </p:nvPr>
        </p:nvSpPr>
        <p:spPr/>
        <p:txBody>
          <a:bodyPr/>
          <a:lstStyle/>
          <a:p>
            <a:r>
              <a:rPr lang="en-US" dirty="0"/>
              <a:t>GEO-Scale Caching</a:t>
            </a:r>
          </a:p>
        </p:txBody>
      </p:sp>
      <p:sp>
        <p:nvSpPr>
          <p:cNvPr id="6" name="Content Placeholder 5">
            <a:extLst>
              <a:ext uri="{FF2B5EF4-FFF2-40B4-BE49-F238E27FC236}">
                <a16:creationId xmlns:a16="http://schemas.microsoft.com/office/drawing/2014/main" id="{08CF934F-8B5C-4B15-ACB1-BBBB1D533498}"/>
              </a:ext>
            </a:extLst>
          </p:cNvPr>
          <p:cNvSpPr>
            <a:spLocks noGrp="1"/>
          </p:cNvSpPr>
          <p:nvPr>
            <p:ph idx="1"/>
          </p:nvPr>
        </p:nvSpPr>
        <p:spPr/>
        <p:txBody>
          <a:bodyPr>
            <a:normAutofit lnSpcReduction="10000"/>
          </a:bodyPr>
          <a:lstStyle/>
          <a:p>
            <a:r>
              <a:rPr lang="en-US" dirty="0"/>
              <a:t>One way to do far better turns out to be for caches to collaborate at a WAN layer – some edge servers may encounter “suddenly popular” content earlier than others, and so those would do resizing operations first.</a:t>
            </a:r>
          </a:p>
          <a:p>
            <a:endParaRPr lang="en-US" dirty="0"/>
          </a:p>
          <a:p>
            <a:r>
              <a:rPr lang="en-US" dirty="0"/>
              <a:t>WAN collaboration between Edge caches is faster than asking for it from Haystack, and also reduces load on the Haystack platform.</a:t>
            </a:r>
          </a:p>
          <a:p>
            <a:endParaRPr lang="en-US" dirty="0"/>
          </a:p>
          <a:p>
            <a:r>
              <a:rPr lang="en-US" dirty="0"/>
              <a:t>Key insight: the Facebook Internet is remarkably fast and stable, and this gives better than scaling because the full cache can be exploited.</a:t>
            </a:r>
          </a:p>
        </p:txBody>
      </p:sp>
      <p:sp>
        <p:nvSpPr>
          <p:cNvPr id="3" name="Footer Placeholder 2">
            <a:extLst>
              <a:ext uri="{FF2B5EF4-FFF2-40B4-BE49-F238E27FC236}">
                <a16:creationId xmlns:a16="http://schemas.microsoft.com/office/drawing/2014/main" id="{154B89D8-DAEA-4E3C-96A2-08F761D92F8A}"/>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97B1FAC1-2C33-443A-867C-0011EE03300B}"/>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3410500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50816" y="1047907"/>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rgbClr val="C00000">
              <a:alpha val="63000"/>
            </a:srgb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C0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17859" cy="2246769"/>
          </a:xfrm>
          <a:prstGeom prst="rect">
            <a:avLst/>
          </a:prstGeom>
          <a:noFill/>
        </p:spPr>
        <p:txBody>
          <a:bodyPr wrap="none" rtlCol="0">
            <a:spAutoFit/>
          </a:bodyPr>
          <a:lstStyle/>
          <a:p>
            <a:r>
              <a:rPr lang="en-US" sz="2800" dirty="0"/>
              <a:t>Remote fetch:</a:t>
            </a:r>
            <a:br>
              <a:rPr lang="en-US" sz="2800" dirty="0"/>
            </a:br>
            <a:r>
              <a:rPr lang="en-US" sz="2800" dirty="0"/>
              <a:t>cooperation between</a:t>
            </a:r>
            <a:br>
              <a:rPr lang="en-US" sz="2800" dirty="0"/>
            </a:br>
            <a:r>
              <a:rPr lang="en-US" sz="2800" dirty="0"/>
              <a:t>point-of-presence </a:t>
            </a:r>
            <a:br>
              <a:rPr lang="en-US" sz="2800" dirty="0"/>
            </a:br>
            <a:r>
              <a:rPr lang="en-US" sz="2800" dirty="0"/>
              <a:t>cache systems to share</a:t>
            </a:r>
            <a:br>
              <a:rPr lang="en-US" sz="2800" dirty="0"/>
            </a:br>
            <a:r>
              <a:rPr lang="en-US" sz="2800" dirty="0"/>
              <a:t>load and resources</a:t>
            </a:r>
          </a:p>
        </p:txBody>
      </p:sp>
      <p:pic>
        <p:nvPicPr>
          <p:cNvPr id="49" name="Picture 48">
            <a:extLst>
              <a:ext uri="{FF2B5EF4-FFF2-40B4-BE49-F238E27FC236}">
                <a16:creationId xmlns:a16="http://schemas.microsoft.com/office/drawing/2014/main" id="{8AB9F594-1586-4D09-85CB-D025CF7142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0787" y="1289438"/>
            <a:ext cx="199477" cy="386468"/>
          </a:xfrm>
          <a:prstGeom prst="rect">
            <a:avLst/>
          </a:prstGeom>
        </p:spPr>
      </p:pic>
      <p:cxnSp>
        <p:nvCxnSpPr>
          <p:cNvPr id="50" name="Straight Arrow Connector 49">
            <a:extLst>
              <a:ext uri="{FF2B5EF4-FFF2-40B4-BE49-F238E27FC236}">
                <a16:creationId xmlns:a16="http://schemas.microsoft.com/office/drawing/2014/main" id="{1230B300-5882-42BB-8064-7F586C47CDF0}"/>
              </a:ext>
            </a:extLst>
          </p:cNvPr>
          <p:cNvCxnSpPr>
            <a:cxnSpLocks/>
          </p:cNvCxnSpPr>
          <p:nvPr/>
        </p:nvCxnSpPr>
        <p:spPr>
          <a:xfrm>
            <a:off x="4683914" y="1044998"/>
            <a:ext cx="2889009" cy="5320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1E36FA-8403-4CCD-AD0B-B69604A40D25}"/>
              </a:ext>
            </a:extLst>
          </p:cNvPr>
          <p:cNvCxnSpPr>
            <a:cxnSpLocks/>
            <a:stCxn id="121" idx="5"/>
          </p:cNvCxnSpPr>
          <p:nvPr/>
        </p:nvCxnSpPr>
        <p:spPr>
          <a:xfrm flipV="1">
            <a:off x="4841210" y="1577010"/>
            <a:ext cx="2722614" cy="5420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1187A21E-F878-4832-91A1-260CC3339DB1}"/>
              </a:ext>
            </a:extLst>
          </p:cNvPr>
          <p:cNvSpPr>
            <a:spLocks noGrp="1"/>
          </p:cNvSpPr>
          <p:nvPr>
            <p:ph idx="1"/>
          </p:nvPr>
        </p:nvSpPr>
        <p:spPr>
          <a:xfrm>
            <a:off x="1024128" y="4081670"/>
            <a:ext cx="10786872" cy="2227690"/>
          </a:xfrm>
        </p:spPr>
        <p:txBody>
          <a:bodyPr/>
          <a:lstStyle/>
          <a:p>
            <a:r>
              <a:rPr lang="en-US" dirty="0"/>
              <a:t>In Ithaca, most of your content probably comes from a point of presence in the area, maybe the red one (near Boston)</a:t>
            </a:r>
          </a:p>
          <a:p>
            <a:r>
              <a:rPr lang="en-US" dirty="0"/>
              <a:t>But if Boston doesn’t have it or is overloaded, they casually reach out to places like Spokane, or Arizona, especially during periods when those are lightly loaded, like 5am PT!</a:t>
            </a:r>
          </a:p>
        </p:txBody>
      </p:sp>
      <p:pic>
        <p:nvPicPr>
          <p:cNvPr id="26" name="Picture 25">
            <a:extLst>
              <a:ext uri="{FF2B5EF4-FFF2-40B4-BE49-F238E27FC236}">
                <a16:creationId xmlns:a16="http://schemas.microsoft.com/office/drawing/2014/main" id="{C60EC9B4-E56F-4580-9421-4C79C34EE5F9}"/>
              </a:ext>
            </a:extLst>
          </p:cNvPr>
          <p:cNvPicPr>
            <a:picLocks noChangeAspect="1"/>
          </p:cNvPicPr>
          <p:nvPr/>
        </p:nvPicPr>
        <p:blipFill>
          <a:blip r:embed="rId5"/>
          <a:stretch>
            <a:fillRect/>
          </a:stretch>
        </p:blipFill>
        <p:spPr>
          <a:xfrm>
            <a:off x="7898056" y="235300"/>
            <a:ext cx="786598" cy="676084"/>
          </a:xfrm>
          <a:prstGeom prst="rect">
            <a:avLst/>
          </a:prstGeom>
        </p:spPr>
      </p:pic>
      <p:pic>
        <p:nvPicPr>
          <p:cNvPr id="27" name="Picture 26">
            <a:extLst>
              <a:ext uri="{FF2B5EF4-FFF2-40B4-BE49-F238E27FC236}">
                <a16:creationId xmlns:a16="http://schemas.microsoft.com/office/drawing/2014/main" id="{99DC3698-81AC-425F-BFE5-F94B800951FB}"/>
              </a:ext>
            </a:extLst>
          </p:cNvPr>
          <p:cNvPicPr>
            <a:picLocks noChangeAspect="1"/>
          </p:cNvPicPr>
          <p:nvPr/>
        </p:nvPicPr>
        <p:blipFill>
          <a:blip r:embed="rId6"/>
          <a:stretch>
            <a:fillRect/>
          </a:stretch>
        </p:blipFill>
        <p:spPr>
          <a:xfrm>
            <a:off x="3784266" y="297732"/>
            <a:ext cx="616226" cy="554603"/>
          </a:xfrm>
          <a:prstGeom prst="rect">
            <a:avLst/>
          </a:prstGeom>
        </p:spPr>
      </p:pic>
      <p:sp>
        <p:nvSpPr>
          <p:cNvPr id="2" name="TextBox 1"/>
          <p:cNvSpPr txBox="1"/>
          <p:nvPr/>
        </p:nvSpPr>
        <p:spPr>
          <a:xfrm>
            <a:off x="2781667" y="-19729"/>
            <a:ext cx="2979493" cy="369332"/>
          </a:xfrm>
          <a:prstGeom prst="rect">
            <a:avLst/>
          </a:prstGeom>
          <a:noFill/>
        </p:spPr>
        <p:txBody>
          <a:bodyPr wrap="square" rtlCol="0">
            <a:spAutoFit/>
          </a:bodyPr>
          <a:lstStyle/>
          <a:p>
            <a:r>
              <a:rPr lang="en-US" i="1" dirty="0"/>
              <a:t>People are sleeping in Seattle</a:t>
            </a:r>
          </a:p>
        </p:txBody>
      </p:sp>
      <p:sp>
        <p:nvSpPr>
          <p:cNvPr id="35" name="TextBox 34"/>
          <p:cNvSpPr txBox="1"/>
          <p:nvPr/>
        </p:nvSpPr>
        <p:spPr>
          <a:xfrm>
            <a:off x="6531993" y="851407"/>
            <a:ext cx="3966566" cy="369332"/>
          </a:xfrm>
          <a:prstGeom prst="rect">
            <a:avLst/>
          </a:prstGeom>
          <a:noFill/>
        </p:spPr>
        <p:txBody>
          <a:bodyPr wrap="square" rtlCol="0">
            <a:spAutoFit/>
          </a:bodyPr>
          <a:lstStyle/>
          <a:p>
            <a:r>
              <a:rPr lang="en-US" i="1" dirty="0"/>
              <a:t>People are having breakfast in Ithaca</a:t>
            </a:r>
          </a:p>
        </p:txBody>
      </p:sp>
      <p:sp>
        <p:nvSpPr>
          <p:cNvPr id="3" name="Footer Placeholder 2"/>
          <p:cNvSpPr>
            <a:spLocks noGrp="1"/>
          </p:cNvSpPr>
          <p:nvPr>
            <p:ph type="ftr" sz="quarter" idx="11"/>
          </p:nvPr>
        </p:nvSpPr>
        <p:spPr/>
        <p:txBody>
          <a:bodyPr/>
          <a:lstStyle/>
          <a:p>
            <a:r>
              <a:rPr lang="en-US"/>
              <a:t>http://www.cs.cornell.edu/courses/cs5412/2022fa</a:t>
            </a:r>
          </a:p>
        </p:txBody>
      </p:sp>
      <p:sp>
        <p:nvSpPr>
          <p:cNvPr id="4" name="Slide Number Placeholder 3"/>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1875979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93910-F810-4AD7-9002-7EC414ED38B1}"/>
              </a:ext>
            </a:extLst>
          </p:cNvPr>
          <p:cNvSpPr>
            <a:spLocks noGrp="1"/>
          </p:cNvSpPr>
          <p:nvPr>
            <p:ph type="title"/>
          </p:nvPr>
        </p:nvSpPr>
        <p:spPr/>
        <p:txBody>
          <a:bodyPr/>
          <a:lstStyle/>
          <a:p>
            <a:r>
              <a:rPr lang="en-US" dirty="0"/>
              <a:t>Cache retention/eviction policy</a:t>
            </a:r>
          </a:p>
        </p:txBody>
      </p:sp>
      <p:sp>
        <p:nvSpPr>
          <p:cNvPr id="6" name="Content Placeholder 5">
            <a:extLst>
              <a:ext uri="{FF2B5EF4-FFF2-40B4-BE49-F238E27FC236}">
                <a16:creationId xmlns:a16="http://schemas.microsoft.com/office/drawing/2014/main" id="{8E4A9867-A6AF-416D-B084-2FC4467D501D}"/>
              </a:ext>
            </a:extLst>
          </p:cNvPr>
          <p:cNvSpPr>
            <a:spLocks noGrp="1"/>
          </p:cNvSpPr>
          <p:nvPr>
            <p:ph idx="1"/>
          </p:nvPr>
        </p:nvSpPr>
        <p:spPr>
          <a:xfrm>
            <a:off x="1024128" y="2286000"/>
            <a:ext cx="4064707" cy="4023360"/>
          </a:xfrm>
        </p:spPr>
        <p:txBody>
          <a:bodyPr/>
          <a:lstStyle/>
          <a:p>
            <a:r>
              <a:rPr lang="en-US" dirty="0"/>
              <a:t>Facebook was using an LRU policy.  </a:t>
            </a:r>
          </a:p>
          <a:p>
            <a:r>
              <a:rPr lang="en-US" dirty="0"/>
              <a:t>We used our trace to evaluate a segmented scheme called S4LRU</a:t>
            </a:r>
          </a:p>
          <a:p>
            <a:r>
              <a:rPr lang="en-US" dirty="0"/>
              <a:t>It outperforms all other algorithms we looked at</a:t>
            </a:r>
          </a:p>
        </p:txBody>
      </p:sp>
      <p:sp>
        <p:nvSpPr>
          <p:cNvPr id="3" name="Footer Placeholder 2">
            <a:extLst>
              <a:ext uri="{FF2B5EF4-FFF2-40B4-BE49-F238E27FC236}">
                <a16:creationId xmlns:a16="http://schemas.microsoft.com/office/drawing/2014/main" id="{B5BD94F7-E903-431C-875E-2F033AAF5E64}"/>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D6B77754-B4C9-478A-99F3-32930C434581}"/>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8" name="Picture 7">
            <a:extLst>
              <a:ext uri="{FF2B5EF4-FFF2-40B4-BE49-F238E27FC236}">
                <a16:creationId xmlns:a16="http://schemas.microsoft.com/office/drawing/2014/main" id="{7295F071-DBAA-4572-8120-E03CA075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852" y="2534808"/>
            <a:ext cx="6997148" cy="3935896"/>
          </a:xfrm>
          <a:prstGeom prst="rect">
            <a:avLst/>
          </a:prstGeom>
        </p:spPr>
      </p:pic>
    </p:spTree>
    <p:extLst>
      <p:ext uri="{BB962C8B-B14F-4D97-AF65-F5344CB8AC3E}">
        <p14:creationId xmlns:p14="http://schemas.microsoft.com/office/powerpoint/2010/main" val="3623430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337E-08CD-4FD9-B649-09AE18CB6A8E}"/>
              </a:ext>
            </a:extLst>
          </p:cNvPr>
          <p:cNvSpPr>
            <a:spLocks noGrp="1"/>
          </p:cNvSpPr>
          <p:nvPr>
            <p:ph type="title"/>
          </p:nvPr>
        </p:nvSpPr>
        <p:spPr/>
        <p:txBody>
          <a:bodyPr/>
          <a:lstStyle/>
          <a:p>
            <a:r>
              <a:rPr lang="en-US" dirty="0"/>
              <a:t>Here we see that S4LRU is far better than normal LRU</a:t>
            </a:r>
          </a:p>
        </p:txBody>
      </p:sp>
      <p:sp>
        <p:nvSpPr>
          <p:cNvPr id="3" name="Footer Placeholder 2">
            <a:extLst>
              <a:ext uri="{FF2B5EF4-FFF2-40B4-BE49-F238E27FC236}">
                <a16:creationId xmlns:a16="http://schemas.microsoft.com/office/drawing/2014/main" id="{6338C224-18B1-4AD8-AEC6-0EA2DBABEEAC}"/>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324C85FB-E629-49D2-A185-473F2BA5C572}"/>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5">
            <a:extLst>
              <a:ext uri="{FF2B5EF4-FFF2-40B4-BE49-F238E27FC236}">
                <a16:creationId xmlns:a16="http://schemas.microsoft.com/office/drawing/2014/main" id="{C8DC2C85-2523-4964-A491-DCDAB529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05" y="2213113"/>
            <a:ext cx="8503513" cy="2437674"/>
          </a:xfrm>
          <a:prstGeom prst="rect">
            <a:avLst/>
          </a:prstGeom>
        </p:spPr>
      </p:pic>
      <p:pic>
        <p:nvPicPr>
          <p:cNvPr id="8" name="Picture 7">
            <a:extLst>
              <a:ext uri="{FF2B5EF4-FFF2-40B4-BE49-F238E27FC236}">
                <a16:creationId xmlns:a16="http://schemas.microsoft.com/office/drawing/2014/main" id="{BAB418E9-7D5D-4603-A083-DFECA830D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206" y="4400255"/>
            <a:ext cx="8540429" cy="2457745"/>
          </a:xfrm>
          <a:prstGeom prst="rect">
            <a:avLst/>
          </a:prstGeom>
        </p:spPr>
      </p:pic>
    </p:spTree>
    <p:extLst>
      <p:ext uri="{BB962C8B-B14F-4D97-AF65-F5344CB8AC3E}">
        <p14:creationId xmlns:p14="http://schemas.microsoft.com/office/powerpoint/2010/main" val="1168013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4871-DDE6-4AEE-B202-3E9E3F5E7CE6}"/>
              </a:ext>
            </a:extLst>
          </p:cNvPr>
          <p:cNvSpPr>
            <a:spLocks noGrp="1"/>
          </p:cNvSpPr>
          <p:nvPr>
            <p:ph type="title"/>
          </p:nvPr>
        </p:nvSpPr>
        <p:spPr/>
        <p:txBody>
          <a:bodyPr/>
          <a:lstStyle/>
          <a:p>
            <a:r>
              <a:rPr lang="en-US" dirty="0"/>
              <a:t>So… switch to S4LRU, right?</a:t>
            </a:r>
          </a:p>
        </p:txBody>
      </p:sp>
      <p:sp>
        <p:nvSpPr>
          <p:cNvPr id="5" name="Content Placeholder 4">
            <a:extLst>
              <a:ext uri="{FF2B5EF4-FFF2-40B4-BE49-F238E27FC236}">
                <a16:creationId xmlns:a16="http://schemas.microsoft.com/office/drawing/2014/main" id="{417AC02E-C579-4514-AA75-E54EB4FDAFF7}"/>
              </a:ext>
            </a:extLst>
          </p:cNvPr>
          <p:cNvSpPr>
            <a:spLocks noGrp="1"/>
          </p:cNvSpPr>
          <p:nvPr>
            <p:ph idx="1"/>
          </p:nvPr>
        </p:nvSpPr>
        <p:spPr/>
        <p:txBody>
          <a:bodyPr/>
          <a:lstStyle/>
          <a:p>
            <a:r>
              <a:rPr lang="en-US" dirty="0"/>
              <a:t>They decided to do so…</a:t>
            </a:r>
          </a:p>
          <a:p>
            <a:endParaRPr lang="en-US" dirty="0"/>
          </a:p>
          <a:p>
            <a:r>
              <a:rPr lang="en-US" dirty="0"/>
              <a:t>Total failure!</a:t>
            </a:r>
          </a:p>
          <a:p>
            <a:endParaRPr lang="en-US" dirty="0"/>
          </a:p>
          <a:p>
            <a:r>
              <a:rPr lang="en-US" dirty="0"/>
              <a:t>Why didn’t it help?</a:t>
            </a:r>
          </a:p>
        </p:txBody>
      </p:sp>
      <p:sp>
        <p:nvSpPr>
          <p:cNvPr id="3" name="Footer Placeholder 2">
            <a:extLst>
              <a:ext uri="{FF2B5EF4-FFF2-40B4-BE49-F238E27FC236}">
                <a16:creationId xmlns:a16="http://schemas.microsoft.com/office/drawing/2014/main" id="{D3816610-0B68-4B19-AABA-0D66618BC9F7}"/>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64270A01-D8DF-4A59-B2CE-8648CA22A8C3}"/>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6" name="Picture 5">
            <a:extLst>
              <a:ext uri="{FF2B5EF4-FFF2-40B4-BE49-F238E27FC236}">
                <a16:creationId xmlns:a16="http://schemas.microsoft.com/office/drawing/2014/main" id="{2D4623AF-0266-49B4-AD8A-AA21165B7398}"/>
              </a:ext>
            </a:extLst>
          </p:cNvPr>
          <p:cNvPicPr>
            <a:picLocks noChangeAspect="1"/>
          </p:cNvPicPr>
          <p:nvPr/>
        </p:nvPicPr>
        <p:blipFill>
          <a:blip r:embed="rId3"/>
          <a:stretch>
            <a:fillRect/>
          </a:stretch>
        </p:blipFill>
        <p:spPr>
          <a:xfrm>
            <a:off x="5650536" y="2561603"/>
            <a:ext cx="4286250" cy="2847975"/>
          </a:xfrm>
          <a:prstGeom prst="rect">
            <a:avLst/>
          </a:prstGeom>
        </p:spPr>
      </p:pic>
    </p:spTree>
    <p:extLst>
      <p:ext uri="{BB962C8B-B14F-4D97-AF65-F5344CB8AC3E}">
        <p14:creationId xmlns:p14="http://schemas.microsoft.com/office/powerpoint/2010/main" val="899407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S4LRU didn’t really work well!</a:t>
            </a:r>
          </a:p>
        </p:txBody>
      </p:sp>
      <p:sp>
        <p:nvSpPr>
          <p:cNvPr id="3" name="Content Placeholder 2"/>
          <p:cNvSpPr>
            <a:spLocks noGrp="1"/>
          </p:cNvSpPr>
          <p:nvPr>
            <p:ph idx="1"/>
          </p:nvPr>
        </p:nvSpPr>
        <p:spPr/>
        <p:txBody>
          <a:bodyPr/>
          <a:lstStyle/>
          <a:p>
            <a:r>
              <a:rPr lang="en-US" dirty="0"/>
              <a:t>It turned out that the algorithm worked well </a:t>
            </a:r>
            <a:r>
              <a:rPr lang="en-US" i="1" dirty="0"/>
              <a:t>in theory</a:t>
            </a:r>
            <a:r>
              <a:rPr lang="en-US" dirty="0"/>
              <a:t> but created a pattern of reads and writes that were badly matched to flash memory</a:t>
            </a:r>
          </a:p>
          <a:p>
            <a:endParaRPr lang="en-US" dirty="0"/>
          </a:p>
          <a:p>
            <a:r>
              <a:rPr lang="en-US" dirty="0"/>
              <a:t>Resulted in a whole two year project to redesign the “operating system” layer for big SSD disk arrays based on flash memory: the RIPQ project.</a:t>
            </a:r>
          </a:p>
          <a:p>
            <a:endParaRPr lang="en-US" dirty="0"/>
          </a:p>
          <a:p>
            <a:r>
              <a:rPr lang="en-US" dirty="0"/>
              <a:t>Once this change was made, S4LRU finally worked as hoped!</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48</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4027198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Key Innovations</a:t>
            </a:r>
          </a:p>
        </p:txBody>
      </p:sp>
      <p:sp>
        <p:nvSpPr>
          <p:cNvPr id="3" name="Content Placeholder 2"/>
          <p:cNvSpPr>
            <a:spLocks noGrp="1"/>
          </p:cNvSpPr>
          <p:nvPr>
            <p:ph idx="1"/>
          </p:nvPr>
        </p:nvSpPr>
        <p:spPr/>
        <p:txBody>
          <a:bodyPr>
            <a:normAutofit/>
          </a:bodyPr>
          <a:lstStyle/>
          <a:p>
            <a:r>
              <a:rPr lang="en-US" dirty="0"/>
              <a:t>Only write large objects to the SSD once: treats SSD like an append-only “strip of images”.  Same trick was needed in Haystack.</a:t>
            </a:r>
          </a:p>
          <a:p>
            <a:pPr>
              <a:buFont typeface="Wingdings" panose="05000000000000000000" pitchFamily="2" charset="2"/>
              <a:buChar char="Ø"/>
            </a:pPr>
            <a:r>
              <a:rPr lang="en-US" dirty="0"/>
              <a:t>  SSD is quite good at huge sequential writes.  So this model is good.</a:t>
            </a:r>
          </a:p>
          <a:p>
            <a:pPr marL="0" indent="0">
              <a:buNone/>
            </a:pPr>
            <a:endParaRPr lang="en-US" dirty="0"/>
          </a:p>
          <a:p>
            <a:pPr marL="0" indent="0">
              <a:buNone/>
            </a:pPr>
            <a:r>
              <a:rPr lang="en-US" dirty="0"/>
              <a:t>But how can they implement “priority”?</a:t>
            </a:r>
          </a:p>
          <a:p>
            <a:pPr>
              <a:buFont typeface="Wingdings" panose="05000000000000000000" pitchFamily="2" charset="2"/>
              <a:buChar char="Ø"/>
            </a:pPr>
            <a:r>
              <a:rPr lang="en-US" dirty="0"/>
              <a:t>  The cache is an </a:t>
            </a:r>
            <a:r>
              <a:rPr lang="en-US" i="1" u="sng" dirty="0"/>
              <a:t>in-memory data structure</a:t>
            </a:r>
            <a:r>
              <a:rPr lang="en-US" i="1" dirty="0"/>
              <a:t> </a:t>
            </a:r>
            <a:r>
              <a:rPr lang="en-US" dirty="0"/>
              <a:t>with pointers onto the SSD.  </a:t>
            </a:r>
          </a:p>
          <a:p>
            <a:pPr>
              <a:buFont typeface="Wingdings" panose="05000000000000000000" pitchFamily="2" charset="2"/>
              <a:buChar char="Ø"/>
            </a:pPr>
            <a:r>
              <a:rPr lang="en-US" dirty="0"/>
              <a:t>  They checkpoint the whole cache periodically, enabling warm restart.</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49</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3739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a:t>
            </a:r>
            <a:r>
              <a:rPr lang="en-US" u="sng" dirty="0"/>
              <a:t>Elastic scalability</a:t>
            </a:r>
          </a:p>
        </p:txBody>
      </p:sp>
      <p:sp>
        <p:nvSpPr>
          <p:cNvPr id="3" name="Content Placeholder 2"/>
          <p:cNvSpPr>
            <a:spLocks noGrp="1"/>
          </p:cNvSpPr>
          <p:nvPr>
            <p:ph idx="1"/>
          </p:nvPr>
        </p:nvSpPr>
        <p:spPr/>
        <p:txBody>
          <a:bodyPr>
            <a:normAutofit/>
          </a:bodyPr>
          <a:lstStyle/>
          <a:p>
            <a:endParaRPr lang="en-US" dirty="0"/>
          </a:p>
          <a:p>
            <a:r>
              <a:rPr lang="en-US" dirty="0"/>
              <a:t>The pools of servers making up a </a:t>
            </a:r>
            <a:r>
              <a:rPr lang="en-US" dirty="0">
                <a:sym typeface="Symbol" panose="05050102010706020507" pitchFamily="18" charset="2"/>
              </a:rPr>
              <a:t>-service must support having instances added or removed </a:t>
            </a:r>
            <a:r>
              <a:rPr lang="en-US" i="1" dirty="0"/>
              <a:t>elastically</a:t>
            </a:r>
            <a:r>
              <a:rPr lang="en-US" dirty="0"/>
              <a:t>, “on demand”. </a:t>
            </a:r>
          </a:p>
          <a:p>
            <a:endParaRPr lang="en-US" dirty="0"/>
          </a:p>
          <a:p>
            <a:r>
              <a:rPr lang="en-US" dirty="0"/>
              <a:t>We need to be sure that the performance of individual instances will remain good even if the number of instances suddenly doubles, or suddenly shrinks.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a:t>
            </a:fld>
            <a:endParaRPr lang="en-US"/>
          </a:p>
        </p:txBody>
      </p:sp>
      <p:pic>
        <p:nvPicPr>
          <p:cNvPr id="8" name="Picture 7">
            <a:extLst>
              <a:ext uri="{FF2B5EF4-FFF2-40B4-BE49-F238E27FC236}">
                <a16:creationId xmlns:a16="http://schemas.microsoft.com/office/drawing/2014/main" id="{2C29E44D-5B3C-A391-7929-E2DCC40B72AF}"/>
              </a:ext>
            </a:extLst>
          </p:cNvPr>
          <p:cNvPicPr>
            <a:picLocks noChangeAspect="1"/>
          </p:cNvPicPr>
          <p:nvPr/>
        </p:nvPicPr>
        <p:blipFill>
          <a:blip r:embed="rId3"/>
          <a:stretch>
            <a:fillRect/>
          </a:stretch>
        </p:blipFill>
        <p:spPr>
          <a:xfrm>
            <a:off x="9378475" y="301475"/>
            <a:ext cx="2813525" cy="1688115"/>
          </a:xfrm>
          <a:prstGeom prst="rect">
            <a:avLst/>
          </a:prstGeom>
        </p:spPr>
      </p:pic>
    </p:spTree>
    <p:extLst>
      <p:ext uri="{BB962C8B-B14F-4D97-AF65-F5344CB8AC3E}">
        <p14:creationId xmlns:p14="http://schemas.microsoft.com/office/powerpoint/2010/main" val="4178718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E295E6-F8E7-46A9-985C-4BBF08431C5A}"/>
              </a:ext>
            </a:extLst>
          </p:cNvPr>
          <p:cNvPicPr>
            <a:picLocks noChangeAspect="1"/>
          </p:cNvPicPr>
          <p:nvPr/>
        </p:nvPicPr>
        <p:blipFill>
          <a:blip r:embed="rId3"/>
          <a:stretch>
            <a:fillRect/>
          </a:stretch>
        </p:blipFill>
        <p:spPr>
          <a:xfrm>
            <a:off x="2799792" y="1601415"/>
            <a:ext cx="6998815" cy="3932261"/>
          </a:xfrm>
          <a:prstGeom prst="rect">
            <a:avLst/>
          </a:prstGeom>
        </p:spPr>
      </p:pic>
      <p:sp>
        <p:nvSpPr>
          <p:cNvPr id="13" name="Cylinder 12">
            <a:extLst>
              <a:ext uri="{FF2B5EF4-FFF2-40B4-BE49-F238E27FC236}">
                <a16:creationId xmlns:a16="http://schemas.microsoft.com/office/drawing/2014/main" id="{77579676-3514-49B8-9220-3F5EDF69F6EB}"/>
              </a:ext>
            </a:extLst>
          </p:cNvPr>
          <p:cNvSpPr/>
          <p:nvPr/>
        </p:nvSpPr>
        <p:spPr>
          <a:xfrm>
            <a:off x="2242268" y="4635610"/>
            <a:ext cx="8086476" cy="135967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05D69-4BA1-41FD-81B9-E0D4044EDC30}"/>
              </a:ext>
            </a:extLst>
          </p:cNvPr>
          <p:cNvSpPr>
            <a:spLocks noGrp="1"/>
          </p:cNvSpPr>
          <p:nvPr>
            <p:ph type="title"/>
          </p:nvPr>
        </p:nvSpPr>
        <p:spPr>
          <a:xfrm>
            <a:off x="1024127" y="585216"/>
            <a:ext cx="11014147" cy="1499616"/>
          </a:xfrm>
        </p:spPr>
        <p:txBody>
          <a:bodyPr/>
          <a:lstStyle/>
          <a:p>
            <a:r>
              <a:rPr lang="en-US" dirty="0"/>
              <a:t>RIPQ entries are </a:t>
            </a:r>
            <a:r>
              <a:rPr lang="en-US" i="1" dirty="0"/>
              <a:t>pointers</a:t>
            </a:r>
            <a:r>
              <a:rPr lang="en-US" dirty="0"/>
              <a:t> to SSD objects</a:t>
            </a:r>
          </a:p>
        </p:txBody>
      </p:sp>
      <p:sp>
        <p:nvSpPr>
          <p:cNvPr id="4" name="Footer Placeholder 3">
            <a:extLst>
              <a:ext uri="{FF2B5EF4-FFF2-40B4-BE49-F238E27FC236}">
                <a16:creationId xmlns:a16="http://schemas.microsoft.com/office/drawing/2014/main" id="{D41E5B30-9FE1-4FA9-9C6E-375AE2ED66A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20E97870-3F8B-40CC-B86A-1E2C4EF1F459}"/>
              </a:ext>
            </a:extLst>
          </p:cNvPr>
          <p:cNvSpPr>
            <a:spLocks noGrp="1"/>
          </p:cNvSpPr>
          <p:nvPr>
            <p:ph type="sldNum" sz="quarter" idx="12"/>
          </p:nvPr>
        </p:nvSpPr>
        <p:spPr/>
        <p:txBody>
          <a:bodyPr/>
          <a:lstStyle/>
          <a:p>
            <a:fld id="{3C974458-8A97-4835-BF79-1FB6D7856C21}" type="slidenum">
              <a:rPr lang="en-US" smtClean="0"/>
              <a:t>50</a:t>
            </a:fld>
            <a:endParaRPr lang="en-US"/>
          </a:p>
        </p:txBody>
      </p:sp>
      <p:cxnSp>
        <p:nvCxnSpPr>
          <p:cNvPr id="8" name="Straight Arrow Connector 7">
            <a:extLst>
              <a:ext uri="{FF2B5EF4-FFF2-40B4-BE49-F238E27FC236}">
                <a16:creationId xmlns:a16="http://schemas.microsoft.com/office/drawing/2014/main" id="{68E9E8AC-78D5-4A7C-9838-9978B5ADF50C}"/>
              </a:ext>
            </a:extLst>
          </p:cNvPr>
          <p:cNvCxnSpPr/>
          <p:nvPr/>
        </p:nvCxnSpPr>
        <p:spPr>
          <a:xfrm flipH="1">
            <a:off x="3860800" y="3666836"/>
            <a:ext cx="1754909" cy="1450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7EBB95-EA2F-424E-A547-2AE4B0344CB8}"/>
              </a:ext>
            </a:extLst>
          </p:cNvPr>
          <p:cNvCxnSpPr/>
          <p:nvPr/>
        </p:nvCxnSpPr>
        <p:spPr>
          <a:xfrm>
            <a:off x="5693134" y="3649649"/>
            <a:ext cx="2472856" cy="1606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43D606-C02E-4383-8C4C-EC7C34657F84}"/>
              </a:ext>
            </a:extLst>
          </p:cNvPr>
          <p:cNvCxnSpPr/>
          <p:nvPr/>
        </p:nvCxnSpPr>
        <p:spPr>
          <a:xfrm flipH="1">
            <a:off x="5709037" y="4039263"/>
            <a:ext cx="1216549" cy="10776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4C3A594-9345-495B-8ADD-9BB60E46DFEC}"/>
              </a:ext>
            </a:extLst>
          </p:cNvPr>
          <p:cNvPicPr>
            <a:picLocks noChangeAspect="1"/>
          </p:cNvPicPr>
          <p:nvPr/>
        </p:nvPicPr>
        <p:blipFill>
          <a:blip r:embed="rId4"/>
          <a:stretch>
            <a:fillRect/>
          </a:stretch>
        </p:blipFill>
        <p:spPr>
          <a:xfrm>
            <a:off x="8181893" y="5116945"/>
            <a:ext cx="733276" cy="733276"/>
          </a:xfrm>
          <a:prstGeom prst="rect">
            <a:avLst/>
          </a:prstGeom>
        </p:spPr>
      </p:pic>
      <p:pic>
        <p:nvPicPr>
          <p:cNvPr id="16" name="Picture 15">
            <a:extLst>
              <a:ext uri="{FF2B5EF4-FFF2-40B4-BE49-F238E27FC236}">
                <a16:creationId xmlns:a16="http://schemas.microsoft.com/office/drawing/2014/main" id="{B1941FDB-DAAA-4C55-B3D0-7DBDB8A5F811}"/>
              </a:ext>
            </a:extLst>
          </p:cNvPr>
          <p:cNvPicPr>
            <a:picLocks noChangeAspect="1"/>
          </p:cNvPicPr>
          <p:nvPr/>
        </p:nvPicPr>
        <p:blipFill>
          <a:blip r:embed="rId5"/>
          <a:stretch>
            <a:fillRect/>
          </a:stretch>
        </p:blipFill>
        <p:spPr>
          <a:xfrm>
            <a:off x="3268014" y="5029961"/>
            <a:ext cx="554074" cy="741425"/>
          </a:xfrm>
          <a:prstGeom prst="rect">
            <a:avLst/>
          </a:prstGeom>
        </p:spPr>
      </p:pic>
      <p:pic>
        <p:nvPicPr>
          <p:cNvPr id="17" name="Picture 16">
            <a:extLst>
              <a:ext uri="{FF2B5EF4-FFF2-40B4-BE49-F238E27FC236}">
                <a16:creationId xmlns:a16="http://schemas.microsoft.com/office/drawing/2014/main" id="{F54F8190-7167-400D-B5CD-0C5B87B8768A}"/>
              </a:ext>
            </a:extLst>
          </p:cNvPr>
          <p:cNvPicPr>
            <a:picLocks noChangeAspect="1"/>
          </p:cNvPicPr>
          <p:nvPr/>
        </p:nvPicPr>
        <p:blipFill rotWithShape="1">
          <a:blip r:embed="rId6"/>
          <a:srcRect l="1" r="34964" b="6635"/>
          <a:stretch/>
        </p:blipFill>
        <p:spPr>
          <a:xfrm>
            <a:off x="6519657" y="5026564"/>
            <a:ext cx="712720" cy="823657"/>
          </a:xfrm>
          <a:prstGeom prst="rect">
            <a:avLst/>
          </a:prstGeom>
        </p:spPr>
      </p:pic>
      <p:pic>
        <p:nvPicPr>
          <p:cNvPr id="18" name="Picture 17">
            <a:extLst>
              <a:ext uri="{FF2B5EF4-FFF2-40B4-BE49-F238E27FC236}">
                <a16:creationId xmlns:a16="http://schemas.microsoft.com/office/drawing/2014/main" id="{C023D5E3-FC56-4390-A477-D4CEA2AF46B4}"/>
              </a:ext>
            </a:extLst>
          </p:cNvPr>
          <p:cNvPicPr>
            <a:picLocks noChangeAspect="1"/>
          </p:cNvPicPr>
          <p:nvPr/>
        </p:nvPicPr>
        <p:blipFill>
          <a:blip r:embed="rId7"/>
          <a:stretch>
            <a:fillRect/>
          </a:stretch>
        </p:blipFill>
        <p:spPr>
          <a:xfrm>
            <a:off x="5059586" y="5029961"/>
            <a:ext cx="617645" cy="890298"/>
          </a:xfrm>
          <a:prstGeom prst="rect">
            <a:avLst/>
          </a:prstGeom>
        </p:spPr>
      </p:pic>
      <p:cxnSp>
        <p:nvCxnSpPr>
          <p:cNvPr id="19" name="Straight Arrow Connector 18">
            <a:extLst>
              <a:ext uri="{FF2B5EF4-FFF2-40B4-BE49-F238E27FC236}">
                <a16:creationId xmlns:a16="http://schemas.microsoft.com/office/drawing/2014/main" id="{5B7C1B5B-C84A-4FCC-A9E4-2A6ADB14466A}"/>
              </a:ext>
            </a:extLst>
          </p:cNvPr>
          <p:cNvCxnSpPr>
            <a:cxnSpLocks/>
          </p:cNvCxnSpPr>
          <p:nvPr/>
        </p:nvCxnSpPr>
        <p:spPr>
          <a:xfrm>
            <a:off x="4472609" y="3235795"/>
            <a:ext cx="2047048" cy="20392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99850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F071-2B76-4965-8FB6-2852433980F0}"/>
              </a:ext>
            </a:extLst>
          </p:cNvPr>
          <p:cNvSpPr>
            <a:spLocks noGrp="1"/>
          </p:cNvSpPr>
          <p:nvPr>
            <p:ph type="title"/>
          </p:nvPr>
        </p:nvSpPr>
        <p:spPr/>
        <p:txBody>
          <a:bodyPr/>
          <a:lstStyle/>
          <a:p>
            <a:r>
              <a:rPr lang="en-US" dirty="0"/>
              <a:t>Additional optimizations</a:t>
            </a:r>
          </a:p>
        </p:txBody>
      </p:sp>
      <p:sp>
        <p:nvSpPr>
          <p:cNvPr id="5" name="Content Placeholder 4">
            <a:extLst>
              <a:ext uri="{FF2B5EF4-FFF2-40B4-BE49-F238E27FC236}">
                <a16:creationId xmlns:a16="http://schemas.microsoft.com/office/drawing/2014/main" id="{1B27E726-42B7-4FF1-9FCA-866C0BA93942}"/>
              </a:ext>
            </a:extLst>
          </p:cNvPr>
          <p:cNvSpPr>
            <a:spLocks noGrp="1"/>
          </p:cNvSpPr>
          <p:nvPr>
            <p:ph idx="1"/>
          </p:nvPr>
        </p:nvSpPr>
        <p:spPr>
          <a:xfrm>
            <a:off x="1024127" y="2286000"/>
            <a:ext cx="10898241" cy="4023360"/>
          </a:xfrm>
        </p:spPr>
        <p:txBody>
          <a:bodyPr/>
          <a:lstStyle/>
          <a:p>
            <a:r>
              <a:rPr lang="en-US" dirty="0"/>
              <a:t>They actually store data in long “strips” to amortize the access delay across a large number of reads or writes.</a:t>
            </a:r>
          </a:p>
          <a:p>
            <a:endParaRPr lang="en-US" dirty="0"/>
          </a:p>
          <a:p>
            <a:r>
              <a:rPr lang="en-US" dirty="0"/>
              <a:t>And they cache hot images, plus have an especially efficient representation of the lists of pointers (for the various levels of the cache)</a:t>
            </a:r>
          </a:p>
          <a:p>
            <a:endParaRPr lang="en-US" dirty="0"/>
          </a:p>
          <a:p>
            <a:r>
              <a:rPr lang="en-US" dirty="0"/>
              <a:t>All of this ensures that they run the SSD in its best performance zone.</a:t>
            </a:r>
          </a:p>
        </p:txBody>
      </p:sp>
      <p:sp>
        <p:nvSpPr>
          <p:cNvPr id="3" name="Footer Placeholder 2">
            <a:extLst>
              <a:ext uri="{FF2B5EF4-FFF2-40B4-BE49-F238E27FC236}">
                <a16:creationId xmlns:a16="http://schemas.microsoft.com/office/drawing/2014/main" id="{9ACBD911-7DA9-4300-BA15-3E58D5872D14}"/>
              </a:ext>
            </a:extLst>
          </p:cNvPr>
          <p:cNvSpPr>
            <a:spLocks noGrp="1"/>
          </p:cNvSpPr>
          <p:nvPr>
            <p:ph type="ftr" sz="quarter" idx="11"/>
          </p:nvPr>
        </p:nvSpPr>
        <p:spPr/>
        <p:txBody>
          <a:bodyPr/>
          <a:lstStyle/>
          <a:p>
            <a:r>
              <a:rPr lang="en-US"/>
              <a:t>http://www.cs.cornell.edu/courses/cs5412/2022fa</a:t>
            </a:r>
          </a:p>
        </p:txBody>
      </p:sp>
      <p:sp>
        <p:nvSpPr>
          <p:cNvPr id="4" name="Slide Number Placeholder 3">
            <a:extLst>
              <a:ext uri="{FF2B5EF4-FFF2-40B4-BE49-F238E27FC236}">
                <a16:creationId xmlns:a16="http://schemas.microsoft.com/office/drawing/2014/main" id="{760D01DE-BC75-4429-9522-8B0A00603874}"/>
              </a:ext>
            </a:extLst>
          </p:cNvPr>
          <p:cNvSpPr>
            <a:spLocks noGrp="1"/>
          </p:cNvSpPr>
          <p:nvPr>
            <p:ph type="sldNum" sz="quarter" idx="12"/>
          </p:nvPr>
        </p:nvSpPr>
        <p:spPr/>
        <p:txBody>
          <a:bodyPr/>
          <a:lstStyle/>
          <a:p>
            <a:fld id="{3C974458-8A97-4835-BF79-1FB6D7856C21}" type="slidenum">
              <a:rPr lang="en-US" smtClean="0"/>
              <a:t>51</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4122917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52</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42422" y="2954421"/>
            <a:ext cx="802105" cy="369332"/>
          </a:xfrm>
          <a:prstGeom prst="rect">
            <a:avLst/>
          </a:prstGeom>
          <a:solidFill>
            <a:schemeClr val="bg1"/>
          </a:solidFill>
        </p:spPr>
        <p:txBody>
          <a:bodyPr wrap="square" rtlCol="0">
            <a:spAutoFit/>
          </a:bodyPr>
          <a:lstStyle/>
          <a:p>
            <a:endParaRPr lang="en-US" dirty="0"/>
          </a:p>
        </p:txBody>
      </p:sp>
      <p:grpSp>
        <p:nvGrpSpPr>
          <p:cNvPr id="6" name="Group 5"/>
          <p:cNvGrpSpPr/>
          <p:nvPr/>
        </p:nvGrpSpPr>
        <p:grpSpPr>
          <a:xfrm>
            <a:off x="3164868" y="2032306"/>
            <a:ext cx="4113809" cy="1388780"/>
            <a:chOff x="1640867" y="2032306"/>
            <a:chExt cx="4113809" cy="1388780"/>
          </a:xfrm>
        </p:grpSpPr>
        <p:sp>
          <p:nvSpPr>
            <p:cNvPr id="5" name="Oval 4"/>
            <p:cNvSpPr/>
            <p:nvPr/>
          </p:nvSpPr>
          <p:spPr>
            <a:xfrm>
              <a:off x="1640867" y="3311358"/>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2381678" y="2955758"/>
              <a:ext cx="365760" cy="914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3124628" y="2871430"/>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a:off x="3882117" y="225466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4625072" y="209618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5388916" y="2032306"/>
              <a:ext cx="365760" cy="5486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6" name="TextBox 15"/>
          <p:cNvSpPr txBox="1"/>
          <p:nvPr/>
        </p:nvSpPr>
        <p:spPr>
          <a:xfrm>
            <a:off x="1841876" y="5256902"/>
            <a:ext cx="8109849"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RIPQ achieves ≤0.5% difference for all algorithms</a:t>
            </a:r>
          </a:p>
        </p:txBody>
      </p:sp>
      <p:sp>
        <p:nvSpPr>
          <p:cNvPr id="7" name="Footer Placeholder 6"/>
          <p:cNvSpPr>
            <a:spLocks noGrp="1"/>
          </p:cNvSpPr>
          <p:nvPr>
            <p:ph type="ftr" sz="quarter" idx="11"/>
          </p:nvPr>
        </p:nvSpPr>
        <p:spPr/>
        <p:txBody>
          <a:bodyPr/>
          <a:lstStyle/>
          <a:p>
            <a:r>
              <a:rPr lang="en-US"/>
              <a:t>http://www.cs.cornell.edu/courses/cs5412/2022fa</a:t>
            </a:r>
          </a:p>
        </p:txBody>
      </p:sp>
      <p:sp>
        <p:nvSpPr>
          <p:cNvPr id="17"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2539126224"/>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9" dur="500"/>
                                        <p:tgtEl>
                                          <p:spTgt spid="8">
                                            <p:graphicEl>
                                              <a:chart seriesIdx="1" categoryIdx="-4" bldStep="series"/>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4"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53</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541087" y="5256902"/>
            <a:ext cx="6813084"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+16% hit-ratio </a:t>
            </a:r>
            <a:r>
              <a:rPr lang="en-US" sz="2800" dirty="0">
                <a:latin typeface="Wingdings"/>
                <a:ea typeface="Wingdings"/>
                <a:cs typeface="Wingdings"/>
                <a:sym typeface="Wingdings"/>
              </a:rPr>
              <a:t></a:t>
            </a:r>
            <a:r>
              <a:rPr lang="en-US" sz="2800" dirty="0">
                <a:latin typeface="Helvetica Neue Medium"/>
                <a:cs typeface="Helvetica Neue Medium"/>
              </a:rPr>
              <a:t> 23% fewer backend IOs</a:t>
            </a:r>
          </a:p>
        </p:txBody>
      </p:sp>
      <p:grpSp>
        <p:nvGrpSpPr>
          <p:cNvPr id="9" name="Group 8"/>
          <p:cNvGrpSpPr/>
          <p:nvPr/>
        </p:nvGrpSpPr>
        <p:grpSpPr>
          <a:xfrm>
            <a:off x="8042052" y="1855056"/>
            <a:ext cx="1446334" cy="1579992"/>
            <a:chOff x="6277428" y="1855056"/>
            <a:chExt cx="1446334" cy="1579992"/>
          </a:xfrm>
        </p:grpSpPr>
        <p:sp>
          <p:nvSpPr>
            <p:cNvPr id="10" name="Right Bracket 9"/>
            <p:cNvSpPr/>
            <p:nvPr/>
          </p:nvSpPr>
          <p:spPr>
            <a:xfrm>
              <a:off x="6277428" y="2092476"/>
              <a:ext cx="217714" cy="1342572"/>
            </a:xfrm>
            <a:prstGeom prst="rightBracket">
              <a:avLst/>
            </a:prstGeom>
            <a:ln w="57150"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Rectangle 10"/>
            <p:cNvSpPr/>
            <p:nvPr/>
          </p:nvSpPr>
          <p:spPr>
            <a:xfrm>
              <a:off x="6565295" y="1855056"/>
              <a:ext cx="1158467" cy="523220"/>
            </a:xfrm>
            <a:prstGeom prst="rect">
              <a:avLst/>
            </a:prstGeom>
          </p:spPr>
          <p:txBody>
            <a:bodyPr wrap="none">
              <a:spAutoFit/>
            </a:bodyPr>
            <a:lstStyle/>
            <a:p>
              <a:r>
                <a:rPr lang="en-US" sz="2800" dirty="0">
                  <a:latin typeface="Helvetica Neue Medium"/>
                  <a:cs typeface="Helvetica Neue Medium"/>
                </a:rPr>
                <a:t>+16%</a:t>
              </a:r>
              <a:endParaRPr lang="en-US" sz="2800" dirty="0"/>
            </a:p>
          </p:txBody>
        </p:sp>
      </p:grpSp>
      <p:sp>
        <p:nvSpPr>
          <p:cNvPr id="4" name="Footer Placeholder 3"/>
          <p:cNvSpPr>
            <a:spLocks noGrp="1"/>
          </p:cNvSpPr>
          <p:nvPr>
            <p:ph type="ftr" sz="quarter" idx="11"/>
          </p:nvPr>
        </p:nvSpPr>
        <p:spPr/>
        <p:txBody>
          <a:bodyPr/>
          <a:lstStyle/>
          <a:p>
            <a:r>
              <a:rPr lang="en-US"/>
              <a:t>http://www.cs.cornell.edu/courses/cs5412/2022fa</a:t>
            </a:r>
          </a:p>
        </p:txBody>
      </p:sp>
      <p:sp>
        <p:nvSpPr>
          <p:cNvPr id="12"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2287055315"/>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Throughput</a:t>
            </a:r>
          </a:p>
        </p:txBody>
      </p:sp>
      <p:sp>
        <p:nvSpPr>
          <p:cNvPr id="3" name="Slide Number Placeholder 2"/>
          <p:cNvSpPr>
            <a:spLocks noGrp="1"/>
          </p:cNvSpPr>
          <p:nvPr>
            <p:ph type="sldNum" sz="quarter" idx="12"/>
          </p:nvPr>
        </p:nvSpPr>
        <p:spPr/>
        <p:txBody>
          <a:bodyPr/>
          <a:lstStyle/>
          <a:p>
            <a:fld id="{4AA34052-3774-B34C-A6F0-5C436C7626AC}" type="slidenum">
              <a:rPr lang="en-US" smtClean="0"/>
              <a:t>54</a:t>
            </a:fld>
            <a:endParaRPr lang="en-US"/>
          </a:p>
        </p:txBody>
      </p:sp>
      <p:sp>
        <p:nvSpPr>
          <p:cNvPr id="9" name="TextBox 8"/>
          <p:cNvSpPr txBox="1"/>
          <p:nvPr/>
        </p:nvSpPr>
        <p:spPr>
          <a:xfrm>
            <a:off x="1981201" y="1465655"/>
            <a:ext cx="492443" cy="2870347"/>
          </a:xfrm>
          <a:prstGeom prst="rect">
            <a:avLst/>
          </a:prstGeom>
          <a:noFill/>
        </p:spPr>
        <p:txBody>
          <a:bodyPr vert="vert270" wrap="square" rtlCol="0">
            <a:spAutoFit/>
          </a:bodyPr>
          <a:lstStyle/>
          <a:p>
            <a:r>
              <a:rPr lang="en-US" sz="2000" dirty="0">
                <a:latin typeface="Helvetica Neue Medium"/>
                <a:cs typeface="Helvetica Neue Medium"/>
              </a:rPr>
              <a:t>Throughput (req./sec)</a:t>
            </a:r>
          </a:p>
        </p:txBody>
      </p:sp>
      <p:grpSp>
        <p:nvGrpSpPr>
          <p:cNvPr id="6" name="Group 5"/>
          <p:cNvGrpSpPr/>
          <p:nvPr/>
        </p:nvGrpSpPr>
        <p:grpSpPr>
          <a:xfrm>
            <a:off x="3964075" y="2017698"/>
            <a:ext cx="1897509" cy="113272"/>
            <a:chOff x="2499034" y="2021589"/>
            <a:chExt cx="1897509" cy="113272"/>
          </a:xfrm>
        </p:grpSpPr>
        <p:sp>
          <p:nvSpPr>
            <p:cNvPr id="7" name="Right Bracket 6"/>
            <p:cNvSpPr/>
            <p:nvPr/>
          </p:nvSpPr>
          <p:spPr>
            <a:xfrm>
              <a:off x="2499034" y="2025134"/>
              <a:ext cx="274320" cy="10972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Right Bracket 7"/>
            <p:cNvSpPr/>
            <p:nvPr/>
          </p:nvSpPr>
          <p:spPr>
            <a:xfrm>
              <a:off x="3311002" y="2021589"/>
              <a:ext cx="274320" cy="7314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10" name="Right Bracket 9"/>
            <p:cNvSpPr/>
            <p:nvPr/>
          </p:nvSpPr>
          <p:spPr>
            <a:xfrm>
              <a:off x="4122223" y="2027157"/>
              <a:ext cx="274320" cy="54864"/>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grpSp>
        <p:nvGrpSpPr>
          <p:cNvPr id="11" name="Group 10"/>
          <p:cNvGrpSpPr/>
          <p:nvPr/>
        </p:nvGrpSpPr>
        <p:grpSpPr>
          <a:xfrm>
            <a:off x="6437257" y="2008794"/>
            <a:ext cx="1899424" cy="210557"/>
            <a:chOff x="4945011" y="2032197"/>
            <a:chExt cx="1899424" cy="210557"/>
          </a:xfrm>
        </p:grpSpPr>
        <p:sp>
          <p:nvSpPr>
            <p:cNvPr id="12" name="Right Bracket 11"/>
            <p:cNvSpPr/>
            <p:nvPr/>
          </p:nvSpPr>
          <p:spPr>
            <a:xfrm>
              <a:off x="4945011" y="2050731"/>
              <a:ext cx="274320" cy="192023"/>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Right Bracket 12"/>
            <p:cNvSpPr/>
            <p:nvPr/>
          </p:nvSpPr>
          <p:spPr>
            <a:xfrm>
              <a:off x="5771191" y="2046816"/>
              <a:ext cx="274320" cy="18287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ight Bracket 13"/>
            <p:cNvSpPr/>
            <p:nvPr/>
          </p:nvSpPr>
          <p:spPr>
            <a:xfrm>
              <a:off x="6570115" y="2032197"/>
              <a:ext cx="274320" cy="20116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20" name="TextBox 19"/>
          <p:cNvSpPr txBox="1"/>
          <p:nvPr/>
        </p:nvSpPr>
        <p:spPr>
          <a:xfrm>
            <a:off x="1903647" y="4973373"/>
            <a:ext cx="8384706"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Helvetica Neue Medium"/>
                <a:cs typeface="Helvetica Neue Medium"/>
              </a:rPr>
              <a:t>RIPQ throughput comparable to FIFO (≤10% diff.) </a:t>
            </a:r>
          </a:p>
        </p:txBody>
      </p:sp>
      <p:graphicFrame>
        <p:nvGraphicFramePr>
          <p:cNvPr id="18" name="Chart 17"/>
          <p:cNvGraphicFramePr/>
          <p:nvPr/>
        </p:nvGraphicFramePr>
        <p:xfrm>
          <a:off x="2763625" y="1674389"/>
          <a:ext cx="6861639" cy="2827058"/>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p:cNvGrpSpPr/>
          <p:nvPr/>
        </p:nvGrpSpPr>
        <p:grpSpPr>
          <a:xfrm>
            <a:off x="3676646" y="1804696"/>
            <a:ext cx="7474007" cy="369332"/>
            <a:chOff x="2152645" y="1834278"/>
            <a:chExt cx="7474007" cy="369332"/>
          </a:xfrm>
        </p:grpSpPr>
        <p:cxnSp>
          <p:nvCxnSpPr>
            <p:cNvPr id="15" name="Straight Connector 14"/>
            <p:cNvCxnSpPr/>
            <p:nvPr/>
          </p:nvCxnSpPr>
          <p:spPr>
            <a:xfrm flipV="1">
              <a:off x="2152645" y="2034595"/>
              <a:ext cx="4843852" cy="21158"/>
            </a:xfrm>
            <a:prstGeom prst="line">
              <a:avLst/>
            </a:prstGeom>
            <a:ln w="38100" cmpd="sng">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7518348" y="1834278"/>
              <a:ext cx="2108304" cy="369332"/>
            </a:xfrm>
            <a:prstGeom prst="rect">
              <a:avLst/>
            </a:prstGeom>
          </p:spPr>
          <p:txBody>
            <a:bodyPr wrap="square">
              <a:spAutoFit/>
            </a:bodyPr>
            <a:lstStyle/>
            <a:p>
              <a:r>
                <a:rPr lang="en-US" dirty="0">
                  <a:latin typeface="Helvetica Neue Medium"/>
                  <a:cs typeface="Helvetica Neue Medium"/>
                </a:rPr>
                <a:t>FIFO</a:t>
              </a:r>
              <a:endParaRPr lang="en-US" dirty="0"/>
            </a:p>
          </p:txBody>
        </p:sp>
      </p:grpSp>
      <p:sp>
        <p:nvSpPr>
          <p:cNvPr id="4" name="Footer Placeholder 3"/>
          <p:cNvSpPr>
            <a:spLocks noGrp="1"/>
          </p:cNvSpPr>
          <p:nvPr>
            <p:ph type="ftr" sz="quarter" idx="11"/>
          </p:nvPr>
        </p:nvSpPr>
        <p:spPr/>
        <p:txBody>
          <a:bodyPr/>
          <a:lstStyle/>
          <a:p>
            <a:r>
              <a:rPr lang="en-US"/>
              <a:t>http://www.cs.cornell.edu/courses/cs5412/2022fa</a:t>
            </a:r>
          </a:p>
        </p:txBody>
      </p:sp>
      <p:sp>
        <p:nvSpPr>
          <p:cNvPr id="19"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957195214"/>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xmlns:p14="http://schemas.microsoft.com/office/powerpoint/2010/main" spd="slow" advTm="1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down)">
                                      <p:cBhvr>
                                        <p:cTn id="11" dur="500"/>
                                        <p:tgtEl>
                                          <p:spTgt spid="18">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18" grpId="0">
        <p:bldSub>
          <a:bldChart bld="series"/>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learn today?</a:t>
            </a:r>
          </a:p>
        </p:txBody>
      </p:sp>
      <p:sp>
        <p:nvSpPr>
          <p:cNvPr id="3" name="Content Placeholder 2"/>
          <p:cNvSpPr>
            <a:spLocks noGrp="1"/>
          </p:cNvSpPr>
          <p:nvPr>
            <p:ph idx="1"/>
          </p:nvPr>
        </p:nvSpPr>
        <p:spPr/>
        <p:txBody>
          <a:bodyPr/>
          <a:lstStyle/>
          <a:p>
            <a:r>
              <a:rPr lang="en-US" dirty="0"/>
              <a:t>A good example of a </a:t>
            </a:r>
            <a:r>
              <a:rPr lang="en-US" dirty="0">
                <a:sym typeface="Symbol" panose="05050102010706020507" pitchFamily="18" charset="2"/>
              </a:rPr>
              <a:t>-service is a key-value cache, </a:t>
            </a:r>
            <a:r>
              <a:rPr lang="en-US" dirty="0" err="1">
                <a:sym typeface="Symbol" panose="05050102010706020507" pitchFamily="18" charset="2"/>
              </a:rPr>
              <a:t>sharded</a:t>
            </a:r>
            <a:r>
              <a:rPr lang="en-US" dirty="0">
                <a:sym typeface="Symbol" panose="05050102010706020507" pitchFamily="18" charset="2"/>
              </a:rPr>
              <a:t> by key.  </a:t>
            </a:r>
          </a:p>
          <a:p>
            <a:endParaRPr lang="en-US" dirty="0">
              <a:sym typeface="Symbol" panose="05050102010706020507" pitchFamily="18" charset="2"/>
            </a:endParaRPr>
          </a:p>
          <a:p>
            <a:r>
              <a:rPr lang="en-US" dirty="0">
                <a:sym typeface="Symbol" panose="05050102010706020507" pitchFamily="18" charset="2"/>
              </a:rPr>
              <a:t>The shard layout will depend on how many servers are running, and whether they are replicated.  These are examples of </a:t>
            </a:r>
            <a:r>
              <a:rPr lang="en-US" i="1" dirty="0">
                <a:sym typeface="Symbol" panose="05050102010706020507" pitchFamily="18" charset="2"/>
              </a:rPr>
              <a:t>configuration data.</a:t>
            </a:r>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Many</a:t>
            </a:r>
            <a:r>
              <a:rPr lang="en-US" dirty="0"/>
              <a:t> </a:t>
            </a:r>
            <a:r>
              <a:rPr lang="en-US" dirty="0">
                <a:sym typeface="Symbol" panose="05050102010706020507" pitchFamily="18" charset="2"/>
              </a:rPr>
              <a:t>-services are designed to vary the number of servers </a:t>
            </a:r>
            <a:r>
              <a:rPr lang="en-US" i="1" dirty="0">
                <a:sym typeface="Symbol" panose="05050102010706020507" pitchFamily="18" charset="2"/>
              </a:rPr>
              <a:t>elastically</a:t>
            </a:r>
            <a:r>
              <a:rPr lang="en-US" dirty="0">
                <a:sym typeface="Symbol" panose="05050102010706020507" pitchFamily="18" charset="2"/>
              </a:rPr>
              <a:t>.</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1655619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a:xfrm>
            <a:off x="1024127" y="2286000"/>
            <a:ext cx="10942203" cy="4023360"/>
          </a:xfrm>
        </p:spPr>
        <p:txBody>
          <a:bodyPr>
            <a:normAutofit/>
          </a:bodyPr>
          <a:lstStyle/>
          <a:p>
            <a:r>
              <a:rPr lang="en-US" dirty="0"/>
              <a:t>A company like Facebook wants critical </a:t>
            </a:r>
            <a:r>
              <a:rPr lang="en-US" dirty="0">
                <a:sym typeface="Symbol" panose="05050102010706020507" pitchFamily="18" charset="2"/>
              </a:rPr>
              <a:t>-services  to make smart use of knowledge about photo popularity, and about patterns of access.</a:t>
            </a:r>
          </a:p>
          <a:p>
            <a:endParaRPr lang="en-US" dirty="0">
              <a:sym typeface="Symbol" panose="05050102010706020507" pitchFamily="18" charset="2"/>
            </a:endParaRPr>
          </a:p>
          <a:p>
            <a:r>
              <a:rPr lang="en-US" dirty="0">
                <a:sym typeface="Symbol" panose="05050102010706020507" pitchFamily="18" charset="2"/>
              </a:rPr>
              <a:t>With this information it can be intelligent about what to retain in the cache, and could even prefetch data or precompute resized versions it will probably need.  </a:t>
            </a:r>
          </a:p>
          <a:p>
            <a:endParaRPr lang="en-US" dirty="0">
              <a:sym typeface="Symbol" panose="05050102010706020507" pitchFamily="18" charset="2"/>
            </a:endParaRPr>
          </a:p>
          <a:p>
            <a:r>
              <a:rPr lang="en-US" dirty="0">
                <a:sym typeface="Symbol" panose="05050102010706020507" pitchFamily="18" charset="2"/>
              </a:rPr>
              <a:t>Fetching from another cache, even across wide-area links, is advantageous.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56</a:t>
            </a:fld>
            <a:endParaRPr lang="en-US"/>
          </a:p>
        </p:txBody>
      </p:sp>
    </p:spTree>
    <p:extLst>
      <p:ext uri="{BB962C8B-B14F-4D97-AF65-F5344CB8AC3E}">
        <p14:creationId xmlns:p14="http://schemas.microsoft.com/office/powerpoint/2010/main" val="3330540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9E2AA8-7CBB-4596-B142-4247B75E1015}"/>
              </a:ext>
            </a:extLst>
          </p:cNvPr>
          <p:cNvPicPr>
            <a:picLocks noChangeAspect="1"/>
          </p:cNvPicPr>
          <p:nvPr/>
        </p:nvPicPr>
        <p:blipFill>
          <a:blip r:embed="rId3"/>
          <a:stretch>
            <a:fillRect/>
          </a:stretch>
        </p:blipFill>
        <p:spPr>
          <a:xfrm>
            <a:off x="8391939" y="0"/>
            <a:ext cx="3419061" cy="2364037"/>
          </a:xfrm>
          <a:prstGeom prst="rect">
            <a:avLst/>
          </a:prstGeom>
        </p:spPr>
      </p:pic>
      <p:sp>
        <p:nvSpPr>
          <p:cNvPr id="2" name="Title 1">
            <a:extLst>
              <a:ext uri="{FF2B5EF4-FFF2-40B4-BE49-F238E27FC236}">
                <a16:creationId xmlns:a16="http://schemas.microsoft.com/office/drawing/2014/main" id="{67F0E705-4A38-4D4B-94A9-CF3F4862DE2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6CE1917-A562-4F22-BC9B-0288EFDA98AE}"/>
              </a:ext>
            </a:extLst>
          </p:cNvPr>
          <p:cNvSpPr>
            <a:spLocks noGrp="1"/>
          </p:cNvSpPr>
          <p:nvPr>
            <p:ph idx="1"/>
          </p:nvPr>
        </p:nvSpPr>
        <p:spPr>
          <a:xfrm>
            <a:off x="889462" y="2286000"/>
            <a:ext cx="10921538" cy="4023360"/>
          </a:xfrm>
        </p:spPr>
        <p:txBody>
          <a:bodyPr>
            <a:normAutofit/>
          </a:bodyPr>
          <a:lstStyle/>
          <a:p>
            <a:r>
              <a:rPr lang="en-US" dirty="0"/>
              <a:t>In a cloud setting, we need massive scalability.  This comes from hierarchy, replication and </a:t>
            </a:r>
            <a:r>
              <a:rPr lang="en-US" dirty="0" err="1"/>
              <a:t>sharding</a:t>
            </a:r>
            <a:r>
              <a:rPr lang="en-US" dirty="0"/>
              <a:t>.  But we also need to match solutions to the setting.</a:t>
            </a:r>
          </a:p>
          <a:p>
            <a:endParaRPr lang="en-US" dirty="0"/>
          </a:p>
          <a:p>
            <a:r>
              <a:rPr lang="en-US" dirty="0"/>
              <a:t>Sharing in a (</a:t>
            </a:r>
            <a:r>
              <a:rPr lang="en-US" dirty="0" err="1"/>
              <a:t>key,value</a:t>
            </a:r>
            <a:r>
              <a:rPr lang="en-US" dirty="0"/>
              <a:t>) model is a great way to deal with scale.  But that only gets you to the next set of questions.  At cloud-scale nothing is trivial!</a:t>
            </a:r>
          </a:p>
          <a:p>
            <a:endParaRPr lang="en-US" dirty="0"/>
          </a:p>
          <a:p>
            <a:r>
              <a:rPr lang="en-US" dirty="0"/>
              <a:t>Facebook’s caching “product” is an amazing global system.  Even if it was based on simple decisions, the global solution </a:t>
            </a:r>
            <a:r>
              <a:rPr lang="en-US"/>
              <a:t>isn’t simple at all!</a:t>
            </a:r>
            <a:endParaRPr lang="en-US" dirty="0"/>
          </a:p>
        </p:txBody>
      </p:sp>
      <p:sp>
        <p:nvSpPr>
          <p:cNvPr id="4" name="Footer Placeholder 3">
            <a:extLst>
              <a:ext uri="{FF2B5EF4-FFF2-40B4-BE49-F238E27FC236}">
                <a16:creationId xmlns:a16="http://schemas.microsoft.com/office/drawing/2014/main" id="{5E3693BC-22FE-46AF-ADE1-B94A22427F4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33A00465-C4AC-47B3-B3A9-3B0A501F31F6}"/>
              </a:ext>
            </a:extLst>
          </p:cNvPr>
          <p:cNvSpPr>
            <a:spLocks noGrp="1"/>
          </p:cNvSpPr>
          <p:nvPr>
            <p:ph type="sldNum" sz="quarter" idx="12"/>
          </p:nvPr>
        </p:nvSpPr>
        <p:spPr/>
        <p:txBody>
          <a:bodyPr/>
          <a:lstStyle/>
          <a:p>
            <a:fld id="{3C974458-8A97-4835-BF79-1FB6D7856C21}" type="slidenum">
              <a:rPr lang="en-US" smtClean="0"/>
              <a:t>57</a:t>
            </a:fld>
            <a:endParaRPr lang="en-US"/>
          </a:p>
        </p:txBody>
      </p:sp>
    </p:spTree>
    <p:extLst>
      <p:ext uri="{BB962C8B-B14F-4D97-AF65-F5344CB8AC3E}">
        <p14:creationId xmlns:p14="http://schemas.microsoft.com/office/powerpoint/2010/main" val="1442009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8061-579E-46C4-AD64-4574FC1BDE5A}"/>
              </a:ext>
            </a:extLst>
          </p:cNvPr>
          <p:cNvSpPr>
            <a:spLocks noGrp="1"/>
          </p:cNvSpPr>
          <p:nvPr>
            <p:ph type="title"/>
          </p:nvPr>
        </p:nvSpPr>
        <p:spPr/>
        <p:txBody>
          <a:bodyPr>
            <a:normAutofit/>
          </a:bodyPr>
          <a:lstStyle/>
          <a:p>
            <a:r>
              <a:rPr lang="en-US" dirty="0"/>
              <a:t>The main problem: </a:t>
            </a:r>
            <a:r>
              <a:rPr lang="en-US" dirty="0">
                <a:sym typeface="Symbol" panose="05050102010706020507" pitchFamily="18" charset="2"/>
              </a:rPr>
              <a:t>-service overloads</a:t>
            </a:r>
            <a:endParaRPr lang="en-US" dirty="0"/>
          </a:p>
        </p:txBody>
      </p:sp>
      <p:sp>
        <p:nvSpPr>
          <p:cNvPr id="3" name="Content Placeholder 2">
            <a:extLst>
              <a:ext uri="{FF2B5EF4-FFF2-40B4-BE49-F238E27FC236}">
                <a16:creationId xmlns:a16="http://schemas.microsoft.com/office/drawing/2014/main" id="{94B2E957-E71F-4C78-AE94-CE65225ED275}"/>
              </a:ext>
            </a:extLst>
          </p:cNvPr>
          <p:cNvSpPr>
            <a:spLocks noGrp="1"/>
          </p:cNvSpPr>
          <p:nvPr>
            <p:ph idx="1"/>
          </p:nvPr>
        </p:nvSpPr>
        <p:spPr/>
        <p:txBody>
          <a:bodyPr>
            <a:normAutofit lnSpcReduction="10000"/>
          </a:bodyPr>
          <a:lstStyle/>
          <a:p>
            <a:pPr marL="0" indent="0">
              <a:buNone/>
            </a:pPr>
            <a:r>
              <a:rPr lang="en-US" dirty="0"/>
              <a:t>It is very common for </a:t>
            </a:r>
            <a:r>
              <a:rPr lang="en-US" dirty="0">
                <a:sym typeface="Symbol" panose="05050102010706020507" pitchFamily="18" charset="2"/>
              </a:rPr>
              <a:t>-services to need to talk to other -services, or from a storage server.  Those shared servers can easily become hot spots.</a:t>
            </a:r>
          </a:p>
          <a:p>
            <a:pPr marL="0" indent="0">
              <a:buNone/>
            </a:pPr>
            <a:endParaRPr lang="en-US" dirty="0"/>
          </a:p>
          <a:p>
            <a:r>
              <a:rPr lang="en-US" b="1" dirty="0"/>
              <a:t>One big thing</a:t>
            </a:r>
            <a:r>
              <a:rPr lang="en-US" dirty="0"/>
              <a:t>: we could implement big services as monolithic products running on clusters.  The Oracle enterprise database product works this way.  But there is a limit to how big the clusters can grow.</a:t>
            </a:r>
          </a:p>
          <a:p>
            <a:endParaRPr lang="en-US" dirty="0"/>
          </a:p>
          <a:p>
            <a:r>
              <a:rPr lang="en-US" b="1" dirty="0"/>
              <a:t>Many smaller things:</a:t>
            </a:r>
            <a:r>
              <a:rPr lang="en-US" dirty="0"/>
              <a:t>  Split services into an array of “mini-servers:” </a:t>
            </a:r>
            <a:r>
              <a:rPr lang="en-US" b="1" dirty="0" err="1"/>
              <a:t>sharding</a:t>
            </a:r>
            <a:r>
              <a:rPr lang="en-US" b="1" dirty="0"/>
              <a:t>.  </a:t>
            </a:r>
            <a:r>
              <a:rPr lang="en-US" dirty="0"/>
              <a:t>Very easy to scale, by adding shards, but imposes limitations.</a:t>
            </a:r>
            <a:endParaRPr lang="en-US" b="1" dirty="0"/>
          </a:p>
        </p:txBody>
      </p:sp>
      <p:sp>
        <p:nvSpPr>
          <p:cNvPr id="4" name="Footer Placeholder 3">
            <a:extLst>
              <a:ext uri="{FF2B5EF4-FFF2-40B4-BE49-F238E27FC236}">
                <a16:creationId xmlns:a16="http://schemas.microsoft.com/office/drawing/2014/main" id="{1903C06A-8C6E-43A2-A880-927AEEDEA36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48C2354-2966-4567-AD39-79ED95C7370A}"/>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110768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B7B7-9D82-4C0F-B694-42F32E7FAFD1}"/>
              </a:ext>
            </a:extLst>
          </p:cNvPr>
          <p:cNvSpPr>
            <a:spLocks noGrp="1"/>
          </p:cNvSpPr>
          <p:nvPr>
            <p:ph type="title"/>
          </p:nvPr>
        </p:nvSpPr>
        <p:spPr/>
        <p:txBody>
          <a:bodyPr>
            <a:normAutofit fontScale="90000"/>
          </a:bodyPr>
          <a:lstStyle/>
          <a:p>
            <a:r>
              <a:rPr lang="en-US" dirty="0"/>
              <a:t>Single big service performs poorly… why?</a:t>
            </a:r>
            <a:br>
              <a:rPr lang="en-US" dirty="0"/>
            </a:br>
            <a:endParaRPr lang="en-US" dirty="0"/>
          </a:p>
        </p:txBody>
      </p:sp>
      <p:sp>
        <p:nvSpPr>
          <p:cNvPr id="3" name="Content Placeholder 2">
            <a:extLst>
              <a:ext uri="{FF2B5EF4-FFF2-40B4-BE49-F238E27FC236}">
                <a16:creationId xmlns:a16="http://schemas.microsoft.com/office/drawing/2014/main" id="{66DDC32F-D2A2-48AC-BF02-8871D6547A20}"/>
              </a:ext>
            </a:extLst>
          </p:cNvPr>
          <p:cNvSpPr>
            <a:spLocks noGrp="1"/>
          </p:cNvSpPr>
          <p:nvPr>
            <p:ph idx="1"/>
          </p:nvPr>
        </p:nvSpPr>
        <p:spPr/>
        <p:txBody>
          <a:bodyPr>
            <a:normAutofit lnSpcReduction="10000"/>
          </a:bodyPr>
          <a:lstStyle/>
          <a:p>
            <a:r>
              <a:rPr lang="en-US" dirty="0"/>
              <a:t>Until 2005 “one server” was able to scale and keep up, like for Amazon’s shopping cart.  A 2005 server often ran on a small cluster with, perhaps, 2-16 machines in the cluster.</a:t>
            </a:r>
          </a:p>
          <a:p>
            <a:endParaRPr lang="en-US" dirty="0"/>
          </a:p>
          <a:p>
            <a:r>
              <a:rPr lang="en-US" dirty="0"/>
              <a:t>This worked well.</a:t>
            </a:r>
          </a:p>
          <a:p>
            <a:endParaRPr lang="en-US" dirty="0"/>
          </a:p>
          <a:p>
            <a:r>
              <a:rPr lang="en-US" dirty="0"/>
              <a:t>But suddenly, as the cloud grew, this form of scaling broke.  Companies threw unlimited money at the issue but critical services like databases still became hopelessly overloaded and crashed or fell far behind.</a:t>
            </a:r>
          </a:p>
        </p:txBody>
      </p:sp>
      <p:sp>
        <p:nvSpPr>
          <p:cNvPr id="4" name="Footer Placeholder 3">
            <a:extLst>
              <a:ext uri="{FF2B5EF4-FFF2-40B4-BE49-F238E27FC236}">
                <a16:creationId xmlns:a16="http://schemas.microsoft.com/office/drawing/2014/main" id="{25CD7CE5-BB71-4588-8890-0F373BF06ADC}"/>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C6BD642-EAD1-4D16-9E8D-755B10C4A255}"/>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3332078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1B1E-B95B-44F2-9A9E-4F5B6FAA9FFF}"/>
              </a:ext>
            </a:extLst>
          </p:cNvPr>
          <p:cNvSpPr>
            <a:spLocks noGrp="1"/>
          </p:cNvSpPr>
          <p:nvPr>
            <p:ph type="title"/>
          </p:nvPr>
        </p:nvSpPr>
        <p:spPr/>
        <p:txBody>
          <a:bodyPr/>
          <a:lstStyle/>
          <a:p>
            <a:r>
              <a:rPr lang="en-US" dirty="0"/>
              <a:t>Jim Gray’s Famous Paper</a:t>
            </a:r>
          </a:p>
        </p:txBody>
      </p:sp>
      <p:sp>
        <p:nvSpPr>
          <p:cNvPr id="3" name="Content Placeholder 2">
            <a:extLst>
              <a:ext uri="{FF2B5EF4-FFF2-40B4-BE49-F238E27FC236}">
                <a16:creationId xmlns:a16="http://schemas.microsoft.com/office/drawing/2014/main" id="{D4294589-5E77-4410-8E6A-2B010650AEB2}"/>
              </a:ext>
            </a:extLst>
          </p:cNvPr>
          <p:cNvSpPr>
            <a:spLocks noGrp="1"/>
          </p:cNvSpPr>
          <p:nvPr>
            <p:ph idx="1"/>
          </p:nvPr>
        </p:nvSpPr>
        <p:spPr/>
        <p:txBody>
          <a:bodyPr/>
          <a:lstStyle/>
          <a:p>
            <a:r>
              <a:rPr lang="en-US" dirty="0"/>
              <a:t>At Microsoft, Jim Gray anticipated this as early as 1996.</a:t>
            </a:r>
          </a:p>
          <a:p>
            <a:endParaRPr lang="en-US" dirty="0"/>
          </a:p>
          <a:p>
            <a:r>
              <a:rPr lang="en-US" dirty="0"/>
              <a:t>He and colleagues wrote a wonderful paper from their insights:</a:t>
            </a:r>
          </a:p>
          <a:p>
            <a:endParaRPr lang="en-US" dirty="0"/>
          </a:p>
          <a:p>
            <a:endParaRPr lang="en-US" dirty="0"/>
          </a:p>
          <a:p>
            <a:endParaRPr lang="en-US" dirty="0"/>
          </a:p>
          <a:p>
            <a:pPr marL="0" indent="0">
              <a:buNone/>
            </a:pPr>
            <a:r>
              <a:rPr lang="en-US" dirty="0"/>
              <a:t>Basic message: divide and conquer is really the </a:t>
            </a:r>
            <a:r>
              <a:rPr lang="en-US" i="1" dirty="0"/>
              <a:t>only </a:t>
            </a:r>
            <a:r>
              <a:rPr lang="en-US" dirty="0"/>
              <a:t>option.</a:t>
            </a:r>
          </a:p>
        </p:txBody>
      </p:sp>
      <p:sp>
        <p:nvSpPr>
          <p:cNvPr id="4" name="Footer Placeholder 3">
            <a:extLst>
              <a:ext uri="{FF2B5EF4-FFF2-40B4-BE49-F238E27FC236}">
                <a16:creationId xmlns:a16="http://schemas.microsoft.com/office/drawing/2014/main" id="{C590ECE7-7527-4AF5-AE36-3E4569583669}"/>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415F76E-2B8E-433F-A8AF-737B9A58255D}"/>
              </a:ext>
            </a:extLst>
          </p:cNvPr>
          <p:cNvSpPr>
            <a:spLocks noGrp="1"/>
          </p:cNvSpPr>
          <p:nvPr>
            <p:ph type="sldNum" sz="quarter" idx="12"/>
          </p:nvPr>
        </p:nvSpPr>
        <p:spPr/>
        <p:txBody>
          <a:bodyPr/>
          <a:lstStyle/>
          <a:p>
            <a:fld id="{3C974458-8A97-4835-BF79-1FB6D7856C21}" type="slidenum">
              <a:rPr lang="en-US" smtClean="0"/>
              <a:t>8</a:t>
            </a:fld>
            <a:endParaRPr lang="en-US" dirty="0"/>
          </a:p>
        </p:txBody>
      </p:sp>
      <p:sp>
        <p:nvSpPr>
          <p:cNvPr id="6" name="TextBox 5">
            <a:extLst>
              <a:ext uri="{FF2B5EF4-FFF2-40B4-BE49-F238E27FC236}">
                <a16:creationId xmlns:a16="http://schemas.microsoft.com/office/drawing/2014/main" id="{014CAF7E-9DC1-4300-81C8-F0CBE4A0676C}"/>
              </a:ext>
            </a:extLst>
          </p:cNvPr>
          <p:cNvSpPr txBox="1"/>
          <p:nvPr/>
        </p:nvSpPr>
        <p:spPr>
          <a:xfrm>
            <a:off x="1502796" y="4273826"/>
            <a:ext cx="8905461" cy="923330"/>
          </a:xfrm>
          <a:prstGeom prst="rect">
            <a:avLst/>
          </a:prstGeom>
          <a:noFill/>
          <a:ln>
            <a:solidFill>
              <a:schemeClr val="accent1"/>
            </a:solidFill>
          </a:ln>
        </p:spPr>
        <p:txBody>
          <a:bodyPr wrap="square" rtlCol="0">
            <a:spAutoFit/>
          </a:bodyPr>
          <a:lstStyle/>
          <a:p>
            <a:r>
              <a:rPr lang="en-US" b="1" dirty="0"/>
              <a:t>The dangers of replication and a solution</a:t>
            </a:r>
            <a:r>
              <a:rPr lang="en-US" dirty="0"/>
              <a:t>. Jim Gray, Pat </a:t>
            </a:r>
            <a:r>
              <a:rPr lang="en-US" dirty="0" err="1"/>
              <a:t>Helland</a:t>
            </a:r>
            <a:r>
              <a:rPr lang="en-US" dirty="0"/>
              <a:t>, Patrick O'Neil, and Dennis </a:t>
            </a:r>
            <a:r>
              <a:rPr lang="en-US" dirty="0" err="1"/>
              <a:t>Shasha</a:t>
            </a:r>
            <a:r>
              <a:rPr lang="en-US" dirty="0"/>
              <a:t>. 1996. In Proceedings of the 1996 ACM SIGMOD Conference.  pp 173-182. DOI=http://dx.doi.org/10.1145/233269.233330</a:t>
            </a:r>
          </a:p>
        </p:txBody>
      </p:sp>
      <p:pic>
        <p:nvPicPr>
          <p:cNvPr id="7" name="Picture 6">
            <a:extLst>
              <a:ext uri="{FF2B5EF4-FFF2-40B4-BE49-F238E27FC236}">
                <a16:creationId xmlns:a16="http://schemas.microsoft.com/office/drawing/2014/main" id="{8C52C347-048E-43ED-A718-A1BFD0CBD771}"/>
              </a:ext>
            </a:extLst>
          </p:cNvPr>
          <p:cNvPicPr>
            <a:picLocks noChangeAspect="1"/>
          </p:cNvPicPr>
          <p:nvPr/>
        </p:nvPicPr>
        <p:blipFill>
          <a:blip r:embed="rId3"/>
          <a:stretch>
            <a:fillRect/>
          </a:stretch>
        </p:blipFill>
        <p:spPr>
          <a:xfrm>
            <a:off x="10155381" y="273989"/>
            <a:ext cx="1524000" cy="2552700"/>
          </a:xfrm>
          <a:prstGeom prst="rect">
            <a:avLst/>
          </a:prstGeom>
        </p:spPr>
      </p:pic>
      <p:sp>
        <p:nvSpPr>
          <p:cNvPr id="8" name="TextBox 7"/>
          <p:cNvSpPr txBox="1"/>
          <p:nvPr/>
        </p:nvSpPr>
        <p:spPr>
          <a:xfrm>
            <a:off x="10041775" y="2951018"/>
            <a:ext cx="1862050" cy="523220"/>
          </a:xfrm>
          <a:prstGeom prst="rect">
            <a:avLst/>
          </a:prstGeom>
          <a:noFill/>
        </p:spPr>
        <p:txBody>
          <a:bodyPr wrap="square" rtlCol="0">
            <a:spAutoFit/>
          </a:bodyPr>
          <a:lstStyle/>
          <a:p>
            <a:pPr algn="ctr"/>
            <a:r>
              <a:rPr lang="en-US" sz="1400" b="1" dirty="0"/>
              <a:t>Jim Gray</a:t>
            </a:r>
            <a:br>
              <a:rPr lang="en-US" sz="1400" b="1" dirty="0"/>
            </a:br>
            <a:r>
              <a:rPr lang="en-US" sz="1400" b="1" dirty="0"/>
              <a:t>(Jan 1944 – Jan 2007)</a:t>
            </a:r>
          </a:p>
        </p:txBody>
      </p:sp>
    </p:spTree>
    <p:extLst>
      <p:ext uri="{BB962C8B-B14F-4D97-AF65-F5344CB8AC3E}">
        <p14:creationId xmlns:p14="http://schemas.microsoft.com/office/powerpoint/2010/main" val="111885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EFF3-8932-40D7-8F4A-CBF67F340D52}"/>
              </a:ext>
            </a:extLst>
          </p:cNvPr>
          <p:cNvSpPr>
            <a:spLocks noGrp="1"/>
          </p:cNvSpPr>
          <p:nvPr>
            <p:ph type="title"/>
          </p:nvPr>
        </p:nvSpPr>
        <p:spPr/>
        <p:txBody>
          <a:bodyPr/>
          <a:lstStyle/>
          <a:p>
            <a:r>
              <a:rPr lang="en-US" dirty="0"/>
              <a:t>How their paper approached it</a:t>
            </a:r>
          </a:p>
        </p:txBody>
      </p:sp>
      <p:sp>
        <p:nvSpPr>
          <p:cNvPr id="3" name="Content Placeholder 2">
            <a:extLst>
              <a:ext uri="{FF2B5EF4-FFF2-40B4-BE49-F238E27FC236}">
                <a16:creationId xmlns:a16="http://schemas.microsoft.com/office/drawing/2014/main" id="{B3252C12-E7C0-421C-99CB-EB799A566E8C}"/>
              </a:ext>
            </a:extLst>
          </p:cNvPr>
          <p:cNvSpPr>
            <a:spLocks noGrp="1"/>
          </p:cNvSpPr>
          <p:nvPr>
            <p:ph idx="1"/>
          </p:nvPr>
        </p:nvSpPr>
        <p:spPr/>
        <p:txBody>
          <a:bodyPr>
            <a:normAutofit/>
          </a:bodyPr>
          <a:lstStyle/>
          <a:p>
            <a:r>
              <a:rPr lang="en-US" dirty="0"/>
              <a:t>The paper uses a “chalkboard analysis” to think about scaling for a system that behaves like a database.</a:t>
            </a:r>
          </a:p>
          <a:p>
            <a:pPr>
              <a:buFont typeface="Wingdings" panose="05000000000000000000" pitchFamily="2" charset="2"/>
              <a:buChar char="Ø"/>
            </a:pPr>
            <a:r>
              <a:rPr lang="en-US" dirty="0"/>
              <a:t>  It could be an actual database like SQL Server or Oracle</a:t>
            </a:r>
          </a:p>
          <a:p>
            <a:pPr>
              <a:buFont typeface="Wingdings" panose="05000000000000000000" pitchFamily="2" charset="2"/>
              <a:buChar char="Ø"/>
            </a:pPr>
            <a:r>
              <a:rPr lang="en-US" dirty="0"/>
              <a:t>  But their “model” also covered any other storage layer where you want</a:t>
            </a:r>
            <a:br>
              <a:rPr lang="en-US" dirty="0"/>
            </a:br>
            <a:r>
              <a:rPr lang="en-US" dirty="0"/>
              <a:t>    strong guarantees of data consistency.</a:t>
            </a:r>
          </a:p>
          <a:p>
            <a:pPr>
              <a:buFont typeface="Wingdings" panose="05000000000000000000" pitchFamily="2" charset="2"/>
              <a:buChar char="Ø"/>
            </a:pPr>
            <a:r>
              <a:rPr lang="en-US" dirty="0"/>
              <a:t>  Mostly they talk about a single replicated storage instance, but look</a:t>
            </a:r>
            <a:br>
              <a:rPr lang="en-US" dirty="0"/>
            </a:br>
            <a:r>
              <a:rPr lang="en-US" dirty="0"/>
              <a:t>    at structured versions too.</a:t>
            </a:r>
          </a:p>
        </p:txBody>
      </p:sp>
      <p:sp>
        <p:nvSpPr>
          <p:cNvPr id="4" name="Footer Placeholder 3">
            <a:extLst>
              <a:ext uri="{FF2B5EF4-FFF2-40B4-BE49-F238E27FC236}">
                <a16:creationId xmlns:a16="http://schemas.microsoft.com/office/drawing/2014/main" id="{EC6F75F5-24A9-4CF0-B432-2B4C5918656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34E6408-A9B4-49B2-9540-2C552A8ECA48}"/>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19894513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0|0|0|0"/>
</p:tagLst>
</file>

<file path=ppt/tags/tag2.xml><?xml version="1.0" encoding="utf-8"?>
<p:tagLst xmlns:a="http://schemas.openxmlformats.org/drawingml/2006/main" xmlns:r="http://schemas.openxmlformats.org/officeDocument/2006/relationships" xmlns:p="http://schemas.openxmlformats.org/presentationml/2006/main">
  <p:tag name="TIMING" val="|1.5|0|0|0|0"/>
</p:tagLst>
</file>

<file path=ppt/tags/tag3.xml><?xml version="1.0" encoding="utf-8"?>
<p:tagLst xmlns:a="http://schemas.openxmlformats.org/drawingml/2006/main" xmlns:r="http://schemas.openxmlformats.org/officeDocument/2006/relationships" xmlns:p="http://schemas.openxmlformats.org/presentationml/2006/main">
  <p:tag name="TIMING" val="|0.1|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2344</TotalTime>
  <Words>6189</Words>
  <Application>Microsoft Office PowerPoint</Application>
  <PresentationFormat>Widescreen</PresentationFormat>
  <Paragraphs>590</Paragraphs>
  <Slides>57</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Calibri</vt:lpstr>
      <vt:lpstr>Helvetica Neue Medium</vt:lpstr>
      <vt:lpstr>Tw Cen MT</vt:lpstr>
      <vt:lpstr>Tw Cen MT Condensed</vt:lpstr>
      <vt:lpstr>Wingdings</vt:lpstr>
      <vt:lpstr>Wingdings 3</vt:lpstr>
      <vt:lpstr>Integral</vt:lpstr>
      <vt:lpstr>CS 5412/Lecture 2  Elasticity and Scalability</vt:lpstr>
      <vt:lpstr>Reminder: What is a -service?</vt:lpstr>
      <vt:lpstr>Each -service… </vt:lpstr>
      <vt:lpstr>Load swings are inevitable</vt:lpstr>
      <vt:lpstr>Concept of Elastic scalability</vt:lpstr>
      <vt:lpstr>The main problem: -service overloads</vt:lpstr>
      <vt:lpstr>Single big service performs poorly… why? </vt:lpstr>
      <vt:lpstr>Jim Gray’s Famous Paper</vt:lpstr>
      <vt:lpstr>How their paper approached it</vt:lpstr>
      <vt:lpstr>The core issue</vt:lpstr>
      <vt:lpstr>Their setup, as a picture</vt:lpstr>
      <vt:lpstr>Key parameters</vt:lpstr>
      <vt:lpstr>Gray’s conclusion: It wont work</vt:lpstr>
      <vt:lpstr>Why services slow down at scale</vt:lpstr>
      <vt:lpstr>Sharding: Key Ideas</vt:lpstr>
      <vt:lpstr>shards have 2 (or more) nodes!</vt:lpstr>
      <vt:lpstr>Benefits of replication?</vt:lpstr>
      <vt:lpstr>DefN: State Machine Replication</vt:lpstr>
      <vt:lpstr>But a transaction can only talk to one shard and does all its work in “one step”</vt:lpstr>
      <vt:lpstr>Put operation</vt:lpstr>
      <vt:lpstr>Some challenges for the developer</vt:lpstr>
      <vt:lpstr>Elasticity Adds a Further dimension</vt:lpstr>
      <vt:lpstr>Elastic shuffle</vt:lpstr>
      <vt:lpstr>Elastic shuffle</vt:lpstr>
      <vt:lpstr>Fortunately, cloud platforms automate this!</vt:lpstr>
      <vt:lpstr>Example sharded DHT API?</vt:lpstr>
      <vt:lpstr>Use case: Facebook’s content-serving infrastructure</vt:lpstr>
      <vt:lpstr>Use case: FB Content Delivery Network</vt:lpstr>
      <vt:lpstr>The FB BLOB cache is part of A hierarchy deployed at global scale…</vt:lpstr>
      <vt:lpstr>Content cache goals</vt:lpstr>
      <vt:lpstr>… the data is just “Blobs”</vt:lpstr>
      <vt:lpstr>Haystack</vt:lpstr>
      <vt:lpstr>A cache for blobs?</vt:lpstr>
      <vt:lpstr>PowerPoint Presentation</vt:lpstr>
      <vt:lpstr>PowerPoint Presentation</vt:lpstr>
      <vt:lpstr>PowerPoint Presentation</vt:lpstr>
      <vt:lpstr>Architectural detail (Complex) Dark Gray: We instrumented it Pale Gray: We can figure out its behavior</vt:lpstr>
      <vt:lpstr>Architectural detail (we weren’t able to instrument the pink part)</vt:lpstr>
      <vt:lpstr>Blob-Serving Stack (the FB portion)</vt:lpstr>
      <vt:lpstr>What we Observed</vt:lpstr>
      <vt:lpstr>Caches see “circadian” Patterns</vt:lpstr>
      <vt:lpstr>Photo cacheability by popularity</vt:lpstr>
      <vt:lpstr>GEO-Scale Caching</vt:lpstr>
      <vt:lpstr>PowerPoint Presentation</vt:lpstr>
      <vt:lpstr>Cache retention/eviction policy</vt:lpstr>
      <vt:lpstr>Here we see that S4LRU is far better than normal LRU</vt:lpstr>
      <vt:lpstr>So… switch to S4LRU, right?</vt:lpstr>
      <vt:lpstr>S4LRU didn’t really work well!</vt:lpstr>
      <vt:lpstr>RIPQ: Key Innovations</vt:lpstr>
      <vt:lpstr>RIPQ entries are pointers to SSD objects</vt:lpstr>
      <vt:lpstr>Additional optimizations</vt:lpstr>
      <vt:lpstr>RIPQ Has High Fidelity</vt:lpstr>
      <vt:lpstr>RIPQ Has High Fidelity</vt:lpstr>
      <vt:lpstr>RIPQ Has High Throughput</vt:lpstr>
      <vt:lpstr>What did we learn today?</vt:lpstr>
      <vt:lpstr>More take-aways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132</cp:revision>
  <dcterms:created xsi:type="dcterms:W3CDTF">2017-12-19T18:11:25Z</dcterms:created>
  <dcterms:modified xsi:type="dcterms:W3CDTF">2022-08-24T15:34:39Z</dcterms:modified>
</cp:coreProperties>
</file>