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444" r:id="rId3"/>
    <p:sldId id="481" r:id="rId4"/>
    <p:sldId id="456" r:id="rId5"/>
    <p:sldId id="475" r:id="rId6"/>
    <p:sldId id="476" r:id="rId7"/>
    <p:sldId id="462" r:id="rId8"/>
    <p:sldId id="467" r:id="rId9"/>
    <p:sldId id="463" r:id="rId10"/>
    <p:sldId id="465" r:id="rId11"/>
    <p:sldId id="471" r:id="rId12"/>
    <p:sldId id="472" r:id="rId13"/>
    <p:sldId id="482" r:id="rId14"/>
    <p:sldId id="477" r:id="rId15"/>
    <p:sldId id="478" r:id="rId16"/>
    <p:sldId id="468" r:id="rId17"/>
    <p:sldId id="483" r:id="rId18"/>
    <p:sldId id="473" r:id="rId19"/>
    <p:sldId id="474" r:id="rId20"/>
    <p:sldId id="479" r:id="rId21"/>
    <p:sldId id="447" r:id="rId22"/>
    <p:sldId id="485" r:id="rId23"/>
    <p:sldId id="448" r:id="rId24"/>
    <p:sldId id="257" r:id="rId25"/>
    <p:sldId id="259" r:id="rId26"/>
    <p:sldId id="272" r:id="rId27"/>
    <p:sldId id="258" r:id="rId28"/>
    <p:sldId id="278" r:id="rId29"/>
    <p:sldId id="280" r:id="rId30"/>
    <p:sldId id="281" r:id="rId31"/>
    <p:sldId id="282" r:id="rId32"/>
    <p:sldId id="283" r:id="rId33"/>
    <p:sldId id="285" r:id="rId34"/>
    <p:sldId id="284" r:id="rId35"/>
    <p:sldId id="417" r:id="rId36"/>
    <p:sldId id="415" r:id="rId37"/>
    <p:sldId id="431" r:id="rId38"/>
    <p:sldId id="432" r:id="rId39"/>
    <p:sldId id="443" r:id="rId40"/>
    <p:sldId id="433" r:id="rId41"/>
    <p:sldId id="452" r:id="rId42"/>
    <p:sldId id="470" r:id="rId43"/>
    <p:sldId id="453" r:id="rId44"/>
    <p:sldId id="288" r:id="rId45"/>
    <p:sldId id="454" r:id="rId46"/>
    <p:sldId id="289" r:id="rId47"/>
    <p:sldId id="274" r:id="rId48"/>
    <p:sldId id="266" r:id="rId49"/>
    <p:sldId id="484" r:id="rId50"/>
    <p:sldId id="276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13163D-0310-4A3C-85F0-C6DB54F5A027}">
          <p14:sldIdLst>
            <p14:sldId id="256"/>
            <p14:sldId id="444"/>
            <p14:sldId id="481"/>
            <p14:sldId id="456"/>
            <p14:sldId id="475"/>
            <p14:sldId id="476"/>
            <p14:sldId id="462"/>
            <p14:sldId id="467"/>
            <p14:sldId id="463"/>
            <p14:sldId id="465"/>
            <p14:sldId id="471"/>
            <p14:sldId id="472"/>
            <p14:sldId id="482"/>
            <p14:sldId id="477"/>
            <p14:sldId id="478"/>
            <p14:sldId id="468"/>
            <p14:sldId id="483"/>
            <p14:sldId id="473"/>
            <p14:sldId id="474"/>
            <p14:sldId id="479"/>
            <p14:sldId id="447"/>
            <p14:sldId id="485"/>
            <p14:sldId id="448"/>
            <p14:sldId id="257"/>
            <p14:sldId id="259"/>
            <p14:sldId id="272"/>
            <p14:sldId id="258"/>
            <p14:sldId id="278"/>
            <p14:sldId id="280"/>
            <p14:sldId id="281"/>
            <p14:sldId id="282"/>
            <p14:sldId id="283"/>
            <p14:sldId id="285"/>
            <p14:sldId id="284"/>
            <p14:sldId id="417"/>
            <p14:sldId id="415"/>
            <p14:sldId id="431"/>
            <p14:sldId id="432"/>
            <p14:sldId id="443"/>
            <p14:sldId id="433"/>
            <p14:sldId id="452"/>
            <p14:sldId id="470"/>
            <p14:sldId id="453"/>
            <p14:sldId id="288"/>
            <p14:sldId id="454"/>
            <p14:sldId id="289"/>
            <p14:sldId id="274"/>
            <p14:sldId id="266"/>
            <p14:sldId id="48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7"/>
    <a:srgbClr val="A6DEF4"/>
    <a:srgbClr val="B4DE86"/>
    <a:srgbClr val="E917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1452" autoAdjust="0"/>
  </p:normalViewPr>
  <p:slideViewPr>
    <p:cSldViewPr snapToGrid="0">
      <p:cViewPr varScale="1">
        <p:scale>
          <a:sx n="102" d="100"/>
          <a:sy n="10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0579A-B1E4-47EB-8BA9-D99CA9E7BA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C88A-CD66-4609-884B-39722DAC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0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7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9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C41D8E-6258-474D-8A71-9602CCEA2443}" type="datetime1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0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B91F-90AE-48A4-B03C-9B8281D8D260}" type="datetime1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8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3D8E-9DFC-48B6-8884-0C3F0286FF7D}" type="datetime1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4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90E3-3A14-4EA4-96CA-1648D52EB51E}" type="datetime1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72-6115-4DD6-8957-352D3FA0C054}" type="datetime1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848C-5E7E-4A0E-A7B1-967A7D4D9523}" type="datetime1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4EDD-3DE4-4742-82D1-5305CDB8F75D}" type="datetime1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22C4-FA32-4956-9949-4312AE51FA02}" type="datetime1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1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1E24-673F-4C90-9A7F-30810F4E1470}" type="datetime1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8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BAD3-5DB1-4108-8DC9-49ADB452EFDA}" type="datetime1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427-5BB3-4391-9134-04EC6E7A122A}" type="datetime1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4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A873D4-62FF-42EF-B86A-B4A4DBA668EC}" type="datetime1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http://www.cs.cornell.edu/courses/cs5412/2022fa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7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://download.damieng.com/presentations/linq-introduction/LINQ-Introduction.ppt?msclkid%3De52db1c0b0f611ecb70ce482b7259127&amp;wdOrigin=BROWSELINK" TargetMode="External"/><Relationship Id="rId2" Type="http://schemas.openxmlformats.org/officeDocument/2006/relationships/hyperlink" Target="https://docs.microsoft.com/en-us/dotnet/standard/linq/?msclkid=fc717b21aeaa11ec838e23c34b2f8b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ndas.pydata.org/pandas-docs/stable/getting_started/10min.html" TargetMode="External"/><Relationship Id="rId5" Type="http://schemas.openxmlformats.org/officeDocument/2006/relationships/hyperlink" Target="https://docs.microsoft.com/en-us/dotnet/csharp/linq/write-linq-queries" TargetMode="External"/><Relationship Id="rId4" Type="http://schemas.openxmlformats.org/officeDocument/2006/relationships/hyperlink" Target="https://dotnettutorials.net/lesson/linq-operators/#:~:text=In%20LINQ%2C%20the%20operators%20are%20divided%20into%20the,7%20Partitioning%20Operators%208%20Equality%20Operators%20More%20items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B2A5-D888-4A68-9EB8-E190FABBD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CS 5412/Lecture 19: Accessing Collections using SQL in lambdas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64BDB-4610-415E-B88D-82832DD45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 Birman</a:t>
            </a:r>
          </a:p>
          <a:p>
            <a:r>
              <a:rPr lang="en-US"/>
              <a:t>Fall, </a:t>
            </a:r>
            <a:r>
              <a:rPr lang="en-US" dirty="0"/>
              <a:t>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B069-D6B3-47D0-BA6D-14AC44F0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10786872" cy="1499616"/>
          </a:xfrm>
        </p:spPr>
        <p:txBody>
          <a:bodyPr/>
          <a:lstStyle/>
          <a:p>
            <a:r>
              <a:rPr lang="en-US" dirty="0"/>
              <a:t>Other options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8823-AE49-883B-8698-6A9B63DB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n-US" dirty="0"/>
              <a:t>In Cascade, Cornell’s experimental key-value store, client code can be recompiled as a “UDL” and dynamically loaded into Cascade itself.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7D41D-BC54-831D-CEE0-9D2707B6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457" y="5634213"/>
            <a:ext cx="5901459" cy="274320"/>
          </a:xfrm>
        </p:spPr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A2125-C182-9D3F-61FB-A9CDF44F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4858" y="5634213"/>
            <a:ext cx="973667" cy="274320"/>
          </a:xfrm>
        </p:spPr>
        <p:txBody>
          <a:bodyPr/>
          <a:lstStyle/>
          <a:p>
            <a:fld id="{3C974458-8A97-4835-BF79-1FB6D7856C21}" type="slidenum">
              <a:rPr lang="en-US" smtClean="0"/>
              <a:t>10</a:t>
            </a:fld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3A22B3-9560-C681-F88C-393A0392F59F}"/>
              </a:ext>
            </a:extLst>
          </p:cNvPr>
          <p:cNvCxnSpPr>
            <a:cxnSpLocks/>
          </p:cNvCxnSpPr>
          <p:nvPr/>
        </p:nvCxnSpPr>
        <p:spPr>
          <a:xfrm>
            <a:off x="4053794" y="3868136"/>
            <a:ext cx="1120004" cy="51756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883A3EF-DE6A-D92B-170D-1182048C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49" y="3219498"/>
            <a:ext cx="9149501" cy="24147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859474-77D4-4759-3E75-A335B9FD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667" y="4296163"/>
            <a:ext cx="497303" cy="5475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B461CC8-0513-B2C4-3BA0-A833770C0B78}"/>
              </a:ext>
            </a:extLst>
          </p:cNvPr>
          <p:cNvSpPr txBox="1"/>
          <p:nvPr/>
        </p:nvSpPr>
        <p:spPr>
          <a:xfrm>
            <a:off x="381000" y="5871957"/>
            <a:ext cx="1112505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triggered by some event, the user’s UDL runs.  Now LINQ will be “talking to the Cascade server” from inside one instance.  Any </a:t>
            </a:r>
            <a:r>
              <a:rPr lang="en-US" b="1" dirty="0"/>
              <a:t>get</a:t>
            </a:r>
            <a:r>
              <a:rPr lang="en-US" dirty="0"/>
              <a:t> operation that can be handled locally will be very cheap.  A </a:t>
            </a:r>
            <a:r>
              <a:rPr lang="en-US" b="1" dirty="0"/>
              <a:t>get</a:t>
            </a:r>
            <a:r>
              <a:rPr lang="en-US" dirty="0"/>
              <a:t> that needs data from some other shard will be performed by sending an RPC to fetch it.  (Same for </a:t>
            </a:r>
            <a:r>
              <a:rPr lang="en-US" b="1" dirty="0"/>
              <a:t>put</a:t>
            </a:r>
            <a:r>
              <a:rPr lang="en-US" dirty="0"/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4175EE-A408-DE9B-2C30-7418021265E5}"/>
              </a:ext>
            </a:extLst>
          </p:cNvPr>
          <p:cNvSpPr txBox="1"/>
          <p:nvPr/>
        </p:nvSpPr>
        <p:spPr>
          <a:xfrm>
            <a:off x="584907" y="3569593"/>
            <a:ext cx="167719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Triggering event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8E50C5-EB4C-A0ED-9D2A-78237CF763C9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262097" y="3754259"/>
            <a:ext cx="1104022" cy="5419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8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B069-D6B3-47D0-BA6D-14AC44F0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10786872" cy="1499616"/>
          </a:xfrm>
        </p:spPr>
        <p:txBody>
          <a:bodyPr/>
          <a:lstStyle/>
          <a:p>
            <a:r>
              <a:rPr lang="en-US" dirty="0"/>
              <a:t>Other options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8823-AE49-883B-8698-6A9B63DB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n-US" dirty="0"/>
              <a:t>In Cascade, Cornell’s experimental key-value store, client code can be recompiled as a “UDL” and dynamically loaded into Cascade itself.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7D41D-BC54-831D-CEE0-9D2707B6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457" y="5634213"/>
            <a:ext cx="5901459" cy="274320"/>
          </a:xfrm>
        </p:spPr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A2125-C182-9D3F-61FB-A9CDF44F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4858" y="5634213"/>
            <a:ext cx="973667" cy="274320"/>
          </a:xfrm>
        </p:spPr>
        <p:txBody>
          <a:bodyPr/>
          <a:lstStyle/>
          <a:p>
            <a:fld id="{3C974458-8A97-4835-BF79-1FB6D7856C21}" type="slidenum">
              <a:rPr lang="en-US" smtClean="0"/>
              <a:t>11</a:t>
            </a:fld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3A22B3-9560-C681-F88C-393A0392F59F}"/>
              </a:ext>
            </a:extLst>
          </p:cNvPr>
          <p:cNvCxnSpPr>
            <a:cxnSpLocks/>
          </p:cNvCxnSpPr>
          <p:nvPr/>
        </p:nvCxnSpPr>
        <p:spPr>
          <a:xfrm>
            <a:off x="4053794" y="3868136"/>
            <a:ext cx="1120004" cy="51756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883A3EF-DE6A-D92B-170D-1182048C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49" y="3219498"/>
            <a:ext cx="9149501" cy="24147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859474-77D4-4759-3E75-A335B9FD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667" y="4296163"/>
            <a:ext cx="497303" cy="5475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B461CC8-0513-B2C4-3BA0-A833770C0B78}"/>
              </a:ext>
            </a:extLst>
          </p:cNvPr>
          <p:cNvSpPr txBox="1"/>
          <p:nvPr/>
        </p:nvSpPr>
        <p:spPr>
          <a:xfrm>
            <a:off x="533474" y="4838067"/>
            <a:ext cx="1097257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When triggered by some event, the user’s UDL runs. Now LINQ will be “talking to the Cascade server” from </a:t>
            </a:r>
            <a:r>
              <a:rPr lang="en-US" sz="2400" i="1" dirty="0"/>
              <a:t>inside one instance</a:t>
            </a:r>
            <a:r>
              <a:rPr lang="en-US" sz="2400" dirty="0"/>
              <a:t>.  Any </a:t>
            </a:r>
            <a:r>
              <a:rPr lang="en-US" sz="2400" b="1" dirty="0"/>
              <a:t>get</a:t>
            </a:r>
            <a:r>
              <a:rPr lang="en-US" sz="2400" dirty="0"/>
              <a:t> operation that can be handled locally will be very cheap.  (Remote </a:t>
            </a:r>
            <a:r>
              <a:rPr lang="en-US" sz="2400" b="1" dirty="0"/>
              <a:t>get</a:t>
            </a:r>
            <a:r>
              <a:rPr lang="en-US" sz="2400" dirty="0"/>
              <a:t> or </a:t>
            </a:r>
            <a:r>
              <a:rPr lang="en-US" sz="2400" b="1" dirty="0"/>
              <a:t>put</a:t>
            </a:r>
            <a:r>
              <a:rPr lang="en-US" sz="2400" dirty="0"/>
              <a:t> will still trigger network I/O)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4175EE-A408-DE9B-2C30-7418021265E5}"/>
              </a:ext>
            </a:extLst>
          </p:cNvPr>
          <p:cNvSpPr txBox="1"/>
          <p:nvPr/>
        </p:nvSpPr>
        <p:spPr>
          <a:xfrm>
            <a:off x="584907" y="3569593"/>
            <a:ext cx="167719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Triggering event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8E50C5-EB4C-A0ED-9D2A-78237CF763C9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262097" y="3754259"/>
            <a:ext cx="1104022" cy="5419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40CB012-7A80-3967-3CB6-73FDFD2F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99" y="3071960"/>
            <a:ext cx="9149501" cy="2414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89B069-D6B3-47D0-BA6D-14AC44F0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could also trigger the </a:t>
            </a:r>
            <a:r>
              <a:rPr lang="en-US" u="sng" dirty="0"/>
              <a:t>same</a:t>
            </a:r>
            <a:r>
              <a:rPr lang="en-US" dirty="0"/>
              <a:t> code, but on multiple shards, concurrently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8823-AE49-883B-8698-6A9B63DB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n-US" dirty="0"/>
              <a:t>The trigger could be a multicast or a series of point-to-point requests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7D41D-BC54-831D-CEE0-9D2707B6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A2125-C182-9D3F-61FB-A9CDF44F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12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27EB8-9C07-DD67-74A6-E393DB93ABE9}"/>
              </a:ext>
            </a:extLst>
          </p:cNvPr>
          <p:cNvSpPr txBox="1"/>
          <p:nvPr/>
        </p:nvSpPr>
        <p:spPr>
          <a:xfrm>
            <a:off x="724830" y="4651366"/>
            <a:ext cx="9887752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this example, our UDL runs in one server per shard.  The code will be running </a:t>
            </a:r>
            <a:r>
              <a:rPr lang="en-US" sz="2800" i="1" dirty="0"/>
              <a:t>concurrently</a:t>
            </a:r>
            <a:r>
              <a:rPr lang="en-US" sz="2800" dirty="0"/>
              <a:t> and the data local to each instance will differ from shard to shard!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145921-5B74-8F57-0514-1EFBC88081BC}"/>
              </a:ext>
            </a:extLst>
          </p:cNvPr>
          <p:cNvSpPr txBox="1"/>
          <p:nvPr/>
        </p:nvSpPr>
        <p:spPr>
          <a:xfrm>
            <a:off x="1118382" y="3667362"/>
            <a:ext cx="167719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Triggering event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EFF6940-BDB3-C0FC-07B1-62B814D1C666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795572" y="3852028"/>
            <a:ext cx="1104022" cy="5419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A544FB33-CBED-B58F-E3B4-B4E561D7CB69}"/>
              </a:ext>
            </a:extLst>
          </p:cNvPr>
          <p:cNvSpPr txBox="1">
            <a:spLocks/>
          </p:cNvSpPr>
          <p:nvPr/>
        </p:nvSpPr>
        <p:spPr>
          <a:xfrm>
            <a:off x="5376407" y="5486675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http://www.cs.cornell.edu/courses/cs5412/2022fa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953FB2B2-D7BC-F36B-2F15-C0B3605009BB}"/>
              </a:ext>
            </a:extLst>
          </p:cNvPr>
          <p:cNvSpPr txBox="1">
            <a:spLocks/>
          </p:cNvSpPr>
          <p:nvPr/>
        </p:nvSpPr>
        <p:spPr>
          <a:xfrm>
            <a:off x="11370808" y="5486675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974458-8A97-4835-BF79-1FB6D7856C2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E6329F8-3FE6-1580-E6A6-867E51F44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617" y="4148625"/>
            <a:ext cx="497303" cy="547511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8A84E32-90E9-08BB-8B7C-2D6C75FA2565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795572" y="3852028"/>
            <a:ext cx="4385813" cy="28261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54BD24B4-8497-86F6-08ED-58BF6DFF6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946" y="4109462"/>
            <a:ext cx="497303" cy="54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3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D18A-CA9C-E949-9047-EBC7BEC4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LINQ is like a software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9690-BCE6-E750-D139-CE1D5FE9F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used by a program as it executes, and lets the program treat lists and other collections as in-memory “relational tables”</a:t>
            </a:r>
          </a:p>
          <a:p>
            <a:endParaRPr lang="en-US" dirty="0"/>
          </a:p>
          <a:p>
            <a:r>
              <a:rPr lang="en-US" dirty="0"/>
              <a:t>Most programmers do know SQL and find it powerful and intuitive. </a:t>
            </a:r>
            <a:br>
              <a:rPr lang="en-US" dirty="0"/>
            </a:br>
            <a:r>
              <a:rPr lang="en-US" dirty="0"/>
              <a:t>LINQ enables us to use SQL on this internal data structures, too</a:t>
            </a:r>
          </a:p>
          <a:p>
            <a:endParaRPr lang="en-US" dirty="0"/>
          </a:p>
          <a:p>
            <a:r>
              <a:rPr lang="en-US" dirty="0"/>
              <a:t>Same remark applies to Pandas, </a:t>
            </a:r>
            <a:r>
              <a:rPr lang="en-US" dirty="0" err="1"/>
              <a:t>PyTorch</a:t>
            </a:r>
            <a:r>
              <a:rPr lang="en-US" dirty="0"/>
              <a:t>, Tensor Flow, Spark.  All of them are drawn to the SQL model because it is convenient.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6E6F6-94D7-7508-6112-E5ED4CE4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E025-B844-70E7-C20A-568D6CBB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6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F328-8A26-76D0-1A0F-D0F193FF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a question from slide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B7759-91EC-0921-1D69-E5275A74C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asked if it makes sense to think of a shard as a mini-database</a:t>
            </a:r>
          </a:p>
          <a:p>
            <a:endParaRPr lang="en-US" dirty="0"/>
          </a:p>
          <a:p>
            <a:r>
              <a:rPr lang="en-US" dirty="0"/>
              <a:t>We can see now that sometimes, for a key-value store, this might be a sensible thing to do!  (If the key-value store holds multiple kinds of data, you could first filter to focus on “one table”….)</a:t>
            </a:r>
          </a:p>
          <a:p>
            <a:endParaRPr lang="en-US" dirty="0"/>
          </a:p>
          <a:p>
            <a:r>
              <a:rPr lang="en-US" dirty="0"/>
              <a:t>With LINQ we can run any kind of database-like logic on the local shard, </a:t>
            </a:r>
            <a:r>
              <a:rPr lang="en-US" i="1" dirty="0"/>
              <a:t>and it can even use </a:t>
            </a:r>
            <a:r>
              <a:rPr lang="en-US" b="1" i="1" dirty="0"/>
              <a:t>get</a:t>
            </a:r>
            <a:r>
              <a:rPr lang="en-US" i="1" dirty="0"/>
              <a:t> to fetch some data from remote shards.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7C8CF-6C22-207F-E313-EAB45A58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922B8-7734-D0C5-2741-1895FE3A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14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7B0C768-CD8B-118C-63C0-C594C2D0948D}"/>
              </a:ext>
            </a:extLst>
          </p:cNvPr>
          <p:cNvSpPr/>
          <p:nvPr/>
        </p:nvSpPr>
        <p:spPr>
          <a:xfrm>
            <a:off x="7793660" y="4147794"/>
            <a:ext cx="2736080" cy="838891"/>
          </a:xfrm>
          <a:prstGeom prst="wedgeRoundRectCallout">
            <a:avLst>
              <a:gd name="adj1" fmla="val -168337"/>
              <a:gd name="adj2" fmla="val 134077"/>
              <a:gd name="adj3" fmla="val 16667"/>
            </a:avLst>
          </a:prstGeom>
          <a:solidFill>
            <a:srgbClr val="FFF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Best to cache that remote data, if you do this!</a:t>
            </a:r>
          </a:p>
        </p:txBody>
      </p:sp>
    </p:spTree>
    <p:extLst>
      <p:ext uri="{BB962C8B-B14F-4D97-AF65-F5344CB8AC3E}">
        <p14:creationId xmlns:p14="http://schemas.microsoft.com/office/powerpoint/2010/main" val="210788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BB8B-CD43-7D51-57B0-E4A7B32F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>
            <a:normAutofit/>
          </a:bodyPr>
          <a:lstStyle/>
          <a:p>
            <a:r>
              <a:rPr lang="en-US" sz="4800" dirty="0"/>
              <a:t>Staying in the spirit of a key-value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77AE-A381-2824-9953-29D9F82F2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Cloud builders don’t view a key-value sharded store as a true database.  </a:t>
            </a:r>
          </a:p>
          <a:p>
            <a:r>
              <a:rPr lang="en-US" dirty="0"/>
              <a:t>  They keep the </a:t>
            </a:r>
            <a:r>
              <a:rPr lang="en-US" dirty="0" err="1"/>
              <a:t>sharding</a:t>
            </a:r>
            <a:r>
              <a:rPr lang="en-US" dirty="0"/>
              <a:t> policy in mind when they mentally visualize their system, and</a:t>
            </a:r>
            <a:br>
              <a:rPr lang="en-US" dirty="0"/>
            </a:br>
            <a:r>
              <a:rPr lang="en-US" dirty="0"/>
              <a:t>  think of NoSQL as a convenient way to express data transformations and filtering</a:t>
            </a:r>
          </a:p>
          <a:p>
            <a:r>
              <a:rPr lang="en-US" dirty="0"/>
              <a:t>  Fit is great for big collections, social network graphs stored as key-value data</a:t>
            </a:r>
          </a:p>
          <a:p>
            <a:r>
              <a:rPr lang="en-US" dirty="0"/>
              <a:t>  … but not for a genuine relational database split into lots of shards</a:t>
            </a:r>
          </a:p>
          <a:p>
            <a:endParaRPr lang="en-US" dirty="0"/>
          </a:p>
          <a:p>
            <a:r>
              <a:rPr lang="en-US" dirty="0"/>
              <a:t>With LINQ triggered on multiple shards, the developer is leveraging parallelism.  </a:t>
            </a:r>
          </a:p>
          <a:p>
            <a:r>
              <a:rPr lang="en-US" dirty="0"/>
              <a:t>   Concurrency rules the cloud: “embarrassing parallelism” when searching or transforming</a:t>
            </a:r>
            <a:br>
              <a:rPr lang="en-US" dirty="0"/>
            </a:br>
            <a:r>
              <a:rPr lang="en-US" dirty="0"/>
              <a:t>     the entire big-data collection</a:t>
            </a:r>
          </a:p>
          <a:p>
            <a:r>
              <a:rPr lang="en-US" dirty="0"/>
              <a:t>   Our goal is really fast individual get operations, parallel search/transformation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A0C37-B3E6-FA12-8371-39DF6201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EA7A-D9C2-2C93-4315-939734C6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C9CD9-84CF-6A07-A291-A9826DE1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</a:t>
            </a:r>
            <a:r>
              <a:rPr lang="en-US" sz="4400" dirty="0" err="1"/>
              <a:t>ap</a:t>
            </a:r>
            <a:r>
              <a:rPr lang="en-US" dirty="0" err="1"/>
              <a:t>r</a:t>
            </a:r>
            <a:r>
              <a:rPr lang="en-US" sz="4400" dirty="0" err="1"/>
              <a:t>educe</a:t>
            </a:r>
            <a:r>
              <a:rPr lang="en-US" dirty="0"/>
              <a:t>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D348-C4B1-3CDE-BE8A-92CE9CEBF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Google was first to explore this idea of running the same code but on sharded data, doing purely local data access in parallel.</a:t>
            </a:r>
          </a:p>
          <a:p>
            <a:endParaRPr lang="en-US" dirty="0"/>
          </a:p>
          <a:p>
            <a:r>
              <a:rPr lang="en-US" dirty="0"/>
              <a:t>They had huge collections of web pages and needed to run algorithms to decide which web sites to return when a user issues a search.  Their developers quickly ran into a problem: parallel computing on shards is easy, but sometimes we need a way to merge the </a:t>
            </a:r>
            <a:r>
              <a:rPr lang="en-US" dirty="0" err="1"/>
              <a:t>subresults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All at one place?  But this could overwhelm that server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Keep results sharded?  They favored this, but it needs a special coding style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40A42-9C69-F3BF-DB8F-70DD014E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2613C-62FD-8215-D66B-CE42DDDB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9D4BB-83CA-6ECB-5E2A-6C094CEB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138" y="36104"/>
            <a:ext cx="3022862" cy="22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04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C9CD9-84CF-6A07-A291-A9826DE1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</a:t>
            </a:r>
            <a:r>
              <a:rPr lang="en-US" sz="4400" dirty="0" err="1"/>
              <a:t>ap</a:t>
            </a:r>
            <a:r>
              <a:rPr lang="en-US" dirty="0" err="1"/>
              <a:t>r</a:t>
            </a:r>
            <a:r>
              <a:rPr lang="en-US" sz="4400" dirty="0" err="1"/>
              <a:t>educe</a:t>
            </a:r>
            <a:r>
              <a:rPr lang="en-US" dirty="0"/>
              <a:t>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D348-C4B1-3CDE-BE8A-92CE9CEBF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Google was first to explore this idea of running the same code but on sharded data, doing purely local data access in parallel.</a:t>
            </a:r>
          </a:p>
          <a:p>
            <a:endParaRPr lang="en-US" dirty="0"/>
          </a:p>
          <a:p>
            <a:r>
              <a:rPr lang="en-US" dirty="0"/>
              <a:t>They had huge collections of web pages and needed to run algorithms to decide which web sites to return when a user issues a search.  Their developers quickly ran into a problem: parallel computing on shards is easy, but sometimes we need a way to merge the </a:t>
            </a:r>
            <a:r>
              <a:rPr lang="en-US" dirty="0" err="1"/>
              <a:t>subresults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All at one place?  But this could overwhelm that server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Keep results sharded?  They favored this, but it needs a special coding style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40A42-9C69-F3BF-DB8F-70DD014E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2613C-62FD-8215-D66B-CE42DDDB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9D4BB-83CA-6ECB-5E2A-6C094CEB8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138" y="36104"/>
            <a:ext cx="3022862" cy="22671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32BC70-FB63-9B5F-B6B9-BF57C23891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A3570FC-2572-2184-51E9-6C767D5D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27" y="505936"/>
            <a:ext cx="7689130" cy="57668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88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40CB012-7A80-3967-3CB6-73FDFD2F6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406" y="3344139"/>
            <a:ext cx="7737080" cy="2041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89B069-D6B3-47D0-BA6D-14AC44F0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sz="4400" dirty="0" err="1"/>
              <a:t>ap</a:t>
            </a:r>
            <a:r>
              <a:rPr lang="en-US" dirty="0" err="1"/>
              <a:t>r</a:t>
            </a:r>
            <a:r>
              <a:rPr lang="en-US" sz="4400" dirty="0" err="1"/>
              <a:t>educe</a:t>
            </a:r>
            <a:r>
              <a:rPr lang="en-US" dirty="0"/>
              <a:t> on key-value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8823-AE49-883B-8698-6A9B63DB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n-US" dirty="0"/>
              <a:t>MapReduce with a simple shuffle, group-by, and reduce step.  We will revisit this in full detail two weeks from now.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7D41D-BC54-831D-CEE0-9D2707B6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A2125-C182-9D3F-61FB-A9CDF44F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18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145921-5B74-8F57-0514-1EFBC88081BC}"/>
              </a:ext>
            </a:extLst>
          </p:cNvPr>
          <p:cNvSpPr txBox="1"/>
          <p:nvPr/>
        </p:nvSpPr>
        <p:spPr>
          <a:xfrm>
            <a:off x="1118382" y="3667362"/>
            <a:ext cx="167719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Triggering event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EFF6940-BDB3-C0FC-07B1-62B814D1C666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795572" y="3990528"/>
            <a:ext cx="1104022" cy="4034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A544FB33-CBED-B58F-E3B4-B4E561D7CB69}"/>
              </a:ext>
            </a:extLst>
          </p:cNvPr>
          <p:cNvSpPr txBox="1">
            <a:spLocks/>
          </p:cNvSpPr>
          <p:nvPr/>
        </p:nvSpPr>
        <p:spPr>
          <a:xfrm>
            <a:off x="5376407" y="5486675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http://www.cs.cornell.edu/courses/cs5412/2022fa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953FB2B2-D7BC-F36B-2F15-C0B3605009BB}"/>
              </a:ext>
            </a:extLst>
          </p:cNvPr>
          <p:cNvSpPr txBox="1">
            <a:spLocks/>
          </p:cNvSpPr>
          <p:nvPr/>
        </p:nvSpPr>
        <p:spPr>
          <a:xfrm>
            <a:off x="11370808" y="5486675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974458-8A97-4835-BF79-1FB6D7856C2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E6329F8-3FE6-1580-E6A6-867E51F44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17" y="4148625"/>
            <a:ext cx="497303" cy="547511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8A84E32-90E9-08BB-8B7C-2D6C75FA2565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795572" y="3852028"/>
            <a:ext cx="3812492" cy="50783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54BD24B4-8497-86F6-08ED-58BF6DFF6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085" y="4184051"/>
            <a:ext cx="497303" cy="54751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9D967A-046F-BCFE-E818-764CE02E3BA6}"/>
              </a:ext>
            </a:extLst>
          </p:cNvPr>
          <p:cNvCxnSpPr/>
          <p:nvPr/>
        </p:nvCxnSpPr>
        <p:spPr>
          <a:xfrm>
            <a:off x="4307868" y="4779252"/>
            <a:ext cx="0" cy="17643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B7BFCA-10BD-5DD7-E4BB-AC33949F32D3}"/>
              </a:ext>
            </a:extLst>
          </p:cNvPr>
          <p:cNvCxnSpPr/>
          <p:nvPr/>
        </p:nvCxnSpPr>
        <p:spPr>
          <a:xfrm>
            <a:off x="6946736" y="4741672"/>
            <a:ext cx="0" cy="17643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96BA24-9042-10DE-8CA8-078EC2BA1943}"/>
              </a:ext>
            </a:extLst>
          </p:cNvPr>
          <p:cNvCxnSpPr/>
          <p:nvPr/>
        </p:nvCxnSpPr>
        <p:spPr>
          <a:xfrm>
            <a:off x="4307868" y="5273964"/>
            <a:ext cx="2638868" cy="387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D4A0A3-BAB8-C32B-B533-898DA556CBC4}"/>
              </a:ext>
            </a:extLst>
          </p:cNvPr>
          <p:cNvSpPr/>
          <p:nvPr/>
        </p:nvSpPr>
        <p:spPr>
          <a:xfrm>
            <a:off x="4331855" y="5292436"/>
            <a:ext cx="184727" cy="221673"/>
          </a:xfrm>
          <a:custGeom>
            <a:avLst/>
            <a:gdLst>
              <a:gd name="connsiteX0" fmla="*/ 0 w 184727"/>
              <a:gd name="connsiteY0" fmla="*/ 0 h 221673"/>
              <a:gd name="connsiteX1" fmla="*/ 184727 w 184727"/>
              <a:gd name="connsiteY1" fmla="*/ 138546 h 221673"/>
              <a:gd name="connsiteX2" fmla="*/ 0 w 184727"/>
              <a:gd name="connsiteY2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27" h="221673">
                <a:moveTo>
                  <a:pt x="0" y="0"/>
                </a:moveTo>
                <a:cubicBezTo>
                  <a:pt x="92363" y="50800"/>
                  <a:pt x="184727" y="101601"/>
                  <a:pt x="184727" y="138546"/>
                </a:cubicBezTo>
                <a:cubicBezTo>
                  <a:pt x="184727" y="175491"/>
                  <a:pt x="92363" y="198582"/>
                  <a:pt x="0" y="22167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D6A505-3905-266E-110D-4A85B6062553}"/>
              </a:ext>
            </a:extLst>
          </p:cNvPr>
          <p:cNvSpPr/>
          <p:nvPr/>
        </p:nvSpPr>
        <p:spPr>
          <a:xfrm>
            <a:off x="6930610" y="5292436"/>
            <a:ext cx="184727" cy="221673"/>
          </a:xfrm>
          <a:custGeom>
            <a:avLst/>
            <a:gdLst>
              <a:gd name="connsiteX0" fmla="*/ 0 w 184727"/>
              <a:gd name="connsiteY0" fmla="*/ 0 h 221673"/>
              <a:gd name="connsiteX1" fmla="*/ 184727 w 184727"/>
              <a:gd name="connsiteY1" fmla="*/ 138546 h 221673"/>
              <a:gd name="connsiteX2" fmla="*/ 0 w 184727"/>
              <a:gd name="connsiteY2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27" h="221673">
                <a:moveTo>
                  <a:pt x="0" y="0"/>
                </a:moveTo>
                <a:cubicBezTo>
                  <a:pt x="92363" y="50800"/>
                  <a:pt x="184727" y="101601"/>
                  <a:pt x="184727" y="138546"/>
                </a:cubicBezTo>
                <a:cubicBezTo>
                  <a:pt x="184727" y="175491"/>
                  <a:pt x="92363" y="198582"/>
                  <a:pt x="0" y="22167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CC5EB91-E4AD-A5EB-5FA1-565078460C0B}"/>
              </a:ext>
            </a:extLst>
          </p:cNvPr>
          <p:cNvCxnSpPr/>
          <p:nvPr/>
        </p:nvCxnSpPr>
        <p:spPr>
          <a:xfrm flipH="1">
            <a:off x="4307868" y="5325331"/>
            <a:ext cx="2622742" cy="77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14FB1FD-A871-A89E-27F3-CFAB17931973}"/>
              </a:ext>
            </a:extLst>
          </p:cNvPr>
          <p:cNvSpPr txBox="1"/>
          <p:nvPr/>
        </p:nvSpPr>
        <p:spPr>
          <a:xfrm>
            <a:off x="131144" y="4948973"/>
            <a:ext cx="4107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run query on data in the local shard.  Results in a list of (</a:t>
            </a:r>
            <a:r>
              <a:rPr lang="en-US" dirty="0" err="1"/>
              <a:t>key,value</a:t>
            </a:r>
            <a:r>
              <a:rPr lang="en-US" dirty="0"/>
              <a:t>) tuples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Then send half the data to the other participant using a key-value </a:t>
            </a:r>
            <a:r>
              <a:rPr lang="en-US" dirty="0" err="1"/>
              <a:t>sharding</a:t>
            </a:r>
            <a:r>
              <a:rPr lang="en-US" dirty="0"/>
              <a:t> rule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9AAE6A-9222-90F7-848F-F24EEB8F91D2}"/>
              </a:ext>
            </a:extLst>
          </p:cNvPr>
          <p:cNvSpPr txBox="1"/>
          <p:nvPr/>
        </p:nvSpPr>
        <p:spPr>
          <a:xfrm>
            <a:off x="4400811" y="5682688"/>
            <a:ext cx="250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Last, both participants merge their sets of results</a:t>
            </a:r>
          </a:p>
        </p:txBody>
      </p:sp>
    </p:spTree>
    <p:extLst>
      <p:ext uri="{BB962C8B-B14F-4D97-AF65-F5344CB8AC3E}">
        <p14:creationId xmlns:p14="http://schemas.microsoft.com/office/powerpoint/2010/main" val="33953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6706-7353-0FD9-1105-939C4F30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sz="4400" dirty="0" err="1"/>
              <a:t>ap</a:t>
            </a:r>
            <a:r>
              <a:rPr lang="en-US" dirty="0" err="1"/>
              <a:t>r</a:t>
            </a:r>
            <a:r>
              <a:rPr lang="en-US" sz="4400" dirty="0" err="1"/>
              <a:t>educe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C178-4097-5F0A-FC47-D403A3AB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1) </a:t>
            </a:r>
            <a:r>
              <a:rPr lang="en-US" b="1" dirty="0"/>
              <a:t>[map] </a:t>
            </a:r>
            <a:r>
              <a:rPr lang="en-US" dirty="0"/>
              <a:t>Request triggers computation by one member of each shard.  </a:t>
            </a:r>
          </a:p>
          <a:p>
            <a:endParaRPr lang="en-US" dirty="0"/>
          </a:p>
          <a:p>
            <a:r>
              <a:rPr lang="en-US" dirty="0"/>
              <a:t>2) </a:t>
            </a:r>
            <a:r>
              <a:rPr lang="en-US" b="1" dirty="0"/>
              <a:t>[compute] </a:t>
            </a:r>
            <a:r>
              <a:rPr lang="en-US" dirty="0"/>
              <a:t>Each runs code locally, processes their local “share” of the data</a:t>
            </a:r>
          </a:p>
          <a:p>
            <a:endParaRPr lang="en-US" dirty="0"/>
          </a:p>
          <a:p>
            <a:r>
              <a:rPr lang="en-US" dirty="0"/>
              <a:t>3) </a:t>
            </a:r>
            <a:r>
              <a:rPr lang="en-US" b="1" dirty="0"/>
              <a:t>[shuffle] </a:t>
            </a:r>
            <a:r>
              <a:rPr lang="en-US" dirty="0"/>
              <a:t>Output is in the form of (</a:t>
            </a:r>
            <a:r>
              <a:rPr lang="en-US" dirty="0" err="1"/>
              <a:t>key,value</a:t>
            </a:r>
            <a:r>
              <a:rPr lang="en-US" dirty="0"/>
              <a:t>) tuples.  Hash the keys to figure out which to keep and which to send to some other shard.  Called a “shuffle”</a:t>
            </a:r>
          </a:p>
          <a:p>
            <a:endParaRPr lang="en-US" dirty="0"/>
          </a:p>
          <a:p>
            <a:r>
              <a:rPr lang="en-US" dirty="0"/>
              <a:t>4) </a:t>
            </a:r>
            <a:r>
              <a:rPr lang="en-US" b="1" dirty="0"/>
              <a:t>[reduce] </a:t>
            </a:r>
            <a:r>
              <a:rPr lang="en-US" dirty="0"/>
              <a:t>Collect all the incoming data, group it by key, then combine (“reduce”) the values so that for each key, you keep just one result.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54345-A1A6-6787-6CDF-801036F3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B0D91-31A3-2647-9187-7B1ECCC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6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DECE55-0DBD-20CA-88AA-6B4C13FD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569" y="880309"/>
            <a:ext cx="2403678" cy="1248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32CD70-2684-FC55-9902-88E3AE49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B7B1-624A-9B69-2405-276462F8E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Database systems offer the abstraction of “one big repository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Data lives in “relational tables”: nodes in an entity-relations graph tied </a:t>
            </a:r>
            <a:br>
              <a:rPr lang="en-US" dirty="0"/>
            </a:br>
            <a:r>
              <a:rPr lang="en-US" dirty="0"/>
              <a:t>    together by key-foreign key edges.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database uses SQL to express read-only queries and updates.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Data is often too big to fit in memory… disk I/O is a big consideration.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ACID concept… transactional model.  Transactions run concurrently, </a:t>
            </a:r>
            <a:br>
              <a:rPr lang="en-US" dirty="0"/>
            </a:br>
            <a:r>
              <a:rPr lang="en-US" dirty="0"/>
              <a:t>    using locking to avoid conflicts and 2-phase commit at the 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BC751-4094-CC49-20B6-BB5BD28B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D1E26-904E-899C-114F-B4587777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059E1-BBB4-F519-0F3E-E9D0899F0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509" y="-1171"/>
            <a:ext cx="2334491" cy="1651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1284FF-0957-3B36-B809-182D0BCFDE8F}"/>
              </a:ext>
            </a:extLst>
          </p:cNvPr>
          <p:cNvSpPr txBox="1"/>
          <p:nvPr/>
        </p:nvSpPr>
        <p:spPr>
          <a:xfrm>
            <a:off x="9476509" y="1611506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Entity-Relations Graph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10EA770-2644-021A-19EE-3C43A016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22" y="136467"/>
            <a:ext cx="1857086" cy="12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23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EF97-13A7-01B1-1258-CCE1E3E9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</a:t>
            </a:r>
            <a:r>
              <a:rPr lang="en-US" dirty="0" err="1"/>
              <a:t>m</a:t>
            </a:r>
            <a:r>
              <a:rPr lang="en-US" sz="4400" dirty="0" err="1"/>
              <a:t>ap</a:t>
            </a:r>
            <a:r>
              <a:rPr lang="en-US" dirty="0" err="1"/>
              <a:t>r</a:t>
            </a:r>
            <a:r>
              <a:rPr lang="en-US" sz="4400" dirty="0" err="1"/>
              <a:t>educe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8CDD-6EE8-A64C-25E9-7D76B5700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Easiest if the computation is embarrassingly parallel:</a:t>
            </a:r>
          </a:p>
          <a:p>
            <a:endParaRPr lang="en-US" dirty="0"/>
          </a:p>
          <a:p>
            <a:pPr algn="ctr"/>
            <a:r>
              <a:rPr lang="en-US" i="1" dirty="0"/>
              <a:t>Apply some function to every data item, group results by a shared key, combine the </a:t>
            </a:r>
            <a:r>
              <a:rPr lang="en-US" i="1" dirty="0" err="1"/>
              <a:t>subresults</a:t>
            </a:r>
            <a:r>
              <a:rPr lang="en-US" i="1" dirty="0"/>
              <a:t> – and leave all of it sharded.</a:t>
            </a:r>
          </a:p>
          <a:p>
            <a:endParaRPr lang="en-US" dirty="0"/>
          </a:p>
          <a:p>
            <a:r>
              <a:rPr lang="en-US" dirty="0"/>
              <a:t>Much harder for tasks that are inherently entangled.  For example, a MapReduce version of </a:t>
            </a:r>
            <a:r>
              <a:rPr lang="en-US" dirty="0" err="1"/>
              <a:t>binsort</a:t>
            </a:r>
            <a:r>
              <a:rPr lang="en-US" dirty="0"/>
              <a:t>/</a:t>
            </a:r>
            <a:r>
              <a:rPr lang="en-US" dirty="0" err="1"/>
              <a:t>mergesort</a:t>
            </a:r>
            <a:r>
              <a:rPr lang="en-US" dirty="0"/>
              <a:t> must estimate bin sizes, and that turns out to be tricky – yet sorting individual bins and merging is easy.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26769-91F7-6276-83C0-4543C433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C1C7D-183D-6901-C90B-552B0F0A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7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A25C-A378-2CEA-B09B-5686C808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The N</a:t>
            </a:r>
            <a:r>
              <a:rPr lang="en-US" sz="3600" dirty="0"/>
              <a:t>o</a:t>
            </a:r>
            <a:r>
              <a:rPr lang="en-US" dirty="0"/>
              <a:t>SQL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AC64-2E19-010F-59A3-2930AC694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NoSQL is a term for any system that supports SQL but really operates on sharded data.  Examples: AWS DynamoDB, Azure </a:t>
            </a:r>
            <a:r>
              <a:rPr lang="en-US" dirty="0" err="1"/>
              <a:t>CosmosDB</a:t>
            </a:r>
            <a:r>
              <a:rPr lang="en-US" dirty="0"/>
              <a:t>, Cassandra, DB Rocks, </a:t>
            </a:r>
            <a:r>
              <a:rPr lang="en-US" dirty="0" err="1"/>
              <a:t>MemCacheD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NoSQL inherently has limitations: These SQL queries are not true SQL on a single database… they do not have full transactional semantics (no ACID), they cannot combine data from multiple shards, no locking occurs.</a:t>
            </a:r>
          </a:p>
          <a:p>
            <a:endParaRPr lang="en-US" dirty="0"/>
          </a:p>
          <a:p>
            <a:r>
              <a:rPr lang="en-US" dirty="0"/>
              <a:t>With </a:t>
            </a:r>
            <a:r>
              <a:rPr lang="en-US" b="1" dirty="0"/>
              <a:t>put</a:t>
            </a:r>
            <a:r>
              <a:rPr lang="en-US" dirty="0"/>
              <a:t>, we normally just send the update to both replicas via a state machine replication protocol.  They can then perform the identical changes.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93068-AA8A-3880-E3FA-C9B3793F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AD76D-5CDA-5A3E-98CD-BE01FCED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6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3EF0-1E73-C6D5-E1D7-AACBFA6A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LINQ operates on is in memory </a:t>
            </a:r>
            <a:r>
              <a:rPr lang="en-US" u="sng" dirty="0"/>
              <a:t>in your own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FD42B-D86E-58B1-9ABD-F006C55AA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With an SQL model, the program describes a transaction on the full database, which is “out there”.  The database itself plans an execution strategy.</a:t>
            </a:r>
          </a:p>
          <a:p>
            <a:endParaRPr lang="en-US" dirty="0"/>
          </a:p>
          <a:p>
            <a:r>
              <a:rPr lang="en-US" dirty="0"/>
              <a:t>With NoSQL from LINQ or similar packages, you fetch data into your address space using </a:t>
            </a:r>
            <a:r>
              <a:rPr lang="en-US" b="1" dirty="0"/>
              <a:t>get</a:t>
            </a:r>
            <a:r>
              <a:rPr lang="en-US" dirty="0"/>
              <a:t> (or perhaps some form of </a:t>
            </a:r>
            <a:r>
              <a:rPr lang="en-US" b="1" dirty="0"/>
              <a:t>multi-get</a:t>
            </a:r>
            <a:r>
              <a:rPr lang="en-US" dirty="0"/>
              <a:t> to pull a batch of content all at once), then process it in-memory inside your program.  Your LINQ expression determines the </a:t>
            </a:r>
            <a:r>
              <a:rPr lang="en-US"/>
              <a:t>execution strategy.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Cascade is unusual in adding an extra option: “send my LINQ code to the servers hosting my data, then run it in one shard, or many shards.”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0763B-51D2-2C72-2EC2-335B99EF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59005-5EE9-8918-C8C0-B3E56AB8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22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420B-B64F-81A7-52E9-F8F348B5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LINQ won’t need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E7C72-CC5A-693E-5C45-67B4CEF7D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SQL needs locks to deal with concurrency, like if we had multiple threads each running SQL code at the same time.  </a:t>
            </a:r>
          </a:p>
          <a:p>
            <a:endParaRPr lang="en-US" dirty="0"/>
          </a:p>
          <a:p>
            <a:r>
              <a:rPr lang="en-US" dirty="0"/>
              <a:t>In the LINQ-style NoSQL model, our code is generally not concurrent (not multithreaded) and does the entire operation in one shot.  </a:t>
            </a:r>
          </a:p>
          <a:p>
            <a:endParaRPr lang="en-US" i="1" dirty="0"/>
          </a:p>
          <a:p>
            <a:r>
              <a:rPr lang="en-US" i="1" dirty="0"/>
              <a:t>No locks are needed!  </a:t>
            </a:r>
            <a:r>
              <a:rPr lang="en-US" dirty="0"/>
              <a:t>Jim Gray’s concerns wouldn’t apply in this situation.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733222-2A91-0AE3-772E-8F589380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EB84D-23C8-28B8-BF4D-9B1EAA8B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1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LINQ requires “structured”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common to say that cloud data is </a:t>
            </a:r>
            <a:r>
              <a:rPr lang="en-US" b="1" dirty="0"/>
              <a:t>structured</a:t>
            </a:r>
            <a:r>
              <a:rPr lang="en-US" dirty="0"/>
              <a:t> or </a:t>
            </a:r>
            <a:r>
              <a:rPr lang="en-US" b="1" dirty="0"/>
              <a:t>unstructured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Unstructured data means web pages, photos, or other kinds of content that isn’t organized into some kind of table.</a:t>
            </a:r>
          </a:p>
          <a:p>
            <a:endParaRPr lang="en-US" dirty="0"/>
          </a:p>
          <a:p>
            <a:r>
              <a:rPr lang="en-US" dirty="0"/>
              <a:t>Structured data means “a table” with a regular structure, or a list of items in a similar format such as (</a:t>
            </a:r>
            <a:r>
              <a:rPr lang="en-US" dirty="0" err="1"/>
              <a:t>key,value</a:t>
            </a:r>
            <a:r>
              <a:rPr lang="en-US" dirty="0"/>
              <a:t>) tuples in a collection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5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and Unstructured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we first introduced key-value storage we talked about storing pretty much anything into a DHT.  We would consider most data to be unstructured.</a:t>
            </a:r>
          </a:p>
          <a:p>
            <a:endParaRPr lang="en-US" dirty="0"/>
          </a:p>
          <a:p>
            <a:r>
              <a:rPr lang="en-US" dirty="0"/>
              <a:t>But there are many tools to convert unstructured data to structured data.</a:t>
            </a:r>
          </a:p>
          <a:p>
            <a:endParaRPr lang="en-US" dirty="0"/>
          </a:p>
          <a:p>
            <a:r>
              <a:rPr lang="en-US" dirty="0"/>
              <a:t>For example, given a web page, we could extract all the n-grams, or all the URLs we find in it.  Given dairy documents, we could extract one-row summaries using an OCR and then a parser.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table is structured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663685"/>
              </p:ext>
            </p:extLst>
          </p:nvPr>
        </p:nvGraphicFramePr>
        <p:xfrm>
          <a:off x="1023938" y="1890213"/>
          <a:ext cx="107870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412">
                  <a:extLst>
                    <a:ext uri="{9D8B030D-6E8A-4147-A177-3AD203B41FA5}">
                      <a16:colId xmlns:a16="http://schemas.microsoft.com/office/drawing/2014/main" val="3180970501"/>
                    </a:ext>
                  </a:extLst>
                </a:gridCol>
                <a:gridCol w="2157412">
                  <a:extLst>
                    <a:ext uri="{9D8B030D-6E8A-4147-A177-3AD203B41FA5}">
                      <a16:colId xmlns:a16="http://schemas.microsoft.com/office/drawing/2014/main" val="3649867824"/>
                    </a:ext>
                  </a:extLst>
                </a:gridCol>
                <a:gridCol w="2157412">
                  <a:extLst>
                    <a:ext uri="{9D8B030D-6E8A-4147-A177-3AD203B41FA5}">
                      <a16:colId xmlns:a16="http://schemas.microsoft.com/office/drawing/2014/main" val="1216641398"/>
                    </a:ext>
                  </a:extLst>
                </a:gridCol>
                <a:gridCol w="2157412">
                  <a:extLst>
                    <a:ext uri="{9D8B030D-6E8A-4147-A177-3AD203B41FA5}">
                      <a16:colId xmlns:a16="http://schemas.microsoft.com/office/drawing/2014/main" val="2624070229"/>
                    </a:ext>
                  </a:extLst>
                </a:gridCol>
                <a:gridCol w="2157412">
                  <a:extLst>
                    <a:ext uri="{9D8B030D-6E8A-4147-A177-3AD203B41FA5}">
                      <a16:colId xmlns:a16="http://schemas.microsoft.com/office/drawing/2014/main" val="2452821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Cow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Milking?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65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375kg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54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480kg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88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0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Daisy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411kg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032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8236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1445" y="4531055"/>
            <a:ext cx="1135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Notice that this table has an error:  Sally isn’t a male cow.  “Milking” should be N. And we are missing weight data for Clover.   Tools can introduce these sorts of issues</a:t>
            </a:r>
          </a:p>
          <a:p>
            <a:endParaRPr lang="en-US" sz="2400" dirty="0"/>
          </a:p>
          <a:p>
            <a:r>
              <a:rPr lang="en-US" sz="2400" dirty="0"/>
              <a:t>Often the first step is to clean up missing data, visibly incorrect data, etc.  </a:t>
            </a:r>
          </a:p>
        </p:txBody>
      </p:sp>
    </p:spTree>
    <p:extLst>
      <p:ext uri="{BB962C8B-B14F-4D97-AF65-F5344CB8AC3E}">
        <p14:creationId xmlns:p14="http://schemas.microsoft.com/office/powerpoint/2010/main" val="1765690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collection is any kind of list of data that has some form of key for each item.  The value could be a simple value like a number, or a table</a:t>
            </a:r>
          </a:p>
          <a:p>
            <a:br>
              <a:rPr lang="en-US" dirty="0"/>
            </a:br>
            <a:r>
              <a:rPr lang="en-US" dirty="0"/>
              <a:t>Unlike in cloud storage, collections are a programming concept used inside your code.  So the value can also be any form of object, or even another collection!</a:t>
            </a:r>
          </a:p>
          <a:p>
            <a:endParaRPr lang="en-US" dirty="0"/>
          </a:p>
          <a:p>
            <a:r>
              <a:rPr lang="en-US" dirty="0"/>
              <a:t>Now you can think about code that iterates over the (</a:t>
            </a:r>
            <a:r>
              <a:rPr lang="en-US" dirty="0" err="1"/>
              <a:t>key,value</a:t>
            </a:r>
            <a:r>
              <a:rPr lang="en-US" dirty="0"/>
              <a:t>) pairs and even does database-style operations on them!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6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0A89-2EE1-4C53-AFE0-BB67C9BA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1323-5BE2-42A7-821D-A29D8BD41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object oriented languages allow for loops to scan collections, or subsets of them.  The scan will be in the order of the collection itself.</a:t>
            </a:r>
          </a:p>
          <a:p>
            <a:endParaRPr lang="en-US" dirty="0"/>
          </a:p>
          <a:p>
            <a:r>
              <a:rPr lang="en-US" dirty="0"/>
              <a:t>This is done using an “iterator” object.  Often the syntax hides the object from you if you just plan to scan the entire collection.</a:t>
            </a:r>
          </a:p>
          <a:p>
            <a:endParaRPr lang="en-US" dirty="0"/>
          </a:p>
          <a:p>
            <a:r>
              <a:rPr lang="en-US" dirty="0"/>
              <a:t>An iterator object represents some portion of the collection.  It has a </a:t>
            </a:r>
            <a:r>
              <a:rPr lang="en-US" b="1" dirty="0"/>
              <a:t>begin</a:t>
            </a:r>
            <a:r>
              <a:rPr lang="en-US" dirty="0"/>
              <a:t> point, a </a:t>
            </a:r>
            <a:r>
              <a:rPr lang="en-US" b="1" dirty="0"/>
              <a:t>next</a:t>
            </a:r>
            <a:r>
              <a:rPr lang="en-US" dirty="0"/>
              <a:t> operator, and an </a:t>
            </a:r>
            <a:r>
              <a:rPr lang="en-US" b="1" dirty="0"/>
              <a:t>end</a:t>
            </a:r>
            <a:r>
              <a:rPr lang="en-US" dirty="0"/>
              <a:t> point.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CE8FE-CCCA-4701-9790-77711A9F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A6CF1-478A-482E-816F-81C72A99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7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3F73-1C34-496E-A848-C678DA87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22170-B885-42AE-AD4C-63E9171B6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would see code like this in C++:</a:t>
            </a:r>
          </a:p>
          <a:p>
            <a:endParaRPr lang="en-US" dirty="0"/>
          </a:p>
          <a:p>
            <a:r>
              <a:rPr lang="en-US" dirty="0"/>
              <a:t>            for(auto row = </a:t>
            </a:r>
            <a:r>
              <a:rPr lang="en-US" dirty="0" err="1"/>
              <a:t>table.begin</a:t>
            </a:r>
            <a:r>
              <a:rPr lang="en-US" dirty="0"/>
              <a:t>(); row = </a:t>
            </a:r>
            <a:r>
              <a:rPr lang="en-US" dirty="0" err="1"/>
              <a:t>row.next</a:t>
            </a:r>
            <a:r>
              <a:rPr lang="en-US" dirty="0"/>
              <a:t>(); row != </a:t>
            </a:r>
            <a:r>
              <a:rPr lang="en-US" dirty="0" err="1"/>
              <a:t>table.end</a:t>
            </a:r>
            <a:r>
              <a:rPr lang="en-US" dirty="0"/>
              <a:t>())</a:t>
            </a:r>
            <a:br>
              <a:rPr lang="en-US" dirty="0"/>
            </a:br>
            <a:r>
              <a:rPr lang="en-US" dirty="0"/>
              <a:t>            {</a:t>
            </a:r>
          </a:p>
          <a:p>
            <a:r>
              <a:rPr lang="en-US" dirty="0"/>
              <a:t>                    </a:t>
            </a:r>
            <a:r>
              <a:rPr lang="en-US" i="1" dirty="0"/>
              <a:t>do something with this row</a:t>
            </a:r>
          </a:p>
          <a:p>
            <a:r>
              <a:rPr lang="en-US" i="1" dirty="0"/>
              <a:t>            }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B9E28-009A-4C23-963B-789B883C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01E37-FCE7-4508-9784-0CA1B547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4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ECE78-6D04-2706-2E4B-B984D627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 database be sharded?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CACC7-F104-BAB1-0EF7-B945822FE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Yes, and every major SQL product automatically does this sort of thing.  </a:t>
            </a:r>
            <a:r>
              <a:rPr lang="en-US" i="1" dirty="0"/>
              <a:t>But often, not into totally independent mini-databases.</a:t>
            </a:r>
          </a:p>
          <a:p>
            <a:endParaRPr lang="en-US" dirty="0"/>
          </a:p>
          <a:p>
            <a:r>
              <a:rPr lang="en-US" dirty="0" err="1"/>
              <a:t>Sharding</a:t>
            </a:r>
            <a:r>
              <a:rPr lang="en-US" dirty="0"/>
              <a:t> of relations (tables) is common, and enables modern SQL databases to hold really huge amounts of data in a single relation!</a:t>
            </a:r>
          </a:p>
          <a:p>
            <a:endParaRPr lang="en-US" dirty="0"/>
          </a:p>
          <a:p>
            <a:r>
              <a:rPr lang="en-US" dirty="0"/>
              <a:t>              The scalability of concurrent SQL computing is limited</a:t>
            </a:r>
            <a:br>
              <a:rPr lang="en-US" dirty="0"/>
            </a:br>
            <a:r>
              <a:rPr lang="en-US" dirty="0"/>
              <a:t>              by locking conflicts, timeouts, abort/rollback and retry.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5D4B3-E1EA-1480-82CB-B208A46F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41EBD-EB9A-6C5D-6B70-7C929A1E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2437C-BEAB-3B37-9AB4-97A32AF6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665" y="195695"/>
            <a:ext cx="1460414" cy="1734705"/>
          </a:xfrm>
          <a:prstGeom prst="rect">
            <a:avLst/>
          </a:prstGeom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03DC5C7-82DD-A87D-82EF-E7F91665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51" y="4994620"/>
            <a:ext cx="1119187" cy="13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66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3F73-1C34-496E-A848-C678DA87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22170-B885-42AE-AD4C-63E9171B6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would see code like this in C++:</a:t>
            </a:r>
          </a:p>
          <a:p>
            <a:endParaRPr lang="en-US" dirty="0"/>
          </a:p>
          <a:p>
            <a:r>
              <a:rPr lang="en-US" dirty="0"/>
              <a:t>            for(auto row: table)</a:t>
            </a:r>
            <a:br>
              <a:rPr lang="en-US" dirty="0"/>
            </a:br>
            <a:r>
              <a:rPr lang="en-US" dirty="0"/>
              <a:t>            {</a:t>
            </a:r>
          </a:p>
          <a:p>
            <a:r>
              <a:rPr lang="en-US" dirty="0"/>
              <a:t>                    </a:t>
            </a:r>
            <a:r>
              <a:rPr lang="en-US" i="1" dirty="0"/>
              <a:t>do something with this row</a:t>
            </a:r>
          </a:p>
          <a:p>
            <a:r>
              <a:rPr lang="en-US" i="1" dirty="0"/>
              <a:t>            }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B9E28-009A-4C23-963B-789B883C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01E37-FCE7-4508-9784-0CA1B547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6334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3D87-C725-4A08-9BDE-C30A4E39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cloud storage layers provide iterators as “connectors”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EAC2-5851-436F-9158-14CF53F9C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you have data in a cloud DHT, database, file system, etc.</a:t>
            </a:r>
          </a:p>
          <a:p>
            <a:endParaRPr lang="en-US" dirty="0"/>
          </a:p>
          <a:p>
            <a:r>
              <a:rPr lang="en-US" dirty="0"/>
              <a:t>You can generally access your data by: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Opening the storage system using a library method that returns an </a:t>
            </a:r>
            <a:br>
              <a:rPr lang="en-US" dirty="0"/>
            </a:br>
            <a:r>
              <a:rPr lang="en-US" dirty="0"/>
              <a:t>    iterator.  By default it will iterate over all of your content in the service.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Then you can apply a filter to “focus” the iterator on just certain items.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filter will select certain items, but skip others.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0EEB7-8905-4B5E-A1CC-37E65A88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0D77D-76E1-4209-B45E-5625CCAF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89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3F73-1C34-496E-A848-C678DA87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22170-B885-42AE-AD4C-63E9171B6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would see code like this in C++:</a:t>
            </a:r>
          </a:p>
          <a:p>
            <a:endParaRPr lang="en-US" dirty="0"/>
          </a:p>
          <a:p>
            <a:r>
              <a:rPr lang="en-US" dirty="0"/>
              <a:t>            for(auto row: table) </a:t>
            </a:r>
            <a:br>
              <a:rPr lang="en-US" dirty="0"/>
            </a:br>
            <a:r>
              <a:rPr lang="en-US" dirty="0"/>
              <a:t>            {</a:t>
            </a:r>
            <a:br>
              <a:rPr lang="en-US" dirty="0"/>
            </a:br>
            <a:r>
              <a:rPr lang="en-US" dirty="0"/>
              <a:t>                 if(</a:t>
            </a:r>
            <a:r>
              <a:rPr lang="en-US" dirty="0" err="1"/>
              <a:t>row.cow_id</a:t>
            </a:r>
            <a:r>
              <a:rPr lang="en-US" dirty="0"/>
              <a:t> = 1471)</a:t>
            </a:r>
            <a:br>
              <a:rPr lang="en-US" dirty="0"/>
            </a:br>
            <a:r>
              <a:rPr lang="en-US" dirty="0"/>
              <a:t>                 {</a:t>
            </a:r>
          </a:p>
          <a:p>
            <a:r>
              <a:rPr lang="en-US" dirty="0"/>
              <a:t>                         </a:t>
            </a:r>
            <a:r>
              <a:rPr lang="en-US" i="1" dirty="0"/>
              <a:t>do something with this row</a:t>
            </a:r>
          </a:p>
          <a:p>
            <a:r>
              <a:rPr lang="en-US" i="1" dirty="0"/>
              <a:t>                 }</a:t>
            </a:r>
            <a:br>
              <a:rPr lang="en-US" i="1" dirty="0"/>
            </a:br>
            <a:r>
              <a:rPr lang="en-US" i="1" dirty="0"/>
              <a:t>            }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B9E28-009A-4C23-963B-789B883C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01E37-FCE7-4508-9784-0CA1B547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4887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81AE-E1A8-48A4-A3ED-15CD1DBB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 can do even better!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100ED-6925-4D8C-98A2-0A7A359F6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Languages like C++ have built-in libraries that do this form of selection for you, in a few lines of code:</a:t>
            </a:r>
          </a:p>
          <a:p>
            <a:endParaRPr lang="en-US" dirty="0"/>
          </a:p>
          <a:p>
            <a:r>
              <a:rPr lang="en-US" dirty="0"/>
              <a:t>       // … code to connect </a:t>
            </a:r>
            <a:r>
              <a:rPr lang="en-US" dirty="0" err="1"/>
              <a:t>src</a:t>
            </a:r>
            <a:r>
              <a:rPr lang="en-US" dirty="0"/>
              <a:t> to some collection hosted on Azure ….</a:t>
            </a:r>
            <a:br>
              <a:rPr lang="en-US" dirty="0"/>
            </a:br>
            <a:r>
              <a:rPr lang="en-US" dirty="0"/>
              <a:t>       auto </a:t>
            </a:r>
            <a:r>
              <a:rPr lang="en-US" dirty="0" err="1"/>
              <a:t>src</a:t>
            </a:r>
            <a:r>
              <a:rPr lang="en-US" dirty="0"/>
              <a:t> = …;   // details depend on the particular service </a:t>
            </a:r>
          </a:p>
          <a:p>
            <a:r>
              <a:rPr lang="en-US" dirty="0"/>
              <a:t>       // now I can iterate over the collection</a:t>
            </a:r>
          </a:p>
          <a:p>
            <a:r>
              <a:rPr lang="en-US" dirty="0"/>
              <a:t>       auto </a:t>
            </a:r>
            <a:r>
              <a:rPr lang="en-US" dirty="0" err="1"/>
              <a:t>my_rows</a:t>
            </a:r>
            <a:r>
              <a:rPr lang="en-US" dirty="0"/>
              <a:t> = from(</a:t>
            </a:r>
            <a:r>
              <a:rPr lang="en-US" dirty="0" err="1"/>
              <a:t>src</a:t>
            </a:r>
            <a:r>
              <a:rPr lang="en-US" dirty="0"/>
              <a:t>).where([ ](row&amp; r) { return </a:t>
            </a:r>
            <a:r>
              <a:rPr lang="en-US" dirty="0" err="1"/>
              <a:t>r.cowid</a:t>
            </a:r>
            <a:r>
              <a:rPr lang="en-US" dirty="0"/>
              <a:t> == 1417 });</a:t>
            </a:r>
          </a:p>
          <a:p>
            <a:endParaRPr lang="en-US" dirty="0"/>
          </a:p>
          <a:p>
            <a:r>
              <a:rPr lang="en-US" dirty="0"/>
              <a:t>The first line binds to the service.  The second scans data.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40CBB-6FD4-4B0B-AA40-9C2F01A0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BAB6B-C684-40B9-8F26-0C070AE2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62230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81AE-E1A8-48A4-A3ED-15CD1DBB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be aware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100ED-6925-4D8C-98A2-0A7A359F6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 that whereas a database select has two clauses – one to pick the rows (“where”), and one to decide what to keep (“select”), our where clause just picks the rows to keep.</a:t>
            </a:r>
          </a:p>
          <a:p>
            <a:endParaRPr lang="en-US" dirty="0"/>
          </a:p>
          <a:p>
            <a:r>
              <a:rPr lang="en-US" dirty="0"/>
              <a:t>        auto </a:t>
            </a:r>
            <a:r>
              <a:rPr lang="en-US" dirty="0" err="1"/>
              <a:t>my_rows</a:t>
            </a:r>
            <a:r>
              <a:rPr lang="en-US" dirty="0"/>
              <a:t> = </a:t>
            </a:r>
            <a:r>
              <a:rPr lang="en-US" dirty="0" err="1"/>
              <a:t>table.where</a:t>
            </a:r>
            <a:r>
              <a:rPr lang="en-US" dirty="0"/>
              <a:t>([ ](row&amp; r) { return </a:t>
            </a:r>
            <a:r>
              <a:rPr lang="en-US" dirty="0" err="1"/>
              <a:t>r.cowid</a:t>
            </a:r>
            <a:r>
              <a:rPr lang="en-US" dirty="0"/>
              <a:t> == 1417 });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40CBB-6FD4-4B0B-AA40-9C2F01A0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BAB6B-C684-40B9-8F26-0C070AE2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70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AB3729-E4A5-4056-B1BA-8DEA246A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the strange “methods” used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E8443F-6A37-4CD8-8EEA-57C6C5900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language has its own notation.  C++ uses anonymous methods – lambdas –declared inline.  This one used returns true or false.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BB164A-4897-402F-9B4A-1E01C949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FB8C2-3705-4B1C-B34E-4FA1B1FD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65191" y="5299903"/>
            <a:ext cx="7380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[ ](row&amp; r) { return </a:t>
            </a:r>
            <a:r>
              <a:rPr lang="en-US" sz="3600" dirty="0" err="1"/>
              <a:t>r.cowid</a:t>
            </a:r>
            <a:r>
              <a:rPr lang="en-US" sz="3600" dirty="0"/>
              <a:t> == 1417 });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68490" y="4312993"/>
            <a:ext cx="4339988" cy="612648"/>
          </a:xfrm>
          <a:prstGeom prst="wedgeRoundRectCallout">
            <a:avLst>
              <a:gd name="adj1" fmla="val -2318"/>
              <a:gd name="adj2" fmla="val 131558"/>
              <a:gd name="adj3" fmla="val 16667"/>
            </a:avLst>
          </a:prstGeom>
          <a:solidFill>
            <a:srgbClr val="A6DE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 C++, this is a list of variables from the surrounding scope used inside the lambda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02323" y="4280347"/>
            <a:ext cx="4339988" cy="612648"/>
          </a:xfrm>
          <a:prstGeom prst="wedgeRoundRectCallout">
            <a:avLst>
              <a:gd name="adj1" fmla="val -82192"/>
              <a:gd name="adj2" fmla="val 133785"/>
              <a:gd name="adj3" fmla="val 16667"/>
            </a:avLst>
          </a:prstGeom>
          <a:solidFill>
            <a:srgbClr val="A6DE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argument will be our iterator variable</a:t>
            </a:r>
          </a:p>
        </p:txBody>
      </p:sp>
    </p:spTree>
    <p:extLst>
      <p:ext uri="{BB962C8B-B14F-4D97-AF65-F5344CB8AC3E}">
        <p14:creationId xmlns:p14="http://schemas.microsoft.com/office/powerpoint/2010/main" val="19807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160B-EC8E-4014-9254-086E605B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LINQ examples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9E2DD6-1896-44F8-8BA5-2CC2DB920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notice:</a:t>
            </a:r>
          </a:p>
          <a:p>
            <a:r>
              <a:rPr lang="en-US" dirty="0"/>
              <a:t>- Code is very “succinct”</a:t>
            </a:r>
          </a:p>
          <a:p>
            <a:r>
              <a:rPr lang="en-US" dirty="0"/>
              <a:t>- Lots of use of lambdas</a:t>
            </a:r>
          </a:p>
          <a:p>
            <a:r>
              <a:rPr lang="en-US" dirty="0"/>
              <a:t>- Looks just like SQL</a:t>
            </a:r>
          </a:p>
          <a:p>
            <a:r>
              <a:rPr lang="en-US" dirty="0"/>
              <a:t>- Data could be entirely local</a:t>
            </a:r>
            <a:br>
              <a:rPr lang="en-US" dirty="0"/>
            </a:br>
            <a:r>
              <a:rPr lang="en-US" dirty="0"/>
              <a:t>  or we could use </a:t>
            </a:r>
            <a:r>
              <a:rPr lang="en-US" b="1" dirty="0"/>
              <a:t>get</a:t>
            </a:r>
            <a:r>
              <a:rPr lang="en-US" dirty="0"/>
              <a:t> to fetch</a:t>
            </a:r>
            <a:br>
              <a:rPr lang="en-US" dirty="0"/>
            </a:br>
            <a:r>
              <a:rPr lang="en-US" dirty="0"/>
              <a:t>  data from a mix of the local</a:t>
            </a:r>
            <a:br>
              <a:rPr lang="en-US" dirty="0"/>
            </a:br>
            <a:r>
              <a:rPr lang="en-US" dirty="0"/>
              <a:t>  shard and remote shards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EEC22-AA57-475E-92E1-61FB7E5D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1386C-39FC-4701-A757-32908A52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EB18F-F53D-44BC-B010-5621447C9B61}"/>
              </a:ext>
            </a:extLst>
          </p:cNvPr>
          <p:cNvSpPr/>
          <p:nvPr/>
        </p:nvSpPr>
        <p:spPr>
          <a:xfrm>
            <a:off x="6093125" y="954048"/>
            <a:ext cx="6082684" cy="5078313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Double the odd numbers, then keep those in the range [3,11]: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/>
              <a:t>int </a:t>
            </a:r>
            <a:r>
              <a:rPr lang="en-US" b="1" dirty="0" err="1"/>
              <a:t>src</a:t>
            </a:r>
            <a:r>
              <a:rPr lang="en-US" b="1" dirty="0"/>
              <a:t>[] = {1, 2, 3, 4, 5, 6, 7, 8};</a:t>
            </a:r>
          </a:p>
          <a:p>
            <a:r>
              <a:rPr lang="en-US" b="1" dirty="0"/>
              <a:t>auto </a:t>
            </a:r>
            <a:r>
              <a:rPr lang="en-US" b="1" dirty="0" err="1"/>
              <a:t>dst</a:t>
            </a:r>
            <a:r>
              <a:rPr lang="en-US" b="1" dirty="0"/>
              <a:t> = from(</a:t>
            </a:r>
            <a:r>
              <a:rPr lang="en-US" b="1" dirty="0" err="1"/>
              <a:t>src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b="1" dirty="0"/>
              <a:t>         .where( [](int a) { return a % 2 == 1; })  // 1, 3, 5, 7</a:t>
            </a:r>
            <a:br>
              <a:rPr lang="en-US" b="1" dirty="0"/>
            </a:br>
            <a:r>
              <a:rPr lang="en-US" b="1" dirty="0"/>
              <a:t>         .select([](int a) { return a * 2; })               // 2, 6, 10, 14</a:t>
            </a:r>
          </a:p>
          <a:p>
            <a:r>
              <a:rPr lang="en-US" b="1" dirty="0"/>
              <a:t>         .where( [](int a) { return a &gt; 2 &amp;&amp; a &lt; 12; }) // 6, 10</a:t>
            </a:r>
          </a:p>
          <a:p>
            <a:r>
              <a:rPr lang="en-US" b="1" dirty="0"/>
              <a:t>         .</a:t>
            </a:r>
            <a:r>
              <a:rPr lang="en-US" b="1" dirty="0" err="1"/>
              <a:t>toStdVector</a:t>
            </a:r>
            <a:r>
              <a:rPr lang="en-US" b="1" dirty="0"/>
              <a:t>();     // </a:t>
            </a:r>
            <a:r>
              <a:rPr lang="en-US" b="1" dirty="0" err="1"/>
              <a:t>dst</a:t>
            </a:r>
            <a:r>
              <a:rPr lang="en-US" b="1" dirty="0"/>
              <a:t> will be a std::vector with 6, 10</a:t>
            </a:r>
          </a:p>
          <a:p>
            <a:endParaRPr lang="en-US" b="1" dirty="0"/>
          </a:p>
          <a:p>
            <a:r>
              <a:rPr lang="en-US" b="1" i="1" dirty="0">
                <a:solidFill>
                  <a:srgbClr val="0070C0"/>
                </a:solidFill>
              </a:rPr>
              <a:t>Order descending all the distinct numbers from an array of integers, transform them into strings and print the result.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/>
              <a:t>int numbers[] = {3, 1, 4, 1, 5, 9, 2, 6};</a:t>
            </a:r>
          </a:p>
          <a:p>
            <a:r>
              <a:rPr lang="en-US" b="1" dirty="0"/>
              <a:t>auto result = from(numbers)</a:t>
            </a:r>
          </a:p>
          <a:p>
            <a:r>
              <a:rPr lang="en-US" b="1" dirty="0"/>
              <a:t>           . distinct()</a:t>
            </a:r>
          </a:p>
          <a:p>
            <a:r>
              <a:rPr lang="en-US" b="1" dirty="0"/>
              <a:t>           . </a:t>
            </a:r>
            <a:r>
              <a:rPr lang="en-US" b="1" dirty="0" err="1"/>
              <a:t>orderby_descending</a:t>
            </a:r>
            <a:r>
              <a:rPr lang="en-US" b="1" dirty="0"/>
              <a:t>([](int i) {return i;})</a:t>
            </a:r>
          </a:p>
          <a:p>
            <a:r>
              <a:rPr lang="en-US" b="1" dirty="0"/>
              <a:t>           . select([](int i){std::</a:t>
            </a:r>
            <a:r>
              <a:rPr lang="en-US" b="1" dirty="0" err="1"/>
              <a:t>stringstream</a:t>
            </a:r>
            <a:r>
              <a:rPr lang="en-US" b="1" dirty="0"/>
              <a:t> s; s&lt;&lt;i; return </a:t>
            </a:r>
            <a:r>
              <a:rPr lang="en-US" b="1" dirty="0" err="1"/>
              <a:t>s.str</a:t>
            </a:r>
            <a:r>
              <a:rPr lang="en-US" b="1" dirty="0"/>
              <a:t>();})</a:t>
            </a:r>
          </a:p>
          <a:p>
            <a:r>
              <a:rPr lang="en-US" b="1" dirty="0"/>
              <a:t>           . </a:t>
            </a:r>
            <a:r>
              <a:rPr lang="en-US" b="1" dirty="0" err="1"/>
              <a:t>toStdVector</a:t>
            </a:r>
            <a:r>
              <a:rPr lang="en-US" b="1" dirty="0"/>
              <a:t>();</a:t>
            </a:r>
          </a:p>
          <a:p>
            <a:r>
              <a:rPr lang="en-US" b="1" dirty="0"/>
              <a:t>for(auto i : result)</a:t>
            </a:r>
          </a:p>
          <a:p>
            <a:r>
              <a:rPr lang="en-US" b="1" dirty="0"/>
              <a:t>    std::</a:t>
            </a:r>
            <a:r>
              <a:rPr lang="en-US" b="1" dirty="0" err="1"/>
              <a:t>cout</a:t>
            </a:r>
            <a:r>
              <a:rPr lang="en-US" b="1" dirty="0"/>
              <a:t> &lt;&lt; i &lt;&lt; std::</a:t>
            </a:r>
            <a:r>
              <a:rPr lang="en-US" b="1" dirty="0" err="1"/>
              <a:t>endl</a:t>
            </a:r>
            <a:r>
              <a:rPr lang="en-US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88284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7F6D-542D-4AD6-9C00-875DEC35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structs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4CF56-5918-470A-9D66-8D5B112C6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2" y="2286000"/>
            <a:ext cx="10829056" cy="4023360"/>
          </a:xfrm>
          <a:solidFill>
            <a:srgbClr val="FFFF97"/>
          </a:solidFill>
        </p:spPr>
        <p:txBody>
          <a:bodyPr>
            <a:normAutofit/>
          </a:bodyPr>
          <a:lstStyle/>
          <a:p>
            <a:r>
              <a:rPr lang="en-US" sz="1800" b="1" i="1" dirty="0">
                <a:solidFill>
                  <a:srgbClr val="0070C0"/>
                </a:solidFill>
              </a:rPr>
              <a:t>In a list of friends, find the subset who are under age 18, order them by age, then return their names.</a:t>
            </a:r>
            <a:endParaRPr lang="en-US" sz="1800" b="1" dirty="0">
              <a:solidFill>
                <a:srgbClr val="0070C0"/>
              </a:solidFill>
            </a:endParaRPr>
          </a:p>
          <a:p>
            <a:r>
              <a:rPr lang="en-US" sz="1800" b="1" dirty="0"/>
              <a:t>struct Friends { std::string name; int age; };</a:t>
            </a:r>
          </a:p>
          <a:p>
            <a:r>
              <a:rPr lang="en-US" sz="1800" b="1" dirty="0"/>
              <a:t>Friends </a:t>
            </a:r>
            <a:r>
              <a:rPr lang="en-US" sz="1800" b="1" dirty="0" err="1"/>
              <a:t>src</a:t>
            </a:r>
            <a:r>
              <a:rPr lang="en-US" sz="1800" b="1" dirty="0"/>
              <a:t>[] = {</a:t>
            </a:r>
            <a:br>
              <a:rPr lang="en-US" sz="1800" b="1" dirty="0"/>
            </a:br>
            <a:r>
              <a:rPr lang="en-US" sz="1800" b="1" dirty="0"/>
              <a:t>    {“Kevin”, 14}, {“Anton”, 18}, {“Agata”, 17}, “Saman”, 20}, {“Alice”, 15}, </a:t>
            </a:r>
            <a:br>
              <a:rPr lang="en-US" sz="1800" b="1" dirty="0"/>
            </a:br>
            <a:r>
              <a:rPr lang="en-US" sz="1800" b="1" dirty="0"/>
              <a:t>};</a:t>
            </a:r>
          </a:p>
          <a:p>
            <a:r>
              <a:rPr lang="en-US" sz="1800" b="1" dirty="0"/>
              <a:t>auto </a:t>
            </a:r>
            <a:r>
              <a:rPr lang="en-US" sz="1800" b="1" dirty="0" err="1"/>
              <a:t>dst</a:t>
            </a:r>
            <a:r>
              <a:rPr lang="en-US" sz="1800" b="1" dirty="0"/>
              <a:t> = from(</a:t>
            </a:r>
            <a:r>
              <a:rPr lang="en-US" sz="1800" b="1" dirty="0" err="1"/>
              <a:t>src</a:t>
            </a:r>
            <a:r>
              <a:rPr lang="en-US" sz="1800" b="1" dirty="0"/>
              <a:t>).where([](const Friends &amp; who) { return </a:t>
            </a:r>
            <a:r>
              <a:rPr lang="en-US" sz="1800" b="1" dirty="0" err="1"/>
              <a:t>who.age</a:t>
            </a:r>
            <a:r>
              <a:rPr lang="en-US" sz="1800" b="1" dirty="0"/>
              <a:t> &lt; 18; })</a:t>
            </a:r>
            <a:br>
              <a:rPr lang="en-US" sz="1800" b="1" dirty="0"/>
            </a:br>
            <a:r>
              <a:rPr lang="en-US" sz="1800" b="1" dirty="0"/>
              <a:t>                    .</a:t>
            </a:r>
            <a:r>
              <a:rPr lang="en-US" sz="1800" b="1" dirty="0" err="1"/>
              <a:t>orderBy</a:t>
            </a:r>
            <a:r>
              <a:rPr lang="en-US" sz="1800" b="1" dirty="0"/>
              <a:t>([](const Friends &amp; who) { return </a:t>
            </a:r>
            <a:r>
              <a:rPr lang="en-US" sz="1800" b="1" dirty="0" err="1"/>
              <a:t>who.age</a:t>
            </a:r>
            <a:r>
              <a:rPr lang="en-US" sz="1800" b="1" dirty="0"/>
              <a:t>; })</a:t>
            </a:r>
            <a:br>
              <a:rPr lang="en-US" sz="1800" b="1" dirty="0"/>
            </a:br>
            <a:r>
              <a:rPr lang="en-US" sz="1800" b="1" dirty="0"/>
              <a:t>                    .select( [](const Friends &amp; who) { return who.name; })</a:t>
            </a:r>
            <a:br>
              <a:rPr lang="en-US" sz="1800" b="1" dirty="0"/>
            </a:br>
            <a:r>
              <a:rPr lang="en-US" sz="1800" b="1" dirty="0"/>
              <a:t>                    .</a:t>
            </a:r>
            <a:r>
              <a:rPr lang="en-US" sz="1800" b="1" dirty="0" err="1"/>
              <a:t>toStdVector</a:t>
            </a:r>
            <a:r>
              <a:rPr lang="en-US" sz="1800" b="1" dirty="0"/>
              <a:t>();</a:t>
            </a:r>
          </a:p>
          <a:p>
            <a:r>
              <a:rPr lang="en-US" sz="1800" b="1" dirty="0"/>
              <a:t>// </a:t>
            </a:r>
            <a:r>
              <a:rPr lang="en-US" sz="1800" b="1" dirty="0" err="1"/>
              <a:t>dst</a:t>
            </a:r>
            <a:r>
              <a:rPr lang="en-US" sz="1800" b="1" dirty="0"/>
              <a:t> type: std::vector&lt;:string&gt;…  items: “Kevin”, “Alice”, “</a:t>
            </a:r>
            <a:r>
              <a:rPr lang="en-US" sz="1800" b="1" dirty="0" err="1"/>
              <a:t>Agata</a:t>
            </a:r>
            <a:r>
              <a:rPr lang="en-US" sz="1800" b="1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92241-EEF5-4BF4-AF58-1FD0C4BE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D523A-D763-45D5-807D-F2EC0CB1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59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7F6D-542D-4AD6-9C00-875DEC35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4CF56-5918-470A-9D66-8D5B112C6D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97"/>
          </a:solidFill>
        </p:spPr>
        <p:txBody>
          <a:bodyPr>
            <a:normAutofit lnSpcReduction="10000"/>
          </a:bodyPr>
          <a:lstStyle/>
          <a:p>
            <a:r>
              <a:rPr lang="en-US" sz="1800" b="1" i="1" dirty="0">
                <a:solidFill>
                  <a:srgbClr val="0070C0"/>
                </a:solidFill>
              </a:rPr>
              <a:t>In a list of text messages, count the number of messages to Dennis by sender:</a:t>
            </a:r>
            <a:endParaRPr lang="en-US" sz="1800" b="1" dirty="0">
              <a:solidFill>
                <a:srgbClr val="0070C0"/>
              </a:solidFill>
            </a:endParaRPr>
          </a:p>
          <a:p>
            <a:r>
              <a:rPr lang="en-US" sz="1800" b="1" dirty="0"/>
              <a:t>struct Message {  std::string </a:t>
            </a:r>
            <a:r>
              <a:rPr lang="en-US" sz="1800" b="1" dirty="0" err="1"/>
              <a:t>PhoneA</a:t>
            </a:r>
            <a:r>
              <a:rPr lang="en-US" sz="1800" b="1" dirty="0"/>
              <a:t>; std::string </a:t>
            </a:r>
            <a:r>
              <a:rPr lang="en-US" sz="1800" b="1" dirty="0" err="1"/>
              <a:t>PhoneB</a:t>
            </a:r>
            <a:r>
              <a:rPr lang="en-US" sz="1800" b="1" dirty="0"/>
              <a:t>;  std::string Text;  };</a:t>
            </a:r>
          </a:p>
          <a:p>
            <a:r>
              <a:rPr lang="en-US" sz="1800" b="1" dirty="0"/>
              <a:t>Message messages[] = {</a:t>
            </a:r>
            <a:br>
              <a:rPr lang="en-US" sz="1800" b="1" dirty="0"/>
            </a:br>
            <a:r>
              <a:rPr lang="en-US" sz="1800" b="1" dirty="0"/>
              <a:t>    {“Anton”,  “Troll”, “Hello, friend!”}, </a:t>
            </a:r>
            <a:br>
              <a:rPr lang="en-US" sz="1800" b="1" dirty="0"/>
            </a:br>
            <a:r>
              <a:rPr lang="en-US" sz="1800" b="1" dirty="0"/>
              <a:t>    {“Denis”,  “Mark”,  “Join us to watch the game?"}, </a:t>
            </a:r>
            <a:br>
              <a:rPr lang="en-US" sz="1800" b="1" dirty="0"/>
            </a:br>
            <a:r>
              <a:rPr lang="en-US" sz="1800" b="1" dirty="0"/>
              <a:t>    {“Anton”,  “Sarah”, “OMG! ”}, </a:t>
            </a:r>
            <a:br>
              <a:rPr lang="en-US" sz="1800" b="1" dirty="0"/>
            </a:br>
            <a:r>
              <a:rPr lang="en-US" sz="1800" b="1" dirty="0"/>
              <a:t>    {“Denis”,  “Jimmy", “How r u?”}, </a:t>
            </a:r>
            <a:br>
              <a:rPr lang="en-US" sz="1800" b="1" dirty="0"/>
            </a:br>
            <a:r>
              <a:rPr lang="en-US" sz="1800" b="1" dirty="0"/>
              <a:t>    {“Denis”,  “Mark",  “The night is young!”}, </a:t>
            </a:r>
            <a:br>
              <a:rPr lang="en-US" sz="1800" b="1" dirty="0"/>
            </a:br>
            <a:r>
              <a:rPr lang="en-US" sz="1800" b="1" dirty="0"/>
              <a:t>};</a:t>
            </a:r>
          </a:p>
          <a:p>
            <a:r>
              <a:rPr lang="en-US" sz="1800" b="1" dirty="0"/>
              <a:t>int </a:t>
            </a:r>
            <a:r>
              <a:rPr lang="en-US" sz="1800" b="1" dirty="0" err="1"/>
              <a:t>DenisUniqueContactCount</a:t>
            </a:r>
            <a:r>
              <a:rPr lang="en-US" sz="1800" b="1" dirty="0"/>
              <a:t> =</a:t>
            </a:r>
            <a:br>
              <a:rPr lang="en-US" sz="1800" b="1" dirty="0"/>
            </a:br>
            <a:r>
              <a:rPr lang="en-US" sz="1800" b="1" dirty="0"/>
              <a:t>    from(messages)</a:t>
            </a:r>
            <a:br>
              <a:rPr lang="en-US" sz="1800" b="1" dirty="0"/>
            </a:br>
            <a:r>
              <a:rPr lang="en-US" sz="1800" b="1" dirty="0"/>
              <a:t>            .where([](const Message &amp; msg) { return </a:t>
            </a:r>
            <a:r>
              <a:rPr lang="en-US" sz="1800" b="1" dirty="0" err="1"/>
              <a:t>msg.PhoneA</a:t>
            </a:r>
            <a:r>
              <a:rPr lang="en-US" sz="1800" b="1" dirty="0"/>
              <a:t> == “Denis”; })</a:t>
            </a:r>
            <a:br>
              <a:rPr lang="en-US" sz="1800" b="1" dirty="0"/>
            </a:br>
            <a:r>
              <a:rPr lang="en-US" sz="1800" b="1" dirty="0"/>
              <a:t>            .distinct([](const Message &amp; msg) { return </a:t>
            </a:r>
            <a:r>
              <a:rPr lang="en-US" sz="1800" b="1" dirty="0" err="1"/>
              <a:t>msg.PhoneB</a:t>
            </a:r>
            <a:r>
              <a:rPr lang="en-US" sz="1800" b="1" dirty="0"/>
              <a:t>; })</a:t>
            </a:r>
            <a:br>
              <a:rPr lang="en-US" sz="1800" b="1" dirty="0"/>
            </a:br>
            <a:r>
              <a:rPr lang="en-US" sz="1800" b="1" dirty="0"/>
              <a:t>            .count();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92241-EEF5-4BF4-AF58-1FD0C4BE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D523A-D763-45D5-807D-F2EC0CB1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C#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actually has a </a:t>
            </a:r>
            <a:br>
              <a:rPr lang="en-US" dirty="0"/>
            </a:br>
            <a:r>
              <a:rPr lang="en-US" dirty="0"/>
              <a:t>favorite LINQ language: </a:t>
            </a:r>
            <a:br>
              <a:rPr lang="en-US" dirty="0"/>
            </a:br>
            <a:r>
              <a:rPr lang="en-US" dirty="0"/>
              <a:t>C# (a cousin of Java)</a:t>
            </a:r>
          </a:p>
          <a:p>
            <a:endParaRPr lang="en-US" dirty="0"/>
          </a:p>
          <a:p>
            <a:r>
              <a:rPr lang="en-US" dirty="0"/>
              <a:t>Using the Mono compiler C#</a:t>
            </a:r>
            <a:br>
              <a:rPr lang="en-US" dirty="0"/>
            </a:br>
            <a:r>
              <a:rPr lang="en-US" dirty="0"/>
              <a:t>is also available on Linux, </a:t>
            </a:r>
            <a:br>
              <a:rPr lang="en-US" dirty="0"/>
            </a:br>
            <a:r>
              <a:rPr lang="en-US" dirty="0"/>
              <a:t>including all LINQ elements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0572" y="174187"/>
            <a:ext cx="6427808" cy="6186309"/>
          </a:xfrm>
          <a:prstGeom prst="rect">
            <a:avLst/>
          </a:prstGeom>
          <a:solidFill>
            <a:srgbClr val="FFFF97"/>
          </a:solidFill>
        </p:spPr>
        <p:txBody>
          <a:bodyPr wrap="square">
            <a:spAutoFit/>
          </a:bodyPr>
          <a:lstStyle/>
          <a:p>
            <a:r>
              <a:rPr lang="en-US" b="1" dirty="0"/>
              <a:t>string sentence = "the quick brown fox jumps over the lazy dog";  </a:t>
            </a:r>
          </a:p>
          <a:p>
            <a:r>
              <a:rPr lang="en-US" b="1" dirty="0"/>
              <a:t>// Split the string into individual words to create a collection.  </a:t>
            </a:r>
          </a:p>
          <a:p>
            <a:r>
              <a:rPr lang="en-US" b="1" dirty="0"/>
              <a:t>string[] words = </a:t>
            </a:r>
            <a:r>
              <a:rPr lang="en-US" b="1" dirty="0" err="1"/>
              <a:t>sentence.Split</a:t>
            </a:r>
            <a:r>
              <a:rPr lang="en-US" b="1" dirty="0"/>
              <a:t>(' ');  </a:t>
            </a:r>
          </a:p>
          <a:p>
            <a:r>
              <a:rPr lang="en-US" b="1" dirty="0"/>
              <a:t>  </a:t>
            </a:r>
          </a:p>
          <a:p>
            <a:r>
              <a:rPr lang="en-US" b="1" dirty="0"/>
              <a:t>// Using query expression syntax.  </a:t>
            </a:r>
          </a:p>
          <a:p>
            <a:r>
              <a:rPr lang="en-US" b="1" dirty="0" err="1"/>
              <a:t>var</a:t>
            </a:r>
            <a:r>
              <a:rPr lang="en-US" b="1" dirty="0"/>
              <a:t> query = from word in words  </a:t>
            </a:r>
          </a:p>
          <a:p>
            <a:r>
              <a:rPr lang="en-US" b="1" dirty="0"/>
              <a:t>            group </a:t>
            </a:r>
            <a:r>
              <a:rPr lang="en-US" b="1" dirty="0" err="1"/>
              <a:t>word.ToUpper</a:t>
            </a:r>
            <a:r>
              <a:rPr lang="en-US" b="1" dirty="0"/>
              <a:t>() by </a:t>
            </a:r>
            <a:r>
              <a:rPr lang="en-US" b="1" dirty="0" err="1"/>
              <a:t>word.Length</a:t>
            </a:r>
            <a:r>
              <a:rPr lang="en-US" b="1" dirty="0"/>
              <a:t> into gr  </a:t>
            </a:r>
          </a:p>
          <a:p>
            <a:r>
              <a:rPr lang="en-US" b="1" dirty="0"/>
              <a:t>            </a:t>
            </a:r>
            <a:r>
              <a:rPr lang="en-US" b="1" dirty="0" err="1"/>
              <a:t>orderby</a:t>
            </a:r>
            <a:r>
              <a:rPr lang="en-US" b="1" dirty="0"/>
              <a:t> </a:t>
            </a:r>
            <a:r>
              <a:rPr lang="en-US" b="1" dirty="0" err="1"/>
              <a:t>gr.Key</a:t>
            </a:r>
            <a:r>
              <a:rPr lang="en-US" b="1" dirty="0"/>
              <a:t>  </a:t>
            </a:r>
          </a:p>
          <a:p>
            <a:r>
              <a:rPr lang="en-US" b="1" dirty="0"/>
              <a:t>            select new { Length = </a:t>
            </a:r>
            <a:r>
              <a:rPr lang="en-US" b="1" dirty="0" err="1"/>
              <a:t>gr.Key</a:t>
            </a:r>
            <a:r>
              <a:rPr lang="en-US" b="1" dirty="0"/>
              <a:t>, Words = gr };  </a:t>
            </a:r>
          </a:p>
          <a:p>
            <a:r>
              <a:rPr lang="en-US" b="1" dirty="0"/>
              <a:t>  </a:t>
            </a:r>
          </a:p>
          <a:p>
            <a:r>
              <a:rPr lang="en-US" b="1" dirty="0"/>
              <a:t>// Using method-based query syntax.  </a:t>
            </a:r>
          </a:p>
          <a:p>
            <a:r>
              <a:rPr lang="en-US" b="1" dirty="0" err="1"/>
              <a:t>var</a:t>
            </a:r>
            <a:r>
              <a:rPr lang="en-US" b="1" dirty="0"/>
              <a:t> query2 = words.  </a:t>
            </a:r>
          </a:p>
          <a:p>
            <a:r>
              <a:rPr lang="en-US" b="1" dirty="0"/>
              <a:t>    </a:t>
            </a:r>
            <a:r>
              <a:rPr lang="en-US" b="1" dirty="0" err="1"/>
              <a:t>GroupBy</a:t>
            </a:r>
            <a:r>
              <a:rPr lang="en-US" b="1" dirty="0"/>
              <a:t>(w =&gt; </a:t>
            </a:r>
            <a:r>
              <a:rPr lang="en-US" b="1" dirty="0" err="1"/>
              <a:t>w.Length</a:t>
            </a:r>
            <a:r>
              <a:rPr lang="en-US" b="1" dirty="0"/>
              <a:t>, w =&gt; </a:t>
            </a:r>
            <a:r>
              <a:rPr lang="en-US" b="1" dirty="0" err="1"/>
              <a:t>w.ToUpper</a:t>
            </a:r>
            <a:r>
              <a:rPr lang="en-US" b="1" dirty="0"/>
              <a:t>()).  </a:t>
            </a:r>
          </a:p>
          <a:p>
            <a:r>
              <a:rPr lang="en-US" b="1" dirty="0"/>
              <a:t>    Select(g =&gt; new { Length = </a:t>
            </a:r>
            <a:r>
              <a:rPr lang="en-US" b="1" dirty="0" err="1"/>
              <a:t>g.Key</a:t>
            </a:r>
            <a:r>
              <a:rPr lang="en-US" b="1" dirty="0"/>
              <a:t>, Words = g }).  </a:t>
            </a:r>
          </a:p>
          <a:p>
            <a:r>
              <a:rPr lang="en-US" b="1" dirty="0"/>
              <a:t>    </a:t>
            </a:r>
            <a:r>
              <a:rPr lang="en-US" b="1" dirty="0" err="1"/>
              <a:t>OrderBy</a:t>
            </a:r>
            <a:r>
              <a:rPr lang="en-US" b="1" dirty="0"/>
              <a:t>(o =&gt; </a:t>
            </a:r>
            <a:r>
              <a:rPr lang="en-US" b="1" dirty="0" err="1"/>
              <a:t>o.Length</a:t>
            </a:r>
            <a:r>
              <a:rPr lang="en-US" b="1" dirty="0"/>
              <a:t>);  </a:t>
            </a:r>
          </a:p>
          <a:p>
            <a:r>
              <a:rPr lang="en-US" b="1" dirty="0"/>
              <a:t>  </a:t>
            </a:r>
          </a:p>
          <a:p>
            <a:r>
              <a:rPr lang="en-US" b="1" dirty="0" err="1"/>
              <a:t>foreach</a:t>
            </a:r>
            <a:r>
              <a:rPr lang="en-US" b="1" dirty="0"/>
              <a:t> (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b="1" dirty="0" err="1"/>
              <a:t>obj</a:t>
            </a:r>
            <a:r>
              <a:rPr lang="en-US" b="1" dirty="0"/>
              <a:t> in query)  </a:t>
            </a:r>
          </a:p>
          <a:p>
            <a:r>
              <a:rPr lang="en-US" b="1" dirty="0"/>
              <a:t>{  </a:t>
            </a:r>
          </a:p>
          <a:p>
            <a:r>
              <a:rPr lang="en-US" b="1" dirty="0"/>
              <a:t>    </a:t>
            </a:r>
            <a:r>
              <a:rPr lang="en-US" b="1" dirty="0" err="1"/>
              <a:t>Console.WriteLine</a:t>
            </a:r>
            <a:r>
              <a:rPr lang="en-US" b="1" dirty="0"/>
              <a:t>("Words of length {0}:", </a:t>
            </a:r>
            <a:r>
              <a:rPr lang="en-US" b="1" dirty="0" err="1"/>
              <a:t>obj.Length</a:t>
            </a:r>
            <a:r>
              <a:rPr lang="en-US" b="1" dirty="0"/>
              <a:t>);  </a:t>
            </a:r>
          </a:p>
          <a:p>
            <a:r>
              <a:rPr lang="en-US" b="1" dirty="0"/>
              <a:t>    </a:t>
            </a:r>
            <a:r>
              <a:rPr lang="en-US" b="1" dirty="0" err="1"/>
              <a:t>foreach</a:t>
            </a:r>
            <a:r>
              <a:rPr lang="en-US" b="1" dirty="0"/>
              <a:t> (string word in </a:t>
            </a:r>
            <a:r>
              <a:rPr lang="en-US" b="1" dirty="0" err="1"/>
              <a:t>obj.Words</a:t>
            </a:r>
            <a:r>
              <a:rPr lang="en-US" b="1" dirty="0"/>
              <a:t>)  </a:t>
            </a:r>
          </a:p>
          <a:p>
            <a:r>
              <a:rPr lang="en-US" b="1" dirty="0"/>
              <a:t>        </a:t>
            </a:r>
            <a:r>
              <a:rPr lang="en-US" b="1" dirty="0" err="1"/>
              <a:t>Console.WriteLine</a:t>
            </a:r>
            <a:r>
              <a:rPr lang="en-US" b="1" dirty="0"/>
              <a:t>(word);  </a:t>
            </a:r>
          </a:p>
          <a:p>
            <a:r>
              <a:rPr lang="en-US" b="1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98062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CD70-2684-FC55-9902-88E3AE49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Key-Value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B7B1-624A-9B69-2405-276462F8E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Key-value DHTs offer the abstraction of “many pools of memory”.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pool of memory is called a shard, owned by one or more servers.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By design, we have enough shards so that data would normally fit </a:t>
            </a:r>
            <a:br>
              <a:rPr lang="en-US" dirty="0"/>
            </a:br>
            <a:r>
              <a:rPr lang="en-US" dirty="0"/>
              <a:t>    in memory, allowing O(1) access.  Supports </a:t>
            </a:r>
            <a:r>
              <a:rPr lang="en-US" b="1" dirty="0"/>
              <a:t>get/put/watch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Clients issue requests concurrently, but a server normally handles them</a:t>
            </a:r>
            <a:br>
              <a:rPr lang="en-US" dirty="0"/>
            </a:br>
            <a:r>
              <a:rPr lang="en-US" dirty="0"/>
              <a:t>    one by one, enabling it to offer atomicity without needing locking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Shards implement state machine replication (SMR) for </a:t>
            </a:r>
            <a:r>
              <a:rPr lang="en-US" b="1" dirty="0"/>
              <a:t>put.  </a:t>
            </a:r>
            <a:r>
              <a:rPr lang="en-US" dirty="0"/>
              <a:t>For </a:t>
            </a:r>
            <a:r>
              <a:rPr lang="en-US" b="1" dirty="0"/>
              <a:t>get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you just send an RPC to any random member of the shard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BC751-4094-CC49-20B6-BB5BD28B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D1E26-904E-899C-114F-B4587777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14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A9DC-D1DF-45E6-B0EF-12BAB121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 sampling of LINQ operators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A7C62-3600-44FF-BEA0-5129E44B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7AAA8-829D-4962-ACC3-F1633255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A6E0D39-4503-4B85-84DA-F2EEC9F9D1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24128" y="2432451"/>
            <a:ext cx="3981218" cy="37304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Filters and reorders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where(predicate)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where_i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(predicate)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take(count)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takeWhile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(predicate)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takeWhile_i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(predicate)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skip(count)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skipWhile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(predicate)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skipWhile_i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(predicate)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orderBy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orderBy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(transform)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distinct()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distinct(transform)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append(items)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prepend(items)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concat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linq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reverse()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cast()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Transformers: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select(transform)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Open Sans"/>
              </a:rPr>
              <a:t>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select_i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(transform)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groupBy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(transform)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selectMany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transfom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Bits and Bytes: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bytes(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ByteDirection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?)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unbytes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ByteDirection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?)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bits(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BitsDirection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?, 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BytesDirection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?)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unbits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BitsDirection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?, 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BytesDirection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?)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B4C21398-2248-4ADC-8D1F-9EE37E0E7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336" y="2678671"/>
            <a:ext cx="5808482" cy="32380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1" dirty="0">
                <a:latin typeface="Open Sans"/>
              </a:rPr>
              <a:t>Aggregators: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all()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all(predicate)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any()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any(lambda)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sum()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sum()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sum(lambda)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avg()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avg()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avg(lambda)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min()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min(lambda)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max()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max(lambda)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count()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count(value)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count(predicate)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contains(value)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elementAt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(index)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first()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first(filter)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firstOrDefault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firstOrDefault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(filter)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last()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last(filter)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lastOrDefault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lastOrDefault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(filter)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toStdSet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toStdList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toStdDeque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toStdVector</a:t>
            </a:r>
            <a:r>
              <a:rPr lang="en-US" alt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endParaRPr lang="en-US" altLang="en-US" sz="1200" dirty="0">
              <a:solidFill>
                <a:srgbClr val="595959"/>
              </a:solidFill>
              <a:latin typeface="Open San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dirty="0">
              <a:latin typeface="Open San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b="1" dirty="0">
              <a:latin typeface="Open Sans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1" dirty="0">
                <a:latin typeface="Open Sans"/>
              </a:rPr>
              <a:t>Fancy stuff: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200" dirty="0" err="1">
                <a:solidFill>
                  <a:srgbClr val="595959"/>
                </a:solidFill>
                <a:latin typeface="Open Sans"/>
              </a:rPr>
              <a:t>gz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(), </a:t>
            </a:r>
            <a:r>
              <a:rPr lang="en-US" altLang="en-US" sz="1200" dirty="0" err="1">
                <a:solidFill>
                  <a:srgbClr val="595959"/>
                </a:solidFill>
                <a:latin typeface="Open Sans"/>
              </a:rPr>
              <a:t>ungz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(), </a:t>
            </a:r>
            <a:r>
              <a:rPr lang="en-US" altLang="en-US" sz="1200" dirty="0" err="1">
                <a:solidFill>
                  <a:srgbClr val="595959"/>
                </a:solidFill>
                <a:latin typeface="Open Sans"/>
              </a:rPr>
              <a:t>leftJoin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200" dirty="0" err="1">
                <a:solidFill>
                  <a:srgbClr val="595959"/>
                </a:solidFill>
                <a:latin typeface="Open Sans"/>
              </a:rPr>
              <a:t>rightJoin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200" dirty="0" err="1">
                <a:solidFill>
                  <a:srgbClr val="595959"/>
                </a:solidFill>
                <a:latin typeface="Open Sans"/>
              </a:rPr>
              <a:t>crossJoin</a:t>
            </a:r>
            <a:r>
              <a:rPr lang="en-US" altLang="en-US" sz="1200" dirty="0">
                <a:solidFill>
                  <a:srgbClr val="595959"/>
                </a:solidFill>
                <a:latin typeface="Open Sans"/>
              </a:rPr>
              <a:t>, </a:t>
            </a:r>
            <a:r>
              <a:rPr lang="en-US" altLang="en-US" sz="1200" dirty="0" err="1">
                <a:solidFill>
                  <a:srgbClr val="595959"/>
                </a:solidFill>
                <a:latin typeface="Open Sans"/>
              </a:rPr>
              <a:t>fullJoin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81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39DF-A9C5-AEFF-2BF1-58E20E32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 exist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09D3-03E8-18E0-5CB5-912FDF5B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confusing thing to think about is how a JOIN will work if we have sharded data, run our LINQ queries concurrently in each shard, and each query is accessing just the local data.</a:t>
            </a:r>
          </a:p>
          <a:p>
            <a:endParaRPr lang="en-US" dirty="0"/>
          </a:p>
          <a:p>
            <a:r>
              <a:rPr lang="en-US" dirty="0"/>
              <a:t>We would be treating each shard as a distinct mini-database</a:t>
            </a:r>
          </a:p>
          <a:p>
            <a:endParaRPr lang="en-US" dirty="0"/>
          </a:p>
          <a:p>
            <a:r>
              <a:rPr lang="en-US" dirty="0"/>
              <a:t>… but we can do much more if we want to get fancier!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1A7CD-0239-AB9F-616F-AC79647F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62FFF-F892-F82D-401B-AB53F4AC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10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39DF-A9C5-AEFF-2BF1-58E20E32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 exist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09D3-03E8-18E0-5CB5-912FDF5B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we have one table, maybe </a:t>
            </a:r>
            <a:r>
              <a:rPr lang="en-US" dirty="0" err="1"/>
              <a:t>CName</a:t>
            </a:r>
            <a:r>
              <a:rPr lang="en-US" dirty="0"/>
              <a:t> from the lecture last week, and we fully replicate it across all the key-value servers.</a:t>
            </a:r>
          </a:p>
          <a:p>
            <a:endParaRPr lang="en-US" dirty="0"/>
          </a:p>
          <a:p>
            <a:r>
              <a:rPr lang="en-US" dirty="0"/>
              <a:t>Every shard now has a copy of </a:t>
            </a:r>
            <a:r>
              <a:rPr lang="en-US" dirty="0" err="1"/>
              <a:t>CName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this case a </a:t>
            </a:r>
            <a:r>
              <a:rPr lang="en-US" i="1" dirty="0"/>
              <a:t>local </a:t>
            </a:r>
            <a:r>
              <a:rPr lang="en-US" dirty="0"/>
              <a:t>LINQ query could still compute the entire JOIN, in pieces: each shard would generate one piece of the full JOIN result.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1A7CD-0239-AB9F-616F-AC79647F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62FFF-F892-F82D-401B-AB53F4AC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09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8391-6F16-9DC5-F213-67BFE460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missing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5DA73-3B37-7080-D912-30CD7C373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aggregation query like SUM or AVG will compute the local answer but not the global one.</a:t>
            </a:r>
          </a:p>
          <a:p>
            <a:endParaRPr lang="en-US" dirty="0"/>
          </a:p>
          <a:p>
            <a:r>
              <a:rPr lang="en-US" dirty="0"/>
              <a:t>Here we need to send our partial results to one node, to combine them.</a:t>
            </a:r>
          </a:p>
          <a:p>
            <a:endParaRPr lang="en-US" dirty="0"/>
          </a:p>
          <a:p>
            <a:r>
              <a:rPr lang="en-US" dirty="0"/>
              <a:t>Easy to do, but only if you can visualize the pattern you are requesting!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74E4E-1BD3-54C2-62E2-BB2D9DEC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6F848-CE2F-73D0-4A40-B3EADF33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1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6C11-A94C-4169-9D82-B846523B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76FB3-18F7-4512-86DE-420BEAD44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must be expressed in a way where NoSQL is sufficient</a:t>
            </a:r>
          </a:p>
          <a:p>
            <a:endParaRPr lang="en-US" dirty="0"/>
          </a:p>
          <a:p>
            <a:r>
              <a:rPr lang="en-US" dirty="0"/>
              <a:t>There is no automatic transformation from SQL on a full database to a sharded set of NoSQL actions on local portions of the data!</a:t>
            </a:r>
          </a:p>
          <a:p>
            <a:endParaRPr lang="en-US" dirty="0"/>
          </a:p>
          <a:p>
            <a:r>
              <a:rPr lang="en-US" dirty="0"/>
              <a:t>If you can’t shard the task and write it with local SQL logic, you won’t be able to use this method!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F0860-6FCE-4BB4-B5A2-9310DA03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6482F-C5CE-4BEC-819C-593F4EF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2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6C11-A94C-4169-9D82-B846523B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76FB3-18F7-4512-86DE-420BEAD44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also requires a </a:t>
            </a:r>
            <a:r>
              <a:rPr lang="en-US" i="1" dirty="0"/>
              <a:t>binding </a:t>
            </a:r>
            <a:r>
              <a:rPr lang="en-US" dirty="0"/>
              <a:t>to the data source, such as the file system or perhaps the key-value store.</a:t>
            </a:r>
          </a:p>
          <a:p>
            <a:endParaRPr lang="en-US" dirty="0"/>
          </a:p>
          <a:p>
            <a:r>
              <a:rPr lang="en-US" dirty="0"/>
              <a:t>This is similar to saying “to read a file, first the application must know the file name and be able to open it.”</a:t>
            </a:r>
          </a:p>
          <a:p>
            <a:endParaRPr lang="en-US" dirty="0"/>
          </a:p>
          <a:p>
            <a:r>
              <a:rPr lang="en-US" dirty="0"/>
              <a:t>The difference is that a binding connects to a service that could be sharded, whereas a file is a single thing in a file system or key-value store.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F0860-6FCE-4BB4-B5A2-9310DA03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6482F-C5CE-4BEC-819C-593F4EF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41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A86B-7190-4A09-838D-7723A530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type of cloud has its own way of expressing bindings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96A27-8059-4842-BD44-C03D8A4E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some cloud systems bindings are very static.   But fancier clouds, like Azure and AWS, allow you to express a binding to a service that might not be running.</a:t>
            </a:r>
          </a:p>
          <a:p>
            <a:endParaRPr lang="en-US" dirty="0"/>
          </a:p>
          <a:p>
            <a:r>
              <a:rPr lang="en-US" dirty="0"/>
              <a:t>The “app service” would then launch your required service on demand.  But startup could take 30s or more for a complex service.  </a:t>
            </a:r>
            <a:r>
              <a:rPr lang="en-US" i="1" dirty="0"/>
              <a:t>Pre-binding</a:t>
            </a:r>
            <a:r>
              <a:rPr lang="en-US" dirty="0"/>
              <a:t> is important if you care about performance.  </a:t>
            </a:r>
          </a:p>
          <a:p>
            <a:endParaRPr lang="en-US" dirty="0"/>
          </a:p>
          <a:p>
            <a:r>
              <a:rPr lang="en-US" dirty="0"/>
              <a:t>Once launched, you would want the service to remain active for a while!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8628A-E405-42D0-8EA1-313A74D5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83C12-5960-4DEB-81CE-780D5553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41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unstructured data converts to structured data but with gaps.  Most kinds of objects are </a:t>
            </a:r>
            <a:r>
              <a:rPr lang="en-US" i="1" dirty="0"/>
              <a:t>nullable – </a:t>
            </a:r>
            <a:r>
              <a:rPr lang="en-US" dirty="0"/>
              <a:t>a </a:t>
            </a:r>
            <a:r>
              <a:rPr lang="en-US" i="1" dirty="0"/>
              <a:t>null</a:t>
            </a:r>
            <a:r>
              <a:rPr lang="en-US" dirty="0"/>
              <a:t> represents a gap.</a:t>
            </a:r>
          </a:p>
          <a:p>
            <a:endParaRPr lang="en-US" dirty="0"/>
          </a:p>
          <a:p>
            <a:r>
              <a:rPr lang="en-US" dirty="0"/>
              <a:t>This means that null is a legal value, and can be used for missing data.  Assumes that you understand the semantics of LINQ with null values.</a:t>
            </a:r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/>
              <a:t>databases instead have </a:t>
            </a:r>
            <a:r>
              <a:rPr lang="en-US" dirty="0"/>
              <a:t>a default value for missing data, like -99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9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Visiting Four </a:t>
            </a:r>
            <a:r>
              <a:rPr lang="en-US" dirty="0"/>
              <a:t>good web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LINQ, on Microsoft .NET:  </a:t>
            </a:r>
            <a:r>
              <a:rPr lang="nl-NL" dirty="0">
                <a:hlinkClick r:id="rId2"/>
              </a:rPr>
              <a:t>LINQ overview - .NET | Microsoft Docs</a:t>
            </a:r>
            <a:r>
              <a:rPr lang="nl-NL" dirty="0"/>
              <a:t>.  Supported in 44 languages!  Nice slide set: </a:t>
            </a:r>
            <a:r>
              <a:rPr lang="nl-NL" dirty="0">
                <a:hlinkClick r:id="rId3"/>
              </a:rPr>
              <a:t>here</a:t>
            </a:r>
            <a:endParaRPr lang="nl-NL" dirty="0"/>
          </a:p>
          <a:p>
            <a:endParaRPr lang="nl-NL" dirty="0"/>
          </a:p>
          <a:p>
            <a:r>
              <a:rPr lang="en-US" dirty="0"/>
              <a:t>Complete list of </a:t>
            </a:r>
            <a:r>
              <a:rPr lang="en-US" dirty="0">
                <a:hlinkClick r:id="rId4"/>
              </a:rPr>
              <a:t>all LINQ operators</a:t>
            </a:r>
            <a:endParaRPr lang="en-US" dirty="0"/>
          </a:p>
          <a:p>
            <a:endParaRPr lang="en-US" dirty="0"/>
          </a:p>
          <a:p>
            <a:r>
              <a:rPr lang="en-US" dirty="0"/>
              <a:t>Examples of LINQ queries: </a:t>
            </a:r>
            <a:r>
              <a:rPr lang="en-US" dirty="0">
                <a:hlinkClick r:id="rId5"/>
              </a:rPr>
              <a:t>Write LINQ queries in C# | Microsoft Docs</a:t>
            </a:r>
            <a:endParaRPr lang="en-US" dirty="0"/>
          </a:p>
          <a:p>
            <a:br>
              <a:rPr lang="en-US" dirty="0"/>
            </a:br>
            <a:r>
              <a:rPr lang="en-US" dirty="0"/>
              <a:t>Pandas, for Python:</a:t>
            </a:r>
          </a:p>
          <a:p>
            <a:r>
              <a:rPr lang="en-US" sz="2400" dirty="0">
                <a:solidFill>
                  <a:srgbClr val="0070C0"/>
                </a:solidFill>
                <a:hlinkClick r:id="rId6"/>
              </a:rPr>
              <a:t>https://pandas.pydata.org/pandas-docs/stable/getting_started/10min.html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20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3D5B-C2BC-6CEA-70A7-5918334A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LINQ, Pandas, </a:t>
            </a:r>
            <a:r>
              <a:rPr lang="en-US" dirty="0" err="1"/>
              <a:t>PyTorch</a:t>
            </a:r>
            <a:r>
              <a:rPr lang="en-US" dirty="0"/>
              <a:t>, Spark, etc. relate?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B6C65-B2CD-420F-71D0-7BA8C241B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every modern programming language or system offers a way to embed some form of NoSQL notation into your code.</a:t>
            </a:r>
          </a:p>
          <a:p>
            <a:endParaRPr lang="en-US" dirty="0"/>
          </a:p>
          <a:p>
            <a:r>
              <a:rPr lang="en-US" dirty="0"/>
              <a:t>The concept is universal: collections (lists, often of tuples, often treated as key-value “pairs” or as relations), transformed in a functional manner.</a:t>
            </a:r>
          </a:p>
          <a:p>
            <a:endParaRPr lang="en-US" dirty="0"/>
          </a:p>
          <a:p>
            <a:r>
              <a:rPr lang="en-US" dirty="0"/>
              <a:t>But the detailed syntax will vary, as will the mechanisms for binding to a storage server that holds data that can be viewed as a collection.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138A4-5312-5C3B-F578-B1E76247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09B77-AE38-B093-279C-3E7DA717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6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3DAEE-6570-5589-4D73-FF2778DF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big data, a key-value store is like a collection of mini-databases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4B932-9C84-75C3-D88F-3509876EB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We might have gigabytes of data in each shard.  An Intel server can host 64GB of memory, and we could fill this completely!</a:t>
            </a:r>
          </a:p>
          <a:p>
            <a:endParaRPr lang="en-US" dirty="0"/>
          </a:p>
          <a:p>
            <a:r>
              <a:rPr lang="en-US" dirty="0"/>
              <a:t>A new generation of “persistent” memory will expand this limit to 256GB soon, and even more down the road, still with DRAM access speed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A001C-7BB4-38D1-2D88-54D09B85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EC0A5-CAE8-48E5-46E6-5A8A6627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08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7C15-B43B-41A2-AE7C-933200DE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0E11F-5D44-400A-8621-C8EF55F47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today’s cloud platforms, data is big and often sharded all the time.</a:t>
            </a:r>
          </a:p>
          <a:p>
            <a:endParaRPr lang="en-US" dirty="0"/>
          </a:p>
          <a:p>
            <a:r>
              <a:rPr lang="en-US" dirty="0"/>
              <a:t>Tools like Pandas, </a:t>
            </a:r>
            <a:r>
              <a:rPr lang="en-US" dirty="0" err="1"/>
              <a:t>PyTorch</a:t>
            </a:r>
            <a:r>
              <a:rPr lang="en-US" dirty="0"/>
              <a:t> and LINQ make it easy to compute on this data, especially if it </a:t>
            </a:r>
            <a:r>
              <a:rPr lang="en-US"/>
              <a:t>has a regular </a:t>
            </a:r>
            <a:r>
              <a:rPr lang="en-US" dirty="0"/>
              <a:t>structure.</a:t>
            </a:r>
          </a:p>
          <a:p>
            <a:endParaRPr lang="en-US" dirty="0"/>
          </a:p>
          <a:p>
            <a:r>
              <a:rPr lang="en-US" dirty="0"/>
              <a:t>Requires new thinking about what it means for data to be a database.  LINQ and other NoSQL (perhaps + MapReduce) are very useful.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030F6-79B7-47C6-8DA6-4DA4F746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9E1C1-40D1-43A6-BEDF-734217D2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36E6D9-B1E9-73E6-B031-9A6586D04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138" y="36104"/>
            <a:ext cx="3022862" cy="22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240F-F8CD-A71B-E266-22C700B5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But are they </a:t>
            </a:r>
            <a:r>
              <a:rPr lang="en-US" u="sng" dirty="0"/>
              <a:t>real</a:t>
            </a:r>
            <a:r>
              <a:rPr lang="en-US" dirty="0"/>
              <a:t> databases?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E788-B022-19BE-85AE-A3F07554A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mini-databases offer O(1) in-memory speed!</a:t>
            </a:r>
          </a:p>
          <a:p>
            <a:endParaRPr lang="en-US" dirty="0"/>
          </a:p>
          <a:p>
            <a:r>
              <a:rPr lang="en-US" dirty="0"/>
              <a:t>We hash to figure out which shard… then use an O(1) lookup structure to find the actual object in this massive memory region.</a:t>
            </a:r>
          </a:p>
          <a:p>
            <a:endParaRPr lang="en-US" dirty="0"/>
          </a:p>
          <a:p>
            <a:r>
              <a:rPr lang="en-US" dirty="0"/>
              <a:t>Does it make sense to think of a </a:t>
            </a:r>
            <a:r>
              <a:rPr lang="en-US" b="1" dirty="0"/>
              <a:t>get</a:t>
            </a:r>
            <a:r>
              <a:rPr lang="en-US" dirty="0"/>
              <a:t> as doing something more elaborate than just finding the (</a:t>
            </a:r>
            <a:r>
              <a:rPr lang="en-US" dirty="0" err="1"/>
              <a:t>key,value</a:t>
            </a:r>
            <a:r>
              <a:rPr lang="en-US" dirty="0"/>
              <a:t>) tuple and sending it back to the caller?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8614B-5678-45CE-5050-E35A3C02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B29CA-7CD2-50AF-161B-1CA1CA07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5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68402519-DD93-1D74-4F8D-1C2D241DA84A}"/>
              </a:ext>
            </a:extLst>
          </p:cNvPr>
          <p:cNvSpPr/>
          <p:nvPr/>
        </p:nvSpPr>
        <p:spPr>
          <a:xfrm>
            <a:off x="9785928" y="1756467"/>
            <a:ext cx="1955799" cy="11545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Really</a:t>
            </a:r>
            <a:br>
              <a:rPr lang="en-US" sz="1600" b="1" dirty="0"/>
            </a:br>
            <a:r>
              <a:rPr lang="en-US" sz="1600" b="1" dirty="0"/>
              <a:t>Big </a:t>
            </a:r>
            <a:br>
              <a:rPr lang="en-US" sz="1600" b="1" dirty="0"/>
            </a:br>
            <a:r>
              <a:rPr lang="en-US" sz="1600" b="1" dirty="0"/>
              <a:t>Database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B4A7C-DD38-E43A-D7E1-23A8EA85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A “program” run?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C4D1A-D7F0-E9C0-FE71-7BDA948EA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82" y="2641125"/>
            <a:ext cx="10786872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With SQL, you give your program </a:t>
            </a:r>
            <a:br>
              <a:rPr lang="en-US" dirty="0"/>
            </a:br>
            <a:r>
              <a:rPr lang="en-US" dirty="0"/>
              <a:t>(transaction) to the SQL database.</a:t>
            </a:r>
          </a:p>
          <a:p>
            <a:br>
              <a:rPr lang="en-US" dirty="0"/>
            </a:br>
            <a:r>
              <a:rPr lang="en-US" dirty="0"/>
              <a:t>It compiles and executes the SQL code – think of the database system as a form of interpreter.  Even if the SQL code was submitted from a client program, the SQL execution occurs inside the database.</a:t>
            </a:r>
          </a:p>
          <a:p>
            <a:endParaRPr lang="en-US" dirty="0"/>
          </a:p>
          <a:p>
            <a:r>
              <a:rPr lang="en-US" dirty="0"/>
              <a:t>So the program is run by the database on your behalf, and it can even send tasks to “workers” if the database is spread over multiple machines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D7981-4E3F-D319-ED2C-E36EF5E0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02D2E-EFEB-CE6A-97BF-7E5BCE2D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7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0204C9-7F57-39E3-49F8-67A65A838A85}"/>
              </a:ext>
            </a:extLst>
          </p:cNvPr>
          <p:cNvSpPr/>
          <p:nvPr/>
        </p:nvSpPr>
        <p:spPr>
          <a:xfrm>
            <a:off x="8118660" y="1560945"/>
            <a:ext cx="480395" cy="1376219"/>
          </a:xfrm>
          <a:custGeom>
            <a:avLst/>
            <a:gdLst>
              <a:gd name="connsiteX0" fmla="*/ 129413 w 480395"/>
              <a:gd name="connsiteY0" fmla="*/ 0 h 1376219"/>
              <a:gd name="connsiteX1" fmla="*/ 434213 w 480395"/>
              <a:gd name="connsiteY1" fmla="*/ 461819 h 1376219"/>
              <a:gd name="connsiteX2" fmla="*/ 104 w 480395"/>
              <a:gd name="connsiteY2" fmla="*/ 1071419 h 1376219"/>
              <a:gd name="connsiteX3" fmla="*/ 480395 w 480395"/>
              <a:gd name="connsiteY3" fmla="*/ 1376219 h 137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395" h="1376219">
                <a:moveTo>
                  <a:pt x="129413" y="0"/>
                </a:moveTo>
                <a:cubicBezTo>
                  <a:pt x="292588" y="141624"/>
                  <a:pt x="455764" y="283249"/>
                  <a:pt x="434213" y="461819"/>
                </a:cubicBezTo>
                <a:cubicBezTo>
                  <a:pt x="412662" y="640389"/>
                  <a:pt x="-7593" y="919019"/>
                  <a:pt x="104" y="1071419"/>
                </a:cubicBezTo>
                <a:cubicBezTo>
                  <a:pt x="7801" y="1223819"/>
                  <a:pt x="244098" y="1300019"/>
                  <a:pt x="480395" y="1376219"/>
                </a:cubicBezTo>
              </a:path>
            </a:pathLst>
          </a:custGeom>
          <a:solidFill>
            <a:srgbClr val="00206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720E2-B0B4-5107-4BB8-1DEE75457348}"/>
              </a:ext>
            </a:extLst>
          </p:cNvPr>
          <p:cNvSpPr txBox="1"/>
          <p:nvPr/>
        </p:nvSpPr>
        <p:spPr>
          <a:xfrm>
            <a:off x="8358857" y="2223458"/>
            <a:ext cx="56341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SQL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76061E-255D-2867-D554-F270094FE913}"/>
              </a:ext>
            </a:extLst>
          </p:cNvPr>
          <p:cNvCxnSpPr/>
          <p:nvPr/>
        </p:nvCxnSpPr>
        <p:spPr>
          <a:xfrm>
            <a:off x="8940800" y="2392218"/>
            <a:ext cx="775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9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2308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E8C3-769B-8593-6776-0E9C42A3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LINQ: SQL embedding into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06A8F-C276-A2A4-97E5-C10B77DF7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LINQ is the </a:t>
            </a:r>
            <a:r>
              <a:rPr lang="en-US" u="sng" dirty="0"/>
              <a:t>L</a:t>
            </a:r>
            <a:r>
              <a:rPr lang="en-US" dirty="0"/>
              <a:t>anguage </a:t>
            </a:r>
            <a:r>
              <a:rPr lang="en-US" u="sng" dirty="0"/>
              <a:t>In</a:t>
            </a:r>
            <a:r>
              <a:rPr lang="en-US" dirty="0"/>
              <a:t>tegrated </a:t>
            </a:r>
            <a:r>
              <a:rPr lang="en-US" u="sng" dirty="0"/>
              <a:t>Q</a:t>
            </a:r>
            <a:r>
              <a:rPr lang="en-US" dirty="0"/>
              <a:t>uery package from Microsoft</a:t>
            </a:r>
          </a:p>
          <a:p>
            <a:br>
              <a:rPr lang="en-US" dirty="0"/>
            </a:br>
            <a:r>
              <a:rPr lang="en-US" dirty="0"/>
              <a:t>Allows a program to establish a binding (connection) to services like Cascade, </a:t>
            </a:r>
            <a:r>
              <a:rPr lang="en-US" dirty="0" err="1"/>
              <a:t>CosmosDB</a:t>
            </a:r>
            <a:r>
              <a:rPr lang="en-US" dirty="0"/>
              <a:t>, BLOB store, Databricks.  These connectors need to support the concept of “iteration” over a collection (list) of tuples.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For Cascade:  “scan my (</a:t>
            </a:r>
            <a:r>
              <a:rPr lang="en-US" dirty="0" err="1"/>
              <a:t>key,value</a:t>
            </a:r>
            <a:r>
              <a:rPr lang="en-US" dirty="0"/>
              <a:t>) objects hosted locally”.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If your objects have a regular structure, this is exactly like scanning a</a:t>
            </a:r>
            <a:br>
              <a:rPr lang="en-US" dirty="0"/>
            </a:br>
            <a:r>
              <a:rPr lang="en-US" dirty="0"/>
              <a:t>    database – and we can do SQL queries.  LINQ offers this model.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But those queries will run in just he one server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616BE-51E2-6893-34EC-76D6CA34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301A7-6CB8-B5FB-A7CF-883451FD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4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4A7C-DD38-E43A-D7E1-23A8EA85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“program” run?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C4D1A-D7F0-E9C0-FE71-7BDA948EA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illustration, LINQ is part of some client</a:t>
            </a:r>
            <a:br>
              <a:rPr lang="en-US" dirty="0"/>
            </a:br>
            <a:r>
              <a:rPr lang="en-US" dirty="0"/>
              <a:t>program, and run entirely inside the client</a:t>
            </a:r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The key-value store is “accessed” purely via </a:t>
            </a:r>
            <a:r>
              <a:rPr lang="en-US" b="1" dirty="0"/>
              <a:t>put</a:t>
            </a:r>
            <a:r>
              <a:rPr lang="en-US" dirty="0"/>
              <a:t> and </a:t>
            </a:r>
            <a:r>
              <a:rPr lang="en-US" b="1" dirty="0"/>
              <a:t>get</a:t>
            </a:r>
            <a:r>
              <a:rPr lang="en-US" dirty="0"/>
              <a:t>.  Any data the LINQ logic “looks at” must be fetched tuple by tuple.  </a:t>
            </a:r>
          </a:p>
          <a:p>
            <a:endParaRPr lang="en-US" dirty="0"/>
          </a:p>
          <a:p>
            <a:r>
              <a:rPr lang="en-US" dirty="0"/>
              <a:t>To scan a lot of data items, must fetch them first, one by one.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D7981-4E3F-D319-ED2C-E36EF5E0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02D2E-EFEB-CE6A-97BF-7E5BCE2D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23933-1882-43FB-C5A4-C2AC7CE2B7AB}"/>
              </a:ext>
            </a:extLst>
          </p:cNvPr>
          <p:cNvSpPr txBox="1"/>
          <p:nvPr/>
        </p:nvSpPr>
        <p:spPr>
          <a:xfrm>
            <a:off x="9513454" y="261616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</a:t>
            </a:r>
            <a:r>
              <a:rPr lang="en-US" baseline="-25000" dirty="0"/>
              <a:t>3</a:t>
            </a:r>
            <a:r>
              <a:rPr lang="en-US" dirty="0"/>
              <a:t>,v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901B8-2ABC-AD00-AC97-C425D81286A9}"/>
              </a:ext>
            </a:extLst>
          </p:cNvPr>
          <p:cNvSpPr txBox="1"/>
          <p:nvPr/>
        </p:nvSpPr>
        <p:spPr>
          <a:xfrm>
            <a:off x="9513454" y="261616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</a:t>
            </a:r>
            <a:r>
              <a:rPr lang="en-US" baseline="-25000" dirty="0"/>
              <a:t>2</a:t>
            </a:r>
            <a:r>
              <a:rPr lang="en-US" dirty="0"/>
              <a:t>,v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D19C9-CEA6-CEB5-BB94-2C05E059460D}"/>
              </a:ext>
            </a:extLst>
          </p:cNvPr>
          <p:cNvSpPr txBox="1"/>
          <p:nvPr/>
        </p:nvSpPr>
        <p:spPr>
          <a:xfrm>
            <a:off x="9525910" y="261616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</a:t>
            </a:r>
            <a:r>
              <a:rPr lang="en-US" baseline="-25000" dirty="0"/>
              <a:t>1</a:t>
            </a:r>
            <a:r>
              <a:rPr lang="en-US" dirty="0"/>
              <a:t>,v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CF1F7-2307-3F5D-24D0-27E28D1B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454" y="2490897"/>
            <a:ext cx="2348748" cy="61987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4040A4-6A32-D182-E930-628337639189}"/>
              </a:ext>
            </a:extLst>
          </p:cNvPr>
          <p:cNvSpPr/>
          <p:nvPr/>
        </p:nvSpPr>
        <p:spPr>
          <a:xfrm>
            <a:off x="8047593" y="1779473"/>
            <a:ext cx="480395" cy="1376219"/>
          </a:xfrm>
          <a:custGeom>
            <a:avLst/>
            <a:gdLst>
              <a:gd name="connsiteX0" fmla="*/ 129413 w 480395"/>
              <a:gd name="connsiteY0" fmla="*/ 0 h 1376219"/>
              <a:gd name="connsiteX1" fmla="*/ 434213 w 480395"/>
              <a:gd name="connsiteY1" fmla="*/ 461819 h 1376219"/>
              <a:gd name="connsiteX2" fmla="*/ 104 w 480395"/>
              <a:gd name="connsiteY2" fmla="*/ 1071419 h 1376219"/>
              <a:gd name="connsiteX3" fmla="*/ 480395 w 480395"/>
              <a:gd name="connsiteY3" fmla="*/ 1376219 h 137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395" h="1376219">
                <a:moveTo>
                  <a:pt x="129413" y="0"/>
                </a:moveTo>
                <a:cubicBezTo>
                  <a:pt x="292588" y="141624"/>
                  <a:pt x="455764" y="283249"/>
                  <a:pt x="434213" y="461819"/>
                </a:cubicBezTo>
                <a:cubicBezTo>
                  <a:pt x="412662" y="640389"/>
                  <a:pt x="-7593" y="919019"/>
                  <a:pt x="104" y="1071419"/>
                </a:cubicBezTo>
                <a:cubicBezTo>
                  <a:pt x="7801" y="1223819"/>
                  <a:pt x="244098" y="1300019"/>
                  <a:pt x="480395" y="1376219"/>
                </a:cubicBezTo>
              </a:path>
            </a:pathLst>
          </a:custGeom>
          <a:solidFill>
            <a:srgbClr val="00206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DE6DE-5296-9508-1CB7-210C8D132857}"/>
              </a:ext>
            </a:extLst>
          </p:cNvPr>
          <p:cNvSpPr txBox="1"/>
          <p:nvPr/>
        </p:nvSpPr>
        <p:spPr>
          <a:xfrm>
            <a:off x="8287790" y="2441986"/>
            <a:ext cx="73289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LINQ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04A54A-1079-C371-8B89-6CF751AFFBA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020682" y="2626652"/>
            <a:ext cx="480316" cy="15496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4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39 0.02709 L -0.09258 -0.026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54167E-6 0.02709 L -0.0944 -0.029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5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08 0.02709 L -0.08438 -0.029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3262</TotalTime>
  <Words>5474</Words>
  <Application>Microsoft Office PowerPoint</Application>
  <PresentationFormat>Widescreen</PresentationFormat>
  <Paragraphs>501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Consolas</vt:lpstr>
      <vt:lpstr>Open Sans</vt:lpstr>
      <vt:lpstr>Tw Cen MT</vt:lpstr>
      <vt:lpstr>Tw Cen MT Condensed</vt:lpstr>
      <vt:lpstr>Wingdings</vt:lpstr>
      <vt:lpstr>Wingdings 3</vt:lpstr>
      <vt:lpstr>Integral</vt:lpstr>
      <vt:lpstr>CS 5412/Lecture 19: Accessing Collections using SQL in lambdas</vt:lpstr>
      <vt:lpstr>Recap: Databases</vt:lpstr>
      <vt:lpstr>Can a database be sharded?</vt:lpstr>
      <vt:lpstr>Recap: Key-Value Store</vt:lpstr>
      <vt:lpstr>With big data, a key-value store is like a collection of mini-databases</vt:lpstr>
      <vt:lpstr>… But are they real databases?</vt:lpstr>
      <vt:lpstr>Where does A “program” run?</vt:lpstr>
      <vt:lpstr>LINQ: SQL embedding into code</vt:lpstr>
      <vt:lpstr>Where does the “program” run?</vt:lpstr>
      <vt:lpstr>Other options to consider</vt:lpstr>
      <vt:lpstr>Other options to consider</vt:lpstr>
      <vt:lpstr>We could also trigger the same code, but on multiple shards, concurrently</vt:lpstr>
      <vt:lpstr>… LINQ is like a software library</vt:lpstr>
      <vt:lpstr>Revisiting a question from slide 5</vt:lpstr>
      <vt:lpstr>Staying in the spirit of a key-value model</vt:lpstr>
      <vt:lpstr>The mapreduce pattern</vt:lpstr>
      <vt:lpstr>The mapreduce pattern</vt:lpstr>
      <vt:lpstr>mapreduce on key-value data</vt:lpstr>
      <vt:lpstr>mapreduce Summary</vt:lpstr>
      <vt:lpstr>When to use mapreduce</vt:lpstr>
      <vt:lpstr>Concept: The NoSQL model</vt:lpstr>
      <vt:lpstr>The data LINQ operates on is in memory in your own address space</vt:lpstr>
      <vt:lpstr>LINQ won’t need locking</vt:lpstr>
      <vt:lpstr>LINQ requires “structured” data</vt:lpstr>
      <vt:lpstr>Structured and Unstructured Data</vt:lpstr>
      <vt:lpstr>A table is structured</vt:lpstr>
      <vt:lpstr>Collection Concept</vt:lpstr>
      <vt:lpstr>Iterators</vt:lpstr>
      <vt:lpstr>Examples</vt:lpstr>
      <vt:lpstr>Examples</vt:lpstr>
      <vt:lpstr>Many cloud storage layers provide iterators as “connectors”</vt:lpstr>
      <vt:lpstr>Examples</vt:lpstr>
      <vt:lpstr>But we can do even better!</vt:lpstr>
      <vt:lpstr>Things to be aware of</vt:lpstr>
      <vt:lpstr>Notice the strange “methods” used here</vt:lpstr>
      <vt:lpstr>LINQ examples</vt:lpstr>
      <vt:lpstr>Example with structs</vt:lpstr>
      <vt:lpstr>Example with Strings</vt:lpstr>
      <vt:lpstr>Azure C#</vt:lpstr>
      <vt:lpstr>… a sampling of LINQ operators</vt:lpstr>
      <vt:lpstr>JOINS exist too</vt:lpstr>
      <vt:lpstr>JOINS exist too</vt:lpstr>
      <vt:lpstr>More missing things</vt:lpstr>
      <vt:lpstr>Required Steps</vt:lpstr>
      <vt:lpstr>Required Steps</vt:lpstr>
      <vt:lpstr>Each type of cloud has its own way of expressing bindings</vt:lpstr>
      <vt:lpstr>Missing values</vt:lpstr>
      <vt:lpstr>Visiting Four good web sites</vt:lpstr>
      <vt:lpstr>How do LINQ, Pandas, PyTorch, Spark, etc. relate?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5412:  Topics in Cloud Computing</dc:title>
  <dc:creator>ken</dc:creator>
  <cp:lastModifiedBy>Ken Birman</cp:lastModifiedBy>
  <cp:revision>185</cp:revision>
  <dcterms:created xsi:type="dcterms:W3CDTF">2017-12-19T18:11:25Z</dcterms:created>
  <dcterms:modified xsi:type="dcterms:W3CDTF">2022-10-28T17:28:10Z</dcterms:modified>
</cp:coreProperties>
</file>