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6" r:id="rId2"/>
    <p:sldId id="258" r:id="rId3"/>
    <p:sldId id="344" r:id="rId4"/>
    <p:sldId id="347" r:id="rId5"/>
    <p:sldId id="360" r:id="rId6"/>
    <p:sldId id="359" r:id="rId7"/>
    <p:sldId id="348" r:id="rId8"/>
    <p:sldId id="352" r:id="rId9"/>
    <p:sldId id="351" r:id="rId10"/>
    <p:sldId id="353" r:id="rId11"/>
    <p:sldId id="354" r:id="rId12"/>
    <p:sldId id="349" r:id="rId13"/>
    <p:sldId id="355" r:id="rId14"/>
    <p:sldId id="260" r:id="rId15"/>
    <p:sldId id="317" r:id="rId16"/>
    <p:sldId id="318" r:id="rId17"/>
    <p:sldId id="264" r:id="rId18"/>
    <p:sldId id="265" r:id="rId19"/>
    <p:sldId id="266" r:id="rId20"/>
    <p:sldId id="267" r:id="rId21"/>
    <p:sldId id="356" r:id="rId22"/>
    <p:sldId id="270" r:id="rId23"/>
    <p:sldId id="271" r:id="rId24"/>
    <p:sldId id="272" r:id="rId25"/>
    <p:sldId id="340" r:id="rId26"/>
    <p:sldId id="273" r:id="rId27"/>
    <p:sldId id="274" r:id="rId28"/>
    <p:sldId id="275" r:id="rId29"/>
    <p:sldId id="319" r:id="rId30"/>
    <p:sldId id="322" r:id="rId31"/>
    <p:sldId id="323" r:id="rId32"/>
    <p:sldId id="324" r:id="rId33"/>
    <p:sldId id="325" r:id="rId34"/>
    <p:sldId id="326" r:id="rId35"/>
    <p:sldId id="327" r:id="rId36"/>
    <p:sldId id="278" r:id="rId37"/>
    <p:sldId id="343" r:id="rId38"/>
    <p:sldId id="279" r:id="rId39"/>
    <p:sldId id="287" r:id="rId40"/>
    <p:sldId id="290" r:id="rId41"/>
    <p:sldId id="291" r:id="rId42"/>
    <p:sldId id="293" r:id="rId43"/>
    <p:sldId id="294" r:id="rId44"/>
    <p:sldId id="295" r:id="rId45"/>
    <p:sldId id="296" r:id="rId46"/>
    <p:sldId id="297" r:id="rId47"/>
    <p:sldId id="299" r:id="rId48"/>
    <p:sldId id="300" r:id="rId49"/>
    <p:sldId id="301" r:id="rId50"/>
    <p:sldId id="302" r:id="rId51"/>
    <p:sldId id="307" r:id="rId52"/>
    <p:sldId id="308" r:id="rId53"/>
    <p:sldId id="309" r:id="rId54"/>
    <p:sldId id="310" r:id="rId55"/>
    <p:sldId id="328" r:id="rId56"/>
    <p:sldId id="329" r:id="rId57"/>
    <p:sldId id="330" r:id="rId58"/>
    <p:sldId id="331" r:id="rId59"/>
    <p:sldId id="332" r:id="rId60"/>
    <p:sldId id="333" r:id="rId61"/>
    <p:sldId id="334" r:id="rId62"/>
    <p:sldId id="335" r:id="rId63"/>
    <p:sldId id="350" r:id="rId64"/>
    <p:sldId id="357" r:id="rId65"/>
    <p:sldId id="358" r:id="rId66"/>
    <p:sldId id="346"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913163D-0310-4A3C-85F0-C6DB54F5A027}">
          <p14:sldIdLst>
            <p14:sldId id="256"/>
            <p14:sldId id="258"/>
            <p14:sldId id="344"/>
            <p14:sldId id="347"/>
            <p14:sldId id="360"/>
            <p14:sldId id="359"/>
            <p14:sldId id="348"/>
            <p14:sldId id="352"/>
            <p14:sldId id="351"/>
            <p14:sldId id="353"/>
            <p14:sldId id="354"/>
            <p14:sldId id="349"/>
            <p14:sldId id="355"/>
            <p14:sldId id="260"/>
            <p14:sldId id="317"/>
            <p14:sldId id="318"/>
            <p14:sldId id="264"/>
            <p14:sldId id="265"/>
            <p14:sldId id="266"/>
            <p14:sldId id="267"/>
            <p14:sldId id="356"/>
            <p14:sldId id="270"/>
            <p14:sldId id="271"/>
            <p14:sldId id="272"/>
            <p14:sldId id="340"/>
            <p14:sldId id="273"/>
            <p14:sldId id="274"/>
            <p14:sldId id="275"/>
            <p14:sldId id="319"/>
            <p14:sldId id="322"/>
            <p14:sldId id="323"/>
            <p14:sldId id="324"/>
            <p14:sldId id="325"/>
            <p14:sldId id="326"/>
            <p14:sldId id="327"/>
            <p14:sldId id="278"/>
            <p14:sldId id="343"/>
            <p14:sldId id="279"/>
            <p14:sldId id="287"/>
            <p14:sldId id="290"/>
            <p14:sldId id="291"/>
            <p14:sldId id="293"/>
            <p14:sldId id="294"/>
            <p14:sldId id="295"/>
            <p14:sldId id="296"/>
            <p14:sldId id="297"/>
            <p14:sldId id="299"/>
            <p14:sldId id="300"/>
            <p14:sldId id="301"/>
            <p14:sldId id="302"/>
            <p14:sldId id="307"/>
            <p14:sldId id="308"/>
            <p14:sldId id="309"/>
            <p14:sldId id="310"/>
            <p14:sldId id="328"/>
            <p14:sldId id="329"/>
            <p14:sldId id="330"/>
            <p14:sldId id="331"/>
            <p14:sldId id="332"/>
            <p14:sldId id="333"/>
            <p14:sldId id="334"/>
            <p14:sldId id="335"/>
            <p14:sldId id="350"/>
            <p14:sldId id="357"/>
            <p14:sldId id="358"/>
            <p14:sldId id="34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A3"/>
    <a:srgbClr val="B4DE86"/>
    <a:srgbClr val="E917B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88874" autoAdjust="0"/>
  </p:normalViewPr>
  <p:slideViewPr>
    <p:cSldViewPr snapToGrid="0">
      <p:cViewPr varScale="1">
        <p:scale>
          <a:sx n="99" d="100"/>
          <a:sy n="99" d="100"/>
        </p:scale>
        <p:origin x="1032" y="8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1" d="100"/>
          <a:sy n="91" d="100"/>
        </p:scale>
        <p:origin x="3750" y="84"/>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0579A-B1E4-47EB-8BA9-D99CA9E7BA07}" type="datetimeFigureOut">
              <a:rPr lang="en-US" smtClean="0"/>
              <a:t>10/25/2022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DC88A-CD66-4609-884B-39722DAC333B}" type="slidenum">
              <a:rPr lang="en-US" smtClean="0"/>
              <a:t>‹#›</a:t>
            </a:fld>
            <a:endParaRPr lang="en-US"/>
          </a:p>
        </p:txBody>
      </p:sp>
    </p:spTree>
    <p:extLst>
      <p:ext uri="{BB962C8B-B14F-4D97-AF65-F5344CB8AC3E}">
        <p14:creationId xmlns:p14="http://schemas.microsoft.com/office/powerpoint/2010/main" val="75324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1</a:t>
            </a:fld>
            <a:endParaRPr lang="en-US"/>
          </a:p>
        </p:txBody>
      </p:sp>
    </p:spTree>
    <p:extLst>
      <p:ext uri="{BB962C8B-B14F-4D97-AF65-F5344CB8AC3E}">
        <p14:creationId xmlns:p14="http://schemas.microsoft.com/office/powerpoint/2010/main" val="3135200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E894AD2-AAC7-5E5E-D583-B18A5B4A0D49}"/>
              </a:ext>
            </a:extLst>
          </p:cNvPr>
          <p:cNvSpPr>
            <a:spLocks noGrp="1" noChangeArrowheads="1"/>
          </p:cNvSpPr>
          <p:nvPr>
            <p:ph type="sldNum" sz="quarter" idx="5"/>
          </p:nvPr>
        </p:nvSpPr>
        <p:spPr>
          <a:ln/>
        </p:spPr>
        <p:txBody>
          <a:bodyPr/>
          <a:lstStyle/>
          <a:p>
            <a:fld id="{CCC750A4-D754-4CA7-ADB7-4516CF4B86C2}" type="slidenum">
              <a:rPr lang="en-US" altLang="en-US"/>
              <a:pPr/>
              <a:t>22</a:t>
            </a:fld>
            <a:endParaRPr lang="en-US" altLang="en-US"/>
          </a:p>
        </p:txBody>
      </p:sp>
      <p:sp>
        <p:nvSpPr>
          <p:cNvPr id="232450" name="Rectangle 2">
            <a:extLst>
              <a:ext uri="{FF2B5EF4-FFF2-40B4-BE49-F238E27FC236}">
                <a16:creationId xmlns:a16="http://schemas.microsoft.com/office/drawing/2014/main" id="{C1102DEA-FC69-9728-6087-18ED007DD6DD}"/>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32451" name="Rectangle 3">
            <a:extLst>
              <a:ext uri="{FF2B5EF4-FFF2-40B4-BE49-F238E27FC236}">
                <a16:creationId xmlns:a16="http://schemas.microsoft.com/office/drawing/2014/main" id="{913B26D7-266D-EC89-F3C8-5B08A2D868D0}"/>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BAA3A8B-3434-7AE3-6B58-61ABB2EDF9AF}"/>
              </a:ext>
            </a:extLst>
          </p:cNvPr>
          <p:cNvSpPr>
            <a:spLocks noGrp="1" noChangeArrowheads="1"/>
          </p:cNvSpPr>
          <p:nvPr>
            <p:ph type="sldNum" sz="quarter" idx="5"/>
          </p:nvPr>
        </p:nvSpPr>
        <p:spPr>
          <a:ln/>
        </p:spPr>
        <p:txBody>
          <a:bodyPr/>
          <a:lstStyle/>
          <a:p>
            <a:fld id="{5A543798-5BF4-429C-9209-8439DF8F692B}" type="slidenum">
              <a:rPr lang="en-US" altLang="en-US"/>
              <a:pPr/>
              <a:t>23</a:t>
            </a:fld>
            <a:endParaRPr lang="en-US" altLang="en-US"/>
          </a:p>
        </p:txBody>
      </p:sp>
      <p:sp>
        <p:nvSpPr>
          <p:cNvPr id="234498" name="Rectangle 2">
            <a:extLst>
              <a:ext uri="{FF2B5EF4-FFF2-40B4-BE49-F238E27FC236}">
                <a16:creationId xmlns:a16="http://schemas.microsoft.com/office/drawing/2014/main" id="{35CC932F-D7AB-AAE9-8662-B450A14139AF}"/>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34499" name="Rectangle 3">
            <a:extLst>
              <a:ext uri="{FF2B5EF4-FFF2-40B4-BE49-F238E27FC236}">
                <a16:creationId xmlns:a16="http://schemas.microsoft.com/office/drawing/2014/main" id="{AC7613C3-25B1-CB5A-D00B-EB030A783951}"/>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0364952-1624-F236-7A39-DDF02B25CD2D}"/>
              </a:ext>
            </a:extLst>
          </p:cNvPr>
          <p:cNvSpPr>
            <a:spLocks noGrp="1" noChangeArrowheads="1"/>
          </p:cNvSpPr>
          <p:nvPr>
            <p:ph type="sldNum" sz="quarter" idx="5"/>
          </p:nvPr>
        </p:nvSpPr>
        <p:spPr>
          <a:ln/>
        </p:spPr>
        <p:txBody>
          <a:bodyPr/>
          <a:lstStyle/>
          <a:p>
            <a:fld id="{7DEAA594-7EB3-4570-9ABD-B50FB507372A}" type="slidenum">
              <a:rPr lang="en-US" altLang="en-US"/>
              <a:pPr/>
              <a:t>24</a:t>
            </a:fld>
            <a:endParaRPr lang="en-US" altLang="en-US"/>
          </a:p>
        </p:txBody>
      </p:sp>
      <p:sp>
        <p:nvSpPr>
          <p:cNvPr id="236546" name="Rectangle 2">
            <a:extLst>
              <a:ext uri="{FF2B5EF4-FFF2-40B4-BE49-F238E27FC236}">
                <a16:creationId xmlns:a16="http://schemas.microsoft.com/office/drawing/2014/main" id="{C999CD49-88A8-A6A8-A5C6-B61DE18E39BE}"/>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36547" name="Rectangle 3">
            <a:extLst>
              <a:ext uri="{FF2B5EF4-FFF2-40B4-BE49-F238E27FC236}">
                <a16:creationId xmlns:a16="http://schemas.microsoft.com/office/drawing/2014/main" id="{38BB17AB-08EF-FB61-8C4E-193722D5E863}"/>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0364952-1624-F236-7A39-DDF02B25CD2D}"/>
              </a:ext>
            </a:extLst>
          </p:cNvPr>
          <p:cNvSpPr>
            <a:spLocks noGrp="1" noChangeArrowheads="1"/>
          </p:cNvSpPr>
          <p:nvPr>
            <p:ph type="sldNum" sz="quarter" idx="5"/>
          </p:nvPr>
        </p:nvSpPr>
        <p:spPr>
          <a:ln/>
        </p:spPr>
        <p:txBody>
          <a:bodyPr/>
          <a:lstStyle/>
          <a:p>
            <a:fld id="{7DEAA594-7EB3-4570-9ABD-B50FB507372A}" type="slidenum">
              <a:rPr lang="en-US" altLang="en-US"/>
              <a:pPr/>
              <a:t>25</a:t>
            </a:fld>
            <a:endParaRPr lang="en-US" altLang="en-US"/>
          </a:p>
        </p:txBody>
      </p:sp>
      <p:sp>
        <p:nvSpPr>
          <p:cNvPr id="236546" name="Rectangle 2">
            <a:extLst>
              <a:ext uri="{FF2B5EF4-FFF2-40B4-BE49-F238E27FC236}">
                <a16:creationId xmlns:a16="http://schemas.microsoft.com/office/drawing/2014/main" id="{C999CD49-88A8-A6A8-A5C6-B61DE18E39BE}"/>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36547" name="Rectangle 3">
            <a:extLst>
              <a:ext uri="{FF2B5EF4-FFF2-40B4-BE49-F238E27FC236}">
                <a16:creationId xmlns:a16="http://schemas.microsoft.com/office/drawing/2014/main" id="{38BB17AB-08EF-FB61-8C4E-193722D5E863}"/>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1298496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E66BDCD-47D6-9A4B-ADB9-C5A7F65CDBFE}"/>
              </a:ext>
            </a:extLst>
          </p:cNvPr>
          <p:cNvSpPr>
            <a:spLocks noGrp="1" noChangeArrowheads="1"/>
          </p:cNvSpPr>
          <p:nvPr>
            <p:ph type="sldNum" sz="quarter" idx="5"/>
          </p:nvPr>
        </p:nvSpPr>
        <p:spPr>
          <a:ln/>
        </p:spPr>
        <p:txBody>
          <a:bodyPr/>
          <a:lstStyle/>
          <a:p>
            <a:fld id="{71B1875B-F23A-4743-B660-27C568D61F72}" type="slidenum">
              <a:rPr lang="en-US" altLang="en-US"/>
              <a:pPr/>
              <a:t>26</a:t>
            </a:fld>
            <a:endParaRPr lang="en-US" altLang="en-US"/>
          </a:p>
        </p:txBody>
      </p:sp>
      <p:sp>
        <p:nvSpPr>
          <p:cNvPr id="238594" name="Rectangle 2">
            <a:extLst>
              <a:ext uri="{FF2B5EF4-FFF2-40B4-BE49-F238E27FC236}">
                <a16:creationId xmlns:a16="http://schemas.microsoft.com/office/drawing/2014/main" id="{FE3C93D7-BA95-7B98-4498-3B6DE6E8C09F}"/>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38595" name="Rectangle 3">
            <a:extLst>
              <a:ext uri="{FF2B5EF4-FFF2-40B4-BE49-F238E27FC236}">
                <a16:creationId xmlns:a16="http://schemas.microsoft.com/office/drawing/2014/main" id="{7ED399E5-5571-E864-937F-F9602B328595}"/>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D8F768E-BE4C-213E-9C40-4D695EF918E6}"/>
              </a:ext>
            </a:extLst>
          </p:cNvPr>
          <p:cNvSpPr>
            <a:spLocks noGrp="1" noChangeArrowheads="1"/>
          </p:cNvSpPr>
          <p:nvPr>
            <p:ph type="sldNum" sz="quarter" idx="5"/>
          </p:nvPr>
        </p:nvSpPr>
        <p:spPr>
          <a:ln/>
        </p:spPr>
        <p:txBody>
          <a:bodyPr/>
          <a:lstStyle/>
          <a:p>
            <a:fld id="{41CF1E68-48A6-4330-9A6C-B3F2B8A843D8}" type="slidenum">
              <a:rPr lang="en-US" altLang="en-US"/>
              <a:pPr/>
              <a:t>27</a:t>
            </a:fld>
            <a:endParaRPr lang="en-US" altLang="en-US"/>
          </a:p>
        </p:txBody>
      </p:sp>
      <p:sp>
        <p:nvSpPr>
          <p:cNvPr id="240642" name="Rectangle 2">
            <a:extLst>
              <a:ext uri="{FF2B5EF4-FFF2-40B4-BE49-F238E27FC236}">
                <a16:creationId xmlns:a16="http://schemas.microsoft.com/office/drawing/2014/main" id="{27BB0A35-4F82-E5A5-A087-47EED7235D74}"/>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40643" name="Rectangle 3">
            <a:extLst>
              <a:ext uri="{FF2B5EF4-FFF2-40B4-BE49-F238E27FC236}">
                <a16:creationId xmlns:a16="http://schemas.microsoft.com/office/drawing/2014/main" id="{121C8C27-8B6A-2525-2A98-E7B28CBD87CD}"/>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6606A44-52B8-13AE-C833-C1CE8FC264EC}"/>
              </a:ext>
            </a:extLst>
          </p:cNvPr>
          <p:cNvSpPr>
            <a:spLocks noGrp="1" noChangeArrowheads="1"/>
          </p:cNvSpPr>
          <p:nvPr>
            <p:ph type="sldNum" sz="quarter" idx="5"/>
          </p:nvPr>
        </p:nvSpPr>
        <p:spPr>
          <a:ln/>
        </p:spPr>
        <p:txBody>
          <a:bodyPr/>
          <a:lstStyle/>
          <a:p>
            <a:fld id="{7ACCD92B-CEAD-4020-A6F8-EC4872379599}" type="slidenum">
              <a:rPr lang="en-US" altLang="en-US"/>
              <a:pPr/>
              <a:t>28</a:t>
            </a:fld>
            <a:endParaRPr lang="en-US" altLang="en-US"/>
          </a:p>
        </p:txBody>
      </p:sp>
      <p:sp>
        <p:nvSpPr>
          <p:cNvPr id="242690" name="Rectangle 2">
            <a:extLst>
              <a:ext uri="{FF2B5EF4-FFF2-40B4-BE49-F238E27FC236}">
                <a16:creationId xmlns:a16="http://schemas.microsoft.com/office/drawing/2014/main" id="{FEDA373F-DD0E-0B06-419D-27B551289519}"/>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42691" name="Rectangle 3">
            <a:extLst>
              <a:ext uri="{FF2B5EF4-FFF2-40B4-BE49-F238E27FC236}">
                <a16:creationId xmlns:a16="http://schemas.microsoft.com/office/drawing/2014/main" id="{B02AC4C6-FCE7-AAEC-F219-F3866FEE7509}"/>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3BE15A-719B-1D2A-6EA5-FF7D4932CD77}"/>
              </a:ext>
            </a:extLst>
          </p:cNvPr>
          <p:cNvSpPr>
            <a:spLocks noGrp="1" noChangeArrowheads="1"/>
          </p:cNvSpPr>
          <p:nvPr>
            <p:ph type="sldNum" sz="quarter" idx="5"/>
          </p:nvPr>
        </p:nvSpPr>
        <p:spPr>
          <a:ln/>
        </p:spPr>
        <p:txBody>
          <a:bodyPr/>
          <a:lstStyle/>
          <a:p>
            <a:fld id="{6F56273D-E5CD-489F-8073-4976FBF43B34}" type="slidenum">
              <a:rPr lang="en-US" altLang="en-US"/>
              <a:pPr/>
              <a:t>29</a:t>
            </a:fld>
            <a:endParaRPr lang="en-US" altLang="en-US"/>
          </a:p>
        </p:txBody>
      </p:sp>
      <p:sp>
        <p:nvSpPr>
          <p:cNvPr id="334850" name="Rectangle 2">
            <a:extLst>
              <a:ext uri="{FF2B5EF4-FFF2-40B4-BE49-F238E27FC236}">
                <a16:creationId xmlns:a16="http://schemas.microsoft.com/office/drawing/2014/main" id="{A3AAA71A-DCB0-A848-0099-437C9AC4B14E}"/>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34851" name="Rectangle 3">
            <a:extLst>
              <a:ext uri="{FF2B5EF4-FFF2-40B4-BE49-F238E27FC236}">
                <a16:creationId xmlns:a16="http://schemas.microsoft.com/office/drawing/2014/main" id="{5EAE3FDB-A3A4-3372-8A64-48D99C64D8F6}"/>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1611191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123DA63-69DD-F5CE-99A9-C95C868B132E}"/>
              </a:ext>
            </a:extLst>
          </p:cNvPr>
          <p:cNvSpPr>
            <a:spLocks noGrp="1" noChangeArrowheads="1"/>
          </p:cNvSpPr>
          <p:nvPr>
            <p:ph type="sldNum" sz="quarter" idx="5"/>
          </p:nvPr>
        </p:nvSpPr>
        <p:spPr>
          <a:ln/>
        </p:spPr>
        <p:txBody>
          <a:bodyPr/>
          <a:lstStyle/>
          <a:p>
            <a:fld id="{AFB4FACA-01D4-433B-BF2E-C98EF1E7631F}" type="slidenum">
              <a:rPr lang="en-US" altLang="en-US"/>
              <a:pPr/>
              <a:t>30</a:t>
            </a:fld>
            <a:endParaRPr lang="en-US" altLang="en-US"/>
          </a:p>
        </p:txBody>
      </p:sp>
      <p:sp>
        <p:nvSpPr>
          <p:cNvPr id="340994" name="Rectangle 2">
            <a:extLst>
              <a:ext uri="{FF2B5EF4-FFF2-40B4-BE49-F238E27FC236}">
                <a16:creationId xmlns:a16="http://schemas.microsoft.com/office/drawing/2014/main" id="{EF7ECD8B-EBD8-DE58-5F9D-F17D1CE0CA21}"/>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40995" name="Rectangle 3">
            <a:extLst>
              <a:ext uri="{FF2B5EF4-FFF2-40B4-BE49-F238E27FC236}">
                <a16:creationId xmlns:a16="http://schemas.microsoft.com/office/drawing/2014/main" id="{24E19711-CB03-B78E-9D9D-DBFB62B995F0}"/>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856595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288BAC-406C-E602-4B95-EFA14FFBBB9A}"/>
              </a:ext>
            </a:extLst>
          </p:cNvPr>
          <p:cNvSpPr>
            <a:spLocks noGrp="1" noChangeArrowheads="1"/>
          </p:cNvSpPr>
          <p:nvPr>
            <p:ph type="sldNum" sz="quarter" idx="5"/>
          </p:nvPr>
        </p:nvSpPr>
        <p:spPr>
          <a:ln/>
        </p:spPr>
        <p:txBody>
          <a:bodyPr/>
          <a:lstStyle/>
          <a:p>
            <a:fld id="{BF5AB440-659A-40B4-B675-E308E1FE835C}" type="slidenum">
              <a:rPr lang="en-US" altLang="en-US"/>
              <a:pPr/>
              <a:t>31</a:t>
            </a:fld>
            <a:endParaRPr lang="en-US" altLang="en-US"/>
          </a:p>
        </p:txBody>
      </p:sp>
      <p:sp>
        <p:nvSpPr>
          <p:cNvPr id="343042" name="Rectangle 2">
            <a:extLst>
              <a:ext uri="{FF2B5EF4-FFF2-40B4-BE49-F238E27FC236}">
                <a16:creationId xmlns:a16="http://schemas.microsoft.com/office/drawing/2014/main" id="{F1FDFA2A-1089-FC3E-C2CF-190D721753DB}"/>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43043" name="Rectangle 3">
            <a:extLst>
              <a:ext uri="{FF2B5EF4-FFF2-40B4-BE49-F238E27FC236}">
                <a16:creationId xmlns:a16="http://schemas.microsoft.com/office/drawing/2014/main" id="{CCCBB569-B49A-149B-D88F-2046222B1601}"/>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118821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D900C7C-CABC-237C-8175-5576FA1EE25B}"/>
              </a:ext>
            </a:extLst>
          </p:cNvPr>
          <p:cNvSpPr>
            <a:spLocks noGrp="1" noChangeArrowheads="1"/>
          </p:cNvSpPr>
          <p:nvPr>
            <p:ph type="sldNum" sz="quarter" idx="5"/>
          </p:nvPr>
        </p:nvSpPr>
        <p:spPr>
          <a:ln/>
        </p:spPr>
        <p:txBody>
          <a:bodyPr/>
          <a:lstStyle/>
          <a:p>
            <a:fld id="{2C77C94F-21A2-45ED-8DAA-1D92CB434DCC}" type="slidenum">
              <a:rPr lang="en-US" altLang="en-US"/>
              <a:pPr/>
              <a:t>2</a:t>
            </a:fld>
            <a:endParaRPr lang="en-US" altLang="en-US"/>
          </a:p>
        </p:txBody>
      </p:sp>
      <p:sp>
        <p:nvSpPr>
          <p:cNvPr id="208898" name="Rectangle 2">
            <a:extLst>
              <a:ext uri="{FF2B5EF4-FFF2-40B4-BE49-F238E27FC236}">
                <a16:creationId xmlns:a16="http://schemas.microsoft.com/office/drawing/2014/main" id="{91CBC9E8-2C6E-BC70-93B4-63EBD95F3E0A}"/>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08899" name="Rectangle 3">
            <a:extLst>
              <a:ext uri="{FF2B5EF4-FFF2-40B4-BE49-F238E27FC236}">
                <a16:creationId xmlns:a16="http://schemas.microsoft.com/office/drawing/2014/main" id="{BB19CA01-FA5B-1459-5621-DB315CC30F6D}"/>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14E3DE1-CCE9-C017-D00E-511DB2669A6B}"/>
              </a:ext>
            </a:extLst>
          </p:cNvPr>
          <p:cNvSpPr>
            <a:spLocks noGrp="1" noChangeArrowheads="1"/>
          </p:cNvSpPr>
          <p:nvPr>
            <p:ph type="sldNum" sz="quarter" idx="5"/>
          </p:nvPr>
        </p:nvSpPr>
        <p:spPr>
          <a:ln/>
        </p:spPr>
        <p:txBody>
          <a:bodyPr/>
          <a:lstStyle/>
          <a:p>
            <a:fld id="{0FB5DFFE-CC42-40E6-921D-9448069225C3}" type="slidenum">
              <a:rPr lang="en-US" altLang="en-US"/>
              <a:pPr/>
              <a:t>32</a:t>
            </a:fld>
            <a:endParaRPr lang="en-US" altLang="en-US"/>
          </a:p>
        </p:txBody>
      </p:sp>
      <p:sp>
        <p:nvSpPr>
          <p:cNvPr id="345090" name="Rectangle 2">
            <a:extLst>
              <a:ext uri="{FF2B5EF4-FFF2-40B4-BE49-F238E27FC236}">
                <a16:creationId xmlns:a16="http://schemas.microsoft.com/office/drawing/2014/main" id="{3CF8E984-23C1-696E-6AF2-0D054B8CB2DD}"/>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45091" name="Rectangle 3">
            <a:extLst>
              <a:ext uri="{FF2B5EF4-FFF2-40B4-BE49-F238E27FC236}">
                <a16:creationId xmlns:a16="http://schemas.microsoft.com/office/drawing/2014/main" id="{7245D60C-C73B-8F9D-0D9E-C0932D53EFA1}"/>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5692142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5FD6464-9ADE-8232-CBB1-CAEA0DAB8C0F}"/>
              </a:ext>
            </a:extLst>
          </p:cNvPr>
          <p:cNvSpPr>
            <a:spLocks noGrp="1" noChangeArrowheads="1"/>
          </p:cNvSpPr>
          <p:nvPr>
            <p:ph type="sldNum" sz="quarter" idx="5"/>
          </p:nvPr>
        </p:nvSpPr>
        <p:spPr>
          <a:ln/>
        </p:spPr>
        <p:txBody>
          <a:bodyPr/>
          <a:lstStyle/>
          <a:p>
            <a:fld id="{8DFA1BE9-2E45-4880-961D-C451E21ACA77}" type="slidenum">
              <a:rPr lang="en-US" altLang="en-US"/>
              <a:pPr/>
              <a:t>33</a:t>
            </a:fld>
            <a:endParaRPr lang="en-US" altLang="en-US"/>
          </a:p>
        </p:txBody>
      </p:sp>
      <p:sp>
        <p:nvSpPr>
          <p:cNvPr id="347138" name="Rectangle 2">
            <a:extLst>
              <a:ext uri="{FF2B5EF4-FFF2-40B4-BE49-F238E27FC236}">
                <a16:creationId xmlns:a16="http://schemas.microsoft.com/office/drawing/2014/main" id="{AAA09C09-5487-A741-A3F5-48A66F2DA503}"/>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47139" name="Rectangle 3">
            <a:extLst>
              <a:ext uri="{FF2B5EF4-FFF2-40B4-BE49-F238E27FC236}">
                <a16:creationId xmlns:a16="http://schemas.microsoft.com/office/drawing/2014/main" id="{92CEB01E-EFF6-1FAB-DBE8-C2859A3B0BEE}"/>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1124608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37EDD9-EE16-416C-B275-7C6E61CAE0A3}"/>
              </a:ext>
            </a:extLst>
          </p:cNvPr>
          <p:cNvSpPr>
            <a:spLocks noGrp="1" noChangeArrowheads="1"/>
          </p:cNvSpPr>
          <p:nvPr>
            <p:ph type="sldNum" sz="quarter" idx="5"/>
          </p:nvPr>
        </p:nvSpPr>
        <p:spPr>
          <a:ln/>
        </p:spPr>
        <p:txBody>
          <a:bodyPr/>
          <a:lstStyle/>
          <a:p>
            <a:fld id="{D4B0A43B-D1FD-4315-BCD1-D55AA90578F3}" type="slidenum">
              <a:rPr lang="en-US" altLang="en-US"/>
              <a:pPr/>
              <a:t>34</a:t>
            </a:fld>
            <a:endParaRPr lang="en-US" altLang="en-US"/>
          </a:p>
        </p:txBody>
      </p:sp>
      <p:sp>
        <p:nvSpPr>
          <p:cNvPr id="349186" name="Rectangle 2">
            <a:extLst>
              <a:ext uri="{FF2B5EF4-FFF2-40B4-BE49-F238E27FC236}">
                <a16:creationId xmlns:a16="http://schemas.microsoft.com/office/drawing/2014/main" id="{1849F835-03C8-3DC1-A018-370C500E5B6E}"/>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49187" name="Rectangle 3">
            <a:extLst>
              <a:ext uri="{FF2B5EF4-FFF2-40B4-BE49-F238E27FC236}">
                <a16:creationId xmlns:a16="http://schemas.microsoft.com/office/drawing/2014/main" id="{1C1DCFB2-A747-F1D0-16BD-F82E7CBABA62}"/>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11171739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8E7984-A823-1560-69BF-3DE8F6C5482C}"/>
              </a:ext>
            </a:extLst>
          </p:cNvPr>
          <p:cNvSpPr>
            <a:spLocks noGrp="1" noChangeArrowheads="1"/>
          </p:cNvSpPr>
          <p:nvPr>
            <p:ph type="sldNum" sz="quarter" idx="5"/>
          </p:nvPr>
        </p:nvSpPr>
        <p:spPr>
          <a:ln/>
        </p:spPr>
        <p:txBody>
          <a:bodyPr/>
          <a:lstStyle/>
          <a:p>
            <a:fld id="{A29A1DF9-B80D-44FE-9617-4E21F5DB59B4}" type="slidenum">
              <a:rPr lang="en-US" altLang="en-US"/>
              <a:pPr/>
              <a:t>35</a:t>
            </a:fld>
            <a:endParaRPr lang="en-US" altLang="en-US"/>
          </a:p>
        </p:txBody>
      </p:sp>
      <p:sp>
        <p:nvSpPr>
          <p:cNvPr id="351234" name="Rectangle 2">
            <a:extLst>
              <a:ext uri="{FF2B5EF4-FFF2-40B4-BE49-F238E27FC236}">
                <a16:creationId xmlns:a16="http://schemas.microsoft.com/office/drawing/2014/main" id="{AAAC2F75-11D1-42CD-3064-B5EFEE24AD39}"/>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51235" name="Rectangle 3">
            <a:extLst>
              <a:ext uri="{FF2B5EF4-FFF2-40B4-BE49-F238E27FC236}">
                <a16:creationId xmlns:a16="http://schemas.microsoft.com/office/drawing/2014/main" id="{B923D07A-9955-166F-AFEA-F5CF1070E830}"/>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342133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06740A-4BA6-EB18-C842-58D9D6C55393}"/>
              </a:ext>
            </a:extLst>
          </p:cNvPr>
          <p:cNvSpPr>
            <a:spLocks noGrp="1" noChangeArrowheads="1"/>
          </p:cNvSpPr>
          <p:nvPr>
            <p:ph type="sldNum" sz="quarter" idx="5"/>
          </p:nvPr>
        </p:nvSpPr>
        <p:spPr>
          <a:ln/>
        </p:spPr>
        <p:txBody>
          <a:bodyPr/>
          <a:lstStyle/>
          <a:p>
            <a:fld id="{B7D31488-722E-47A7-B044-8B03A4066C24}" type="slidenum">
              <a:rPr lang="en-US" altLang="en-US"/>
              <a:pPr/>
              <a:t>36</a:t>
            </a:fld>
            <a:endParaRPr lang="en-US" altLang="en-US"/>
          </a:p>
        </p:txBody>
      </p:sp>
      <p:sp>
        <p:nvSpPr>
          <p:cNvPr id="248834" name="Rectangle 2">
            <a:extLst>
              <a:ext uri="{FF2B5EF4-FFF2-40B4-BE49-F238E27FC236}">
                <a16:creationId xmlns:a16="http://schemas.microsoft.com/office/drawing/2014/main" id="{8831A022-D85A-77D0-38BE-B5EE66E89253}"/>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48835" name="Rectangle 3">
            <a:extLst>
              <a:ext uri="{FF2B5EF4-FFF2-40B4-BE49-F238E27FC236}">
                <a16:creationId xmlns:a16="http://schemas.microsoft.com/office/drawing/2014/main" id="{125FC53F-6B44-C9CA-CC32-A1AEF2346ED7}"/>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06740A-4BA6-EB18-C842-58D9D6C55393}"/>
              </a:ext>
            </a:extLst>
          </p:cNvPr>
          <p:cNvSpPr>
            <a:spLocks noGrp="1" noChangeArrowheads="1"/>
          </p:cNvSpPr>
          <p:nvPr>
            <p:ph type="sldNum" sz="quarter" idx="5"/>
          </p:nvPr>
        </p:nvSpPr>
        <p:spPr>
          <a:ln/>
        </p:spPr>
        <p:txBody>
          <a:bodyPr/>
          <a:lstStyle/>
          <a:p>
            <a:fld id="{B7D31488-722E-47A7-B044-8B03A4066C24}" type="slidenum">
              <a:rPr lang="en-US" altLang="en-US"/>
              <a:pPr/>
              <a:t>37</a:t>
            </a:fld>
            <a:endParaRPr lang="en-US" altLang="en-US"/>
          </a:p>
        </p:txBody>
      </p:sp>
      <p:sp>
        <p:nvSpPr>
          <p:cNvPr id="248834" name="Rectangle 2">
            <a:extLst>
              <a:ext uri="{FF2B5EF4-FFF2-40B4-BE49-F238E27FC236}">
                <a16:creationId xmlns:a16="http://schemas.microsoft.com/office/drawing/2014/main" id="{8831A022-D85A-77D0-38BE-B5EE66E89253}"/>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48835" name="Rectangle 3">
            <a:extLst>
              <a:ext uri="{FF2B5EF4-FFF2-40B4-BE49-F238E27FC236}">
                <a16:creationId xmlns:a16="http://schemas.microsoft.com/office/drawing/2014/main" id="{125FC53F-6B44-C9CA-CC32-A1AEF2346ED7}"/>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41680674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2B909F1-A0C1-44BB-5370-88A21A0E4E9C}"/>
              </a:ext>
            </a:extLst>
          </p:cNvPr>
          <p:cNvSpPr>
            <a:spLocks noGrp="1" noChangeArrowheads="1"/>
          </p:cNvSpPr>
          <p:nvPr>
            <p:ph type="sldNum" sz="quarter" idx="5"/>
          </p:nvPr>
        </p:nvSpPr>
        <p:spPr>
          <a:ln/>
        </p:spPr>
        <p:txBody>
          <a:bodyPr/>
          <a:lstStyle/>
          <a:p>
            <a:fld id="{1ECA67D7-5E73-4282-BB51-164C40FA35D9}" type="slidenum">
              <a:rPr lang="en-US" altLang="en-US"/>
              <a:pPr/>
              <a:t>38</a:t>
            </a:fld>
            <a:endParaRPr lang="en-US" altLang="en-US"/>
          </a:p>
        </p:txBody>
      </p:sp>
      <p:sp>
        <p:nvSpPr>
          <p:cNvPr id="250882" name="Rectangle 2">
            <a:extLst>
              <a:ext uri="{FF2B5EF4-FFF2-40B4-BE49-F238E27FC236}">
                <a16:creationId xmlns:a16="http://schemas.microsoft.com/office/drawing/2014/main" id="{96096524-9161-A253-D6B5-1BA1D6350B88}"/>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50883" name="Rectangle 3">
            <a:extLst>
              <a:ext uri="{FF2B5EF4-FFF2-40B4-BE49-F238E27FC236}">
                <a16:creationId xmlns:a16="http://schemas.microsoft.com/office/drawing/2014/main" id="{D24279FC-7243-7562-7AAC-309B351340AE}"/>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1ECC4E-FD19-84BE-199F-19320934C4E3}"/>
              </a:ext>
            </a:extLst>
          </p:cNvPr>
          <p:cNvSpPr>
            <a:spLocks noGrp="1" noChangeArrowheads="1"/>
          </p:cNvSpPr>
          <p:nvPr>
            <p:ph type="sldNum" sz="quarter" idx="5"/>
          </p:nvPr>
        </p:nvSpPr>
        <p:spPr>
          <a:ln/>
        </p:spPr>
        <p:txBody>
          <a:bodyPr/>
          <a:lstStyle/>
          <a:p>
            <a:fld id="{3609D53F-28B2-40F7-AFC1-F76B289D504F}" type="slidenum">
              <a:rPr lang="en-US" altLang="en-US"/>
              <a:pPr/>
              <a:t>39</a:t>
            </a:fld>
            <a:endParaRPr lang="en-US" altLang="en-US"/>
          </a:p>
        </p:txBody>
      </p:sp>
      <p:sp>
        <p:nvSpPr>
          <p:cNvPr id="269314" name="Rectangle 2">
            <a:extLst>
              <a:ext uri="{FF2B5EF4-FFF2-40B4-BE49-F238E27FC236}">
                <a16:creationId xmlns:a16="http://schemas.microsoft.com/office/drawing/2014/main" id="{5D0FF29F-AFC0-965D-9990-158DFFFD43BD}"/>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69315" name="Rectangle 3">
            <a:extLst>
              <a:ext uri="{FF2B5EF4-FFF2-40B4-BE49-F238E27FC236}">
                <a16:creationId xmlns:a16="http://schemas.microsoft.com/office/drawing/2014/main" id="{6DBB2A55-5709-C73B-C628-3E09C9B7B3D6}"/>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47EA292-60F4-CC44-3A9A-2EB57CAEA789}"/>
              </a:ext>
            </a:extLst>
          </p:cNvPr>
          <p:cNvSpPr>
            <a:spLocks noGrp="1" noChangeArrowheads="1"/>
          </p:cNvSpPr>
          <p:nvPr>
            <p:ph type="sldNum" sz="quarter" idx="5"/>
          </p:nvPr>
        </p:nvSpPr>
        <p:spPr>
          <a:ln/>
        </p:spPr>
        <p:txBody>
          <a:bodyPr/>
          <a:lstStyle/>
          <a:p>
            <a:fld id="{E081DD00-1420-4D59-9659-3A02EE8303AD}" type="slidenum">
              <a:rPr lang="en-US" altLang="en-US"/>
              <a:pPr/>
              <a:t>40</a:t>
            </a:fld>
            <a:endParaRPr lang="en-US" altLang="en-US"/>
          </a:p>
        </p:txBody>
      </p:sp>
      <p:sp>
        <p:nvSpPr>
          <p:cNvPr id="275458" name="Rectangle 2">
            <a:extLst>
              <a:ext uri="{FF2B5EF4-FFF2-40B4-BE49-F238E27FC236}">
                <a16:creationId xmlns:a16="http://schemas.microsoft.com/office/drawing/2014/main" id="{8F16ABF4-72E5-176F-D2A7-41AD6AB511EA}"/>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75459" name="Rectangle 3">
            <a:extLst>
              <a:ext uri="{FF2B5EF4-FFF2-40B4-BE49-F238E27FC236}">
                <a16:creationId xmlns:a16="http://schemas.microsoft.com/office/drawing/2014/main" id="{6D388B71-E14E-B8AF-C62A-34FED55822E6}"/>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29A346-3B99-76F6-F543-2ABBA1FA6F51}"/>
              </a:ext>
            </a:extLst>
          </p:cNvPr>
          <p:cNvSpPr>
            <a:spLocks noGrp="1" noChangeArrowheads="1"/>
          </p:cNvSpPr>
          <p:nvPr>
            <p:ph type="sldNum" sz="quarter" idx="5"/>
          </p:nvPr>
        </p:nvSpPr>
        <p:spPr>
          <a:ln/>
        </p:spPr>
        <p:txBody>
          <a:bodyPr/>
          <a:lstStyle/>
          <a:p>
            <a:fld id="{E6DD51C3-6FFF-42A7-B7FC-03AFD9EB3F21}" type="slidenum">
              <a:rPr lang="en-US" altLang="en-US"/>
              <a:pPr/>
              <a:t>41</a:t>
            </a:fld>
            <a:endParaRPr lang="en-US" altLang="en-US"/>
          </a:p>
        </p:txBody>
      </p:sp>
      <p:sp>
        <p:nvSpPr>
          <p:cNvPr id="277506" name="Rectangle 2">
            <a:extLst>
              <a:ext uri="{FF2B5EF4-FFF2-40B4-BE49-F238E27FC236}">
                <a16:creationId xmlns:a16="http://schemas.microsoft.com/office/drawing/2014/main" id="{BEDCC422-7CE3-A4D0-42AF-9E9B5DD0BF8C}"/>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77507" name="Rectangle 3">
            <a:extLst>
              <a:ext uri="{FF2B5EF4-FFF2-40B4-BE49-F238E27FC236}">
                <a16:creationId xmlns:a16="http://schemas.microsoft.com/office/drawing/2014/main" id="{18F9C426-1145-B1D4-0964-FF9831C3C177}"/>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4241CC-5C49-32EC-52D4-1050A80F0CE2}"/>
              </a:ext>
            </a:extLst>
          </p:cNvPr>
          <p:cNvSpPr>
            <a:spLocks noGrp="1" noChangeArrowheads="1"/>
          </p:cNvSpPr>
          <p:nvPr>
            <p:ph type="sldNum" sz="quarter" idx="5"/>
          </p:nvPr>
        </p:nvSpPr>
        <p:spPr>
          <a:ln/>
        </p:spPr>
        <p:txBody>
          <a:bodyPr/>
          <a:lstStyle/>
          <a:p>
            <a:fld id="{AC42D3B5-9A04-40D4-ADA9-076E27A6FACD}" type="slidenum">
              <a:rPr lang="en-US" altLang="en-US"/>
              <a:pPr/>
              <a:t>14</a:t>
            </a:fld>
            <a:endParaRPr lang="en-US" altLang="en-US"/>
          </a:p>
        </p:txBody>
      </p:sp>
      <p:sp>
        <p:nvSpPr>
          <p:cNvPr id="212994" name="Rectangle 2">
            <a:extLst>
              <a:ext uri="{FF2B5EF4-FFF2-40B4-BE49-F238E27FC236}">
                <a16:creationId xmlns:a16="http://schemas.microsoft.com/office/drawing/2014/main" id="{32A01EDE-A890-40A5-F1EF-3EC2D9D336FF}"/>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12995" name="Rectangle 3">
            <a:extLst>
              <a:ext uri="{FF2B5EF4-FFF2-40B4-BE49-F238E27FC236}">
                <a16:creationId xmlns:a16="http://schemas.microsoft.com/office/drawing/2014/main" id="{BBFA85AB-E270-179C-C486-06CBA3101353}"/>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3F38BB-357F-F188-0B1E-A17E24748558}"/>
              </a:ext>
            </a:extLst>
          </p:cNvPr>
          <p:cNvSpPr>
            <a:spLocks noGrp="1" noChangeArrowheads="1"/>
          </p:cNvSpPr>
          <p:nvPr>
            <p:ph type="sldNum" sz="quarter" idx="5"/>
          </p:nvPr>
        </p:nvSpPr>
        <p:spPr>
          <a:ln/>
        </p:spPr>
        <p:txBody>
          <a:bodyPr/>
          <a:lstStyle/>
          <a:p>
            <a:fld id="{81B055F2-72E3-407F-BF8A-76C65DF356CB}" type="slidenum">
              <a:rPr lang="en-US" altLang="en-US"/>
              <a:pPr/>
              <a:t>42</a:t>
            </a:fld>
            <a:endParaRPr lang="en-US" altLang="en-US"/>
          </a:p>
        </p:txBody>
      </p:sp>
      <p:sp>
        <p:nvSpPr>
          <p:cNvPr id="281602" name="Rectangle 2">
            <a:extLst>
              <a:ext uri="{FF2B5EF4-FFF2-40B4-BE49-F238E27FC236}">
                <a16:creationId xmlns:a16="http://schemas.microsoft.com/office/drawing/2014/main" id="{E6940A29-8855-73C5-BF51-87A90DECBF0C}"/>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81603" name="Rectangle 3">
            <a:extLst>
              <a:ext uri="{FF2B5EF4-FFF2-40B4-BE49-F238E27FC236}">
                <a16:creationId xmlns:a16="http://schemas.microsoft.com/office/drawing/2014/main" id="{9069E1A3-208C-6282-DBA5-C33716E156A7}"/>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A15BA41-E1ED-3EA1-DDF3-2EA88C544274}"/>
              </a:ext>
            </a:extLst>
          </p:cNvPr>
          <p:cNvSpPr>
            <a:spLocks noGrp="1" noChangeArrowheads="1"/>
          </p:cNvSpPr>
          <p:nvPr>
            <p:ph type="sldNum" sz="quarter" idx="5"/>
          </p:nvPr>
        </p:nvSpPr>
        <p:spPr>
          <a:ln/>
        </p:spPr>
        <p:txBody>
          <a:bodyPr/>
          <a:lstStyle/>
          <a:p>
            <a:fld id="{D52B80AF-697C-460F-A1E6-43DE4F033D74}" type="slidenum">
              <a:rPr lang="en-US" altLang="en-US"/>
              <a:pPr/>
              <a:t>43</a:t>
            </a:fld>
            <a:endParaRPr lang="en-US" altLang="en-US"/>
          </a:p>
        </p:txBody>
      </p:sp>
      <p:sp>
        <p:nvSpPr>
          <p:cNvPr id="283650" name="Rectangle 2">
            <a:extLst>
              <a:ext uri="{FF2B5EF4-FFF2-40B4-BE49-F238E27FC236}">
                <a16:creationId xmlns:a16="http://schemas.microsoft.com/office/drawing/2014/main" id="{A903F244-E2C1-E7EE-6950-6EFE8605D6FD}"/>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83651" name="Rectangle 3">
            <a:extLst>
              <a:ext uri="{FF2B5EF4-FFF2-40B4-BE49-F238E27FC236}">
                <a16:creationId xmlns:a16="http://schemas.microsoft.com/office/drawing/2014/main" id="{4F07FDDD-9DB4-8955-455C-519DB59E040E}"/>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BC654A-737C-D5E6-2118-1D216D5CA329}"/>
              </a:ext>
            </a:extLst>
          </p:cNvPr>
          <p:cNvSpPr>
            <a:spLocks noGrp="1" noChangeArrowheads="1"/>
          </p:cNvSpPr>
          <p:nvPr>
            <p:ph type="sldNum" sz="quarter" idx="5"/>
          </p:nvPr>
        </p:nvSpPr>
        <p:spPr>
          <a:ln/>
        </p:spPr>
        <p:txBody>
          <a:bodyPr/>
          <a:lstStyle/>
          <a:p>
            <a:fld id="{B39AC5EC-9E78-4275-B974-4FC288934541}" type="slidenum">
              <a:rPr lang="en-US" altLang="en-US"/>
              <a:pPr/>
              <a:t>44</a:t>
            </a:fld>
            <a:endParaRPr lang="en-US" altLang="en-US"/>
          </a:p>
        </p:txBody>
      </p:sp>
      <p:sp>
        <p:nvSpPr>
          <p:cNvPr id="285698" name="Rectangle 2">
            <a:extLst>
              <a:ext uri="{FF2B5EF4-FFF2-40B4-BE49-F238E27FC236}">
                <a16:creationId xmlns:a16="http://schemas.microsoft.com/office/drawing/2014/main" id="{4476746C-3ED6-B3AB-C182-B71E34F1EE19}"/>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85699" name="Rectangle 3">
            <a:extLst>
              <a:ext uri="{FF2B5EF4-FFF2-40B4-BE49-F238E27FC236}">
                <a16:creationId xmlns:a16="http://schemas.microsoft.com/office/drawing/2014/main" id="{D3B7E072-FA52-849F-8390-12390F402B26}"/>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EE6E10-0EE6-5417-8C6B-54FB9195D25C}"/>
              </a:ext>
            </a:extLst>
          </p:cNvPr>
          <p:cNvSpPr>
            <a:spLocks noGrp="1" noChangeArrowheads="1"/>
          </p:cNvSpPr>
          <p:nvPr>
            <p:ph type="sldNum" sz="quarter" idx="5"/>
          </p:nvPr>
        </p:nvSpPr>
        <p:spPr>
          <a:ln/>
        </p:spPr>
        <p:txBody>
          <a:bodyPr/>
          <a:lstStyle/>
          <a:p>
            <a:fld id="{0BBCB5A8-10CB-44D9-8253-A3C64AC733CB}" type="slidenum">
              <a:rPr lang="en-US" altLang="en-US"/>
              <a:pPr/>
              <a:t>45</a:t>
            </a:fld>
            <a:endParaRPr lang="en-US" altLang="en-US"/>
          </a:p>
        </p:txBody>
      </p:sp>
      <p:sp>
        <p:nvSpPr>
          <p:cNvPr id="287746" name="Rectangle 2">
            <a:extLst>
              <a:ext uri="{FF2B5EF4-FFF2-40B4-BE49-F238E27FC236}">
                <a16:creationId xmlns:a16="http://schemas.microsoft.com/office/drawing/2014/main" id="{6CF32240-3AAA-A3E5-5848-02F06803DB4E}"/>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87747" name="Rectangle 3">
            <a:extLst>
              <a:ext uri="{FF2B5EF4-FFF2-40B4-BE49-F238E27FC236}">
                <a16:creationId xmlns:a16="http://schemas.microsoft.com/office/drawing/2014/main" id="{6301B3C0-8CE2-5C80-D570-30C0A5651CB7}"/>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AF4F47B-C005-2FD4-E0FD-311A4D89B5CA}"/>
              </a:ext>
            </a:extLst>
          </p:cNvPr>
          <p:cNvSpPr>
            <a:spLocks noGrp="1" noChangeArrowheads="1"/>
          </p:cNvSpPr>
          <p:nvPr>
            <p:ph type="sldNum" sz="quarter" idx="5"/>
          </p:nvPr>
        </p:nvSpPr>
        <p:spPr>
          <a:ln/>
        </p:spPr>
        <p:txBody>
          <a:bodyPr/>
          <a:lstStyle/>
          <a:p>
            <a:fld id="{6046DE7C-F761-4D65-ADC3-9D785442C27B}" type="slidenum">
              <a:rPr lang="en-US" altLang="en-US"/>
              <a:pPr/>
              <a:t>46</a:t>
            </a:fld>
            <a:endParaRPr lang="en-US" altLang="en-US"/>
          </a:p>
        </p:txBody>
      </p:sp>
      <p:sp>
        <p:nvSpPr>
          <p:cNvPr id="289794" name="Rectangle 2">
            <a:extLst>
              <a:ext uri="{FF2B5EF4-FFF2-40B4-BE49-F238E27FC236}">
                <a16:creationId xmlns:a16="http://schemas.microsoft.com/office/drawing/2014/main" id="{08671F29-AA42-221B-6247-152A6DB2E421}"/>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89795" name="Rectangle 3">
            <a:extLst>
              <a:ext uri="{FF2B5EF4-FFF2-40B4-BE49-F238E27FC236}">
                <a16:creationId xmlns:a16="http://schemas.microsoft.com/office/drawing/2014/main" id="{2FD55C96-B063-4707-F30B-0A6E7F98DEFA}"/>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620B104-3676-D9FE-AA6D-5C1BA2952A40}"/>
              </a:ext>
            </a:extLst>
          </p:cNvPr>
          <p:cNvSpPr>
            <a:spLocks noGrp="1" noChangeArrowheads="1"/>
          </p:cNvSpPr>
          <p:nvPr>
            <p:ph type="sldNum" sz="quarter" idx="5"/>
          </p:nvPr>
        </p:nvSpPr>
        <p:spPr>
          <a:ln/>
        </p:spPr>
        <p:txBody>
          <a:bodyPr/>
          <a:lstStyle/>
          <a:p>
            <a:fld id="{4DDF9850-63AB-4975-A38B-18854C6EF1C7}" type="slidenum">
              <a:rPr lang="en-US" altLang="en-US"/>
              <a:pPr/>
              <a:t>47</a:t>
            </a:fld>
            <a:endParaRPr lang="en-US" altLang="en-US"/>
          </a:p>
        </p:txBody>
      </p:sp>
      <p:sp>
        <p:nvSpPr>
          <p:cNvPr id="293890" name="Rectangle 2">
            <a:extLst>
              <a:ext uri="{FF2B5EF4-FFF2-40B4-BE49-F238E27FC236}">
                <a16:creationId xmlns:a16="http://schemas.microsoft.com/office/drawing/2014/main" id="{473B8C34-6AA8-4DBA-C051-259760670523}"/>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93891" name="Rectangle 3">
            <a:extLst>
              <a:ext uri="{FF2B5EF4-FFF2-40B4-BE49-F238E27FC236}">
                <a16:creationId xmlns:a16="http://schemas.microsoft.com/office/drawing/2014/main" id="{16A9A007-1085-EFB2-63D4-5233325623A4}"/>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61D3C37-9D25-5317-BAC0-E18EE185EEE0}"/>
              </a:ext>
            </a:extLst>
          </p:cNvPr>
          <p:cNvSpPr>
            <a:spLocks noGrp="1" noChangeArrowheads="1"/>
          </p:cNvSpPr>
          <p:nvPr>
            <p:ph type="sldNum" sz="quarter" idx="5"/>
          </p:nvPr>
        </p:nvSpPr>
        <p:spPr>
          <a:ln/>
        </p:spPr>
        <p:txBody>
          <a:bodyPr/>
          <a:lstStyle/>
          <a:p>
            <a:fld id="{3F4B6D46-95B8-481E-B2B5-E7985054AF18}" type="slidenum">
              <a:rPr lang="en-US" altLang="en-US"/>
              <a:pPr/>
              <a:t>48</a:t>
            </a:fld>
            <a:endParaRPr lang="en-US" altLang="en-US"/>
          </a:p>
        </p:txBody>
      </p:sp>
      <p:sp>
        <p:nvSpPr>
          <p:cNvPr id="295938" name="Rectangle 2">
            <a:extLst>
              <a:ext uri="{FF2B5EF4-FFF2-40B4-BE49-F238E27FC236}">
                <a16:creationId xmlns:a16="http://schemas.microsoft.com/office/drawing/2014/main" id="{680045E8-2EB9-3631-E7EA-C6086114206D}"/>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95939" name="Rectangle 3">
            <a:extLst>
              <a:ext uri="{FF2B5EF4-FFF2-40B4-BE49-F238E27FC236}">
                <a16:creationId xmlns:a16="http://schemas.microsoft.com/office/drawing/2014/main" id="{BB5F4032-33C2-F383-1385-B9B13BB5DE79}"/>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4967BF-9BA8-A97F-54B4-A1B31C02361E}"/>
              </a:ext>
            </a:extLst>
          </p:cNvPr>
          <p:cNvSpPr>
            <a:spLocks noGrp="1" noChangeArrowheads="1"/>
          </p:cNvSpPr>
          <p:nvPr>
            <p:ph type="sldNum" sz="quarter" idx="5"/>
          </p:nvPr>
        </p:nvSpPr>
        <p:spPr>
          <a:ln/>
        </p:spPr>
        <p:txBody>
          <a:bodyPr/>
          <a:lstStyle/>
          <a:p>
            <a:fld id="{CBD69FF0-921B-4E94-9F1D-A74318CAF4B2}" type="slidenum">
              <a:rPr lang="en-US" altLang="en-US"/>
              <a:pPr/>
              <a:t>49</a:t>
            </a:fld>
            <a:endParaRPr lang="en-US" altLang="en-US"/>
          </a:p>
        </p:txBody>
      </p:sp>
      <p:sp>
        <p:nvSpPr>
          <p:cNvPr id="297986" name="Rectangle 2">
            <a:extLst>
              <a:ext uri="{FF2B5EF4-FFF2-40B4-BE49-F238E27FC236}">
                <a16:creationId xmlns:a16="http://schemas.microsoft.com/office/drawing/2014/main" id="{FC9BD619-670B-E065-58D8-670BA711B054}"/>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97987" name="Rectangle 3">
            <a:extLst>
              <a:ext uri="{FF2B5EF4-FFF2-40B4-BE49-F238E27FC236}">
                <a16:creationId xmlns:a16="http://schemas.microsoft.com/office/drawing/2014/main" id="{BD57C73A-05AA-1B93-A583-2FE47698BB09}"/>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3259128-DF1D-C5ED-539A-05CDDD2F535F}"/>
              </a:ext>
            </a:extLst>
          </p:cNvPr>
          <p:cNvSpPr>
            <a:spLocks noGrp="1" noChangeArrowheads="1"/>
          </p:cNvSpPr>
          <p:nvPr>
            <p:ph type="sldNum" sz="quarter" idx="5"/>
          </p:nvPr>
        </p:nvSpPr>
        <p:spPr>
          <a:ln/>
        </p:spPr>
        <p:txBody>
          <a:bodyPr/>
          <a:lstStyle/>
          <a:p>
            <a:fld id="{C8938F11-FE37-4528-8B54-ACB792FE1F3E}" type="slidenum">
              <a:rPr lang="en-US" altLang="en-US"/>
              <a:pPr/>
              <a:t>50</a:t>
            </a:fld>
            <a:endParaRPr lang="en-US" altLang="en-US"/>
          </a:p>
        </p:txBody>
      </p:sp>
      <p:sp>
        <p:nvSpPr>
          <p:cNvPr id="300034" name="Rectangle 2">
            <a:extLst>
              <a:ext uri="{FF2B5EF4-FFF2-40B4-BE49-F238E27FC236}">
                <a16:creationId xmlns:a16="http://schemas.microsoft.com/office/drawing/2014/main" id="{78FD065F-325E-217D-BA4E-ACFB7941D3DF}"/>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00035" name="Rectangle 3">
            <a:extLst>
              <a:ext uri="{FF2B5EF4-FFF2-40B4-BE49-F238E27FC236}">
                <a16:creationId xmlns:a16="http://schemas.microsoft.com/office/drawing/2014/main" id="{DE9704D9-33EF-DD95-E046-96D3A04B648B}"/>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BA8EED0-B7D2-2B63-2913-424F81186946}"/>
              </a:ext>
            </a:extLst>
          </p:cNvPr>
          <p:cNvSpPr>
            <a:spLocks noGrp="1" noChangeArrowheads="1"/>
          </p:cNvSpPr>
          <p:nvPr>
            <p:ph type="sldNum" sz="quarter" idx="5"/>
          </p:nvPr>
        </p:nvSpPr>
        <p:spPr>
          <a:ln/>
        </p:spPr>
        <p:txBody>
          <a:bodyPr/>
          <a:lstStyle/>
          <a:p>
            <a:fld id="{8AF5D9DB-1743-408A-82A2-91A70E81A657}" type="slidenum">
              <a:rPr lang="en-US" altLang="en-US"/>
              <a:pPr/>
              <a:t>51</a:t>
            </a:fld>
            <a:endParaRPr lang="en-US" altLang="en-US"/>
          </a:p>
        </p:txBody>
      </p:sp>
      <p:sp>
        <p:nvSpPr>
          <p:cNvPr id="310274" name="Rectangle 2">
            <a:extLst>
              <a:ext uri="{FF2B5EF4-FFF2-40B4-BE49-F238E27FC236}">
                <a16:creationId xmlns:a16="http://schemas.microsoft.com/office/drawing/2014/main" id="{23CB2030-2947-4682-1A77-1CA97109867F}"/>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10275" name="Rectangle 3">
            <a:extLst>
              <a:ext uri="{FF2B5EF4-FFF2-40B4-BE49-F238E27FC236}">
                <a16:creationId xmlns:a16="http://schemas.microsoft.com/office/drawing/2014/main" id="{2FC42324-BB8D-B9A5-C431-CEF81BB53830}"/>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F688012-70DA-AAB0-6825-10E6F8E2C24A}"/>
              </a:ext>
            </a:extLst>
          </p:cNvPr>
          <p:cNvSpPr>
            <a:spLocks noGrp="1" noChangeArrowheads="1"/>
          </p:cNvSpPr>
          <p:nvPr>
            <p:ph type="sldNum" sz="quarter" idx="5"/>
          </p:nvPr>
        </p:nvSpPr>
        <p:spPr>
          <a:ln/>
        </p:spPr>
        <p:txBody>
          <a:bodyPr/>
          <a:lstStyle/>
          <a:p>
            <a:fld id="{89A6500C-2E20-4D02-98A2-1DDC0DC85E99}" type="slidenum">
              <a:rPr lang="en-US" altLang="en-US"/>
              <a:pPr/>
              <a:t>15</a:t>
            </a:fld>
            <a:endParaRPr lang="en-US" altLang="en-US"/>
          </a:p>
        </p:txBody>
      </p:sp>
      <p:sp>
        <p:nvSpPr>
          <p:cNvPr id="330754" name="Rectangle 2">
            <a:extLst>
              <a:ext uri="{FF2B5EF4-FFF2-40B4-BE49-F238E27FC236}">
                <a16:creationId xmlns:a16="http://schemas.microsoft.com/office/drawing/2014/main" id="{7440D898-9713-A39B-4D52-9B75644EE956}"/>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30755" name="Rectangle 3">
            <a:extLst>
              <a:ext uri="{FF2B5EF4-FFF2-40B4-BE49-F238E27FC236}">
                <a16:creationId xmlns:a16="http://schemas.microsoft.com/office/drawing/2014/main" id="{4BA0E2C4-D264-5AFC-8D4A-02AD2553EAE1}"/>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1515709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ED046A-5735-4579-7470-32004BEF4C6D}"/>
              </a:ext>
            </a:extLst>
          </p:cNvPr>
          <p:cNvSpPr>
            <a:spLocks noGrp="1" noChangeArrowheads="1"/>
          </p:cNvSpPr>
          <p:nvPr>
            <p:ph type="sldNum" sz="quarter" idx="5"/>
          </p:nvPr>
        </p:nvSpPr>
        <p:spPr>
          <a:ln/>
        </p:spPr>
        <p:txBody>
          <a:bodyPr/>
          <a:lstStyle/>
          <a:p>
            <a:fld id="{99B60153-22E7-433F-8463-B2AC213BB75C}" type="slidenum">
              <a:rPr lang="en-US" altLang="en-US"/>
              <a:pPr/>
              <a:t>52</a:t>
            </a:fld>
            <a:endParaRPr lang="en-US" altLang="en-US"/>
          </a:p>
        </p:txBody>
      </p:sp>
      <p:sp>
        <p:nvSpPr>
          <p:cNvPr id="312322" name="Rectangle 2">
            <a:extLst>
              <a:ext uri="{FF2B5EF4-FFF2-40B4-BE49-F238E27FC236}">
                <a16:creationId xmlns:a16="http://schemas.microsoft.com/office/drawing/2014/main" id="{35812734-C0FA-C84C-DECA-3483C081C24F}"/>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12323" name="Rectangle 3">
            <a:extLst>
              <a:ext uri="{FF2B5EF4-FFF2-40B4-BE49-F238E27FC236}">
                <a16:creationId xmlns:a16="http://schemas.microsoft.com/office/drawing/2014/main" id="{8C20249D-DDC7-F5AA-68EB-438C966F6298}"/>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A7975C-0BB1-1198-22D8-077C99645412}"/>
              </a:ext>
            </a:extLst>
          </p:cNvPr>
          <p:cNvSpPr>
            <a:spLocks noGrp="1" noChangeArrowheads="1"/>
          </p:cNvSpPr>
          <p:nvPr>
            <p:ph type="sldNum" sz="quarter" idx="5"/>
          </p:nvPr>
        </p:nvSpPr>
        <p:spPr>
          <a:ln/>
        </p:spPr>
        <p:txBody>
          <a:bodyPr/>
          <a:lstStyle/>
          <a:p>
            <a:fld id="{B9E8DC56-ACC7-4470-8143-8A9DEF130B03}" type="slidenum">
              <a:rPr lang="en-US" altLang="en-US"/>
              <a:pPr/>
              <a:t>53</a:t>
            </a:fld>
            <a:endParaRPr lang="en-US" altLang="en-US"/>
          </a:p>
        </p:txBody>
      </p:sp>
      <p:sp>
        <p:nvSpPr>
          <p:cNvPr id="314370" name="Rectangle 2">
            <a:extLst>
              <a:ext uri="{FF2B5EF4-FFF2-40B4-BE49-F238E27FC236}">
                <a16:creationId xmlns:a16="http://schemas.microsoft.com/office/drawing/2014/main" id="{FF766C52-F56A-69D3-6B44-65AF8E71449F}"/>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14371" name="Rectangle 3">
            <a:extLst>
              <a:ext uri="{FF2B5EF4-FFF2-40B4-BE49-F238E27FC236}">
                <a16:creationId xmlns:a16="http://schemas.microsoft.com/office/drawing/2014/main" id="{60D6DF49-3535-88B6-9885-25C8B0B91778}"/>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7DB4FE-4935-3C50-12B2-EA047AEF24E0}"/>
              </a:ext>
            </a:extLst>
          </p:cNvPr>
          <p:cNvSpPr>
            <a:spLocks noGrp="1" noChangeArrowheads="1"/>
          </p:cNvSpPr>
          <p:nvPr>
            <p:ph type="sldNum" sz="quarter" idx="5"/>
          </p:nvPr>
        </p:nvSpPr>
        <p:spPr>
          <a:ln/>
        </p:spPr>
        <p:txBody>
          <a:bodyPr/>
          <a:lstStyle/>
          <a:p>
            <a:fld id="{974AD49C-1BF4-45B7-9200-1FF5154AB177}" type="slidenum">
              <a:rPr lang="en-US" altLang="en-US"/>
              <a:pPr/>
              <a:t>54</a:t>
            </a:fld>
            <a:endParaRPr lang="en-US" altLang="en-US"/>
          </a:p>
        </p:txBody>
      </p:sp>
      <p:sp>
        <p:nvSpPr>
          <p:cNvPr id="316418" name="Rectangle 2">
            <a:extLst>
              <a:ext uri="{FF2B5EF4-FFF2-40B4-BE49-F238E27FC236}">
                <a16:creationId xmlns:a16="http://schemas.microsoft.com/office/drawing/2014/main" id="{2BDACD45-D338-F19C-B509-2814EE2AC3DE}"/>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16419" name="Rectangle 3">
            <a:extLst>
              <a:ext uri="{FF2B5EF4-FFF2-40B4-BE49-F238E27FC236}">
                <a16:creationId xmlns:a16="http://schemas.microsoft.com/office/drawing/2014/main" id="{434C6385-1565-18D1-D3C2-07FD51F20026}"/>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A795A2-34CB-74DE-F88B-7C73B2A6910A}"/>
              </a:ext>
            </a:extLst>
          </p:cNvPr>
          <p:cNvSpPr>
            <a:spLocks noGrp="1" noChangeArrowheads="1"/>
          </p:cNvSpPr>
          <p:nvPr>
            <p:ph type="sldNum" sz="quarter" idx="5"/>
          </p:nvPr>
        </p:nvSpPr>
        <p:spPr>
          <a:ln/>
        </p:spPr>
        <p:txBody>
          <a:bodyPr/>
          <a:lstStyle/>
          <a:p>
            <a:fld id="{C70DEB2D-2CB4-4FCA-A99F-3D18330BC6D0}" type="slidenum">
              <a:rPr lang="en-US" altLang="en-US"/>
              <a:pPr/>
              <a:t>55</a:t>
            </a:fld>
            <a:endParaRPr lang="en-US" altLang="en-US"/>
          </a:p>
        </p:txBody>
      </p:sp>
      <p:sp>
        <p:nvSpPr>
          <p:cNvPr id="353282" name="Rectangle 2">
            <a:extLst>
              <a:ext uri="{FF2B5EF4-FFF2-40B4-BE49-F238E27FC236}">
                <a16:creationId xmlns:a16="http://schemas.microsoft.com/office/drawing/2014/main" id="{27475AD6-3D42-10A1-A57E-FD32D6FEF944}"/>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53283" name="Rectangle 3">
            <a:extLst>
              <a:ext uri="{FF2B5EF4-FFF2-40B4-BE49-F238E27FC236}">
                <a16:creationId xmlns:a16="http://schemas.microsoft.com/office/drawing/2014/main" id="{528D129A-5107-5871-267F-92817060A3C9}"/>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41B4251-D2C3-1C6E-EAFD-6E9304F27AEA}"/>
              </a:ext>
            </a:extLst>
          </p:cNvPr>
          <p:cNvSpPr>
            <a:spLocks noGrp="1" noChangeArrowheads="1"/>
          </p:cNvSpPr>
          <p:nvPr>
            <p:ph type="sldNum" sz="quarter" idx="5"/>
          </p:nvPr>
        </p:nvSpPr>
        <p:spPr>
          <a:ln/>
        </p:spPr>
        <p:txBody>
          <a:bodyPr/>
          <a:lstStyle/>
          <a:p>
            <a:fld id="{3C384D6B-E426-4D93-B94E-D8C580380640}" type="slidenum">
              <a:rPr lang="en-US" altLang="en-US"/>
              <a:pPr/>
              <a:t>56</a:t>
            </a:fld>
            <a:endParaRPr lang="en-US" altLang="en-US"/>
          </a:p>
        </p:txBody>
      </p:sp>
      <p:sp>
        <p:nvSpPr>
          <p:cNvPr id="355330" name="Rectangle 2">
            <a:extLst>
              <a:ext uri="{FF2B5EF4-FFF2-40B4-BE49-F238E27FC236}">
                <a16:creationId xmlns:a16="http://schemas.microsoft.com/office/drawing/2014/main" id="{02E834D2-20EA-AE0E-3CA5-48E96DB3A6D4}"/>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55331" name="Rectangle 3">
            <a:extLst>
              <a:ext uri="{FF2B5EF4-FFF2-40B4-BE49-F238E27FC236}">
                <a16:creationId xmlns:a16="http://schemas.microsoft.com/office/drawing/2014/main" id="{E69C7E49-6969-A1CF-B5DD-631BD51F85D2}"/>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B028237-0DE1-341F-C580-5F48B594D106}"/>
              </a:ext>
            </a:extLst>
          </p:cNvPr>
          <p:cNvSpPr>
            <a:spLocks noGrp="1" noChangeArrowheads="1"/>
          </p:cNvSpPr>
          <p:nvPr>
            <p:ph type="sldNum" sz="quarter" idx="5"/>
          </p:nvPr>
        </p:nvSpPr>
        <p:spPr>
          <a:ln/>
        </p:spPr>
        <p:txBody>
          <a:bodyPr/>
          <a:lstStyle/>
          <a:p>
            <a:fld id="{7BEE1E6D-AAE4-4337-B425-DA90B5CF89FF}" type="slidenum">
              <a:rPr lang="en-US" altLang="en-US"/>
              <a:pPr/>
              <a:t>57</a:t>
            </a:fld>
            <a:endParaRPr lang="en-US" altLang="en-US"/>
          </a:p>
        </p:txBody>
      </p:sp>
      <p:sp>
        <p:nvSpPr>
          <p:cNvPr id="357378" name="Rectangle 2">
            <a:extLst>
              <a:ext uri="{FF2B5EF4-FFF2-40B4-BE49-F238E27FC236}">
                <a16:creationId xmlns:a16="http://schemas.microsoft.com/office/drawing/2014/main" id="{0BDBF0E9-C2A8-A2F4-5472-F78B27719E12}"/>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57379" name="Rectangle 3">
            <a:extLst>
              <a:ext uri="{FF2B5EF4-FFF2-40B4-BE49-F238E27FC236}">
                <a16:creationId xmlns:a16="http://schemas.microsoft.com/office/drawing/2014/main" id="{67FD64B0-5D5F-0DB1-7F44-8E40EC2CDAD1}"/>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C44818-4DBC-4F1C-D537-4D9318500203}"/>
              </a:ext>
            </a:extLst>
          </p:cNvPr>
          <p:cNvSpPr>
            <a:spLocks noGrp="1" noChangeArrowheads="1"/>
          </p:cNvSpPr>
          <p:nvPr>
            <p:ph type="sldNum" sz="quarter" idx="5"/>
          </p:nvPr>
        </p:nvSpPr>
        <p:spPr>
          <a:ln/>
        </p:spPr>
        <p:txBody>
          <a:bodyPr/>
          <a:lstStyle/>
          <a:p>
            <a:fld id="{FB560BC0-F5B2-4CD4-8D90-87623DC44049}" type="slidenum">
              <a:rPr lang="en-US" altLang="en-US"/>
              <a:pPr/>
              <a:t>58</a:t>
            </a:fld>
            <a:endParaRPr lang="en-US" altLang="en-US"/>
          </a:p>
        </p:txBody>
      </p:sp>
      <p:sp>
        <p:nvSpPr>
          <p:cNvPr id="359426" name="Rectangle 2">
            <a:extLst>
              <a:ext uri="{FF2B5EF4-FFF2-40B4-BE49-F238E27FC236}">
                <a16:creationId xmlns:a16="http://schemas.microsoft.com/office/drawing/2014/main" id="{875EBD36-7628-5829-B0AB-0924B62EF977}"/>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59427" name="Rectangle 3">
            <a:extLst>
              <a:ext uri="{FF2B5EF4-FFF2-40B4-BE49-F238E27FC236}">
                <a16:creationId xmlns:a16="http://schemas.microsoft.com/office/drawing/2014/main" id="{48DF3712-EC15-A94F-B9B4-C586322164BB}"/>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7DC0EDA-AC4A-09ED-2763-A9C64B69D9DE}"/>
              </a:ext>
            </a:extLst>
          </p:cNvPr>
          <p:cNvSpPr>
            <a:spLocks noGrp="1" noChangeArrowheads="1"/>
          </p:cNvSpPr>
          <p:nvPr>
            <p:ph type="sldNum" sz="quarter" idx="5"/>
          </p:nvPr>
        </p:nvSpPr>
        <p:spPr>
          <a:ln/>
        </p:spPr>
        <p:txBody>
          <a:bodyPr/>
          <a:lstStyle/>
          <a:p>
            <a:fld id="{0FD7C293-3D30-4ABF-9969-810B53F61D5C}" type="slidenum">
              <a:rPr lang="en-US" altLang="en-US"/>
              <a:pPr/>
              <a:t>59</a:t>
            </a:fld>
            <a:endParaRPr lang="en-US" altLang="en-US"/>
          </a:p>
        </p:txBody>
      </p:sp>
      <p:sp>
        <p:nvSpPr>
          <p:cNvPr id="361474" name="Rectangle 2">
            <a:extLst>
              <a:ext uri="{FF2B5EF4-FFF2-40B4-BE49-F238E27FC236}">
                <a16:creationId xmlns:a16="http://schemas.microsoft.com/office/drawing/2014/main" id="{7927F115-A894-CB35-B284-F25BA0F3BBD9}"/>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61475" name="Rectangle 3">
            <a:extLst>
              <a:ext uri="{FF2B5EF4-FFF2-40B4-BE49-F238E27FC236}">
                <a16:creationId xmlns:a16="http://schemas.microsoft.com/office/drawing/2014/main" id="{6DE9B100-BE05-9C1D-8766-58C4EF337777}"/>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F501FDB-CC92-E6E4-2A50-844D339EFBDC}"/>
              </a:ext>
            </a:extLst>
          </p:cNvPr>
          <p:cNvSpPr>
            <a:spLocks noGrp="1" noChangeArrowheads="1"/>
          </p:cNvSpPr>
          <p:nvPr>
            <p:ph type="sldNum" sz="quarter" idx="5"/>
          </p:nvPr>
        </p:nvSpPr>
        <p:spPr>
          <a:ln/>
        </p:spPr>
        <p:txBody>
          <a:bodyPr/>
          <a:lstStyle/>
          <a:p>
            <a:fld id="{60EB4471-B581-40FF-A773-48C4E26D52C3}" type="slidenum">
              <a:rPr lang="en-US" altLang="en-US"/>
              <a:pPr/>
              <a:t>60</a:t>
            </a:fld>
            <a:endParaRPr lang="en-US" altLang="en-US"/>
          </a:p>
        </p:txBody>
      </p:sp>
      <p:sp>
        <p:nvSpPr>
          <p:cNvPr id="363522" name="Rectangle 2">
            <a:extLst>
              <a:ext uri="{FF2B5EF4-FFF2-40B4-BE49-F238E27FC236}">
                <a16:creationId xmlns:a16="http://schemas.microsoft.com/office/drawing/2014/main" id="{00A7C4C4-2F0D-9EDC-8CD8-DA5370F25BB0}"/>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63523" name="Rectangle 3">
            <a:extLst>
              <a:ext uri="{FF2B5EF4-FFF2-40B4-BE49-F238E27FC236}">
                <a16:creationId xmlns:a16="http://schemas.microsoft.com/office/drawing/2014/main" id="{928FE17B-DF34-1A32-F70A-2D991E0F7E68}"/>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2ADA2DB-D297-F37C-C7E5-1157232217C2}"/>
              </a:ext>
            </a:extLst>
          </p:cNvPr>
          <p:cNvSpPr>
            <a:spLocks noGrp="1" noChangeArrowheads="1"/>
          </p:cNvSpPr>
          <p:nvPr>
            <p:ph type="sldNum" sz="quarter" idx="5"/>
          </p:nvPr>
        </p:nvSpPr>
        <p:spPr>
          <a:ln/>
        </p:spPr>
        <p:txBody>
          <a:bodyPr/>
          <a:lstStyle/>
          <a:p>
            <a:fld id="{6D7ED770-E499-4CAA-9CA1-3454ADF76F6B}" type="slidenum">
              <a:rPr lang="en-US" altLang="en-US"/>
              <a:pPr/>
              <a:t>61</a:t>
            </a:fld>
            <a:endParaRPr lang="en-US" altLang="en-US"/>
          </a:p>
        </p:txBody>
      </p:sp>
      <p:sp>
        <p:nvSpPr>
          <p:cNvPr id="365570" name="Rectangle 2">
            <a:extLst>
              <a:ext uri="{FF2B5EF4-FFF2-40B4-BE49-F238E27FC236}">
                <a16:creationId xmlns:a16="http://schemas.microsoft.com/office/drawing/2014/main" id="{FDC39DE3-2E46-239F-20E9-BF4206FA193B}"/>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65571" name="Rectangle 3">
            <a:extLst>
              <a:ext uri="{FF2B5EF4-FFF2-40B4-BE49-F238E27FC236}">
                <a16:creationId xmlns:a16="http://schemas.microsoft.com/office/drawing/2014/main" id="{9C90853E-0C31-966A-CBD8-E20C123AE46A}"/>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BC4E09-8A02-0A4B-705B-B7666180F208}"/>
              </a:ext>
            </a:extLst>
          </p:cNvPr>
          <p:cNvSpPr>
            <a:spLocks noGrp="1" noChangeArrowheads="1"/>
          </p:cNvSpPr>
          <p:nvPr>
            <p:ph type="sldNum" sz="quarter" idx="5"/>
          </p:nvPr>
        </p:nvSpPr>
        <p:spPr>
          <a:ln/>
        </p:spPr>
        <p:txBody>
          <a:bodyPr/>
          <a:lstStyle/>
          <a:p>
            <a:fld id="{7D036B2E-D23C-4881-8350-D6348919587A}" type="slidenum">
              <a:rPr lang="en-US" altLang="en-US"/>
              <a:pPr/>
              <a:t>16</a:t>
            </a:fld>
            <a:endParaRPr lang="en-US" altLang="en-US"/>
          </a:p>
        </p:txBody>
      </p:sp>
      <p:sp>
        <p:nvSpPr>
          <p:cNvPr id="332802" name="Rectangle 2">
            <a:extLst>
              <a:ext uri="{FF2B5EF4-FFF2-40B4-BE49-F238E27FC236}">
                <a16:creationId xmlns:a16="http://schemas.microsoft.com/office/drawing/2014/main" id="{F6166EC6-34D0-4529-B09E-56406910D224}"/>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32803" name="Rectangle 3">
            <a:extLst>
              <a:ext uri="{FF2B5EF4-FFF2-40B4-BE49-F238E27FC236}">
                <a16:creationId xmlns:a16="http://schemas.microsoft.com/office/drawing/2014/main" id="{648DBF79-A4BB-01FF-82C5-AE65F57E8262}"/>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5782128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21FE850-BC28-2FE5-BDFD-8600A6959D82}"/>
              </a:ext>
            </a:extLst>
          </p:cNvPr>
          <p:cNvSpPr>
            <a:spLocks noGrp="1" noChangeArrowheads="1"/>
          </p:cNvSpPr>
          <p:nvPr>
            <p:ph type="sldNum" sz="quarter" idx="5"/>
          </p:nvPr>
        </p:nvSpPr>
        <p:spPr>
          <a:ln/>
        </p:spPr>
        <p:txBody>
          <a:bodyPr/>
          <a:lstStyle/>
          <a:p>
            <a:fld id="{4A0C95CF-1771-4122-B349-1C761DC9475A}" type="slidenum">
              <a:rPr lang="en-US" altLang="en-US"/>
              <a:pPr/>
              <a:t>62</a:t>
            </a:fld>
            <a:endParaRPr lang="en-US" altLang="en-US"/>
          </a:p>
        </p:txBody>
      </p:sp>
      <p:sp>
        <p:nvSpPr>
          <p:cNvPr id="367618" name="Rectangle 2">
            <a:extLst>
              <a:ext uri="{FF2B5EF4-FFF2-40B4-BE49-F238E27FC236}">
                <a16:creationId xmlns:a16="http://schemas.microsoft.com/office/drawing/2014/main" id="{6FAA6A86-8673-BF0D-1690-316D174653C2}"/>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367619" name="Rectangle 3">
            <a:extLst>
              <a:ext uri="{FF2B5EF4-FFF2-40B4-BE49-F238E27FC236}">
                <a16:creationId xmlns:a16="http://schemas.microsoft.com/office/drawing/2014/main" id="{80CEC684-8090-97CB-AEE0-A6F5D1102FDF}"/>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7E70EDA-F271-802C-DEB7-C70B8267265C}"/>
              </a:ext>
            </a:extLst>
          </p:cNvPr>
          <p:cNvSpPr>
            <a:spLocks noGrp="1" noChangeArrowheads="1"/>
          </p:cNvSpPr>
          <p:nvPr>
            <p:ph type="sldNum" sz="quarter" idx="5"/>
          </p:nvPr>
        </p:nvSpPr>
        <p:spPr>
          <a:ln/>
        </p:spPr>
        <p:txBody>
          <a:bodyPr/>
          <a:lstStyle/>
          <a:p>
            <a:fld id="{399A0B78-7A47-4A11-9CBE-FEBC7F09C11D}" type="slidenum">
              <a:rPr lang="en-US" altLang="en-US"/>
              <a:pPr/>
              <a:t>17</a:t>
            </a:fld>
            <a:endParaRPr lang="en-US" altLang="en-US"/>
          </a:p>
        </p:txBody>
      </p:sp>
      <p:sp>
        <p:nvSpPr>
          <p:cNvPr id="221186" name="Rectangle 2">
            <a:extLst>
              <a:ext uri="{FF2B5EF4-FFF2-40B4-BE49-F238E27FC236}">
                <a16:creationId xmlns:a16="http://schemas.microsoft.com/office/drawing/2014/main" id="{888817D0-D85C-EC3B-CBE9-1CE1FFA07C0A}"/>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21187" name="Rectangle 3">
            <a:extLst>
              <a:ext uri="{FF2B5EF4-FFF2-40B4-BE49-F238E27FC236}">
                <a16:creationId xmlns:a16="http://schemas.microsoft.com/office/drawing/2014/main" id="{2CA554E0-B8BB-F2AA-846A-D704692469E8}"/>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AC558B-2758-83A5-6BA1-D11AEF4BB937}"/>
              </a:ext>
            </a:extLst>
          </p:cNvPr>
          <p:cNvSpPr>
            <a:spLocks noGrp="1" noChangeArrowheads="1"/>
          </p:cNvSpPr>
          <p:nvPr>
            <p:ph type="sldNum" sz="quarter" idx="5"/>
          </p:nvPr>
        </p:nvSpPr>
        <p:spPr>
          <a:ln/>
        </p:spPr>
        <p:txBody>
          <a:bodyPr/>
          <a:lstStyle/>
          <a:p>
            <a:fld id="{24DD318A-D659-449E-86B9-7B4728A0903A}" type="slidenum">
              <a:rPr lang="en-US" altLang="en-US"/>
              <a:pPr/>
              <a:t>18</a:t>
            </a:fld>
            <a:endParaRPr lang="en-US" altLang="en-US"/>
          </a:p>
        </p:txBody>
      </p:sp>
      <p:sp>
        <p:nvSpPr>
          <p:cNvPr id="223234" name="Rectangle 2">
            <a:extLst>
              <a:ext uri="{FF2B5EF4-FFF2-40B4-BE49-F238E27FC236}">
                <a16:creationId xmlns:a16="http://schemas.microsoft.com/office/drawing/2014/main" id="{23D7CF96-FA6C-00F5-7057-3B97ED42CAD4}"/>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23235" name="Rectangle 3">
            <a:extLst>
              <a:ext uri="{FF2B5EF4-FFF2-40B4-BE49-F238E27FC236}">
                <a16:creationId xmlns:a16="http://schemas.microsoft.com/office/drawing/2014/main" id="{ED2E8D3A-299C-A575-F026-FFD14ED100A9}"/>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2C8C217-2DC2-B308-5AF6-386E88E581C3}"/>
              </a:ext>
            </a:extLst>
          </p:cNvPr>
          <p:cNvSpPr>
            <a:spLocks noGrp="1" noChangeArrowheads="1"/>
          </p:cNvSpPr>
          <p:nvPr>
            <p:ph type="sldNum" sz="quarter" idx="5"/>
          </p:nvPr>
        </p:nvSpPr>
        <p:spPr>
          <a:ln/>
        </p:spPr>
        <p:txBody>
          <a:bodyPr/>
          <a:lstStyle/>
          <a:p>
            <a:fld id="{58FC0F37-4808-4D9B-A8D6-31EBD49B9590}" type="slidenum">
              <a:rPr lang="en-US" altLang="en-US"/>
              <a:pPr/>
              <a:t>19</a:t>
            </a:fld>
            <a:endParaRPr lang="en-US" altLang="en-US"/>
          </a:p>
        </p:txBody>
      </p:sp>
      <p:sp>
        <p:nvSpPr>
          <p:cNvPr id="225282" name="Rectangle 2">
            <a:extLst>
              <a:ext uri="{FF2B5EF4-FFF2-40B4-BE49-F238E27FC236}">
                <a16:creationId xmlns:a16="http://schemas.microsoft.com/office/drawing/2014/main" id="{F381E9D3-B4FC-96DC-2132-7BF71079665B}"/>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25283" name="Rectangle 3">
            <a:extLst>
              <a:ext uri="{FF2B5EF4-FFF2-40B4-BE49-F238E27FC236}">
                <a16:creationId xmlns:a16="http://schemas.microsoft.com/office/drawing/2014/main" id="{D348B3B0-F757-2EE3-46D7-660DEF107AD0}"/>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A9D574-B60A-8B89-BE01-9F9C5B59BE23}"/>
              </a:ext>
            </a:extLst>
          </p:cNvPr>
          <p:cNvSpPr>
            <a:spLocks noGrp="1" noChangeArrowheads="1"/>
          </p:cNvSpPr>
          <p:nvPr>
            <p:ph type="sldNum" sz="quarter" idx="5"/>
          </p:nvPr>
        </p:nvSpPr>
        <p:spPr>
          <a:ln/>
        </p:spPr>
        <p:txBody>
          <a:bodyPr/>
          <a:lstStyle/>
          <a:p>
            <a:fld id="{EFA63A6D-C3E9-4670-84F4-F4F13643D11C}" type="slidenum">
              <a:rPr lang="en-US" altLang="en-US"/>
              <a:pPr/>
              <a:t>20</a:t>
            </a:fld>
            <a:endParaRPr lang="en-US" altLang="en-US"/>
          </a:p>
        </p:txBody>
      </p:sp>
      <p:sp>
        <p:nvSpPr>
          <p:cNvPr id="227330" name="Rectangle 2">
            <a:extLst>
              <a:ext uri="{FF2B5EF4-FFF2-40B4-BE49-F238E27FC236}">
                <a16:creationId xmlns:a16="http://schemas.microsoft.com/office/drawing/2014/main" id="{E754B6A9-B8B1-CE89-C76D-95BDB120BBC2}"/>
              </a:ext>
            </a:extLst>
          </p:cNvPr>
          <p:cNvSpPr>
            <a:spLocks noGrp="1" noRot="1" noChangeAspect="1" noChangeArrowheads="1" noTextEdit="1"/>
          </p:cNvSpPr>
          <p:nvPr>
            <p:ph type="sldImg"/>
          </p:nvPr>
        </p:nvSpPr>
        <p:spPr bwMode="auto">
          <a:xfrm>
            <a:off x="441325" y="681038"/>
            <a:ext cx="6051550" cy="3405187"/>
          </a:xfrm>
          <a:prstGeom prst="rect">
            <a:avLst/>
          </a:prstGeom>
          <a:solidFill>
            <a:srgbClr val="FFFFFF"/>
          </a:solidFill>
          <a:ln>
            <a:solidFill>
              <a:srgbClr val="000000"/>
            </a:solidFill>
            <a:miter lim="800000"/>
            <a:headEnd/>
            <a:tailEnd/>
          </a:ln>
        </p:spPr>
      </p:sp>
      <p:sp>
        <p:nvSpPr>
          <p:cNvPr id="227331" name="Rectangle 3">
            <a:extLst>
              <a:ext uri="{FF2B5EF4-FFF2-40B4-BE49-F238E27FC236}">
                <a16:creationId xmlns:a16="http://schemas.microsoft.com/office/drawing/2014/main" id="{8836978D-1376-8EA4-A037-B64CE5C29360}"/>
              </a:ext>
            </a:extLst>
          </p:cNvPr>
          <p:cNvSpPr>
            <a:spLocks noGrp="1" noChangeArrowheads="1"/>
          </p:cNvSpPr>
          <p:nvPr>
            <p:ph type="body" idx="1"/>
          </p:nvPr>
        </p:nvSpPr>
        <p:spPr bwMode="auto">
          <a:xfrm>
            <a:off x="923925" y="4313238"/>
            <a:ext cx="5086350" cy="40862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4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C590CB66-1B72-4E81-A6FA-017FF17E6620}" type="datetime1">
              <a:rPr lang="en-US" smtClean="0"/>
              <a:t>10/25/2022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20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18D609-967B-4D9A-AF6C-F088DEB6DCDC}" type="datetime1">
              <a:rPr lang="en-US" smtClean="0"/>
              <a:t>10/25/2022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5745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6EB8B-1992-4332-9B62-70B0962C541E}" type="datetime1">
              <a:rPr lang="en-US" smtClean="0"/>
              <a:t>10/25/2022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9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normAutofit/>
          </a:bodyPr>
          <a:lstStyle>
            <a:lvl1pPr>
              <a:defRPr sz="2800"/>
            </a:lvl1pPr>
            <a:lvl2pPr>
              <a:defRPr sz="24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A7D03CB-FD29-473D-AB6E-CFA0F4E0E8C3}" type="datetime1">
              <a:rPr lang="en-US" smtClean="0"/>
              <a:t>10/25/2022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7914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186BDB-A359-4B0B-986D-D3A6BE9E6D45}" type="datetime1">
              <a:rPr lang="en-US" smtClean="0"/>
              <a:t>10/25/2022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3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C36756-6F21-402C-882E-AF4BF4E7C1AF}" type="datetime1">
              <a:rPr lang="en-US" smtClean="0"/>
              <a:t>10/25/2022</a:t>
            </a:fld>
            <a:endParaRPr lang="en-US"/>
          </a:p>
        </p:txBody>
      </p:sp>
      <p:sp>
        <p:nvSpPr>
          <p:cNvPr id="6" name="Footer Placeholder 5"/>
          <p:cNvSpPr>
            <a:spLocks noGrp="1"/>
          </p:cNvSpPr>
          <p:nvPr>
            <p:ph type="ftr" sz="quarter" idx="11"/>
          </p:nvPr>
        </p:nvSpPr>
        <p:spPr/>
        <p:txBody>
          <a:bodyPr/>
          <a:lstStyle/>
          <a:p>
            <a:r>
              <a:rPr lang="en-US"/>
              <a:t>http://www.cs.cornell.edu/courses/cs5412/2022fa</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3421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BFD093-D87D-4FA2-8F42-CF23D73D3E02}" type="datetime1">
              <a:rPr lang="en-US" smtClean="0"/>
              <a:t>10/25/2022</a:t>
            </a:fld>
            <a:endParaRPr lang="en-US"/>
          </a:p>
        </p:txBody>
      </p:sp>
      <p:sp>
        <p:nvSpPr>
          <p:cNvPr id="8" name="Footer Placeholder 7"/>
          <p:cNvSpPr>
            <a:spLocks noGrp="1"/>
          </p:cNvSpPr>
          <p:nvPr>
            <p:ph type="ftr" sz="quarter" idx="11"/>
          </p:nvPr>
        </p:nvSpPr>
        <p:spPr/>
        <p:txBody>
          <a:bodyPr/>
          <a:lstStyle/>
          <a:p>
            <a:r>
              <a:rPr lang="en-US"/>
              <a:t>http://www.cs.cornell.edu/courses/cs5412/2022fa</a:t>
            </a:r>
          </a:p>
        </p:txBody>
      </p:sp>
      <p:sp>
        <p:nvSpPr>
          <p:cNvPr id="9" name="Slide Number Placeholder 8"/>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55082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95600897-2BF1-469B-9703-1A87AF36AD31}" type="datetime1">
              <a:rPr lang="en-US" smtClean="0"/>
              <a:t>10/25/2022</a:t>
            </a:fld>
            <a:endParaRPr lang="en-US"/>
          </a:p>
        </p:txBody>
      </p:sp>
      <p:sp>
        <p:nvSpPr>
          <p:cNvPr id="4" name="Footer Placeholder 3"/>
          <p:cNvSpPr>
            <a:spLocks noGrp="1"/>
          </p:cNvSpPr>
          <p:nvPr>
            <p:ph type="ftr" sz="quarter" idx="11"/>
          </p:nvPr>
        </p:nvSpPr>
        <p:spPr/>
        <p:txBody>
          <a:bodyPr/>
          <a:lstStyle/>
          <a:p>
            <a:r>
              <a:rPr lang="en-US"/>
              <a:t>http://www.cs.cornell.edu/courses/cs5412/2022fa</a:t>
            </a:r>
          </a:p>
        </p:txBody>
      </p:sp>
      <p:sp>
        <p:nvSpPr>
          <p:cNvPr id="5" name="Slide Number Placeholder 4"/>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6410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D0B95-230F-4228-9FC8-77764D8CAD7E}" type="datetime1">
              <a:rPr lang="en-US" smtClean="0"/>
              <a:t>10/25/2022</a:t>
            </a:fld>
            <a:endParaRPr lang="en-US"/>
          </a:p>
        </p:txBody>
      </p:sp>
      <p:sp>
        <p:nvSpPr>
          <p:cNvPr id="3" name="Footer Placeholder 2"/>
          <p:cNvSpPr>
            <a:spLocks noGrp="1"/>
          </p:cNvSpPr>
          <p:nvPr>
            <p:ph type="ftr" sz="quarter" idx="11"/>
          </p:nvPr>
        </p:nvSpPr>
        <p:spPr/>
        <p:txBody>
          <a:bodyPr/>
          <a:lstStyle/>
          <a:p>
            <a:r>
              <a:rPr lang="en-US"/>
              <a:t>http://www.cs.cornell.edu/courses/cs5412/2022fa</a:t>
            </a:r>
          </a:p>
        </p:txBody>
      </p:sp>
      <p:sp>
        <p:nvSpPr>
          <p:cNvPr id="4" name="Slide Number Placeholder 3"/>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16418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9BD40D-94E8-4DF8-975E-22E99269969F}" type="datetime1">
              <a:rPr lang="en-US" smtClean="0"/>
              <a:t>10/25/2022</a:t>
            </a:fld>
            <a:endParaRPr lang="en-US"/>
          </a:p>
        </p:txBody>
      </p:sp>
      <p:sp>
        <p:nvSpPr>
          <p:cNvPr id="6" name="Footer Placeholder 5"/>
          <p:cNvSpPr>
            <a:spLocks noGrp="1"/>
          </p:cNvSpPr>
          <p:nvPr>
            <p:ph type="ftr" sz="quarter" idx="11"/>
          </p:nvPr>
        </p:nvSpPr>
        <p:spPr/>
        <p:txBody>
          <a:bodyPr/>
          <a:lstStyle/>
          <a:p>
            <a:r>
              <a:rPr lang="en-US"/>
              <a:t>http://www.cs.cornell.edu/courses/cs5412/2022fa</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89013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876358-CE98-4E70-9B69-4DC767E6E51F}" type="datetime1">
              <a:rPr lang="en-US" smtClean="0"/>
              <a:t>10/25/2022</a:t>
            </a:fld>
            <a:endParaRPr lang="en-US"/>
          </a:p>
        </p:txBody>
      </p:sp>
      <p:sp>
        <p:nvSpPr>
          <p:cNvPr id="6" name="Footer Placeholder 5"/>
          <p:cNvSpPr>
            <a:spLocks noGrp="1"/>
          </p:cNvSpPr>
          <p:nvPr>
            <p:ph type="ftr" sz="quarter" idx="11"/>
          </p:nvPr>
        </p:nvSpPr>
        <p:spPr/>
        <p:txBody>
          <a:bodyPr/>
          <a:lstStyle/>
          <a:p>
            <a:r>
              <a:rPr lang="en-US"/>
              <a:t>http://www.cs.cornell.edu/courses/cs5412/2022fa</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04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44AAD9D-1E50-49C4-B28E-1FF757983722}" type="datetime1">
              <a:rPr lang="en-US" smtClean="0"/>
              <a:t>10/25/2022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http://www.cs.cornell.edu/courses/cs5412/2022fa</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974458-8A97-4835-BF79-1FB6D7856C2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270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7B2A5-D888-4A68-9EB8-E190FABBD294}"/>
              </a:ext>
            </a:extLst>
          </p:cNvPr>
          <p:cNvSpPr>
            <a:spLocks noGrp="1"/>
          </p:cNvSpPr>
          <p:nvPr>
            <p:ph type="ctrTitle"/>
          </p:nvPr>
        </p:nvSpPr>
        <p:spPr/>
        <p:txBody>
          <a:bodyPr>
            <a:normAutofit/>
          </a:bodyPr>
          <a:lstStyle/>
          <a:p>
            <a:r>
              <a:rPr lang="en-US" dirty="0"/>
              <a:t>CS5412: Lecture 18</a:t>
            </a:r>
            <a:br>
              <a:rPr lang="en-US" dirty="0"/>
            </a:br>
            <a:r>
              <a:rPr lang="en-US" dirty="0"/>
              <a:t>The SQL Query Language</a:t>
            </a:r>
          </a:p>
        </p:txBody>
      </p:sp>
      <p:sp>
        <p:nvSpPr>
          <p:cNvPr id="3" name="Subtitle 2">
            <a:extLst>
              <a:ext uri="{FF2B5EF4-FFF2-40B4-BE49-F238E27FC236}">
                <a16:creationId xmlns:a16="http://schemas.microsoft.com/office/drawing/2014/main" id="{D1664BDB-4610-415E-B88D-82832DD4507C}"/>
              </a:ext>
            </a:extLst>
          </p:cNvPr>
          <p:cNvSpPr>
            <a:spLocks noGrp="1"/>
          </p:cNvSpPr>
          <p:nvPr>
            <p:ph type="subTitle" idx="1"/>
          </p:nvPr>
        </p:nvSpPr>
        <p:spPr/>
        <p:txBody>
          <a:bodyPr/>
          <a:lstStyle/>
          <a:p>
            <a:r>
              <a:rPr lang="en-US" dirty="0"/>
              <a:t>Ken Birman</a:t>
            </a:r>
          </a:p>
          <a:p>
            <a:r>
              <a:rPr lang="en-US" dirty="0"/>
              <a:t>Fall, 2022</a:t>
            </a:r>
          </a:p>
        </p:txBody>
      </p:sp>
      <p:sp>
        <p:nvSpPr>
          <p:cNvPr id="4" name="Footer Placeholder 3"/>
          <p:cNvSpPr>
            <a:spLocks noGrp="1"/>
          </p:cNvSpPr>
          <p:nvPr>
            <p:ph type="ftr" sz="quarter" idx="11"/>
          </p:nvPr>
        </p:nvSpPr>
        <p:spPr/>
        <p:txBody>
          <a:bodyPr/>
          <a:lstStyle/>
          <a:p>
            <a:r>
              <a:rPr lang="en-US"/>
              <a:t>http://www.cs.cornell.edu/courses/cs5412/2022fa</a:t>
            </a:r>
          </a:p>
        </p:txBody>
      </p:sp>
      <p:sp>
        <p:nvSpPr>
          <p:cNvPr id="5" name="Slide Number Placeholder 4"/>
          <p:cNvSpPr>
            <a:spLocks noGrp="1"/>
          </p:cNvSpPr>
          <p:nvPr>
            <p:ph type="sldNum" sz="quarter" idx="12"/>
          </p:nvPr>
        </p:nvSpPr>
        <p:spPr/>
        <p:txBody>
          <a:bodyPr/>
          <a:lstStyle/>
          <a:p>
            <a:fld id="{3C974458-8A97-4835-BF79-1FB6D7856C21}" type="slidenum">
              <a:rPr lang="en-US" smtClean="0"/>
              <a:t>1</a:t>
            </a:fld>
            <a:endParaRPr lang="en-US"/>
          </a:p>
        </p:txBody>
      </p:sp>
    </p:spTree>
    <p:extLst>
      <p:ext uri="{BB962C8B-B14F-4D97-AF65-F5344CB8AC3E}">
        <p14:creationId xmlns:p14="http://schemas.microsoft.com/office/powerpoint/2010/main" val="32456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D6E8-838F-C4E0-72C5-5317B09B413D}"/>
              </a:ext>
            </a:extLst>
          </p:cNvPr>
          <p:cNvSpPr>
            <a:spLocks noGrp="1"/>
          </p:cNvSpPr>
          <p:nvPr>
            <p:ph type="title"/>
          </p:nvPr>
        </p:nvSpPr>
        <p:spPr/>
        <p:txBody>
          <a:bodyPr>
            <a:normAutofit fontScale="90000"/>
          </a:bodyPr>
          <a:lstStyle/>
          <a:p>
            <a:r>
              <a:rPr lang="en-US" dirty="0"/>
              <a:t>Monolithic databases running on parallel servers don’t handle big data very well</a:t>
            </a:r>
          </a:p>
        </p:txBody>
      </p:sp>
      <p:sp>
        <p:nvSpPr>
          <p:cNvPr id="3" name="Content Placeholder 2">
            <a:extLst>
              <a:ext uri="{FF2B5EF4-FFF2-40B4-BE49-F238E27FC236}">
                <a16:creationId xmlns:a16="http://schemas.microsoft.com/office/drawing/2014/main" id="{18075603-08CC-A02F-66E3-302033DAFA30}"/>
              </a:ext>
            </a:extLst>
          </p:cNvPr>
          <p:cNvSpPr>
            <a:spLocks noGrp="1"/>
          </p:cNvSpPr>
          <p:nvPr>
            <p:ph idx="1"/>
          </p:nvPr>
        </p:nvSpPr>
        <p:spPr/>
        <p:txBody>
          <a:bodyPr>
            <a:normAutofit lnSpcReduction="10000"/>
          </a:bodyPr>
          <a:lstStyle/>
          <a:p>
            <a:r>
              <a:rPr lang="en-US" dirty="0"/>
              <a:t>We learned about Jim Gray’s study early in the course.  He looked at one big database somehow replicated across N servers.  This was standard in the 1990’s.</a:t>
            </a:r>
          </a:p>
          <a:p>
            <a:endParaRPr lang="en-US" dirty="0"/>
          </a:p>
          <a:p>
            <a:r>
              <a:rPr lang="en-US" dirty="0"/>
              <a:t>He explained that a drastic slowdown occurs:  Overheads rise as O(N</a:t>
            </a:r>
            <a:r>
              <a:rPr lang="en-US" baseline="30000" dirty="0"/>
              <a:t>3 </a:t>
            </a:r>
            <a:r>
              <a:rPr lang="en-US" dirty="0"/>
              <a:t>T</a:t>
            </a:r>
            <a:r>
              <a:rPr lang="en-US" baseline="30000" dirty="0"/>
              <a:t>5</a:t>
            </a:r>
            <a:r>
              <a:rPr lang="en-US" dirty="0"/>
              <a:t>)</a:t>
            </a:r>
          </a:p>
          <a:p>
            <a:endParaRPr lang="en-US" dirty="0"/>
          </a:p>
          <a:p>
            <a:r>
              <a:rPr lang="en-US" dirty="0"/>
              <a:t>The issue is that with an uncontrolled mix of transactions, locking conflicts (which sometimes trigger aborts/rollback) force the database to work harder and harder to do the same tasks.  Leads to </a:t>
            </a:r>
            <a:r>
              <a:rPr lang="en-US" i="1" dirty="0" err="1"/>
              <a:t>sharding</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85634B3E-919F-93FA-4774-3AD95A32ADCE}"/>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1B820DF3-5780-ED34-B0A0-E545DD9B6D5A}"/>
              </a:ext>
            </a:extLst>
          </p:cNvPr>
          <p:cNvSpPr>
            <a:spLocks noGrp="1"/>
          </p:cNvSpPr>
          <p:nvPr>
            <p:ph type="sldNum" sz="quarter" idx="12"/>
          </p:nvPr>
        </p:nvSpPr>
        <p:spPr/>
        <p:txBody>
          <a:bodyPr/>
          <a:lstStyle/>
          <a:p>
            <a:fld id="{3C974458-8A97-4835-BF79-1FB6D7856C21}" type="slidenum">
              <a:rPr lang="en-US" smtClean="0"/>
              <a:t>10</a:t>
            </a:fld>
            <a:endParaRPr lang="en-US"/>
          </a:p>
        </p:txBody>
      </p:sp>
    </p:spTree>
    <p:extLst>
      <p:ext uri="{BB962C8B-B14F-4D97-AF65-F5344CB8AC3E}">
        <p14:creationId xmlns:p14="http://schemas.microsoft.com/office/powerpoint/2010/main" val="3250052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415F5-3C8A-FBA6-8F3A-C1F01E174597}"/>
              </a:ext>
            </a:extLst>
          </p:cNvPr>
          <p:cNvSpPr>
            <a:spLocks noGrp="1"/>
          </p:cNvSpPr>
          <p:nvPr>
            <p:ph type="title"/>
          </p:nvPr>
        </p:nvSpPr>
        <p:spPr/>
        <p:txBody>
          <a:bodyPr/>
          <a:lstStyle/>
          <a:p>
            <a:r>
              <a:rPr lang="en-US" dirty="0"/>
              <a:t>Reminder: </a:t>
            </a:r>
            <a:r>
              <a:rPr lang="en-US" dirty="0" err="1"/>
              <a:t>Sharding</a:t>
            </a:r>
            <a:r>
              <a:rPr lang="en-US" dirty="0"/>
              <a:t> a database</a:t>
            </a:r>
          </a:p>
        </p:txBody>
      </p:sp>
      <p:sp>
        <p:nvSpPr>
          <p:cNvPr id="3" name="Content Placeholder 2">
            <a:extLst>
              <a:ext uri="{FF2B5EF4-FFF2-40B4-BE49-F238E27FC236}">
                <a16:creationId xmlns:a16="http://schemas.microsoft.com/office/drawing/2014/main" id="{7161321C-3851-3B8F-0D57-7AE1A542A6F3}"/>
              </a:ext>
            </a:extLst>
          </p:cNvPr>
          <p:cNvSpPr>
            <a:spLocks noGrp="1"/>
          </p:cNvSpPr>
          <p:nvPr>
            <p:ph idx="1"/>
          </p:nvPr>
        </p:nvSpPr>
        <p:spPr/>
        <p:txBody>
          <a:bodyPr>
            <a:normAutofit/>
          </a:bodyPr>
          <a:lstStyle/>
          <a:p>
            <a:r>
              <a:rPr lang="en-US" dirty="0"/>
              <a:t>Splits the big database into multiple </a:t>
            </a:r>
            <a:r>
              <a:rPr lang="en-US" i="1" dirty="0"/>
              <a:t>independent</a:t>
            </a:r>
            <a:r>
              <a:rPr lang="en-US" dirty="0"/>
              <a:t> databases.  Queries can run on any one database, but never span across a set of them</a:t>
            </a:r>
          </a:p>
          <a:p>
            <a:endParaRPr lang="en-US" dirty="0"/>
          </a:p>
          <a:p>
            <a:r>
              <a:rPr lang="en-US" dirty="0"/>
              <a:t>In this sharded model, we do get scalability.  But we’ve lost the ability to think of our data as if it lived in one big pool.</a:t>
            </a:r>
          </a:p>
          <a:p>
            <a:endParaRPr lang="en-US" dirty="0"/>
          </a:p>
          <a:p>
            <a:r>
              <a:rPr lang="en-US" dirty="0"/>
              <a:t>Today, key-value </a:t>
            </a:r>
            <a:r>
              <a:rPr lang="en-US" dirty="0" err="1"/>
              <a:t>sharding</a:t>
            </a:r>
            <a:r>
              <a:rPr lang="en-US" dirty="0"/>
              <a:t> is mostly used with DHTs.  Databases are still mostly monolithic, not sharded, but we use them very carefully!</a:t>
            </a:r>
          </a:p>
        </p:txBody>
      </p:sp>
      <p:sp>
        <p:nvSpPr>
          <p:cNvPr id="4" name="Footer Placeholder 3">
            <a:extLst>
              <a:ext uri="{FF2B5EF4-FFF2-40B4-BE49-F238E27FC236}">
                <a16:creationId xmlns:a16="http://schemas.microsoft.com/office/drawing/2014/main" id="{46926522-8B51-85CD-78F1-FAEDCF1AE4FC}"/>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C0DD7391-8A8C-B9B8-5C28-239D80E35805}"/>
              </a:ext>
            </a:extLst>
          </p:cNvPr>
          <p:cNvSpPr>
            <a:spLocks noGrp="1"/>
          </p:cNvSpPr>
          <p:nvPr>
            <p:ph type="sldNum" sz="quarter" idx="12"/>
          </p:nvPr>
        </p:nvSpPr>
        <p:spPr/>
        <p:txBody>
          <a:bodyPr/>
          <a:lstStyle/>
          <a:p>
            <a:fld id="{3C974458-8A97-4835-BF79-1FB6D7856C21}" type="slidenum">
              <a:rPr lang="en-US" smtClean="0"/>
              <a:t>11</a:t>
            </a:fld>
            <a:endParaRPr lang="en-US"/>
          </a:p>
        </p:txBody>
      </p:sp>
    </p:spTree>
    <p:extLst>
      <p:ext uri="{BB962C8B-B14F-4D97-AF65-F5344CB8AC3E}">
        <p14:creationId xmlns:p14="http://schemas.microsoft.com/office/powerpoint/2010/main" val="2273362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89C3-03E8-2376-63D6-D5BF3DBFFEC7}"/>
              </a:ext>
            </a:extLst>
          </p:cNvPr>
          <p:cNvSpPr>
            <a:spLocks noGrp="1"/>
          </p:cNvSpPr>
          <p:nvPr>
            <p:ph type="title"/>
          </p:nvPr>
        </p:nvSpPr>
        <p:spPr/>
        <p:txBody>
          <a:bodyPr/>
          <a:lstStyle/>
          <a:p>
            <a:r>
              <a:rPr lang="en-US" dirty="0"/>
              <a:t>… yet databases aren’t gone!!!</a:t>
            </a:r>
          </a:p>
        </p:txBody>
      </p:sp>
      <p:sp>
        <p:nvSpPr>
          <p:cNvPr id="3" name="Content Placeholder 2">
            <a:extLst>
              <a:ext uri="{FF2B5EF4-FFF2-40B4-BE49-F238E27FC236}">
                <a16:creationId xmlns:a16="http://schemas.microsoft.com/office/drawing/2014/main" id="{85C2C8F8-62A9-F1F9-1A56-9119465B1F3B}"/>
              </a:ext>
            </a:extLst>
          </p:cNvPr>
          <p:cNvSpPr>
            <a:spLocks noGrp="1"/>
          </p:cNvSpPr>
          <p:nvPr>
            <p:ph idx="1"/>
          </p:nvPr>
        </p:nvSpPr>
        <p:spPr>
          <a:xfrm>
            <a:off x="1024128" y="2286000"/>
            <a:ext cx="10895156" cy="4023360"/>
          </a:xfrm>
        </p:spPr>
        <p:txBody>
          <a:bodyPr>
            <a:normAutofit lnSpcReduction="10000"/>
          </a:bodyPr>
          <a:lstStyle/>
          <a:p>
            <a:r>
              <a:rPr lang="en-US" dirty="0"/>
              <a:t>We </a:t>
            </a:r>
            <a:r>
              <a:rPr lang="en-US" u="sng" dirty="0"/>
              <a:t>do</a:t>
            </a:r>
            <a:r>
              <a:rPr lang="en-US" dirty="0"/>
              <a:t> need to shield them from excessive load, to avoid collapse.  Often we filter all the reads and only send them the updates.</a:t>
            </a:r>
          </a:p>
          <a:p>
            <a:endParaRPr lang="en-US" dirty="0"/>
          </a:p>
          <a:p>
            <a:r>
              <a:rPr lang="en-US" dirty="0"/>
              <a:t>And we host them deep in the cloud, with layers of functions and </a:t>
            </a:r>
            <a:r>
              <a:rPr lang="en-US" dirty="0">
                <a:sym typeface="Symbol" panose="05050102010706020507" pitchFamily="18" charset="2"/>
              </a:rPr>
              <a:t>-services to absorb as much work as possible</a:t>
            </a:r>
          </a:p>
          <a:p>
            <a:endParaRPr lang="en-US" dirty="0">
              <a:sym typeface="Symbol" panose="05050102010706020507" pitchFamily="18" charset="2"/>
            </a:endParaRPr>
          </a:p>
          <a:p>
            <a:r>
              <a:rPr lang="en-US" dirty="0">
                <a:sym typeface="Symbol" panose="05050102010706020507" pitchFamily="18" charset="2"/>
              </a:rPr>
              <a:t>But at the end of the pipeline, you still find massive enterprise databases in any major system.  They continue to be one of the most important cloud components, even if key-value DHTs handle large categories of work!</a:t>
            </a:r>
            <a:endParaRPr lang="en-US" dirty="0"/>
          </a:p>
        </p:txBody>
      </p:sp>
      <p:sp>
        <p:nvSpPr>
          <p:cNvPr id="4" name="Footer Placeholder 3">
            <a:extLst>
              <a:ext uri="{FF2B5EF4-FFF2-40B4-BE49-F238E27FC236}">
                <a16:creationId xmlns:a16="http://schemas.microsoft.com/office/drawing/2014/main" id="{76043D41-DB56-772F-16D6-5D9729CF55E0}"/>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6E204E04-7E8C-7C5C-34BD-EAC22E8FE756}"/>
              </a:ext>
            </a:extLst>
          </p:cNvPr>
          <p:cNvSpPr>
            <a:spLocks noGrp="1"/>
          </p:cNvSpPr>
          <p:nvPr>
            <p:ph type="sldNum" sz="quarter" idx="12"/>
          </p:nvPr>
        </p:nvSpPr>
        <p:spPr/>
        <p:txBody>
          <a:bodyPr/>
          <a:lstStyle/>
          <a:p>
            <a:fld id="{3C974458-8A97-4835-BF79-1FB6D7856C21}" type="slidenum">
              <a:rPr lang="en-US" smtClean="0"/>
              <a:t>12</a:t>
            </a:fld>
            <a:endParaRPr lang="en-US"/>
          </a:p>
        </p:txBody>
      </p:sp>
      <p:pic>
        <p:nvPicPr>
          <p:cNvPr id="6" name="Picture 5">
            <a:extLst>
              <a:ext uri="{FF2B5EF4-FFF2-40B4-BE49-F238E27FC236}">
                <a16:creationId xmlns:a16="http://schemas.microsoft.com/office/drawing/2014/main" id="{929ED14C-CB04-92D6-1B77-916DDF43FDEF}"/>
              </a:ext>
            </a:extLst>
          </p:cNvPr>
          <p:cNvPicPr>
            <a:picLocks noChangeAspect="1"/>
          </p:cNvPicPr>
          <p:nvPr/>
        </p:nvPicPr>
        <p:blipFill>
          <a:blip r:embed="rId2"/>
          <a:stretch>
            <a:fillRect/>
          </a:stretch>
        </p:blipFill>
        <p:spPr>
          <a:xfrm>
            <a:off x="9919796" y="250257"/>
            <a:ext cx="1999488" cy="1499616"/>
          </a:xfrm>
          <a:prstGeom prst="rect">
            <a:avLst/>
          </a:prstGeom>
        </p:spPr>
      </p:pic>
      <p:sp>
        <p:nvSpPr>
          <p:cNvPr id="7" name="TextBox 6">
            <a:extLst>
              <a:ext uri="{FF2B5EF4-FFF2-40B4-BE49-F238E27FC236}">
                <a16:creationId xmlns:a16="http://schemas.microsoft.com/office/drawing/2014/main" id="{784CA915-66B9-B871-638B-48FECCF50378}"/>
              </a:ext>
            </a:extLst>
          </p:cNvPr>
          <p:cNvSpPr txBox="1"/>
          <p:nvPr/>
        </p:nvSpPr>
        <p:spPr>
          <a:xfrm>
            <a:off x="9919797" y="1715500"/>
            <a:ext cx="2179160" cy="369332"/>
          </a:xfrm>
          <a:prstGeom prst="rect">
            <a:avLst/>
          </a:prstGeom>
          <a:noFill/>
        </p:spPr>
        <p:txBody>
          <a:bodyPr wrap="square" rtlCol="0">
            <a:spAutoFit/>
          </a:bodyPr>
          <a:lstStyle/>
          <a:p>
            <a:r>
              <a:rPr lang="en-US" dirty="0"/>
              <a:t>Relational Databases</a:t>
            </a:r>
          </a:p>
        </p:txBody>
      </p:sp>
    </p:spTree>
    <p:extLst>
      <p:ext uri="{BB962C8B-B14F-4D97-AF65-F5344CB8AC3E}">
        <p14:creationId xmlns:p14="http://schemas.microsoft.com/office/powerpoint/2010/main" val="1949238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30552-861D-BF8F-F0F5-29AC27B146B0}"/>
              </a:ext>
            </a:extLst>
          </p:cNvPr>
          <p:cNvSpPr>
            <a:spLocks noGrp="1"/>
          </p:cNvSpPr>
          <p:nvPr>
            <p:ph type="title"/>
          </p:nvPr>
        </p:nvSpPr>
        <p:spPr/>
        <p:txBody>
          <a:bodyPr/>
          <a:lstStyle/>
          <a:p>
            <a:r>
              <a:rPr lang="en-US" dirty="0"/>
              <a:t>SQL language</a:t>
            </a:r>
          </a:p>
        </p:txBody>
      </p:sp>
      <p:sp>
        <p:nvSpPr>
          <p:cNvPr id="3" name="Content Placeholder 2">
            <a:extLst>
              <a:ext uri="{FF2B5EF4-FFF2-40B4-BE49-F238E27FC236}">
                <a16:creationId xmlns:a16="http://schemas.microsoft.com/office/drawing/2014/main" id="{E4BF353B-8A87-D76A-6941-BBFEAD06FEF2}"/>
              </a:ext>
            </a:extLst>
          </p:cNvPr>
          <p:cNvSpPr>
            <a:spLocks noGrp="1"/>
          </p:cNvSpPr>
          <p:nvPr>
            <p:ph idx="1"/>
          </p:nvPr>
        </p:nvSpPr>
        <p:spPr/>
        <p:txBody>
          <a:bodyPr/>
          <a:lstStyle/>
          <a:p>
            <a:r>
              <a:rPr lang="en-US" dirty="0"/>
              <a:t>Used to access or update relational (tabular data)</a:t>
            </a:r>
          </a:p>
          <a:p>
            <a:endParaRPr lang="en-US" dirty="0"/>
          </a:p>
          <a:p>
            <a:r>
              <a:rPr lang="en-US" dirty="0"/>
              <a:t>In modern settings, the tables can be huge.  Database will automatically fragment the data and parallelize the queries and updates for speed</a:t>
            </a:r>
          </a:p>
          <a:p>
            <a:endParaRPr lang="en-US" dirty="0"/>
          </a:p>
          <a:p>
            <a:r>
              <a:rPr lang="en-US" dirty="0"/>
              <a:t>You can think of the database as a compiler: it translates your SQL code into a plan, then executes that plan for you.  Like Python, but the data you care about lives “in” the database, and the program runs “on” it.</a:t>
            </a:r>
          </a:p>
        </p:txBody>
      </p:sp>
      <p:sp>
        <p:nvSpPr>
          <p:cNvPr id="4" name="Footer Placeholder 3">
            <a:extLst>
              <a:ext uri="{FF2B5EF4-FFF2-40B4-BE49-F238E27FC236}">
                <a16:creationId xmlns:a16="http://schemas.microsoft.com/office/drawing/2014/main" id="{D0EED45E-027C-781D-3AD7-6B5C1A7AC89A}"/>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EFA96FDE-6F8D-283E-5B1B-FE6687EE25BA}"/>
              </a:ext>
            </a:extLst>
          </p:cNvPr>
          <p:cNvSpPr>
            <a:spLocks noGrp="1"/>
          </p:cNvSpPr>
          <p:nvPr>
            <p:ph type="sldNum" sz="quarter" idx="12"/>
          </p:nvPr>
        </p:nvSpPr>
        <p:spPr/>
        <p:txBody>
          <a:bodyPr/>
          <a:lstStyle/>
          <a:p>
            <a:fld id="{3C974458-8A97-4835-BF79-1FB6D7856C21}" type="slidenum">
              <a:rPr lang="en-US" smtClean="0"/>
              <a:t>13</a:t>
            </a:fld>
            <a:endParaRPr lang="en-US"/>
          </a:p>
        </p:txBody>
      </p:sp>
    </p:spTree>
    <p:extLst>
      <p:ext uri="{BB962C8B-B14F-4D97-AF65-F5344CB8AC3E}">
        <p14:creationId xmlns:p14="http://schemas.microsoft.com/office/powerpoint/2010/main" val="567047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a:extLst>
              <a:ext uri="{FF2B5EF4-FFF2-40B4-BE49-F238E27FC236}">
                <a16:creationId xmlns:a16="http://schemas.microsoft.com/office/drawing/2014/main" id="{DCCCB362-EFF0-4863-CAC3-CF1000DACD74}"/>
              </a:ext>
            </a:extLst>
          </p:cNvPr>
          <p:cNvSpPr>
            <a:spLocks noGrp="1" noChangeArrowheads="1"/>
          </p:cNvSpPr>
          <p:nvPr>
            <p:ph type="title"/>
          </p:nvPr>
        </p:nvSpPr>
        <p:spPr/>
        <p:txBody>
          <a:bodyPr/>
          <a:lstStyle/>
          <a:p>
            <a:r>
              <a:rPr lang="en-US" altLang="en-US" dirty="0"/>
              <a:t>Example: A relation</a:t>
            </a:r>
          </a:p>
        </p:txBody>
      </p:sp>
      <p:graphicFrame>
        <p:nvGraphicFramePr>
          <p:cNvPr id="211971" name="Group 3">
            <a:extLst>
              <a:ext uri="{FF2B5EF4-FFF2-40B4-BE49-F238E27FC236}">
                <a16:creationId xmlns:a16="http://schemas.microsoft.com/office/drawing/2014/main" id="{93075200-4066-5EA7-61C5-DE7C4C07E059}"/>
              </a:ext>
            </a:extLst>
          </p:cNvPr>
          <p:cNvGraphicFramePr>
            <a:graphicFrameLocks noGrp="1"/>
          </p:cNvGraphicFramePr>
          <p:nvPr>
            <p:extLst>
              <p:ext uri="{D42A27DB-BD31-4B8C-83A1-F6EECF244321}">
                <p14:modId xmlns:p14="http://schemas.microsoft.com/office/powerpoint/2010/main" val="3044847301"/>
              </p:ext>
            </p:extLst>
          </p:nvPr>
        </p:nvGraphicFramePr>
        <p:xfrm>
          <a:off x="2667000" y="2209800"/>
          <a:ext cx="7696200" cy="3556000"/>
        </p:xfrm>
        <a:graphic>
          <a:graphicData uri="http://schemas.openxmlformats.org/drawingml/2006/table">
            <a:tbl>
              <a:tblPr/>
              <a:tblGrid>
                <a:gridCol w="1924050">
                  <a:extLst>
                    <a:ext uri="{9D8B030D-6E8A-4147-A177-3AD203B41FA5}">
                      <a16:colId xmlns:a16="http://schemas.microsoft.com/office/drawing/2014/main" val="3375826418"/>
                    </a:ext>
                  </a:extLst>
                </a:gridCol>
                <a:gridCol w="1924050">
                  <a:extLst>
                    <a:ext uri="{9D8B030D-6E8A-4147-A177-3AD203B41FA5}">
                      <a16:colId xmlns:a16="http://schemas.microsoft.com/office/drawing/2014/main" val="3540586747"/>
                    </a:ext>
                  </a:extLst>
                </a:gridCol>
                <a:gridCol w="1924050">
                  <a:extLst>
                    <a:ext uri="{9D8B030D-6E8A-4147-A177-3AD203B41FA5}">
                      <a16:colId xmlns:a16="http://schemas.microsoft.com/office/drawing/2014/main" val="1448345102"/>
                    </a:ext>
                  </a:extLst>
                </a:gridCol>
                <a:gridCol w="1924050">
                  <a:extLst>
                    <a:ext uri="{9D8B030D-6E8A-4147-A177-3AD203B41FA5}">
                      <a16:colId xmlns:a16="http://schemas.microsoft.com/office/drawing/2014/main" val="3964464763"/>
                    </a:ext>
                  </a:extLst>
                </a:gridCol>
              </a:tblGrid>
              <a:tr h="7112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a:ln>
                            <a:noFill/>
                          </a:ln>
                          <a:solidFill>
                            <a:srgbClr val="0070C0"/>
                          </a:solidFill>
                          <a:effectLst/>
                          <a:latin typeface="Times New Roman" panose="02020603050405020304" pitchFamily="18" charset="0"/>
                        </a:rPr>
                        <a:t>PName</a:t>
                      </a:r>
                      <a:endParaRPr kumimoji="0" lang="en-US" altLang="en-US" sz="2400" b="0" i="0" u="none" strike="noStrike" cap="none" normalizeH="0" baseline="0" dirty="0">
                        <a:ln>
                          <a:noFill/>
                        </a:ln>
                        <a:solidFill>
                          <a:srgbClr val="0070C0"/>
                        </a:solidFill>
                        <a:effectLst/>
                        <a:latin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rgbClr val="0070C0"/>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rgbClr val="0070C0"/>
                          </a:solidFill>
                          <a:effectLst/>
                          <a:latin typeface="Times New Roman" panose="02020603050405020304"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70C0"/>
                          </a:solidFill>
                          <a:effectLst/>
                          <a:latin typeface="Times New Roman" panose="02020603050405020304"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7271097"/>
                  </a:ext>
                </a:extLst>
              </a:tr>
              <a:tr h="7112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92430097"/>
                  </a:ext>
                </a:extLst>
              </a:tr>
              <a:tr h="7112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9760663"/>
                  </a:ext>
                </a:extLst>
              </a:tr>
              <a:tr h="7112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4239737"/>
                  </a:ext>
                </a:extLst>
              </a:tr>
              <a:tr h="7112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rPr>
                        <a:t>MultiTouch</a:t>
                      </a:r>
                      <a:endParaRPr kumimoji="0" lang="en-US" altLang="en-US" sz="2400" b="0" i="0" u="none" strike="noStrike" cap="none" normalizeH="0" baseline="0" dirty="0">
                        <a:ln>
                          <a:noFill/>
                        </a:ln>
                        <a:solidFill>
                          <a:schemeClr val="tx1"/>
                        </a:solidFill>
                        <a:effectLst/>
                        <a:latin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1883609"/>
                  </a:ext>
                </a:extLst>
              </a:tr>
            </a:tbl>
          </a:graphicData>
        </a:graphic>
      </p:graphicFrame>
      <p:sp>
        <p:nvSpPr>
          <p:cNvPr id="212003" name="Text Box 35">
            <a:extLst>
              <a:ext uri="{FF2B5EF4-FFF2-40B4-BE49-F238E27FC236}">
                <a16:creationId xmlns:a16="http://schemas.microsoft.com/office/drawing/2014/main" id="{860137BF-F53A-623C-469C-A06C1E2F7435}"/>
              </a:ext>
            </a:extLst>
          </p:cNvPr>
          <p:cNvSpPr txBox="1">
            <a:spLocks noChangeArrowheads="1"/>
          </p:cNvSpPr>
          <p:nvPr/>
        </p:nvSpPr>
        <p:spPr bwMode="auto">
          <a:xfrm>
            <a:off x="2133601" y="1676400"/>
            <a:ext cx="10954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solidFill>
                  <a:srgbClr val="0070C0"/>
                </a:solidFill>
              </a:rPr>
              <a:t>Product</a:t>
            </a:r>
          </a:p>
        </p:txBody>
      </p:sp>
      <p:sp>
        <p:nvSpPr>
          <p:cNvPr id="212004" name="AutoShape 36">
            <a:extLst>
              <a:ext uri="{FF2B5EF4-FFF2-40B4-BE49-F238E27FC236}">
                <a16:creationId xmlns:a16="http://schemas.microsoft.com/office/drawing/2014/main" id="{90FDEFEF-1EE9-CF32-149D-737CB50614B7}"/>
              </a:ext>
            </a:extLst>
          </p:cNvPr>
          <p:cNvSpPr>
            <a:spLocks noChangeArrowheads="1"/>
          </p:cNvSpPr>
          <p:nvPr/>
        </p:nvSpPr>
        <p:spPr bwMode="auto">
          <a:xfrm>
            <a:off x="8137927" y="531983"/>
            <a:ext cx="2171174" cy="519351"/>
          </a:xfrm>
          <a:prstGeom prst="wedgeEllipseCallout">
            <a:avLst>
              <a:gd name="adj1" fmla="val 593"/>
              <a:gd name="adj2" fmla="val 297181"/>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t>Attribute name</a:t>
            </a:r>
          </a:p>
        </p:txBody>
      </p:sp>
      <p:sp>
        <p:nvSpPr>
          <p:cNvPr id="212005" name="AutoShape 37">
            <a:extLst>
              <a:ext uri="{FF2B5EF4-FFF2-40B4-BE49-F238E27FC236}">
                <a16:creationId xmlns:a16="http://schemas.microsoft.com/office/drawing/2014/main" id="{84CC6DA4-CC08-6290-7F38-A7EF79BDDA17}"/>
              </a:ext>
            </a:extLst>
          </p:cNvPr>
          <p:cNvSpPr>
            <a:spLocks noChangeArrowheads="1"/>
          </p:cNvSpPr>
          <p:nvPr/>
        </p:nvSpPr>
        <p:spPr bwMode="auto">
          <a:xfrm>
            <a:off x="2519876" y="434911"/>
            <a:ext cx="2078125" cy="519351"/>
          </a:xfrm>
          <a:prstGeom prst="wedgeEllipseCallout">
            <a:avLst>
              <a:gd name="adj1" fmla="val -23120"/>
              <a:gd name="adj2" fmla="val 211796"/>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t>Relation name</a:t>
            </a:r>
          </a:p>
        </p:txBody>
      </p:sp>
      <p:sp>
        <p:nvSpPr>
          <p:cNvPr id="212006" name="AutoShape 38">
            <a:extLst>
              <a:ext uri="{FF2B5EF4-FFF2-40B4-BE49-F238E27FC236}">
                <a16:creationId xmlns:a16="http://schemas.microsoft.com/office/drawing/2014/main" id="{7CE74141-BFD2-0554-F730-E00958F208C2}"/>
              </a:ext>
            </a:extLst>
          </p:cNvPr>
          <p:cNvSpPr>
            <a:spLocks noChangeArrowheads="1"/>
          </p:cNvSpPr>
          <p:nvPr/>
        </p:nvSpPr>
        <p:spPr bwMode="auto">
          <a:xfrm>
            <a:off x="1661992" y="4844715"/>
            <a:ext cx="943217" cy="519351"/>
          </a:xfrm>
          <a:prstGeom prst="wedgeEllipseCallout">
            <a:avLst>
              <a:gd name="adj1" fmla="val 56852"/>
              <a:gd name="adj2" fmla="val 66672"/>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t>Tuple</a:t>
            </a:r>
          </a:p>
        </p:txBody>
      </p:sp>
      <p:sp>
        <p:nvSpPr>
          <p:cNvPr id="3" name="Footer Placeholder 2">
            <a:extLst>
              <a:ext uri="{FF2B5EF4-FFF2-40B4-BE49-F238E27FC236}">
                <a16:creationId xmlns:a16="http://schemas.microsoft.com/office/drawing/2014/main" id="{92B1D2BB-8795-27E0-BB0C-56FAB5F60534}"/>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B581F34D-B47C-8705-07BD-55FDCC5475AF}"/>
              </a:ext>
            </a:extLst>
          </p:cNvPr>
          <p:cNvSpPr>
            <a:spLocks noGrp="1"/>
          </p:cNvSpPr>
          <p:nvPr>
            <p:ph type="sldNum" sz="quarter" idx="12"/>
          </p:nvPr>
        </p:nvSpPr>
        <p:spPr/>
        <p:txBody>
          <a:bodyPr/>
          <a:lstStyle/>
          <a:p>
            <a:fld id="{3C974458-8A97-4835-BF79-1FB6D7856C21}" type="slidenum">
              <a:rPr lang="en-US" smtClean="0"/>
              <a:t>14</a:t>
            </a:fld>
            <a:endParaRPr lang="en-US"/>
          </a:p>
        </p:txBody>
      </p:sp>
      <p:sp>
        <p:nvSpPr>
          <p:cNvPr id="2" name="Rectangle 1">
            <a:extLst>
              <a:ext uri="{FF2B5EF4-FFF2-40B4-BE49-F238E27FC236}">
                <a16:creationId xmlns:a16="http://schemas.microsoft.com/office/drawing/2014/main" id="{1BE31B02-F4CF-1E49-8DAC-F6ADAB5155E4}"/>
              </a:ext>
            </a:extLst>
          </p:cNvPr>
          <p:cNvSpPr/>
          <p:nvPr/>
        </p:nvSpPr>
        <p:spPr>
          <a:xfrm>
            <a:off x="2667000" y="5034013"/>
            <a:ext cx="7696200" cy="731787"/>
          </a:xfrm>
          <a:prstGeom prst="rect">
            <a:avLst/>
          </a:prstGeom>
          <a:solidFill>
            <a:srgbClr val="FFFFA3">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2005"/>
                                        </p:tgtEl>
                                        <p:attrNameLst>
                                          <p:attrName>style.visibility</p:attrName>
                                        </p:attrNameLst>
                                      </p:cBhvr>
                                      <p:to>
                                        <p:strVal val="visible"/>
                                      </p:to>
                                    </p:set>
                                    <p:animEffect transition="in" filter="randombar(horizontal)">
                                      <p:cBhvr>
                                        <p:cTn id="7" dur="500"/>
                                        <p:tgtEl>
                                          <p:spTgt spid="212005"/>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2004"/>
                                        </p:tgtEl>
                                        <p:attrNameLst>
                                          <p:attrName>style.visibility</p:attrName>
                                        </p:attrNameLst>
                                      </p:cBhvr>
                                      <p:to>
                                        <p:strVal val="visible"/>
                                      </p:to>
                                    </p:set>
                                    <p:animEffect transition="in" filter="randombar(horizontal)">
                                      <p:cBhvr>
                                        <p:cTn id="12" dur="500"/>
                                        <p:tgtEl>
                                          <p:spTgt spid="21200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12006"/>
                                        </p:tgtEl>
                                        <p:attrNameLst>
                                          <p:attrName>style.visibility</p:attrName>
                                        </p:attrNameLst>
                                      </p:cBhvr>
                                      <p:to>
                                        <p:strVal val="visible"/>
                                      </p:to>
                                    </p:set>
                                    <p:animEffect transition="in" filter="randombar(horizontal)">
                                      <p:cBhvr>
                                        <p:cTn id="17" dur="500"/>
                                        <p:tgtEl>
                                          <p:spTgt spid="212006"/>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randombar(horizont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04" grpId="0" animBg="1"/>
      <p:bldP spid="212005" grpId="0" animBg="1"/>
      <p:bldP spid="212006"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E0EE3354-D6CA-C45D-FD34-28B984F7BB34}"/>
              </a:ext>
            </a:extLst>
          </p:cNvPr>
          <p:cNvSpPr>
            <a:spLocks noGrp="1" noChangeArrowheads="1"/>
          </p:cNvSpPr>
          <p:nvPr>
            <p:ph type="title"/>
          </p:nvPr>
        </p:nvSpPr>
        <p:spPr/>
        <p:txBody>
          <a:bodyPr/>
          <a:lstStyle/>
          <a:p>
            <a:r>
              <a:rPr lang="en-US" altLang="en-US"/>
              <a:t>NULLS in SQL</a:t>
            </a:r>
          </a:p>
        </p:txBody>
      </p:sp>
      <p:sp>
        <p:nvSpPr>
          <p:cNvPr id="329731" name="Rectangle 3">
            <a:extLst>
              <a:ext uri="{FF2B5EF4-FFF2-40B4-BE49-F238E27FC236}">
                <a16:creationId xmlns:a16="http://schemas.microsoft.com/office/drawing/2014/main" id="{86EAE75F-A6A9-E80E-1C85-6EC4D1BD500C}"/>
              </a:ext>
            </a:extLst>
          </p:cNvPr>
          <p:cNvSpPr>
            <a:spLocks noGrp="1" noChangeArrowheads="1"/>
          </p:cNvSpPr>
          <p:nvPr>
            <p:ph type="body" idx="1"/>
          </p:nvPr>
        </p:nvSpPr>
        <p:spPr/>
        <p:txBody>
          <a:bodyPr>
            <a:normAutofit lnSpcReduction="10000"/>
          </a:bodyPr>
          <a:lstStyle/>
          <a:p>
            <a:r>
              <a:rPr lang="en-US" altLang="en-US"/>
              <a:t>Whenever we don’t have a value, we can put a NULL</a:t>
            </a:r>
          </a:p>
          <a:p>
            <a:r>
              <a:rPr lang="en-US" altLang="en-US"/>
              <a:t>Can mean many things:</a:t>
            </a:r>
          </a:p>
          <a:p>
            <a:pPr lvl="1"/>
            <a:r>
              <a:rPr lang="en-US" altLang="en-US"/>
              <a:t>Value does not exists</a:t>
            </a:r>
          </a:p>
          <a:p>
            <a:pPr lvl="1"/>
            <a:r>
              <a:rPr lang="en-US" altLang="en-US"/>
              <a:t>Value exists but is unknown</a:t>
            </a:r>
          </a:p>
          <a:p>
            <a:pPr lvl="1"/>
            <a:r>
              <a:rPr lang="en-US" altLang="en-US"/>
              <a:t>Value not applicable</a:t>
            </a:r>
          </a:p>
          <a:p>
            <a:pPr lvl="1"/>
            <a:r>
              <a:rPr lang="en-US" altLang="en-US"/>
              <a:t>Etc.</a:t>
            </a:r>
          </a:p>
          <a:p>
            <a:r>
              <a:rPr lang="en-US" altLang="en-US"/>
              <a:t>The schema specifies for each attribute if can be null (nullable attribute) or not</a:t>
            </a:r>
          </a:p>
          <a:p>
            <a:r>
              <a:rPr lang="en-US" altLang="en-US"/>
              <a:t>How does SQL cope with tables that have NULLs ?</a:t>
            </a:r>
          </a:p>
        </p:txBody>
      </p:sp>
      <p:sp>
        <p:nvSpPr>
          <p:cNvPr id="4" name="Footer Placeholder 3">
            <a:extLst>
              <a:ext uri="{FF2B5EF4-FFF2-40B4-BE49-F238E27FC236}">
                <a16:creationId xmlns:a16="http://schemas.microsoft.com/office/drawing/2014/main" id="{F0FF04E3-F171-0681-0DAC-0D1E9C922191}"/>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4175A218-6C06-6A29-1B9E-6A89CBA3E1E0}"/>
              </a:ext>
            </a:extLst>
          </p:cNvPr>
          <p:cNvSpPr>
            <a:spLocks noGrp="1"/>
          </p:cNvSpPr>
          <p:nvPr>
            <p:ph type="sldNum" sz="quarter" idx="12"/>
          </p:nvPr>
        </p:nvSpPr>
        <p:spPr/>
        <p:txBody>
          <a:bodyPr/>
          <a:lstStyle/>
          <a:p>
            <a:fld id="{3C974458-8A97-4835-BF79-1FB6D7856C21}" type="slidenum">
              <a:rPr lang="en-US" smtClean="0"/>
              <a:t>15</a:t>
            </a:fld>
            <a:endParaRPr lang="en-US"/>
          </a:p>
        </p:txBody>
      </p:sp>
    </p:spTree>
    <p:extLst>
      <p:ext uri="{BB962C8B-B14F-4D97-AF65-F5344CB8AC3E}">
        <p14:creationId xmlns:p14="http://schemas.microsoft.com/office/powerpoint/2010/main" val="3103167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id="{EF6F5921-C307-4F62-4D14-5E3662715583}"/>
              </a:ext>
            </a:extLst>
          </p:cNvPr>
          <p:cNvSpPr>
            <a:spLocks noGrp="1" noChangeArrowheads="1"/>
          </p:cNvSpPr>
          <p:nvPr>
            <p:ph type="title"/>
          </p:nvPr>
        </p:nvSpPr>
        <p:spPr/>
        <p:txBody>
          <a:bodyPr/>
          <a:lstStyle/>
          <a:p>
            <a:r>
              <a:rPr lang="en-US" altLang="en-US"/>
              <a:t>Null Values</a:t>
            </a:r>
          </a:p>
        </p:txBody>
      </p:sp>
      <p:sp>
        <p:nvSpPr>
          <p:cNvPr id="331779" name="Rectangle 3">
            <a:extLst>
              <a:ext uri="{FF2B5EF4-FFF2-40B4-BE49-F238E27FC236}">
                <a16:creationId xmlns:a16="http://schemas.microsoft.com/office/drawing/2014/main" id="{5F9C1297-1F83-F93B-20CF-AD6089FDDE77}"/>
              </a:ext>
            </a:extLst>
          </p:cNvPr>
          <p:cNvSpPr>
            <a:spLocks noGrp="1" noChangeArrowheads="1"/>
          </p:cNvSpPr>
          <p:nvPr>
            <p:ph type="body" idx="1"/>
          </p:nvPr>
        </p:nvSpPr>
        <p:spPr/>
        <p:txBody>
          <a:bodyPr/>
          <a:lstStyle/>
          <a:p>
            <a:r>
              <a:rPr lang="en-US" altLang="en-US" dirty="0"/>
              <a:t>If x= NULL then 4*(3-x)/7 is still NULL</a:t>
            </a:r>
          </a:p>
          <a:p>
            <a:endParaRPr lang="en-US" altLang="en-US" dirty="0"/>
          </a:p>
          <a:p>
            <a:r>
              <a:rPr lang="en-US" altLang="en-US" dirty="0"/>
              <a:t>If x= NULL then x=“Joe”    is UNKNOWN</a:t>
            </a:r>
          </a:p>
          <a:p>
            <a:r>
              <a:rPr lang="en-US" altLang="en-US" dirty="0"/>
              <a:t>In SQL there are three truth values:</a:t>
            </a:r>
          </a:p>
          <a:p>
            <a:pPr lvl="1"/>
            <a:r>
              <a:rPr lang="en-US" altLang="en-US" dirty="0"/>
              <a:t> FALSE             = 	0</a:t>
            </a:r>
          </a:p>
          <a:p>
            <a:pPr lvl="1"/>
            <a:r>
              <a:rPr lang="en-US" altLang="en-US" dirty="0"/>
              <a:t> UNKNOWN</a:t>
            </a:r>
          </a:p>
          <a:p>
            <a:pPr lvl="1"/>
            <a:r>
              <a:rPr lang="en-US" altLang="en-US" dirty="0"/>
              <a:t> TRUE               = 	1</a:t>
            </a:r>
          </a:p>
        </p:txBody>
      </p:sp>
      <p:sp>
        <p:nvSpPr>
          <p:cNvPr id="4" name="Footer Placeholder 3">
            <a:extLst>
              <a:ext uri="{FF2B5EF4-FFF2-40B4-BE49-F238E27FC236}">
                <a16:creationId xmlns:a16="http://schemas.microsoft.com/office/drawing/2014/main" id="{5254043B-813E-438F-ABD9-87AF98DC9190}"/>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77B59E57-2CCE-D020-4ADD-72223F3AEBA9}"/>
              </a:ext>
            </a:extLst>
          </p:cNvPr>
          <p:cNvSpPr>
            <a:spLocks noGrp="1"/>
          </p:cNvSpPr>
          <p:nvPr>
            <p:ph type="sldNum" sz="quarter" idx="12"/>
          </p:nvPr>
        </p:nvSpPr>
        <p:spPr/>
        <p:txBody>
          <a:bodyPr/>
          <a:lstStyle/>
          <a:p>
            <a:fld id="{3C974458-8A97-4835-BF79-1FB6D7856C21}" type="slidenum">
              <a:rPr lang="en-US" smtClean="0"/>
              <a:t>16</a:t>
            </a:fld>
            <a:endParaRPr lang="en-US"/>
          </a:p>
        </p:txBody>
      </p:sp>
    </p:spTree>
    <p:extLst>
      <p:ext uri="{BB962C8B-B14F-4D97-AF65-F5344CB8AC3E}">
        <p14:creationId xmlns:p14="http://schemas.microsoft.com/office/powerpoint/2010/main" val="4288560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a:extLst>
              <a:ext uri="{FF2B5EF4-FFF2-40B4-BE49-F238E27FC236}">
                <a16:creationId xmlns:a16="http://schemas.microsoft.com/office/drawing/2014/main" id="{FF525F6F-B052-4106-FD63-6E866C6FFD55}"/>
              </a:ext>
            </a:extLst>
          </p:cNvPr>
          <p:cNvSpPr>
            <a:spLocks noGrp="1" noChangeArrowheads="1"/>
          </p:cNvSpPr>
          <p:nvPr>
            <p:ph type="title"/>
          </p:nvPr>
        </p:nvSpPr>
        <p:spPr/>
        <p:txBody>
          <a:bodyPr/>
          <a:lstStyle/>
          <a:p>
            <a:r>
              <a:rPr lang="en-US" altLang="en-US"/>
              <a:t>SQL Query</a:t>
            </a:r>
          </a:p>
        </p:txBody>
      </p:sp>
      <p:sp>
        <p:nvSpPr>
          <p:cNvPr id="220163" name="Text Box 3">
            <a:extLst>
              <a:ext uri="{FF2B5EF4-FFF2-40B4-BE49-F238E27FC236}">
                <a16:creationId xmlns:a16="http://schemas.microsoft.com/office/drawing/2014/main" id="{FA3CD11C-C4BC-F1BB-3F48-E52A2D18E3FD}"/>
              </a:ext>
            </a:extLst>
          </p:cNvPr>
          <p:cNvSpPr txBox="1">
            <a:spLocks noChangeArrowheads="1"/>
          </p:cNvSpPr>
          <p:nvPr/>
        </p:nvSpPr>
        <p:spPr bwMode="auto">
          <a:xfrm>
            <a:off x="1981201" y="2667000"/>
            <a:ext cx="662642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sz="2400" dirty="0"/>
          </a:p>
          <a:p>
            <a:pPr eaLnBrk="0" hangingPunct="0"/>
            <a:r>
              <a:rPr lang="en-US" altLang="en-US" sz="2400" dirty="0"/>
              <a:t>Basic form: (plus many </a:t>
            </a:r>
            <a:r>
              <a:rPr lang="en-US" altLang="en-US" sz="2400" dirty="0" err="1"/>
              <a:t>many</a:t>
            </a:r>
            <a:r>
              <a:rPr lang="en-US" altLang="en-US" sz="2400" dirty="0"/>
              <a:t> more bells and whistles)</a:t>
            </a:r>
          </a:p>
          <a:p>
            <a:pPr eaLnBrk="0" hangingPunct="0"/>
            <a:endParaRPr lang="en-US" altLang="en-US" sz="2400" dirty="0"/>
          </a:p>
          <a:p>
            <a:pPr eaLnBrk="0" hangingPunct="0"/>
            <a:endParaRPr lang="en-US" altLang="en-US" sz="2400" dirty="0"/>
          </a:p>
          <a:p>
            <a:pPr eaLnBrk="0" hangingPunct="0"/>
            <a:endParaRPr lang="en-US" altLang="en-US" sz="2400" dirty="0"/>
          </a:p>
        </p:txBody>
      </p:sp>
      <p:sp>
        <p:nvSpPr>
          <p:cNvPr id="220164" name="Rectangle 4">
            <a:extLst>
              <a:ext uri="{FF2B5EF4-FFF2-40B4-BE49-F238E27FC236}">
                <a16:creationId xmlns:a16="http://schemas.microsoft.com/office/drawing/2014/main" id="{4BAB75EB-EB3A-0DDA-8A16-4BCCA0D064A2}"/>
              </a:ext>
            </a:extLst>
          </p:cNvPr>
          <p:cNvSpPr>
            <a:spLocks noChangeArrowheads="1"/>
          </p:cNvSpPr>
          <p:nvPr/>
        </p:nvSpPr>
        <p:spPr bwMode="auto">
          <a:xfrm>
            <a:off x="2820989" y="3957638"/>
            <a:ext cx="3405099"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dirty="0"/>
              <a:t> </a:t>
            </a:r>
            <a:r>
              <a:rPr lang="en-US" altLang="en-US" dirty="0">
                <a:solidFill>
                  <a:schemeClr val="accent2"/>
                </a:solidFill>
              </a:rPr>
              <a:t>SELECT </a:t>
            </a:r>
            <a:r>
              <a:rPr lang="en-US" altLang="en-US" dirty="0"/>
              <a:t> &lt;attributes&gt;</a:t>
            </a:r>
          </a:p>
          <a:p>
            <a:pPr eaLnBrk="0" hangingPunct="0"/>
            <a:r>
              <a:rPr lang="en-US" altLang="en-US" dirty="0"/>
              <a:t> </a:t>
            </a:r>
            <a:r>
              <a:rPr lang="en-US" altLang="en-US" dirty="0">
                <a:solidFill>
                  <a:schemeClr val="accent2"/>
                </a:solidFill>
              </a:rPr>
              <a:t>FROM</a:t>
            </a:r>
            <a:r>
              <a:rPr lang="en-US" altLang="en-US" dirty="0"/>
              <a:t>     &lt;one or more relations&gt;</a:t>
            </a:r>
          </a:p>
          <a:p>
            <a:pPr eaLnBrk="0" hangingPunct="0"/>
            <a:r>
              <a:rPr lang="en-US" altLang="en-US" dirty="0"/>
              <a:t> </a:t>
            </a:r>
            <a:r>
              <a:rPr lang="en-US" altLang="en-US" dirty="0">
                <a:solidFill>
                  <a:schemeClr val="accent2"/>
                </a:solidFill>
              </a:rPr>
              <a:t>WHERE</a:t>
            </a:r>
            <a:r>
              <a:rPr lang="en-US" altLang="en-US" dirty="0"/>
              <a:t>  &lt;conditions&gt;</a:t>
            </a:r>
          </a:p>
        </p:txBody>
      </p:sp>
      <p:sp>
        <p:nvSpPr>
          <p:cNvPr id="3" name="Footer Placeholder 2">
            <a:extLst>
              <a:ext uri="{FF2B5EF4-FFF2-40B4-BE49-F238E27FC236}">
                <a16:creationId xmlns:a16="http://schemas.microsoft.com/office/drawing/2014/main" id="{9BAF4135-E0F1-13DC-A607-2F2E12284C8C}"/>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43C299DA-16AE-AEFD-718C-73CF050B0767}"/>
              </a:ext>
            </a:extLst>
          </p:cNvPr>
          <p:cNvSpPr>
            <a:spLocks noGrp="1"/>
          </p:cNvSpPr>
          <p:nvPr>
            <p:ph type="sldNum" sz="quarter" idx="12"/>
          </p:nvPr>
        </p:nvSpPr>
        <p:spPr/>
        <p:txBody>
          <a:bodyPr/>
          <a:lstStyle/>
          <a:p>
            <a:fld id="{3C974458-8A97-4835-BF79-1FB6D7856C21}"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a:extLst>
              <a:ext uri="{FF2B5EF4-FFF2-40B4-BE49-F238E27FC236}">
                <a16:creationId xmlns:a16="http://schemas.microsoft.com/office/drawing/2014/main" id="{3585AEAD-228B-F1A6-BD1A-8B0FC0F122E2}"/>
              </a:ext>
            </a:extLst>
          </p:cNvPr>
          <p:cNvSpPr>
            <a:spLocks noGrp="1" noChangeArrowheads="1"/>
          </p:cNvSpPr>
          <p:nvPr>
            <p:ph type="title"/>
          </p:nvPr>
        </p:nvSpPr>
        <p:spPr/>
        <p:txBody>
          <a:bodyPr/>
          <a:lstStyle/>
          <a:p>
            <a:r>
              <a:rPr lang="en-US" altLang="en-US"/>
              <a:t>Simple SQL Query</a:t>
            </a:r>
          </a:p>
        </p:txBody>
      </p:sp>
      <p:graphicFrame>
        <p:nvGraphicFramePr>
          <p:cNvPr id="222211" name="Group 3">
            <a:extLst>
              <a:ext uri="{FF2B5EF4-FFF2-40B4-BE49-F238E27FC236}">
                <a16:creationId xmlns:a16="http://schemas.microsoft.com/office/drawing/2014/main" id="{AE125C23-0566-9CAC-BF31-E980CAC9E361}"/>
              </a:ext>
            </a:extLst>
          </p:cNvPr>
          <p:cNvGraphicFramePr>
            <a:graphicFrameLocks noGrp="1"/>
          </p:cNvGraphicFramePr>
          <p:nvPr/>
        </p:nvGraphicFramePr>
        <p:xfrm>
          <a:off x="4876800" y="1981201"/>
          <a:ext cx="5410200" cy="1676400"/>
        </p:xfrm>
        <a:graphic>
          <a:graphicData uri="http://schemas.openxmlformats.org/drawingml/2006/table">
            <a:tbl>
              <a:tblPr/>
              <a:tblGrid>
                <a:gridCol w="1352550">
                  <a:extLst>
                    <a:ext uri="{9D8B030D-6E8A-4147-A177-3AD203B41FA5}">
                      <a16:colId xmlns:a16="http://schemas.microsoft.com/office/drawing/2014/main" val="2428507518"/>
                    </a:ext>
                  </a:extLst>
                </a:gridCol>
                <a:gridCol w="1352550">
                  <a:extLst>
                    <a:ext uri="{9D8B030D-6E8A-4147-A177-3AD203B41FA5}">
                      <a16:colId xmlns:a16="http://schemas.microsoft.com/office/drawing/2014/main" val="1244619644"/>
                    </a:ext>
                  </a:extLst>
                </a:gridCol>
                <a:gridCol w="1352550">
                  <a:extLst>
                    <a:ext uri="{9D8B030D-6E8A-4147-A177-3AD203B41FA5}">
                      <a16:colId xmlns:a16="http://schemas.microsoft.com/office/drawing/2014/main" val="1291151745"/>
                    </a:ext>
                  </a:extLst>
                </a:gridCol>
                <a:gridCol w="1352550">
                  <a:extLst>
                    <a:ext uri="{9D8B030D-6E8A-4147-A177-3AD203B41FA5}">
                      <a16:colId xmlns:a16="http://schemas.microsoft.com/office/drawing/2014/main" val="981713799"/>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0471401"/>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92759883"/>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9326366"/>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0183263"/>
                  </a:ext>
                </a:extLst>
              </a:tr>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3326644"/>
                  </a:ext>
                </a:extLst>
              </a:tr>
            </a:tbl>
          </a:graphicData>
        </a:graphic>
      </p:graphicFrame>
      <p:sp>
        <p:nvSpPr>
          <p:cNvPr id="222243" name="Rectangle 35">
            <a:extLst>
              <a:ext uri="{FF2B5EF4-FFF2-40B4-BE49-F238E27FC236}">
                <a16:creationId xmlns:a16="http://schemas.microsoft.com/office/drawing/2014/main" id="{5EC5EA1A-55CE-C073-83B4-0B5464510DEA}"/>
              </a:ext>
            </a:extLst>
          </p:cNvPr>
          <p:cNvSpPr>
            <a:spLocks noChangeArrowheads="1"/>
          </p:cNvSpPr>
          <p:nvPr/>
        </p:nvSpPr>
        <p:spPr bwMode="auto">
          <a:xfrm>
            <a:off x="1752600" y="3810000"/>
            <a:ext cx="2956450"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pPr>
            <a:r>
              <a:rPr lang="en-US" altLang="en-US">
                <a:solidFill>
                  <a:schemeClr val="accent2"/>
                </a:solidFill>
              </a:rPr>
              <a:t>SELECT</a:t>
            </a:r>
            <a:r>
              <a:rPr lang="en-US" altLang="en-US"/>
              <a:t>   *</a:t>
            </a:r>
            <a:br>
              <a:rPr lang="en-US" altLang="en-US"/>
            </a:br>
            <a:r>
              <a:rPr lang="en-US" altLang="en-US">
                <a:solidFill>
                  <a:schemeClr val="accent2"/>
                </a:solidFill>
              </a:rPr>
              <a:t>FROM</a:t>
            </a:r>
            <a:r>
              <a:rPr lang="en-US" altLang="en-US"/>
              <a:t>      Product</a:t>
            </a:r>
            <a:br>
              <a:rPr lang="en-US" altLang="en-US"/>
            </a:br>
            <a:r>
              <a:rPr lang="en-US" altLang="en-US">
                <a:solidFill>
                  <a:schemeClr val="accent2"/>
                </a:solidFill>
              </a:rPr>
              <a:t>WHERE</a:t>
            </a:r>
            <a:r>
              <a:rPr lang="en-US" altLang="en-US"/>
              <a:t>   category=‘Gadgets’</a:t>
            </a:r>
          </a:p>
        </p:txBody>
      </p:sp>
      <p:sp>
        <p:nvSpPr>
          <p:cNvPr id="222244" name="Text Box 36">
            <a:extLst>
              <a:ext uri="{FF2B5EF4-FFF2-40B4-BE49-F238E27FC236}">
                <a16:creationId xmlns:a16="http://schemas.microsoft.com/office/drawing/2014/main" id="{AF9138A8-3830-CA9A-1253-E41975233C96}"/>
              </a:ext>
            </a:extLst>
          </p:cNvPr>
          <p:cNvSpPr txBox="1">
            <a:spLocks noChangeArrowheads="1"/>
          </p:cNvSpPr>
          <p:nvPr/>
        </p:nvSpPr>
        <p:spPr bwMode="auto">
          <a:xfrm>
            <a:off x="3886201" y="1981200"/>
            <a:ext cx="815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solidFill>
                  <a:schemeClr val="accent2"/>
                </a:solidFill>
              </a:rPr>
              <a:t>Product</a:t>
            </a:r>
          </a:p>
        </p:txBody>
      </p:sp>
      <p:sp>
        <p:nvSpPr>
          <p:cNvPr id="222245" name="AutoShape 37">
            <a:extLst>
              <a:ext uri="{FF2B5EF4-FFF2-40B4-BE49-F238E27FC236}">
                <a16:creationId xmlns:a16="http://schemas.microsoft.com/office/drawing/2014/main" id="{B2066F32-7C12-53A0-3D78-4472F0826509}"/>
              </a:ext>
            </a:extLst>
          </p:cNvPr>
          <p:cNvSpPr>
            <a:spLocks noChangeArrowheads="1"/>
          </p:cNvSpPr>
          <p:nvPr/>
        </p:nvSpPr>
        <p:spPr bwMode="auto">
          <a:xfrm>
            <a:off x="7543800" y="3962400"/>
            <a:ext cx="609600" cy="609600"/>
          </a:xfrm>
          <a:prstGeom prst="downArrow">
            <a:avLst>
              <a:gd name="adj1" fmla="val 50000"/>
              <a:gd name="adj2"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22246" name="Group 38">
            <a:extLst>
              <a:ext uri="{FF2B5EF4-FFF2-40B4-BE49-F238E27FC236}">
                <a16:creationId xmlns:a16="http://schemas.microsoft.com/office/drawing/2014/main" id="{4FDA96B8-DB9D-95C5-D94D-3373D9F4FE6F}"/>
              </a:ext>
            </a:extLst>
          </p:cNvPr>
          <p:cNvGraphicFramePr>
            <a:graphicFrameLocks noGrp="1"/>
          </p:cNvGraphicFramePr>
          <p:nvPr/>
        </p:nvGraphicFramePr>
        <p:xfrm>
          <a:off x="4800600" y="5257800"/>
          <a:ext cx="5410200" cy="1005840"/>
        </p:xfrm>
        <a:graphic>
          <a:graphicData uri="http://schemas.openxmlformats.org/drawingml/2006/table">
            <a:tbl>
              <a:tblPr/>
              <a:tblGrid>
                <a:gridCol w="1352550">
                  <a:extLst>
                    <a:ext uri="{9D8B030D-6E8A-4147-A177-3AD203B41FA5}">
                      <a16:colId xmlns:a16="http://schemas.microsoft.com/office/drawing/2014/main" val="166998987"/>
                    </a:ext>
                  </a:extLst>
                </a:gridCol>
                <a:gridCol w="1352550">
                  <a:extLst>
                    <a:ext uri="{9D8B030D-6E8A-4147-A177-3AD203B41FA5}">
                      <a16:colId xmlns:a16="http://schemas.microsoft.com/office/drawing/2014/main" val="4062686005"/>
                    </a:ext>
                  </a:extLst>
                </a:gridCol>
                <a:gridCol w="1352550">
                  <a:extLst>
                    <a:ext uri="{9D8B030D-6E8A-4147-A177-3AD203B41FA5}">
                      <a16:colId xmlns:a16="http://schemas.microsoft.com/office/drawing/2014/main" val="1631966120"/>
                    </a:ext>
                  </a:extLst>
                </a:gridCol>
                <a:gridCol w="1352550">
                  <a:extLst>
                    <a:ext uri="{9D8B030D-6E8A-4147-A177-3AD203B41FA5}">
                      <a16:colId xmlns:a16="http://schemas.microsoft.com/office/drawing/2014/main" val="129798412"/>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0190428"/>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2838012"/>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86886772"/>
                  </a:ext>
                </a:extLst>
              </a:tr>
            </a:tbl>
          </a:graphicData>
        </a:graphic>
      </p:graphicFrame>
      <p:sp>
        <p:nvSpPr>
          <p:cNvPr id="222268" name="Oval 60">
            <a:extLst>
              <a:ext uri="{FF2B5EF4-FFF2-40B4-BE49-F238E27FC236}">
                <a16:creationId xmlns:a16="http://schemas.microsoft.com/office/drawing/2014/main" id="{B082BE33-26E1-4BEF-B5F6-A27EF6DED53C}"/>
              </a:ext>
            </a:extLst>
          </p:cNvPr>
          <p:cNvSpPr>
            <a:spLocks noChangeArrowheads="1"/>
          </p:cNvSpPr>
          <p:nvPr/>
        </p:nvSpPr>
        <p:spPr bwMode="auto">
          <a:xfrm>
            <a:off x="2083254" y="5917288"/>
            <a:ext cx="1600881" cy="519351"/>
          </a:xfrm>
          <a:prstGeom prst="ellipse">
            <a:avLst/>
          </a:prstGeom>
          <a:solidFill>
            <a:srgbClr val="C0C0C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a:t>“selection”</a:t>
            </a:r>
          </a:p>
        </p:txBody>
      </p:sp>
      <p:sp>
        <p:nvSpPr>
          <p:cNvPr id="3" name="Footer Placeholder 2">
            <a:extLst>
              <a:ext uri="{FF2B5EF4-FFF2-40B4-BE49-F238E27FC236}">
                <a16:creationId xmlns:a16="http://schemas.microsoft.com/office/drawing/2014/main" id="{1E9064AA-B189-0E4C-54B6-174A4839E893}"/>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966E79B3-4554-6027-6A8E-6501D4EC498A}"/>
              </a:ext>
            </a:extLst>
          </p:cNvPr>
          <p:cNvSpPr>
            <a:spLocks noGrp="1"/>
          </p:cNvSpPr>
          <p:nvPr>
            <p:ph type="sldNum" sz="quarter" idx="12"/>
          </p:nvPr>
        </p:nvSpPr>
        <p:spPr/>
        <p:txBody>
          <a:bodyPr/>
          <a:lstStyle/>
          <a:p>
            <a:fld id="{3C974458-8A97-4835-BF79-1FB6D7856C21}" type="slidenum">
              <a:rPr lang="en-US" smtClean="0"/>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2244"/>
                                        </p:tgtEl>
                                        <p:attrNameLst>
                                          <p:attrName>style.visibility</p:attrName>
                                        </p:attrNameLst>
                                      </p:cBhvr>
                                      <p:to>
                                        <p:strVal val="visible"/>
                                      </p:to>
                                    </p:set>
                                    <p:animEffect transition="in" filter="dissolve">
                                      <p:cBhvr>
                                        <p:cTn id="7" dur="500"/>
                                        <p:tgtEl>
                                          <p:spTgt spid="22224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22211"/>
                                        </p:tgtEl>
                                        <p:attrNameLst>
                                          <p:attrName>style.visibility</p:attrName>
                                        </p:attrNameLst>
                                      </p:cBhvr>
                                      <p:to>
                                        <p:strVal val="visible"/>
                                      </p:to>
                                    </p:set>
                                    <p:animEffect transition="in" filter="dissolve">
                                      <p:cBhvr>
                                        <p:cTn id="11" dur="500"/>
                                        <p:tgtEl>
                                          <p:spTgt spid="22221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222245"/>
                                        </p:tgtEl>
                                        <p:attrNameLst>
                                          <p:attrName>style.visibility</p:attrName>
                                        </p:attrNameLst>
                                      </p:cBhvr>
                                      <p:to>
                                        <p:strVal val="visible"/>
                                      </p:to>
                                    </p:set>
                                    <p:animEffect transition="in" filter="dissolve">
                                      <p:cBhvr>
                                        <p:cTn id="16" dur="500"/>
                                        <p:tgtEl>
                                          <p:spTgt spid="222245"/>
                                        </p:tgtEl>
                                      </p:cBhvr>
                                    </p:animEffect>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222246"/>
                                        </p:tgtEl>
                                        <p:attrNameLst>
                                          <p:attrName>style.visibility</p:attrName>
                                        </p:attrNameLst>
                                      </p:cBhvr>
                                      <p:to>
                                        <p:strVal val="visible"/>
                                      </p:to>
                                    </p:set>
                                    <p:animEffect transition="in" filter="dissolve">
                                      <p:cBhvr>
                                        <p:cTn id="20" dur="500"/>
                                        <p:tgtEl>
                                          <p:spTgt spid="22224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22268"/>
                                        </p:tgtEl>
                                        <p:attrNameLst>
                                          <p:attrName>style.visibility</p:attrName>
                                        </p:attrNameLst>
                                      </p:cBhvr>
                                      <p:to>
                                        <p:strVal val="visible"/>
                                      </p:to>
                                    </p:set>
                                    <p:animEffect transition="in" filter="dissolve">
                                      <p:cBhvr>
                                        <p:cTn id="25" dur="500"/>
                                        <p:tgtEl>
                                          <p:spTgt spid="222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44" grpId="0" autoUpdateAnimBg="0"/>
      <p:bldP spid="222268"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6C5856D1-A2C8-6151-372E-BE2A9970B604}"/>
              </a:ext>
            </a:extLst>
          </p:cNvPr>
          <p:cNvSpPr>
            <a:spLocks noGrp="1" noChangeArrowheads="1"/>
          </p:cNvSpPr>
          <p:nvPr>
            <p:ph type="title"/>
          </p:nvPr>
        </p:nvSpPr>
        <p:spPr/>
        <p:txBody>
          <a:bodyPr/>
          <a:lstStyle/>
          <a:p>
            <a:r>
              <a:rPr lang="en-US" altLang="en-US"/>
              <a:t>Simple SQL Query</a:t>
            </a:r>
          </a:p>
        </p:txBody>
      </p:sp>
      <p:graphicFrame>
        <p:nvGraphicFramePr>
          <p:cNvPr id="224259" name="Group 3">
            <a:extLst>
              <a:ext uri="{FF2B5EF4-FFF2-40B4-BE49-F238E27FC236}">
                <a16:creationId xmlns:a16="http://schemas.microsoft.com/office/drawing/2014/main" id="{AC0BADDF-54BE-F262-2D95-3F7253C4D468}"/>
              </a:ext>
            </a:extLst>
          </p:cNvPr>
          <p:cNvGraphicFramePr>
            <a:graphicFrameLocks noGrp="1"/>
          </p:cNvGraphicFramePr>
          <p:nvPr/>
        </p:nvGraphicFramePr>
        <p:xfrm>
          <a:off x="4876800" y="1981201"/>
          <a:ext cx="5410200" cy="1676400"/>
        </p:xfrm>
        <a:graphic>
          <a:graphicData uri="http://schemas.openxmlformats.org/drawingml/2006/table">
            <a:tbl>
              <a:tblPr/>
              <a:tblGrid>
                <a:gridCol w="1352550">
                  <a:extLst>
                    <a:ext uri="{9D8B030D-6E8A-4147-A177-3AD203B41FA5}">
                      <a16:colId xmlns:a16="http://schemas.microsoft.com/office/drawing/2014/main" val="1276084326"/>
                    </a:ext>
                  </a:extLst>
                </a:gridCol>
                <a:gridCol w="1352550">
                  <a:extLst>
                    <a:ext uri="{9D8B030D-6E8A-4147-A177-3AD203B41FA5}">
                      <a16:colId xmlns:a16="http://schemas.microsoft.com/office/drawing/2014/main" val="293434719"/>
                    </a:ext>
                  </a:extLst>
                </a:gridCol>
                <a:gridCol w="1352550">
                  <a:extLst>
                    <a:ext uri="{9D8B030D-6E8A-4147-A177-3AD203B41FA5}">
                      <a16:colId xmlns:a16="http://schemas.microsoft.com/office/drawing/2014/main" val="981503688"/>
                    </a:ext>
                  </a:extLst>
                </a:gridCol>
                <a:gridCol w="1352550">
                  <a:extLst>
                    <a:ext uri="{9D8B030D-6E8A-4147-A177-3AD203B41FA5}">
                      <a16:colId xmlns:a16="http://schemas.microsoft.com/office/drawing/2014/main" val="1141418246"/>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0245613"/>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4453739"/>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5299415"/>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9048723"/>
                  </a:ext>
                </a:extLst>
              </a:tr>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32392017"/>
                  </a:ext>
                </a:extLst>
              </a:tr>
            </a:tbl>
          </a:graphicData>
        </a:graphic>
      </p:graphicFrame>
      <p:sp>
        <p:nvSpPr>
          <p:cNvPr id="224291" name="Rectangle 35">
            <a:extLst>
              <a:ext uri="{FF2B5EF4-FFF2-40B4-BE49-F238E27FC236}">
                <a16:creationId xmlns:a16="http://schemas.microsoft.com/office/drawing/2014/main" id="{69C9739B-06FB-F0E1-036D-A9C05DF8FAB5}"/>
              </a:ext>
            </a:extLst>
          </p:cNvPr>
          <p:cNvSpPr>
            <a:spLocks noChangeArrowheads="1"/>
          </p:cNvSpPr>
          <p:nvPr/>
        </p:nvSpPr>
        <p:spPr bwMode="auto">
          <a:xfrm>
            <a:off x="1752601" y="3810000"/>
            <a:ext cx="3578993"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pPr>
            <a:r>
              <a:rPr lang="en-US" altLang="en-US">
                <a:solidFill>
                  <a:schemeClr val="accent2"/>
                </a:solidFill>
              </a:rPr>
              <a:t>SELECT</a:t>
            </a:r>
            <a:r>
              <a:rPr lang="en-US" altLang="en-US"/>
              <a:t>   PName, Price, Manufacturer</a:t>
            </a:r>
            <a:br>
              <a:rPr lang="en-US" altLang="en-US"/>
            </a:br>
            <a:r>
              <a:rPr lang="en-US" altLang="en-US">
                <a:solidFill>
                  <a:schemeClr val="accent2"/>
                </a:solidFill>
              </a:rPr>
              <a:t>FROM</a:t>
            </a:r>
            <a:r>
              <a:rPr lang="en-US" altLang="en-US"/>
              <a:t>      Product</a:t>
            </a:r>
            <a:br>
              <a:rPr lang="en-US" altLang="en-US"/>
            </a:br>
            <a:r>
              <a:rPr lang="en-US" altLang="en-US">
                <a:solidFill>
                  <a:schemeClr val="accent2"/>
                </a:solidFill>
              </a:rPr>
              <a:t>WHERE</a:t>
            </a:r>
            <a:r>
              <a:rPr lang="en-US" altLang="en-US"/>
              <a:t>   Price &gt; 100</a:t>
            </a:r>
          </a:p>
        </p:txBody>
      </p:sp>
      <p:sp>
        <p:nvSpPr>
          <p:cNvPr id="224292" name="Text Box 36">
            <a:extLst>
              <a:ext uri="{FF2B5EF4-FFF2-40B4-BE49-F238E27FC236}">
                <a16:creationId xmlns:a16="http://schemas.microsoft.com/office/drawing/2014/main" id="{7F0964A8-CA2B-E245-22A6-D8E4CBA9CFDD}"/>
              </a:ext>
            </a:extLst>
          </p:cNvPr>
          <p:cNvSpPr txBox="1">
            <a:spLocks noChangeArrowheads="1"/>
          </p:cNvSpPr>
          <p:nvPr/>
        </p:nvSpPr>
        <p:spPr bwMode="auto">
          <a:xfrm>
            <a:off x="3886201" y="1981200"/>
            <a:ext cx="815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solidFill>
                  <a:schemeClr val="accent2"/>
                </a:solidFill>
              </a:rPr>
              <a:t>Product</a:t>
            </a:r>
          </a:p>
        </p:txBody>
      </p:sp>
      <p:sp>
        <p:nvSpPr>
          <p:cNvPr id="224293" name="AutoShape 37">
            <a:extLst>
              <a:ext uri="{FF2B5EF4-FFF2-40B4-BE49-F238E27FC236}">
                <a16:creationId xmlns:a16="http://schemas.microsoft.com/office/drawing/2014/main" id="{D90E5FF1-3324-D9E5-D97C-12AE246ABD62}"/>
              </a:ext>
            </a:extLst>
          </p:cNvPr>
          <p:cNvSpPr>
            <a:spLocks noChangeArrowheads="1"/>
          </p:cNvSpPr>
          <p:nvPr/>
        </p:nvSpPr>
        <p:spPr bwMode="auto">
          <a:xfrm>
            <a:off x="7543800" y="3962400"/>
            <a:ext cx="609600" cy="609600"/>
          </a:xfrm>
          <a:prstGeom prst="downArrow">
            <a:avLst>
              <a:gd name="adj1" fmla="val 50000"/>
              <a:gd name="adj2"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24294" name="Group 38">
            <a:extLst>
              <a:ext uri="{FF2B5EF4-FFF2-40B4-BE49-F238E27FC236}">
                <a16:creationId xmlns:a16="http://schemas.microsoft.com/office/drawing/2014/main" id="{F2EE0FCA-071D-7546-0AF9-B2AE5781DCC5}"/>
              </a:ext>
            </a:extLst>
          </p:cNvPr>
          <p:cNvGraphicFramePr>
            <a:graphicFrameLocks noGrp="1"/>
          </p:cNvGraphicFramePr>
          <p:nvPr/>
        </p:nvGraphicFramePr>
        <p:xfrm>
          <a:off x="5638800" y="5257800"/>
          <a:ext cx="4057650" cy="1005840"/>
        </p:xfrm>
        <a:graphic>
          <a:graphicData uri="http://schemas.openxmlformats.org/drawingml/2006/table">
            <a:tbl>
              <a:tblPr/>
              <a:tblGrid>
                <a:gridCol w="1352550">
                  <a:extLst>
                    <a:ext uri="{9D8B030D-6E8A-4147-A177-3AD203B41FA5}">
                      <a16:colId xmlns:a16="http://schemas.microsoft.com/office/drawing/2014/main" val="3589226047"/>
                    </a:ext>
                  </a:extLst>
                </a:gridCol>
                <a:gridCol w="1352550">
                  <a:extLst>
                    <a:ext uri="{9D8B030D-6E8A-4147-A177-3AD203B41FA5}">
                      <a16:colId xmlns:a16="http://schemas.microsoft.com/office/drawing/2014/main" val="4133814674"/>
                    </a:ext>
                  </a:extLst>
                </a:gridCol>
                <a:gridCol w="1352550">
                  <a:extLst>
                    <a:ext uri="{9D8B030D-6E8A-4147-A177-3AD203B41FA5}">
                      <a16:colId xmlns:a16="http://schemas.microsoft.com/office/drawing/2014/main" val="749542525"/>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8564704"/>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66879342"/>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241903"/>
                  </a:ext>
                </a:extLst>
              </a:tr>
            </a:tbl>
          </a:graphicData>
        </a:graphic>
      </p:graphicFrame>
      <p:sp>
        <p:nvSpPr>
          <p:cNvPr id="224312" name="Oval 56">
            <a:extLst>
              <a:ext uri="{FF2B5EF4-FFF2-40B4-BE49-F238E27FC236}">
                <a16:creationId xmlns:a16="http://schemas.microsoft.com/office/drawing/2014/main" id="{3462B895-DFE7-BBDE-8EFE-91F630714564}"/>
              </a:ext>
            </a:extLst>
          </p:cNvPr>
          <p:cNvSpPr>
            <a:spLocks noChangeArrowheads="1"/>
          </p:cNvSpPr>
          <p:nvPr/>
        </p:nvSpPr>
        <p:spPr bwMode="auto">
          <a:xfrm>
            <a:off x="2228035" y="5447893"/>
            <a:ext cx="2189207" cy="908864"/>
          </a:xfrm>
          <a:prstGeom prst="ellipse">
            <a:avLst/>
          </a:prstGeom>
          <a:solidFill>
            <a:srgbClr val="C0C0C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a:t>“selection” and</a:t>
            </a:r>
          </a:p>
          <a:p>
            <a:pPr algn="ctr"/>
            <a:r>
              <a:rPr lang="en-US" altLang="en-US"/>
              <a:t>“projection”</a:t>
            </a:r>
          </a:p>
        </p:txBody>
      </p:sp>
      <p:sp>
        <p:nvSpPr>
          <p:cNvPr id="3" name="Footer Placeholder 2">
            <a:extLst>
              <a:ext uri="{FF2B5EF4-FFF2-40B4-BE49-F238E27FC236}">
                <a16:creationId xmlns:a16="http://schemas.microsoft.com/office/drawing/2014/main" id="{0EF07E1B-FB6E-5250-1EC2-7C88A9E8F297}"/>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8DE9173C-2AF0-42D7-133C-8B36B3B2CA0B}"/>
              </a:ext>
            </a:extLst>
          </p:cNvPr>
          <p:cNvSpPr>
            <a:spLocks noGrp="1"/>
          </p:cNvSpPr>
          <p:nvPr>
            <p:ph type="sldNum" sz="quarter" idx="12"/>
          </p:nvPr>
        </p:nvSpPr>
        <p:spPr/>
        <p:txBody>
          <a:bodyPr/>
          <a:lstStyle/>
          <a:p>
            <a:fld id="{3C974458-8A97-4835-BF79-1FB6D7856C21}" type="slidenum">
              <a:rPr lang="en-US" smtClean="0"/>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4292"/>
                                        </p:tgtEl>
                                        <p:attrNameLst>
                                          <p:attrName>style.visibility</p:attrName>
                                        </p:attrNameLst>
                                      </p:cBhvr>
                                      <p:to>
                                        <p:strVal val="visible"/>
                                      </p:to>
                                    </p:set>
                                    <p:animEffect transition="in" filter="dissolve">
                                      <p:cBhvr>
                                        <p:cTn id="7" dur="500"/>
                                        <p:tgtEl>
                                          <p:spTgt spid="22429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24259"/>
                                        </p:tgtEl>
                                        <p:attrNameLst>
                                          <p:attrName>style.visibility</p:attrName>
                                        </p:attrNameLst>
                                      </p:cBhvr>
                                      <p:to>
                                        <p:strVal val="visible"/>
                                      </p:to>
                                    </p:set>
                                    <p:animEffect transition="in" filter="dissolve">
                                      <p:cBhvr>
                                        <p:cTn id="11" dur="500"/>
                                        <p:tgtEl>
                                          <p:spTgt spid="22425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224293"/>
                                        </p:tgtEl>
                                        <p:attrNameLst>
                                          <p:attrName>style.visibility</p:attrName>
                                        </p:attrNameLst>
                                      </p:cBhvr>
                                      <p:to>
                                        <p:strVal val="visible"/>
                                      </p:to>
                                    </p:set>
                                    <p:animEffect transition="in" filter="dissolve">
                                      <p:cBhvr>
                                        <p:cTn id="16" dur="500"/>
                                        <p:tgtEl>
                                          <p:spTgt spid="224293"/>
                                        </p:tgtEl>
                                      </p:cBhvr>
                                    </p:animEffect>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224294"/>
                                        </p:tgtEl>
                                        <p:attrNameLst>
                                          <p:attrName>style.visibility</p:attrName>
                                        </p:attrNameLst>
                                      </p:cBhvr>
                                      <p:to>
                                        <p:strVal val="visible"/>
                                      </p:to>
                                    </p:set>
                                    <p:animEffect transition="in" filter="dissolve">
                                      <p:cBhvr>
                                        <p:cTn id="20" dur="500"/>
                                        <p:tgtEl>
                                          <p:spTgt spid="22429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24312"/>
                                        </p:tgtEl>
                                        <p:attrNameLst>
                                          <p:attrName>style.visibility</p:attrName>
                                        </p:attrNameLst>
                                      </p:cBhvr>
                                      <p:to>
                                        <p:strVal val="visible"/>
                                      </p:to>
                                    </p:set>
                                    <p:animEffect transition="in" filter="dissolve">
                                      <p:cBhvr>
                                        <p:cTn id="25" dur="500"/>
                                        <p:tgtEl>
                                          <p:spTgt spid="224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92" grpId="0" autoUpdateAnimBg="0"/>
      <p:bldP spid="224312"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a:extLst>
              <a:ext uri="{FF2B5EF4-FFF2-40B4-BE49-F238E27FC236}">
                <a16:creationId xmlns:a16="http://schemas.microsoft.com/office/drawing/2014/main" id="{22FAF598-9974-D09D-03BE-E3197AC9095F}"/>
              </a:ext>
            </a:extLst>
          </p:cNvPr>
          <p:cNvSpPr>
            <a:spLocks noGrp="1" noChangeArrowheads="1"/>
          </p:cNvSpPr>
          <p:nvPr>
            <p:ph type="title"/>
          </p:nvPr>
        </p:nvSpPr>
        <p:spPr/>
        <p:txBody>
          <a:bodyPr/>
          <a:lstStyle/>
          <a:p>
            <a:r>
              <a:rPr lang="en-US" altLang="en-US"/>
              <a:t>SQL Introduction</a:t>
            </a:r>
          </a:p>
        </p:txBody>
      </p:sp>
      <p:sp>
        <p:nvSpPr>
          <p:cNvPr id="5" name="Content Placeholder 4">
            <a:extLst>
              <a:ext uri="{FF2B5EF4-FFF2-40B4-BE49-F238E27FC236}">
                <a16:creationId xmlns:a16="http://schemas.microsoft.com/office/drawing/2014/main" id="{39B58888-EF2A-8C6B-EEA2-4AC7A16C1431}"/>
              </a:ext>
            </a:extLst>
          </p:cNvPr>
          <p:cNvSpPr>
            <a:spLocks noGrp="1"/>
          </p:cNvSpPr>
          <p:nvPr>
            <p:ph idx="1"/>
          </p:nvPr>
        </p:nvSpPr>
        <p:spPr/>
        <p:txBody>
          <a:bodyPr/>
          <a:lstStyle/>
          <a:p>
            <a:pPr eaLnBrk="0" hangingPunct="0"/>
            <a:r>
              <a:rPr lang="en-US" altLang="en-US" dirty="0"/>
              <a:t>Standard language for querying and manipulating data</a:t>
            </a:r>
          </a:p>
          <a:p>
            <a:pPr eaLnBrk="0" hangingPunct="0"/>
            <a:endParaRPr lang="en-US" altLang="en-US" dirty="0"/>
          </a:p>
          <a:p>
            <a:pPr eaLnBrk="0" hangingPunct="0"/>
            <a:r>
              <a:rPr lang="en-US" altLang="en-US" dirty="0"/>
              <a:t>                </a:t>
            </a:r>
            <a:r>
              <a:rPr lang="en-US" altLang="en-US" b="1" dirty="0"/>
              <a:t>S</a:t>
            </a:r>
            <a:r>
              <a:rPr lang="en-US" altLang="en-US" dirty="0"/>
              <a:t>tructured   </a:t>
            </a:r>
            <a:r>
              <a:rPr lang="en-US" altLang="en-US" b="1" dirty="0"/>
              <a:t>Q</a:t>
            </a:r>
            <a:r>
              <a:rPr lang="en-US" altLang="en-US" dirty="0"/>
              <a:t>uery   </a:t>
            </a:r>
            <a:r>
              <a:rPr lang="en-US" altLang="en-US" b="1" dirty="0"/>
              <a:t>L</a:t>
            </a:r>
            <a:r>
              <a:rPr lang="en-US" altLang="en-US" dirty="0"/>
              <a:t>anguage</a:t>
            </a:r>
          </a:p>
          <a:p>
            <a:endParaRPr lang="en-US" dirty="0"/>
          </a:p>
        </p:txBody>
      </p:sp>
      <p:sp>
        <p:nvSpPr>
          <p:cNvPr id="3" name="Footer Placeholder 2">
            <a:extLst>
              <a:ext uri="{FF2B5EF4-FFF2-40B4-BE49-F238E27FC236}">
                <a16:creationId xmlns:a16="http://schemas.microsoft.com/office/drawing/2014/main" id="{F676F4CC-3358-BE02-E609-F24504DBE932}"/>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195777B5-4967-FDC7-CC42-2FA2CC9F1256}"/>
              </a:ext>
            </a:extLst>
          </p:cNvPr>
          <p:cNvSpPr>
            <a:spLocks noGrp="1"/>
          </p:cNvSpPr>
          <p:nvPr>
            <p:ph type="sldNum" sz="quarter" idx="12"/>
          </p:nvPr>
        </p:nvSpPr>
        <p:spPr/>
        <p:txBody>
          <a:bodyPr/>
          <a:lstStyle/>
          <a:p>
            <a:fld id="{3C974458-8A97-4835-BF79-1FB6D7856C21}" type="slidenum">
              <a:rPr lang="en-US" smtClean="0"/>
              <a:t>2</a:t>
            </a:fld>
            <a:endParaRPr lang="en-US"/>
          </a:p>
        </p:txBody>
      </p:sp>
      <p:sp>
        <p:nvSpPr>
          <p:cNvPr id="6" name="TextBox 5">
            <a:extLst>
              <a:ext uri="{FF2B5EF4-FFF2-40B4-BE49-F238E27FC236}">
                <a16:creationId xmlns:a16="http://schemas.microsoft.com/office/drawing/2014/main" id="{FCB25669-76E2-C1F7-04F7-16376145251C}"/>
              </a:ext>
            </a:extLst>
          </p:cNvPr>
          <p:cNvSpPr txBox="1"/>
          <p:nvPr/>
        </p:nvSpPr>
        <p:spPr>
          <a:xfrm>
            <a:off x="1024128" y="4503904"/>
            <a:ext cx="10975206" cy="954107"/>
          </a:xfrm>
          <a:prstGeom prst="rect">
            <a:avLst/>
          </a:prstGeom>
          <a:noFill/>
        </p:spPr>
        <p:txBody>
          <a:bodyPr wrap="square">
            <a:spAutoFit/>
          </a:bodyPr>
          <a:lstStyle/>
          <a:p>
            <a:r>
              <a:rPr lang="en-US" sz="2800" dirty="0"/>
              <a:t>Many of today’s slides were shared by the instructors of CSE544 at U. Washington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a:extLst>
              <a:ext uri="{FF2B5EF4-FFF2-40B4-BE49-F238E27FC236}">
                <a16:creationId xmlns:a16="http://schemas.microsoft.com/office/drawing/2014/main" id="{386E91E5-560B-F270-7541-2E86C07DD8AD}"/>
              </a:ext>
            </a:extLst>
          </p:cNvPr>
          <p:cNvSpPr>
            <a:spLocks noGrp="1" noChangeArrowheads="1"/>
          </p:cNvSpPr>
          <p:nvPr>
            <p:ph type="title"/>
          </p:nvPr>
        </p:nvSpPr>
        <p:spPr/>
        <p:txBody>
          <a:bodyPr/>
          <a:lstStyle/>
          <a:p>
            <a:r>
              <a:rPr lang="en-US" altLang="en-US"/>
              <a:t>Notation</a:t>
            </a:r>
          </a:p>
        </p:txBody>
      </p:sp>
      <p:sp>
        <p:nvSpPr>
          <p:cNvPr id="226307" name="Text Box 3">
            <a:extLst>
              <a:ext uri="{FF2B5EF4-FFF2-40B4-BE49-F238E27FC236}">
                <a16:creationId xmlns:a16="http://schemas.microsoft.com/office/drawing/2014/main" id="{A185FD0F-B24E-D1D9-2742-60ACA86CD845}"/>
              </a:ext>
            </a:extLst>
          </p:cNvPr>
          <p:cNvSpPr txBox="1">
            <a:spLocks noChangeArrowheads="1"/>
          </p:cNvSpPr>
          <p:nvPr/>
        </p:nvSpPr>
        <p:spPr bwMode="auto">
          <a:xfrm>
            <a:off x="5486400" y="3200401"/>
            <a:ext cx="49799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chemeClr val="accent2"/>
                </a:solidFill>
              </a:rPr>
              <a:t>Product(</a:t>
            </a:r>
            <a:r>
              <a:rPr lang="en-US" altLang="en-US" sz="2000" u="sng">
                <a:solidFill>
                  <a:schemeClr val="accent2"/>
                </a:solidFill>
              </a:rPr>
              <a:t>PName</a:t>
            </a:r>
            <a:r>
              <a:rPr lang="en-US" altLang="en-US" sz="2000">
                <a:solidFill>
                  <a:schemeClr val="accent2"/>
                </a:solidFill>
              </a:rPr>
              <a:t>, Price, Category, Manfacturer)</a:t>
            </a:r>
          </a:p>
        </p:txBody>
      </p:sp>
      <p:sp>
        <p:nvSpPr>
          <p:cNvPr id="226308" name="AutoShape 4">
            <a:extLst>
              <a:ext uri="{FF2B5EF4-FFF2-40B4-BE49-F238E27FC236}">
                <a16:creationId xmlns:a16="http://schemas.microsoft.com/office/drawing/2014/main" id="{81FEABEB-552D-E69B-BA07-C1A566101914}"/>
              </a:ext>
            </a:extLst>
          </p:cNvPr>
          <p:cNvSpPr>
            <a:spLocks noChangeArrowheads="1"/>
          </p:cNvSpPr>
          <p:nvPr/>
        </p:nvSpPr>
        <p:spPr bwMode="auto">
          <a:xfrm>
            <a:off x="7543800" y="3962400"/>
            <a:ext cx="609600" cy="609600"/>
          </a:xfrm>
          <a:prstGeom prst="downArrow">
            <a:avLst>
              <a:gd name="adj1" fmla="val 50000"/>
              <a:gd name="adj2"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309" name="Text Box 5">
            <a:extLst>
              <a:ext uri="{FF2B5EF4-FFF2-40B4-BE49-F238E27FC236}">
                <a16:creationId xmlns:a16="http://schemas.microsoft.com/office/drawing/2014/main" id="{074A3076-3DC1-CB77-0F7C-6949736733E0}"/>
              </a:ext>
            </a:extLst>
          </p:cNvPr>
          <p:cNvSpPr txBox="1">
            <a:spLocks noChangeArrowheads="1"/>
          </p:cNvSpPr>
          <p:nvPr/>
        </p:nvSpPr>
        <p:spPr bwMode="auto">
          <a:xfrm>
            <a:off x="6172201" y="5257801"/>
            <a:ext cx="3922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solidFill>
                  <a:schemeClr val="accent2"/>
                </a:solidFill>
              </a:rPr>
              <a:t>Answer(</a:t>
            </a:r>
            <a:r>
              <a:rPr lang="en-US" altLang="en-US" sz="2000" u="sng" dirty="0" err="1">
                <a:solidFill>
                  <a:schemeClr val="accent2"/>
                </a:solidFill>
              </a:rPr>
              <a:t>PName</a:t>
            </a:r>
            <a:r>
              <a:rPr lang="en-US" altLang="en-US" sz="2000" dirty="0">
                <a:solidFill>
                  <a:schemeClr val="accent2"/>
                </a:solidFill>
              </a:rPr>
              <a:t>, Price, </a:t>
            </a:r>
            <a:r>
              <a:rPr lang="en-US" altLang="en-US" sz="2000" dirty="0" err="1">
                <a:solidFill>
                  <a:schemeClr val="accent2"/>
                </a:solidFill>
              </a:rPr>
              <a:t>Manfacturer</a:t>
            </a:r>
            <a:r>
              <a:rPr lang="en-US" altLang="en-US" sz="2000" dirty="0">
                <a:solidFill>
                  <a:schemeClr val="accent2"/>
                </a:solidFill>
              </a:rPr>
              <a:t>)</a:t>
            </a:r>
          </a:p>
        </p:txBody>
      </p:sp>
      <p:sp>
        <p:nvSpPr>
          <p:cNvPr id="226310" name="AutoShape 6">
            <a:extLst>
              <a:ext uri="{FF2B5EF4-FFF2-40B4-BE49-F238E27FC236}">
                <a16:creationId xmlns:a16="http://schemas.microsoft.com/office/drawing/2014/main" id="{165C0A96-0988-1211-DADB-B8618F0AA830}"/>
              </a:ext>
            </a:extLst>
          </p:cNvPr>
          <p:cNvSpPr>
            <a:spLocks noChangeArrowheads="1"/>
          </p:cNvSpPr>
          <p:nvPr/>
        </p:nvSpPr>
        <p:spPr bwMode="auto">
          <a:xfrm>
            <a:off x="6853188" y="954727"/>
            <a:ext cx="4129238" cy="1687890"/>
          </a:xfrm>
          <a:prstGeom prst="wedgeEllipseCallout">
            <a:avLst>
              <a:gd name="adj1" fmla="val -54046"/>
              <a:gd name="adj2" fmla="val 87675"/>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dirty="0"/>
              <a:t>Input Schema.  Here the designer indicates that </a:t>
            </a:r>
            <a:r>
              <a:rPr lang="en-US" altLang="en-US" dirty="0" err="1"/>
              <a:t>Pname</a:t>
            </a:r>
            <a:r>
              <a:rPr lang="en-US" altLang="en-US" dirty="0"/>
              <a:t> should be used as a unique key for each tuple</a:t>
            </a:r>
          </a:p>
        </p:txBody>
      </p:sp>
      <p:sp>
        <p:nvSpPr>
          <p:cNvPr id="226311" name="AutoShape 7">
            <a:extLst>
              <a:ext uri="{FF2B5EF4-FFF2-40B4-BE49-F238E27FC236}">
                <a16:creationId xmlns:a16="http://schemas.microsoft.com/office/drawing/2014/main" id="{4DE8481D-27BE-B177-8605-A1F5D3346631}"/>
              </a:ext>
            </a:extLst>
          </p:cNvPr>
          <p:cNvSpPr>
            <a:spLocks noChangeArrowheads="1"/>
          </p:cNvSpPr>
          <p:nvPr/>
        </p:nvSpPr>
        <p:spPr bwMode="auto">
          <a:xfrm>
            <a:off x="2503560" y="5818352"/>
            <a:ext cx="5965680" cy="908864"/>
          </a:xfrm>
          <a:prstGeom prst="wedgeEllipseCallout">
            <a:avLst>
              <a:gd name="adj1" fmla="val 30435"/>
              <a:gd name="adj2" fmla="val -69345"/>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t>Output Schema.  We could have named the </a:t>
            </a:r>
            <a:br>
              <a:rPr lang="en-US" altLang="en-US" dirty="0"/>
            </a:br>
            <a:r>
              <a:rPr lang="en-US" altLang="en-US" dirty="0"/>
              <a:t>output but here it was left anonymous</a:t>
            </a:r>
          </a:p>
        </p:txBody>
      </p:sp>
      <p:sp>
        <p:nvSpPr>
          <p:cNvPr id="226312" name="Rectangle 8">
            <a:extLst>
              <a:ext uri="{FF2B5EF4-FFF2-40B4-BE49-F238E27FC236}">
                <a16:creationId xmlns:a16="http://schemas.microsoft.com/office/drawing/2014/main" id="{70C19E25-36EE-885B-6589-6454A1C75E3A}"/>
              </a:ext>
            </a:extLst>
          </p:cNvPr>
          <p:cNvSpPr>
            <a:spLocks noChangeArrowheads="1"/>
          </p:cNvSpPr>
          <p:nvPr/>
        </p:nvSpPr>
        <p:spPr bwMode="auto">
          <a:xfrm>
            <a:off x="1752601" y="3810000"/>
            <a:ext cx="3578993"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pPr>
            <a:r>
              <a:rPr lang="en-US" altLang="en-US">
                <a:solidFill>
                  <a:schemeClr val="accent2"/>
                </a:solidFill>
              </a:rPr>
              <a:t>SELECT</a:t>
            </a:r>
            <a:r>
              <a:rPr lang="en-US" altLang="en-US"/>
              <a:t>   PName, Price, Manufacturer</a:t>
            </a:r>
            <a:br>
              <a:rPr lang="en-US" altLang="en-US"/>
            </a:br>
            <a:r>
              <a:rPr lang="en-US" altLang="en-US">
                <a:solidFill>
                  <a:schemeClr val="accent2"/>
                </a:solidFill>
              </a:rPr>
              <a:t>FROM</a:t>
            </a:r>
            <a:r>
              <a:rPr lang="en-US" altLang="en-US"/>
              <a:t>      Product</a:t>
            </a:r>
            <a:br>
              <a:rPr lang="en-US" altLang="en-US"/>
            </a:br>
            <a:r>
              <a:rPr lang="en-US" altLang="en-US">
                <a:solidFill>
                  <a:schemeClr val="accent2"/>
                </a:solidFill>
              </a:rPr>
              <a:t>WHERE</a:t>
            </a:r>
            <a:r>
              <a:rPr lang="en-US" altLang="en-US"/>
              <a:t>   Price &gt; 100</a:t>
            </a:r>
          </a:p>
        </p:txBody>
      </p:sp>
      <p:sp>
        <p:nvSpPr>
          <p:cNvPr id="3" name="Footer Placeholder 2">
            <a:extLst>
              <a:ext uri="{FF2B5EF4-FFF2-40B4-BE49-F238E27FC236}">
                <a16:creationId xmlns:a16="http://schemas.microsoft.com/office/drawing/2014/main" id="{9F1866E3-876C-C19B-CAA2-6FBA6EDD1EE3}"/>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FBA4881A-D5D3-DACA-1D29-070B37FFEE5D}"/>
              </a:ext>
            </a:extLst>
          </p:cNvPr>
          <p:cNvSpPr>
            <a:spLocks noGrp="1"/>
          </p:cNvSpPr>
          <p:nvPr>
            <p:ph type="sldNum" sz="quarter" idx="12"/>
          </p:nvPr>
        </p:nvSpPr>
        <p:spPr/>
        <p:txBody>
          <a:bodyPr/>
          <a:lstStyle/>
          <a:p>
            <a:fld id="{3C974458-8A97-4835-BF79-1FB6D7856C21}" type="slidenum">
              <a:rPr lang="en-US" smtClean="0"/>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6307"/>
                                        </p:tgtEl>
                                        <p:attrNameLst>
                                          <p:attrName>style.visibility</p:attrName>
                                        </p:attrNameLst>
                                      </p:cBhvr>
                                      <p:to>
                                        <p:strVal val="visible"/>
                                      </p:to>
                                    </p:set>
                                    <p:animEffect transition="in" filter="dissolve">
                                      <p:cBhvr>
                                        <p:cTn id="7" dur="500"/>
                                        <p:tgtEl>
                                          <p:spTgt spid="226307"/>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26308"/>
                                        </p:tgtEl>
                                        <p:attrNameLst>
                                          <p:attrName>style.visibility</p:attrName>
                                        </p:attrNameLst>
                                      </p:cBhvr>
                                      <p:to>
                                        <p:strVal val="visible"/>
                                      </p:to>
                                    </p:set>
                                    <p:animEffect transition="in" filter="dissolve">
                                      <p:cBhvr>
                                        <p:cTn id="11" dur="500"/>
                                        <p:tgtEl>
                                          <p:spTgt spid="226308"/>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26309"/>
                                        </p:tgtEl>
                                        <p:attrNameLst>
                                          <p:attrName>style.visibility</p:attrName>
                                        </p:attrNameLst>
                                      </p:cBhvr>
                                      <p:to>
                                        <p:strVal val="visible"/>
                                      </p:to>
                                    </p:set>
                                    <p:animEffect transition="in" filter="dissolve">
                                      <p:cBhvr>
                                        <p:cTn id="15" dur="500"/>
                                        <p:tgtEl>
                                          <p:spTgt spid="22630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26310"/>
                                        </p:tgtEl>
                                        <p:attrNameLst>
                                          <p:attrName>style.visibility</p:attrName>
                                        </p:attrNameLst>
                                      </p:cBhvr>
                                      <p:to>
                                        <p:strVal val="visible"/>
                                      </p:to>
                                    </p:set>
                                    <p:animEffect transition="in" filter="dissolve">
                                      <p:cBhvr>
                                        <p:cTn id="20" dur="500"/>
                                        <p:tgtEl>
                                          <p:spTgt spid="226310"/>
                                        </p:tgtEl>
                                      </p:cBhvr>
                                    </p:animEffect>
                                  </p:childTnLst>
                                </p:cTn>
                              </p:par>
                            </p:childTnLst>
                          </p:cTn>
                        </p:par>
                        <p:par>
                          <p:cTn id="21" fill="hold" nodeType="afterGroup">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226311"/>
                                        </p:tgtEl>
                                        <p:attrNameLst>
                                          <p:attrName>style.visibility</p:attrName>
                                        </p:attrNameLst>
                                      </p:cBhvr>
                                      <p:to>
                                        <p:strVal val="visible"/>
                                      </p:to>
                                    </p:set>
                                    <p:animEffect transition="in" filter="dissolve">
                                      <p:cBhvr>
                                        <p:cTn id="24" dur="500"/>
                                        <p:tgtEl>
                                          <p:spTgt spid="226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autoUpdateAnimBg="0"/>
      <p:bldP spid="226309" grpId="0" autoUpdateAnimBg="0"/>
      <p:bldP spid="226310" grpId="0" animBg="1" autoUpdateAnimBg="0"/>
      <p:bldP spid="22631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F1D831-5F02-9EDD-CBDA-3BBBF971C466}"/>
              </a:ext>
            </a:extLst>
          </p:cNvPr>
          <p:cNvSpPr>
            <a:spLocks noGrp="1"/>
          </p:cNvSpPr>
          <p:nvPr>
            <p:ph type="title"/>
          </p:nvPr>
        </p:nvSpPr>
        <p:spPr/>
        <p:txBody>
          <a:bodyPr>
            <a:normAutofit/>
          </a:bodyPr>
          <a:lstStyle/>
          <a:p>
            <a:r>
              <a:rPr lang="en-US" sz="4800" dirty="0"/>
              <a:t>Many options for where the answer lives</a:t>
            </a:r>
          </a:p>
        </p:txBody>
      </p:sp>
      <p:sp>
        <p:nvSpPr>
          <p:cNvPr id="6" name="Content Placeholder 5">
            <a:extLst>
              <a:ext uri="{FF2B5EF4-FFF2-40B4-BE49-F238E27FC236}">
                <a16:creationId xmlns:a16="http://schemas.microsoft.com/office/drawing/2014/main" id="{8205CE1A-BFF4-F3C8-E660-9A504AD36B34}"/>
              </a:ext>
            </a:extLst>
          </p:cNvPr>
          <p:cNvSpPr>
            <a:spLocks noGrp="1"/>
          </p:cNvSpPr>
          <p:nvPr>
            <p:ph idx="1"/>
          </p:nvPr>
        </p:nvSpPr>
        <p:spPr/>
        <p:txBody>
          <a:bodyPr>
            <a:normAutofit/>
          </a:bodyPr>
          <a:lstStyle/>
          <a:p>
            <a:r>
              <a:rPr lang="en-US" dirty="0"/>
              <a:t>You can just type the query, and it will print the answer</a:t>
            </a:r>
          </a:p>
          <a:p>
            <a:endParaRPr lang="en-US" dirty="0"/>
          </a:p>
          <a:p>
            <a:r>
              <a:rPr lang="en-US" dirty="0"/>
              <a:t>You can tell the database to save the result as a new relation, with a new name.  You just write newname = query.  </a:t>
            </a:r>
          </a:p>
          <a:p>
            <a:endParaRPr lang="en-US" dirty="0"/>
          </a:p>
          <a:p>
            <a:r>
              <a:rPr lang="en-US" dirty="0"/>
              <a:t>You can ask the database to remember the </a:t>
            </a:r>
            <a:r>
              <a:rPr lang="en-US" u="sng" dirty="0"/>
              <a:t>query</a:t>
            </a:r>
            <a:r>
              <a:rPr lang="en-US" dirty="0"/>
              <a:t> and recompute the result as needed.  This is called a </a:t>
            </a:r>
            <a:r>
              <a:rPr lang="en-US" i="1" dirty="0"/>
              <a:t>dynamically materialized view..</a:t>
            </a:r>
            <a:r>
              <a:rPr lang="en-US" dirty="0"/>
              <a:t>.  Like a virtual relation that is auto-updated when underlying data changes.</a:t>
            </a:r>
          </a:p>
        </p:txBody>
      </p:sp>
      <p:sp>
        <p:nvSpPr>
          <p:cNvPr id="3" name="Footer Placeholder 2">
            <a:extLst>
              <a:ext uri="{FF2B5EF4-FFF2-40B4-BE49-F238E27FC236}">
                <a16:creationId xmlns:a16="http://schemas.microsoft.com/office/drawing/2014/main" id="{F1BC5D73-F119-F1AF-AFB8-11E09A564400}"/>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8B5A212C-05F7-DF15-3318-652EE26D1769}"/>
              </a:ext>
            </a:extLst>
          </p:cNvPr>
          <p:cNvSpPr>
            <a:spLocks noGrp="1"/>
          </p:cNvSpPr>
          <p:nvPr>
            <p:ph type="sldNum" sz="quarter" idx="12"/>
          </p:nvPr>
        </p:nvSpPr>
        <p:spPr/>
        <p:txBody>
          <a:bodyPr/>
          <a:lstStyle/>
          <a:p>
            <a:fld id="{3C974458-8A97-4835-BF79-1FB6D7856C21}" type="slidenum">
              <a:rPr lang="en-US" smtClean="0"/>
              <a:t>21</a:t>
            </a:fld>
            <a:endParaRPr lang="en-US"/>
          </a:p>
        </p:txBody>
      </p:sp>
    </p:spTree>
    <p:extLst>
      <p:ext uri="{BB962C8B-B14F-4D97-AF65-F5344CB8AC3E}">
        <p14:creationId xmlns:p14="http://schemas.microsoft.com/office/powerpoint/2010/main" val="1678904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a:extLst>
              <a:ext uri="{FF2B5EF4-FFF2-40B4-BE49-F238E27FC236}">
                <a16:creationId xmlns:a16="http://schemas.microsoft.com/office/drawing/2014/main" id="{6A1F3D84-12B9-10B6-32AE-977FFFDF32F9}"/>
              </a:ext>
            </a:extLst>
          </p:cNvPr>
          <p:cNvSpPr>
            <a:spLocks noGrp="1" noChangeArrowheads="1"/>
          </p:cNvSpPr>
          <p:nvPr>
            <p:ph type="title"/>
          </p:nvPr>
        </p:nvSpPr>
        <p:spPr/>
        <p:txBody>
          <a:bodyPr/>
          <a:lstStyle/>
          <a:p>
            <a:r>
              <a:rPr lang="en-US" altLang="en-US" dirty="0"/>
              <a:t>Distinct: a keyword Used for Eliminating Duplicates</a:t>
            </a:r>
          </a:p>
        </p:txBody>
      </p:sp>
      <p:sp>
        <p:nvSpPr>
          <p:cNvPr id="231427" name="Rectangle 3">
            <a:extLst>
              <a:ext uri="{FF2B5EF4-FFF2-40B4-BE49-F238E27FC236}">
                <a16:creationId xmlns:a16="http://schemas.microsoft.com/office/drawing/2014/main" id="{7258F776-540D-AA47-0DE5-85EA7C3028D7}"/>
              </a:ext>
            </a:extLst>
          </p:cNvPr>
          <p:cNvSpPr>
            <a:spLocks noChangeArrowheads="1"/>
          </p:cNvSpPr>
          <p:nvPr/>
        </p:nvSpPr>
        <p:spPr bwMode="auto">
          <a:xfrm>
            <a:off x="2286000" y="2133601"/>
            <a:ext cx="2767104" cy="646331"/>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a:t>
            </a:r>
            <a:r>
              <a:rPr lang="en-US" altLang="en-US"/>
              <a:t>   </a:t>
            </a:r>
            <a:r>
              <a:rPr lang="en-US" altLang="en-US">
                <a:solidFill>
                  <a:srgbClr val="FF5050"/>
                </a:solidFill>
              </a:rPr>
              <a:t>DISTINCT</a:t>
            </a:r>
            <a:r>
              <a:rPr lang="en-US" altLang="en-US"/>
              <a:t> category</a:t>
            </a:r>
          </a:p>
          <a:p>
            <a:pPr eaLnBrk="0" hangingPunct="0"/>
            <a:r>
              <a:rPr lang="en-US" altLang="en-US">
                <a:solidFill>
                  <a:schemeClr val="accent2"/>
                </a:solidFill>
              </a:rPr>
              <a:t>FROM</a:t>
            </a:r>
            <a:r>
              <a:rPr lang="en-US" altLang="en-US"/>
              <a:t>     Product</a:t>
            </a:r>
          </a:p>
        </p:txBody>
      </p:sp>
      <p:sp>
        <p:nvSpPr>
          <p:cNvPr id="231428" name="Text Box 4">
            <a:extLst>
              <a:ext uri="{FF2B5EF4-FFF2-40B4-BE49-F238E27FC236}">
                <a16:creationId xmlns:a16="http://schemas.microsoft.com/office/drawing/2014/main" id="{0B810FDD-79C8-C07F-491A-DA495EACE701}"/>
              </a:ext>
            </a:extLst>
          </p:cNvPr>
          <p:cNvSpPr txBox="1">
            <a:spLocks noChangeArrowheads="1"/>
          </p:cNvSpPr>
          <p:nvPr/>
        </p:nvSpPr>
        <p:spPr bwMode="auto">
          <a:xfrm>
            <a:off x="3048000" y="3733800"/>
            <a:ext cx="17155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dirty="0"/>
              <a:t>Compare to:</a:t>
            </a:r>
          </a:p>
        </p:txBody>
      </p:sp>
      <p:sp>
        <p:nvSpPr>
          <p:cNvPr id="231429" name="Rectangle 5">
            <a:extLst>
              <a:ext uri="{FF2B5EF4-FFF2-40B4-BE49-F238E27FC236}">
                <a16:creationId xmlns:a16="http://schemas.microsoft.com/office/drawing/2014/main" id="{FC8EC4FC-0DD4-DAD1-E1C3-D4046372FB35}"/>
              </a:ext>
            </a:extLst>
          </p:cNvPr>
          <p:cNvSpPr>
            <a:spLocks noChangeArrowheads="1"/>
          </p:cNvSpPr>
          <p:nvPr/>
        </p:nvSpPr>
        <p:spPr bwMode="auto">
          <a:xfrm>
            <a:off x="2362200" y="4876801"/>
            <a:ext cx="1850186" cy="646331"/>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a:t>
            </a:r>
            <a:r>
              <a:rPr lang="en-US" altLang="en-US"/>
              <a:t>   category</a:t>
            </a:r>
          </a:p>
          <a:p>
            <a:pPr eaLnBrk="0" hangingPunct="0"/>
            <a:r>
              <a:rPr lang="en-US" altLang="en-US">
                <a:solidFill>
                  <a:schemeClr val="accent2"/>
                </a:solidFill>
              </a:rPr>
              <a:t>FROM</a:t>
            </a:r>
            <a:r>
              <a:rPr lang="en-US" altLang="en-US"/>
              <a:t>     Product</a:t>
            </a:r>
          </a:p>
        </p:txBody>
      </p:sp>
      <p:graphicFrame>
        <p:nvGraphicFramePr>
          <p:cNvPr id="231430" name="Group 6">
            <a:extLst>
              <a:ext uri="{FF2B5EF4-FFF2-40B4-BE49-F238E27FC236}">
                <a16:creationId xmlns:a16="http://schemas.microsoft.com/office/drawing/2014/main" id="{486DAE0D-AFFF-AB65-5A29-487BC95B2102}"/>
              </a:ext>
            </a:extLst>
          </p:cNvPr>
          <p:cNvGraphicFramePr>
            <a:graphicFrameLocks noGrp="1"/>
          </p:cNvGraphicFramePr>
          <p:nvPr/>
        </p:nvGraphicFramePr>
        <p:xfrm>
          <a:off x="7848600" y="4343401"/>
          <a:ext cx="1352550" cy="1676400"/>
        </p:xfrm>
        <a:graphic>
          <a:graphicData uri="http://schemas.openxmlformats.org/drawingml/2006/table">
            <a:tbl>
              <a:tblPr/>
              <a:tblGrid>
                <a:gridCol w="1352550">
                  <a:extLst>
                    <a:ext uri="{9D8B030D-6E8A-4147-A177-3AD203B41FA5}">
                      <a16:colId xmlns:a16="http://schemas.microsoft.com/office/drawing/2014/main" val="2086023703"/>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298977"/>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7251250"/>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66866927"/>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Photography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8559793"/>
                  </a:ext>
                </a:extLst>
              </a:tr>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Household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273644"/>
                  </a:ext>
                </a:extLst>
              </a:tr>
            </a:tbl>
          </a:graphicData>
        </a:graphic>
      </p:graphicFrame>
      <p:graphicFrame>
        <p:nvGraphicFramePr>
          <p:cNvPr id="231444" name="Group 20">
            <a:extLst>
              <a:ext uri="{FF2B5EF4-FFF2-40B4-BE49-F238E27FC236}">
                <a16:creationId xmlns:a16="http://schemas.microsoft.com/office/drawing/2014/main" id="{83708C38-CE61-6EB2-5C11-601A982A5DAE}"/>
              </a:ext>
            </a:extLst>
          </p:cNvPr>
          <p:cNvGraphicFramePr>
            <a:graphicFrameLocks noGrp="1"/>
          </p:cNvGraphicFramePr>
          <p:nvPr/>
        </p:nvGraphicFramePr>
        <p:xfrm>
          <a:off x="7772400" y="1905000"/>
          <a:ext cx="1352550" cy="1341120"/>
        </p:xfrm>
        <a:graphic>
          <a:graphicData uri="http://schemas.openxmlformats.org/drawingml/2006/table">
            <a:tbl>
              <a:tblPr/>
              <a:tblGrid>
                <a:gridCol w="1352550">
                  <a:extLst>
                    <a:ext uri="{9D8B030D-6E8A-4147-A177-3AD203B41FA5}">
                      <a16:colId xmlns:a16="http://schemas.microsoft.com/office/drawing/2014/main" val="3042044729"/>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17891624"/>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53488787"/>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Photography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1075629"/>
                  </a:ext>
                </a:extLst>
              </a:tr>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Household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2248282"/>
                  </a:ext>
                </a:extLst>
              </a:tr>
            </a:tbl>
          </a:graphicData>
        </a:graphic>
      </p:graphicFrame>
      <p:sp>
        <p:nvSpPr>
          <p:cNvPr id="231456" name="AutoShape 32">
            <a:extLst>
              <a:ext uri="{FF2B5EF4-FFF2-40B4-BE49-F238E27FC236}">
                <a16:creationId xmlns:a16="http://schemas.microsoft.com/office/drawing/2014/main" id="{7895E68A-E3D5-5295-06D7-71FD9D9D7DC8}"/>
              </a:ext>
            </a:extLst>
          </p:cNvPr>
          <p:cNvSpPr>
            <a:spLocks noChangeArrowheads="1"/>
          </p:cNvSpPr>
          <p:nvPr/>
        </p:nvSpPr>
        <p:spPr bwMode="auto">
          <a:xfrm>
            <a:off x="6705600" y="2238257"/>
            <a:ext cx="245474" cy="733663"/>
          </a:xfrm>
          <a:prstGeom prst="rightArrow">
            <a:avLst>
              <a:gd name="adj1" fmla="val 50000"/>
              <a:gd name="adj2" fmla="val 50245"/>
            </a:avLst>
          </a:prstGeom>
          <a:noFill/>
          <a:ln w="9525">
            <a:solidFill>
              <a:schemeClr val="tx1"/>
            </a:solidFill>
            <a:miter lim="800000"/>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1457" name="AutoShape 33">
            <a:extLst>
              <a:ext uri="{FF2B5EF4-FFF2-40B4-BE49-F238E27FC236}">
                <a16:creationId xmlns:a16="http://schemas.microsoft.com/office/drawing/2014/main" id="{F1EAAE30-A152-3EF6-90DE-DBA1BCE3E83B}"/>
              </a:ext>
            </a:extLst>
          </p:cNvPr>
          <p:cNvSpPr>
            <a:spLocks noChangeArrowheads="1"/>
          </p:cNvSpPr>
          <p:nvPr/>
        </p:nvSpPr>
        <p:spPr bwMode="auto">
          <a:xfrm>
            <a:off x="6629400" y="4905257"/>
            <a:ext cx="245474" cy="733663"/>
          </a:xfrm>
          <a:prstGeom prst="rightArrow">
            <a:avLst>
              <a:gd name="adj1" fmla="val 50000"/>
              <a:gd name="adj2" fmla="val 50245"/>
            </a:avLst>
          </a:prstGeom>
          <a:noFill/>
          <a:ln w="9525">
            <a:solidFill>
              <a:schemeClr val="tx1"/>
            </a:solidFill>
            <a:miter lim="800000"/>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 name="Footer Placeholder 2">
            <a:extLst>
              <a:ext uri="{FF2B5EF4-FFF2-40B4-BE49-F238E27FC236}">
                <a16:creationId xmlns:a16="http://schemas.microsoft.com/office/drawing/2014/main" id="{A7AA76DB-902A-1689-9A29-3055B502FBD9}"/>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73A35966-4897-A119-68E6-CAFDF2742D3B}"/>
              </a:ext>
            </a:extLst>
          </p:cNvPr>
          <p:cNvSpPr>
            <a:spLocks noGrp="1"/>
          </p:cNvSpPr>
          <p:nvPr>
            <p:ph type="sldNum" sz="quarter" idx="12"/>
          </p:nvPr>
        </p:nvSpPr>
        <p:spPr/>
        <p:txBody>
          <a:bodyPr/>
          <a:lstStyle/>
          <a:p>
            <a:fld id="{3C974458-8A97-4835-BF79-1FB6D7856C21}"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a:extLst>
              <a:ext uri="{FF2B5EF4-FFF2-40B4-BE49-F238E27FC236}">
                <a16:creationId xmlns:a16="http://schemas.microsoft.com/office/drawing/2014/main" id="{1A03A389-A111-1A81-822B-D94233ECE959}"/>
              </a:ext>
            </a:extLst>
          </p:cNvPr>
          <p:cNvSpPr>
            <a:spLocks noGrp="1" noChangeArrowheads="1"/>
          </p:cNvSpPr>
          <p:nvPr>
            <p:ph type="title"/>
          </p:nvPr>
        </p:nvSpPr>
        <p:spPr/>
        <p:txBody>
          <a:bodyPr/>
          <a:lstStyle/>
          <a:p>
            <a:r>
              <a:rPr lang="en-US" altLang="en-US"/>
              <a:t>Ordering the Results</a:t>
            </a:r>
          </a:p>
        </p:txBody>
      </p:sp>
      <p:sp>
        <p:nvSpPr>
          <p:cNvPr id="233475" name="Rectangle 3">
            <a:extLst>
              <a:ext uri="{FF2B5EF4-FFF2-40B4-BE49-F238E27FC236}">
                <a16:creationId xmlns:a16="http://schemas.microsoft.com/office/drawing/2014/main" id="{FB65A2F3-BDA0-536F-C79A-8B7B8A6A2921}"/>
              </a:ext>
            </a:extLst>
          </p:cNvPr>
          <p:cNvSpPr>
            <a:spLocks noChangeArrowheads="1"/>
          </p:cNvSpPr>
          <p:nvPr/>
        </p:nvSpPr>
        <p:spPr bwMode="auto">
          <a:xfrm>
            <a:off x="2286001" y="2133601"/>
            <a:ext cx="4251485" cy="120032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a:t>
            </a:r>
            <a:r>
              <a:rPr lang="en-US" altLang="en-US"/>
              <a:t>   pname, price, manufacturer</a:t>
            </a:r>
          </a:p>
          <a:p>
            <a:pPr eaLnBrk="0" hangingPunct="0"/>
            <a:r>
              <a:rPr lang="en-US" altLang="en-US">
                <a:solidFill>
                  <a:schemeClr val="accent2"/>
                </a:solidFill>
              </a:rPr>
              <a:t>FROM</a:t>
            </a:r>
            <a:r>
              <a:rPr lang="en-US" altLang="en-US"/>
              <a:t>     Product</a:t>
            </a:r>
          </a:p>
          <a:p>
            <a:pPr eaLnBrk="0" hangingPunct="0"/>
            <a:r>
              <a:rPr lang="en-US" altLang="en-US">
                <a:solidFill>
                  <a:schemeClr val="accent2"/>
                </a:solidFill>
              </a:rPr>
              <a:t>WHERE</a:t>
            </a:r>
            <a:r>
              <a:rPr lang="en-US" altLang="en-US"/>
              <a:t>   category=‘gizmo’ AND price &gt; 50</a:t>
            </a:r>
          </a:p>
          <a:p>
            <a:pPr eaLnBrk="0" hangingPunct="0"/>
            <a:r>
              <a:rPr lang="en-US" altLang="en-US">
                <a:solidFill>
                  <a:srgbClr val="FF5050"/>
                </a:solidFill>
              </a:rPr>
              <a:t>ORDER BY</a:t>
            </a:r>
            <a:r>
              <a:rPr lang="en-US" altLang="en-US"/>
              <a:t>  price, pname</a:t>
            </a:r>
          </a:p>
        </p:txBody>
      </p:sp>
      <p:sp>
        <p:nvSpPr>
          <p:cNvPr id="233476" name="Text Box 4">
            <a:extLst>
              <a:ext uri="{FF2B5EF4-FFF2-40B4-BE49-F238E27FC236}">
                <a16:creationId xmlns:a16="http://schemas.microsoft.com/office/drawing/2014/main" id="{E3359EA0-3AE1-26BB-D960-04CE2FB14EE8}"/>
              </a:ext>
            </a:extLst>
          </p:cNvPr>
          <p:cNvSpPr txBox="1">
            <a:spLocks noChangeArrowheads="1"/>
          </p:cNvSpPr>
          <p:nvPr/>
        </p:nvSpPr>
        <p:spPr bwMode="auto">
          <a:xfrm>
            <a:off x="1965326" y="4079875"/>
            <a:ext cx="814960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dirty="0"/>
              <a:t>Ties are broken by the second attribute on the ORDER BY list, etc.</a:t>
            </a:r>
          </a:p>
          <a:p>
            <a:pPr eaLnBrk="0" hangingPunct="0"/>
            <a:endParaRPr lang="en-US" altLang="en-US" sz="2400" dirty="0"/>
          </a:p>
          <a:p>
            <a:pPr eaLnBrk="0" hangingPunct="0"/>
            <a:r>
              <a:rPr lang="en-US" altLang="en-US" sz="2400" dirty="0"/>
              <a:t>Ordering is ascending, unless you specify the DESC keyword.</a:t>
            </a:r>
          </a:p>
        </p:txBody>
      </p:sp>
      <p:sp>
        <p:nvSpPr>
          <p:cNvPr id="3" name="Footer Placeholder 2">
            <a:extLst>
              <a:ext uri="{FF2B5EF4-FFF2-40B4-BE49-F238E27FC236}">
                <a16:creationId xmlns:a16="http://schemas.microsoft.com/office/drawing/2014/main" id="{0D434BD4-2B4F-7640-5F6A-8040E730E839}"/>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019BC8ED-589C-BA2F-B407-D56F9718AFBC}"/>
              </a:ext>
            </a:extLst>
          </p:cNvPr>
          <p:cNvSpPr>
            <a:spLocks noGrp="1"/>
          </p:cNvSpPr>
          <p:nvPr>
            <p:ph type="sldNum" sz="quarter" idx="12"/>
          </p:nvPr>
        </p:nvSpPr>
        <p:spPr/>
        <p:txBody>
          <a:bodyPr/>
          <a:lstStyle/>
          <a:p>
            <a:fld id="{3C974458-8A97-4835-BF79-1FB6D7856C21}"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a:extLst>
              <a:ext uri="{FF2B5EF4-FFF2-40B4-BE49-F238E27FC236}">
                <a16:creationId xmlns:a16="http://schemas.microsoft.com/office/drawing/2014/main" id="{C4AEA632-5547-BFDE-CE21-2440D7CE4274}"/>
              </a:ext>
            </a:extLst>
          </p:cNvPr>
          <p:cNvSpPr>
            <a:spLocks noChangeArrowheads="1"/>
          </p:cNvSpPr>
          <p:nvPr/>
        </p:nvSpPr>
        <p:spPr bwMode="auto">
          <a:xfrm>
            <a:off x="1905001" y="3771900"/>
            <a:ext cx="1933543"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a:t>
            </a:r>
            <a:r>
              <a:rPr lang="en-US" altLang="en-US"/>
              <a:t>   Category</a:t>
            </a:r>
          </a:p>
          <a:p>
            <a:pPr eaLnBrk="0" hangingPunct="0"/>
            <a:r>
              <a:rPr lang="en-US" altLang="en-US">
                <a:solidFill>
                  <a:schemeClr val="accent2"/>
                </a:solidFill>
              </a:rPr>
              <a:t>FROM</a:t>
            </a:r>
            <a:r>
              <a:rPr lang="en-US" altLang="en-US"/>
              <a:t>     Product</a:t>
            </a:r>
          </a:p>
          <a:p>
            <a:pPr eaLnBrk="0" hangingPunct="0"/>
            <a:r>
              <a:rPr lang="en-US" altLang="en-US">
                <a:solidFill>
                  <a:schemeClr val="accent2"/>
                </a:solidFill>
              </a:rPr>
              <a:t>ORDER BY</a:t>
            </a:r>
            <a:r>
              <a:rPr lang="en-US" altLang="en-US"/>
              <a:t>  PName</a:t>
            </a:r>
          </a:p>
        </p:txBody>
      </p:sp>
      <p:graphicFrame>
        <p:nvGraphicFramePr>
          <p:cNvPr id="235523" name="Group 3">
            <a:extLst>
              <a:ext uri="{FF2B5EF4-FFF2-40B4-BE49-F238E27FC236}">
                <a16:creationId xmlns:a16="http://schemas.microsoft.com/office/drawing/2014/main" id="{185150F7-8409-CFD4-6F60-6C3E0CCDEE2A}"/>
              </a:ext>
            </a:extLst>
          </p:cNvPr>
          <p:cNvGraphicFramePr>
            <a:graphicFrameLocks noGrp="1"/>
          </p:cNvGraphicFramePr>
          <p:nvPr/>
        </p:nvGraphicFramePr>
        <p:xfrm>
          <a:off x="4953000" y="228601"/>
          <a:ext cx="5410200" cy="1676400"/>
        </p:xfrm>
        <a:graphic>
          <a:graphicData uri="http://schemas.openxmlformats.org/drawingml/2006/table">
            <a:tbl>
              <a:tblPr/>
              <a:tblGrid>
                <a:gridCol w="1352550">
                  <a:extLst>
                    <a:ext uri="{9D8B030D-6E8A-4147-A177-3AD203B41FA5}">
                      <a16:colId xmlns:a16="http://schemas.microsoft.com/office/drawing/2014/main" val="2767783712"/>
                    </a:ext>
                  </a:extLst>
                </a:gridCol>
                <a:gridCol w="1352550">
                  <a:extLst>
                    <a:ext uri="{9D8B030D-6E8A-4147-A177-3AD203B41FA5}">
                      <a16:colId xmlns:a16="http://schemas.microsoft.com/office/drawing/2014/main" val="338907604"/>
                    </a:ext>
                  </a:extLst>
                </a:gridCol>
                <a:gridCol w="1352550">
                  <a:extLst>
                    <a:ext uri="{9D8B030D-6E8A-4147-A177-3AD203B41FA5}">
                      <a16:colId xmlns:a16="http://schemas.microsoft.com/office/drawing/2014/main" val="3239355642"/>
                    </a:ext>
                  </a:extLst>
                </a:gridCol>
                <a:gridCol w="1352550">
                  <a:extLst>
                    <a:ext uri="{9D8B030D-6E8A-4147-A177-3AD203B41FA5}">
                      <a16:colId xmlns:a16="http://schemas.microsoft.com/office/drawing/2014/main" val="2851663892"/>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0415422"/>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71543682"/>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19131300"/>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5837166"/>
                  </a:ext>
                </a:extLst>
              </a:tr>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351183"/>
                  </a:ext>
                </a:extLst>
              </a:tr>
            </a:tbl>
          </a:graphicData>
        </a:graphic>
      </p:graphicFrame>
      <p:sp>
        <p:nvSpPr>
          <p:cNvPr id="235555" name="AutoShape 35">
            <a:extLst>
              <a:ext uri="{FF2B5EF4-FFF2-40B4-BE49-F238E27FC236}">
                <a16:creationId xmlns:a16="http://schemas.microsoft.com/office/drawing/2014/main" id="{4E21608B-0AC8-4F7A-9A1A-1F0C9DF6F3E8}"/>
              </a:ext>
            </a:extLst>
          </p:cNvPr>
          <p:cNvSpPr>
            <a:spLocks noChangeArrowheads="1"/>
          </p:cNvSpPr>
          <p:nvPr/>
        </p:nvSpPr>
        <p:spPr bwMode="auto">
          <a:xfrm>
            <a:off x="6629400" y="2543057"/>
            <a:ext cx="245474" cy="733663"/>
          </a:xfrm>
          <a:prstGeom prst="rightArrow">
            <a:avLst>
              <a:gd name="adj1" fmla="val 50000"/>
              <a:gd name="adj2" fmla="val 50245"/>
            </a:avLst>
          </a:prstGeom>
          <a:noFill/>
          <a:ln w="9525">
            <a:solidFill>
              <a:schemeClr val="tx1"/>
            </a:solidFill>
            <a:miter lim="800000"/>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5556" name="Text Box 36">
            <a:extLst>
              <a:ext uri="{FF2B5EF4-FFF2-40B4-BE49-F238E27FC236}">
                <a16:creationId xmlns:a16="http://schemas.microsoft.com/office/drawing/2014/main" id="{7FC374D4-3083-C653-0112-A7B3F6C16495}"/>
              </a:ext>
            </a:extLst>
          </p:cNvPr>
          <p:cNvSpPr txBox="1">
            <a:spLocks noChangeArrowheads="1"/>
          </p:cNvSpPr>
          <p:nvPr/>
        </p:nvSpPr>
        <p:spPr bwMode="auto">
          <a:xfrm>
            <a:off x="8305801" y="2209801"/>
            <a:ext cx="579005" cy="1323439"/>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0" dirty="0"/>
              <a:t>?</a:t>
            </a:r>
          </a:p>
        </p:txBody>
      </p:sp>
      <p:sp>
        <p:nvSpPr>
          <p:cNvPr id="235557" name="Rectangle 37">
            <a:extLst>
              <a:ext uri="{FF2B5EF4-FFF2-40B4-BE49-F238E27FC236}">
                <a16:creationId xmlns:a16="http://schemas.microsoft.com/office/drawing/2014/main" id="{7DC63038-715A-B55F-4209-68C9473C051F}"/>
              </a:ext>
            </a:extLst>
          </p:cNvPr>
          <p:cNvSpPr>
            <a:spLocks noChangeArrowheads="1"/>
          </p:cNvSpPr>
          <p:nvPr/>
        </p:nvSpPr>
        <p:spPr bwMode="auto">
          <a:xfrm>
            <a:off x="1905000" y="2133600"/>
            <a:ext cx="2906565"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dirty="0">
                <a:solidFill>
                  <a:schemeClr val="accent2"/>
                </a:solidFill>
              </a:rPr>
              <a:t>SELECT</a:t>
            </a:r>
            <a:r>
              <a:rPr lang="en-US" altLang="en-US" dirty="0"/>
              <a:t>   </a:t>
            </a:r>
            <a:r>
              <a:rPr lang="en-US" altLang="en-US" dirty="0">
                <a:solidFill>
                  <a:schemeClr val="accent2"/>
                </a:solidFill>
              </a:rPr>
              <a:t>DISTINCT</a:t>
            </a:r>
            <a:r>
              <a:rPr lang="en-US" altLang="en-US" dirty="0"/>
              <a:t> Category</a:t>
            </a:r>
          </a:p>
          <a:p>
            <a:pPr eaLnBrk="0" hangingPunct="0"/>
            <a:r>
              <a:rPr lang="en-US" altLang="en-US" dirty="0">
                <a:solidFill>
                  <a:schemeClr val="accent2"/>
                </a:solidFill>
              </a:rPr>
              <a:t>FROM</a:t>
            </a:r>
            <a:r>
              <a:rPr lang="en-US" altLang="en-US" dirty="0"/>
              <a:t>     Product</a:t>
            </a:r>
          </a:p>
          <a:p>
            <a:pPr eaLnBrk="0" hangingPunct="0"/>
            <a:r>
              <a:rPr lang="en-US" altLang="en-US" dirty="0">
                <a:solidFill>
                  <a:schemeClr val="accent2"/>
                </a:solidFill>
              </a:rPr>
              <a:t>ORDER BY</a:t>
            </a:r>
            <a:r>
              <a:rPr lang="en-US" altLang="en-US" dirty="0"/>
              <a:t> Category</a:t>
            </a:r>
          </a:p>
        </p:txBody>
      </p:sp>
      <p:sp>
        <p:nvSpPr>
          <p:cNvPr id="235558" name="Rectangle 38">
            <a:extLst>
              <a:ext uri="{FF2B5EF4-FFF2-40B4-BE49-F238E27FC236}">
                <a16:creationId xmlns:a16="http://schemas.microsoft.com/office/drawing/2014/main" id="{136AABCA-6725-AD3E-2EA2-C3B70DAA977D}"/>
              </a:ext>
            </a:extLst>
          </p:cNvPr>
          <p:cNvSpPr>
            <a:spLocks noChangeArrowheads="1"/>
          </p:cNvSpPr>
          <p:nvPr/>
        </p:nvSpPr>
        <p:spPr bwMode="auto">
          <a:xfrm>
            <a:off x="1905000" y="5410200"/>
            <a:ext cx="2818400"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dirty="0">
                <a:solidFill>
                  <a:schemeClr val="accent2"/>
                </a:solidFill>
              </a:rPr>
              <a:t>SELECT</a:t>
            </a:r>
            <a:r>
              <a:rPr lang="en-US" altLang="en-US" dirty="0"/>
              <a:t>   </a:t>
            </a:r>
            <a:r>
              <a:rPr lang="en-US" altLang="en-US" dirty="0">
                <a:solidFill>
                  <a:schemeClr val="accent2"/>
                </a:solidFill>
              </a:rPr>
              <a:t>DISTINCT</a:t>
            </a:r>
            <a:r>
              <a:rPr lang="en-US" altLang="en-US" dirty="0"/>
              <a:t> Category</a:t>
            </a:r>
          </a:p>
          <a:p>
            <a:pPr eaLnBrk="0" hangingPunct="0"/>
            <a:r>
              <a:rPr lang="en-US" altLang="en-US" dirty="0">
                <a:solidFill>
                  <a:schemeClr val="accent2"/>
                </a:solidFill>
              </a:rPr>
              <a:t>FROM</a:t>
            </a:r>
            <a:r>
              <a:rPr lang="en-US" altLang="en-US" dirty="0"/>
              <a:t>     Product</a:t>
            </a:r>
          </a:p>
          <a:p>
            <a:pPr eaLnBrk="0" hangingPunct="0"/>
            <a:r>
              <a:rPr lang="en-US" altLang="en-US" dirty="0">
                <a:solidFill>
                  <a:schemeClr val="accent2"/>
                </a:solidFill>
              </a:rPr>
              <a:t>ORDER BY</a:t>
            </a:r>
            <a:r>
              <a:rPr lang="en-US" altLang="en-US" dirty="0"/>
              <a:t> </a:t>
            </a:r>
            <a:r>
              <a:rPr lang="en-US" altLang="en-US" dirty="0" err="1"/>
              <a:t>PName</a:t>
            </a:r>
            <a:endParaRPr lang="en-US" altLang="en-US" dirty="0"/>
          </a:p>
        </p:txBody>
      </p:sp>
      <p:sp>
        <p:nvSpPr>
          <p:cNvPr id="235559" name="AutoShape 39">
            <a:extLst>
              <a:ext uri="{FF2B5EF4-FFF2-40B4-BE49-F238E27FC236}">
                <a16:creationId xmlns:a16="http://schemas.microsoft.com/office/drawing/2014/main" id="{3466FA60-3DB6-3EEF-AD64-C17ED91F6806}"/>
              </a:ext>
            </a:extLst>
          </p:cNvPr>
          <p:cNvSpPr>
            <a:spLocks noChangeArrowheads="1"/>
          </p:cNvSpPr>
          <p:nvPr/>
        </p:nvSpPr>
        <p:spPr bwMode="auto">
          <a:xfrm>
            <a:off x="6705600" y="3990857"/>
            <a:ext cx="245474" cy="733663"/>
          </a:xfrm>
          <a:prstGeom prst="rightArrow">
            <a:avLst>
              <a:gd name="adj1" fmla="val 50000"/>
              <a:gd name="adj2" fmla="val 50245"/>
            </a:avLst>
          </a:prstGeom>
          <a:noFill/>
          <a:ln w="9525">
            <a:solidFill>
              <a:schemeClr val="tx1"/>
            </a:solidFill>
            <a:miter lim="800000"/>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5560" name="Text Box 40">
            <a:extLst>
              <a:ext uri="{FF2B5EF4-FFF2-40B4-BE49-F238E27FC236}">
                <a16:creationId xmlns:a16="http://schemas.microsoft.com/office/drawing/2014/main" id="{2F37C3E4-9F71-53B2-451E-78B47E69C648}"/>
              </a:ext>
            </a:extLst>
          </p:cNvPr>
          <p:cNvSpPr txBox="1">
            <a:spLocks noChangeArrowheads="1"/>
          </p:cNvSpPr>
          <p:nvPr/>
        </p:nvSpPr>
        <p:spPr bwMode="auto">
          <a:xfrm>
            <a:off x="8382001" y="3657601"/>
            <a:ext cx="579005" cy="1323439"/>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0"/>
              <a:t>?</a:t>
            </a:r>
          </a:p>
        </p:txBody>
      </p:sp>
      <p:sp>
        <p:nvSpPr>
          <p:cNvPr id="235561" name="AutoShape 41">
            <a:extLst>
              <a:ext uri="{FF2B5EF4-FFF2-40B4-BE49-F238E27FC236}">
                <a16:creationId xmlns:a16="http://schemas.microsoft.com/office/drawing/2014/main" id="{D9648239-47F2-0B1F-EA15-DECB5D26D9F2}"/>
              </a:ext>
            </a:extLst>
          </p:cNvPr>
          <p:cNvSpPr>
            <a:spLocks noChangeArrowheads="1"/>
          </p:cNvSpPr>
          <p:nvPr/>
        </p:nvSpPr>
        <p:spPr bwMode="auto">
          <a:xfrm>
            <a:off x="6705600" y="5591057"/>
            <a:ext cx="245474" cy="733663"/>
          </a:xfrm>
          <a:prstGeom prst="rightArrow">
            <a:avLst>
              <a:gd name="adj1" fmla="val 50000"/>
              <a:gd name="adj2" fmla="val 50245"/>
            </a:avLst>
          </a:prstGeom>
          <a:noFill/>
          <a:ln w="9525">
            <a:solidFill>
              <a:schemeClr val="tx1"/>
            </a:solidFill>
            <a:miter lim="800000"/>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5562" name="Text Box 42">
            <a:extLst>
              <a:ext uri="{FF2B5EF4-FFF2-40B4-BE49-F238E27FC236}">
                <a16:creationId xmlns:a16="http://schemas.microsoft.com/office/drawing/2014/main" id="{AF7A6CF1-C0F5-E2AC-D233-27BD2C40872B}"/>
              </a:ext>
            </a:extLst>
          </p:cNvPr>
          <p:cNvSpPr txBox="1">
            <a:spLocks noChangeArrowheads="1"/>
          </p:cNvSpPr>
          <p:nvPr/>
        </p:nvSpPr>
        <p:spPr bwMode="auto">
          <a:xfrm>
            <a:off x="8382001" y="5257801"/>
            <a:ext cx="579005" cy="1323439"/>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0"/>
              <a:t>?</a:t>
            </a:r>
          </a:p>
        </p:txBody>
      </p:sp>
      <p:sp>
        <p:nvSpPr>
          <p:cNvPr id="2" name="Footer Placeholder 1">
            <a:extLst>
              <a:ext uri="{FF2B5EF4-FFF2-40B4-BE49-F238E27FC236}">
                <a16:creationId xmlns:a16="http://schemas.microsoft.com/office/drawing/2014/main" id="{66383237-8F1B-D121-E019-489A3B30AFC7}"/>
              </a:ext>
            </a:extLst>
          </p:cNvPr>
          <p:cNvSpPr>
            <a:spLocks noGrp="1"/>
          </p:cNvSpPr>
          <p:nvPr>
            <p:ph type="ftr" sz="quarter" idx="11"/>
          </p:nvPr>
        </p:nvSpPr>
        <p:spPr/>
        <p:txBody>
          <a:bodyPr/>
          <a:lstStyle/>
          <a:p>
            <a:r>
              <a:rPr lang="en-US"/>
              <a:t>http://www.cs.cornell.edu/courses/cs5412/2022fa</a:t>
            </a:r>
          </a:p>
        </p:txBody>
      </p:sp>
      <p:sp>
        <p:nvSpPr>
          <p:cNvPr id="3" name="Slide Number Placeholder 2">
            <a:extLst>
              <a:ext uri="{FF2B5EF4-FFF2-40B4-BE49-F238E27FC236}">
                <a16:creationId xmlns:a16="http://schemas.microsoft.com/office/drawing/2014/main" id="{EE3CC032-5A33-3D22-A73F-8A6EC07BD775}"/>
              </a:ext>
            </a:extLst>
          </p:cNvPr>
          <p:cNvSpPr>
            <a:spLocks noGrp="1"/>
          </p:cNvSpPr>
          <p:nvPr>
            <p:ph type="sldNum" sz="quarter" idx="12"/>
          </p:nvPr>
        </p:nvSpPr>
        <p:spPr/>
        <p:txBody>
          <a:bodyPr/>
          <a:lstStyle/>
          <a:p>
            <a:fld id="{3C974458-8A97-4835-BF79-1FB6D7856C21}"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a:extLst>
              <a:ext uri="{FF2B5EF4-FFF2-40B4-BE49-F238E27FC236}">
                <a16:creationId xmlns:a16="http://schemas.microsoft.com/office/drawing/2014/main" id="{C4AEA632-5547-BFDE-CE21-2440D7CE4274}"/>
              </a:ext>
            </a:extLst>
          </p:cNvPr>
          <p:cNvSpPr>
            <a:spLocks noChangeArrowheads="1"/>
          </p:cNvSpPr>
          <p:nvPr/>
        </p:nvSpPr>
        <p:spPr bwMode="auto">
          <a:xfrm>
            <a:off x="1905001" y="3771900"/>
            <a:ext cx="1933543"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a:t>
            </a:r>
            <a:r>
              <a:rPr lang="en-US" altLang="en-US"/>
              <a:t>   Category</a:t>
            </a:r>
          </a:p>
          <a:p>
            <a:pPr eaLnBrk="0" hangingPunct="0"/>
            <a:r>
              <a:rPr lang="en-US" altLang="en-US">
                <a:solidFill>
                  <a:schemeClr val="accent2"/>
                </a:solidFill>
              </a:rPr>
              <a:t>FROM</a:t>
            </a:r>
            <a:r>
              <a:rPr lang="en-US" altLang="en-US"/>
              <a:t>     Product</a:t>
            </a:r>
          </a:p>
          <a:p>
            <a:pPr eaLnBrk="0" hangingPunct="0"/>
            <a:r>
              <a:rPr lang="en-US" altLang="en-US">
                <a:solidFill>
                  <a:schemeClr val="accent2"/>
                </a:solidFill>
              </a:rPr>
              <a:t>ORDER BY</a:t>
            </a:r>
            <a:r>
              <a:rPr lang="en-US" altLang="en-US"/>
              <a:t>  PName</a:t>
            </a:r>
          </a:p>
        </p:txBody>
      </p:sp>
      <p:graphicFrame>
        <p:nvGraphicFramePr>
          <p:cNvPr id="235523" name="Group 3">
            <a:extLst>
              <a:ext uri="{FF2B5EF4-FFF2-40B4-BE49-F238E27FC236}">
                <a16:creationId xmlns:a16="http://schemas.microsoft.com/office/drawing/2014/main" id="{185150F7-8409-CFD4-6F60-6C3E0CCDEE2A}"/>
              </a:ext>
            </a:extLst>
          </p:cNvPr>
          <p:cNvGraphicFramePr>
            <a:graphicFrameLocks noGrp="1"/>
          </p:cNvGraphicFramePr>
          <p:nvPr/>
        </p:nvGraphicFramePr>
        <p:xfrm>
          <a:off x="4953000" y="228601"/>
          <a:ext cx="5410200" cy="1676400"/>
        </p:xfrm>
        <a:graphic>
          <a:graphicData uri="http://schemas.openxmlformats.org/drawingml/2006/table">
            <a:tbl>
              <a:tblPr/>
              <a:tblGrid>
                <a:gridCol w="1352550">
                  <a:extLst>
                    <a:ext uri="{9D8B030D-6E8A-4147-A177-3AD203B41FA5}">
                      <a16:colId xmlns:a16="http://schemas.microsoft.com/office/drawing/2014/main" val="2767783712"/>
                    </a:ext>
                  </a:extLst>
                </a:gridCol>
                <a:gridCol w="1352550">
                  <a:extLst>
                    <a:ext uri="{9D8B030D-6E8A-4147-A177-3AD203B41FA5}">
                      <a16:colId xmlns:a16="http://schemas.microsoft.com/office/drawing/2014/main" val="338907604"/>
                    </a:ext>
                  </a:extLst>
                </a:gridCol>
                <a:gridCol w="1352550">
                  <a:extLst>
                    <a:ext uri="{9D8B030D-6E8A-4147-A177-3AD203B41FA5}">
                      <a16:colId xmlns:a16="http://schemas.microsoft.com/office/drawing/2014/main" val="3239355642"/>
                    </a:ext>
                  </a:extLst>
                </a:gridCol>
                <a:gridCol w="1352550">
                  <a:extLst>
                    <a:ext uri="{9D8B030D-6E8A-4147-A177-3AD203B41FA5}">
                      <a16:colId xmlns:a16="http://schemas.microsoft.com/office/drawing/2014/main" val="2851663892"/>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0415422"/>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71543682"/>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19131300"/>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5837166"/>
                  </a:ext>
                </a:extLst>
              </a:tr>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351183"/>
                  </a:ext>
                </a:extLst>
              </a:tr>
            </a:tbl>
          </a:graphicData>
        </a:graphic>
      </p:graphicFrame>
      <p:sp>
        <p:nvSpPr>
          <p:cNvPr id="235555" name="AutoShape 35">
            <a:extLst>
              <a:ext uri="{FF2B5EF4-FFF2-40B4-BE49-F238E27FC236}">
                <a16:creationId xmlns:a16="http://schemas.microsoft.com/office/drawing/2014/main" id="{4E21608B-0AC8-4F7A-9A1A-1F0C9DF6F3E8}"/>
              </a:ext>
            </a:extLst>
          </p:cNvPr>
          <p:cNvSpPr>
            <a:spLocks noChangeArrowheads="1"/>
          </p:cNvSpPr>
          <p:nvPr/>
        </p:nvSpPr>
        <p:spPr bwMode="auto">
          <a:xfrm>
            <a:off x="6629400" y="2543057"/>
            <a:ext cx="245474" cy="733663"/>
          </a:xfrm>
          <a:prstGeom prst="rightArrow">
            <a:avLst>
              <a:gd name="adj1" fmla="val 50000"/>
              <a:gd name="adj2" fmla="val 50245"/>
            </a:avLst>
          </a:prstGeom>
          <a:noFill/>
          <a:ln w="9525">
            <a:solidFill>
              <a:schemeClr val="tx1"/>
            </a:solidFill>
            <a:miter lim="800000"/>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5557" name="Rectangle 37">
            <a:extLst>
              <a:ext uri="{FF2B5EF4-FFF2-40B4-BE49-F238E27FC236}">
                <a16:creationId xmlns:a16="http://schemas.microsoft.com/office/drawing/2014/main" id="{7DC63038-715A-B55F-4209-68C9473C051F}"/>
              </a:ext>
            </a:extLst>
          </p:cNvPr>
          <p:cNvSpPr>
            <a:spLocks noChangeArrowheads="1"/>
          </p:cNvSpPr>
          <p:nvPr/>
        </p:nvSpPr>
        <p:spPr bwMode="auto">
          <a:xfrm>
            <a:off x="1905000" y="2133600"/>
            <a:ext cx="2906565"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dirty="0">
                <a:solidFill>
                  <a:schemeClr val="accent2"/>
                </a:solidFill>
              </a:rPr>
              <a:t>SELECT</a:t>
            </a:r>
            <a:r>
              <a:rPr lang="en-US" altLang="en-US" dirty="0"/>
              <a:t>   </a:t>
            </a:r>
            <a:r>
              <a:rPr lang="en-US" altLang="en-US" dirty="0">
                <a:solidFill>
                  <a:schemeClr val="accent2"/>
                </a:solidFill>
              </a:rPr>
              <a:t>DISTINCT</a:t>
            </a:r>
            <a:r>
              <a:rPr lang="en-US" altLang="en-US" dirty="0"/>
              <a:t> Category</a:t>
            </a:r>
          </a:p>
          <a:p>
            <a:pPr eaLnBrk="0" hangingPunct="0"/>
            <a:r>
              <a:rPr lang="en-US" altLang="en-US" dirty="0">
                <a:solidFill>
                  <a:schemeClr val="accent2"/>
                </a:solidFill>
              </a:rPr>
              <a:t>FROM</a:t>
            </a:r>
            <a:r>
              <a:rPr lang="en-US" altLang="en-US" dirty="0"/>
              <a:t>     Product</a:t>
            </a:r>
          </a:p>
          <a:p>
            <a:pPr eaLnBrk="0" hangingPunct="0"/>
            <a:r>
              <a:rPr lang="en-US" altLang="en-US" dirty="0">
                <a:solidFill>
                  <a:schemeClr val="accent2"/>
                </a:solidFill>
              </a:rPr>
              <a:t>ORDER BY</a:t>
            </a:r>
            <a:r>
              <a:rPr lang="en-US" altLang="en-US" dirty="0"/>
              <a:t> Category</a:t>
            </a:r>
          </a:p>
        </p:txBody>
      </p:sp>
      <p:sp>
        <p:nvSpPr>
          <p:cNvPr id="235558" name="Rectangle 38">
            <a:extLst>
              <a:ext uri="{FF2B5EF4-FFF2-40B4-BE49-F238E27FC236}">
                <a16:creationId xmlns:a16="http://schemas.microsoft.com/office/drawing/2014/main" id="{136AABCA-6725-AD3E-2EA2-C3B70DAA977D}"/>
              </a:ext>
            </a:extLst>
          </p:cNvPr>
          <p:cNvSpPr>
            <a:spLocks noChangeArrowheads="1"/>
          </p:cNvSpPr>
          <p:nvPr/>
        </p:nvSpPr>
        <p:spPr bwMode="auto">
          <a:xfrm>
            <a:off x="1905000" y="5410200"/>
            <a:ext cx="2818400"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dirty="0">
                <a:solidFill>
                  <a:schemeClr val="accent2"/>
                </a:solidFill>
              </a:rPr>
              <a:t>SELECT</a:t>
            </a:r>
            <a:r>
              <a:rPr lang="en-US" altLang="en-US" dirty="0"/>
              <a:t>   </a:t>
            </a:r>
            <a:r>
              <a:rPr lang="en-US" altLang="en-US" dirty="0">
                <a:solidFill>
                  <a:schemeClr val="accent2"/>
                </a:solidFill>
              </a:rPr>
              <a:t>DISTINCT</a:t>
            </a:r>
            <a:r>
              <a:rPr lang="en-US" altLang="en-US" dirty="0"/>
              <a:t> Category</a:t>
            </a:r>
          </a:p>
          <a:p>
            <a:pPr eaLnBrk="0" hangingPunct="0"/>
            <a:r>
              <a:rPr lang="en-US" altLang="en-US" dirty="0">
                <a:solidFill>
                  <a:schemeClr val="accent2"/>
                </a:solidFill>
              </a:rPr>
              <a:t>FROM</a:t>
            </a:r>
            <a:r>
              <a:rPr lang="en-US" altLang="en-US" dirty="0"/>
              <a:t>     Product</a:t>
            </a:r>
          </a:p>
          <a:p>
            <a:pPr eaLnBrk="0" hangingPunct="0"/>
            <a:r>
              <a:rPr lang="en-US" altLang="en-US" dirty="0">
                <a:solidFill>
                  <a:schemeClr val="accent2"/>
                </a:solidFill>
              </a:rPr>
              <a:t>ORDER BY</a:t>
            </a:r>
            <a:r>
              <a:rPr lang="en-US" altLang="en-US" dirty="0"/>
              <a:t> </a:t>
            </a:r>
            <a:r>
              <a:rPr lang="en-US" altLang="en-US" dirty="0" err="1"/>
              <a:t>PName</a:t>
            </a:r>
            <a:endParaRPr lang="en-US" altLang="en-US" dirty="0"/>
          </a:p>
        </p:txBody>
      </p:sp>
      <p:sp>
        <p:nvSpPr>
          <p:cNvPr id="235559" name="AutoShape 39">
            <a:extLst>
              <a:ext uri="{FF2B5EF4-FFF2-40B4-BE49-F238E27FC236}">
                <a16:creationId xmlns:a16="http://schemas.microsoft.com/office/drawing/2014/main" id="{3466FA60-3DB6-3EEF-AD64-C17ED91F6806}"/>
              </a:ext>
            </a:extLst>
          </p:cNvPr>
          <p:cNvSpPr>
            <a:spLocks noChangeArrowheads="1"/>
          </p:cNvSpPr>
          <p:nvPr/>
        </p:nvSpPr>
        <p:spPr bwMode="auto">
          <a:xfrm>
            <a:off x="6705600" y="3990857"/>
            <a:ext cx="245474" cy="733663"/>
          </a:xfrm>
          <a:prstGeom prst="rightArrow">
            <a:avLst>
              <a:gd name="adj1" fmla="val 50000"/>
              <a:gd name="adj2" fmla="val 50245"/>
            </a:avLst>
          </a:prstGeom>
          <a:noFill/>
          <a:ln w="9525">
            <a:solidFill>
              <a:schemeClr val="tx1"/>
            </a:solidFill>
            <a:miter lim="800000"/>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5561" name="AutoShape 41">
            <a:extLst>
              <a:ext uri="{FF2B5EF4-FFF2-40B4-BE49-F238E27FC236}">
                <a16:creationId xmlns:a16="http://schemas.microsoft.com/office/drawing/2014/main" id="{D9648239-47F2-0B1F-EA15-DECB5D26D9F2}"/>
              </a:ext>
            </a:extLst>
          </p:cNvPr>
          <p:cNvSpPr>
            <a:spLocks noChangeArrowheads="1"/>
          </p:cNvSpPr>
          <p:nvPr/>
        </p:nvSpPr>
        <p:spPr bwMode="auto">
          <a:xfrm>
            <a:off x="6705600" y="5591057"/>
            <a:ext cx="245474" cy="733663"/>
          </a:xfrm>
          <a:prstGeom prst="rightArrow">
            <a:avLst>
              <a:gd name="adj1" fmla="val 50000"/>
              <a:gd name="adj2" fmla="val 50245"/>
            </a:avLst>
          </a:prstGeom>
          <a:noFill/>
          <a:ln w="9525">
            <a:solidFill>
              <a:schemeClr val="tx1"/>
            </a:solidFill>
            <a:miter lim="800000"/>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Footer Placeholder 1">
            <a:extLst>
              <a:ext uri="{FF2B5EF4-FFF2-40B4-BE49-F238E27FC236}">
                <a16:creationId xmlns:a16="http://schemas.microsoft.com/office/drawing/2014/main" id="{66383237-8F1B-D121-E019-489A3B30AFC7}"/>
              </a:ext>
            </a:extLst>
          </p:cNvPr>
          <p:cNvSpPr>
            <a:spLocks noGrp="1"/>
          </p:cNvSpPr>
          <p:nvPr>
            <p:ph type="ftr" sz="quarter" idx="11"/>
          </p:nvPr>
        </p:nvSpPr>
        <p:spPr/>
        <p:txBody>
          <a:bodyPr/>
          <a:lstStyle/>
          <a:p>
            <a:r>
              <a:rPr lang="en-US"/>
              <a:t>http://www.cs.cornell.edu/courses/cs5412/2022fa</a:t>
            </a:r>
          </a:p>
        </p:txBody>
      </p:sp>
      <p:sp>
        <p:nvSpPr>
          <p:cNvPr id="3" name="Slide Number Placeholder 2">
            <a:extLst>
              <a:ext uri="{FF2B5EF4-FFF2-40B4-BE49-F238E27FC236}">
                <a16:creationId xmlns:a16="http://schemas.microsoft.com/office/drawing/2014/main" id="{EE3CC032-5A33-3D22-A73F-8A6EC07BD775}"/>
              </a:ext>
            </a:extLst>
          </p:cNvPr>
          <p:cNvSpPr>
            <a:spLocks noGrp="1"/>
          </p:cNvSpPr>
          <p:nvPr>
            <p:ph type="sldNum" sz="quarter" idx="12"/>
          </p:nvPr>
        </p:nvSpPr>
        <p:spPr/>
        <p:txBody>
          <a:bodyPr/>
          <a:lstStyle/>
          <a:p>
            <a:fld id="{3C974458-8A97-4835-BF79-1FB6D7856C21}" type="slidenum">
              <a:rPr lang="en-US" smtClean="0"/>
              <a:t>25</a:t>
            </a:fld>
            <a:endParaRPr lang="en-US"/>
          </a:p>
        </p:txBody>
      </p:sp>
      <p:graphicFrame>
        <p:nvGraphicFramePr>
          <p:cNvPr id="4" name="Table 3">
            <a:extLst>
              <a:ext uri="{FF2B5EF4-FFF2-40B4-BE49-F238E27FC236}">
                <a16:creationId xmlns:a16="http://schemas.microsoft.com/office/drawing/2014/main" id="{0663F96D-294A-ADBF-2992-C59EB3526ECB}"/>
              </a:ext>
            </a:extLst>
          </p:cNvPr>
          <p:cNvGraphicFramePr>
            <a:graphicFrameLocks noGrp="1"/>
          </p:cNvGraphicFramePr>
          <p:nvPr>
            <p:extLst>
              <p:ext uri="{D42A27DB-BD31-4B8C-83A1-F6EECF244321}">
                <p14:modId xmlns:p14="http://schemas.microsoft.com/office/powerpoint/2010/main" val="3359096513"/>
              </p:ext>
            </p:extLst>
          </p:nvPr>
        </p:nvGraphicFramePr>
        <p:xfrm>
          <a:off x="7658100" y="2316482"/>
          <a:ext cx="1352550" cy="1341120"/>
        </p:xfrm>
        <a:graphic>
          <a:graphicData uri="http://schemas.openxmlformats.org/drawingml/2006/table">
            <a:tbl>
              <a:tblPr/>
              <a:tblGrid>
                <a:gridCol w="1352550">
                  <a:extLst>
                    <a:ext uri="{9D8B030D-6E8A-4147-A177-3AD203B41FA5}">
                      <a16:colId xmlns:a16="http://schemas.microsoft.com/office/drawing/2014/main" val="3790355391"/>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8430113"/>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4002846"/>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1600" b="0" i="0" u="none" strike="noStrike" cap="none" normalizeH="0" baseline="0" dirty="0">
                          <a:ln>
                            <a:noFill/>
                          </a:ln>
                          <a:solidFill>
                            <a:schemeClr val="tx1"/>
                          </a:solidFill>
                          <a:effectLst/>
                          <a:latin typeface="Times New Roman" panose="02020603050405020304" pitchFamily="18" charset="0"/>
                        </a:rPr>
                        <a:t>Household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3259363"/>
                  </a:ext>
                </a:extLst>
              </a:tr>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Photography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060376"/>
                  </a:ext>
                </a:extLst>
              </a:tr>
            </a:tbl>
          </a:graphicData>
        </a:graphic>
      </p:graphicFrame>
      <p:graphicFrame>
        <p:nvGraphicFramePr>
          <p:cNvPr id="5" name="Table 4">
            <a:extLst>
              <a:ext uri="{FF2B5EF4-FFF2-40B4-BE49-F238E27FC236}">
                <a16:creationId xmlns:a16="http://schemas.microsoft.com/office/drawing/2014/main" id="{06883A34-CADA-583E-045D-367ED8E876CD}"/>
              </a:ext>
            </a:extLst>
          </p:cNvPr>
          <p:cNvGraphicFramePr>
            <a:graphicFrameLocks noGrp="1"/>
          </p:cNvGraphicFramePr>
          <p:nvPr>
            <p:extLst>
              <p:ext uri="{D42A27DB-BD31-4B8C-83A1-F6EECF244321}">
                <p14:modId xmlns:p14="http://schemas.microsoft.com/office/powerpoint/2010/main" val="1433065460"/>
              </p:ext>
            </p:extLst>
          </p:nvPr>
        </p:nvGraphicFramePr>
        <p:xfrm>
          <a:off x="9686925" y="3422585"/>
          <a:ext cx="1352550" cy="1676400"/>
        </p:xfrm>
        <a:graphic>
          <a:graphicData uri="http://schemas.openxmlformats.org/drawingml/2006/table">
            <a:tbl>
              <a:tblPr/>
              <a:tblGrid>
                <a:gridCol w="1352550">
                  <a:extLst>
                    <a:ext uri="{9D8B030D-6E8A-4147-A177-3AD203B41FA5}">
                      <a16:colId xmlns:a16="http://schemas.microsoft.com/office/drawing/2014/main" val="3790355391"/>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8430113"/>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4002846"/>
                  </a:ext>
                </a:extLst>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Household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85147727"/>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Gadgets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3259363"/>
                  </a:ext>
                </a:extLst>
              </a:tr>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Photography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060376"/>
                  </a:ext>
                </a:extLst>
              </a:tr>
            </a:tbl>
          </a:graphicData>
        </a:graphic>
      </p:graphicFrame>
      <p:graphicFrame>
        <p:nvGraphicFramePr>
          <p:cNvPr id="6" name="Table 5">
            <a:extLst>
              <a:ext uri="{FF2B5EF4-FFF2-40B4-BE49-F238E27FC236}">
                <a16:creationId xmlns:a16="http://schemas.microsoft.com/office/drawing/2014/main" id="{2CDE8230-80A5-C79A-42BB-34393F65F3EF}"/>
              </a:ext>
            </a:extLst>
          </p:cNvPr>
          <p:cNvGraphicFramePr>
            <a:graphicFrameLocks noGrp="1"/>
          </p:cNvGraphicFramePr>
          <p:nvPr>
            <p:extLst>
              <p:ext uri="{D42A27DB-BD31-4B8C-83A1-F6EECF244321}">
                <p14:modId xmlns:p14="http://schemas.microsoft.com/office/powerpoint/2010/main" val="2401301475"/>
              </p:ext>
            </p:extLst>
          </p:nvPr>
        </p:nvGraphicFramePr>
        <p:xfrm>
          <a:off x="7941845" y="5038132"/>
          <a:ext cx="1352550" cy="1341120"/>
        </p:xfrm>
        <a:graphic>
          <a:graphicData uri="http://schemas.openxmlformats.org/drawingml/2006/table">
            <a:tbl>
              <a:tblPr/>
              <a:tblGrid>
                <a:gridCol w="1352550">
                  <a:extLst>
                    <a:ext uri="{9D8B030D-6E8A-4147-A177-3AD203B41FA5}">
                      <a16:colId xmlns:a16="http://schemas.microsoft.com/office/drawing/2014/main" val="3790355391"/>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8430113"/>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4002846"/>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1600" b="0" i="0" u="none" strike="noStrike" cap="none" normalizeH="0" baseline="0" dirty="0">
                          <a:ln>
                            <a:noFill/>
                          </a:ln>
                          <a:solidFill>
                            <a:schemeClr val="tx1"/>
                          </a:solidFill>
                          <a:effectLst/>
                          <a:latin typeface="Times New Roman" panose="02020603050405020304" pitchFamily="18" charset="0"/>
                        </a:rPr>
                        <a:t>Household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3259363"/>
                  </a:ext>
                </a:extLst>
              </a:tr>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1600" b="0" i="0" u="none" strike="noStrike" cap="none" normalizeH="0" baseline="0" dirty="0">
                          <a:ln>
                            <a:noFill/>
                          </a:ln>
                          <a:solidFill>
                            <a:schemeClr val="tx1"/>
                          </a:solidFill>
                          <a:effectLst/>
                          <a:latin typeface="Times New Roman" panose="02020603050405020304" pitchFamily="18" charset="0"/>
                        </a:rPr>
                        <a:t>Photography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060376"/>
                  </a:ext>
                </a:extLst>
              </a:tr>
            </a:tbl>
          </a:graphicData>
        </a:graphic>
      </p:graphicFrame>
    </p:spTree>
    <p:extLst>
      <p:ext uri="{BB962C8B-B14F-4D97-AF65-F5344CB8AC3E}">
        <p14:creationId xmlns:p14="http://schemas.microsoft.com/office/powerpoint/2010/main" val="1832697983"/>
      </p:ext>
    </p:extLst>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a:extLst>
              <a:ext uri="{FF2B5EF4-FFF2-40B4-BE49-F238E27FC236}">
                <a16:creationId xmlns:a16="http://schemas.microsoft.com/office/drawing/2014/main" id="{5D07AD65-0354-725C-B2A3-FE506E8BDEE1}"/>
              </a:ext>
            </a:extLst>
          </p:cNvPr>
          <p:cNvSpPr>
            <a:spLocks noGrp="1" noChangeArrowheads="1"/>
          </p:cNvSpPr>
          <p:nvPr>
            <p:ph type="title"/>
          </p:nvPr>
        </p:nvSpPr>
        <p:spPr/>
        <p:txBody>
          <a:bodyPr/>
          <a:lstStyle/>
          <a:p>
            <a:r>
              <a:rPr lang="en-US" altLang="en-US"/>
              <a:t>Keys and Foreign Keys</a:t>
            </a:r>
          </a:p>
        </p:txBody>
      </p:sp>
      <p:graphicFrame>
        <p:nvGraphicFramePr>
          <p:cNvPr id="237571" name="Group 3">
            <a:extLst>
              <a:ext uri="{FF2B5EF4-FFF2-40B4-BE49-F238E27FC236}">
                <a16:creationId xmlns:a16="http://schemas.microsoft.com/office/drawing/2014/main" id="{4662B0E3-1B1B-74BD-2369-95F1582AFCB4}"/>
              </a:ext>
            </a:extLst>
          </p:cNvPr>
          <p:cNvGraphicFramePr>
            <a:graphicFrameLocks noGrp="1"/>
          </p:cNvGraphicFramePr>
          <p:nvPr/>
        </p:nvGraphicFramePr>
        <p:xfrm>
          <a:off x="1828800" y="4724401"/>
          <a:ext cx="6324600" cy="1828800"/>
        </p:xfrm>
        <a:graphic>
          <a:graphicData uri="http://schemas.openxmlformats.org/drawingml/2006/table">
            <a:tbl>
              <a:tblPr/>
              <a:tblGrid>
                <a:gridCol w="1638300">
                  <a:extLst>
                    <a:ext uri="{9D8B030D-6E8A-4147-A177-3AD203B41FA5}">
                      <a16:colId xmlns:a16="http://schemas.microsoft.com/office/drawing/2014/main" val="3005883284"/>
                    </a:ext>
                  </a:extLst>
                </a:gridCol>
                <a:gridCol w="1257300">
                  <a:extLst>
                    <a:ext uri="{9D8B030D-6E8A-4147-A177-3AD203B41FA5}">
                      <a16:colId xmlns:a16="http://schemas.microsoft.com/office/drawing/2014/main" val="2715147313"/>
                    </a:ext>
                  </a:extLst>
                </a:gridCol>
                <a:gridCol w="1676400">
                  <a:extLst>
                    <a:ext uri="{9D8B030D-6E8A-4147-A177-3AD203B41FA5}">
                      <a16:colId xmlns:a16="http://schemas.microsoft.com/office/drawing/2014/main" val="2990038951"/>
                    </a:ext>
                  </a:extLst>
                </a:gridCol>
                <a:gridCol w="1752600">
                  <a:extLst>
                    <a:ext uri="{9D8B030D-6E8A-4147-A177-3AD203B41FA5}">
                      <a16:colId xmlns:a16="http://schemas.microsoft.com/office/drawing/2014/main" val="1819534779"/>
                    </a:ext>
                  </a:extLst>
                </a:gridCol>
              </a:tblGrid>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sng" strike="noStrike" cap="none" normalizeH="0" baseline="0">
                          <a:ln>
                            <a:noFill/>
                          </a:ln>
                          <a:solidFill>
                            <a:schemeClr val="accent2"/>
                          </a:solidFill>
                          <a:effectLst/>
                          <a:latin typeface="Times New Roman" panose="02020603050405020304" pitchFamily="18" charset="0"/>
                        </a:rPr>
                        <a:t>PName</a:t>
                      </a:r>
                      <a:endParaRPr kumimoji="0" lang="en-US" altLang="en-US" sz="1800" b="0" i="0" u="none" strike="noStrike" cap="none" normalizeH="0" baseline="0">
                        <a:ln>
                          <a:noFill/>
                        </a:ln>
                        <a:solidFill>
                          <a:schemeClr val="accent2"/>
                        </a:solidFill>
                        <a:effectLst/>
                        <a:latin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imes New Roman" panose="02020603050405020304"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76275226"/>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4698106"/>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5538560"/>
                  </a:ext>
                </a:extLst>
              </a:tr>
              <a:tr h="320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91945599"/>
                  </a:ext>
                </a:extLst>
              </a:tr>
              <a:tr h="3190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8671955"/>
                  </a:ext>
                </a:extLst>
              </a:tr>
            </a:tbl>
          </a:graphicData>
        </a:graphic>
      </p:graphicFrame>
      <p:sp>
        <p:nvSpPr>
          <p:cNvPr id="237603" name="Text Box 35">
            <a:extLst>
              <a:ext uri="{FF2B5EF4-FFF2-40B4-BE49-F238E27FC236}">
                <a16:creationId xmlns:a16="http://schemas.microsoft.com/office/drawing/2014/main" id="{48BE2931-21FC-576E-E608-1BC320678A8E}"/>
              </a:ext>
            </a:extLst>
          </p:cNvPr>
          <p:cNvSpPr txBox="1">
            <a:spLocks noChangeArrowheads="1"/>
          </p:cNvSpPr>
          <p:nvPr/>
        </p:nvSpPr>
        <p:spPr bwMode="auto">
          <a:xfrm>
            <a:off x="1828801" y="4194175"/>
            <a:ext cx="8661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2"/>
                </a:solidFill>
              </a:rPr>
              <a:t>Product</a:t>
            </a:r>
          </a:p>
        </p:txBody>
      </p:sp>
      <p:sp>
        <p:nvSpPr>
          <p:cNvPr id="237604" name="Text Box 36">
            <a:extLst>
              <a:ext uri="{FF2B5EF4-FFF2-40B4-BE49-F238E27FC236}">
                <a16:creationId xmlns:a16="http://schemas.microsoft.com/office/drawing/2014/main" id="{B234F80C-58E6-D56F-5A98-A0362F52DE6E}"/>
              </a:ext>
            </a:extLst>
          </p:cNvPr>
          <p:cNvSpPr txBox="1">
            <a:spLocks noChangeArrowheads="1"/>
          </p:cNvSpPr>
          <p:nvPr/>
        </p:nvSpPr>
        <p:spPr bwMode="auto">
          <a:xfrm>
            <a:off x="3124201" y="1603375"/>
            <a:ext cx="10562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2"/>
                </a:solidFill>
              </a:rPr>
              <a:t>Company</a:t>
            </a:r>
          </a:p>
        </p:txBody>
      </p:sp>
      <p:graphicFrame>
        <p:nvGraphicFramePr>
          <p:cNvPr id="237605" name="Group 37">
            <a:extLst>
              <a:ext uri="{FF2B5EF4-FFF2-40B4-BE49-F238E27FC236}">
                <a16:creationId xmlns:a16="http://schemas.microsoft.com/office/drawing/2014/main" id="{AE53338E-552C-09DC-CD23-CA0325DCCA2E}"/>
              </a:ext>
            </a:extLst>
          </p:cNvPr>
          <p:cNvGraphicFramePr>
            <a:graphicFrameLocks noGrp="1"/>
          </p:cNvGraphicFramePr>
          <p:nvPr/>
        </p:nvGraphicFramePr>
        <p:xfrm>
          <a:off x="3048000" y="2133600"/>
          <a:ext cx="4419600" cy="1930400"/>
        </p:xfrm>
        <a:graphic>
          <a:graphicData uri="http://schemas.openxmlformats.org/drawingml/2006/table">
            <a:tbl>
              <a:tblPr/>
              <a:tblGrid>
                <a:gridCol w="1600200">
                  <a:extLst>
                    <a:ext uri="{9D8B030D-6E8A-4147-A177-3AD203B41FA5}">
                      <a16:colId xmlns:a16="http://schemas.microsoft.com/office/drawing/2014/main" val="981810699"/>
                    </a:ext>
                  </a:extLst>
                </a:gridCol>
                <a:gridCol w="1371600">
                  <a:extLst>
                    <a:ext uri="{9D8B030D-6E8A-4147-A177-3AD203B41FA5}">
                      <a16:colId xmlns:a16="http://schemas.microsoft.com/office/drawing/2014/main" val="1499300998"/>
                    </a:ext>
                  </a:extLst>
                </a:gridCol>
                <a:gridCol w="1447800">
                  <a:extLst>
                    <a:ext uri="{9D8B030D-6E8A-4147-A177-3AD203B41FA5}">
                      <a16:colId xmlns:a16="http://schemas.microsoft.com/office/drawing/2014/main" val="89168936"/>
                    </a:ext>
                  </a:extLst>
                </a:gridCol>
              </a:tblGrid>
              <a:tr h="4826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sng" strike="noStrike" cap="none" normalizeH="0" baseline="0">
                          <a:ln>
                            <a:noFill/>
                          </a:ln>
                          <a:solidFill>
                            <a:schemeClr val="accent2"/>
                          </a:solidFill>
                          <a:effectLst/>
                          <a:latin typeface="Times New Roman" panose="02020603050405020304" pitchFamily="18" charset="0"/>
                        </a:rPr>
                        <a:t>CName</a:t>
                      </a:r>
                      <a:endParaRPr kumimoji="0" lang="en-US" altLang="en-US" sz="1800" b="0" i="0" u="none" strike="noStrike" cap="none" normalizeH="0" baseline="0">
                        <a:ln>
                          <a:noFill/>
                        </a:ln>
                        <a:solidFill>
                          <a:schemeClr val="accent2"/>
                        </a:solidFill>
                        <a:effectLst/>
                        <a:latin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imes New Roman" panose="02020603050405020304" pitchFamily="18" charset="0"/>
                        </a:rPr>
                        <a:t>StockPrice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imes New Roman" panose="02020603050405020304" pitchFamily="18" charset="0"/>
                        </a:rPr>
                        <a:t>Country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600025823"/>
                  </a:ext>
                </a:extLst>
              </a:tr>
              <a:tr h="4826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USA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73903803"/>
                  </a:ext>
                </a:extLst>
              </a:tr>
              <a:tr h="4826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09289493"/>
                  </a:ext>
                </a:extLst>
              </a:tr>
              <a:tr h="4826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Hitachi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78650888"/>
                  </a:ext>
                </a:extLst>
              </a:tr>
            </a:tbl>
          </a:graphicData>
        </a:graphic>
      </p:graphicFrame>
      <p:sp>
        <p:nvSpPr>
          <p:cNvPr id="237627" name="AutoShape 59">
            <a:extLst>
              <a:ext uri="{FF2B5EF4-FFF2-40B4-BE49-F238E27FC236}">
                <a16:creationId xmlns:a16="http://schemas.microsoft.com/office/drawing/2014/main" id="{5CF8EBC4-D993-362E-E251-E8D43FDB8878}"/>
              </a:ext>
            </a:extLst>
          </p:cNvPr>
          <p:cNvSpPr>
            <a:spLocks noChangeArrowheads="1"/>
          </p:cNvSpPr>
          <p:nvPr/>
        </p:nvSpPr>
        <p:spPr bwMode="auto">
          <a:xfrm>
            <a:off x="2058078" y="2704359"/>
            <a:ext cx="746206" cy="519351"/>
          </a:xfrm>
          <a:prstGeom prst="wedgeEllipseCallout">
            <a:avLst>
              <a:gd name="adj1" fmla="val 115972"/>
              <a:gd name="adj2" fmla="val -105384"/>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a:t>Key</a:t>
            </a:r>
          </a:p>
        </p:txBody>
      </p:sp>
      <p:sp>
        <p:nvSpPr>
          <p:cNvPr id="237628" name="AutoShape 60">
            <a:extLst>
              <a:ext uri="{FF2B5EF4-FFF2-40B4-BE49-F238E27FC236}">
                <a16:creationId xmlns:a16="http://schemas.microsoft.com/office/drawing/2014/main" id="{47510DAD-95C2-D065-4CB9-F1CB7508F5D7}"/>
              </a:ext>
            </a:extLst>
          </p:cNvPr>
          <p:cNvSpPr>
            <a:spLocks noChangeArrowheads="1"/>
          </p:cNvSpPr>
          <p:nvPr/>
        </p:nvSpPr>
        <p:spPr bwMode="auto">
          <a:xfrm>
            <a:off x="8951775" y="4368752"/>
            <a:ext cx="2859225" cy="2077403"/>
          </a:xfrm>
          <a:prstGeom prst="wedgeEllipseCallout">
            <a:avLst>
              <a:gd name="adj1" fmla="val -83943"/>
              <a:gd name="adj2" fmla="val -26141"/>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altLang="en-US" dirty="0"/>
              <a:t>Foreign key: A key from </a:t>
            </a:r>
            <a:r>
              <a:rPr lang="en-US" altLang="en-US" dirty="0" err="1"/>
              <a:t>CName</a:t>
            </a:r>
            <a:r>
              <a:rPr lang="en-US" altLang="en-US" dirty="0"/>
              <a:t> in Company shows up in Product with a different name</a:t>
            </a:r>
          </a:p>
        </p:txBody>
      </p:sp>
      <p:sp>
        <p:nvSpPr>
          <p:cNvPr id="3" name="Footer Placeholder 2">
            <a:extLst>
              <a:ext uri="{FF2B5EF4-FFF2-40B4-BE49-F238E27FC236}">
                <a16:creationId xmlns:a16="http://schemas.microsoft.com/office/drawing/2014/main" id="{3527BD8D-2FDE-1348-9806-781C858E749B}"/>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F73584FB-4D7F-238F-6ADE-DCD55F3AF41D}"/>
              </a:ext>
            </a:extLst>
          </p:cNvPr>
          <p:cNvSpPr>
            <a:spLocks noGrp="1"/>
          </p:cNvSpPr>
          <p:nvPr>
            <p:ph type="sldNum" sz="quarter" idx="12"/>
          </p:nvPr>
        </p:nvSpPr>
        <p:spPr/>
        <p:txBody>
          <a:bodyPr/>
          <a:lstStyle/>
          <a:p>
            <a:fld id="{3C974458-8A97-4835-BF79-1FB6D7856C21}"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a:extLst>
              <a:ext uri="{FF2B5EF4-FFF2-40B4-BE49-F238E27FC236}">
                <a16:creationId xmlns:a16="http://schemas.microsoft.com/office/drawing/2014/main" id="{6A3B173C-D1E9-D641-63B7-0D24004F7019}"/>
              </a:ext>
            </a:extLst>
          </p:cNvPr>
          <p:cNvSpPr>
            <a:spLocks noGrp="1" noChangeArrowheads="1"/>
          </p:cNvSpPr>
          <p:nvPr>
            <p:ph type="title"/>
          </p:nvPr>
        </p:nvSpPr>
        <p:spPr/>
        <p:txBody>
          <a:bodyPr/>
          <a:lstStyle/>
          <a:p>
            <a:r>
              <a:rPr lang="en-US" altLang="en-US" dirty="0"/>
              <a:t>Joins arise when we write queries that operate on two or more relations</a:t>
            </a:r>
          </a:p>
        </p:txBody>
      </p:sp>
      <p:sp>
        <p:nvSpPr>
          <p:cNvPr id="3" name="Footer Placeholder 2">
            <a:extLst>
              <a:ext uri="{FF2B5EF4-FFF2-40B4-BE49-F238E27FC236}">
                <a16:creationId xmlns:a16="http://schemas.microsoft.com/office/drawing/2014/main" id="{5E8282A2-5D78-C381-064C-B5AC1A9EB6A0}"/>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0C5C06A8-5D9F-FDB8-F78B-E4D098EE7E53}"/>
              </a:ext>
            </a:extLst>
          </p:cNvPr>
          <p:cNvSpPr>
            <a:spLocks noGrp="1"/>
          </p:cNvSpPr>
          <p:nvPr>
            <p:ph type="sldNum" sz="quarter" idx="12"/>
          </p:nvPr>
        </p:nvSpPr>
        <p:spPr/>
        <p:txBody>
          <a:bodyPr/>
          <a:lstStyle/>
          <a:p>
            <a:fld id="{3C974458-8A97-4835-BF79-1FB6D7856C21}" type="slidenum">
              <a:rPr lang="en-US" smtClean="0"/>
              <a:t>27</a:t>
            </a:fld>
            <a:endParaRPr lang="en-US"/>
          </a:p>
        </p:txBody>
      </p:sp>
      <p:sp>
        <p:nvSpPr>
          <p:cNvPr id="239619" name="Rectangle 3">
            <a:extLst>
              <a:ext uri="{FF2B5EF4-FFF2-40B4-BE49-F238E27FC236}">
                <a16:creationId xmlns:a16="http://schemas.microsoft.com/office/drawing/2014/main" id="{101B728E-A1FC-A69E-BDD3-BB7770D1351C}"/>
              </a:ext>
            </a:extLst>
          </p:cNvPr>
          <p:cNvSpPr>
            <a:spLocks noChangeArrowheads="1"/>
          </p:cNvSpPr>
          <p:nvPr/>
        </p:nvSpPr>
        <p:spPr bwMode="auto">
          <a:xfrm>
            <a:off x="8084820" y="3039619"/>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solidFill>
                  <a:schemeClr val="accent2"/>
                </a:solidFill>
              </a:rPr>
              <a:t> </a:t>
            </a:r>
          </a:p>
        </p:txBody>
      </p:sp>
      <p:sp>
        <p:nvSpPr>
          <p:cNvPr id="239621" name="Rectangle 5">
            <a:extLst>
              <a:ext uri="{FF2B5EF4-FFF2-40B4-BE49-F238E27FC236}">
                <a16:creationId xmlns:a16="http://schemas.microsoft.com/office/drawing/2014/main" id="{9A4E61D3-C354-55AE-8ED6-48BA745F5006}"/>
              </a:ext>
            </a:extLst>
          </p:cNvPr>
          <p:cNvSpPr>
            <a:spLocks noChangeArrowheads="1"/>
          </p:cNvSpPr>
          <p:nvPr/>
        </p:nvSpPr>
        <p:spPr bwMode="auto">
          <a:xfrm>
            <a:off x="5798821" y="4658870"/>
            <a:ext cx="5230471" cy="120032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pPr>
            <a:r>
              <a:rPr lang="en-US" altLang="en-US" dirty="0">
                <a:solidFill>
                  <a:schemeClr val="accent2"/>
                </a:solidFill>
              </a:rPr>
              <a:t>SELECT</a:t>
            </a:r>
            <a:r>
              <a:rPr lang="en-US" altLang="en-US" dirty="0"/>
              <a:t>   </a:t>
            </a:r>
            <a:r>
              <a:rPr lang="en-US" altLang="en-US" dirty="0" err="1"/>
              <a:t>PName</a:t>
            </a:r>
            <a:r>
              <a:rPr lang="en-US" altLang="en-US" dirty="0"/>
              <a:t>, Price</a:t>
            </a:r>
            <a:br>
              <a:rPr lang="en-US" altLang="en-US" dirty="0"/>
            </a:br>
            <a:r>
              <a:rPr lang="en-US" altLang="en-US" dirty="0">
                <a:solidFill>
                  <a:schemeClr val="accent2"/>
                </a:solidFill>
              </a:rPr>
              <a:t>FROM</a:t>
            </a:r>
            <a:r>
              <a:rPr lang="en-US" altLang="en-US" dirty="0"/>
              <a:t>      Product, Company</a:t>
            </a:r>
            <a:br>
              <a:rPr lang="en-US" altLang="en-US" dirty="0"/>
            </a:br>
            <a:r>
              <a:rPr lang="en-US" altLang="en-US" dirty="0">
                <a:solidFill>
                  <a:schemeClr val="accent2"/>
                </a:solidFill>
              </a:rPr>
              <a:t>WHERE   </a:t>
            </a:r>
            <a:r>
              <a:rPr lang="en-US" altLang="en-US" dirty="0">
                <a:solidFill>
                  <a:schemeClr val="tx2"/>
                </a:solidFill>
              </a:rPr>
              <a:t>Manufacturer=</a:t>
            </a:r>
            <a:r>
              <a:rPr lang="en-US" altLang="en-US" dirty="0" err="1">
                <a:solidFill>
                  <a:schemeClr val="tx2"/>
                </a:solidFill>
              </a:rPr>
              <a:t>CName</a:t>
            </a:r>
            <a:r>
              <a:rPr lang="en-US" altLang="en-US" dirty="0">
                <a:solidFill>
                  <a:schemeClr val="tx2"/>
                </a:solidFill>
              </a:rPr>
              <a:t> AND Country=‘Japan’</a:t>
            </a:r>
            <a:br>
              <a:rPr lang="en-US" altLang="en-US" dirty="0">
                <a:solidFill>
                  <a:schemeClr val="tx2"/>
                </a:solidFill>
              </a:rPr>
            </a:br>
            <a:r>
              <a:rPr lang="en-US" altLang="en-US" dirty="0">
                <a:solidFill>
                  <a:schemeClr val="tx2"/>
                </a:solidFill>
              </a:rPr>
              <a:t>                 AND Price &lt; 200</a:t>
            </a:r>
          </a:p>
        </p:txBody>
      </p:sp>
      <p:grpSp>
        <p:nvGrpSpPr>
          <p:cNvPr id="239622" name="Group 6">
            <a:extLst>
              <a:ext uri="{FF2B5EF4-FFF2-40B4-BE49-F238E27FC236}">
                <a16:creationId xmlns:a16="http://schemas.microsoft.com/office/drawing/2014/main" id="{93BBF80F-E3A5-D61B-2698-80BEADDFEFAA}"/>
              </a:ext>
            </a:extLst>
          </p:cNvPr>
          <p:cNvGrpSpPr>
            <a:grpSpLocks/>
          </p:cNvGrpSpPr>
          <p:nvPr/>
        </p:nvGrpSpPr>
        <p:grpSpPr bwMode="auto">
          <a:xfrm>
            <a:off x="6417469" y="3192462"/>
            <a:ext cx="5652611" cy="2209800"/>
            <a:chOff x="1536" y="2016"/>
            <a:chExt cx="3794" cy="1392"/>
          </a:xfrm>
        </p:grpSpPr>
        <p:sp>
          <p:nvSpPr>
            <p:cNvPr id="239623" name="Oval 7">
              <a:extLst>
                <a:ext uri="{FF2B5EF4-FFF2-40B4-BE49-F238E27FC236}">
                  <a16:creationId xmlns:a16="http://schemas.microsoft.com/office/drawing/2014/main" id="{4273BF0D-D5BF-7948-9CE4-5584986EB778}"/>
                </a:ext>
              </a:extLst>
            </p:cNvPr>
            <p:cNvSpPr>
              <a:spLocks noChangeArrowheads="1"/>
            </p:cNvSpPr>
            <p:nvPr/>
          </p:nvSpPr>
          <p:spPr bwMode="auto">
            <a:xfrm>
              <a:off x="1536" y="3072"/>
              <a:ext cx="1728" cy="336"/>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9624" name="AutoShape 8">
              <a:extLst>
                <a:ext uri="{FF2B5EF4-FFF2-40B4-BE49-F238E27FC236}">
                  <a16:creationId xmlns:a16="http://schemas.microsoft.com/office/drawing/2014/main" id="{70748AA3-A8A0-AD95-9FAB-10564B1EAEF1}"/>
                </a:ext>
              </a:extLst>
            </p:cNvPr>
            <p:cNvSpPr>
              <a:spLocks noChangeArrowheads="1"/>
            </p:cNvSpPr>
            <p:nvPr/>
          </p:nvSpPr>
          <p:spPr bwMode="auto">
            <a:xfrm>
              <a:off x="3810" y="2016"/>
              <a:ext cx="1520" cy="818"/>
            </a:xfrm>
            <a:prstGeom prst="wedgeEllipseCallout">
              <a:avLst>
                <a:gd name="adj1" fmla="val -79000"/>
                <a:gd name="adj2" fmla="val 57694"/>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Join</a:t>
              </a:r>
              <a:br>
                <a:rPr lang="en-US" altLang="en-US"/>
              </a:br>
              <a:r>
                <a:rPr lang="en-US" altLang="en-US"/>
                <a:t>between Product</a:t>
              </a:r>
              <a:br>
                <a:rPr lang="en-US" altLang="en-US"/>
              </a:br>
              <a:r>
                <a:rPr lang="en-US" altLang="en-US"/>
                <a:t>and Company</a:t>
              </a:r>
            </a:p>
          </p:txBody>
        </p:sp>
      </p:grpSp>
      <p:sp>
        <p:nvSpPr>
          <p:cNvPr id="6" name="Rectangle 4">
            <a:extLst>
              <a:ext uri="{FF2B5EF4-FFF2-40B4-BE49-F238E27FC236}">
                <a16:creationId xmlns:a16="http://schemas.microsoft.com/office/drawing/2014/main" id="{32F53F14-D66D-F86F-8E2B-7F30AF10556D}"/>
              </a:ext>
            </a:extLst>
          </p:cNvPr>
          <p:cNvSpPr>
            <a:spLocks noGrp="1" noChangeArrowheads="1"/>
          </p:cNvSpPr>
          <p:nvPr>
            <p:ph idx="1"/>
          </p:nvPr>
        </p:nvSpPr>
        <p:spPr bwMode="auto">
          <a:xfrm>
            <a:off x="1023938" y="2286000"/>
            <a:ext cx="10787062" cy="402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dirty="0">
                <a:solidFill>
                  <a:schemeClr val="accent2"/>
                </a:solidFill>
              </a:rPr>
              <a:t>Product (</a:t>
            </a:r>
            <a:r>
              <a:rPr lang="en-US" altLang="en-US" u="sng" dirty="0" err="1">
                <a:solidFill>
                  <a:schemeClr val="accent2"/>
                </a:solidFill>
              </a:rPr>
              <a:t>pname</a:t>
            </a:r>
            <a:r>
              <a:rPr lang="en-US" altLang="en-US" dirty="0">
                <a:solidFill>
                  <a:schemeClr val="accent2"/>
                </a:solidFill>
              </a:rPr>
              <a:t>,  price, category, manufacturer)</a:t>
            </a:r>
          </a:p>
          <a:p>
            <a:pPr eaLnBrk="0" hangingPunct="0"/>
            <a:r>
              <a:rPr lang="en-US" altLang="en-US" dirty="0">
                <a:solidFill>
                  <a:schemeClr val="accent2"/>
                </a:solidFill>
              </a:rPr>
              <a:t>Company (</a:t>
            </a:r>
            <a:r>
              <a:rPr lang="en-US" altLang="en-US" u="sng" dirty="0" err="1">
                <a:solidFill>
                  <a:schemeClr val="accent2"/>
                </a:solidFill>
              </a:rPr>
              <a:t>cname</a:t>
            </a:r>
            <a:r>
              <a:rPr lang="en-US" altLang="en-US" dirty="0">
                <a:solidFill>
                  <a:schemeClr val="accent2"/>
                </a:solidFill>
              </a:rPr>
              <a:t>, </a:t>
            </a:r>
            <a:r>
              <a:rPr lang="en-US" altLang="en-US" dirty="0" err="1">
                <a:solidFill>
                  <a:schemeClr val="accent2"/>
                </a:solidFill>
              </a:rPr>
              <a:t>stockPrice</a:t>
            </a:r>
            <a:r>
              <a:rPr lang="en-US" altLang="en-US" dirty="0">
                <a:solidFill>
                  <a:schemeClr val="accent2"/>
                </a:solidFill>
              </a:rPr>
              <a:t>, country)</a:t>
            </a:r>
          </a:p>
          <a:p>
            <a:pPr eaLnBrk="0" hangingPunct="0"/>
            <a:endParaRPr lang="en-US" altLang="en-US" dirty="0"/>
          </a:p>
          <a:p>
            <a:pPr eaLnBrk="0" hangingPunct="0"/>
            <a:r>
              <a:rPr lang="en-US" altLang="en-US" dirty="0"/>
              <a:t>Find all products under $200 manufactured in Japan;</a:t>
            </a:r>
            <a:br>
              <a:rPr lang="en-US" altLang="en-US" dirty="0"/>
            </a:br>
            <a:r>
              <a:rPr lang="en-US" altLang="en-US" dirty="0"/>
              <a:t>return their names and prices.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39622"/>
                                        </p:tgtEl>
                                        <p:attrNameLst>
                                          <p:attrName>style.visibility</p:attrName>
                                        </p:attrNameLst>
                                      </p:cBhvr>
                                      <p:to>
                                        <p:strVal val="visible"/>
                                      </p:to>
                                    </p:set>
                                    <p:animEffect transition="in" filter="dissolve">
                                      <p:cBhvr>
                                        <p:cTn id="7" dur="500"/>
                                        <p:tgtEl>
                                          <p:spTgt spid="2396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a:extLst>
              <a:ext uri="{FF2B5EF4-FFF2-40B4-BE49-F238E27FC236}">
                <a16:creationId xmlns:a16="http://schemas.microsoft.com/office/drawing/2014/main" id="{62E5D2D9-A616-DCF5-80B5-57EC83F3E5DF}"/>
              </a:ext>
            </a:extLst>
          </p:cNvPr>
          <p:cNvSpPr>
            <a:spLocks noGrp="1" noChangeArrowheads="1"/>
          </p:cNvSpPr>
          <p:nvPr>
            <p:ph type="title"/>
          </p:nvPr>
        </p:nvSpPr>
        <p:spPr/>
        <p:txBody>
          <a:bodyPr/>
          <a:lstStyle/>
          <a:p>
            <a:r>
              <a:rPr lang="en-US" altLang="en-US"/>
              <a:t>Joins</a:t>
            </a:r>
          </a:p>
        </p:txBody>
      </p:sp>
      <p:graphicFrame>
        <p:nvGraphicFramePr>
          <p:cNvPr id="241667" name="Group 3">
            <a:extLst>
              <a:ext uri="{FF2B5EF4-FFF2-40B4-BE49-F238E27FC236}">
                <a16:creationId xmlns:a16="http://schemas.microsoft.com/office/drawing/2014/main" id="{AFACF13A-C0A1-1B0A-EF11-66C6BAC3D830}"/>
              </a:ext>
            </a:extLst>
          </p:cNvPr>
          <p:cNvGraphicFramePr>
            <a:graphicFrameLocks noGrp="1"/>
          </p:cNvGraphicFramePr>
          <p:nvPr/>
        </p:nvGraphicFramePr>
        <p:xfrm>
          <a:off x="1676400" y="2133600"/>
          <a:ext cx="4114800" cy="1371600"/>
        </p:xfrm>
        <a:graphic>
          <a:graphicData uri="http://schemas.openxmlformats.org/drawingml/2006/table">
            <a:tbl>
              <a:tblPr/>
              <a:tblGrid>
                <a:gridCol w="1047750">
                  <a:extLst>
                    <a:ext uri="{9D8B030D-6E8A-4147-A177-3AD203B41FA5}">
                      <a16:colId xmlns:a16="http://schemas.microsoft.com/office/drawing/2014/main" val="1141415214"/>
                    </a:ext>
                  </a:extLst>
                </a:gridCol>
                <a:gridCol w="857250">
                  <a:extLst>
                    <a:ext uri="{9D8B030D-6E8A-4147-A177-3AD203B41FA5}">
                      <a16:colId xmlns:a16="http://schemas.microsoft.com/office/drawing/2014/main" val="1042354402"/>
                    </a:ext>
                  </a:extLst>
                </a:gridCol>
                <a:gridCol w="1066800">
                  <a:extLst>
                    <a:ext uri="{9D8B030D-6E8A-4147-A177-3AD203B41FA5}">
                      <a16:colId xmlns:a16="http://schemas.microsoft.com/office/drawing/2014/main" val="3812218942"/>
                    </a:ext>
                  </a:extLst>
                </a:gridCol>
                <a:gridCol w="1143000">
                  <a:extLst>
                    <a:ext uri="{9D8B030D-6E8A-4147-A177-3AD203B41FA5}">
                      <a16:colId xmlns:a16="http://schemas.microsoft.com/office/drawing/2014/main" val="1899278368"/>
                    </a:ext>
                  </a:extLst>
                </a:gridCol>
              </a:tblGrid>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31621526"/>
                  </a:ext>
                </a:extLst>
              </a:tr>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7877714"/>
                  </a:ext>
                </a:extLst>
              </a:tr>
              <a:tr h="1841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54555667"/>
                  </a:ext>
                </a:extLst>
              </a:tr>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0383533"/>
                  </a:ext>
                </a:extLst>
              </a:tr>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16697350"/>
                  </a:ext>
                </a:extLst>
              </a:tr>
            </a:tbl>
          </a:graphicData>
        </a:graphic>
      </p:graphicFrame>
      <p:sp>
        <p:nvSpPr>
          <p:cNvPr id="241699" name="Text Box 35">
            <a:extLst>
              <a:ext uri="{FF2B5EF4-FFF2-40B4-BE49-F238E27FC236}">
                <a16:creationId xmlns:a16="http://schemas.microsoft.com/office/drawing/2014/main" id="{83BAE3F9-6E2C-C1F1-5C40-C465D332D1C8}"/>
              </a:ext>
            </a:extLst>
          </p:cNvPr>
          <p:cNvSpPr txBox="1">
            <a:spLocks noChangeArrowheads="1"/>
          </p:cNvSpPr>
          <p:nvPr/>
        </p:nvSpPr>
        <p:spPr bwMode="auto">
          <a:xfrm>
            <a:off x="1676401" y="1752600"/>
            <a:ext cx="6588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accent2"/>
                </a:solidFill>
              </a:rPr>
              <a:t>Product</a:t>
            </a:r>
          </a:p>
        </p:txBody>
      </p:sp>
      <p:sp>
        <p:nvSpPr>
          <p:cNvPr id="241700" name="Text Box 36">
            <a:extLst>
              <a:ext uri="{FF2B5EF4-FFF2-40B4-BE49-F238E27FC236}">
                <a16:creationId xmlns:a16="http://schemas.microsoft.com/office/drawing/2014/main" id="{92442AB0-18BC-C272-DF27-10AB8E3F98C0}"/>
              </a:ext>
            </a:extLst>
          </p:cNvPr>
          <p:cNvSpPr txBox="1">
            <a:spLocks noChangeArrowheads="1"/>
          </p:cNvSpPr>
          <p:nvPr/>
        </p:nvSpPr>
        <p:spPr bwMode="auto">
          <a:xfrm>
            <a:off x="6553200" y="1828800"/>
            <a:ext cx="776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accent2"/>
                </a:solidFill>
              </a:rPr>
              <a:t>Company</a:t>
            </a:r>
          </a:p>
        </p:txBody>
      </p:sp>
      <p:graphicFrame>
        <p:nvGraphicFramePr>
          <p:cNvPr id="241701" name="Group 37">
            <a:extLst>
              <a:ext uri="{FF2B5EF4-FFF2-40B4-BE49-F238E27FC236}">
                <a16:creationId xmlns:a16="http://schemas.microsoft.com/office/drawing/2014/main" id="{DFF9EC60-1253-25D7-A6CA-E05BE7B6B386}"/>
              </a:ext>
            </a:extLst>
          </p:cNvPr>
          <p:cNvGraphicFramePr>
            <a:graphicFrameLocks noGrp="1"/>
          </p:cNvGraphicFramePr>
          <p:nvPr/>
        </p:nvGraphicFramePr>
        <p:xfrm>
          <a:off x="6629400" y="2209800"/>
          <a:ext cx="3810000" cy="1097280"/>
        </p:xfrm>
        <a:graphic>
          <a:graphicData uri="http://schemas.openxmlformats.org/drawingml/2006/table">
            <a:tbl>
              <a:tblPr/>
              <a:tblGrid>
                <a:gridCol w="1270000">
                  <a:extLst>
                    <a:ext uri="{9D8B030D-6E8A-4147-A177-3AD203B41FA5}">
                      <a16:colId xmlns:a16="http://schemas.microsoft.com/office/drawing/2014/main" val="2512817181"/>
                    </a:ext>
                  </a:extLst>
                </a:gridCol>
                <a:gridCol w="1270000">
                  <a:extLst>
                    <a:ext uri="{9D8B030D-6E8A-4147-A177-3AD203B41FA5}">
                      <a16:colId xmlns:a16="http://schemas.microsoft.com/office/drawing/2014/main" val="2042372877"/>
                    </a:ext>
                  </a:extLst>
                </a:gridCol>
                <a:gridCol w="1270000">
                  <a:extLst>
                    <a:ext uri="{9D8B030D-6E8A-4147-A177-3AD203B41FA5}">
                      <a16:colId xmlns:a16="http://schemas.microsoft.com/office/drawing/2014/main" val="2180987506"/>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Cname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StockPrice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Country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85297959"/>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USA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46809376"/>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29026496"/>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Hitachi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02745021"/>
                  </a:ext>
                </a:extLst>
              </a:tr>
            </a:tbl>
          </a:graphicData>
        </a:graphic>
      </p:graphicFrame>
      <p:cxnSp>
        <p:nvCxnSpPr>
          <p:cNvPr id="241723" name="AutoShape 59">
            <a:extLst>
              <a:ext uri="{FF2B5EF4-FFF2-40B4-BE49-F238E27FC236}">
                <a16:creationId xmlns:a16="http://schemas.microsoft.com/office/drawing/2014/main" id="{0D99479C-4287-7618-26CD-61A0675FBDCB}"/>
              </a:ext>
            </a:extLst>
          </p:cNvPr>
          <p:cNvCxnSpPr>
            <a:cxnSpLocks noChangeShapeType="1"/>
            <a:stCxn id="0" idx="3"/>
            <a:endCxn id="0" idx="1"/>
          </p:cNvCxnSpPr>
          <p:nvPr/>
        </p:nvCxnSpPr>
        <p:spPr bwMode="auto">
          <a:xfrm>
            <a:off x="5791200" y="2543175"/>
            <a:ext cx="838200" cy="7620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1724" name="AutoShape 60">
            <a:extLst>
              <a:ext uri="{FF2B5EF4-FFF2-40B4-BE49-F238E27FC236}">
                <a16:creationId xmlns:a16="http://schemas.microsoft.com/office/drawing/2014/main" id="{535E13C7-007D-6DA5-9FC5-32D6B9803980}"/>
              </a:ext>
            </a:extLst>
          </p:cNvPr>
          <p:cNvCxnSpPr>
            <a:cxnSpLocks noChangeShapeType="1"/>
            <a:stCxn id="0" idx="3"/>
            <a:endCxn id="0" idx="1"/>
          </p:cNvCxnSpPr>
          <p:nvPr/>
        </p:nvCxnSpPr>
        <p:spPr bwMode="auto">
          <a:xfrm flipV="1">
            <a:off x="5791200" y="2892425"/>
            <a:ext cx="838200" cy="19685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1725" name="AutoShape 61">
            <a:extLst>
              <a:ext uri="{FF2B5EF4-FFF2-40B4-BE49-F238E27FC236}">
                <a16:creationId xmlns:a16="http://schemas.microsoft.com/office/drawing/2014/main" id="{F25C817F-ECA5-D81E-DA9C-B334BB5B4209}"/>
              </a:ext>
            </a:extLst>
          </p:cNvPr>
          <p:cNvCxnSpPr>
            <a:cxnSpLocks noChangeShapeType="1"/>
            <a:stCxn id="0" idx="3"/>
            <a:endCxn id="0" idx="1"/>
          </p:cNvCxnSpPr>
          <p:nvPr/>
        </p:nvCxnSpPr>
        <p:spPr bwMode="auto">
          <a:xfrm flipV="1">
            <a:off x="5791200" y="3316289"/>
            <a:ext cx="838200" cy="46037"/>
          </a:xfrm>
          <a:prstGeom prst="bentConnector2">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1726" name="AutoShape 62">
            <a:extLst>
              <a:ext uri="{FF2B5EF4-FFF2-40B4-BE49-F238E27FC236}">
                <a16:creationId xmlns:a16="http://schemas.microsoft.com/office/drawing/2014/main" id="{7986CD6E-E313-BDD1-41E6-6A8BAA4A7AB8}"/>
              </a:ext>
            </a:extLst>
          </p:cNvPr>
          <p:cNvCxnSpPr>
            <a:cxnSpLocks noChangeShapeType="1"/>
            <a:stCxn id="0" idx="3"/>
            <a:endCxn id="0" idx="1"/>
          </p:cNvCxnSpPr>
          <p:nvPr/>
        </p:nvCxnSpPr>
        <p:spPr bwMode="auto">
          <a:xfrm flipV="1">
            <a:off x="5791200" y="2619375"/>
            <a:ext cx="838200" cy="19685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41727" name="Group 63">
            <a:extLst>
              <a:ext uri="{FF2B5EF4-FFF2-40B4-BE49-F238E27FC236}">
                <a16:creationId xmlns:a16="http://schemas.microsoft.com/office/drawing/2014/main" id="{928498B1-DE14-076C-F69F-B0D4AFB5FB97}"/>
              </a:ext>
            </a:extLst>
          </p:cNvPr>
          <p:cNvGraphicFramePr>
            <a:graphicFrameLocks noGrp="1"/>
          </p:cNvGraphicFramePr>
          <p:nvPr/>
        </p:nvGraphicFramePr>
        <p:xfrm>
          <a:off x="7543800" y="5257800"/>
          <a:ext cx="1905000" cy="548640"/>
        </p:xfrm>
        <a:graphic>
          <a:graphicData uri="http://schemas.openxmlformats.org/drawingml/2006/table">
            <a:tbl>
              <a:tblPr/>
              <a:tblGrid>
                <a:gridCol w="1047750">
                  <a:extLst>
                    <a:ext uri="{9D8B030D-6E8A-4147-A177-3AD203B41FA5}">
                      <a16:colId xmlns:a16="http://schemas.microsoft.com/office/drawing/2014/main" val="2599231681"/>
                    </a:ext>
                  </a:extLst>
                </a:gridCol>
                <a:gridCol w="857250">
                  <a:extLst>
                    <a:ext uri="{9D8B030D-6E8A-4147-A177-3AD203B41FA5}">
                      <a16:colId xmlns:a16="http://schemas.microsoft.com/office/drawing/2014/main" val="851053151"/>
                    </a:ext>
                  </a:extLst>
                </a:gridCol>
              </a:tblGrid>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9526591"/>
                  </a:ext>
                </a:extLst>
              </a:tr>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$149.99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4130050"/>
                  </a:ext>
                </a:extLst>
              </a:tr>
            </a:tbl>
          </a:graphicData>
        </a:graphic>
      </p:graphicFrame>
      <p:sp>
        <p:nvSpPr>
          <p:cNvPr id="241738" name="AutoShape 74">
            <a:extLst>
              <a:ext uri="{FF2B5EF4-FFF2-40B4-BE49-F238E27FC236}">
                <a16:creationId xmlns:a16="http://schemas.microsoft.com/office/drawing/2014/main" id="{9022EA53-F320-B12F-FCFB-ABD5226CAB35}"/>
              </a:ext>
            </a:extLst>
          </p:cNvPr>
          <p:cNvSpPr>
            <a:spLocks noChangeArrowheads="1"/>
          </p:cNvSpPr>
          <p:nvPr/>
        </p:nvSpPr>
        <p:spPr bwMode="auto">
          <a:xfrm>
            <a:off x="8305800" y="4297443"/>
            <a:ext cx="366960" cy="458629"/>
          </a:xfrm>
          <a:prstGeom prst="downArrow">
            <a:avLst>
              <a:gd name="adj1" fmla="val 50000"/>
              <a:gd name="adj2" fmla="val 50245"/>
            </a:avLst>
          </a:prstGeom>
          <a:noFill/>
          <a:ln w="9525">
            <a:solidFill>
              <a:schemeClr val="tx1"/>
            </a:solidFill>
            <a:miter lim="800000"/>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41743" name="Rectangle 79">
            <a:extLst>
              <a:ext uri="{FF2B5EF4-FFF2-40B4-BE49-F238E27FC236}">
                <a16:creationId xmlns:a16="http://schemas.microsoft.com/office/drawing/2014/main" id="{9C30A763-C5B8-824D-D5DA-649F8106E386}"/>
              </a:ext>
            </a:extLst>
          </p:cNvPr>
          <p:cNvSpPr>
            <a:spLocks noChangeArrowheads="1"/>
          </p:cNvSpPr>
          <p:nvPr/>
        </p:nvSpPr>
        <p:spPr bwMode="auto">
          <a:xfrm>
            <a:off x="1600201" y="4419600"/>
            <a:ext cx="5408613" cy="12001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pPr>
            <a:r>
              <a:rPr lang="en-US" altLang="en-US" dirty="0">
                <a:solidFill>
                  <a:schemeClr val="accent2"/>
                </a:solidFill>
              </a:rPr>
              <a:t>SELECT</a:t>
            </a:r>
            <a:r>
              <a:rPr lang="en-US" altLang="en-US" dirty="0"/>
              <a:t>   </a:t>
            </a:r>
            <a:r>
              <a:rPr lang="en-US" altLang="en-US" dirty="0" err="1"/>
              <a:t>PName</a:t>
            </a:r>
            <a:r>
              <a:rPr lang="en-US" altLang="en-US" dirty="0"/>
              <a:t>, Price</a:t>
            </a:r>
            <a:br>
              <a:rPr lang="en-US" altLang="en-US" dirty="0"/>
            </a:br>
            <a:r>
              <a:rPr lang="en-US" altLang="en-US" dirty="0">
                <a:solidFill>
                  <a:schemeClr val="accent2"/>
                </a:solidFill>
              </a:rPr>
              <a:t>FROM</a:t>
            </a:r>
            <a:r>
              <a:rPr lang="en-US" altLang="en-US" dirty="0"/>
              <a:t>      Product, Company</a:t>
            </a:r>
            <a:br>
              <a:rPr lang="en-US" altLang="en-US" dirty="0"/>
            </a:br>
            <a:r>
              <a:rPr lang="en-US" altLang="en-US" dirty="0">
                <a:solidFill>
                  <a:schemeClr val="accent2"/>
                </a:solidFill>
              </a:rPr>
              <a:t>WHERE   </a:t>
            </a:r>
            <a:r>
              <a:rPr lang="en-US" altLang="en-US" dirty="0">
                <a:solidFill>
                  <a:schemeClr val="tx2"/>
                </a:solidFill>
              </a:rPr>
              <a:t>Manufacturer=</a:t>
            </a:r>
            <a:r>
              <a:rPr lang="en-US" altLang="en-US" dirty="0" err="1">
                <a:solidFill>
                  <a:schemeClr val="tx2"/>
                </a:solidFill>
              </a:rPr>
              <a:t>CName</a:t>
            </a:r>
            <a:r>
              <a:rPr lang="en-US" altLang="en-US" dirty="0">
                <a:solidFill>
                  <a:schemeClr val="tx2"/>
                </a:solidFill>
              </a:rPr>
              <a:t> AND Country=‘Japan’</a:t>
            </a:r>
            <a:br>
              <a:rPr lang="en-US" altLang="en-US" dirty="0">
                <a:solidFill>
                  <a:schemeClr val="tx2"/>
                </a:solidFill>
              </a:rPr>
            </a:br>
            <a:r>
              <a:rPr lang="en-US" altLang="en-US" dirty="0">
                <a:solidFill>
                  <a:schemeClr val="tx2"/>
                </a:solidFill>
              </a:rPr>
              <a:t>                 AND Price &lt; 200</a:t>
            </a:r>
          </a:p>
        </p:txBody>
      </p:sp>
      <p:sp>
        <p:nvSpPr>
          <p:cNvPr id="3" name="Footer Placeholder 2">
            <a:extLst>
              <a:ext uri="{FF2B5EF4-FFF2-40B4-BE49-F238E27FC236}">
                <a16:creationId xmlns:a16="http://schemas.microsoft.com/office/drawing/2014/main" id="{5EF14313-C210-1556-BECF-671B54AA98A1}"/>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0492B737-E2C5-514D-2FF8-688BA1A05640}"/>
              </a:ext>
            </a:extLst>
          </p:cNvPr>
          <p:cNvSpPr>
            <a:spLocks noGrp="1"/>
          </p:cNvSpPr>
          <p:nvPr>
            <p:ph type="sldNum" sz="quarter" idx="12"/>
          </p:nvPr>
        </p:nvSpPr>
        <p:spPr/>
        <p:txBody>
          <a:bodyPr/>
          <a:lstStyle/>
          <a:p>
            <a:fld id="{3C974458-8A97-4835-BF79-1FB6D7856C21}" type="slidenum">
              <a:rPr lang="en-US" smtClean="0"/>
              <a:t>28</a:t>
            </a:fld>
            <a:endParaRPr lang="en-US"/>
          </a:p>
        </p:txBody>
      </p:sp>
      <p:sp>
        <p:nvSpPr>
          <p:cNvPr id="2" name="Oval 1">
            <a:extLst>
              <a:ext uri="{FF2B5EF4-FFF2-40B4-BE49-F238E27FC236}">
                <a16:creationId xmlns:a16="http://schemas.microsoft.com/office/drawing/2014/main" id="{084B1741-3D01-2548-195B-A4ED220258D1}"/>
              </a:ext>
            </a:extLst>
          </p:cNvPr>
          <p:cNvSpPr/>
          <p:nvPr/>
        </p:nvSpPr>
        <p:spPr>
          <a:xfrm>
            <a:off x="2675823" y="2892425"/>
            <a:ext cx="991402" cy="414655"/>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57150">
                <a:solidFill>
                  <a:schemeClr val="tx1"/>
                </a:solidFill>
              </a:ln>
            </a:endParaRPr>
          </a:p>
        </p:txBody>
      </p:sp>
      <p:sp>
        <p:nvSpPr>
          <p:cNvPr id="5" name="Oval 4">
            <a:extLst>
              <a:ext uri="{FF2B5EF4-FFF2-40B4-BE49-F238E27FC236}">
                <a16:creationId xmlns:a16="http://schemas.microsoft.com/office/drawing/2014/main" id="{A6E044B9-0EDE-3BA0-ADF1-58F0A79935E5}"/>
              </a:ext>
            </a:extLst>
          </p:cNvPr>
          <p:cNvSpPr/>
          <p:nvPr/>
        </p:nvSpPr>
        <p:spPr>
          <a:xfrm rot="21213386">
            <a:off x="4792252" y="2777902"/>
            <a:ext cx="2967789" cy="414655"/>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57150">
                <a:solidFill>
                  <a:schemeClr val="tx1"/>
                </a:solidFill>
              </a:ln>
            </a:endParaRPr>
          </a:p>
        </p:txBody>
      </p:sp>
      <p:sp>
        <p:nvSpPr>
          <p:cNvPr id="6" name="Oval 5">
            <a:extLst>
              <a:ext uri="{FF2B5EF4-FFF2-40B4-BE49-F238E27FC236}">
                <a16:creationId xmlns:a16="http://schemas.microsoft.com/office/drawing/2014/main" id="{483CF7F1-8DEE-E1C0-EBD2-8D4E17031DB5}"/>
              </a:ext>
            </a:extLst>
          </p:cNvPr>
          <p:cNvSpPr/>
          <p:nvPr/>
        </p:nvSpPr>
        <p:spPr>
          <a:xfrm>
            <a:off x="9344526" y="2717800"/>
            <a:ext cx="991402" cy="414655"/>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57150">
                <a:solidFill>
                  <a:schemeClr val="tx1"/>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41738"/>
                                        </p:tgtEl>
                                        <p:attrNameLst>
                                          <p:attrName>style.visibility</p:attrName>
                                        </p:attrNameLst>
                                      </p:cBhvr>
                                      <p:to>
                                        <p:strVal val="visible"/>
                                      </p:to>
                                    </p:set>
                                    <p:animEffect transition="in" filter="dissolve">
                                      <p:cBhvr>
                                        <p:cTn id="7" dur="500"/>
                                        <p:tgtEl>
                                          <p:spTgt spid="24173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41727"/>
                                        </p:tgtEl>
                                        <p:attrNameLst>
                                          <p:attrName>style.visibility</p:attrName>
                                        </p:attrNameLst>
                                      </p:cBhvr>
                                      <p:to>
                                        <p:strVal val="visible"/>
                                      </p:to>
                                    </p:set>
                                    <p:animEffect transition="in" filter="dissolve">
                                      <p:cBhvr>
                                        <p:cTn id="11" dur="500"/>
                                        <p:tgtEl>
                                          <p:spTgt spid="241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a:extLst>
              <a:ext uri="{FF2B5EF4-FFF2-40B4-BE49-F238E27FC236}">
                <a16:creationId xmlns:a16="http://schemas.microsoft.com/office/drawing/2014/main" id="{348B47BC-1ED3-0722-11F5-38303EED09F1}"/>
              </a:ext>
            </a:extLst>
          </p:cNvPr>
          <p:cNvSpPr>
            <a:spLocks noGrp="1" noChangeArrowheads="1"/>
          </p:cNvSpPr>
          <p:nvPr>
            <p:ph type="title"/>
          </p:nvPr>
        </p:nvSpPr>
        <p:spPr/>
        <p:txBody>
          <a:bodyPr/>
          <a:lstStyle/>
          <a:p>
            <a:r>
              <a:rPr lang="en-US" altLang="en-US"/>
              <a:t>Null Values</a:t>
            </a:r>
          </a:p>
        </p:txBody>
      </p:sp>
      <p:sp>
        <p:nvSpPr>
          <p:cNvPr id="333827" name="Rectangle 3">
            <a:extLst>
              <a:ext uri="{FF2B5EF4-FFF2-40B4-BE49-F238E27FC236}">
                <a16:creationId xmlns:a16="http://schemas.microsoft.com/office/drawing/2014/main" id="{E53C2236-B2DF-F89F-4227-9DD2F28C559A}"/>
              </a:ext>
            </a:extLst>
          </p:cNvPr>
          <p:cNvSpPr>
            <a:spLocks noGrp="1" noChangeArrowheads="1"/>
          </p:cNvSpPr>
          <p:nvPr>
            <p:ph type="body" idx="1"/>
          </p:nvPr>
        </p:nvSpPr>
        <p:spPr/>
        <p:txBody>
          <a:bodyPr>
            <a:normAutofit fontScale="92500" lnSpcReduction="10000"/>
          </a:bodyPr>
          <a:lstStyle/>
          <a:p>
            <a:r>
              <a:rPr lang="en-US" altLang="en-US"/>
              <a:t>C1 AND C2   =  min(C1, C2)</a:t>
            </a:r>
          </a:p>
          <a:p>
            <a:r>
              <a:rPr lang="en-US" altLang="en-US"/>
              <a:t>C1  OR    C2  =  max(C1, C2)</a:t>
            </a:r>
          </a:p>
          <a:p>
            <a:r>
              <a:rPr lang="en-US" altLang="en-US"/>
              <a:t>NOT C1         =  1 – C1</a:t>
            </a:r>
          </a:p>
          <a:p>
            <a:endParaRPr lang="en-US" altLang="en-US"/>
          </a:p>
          <a:p>
            <a:endParaRPr lang="en-US" altLang="en-US"/>
          </a:p>
          <a:p>
            <a:endParaRPr lang="en-US" altLang="en-US"/>
          </a:p>
          <a:p>
            <a:endParaRPr lang="en-US" altLang="en-US"/>
          </a:p>
          <a:p>
            <a:r>
              <a:rPr lang="en-US" altLang="en-US"/>
              <a:t>Rule in SQL: include only tuples that yield TRUE</a:t>
            </a:r>
          </a:p>
        </p:txBody>
      </p:sp>
      <p:sp>
        <p:nvSpPr>
          <p:cNvPr id="333828" name="Rectangle 4">
            <a:extLst>
              <a:ext uri="{FF2B5EF4-FFF2-40B4-BE49-F238E27FC236}">
                <a16:creationId xmlns:a16="http://schemas.microsoft.com/office/drawing/2014/main" id="{33D549E4-9F79-0973-C310-2AC8FD4C8B65}"/>
              </a:ext>
            </a:extLst>
          </p:cNvPr>
          <p:cNvSpPr>
            <a:spLocks noChangeArrowheads="1"/>
          </p:cNvSpPr>
          <p:nvPr/>
        </p:nvSpPr>
        <p:spPr bwMode="auto">
          <a:xfrm>
            <a:off x="2257125" y="3924742"/>
            <a:ext cx="6108595" cy="1643527"/>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pPr>
            <a:r>
              <a:rPr lang="en-US" altLang="en-US" sz="2800" dirty="0">
                <a:solidFill>
                  <a:schemeClr val="accent2"/>
                </a:solidFill>
              </a:rPr>
              <a:t>SELECT</a:t>
            </a:r>
            <a:r>
              <a:rPr lang="en-US" altLang="en-US" sz="2800" dirty="0"/>
              <a:t> *</a:t>
            </a:r>
          </a:p>
          <a:p>
            <a:pPr>
              <a:lnSpc>
                <a:spcPct val="90000"/>
              </a:lnSpc>
            </a:pPr>
            <a:r>
              <a:rPr lang="en-US" altLang="en-US" sz="2800" dirty="0">
                <a:solidFill>
                  <a:schemeClr val="accent2"/>
                </a:solidFill>
              </a:rPr>
              <a:t>FROM</a:t>
            </a:r>
            <a:r>
              <a:rPr lang="en-US" altLang="en-US" sz="2800" dirty="0"/>
              <a:t> Person</a:t>
            </a:r>
          </a:p>
          <a:p>
            <a:pPr>
              <a:lnSpc>
                <a:spcPct val="90000"/>
              </a:lnSpc>
            </a:pPr>
            <a:r>
              <a:rPr lang="en-US" altLang="en-US" sz="2800" dirty="0">
                <a:solidFill>
                  <a:schemeClr val="accent2"/>
                </a:solidFill>
              </a:rPr>
              <a:t>WHERE</a:t>
            </a:r>
            <a:r>
              <a:rPr lang="en-US" altLang="en-US" sz="2800" dirty="0"/>
              <a:t>  (age &lt; 25) AND </a:t>
            </a:r>
          </a:p>
          <a:p>
            <a:pPr>
              <a:lnSpc>
                <a:spcPct val="90000"/>
              </a:lnSpc>
            </a:pPr>
            <a:r>
              <a:rPr lang="en-US" altLang="en-US" sz="2800" dirty="0"/>
              <a:t>                (height &gt; 6 OR weight &gt; 190)</a:t>
            </a:r>
          </a:p>
        </p:txBody>
      </p:sp>
      <p:sp>
        <p:nvSpPr>
          <p:cNvPr id="333829" name="Text Box 5">
            <a:extLst>
              <a:ext uri="{FF2B5EF4-FFF2-40B4-BE49-F238E27FC236}">
                <a16:creationId xmlns:a16="http://schemas.microsoft.com/office/drawing/2014/main" id="{FF8A343B-CC9A-74D9-CCCE-67F9BCF230B2}"/>
              </a:ext>
            </a:extLst>
          </p:cNvPr>
          <p:cNvSpPr txBox="1">
            <a:spLocks noChangeArrowheads="1"/>
          </p:cNvSpPr>
          <p:nvPr/>
        </p:nvSpPr>
        <p:spPr bwMode="auto">
          <a:xfrm>
            <a:off x="8763000" y="3733801"/>
            <a:ext cx="1500732" cy="1323439"/>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E.g.</a:t>
            </a:r>
            <a:br>
              <a:rPr lang="en-US" altLang="en-US" sz="2000"/>
            </a:br>
            <a:r>
              <a:rPr lang="en-US" altLang="en-US" sz="2000"/>
              <a:t>age=20</a:t>
            </a:r>
            <a:br>
              <a:rPr lang="en-US" altLang="en-US" sz="2000"/>
            </a:br>
            <a:r>
              <a:rPr lang="en-US" altLang="en-US" sz="2000"/>
              <a:t>heigth=NULL</a:t>
            </a:r>
            <a:br>
              <a:rPr lang="en-US" altLang="en-US" sz="2000"/>
            </a:br>
            <a:r>
              <a:rPr lang="en-US" altLang="en-US" sz="2000"/>
              <a:t>weight=200</a:t>
            </a:r>
          </a:p>
        </p:txBody>
      </p:sp>
      <p:sp>
        <p:nvSpPr>
          <p:cNvPr id="4" name="Footer Placeholder 3">
            <a:extLst>
              <a:ext uri="{FF2B5EF4-FFF2-40B4-BE49-F238E27FC236}">
                <a16:creationId xmlns:a16="http://schemas.microsoft.com/office/drawing/2014/main" id="{98465FCD-FD17-3DC1-2BA5-6F8C40C00382}"/>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1E77E0D2-92AE-3E73-0534-F749AC9D6754}"/>
              </a:ext>
            </a:extLst>
          </p:cNvPr>
          <p:cNvSpPr>
            <a:spLocks noGrp="1"/>
          </p:cNvSpPr>
          <p:nvPr>
            <p:ph type="sldNum" sz="quarter" idx="12"/>
          </p:nvPr>
        </p:nvSpPr>
        <p:spPr/>
        <p:txBody>
          <a:bodyPr/>
          <a:lstStyle/>
          <a:p>
            <a:fld id="{3C974458-8A97-4835-BF79-1FB6D7856C21}" type="slidenum">
              <a:rPr lang="en-US" smtClean="0"/>
              <a:t>29</a:t>
            </a:fld>
            <a:endParaRPr lang="en-US"/>
          </a:p>
        </p:txBody>
      </p:sp>
    </p:spTree>
    <p:extLst>
      <p:ext uri="{BB962C8B-B14F-4D97-AF65-F5344CB8AC3E}">
        <p14:creationId xmlns:p14="http://schemas.microsoft.com/office/powerpoint/2010/main" val="4206078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5F318-3492-2063-43F7-B01100805864}"/>
              </a:ext>
            </a:extLst>
          </p:cNvPr>
          <p:cNvSpPr>
            <a:spLocks noGrp="1"/>
          </p:cNvSpPr>
          <p:nvPr>
            <p:ph type="title"/>
          </p:nvPr>
        </p:nvSpPr>
        <p:spPr/>
        <p:txBody>
          <a:bodyPr/>
          <a:lstStyle/>
          <a:p>
            <a:r>
              <a:rPr lang="en-US" dirty="0"/>
              <a:t>Basic concepts</a:t>
            </a:r>
          </a:p>
        </p:txBody>
      </p:sp>
      <p:sp>
        <p:nvSpPr>
          <p:cNvPr id="3" name="Content Placeholder 2">
            <a:extLst>
              <a:ext uri="{FF2B5EF4-FFF2-40B4-BE49-F238E27FC236}">
                <a16:creationId xmlns:a16="http://schemas.microsoft.com/office/drawing/2014/main" id="{142086E5-1125-6EC4-4644-403E11E6EC86}"/>
              </a:ext>
            </a:extLst>
          </p:cNvPr>
          <p:cNvSpPr>
            <a:spLocks noGrp="1"/>
          </p:cNvSpPr>
          <p:nvPr>
            <p:ph idx="1"/>
          </p:nvPr>
        </p:nvSpPr>
        <p:spPr/>
        <p:txBody>
          <a:bodyPr>
            <a:normAutofit lnSpcReduction="10000"/>
          </a:bodyPr>
          <a:lstStyle/>
          <a:p>
            <a:r>
              <a:rPr lang="en-US" dirty="0"/>
              <a:t>A </a:t>
            </a:r>
            <a:r>
              <a:rPr lang="en-US" b="1" dirty="0"/>
              <a:t>relational database </a:t>
            </a:r>
            <a:r>
              <a:rPr lang="en-US" dirty="0"/>
              <a:t>is a set of tables (“</a:t>
            </a:r>
            <a:r>
              <a:rPr lang="en-US" b="1" dirty="0"/>
              <a:t>relations</a:t>
            </a:r>
            <a:r>
              <a:rPr lang="en-US" dirty="0"/>
              <a:t>”) with a layout (“</a:t>
            </a:r>
            <a:r>
              <a:rPr lang="en-US" b="1" dirty="0"/>
              <a:t>schema</a:t>
            </a:r>
            <a:r>
              <a:rPr lang="en-US" dirty="0"/>
              <a:t>”) that, in modern cloud settings, could be huge – many columns (“</a:t>
            </a:r>
            <a:r>
              <a:rPr lang="en-US" b="1" dirty="0"/>
              <a:t>attributes</a:t>
            </a:r>
            <a:r>
              <a:rPr lang="en-US" dirty="0"/>
              <a:t>”)</a:t>
            </a:r>
          </a:p>
          <a:p>
            <a:endParaRPr lang="en-US" dirty="0"/>
          </a:p>
          <a:p>
            <a:r>
              <a:rPr lang="en-US" dirty="0"/>
              <a:t>Each relation holds rows (“</a:t>
            </a:r>
            <a:r>
              <a:rPr lang="en-US" b="1" dirty="0"/>
              <a:t>tuples</a:t>
            </a:r>
            <a:r>
              <a:rPr lang="en-US" dirty="0"/>
              <a:t>”).  In a big-data setting, there could be billions of rows and thousands of attributes.  Some fields might hold nulls.</a:t>
            </a:r>
          </a:p>
          <a:p>
            <a:endParaRPr lang="en-US" dirty="0"/>
          </a:p>
          <a:p>
            <a:r>
              <a:rPr lang="en-US" dirty="0"/>
              <a:t>Conceptually, a database is not sharded – the “model” is expressed as if there was a single and complete database shared and seen by all users.</a:t>
            </a:r>
          </a:p>
        </p:txBody>
      </p:sp>
      <p:sp>
        <p:nvSpPr>
          <p:cNvPr id="4" name="Footer Placeholder 3">
            <a:extLst>
              <a:ext uri="{FF2B5EF4-FFF2-40B4-BE49-F238E27FC236}">
                <a16:creationId xmlns:a16="http://schemas.microsoft.com/office/drawing/2014/main" id="{31D13B16-5D81-9388-5565-066213F3C92C}"/>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20CE2318-2689-7280-991A-D9C6DCC047B2}"/>
              </a:ext>
            </a:extLst>
          </p:cNvPr>
          <p:cNvSpPr>
            <a:spLocks noGrp="1"/>
          </p:cNvSpPr>
          <p:nvPr>
            <p:ph type="sldNum" sz="quarter" idx="12"/>
          </p:nvPr>
        </p:nvSpPr>
        <p:spPr/>
        <p:txBody>
          <a:bodyPr/>
          <a:lstStyle/>
          <a:p>
            <a:fld id="{3C974458-8A97-4835-BF79-1FB6D7856C21}" type="slidenum">
              <a:rPr lang="en-US" smtClean="0"/>
              <a:t>3</a:t>
            </a:fld>
            <a:endParaRPr lang="en-US"/>
          </a:p>
        </p:txBody>
      </p:sp>
    </p:spTree>
    <p:extLst>
      <p:ext uri="{BB962C8B-B14F-4D97-AF65-F5344CB8AC3E}">
        <p14:creationId xmlns:p14="http://schemas.microsoft.com/office/powerpoint/2010/main" val="3648360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a:extLst>
              <a:ext uri="{FF2B5EF4-FFF2-40B4-BE49-F238E27FC236}">
                <a16:creationId xmlns:a16="http://schemas.microsoft.com/office/drawing/2014/main" id="{23E414CA-9559-D7B5-FDB6-073BF11F8F6C}"/>
              </a:ext>
            </a:extLst>
          </p:cNvPr>
          <p:cNvSpPr>
            <a:spLocks noGrp="1" noChangeArrowheads="1"/>
          </p:cNvSpPr>
          <p:nvPr>
            <p:ph type="title"/>
          </p:nvPr>
        </p:nvSpPr>
        <p:spPr/>
        <p:txBody>
          <a:bodyPr/>
          <a:lstStyle/>
          <a:p>
            <a:r>
              <a:rPr lang="en-US" altLang="en-US" dirty="0"/>
              <a:t>Outer joins</a:t>
            </a:r>
          </a:p>
        </p:txBody>
      </p:sp>
      <p:sp>
        <p:nvSpPr>
          <p:cNvPr id="339971" name="Rectangle 3">
            <a:extLst>
              <a:ext uri="{FF2B5EF4-FFF2-40B4-BE49-F238E27FC236}">
                <a16:creationId xmlns:a16="http://schemas.microsoft.com/office/drawing/2014/main" id="{51ADA623-F58E-0D28-1AFE-F99BE815907D}"/>
              </a:ext>
            </a:extLst>
          </p:cNvPr>
          <p:cNvSpPr>
            <a:spLocks noGrp="1" noChangeArrowheads="1"/>
          </p:cNvSpPr>
          <p:nvPr>
            <p:ph type="body" idx="1"/>
          </p:nvPr>
        </p:nvSpPr>
        <p:spPr/>
        <p:txBody>
          <a:bodyPr/>
          <a:lstStyle/>
          <a:p>
            <a:r>
              <a:rPr lang="en-US" altLang="en-US"/>
              <a:t>Explicit joins in SQL = “inner joins”:</a:t>
            </a:r>
          </a:p>
          <a:p>
            <a:r>
              <a:rPr lang="en-US" altLang="en-US"/>
              <a:t>	Product(name, category)</a:t>
            </a:r>
          </a:p>
          <a:p>
            <a:r>
              <a:rPr lang="en-US" altLang="en-US"/>
              <a:t>      Purchase(prodName, store)</a:t>
            </a:r>
          </a:p>
        </p:txBody>
      </p:sp>
      <p:sp>
        <p:nvSpPr>
          <p:cNvPr id="339972" name="Rectangle 4">
            <a:extLst>
              <a:ext uri="{FF2B5EF4-FFF2-40B4-BE49-F238E27FC236}">
                <a16:creationId xmlns:a16="http://schemas.microsoft.com/office/drawing/2014/main" id="{2DDFF6CC-178B-EB4C-B88B-C4E94EF0C991}"/>
              </a:ext>
            </a:extLst>
          </p:cNvPr>
          <p:cNvSpPr>
            <a:spLocks noChangeArrowheads="1"/>
          </p:cNvSpPr>
          <p:nvPr/>
        </p:nvSpPr>
        <p:spPr bwMode="auto">
          <a:xfrm>
            <a:off x="6340272" y="1493520"/>
            <a:ext cx="5470728" cy="9510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spcBef>
                <a:spcPct val="20000"/>
              </a:spcBef>
            </a:pPr>
            <a:r>
              <a:rPr lang="en-US" altLang="en-US">
                <a:solidFill>
                  <a:schemeClr val="accent2"/>
                </a:solidFill>
              </a:rPr>
              <a:t>SELECT</a:t>
            </a:r>
            <a:r>
              <a:rPr lang="en-US" altLang="en-US"/>
              <a:t> Product.name, Purchase.store</a:t>
            </a:r>
          </a:p>
          <a:p>
            <a:pPr>
              <a:lnSpc>
                <a:spcPct val="90000"/>
              </a:lnSpc>
              <a:spcBef>
                <a:spcPct val="20000"/>
              </a:spcBef>
            </a:pPr>
            <a:r>
              <a:rPr lang="en-US" altLang="en-US">
                <a:solidFill>
                  <a:schemeClr val="accent2"/>
                </a:solidFill>
              </a:rPr>
              <a:t>FROM</a:t>
            </a:r>
            <a:r>
              <a:rPr lang="en-US" altLang="en-US"/>
              <a:t>     Product </a:t>
            </a:r>
            <a:r>
              <a:rPr lang="en-US" altLang="en-US">
                <a:solidFill>
                  <a:schemeClr val="accent2"/>
                </a:solidFill>
              </a:rPr>
              <a:t>JOIN</a:t>
            </a:r>
            <a:r>
              <a:rPr lang="en-US" altLang="en-US"/>
              <a:t> Purchase </a:t>
            </a:r>
            <a:r>
              <a:rPr lang="en-US" altLang="en-US">
                <a:solidFill>
                  <a:schemeClr val="accent2"/>
                </a:solidFill>
              </a:rPr>
              <a:t>ON</a:t>
            </a:r>
          </a:p>
          <a:p>
            <a:pPr>
              <a:lnSpc>
                <a:spcPct val="90000"/>
              </a:lnSpc>
              <a:spcBef>
                <a:spcPct val="20000"/>
              </a:spcBef>
            </a:pPr>
            <a:r>
              <a:rPr lang="en-US" altLang="en-US"/>
              <a:t>                              Product.name = Purchase.prodName</a:t>
            </a:r>
          </a:p>
        </p:txBody>
      </p:sp>
      <p:sp>
        <p:nvSpPr>
          <p:cNvPr id="339973" name="Rectangle 5">
            <a:extLst>
              <a:ext uri="{FF2B5EF4-FFF2-40B4-BE49-F238E27FC236}">
                <a16:creationId xmlns:a16="http://schemas.microsoft.com/office/drawing/2014/main" id="{E7E680BA-0013-91D9-D0E7-BA371CFBEEB3}"/>
              </a:ext>
            </a:extLst>
          </p:cNvPr>
          <p:cNvSpPr>
            <a:spLocks noChangeArrowheads="1"/>
          </p:cNvSpPr>
          <p:nvPr/>
        </p:nvSpPr>
        <p:spPr bwMode="auto">
          <a:xfrm>
            <a:off x="7102272" y="3169920"/>
            <a:ext cx="4427174" cy="9510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spcBef>
                <a:spcPct val="20000"/>
              </a:spcBef>
            </a:pPr>
            <a:r>
              <a:rPr lang="en-US" altLang="en-US">
                <a:solidFill>
                  <a:schemeClr val="accent2"/>
                </a:solidFill>
              </a:rPr>
              <a:t>SELECT</a:t>
            </a:r>
            <a:r>
              <a:rPr lang="en-US" altLang="en-US"/>
              <a:t> Product.name, Purchase.store</a:t>
            </a:r>
          </a:p>
          <a:p>
            <a:pPr>
              <a:lnSpc>
                <a:spcPct val="90000"/>
              </a:lnSpc>
              <a:spcBef>
                <a:spcPct val="20000"/>
              </a:spcBef>
            </a:pPr>
            <a:r>
              <a:rPr lang="en-US" altLang="en-US">
                <a:solidFill>
                  <a:schemeClr val="accent2"/>
                </a:solidFill>
              </a:rPr>
              <a:t>FROM</a:t>
            </a:r>
            <a:r>
              <a:rPr lang="en-US" altLang="en-US"/>
              <a:t>     Product, Purchase</a:t>
            </a:r>
          </a:p>
          <a:p>
            <a:pPr>
              <a:lnSpc>
                <a:spcPct val="90000"/>
              </a:lnSpc>
              <a:spcBef>
                <a:spcPct val="20000"/>
              </a:spcBef>
            </a:pPr>
            <a:r>
              <a:rPr lang="en-US" altLang="en-US">
                <a:solidFill>
                  <a:schemeClr val="accent2"/>
                </a:solidFill>
              </a:rPr>
              <a:t>WHERE</a:t>
            </a:r>
            <a:r>
              <a:rPr lang="en-US" altLang="en-US"/>
              <a:t>   Product.name = Purchase.prodName</a:t>
            </a:r>
          </a:p>
        </p:txBody>
      </p:sp>
      <p:sp>
        <p:nvSpPr>
          <p:cNvPr id="339974" name="Rectangle 6">
            <a:extLst>
              <a:ext uri="{FF2B5EF4-FFF2-40B4-BE49-F238E27FC236}">
                <a16:creationId xmlns:a16="http://schemas.microsoft.com/office/drawing/2014/main" id="{EC51C186-40CD-6531-B643-7DA09E3D9229}"/>
              </a:ext>
            </a:extLst>
          </p:cNvPr>
          <p:cNvSpPr>
            <a:spLocks noChangeArrowheads="1"/>
          </p:cNvSpPr>
          <p:nvPr/>
        </p:nvSpPr>
        <p:spPr bwMode="auto">
          <a:xfrm>
            <a:off x="5934852" y="3161803"/>
            <a:ext cx="1015021" cy="369332"/>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Same as:</a:t>
            </a:r>
          </a:p>
        </p:txBody>
      </p:sp>
      <p:sp>
        <p:nvSpPr>
          <p:cNvPr id="339975" name="Rectangle 7">
            <a:extLst>
              <a:ext uri="{FF2B5EF4-FFF2-40B4-BE49-F238E27FC236}">
                <a16:creationId xmlns:a16="http://schemas.microsoft.com/office/drawing/2014/main" id="{C2AD31D6-A1E2-CBC2-3533-69BD1AAE8AC2}"/>
              </a:ext>
            </a:extLst>
          </p:cNvPr>
          <p:cNvSpPr>
            <a:spLocks noChangeArrowheads="1"/>
          </p:cNvSpPr>
          <p:nvPr/>
        </p:nvSpPr>
        <p:spPr bwMode="auto">
          <a:xfrm>
            <a:off x="6949873" y="4617720"/>
            <a:ext cx="3870355" cy="341632"/>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spcBef>
                <a:spcPct val="20000"/>
              </a:spcBef>
            </a:pPr>
            <a:r>
              <a:rPr lang="en-US" altLang="en-US"/>
              <a:t>But Products that never sold will be lost !</a:t>
            </a:r>
          </a:p>
        </p:txBody>
      </p:sp>
      <p:sp>
        <p:nvSpPr>
          <p:cNvPr id="4" name="Footer Placeholder 3">
            <a:extLst>
              <a:ext uri="{FF2B5EF4-FFF2-40B4-BE49-F238E27FC236}">
                <a16:creationId xmlns:a16="http://schemas.microsoft.com/office/drawing/2014/main" id="{7271DDB5-5040-F01C-B1E1-5ECF31CE30F4}"/>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3FF4F21C-474C-049C-E371-0A756E6A7295}"/>
              </a:ext>
            </a:extLst>
          </p:cNvPr>
          <p:cNvSpPr>
            <a:spLocks noGrp="1"/>
          </p:cNvSpPr>
          <p:nvPr>
            <p:ph type="sldNum" sz="quarter" idx="12"/>
          </p:nvPr>
        </p:nvSpPr>
        <p:spPr/>
        <p:txBody>
          <a:bodyPr/>
          <a:lstStyle/>
          <a:p>
            <a:fld id="{3C974458-8A97-4835-BF79-1FB6D7856C21}" type="slidenum">
              <a:rPr lang="en-US" smtClean="0"/>
              <a:t>30</a:t>
            </a:fld>
            <a:endParaRPr lang="en-US"/>
          </a:p>
        </p:txBody>
      </p:sp>
    </p:spTree>
    <p:extLst>
      <p:ext uri="{BB962C8B-B14F-4D97-AF65-F5344CB8AC3E}">
        <p14:creationId xmlns:p14="http://schemas.microsoft.com/office/powerpoint/2010/main" val="4221860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a:extLst>
              <a:ext uri="{FF2B5EF4-FFF2-40B4-BE49-F238E27FC236}">
                <a16:creationId xmlns:a16="http://schemas.microsoft.com/office/drawing/2014/main" id="{0C220516-EC1C-9034-727A-96B514970477}"/>
              </a:ext>
            </a:extLst>
          </p:cNvPr>
          <p:cNvSpPr>
            <a:spLocks noGrp="1" noChangeArrowheads="1"/>
          </p:cNvSpPr>
          <p:nvPr>
            <p:ph type="title"/>
          </p:nvPr>
        </p:nvSpPr>
        <p:spPr/>
        <p:txBody>
          <a:bodyPr/>
          <a:lstStyle/>
          <a:p>
            <a:r>
              <a:rPr lang="en-US" altLang="en-US" dirty="0"/>
              <a:t>Outer joins</a:t>
            </a:r>
          </a:p>
        </p:txBody>
      </p:sp>
      <p:sp>
        <p:nvSpPr>
          <p:cNvPr id="342019" name="Rectangle 3">
            <a:extLst>
              <a:ext uri="{FF2B5EF4-FFF2-40B4-BE49-F238E27FC236}">
                <a16:creationId xmlns:a16="http://schemas.microsoft.com/office/drawing/2014/main" id="{83C50AA4-B647-C319-53BF-17FA386AB5EC}"/>
              </a:ext>
            </a:extLst>
          </p:cNvPr>
          <p:cNvSpPr>
            <a:spLocks noGrp="1" noChangeArrowheads="1"/>
          </p:cNvSpPr>
          <p:nvPr>
            <p:ph type="body" idx="1"/>
          </p:nvPr>
        </p:nvSpPr>
        <p:spPr/>
        <p:txBody>
          <a:bodyPr/>
          <a:lstStyle/>
          <a:p>
            <a:r>
              <a:rPr lang="en-US" altLang="en-US"/>
              <a:t>Left outer joins in SQL:</a:t>
            </a:r>
          </a:p>
          <a:p>
            <a:r>
              <a:rPr lang="en-US" altLang="en-US"/>
              <a:t>	Product(name, category)</a:t>
            </a:r>
          </a:p>
          <a:p>
            <a:r>
              <a:rPr lang="en-US" altLang="en-US"/>
              <a:t>    Purchase(prodName, store)</a:t>
            </a:r>
          </a:p>
          <a:p>
            <a:r>
              <a:rPr lang="en-US" altLang="en-US"/>
              <a:t>	</a:t>
            </a:r>
          </a:p>
          <a:p>
            <a:endParaRPr lang="en-US" altLang="en-US"/>
          </a:p>
        </p:txBody>
      </p:sp>
      <p:sp>
        <p:nvSpPr>
          <p:cNvPr id="342020" name="Rectangle 4">
            <a:extLst>
              <a:ext uri="{FF2B5EF4-FFF2-40B4-BE49-F238E27FC236}">
                <a16:creationId xmlns:a16="http://schemas.microsoft.com/office/drawing/2014/main" id="{0A74B06F-4878-A4AD-2615-62FBDC4FAC26}"/>
              </a:ext>
            </a:extLst>
          </p:cNvPr>
          <p:cNvSpPr>
            <a:spLocks noChangeArrowheads="1"/>
          </p:cNvSpPr>
          <p:nvPr/>
        </p:nvSpPr>
        <p:spPr bwMode="auto">
          <a:xfrm>
            <a:off x="6267450" y="2509480"/>
            <a:ext cx="5214248"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altLang="en-US"/>
              <a:t> </a:t>
            </a:r>
            <a:r>
              <a:rPr lang="en-US" altLang="en-US">
                <a:solidFill>
                  <a:schemeClr val="accent2"/>
                </a:solidFill>
              </a:rPr>
              <a:t>SELECT</a:t>
            </a:r>
            <a:r>
              <a:rPr lang="en-US" altLang="en-US"/>
              <a:t> Product.name, Purchase.store</a:t>
            </a:r>
          </a:p>
          <a:p>
            <a:r>
              <a:rPr lang="en-US" altLang="en-US"/>
              <a:t> </a:t>
            </a:r>
            <a:r>
              <a:rPr lang="en-US" altLang="en-US">
                <a:solidFill>
                  <a:schemeClr val="accent2"/>
                </a:solidFill>
              </a:rPr>
              <a:t>FROM</a:t>
            </a:r>
            <a:r>
              <a:rPr lang="en-US" altLang="en-US"/>
              <a:t>     Product </a:t>
            </a:r>
            <a:r>
              <a:rPr lang="en-US" altLang="en-US">
                <a:solidFill>
                  <a:schemeClr val="accent2"/>
                </a:solidFill>
              </a:rPr>
              <a:t>LEFT OUTER JOIN</a:t>
            </a:r>
            <a:r>
              <a:rPr lang="en-US" altLang="en-US"/>
              <a:t> Purchase </a:t>
            </a:r>
            <a:r>
              <a:rPr lang="en-US" altLang="en-US">
                <a:solidFill>
                  <a:schemeClr val="accent2"/>
                </a:solidFill>
              </a:rPr>
              <a:t>ON</a:t>
            </a:r>
          </a:p>
          <a:p>
            <a:r>
              <a:rPr lang="en-US" altLang="en-US"/>
              <a:t>                          Product.name = Purchase.prodName</a:t>
            </a:r>
          </a:p>
        </p:txBody>
      </p:sp>
      <p:sp>
        <p:nvSpPr>
          <p:cNvPr id="4" name="Footer Placeholder 3">
            <a:extLst>
              <a:ext uri="{FF2B5EF4-FFF2-40B4-BE49-F238E27FC236}">
                <a16:creationId xmlns:a16="http://schemas.microsoft.com/office/drawing/2014/main" id="{29B15046-10FD-3FD6-A7FD-AED97AF1028F}"/>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C1DD872E-F3A1-C2BA-1827-99CFE4CF620E}"/>
              </a:ext>
            </a:extLst>
          </p:cNvPr>
          <p:cNvSpPr>
            <a:spLocks noGrp="1"/>
          </p:cNvSpPr>
          <p:nvPr>
            <p:ph type="sldNum" sz="quarter" idx="12"/>
          </p:nvPr>
        </p:nvSpPr>
        <p:spPr/>
        <p:txBody>
          <a:bodyPr/>
          <a:lstStyle/>
          <a:p>
            <a:fld id="{3C974458-8A97-4835-BF79-1FB6D7856C21}" type="slidenum">
              <a:rPr lang="en-US" smtClean="0"/>
              <a:t>31</a:t>
            </a:fld>
            <a:endParaRPr lang="en-US"/>
          </a:p>
        </p:txBody>
      </p:sp>
    </p:spTree>
    <p:extLst>
      <p:ext uri="{BB962C8B-B14F-4D97-AF65-F5344CB8AC3E}">
        <p14:creationId xmlns:p14="http://schemas.microsoft.com/office/powerpoint/2010/main" val="400419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4066" name="Group 2">
            <a:extLst>
              <a:ext uri="{FF2B5EF4-FFF2-40B4-BE49-F238E27FC236}">
                <a16:creationId xmlns:a16="http://schemas.microsoft.com/office/drawing/2014/main" id="{F49922C4-4272-F140-62EC-10B32475E5AA}"/>
              </a:ext>
            </a:extLst>
          </p:cNvPr>
          <p:cNvGraphicFramePr>
            <a:graphicFrameLocks noGrp="1"/>
          </p:cNvGraphicFramePr>
          <p:nvPr/>
        </p:nvGraphicFramePr>
        <p:xfrm>
          <a:off x="1981200" y="1828800"/>
          <a:ext cx="3048000" cy="2032000"/>
        </p:xfrm>
        <a:graphic>
          <a:graphicData uri="http://schemas.openxmlformats.org/drawingml/2006/table">
            <a:tbl>
              <a:tblPr/>
              <a:tblGrid>
                <a:gridCol w="1524000">
                  <a:extLst>
                    <a:ext uri="{9D8B030D-6E8A-4147-A177-3AD203B41FA5}">
                      <a16:colId xmlns:a16="http://schemas.microsoft.com/office/drawing/2014/main" val="1445297630"/>
                    </a:ext>
                  </a:extLst>
                </a:gridCol>
                <a:gridCol w="1524000">
                  <a:extLst>
                    <a:ext uri="{9D8B030D-6E8A-4147-A177-3AD203B41FA5}">
                      <a16:colId xmlns:a16="http://schemas.microsoft.com/office/drawing/2014/main" val="1763781947"/>
                    </a:ext>
                  </a:extLst>
                </a:gridCol>
              </a:tblGrid>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9135035"/>
                  </a:ext>
                </a:extLst>
              </a:tr>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gadget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6718092"/>
                  </a:ext>
                </a:extLst>
              </a:tr>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631931"/>
                  </a:ext>
                </a:extLst>
              </a:tr>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OneClick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4396279"/>
                  </a:ext>
                </a:extLst>
              </a:tr>
            </a:tbl>
          </a:graphicData>
        </a:graphic>
      </p:graphicFrame>
      <p:graphicFrame>
        <p:nvGraphicFramePr>
          <p:cNvPr id="344083" name="Group 19">
            <a:extLst>
              <a:ext uri="{FF2B5EF4-FFF2-40B4-BE49-F238E27FC236}">
                <a16:creationId xmlns:a16="http://schemas.microsoft.com/office/drawing/2014/main" id="{DB5F45A0-95DB-7BD8-110E-D769A5A50464}"/>
              </a:ext>
            </a:extLst>
          </p:cNvPr>
          <p:cNvGraphicFramePr>
            <a:graphicFrameLocks noGrp="1"/>
          </p:cNvGraphicFramePr>
          <p:nvPr/>
        </p:nvGraphicFramePr>
        <p:xfrm>
          <a:off x="6553200" y="1828800"/>
          <a:ext cx="3048000" cy="2032000"/>
        </p:xfrm>
        <a:graphic>
          <a:graphicData uri="http://schemas.openxmlformats.org/drawingml/2006/table">
            <a:tbl>
              <a:tblPr/>
              <a:tblGrid>
                <a:gridCol w="1524000">
                  <a:extLst>
                    <a:ext uri="{9D8B030D-6E8A-4147-A177-3AD203B41FA5}">
                      <a16:colId xmlns:a16="http://schemas.microsoft.com/office/drawing/2014/main" val="1230038724"/>
                    </a:ext>
                  </a:extLst>
                </a:gridCol>
                <a:gridCol w="1524000">
                  <a:extLst>
                    <a:ext uri="{9D8B030D-6E8A-4147-A177-3AD203B41FA5}">
                      <a16:colId xmlns:a16="http://schemas.microsoft.com/office/drawing/2014/main" val="2865305993"/>
                    </a:ext>
                  </a:extLst>
                </a:gridCol>
              </a:tblGrid>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ProdName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99899185"/>
                  </a:ext>
                </a:extLst>
              </a:tr>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13143"/>
                  </a:ext>
                </a:extLst>
              </a:tr>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9726736"/>
                  </a:ext>
                </a:extLst>
              </a:tr>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6851797"/>
                  </a:ext>
                </a:extLst>
              </a:tr>
            </a:tbl>
          </a:graphicData>
        </a:graphic>
      </p:graphicFrame>
      <p:graphicFrame>
        <p:nvGraphicFramePr>
          <p:cNvPr id="344100" name="Group 36">
            <a:extLst>
              <a:ext uri="{FF2B5EF4-FFF2-40B4-BE49-F238E27FC236}">
                <a16:creationId xmlns:a16="http://schemas.microsoft.com/office/drawing/2014/main" id="{D42686F1-2E65-4FC2-D6D7-8279CCC55A91}"/>
              </a:ext>
            </a:extLst>
          </p:cNvPr>
          <p:cNvGraphicFramePr>
            <a:graphicFrameLocks noGrp="1"/>
          </p:cNvGraphicFramePr>
          <p:nvPr/>
        </p:nvGraphicFramePr>
        <p:xfrm>
          <a:off x="4495800" y="4038600"/>
          <a:ext cx="3048000" cy="2540000"/>
        </p:xfrm>
        <a:graphic>
          <a:graphicData uri="http://schemas.openxmlformats.org/drawingml/2006/table">
            <a:tbl>
              <a:tblPr/>
              <a:tblGrid>
                <a:gridCol w="1524000">
                  <a:extLst>
                    <a:ext uri="{9D8B030D-6E8A-4147-A177-3AD203B41FA5}">
                      <a16:colId xmlns:a16="http://schemas.microsoft.com/office/drawing/2014/main" val="1909125039"/>
                    </a:ext>
                  </a:extLst>
                </a:gridCol>
                <a:gridCol w="1524000">
                  <a:extLst>
                    <a:ext uri="{9D8B030D-6E8A-4147-A177-3AD203B41FA5}">
                      <a16:colId xmlns:a16="http://schemas.microsoft.com/office/drawing/2014/main" val="1622414161"/>
                    </a:ext>
                  </a:extLst>
                </a:gridCol>
              </a:tblGrid>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accent2"/>
                          </a:solidFill>
                          <a:effectLst/>
                          <a:latin typeface="Times New Roman" panose="02020603050405020304" pitchFamily="18"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07926805"/>
                  </a:ext>
                </a:extLst>
              </a:tr>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5350980"/>
                  </a:ext>
                </a:extLst>
              </a:tr>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42437411"/>
                  </a:ext>
                </a:extLst>
              </a:tr>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2961990"/>
                  </a:ext>
                </a:extLst>
              </a:tr>
              <a:tr h="508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rPr>
                        <a:t>OneClick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rgbClr val="FF5050"/>
                          </a:solidFill>
                          <a:effectLst/>
                          <a:latin typeface="Times New Roman" panose="02020603050405020304" pitchFamily="18" charset="0"/>
                        </a:rPr>
                        <a:t>NULL</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32648265"/>
                  </a:ext>
                </a:extLst>
              </a:tr>
            </a:tbl>
          </a:graphicData>
        </a:graphic>
      </p:graphicFrame>
      <p:sp>
        <p:nvSpPr>
          <p:cNvPr id="344120" name="Rectangle 56">
            <a:extLst>
              <a:ext uri="{FF2B5EF4-FFF2-40B4-BE49-F238E27FC236}">
                <a16:creationId xmlns:a16="http://schemas.microsoft.com/office/drawing/2014/main" id="{0461AC47-7A52-7DE3-2A0C-1FAF2B378F11}"/>
              </a:ext>
            </a:extLst>
          </p:cNvPr>
          <p:cNvSpPr>
            <a:spLocks noChangeArrowheads="1"/>
          </p:cNvSpPr>
          <p:nvPr/>
        </p:nvSpPr>
        <p:spPr bwMode="auto">
          <a:xfrm>
            <a:off x="1981201" y="1295400"/>
            <a:ext cx="8661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2"/>
                </a:solidFill>
              </a:rPr>
              <a:t>Product</a:t>
            </a:r>
          </a:p>
        </p:txBody>
      </p:sp>
      <p:sp>
        <p:nvSpPr>
          <p:cNvPr id="344121" name="Rectangle 57">
            <a:extLst>
              <a:ext uri="{FF2B5EF4-FFF2-40B4-BE49-F238E27FC236}">
                <a16:creationId xmlns:a16="http://schemas.microsoft.com/office/drawing/2014/main" id="{CCBE2BAA-BA77-EA44-01C4-822286304B71}"/>
              </a:ext>
            </a:extLst>
          </p:cNvPr>
          <p:cNvSpPr>
            <a:spLocks noChangeArrowheads="1"/>
          </p:cNvSpPr>
          <p:nvPr/>
        </p:nvSpPr>
        <p:spPr bwMode="auto">
          <a:xfrm>
            <a:off x="6553201" y="1295400"/>
            <a:ext cx="99540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2"/>
                </a:solidFill>
              </a:rPr>
              <a:t>Purchase</a:t>
            </a:r>
          </a:p>
        </p:txBody>
      </p:sp>
      <p:sp>
        <p:nvSpPr>
          <p:cNvPr id="3" name="Footer Placeholder 2">
            <a:extLst>
              <a:ext uri="{FF2B5EF4-FFF2-40B4-BE49-F238E27FC236}">
                <a16:creationId xmlns:a16="http://schemas.microsoft.com/office/drawing/2014/main" id="{8C526A11-65CF-535C-4B11-D680906B0CB0}"/>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A67325E5-0814-03BF-B0E0-30C89618BE29}"/>
              </a:ext>
            </a:extLst>
          </p:cNvPr>
          <p:cNvSpPr>
            <a:spLocks noGrp="1"/>
          </p:cNvSpPr>
          <p:nvPr>
            <p:ph type="sldNum" sz="quarter" idx="12"/>
          </p:nvPr>
        </p:nvSpPr>
        <p:spPr/>
        <p:txBody>
          <a:bodyPr/>
          <a:lstStyle/>
          <a:p>
            <a:fld id="{3C974458-8A97-4835-BF79-1FB6D7856C21}" type="slidenum">
              <a:rPr lang="en-US" smtClean="0"/>
              <a:t>32</a:t>
            </a:fld>
            <a:endParaRPr lang="en-US"/>
          </a:p>
        </p:txBody>
      </p:sp>
    </p:spTree>
    <p:extLst>
      <p:ext uri="{BB962C8B-B14F-4D97-AF65-F5344CB8AC3E}">
        <p14:creationId xmlns:p14="http://schemas.microsoft.com/office/powerpoint/2010/main" val="16154809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a:extLst>
              <a:ext uri="{FF2B5EF4-FFF2-40B4-BE49-F238E27FC236}">
                <a16:creationId xmlns:a16="http://schemas.microsoft.com/office/drawing/2014/main" id="{974033BC-3E11-B0F1-02DD-5113C055E888}"/>
              </a:ext>
            </a:extLst>
          </p:cNvPr>
          <p:cNvSpPr>
            <a:spLocks noGrp="1" noChangeArrowheads="1"/>
          </p:cNvSpPr>
          <p:nvPr>
            <p:ph type="title"/>
          </p:nvPr>
        </p:nvSpPr>
        <p:spPr/>
        <p:txBody>
          <a:bodyPr/>
          <a:lstStyle/>
          <a:p>
            <a:r>
              <a:rPr lang="en-US" altLang="en-US"/>
              <a:t>Application</a:t>
            </a:r>
          </a:p>
        </p:txBody>
      </p:sp>
      <p:sp>
        <p:nvSpPr>
          <p:cNvPr id="346115" name="Rectangle 3">
            <a:extLst>
              <a:ext uri="{FF2B5EF4-FFF2-40B4-BE49-F238E27FC236}">
                <a16:creationId xmlns:a16="http://schemas.microsoft.com/office/drawing/2014/main" id="{CA5C013F-9CC4-BBB0-52A3-C97604D0E2B3}"/>
              </a:ext>
            </a:extLst>
          </p:cNvPr>
          <p:cNvSpPr>
            <a:spLocks noGrp="1" noChangeArrowheads="1"/>
          </p:cNvSpPr>
          <p:nvPr>
            <p:ph type="body" idx="1"/>
          </p:nvPr>
        </p:nvSpPr>
        <p:spPr/>
        <p:txBody>
          <a:bodyPr/>
          <a:lstStyle/>
          <a:p>
            <a:r>
              <a:rPr lang="en-US" altLang="en-US"/>
              <a:t>Compute, for each product, the total number of sales in ‘September’</a:t>
            </a:r>
          </a:p>
          <a:p>
            <a:r>
              <a:rPr lang="en-US" altLang="en-US"/>
              <a:t>	Product(name, category)</a:t>
            </a:r>
          </a:p>
          <a:p>
            <a:r>
              <a:rPr lang="en-US" altLang="en-US"/>
              <a:t>    Purchase(prodName, month, store)</a:t>
            </a:r>
          </a:p>
          <a:p>
            <a:r>
              <a:rPr lang="en-US" altLang="en-US"/>
              <a:t>	</a:t>
            </a:r>
          </a:p>
          <a:p>
            <a:endParaRPr lang="en-US" altLang="en-US"/>
          </a:p>
        </p:txBody>
      </p:sp>
      <p:sp>
        <p:nvSpPr>
          <p:cNvPr id="346116" name="Rectangle 4">
            <a:extLst>
              <a:ext uri="{FF2B5EF4-FFF2-40B4-BE49-F238E27FC236}">
                <a16:creationId xmlns:a16="http://schemas.microsoft.com/office/drawing/2014/main" id="{84EF42D0-D9EF-A3A4-30E6-2DAC010988B8}"/>
              </a:ext>
            </a:extLst>
          </p:cNvPr>
          <p:cNvSpPr>
            <a:spLocks noChangeArrowheads="1"/>
          </p:cNvSpPr>
          <p:nvPr/>
        </p:nvSpPr>
        <p:spPr bwMode="auto">
          <a:xfrm>
            <a:off x="3131820" y="4308738"/>
            <a:ext cx="4491294"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altLang="en-US"/>
              <a:t> </a:t>
            </a:r>
            <a:r>
              <a:rPr lang="en-US" altLang="en-US">
                <a:solidFill>
                  <a:schemeClr val="accent2"/>
                </a:solidFill>
              </a:rPr>
              <a:t>SELECT</a:t>
            </a:r>
            <a:r>
              <a:rPr lang="en-US" altLang="en-US"/>
              <a:t> Product.name, count(*)</a:t>
            </a:r>
          </a:p>
          <a:p>
            <a:r>
              <a:rPr lang="en-US" altLang="en-US"/>
              <a:t> </a:t>
            </a:r>
            <a:r>
              <a:rPr lang="en-US" altLang="en-US">
                <a:solidFill>
                  <a:schemeClr val="accent2"/>
                </a:solidFill>
              </a:rPr>
              <a:t>FROM</a:t>
            </a:r>
            <a:r>
              <a:rPr lang="en-US" altLang="en-US"/>
              <a:t>     Product, Purchase </a:t>
            </a:r>
          </a:p>
          <a:p>
            <a:r>
              <a:rPr lang="en-US" altLang="en-US"/>
              <a:t> </a:t>
            </a:r>
            <a:r>
              <a:rPr lang="en-US" altLang="en-US">
                <a:solidFill>
                  <a:schemeClr val="accent2"/>
                </a:solidFill>
              </a:rPr>
              <a:t>WHERE</a:t>
            </a:r>
            <a:r>
              <a:rPr lang="en-US" altLang="en-US"/>
              <a:t>   Product.name = Purchase.prodName</a:t>
            </a:r>
          </a:p>
          <a:p>
            <a:r>
              <a:rPr lang="en-US" altLang="en-US"/>
              <a:t>          and  Purchase.month = ‘September’</a:t>
            </a:r>
          </a:p>
          <a:p>
            <a:r>
              <a:rPr lang="en-US" altLang="en-US"/>
              <a:t> </a:t>
            </a:r>
            <a:r>
              <a:rPr lang="en-US" altLang="en-US">
                <a:solidFill>
                  <a:schemeClr val="accent2"/>
                </a:solidFill>
              </a:rPr>
              <a:t>GROUP BY </a:t>
            </a:r>
            <a:r>
              <a:rPr lang="en-US" altLang="en-US"/>
              <a:t>Product.name</a:t>
            </a:r>
          </a:p>
        </p:txBody>
      </p:sp>
      <p:sp>
        <p:nvSpPr>
          <p:cNvPr id="346117" name="Rectangle 5">
            <a:extLst>
              <a:ext uri="{FF2B5EF4-FFF2-40B4-BE49-F238E27FC236}">
                <a16:creationId xmlns:a16="http://schemas.microsoft.com/office/drawing/2014/main" id="{6598648D-DAAE-1D49-1D08-3EAE9993F5AA}"/>
              </a:ext>
            </a:extLst>
          </p:cNvPr>
          <p:cNvSpPr>
            <a:spLocks noChangeArrowheads="1"/>
          </p:cNvSpPr>
          <p:nvPr/>
        </p:nvSpPr>
        <p:spPr bwMode="auto">
          <a:xfrm>
            <a:off x="2956561" y="6017009"/>
            <a:ext cx="2092752" cy="461665"/>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What’s wrong ?</a:t>
            </a:r>
          </a:p>
        </p:txBody>
      </p:sp>
      <p:sp>
        <p:nvSpPr>
          <p:cNvPr id="4" name="Footer Placeholder 3">
            <a:extLst>
              <a:ext uri="{FF2B5EF4-FFF2-40B4-BE49-F238E27FC236}">
                <a16:creationId xmlns:a16="http://schemas.microsoft.com/office/drawing/2014/main" id="{DD7DF97D-C3F1-5B05-864B-F98E27578A9C}"/>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53592478-C419-2458-17D4-84BA4050B6BA}"/>
              </a:ext>
            </a:extLst>
          </p:cNvPr>
          <p:cNvSpPr>
            <a:spLocks noGrp="1"/>
          </p:cNvSpPr>
          <p:nvPr>
            <p:ph type="sldNum" sz="quarter" idx="12"/>
          </p:nvPr>
        </p:nvSpPr>
        <p:spPr/>
        <p:txBody>
          <a:bodyPr/>
          <a:lstStyle/>
          <a:p>
            <a:fld id="{3C974458-8A97-4835-BF79-1FB6D7856C21}" type="slidenum">
              <a:rPr lang="en-US" smtClean="0"/>
              <a:t>33</a:t>
            </a:fld>
            <a:endParaRPr lang="en-US"/>
          </a:p>
        </p:txBody>
      </p:sp>
      <p:sp>
        <p:nvSpPr>
          <p:cNvPr id="2" name="Rectangle 5">
            <a:extLst>
              <a:ext uri="{FF2B5EF4-FFF2-40B4-BE49-F238E27FC236}">
                <a16:creationId xmlns:a16="http://schemas.microsoft.com/office/drawing/2014/main" id="{0062D4FE-B9D9-6966-DB4C-D5A3B9970C14}"/>
              </a:ext>
            </a:extLst>
          </p:cNvPr>
          <p:cNvSpPr>
            <a:spLocks noChangeArrowheads="1"/>
          </p:cNvSpPr>
          <p:nvPr/>
        </p:nvSpPr>
        <p:spPr bwMode="auto">
          <a:xfrm>
            <a:off x="5291028" y="6009039"/>
            <a:ext cx="3074881" cy="461665"/>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 no sales?  Not listed!</a:t>
            </a:r>
          </a:p>
        </p:txBody>
      </p:sp>
    </p:spTree>
    <p:extLst>
      <p:ext uri="{BB962C8B-B14F-4D97-AF65-F5344CB8AC3E}">
        <p14:creationId xmlns:p14="http://schemas.microsoft.com/office/powerpoint/2010/main" val="258993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a:extLst>
              <a:ext uri="{FF2B5EF4-FFF2-40B4-BE49-F238E27FC236}">
                <a16:creationId xmlns:a16="http://schemas.microsoft.com/office/drawing/2014/main" id="{E99097C2-206B-42C8-9454-4DD5CBC9F2A4}"/>
              </a:ext>
            </a:extLst>
          </p:cNvPr>
          <p:cNvSpPr>
            <a:spLocks noGrp="1" noChangeArrowheads="1"/>
          </p:cNvSpPr>
          <p:nvPr>
            <p:ph type="title"/>
          </p:nvPr>
        </p:nvSpPr>
        <p:spPr/>
        <p:txBody>
          <a:bodyPr/>
          <a:lstStyle/>
          <a:p>
            <a:r>
              <a:rPr lang="en-US" altLang="en-US"/>
              <a:t>Application</a:t>
            </a:r>
          </a:p>
        </p:txBody>
      </p:sp>
      <p:sp>
        <p:nvSpPr>
          <p:cNvPr id="348163" name="Rectangle 3">
            <a:extLst>
              <a:ext uri="{FF2B5EF4-FFF2-40B4-BE49-F238E27FC236}">
                <a16:creationId xmlns:a16="http://schemas.microsoft.com/office/drawing/2014/main" id="{F6362762-B467-46AD-FD57-260261675DE5}"/>
              </a:ext>
            </a:extLst>
          </p:cNvPr>
          <p:cNvSpPr>
            <a:spLocks noGrp="1" noChangeArrowheads="1"/>
          </p:cNvSpPr>
          <p:nvPr>
            <p:ph type="body" idx="1"/>
          </p:nvPr>
        </p:nvSpPr>
        <p:spPr/>
        <p:txBody>
          <a:bodyPr/>
          <a:lstStyle/>
          <a:p>
            <a:r>
              <a:rPr lang="en-US" altLang="en-US"/>
              <a:t>Compute, for each product, the total number of sales in ‘September’</a:t>
            </a:r>
          </a:p>
          <a:p>
            <a:r>
              <a:rPr lang="en-US" altLang="en-US"/>
              <a:t>	Product(name, category)</a:t>
            </a:r>
          </a:p>
          <a:p>
            <a:r>
              <a:rPr lang="en-US" altLang="en-US"/>
              <a:t>    Purchase(prodName, month, store)</a:t>
            </a:r>
          </a:p>
          <a:p>
            <a:r>
              <a:rPr lang="en-US" altLang="en-US"/>
              <a:t>	</a:t>
            </a:r>
          </a:p>
          <a:p>
            <a:endParaRPr lang="en-US" altLang="en-US"/>
          </a:p>
        </p:txBody>
      </p:sp>
      <p:sp>
        <p:nvSpPr>
          <p:cNvPr id="348164" name="Rectangle 4">
            <a:extLst>
              <a:ext uri="{FF2B5EF4-FFF2-40B4-BE49-F238E27FC236}">
                <a16:creationId xmlns:a16="http://schemas.microsoft.com/office/drawing/2014/main" id="{ADA32B5A-1F59-2598-DC23-626E1C1915F2}"/>
              </a:ext>
            </a:extLst>
          </p:cNvPr>
          <p:cNvSpPr>
            <a:spLocks noChangeArrowheads="1"/>
          </p:cNvSpPr>
          <p:nvPr/>
        </p:nvSpPr>
        <p:spPr bwMode="auto">
          <a:xfrm>
            <a:off x="2400300" y="4265104"/>
            <a:ext cx="5214248"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altLang="en-US"/>
              <a:t> </a:t>
            </a:r>
            <a:r>
              <a:rPr lang="en-US" altLang="en-US">
                <a:solidFill>
                  <a:schemeClr val="accent2"/>
                </a:solidFill>
              </a:rPr>
              <a:t>SELECT</a:t>
            </a:r>
            <a:r>
              <a:rPr lang="en-US" altLang="en-US"/>
              <a:t> Product.name, count(*)</a:t>
            </a:r>
          </a:p>
          <a:p>
            <a:r>
              <a:rPr lang="en-US" altLang="en-US"/>
              <a:t> </a:t>
            </a:r>
            <a:r>
              <a:rPr lang="en-US" altLang="en-US">
                <a:solidFill>
                  <a:schemeClr val="accent2"/>
                </a:solidFill>
              </a:rPr>
              <a:t>FROM</a:t>
            </a:r>
            <a:r>
              <a:rPr lang="en-US" altLang="en-US"/>
              <a:t>     Product </a:t>
            </a:r>
            <a:r>
              <a:rPr lang="en-US" altLang="en-US">
                <a:solidFill>
                  <a:schemeClr val="accent2"/>
                </a:solidFill>
              </a:rPr>
              <a:t>LEFT OUTER JOIN</a:t>
            </a:r>
            <a:r>
              <a:rPr lang="en-US" altLang="en-US"/>
              <a:t> Purchase </a:t>
            </a:r>
            <a:r>
              <a:rPr lang="en-US" altLang="en-US">
                <a:solidFill>
                  <a:schemeClr val="accent2"/>
                </a:solidFill>
              </a:rPr>
              <a:t>ON</a:t>
            </a:r>
          </a:p>
          <a:p>
            <a:r>
              <a:rPr lang="en-US" altLang="en-US"/>
              <a:t>                          Product.name = Purchase.prodName</a:t>
            </a:r>
          </a:p>
          <a:p>
            <a:r>
              <a:rPr lang="en-US" altLang="en-US"/>
              <a:t>                  and  Purchase.month = ‘September’</a:t>
            </a:r>
          </a:p>
          <a:p>
            <a:r>
              <a:rPr lang="en-US" altLang="en-US"/>
              <a:t> </a:t>
            </a:r>
            <a:r>
              <a:rPr lang="en-US" altLang="en-US">
                <a:solidFill>
                  <a:schemeClr val="accent2"/>
                </a:solidFill>
              </a:rPr>
              <a:t>GROUP BY </a:t>
            </a:r>
            <a:r>
              <a:rPr lang="en-US" altLang="en-US"/>
              <a:t>Product.name</a:t>
            </a:r>
          </a:p>
        </p:txBody>
      </p:sp>
      <p:sp>
        <p:nvSpPr>
          <p:cNvPr id="348165" name="Rectangle 5">
            <a:extLst>
              <a:ext uri="{FF2B5EF4-FFF2-40B4-BE49-F238E27FC236}">
                <a16:creationId xmlns:a16="http://schemas.microsoft.com/office/drawing/2014/main" id="{D6723F94-B0BD-6D1D-938B-9973803402E3}"/>
              </a:ext>
            </a:extLst>
          </p:cNvPr>
          <p:cNvSpPr>
            <a:spLocks noChangeArrowheads="1"/>
          </p:cNvSpPr>
          <p:nvPr/>
        </p:nvSpPr>
        <p:spPr bwMode="auto">
          <a:xfrm>
            <a:off x="2819400" y="5943600"/>
            <a:ext cx="4557786" cy="369332"/>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Now we also get the products sold in 0 quantity</a:t>
            </a:r>
          </a:p>
        </p:txBody>
      </p:sp>
      <p:sp>
        <p:nvSpPr>
          <p:cNvPr id="4" name="Footer Placeholder 3">
            <a:extLst>
              <a:ext uri="{FF2B5EF4-FFF2-40B4-BE49-F238E27FC236}">
                <a16:creationId xmlns:a16="http://schemas.microsoft.com/office/drawing/2014/main" id="{9B5AD912-2AAD-966A-3E57-12375620BF65}"/>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CE03AA8D-8849-824E-557B-477CF868CDD3}"/>
              </a:ext>
            </a:extLst>
          </p:cNvPr>
          <p:cNvSpPr>
            <a:spLocks noGrp="1"/>
          </p:cNvSpPr>
          <p:nvPr>
            <p:ph type="sldNum" sz="quarter" idx="12"/>
          </p:nvPr>
        </p:nvSpPr>
        <p:spPr/>
        <p:txBody>
          <a:bodyPr/>
          <a:lstStyle/>
          <a:p>
            <a:fld id="{3C974458-8A97-4835-BF79-1FB6D7856C21}" type="slidenum">
              <a:rPr lang="en-US" smtClean="0"/>
              <a:t>34</a:t>
            </a:fld>
            <a:endParaRPr lang="en-US"/>
          </a:p>
        </p:txBody>
      </p:sp>
    </p:spTree>
    <p:extLst>
      <p:ext uri="{BB962C8B-B14F-4D97-AF65-F5344CB8AC3E}">
        <p14:creationId xmlns:p14="http://schemas.microsoft.com/office/powerpoint/2010/main" val="3914400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a:extLst>
              <a:ext uri="{FF2B5EF4-FFF2-40B4-BE49-F238E27FC236}">
                <a16:creationId xmlns:a16="http://schemas.microsoft.com/office/drawing/2014/main" id="{1633CD8A-F80F-87C9-94ED-FE647E693476}"/>
              </a:ext>
            </a:extLst>
          </p:cNvPr>
          <p:cNvSpPr>
            <a:spLocks noGrp="1" noChangeArrowheads="1"/>
          </p:cNvSpPr>
          <p:nvPr>
            <p:ph type="title"/>
          </p:nvPr>
        </p:nvSpPr>
        <p:spPr/>
        <p:txBody>
          <a:bodyPr/>
          <a:lstStyle/>
          <a:p>
            <a:r>
              <a:rPr lang="en-US" altLang="en-US"/>
              <a:t>Outer Joins</a:t>
            </a:r>
          </a:p>
        </p:txBody>
      </p:sp>
      <p:sp>
        <p:nvSpPr>
          <p:cNvPr id="350211" name="Rectangle 3">
            <a:extLst>
              <a:ext uri="{FF2B5EF4-FFF2-40B4-BE49-F238E27FC236}">
                <a16:creationId xmlns:a16="http://schemas.microsoft.com/office/drawing/2014/main" id="{DAA83591-F6DF-553B-6A63-C3D7802211D0}"/>
              </a:ext>
            </a:extLst>
          </p:cNvPr>
          <p:cNvSpPr>
            <a:spLocks noGrp="1" noChangeArrowheads="1"/>
          </p:cNvSpPr>
          <p:nvPr>
            <p:ph type="body" idx="1"/>
          </p:nvPr>
        </p:nvSpPr>
        <p:spPr/>
        <p:txBody>
          <a:bodyPr/>
          <a:lstStyle/>
          <a:p>
            <a:endParaRPr lang="en-US" altLang="en-US"/>
          </a:p>
          <a:p>
            <a:r>
              <a:rPr lang="en-US" altLang="en-US"/>
              <a:t>Left outer join:</a:t>
            </a:r>
          </a:p>
          <a:p>
            <a:pPr lvl="1"/>
            <a:r>
              <a:rPr lang="en-US" altLang="en-US"/>
              <a:t>Include the left tuple even if there’s no match</a:t>
            </a:r>
          </a:p>
          <a:p>
            <a:r>
              <a:rPr lang="en-US" altLang="en-US"/>
              <a:t>Right outer join:</a:t>
            </a:r>
          </a:p>
          <a:p>
            <a:pPr lvl="1"/>
            <a:r>
              <a:rPr lang="en-US" altLang="en-US"/>
              <a:t>Include the right tuple even if there’s no match</a:t>
            </a:r>
          </a:p>
          <a:p>
            <a:r>
              <a:rPr lang="en-US" altLang="en-US"/>
              <a:t>Full outer join:</a:t>
            </a:r>
          </a:p>
          <a:p>
            <a:pPr lvl="1"/>
            <a:r>
              <a:rPr lang="en-US" altLang="en-US"/>
              <a:t>Include the both left and right tuples even if there’s no match</a:t>
            </a:r>
          </a:p>
          <a:p>
            <a:endParaRPr lang="en-US" altLang="en-US"/>
          </a:p>
        </p:txBody>
      </p:sp>
      <p:sp>
        <p:nvSpPr>
          <p:cNvPr id="4" name="Footer Placeholder 3">
            <a:extLst>
              <a:ext uri="{FF2B5EF4-FFF2-40B4-BE49-F238E27FC236}">
                <a16:creationId xmlns:a16="http://schemas.microsoft.com/office/drawing/2014/main" id="{8ED40BB6-0879-82C7-8869-B3B7407BC4FC}"/>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81903EC4-765C-6D92-DC2C-B9A2125450EA}"/>
              </a:ext>
            </a:extLst>
          </p:cNvPr>
          <p:cNvSpPr>
            <a:spLocks noGrp="1"/>
          </p:cNvSpPr>
          <p:nvPr>
            <p:ph type="sldNum" sz="quarter" idx="12"/>
          </p:nvPr>
        </p:nvSpPr>
        <p:spPr/>
        <p:txBody>
          <a:bodyPr/>
          <a:lstStyle/>
          <a:p>
            <a:fld id="{3C974458-8A97-4835-BF79-1FB6D7856C21}" type="slidenum">
              <a:rPr lang="en-US" smtClean="0"/>
              <a:t>35</a:t>
            </a:fld>
            <a:endParaRPr lang="en-US"/>
          </a:p>
        </p:txBody>
      </p:sp>
    </p:spTree>
    <p:extLst>
      <p:ext uri="{BB962C8B-B14F-4D97-AF65-F5344CB8AC3E}">
        <p14:creationId xmlns:p14="http://schemas.microsoft.com/office/powerpoint/2010/main" val="39038024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FDC62C3E-07B8-8105-373B-1E66AA36BFD1}"/>
              </a:ext>
            </a:extLst>
          </p:cNvPr>
          <p:cNvSpPr>
            <a:spLocks noGrp="1" noChangeArrowheads="1"/>
          </p:cNvSpPr>
          <p:nvPr>
            <p:ph type="title"/>
          </p:nvPr>
        </p:nvSpPr>
        <p:spPr/>
        <p:txBody>
          <a:bodyPr/>
          <a:lstStyle/>
          <a:p>
            <a:r>
              <a:rPr lang="en-US" altLang="en-US"/>
              <a:t>A Subtlety about Joins</a:t>
            </a:r>
          </a:p>
        </p:txBody>
      </p:sp>
      <p:graphicFrame>
        <p:nvGraphicFramePr>
          <p:cNvPr id="247811" name="Group 3">
            <a:extLst>
              <a:ext uri="{FF2B5EF4-FFF2-40B4-BE49-F238E27FC236}">
                <a16:creationId xmlns:a16="http://schemas.microsoft.com/office/drawing/2014/main" id="{D76BA0F5-D50D-BA33-130B-29A978AF6C5C}"/>
              </a:ext>
            </a:extLst>
          </p:cNvPr>
          <p:cNvGraphicFramePr>
            <a:graphicFrameLocks noGrp="1"/>
          </p:cNvGraphicFramePr>
          <p:nvPr/>
        </p:nvGraphicFramePr>
        <p:xfrm>
          <a:off x="1676400" y="2133600"/>
          <a:ext cx="4114800" cy="1371600"/>
        </p:xfrm>
        <a:graphic>
          <a:graphicData uri="http://schemas.openxmlformats.org/drawingml/2006/table">
            <a:tbl>
              <a:tblPr/>
              <a:tblGrid>
                <a:gridCol w="1047750">
                  <a:extLst>
                    <a:ext uri="{9D8B030D-6E8A-4147-A177-3AD203B41FA5}">
                      <a16:colId xmlns:a16="http://schemas.microsoft.com/office/drawing/2014/main" val="3481518244"/>
                    </a:ext>
                  </a:extLst>
                </a:gridCol>
                <a:gridCol w="857250">
                  <a:extLst>
                    <a:ext uri="{9D8B030D-6E8A-4147-A177-3AD203B41FA5}">
                      <a16:colId xmlns:a16="http://schemas.microsoft.com/office/drawing/2014/main" val="3791685876"/>
                    </a:ext>
                  </a:extLst>
                </a:gridCol>
                <a:gridCol w="1066800">
                  <a:extLst>
                    <a:ext uri="{9D8B030D-6E8A-4147-A177-3AD203B41FA5}">
                      <a16:colId xmlns:a16="http://schemas.microsoft.com/office/drawing/2014/main" val="2160045732"/>
                    </a:ext>
                  </a:extLst>
                </a:gridCol>
                <a:gridCol w="1143000">
                  <a:extLst>
                    <a:ext uri="{9D8B030D-6E8A-4147-A177-3AD203B41FA5}">
                      <a16:colId xmlns:a16="http://schemas.microsoft.com/office/drawing/2014/main" val="3611973444"/>
                    </a:ext>
                  </a:extLst>
                </a:gridCol>
              </a:tblGrid>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sng" strike="noStrike" cap="none" normalizeH="0" baseline="0">
                          <a:ln>
                            <a:noFill/>
                          </a:ln>
                          <a:solidFill>
                            <a:schemeClr val="accent2"/>
                          </a:solidFill>
                          <a:effectLst/>
                          <a:latin typeface="Times New Roman" panose="02020603050405020304" pitchFamily="18" charset="0"/>
                        </a:rPr>
                        <a:t>Name</a:t>
                      </a:r>
                      <a:endParaRPr kumimoji="0" lang="en-US" altLang="en-US" sz="1200" b="0" i="0" u="none" strike="noStrike" cap="none" normalizeH="0" baseline="0">
                        <a:ln>
                          <a:noFill/>
                        </a:ln>
                        <a:solidFill>
                          <a:schemeClr val="accent2"/>
                        </a:solidFill>
                        <a:effectLst/>
                        <a:latin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4098696"/>
                  </a:ext>
                </a:extLst>
              </a:tr>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3059264"/>
                  </a:ext>
                </a:extLst>
              </a:tr>
              <a:tr h="1841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8886016"/>
                  </a:ext>
                </a:extLst>
              </a:tr>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6624890"/>
                  </a:ext>
                </a:extLst>
              </a:tr>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30988725"/>
                  </a:ext>
                </a:extLst>
              </a:tr>
            </a:tbl>
          </a:graphicData>
        </a:graphic>
      </p:graphicFrame>
      <p:sp>
        <p:nvSpPr>
          <p:cNvPr id="247843" name="Text Box 35">
            <a:extLst>
              <a:ext uri="{FF2B5EF4-FFF2-40B4-BE49-F238E27FC236}">
                <a16:creationId xmlns:a16="http://schemas.microsoft.com/office/drawing/2014/main" id="{C9BE027D-692D-80B7-F8D0-2F09C42BF722}"/>
              </a:ext>
            </a:extLst>
          </p:cNvPr>
          <p:cNvSpPr txBox="1">
            <a:spLocks noChangeArrowheads="1"/>
          </p:cNvSpPr>
          <p:nvPr/>
        </p:nvSpPr>
        <p:spPr bwMode="auto">
          <a:xfrm>
            <a:off x="1676401" y="1752600"/>
            <a:ext cx="6588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accent2"/>
                </a:solidFill>
              </a:rPr>
              <a:t>Product</a:t>
            </a:r>
          </a:p>
        </p:txBody>
      </p:sp>
      <p:sp>
        <p:nvSpPr>
          <p:cNvPr id="247844" name="Text Box 36">
            <a:extLst>
              <a:ext uri="{FF2B5EF4-FFF2-40B4-BE49-F238E27FC236}">
                <a16:creationId xmlns:a16="http://schemas.microsoft.com/office/drawing/2014/main" id="{8BA0BF7D-2DE6-5048-26C7-17C59004CCDF}"/>
              </a:ext>
            </a:extLst>
          </p:cNvPr>
          <p:cNvSpPr txBox="1">
            <a:spLocks noChangeArrowheads="1"/>
          </p:cNvSpPr>
          <p:nvPr/>
        </p:nvSpPr>
        <p:spPr bwMode="auto">
          <a:xfrm>
            <a:off x="6553200" y="1828800"/>
            <a:ext cx="776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accent2"/>
                </a:solidFill>
              </a:rPr>
              <a:t>Company</a:t>
            </a:r>
          </a:p>
        </p:txBody>
      </p:sp>
      <p:graphicFrame>
        <p:nvGraphicFramePr>
          <p:cNvPr id="247845" name="Group 37">
            <a:extLst>
              <a:ext uri="{FF2B5EF4-FFF2-40B4-BE49-F238E27FC236}">
                <a16:creationId xmlns:a16="http://schemas.microsoft.com/office/drawing/2014/main" id="{10C3DC42-73B7-08DA-1AF5-64617362952A}"/>
              </a:ext>
            </a:extLst>
          </p:cNvPr>
          <p:cNvGraphicFramePr>
            <a:graphicFrameLocks noGrp="1"/>
          </p:cNvGraphicFramePr>
          <p:nvPr/>
        </p:nvGraphicFramePr>
        <p:xfrm>
          <a:off x="6629400" y="2209800"/>
          <a:ext cx="3810000" cy="1097280"/>
        </p:xfrm>
        <a:graphic>
          <a:graphicData uri="http://schemas.openxmlformats.org/drawingml/2006/table">
            <a:tbl>
              <a:tblPr/>
              <a:tblGrid>
                <a:gridCol w="1270000">
                  <a:extLst>
                    <a:ext uri="{9D8B030D-6E8A-4147-A177-3AD203B41FA5}">
                      <a16:colId xmlns:a16="http://schemas.microsoft.com/office/drawing/2014/main" val="1625036461"/>
                    </a:ext>
                  </a:extLst>
                </a:gridCol>
                <a:gridCol w="1270000">
                  <a:extLst>
                    <a:ext uri="{9D8B030D-6E8A-4147-A177-3AD203B41FA5}">
                      <a16:colId xmlns:a16="http://schemas.microsoft.com/office/drawing/2014/main" val="3686576353"/>
                    </a:ext>
                  </a:extLst>
                </a:gridCol>
                <a:gridCol w="1270000">
                  <a:extLst>
                    <a:ext uri="{9D8B030D-6E8A-4147-A177-3AD203B41FA5}">
                      <a16:colId xmlns:a16="http://schemas.microsoft.com/office/drawing/2014/main" val="3627725825"/>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sng" strike="noStrike" cap="none" normalizeH="0" baseline="0">
                          <a:ln>
                            <a:noFill/>
                          </a:ln>
                          <a:solidFill>
                            <a:schemeClr val="accent2"/>
                          </a:solidFill>
                          <a:effectLst/>
                          <a:latin typeface="Times New Roman" panose="02020603050405020304" pitchFamily="18" charset="0"/>
                        </a:rPr>
                        <a:t>Cname</a:t>
                      </a:r>
                      <a:endParaRPr kumimoji="0" lang="en-US" altLang="en-US" sz="1200" b="0" i="0" u="none" strike="noStrike" cap="none" normalizeH="0" baseline="0">
                        <a:ln>
                          <a:noFill/>
                        </a:ln>
                        <a:solidFill>
                          <a:schemeClr val="accent2"/>
                        </a:solidFill>
                        <a:effectLst/>
                        <a:latin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StockPrice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Country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17700523"/>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USA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55495755"/>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88098982"/>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Hitachi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55153864"/>
                  </a:ext>
                </a:extLst>
              </a:tr>
            </a:tbl>
          </a:graphicData>
        </a:graphic>
      </p:graphicFrame>
      <p:cxnSp>
        <p:nvCxnSpPr>
          <p:cNvPr id="247867" name="AutoShape 59">
            <a:extLst>
              <a:ext uri="{FF2B5EF4-FFF2-40B4-BE49-F238E27FC236}">
                <a16:creationId xmlns:a16="http://schemas.microsoft.com/office/drawing/2014/main" id="{08E6D28B-48A9-B79D-C4F0-0F385AA810F9}"/>
              </a:ext>
            </a:extLst>
          </p:cNvPr>
          <p:cNvCxnSpPr>
            <a:cxnSpLocks noChangeShapeType="1"/>
            <a:stCxn id="0" idx="3"/>
            <a:endCxn id="0" idx="1"/>
          </p:cNvCxnSpPr>
          <p:nvPr/>
        </p:nvCxnSpPr>
        <p:spPr bwMode="auto">
          <a:xfrm>
            <a:off x="5791200" y="2543175"/>
            <a:ext cx="838200" cy="7620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868" name="AutoShape 60">
            <a:extLst>
              <a:ext uri="{FF2B5EF4-FFF2-40B4-BE49-F238E27FC236}">
                <a16:creationId xmlns:a16="http://schemas.microsoft.com/office/drawing/2014/main" id="{24EC5ED3-C301-101A-5540-768437267691}"/>
              </a:ext>
            </a:extLst>
          </p:cNvPr>
          <p:cNvCxnSpPr>
            <a:cxnSpLocks noChangeShapeType="1"/>
            <a:stCxn id="0" idx="3"/>
            <a:endCxn id="0" idx="1"/>
          </p:cNvCxnSpPr>
          <p:nvPr/>
        </p:nvCxnSpPr>
        <p:spPr bwMode="auto">
          <a:xfrm flipV="1">
            <a:off x="5791200" y="2892425"/>
            <a:ext cx="838200" cy="19685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869" name="AutoShape 61">
            <a:extLst>
              <a:ext uri="{FF2B5EF4-FFF2-40B4-BE49-F238E27FC236}">
                <a16:creationId xmlns:a16="http://schemas.microsoft.com/office/drawing/2014/main" id="{5437D3B9-BF23-0575-C0C2-D9F81BB4A5D9}"/>
              </a:ext>
            </a:extLst>
          </p:cNvPr>
          <p:cNvCxnSpPr>
            <a:cxnSpLocks noChangeShapeType="1"/>
            <a:stCxn id="0" idx="3"/>
            <a:endCxn id="0" idx="1"/>
          </p:cNvCxnSpPr>
          <p:nvPr/>
        </p:nvCxnSpPr>
        <p:spPr bwMode="auto">
          <a:xfrm flipV="1">
            <a:off x="5791200" y="3316289"/>
            <a:ext cx="838200" cy="46037"/>
          </a:xfrm>
          <a:prstGeom prst="bentConnector2">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870" name="AutoShape 62">
            <a:extLst>
              <a:ext uri="{FF2B5EF4-FFF2-40B4-BE49-F238E27FC236}">
                <a16:creationId xmlns:a16="http://schemas.microsoft.com/office/drawing/2014/main" id="{DE979522-AF4A-32FE-B829-AF681BA98418}"/>
              </a:ext>
            </a:extLst>
          </p:cNvPr>
          <p:cNvCxnSpPr>
            <a:cxnSpLocks noChangeShapeType="1"/>
            <a:stCxn id="0" idx="3"/>
            <a:endCxn id="0" idx="1"/>
          </p:cNvCxnSpPr>
          <p:nvPr/>
        </p:nvCxnSpPr>
        <p:spPr bwMode="auto">
          <a:xfrm flipV="1">
            <a:off x="5791200" y="2619375"/>
            <a:ext cx="838200" cy="19685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7871" name="Oval 63">
            <a:extLst>
              <a:ext uri="{FF2B5EF4-FFF2-40B4-BE49-F238E27FC236}">
                <a16:creationId xmlns:a16="http://schemas.microsoft.com/office/drawing/2014/main" id="{07944C2D-F0CC-A4A9-DB2F-EE0023EE95B6}"/>
              </a:ext>
            </a:extLst>
          </p:cNvPr>
          <p:cNvSpPr>
            <a:spLocks noChangeArrowheads="1"/>
          </p:cNvSpPr>
          <p:nvPr/>
        </p:nvSpPr>
        <p:spPr bwMode="auto">
          <a:xfrm>
            <a:off x="3733800" y="2407326"/>
            <a:ext cx="762000" cy="519351"/>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7872" name="AutoShape 64">
            <a:extLst>
              <a:ext uri="{FF2B5EF4-FFF2-40B4-BE49-F238E27FC236}">
                <a16:creationId xmlns:a16="http://schemas.microsoft.com/office/drawing/2014/main" id="{FB87678B-B1D8-3D82-C3E5-A9A646C0DFF0}"/>
              </a:ext>
            </a:extLst>
          </p:cNvPr>
          <p:cNvSpPr>
            <a:spLocks noChangeArrowheads="1"/>
          </p:cNvSpPr>
          <p:nvPr/>
        </p:nvSpPr>
        <p:spPr bwMode="auto">
          <a:xfrm>
            <a:off x="8305800" y="4297443"/>
            <a:ext cx="366960" cy="458629"/>
          </a:xfrm>
          <a:prstGeom prst="downArrow">
            <a:avLst>
              <a:gd name="adj1" fmla="val 50000"/>
              <a:gd name="adj2" fmla="val 50245"/>
            </a:avLst>
          </a:prstGeom>
          <a:noFill/>
          <a:ln w="9525">
            <a:solidFill>
              <a:schemeClr val="tx1"/>
            </a:solidFill>
            <a:miter lim="800000"/>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47873" name="Group 65">
            <a:extLst>
              <a:ext uri="{FF2B5EF4-FFF2-40B4-BE49-F238E27FC236}">
                <a16:creationId xmlns:a16="http://schemas.microsoft.com/office/drawing/2014/main" id="{63645ED0-9838-C50C-CB5B-3400E2C94FDF}"/>
              </a:ext>
            </a:extLst>
          </p:cNvPr>
          <p:cNvGraphicFramePr>
            <a:graphicFrameLocks noGrp="1"/>
          </p:cNvGraphicFramePr>
          <p:nvPr>
            <p:extLst>
              <p:ext uri="{D42A27DB-BD31-4B8C-83A1-F6EECF244321}">
                <p14:modId xmlns:p14="http://schemas.microsoft.com/office/powerpoint/2010/main" val="2873690768"/>
              </p:ext>
            </p:extLst>
          </p:nvPr>
        </p:nvGraphicFramePr>
        <p:xfrm>
          <a:off x="8037760" y="4948265"/>
          <a:ext cx="1270000" cy="1371600"/>
        </p:xfrm>
        <a:graphic>
          <a:graphicData uri="http://schemas.openxmlformats.org/drawingml/2006/table">
            <a:tbl>
              <a:tblPr/>
              <a:tblGrid>
                <a:gridCol w="1270000">
                  <a:extLst>
                    <a:ext uri="{9D8B030D-6E8A-4147-A177-3AD203B41FA5}">
                      <a16:colId xmlns:a16="http://schemas.microsoft.com/office/drawing/2014/main" val="1534170069"/>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Country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00703414"/>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61406682"/>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40101293"/>
                  </a:ext>
                </a:extLst>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68750399"/>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rPr>
                        <a:t>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09450615"/>
                  </a:ext>
                </a:extLst>
              </a:tr>
            </a:tbl>
          </a:graphicData>
        </a:graphic>
      </p:graphicFrame>
      <p:sp>
        <p:nvSpPr>
          <p:cNvPr id="247885" name="Oval 77">
            <a:extLst>
              <a:ext uri="{FF2B5EF4-FFF2-40B4-BE49-F238E27FC236}">
                <a16:creationId xmlns:a16="http://schemas.microsoft.com/office/drawing/2014/main" id="{70B4F5C1-7004-DE94-86D4-3AD7D4A86C6B}"/>
              </a:ext>
            </a:extLst>
          </p:cNvPr>
          <p:cNvSpPr>
            <a:spLocks noChangeArrowheads="1"/>
          </p:cNvSpPr>
          <p:nvPr/>
        </p:nvSpPr>
        <p:spPr bwMode="auto">
          <a:xfrm>
            <a:off x="1982753" y="5155320"/>
            <a:ext cx="2222570" cy="1601963"/>
          </a:xfrm>
          <a:prstGeom prst="ellipse">
            <a:avLst/>
          </a:prstGeom>
          <a:solidFill>
            <a:srgbClr val="C0C0C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85000"/>
              </a:lnSpc>
            </a:pPr>
            <a:r>
              <a:rPr lang="en-US" altLang="en-US" sz="2000"/>
              <a:t>What is</a:t>
            </a:r>
          </a:p>
          <a:p>
            <a:pPr algn="ctr">
              <a:lnSpc>
                <a:spcPct val="85000"/>
              </a:lnSpc>
            </a:pPr>
            <a:r>
              <a:rPr lang="en-US" altLang="en-US" sz="2000"/>
              <a:t>the problem ?</a:t>
            </a:r>
          </a:p>
          <a:p>
            <a:pPr algn="ctr">
              <a:lnSpc>
                <a:spcPct val="85000"/>
              </a:lnSpc>
            </a:pPr>
            <a:r>
              <a:rPr lang="en-US" altLang="en-US" sz="2000"/>
              <a:t>What’s the</a:t>
            </a:r>
            <a:br>
              <a:rPr lang="en-US" altLang="en-US" sz="2000"/>
            </a:br>
            <a:r>
              <a:rPr lang="en-US" altLang="en-US" sz="2000"/>
              <a:t>solution ?</a:t>
            </a:r>
          </a:p>
        </p:txBody>
      </p:sp>
      <p:sp>
        <p:nvSpPr>
          <p:cNvPr id="247886" name="Rectangle 78">
            <a:extLst>
              <a:ext uri="{FF2B5EF4-FFF2-40B4-BE49-F238E27FC236}">
                <a16:creationId xmlns:a16="http://schemas.microsoft.com/office/drawing/2014/main" id="{E0D8FEF4-A1BF-C97D-B9C7-ECEC5BC5BC09}"/>
              </a:ext>
            </a:extLst>
          </p:cNvPr>
          <p:cNvSpPr>
            <a:spLocks noChangeArrowheads="1"/>
          </p:cNvSpPr>
          <p:nvPr/>
        </p:nvSpPr>
        <p:spPr bwMode="auto">
          <a:xfrm>
            <a:off x="2133600" y="3962401"/>
            <a:ext cx="5111750" cy="8350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pPr>
            <a:r>
              <a:rPr lang="en-US" altLang="en-US" sz="1600">
                <a:solidFill>
                  <a:schemeClr val="accent2"/>
                </a:solidFill>
              </a:rPr>
              <a:t>SELECT</a:t>
            </a:r>
            <a:r>
              <a:rPr lang="en-US" altLang="en-US" sz="1600"/>
              <a:t>   Country</a:t>
            </a:r>
            <a:br>
              <a:rPr lang="en-US" altLang="en-US" sz="1600"/>
            </a:br>
            <a:r>
              <a:rPr lang="en-US" altLang="en-US" sz="1600">
                <a:solidFill>
                  <a:schemeClr val="accent2"/>
                </a:solidFill>
              </a:rPr>
              <a:t>FROM</a:t>
            </a:r>
            <a:r>
              <a:rPr lang="en-US" altLang="en-US" sz="1600"/>
              <a:t>      Product, Company</a:t>
            </a:r>
            <a:br>
              <a:rPr lang="en-US" altLang="en-US" sz="1600"/>
            </a:br>
            <a:r>
              <a:rPr lang="en-US" altLang="en-US" sz="1600">
                <a:solidFill>
                  <a:schemeClr val="accent2"/>
                </a:solidFill>
              </a:rPr>
              <a:t>WHERE   </a:t>
            </a:r>
            <a:r>
              <a:rPr lang="en-US" altLang="en-US" sz="1600">
                <a:solidFill>
                  <a:schemeClr val="tx2"/>
                </a:solidFill>
              </a:rPr>
              <a:t>Manufacturer=CName AND Category=‘Gadgets’</a:t>
            </a:r>
          </a:p>
        </p:txBody>
      </p:sp>
      <p:sp>
        <p:nvSpPr>
          <p:cNvPr id="3" name="Footer Placeholder 2">
            <a:extLst>
              <a:ext uri="{FF2B5EF4-FFF2-40B4-BE49-F238E27FC236}">
                <a16:creationId xmlns:a16="http://schemas.microsoft.com/office/drawing/2014/main" id="{9C8FA5F3-5F77-E53F-B2DF-2F27C32C3F93}"/>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4669B451-DE36-FCC0-7A8A-2E28F8670CE5}"/>
              </a:ext>
            </a:extLst>
          </p:cNvPr>
          <p:cNvSpPr>
            <a:spLocks noGrp="1"/>
          </p:cNvSpPr>
          <p:nvPr>
            <p:ph type="sldNum" sz="quarter" idx="12"/>
          </p:nvPr>
        </p:nvSpPr>
        <p:spPr/>
        <p:txBody>
          <a:bodyPr/>
          <a:lstStyle/>
          <a:p>
            <a:fld id="{3C974458-8A97-4835-BF79-1FB6D7856C21}" type="slidenum">
              <a:rPr lang="en-US" smtClean="0"/>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7885"/>
                                        </p:tgtEl>
                                        <p:attrNameLst>
                                          <p:attrName>style.visibility</p:attrName>
                                        </p:attrNameLst>
                                      </p:cBhvr>
                                      <p:to>
                                        <p:strVal val="visible"/>
                                      </p:to>
                                    </p:set>
                                    <p:animEffect transition="in" filter="dissolve">
                                      <p:cBhvr>
                                        <p:cTn id="7" dur="500"/>
                                        <p:tgtEl>
                                          <p:spTgt spid="2478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47871"/>
                                        </p:tgtEl>
                                        <p:attrNameLst>
                                          <p:attrName>style.visibility</p:attrName>
                                        </p:attrNameLst>
                                      </p:cBhvr>
                                      <p:to>
                                        <p:strVal val="visible"/>
                                      </p:to>
                                    </p:set>
                                    <p:animEffect transition="in" filter="dissolve">
                                      <p:cBhvr>
                                        <p:cTn id="12" dur="500"/>
                                        <p:tgtEl>
                                          <p:spTgt spid="247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85"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FDC62C3E-07B8-8105-373B-1E66AA36BFD1}"/>
              </a:ext>
            </a:extLst>
          </p:cNvPr>
          <p:cNvSpPr>
            <a:spLocks noGrp="1" noChangeArrowheads="1"/>
          </p:cNvSpPr>
          <p:nvPr>
            <p:ph type="title"/>
          </p:nvPr>
        </p:nvSpPr>
        <p:spPr/>
        <p:txBody>
          <a:bodyPr/>
          <a:lstStyle/>
          <a:p>
            <a:r>
              <a:rPr lang="en-US" altLang="en-US"/>
              <a:t>A Subtlety about Joins</a:t>
            </a:r>
          </a:p>
        </p:txBody>
      </p:sp>
      <p:graphicFrame>
        <p:nvGraphicFramePr>
          <p:cNvPr id="247811" name="Group 3">
            <a:extLst>
              <a:ext uri="{FF2B5EF4-FFF2-40B4-BE49-F238E27FC236}">
                <a16:creationId xmlns:a16="http://schemas.microsoft.com/office/drawing/2014/main" id="{D76BA0F5-D50D-BA33-130B-29A978AF6C5C}"/>
              </a:ext>
            </a:extLst>
          </p:cNvPr>
          <p:cNvGraphicFramePr>
            <a:graphicFrameLocks noGrp="1"/>
          </p:cNvGraphicFramePr>
          <p:nvPr/>
        </p:nvGraphicFramePr>
        <p:xfrm>
          <a:off x="1676400" y="2133600"/>
          <a:ext cx="4114800" cy="1371600"/>
        </p:xfrm>
        <a:graphic>
          <a:graphicData uri="http://schemas.openxmlformats.org/drawingml/2006/table">
            <a:tbl>
              <a:tblPr/>
              <a:tblGrid>
                <a:gridCol w="1047750">
                  <a:extLst>
                    <a:ext uri="{9D8B030D-6E8A-4147-A177-3AD203B41FA5}">
                      <a16:colId xmlns:a16="http://schemas.microsoft.com/office/drawing/2014/main" val="3481518244"/>
                    </a:ext>
                  </a:extLst>
                </a:gridCol>
                <a:gridCol w="857250">
                  <a:extLst>
                    <a:ext uri="{9D8B030D-6E8A-4147-A177-3AD203B41FA5}">
                      <a16:colId xmlns:a16="http://schemas.microsoft.com/office/drawing/2014/main" val="3791685876"/>
                    </a:ext>
                  </a:extLst>
                </a:gridCol>
                <a:gridCol w="1066800">
                  <a:extLst>
                    <a:ext uri="{9D8B030D-6E8A-4147-A177-3AD203B41FA5}">
                      <a16:colId xmlns:a16="http://schemas.microsoft.com/office/drawing/2014/main" val="2160045732"/>
                    </a:ext>
                  </a:extLst>
                </a:gridCol>
                <a:gridCol w="1143000">
                  <a:extLst>
                    <a:ext uri="{9D8B030D-6E8A-4147-A177-3AD203B41FA5}">
                      <a16:colId xmlns:a16="http://schemas.microsoft.com/office/drawing/2014/main" val="3611973444"/>
                    </a:ext>
                  </a:extLst>
                </a:gridCol>
              </a:tblGrid>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sng" strike="noStrike" cap="none" normalizeH="0" baseline="0">
                          <a:ln>
                            <a:noFill/>
                          </a:ln>
                          <a:solidFill>
                            <a:schemeClr val="accent2"/>
                          </a:solidFill>
                          <a:effectLst/>
                          <a:latin typeface="Times New Roman" panose="02020603050405020304" pitchFamily="18" charset="0"/>
                        </a:rPr>
                        <a:t>Name</a:t>
                      </a:r>
                      <a:endParaRPr kumimoji="0" lang="en-US" altLang="en-US" sz="1200" b="0" i="0" u="none" strike="noStrike" cap="none" normalizeH="0" baseline="0">
                        <a:ln>
                          <a:noFill/>
                        </a:ln>
                        <a:solidFill>
                          <a:schemeClr val="accent2"/>
                        </a:solidFill>
                        <a:effectLst/>
                        <a:latin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4098696"/>
                  </a:ext>
                </a:extLst>
              </a:tr>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3059264"/>
                  </a:ext>
                </a:extLst>
              </a:tr>
              <a:tr h="1841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8886016"/>
                  </a:ext>
                </a:extLst>
              </a:tr>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6624890"/>
                  </a:ext>
                </a:extLst>
              </a:tr>
              <a:tr h="1825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30988725"/>
                  </a:ext>
                </a:extLst>
              </a:tr>
            </a:tbl>
          </a:graphicData>
        </a:graphic>
      </p:graphicFrame>
      <p:sp>
        <p:nvSpPr>
          <p:cNvPr id="247843" name="Text Box 35">
            <a:extLst>
              <a:ext uri="{FF2B5EF4-FFF2-40B4-BE49-F238E27FC236}">
                <a16:creationId xmlns:a16="http://schemas.microsoft.com/office/drawing/2014/main" id="{C9BE027D-692D-80B7-F8D0-2F09C42BF722}"/>
              </a:ext>
            </a:extLst>
          </p:cNvPr>
          <p:cNvSpPr txBox="1">
            <a:spLocks noChangeArrowheads="1"/>
          </p:cNvSpPr>
          <p:nvPr/>
        </p:nvSpPr>
        <p:spPr bwMode="auto">
          <a:xfrm>
            <a:off x="1676401" y="1752600"/>
            <a:ext cx="6588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accent2"/>
                </a:solidFill>
              </a:rPr>
              <a:t>Product</a:t>
            </a:r>
          </a:p>
        </p:txBody>
      </p:sp>
      <p:sp>
        <p:nvSpPr>
          <p:cNvPr id="247844" name="Text Box 36">
            <a:extLst>
              <a:ext uri="{FF2B5EF4-FFF2-40B4-BE49-F238E27FC236}">
                <a16:creationId xmlns:a16="http://schemas.microsoft.com/office/drawing/2014/main" id="{8BA0BF7D-2DE6-5048-26C7-17C59004CCDF}"/>
              </a:ext>
            </a:extLst>
          </p:cNvPr>
          <p:cNvSpPr txBox="1">
            <a:spLocks noChangeArrowheads="1"/>
          </p:cNvSpPr>
          <p:nvPr/>
        </p:nvSpPr>
        <p:spPr bwMode="auto">
          <a:xfrm>
            <a:off x="6553200" y="1828800"/>
            <a:ext cx="776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accent2"/>
                </a:solidFill>
              </a:rPr>
              <a:t>Company</a:t>
            </a:r>
          </a:p>
        </p:txBody>
      </p:sp>
      <p:graphicFrame>
        <p:nvGraphicFramePr>
          <p:cNvPr id="247845" name="Group 37">
            <a:extLst>
              <a:ext uri="{FF2B5EF4-FFF2-40B4-BE49-F238E27FC236}">
                <a16:creationId xmlns:a16="http://schemas.microsoft.com/office/drawing/2014/main" id="{10C3DC42-73B7-08DA-1AF5-64617362952A}"/>
              </a:ext>
            </a:extLst>
          </p:cNvPr>
          <p:cNvGraphicFramePr>
            <a:graphicFrameLocks noGrp="1"/>
          </p:cNvGraphicFramePr>
          <p:nvPr/>
        </p:nvGraphicFramePr>
        <p:xfrm>
          <a:off x="6629400" y="2209800"/>
          <a:ext cx="3810000" cy="1097280"/>
        </p:xfrm>
        <a:graphic>
          <a:graphicData uri="http://schemas.openxmlformats.org/drawingml/2006/table">
            <a:tbl>
              <a:tblPr/>
              <a:tblGrid>
                <a:gridCol w="1270000">
                  <a:extLst>
                    <a:ext uri="{9D8B030D-6E8A-4147-A177-3AD203B41FA5}">
                      <a16:colId xmlns:a16="http://schemas.microsoft.com/office/drawing/2014/main" val="1625036461"/>
                    </a:ext>
                  </a:extLst>
                </a:gridCol>
                <a:gridCol w="1270000">
                  <a:extLst>
                    <a:ext uri="{9D8B030D-6E8A-4147-A177-3AD203B41FA5}">
                      <a16:colId xmlns:a16="http://schemas.microsoft.com/office/drawing/2014/main" val="3686576353"/>
                    </a:ext>
                  </a:extLst>
                </a:gridCol>
                <a:gridCol w="1270000">
                  <a:extLst>
                    <a:ext uri="{9D8B030D-6E8A-4147-A177-3AD203B41FA5}">
                      <a16:colId xmlns:a16="http://schemas.microsoft.com/office/drawing/2014/main" val="3627725825"/>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sng" strike="noStrike" cap="none" normalizeH="0" baseline="0">
                          <a:ln>
                            <a:noFill/>
                          </a:ln>
                          <a:solidFill>
                            <a:schemeClr val="accent2"/>
                          </a:solidFill>
                          <a:effectLst/>
                          <a:latin typeface="Times New Roman" panose="02020603050405020304" pitchFamily="18" charset="0"/>
                        </a:rPr>
                        <a:t>Cname</a:t>
                      </a:r>
                      <a:endParaRPr kumimoji="0" lang="en-US" altLang="en-US" sz="1200" b="0" i="0" u="none" strike="noStrike" cap="none" normalizeH="0" baseline="0">
                        <a:ln>
                          <a:noFill/>
                        </a:ln>
                        <a:solidFill>
                          <a:schemeClr val="accent2"/>
                        </a:solidFill>
                        <a:effectLst/>
                        <a:latin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StockPrice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Country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17700523"/>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GizmoWorks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USA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55495755"/>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Canon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88098982"/>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Hitachi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55153864"/>
                  </a:ext>
                </a:extLst>
              </a:tr>
            </a:tbl>
          </a:graphicData>
        </a:graphic>
      </p:graphicFrame>
      <p:cxnSp>
        <p:nvCxnSpPr>
          <p:cNvPr id="247867" name="AutoShape 59">
            <a:extLst>
              <a:ext uri="{FF2B5EF4-FFF2-40B4-BE49-F238E27FC236}">
                <a16:creationId xmlns:a16="http://schemas.microsoft.com/office/drawing/2014/main" id="{08E6D28B-48A9-B79D-C4F0-0F385AA810F9}"/>
              </a:ext>
            </a:extLst>
          </p:cNvPr>
          <p:cNvCxnSpPr>
            <a:cxnSpLocks noChangeShapeType="1"/>
            <a:stCxn id="0" idx="3"/>
            <a:endCxn id="0" idx="1"/>
          </p:cNvCxnSpPr>
          <p:nvPr/>
        </p:nvCxnSpPr>
        <p:spPr bwMode="auto">
          <a:xfrm>
            <a:off x="5791200" y="2543175"/>
            <a:ext cx="838200" cy="7620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868" name="AutoShape 60">
            <a:extLst>
              <a:ext uri="{FF2B5EF4-FFF2-40B4-BE49-F238E27FC236}">
                <a16:creationId xmlns:a16="http://schemas.microsoft.com/office/drawing/2014/main" id="{24EC5ED3-C301-101A-5540-768437267691}"/>
              </a:ext>
            </a:extLst>
          </p:cNvPr>
          <p:cNvCxnSpPr>
            <a:cxnSpLocks noChangeShapeType="1"/>
            <a:stCxn id="0" idx="3"/>
            <a:endCxn id="0" idx="1"/>
          </p:cNvCxnSpPr>
          <p:nvPr/>
        </p:nvCxnSpPr>
        <p:spPr bwMode="auto">
          <a:xfrm flipV="1">
            <a:off x="5791200" y="2892425"/>
            <a:ext cx="838200" cy="19685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869" name="AutoShape 61">
            <a:extLst>
              <a:ext uri="{FF2B5EF4-FFF2-40B4-BE49-F238E27FC236}">
                <a16:creationId xmlns:a16="http://schemas.microsoft.com/office/drawing/2014/main" id="{5437D3B9-BF23-0575-C0C2-D9F81BB4A5D9}"/>
              </a:ext>
            </a:extLst>
          </p:cNvPr>
          <p:cNvCxnSpPr>
            <a:cxnSpLocks noChangeShapeType="1"/>
            <a:stCxn id="0" idx="3"/>
            <a:endCxn id="0" idx="1"/>
          </p:cNvCxnSpPr>
          <p:nvPr/>
        </p:nvCxnSpPr>
        <p:spPr bwMode="auto">
          <a:xfrm flipV="1">
            <a:off x="5791200" y="3316289"/>
            <a:ext cx="838200" cy="46037"/>
          </a:xfrm>
          <a:prstGeom prst="bentConnector2">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870" name="AutoShape 62">
            <a:extLst>
              <a:ext uri="{FF2B5EF4-FFF2-40B4-BE49-F238E27FC236}">
                <a16:creationId xmlns:a16="http://schemas.microsoft.com/office/drawing/2014/main" id="{DE979522-AF4A-32FE-B829-AF681BA98418}"/>
              </a:ext>
            </a:extLst>
          </p:cNvPr>
          <p:cNvCxnSpPr>
            <a:cxnSpLocks noChangeShapeType="1"/>
            <a:stCxn id="0" idx="3"/>
            <a:endCxn id="0" idx="1"/>
          </p:cNvCxnSpPr>
          <p:nvPr/>
        </p:nvCxnSpPr>
        <p:spPr bwMode="auto">
          <a:xfrm flipV="1">
            <a:off x="5791200" y="2619375"/>
            <a:ext cx="838200" cy="19685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7871" name="Oval 63">
            <a:extLst>
              <a:ext uri="{FF2B5EF4-FFF2-40B4-BE49-F238E27FC236}">
                <a16:creationId xmlns:a16="http://schemas.microsoft.com/office/drawing/2014/main" id="{07944C2D-F0CC-A4A9-DB2F-EE0023EE95B6}"/>
              </a:ext>
            </a:extLst>
          </p:cNvPr>
          <p:cNvSpPr>
            <a:spLocks noChangeArrowheads="1"/>
          </p:cNvSpPr>
          <p:nvPr/>
        </p:nvSpPr>
        <p:spPr bwMode="auto">
          <a:xfrm>
            <a:off x="3733800" y="2407326"/>
            <a:ext cx="762000" cy="519351"/>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7872" name="AutoShape 64">
            <a:extLst>
              <a:ext uri="{FF2B5EF4-FFF2-40B4-BE49-F238E27FC236}">
                <a16:creationId xmlns:a16="http://schemas.microsoft.com/office/drawing/2014/main" id="{FB87678B-B1D8-3D82-C3E5-A9A646C0DFF0}"/>
              </a:ext>
            </a:extLst>
          </p:cNvPr>
          <p:cNvSpPr>
            <a:spLocks noChangeArrowheads="1"/>
          </p:cNvSpPr>
          <p:nvPr/>
        </p:nvSpPr>
        <p:spPr bwMode="auto">
          <a:xfrm>
            <a:off x="8305800" y="4297443"/>
            <a:ext cx="366960" cy="458629"/>
          </a:xfrm>
          <a:prstGeom prst="downArrow">
            <a:avLst>
              <a:gd name="adj1" fmla="val 50000"/>
              <a:gd name="adj2" fmla="val 50245"/>
            </a:avLst>
          </a:prstGeom>
          <a:noFill/>
          <a:ln w="9525">
            <a:solidFill>
              <a:schemeClr val="tx1"/>
            </a:solidFill>
            <a:miter lim="800000"/>
            <a:headEnd/>
            <a:tailEnd/>
          </a:ln>
          <a:effectLst/>
          <a:extLst>
            <a:ext uri="{909E8E84-426E-40DD-AFC4-6F175D3DCCD1}">
              <a14:hiddenFill xmlns:a14="http://schemas.microsoft.com/office/drawing/2010/main">
                <a:solidFill>
                  <a:srgbClr val="C0C0C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47873" name="Group 65">
            <a:extLst>
              <a:ext uri="{FF2B5EF4-FFF2-40B4-BE49-F238E27FC236}">
                <a16:creationId xmlns:a16="http://schemas.microsoft.com/office/drawing/2014/main" id="{63645ED0-9838-C50C-CB5B-3400E2C94FDF}"/>
              </a:ext>
            </a:extLst>
          </p:cNvPr>
          <p:cNvGraphicFramePr>
            <a:graphicFrameLocks noGrp="1"/>
          </p:cNvGraphicFramePr>
          <p:nvPr>
            <p:extLst>
              <p:ext uri="{D42A27DB-BD31-4B8C-83A1-F6EECF244321}">
                <p14:modId xmlns:p14="http://schemas.microsoft.com/office/powerpoint/2010/main" val="1819787922"/>
              </p:ext>
            </p:extLst>
          </p:nvPr>
        </p:nvGraphicFramePr>
        <p:xfrm>
          <a:off x="7854280" y="4948265"/>
          <a:ext cx="1270000" cy="1371600"/>
        </p:xfrm>
        <a:graphic>
          <a:graphicData uri="http://schemas.openxmlformats.org/drawingml/2006/table">
            <a:tbl>
              <a:tblPr/>
              <a:tblGrid>
                <a:gridCol w="1270000">
                  <a:extLst>
                    <a:ext uri="{9D8B030D-6E8A-4147-A177-3AD203B41FA5}">
                      <a16:colId xmlns:a16="http://schemas.microsoft.com/office/drawing/2014/main" val="1534170069"/>
                    </a:ext>
                  </a:extLst>
                </a:gridCol>
              </a:tblGrid>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accent2"/>
                          </a:solidFill>
                          <a:effectLst/>
                          <a:latin typeface="Times New Roman" panose="02020603050405020304" pitchFamily="18" charset="0"/>
                        </a:rPr>
                        <a:t>Country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00703414"/>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rPr>
                        <a:t>USA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61406682"/>
                  </a:ext>
                </a:extLst>
              </a:tr>
              <a:tr h="254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rPr>
                        <a:t> USA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40101293"/>
                  </a:ext>
                </a:extLst>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rPr>
                        <a:t>Japan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64265978"/>
                  </a:ext>
                </a:extLst>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rPr>
                        <a:t>Japan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648500697"/>
                  </a:ext>
                </a:extLst>
              </a:tr>
            </a:tbl>
          </a:graphicData>
        </a:graphic>
      </p:graphicFrame>
      <p:sp>
        <p:nvSpPr>
          <p:cNvPr id="247885" name="Oval 77">
            <a:extLst>
              <a:ext uri="{FF2B5EF4-FFF2-40B4-BE49-F238E27FC236}">
                <a16:creationId xmlns:a16="http://schemas.microsoft.com/office/drawing/2014/main" id="{70B4F5C1-7004-DE94-86D4-3AD7D4A86C6B}"/>
              </a:ext>
            </a:extLst>
          </p:cNvPr>
          <p:cNvSpPr>
            <a:spLocks noChangeArrowheads="1"/>
          </p:cNvSpPr>
          <p:nvPr/>
        </p:nvSpPr>
        <p:spPr bwMode="auto">
          <a:xfrm>
            <a:off x="2682377" y="5267062"/>
            <a:ext cx="4600672" cy="866216"/>
          </a:xfrm>
          <a:prstGeom prst="ellipse">
            <a:avLst/>
          </a:prstGeom>
          <a:solidFill>
            <a:srgbClr val="C0C0C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85000"/>
              </a:lnSpc>
            </a:pPr>
            <a:r>
              <a:rPr lang="en-US" altLang="en-US" sz="2000" dirty="0"/>
              <a:t>DISTINCT would have</a:t>
            </a:r>
            <a:br>
              <a:rPr lang="en-US" altLang="en-US" sz="2000" dirty="0"/>
            </a:br>
            <a:r>
              <a:rPr lang="en-US" altLang="en-US" sz="2000" dirty="0"/>
              <a:t>given one instance per country</a:t>
            </a:r>
          </a:p>
        </p:txBody>
      </p:sp>
      <p:sp>
        <p:nvSpPr>
          <p:cNvPr id="247886" name="Rectangle 78">
            <a:extLst>
              <a:ext uri="{FF2B5EF4-FFF2-40B4-BE49-F238E27FC236}">
                <a16:creationId xmlns:a16="http://schemas.microsoft.com/office/drawing/2014/main" id="{E0D8FEF4-A1BF-C97D-B9C7-ECEC5BC5BC09}"/>
              </a:ext>
            </a:extLst>
          </p:cNvPr>
          <p:cNvSpPr>
            <a:spLocks noChangeArrowheads="1"/>
          </p:cNvSpPr>
          <p:nvPr/>
        </p:nvSpPr>
        <p:spPr bwMode="auto">
          <a:xfrm>
            <a:off x="2133600" y="3962401"/>
            <a:ext cx="5111750" cy="8350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pPr>
            <a:r>
              <a:rPr lang="en-US" altLang="en-US" sz="1600">
                <a:solidFill>
                  <a:schemeClr val="accent2"/>
                </a:solidFill>
              </a:rPr>
              <a:t>SELECT</a:t>
            </a:r>
            <a:r>
              <a:rPr lang="en-US" altLang="en-US" sz="1600"/>
              <a:t>   Country</a:t>
            </a:r>
            <a:br>
              <a:rPr lang="en-US" altLang="en-US" sz="1600"/>
            </a:br>
            <a:r>
              <a:rPr lang="en-US" altLang="en-US" sz="1600">
                <a:solidFill>
                  <a:schemeClr val="accent2"/>
                </a:solidFill>
              </a:rPr>
              <a:t>FROM</a:t>
            </a:r>
            <a:r>
              <a:rPr lang="en-US" altLang="en-US" sz="1600"/>
              <a:t>      Product, Company</a:t>
            </a:r>
            <a:br>
              <a:rPr lang="en-US" altLang="en-US" sz="1600"/>
            </a:br>
            <a:r>
              <a:rPr lang="en-US" altLang="en-US" sz="1600">
                <a:solidFill>
                  <a:schemeClr val="accent2"/>
                </a:solidFill>
              </a:rPr>
              <a:t>WHERE   </a:t>
            </a:r>
            <a:r>
              <a:rPr lang="en-US" altLang="en-US" sz="1600">
                <a:solidFill>
                  <a:schemeClr val="tx2"/>
                </a:solidFill>
              </a:rPr>
              <a:t>Manufacturer=CName AND Category=‘Gadgets’</a:t>
            </a:r>
          </a:p>
        </p:txBody>
      </p:sp>
      <p:sp>
        <p:nvSpPr>
          <p:cNvPr id="3" name="Footer Placeholder 2">
            <a:extLst>
              <a:ext uri="{FF2B5EF4-FFF2-40B4-BE49-F238E27FC236}">
                <a16:creationId xmlns:a16="http://schemas.microsoft.com/office/drawing/2014/main" id="{9C8FA5F3-5F77-E53F-B2DF-2F27C32C3F93}"/>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4669B451-DE36-FCC0-7A8A-2E28F8670CE5}"/>
              </a:ext>
            </a:extLst>
          </p:cNvPr>
          <p:cNvSpPr>
            <a:spLocks noGrp="1"/>
          </p:cNvSpPr>
          <p:nvPr>
            <p:ph type="sldNum" sz="quarter" idx="12"/>
          </p:nvPr>
        </p:nvSpPr>
        <p:spPr/>
        <p:txBody>
          <a:bodyPr/>
          <a:lstStyle/>
          <a:p>
            <a:fld id="{3C974458-8A97-4835-BF79-1FB6D7856C21}" type="slidenum">
              <a:rPr lang="en-US" smtClean="0"/>
              <a:t>37</a:t>
            </a:fld>
            <a:endParaRPr lang="en-US"/>
          </a:p>
        </p:txBody>
      </p:sp>
    </p:spTree>
    <p:extLst>
      <p:ext uri="{BB962C8B-B14F-4D97-AF65-F5344CB8AC3E}">
        <p14:creationId xmlns:p14="http://schemas.microsoft.com/office/powerpoint/2010/main" val="1860145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7885"/>
                                        </p:tgtEl>
                                        <p:attrNameLst>
                                          <p:attrName>style.visibility</p:attrName>
                                        </p:attrNameLst>
                                      </p:cBhvr>
                                      <p:to>
                                        <p:strVal val="visible"/>
                                      </p:to>
                                    </p:set>
                                    <p:animEffect transition="in" filter="dissolve">
                                      <p:cBhvr>
                                        <p:cTn id="7" dur="500"/>
                                        <p:tgtEl>
                                          <p:spTgt spid="2478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47871"/>
                                        </p:tgtEl>
                                        <p:attrNameLst>
                                          <p:attrName>style.visibility</p:attrName>
                                        </p:attrNameLst>
                                      </p:cBhvr>
                                      <p:to>
                                        <p:strVal val="visible"/>
                                      </p:to>
                                    </p:set>
                                    <p:animEffect transition="in" filter="dissolve">
                                      <p:cBhvr>
                                        <p:cTn id="12" dur="500"/>
                                        <p:tgtEl>
                                          <p:spTgt spid="247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85"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a:extLst>
              <a:ext uri="{FF2B5EF4-FFF2-40B4-BE49-F238E27FC236}">
                <a16:creationId xmlns:a16="http://schemas.microsoft.com/office/drawing/2014/main" id="{2A93F509-989E-2C32-74C5-DE5F21F5E6A5}"/>
              </a:ext>
            </a:extLst>
          </p:cNvPr>
          <p:cNvSpPr>
            <a:spLocks noGrp="1" noChangeArrowheads="1"/>
          </p:cNvSpPr>
          <p:nvPr>
            <p:ph type="title"/>
          </p:nvPr>
        </p:nvSpPr>
        <p:spPr/>
        <p:txBody>
          <a:bodyPr/>
          <a:lstStyle/>
          <a:p>
            <a:r>
              <a:rPr lang="en-US" altLang="en-US" dirty="0"/>
              <a:t>Ambiguous Attribute names</a:t>
            </a:r>
          </a:p>
        </p:txBody>
      </p:sp>
      <p:sp>
        <p:nvSpPr>
          <p:cNvPr id="249859" name="Rectangle 3">
            <a:extLst>
              <a:ext uri="{FF2B5EF4-FFF2-40B4-BE49-F238E27FC236}">
                <a16:creationId xmlns:a16="http://schemas.microsoft.com/office/drawing/2014/main" id="{AB6EC280-5CA0-A47E-7027-66602291AF1A}"/>
              </a:ext>
            </a:extLst>
          </p:cNvPr>
          <p:cNvSpPr>
            <a:spLocks noChangeArrowheads="1"/>
          </p:cNvSpPr>
          <p:nvPr/>
        </p:nvSpPr>
        <p:spPr bwMode="auto">
          <a:xfrm>
            <a:off x="2590800" y="2819400"/>
            <a:ext cx="3395866"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pPr>
            <a:r>
              <a:rPr lang="en-US" altLang="en-US">
                <a:solidFill>
                  <a:schemeClr val="accent2"/>
                </a:solidFill>
              </a:rPr>
              <a:t>SELECT</a:t>
            </a:r>
            <a:r>
              <a:rPr lang="en-US" altLang="en-US"/>
              <a:t>   </a:t>
            </a:r>
            <a:r>
              <a:rPr lang="en-US" altLang="en-US">
                <a:solidFill>
                  <a:schemeClr val="accent2"/>
                </a:solidFill>
              </a:rPr>
              <a:t>DISTINCT</a:t>
            </a:r>
            <a:r>
              <a:rPr lang="en-US" altLang="en-US"/>
              <a:t> pname, address</a:t>
            </a:r>
            <a:br>
              <a:rPr lang="en-US" altLang="en-US"/>
            </a:br>
            <a:r>
              <a:rPr lang="en-US" altLang="en-US">
                <a:solidFill>
                  <a:schemeClr val="accent2"/>
                </a:solidFill>
              </a:rPr>
              <a:t>FROM</a:t>
            </a:r>
            <a:r>
              <a:rPr lang="en-US" altLang="en-US"/>
              <a:t>      Person, Company</a:t>
            </a:r>
            <a:br>
              <a:rPr lang="en-US" altLang="en-US"/>
            </a:br>
            <a:r>
              <a:rPr lang="en-US" altLang="en-US">
                <a:solidFill>
                  <a:schemeClr val="accent2"/>
                </a:solidFill>
              </a:rPr>
              <a:t>WHERE   </a:t>
            </a:r>
            <a:r>
              <a:rPr lang="en-US" altLang="en-US">
                <a:solidFill>
                  <a:schemeClr val="tx2"/>
                </a:solidFill>
              </a:rPr>
              <a:t>worksfor = cname</a:t>
            </a:r>
          </a:p>
        </p:txBody>
      </p:sp>
      <p:sp>
        <p:nvSpPr>
          <p:cNvPr id="249860" name="AutoShape 4">
            <a:extLst>
              <a:ext uri="{FF2B5EF4-FFF2-40B4-BE49-F238E27FC236}">
                <a16:creationId xmlns:a16="http://schemas.microsoft.com/office/drawing/2014/main" id="{C6DA3C67-BF9B-B8BE-A91B-C5F6B2F5C3C8}"/>
              </a:ext>
            </a:extLst>
          </p:cNvPr>
          <p:cNvSpPr>
            <a:spLocks noChangeArrowheads="1"/>
          </p:cNvSpPr>
          <p:nvPr/>
        </p:nvSpPr>
        <p:spPr bwMode="auto">
          <a:xfrm>
            <a:off x="6932593" y="2444353"/>
            <a:ext cx="3904740" cy="1298377"/>
          </a:xfrm>
          <a:prstGeom prst="wedgeEllipseCallout">
            <a:avLst>
              <a:gd name="adj1" fmla="val -81824"/>
              <a:gd name="adj2" fmla="val 11870"/>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dirty="0"/>
              <a:t>SQL will complain: which address attribute is being referenced ?</a:t>
            </a:r>
          </a:p>
        </p:txBody>
      </p:sp>
      <p:sp>
        <p:nvSpPr>
          <p:cNvPr id="249861" name="Rectangle 5">
            <a:extLst>
              <a:ext uri="{FF2B5EF4-FFF2-40B4-BE49-F238E27FC236}">
                <a16:creationId xmlns:a16="http://schemas.microsoft.com/office/drawing/2014/main" id="{A5749D66-2B7A-1632-5C7B-6767AEF80CEE}"/>
              </a:ext>
            </a:extLst>
          </p:cNvPr>
          <p:cNvSpPr>
            <a:spLocks noChangeArrowheads="1"/>
          </p:cNvSpPr>
          <p:nvPr/>
        </p:nvSpPr>
        <p:spPr bwMode="auto">
          <a:xfrm>
            <a:off x="1828800" y="1752600"/>
            <a:ext cx="5043488" cy="946150"/>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sz="2800">
                <a:solidFill>
                  <a:schemeClr val="accent2"/>
                </a:solidFill>
              </a:rPr>
              <a:t>Person(</a:t>
            </a:r>
            <a:r>
              <a:rPr lang="en-US" altLang="en-US" sz="2800" u="sng">
                <a:solidFill>
                  <a:schemeClr val="accent2"/>
                </a:solidFill>
              </a:rPr>
              <a:t>pname</a:t>
            </a:r>
            <a:r>
              <a:rPr lang="en-US" altLang="en-US" sz="2800">
                <a:solidFill>
                  <a:schemeClr val="accent2"/>
                </a:solidFill>
              </a:rPr>
              <a:t>, address, worksfor)</a:t>
            </a:r>
            <a:br>
              <a:rPr lang="en-US" altLang="en-US" sz="2800">
                <a:solidFill>
                  <a:schemeClr val="accent2"/>
                </a:solidFill>
              </a:rPr>
            </a:br>
            <a:r>
              <a:rPr lang="en-US" altLang="en-US" sz="2800">
                <a:solidFill>
                  <a:schemeClr val="accent2"/>
                </a:solidFill>
              </a:rPr>
              <a:t>Company(</a:t>
            </a:r>
            <a:r>
              <a:rPr lang="en-US" altLang="en-US" sz="2800" u="sng">
                <a:solidFill>
                  <a:schemeClr val="accent2"/>
                </a:solidFill>
              </a:rPr>
              <a:t>cname</a:t>
            </a:r>
            <a:r>
              <a:rPr lang="en-US" altLang="en-US" sz="2800">
                <a:solidFill>
                  <a:schemeClr val="accent2"/>
                </a:solidFill>
              </a:rPr>
              <a:t>, address)</a:t>
            </a:r>
          </a:p>
        </p:txBody>
      </p:sp>
      <p:grpSp>
        <p:nvGrpSpPr>
          <p:cNvPr id="249862" name="Group 6">
            <a:extLst>
              <a:ext uri="{FF2B5EF4-FFF2-40B4-BE49-F238E27FC236}">
                <a16:creationId xmlns:a16="http://schemas.microsoft.com/office/drawing/2014/main" id="{320EDA46-F74F-B882-7A72-C2D19AF41716}"/>
              </a:ext>
            </a:extLst>
          </p:cNvPr>
          <p:cNvGrpSpPr>
            <a:grpSpLocks/>
          </p:cNvGrpSpPr>
          <p:nvPr/>
        </p:nvGrpSpPr>
        <p:grpSpPr bwMode="auto">
          <a:xfrm>
            <a:off x="2057401" y="4152900"/>
            <a:ext cx="6238875" cy="1104900"/>
            <a:chOff x="336" y="2616"/>
            <a:chExt cx="3930" cy="696"/>
          </a:xfrm>
        </p:grpSpPr>
        <p:sp>
          <p:nvSpPr>
            <p:cNvPr id="249863" name="Rectangle 7">
              <a:extLst>
                <a:ext uri="{FF2B5EF4-FFF2-40B4-BE49-F238E27FC236}">
                  <a16:creationId xmlns:a16="http://schemas.microsoft.com/office/drawing/2014/main" id="{D4A61D64-5574-5E9B-CAAD-29BC3BFA5301}"/>
                </a:ext>
              </a:extLst>
            </p:cNvPr>
            <p:cNvSpPr>
              <a:spLocks noChangeArrowheads="1"/>
            </p:cNvSpPr>
            <p:nvPr/>
          </p:nvSpPr>
          <p:spPr bwMode="auto">
            <a:xfrm>
              <a:off x="1152" y="2616"/>
              <a:ext cx="3114" cy="58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pPr>
              <a:r>
                <a:rPr lang="en-US" altLang="en-US">
                  <a:solidFill>
                    <a:schemeClr val="accent2"/>
                  </a:solidFill>
                </a:rPr>
                <a:t>SELECT</a:t>
              </a:r>
              <a:r>
                <a:rPr lang="en-US" altLang="en-US"/>
                <a:t>   </a:t>
              </a:r>
              <a:r>
                <a:rPr lang="en-US" altLang="en-US">
                  <a:solidFill>
                    <a:schemeClr val="accent2"/>
                  </a:solidFill>
                </a:rPr>
                <a:t>DISTINCT</a:t>
              </a:r>
              <a:r>
                <a:rPr lang="en-US" altLang="en-US"/>
                <a:t> Person.pname, Company.address</a:t>
              </a:r>
              <a:br>
                <a:rPr lang="en-US" altLang="en-US"/>
              </a:br>
              <a:r>
                <a:rPr lang="en-US" altLang="en-US">
                  <a:solidFill>
                    <a:schemeClr val="accent2"/>
                  </a:solidFill>
                </a:rPr>
                <a:t>FROM</a:t>
              </a:r>
              <a:r>
                <a:rPr lang="en-US" altLang="en-US"/>
                <a:t>      Person, Company</a:t>
              </a:r>
              <a:br>
                <a:rPr lang="en-US" altLang="en-US"/>
              </a:br>
              <a:r>
                <a:rPr lang="en-US" altLang="en-US">
                  <a:solidFill>
                    <a:schemeClr val="accent2"/>
                  </a:solidFill>
                </a:rPr>
                <a:t>WHERE   </a:t>
              </a:r>
              <a:r>
                <a:rPr lang="en-US" altLang="en-US">
                  <a:solidFill>
                    <a:schemeClr val="tx2"/>
                  </a:solidFill>
                </a:rPr>
                <a:t>Person.worksfor = Company.cname</a:t>
              </a:r>
            </a:p>
          </p:txBody>
        </p:sp>
        <p:sp>
          <p:nvSpPr>
            <p:cNvPr id="249864" name="AutoShape 8">
              <a:extLst>
                <a:ext uri="{FF2B5EF4-FFF2-40B4-BE49-F238E27FC236}">
                  <a16:creationId xmlns:a16="http://schemas.microsoft.com/office/drawing/2014/main" id="{5C55A787-473D-0FF2-6BA1-C2AAC0C49154}"/>
                </a:ext>
              </a:extLst>
            </p:cNvPr>
            <p:cNvSpPr>
              <a:spLocks noChangeArrowheads="1"/>
            </p:cNvSpPr>
            <p:nvPr/>
          </p:nvSpPr>
          <p:spPr bwMode="auto">
            <a:xfrm>
              <a:off x="336" y="2850"/>
              <a:ext cx="155" cy="462"/>
            </a:xfrm>
            <a:prstGeom prst="rightArrow">
              <a:avLst>
                <a:gd name="adj1" fmla="val 50000"/>
                <a:gd name="adj2" fmla="val 50245"/>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249865" name="Group 9">
            <a:extLst>
              <a:ext uri="{FF2B5EF4-FFF2-40B4-BE49-F238E27FC236}">
                <a16:creationId xmlns:a16="http://schemas.microsoft.com/office/drawing/2014/main" id="{DA5236BA-692D-B025-DC5C-33162D8E87B5}"/>
              </a:ext>
            </a:extLst>
          </p:cNvPr>
          <p:cNvGrpSpPr>
            <a:grpSpLocks/>
          </p:cNvGrpSpPr>
          <p:nvPr/>
        </p:nvGrpSpPr>
        <p:grpSpPr bwMode="auto">
          <a:xfrm>
            <a:off x="2057400" y="5486401"/>
            <a:ext cx="5010150" cy="923925"/>
            <a:chOff x="336" y="3456"/>
            <a:chExt cx="3156" cy="582"/>
          </a:xfrm>
        </p:grpSpPr>
        <p:sp>
          <p:nvSpPr>
            <p:cNvPr id="249866" name="Rectangle 10">
              <a:extLst>
                <a:ext uri="{FF2B5EF4-FFF2-40B4-BE49-F238E27FC236}">
                  <a16:creationId xmlns:a16="http://schemas.microsoft.com/office/drawing/2014/main" id="{D0DA99D4-7694-5197-57A9-4F0C779904A7}"/>
                </a:ext>
              </a:extLst>
            </p:cNvPr>
            <p:cNvSpPr>
              <a:spLocks noChangeArrowheads="1"/>
            </p:cNvSpPr>
            <p:nvPr/>
          </p:nvSpPr>
          <p:spPr bwMode="auto">
            <a:xfrm>
              <a:off x="1152" y="3456"/>
              <a:ext cx="2340" cy="58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pPr>
              <a:r>
                <a:rPr lang="en-US" altLang="en-US">
                  <a:solidFill>
                    <a:schemeClr val="accent2"/>
                  </a:solidFill>
                </a:rPr>
                <a:t>SELECT</a:t>
              </a:r>
              <a:r>
                <a:rPr lang="en-US" altLang="en-US"/>
                <a:t>   </a:t>
              </a:r>
              <a:r>
                <a:rPr lang="en-US" altLang="en-US">
                  <a:solidFill>
                    <a:schemeClr val="accent2"/>
                  </a:solidFill>
                </a:rPr>
                <a:t>DISTINCT</a:t>
              </a:r>
              <a:r>
                <a:rPr lang="en-US" altLang="en-US"/>
                <a:t> x.pname, y.address</a:t>
              </a:r>
              <a:br>
                <a:rPr lang="en-US" altLang="en-US"/>
              </a:br>
              <a:r>
                <a:rPr lang="en-US" altLang="en-US">
                  <a:solidFill>
                    <a:schemeClr val="accent2"/>
                  </a:solidFill>
                </a:rPr>
                <a:t>FROM</a:t>
              </a:r>
              <a:r>
                <a:rPr lang="en-US" altLang="en-US"/>
                <a:t>      Person AS x, Company AS y</a:t>
              </a:r>
              <a:br>
                <a:rPr lang="en-US" altLang="en-US"/>
              </a:br>
              <a:r>
                <a:rPr lang="en-US" altLang="en-US">
                  <a:solidFill>
                    <a:schemeClr val="accent2"/>
                  </a:solidFill>
                </a:rPr>
                <a:t>WHERE   </a:t>
              </a:r>
              <a:r>
                <a:rPr lang="en-US" altLang="en-US">
                  <a:solidFill>
                    <a:schemeClr val="tx2"/>
                  </a:solidFill>
                </a:rPr>
                <a:t>x.worksfor = y.cname</a:t>
              </a:r>
            </a:p>
          </p:txBody>
        </p:sp>
        <p:sp>
          <p:nvSpPr>
            <p:cNvPr id="249867" name="AutoShape 11">
              <a:extLst>
                <a:ext uri="{FF2B5EF4-FFF2-40B4-BE49-F238E27FC236}">
                  <a16:creationId xmlns:a16="http://schemas.microsoft.com/office/drawing/2014/main" id="{D6ACE455-F94B-5A2C-F040-7932559C18FD}"/>
                </a:ext>
              </a:extLst>
            </p:cNvPr>
            <p:cNvSpPr>
              <a:spLocks noChangeArrowheads="1"/>
            </p:cNvSpPr>
            <p:nvPr/>
          </p:nvSpPr>
          <p:spPr bwMode="auto">
            <a:xfrm>
              <a:off x="336" y="3504"/>
              <a:ext cx="155" cy="462"/>
            </a:xfrm>
            <a:prstGeom prst="rightArrow">
              <a:avLst>
                <a:gd name="adj1" fmla="val 50000"/>
                <a:gd name="adj2" fmla="val 50245"/>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3" name="Footer Placeholder 2">
            <a:extLst>
              <a:ext uri="{FF2B5EF4-FFF2-40B4-BE49-F238E27FC236}">
                <a16:creationId xmlns:a16="http://schemas.microsoft.com/office/drawing/2014/main" id="{75DCD45C-1E00-3416-46B2-2DD67E4B30E9}"/>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F13C3D7F-8B0D-B8B8-68A4-4F465DA80338}"/>
              </a:ext>
            </a:extLst>
          </p:cNvPr>
          <p:cNvSpPr>
            <a:spLocks noGrp="1"/>
          </p:cNvSpPr>
          <p:nvPr>
            <p:ph type="sldNum" sz="quarter" idx="12"/>
          </p:nvPr>
        </p:nvSpPr>
        <p:spPr/>
        <p:txBody>
          <a:bodyPr/>
          <a:lstStyle/>
          <a:p>
            <a:fld id="{3C974458-8A97-4835-BF79-1FB6D7856C21}" type="slidenum">
              <a:rPr lang="en-US" smtClean="0"/>
              <a:t>38</a:t>
            </a:fld>
            <a:endParaRPr lang="en-US"/>
          </a:p>
        </p:txBody>
      </p:sp>
      <p:sp>
        <p:nvSpPr>
          <p:cNvPr id="2" name="AutoShape 4">
            <a:extLst>
              <a:ext uri="{FF2B5EF4-FFF2-40B4-BE49-F238E27FC236}">
                <a16:creationId xmlns:a16="http://schemas.microsoft.com/office/drawing/2014/main" id="{185E1D4C-D05A-D555-5434-1E71EEE2E9DC}"/>
              </a:ext>
            </a:extLst>
          </p:cNvPr>
          <p:cNvSpPr>
            <a:spLocks noChangeArrowheads="1"/>
          </p:cNvSpPr>
          <p:nvPr/>
        </p:nvSpPr>
        <p:spPr bwMode="auto">
          <a:xfrm>
            <a:off x="8394028" y="4005024"/>
            <a:ext cx="2723151" cy="519351"/>
          </a:xfrm>
          <a:prstGeom prst="wedgeEllipseCallout">
            <a:avLst>
              <a:gd name="adj1" fmla="val -53969"/>
              <a:gd name="adj2" fmla="val 17430"/>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dirty="0"/>
              <a:t>Better, but “wordy”</a:t>
            </a:r>
          </a:p>
        </p:txBody>
      </p:sp>
      <p:sp>
        <p:nvSpPr>
          <p:cNvPr id="5" name="AutoShape 4">
            <a:extLst>
              <a:ext uri="{FF2B5EF4-FFF2-40B4-BE49-F238E27FC236}">
                <a16:creationId xmlns:a16="http://schemas.microsoft.com/office/drawing/2014/main" id="{8FC1CB75-449D-3DA7-AA93-2AA1950F4F9E}"/>
              </a:ext>
            </a:extLst>
          </p:cNvPr>
          <p:cNvSpPr>
            <a:spLocks noChangeArrowheads="1"/>
          </p:cNvSpPr>
          <p:nvPr/>
        </p:nvSpPr>
        <p:spPr bwMode="auto">
          <a:xfrm>
            <a:off x="7275894" y="5551122"/>
            <a:ext cx="3302270" cy="519351"/>
          </a:xfrm>
          <a:prstGeom prst="wedgeEllipseCallout">
            <a:avLst>
              <a:gd name="adj1" fmla="val -53969"/>
              <a:gd name="adj2" fmla="val 17430"/>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dirty="0"/>
              <a:t>Code is more “concise”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49860"/>
                                        </p:tgtEl>
                                        <p:attrNameLst>
                                          <p:attrName>style.visibility</p:attrName>
                                        </p:attrNameLst>
                                      </p:cBhvr>
                                      <p:to>
                                        <p:strVal val="visible"/>
                                      </p:to>
                                    </p:set>
                                    <p:animEffect transition="in" filter="randombar(horizontal)">
                                      <p:cBhvr>
                                        <p:cTn id="7" dur="500"/>
                                        <p:tgtEl>
                                          <p:spTgt spid="24986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9862"/>
                                        </p:tgtEl>
                                        <p:attrNameLst>
                                          <p:attrName>style.visibility</p:attrName>
                                        </p:attrNameLst>
                                      </p:cBhvr>
                                      <p:to>
                                        <p:strVal val="visible"/>
                                      </p:to>
                                    </p:set>
                                    <p:animEffect transition="in" filter="dissolve">
                                      <p:cBhvr>
                                        <p:cTn id="12" dur="500"/>
                                        <p:tgtEl>
                                          <p:spTgt spid="249862"/>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49865"/>
                                        </p:tgtEl>
                                        <p:attrNameLst>
                                          <p:attrName>style.visibility</p:attrName>
                                        </p:attrNameLst>
                                      </p:cBhvr>
                                      <p:to>
                                        <p:strVal val="visible"/>
                                      </p:to>
                                    </p:set>
                                    <p:animEffect transition="in" filter="dissolve">
                                      <p:cBhvr>
                                        <p:cTn id="20" dur="500"/>
                                        <p:tgtEl>
                                          <p:spTgt spid="249865"/>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0" grpId="0" animBg="1"/>
      <p:bldP spid="2"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a:extLst>
              <a:ext uri="{FF2B5EF4-FFF2-40B4-BE49-F238E27FC236}">
                <a16:creationId xmlns:a16="http://schemas.microsoft.com/office/drawing/2014/main" id="{1ACCC60B-F0FC-358F-233E-39C8D9D8720B}"/>
              </a:ext>
            </a:extLst>
          </p:cNvPr>
          <p:cNvSpPr>
            <a:spLocks noGrp="1" noChangeArrowheads="1"/>
          </p:cNvSpPr>
          <p:nvPr>
            <p:ph type="title"/>
          </p:nvPr>
        </p:nvSpPr>
        <p:spPr/>
        <p:txBody>
          <a:bodyPr/>
          <a:lstStyle/>
          <a:p>
            <a:r>
              <a:rPr lang="en-US" altLang="en-US" dirty="0"/>
              <a:t>Correlated Query</a:t>
            </a:r>
          </a:p>
        </p:txBody>
      </p:sp>
      <p:sp>
        <p:nvSpPr>
          <p:cNvPr id="268291" name="Rectangle 3">
            <a:extLst>
              <a:ext uri="{FF2B5EF4-FFF2-40B4-BE49-F238E27FC236}">
                <a16:creationId xmlns:a16="http://schemas.microsoft.com/office/drawing/2014/main" id="{2F1D6D8F-CF52-F069-C113-24C66C08FA21}"/>
              </a:ext>
            </a:extLst>
          </p:cNvPr>
          <p:cNvSpPr>
            <a:spLocks noGrp="1" noChangeArrowheads="1"/>
          </p:cNvSpPr>
          <p:nvPr>
            <p:ph type="body" idx="1"/>
          </p:nvPr>
        </p:nvSpPr>
        <p:spPr>
          <a:xfrm>
            <a:off x="1024128" y="1876926"/>
            <a:ext cx="10786872" cy="4432434"/>
          </a:xfrm>
        </p:spPr>
        <p:txBody>
          <a:bodyPr>
            <a:normAutofit fontScale="92500" lnSpcReduction="10000"/>
          </a:bodyPr>
          <a:lstStyle/>
          <a:p>
            <a:r>
              <a:rPr lang="en-US" altLang="en-US" sz="2400" dirty="0"/>
              <a:t>Product ( </a:t>
            </a:r>
            <a:r>
              <a:rPr lang="en-US" altLang="en-US" sz="2400" dirty="0" err="1"/>
              <a:t>pname</a:t>
            </a:r>
            <a:r>
              <a:rPr lang="en-US" altLang="en-US" sz="2400" dirty="0"/>
              <a:t>,  price, category, maker, year)</a:t>
            </a:r>
          </a:p>
          <a:p>
            <a:r>
              <a:rPr lang="en-US" altLang="en-US" sz="2600" dirty="0"/>
              <a:t>Find products (and their manufacturers) that are more expensive than all products made by the same manufacturer before 1972</a:t>
            </a:r>
          </a:p>
          <a:p>
            <a:endParaRPr lang="en-US" altLang="en-US" sz="1800" dirty="0"/>
          </a:p>
          <a:p>
            <a:endParaRPr lang="en-US" altLang="en-US" sz="1800" dirty="0"/>
          </a:p>
          <a:p>
            <a:endParaRPr lang="en-US" altLang="en-US" sz="1800" dirty="0"/>
          </a:p>
          <a:p>
            <a:endParaRPr lang="en-US" altLang="en-US" sz="1800" dirty="0"/>
          </a:p>
          <a:p>
            <a:endParaRPr lang="en-US" altLang="en-US" sz="1800" dirty="0"/>
          </a:p>
          <a:p>
            <a:endParaRPr lang="en-US" altLang="en-US" sz="1800" dirty="0"/>
          </a:p>
          <a:p>
            <a:endParaRPr lang="en-US" altLang="en-US" sz="1800" dirty="0"/>
          </a:p>
          <a:p>
            <a:r>
              <a:rPr lang="en-US" altLang="en-US" sz="2400" dirty="0"/>
              <a:t>Very powerful ! But in this case, using an “aggregator” would have been simpler and faster</a:t>
            </a:r>
          </a:p>
        </p:txBody>
      </p:sp>
      <p:sp>
        <p:nvSpPr>
          <p:cNvPr id="268292" name="Rectangle 4">
            <a:extLst>
              <a:ext uri="{FF2B5EF4-FFF2-40B4-BE49-F238E27FC236}">
                <a16:creationId xmlns:a16="http://schemas.microsoft.com/office/drawing/2014/main" id="{9384EE7A-DD52-708C-6013-0A477E8B994D}"/>
              </a:ext>
            </a:extLst>
          </p:cNvPr>
          <p:cNvSpPr>
            <a:spLocks noChangeArrowheads="1"/>
          </p:cNvSpPr>
          <p:nvPr/>
        </p:nvSpPr>
        <p:spPr bwMode="auto">
          <a:xfrm>
            <a:off x="1828800" y="3505200"/>
            <a:ext cx="8127866"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lnSpc>
                <a:spcPct val="90000"/>
              </a:lnSpc>
            </a:pPr>
            <a:r>
              <a:rPr lang="en-US" altLang="en-US" sz="2000">
                <a:solidFill>
                  <a:schemeClr val="accent2"/>
                </a:solidFill>
              </a:rPr>
              <a:t>SELECT DISTINCT</a:t>
            </a:r>
            <a:r>
              <a:rPr lang="en-US" altLang="en-US" sz="2000"/>
              <a:t>  pname, maker</a:t>
            </a:r>
          </a:p>
          <a:p>
            <a:pPr eaLnBrk="0" hangingPunct="0">
              <a:lnSpc>
                <a:spcPct val="90000"/>
              </a:lnSpc>
            </a:pPr>
            <a:r>
              <a:rPr lang="en-US" altLang="en-US" sz="2000">
                <a:solidFill>
                  <a:schemeClr val="accent2"/>
                </a:solidFill>
              </a:rPr>
              <a:t>FROM</a:t>
            </a:r>
            <a:r>
              <a:rPr lang="en-US" altLang="en-US" sz="2000"/>
              <a:t>     Product AS x</a:t>
            </a:r>
          </a:p>
          <a:p>
            <a:pPr eaLnBrk="0" hangingPunct="0">
              <a:lnSpc>
                <a:spcPct val="90000"/>
              </a:lnSpc>
            </a:pPr>
            <a:r>
              <a:rPr lang="en-US" altLang="en-US" sz="2000">
                <a:solidFill>
                  <a:schemeClr val="accent2"/>
                </a:solidFill>
              </a:rPr>
              <a:t>WHERE</a:t>
            </a:r>
            <a:r>
              <a:rPr lang="en-US" altLang="en-US" sz="2000"/>
              <a:t>  price &gt; </a:t>
            </a:r>
            <a:r>
              <a:rPr lang="en-US" altLang="en-US" sz="2000">
                <a:solidFill>
                  <a:schemeClr val="accent2"/>
                </a:solidFill>
              </a:rPr>
              <a:t>ALL</a:t>
            </a:r>
            <a:r>
              <a:rPr lang="en-US" altLang="en-US" sz="2000"/>
              <a:t>  (</a:t>
            </a:r>
            <a:r>
              <a:rPr lang="en-US" altLang="en-US" sz="2000">
                <a:solidFill>
                  <a:schemeClr val="accent2"/>
                </a:solidFill>
              </a:rPr>
              <a:t>SELECT</a:t>
            </a:r>
            <a:r>
              <a:rPr lang="en-US" altLang="en-US" sz="2000"/>
              <a:t>  price</a:t>
            </a:r>
          </a:p>
          <a:p>
            <a:pPr eaLnBrk="0" hangingPunct="0">
              <a:lnSpc>
                <a:spcPct val="90000"/>
              </a:lnSpc>
            </a:pPr>
            <a:r>
              <a:rPr lang="en-US" altLang="en-US" sz="2000"/>
              <a:t>                                        </a:t>
            </a:r>
            <a:r>
              <a:rPr lang="en-US" altLang="en-US" sz="2000">
                <a:solidFill>
                  <a:schemeClr val="accent2"/>
                </a:solidFill>
              </a:rPr>
              <a:t>FROM</a:t>
            </a:r>
            <a:r>
              <a:rPr lang="en-US" altLang="en-US" sz="2000"/>
              <a:t>    Product AS y</a:t>
            </a:r>
          </a:p>
          <a:p>
            <a:pPr eaLnBrk="0" hangingPunct="0">
              <a:lnSpc>
                <a:spcPct val="90000"/>
              </a:lnSpc>
            </a:pPr>
            <a:r>
              <a:rPr lang="en-US" altLang="en-US" sz="2000"/>
              <a:t>                                        </a:t>
            </a:r>
            <a:r>
              <a:rPr lang="en-US" altLang="en-US" sz="2000">
                <a:solidFill>
                  <a:schemeClr val="accent2"/>
                </a:solidFill>
              </a:rPr>
              <a:t>WHERE</a:t>
            </a:r>
            <a:r>
              <a:rPr lang="en-US" altLang="en-US" sz="2000"/>
              <a:t>  x.maker = y.maker AND y.year &lt; 1972);</a:t>
            </a:r>
          </a:p>
        </p:txBody>
      </p:sp>
      <p:sp>
        <p:nvSpPr>
          <p:cNvPr id="4" name="Footer Placeholder 3">
            <a:extLst>
              <a:ext uri="{FF2B5EF4-FFF2-40B4-BE49-F238E27FC236}">
                <a16:creationId xmlns:a16="http://schemas.microsoft.com/office/drawing/2014/main" id="{297BA45D-B6A8-2C24-8415-A8B24CA454E1}"/>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5FF8124F-B7F4-568F-9E91-24AEFDA2AA91}"/>
              </a:ext>
            </a:extLst>
          </p:cNvPr>
          <p:cNvSpPr>
            <a:spLocks noGrp="1"/>
          </p:cNvSpPr>
          <p:nvPr>
            <p:ph type="sldNum" sz="quarter" idx="12"/>
          </p:nvPr>
        </p:nvSpPr>
        <p:spPr/>
        <p:txBody>
          <a:bodyPr/>
          <a:lstStyle/>
          <a:p>
            <a:fld id="{3C974458-8A97-4835-BF79-1FB6D7856C21}" type="slidenum">
              <a:rPr lang="en-US" smtClean="0"/>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DC795-24CB-17C8-74E3-F7028B9A89FC}"/>
              </a:ext>
            </a:extLst>
          </p:cNvPr>
          <p:cNvSpPr>
            <a:spLocks noGrp="1"/>
          </p:cNvSpPr>
          <p:nvPr>
            <p:ph type="title"/>
          </p:nvPr>
        </p:nvSpPr>
        <p:spPr>
          <a:xfrm>
            <a:off x="1024127" y="585216"/>
            <a:ext cx="11007451" cy="1499616"/>
          </a:xfrm>
        </p:spPr>
        <p:txBody>
          <a:bodyPr>
            <a:normAutofit/>
          </a:bodyPr>
          <a:lstStyle/>
          <a:p>
            <a:r>
              <a:rPr lang="en-US" sz="4800" dirty="0"/>
              <a:t>Relational Database?  </a:t>
            </a:r>
            <a:br>
              <a:rPr lang="en-US" sz="4800" dirty="0"/>
            </a:br>
            <a:r>
              <a:rPr lang="en-US" sz="4800" dirty="0"/>
              <a:t>Or Key-Value Store?</a:t>
            </a:r>
          </a:p>
        </p:txBody>
      </p:sp>
      <p:sp>
        <p:nvSpPr>
          <p:cNvPr id="3" name="Content Placeholder 2">
            <a:extLst>
              <a:ext uri="{FF2B5EF4-FFF2-40B4-BE49-F238E27FC236}">
                <a16:creationId xmlns:a16="http://schemas.microsoft.com/office/drawing/2014/main" id="{2D514DCB-04A7-720A-2B16-FC4F9D92D043}"/>
              </a:ext>
            </a:extLst>
          </p:cNvPr>
          <p:cNvSpPr>
            <a:spLocks noGrp="1"/>
          </p:cNvSpPr>
          <p:nvPr>
            <p:ph idx="1"/>
          </p:nvPr>
        </p:nvSpPr>
        <p:spPr/>
        <p:txBody>
          <a:bodyPr>
            <a:normAutofit/>
          </a:bodyPr>
          <a:lstStyle/>
          <a:p>
            <a:r>
              <a:rPr lang="en-US" dirty="0"/>
              <a:t>On a slide they look kind of similar…. </a:t>
            </a:r>
          </a:p>
        </p:txBody>
      </p:sp>
      <p:sp>
        <p:nvSpPr>
          <p:cNvPr id="4" name="Footer Placeholder 3">
            <a:extLst>
              <a:ext uri="{FF2B5EF4-FFF2-40B4-BE49-F238E27FC236}">
                <a16:creationId xmlns:a16="http://schemas.microsoft.com/office/drawing/2014/main" id="{CD71BCDA-A60B-B702-6433-FB660DFC201E}"/>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C0BEC8FE-7E88-6FA8-10DB-737F4FFD16E7}"/>
              </a:ext>
            </a:extLst>
          </p:cNvPr>
          <p:cNvSpPr>
            <a:spLocks noGrp="1"/>
          </p:cNvSpPr>
          <p:nvPr>
            <p:ph type="sldNum" sz="quarter" idx="12"/>
          </p:nvPr>
        </p:nvSpPr>
        <p:spPr/>
        <p:txBody>
          <a:bodyPr/>
          <a:lstStyle/>
          <a:p>
            <a:fld id="{3C974458-8A97-4835-BF79-1FB6D7856C21}" type="slidenum">
              <a:rPr lang="en-US" smtClean="0"/>
              <a:t>4</a:t>
            </a:fld>
            <a:endParaRPr lang="en-US"/>
          </a:p>
        </p:txBody>
      </p:sp>
      <p:pic>
        <p:nvPicPr>
          <p:cNvPr id="6" name="Picture 5">
            <a:extLst>
              <a:ext uri="{FF2B5EF4-FFF2-40B4-BE49-F238E27FC236}">
                <a16:creationId xmlns:a16="http://schemas.microsoft.com/office/drawing/2014/main" id="{8AA04216-E251-F1EF-2254-59AF603B24F2}"/>
              </a:ext>
            </a:extLst>
          </p:cNvPr>
          <p:cNvPicPr>
            <a:picLocks noChangeAspect="1"/>
          </p:cNvPicPr>
          <p:nvPr/>
        </p:nvPicPr>
        <p:blipFill>
          <a:blip r:embed="rId2"/>
          <a:stretch>
            <a:fillRect/>
          </a:stretch>
        </p:blipFill>
        <p:spPr>
          <a:xfrm>
            <a:off x="1786448" y="3100658"/>
            <a:ext cx="1999488" cy="1499616"/>
          </a:xfrm>
          <a:prstGeom prst="rect">
            <a:avLst/>
          </a:prstGeom>
        </p:spPr>
      </p:pic>
      <p:sp>
        <p:nvSpPr>
          <p:cNvPr id="7" name="TextBox 6">
            <a:extLst>
              <a:ext uri="{FF2B5EF4-FFF2-40B4-BE49-F238E27FC236}">
                <a16:creationId xmlns:a16="http://schemas.microsoft.com/office/drawing/2014/main" id="{A82DC832-90C1-92C1-24B5-EF6C670B4BA0}"/>
              </a:ext>
            </a:extLst>
          </p:cNvPr>
          <p:cNvSpPr txBox="1"/>
          <p:nvPr/>
        </p:nvSpPr>
        <p:spPr>
          <a:xfrm>
            <a:off x="1805305" y="4600274"/>
            <a:ext cx="2179160" cy="369332"/>
          </a:xfrm>
          <a:prstGeom prst="rect">
            <a:avLst/>
          </a:prstGeom>
          <a:noFill/>
        </p:spPr>
        <p:txBody>
          <a:bodyPr wrap="square" rtlCol="0">
            <a:spAutoFit/>
          </a:bodyPr>
          <a:lstStyle/>
          <a:p>
            <a:r>
              <a:rPr lang="en-US" dirty="0"/>
              <a:t>Relational Databases</a:t>
            </a:r>
          </a:p>
        </p:txBody>
      </p:sp>
      <p:sp>
        <p:nvSpPr>
          <p:cNvPr id="8" name="Oval 7">
            <a:extLst>
              <a:ext uri="{FF2B5EF4-FFF2-40B4-BE49-F238E27FC236}">
                <a16:creationId xmlns:a16="http://schemas.microsoft.com/office/drawing/2014/main" id="{D1BDB07E-A627-117C-EF13-ACE3988B2646}"/>
              </a:ext>
            </a:extLst>
          </p:cNvPr>
          <p:cNvSpPr/>
          <p:nvPr/>
        </p:nvSpPr>
        <p:spPr>
          <a:xfrm>
            <a:off x="7901630" y="3429000"/>
            <a:ext cx="2935703" cy="6853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BFF1EAD1-6AD8-5292-2D7A-6797C4CA221A}"/>
              </a:ext>
            </a:extLst>
          </p:cNvPr>
          <p:cNvSpPr txBox="1"/>
          <p:nvPr/>
        </p:nvSpPr>
        <p:spPr>
          <a:xfrm>
            <a:off x="8316475" y="4263913"/>
            <a:ext cx="2179160" cy="369332"/>
          </a:xfrm>
          <a:prstGeom prst="rect">
            <a:avLst/>
          </a:prstGeom>
          <a:noFill/>
        </p:spPr>
        <p:txBody>
          <a:bodyPr wrap="square" rtlCol="0">
            <a:spAutoFit/>
          </a:bodyPr>
          <a:lstStyle/>
          <a:p>
            <a:pPr algn="ctr"/>
            <a:r>
              <a:rPr lang="en-US" dirty="0"/>
              <a:t>Key-value store</a:t>
            </a:r>
          </a:p>
        </p:txBody>
      </p:sp>
      <p:sp>
        <p:nvSpPr>
          <p:cNvPr id="10" name="Oval 9">
            <a:extLst>
              <a:ext uri="{FF2B5EF4-FFF2-40B4-BE49-F238E27FC236}">
                <a16:creationId xmlns:a16="http://schemas.microsoft.com/office/drawing/2014/main" id="{86579C96-D5BC-EDE9-804E-3209D31B39AD}"/>
              </a:ext>
            </a:extLst>
          </p:cNvPr>
          <p:cNvSpPr/>
          <p:nvPr/>
        </p:nvSpPr>
        <p:spPr>
          <a:xfrm>
            <a:off x="8054031" y="3581400"/>
            <a:ext cx="906378" cy="37891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CE1210B-956C-7B14-F1B6-E48364BDEC56}"/>
              </a:ext>
            </a:extLst>
          </p:cNvPr>
          <p:cNvSpPr/>
          <p:nvPr/>
        </p:nvSpPr>
        <p:spPr>
          <a:xfrm>
            <a:off x="8166965" y="3658763"/>
            <a:ext cx="225871" cy="22491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6C0F715-BF30-1F96-0923-9126D933F68E}"/>
              </a:ext>
            </a:extLst>
          </p:cNvPr>
          <p:cNvSpPr/>
          <p:nvPr/>
        </p:nvSpPr>
        <p:spPr>
          <a:xfrm>
            <a:off x="8532396" y="3661812"/>
            <a:ext cx="225871" cy="22491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6AD714D-4F44-6B43-EFFE-C5443501B0E4}"/>
              </a:ext>
            </a:extLst>
          </p:cNvPr>
          <p:cNvSpPr/>
          <p:nvPr/>
        </p:nvSpPr>
        <p:spPr>
          <a:xfrm>
            <a:off x="9067250" y="3578594"/>
            <a:ext cx="906378" cy="37891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9C1662C-C272-2962-C537-A78AB8676486}"/>
              </a:ext>
            </a:extLst>
          </p:cNvPr>
          <p:cNvSpPr/>
          <p:nvPr/>
        </p:nvSpPr>
        <p:spPr>
          <a:xfrm>
            <a:off x="9180184" y="3655957"/>
            <a:ext cx="225871" cy="22491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1BEC183-875D-C978-7752-7173801762F2}"/>
              </a:ext>
            </a:extLst>
          </p:cNvPr>
          <p:cNvSpPr/>
          <p:nvPr/>
        </p:nvSpPr>
        <p:spPr>
          <a:xfrm>
            <a:off x="9545615" y="3659006"/>
            <a:ext cx="225871" cy="22491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E6B67D9E-340A-75DC-A8B0-CB2697CBDA8B}"/>
              </a:ext>
            </a:extLst>
          </p:cNvPr>
          <p:cNvSpPr txBox="1"/>
          <p:nvPr/>
        </p:nvSpPr>
        <p:spPr>
          <a:xfrm>
            <a:off x="9973628" y="3410161"/>
            <a:ext cx="655949" cy="523220"/>
          </a:xfrm>
          <a:prstGeom prst="rect">
            <a:avLst/>
          </a:prstGeom>
          <a:noFill/>
        </p:spPr>
        <p:txBody>
          <a:bodyPr wrap="none" rtlCol="0">
            <a:spAutoFit/>
          </a:bodyPr>
          <a:lstStyle/>
          <a:p>
            <a:r>
              <a:rPr lang="en-US" sz="2800" b="1" dirty="0"/>
              <a:t>. . .</a:t>
            </a:r>
          </a:p>
        </p:txBody>
      </p:sp>
    </p:spTree>
    <p:extLst>
      <p:ext uri="{BB962C8B-B14F-4D97-AF65-F5344CB8AC3E}">
        <p14:creationId xmlns:p14="http://schemas.microsoft.com/office/powerpoint/2010/main" val="38128486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B98396B0-1359-E92C-AC7F-95BBDBB999A7}"/>
              </a:ext>
            </a:extLst>
          </p:cNvPr>
          <p:cNvSpPr>
            <a:spLocks noGrp="1" noChangeArrowheads="1"/>
          </p:cNvSpPr>
          <p:nvPr>
            <p:ph type="title"/>
          </p:nvPr>
        </p:nvSpPr>
        <p:spPr/>
        <p:txBody>
          <a:bodyPr/>
          <a:lstStyle/>
          <a:p>
            <a:r>
              <a:rPr lang="en-US" altLang="en-US"/>
              <a:t>Aggregation</a:t>
            </a:r>
          </a:p>
        </p:txBody>
      </p:sp>
      <p:sp>
        <p:nvSpPr>
          <p:cNvPr id="274435" name="Text Box 3">
            <a:extLst>
              <a:ext uri="{FF2B5EF4-FFF2-40B4-BE49-F238E27FC236}">
                <a16:creationId xmlns:a16="http://schemas.microsoft.com/office/drawing/2014/main" id="{38F8B7FD-599E-E788-28A5-C8F0C7379476}"/>
              </a:ext>
            </a:extLst>
          </p:cNvPr>
          <p:cNvSpPr txBox="1">
            <a:spLocks noChangeArrowheads="1"/>
          </p:cNvSpPr>
          <p:nvPr/>
        </p:nvSpPr>
        <p:spPr bwMode="auto">
          <a:xfrm>
            <a:off x="6705601" y="1905000"/>
            <a:ext cx="2283189"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a:t>
            </a:r>
            <a:r>
              <a:rPr lang="en-US" altLang="en-US"/>
              <a:t>  count(*)</a:t>
            </a:r>
          </a:p>
          <a:p>
            <a:pPr eaLnBrk="0" hangingPunct="0"/>
            <a:r>
              <a:rPr lang="en-US" altLang="en-US">
                <a:solidFill>
                  <a:schemeClr val="accent2"/>
                </a:solidFill>
              </a:rPr>
              <a:t>FROM</a:t>
            </a:r>
            <a:r>
              <a:rPr lang="en-US" altLang="en-US"/>
              <a:t>     Product</a:t>
            </a:r>
          </a:p>
          <a:p>
            <a:pPr eaLnBrk="0" hangingPunct="0"/>
            <a:r>
              <a:rPr lang="en-US" altLang="en-US">
                <a:solidFill>
                  <a:schemeClr val="accent2"/>
                </a:solidFill>
              </a:rPr>
              <a:t>WHERE</a:t>
            </a:r>
            <a:r>
              <a:rPr lang="en-US" altLang="en-US"/>
              <a:t>   year &gt; 1995</a:t>
            </a:r>
          </a:p>
        </p:txBody>
      </p:sp>
      <p:sp>
        <p:nvSpPr>
          <p:cNvPr id="274437" name="Text Box 5">
            <a:extLst>
              <a:ext uri="{FF2B5EF4-FFF2-40B4-BE49-F238E27FC236}">
                <a16:creationId xmlns:a16="http://schemas.microsoft.com/office/drawing/2014/main" id="{A44AC257-6BBC-A179-8CC3-4AACCE0A1A51}"/>
              </a:ext>
            </a:extLst>
          </p:cNvPr>
          <p:cNvSpPr txBox="1">
            <a:spLocks noChangeArrowheads="1"/>
          </p:cNvSpPr>
          <p:nvPr/>
        </p:nvSpPr>
        <p:spPr bwMode="auto">
          <a:xfrm>
            <a:off x="2133600" y="1905000"/>
            <a:ext cx="2570640"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a:t>
            </a:r>
            <a:r>
              <a:rPr lang="en-US" altLang="en-US"/>
              <a:t>  avg(price)</a:t>
            </a:r>
          </a:p>
          <a:p>
            <a:pPr eaLnBrk="0" hangingPunct="0"/>
            <a:r>
              <a:rPr lang="en-US" altLang="en-US">
                <a:solidFill>
                  <a:schemeClr val="accent2"/>
                </a:solidFill>
              </a:rPr>
              <a:t>FROM</a:t>
            </a:r>
            <a:r>
              <a:rPr lang="en-US" altLang="en-US"/>
              <a:t>      Product</a:t>
            </a:r>
          </a:p>
          <a:p>
            <a:pPr eaLnBrk="0" hangingPunct="0"/>
            <a:r>
              <a:rPr lang="en-US" altLang="en-US">
                <a:solidFill>
                  <a:schemeClr val="accent2"/>
                </a:solidFill>
              </a:rPr>
              <a:t>WHERE </a:t>
            </a:r>
            <a:r>
              <a:rPr lang="en-US" altLang="en-US"/>
              <a:t>  maker=“Toyota”</a:t>
            </a:r>
          </a:p>
        </p:txBody>
      </p:sp>
      <p:sp>
        <p:nvSpPr>
          <p:cNvPr id="274438" name="Text Box 6">
            <a:extLst>
              <a:ext uri="{FF2B5EF4-FFF2-40B4-BE49-F238E27FC236}">
                <a16:creationId xmlns:a16="http://schemas.microsoft.com/office/drawing/2014/main" id="{F9FEC490-B848-714E-A44A-CDCD1BD4BCB0}"/>
              </a:ext>
            </a:extLst>
          </p:cNvPr>
          <p:cNvSpPr txBox="1">
            <a:spLocks noChangeArrowheads="1"/>
          </p:cNvSpPr>
          <p:nvPr/>
        </p:nvSpPr>
        <p:spPr bwMode="auto">
          <a:xfrm>
            <a:off x="2209800" y="3657601"/>
            <a:ext cx="6784421"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dirty="0"/>
              <a:t>SQL supports several aggregation operations:</a:t>
            </a:r>
          </a:p>
          <a:p>
            <a:pPr eaLnBrk="0" hangingPunct="0"/>
            <a:endParaRPr lang="en-US" altLang="en-US" sz="2800" dirty="0"/>
          </a:p>
          <a:p>
            <a:pPr eaLnBrk="0" hangingPunct="0"/>
            <a:r>
              <a:rPr lang="en-US" altLang="en-US" sz="2800" dirty="0"/>
              <a:t>     sum, count, min, max, </a:t>
            </a:r>
            <a:r>
              <a:rPr lang="en-US" altLang="en-US" sz="3200" dirty="0"/>
              <a:t>avg</a:t>
            </a:r>
            <a:endParaRPr lang="en-US" altLang="en-US" sz="2800" dirty="0"/>
          </a:p>
          <a:p>
            <a:pPr eaLnBrk="0" hangingPunct="0"/>
            <a:endParaRPr lang="en-US" altLang="en-US" sz="2800" dirty="0"/>
          </a:p>
        </p:txBody>
      </p:sp>
      <p:sp>
        <p:nvSpPr>
          <p:cNvPr id="3" name="Footer Placeholder 2">
            <a:extLst>
              <a:ext uri="{FF2B5EF4-FFF2-40B4-BE49-F238E27FC236}">
                <a16:creationId xmlns:a16="http://schemas.microsoft.com/office/drawing/2014/main" id="{CA02C0EB-0596-09AA-DA41-1DEC19903C32}"/>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4B462970-B2A5-CADA-1307-FC478CBD6C0D}"/>
              </a:ext>
            </a:extLst>
          </p:cNvPr>
          <p:cNvSpPr>
            <a:spLocks noGrp="1"/>
          </p:cNvSpPr>
          <p:nvPr>
            <p:ph type="sldNum" sz="quarter" idx="12"/>
          </p:nvPr>
        </p:nvSpPr>
        <p:spPr/>
        <p:txBody>
          <a:bodyPr/>
          <a:lstStyle/>
          <a:p>
            <a:fld id="{3C974458-8A97-4835-BF79-1FB6D7856C21}" type="slidenum">
              <a:rPr lang="en-US" smtClean="0"/>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Text Box 2">
            <a:extLst>
              <a:ext uri="{FF2B5EF4-FFF2-40B4-BE49-F238E27FC236}">
                <a16:creationId xmlns:a16="http://schemas.microsoft.com/office/drawing/2014/main" id="{B93F1953-E9B9-5CBA-C315-A0F63D74F733}"/>
              </a:ext>
            </a:extLst>
          </p:cNvPr>
          <p:cNvSpPr txBox="1">
            <a:spLocks noChangeArrowheads="1"/>
          </p:cNvSpPr>
          <p:nvPr/>
        </p:nvSpPr>
        <p:spPr bwMode="auto">
          <a:xfrm>
            <a:off x="2041526" y="1946275"/>
            <a:ext cx="52487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t>COUNT   applies to duplicates, unless otherwise stated:</a:t>
            </a:r>
          </a:p>
        </p:txBody>
      </p:sp>
      <p:sp>
        <p:nvSpPr>
          <p:cNvPr id="276483" name="Text Box 3">
            <a:extLst>
              <a:ext uri="{FF2B5EF4-FFF2-40B4-BE49-F238E27FC236}">
                <a16:creationId xmlns:a16="http://schemas.microsoft.com/office/drawing/2014/main" id="{05BBA89A-A20F-9CD1-4ADA-2CF69F3A8E31}"/>
              </a:ext>
            </a:extLst>
          </p:cNvPr>
          <p:cNvSpPr txBox="1">
            <a:spLocks noChangeArrowheads="1"/>
          </p:cNvSpPr>
          <p:nvPr/>
        </p:nvSpPr>
        <p:spPr bwMode="auto">
          <a:xfrm>
            <a:off x="2133600" y="2819400"/>
            <a:ext cx="2494594"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a:t>
            </a:r>
            <a:r>
              <a:rPr lang="en-US" altLang="en-US"/>
              <a:t>  Count(category) </a:t>
            </a:r>
          </a:p>
          <a:p>
            <a:pPr eaLnBrk="0" hangingPunct="0"/>
            <a:r>
              <a:rPr lang="en-US" altLang="en-US">
                <a:solidFill>
                  <a:schemeClr val="accent2"/>
                </a:solidFill>
              </a:rPr>
              <a:t>FROM</a:t>
            </a:r>
            <a:r>
              <a:rPr lang="en-US" altLang="en-US"/>
              <a:t>     Product</a:t>
            </a:r>
          </a:p>
          <a:p>
            <a:pPr eaLnBrk="0" hangingPunct="0"/>
            <a:r>
              <a:rPr lang="en-US" altLang="en-US">
                <a:solidFill>
                  <a:schemeClr val="accent2"/>
                </a:solidFill>
              </a:rPr>
              <a:t>WHERE</a:t>
            </a:r>
            <a:r>
              <a:rPr lang="en-US" altLang="en-US"/>
              <a:t>   year &gt; 1995</a:t>
            </a:r>
          </a:p>
        </p:txBody>
      </p:sp>
      <p:sp>
        <p:nvSpPr>
          <p:cNvPr id="276484" name="Rectangle 4">
            <a:extLst>
              <a:ext uri="{FF2B5EF4-FFF2-40B4-BE49-F238E27FC236}">
                <a16:creationId xmlns:a16="http://schemas.microsoft.com/office/drawing/2014/main" id="{547785AD-7519-296B-0EDA-0001E0576E4B}"/>
              </a:ext>
            </a:extLst>
          </p:cNvPr>
          <p:cNvSpPr>
            <a:spLocks noChangeArrowheads="1"/>
          </p:cNvSpPr>
          <p:nvPr/>
        </p:nvSpPr>
        <p:spPr bwMode="auto">
          <a:xfrm>
            <a:off x="6019800" y="2743200"/>
            <a:ext cx="1734770" cy="369332"/>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t>same as Count(*)</a:t>
            </a:r>
          </a:p>
        </p:txBody>
      </p:sp>
      <p:sp>
        <p:nvSpPr>
          <p:cNvPr id="276485" name="Rectangle 5">
            <a:extLst>
              <a:ext uri="{FF2B5EF4-FFF2-40B4-BE49-F238E27FC236}">
                <a16:creationId xmlns:a16="http://schemas.microsoft.com/office/drawing/2014/main" id="{EB75C7E1-766D-31EB-B272-202E6ADDA8C8}"/>
              </a:ext>
            </a:extLst>
          </p:cNvPr>
          <p:cNvSpPr>
            <a:spLocks noChangeArrowheads="1"/>
          </p:cNvSpPr>
          <p:nvPr/>
        </p:nvSpPr>
        <p:spPr bwMode="auto">
          <a:xfrm>
            <a:off x="1981200" y="4343400"/>
            <a:ext cx="1987788" cy="369332"/>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t>We probably want:</a:t>
            </a:r>
          </a:p>
        </p:txBody>
      </p:sp>
      <p:sp>
        <p:nvSpPr>
          <p:cNvPr id="276486" name="Text Box 6">
            <a:extLst>
              <a:ext uri="{FF2B5EF4-FFF2-40B4-BE49-F238E27FC236}">
                <a16:creationId xmlns:a16="http://schemas.microsoft.com/office/drawing/2014/main" id="{3921AD47-3496-6214-D6F8-826C0A973F6E}"/>
              </a:ext>
            </a:extLst>
          </p:cNvPr>
          <p:cNvSpPr txBox="1">
            <a:spLocks noChangeArrowheads="1"/>
          </p:cNvSpPr>
          <p:nvPr/>
        </p:nvSpPr>
        <p:spPr bwMode="auto">
          <a:xfrm>
            <a:off x="2209801" y="5029200"/>
            <a:ext cx="3347391"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a:t>
            </a:r>
            <a:r>
              <a:rPr lang="en-US" altLang="en-US"/>
              <a:t>  Count(</a:t>
            </a:r>
            <a:r>
              <a:rPr lang="en-US" altLang="en-US">
                <a:solidFill>
                  <a:schemeClr val="accent2"/>
                </a:solidFill>
              </a:rPr>
              <a:t>DISTINCT</a:t>
            </a:r>
            <a:r>
              <a:rPr lang="en-US" altLang="en-US"/>
              <a:t> category)</a:t>
            </a:r>
          </a:p>
          <a:p>
            <a:pPr eaLnBrk="0" hangingPunct="0"/>
            <a:r>
              <a:rPr lang="en-US" altLang="en-US">
                <a:solidFill>
                  <a:schemeClr val="accent2"/>
                </a:solidFill>
              </a:rPr>
              <a:t>FROM</a:t>
            </a:r>
            <a:r>
              <a:rPr lang="en-US" altLang="en-US"/>
              <a:t>     Product</a:t>
            </a:r>
          </a:p>
          <a:p>
            <a:pPr eaLnBrk="0" hangingPunct="0"/>
            <a:r>
              <a:rPr lang="en-US" altLang="en-US">
                <a:solidFill>
                  <a:schemeClr val="accent2"/>
                </a:solidFill>
              </a:rPr>
              <a:t>WHERE</a:t>
            </a:r>
            <a:r>
              <a:rPr lang="en-US" altLang="en-US"/>
              <a:t>   year &gt; 1995</a:t>
            </a:r>
          </a:p>
        </p:txBody>
      </p:sp>
      <p:sp>
        <p:nvSpPr>
          <p:cNvPr id="276487" name="Rectangle 7">
            <a:extLst>
              <a:ext uri="{FF2B5EF4-FFF2-40B4-BE49-F238E27FC236}">
                <a16:creationId xmlns:a16="http://schemas.microsoft.com/office/drawing/2014/main" id="{0A432385-9C47-F5E2-344B-7AAE7E243943}"/>
              </a:ext>
            </a:extLst>
          </p:cNvPr>
          <p:cNvSpPr>
            <a:spLocks noGrp="1" noChangeArrowheads="1"/>
          </p:cNvSpPr>
          <p:nvPr>
            <p:ph type="title"/>
          </p:nvPr>
        </p:nvSpPr>
        <p:spPr/>
        <p:txBody>
          <a:bodyPr/>
          <a:lstStyle/>
          <a:p>
            <a:r>
              <a:rPr lang="en-US" altLang="en-US"/>
              <a:t>Aggregation: Count</a:t>
            </a:r>
          </a:p>
        </p:txBody>
      </p:sp>
      <p:sp>
        <p:nvSpPr>
          <p:cNvPr id="3" name="Footer Placeholder 2">
            <a:extLst>
              <a:ext uri="{FF2B5EF4-FFF2-40B4-BE49-F238E27FC236}">
                <a16:creationId xmlns:a16="http://schemas.microsoft.com/office/drawing/2014/main" id="{DE47DE03-5128-CBCC-3B86-06931080F8FE}"/>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349AAF4B-0A6E-D689-4904-2922434C37E1}"/>
              </a:ext>
            </a:extLst>
          </p:cNvPr>
          <p:cNvSpPr>
            <a:spLocks noGrp="1"/>
          </p:cNvSpPr>
          <p:nvPr>
            <p:ph type="sldNum" sz="quarter" idx="12"/>
          </p:nvPr>
        </p:nvSpPr>
        <p:spPr/>
        <p:txBody>
          <a:bodyPr/>
          <a:lstStyle/>
          <a:p>
            <a:fld id="{3C974458-8A97-4835-BF79-1FB6D7856C21}" type="slidenum">
              <a:rPr lang="en-US" smtClean="0"/>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a:extLst>
              <a:ext uri="{FF2B5EF4-FFF2-40B4-BE49-F238E27FC236}">
                <a16:creationId xmlns:a16="http://schemas.microsoft.com/office/drawing/2014/main" id="{D6F18CD0-DFAA-9BF8-F9FD-A3CE4B995413}"/>
              </a:ext>
            </a:extLst>
          </p:cNvPr>
          <p:cNvSpPr>
            <a:spLocks noGrp="1" noChangeArrowheads="1"/>
          </p:cNvSpPr>
          <p:nvPr>
            <p:ph type="title"/>
          </p:nvPr>
        </p:nvSpPr>
        <p:spPr/>
        <p:txBody>
          <a:bodyPr/>
          <a:lstStyle/>
          <a:p>
            <a:r>
              <a:rPr lang="en-US" altLang="en-US"/>
              <a:t>Simple Aggregations</a:t>
            </a:r>
          </a:p>
        </p:txBody>
      </p:sp>
      <p:sp>
        <p:nvSpPr>
          <p:cNvPr id="280579" name="Rectangle 3">
            <a:extLst>
              <a:ext uri="{FF2B5EF4-FFF2-40B4-BE49-F238E27FC236}">
                <a16:creationId xmlns:a16="http://schemas.microsoft.com/office/drawing/2014/main" id="{C7F14A66-B310-69FB-C294-94D081F73228}"/>
              </a:ext>
            </a:extLst>
          </p:cNvPr>
          <p:cNvSpPr>
            <a:spLocks noChangeArrowheads="1"/>
          </p:cNvSpPr>
          <p:nvPr/>
        </p:nvSpPr>
        <p:spPr bwMode="auto">
          <a:xfrm>
            <a:off x="1840230" y="1551305"/>
            <a:ext cx="1651000" cy="579438"/>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chemeClr val="accent2"/>
                </a:solidFill>
              </a:rPr>
              <a:t>Purchase</a:t>
            </a:r>
          </a:p>
        </p:txBody>
      </p:sp>
      <p:graphicFrame>
        <p:nvGraphicFramePr>
          <p:cNvPr id="280580" name="Group 4">
            <a:extLst>
              <a:ext uri="{FF2B5EF4-FFF2-40B4-BE49-F238E27FC236}">
                <a16:creationId xmlns:a16="http://schemas.microsoft.com/office/drawing/2014/main" id="{564C8D81-F170-A96E-1B91-5A4BED96B133}"/>
              </a:ext>
            </a:extLst>
          </p:cNvPr>
          <p:cNvGraphicFramePr>
            <a:graphicFrameLocks noGrp="1"/>
          </p:cNvGraphicFramePr>
          <p:nvPr>
            <p:extLst>
              <p:ext uri="{D42A27DB-BD31-4B8C-83A1-F6EECF244321}">
                <p14:modId xmlns:p14="http://schemas.microsoft.com/office/powerpoint/2010/main" val="1946717199"/>
              </p:ext>
            </p:extLst>
          </p:nvPr>
        </p:nvGraphicFramePr>
        <p:xfrm>
          <a:off x="2526030" y="2259330"/>
          <a:ext cx="6477000" cy="2895602"/>
        </p:xfrm>
        <a:graphic>
          <a:graphicData uri="http://schemas.openxmlformats.org/drawingml/2006/table">
            <a:tbl>
              <a:tblPr/>
              <a:tblGrid>
                <a:gridCol w="1619250">
                  <a:extLst>
                    <a:ext uri="{9D8B030D-6E8A-4147-A177-3AD203B41FA5}">
                      <a16:colId xmlns:a16="http://schemas.microsoft.com/office/drawing/2014/main" val="528924730"/>
                    </a:ext>
                  </a:extLst>
                </a:gridCol>
                <a:gridCol w="1619250">
                  <a:extLst>
                    <a:ext uri="{9D8B030D-6E8A-4147-A177-3AD203B41FA5}">
                      <a16:colId xmlns:a16="http://schemas.microsoft.com/office/drawing/2014/main" val="897915729"/>
                    </a:ext>
                  </a:extLst>
                </a:gridCol>
                <a:gridCol w="1619250">
                  <a:extLst>
                    <a:ext uri="{9D8B030D-6E8A-4147-A177-3AD203B41FA5}">
                      <a16:colId xmlns:a16="http://schemas.microsoft.com/office/drawing/2014/main" val="437113658"/>
                    </a:ext>
                  </a:extLst>
                </a:gridCol>
                <a:gridCol w="1619250">
                  <a:extLst>
                    <a:ext uri="{9D8B030D-6E8A-4147-A177-3AD203B41FA5}">
                      <a16:colId xmlns:a16="http://schemas.microsoft.com/office/drawing/2014/main" val="252422708"/>
                    </a:ext>
                  </a:extLst>
                </a:gridCol>
              </a:tblGrid>
              <a:tr h="579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accent2"/>
                          </a:solidFill>
                          <a:effectLst/>
                          <a:latin typeface="Times New Roman" panose="02020603050405020304" pitchFamily="18"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accent2"/>
                          </a:solidFill>
                          <a:effectLst/>
                          <a:latin typeface="Times New Roman" panose="02020603050405020304" pitchFamily="18"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accent2"/>
                          </a:solidFill>
                          <a:effectLst/>
                          <a:latin typeface="Times New Roman" panose="02020603050405020304" pitchFamily="18"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61692097"/>
                  </a:ext>
                </a:extLst>
              </a:tr>
              <a:tr h="579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6314141"/>
                  </a:ext>
                </a:extLst>
              </a:tr>
              <a:tr h="577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23073345"/>
                  </a:ext>
                </a:extLst>
              </a:tr>
              <a:tr h="579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175217"/>
                  </a:ext>
                </a:extLst>
              </a:tr>
              <a:tr h="579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37343691"/>
                  </a:ext>
                </a:extLst>
              </a:tr>
            </a:tbl>
          </a:graphicData>
        </a:graphic>
      </p:graphicFrame>
      <p:sp>
        <p:nvSpPr>
          <p:cNvPr id="280612" name="Text Box 36">
            <a:extLst>
              <a:ext uri="{FF2B5EF4-FFF2-40B4-BE49-F238E27FC236}">
                <a16:creationId xmlns:a16="http://schemas.microsoft.com/office/drawing/2014/main" id="{9689B717-25B3-996C-E1D5-1C9A909782EC}"/>
              </a:ext>
            </a:extLst>
          </p:cNvPr>
          <p:cNvSpPr txBox="1">
            <a:spLocks noChangeArrowheads="1"/>
          </p:cNvSpPr>
          <p:nvPr/>
        </p:nvSpPr>
        <p:spPr bwMode="auto">
          <a:xfrm>
            <a:off x="1992630" y="5535930"/>
            <a:ext cx="2888932"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a:t>
            </a:r>
            <a:r>
              <a:rPr lang="en-US" altLang="en-US"/>
              <a:t>  Sum(price * quantity)</a:t>
            </a:r>
          </a:p>
          <a:p>
            <a:pPr eaLnBrk="0" hangingPunct="0"/>
            <a:r>
              <a:rPr lang="en-US" altLang="en-US">
                <a:solidFill>
                  <a:schemeClr val="accent2"/>
                </a:solidFill>
              </a:rPr>
              <a:t>FROM</a:t>
            </a:r>
            <a:r>
              <a:rPr lang="en-US" altLang="en-US"/>
              <a:t>      Purchase</a:t>
            </a:r>
          </a:p>
          <a:p>
            <a:pPr eaLnBrk="0" hangingPunct="0"/>
            <a:r>
              <a:rPr lang="en-US" altLang="en-US">
                <a:solidFill>
                  <a:schemeClr val="accent2"/>
                </a:solidFill>
              </a:rPr>
              <a:t>WHERE </a:t>
            </a:r>
            <a:r>
              <a:rPr lang="en-US" altLang="en-US"/>
              <a:t>  product = ‘bagel’</a:t>
            </a:r>
          </a:p>
        </p:txBody>
      </p:sp>
      <p:sp>
        <p:nvSpPr>
          <p:cNvPr id="280613" name="AutoShape 37">
            <a:extLst>
              <a:ext uri="{FF2B5EF4-FFF2-40B4-BE49-F238E27FC236}">
                <a16:creationId xmlns:a16="http://schemas.microsoft.com/office/drawing/2014/main" id="{21ABDB98-B710-0214-F06A-6465164FE9F0}"/>
              </a:ext>
            </a:extLst>
          </p:cNvPr>
          <p:cNvSpPr>
            <a:spLocks noChangeArrowheads="1"/>
          </p:cNvSpPr>
          <p:nvPr/>
        </p:nvSpPr>
        <p:spPr bwMode="auto">
          <a:xfrm>
            <a:off x="6564630" y="5792987"/>
            <a:ext cx="245474" cy="733663"/>
          </a:xfrm>
          <a:prstGeom prst="rightArrow">
            <a:avLst>
              <a:gd name="adj1" fmla="val 50000"/>
              <a:gd name="adj2" fmla="val 50245"/>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80614" name="Rectangle 38">
            <a:extLst>
              <a:ext uri="{FF2B5EF4-FFF2-40B4-BE49-F238E27FC236}">
                <a16:creationId xmlns:a16="http://schemas.microsoft.com/office/drawing/2014/main" id="{327B2B90-63AC-3858-66D9-9F7C409942C1}"/>
              </a:ext>
            </a:extLst>
          </p:cNvPr>
          <p:cNvSpPr>
            <a:spLocks noChangeArrowheads="1"/>
          </p:cNvSpPr>
          <p:nvPr/>
        </p:nvSpPr>
        <p:spPr bwMode="auto">
          <a:xfrm>
            <a:off x="8164830" y="5916930"/>
            <a:ext cx="1569660" cy="369332"/>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50  (= 20+30)</a:t>
            </a:r>
          </a:p>
        </p:txBody>
      </p:sp>
      <p:sp>
        <p:nvSpPr>
          <p:cNvPr id="3" name="Footer Placeholder 2">
            <a:extLst>
              <a:ext uri="{FF2B5EF4-FFF2-40B4-BE49-F238E27FC236}">
                <a16:creationId xmlns:a16="http://schemas.microsoft.com/office/drawing/2014/main" id="{A50A6FD1-C4C8-DC66-5BFE-98B37A11CD5A}"/>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840D64B2-8CC2-9A96-9860-EDE3F77463C0}"/>
              </a:ext>
            </a:extLst>
          </p:cNvPr>
          <p:cNvSpPr>
            <a:spLocks noGrp="1"/>
          </p:cNvSpPr>
          <p:nvPr>
            <p:ph type="sldNum" sz="quarter" idx="12"/>
          </p:nvPr>
        </p:nvSpPr>
        <p:spPr/>
        <p:txBody>
          <a:bodyPr/>
          <a:lstStyle/>
          <a:p>
            <a:fld id="{3C974458-8A97-4835-BF79-1FB6D7856C21}" type="slidenum">
              <a:rPr lang="en-US" smtClean="0"/>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a:extLst>
              <a:ext uri="{FF2B5EF4-FFF2-40B4-BE49-F238E27FC236}">
                <a16:creationId xmlns:a16="http://schemas.microsoft.com/office/drawing/2014/main" id="{26EC581D-F67E-3E4F-209E-FA515CD8998F}"/>
              </a:ext>
            </a:extLst>
          </p:cNvPr>
          <p:cNvSpPr>
            <a:spLocks noGrp="1" noChangeArrowheads="1"/>
          </p:cNvSpPr>
          <p:nvPr>
            <p:ph type="title"/>
          </p:nvPr>
        </p:nvSpPr>
        <p:spPr/>
        <p:txBody>
          <a:bodyPr/>
          <a:lstStyle/>
          <a:p>
            <a:r>
              <a:rPr lang="en-US" altLang="en-US"/>
              <a:t>Grouping and Aggregation</a:t>
            </a:r>
          </a:p>
        </p:txBody>
      </p:sp>
      <p:sp>
        <p:nvSpPr>
          <p:cNvPr id="282627" name="Text Box 3">
            <a:extLst>
              <a:ext uri="{FF2B5EF4-FFF2-40B4-BE49-F238E27FC236}">
                <a16:creationId xmlns:a16="http://schemas.microsoft.com/office/drawing/2014/main" id="{288C7EA4-3839-6A5C-E913-2D59AC730F5A}"/>
              </a:ext>
            </a:extLst>
          </p:cNvPr>
          <p:cNvSpPr txBox="1">
            <a:spLocks noChangeArrowheads="1"/>
          </p:cNvSpPr>
          <p:nvPr/>
        </p:nvSpPr>
        <p:spPr bwMode="auto">
          <a:xfrm>
            <a:off x="1812926" y="1641475"/>
            <a:ext cx="37775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solidFill>
                  <a:schemeClr val="accent2"/>
                </a:solidFill>
              </a:rPr>
              <a:t>Purchase(product, date, price, quantity)</a:t>
            </a:r>
            <a:endParaRPr lang="en-US" altLang="en-US"/>
          </a:p>
        </p:txBody>
      </p:sp>
      <p:sp>
        <p:nvSpPr>
          <p:cNvPr id="282628" name="Rectangle 4">
            <a:extLst>
              <a:ext uri="{FF2B5EF4-FFF2-40B4-BE49-F238E27FC236}">
                <a16:creationId xmlns:a16="http://schemas.microsoft.com/office/drawing/2014/main" id="{0DFF1986-58D7-4EED-038C-7FF375D3CB20}"/>
              </a:ext>
            </a:extLst>
          </p:cNvPr>
          <p:cNvSpPr>
            <a:spLocks noChangeArrowheads="1"/>
          </p:cNvSpPr>
          <p:nvPr/>
        </p:nvSpPr>
        <p:spPr bwMode="auto">
          <a:xfrm>
            <a:off x="2057400" y="3733801"/>
            <a:ext cx="5260736" cy="120032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 </a:t>
            </a:r>
            <a:r>
              <a:rPr lang="en-US" altLang="en-US"/>
              <a:t>       product, Sum(price*quantity) AS TotalSales</a:t>
            </a:r>
          </a:p>
          <a:p>
            <a:pPr eaLnBrk="0" hangingPunct="0"/>
            <a:r>
              <a:rPr lang="en-US" altLang="en-US">
                <a:solidFill>
                  <a:schemeClr val="accent2"/>
                </a:solidFill>
              </a:rPr>
              <a:t>FROM</a:t>
            </a:r>
            <a:r>
              <a:rPr lang="en-US" altLang="en-US"/>
              <a:t>           Purchase</a:t>
            </a:r>
          </a:p>
          <a:p>
            <a:pPr eaLnBrk="0" hangingPunct="0"/>
            <a:r>
              <a:rPr lang="en-US" altLang="en-US">
                <a:solidFill>
                  <a:schemeClr val="accent2"/>
                </a:solidFill>
              </a:rPr>
              <a:t>WHERE</a:t>
            </a:r>
            <a:r>
              <a:rPr lang="en-US" altLang="en-US"/>
              <a:t>        date &gt; ‘10/1/2005’</a:t>
            </a:r>
          </a:p>
          <a:p>
            <a:pPr eaLnBrk="0" hangingPunct="0"/>
            <a:r>
              <a:rPr lang="en-US" altLang="en-US">
                <a:solidFill>
                  <a:srgbClr val="FF0066"/>
                </a:solidFill>
              </a:rPr>
              <a:t>GROUP BY</a:t>
            </a:r>
            <a:r>
              <a:rPr lang="en-US" altLang="en-US"/>
              <a:t>  product</a:t>
            </a:r>
          </a:p>
        </p:txBody>
      </p:sp>
      <p:sp>
        <p:nvSpPr>
          <p:cNvPr id="282630" name="Rectangle 6">
            <a:extLst>
              <a:ext uri="{FF2B5EF4-FFF2-40B4-BE49-F238E27FC236}">
                <a16:creationId xmlns:a16="http://schemas.microsoft.com/office/drawing/2014/main" id="{64F94B15-5487-9295-DBEA-FF779A070D54}"/>
              </a:ext>
            </a:extLst>
          </p:cNvPr>
          <p:cNvSpPr>
            <a:spLocks noChangeArrowheads="1"/>
          </p:cNvSpPr>
          <p:nvPr/>
        </p:nvSpPr>
        <p:spPr bwMode="auto">
          <a:xfrm>
            <a:off x="1981201" y="2590800"/>
            <a:ext cx="4453655" cy="369332"/>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Find total sales after 10/1/2005 per product.</a:t>
            </a:r>
          </a:p>
        </p:txBody>
      </p:sp>
      <p:sp>
        <p:nvSpPr>
          <p:cNvPr id="3" name="Footer Placeholder 2">
            <a:extLst>
              <a:ext uri="{FF2B5EF4-FFF2-40B4-BE49-F238E27FC236}">
                <a16:creationId xmlns:a16="http://schemas.microsoft.com/office/drawing/2014/main" id="{7DE05D62-BD22-56EF-7E5A-6D5ED3EB0599}"/>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22E4524C-373A-DF33-B96D-12C229C751C1}"/>
              </a:ext>
            </a:extLst>
          </p:cNvPr>
          <p:cNvSpPr>
            <a:spLocks noGrp="1"/>
          </p:cNvSpPr>
          <p:nvPr>
            <p:ph type="sldNum" sz="quarter" idx="12"/>
          </p:nvPr>
        </p:nvSpPr>
        <p:spPr/>
        <p:txBody>
          <a:bodyPr/>
          <a:lstStyle/>
          <a:p>
            <a:fld id="{3C974458-8A97-4835-BF79-1FB6D7856C21}" type="slidenum">
              <a:rPr lang="en-US" smtClean="0"/>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a:extLst>
              <a:ext uri="{FF2B5EF4-FFF2-40B4-BE49-F238E27FC236}">
                <a16:creationId xmlns:a16="http://schemas.microsoft.com/office/drawing/2014/main" id="{6CAC8E15-B015-6631-C525-B99DE9BD7F3F}"/>
              </a:ext>
            </a:extLst>
          </p:cNvPr>
          <p:cNvSpPr>
            <a:spLocks noGrp="1" noChangeArrowheads="1"/>
          </p:cNvSpPr>
          <p:nvPr>
            <p:ph type="title"/>
          </p:nvPr>
        </p:nvSpPr>
        <p:spPr/>
        <p:txBody>
          <a:bodyPr/>
          <a:lstStyle/>
          <a:p>
            <a:r>
              <a:rPr lang="en-US" altLang="en-US"/>
              <a:t>Grouping and Aggregation</a:t>
            </a:r>
          </a:p>
        </p:txBody>
      </p:sp>
      <p:sp>
        <p:nvSpPr>
          <p:cNvPr id="284675" name="Text Box 3">
            <a:extLst>
              <a:ext uri="{FF2B5EF4-FFF2-40B4-BE49-F238E27FC236}">
                <a16:creationId xmlns:a16="http://schemas.microsoft.com/office/drawing/2014/main" id="{A58BE720-7C99-8C46-7C27-2DC3D1E7F7E9}"/>
              </a:ext>
            </a:extLst>
          </p:cNvPr>
          <p:cNvSpPr txBox="1">
            <a:spLocks noChangeArrowheads="1"/>
          </p:cNvSpPr>
          <p:nvPr/>
        </p:nvSpPr>
        <p:spPr bwMode="auto">
          <a:xfrm>
            <a:off x="1905000" y="2209800"/>
            <a:ext cx="841518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sz="2400"/>
          </a:p>
          <a:p>
            <a:pPr eaLnBrk="0" hangingPunct="0"/>
            <a:r>
              <a:rPr lang="en-US" altLang="en-US" sz="2400"/>
              <a:t>1. Compute the </a:t>
            </a:r>
            <a:r>
              <a:rPr lang="en-US" altLang="en-US" sz="2400">
                <a:solidFill>
                  <a:schemeClr val="accent2"/>
                </a:solidFill>
              </a:rPr>
              <a:t>FROM</a:t>
            </a:r>
            <a:r>
              <a:rPr lang="en-US" altLang="en-US" sz="2400"/>
              <a:t> and </a:t>
            </a:r>
            <a:r>
              <a:rPr lang="en-US" altLang="en-US" sz="2400">
                <a:solidFill>
                  <a:schemeClr val="accent2"/>
                </a:solidFill>
              </a:rPr>
              <a:t>WHERE</a:t>
            </a:r>
            <a:r>
              <a:rPr lang="en-US" altLang="en-US" sz="2400"/>
              <a:t> clauses.</a:t>
            </a:r>
          </a:p>
          <a:p>
            <a:pPr eaLnBrk="0" hangingPunct="0"/>
            <a:endParaRPr lang="en-US" altLang="en-US" sz="2400"/>
          </a:p>
          <a:p>
            <a:pPr eaLnBrk="0" hangingPunct="0"/>
            <a:r>
              <a:rPr lang="en-US" altLang="en-US" sz="2400"/>
              <a:t>2. Group by the attributes in the </a:t>
            </a:r>
            <a:r>
              <a:rPr lang="en-US" altLang="en-US" sz="2400">
                <a:solidFill>
                  <a:schemeClr val="accent2"/>
                </a:solidFill>
              </a:rPr>
              <a:t>GROUPBY</a:t>
            </a:r>
          </a:p>
          <a:p>
            <a:pPr eaLnBrk="0" hangingPunct="0"/>
            <a:endParaRPr lang="en-US" altLang="en-US" sz="2400"/>
          </a:p>
          <a:p>
            <a:pPr eaLnBrk="0" hangingPunct="0"/>
            <a:r>
              <a:rPr lang="en-US" altLang="en-US" sz="2400"/>
              <a:t>3. Compute the </a:t>
            </a:r>
            <a:r>
              <a:rPr lang="en-US" altLang="en-US" sz="2400">
                <a:solidFill>
                  <a:schemeClr val="accent2"/>
                </a:solidFill>
              </a:rPr>
              <a:t>SELECT</a:t>
            </a:r>
            <a:r>
              <a:rPr lang="en-US" altLang="en-US" sz="2400"/>
              <a:t> clause: grouped attributes and aggregates.</a:t>
            </a:r>
          </a:p>
        </p:txBody>
      </p:sp>
      <p:sp>
        <p:nvSpPr>
          <p:cNvPr id="3" name="Footer Placeholder 2">
            <a:extLst>
              <a:ext uri="{FF2B5EF4-FFF2-40B4-BE49-F238E27FC236}">
                <a16:creationId xmlns:a16="http://schemas.microsoft.com/office/drawing/2014/main" id="{CBD2B852-3364-1E8D-1084-77C83D858BE7}"/>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36E84259-7C7F-FE0E-9E86-1770752A404C}"/>
              </a:ext>
            </a:extLst>
          </p:cNvPr>
          <p:cNvSpPr>
            <a:spLocks noGrp="1"/>
          </p:cNvSpPr>
          <p:nvPr>
            <p:ph type="sldNum" sz="quarter" idx="12"/>
          </p:nvPr>
        </p:nvSpPr>
        <p:spPr/>
        <p:txBody>
          <a:bodyPr/>
          <a:lstStyle/>
          <a:p>
            <a:fld id="{3C974458-8A97-4835-BF79-1FB6D7856C21}" type="slidenum">
              <a:rPr lang="en-US" smtClean="0"/>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a:extLst>
              <a:ext uri="{FF2B5EF4-FFF2-40B4-BE49-F238E27FC236}">
                <a16:creationId xmlns:a16="http://schemas.microsoft.com/office/drawing/2014/main" id="{08B0EA3E-9168-5901-1324-0E59F3821376}"/>
              </a:ext>
            </a:extLst>
          </p:cNvPr>
          <p:cNvSpPr>
            <a:spLocks noGrp="1" noChangeArrowheads="1"/>
          </p:cNvSpPr>
          <p:nvPr>
            <p:ph type="title"/>
          </p:nvPr>
        </p:nvSpPr>
        <p:spPr/>
        <p:txBody>
          <a:bodyPr/>
          <a:lstStyle/>
          <a:p>
            <a:r>
              <a:rPr lang="en-US" altLang="en-US"/>
              <a:t>1&amp;2. FROM-WHERE-GROUPBY</a:t>
            </a:r>
          </a:p>
        </p:txBody>
      </p:sp>
      <p:graphicFrame>
        <p:nvGraphicFramePr>
          <p:cNvPr id="286723" name="Group 3">
            <a:extLst>
              <a:ext uri="{FF2B5EF4-FFF2-40B4-BE49-F238E27FC236}">
                <a16:creationId xmlns:a16="http://schemas.microsoft.com/office/drawing/2014/main" id="{2E75E31F-8F05-9C89-2EA0-788A29CDEBF5}"/>
              </a:ext>
            </a:extLst>
          </p:cNvPr>
          <p:cNvGraphicFramePr>
            <a:graphicFrameLocks noGrp="1"/>
          </p:cNvGraphicFramePr>
          <p:nvPr/>
        </p:nvGraphicFramePr>
        <p:xfrm>
          <a:off x="2590800" y="2438401"/>
          <a:ext cx="6477000" cy="2894014"/>
        </p:xfrm>
        <a:graphic>
          <a:graphicData uri="http://schemas.openxmlformats.org/drawingml/2006/table">
            <a:tbl>
              <a:tblPr/>
              <a:tblGrid>
                <a:gridCol w="1619250">
                  <a:extLst>
                    <a:ext uri="{9D8B030D-6E8A-4147-A177-3AD203B41FA5}">
                      <a16:colId xmlns:a16="http://schemas.microsoft.com/office/drawing/2014/main" val="2974500659"/>
                    </a:ext>
                  </a:extLst>
                </a:gridCol>
                <a:gridCol w="1619250">
                  <a:extLst>
                    <a:ext uri="{9D8B030D-6E8A-4147-A177-3AD203B41FA5}">
                      <a16:colId xmlns:a16="http://schemas.microsoft.com/office/drawing/2014/main" val="1144960063"/>
                    </a:ext>
                  </a:extLst>
                </a:gridCol>
                <a:gridCol w="1619250">
                  <a:extLst>
                    <a:ext uri="{9D8B030D-6E8A-4147-A177-3AD203B41FA5}">
                      <a16:colId xmlns:a16="http://schemas.microsoft.com/office/drawing/2014/main" val="348882094"/>
                    </a:ext>
                  </a:extLst>
                </a:gridCol>
                <a:gridCol w="1619250">
                  <a:extLst>
                    <a:ext uri="{9D8B030D-6E8A-4147-A177-3AD203B41FA5}">
                      <a16:colId xmlns:a16="http://schemas.microsoft.com/office/drawing/2014/main" val="694952444"/>
                    </a:ext>
                  </a:extLst>
                </a:gridCol>
              </a:tblGrid>
              <a:tr h="579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accent2"/>
                          </a:solidFill>
                          <a:effectLst/>
                          <a:latin typeface="Times New Roman" panose="02020603050405020304" pitchFamily="18"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accent2"/>
                          </a:solidFill>
                          <a:effectLst/>
                          <a:latin typeface="Times New Roman" panose="02020603050405020304" pitchFamily="18"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accent2"/>
                          </a:solidFill>
                          <a:effectLst/>
                          <a:latin typeface="Times New Roman" panose="02020603050405020304" pitchFamily="18"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32854676"/>
                  </a:ext>
                </a:extLst>
              </a:tr>
              <a:tr h="579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5247182"/>
                  </a:ext>
                </a:extLst>
              </a:tr>
              <a:tr h="577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86970977"/>
                  </a:ext>
                </a:extLst>
              </a:tr>
              <a:tr h="5778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9387924"/>
                  </a:ext>
                </a:extLst>
              </a:tr>
              <a:tr h="579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91891169"/>
                  </a:ext>
                </a:extLst>
              </a:tr>
            </a:tbl>
          </a:graphicData>
        </a:graphic>
      </p:graphicFrame>
      <p:sp>
        <p:nvSpPr>
          <p:cNvPr id="3" name="Footer Placeholder 2">
            <a:extLst>
              <a:ext uri="{FF2B5EF4-FFF2-40B4-BE49-F238E27FC236}">
                <a16:creationId xmlns:a16="http://schemas.microsoft.com/office/drawing/2014/main" id="{3604A15D-D4DE-77F5-E030-6EAA4F6E90A3}"/>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01E60384-14CD-104F-535F-850FBD16B6EA}"/>
              </a:ext>
            </a:extLst>
          </p:cNvPr>
          <p:cNvSpPr>
            <a:spLocks noGrp="1"/>
          </p:cNvSpPr>
          <p:nvPr>
            <p:ph type="sldNum" sz="quarter" idx="12"/>
          </p:nvPr>
        </p:nvSpPr>
        <p:spPr/>
        <p:txBody>
          <a:bodyPr/>
          <a:lstStyle/>
          <a:p>
            <a:fld id="{3C974458-8A97-4835-BF79-1FB6D7856C21}" type="slidenum">
              <a:rPr lang="en-US" smtClean="0"/>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a:extLst>
              <a:ext uri="{FF2B5EF4-FFF2-40B4-BE49-F238E27FC236}">
                <a16:creationId xmlns:a16="http://schemas.microsoft.com/office/drawing/2014/main" id="{9BF1EF1C-B79D-A4AD-A56C-79361861D7E5}"/>
              </a:ext>
            </a:extLst>
          </p:cNvPr>
          <p:cNvSpPr>
            <a:spLocks noGrp="1" noChangeArrowheads="1"/>
          </p:cNvSpPr>
          <p:nvPr>
            <p:ph type="title"/>
          </p:nvPr>
        </p:nvSpPr>
        <p:spPr/>
        <p:txBody>
          <a:bodyPr/>
          <a:lstStyle/>
          <a:p>
            <a:r>
              <a:rPr lang="en-US" altLang="en-US"/>
              <a:t>3. SELECT</a:t>
            </a:r>
          </a:p>
        </p:txBody>
      </p:sp>
      <p:sp>
        <p:nvSpPr>
          <p:cNvPr id="288771" name="Rectangle 3">
            <a:extLst>
              <a:ext uri="{FF2B5EF4-FFF2-40B4-BE49-F238E27FC236}">
                <a16:creationId xmlns:a16="http://schemas.microsoft.com/office/drawing/2014/main" id="{54F51CE1-8A67-325E-8B72-4A75CA6BEC95}"/>
              </a:ext>
            </a:extLst>
          </p:cNvPr>
          <p:cNvSpPr>
            <a:spLocks noChangeArrowheads="1"/>
          </p:cNvSpPr>
          <p:nvPr/>
        </p:nvSpPr>
        <p:spPr bwMode="auto">
          <a:xfrm>
            <a:off x="2057400" y="4648201"/>
            <a:ext cx="5260736" cy="120032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 </a:t>
            </a:r>
            <a:r>
              <a:rPr lang="en-US" altLang="en-US"/>
              <a:t>       product, Sum(price*quantity) AS TotalSales</a:t>
            </a:r>
          </a:p>
          <a:p>
            <a:pPr eaLnBrk="0" hangingPunct="0"/>
            <a:r>
              <a:rPr lang="en-US" altLang="en-US">
                <a:solidFill>
                  <a:schemeClr val="accent2"/>
                </a:solidFill>
              </a:rPr>
              <a:t>FROM</a:t>
            </a:r>
            <a:r>
              <a:rPr lang="en-US" altLang="en-US"/>
              <a:t>           Purchase</a:t>
            </a:r>
          </a:p>
          <a:p>
            <a:pPr eaLnBrk="0" hangingPunct="0"/>
            <a:r>
              <a:rPr lang="en-US" altLang="en-US">
                <a:solidFill>
                  <a:schemeClr val="accent2"/>
                </a:solidFill>
              </a:rPr>
              <a:t>WHERE</a:t>
            </a:r>
            <a:r>
              <a:rPr lang="en-US" altLang="en-US"/>
              <a:t>        date &gt; ‘10/1/2005’</a:t>
            </a:r>
          </a:p>
          <a:p>
            <a:pPr eaLnBrk="0" hangingPunct="0"/>
            <a:r>
              <a:rPr lang="en-US" altLang="en-US">
                <a:solidFill>
                  <a:srgbClr val="FF0066"/>
                </a:solidFill>
              </a:rPr>
              <a:t>GROUP BY</a:t>
            </a:r>
            <a:r>
              <a:rPr lang="en-US" altLang="en-US"/>
              <a:t>  product</a:t>
            </a:r>
          </a:p>
        </p:txBody>
      </p:sp>
      <p:graphicFrame>
        <p:nvGraphicFramePr>
          <p:cNvPr id="288772" name="Group 4">
            <a:extLst>
              <a:ext uri="{FF2B5EF4-FFF2-40B4-BE49-F238E27FC236}">
                <a16:creationId xmlns:a16="http://schemas.microsoft.com/office/drawing/2014/main" id="{1C782FCF-A229-7C3A-560D-95A4F0AC3DE6}"/>
              </a:ext>
            </a:extLst>
          </p:cNvPr>
          <p:cNvGraphicFramePr>
            <a:graphicFrameLocks noGrp="1"/>
          </p:cNvGraphicFramePr>
          <p:nvPr/>
        </p:nvGraphicFramePr>
        <p:xfrm>
          <a:off x="1752600" y="1981201"/>
          <a:ext cx="4038600" cy="1828800"/>
        </p:xfrm>
        <a:graphic>
          <a:graphicData uri="http://schemas.openxmlformats.org/drawingml/2006/table">
            <a:tbl>
              <a:tblPr/>
              <a:tblGrid>
                <a:gridCol w="1009650">
                  <a:extLst>
                    <a:ext uri="{9D8B030D-6E8A-4147-A177-3AD203B41FA5}">
                      <a16:colId xmlns:a16="http://schemas.microsoft.com/office/drawing/2014/main" val="2315025945"/>
                    </a:ext>
                  </a:extLst>
                </a:gridCol>
                <a:gridCol w="1009650">
                  <a:extLst>
                    <a:ext uri="{9D8B030D-6E8A-4147-A177-3AD203B41FA5}">
                      <a16:colId xmlns:a16="http://schemas.microsoft.com/office/drawing/2014/main" val="3449170628"/>
                    </a:ext>
                  </a:extLst>
                </a:gridCol>
                <a:gridCol w="890588">
                  <a:extLst>
                    <a:ext uri="{9D8B030D-6E8A-4147-A177-3AD203B41FA5}">
                      <a16:colId xmlns:a16="http://schemas.microsoft.com/office/drawing/2014/main" val="1026685341"/>
                    </a:ext>
                  </a:extLst>
                </a:gridCol>
                <a:gridCol w="1128712">
                  <a:extLst>
                    <a:ext uri="{9D8B030D-6E8A-4147-A177-3AD203B41FA5}">
                      <a16:colId xmlns:a16="http://schemas.microsoft.com/office/drawing/2014/main" val="1326898727"/>
                    </a:ext>
                  </a:extLst>
                </a:gridCol>
              </a:tblGrid>
              <a:tr h="3349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imes New Roman" panose="02020603050405020304" pitchFamily="18"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imes New Roman" panose="02020603050405020304" pitchFamily="18"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imes New Roman" panose="02020603050405020304"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Times New Roman" panose="02020603050405020304" pitchFamily="18"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1347010"/>
                  </a:ext>
                </a:extLst>
              </a:tr>
              <a:tr h="3349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20432951"/>
                  </a:ext>
                </a:extLst>
              </a:tr>
              <a:tr h="3365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1369195"/>
                  </a:ext>
                </a:extLst>
              </a:tr>
              <a:tr h="3349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38212792"/>
                  </a:ext>
                </a:extLst>
              </a:tr>
              <a:tr h="3349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33893284"/>
                  </a:ext>
                </a:extLst>
              </a:tr>
            </a:tbl>
          </a:graphicData>
        </a:graphic>
      </p:graphicFrame>
      <p:graphicFrame>
        <p:nvGraphicFramePr>
          <p:cNvPr id="288806" name="Group 38">
            <a:extLst>
              <a:ext uri="{FF2B5EF4-FFF2-40B4-BE49-F238E27FC236}">
                <a16:creationId xmlns:a16="http://schemas.microsoft.com/office/drawing/2014/main" id="{07E3FDE6-F959-97B6-47BD-208D1F1ADBAB}"/>
              </a:ext>
            </a:extLst>
          </p:cNvPr>
          <p:cNvGraphicFramePr>
            <a:graphicFrameLocks noGrp="1"/>
          </p:cNvGraphicFramePr>
          <p:nvPr/>
        </p:nvGraphicFramePr>
        <p:xfrm>
          <a:off x="7086600" y="1905000"/>
          <a:ext cx="3429000" cy="1803401"/>
        </p:xfrm>
        <a:graphic>
          <a:graphicData uri="http://schemas.openxmlformats.org/drawingml/2006/table">
            <a:tbl>
              <a:tblPr/>
              <a:tblGrid>
                <a:gridCol w="1524000">
                  <a:extLst>
                    <a:ext uri="{9D8B030D-6E8A-4147-A177-3AD203B41FA5}">
                      <a16:colId xmlns:a16="http://schemas.microsoft.com/office/drawing/2014/main" val="804981232"/>
                    </a:ext>
                  </a:extLst>
                </a:gridCol>
                <a:gridCol w="1905000">
                  <a:extLst>
                    <a:ext uri="{9D8B030D-6E8A-4147-A177-3AD203B41FA5}">
                      <a16:colId xmlns:a16="http://schemas.microsoft.com/office/drawing/2014/main" val="923814008"/>
                    </a:ext>
                  </a:extLst>
                </a:gridCol>
              </a:tblGrid>
              <a:tr h="6016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accent2"/>
                          </a:solidFill>
                          <a:effectLst/>
                          <a:latin typeface="Times New Roman" panose="02020603050405020304" pitchFamily="18"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accent2"/>
                          </a:solidFill>
                          <a:effectLst/>
                          <a:latin typeface="Times New Roman" panose="02020603050405020304" pitchFamily="18" charset="0"/>
                        </a:rPr>
                        <a:t>TotalSales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90499786"/>
                  </a:ext>
                </a:extLst>
              </a:tr>
              <a:tr h="6000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12757949"/>
                  </a:ext>
                </a:extLst>
              </a:tr>
              <a:tr h="6016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2649353"/>
                  </a:ext>
                </a:extLst>
              </a:tr>
            </a:tbl>
          </a:graphicData>
        </a:graphic>
      </p:graphicFrame>
      <p:sp>
        <p:nvSpPr>
          <p:cNvPr id="288820" name="AutoShape 52">
            <a:extLst>
              <a:ext uri="{FF2B5EF4-FFF2-40B4-BE49-F238E27FC236}">
                <a16:creationId xmlns:a16="http://schemas.microsoft.com/office/drawing/2014/main" id="{3FD32624-BEE2-5060-C73F-EC3C191DF372}"/>
              </a:ext>
            </a:extLst>
          </p:cNvPr>
          <p:cNvSpPr>
            <a:spLocks noChangeArrowheads="1"/>
          </p:cNvSpPr>
          <p:nvPr/>
        </p:nvSpPr>
        <p:spPr bwMode="auto">
          <a:xfrm>
            <a:off x="5943600" y="2543057"/>
            <a:ext cx="245474" cy="733663"/>
          </a:xfrm>
          <a:prstGeom prst="rightArrow">
            <a:avLst>
              <a:gd name="adj1" fmla="val 50000"/>
              <a:gd name="adj2" fmla="val 50245"/>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 name="Footer Placeholder 2">
            <a:extLst>
              <a:ext uri="{FF2B5EF4-FFF2-40B4-BE49-F238E27FC236}">
                <a16:creationId xmlns:a16="http://schemas.microsoft.com/office/drawing/2014/main" id="{16F010FD-8EA8-EF6F-61FF-3F608B7A88CA}"/>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2A5208EB-5402-EF54-3DC1-D82D37F4BCDC}"/>
              </a:ext>
            </a:extLst>
          </p:cNvPr>
          <p:cNvSpPr>
            <a:spLocks noGrp="1"/>
          </p:cNvSpPr>
          <p:nvPr>
            <p:ph type="sldNum" sz="quarter" idx="12"/>
          </p:nvPr>
        </p:nvSpPr>
        <p:spPr/>
        <p:txBody>
          <a:bodyPr/>
          <a:lstStyle/>
          <a:p>
            <a:fld id="{3C974458-8A97-4835-BF79-1FB6D7856C21}" type="slidenum">
              <a:rPr lang="en-US" smtClean="0"/>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a:extLst>
              <a:ext uri="{FF2B5EF4-FFF2-40B4-BE49-F238E27FC236}">
                <a16:creationId xmlns:a16="http://schemas.microsoft.com/office/drawing/2014/main" id="{D587DEEF-51F6-3D85-FD91-E4CC90549705}"/>
              </a:ext>
            </a:extLst>
          </p:cNvPr>
          <p:cNvSpPr>
            <a:spLocks noGrp="1" noChangeArrowheads="1"/>
          </p:cNvSpPr>
          <p:nvPr>
            <p:ph type="title"/>
          </p:nvPr>
        </p:nvSpPr>
        <p:spPr/>
        <p:txBody>
          <a:bodyPr/>
          <a:lstStyle/>
          <a:p>
            <a:r>
              <a:rPr lang="en-US" altLang="en-US"/>
              <a:t>Another Example</a:t>
            </a:r>
          </a:p>
        </p:txBody>
      </p:sp>
      <p:sp>
        <p:nvSpPr>
          <p:cNvPr id="292867" name="Text Box 3">
            <a:extLst>
              <a:ext uri="{FF2B5EF4-FFF2-40B4-BE49-F238E27FC236}">
                <a16:creationId xmlns:a16="http://schemas.microsoft.com/office/drawing/2014/main" id="{A2385D61-163F-381F-8895-B470E9912C5C}"/>
              </a:ext>
            </a:extLst>
          </p:cNvPr>
          <p:cNvSpPr txBox="1">
            <a:spLocks noChangeArrowheads="1"/>
          </p:cNvSpPr>
          <p:nvPr/>
        </p:nvSpPr>
        <p:spPr bwMode="auto">
          <a:xfrm>
            <a:off x="2362200" y="3048000"/>
            <a:ext cx="4661854"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SELECT</a:t>
            </a:r>
            <a:r>
              <a:rPr lang="en-US" altLang="en-US"/>
              <a:t>      product,</a:t>
            </a:r>
            <a:br>
              <a:rPr lang="en-US" altLang="en-US"/>
            </a:br>
            <a:r>
              <a:rPr lang="en-US" altLang="en-US"/>
              <a:t>                     sum(price * quantity) AS SumSales</a:t>
            </a:r>
          </a:p>
          <a:p>
            <a:pPr eaLnBrk="0" hangingPunct="0"/>
            <a:r>
              <a:rPr lang="en-US" altLang="en-US"/>
              <a:t>                     max(quantity) AS MaxQuantity</a:t>
            </a:r>
          </a:p>
          <a:p>
            <a:pPr eaLnBrk="0" hangingPunct="0"/>
            <a:r>
              <a:rPr lang="en-US" altLang="en-US">
                <a:solidFill>
                  <a:schemeClr val="accent2"/>
                </a:solidFill>
              </a:rPr>
              <a:t>FROM</a:t>
            </a:r>
            <a:r>
              <a:rPr lang="en-US" altLang="en-US"/>
              <a:t>         Purchase</a:t>
            </a:r>
          </a:p>
          <a:p>
            <a:pPr eaLnBrk="0" hangingPunct="0"/>
            <a:r>
              <a:rPr lang="en-US" altLang="en-US">
                <a:solidFill>
                  <a:srgbClr val="FF5050"/>
                </a:solidFill>
              </a:rPr>
              <a:t>GROUP BY</a:t>
            </a:r>
            <a:r>
              <a:rPr lang="en-US" altLang="en-US"/>
              <a:t> product</a:t>
            </a:r>
          </a:p>
        </p:txBody>
      </p:sp>
      <p:sp>
        <p:nvSpPr>
          <p:cNvPr id="292868" name="Oval 4">
            <a:extLst>
              <a:ext uri="{FF2B5EF4-FFF2-40B4-BE49-F238E27FC236}">
                <a16:creationId xmlns:a16="http://schemas.microsoft.com/office/drawing/2014/main" id="{8A792F47-61BB-BFF0-A072-ED1820D8F894}"/>
              </a:ext>
            </a:extLst>
          </p:cNvPr>
          <p:cNvSpPr>
            <a:spLocks noChangeArrowheads="1"/>
          </p:cNvSpPr>
          <p:nvPr/>
        </p:nvSpPr>
        <p:spPr bwMode="auto">
          <a:xfrm>
            <a:off x="8167176" y="1790293"/>
            <a:ext cx="1693299" cy="908864"/>
          </a:xfrm>
          <a:prstGeom prst="ellipse">
            <a:avLst/>
          </a:prstGeom>
          <a:solidFill>
            <a:srgbClr val="C0C0C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a:t>What does</a:t>
            </a:r>
          </a:p>
          <a:p>
            <a:pPr algn="ctr"/>
            <a:r>
              <a:rPr lang="en-US" altLang="en-US"/>
              <a:t>it mean ?</a:t>
            </a:r>
          </a:p>
        </p:txBody>
      </p:sp>
      <p:sp>
        <p:nvSpPr>
          <p:cNvPr id="3" name="Footer Placeholder 2">
            <a:extLst>
              <a:ext uri="{FF2B5EF4-FFF2-40B4-BE49-F238E27FC236}">
                <a16:creationId xmlns:a16="http://schemas.microsoft.com/office/drawing/2014/main" id="{3A300D0C-29E7-4897-F885-4C72C4FD9409}"/>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3E0F8390-8E7F-73FB-583D-D237282E0DC6}"/>
              </a:ext>
            </a:extLst>
          </p:cNvPr>
          <p:cNvSpPr>
            <a:spLocks noGrp="1"/>
          </p:cNvSpPr>
          <p:nvPr>
            <p:ph type="sldNum" sz="quarter" idx="12"/>
          </p:nvPr>
        </p:nvSpPr>
        <p:spPr/>
        <p:txBody>
          <a:bodyPr/>
          <a:lstStyle/>
          <a:p>
            <a:fld id="{3C974458-8A97-4835-BF79-1FB6D7856C21}" type="slidenum">
              <a:rPr lang="en-US" smtClean="0"/>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a:extLst>
              <a:ext uri="{FF2B5EF4-FFF2-40B4-BE49-F238E27FC236}">
                <a16:creationId xmlns:a16="http://schemas.microsoft.com/office/drawing/2014/main" id="{172F90CB-9793-8D2B-006A-6D9D890305C5}"/>
              </a:ext>
            </a:extLst>
          </p:cNvPr>
          <p:cNvSpPr>
            <a:spLocks noGrp="1" noChangeArrowheads="1"/>
          </p:cNvSpPr>
          <p:nvPr>
            <p:ph type="title"/>
          </p:nvPr>
        </p:nvSpPr>
        <p:spPr/>
        <p:txBody>
          <a:bodyPr/>
          <a:lstStyle/>
          <a:p>
            <a:r>
              <a:rPr lang="en-US" altLang="en-US"/>
              <a:t>HAVING Clause</a:t>
            </a:r>
          </a:p>
        </p:txBody>
      </p:sp>
      <p:sp>
        <p:nvSpPr>
          <p:cNvPr id="294915" name="Rectangle 3">
            <a:extLst>
              <a:ext uri="{FF2B5EF4-FFF2-40B4-BE49-F238E27FC236}">
                <a16:creationId xmlns:a16="http://schemas.microsoft.com/office/drawing/2014/main" id="{760E1A0E-445D-7E39-46C7-5DDD16BA6013}"/>
              </a:ext>
            </a:extLst>
          </p:cNvPr>
          <p:cNvSpPr>
            <a:spLocks noChangeArrowheads="1"/>
          </p:cNvSpPr>
          <p:nvPr/>
        </p:nvSpPr>
        <p:spPr bwMode="auto">
          <a:xfrm>
            <a:off x="2438400" y="3352800"/>
            <a:ext cx="4017638"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altLang="en-US">
                <a:solidFill>
                  <a:schemeClr val="accent2"/>
                </a:solidFill>
              </a:rPr>
              <a:t>SELECT</a:t>
            </a:r>
            <a:r>
              <a:rPr lang="en-US" altLang="en-US"/>
              <a:t>       product, Sum(price * quantity)</a:t>
            </a:r>
          </a:p>
          <a:p>
            <a:r>
              <a:rPr lang="en-US" altLang="en-US">
                <a:solidFill>
                  <a:schemeClr val="accent2"/>
                </a:solidFill>
              </a:rPr>
              <a:t>FROM</a:t>
            </a:r>
            <a:r>
              <a:rPr lang="en-US" altLang="en-US"/>
              <a:t>          Purchase</a:t>
            </a:r>
          </a:p>
          <a:p>
            <a:r>
              <a:rPr lang="en-US" altLang="en-US">
                <a:solidFill>
                  <a:schemeClr val="accent2"/>
                </a:solidFill>
              </a:rPr>
              <a:t>WHERE</a:t>
            </a:r>
            <a:r>
              <a:rPr lang="en-US" altLang="en-US"/>
              <a:t>       date &gt; ‘10/1/2005’</a:t>
            </a:r>
          </a:p>
          <a:p>
            <a:r>
              <a:rPr lang="en-US" altLang="en-US">
                <a:solidFill>
                  <a:schemeClr val="accent2"/>
                </a:solidFill>
              </a:rPr>
              <a:t>GROUP</a:t>
            </a:r>
            <a:r>
              <a:rPr lang="en-US" altLang="en-US"/>
              <a:t> </a:t>
            </a:r>
            <a:r>
              <a:rPr lang="en-US" altLang="en-US">
                <a:solidFill>
                  <a:schemeClr val="accent2"/>
                </a:solidFill>
              </a:rPr>
              <a:t>BY</a:t>
            </a:r>
            <a:r>
              <a:rPr lang="en-US" altLang="en-US"/>
              <a:t> product</a:t>
            </a:r>
          </a:p>
          <a:p>
            <a:r>
              <a:rPr lang="en-US" altLang="en-US">
                <a:solidFill>
                  <a:srgbClr val="FF0066"/>
                </a:solidFill>
              </a:rPr>
              <a:t>HAVING</a:t>
            </a:r>
            <a:r>
              <a:rPr lang="en-US" altLang="en-US"/>
              <a:t>      Sum(quantity) &gt; 30</a:t>
            </a:r>
          </a:p>
        </p:txBody>
      </p:sp>
      <p:sp>
        <p:nvSpPr>
          <p:cNvPr id="294916" name="Text Box 4">
            <a:extLst>
              <a:ext uri="{FF2B5EF4-FFF2-40B4-BE49-F238E27FC236}">
                <a16:creationId xmlns:a16="http://schemas.microsoft.com/office/drawing/2014/main" id="{7855035C-A979-ED5A-FD88-AFD44D3ED58C}"/>
              </a:ext>
            </a:extLst>
          </p:cNvPr>
          <p:cNvSpPr txBox="1">
            <a:spLocks noChangeArrowheads="1"/>
          </p:cNvSpPr>
          <p:nvPr/>
        </p:nvSpPr>
        <p:spPr bwMode="auto">
          <a:xfrm>
            <a:off x="2133601" y="1600200"/>
            <a:ext cx="568463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a:p>
          <a:p>
            <a:pPr eaLnBrk="0" hangingPunct="0"/>
            <a:r>
              <a:rPr lang="en-US" altLang="en-US"/>
              <a:t>Same query, except that we consider only products that had</a:t>
            </a:r>
          </a:p>
          <a:p>
            <a:pPr eaLnBrk="0" hangingPunct="0"/>
            <a:r>
              <a:rPr lang="en-US" altLang="en-US"/>
              <a:t>at least 100 buyers.</a:t>
            </a:r>
          </a:p>
        </p:txBody>
      </p:sp>
      <p:sp>
        <p:nvSpPr>
          <p:cNvPr id="294917" name="Text Box 5">
            <a:extLst>
              <a:ext uri="{FF2B5EF4-FFF2-40B4-BE49-F238E27FC236}">
                <a16:creationId xmlns:a16="http://schemas.microsoft.com/office/drawing/2014/main" id="{98415840-F0BB-2B3D-A514-1DC78F415228}"/>
              </a:ext>
            </a:extLst>
          </p:cNvPr>
          <p:cNvSpPr txBox="1">
            <a:spLocks noChangeArrowheads="1"/>
          </p:cNvSpPr>
          <p:nvPr/>
        </p:nvSpPr>
        <p:spPr bwMode="auto">
          <a:xfrm>
            <a:off x="1965326" y="5603875"/>
            <a:ext cx="48016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solidFill>
                  <a:schemeClr val="accent2"/>
                </a:solidFill>
              </a:rPr>
              <a:t>HAVING clause contains conditions on aggregates.</a:t>
            </a:r>
          </a:p>
        </p:txBody>
      </p:sp>
      <p:sp>
        <p:nvSpPr>
          <p:cNvPr id="3" name="Footer Placeholder 2">
            <a:extLst>
              <a:ext uri="{FF2B5EF4-FFF2-40B4-BE49-F238E27FC236}">
                <a16:creationId xmlns:a16="http://schemas.microsoft.com/office/drawing/2014/main" id="{0E69E2E3-A4A2-AF31-B02C-E1144F04E8B7}"/>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FD504D8C-D994-29E7-6452-8668A17A35F2}"/>
              </a:ext>
            </a:extLst>
          </p:cNvPr>
          <p:cNvSpPr>
            <a:spLocks noGrp="1"/>
          </p:cNvSpPr>
          <p:nvPr>
            <p:ph type="sldNum" sz="quarter" idx="12"/>
          </p:nvPr>
        </p:nvSpPr>
        <p:spPr/>
        <p:txBody>
          <a:bodyPr/>
          <a:lstStyle/>
          <a:p>
            <a:fld id="{3C974458-8A97-4835-BF79-1FB6D7856C21}" type="slidenum">
              <a:rPr lang="en-US" smtClean="0"/>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a:extLst>
              <a:ext uri="{FF2B5EF4-FFF2-40B4-BE49-F238E27FC236}">
                <a16:creationId xmlns:a16="http://schemas.microsoft.com/office/drawing/2014/main" id="{428248D2-D215-B3DC-4891-0F463E98006D}"/>
              </a:ext>
            </a:extLst>
          </p:cNvPr>
          <p:cNvSpPr>
            <a:spLocks noGrp="1" noChangeArrowheads="1"/>
          </p:cNvSpPr>
          <p:nvPr>
            <p:ph type="title"/>
          </p:nvPr>
        </p:nvSpPr>
        <p:spPr/>
        <p:txBody>
          <a:bodyPr/>
          <a:lstStyle/>
          <a:p>
            <a:r>
              <a:rPr lang="en-US" altLang="en-US"/>
              <a:t>General form of Grouping and Aggregation</a:t>
            </a:r>
          </a:p>
        </p:txBody>
      </p:sp>
      <p:sp>
        <p:nvSpPr>
          <p:cNvPr id="296963" name="Rectangle 3">
            <a:extLst>
              <a:ext uri="{FF2B5EF4-FFF2-40B4-BE49-F238E27FC236}">
                <a16:creationId xmlns:a16="http://schemas.microsoft.com/office/drawing/2014/main" id="{9ED99C3F-71DD-76A3-304D-7636CE5997B7}"/>
              </a:ext>
            </a:extLst>
          </p:cNvPr>
          <p:cNvSpPr>
            <a:spLocks noGrp="1" noChangeArrowheads="1"/>
          </p:cNvSpPr>
          <p:nvPr>
            <p:ph type="body" idx="1"/>
          </p:nvPr>
        </p:nvSpPr>
        <p:spPr/>
        <p:txBody>
          <a:bodyPr>
            <a:normAutofit fontScale="77500" lnSpcReduction="20000"/>
          </a:bodyPr>
          <a:lstStyle/>
          <a:p>
            <a:r>
              <a:rPr lang="en-US" altLang="en-US"/>
              <a:t>SELECT    S</a:t>
            </a:r>
          </a:p>
          <a:p>
            <a:r>
              <a:rPr lang="en-US" altLang="en-US"/>
              <a:t>FROM       R1,…,Rn</a:t>
            </a:r>
          </a:p>
          <a:p>
            <a:r>
              <a:rPr lang="en-US" altLang="en-US"/>
              <a:t>WHERE    C1</a:t>
            </a:r>
          </a:p>
          <a:p>
            <a:r>
              <a:rPr lang="en-US" altLang="en-US"/>
              <a:t>GROUP BY a1,…,ak</a:t>
            </a:r>
          </a:p>
          <a:p>
            <a:r>
              <a:rPr lang="en-US" altLang="en-US"/>
              <a:t>HAVING     C2</a:t>
            </a:r>
          </a:p>
          <a:p>
            <a:endParaRPr lang="en-US" altLang="en-US"/>
          </a:p>
          <a:p>
            <a:r>
              <a:rPr lang="en-US" altLang="en-US"/>
              <a:t>S = may contain attributes a1,…,ak and/or any aggregates but NO OTHER ATTRIBUTES</a:t>
            </a:r>
          </a:p>
          <a:p>
            <a:r>
              <a:rPr lang="en-US" altLang="en-US"/>
              <a:t>C1 = is any condition on the attributes in R1,…,Rn</a:t>
            </a:r>
          </a:p>
          <a:p>
            <a:r>
              <a:rPr lang="en-US" altLang="en-US"/>
              <a:t>C2 = is any condition on aggregate expressions</a:t>
            </a:r>
          </a:p>
        </p:txBody>
      </p:sp>
      <p:sp>
        <p:nvSpPr>
          <p:cNvPr id="4" name="Footer Placeholder 3">
            <a:extLst>
              <a:ext uri="{FF2B5EF4-FFF2-40B4-BE49-F238E27FC236}">
                <a16:creationId xmlns:a16="http://schemas.microsoft.com/office/drawing/2014/main" id="{D3D17A4C-F939-B2EA-F1CA-E0F2B5954772}"/>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247924DB-F9B4-776A-4ABD-52687CA6CA8F}"/>
              </a:ext>
            </a:extLst>
          </p:cNvPr>
          <p:cNvSpPr>
            <a:spLocks noGrp="1"/>
          </p:cNvSpPr>
          <p:nvPr>
            <p:ph type="sldNum" sz="quarter" idx="12"/>
          </p:nvPr>
        </p:nvSpPr>
        <p:spPr/>
        <p:txBody>
          <a:bodyPr/>
          <a:lstStyle/>
          <a:p>
            <a:fld id="{3C974458-8A97-4835-BF79-1FB6D7856C21}" type="slidenum">
              <a:rPr lang="en-US" smtClean="0"/>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7BFAF-DF52-A6FA-C5AB-4368AF84C7FA}"/>
              </a:ext>
            </a:extLst>
          </p:cNvPr>
          <p:cNvSpPr>
            <a:spLocks noGrp="1"/>
          </p:cNvSpPr>
          <p:nvPr>
            <p:ph type="title"/>
          </p:nvPr>
        </p:nvSpPr>
        <p:spPr/>
        <p:txBody>
          <a:bodyPr/>
          <a:lstStyle/>
          <a:p>
            <a:r>
              <a:rPr lang="en-US" dirty="0"/>
              <a:t>But slides don’t convey scale well</a:t>
            </a:r>
          </a:p>
        </p:txBody>
      </p:sp>
      <p:sp>
        <p:nvSpPr>
          <p:cNvPr id="3" name="Content Placeholder 2">
            <a:extLst>
              <a:ext uri="{FF2B5EF4-FFF2-40B4-BE49-F238E27FC236}">
                <a16:creationId xmlns:a16="http://schemas.microsoft.com/office/drawing/2014/main" id="{BE5A4563-DB12-98BC-D1AB-C19B233ED31D}"/>
              </a:ext>
            </a:extLst>
          </p:cNvPr>
          <p:cNvSpPr>
            <a:spLocks noGrp="1"/>
          </p:cNvSpPr>
          <p:nvPr>
            <p:ph idx="1"/>
          </p:nvPr>
        </p:nvSpPr>
        <p:spPr/>
        <p:txBody>
          <a:bodyPr/>
          <a:lstStyle/>
          <a:p>
            <a:r>
              <a:rPr lang="en-US" dirty="0"/>
              <a:t>The key-value store could be running on 2500 servers, split into 1250 shards that are each holding a huge amount of data in memory.</a:t>
            </a:r>
          </a:p>
          <a:p>
            <a:endParaRPr lang="en-US" dirty="0"/>
          </a:p>
          <a:p>
            <a:r>
              <a:rPr lang="en-US" dirty="0"/>
              <a:t>The database system would probably run on just a few servers, maybe 3 to 5 per database (that illustration showed a few databases playing distinct roles).  They could be interacting with vast amounts of storage, far more data than can be held in memory even at “key-value scale”, but the database itself probably doesn’t run on a huge number of servers.</a:t>
            </a:r>
          </a:p>
        </p:txBody>
      </p:sp>
      <p:sp>
        <p:nvSpPr>
          <p:cNvPr id="4" name="Footer Placeholder 3">
            <a:extLst>
              <a:ext uri="{FF2B5EF4-FFF2-40B4-BE49-F238E27FC236}">
                <a16:creationId xmlns:a16="http://schemas.microsoft.com/office/drawing/2014/main" id="{F20B9157-80A7-3214-1981-898B86A65332}"/>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4E02C1DA-E1C2-3271-7D52-ED8A8F335978}"/>
              </a:ext>
            </a:extLst>
          </p:cNvPr>
          <p:cNvSpPr>
            <a:spLocks noGrp="1"/>
          </p:cNvSpPr>
          <p:nvPr>
            <p:ph type="sldNum" sz="quarter" idx="12"/>
          </p:nvPr>
        </p:nvSpPr>
        <p:spPr/>
        <p:txBody>
          <a:bodyPr/>
          <a:lstStyle/>
          <a:p>
            <a:fld id="{3C974458-8A97-4835-BF79-1FB6D7856C21}" type="slidenum">
              <a:rPr lang="en-US" smtClean="0"/>
              <a:t>5</a:t>
            </a:fld>
            <a:endParaRPr lang="en-US"/>
          </a:p>
        </p:txBody>
      </p:sp>
    </p:spTree>
    <p:extLst>
      <p:ext uri="{BB962C8B-B14F-4D97-AF65-F5344CB8AC3E}">
        <p14:creationId xmlns:p14="http://schemas.microsoft.com/office/powerpoint/2010/main" val="20574055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a:extLst>
              <a:ext uri="{FF2B5EF4-FFF2-40B4-BE49-F238E27FC236}">
                <a16:creationId xmlns:a16="http://schemas.microsoft.com/office/drawing/2014/main" id="{8679A648-DF11-3B14-141C-CBA750E038BD}"/>
              </a:ext>
            </a:extLst>
          </p:cNvPr>
          <p:cNvSpPr>
            <a:spLocks noGrp="1" noChangeArrowheads="1"/>
          </p:cNvSpPr>
          <p:nvPr>
            <p:ph type="title"/>
          </p:nvPr>
        </p:nvSpPr>
        <p:spPr/>
        <p:txBody>
          <a:bodyPr/>
          <a:lstStyle/>
          <a:p>
            <a:r>
              <a:rPr lang="en-US" altLang="en-US"/>
              <a:t>General form of Grouping and Aggregation</a:t>
            </a:r>
          </a:p>
        </p:txBody>
      </p:sp>
      <p:sp>
        <p:nvSpPr>
          <p:cNvPr id="299011" name="Rectangle 3">
            <a:extLst>
              <a:ext uri="{FF2B5EF4-FFF2-40B4-BE49-F238E27FC236}">
                <a16:creationId xmlns:a16="http://schemas.microsoft.com/office/drawing/2014/main" id="{03F73A53-0A97-E0A7-234B-B0594966E8BD}"/>
              </a:ext>
            </a:extLst>
          </p:cNvPr>
          <p:cNvSpPr>
            <a:spLocks noGrp="1" noChangeArrowheads="1"/>
          </p:cNvSpPr>
          <p:nvPr>
            <p:ph type="body" idx="4294967295"/>
          </p:nvPr>
        </p:nvSpPr>
        <p:spPr>
          <a:xfrm>
            <a:off x="1848051" y="3801046"/>
            <a:ext cx="7842250" cy="2471738"/>
          </a:xfrm>
          <a:noFill/>
        </p:spPr>
        <p:txBody>
          <a:bodyPr wrap="none">
            <a:spAutoFit/>
          </a:bodyPr>
          <a:lstStyle/>
          <a:p>
            <a:pPr marL="609600" indent="-609600">
              <a:buNone/>
            </a:pPr>
            <a:r>
              <a:rPr lang="en-US" altLang="en-US" sz="2400" dirty="0"/>
              <a:t>Evaluation steps:</a:t>
            </a:r>
          </a:p>
          <a:p>
            <a:pPr marL="609600" indent="-609600">
              <a:buFontTx/>
              <a:buAutoNum type="arabicPeriod"/>
            </a:pPr>
            <a:r>
              <a:rPr lang="en-US" altLang="en-US" sz="2400" dirty="0"/>
              <a:t>Evaluate FROM-WHERE, apply condition C1</a:t>
            </a:r>
          </a:p>
          <a:p>
            <a:pPr marL="609600" indent="-609600">
              <a:buFontTx/>
              <a:buAutoNum type="arabicPeriod"/>
            </a:pPr>
            <a:r>
              <a:rPr lang="en-US" altLang="en-US" sz="2400" dirty="0"/>
              <a:t>Group by the attributes a</a:t>
            </a:r>
            <a:r>
              <a:rPr lang="en-US" altLang="en-US" sz="2400" baseline="-25000" dirty="0"/>
              <a:t>1</a:t>
            </a:r>
            <a:r>
              <a:rPr lang="en-US" altLang="en-US" sz="2400" dirty="0"/>
              <a:t>,…,</a:t>
            </a:r>
            <a:r>
              <a:rPr lang="en-US" altLang="en-US" sz="2400" dirty="0" err="1"/>
              <a:t>a</a:t>
            </a:r>
            <a:r>
              <a:rPr lang="en-US" altLang="en-US" sz="2400" baseline="-25000" dirty="0" err="1"/>
              <a:t>k</a:t>
            </a:r>
            <a:r>
              <a:rPr lang="en-US" altLang="en-US" baseline="-25000" dirty="0"/>
              <a:t> </a:t>
            </a:r>
            <a:endParaRPr lang="en-US" altLang="en-US" sz="2400" dirty="0"/>
          </a:p>
          <a:p>
            <a:pPr marL="609600" indent="-609600">
              <a:buFontTx/>
              <a:buAutoNum type="arabicPeriod"/>
            </a:pPr>
            <a:r>
              <a:rPr lang="en-US" altLang="en-US" sz="2400" dirty="0"/>
              <a:t>Apply condition C2 to each group (may have aggregates)</a:t>
            </a:r>
          </a:p>
          <a:p>
            <a:pPr marL="609600" indent="-609600">
              <a:buFontTx/>
              <a:buAutoNum type="arabicPeriod"/>
            </a:pPr>
            <a:r>
              <a:rPr lang="en-US" altLang="en-US" sz="2400" dirty="0"/>
              <a:t>Compute aggregates in S and return the result</a:t>
            </a:r>
          </a:p>
        </p:txBody>
      </p:sp>
      <p:sp>
        <p:nvSpPr>
          <p:cNvPr id="299012" name="Rectangle 4">
            <a:extLst>
              <a:ext uri="{FF2B5EF4-FFF2-40B4-BE49-F238E27FC236}">
                <a16:creationId xmlns:a16="http://schemas.microsoft.com/office/drawing/2014/main" id="{8A23F23A-105C-3983-756C-68AAD3B22D97}"/>
              </a:ext>
            </a:extLst>
          </p:cNvPr>
          <p:cNvSpPr>
            <a:spLocks noChangeArrowheads="1"/>
          </p:cNvSpPr>
          <p:nvPr/>
        </p:nvSpPr>
        <p:spPr bwMode="auto">
          <a:xfrm>
            <a:off x="2590801" y="1981201"/>
            <a:ext cx="2020105" cy="1560427"/>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spcBef>
                <a:spcPct val="20000"/>
              </a:spcBef>
            </a:pPr>
            <a:r>
              <a:rPr lang="en-US" altLang="en-US">
                <a:solidFill>
                  <a:schemeClr val="accent2"/>
                </a:solidFill>
              </a:rPr>
              <a:t>SELECT</a:t>
            </a:r>
            <a:r>
              <a:rPr lang="en-US" altLang="en-US"/>
              <a:t>    S</a:t>
            </a:r>
          </a:p>
          <a:p>
            <a:pPr>
              <a:lnSpc>
                <a:spcPct val="90000"/>
              </a:lnSpc>
              <a:spcBef>
                <a:spcPct val="20000"/>
              </a:spcBef>
            </a:pPr>
            <a:r>
              <a:rPr lang="en-US" altLang="en-US">
                <a:solidFill>
                  <a:schemeClr val="accent2"/>
                </a:solidFill>
              </a:rPr>
              <a:t>FROM</a:t>
            </a:r>
            <a:r>
              <a:rPr lang="en-US" altLang="en-US"/>
              <a:t>       R</a:t>
            </a:r>
            <a:r>
              <a:rPr lang="en-US" altLang="en-US" baseline="-25000"/>
              <a:t>1</a:t>
            </a:r>
            <a:r>
              <a:rPr lang="en-US" altLang="en-US"/>
              <a:t>,…,R</a:t>
            </a:r>
            <a:r>
              <a:rPr lang="en-US" altLang="en-US" baseline="-25000"/>
              <a:t>n</a:t>
            </a:r>
          </a:p>
          <a:p>
            <a:pPr>
              <a:lnSpc>
                <a:spcPct val="90000"/>
              </a:lnSpc>
              <a:spcBef>
                <a:spcPct val="20000"/>
              </a:spcBef>
            </a:pPr>
            <a:r>
              <a:rPr lang="en-US" altLang="en-US">
                <a:solidFill>
                  <a:schemeClr val="accent2"/>
                </a:solidFill>
              </a:rPr>
              <a:t>WHERE</a:t>
            </a:r>
            <a:r>
              <a:rPr lang="en-US" altLang="en-US"/>
              <a:t>    C1</a:t>
            </a:r>
          </a:p>
          <a:p>
            <a:pPr>
              <a:lnSpc>
                <a:spcPct val="90000"/>
              </a:lnSpc>
              <a:spcBef>
                <a:spcPct val="20000"/>
              </a:spcBef>
            </a:pPr>
            <a:r>
              <a:rPr lang="en-US" altLang="en-US">
                <a:solidFill>
                  <a:schemeClr val="accent2"/>
                </a:solidFill>
              </a:rPr>
              <a:t>GROUP BY</a:t>
            </a:r>
            <a:r>
              <a:rPr lang="en-US" altLang="en-US"/>
              <a:t> a</a:t>
            </a:r>
            <a:r>
              <a:rPr lang="en-US" altLang="en-US" baseline="-25000"/>
              <a:t>1</a:t>
            </a:r>
            <a:r>
              <a:rPr lang="en-US" altLang="en-US"/>
              <a:t>,…,a</a:t>
            </a:r>
            <a:r>
              <a:rPr lang="en-US" altLang="en-US" baseline="-25000"/>
              <a:t>k</a:t>
            </a:r>
          </a:p>
          <a:p>
            <a:pPr>
              <a:lnSpc>
                <a:spcPct val="90000"/>
              </a:lnSpc>
              <a:spcBef>
                <a:spcPct val="20000"/>
              </a:spcBef>
            </a:pPr>
            <a:r>
              <a:rPr lang="en-US" altLang="en-US">
                <a:solidFill>
                  <a:schemeClr val="accent2"/>
                </a:solidFill>
              </a:rPr>
              <a:t>HAVING</a:t>
            </a:r>
            <a:r>
              <a:rPr lang="en-US" altLang="en-US"/>
              <a:t>     C2</a:t>
            </a:r>
          </a:p>
        </p:txBody>
      </p:sp>
      <p:sp>
        <p:nvSpPr>
          <p:cNvPr id="3" name="Footer Placeholder 2">
            <a:extLst>
              <a:ext uri="{FF2B5EF4-FFF2-40B4-BE49-F238E27FC236}">
                <a16:creationId xmlns:a16="http://schemas.microsoft.com/office/drawing/2014/main" id="{D60FBA8F-A82D-EECA-0AB8-2C39AEF2BABA}"/>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9E24671E-4BB8-6DA0-F1AA-B370C6408778}"/>
              </a:ext>
            </a:extLst>
          </p:cNvPr>
          <p:cNvSpPr>
            <a:spLocks noGrp="1"/>
          </p:cNvSpPr>
          <p:nvPr>
            <p:ph type="sldNum" sz="quarter" idx="12"/>
          </p:nvPr>
        </p:nvSpPr>
        <p:spPr/>
        <p:txBody>
          <a:bodyPr/>
          <a:lstStyle/>
          <a:p>
            <a:fld id="{3C974458-8A97-4835-BF79-1FB6D7856C21}" type="slidenum">
              <a:rPr lang="en-US" smtClean="0"/>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a:extLst>
              <a:ext uri="{FF2B5EF4-FFF2-40B4-BE49-F238E27FC236}">
                <a16:creationId xmlns:a16="http://schemas.microsoft.com/office/drawing/2014/main" id="{A6F58662-F47A-C5F4-2750-7769016F55B0}"/>
              </a:ext>
            </a:extLst>
          </p:cNvPr>
          <p:cNvSpPr>
            <a:spLocks noGrp="1" noChangeArrowheads="1"/>
          </p:cNvSpPr>
          <p:nvPr>
            <p:ph type="title"/>
          </p:nvPr>
        </p:nvSpPr>
        <p:spPr/>
        <p:txBody>
          <a:bodyPr/>
          <a:lstStyle/>
          <a:p>
            <a:r>
              <a:rPr lang="en-US" altLang="en-US"/>
              <a:t>2. Quantifiers</a:t>
            </a:r>
          </a:p>
        </p:txBody>
      </p:sp>
      <p:sp>
        <p:nvSpPr>
          <p:cNvPr id="309251" name="Text Box 3">
            <a:extLst>
              <a:ext uri="{FF2B5EF4-FFF2-40B4-BE49-F238E27FC236}">
                <a16:creationId xmlns:a16="http://schemas.microsoft.com/office/drawing/2014/main" id="{D590AACD-23D4-ABD8-746D-4BD07A3676E0}"/>
              </a:ext>
            </a:extLst>
          </p:cNvPr>
          <p:cNvSpPr txBox="1">
            <a:spLocks noChangeArrowheads="1"/>
          </p:cNvSpPr>
          <p:nvPr/>
        </p:nvSpPr>
        <p:spPr bwMode="auto">
          <a:xfrm>
            <a:off x="1752601" y="4343400"/>
            <a:ext cx="5709961" cy="369332"/>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 Find all companies s.t. </a:t>
            </a:r>
            <a:r>
              <a:rPr lang="en-US" altLang="en-US" u="sng"/>
              <a:t>all</a:t>
            </a:r>
            <a:r>
              <a:rPr lang="en-US" altLang="en-US"/>
              <a:t> their products have price &lt; 100</a:t>
            </a:r>
          </a:p>
        </p:txBody>
      </p:sp>
      <p:sp>
        <p:nvSpPr>
          <p:cNvPr id="309252" name="Text Box 4">
            <a:extLst>
              <a:ext uri="{FF2B5EF4-FFF2-40B4-BE49-F238E27FC236}">
                <a16:creationId xmlns:a16="http://schemas.microsoft.com/office/drawing/2014/main" id="{B2E3CAF6-21AE-A113-1D27-C8ACF59FECD6}"/>
              </a:ext>
            </a:extLst>
          </p:cNvPr>
          <p:cNvSpPr txBox="1">
            <a:spLocks noChangeArrowheads="1"/>
          </p:cNvSpPr>
          <p:nvPr/>
        </p:nvSpPr>
        <p:spPr bwMode="auto">
          <a:xfrm>
            <a:off x="1752600" y="1828800"/>
            <a:ext cx="5279522" cy="369332"/>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 Find </a:t>
            </a:r>
            <a:r>
              <a:rPr lang="en-US" altLang="en-US" i="1"/>
              <a:t>the other </a:t>
            </a:r>
            <a:r>
              <a:rPr lang="en-US" altLang="en-US"/>
              <a:t>companies: i.e. s.t. </a:t>
            </a:r>
            <a:r>
              <a:rPr lang="en-US" altLang="en-US" u="sng"/>
              <a:t>some</a:t>
            </a:r>
            <a:r>
              <a:rPr lang="en-US" altLang="en-US"/>
              <a:t> product </a:t>
            </a:r>
            <a:r>
              <a:rPr lang="en-US" altLang="en-US">
                <a:sym typeface="Symbol" panose="05050102010706020507" pitchFamily="18" charset="2"/>
              </a:rPr>
              <a:t></a:t>
            </a:r>
            <a:r>
              <a:rPr lang="en-US" altLang="en-US"/>
              <a:t> 100</a:t>
            </a:r>
          </a:p>
        </p:txBody>
      </p:sp>
      <p:sp>
        <p:nvSpPr>
          <p:cNvPr id="309253" name="Rectangle 5">
            <a:extLst>
              <a:ext uri="{FF2B5EF4-FFF2-40B4-BE49-F238E27FC236}">
                <a16:creationId xmlns:a16="http://schemas.microsoft.com/office/drawing/2014/main" id="{F4022B09-30E8-5F3B-2B62-4EEED06BDFF4}"/>
              </a:ext>
            </a:extLst>
          </p:cNvPr>
          <p:cNvSpPr>
            <a:spLocks noChangeArrowheads="1"/>
          </p:cNvSpPr>
          <p:nvPr/>
        </p:nvSpPr>
        <p:spPr bwMode="auto">
          <a:xfrm>
            <a:off x="2209800" y="2438400"/>
            <a:ext cx="6848029"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lnSpc>
                <a:spcPct val="90000"/>
              </a:lnSpc>
            </a:pPr>
            <a:r>
              <a:rPr lang="en-US" altLang="en-US" sz="2000" dirty="0">
                <a:solidFill>
                  <a:schemeClr val="accent2"/>
                </a:solidFill>
              </a:rPr>
              <a:t>SELECT DISTINCT</a:t>
            </a:r>
            <a:r>
              <a:rPr lang="en-US" altLang="en-US" sz="2000" dirty="0"/>
              <a:t>  </a:t>
            </a:r>
            <a:r>
              <a:rPr lang="en-US" altLang="en-US" sz="2000" dirty="0" err="1"/>
              <a:t>Company.cname</a:t>
            </a:r>
            <a:endParaRPr lang="en-US" altLang="en-US" sz="2000" dirty="0"/>
          </a:p>
          <a:p>
            <a:pPr eaLnBrk="0" hangingPunct="0">
              <a:lnSpc>
                <a:spcPct val="90000"/>
              </a:lnSpc>
            </a:pPr>
            <a:r>
              <a:rPr lang="en-US" altLang="en-US" sz="2000" dirty="0">
                <a:solidFill>
                  <a:schemeClr val="accent2"/>
                </a:solidFill>
              </a:rPr>
              <a:t>FROM</a:t>
            </a:r>
            <a:r>
              <a:rPr lang="en-US" altLang="en-US" sz="2000" dirty="0"/>
              <a:t>     Company</a:t>
            </a:r>
          </a:p>
          <a:p>
            <a:pPr eaLnBrk="0" hangingPunct="0">
              <a:lnSpc>
                <a:spcPct val="90000"/>
              </a:lnSpc>
            </a:pPr>
            <a:r>
              <a:rPr lang="en-US" altLang="en-US" sz="2000" dirty="0">
                <a:solidFill>
                  <a:schemeClr val="accent2"/>
                </a:solidFill>
              </a:rPr>
              <a:t>WHERE</a:t>
            </a:r>
            <a:r>
              <a:rPr lang="en-US" altLang="en-US" sz="2000" dirty="0"/>
              <a:t>  </a:t>
            </a:r>
            <a:r>
              <a:rPr lang="en-US" altLang="en-US" sz="2000" dirty="0" err="1"/>
              <a:t>Company.cname</a:t>
            </a:r>
            <a:r>
              <a:rPr lang="en-US" altLang="en-US" sz="2000" dirty="0"/>
              <a:t> </a:t>
            </a:r>
            <a:r>
              <a:rPr lang="en-US" altLang="en-US" sz="2000" dirty="0">
                <a:solidFill>
                  <a:schemeClr val="accent2"/>
                </a:solidFill>
              </a:rPr>
              <a:t>IN</a:t>
            </a:r>
            <a:r>
              <a:rPr lang="en-US" altLang="en-US" sz="2000" dirty="0"/>
              <a:t> (</a:t>
            </a:r>
            <a:r>
              <a:rPr lang="en-US" altLang="en-US" sz="2000" dirty="0">
                <a:solidFill>
                  <a:schemeClr val="accent2"/>
                </a:solidFill>
              </a:rPr>
              <a:t>SELECT</a:t>
            </a:r>
            <a:r>
              <a:rPr lang="en-US" altLang="en-US" sz="2000" dirty="0"/>
              <a:t> </a:t>
            </a:r>
            <a:r>
              <a:rPr lang="en-US" altLang="en-US" sz="2000" dirty="0" err="1"/>
              <a:t>Product.company</a:t>
            </a:r>
            <a:br>
              <a:rPr lang="en-US" altLang="en-US" sz="2000" dirty="0"/>
            </a:br>
            <a:r>
              <a:rPr lang="en-US" altLang="en-US" sz="2000" dirty="0"/>
              <a:t>                                                   </a:t>
            </a:r>
            <a:r>
              <a:rPr lang="en-US" altLang="en-US" sz="2000" dirty="0">
                <a:solidFill>
                  <a:schemeClr val="accent2"/>
                </a:solidFill>
              </a:rPr>
              <a:t>FROM</a:t>
            </a:r>
            <a:r>
              <a:rPr lang="en-US" altLang="en-US" sz="2000" dirty="0"/>
              <a:t> Product</a:t>
            </a:r>
            <a:br>
              <a:rPr lang="en-US" altLang="en-US" sz="2000" dirty="0"/>
            </a:br>
            <a:r>
              <a:rPr lang="en-US" altLang="en-US" sz="2000" dirty="0"/>
              <a:t>                                                   </a:t>
            </a:r>
            <a:r>
              <a:rPr lang="en-US" altLang="en-US" sz="2000" dirty="0">
                <a:solidFill>
                  <a:schemeClr val="accent2"/>
                </a:solidFill>
              </a:rPr>
              <a:t>WHERE</a:t>
            </a:r>
            <a:r>
              <a:rPr lang="en-US" altLang="en-US" sz="2000" dirty="0"/>
              <a:t> </a:t>
            </a:r>
            <a:r>
              <a:rPr lang="en-US" altLang="en-US" sz="2000" dirty="0" err="1"/>
              <a:t>Product.price</a:t>
            </a:r>
            <a:r>
              <a:rPr lang="en-US" altLang="en-US" sz="2000" dirty="0"/>
              <a:t> &gt;= 100</a:t>
            </a:r>
          </a:p>
        </p:txBody>
      </p:sp>
      <p:sp>
        <p:nvSpPr>
          <p:cNvPr id="309254" name="Rectangle 6">
            <a:extLst>
              <a:ext uri="{FF2B5EF4-FFF2-40B4-BE49-F238E27FC236}">
                <a16:creationId xmlns:a16="http://schemas.microsoft.com/office/drawing/2014/main" id="{FB5AF082-3A2F-46DD-E399-5C84C362B87A}"/>
              </a:ext>
            </a:extLst>
          </p:cNvPr>
          <p:cNvSpPr>
            <a:spLocks noChangeArrowheads="1"/>
          </p:cNvSpPr>
          <p:nvPr/>
        </p:nvSpPr>
        <p:spPr bwMode="auto">
          <a:xfrm>
            <a:off x="2286001" y="4953000"/>
            <a:ext cx="7413889"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lnSpc>
                <a:spcPct val="90000"/>
              </a:lnSpc>
            </a:pPr>
            <a:r>
              <a:rPr lang="en-US" altLang="en-US" sz="2000" dirty="0">
                <a:solidFill>
                  <a:schemeClr val="accent2"/>
                </a:solidFill>
              </a:rPr>
              <a:t>SELECT DISTINCT</a:t>
            </a:r>
            <a:r>
              <a:rPr lang="en-US" altLang="en-US" sz="2000" dirty="0"/>
              <a:t>  </a:t>
            </a:r>
            <a:r>
              <a:rPr lang="en-US" altLang="en-US" sz="2000" dirty="0" err="1"/>
              <a:t>Company.cname</a:t>
            </a:r>
            <a:endParaRPr lang="en-US" altLang="en-US" sz="2000" dirty="0"/>
          </a:p>
          <a:p>
            <a:pPr eaLnBrk="0" hangingPunct="0">
              <a:lnSpc>
                <a:spcPct val="90000"/>
              </a:lnSpc>
            </a:pPr>
            <a:r>
              <a:rPr lang="en-US" altLang="en-US" sz="2000" dirty="0">
                <a:solidFill>
                  <a:schemeClr val="accent2"/>
                </a:solidFill>
              </a:rPr>
              <a:t>FROM</a:t>
            </a:r>
            <a:r>
              <a:rPr lang="en-US" altLang="en-US" sz="2000" dirty="0"/>
              <a:t>     Company</a:t>
            </a:r>
          </a:p>
          <a:p>
            <a:pPr eaLnBrk="0" hangingPunct="0">
              <a:lnSpc>
                <a:spcPct val="90000"/>
              </a:lnSpc>
            </a:pPr>
            <a:r>
              <a:rPr lang="en-US" altLang="en-US" sz="2000" dirty="0">
                <a:solidFill>
                  <a:schemeClr val="accent2"/>
                </a:solidFill>
              </a:rPr>
              <a:t>WHERE</a:t>
            </a:r>
            <a:r>
              <a:rPr lang="en-US" altLang="en-US" sz="2000" dirty="0"/>
              <a:t>  </a:t>
            </a:r>
            <a:r>
              <a:rPr lang="en-US" altLang="en-US" sz="2000" dirty="0" err="1"/>
              <a:t>Company.cname</a:t>
            </a:r>
            <a:r>
              <a:rPr lang="en-US" altLang="en-US" sz="2000" dirty="0"/>
              <a:t> </a:t>
            </a:r>
            <a:r>
              <a:rPr lang="en-US" altLang="en-US" sz="2000" dirty="0">
                <a:solidFill>
                  <a:schemeClr val="accent2"/>
                </a:solidFill>
              </a:rPr>
              <a:t>NOT</a:t>
            </a:r>
            <a:r>
              <a:rPr lang="en-US" altLang="en-US" sz="2000" dirty="0"/>
              <a:t> </a:t>
            </a:r>
            <a:r>
              <a:rPr lang="en-US" altLang="en-US" sz="2000" dirty="0">
                <a:solidFill>
                  <a:schemeClr val="accent2"/>
                </a:solidFill>
              </a:rPr>
              <a:t>IN</a:t>
            </a:r>
            <a:r>
              <a:rPr lang="en-US" altLang="en-US" sz="2000" dirty="0"/>
              <a:t> (</a:t>
            </a:r>
            <a:r>
              <a:rPr lang="en-US" altLang="en-US" sz="2000" dirty="0">
                <a:solidFill>
                  <a:schemeClr val="accent2"/>
                </a:solidFill>
              </a:rPr>
              <a:t>SELECT</a:t>
            </a:r>
            <a:r>
              <a:rPr lang="en-US" altLang="en-US" sz="2000" dirty="0"/>
              <a:t> </a:t>
            </a:r>
            <a:r>
              <a:rPr lang="en-US" altLang="en-US" sz="2000" dirty="0" err="1"/>
              <a:t>Product.company</a:t>
            </a:r>
            <a:br>
              <a:rPr lang="en-US" altLang="en-US" sz="2000" dirty="0"/>
            </a:br>
            <a:r>
              <a:rPr lang="en-US" altLang="en-US" sz="2000" dirty="0"/>
              <a:t>                                                            </a:t>
            </a:r>
            <a:r>
              <a:rPr lang="en-US" altLang="en-US" sz="2000" dirty="0">
                <a:solidFill>
                  <a:schemeClr val="accent2"/>
                </a:solidFill>
              </a:rPr>
              <a:t>FROM</a:t>
            </a:r>
            <a:r>
              <a:rPr lang="en-US" altLang="en-US" sz="2000" dirty="0"/>
              <a:t> Product</a:t>
            </a:r>
            <a:br>
              <a:rPr lang="en-US" altLang="en-US" sz="2000" dirty="0"/>
            </a:br>
            <a:r>
              <a:rPr lang="en-US" altLang="en-US" sz="2000" dirty="0"/>
              <a:t>                                                            </a:t>
            </a:r>
            <a:r>
              <a:rPr lang="en-US" altLang="en-US" sz="2000" dirty="0">
                <a:solidFill>
                  <a:schemeClr val="accent2"/>
                </a:solidFill>
              </a:rPr>
              <a:t>WHERE</a:t>
            </a:r>
            <a:r>
              <a:rPr lang="en-US" altLang="en-US" sz="2000" dirty="0"/>
              <a:t> </a:t>
            </a:r>
            <a:r>
              <a:rPr lang="en-US" altLang="en-US" sz="2000" dirty="0" err="1"/>
              <a:t>Product.price</a:t>
            </a:r>
            <a:r>
              <a:rPr lang="en-US" altLang="en-US" sz="2000" dirty="0"/>
              <a:t> &gt;= 100</a:t>
            </a:r>
          </a:p>
        </p:txBody>
      </p:sp>
      <p:sp>
        <p:nvSpPr>
          <p:cNvPr id="3" name="Footer Placeholder 2">
            <a:extLst>
              <a:ext uri="{FF2B5EF4-FFF2-40B4-BE49-F238E27FC236}">
                <a16:creationId xmlns:a16="http://schemas.microsoft.com/office/drawing/2014/main" id="{203B5B73-ABE0-F6E6-FC03-8D0201318D2C}"/>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308849AF-59E9-A88B-C91A-330629BEE8FD}"/>
              </a:ext>
            </a:extLst>
          </p:cNvPr>
          <p:cNvSpPr>
            <a:spLocks noGrp="1"/>
          </p:cNvSpPr>
          <p:nvPr>
            <p:ph type="sldNum" sz="quarter" idx="12"/>
          </p:nvPr>
        </p:nvSpPr>
        <p:spPr/>
        <p:txBody>
          <a:bodyPr/>
          <a:lstStyle/>
          <a:p>
            <a:fld id="{3C974458-8A97-4835-BF79-1FB6D7856C21}" type="slidenum">
              <a:rPr lang="en-US" smtClean="0"/>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a:extLst>
              <a:ext uri="{FF2B5EF4-FFF2-40B4-BE49-F238E27FC236}">
                <a16:creationId xmlns:a16="http://schemas.microsoft.com/office/drawing/2014/main" id="{A1A47045-363B-C905-15C2-60935A2F3AEC}"/>
              </a:ext>
            </a:extLst>
          </p:cNvPr>
          <p:cNvSpPr>
            <a:spLocks noGrp="1" noChangeArrowheads="1"/>
          </p:cNvSpPr>
          <p:nvPr>
            <p:ph type="title"/>
          </p:nvPr>
        </p:nvSpPr>
        <p:spPr/>
        <p:txBody>
          <a:bodyPr/>
          <a:lstStyle/>
          <a:p>
            <a:r>
              <a:rPr lang="en-US" altLang="en-US"/>
              <a:t>3. Group-by v.s. Nested Query</a:t>
            </a:r>
          </a:p>
        </p:txBody>
      </p:sp>
      <p:sp>
        <p:nvSpPr>
          <p:cNvPr id="311299" name="Rectangle 3">
            <a:extLst>
              <a:ext uri="{FF2B5EF4-FFF2-40B4-BE49-F238E27FC236}">
                <a16:creationId xmlns:a16="http://schemas.microsoft.com/office/drawing/2014/main" id="{CABF8471-D268-0739-DCD1-F6B720F37368}"/>
              </a:ext>
            </a:extLst>
          </p:cNvPr>
          <p:cNvSpPr>
            <a:spLocks noGrp="1" noChangeArrowheads="1"/>
          </p:cNvSpPr>
          <p:nvPr>
            <p:ph type="body" idx="1"/>
          </p:nvPr>
        </p:nvSpPr>
        <p:spPr/>
        <p:txBody>
          <a:bodyPr/>
          <a:lstStyle/>
          <a:p>
            <a:r>
              <a:rPr lang="en-US" altLang="en-US" dirty="0"/>
              <a:t>Find authors who wrote 10 documents:</a:t>
            </a:r>
          </a:p>
          <a:p>
            <a:r>
              <a:rPr lang="en-US" altLang="en-US" dirty="0"/>
              <a:t>Attempt 1: with nested queries</a:t>
            </a:r>
          </a:p>
        </p:txBody>
      </p:sp>
      <p:sp>
        <p:nvSpPr>
          <p:cNvPr id="311300" name="Text Box 4">
            <a:extLst>
              <a:ext uri="{FF2B5EF4-FFF2-40B4-BE49-F238E27FC236}">
                <a16:creationId xmlns:a16="http://schemas.microsoft.com/office/drawing/2014/main" id="{30780CF6-BD28-E050-C3F5-6E6C29722ED2}"/>
              </a:ext>
            </a:extLst>
          </p:cNvPr>
          <p:cNvSpPr txBox="1">
            <a:spLocks noChangeArrowheads="1"/>
          </p:cNvSpPr>
          <p:nvPr/>
        </p:nvSpPr>
        <p:spPr bwMode="auto">
          <a:xfrm>
            <a:off x="2514601" y="4038600"/>
            <a:ext cx="5430333" cy="175432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altLang="en-US">
                <a:solidFill>
                  <a:schemeClr val="accent2"/>
                </a:solidFill>
              </a:rPr>
              <a:t>SELECT</a:t>
            </a:r>
            <a:r>
              <a:rPr lang="en-US" altLang="en-US"/>
              <a:t> </a:t>
            </a:r>
            <a:r>
              <a:rPr lang="en-US" altLang="en-US">
                <a:solidFill>
                  <a:schemeClr val="accent2"/>
                </a:solidFill>
              </a:rPr>
              <a:t>DISTINCT</a:t>
            </a:r>
            <a:r>
              <a:rPr lang="en-US" altLang="en-US"/>
              <a:t> Author.name</a:t>
            </a:r>
          </a:p>
          <a:p>
            <a:r>
              <a:rPr lang="en-US" altLang="en-US">
                <a:solidFill>
                  <a:schemeClr val="accent2"/>
                </a:solidFill>
              </a:rPr>
              <a:t>FROM   </a:t>
            </a:r>
            <a:r>
              <a:rPr lang="en-US" altLang="en-US"/>
              <a:t>       Author</a:t>
            </a:r>
          </a:p>
          <a:p>
            <a:r>
              <a:rPr lang="en-US" altLang="en-US">
                <a:solidFill>
                  <a:schemeClr val="accent2"/>
                </a:solidFill>
              </a:rPr>
              <a:t>WHERE        </a:t>
            </a:r>
            <a:r>
              <a:rPr lang="en-US" altLang="en-US"/>
              <a:t>count(</a:t>
            </a:r>
            <a:r>
              <a:rPr lang="en-US" altLang="en-US">
                <a:solidFill>
                  <a:schemeClr val="accent2"/>
                </a:solidFill>
              </a:rPr>
              <a:t>SELECT</a:t>
            </a:r>
            <a:r>
              <a:rPr lang="en-US" altLang="en-US"/>
              <a:t> Wrote.url</a:t>
            </a:r>
            <a:br>
              <a:rPr lang="en-US" altLang="en-US"/>
            </a:br>
            <a:r>
              <a:rPr lang="en-US" altLang="en-US"/>
              <a:t>                                 </a:t>
            </a:r>
            <a:r>
              <a:rPr lang="en-US" altLang="en-US">
                <a:solidFill>
                  <a:schemeClr val="accent2"/>
                </a:solidFill>
              </a:rPr>
              <a:t>FROM</a:t>
            </a:r>
            <a:r>
              <a:rPr lang="en-US" altLang="en-US"/>
              <a:t> Wrote</a:t>
            </a:r>
            <a:br>
              <a:rPr lang="en-US" altLang="en-US"/>
            </a:br>
            <a:r>
              <a:rPr lang="en-US" altLang="en-US"/>
              <a:t>                                 </a:t>
            </a:r>
            <a:r>
              <a:rPr lang="en-US" altLang="en-US">
                <a:solidFill>
                  <a:schemeClr val="accent2"/>
                </a:solidFill>
              </a:rPr>
              <a:t>WHERE</a:t>
            </a:r>
            <a:r>
              <a:rPr lang="en-US" altLang="en-US"/>
              <a:t> Author.login=Wrote.login)</a:t>
            </a:r>
            <a:br>
              <a:rPr lang="en-US" altLang="en-US"/>
            </a:br>
            <a:r>
              <a:rPr lang="en-US" altLang="en-US"/>
              <a:t>                          &gt; 10</a:t>
            </a:r>
          </a:p>
        </p:txBody>
      </p:sp>
      <p:sp>
        <p:nvSpPr>
          <p:cNvPr id="311301" name="AutoShape 5">
            <a:extLst>
              <a:ext uri="{FF2B5EF4-FFF2-40B4-BE49-F238E27FC236}">
                <a16:creationId xmlns:a16="http://schemas.microsoft.com/office/drawing/2014/main" id="{9C8A6293-00CD-3F97-4971-23F2F1223513}"/>
              </a:ext>
            </a:extLst>
          </p:cNvPr>
          <p:cNvSpPr>
            <a:spLocks noChangeArrowheads="1"/>
          </p:cNvSpPr>
          <p:nvPr/>
        </p:nvSpPr>
        <p:spPr bwMode="auto">
          <a:xfrm>
            <a:off x="8769087" y="3585401"/>
            <a:ext cx="1332639" cy="1298377"/>
          </a:xfrm>
          <a:prstGeom prst="wedgeEllipseCallout">
            <a:avLst>
              <a:gd name="adj1" fmla="val -101056"/>
              <a:gd name="adj2" fmla="val 35384"/>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This is</a:t>
            </a:r>
            <a:br>
              <a:rPr lang="en-US" altLang="en-US"/>
            </a:br>
            <a:r>
              <a:rPr lang="en-US" altLang="en-US"/>
              <a:t>SQL by</a:t>
            </a:r>
            <a:br>
              <a:rPr lang="en-US" altLang="en-US"/>
            </a:br>
            <a:r>
              <a:rPr lang="en-US" altLang="en-US"/>
              <a:t>a novice</a:t>
            </a:r>
          </a:p>
        </p:txBody>
      </p:sp>
      <p:sp>
        <p:nvSpPr>
          <p:cNvPr id="311302" name="Rectangle 6">
            <a:extLst>
              <a:ext uri="{FF2B5EF4-FFF2-40B4-BE49-F238E27FC236}">
                <a16:creationId xmlns:a16="http://schemas.microsoft.com/office/drawing/2014/main" id="{543A9BC1-9508-2CE5-BB6D-48D8854927DF}"/>
              </a:ext>
            </a:extLst>
          </p:cNvPr>
          <p:cNvSpPr>
            <a:spLocks noChangeArrowheads="1"/>
          </p:cNvSpPr>
          <p:nvPr/>
        </p:nvSpPr>
        <p:spPr bwMode="auto">
          <a:xfrm>
            <a:off x="7514019" y="2282491"/>
            <a:ext cx="3230372" cy="1175706"/>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sz="3200">
                <a:solidFill>
                  <a:schemeClr val="accent2"/>
                </a:solidFill>
              </a:rPr>
              <a:t>Author(</a:t>
            </a:r>
            <a:r>
              <a:rPr lang="en-US" altLang="en-US" sz="3200" u="sng">
                <a:solidFill>
                  <a:schemeClr val="accent2"/>
                </a:solidFill>
              </a:rPr>
              <a:t>login</a:t>
            </a:r>
            <a:r>
              <a:rPr lang="en-US" altLang="en-US" sz="3200">
                <a:solidFill>
                  <a:schemeClr val="accent2"/>
                </a:solidFill>
              </a:rPr>
              <a:t>,name)</a:t>
            </a:r>
          </a:p>
          <a:p>
            <a:pPr>
              <a:spcBef>
                <a:spcPct val="20000"/>
              </a:spcBef>
            </a:pPr>
            <a:r>
              <a:rPr lang="en-US" altLang="en-US" sz="3200">
                <a:solidFill>
                  <a:schemeClr val="accent2"/>
                </a:solidFill>
              </a:rPr>
              <a:t>Wrote(login,url)</a:t>
            </a:r>
          </a:p>
        </p:txBody>
      </p:sp>
      <p:sp>
        <p:nvSpPr>
          <p:cNvPr id="4" name="Footer Placeholder 3">
            <a:extLst>
              <a:ext uri="{FF2B5EF4-FFF2-40B4-BE49-F238E27FC236}">
                <a16:creationId xmlns:a16="http://schemas.microsoft.com/office/drawing/2014/main" id="{CE3C898B-EB99-1FBB-97C4-83BAB5D57EAD}"/>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D3632DD4-7871-648F-D0E7-35B0E04F8A3F}"/>
              </a:ext>
            </a:extLst>
          </p:cNvPr>
          <p:cNvSpPr>
            <a:spLocks noGrp="1"/>
          </p:cNvSpPr>
          <p:nvPr>
            <p:ph type="sldNum" sz="quarter" idx="12"/>
          </p:nvPr>
        </p:nvSpPr>
        <p:spPr/>
        <p:txBody>
          <a:bodyPr/>
          <a:lstStyle/>
          <a:p>
            <a:fld id="{3C974458-8A97-4835-BF79-1FB6D7856C21}" type="slidenum">
              <a:rPr lang="en-US" smtClean="0"/>
              <a:t>52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1301"/>
                                        </p:tgtEl>
                                        <p:attrNameLst>
                                          <p:attrName>style.visibility</p:attrName>
                                        </p:attrNameLst>
                                      </p:cBhvr>
                                      <p:to>
                                        <p:strVal val="visible"/>
                                      </p:to>
                                    </p:set>
                                    <p:animEffect transition="in" filter="dissolve">
                                      <p:cBhvr>
                                        <p:cTn id="7" dur="500"/>
                                        <p:tgtEl>
                                          <p:spTgt spid="311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01"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a:extLst>
              <a:ext uri="{FF2B5EF4-FFF2-40B4-BE49-F238E27FC236}">
                <a16:creationId xmlns:a16="http://schemas.microsoft.com/office/drawing/2014/main" id="{3A7857C4-6EA6-C2CF-96C5-42CB66EC6FA6}"/>
              </a:ext>
            </a:extLst>
          </p:cNvPr>
          <p:cNvSpPr>
            <a:spLocks noGrp="1" noChangeArrowheads="1"/>
          </p:cNvSpPr>
          <p:nvPr>
            <p:ph type="title"/>
          </p:nvPr>
        </p:nvSpPr>
        <p:spPr/>
        <p:txBody>
          <a:bodyPr/>
          <a:lstStyle/>
          <a:p>
            <a:r>
              <a:rPr lang="en-US" altLang="en-US"/>
              <a:t>3. Group-by v.s. Nested Query</a:t>
            </a:r>
          </a:p>
        </p:txBody>
      </p:sp>
      <p:sp>
        <p:nvSpPr>
          <p:cNvPr id="313347" name="Rectangle 3">
            <a:extLst>
              <a:ext uri="{FF2B5EF4-FFF2-40B4-BE49-F238E27FC236}">
                <a16:creationId xmlns:a16="http://schemas.microsoft.com/office/drawing/2014/main" id="{79C0E63A-428B-550F-D9E2-F658504A94CA}"/>
              </a:ext>
            </a:extLst>
          </p:cNvPr>
          <p:cNvSpPr>
            <a:spLocks noGrp="1" noChangeArrowheads="1"/>
          </p:cNvSpPr>
          <p:nvPr>
            <p:ph type="body" idx="1"/>
          </p:nvPr>
        </p:nvSpPr>
        <p:spPr/>
        <p:txBody>
          <a:bodyPr/>
          <a:lstStyle/>
          <a:p>
            <a:r>
              <a:rPr lang="en-US" altLang="en-US"/>
              <a:t>Find all authors who wrote at least 10 documents:</a:t>
            </a:r>
          </a:p>
          <a:p>
            <a:r>
              <a:rPr lang="en-US" altLang="en-US"/>
              <a:t>Attempt 2: SQL style (with GROUP BY)</a:t>
            </a:r>
          </a:p>
        </p:txBody>
      </p:sp>
      <p:sp>
        <p:nvSpPr>
          <p:cNvPr id="313348" name="Text Box 4">
            <a:extLst>
              <a:ext uri="{FF2B5EF4-FFF2-40B4-BE49-F238E27FC236}">
                <a16:creationId xmlns:a16="http://schemas.microsoft.com/office/drawing/2014/main" id="{F63C5672-9F33-BDDE-BBF5-6B9AF7A82589}"/>
              </a:ext>
            </a:extLst>
          </p:cNvPr>
          <p:cNvSpPr txBox="1">
            <a:spLocks noChangeArrowheads="1"/>
          </p:cNvSpPr>
          <p:nvPr/>
        </p:nvSpPr>
        <p:spPr bwMode="auto">
          <a:xfrm>
            <a:off x="3352801" y="3962400"/>
            <a:ext cx="3636573"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altLang="en-US" dirty="0">
                <a:solidFill>
                  <a:schemeClr val="accent2"/>
                </a:solidFill>
              </a:rPr>
              <a:t>SELECT</a:t>
            </a:r>
            <a:r>
              <a:rPr lang="en-US" altLang="en-US" dirty="0"/>
              <a:t>       Author.name</a:t>
            </a:r>
          </a:p>
          <a:p>
            <a:r>
              <a:rPr lang="en-US" altLang="en-US" dirty="0">
                <a:solidFill>
                  <a:schemeClr val="accent2"/>
                </a:solidFill>
              </a:rPr>
              <a:t>FROM   </a:t>
            </a:r>
            <a:r>
              <a:rPr lang="en-US" altLang="en-US" dirty="0"/>
              <a:t>     Author, Wrote</a:t>
            </a:r>
          </a:p>
          <a:p>
            <a:r>
              <a:rPr lang="en-US" altLang="en-US" dirty="0">
                <a:solidFill>
                  <a:schemeClr val="accent2"/>
                </a:solidFill>
              </a:rPr>
              <a:t>WHERE</a:t>
            </a:r>
            <a:r>
              <a:rPr lang="en-US" altLang="en-US" dirty="0"/>
              <a:t>       </a:t>
            </a:r>
            <a:r>
              <a:rPr lang="en-US" altLang="en-US" dirty="0" err="1"/>
              <a:t>Author.login</a:t>
            </a:r>
            <a:r>
              <a:rPr lang="en-US" altLang="en-US" dirty="0"/>
              <a:t>=</a:t>
            </a:r>
            <a:r>
              <a:rPr lang="en-US" altLang="en-US" dirty="0" err="1"/>
              <a:t>Wrote.login</a:t>
            </a:r>
            <a:endParaRPr lang="en-US" altLang="en-US" dirty="0"/>
          </a:p>
          <a:p>
            <a:r>
              <a:rPr lang="en-US" altLang="en-US" dirty="0">
                <a:solidFill>
                  <a:schemeClr val="accent2"/>
                </a:solidFill>
              </a:rPr>
              <a:t>GROUP BY</a:t>
            </a:r>
            <a:r>
              <a:rPr lang="en-US" altLang="en-US" dirty="0"/>
              <a:t> Author.name</a:t>
            </a:r>
          </a:p>
          <a:p>
            <a:r>
              <a:rPr lang="en-US" altLang="en-US" dirty="0">
                <a:solidFill>
                  <a:schemeClr val="accent2"/>
                </a:solidFill>
              </a:rPr>
              <a:t>HAVING     </a:t>
            </a:r>
            <a:r>
              <a:rPr lang="en-US" altLang="en-US" dirty="0"/>
              <a:t> count(wrote.url) &gt; 10</a:t>
            </a:r>
          </a:p>
        </p:txBody>
      </p:sp>
      <p:sp>
        <p:nvSpPr>
          <p:cNvPr id="313349" name="AutoShape 5">
            <a:extLst>
              <a:ext uri="{FF2B5EF4-FFF2-40B4-BE49-F238E27FC236}">
                <a16:creationId xmlns:a16="http://schemas.microsoft.com/office/drawing/2014/main" id="{92160D5F-560D-4ED3-9CEC-C0AEBEEB93E5}"/>
              </a:ext>
            </a:extLst>
          </p:cNvPr>
          <p:cNvSpPr>
            <a:spLocks noChangeArrowheads="1"/>
          </p:cNvSpPr>
          <p:nvPr/>
        </p:nvSpPr>
        <p:spPr bwMode="auto">
          <a:xfrm>
            <a:off x="8101471" y="4297680"/>
            <a:ext cx="1527846" cy="1298377"/>
          </a:xfrm>
          <a:prstGeom prst="wedgeEllipseCallout">
            <a:avLst>
              <a:gd name="adj1" fmla="val -97157"/>
              <a:gd name="adj2" fmla="val -33847"/>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t>This is</a:t>
            </a:r>
            <a:br>
              <a:rPr lang="en-US" altLang="en-US" dirty="0"/>
            </a:br>
            <a:r>
              <a:rPr lang="en-US" altLang="en-US" dirty="0"/>
              <a:t>SQL  by</a:t>
            </a:r>
            <a:br>
              <a:rPr lang="en-US" altLang="en-US" dirty="0"/>
            </a:br>
            <a:r>
              <a:rPr lang="en-US" altLang="en-US" dirty="0"/>
              <a:t>an expert</a:t>
            </a:r>
          </a:p>
        </p:txBody>
      </p:sp>
      <p:sp>
        <p:nvSpPr>
          <p:cNvPr id="313350" name="Text Box 6">
            <a:extLst>
              <a:ext uri="{FF2B5EF4-FFF2-40B4-BE49-F238E27FC236}">
                <a16:creationId xmlns:a16="http://schemas.microsoft.com/office/drawing/2014/main" id="{1FD49A86-A4CE-19BE-4FF4-BD6821EBDA1E}"/>
              </a:ext>
            </a:extLst>
          </p:cNvPr>
          <p:cNvSpPr txBox="1">
            <a:spLocks noChangeArrowheads="1"/>
          </p:cNvSpPr>
          <p:nvPr/>
        </p:nvSpPr>
        <p:spPr bwMode="auto">
          <a:xfrm>
            <a:off x="2422525" y="6137275"/>
            <a:ext cx="5142690" cy="369332"/>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No need for </a:t>
            </a:r>
            <a:r>
              <a:rPr lang="en-US" altLang="en-US">
                <a:solidFill>
                  <a:schemeClr val="accent2"/>
                </a:solidFill>
              </a:rPr>
              <a:t>DISTINCT</a:t>
            </a:r>
            <a:r>
              <a:rPr lang="en-US" altLang="en-US"/>
              <a:t>: automatically from </a:t>
            </a:r>
            <a:r>
              <a:rPr lang="en-US" altLang="en-US">
                <a:solidFill>
                  <a:schemeClr val="accent2"/>
                </a:solidFill>
              </a:rPr>
              <a:t>GROUP BY</a:t>
            </a:r>
          </a:p>
        </p:txBody>
      </p:sp>
      <p:sp>
        <p:nvSpPr>
          <p:cNvPr id="4" name="Footer Placeholder 3">
            <a:extLst>
              <a:ext uri="{FF2B5EF4-FFF2-40B4-BE49-F238E27FC236}">
                <a16:creationId xmlns:a16="http://schemas.microsoft.com/office/drawing/2014/main" id="{EE80A51B-9F2F-37BE-CB68-78AC50131EC6}"/>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78E17C2C-EC78-4F22-8F03-DC613850AF43}"/>
              </a:ext>
            </a:extLst>
          </p:cNvPr>
          <p:cNvSpPr>
            <a:spLocks noGrp="1"/>
          </p:cNvSpPr>
          <p:nvPr>
            <p:ph type="sldNum" sz="quarter" idx="12"/>
          </p:nvPr>
        </p:nvSpPr>
        <p:spPr/>
        <p:txBody>
          <a:bodyPr/>
          <a:lstStyle/>
          <a:p>
            <a:fld id="{3C974458-8A97-4835-BF79-1FB6D7856C21}" type="slidenum">
              <a:rPr lang="en-US" smtClean="0"/>
              <a:t>53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3349"/>
                                        </p:tgtEl>
                                        <p:attrNameLst>
                                          <p:attrName>style.visibility</p:attrName>
                                        </p:attrNameLst>
                                      </p:cBhvr>
                                      <p:to>
                                        <p:strVal val="visible"/>
                                      </p:to>
                                    </p:set>
                                    <p:animEffect transition="in" filter="dissolve">
                                      <p:cBhvr>
                                        <p:cTn id="7" dur="500"/>
                                        <p:tgtEl>
                                          <p:spTgt spid="313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9"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a:extLst>
              <a:ext uri="{FF2B5EF4-FFF2-40B4-BE49-F238E27FC236}">
                <a16:creationId xmlns:a16="http://schemas.microsoft.com/office/drawing/2014/main" id="{254DB602-0C58-3C1E-4DEC-E23A953F53A4}"/>
              </a:ext>
            </a:extLst>
          </p:cNvPr>
          <p:cNvSpPr>
            <a:spLocks noGrp="1" noChangeArrowheads="1"/>
          </p:cNvSpPr>
          <p:nvPr>
            <p:ph type="title"/>
          </p:nvPr>
        </p:nvSpPr>
        <p:spPr/>
        <p:txBody>
          <a:bodyPr/>
          <a:lstStyle/>
          <a:p>
            <a:r>
              <a:rPr lang="en-US" altLang="en-US"/>
              <a:t>3. Group-by v.s. Nested Query</a:t>
            </a:r>
          </a:p>
        </p:txBody>
      </p:sp>
      <p:sp>
        <p:nvSpPr>
          <p:cNvPr id="315395" name="Rectangle 3">
            <a:extLst>
              <a:ext uri="{FF2B5EF4-FFF2-40B4-BE49-F238E27FC236}">
                <a16:creationId xmlns:a16="http://schemas.microsoft.com/office/drawing/2014/main" id="{D3106352-CDB6-0256-88BA-9132AB7A5A4C}"/>
              </a:ext>
            </a:extLst>
          </p:cNvPr>
          <p:cNvSpPr>
            <a:spLocks noGrp="1" noChangeArrowheads="1"/>
          </p:cNvSpPr>
          <p:nvPr>
            <p:ph type="body" idx="4294967295"/>
          </p:nvPr>
        </p:nvSpPr>
        <p:spPr>
          <a:xfrm>
            <a:off x="575933" y="3497646"/>
            <a:ext cx="5663282" cy="424732"/>
          </a:xfrm>
          <a:noFill/>
        </p:spPr>
        <p:txBody>
          <a:bodyPr wrap="none">
            <a:spAutoFit/>
          </a:bodyPr>
          <a:lstStyle/>
          <a:p>
            <a:pPr>
              <a:buFontTx/>
              <a:buNone/>
            </a:pPr>
            <a:r>
              <a:rPr lang="en-US" altLang="en-US" sz="2400" dirty="0"/>
              <a:t>Find authors with vocabulary </a:t>
            </a:r>
            <a:r>
              <a:rPr lang="en-US" altLang="en-US" sz="2400" dirty="0">
                <a:latin typeface="Symbol" panose="05050102010706020507" pitchFamily="18" charset="2"/>
              </a:rPr>
              <a:t>³</a:t>
            </a:r>
            <a:r>
              <a:rPr lang="en-US" altLang="en-US" sz="2400" dirty="0"/>
              <a:t> 10000 words:</a:t>
            </a:r>
          </a:p>
        </p:txBody>
      </p:sp>
      <p:sp>
        <p:nvSpPr>
          <p:cNvPr id="315396" name="Text Box 4">
            <a:extLst>
              <a:ext uri="{FF2B5EF4-FFF2-40B4-BE49-F238E27FC236}">
                <a16:creationId xmlns:a16="http://schemas.microsoft.com/office/drawing/2014/main" id="{B4823EC1-D2B8-24BC-C548-5692277FA21D}"/>
              </a:ext>
            </a:extLst>
          </p:cNvPr>
          <p:cNvSpPr txBox="1">
            <a:spLocks noChangeArrowheads="1"/>
          </p:cNvSpPr>
          <p:nvPr/>
        </p:nvSpPr>
        <p:spPr bwMode="auto">
          <a:xfrm>
            <a:off x="1676400" y="4321175"/>
            <a:ext cx="6308458"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altLang="en-US">
                <a:solidFill>
                  <a:schemeClr val="accent2"/>
                </a:solidFill>
              </a:rPr>
              <a:t>SELECT</a:t>
            </a:r>
            <a:r>
              <a:rPr lang="en-US" altLang="en-US"/>
              <a:t>       Author.name</a:t>
            </a:r>
          </a:p>
          <a:p>
            <a:r>
              <a:rPr lang="en-US" altLang="en-US">
                <a:solidFill>
                  <a:schemeClr val="accent2"/>
                </a:solidFill>
              </a:rPr>
              <a:t>FROM</a:t>
            </a:r>
            <a:r>
              <a:rPr lang="en-US" altLang="en-US"/>
              <a:t>          Author, Wrote, Mentions</a:t>
            </a:r>
          </a:p>
          <a:p>
            <a:r>
              <a:rPr lang="en-US" altLang="en-US">
                <a:solidFill>
                  <a:schemeClr val="accent2"/>
                </a:solidFill>
              </a:rPr>
              <a:t>WHERE </a:t>
            </a:r>
            <a:r>
              <a:rPr lang="en-US" altLang="en-US"/>
              <a:t>      Author.login=Wrote.login AND Wrote.url=Mentions.url</a:t>
            </a:r>
          </a:p>
          <a:p>
            <a:r>
              <a:rPr lang="en-US" altLang="en-US">
                <a:solidFill>
                  <a:schemeClr val="accent2"/>
                </a:solidFill>
              </a:rPr>
              <a:t>GROUP BY</a:t>
            </a:r>
            <a:r>
              <a:rPr lang="en-US" altLang="en-US"/>
              <a:t>  Author.name</a:t>
            </a:r>
          </a:p>
          <a:p>
            <a:r>
              <a:rPr lang="en-US" altLang="en-US">
                <a:solidFill>
                  <a:schemeClr val="accent2"/>
                </a:solidFill>
              </a:rPr>
              <a:t>HAVING     </a:t>
            </a:r>
            <a:r>
              <a:rPr lang="en-US" altLang="en-US"/>
              <a:t> count(distinct Mentions.word) &gt; 10000</a:t>
            </a:r>
          </a:p>
        </p:txBody>
      </p:sp>
      <p:sp>
        <p:nvSpPr>
          <p:cNvPr id="315397" name="Rectangle 5">
            <a:extLst>
              <a:ext uri="{FF2B5EF4-FFF2-40B4-BE49-F238E27FC236}">
                <a16:creationId xmlns:a16="http://schemas.microsoft.com/office/drawing/2014/main" id="{45C3EC57-F042-FB16-CDEC-19A391372C40}"/>
              </a:ext>
            </a:extLst>
          </p:cNvPr>
          <p:cNvSpPr>
            <a:spLocks noChangeArrowheads="1"/>
          </p:cNvSpPr>
          <p:nvPr/>
        </p:nvSpPr>
        <p:spPr bwMode="auto">
          <a:xfrm>
            <a:off x="1752600" y="1676401"/>
            <a:ext cx="2853666" cy="1557349"/>
          </a:xfrm>
          <a:prstGeom prst="rect">
            <a:avLst/>
          </a:prstGeom>
          <a:noFill/>
          <a:ln>
            <a:noFill/>
          </a:ln>
          <a:effectLst/>
          <a:extLst>
            <a:ext uri="{909E8E84-426E-40DD-AFC4-6F175D3DCCD1}">
              <a14:hiddenFill xmlns:a14="http://schemas.microsoft.com/office/drawing/2010/main">
                <a:solidFill>
                  <a:srgbClr val="C0C0C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sz="2800">
                <a:solidFill>
                  <a:schemeClr val="accent2"/>
                </a:solidFill>
              </a:rPr>
              <a:t>Author(</a:t>
            </a:r>
            <a:r>
              <a:rPr lang="en-US" altLang="en-US" sz="2800" u="sng">
                <a:solidFill>
                  <a:schemeClr val="accent2"/>
                </a:solidFill>
              </a:rPr>
              <a:t>login</a:t>
            </a:r>
            <a:r>
              <a:rPr lang="en-US" altLang="en-US" sz="2800">
                <a:solidFill>
                  <a:schemeClr val="accent2"/>
                </a:solidFill>
              </a:rPr>
              <a:t>,name)</a:t>
            </a:r>
          </a:p>
          <a:p>
            <a:pPr>
              <a:spcBef>
                <a:spcPct val="20000"/>
              </a:spcBef>
            </a:pPr>
            <a:r>
              <a:rPr lang="en-US" altLang="en-US" sz="2800">
                <a:solidFill>
                  <a:schemeClr val="accent2"/>
                </a:solidFill>
              </a:rPr>
              <a:t>Wrote(login,url)</a:t>
            </a:r>
          </a:p>
          <a:p>
            <a:pPr>
              <a:spcBef>
                <a:spcPct val="20000"/>
              </a:spcBef>
            </a:pPr>
            <a:r>
              <a:rPr lang="en-US" altLang="en-US" sz="2800">
                <a:solidFill>
                  <a:schemeClr val="accent2"/>
                </a:solidFill>
              </a:rPr>
              <a:t>Mentions(url,word)</a:t>
            </a:r>
          </a:p>
        </p:txBody>
      </p:sp>
      <p:sp>
        <p:nvSpPr>
          <p:cNvPr id="3" name="Footer Placeholder 2">
            <a:extLst>
              <a:ext uri="{FF2B5EF4-FFF2-40B4-BE49-F238E27FC236}">
                <a16:creationId xmlns:a16="http://schemas.microsoft.com/office/drawing/2014/main" id="{8F65BA8B-A3B3-AB1A-EBEB-3FF49EB9F03E}"/>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A8489579-3C2F-7039-AFC5-3060F92B5C3E}"/>
              </a:ext>
            </a:extLst>
          </p:cNvPr>
          <p:cNvSpPr>
            <a:spLocks noGrp="1"/>
          </p:cNvSpPr>
          <p:nvPr>
            <p:ph type="sldNum" sz="quarter" idx="12"/>
          </p:nvPr>
        </p:nvSpPr>
        <p:spPr/>
        <p:txBody>
          <a:bodyPr/>
          <a:lstStyle/>
          <a:p>
            <a:fld id="{3C974458-8A97-4835-BF79-1FB6D7856C21}" type="slidenum">
              <a:rPr lang="en-US" smtClean="0"/>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a:extLst>
              <a:ext uri="{FF2B5EF4-FFF2-40B4-BE49-F238E27FC236}">
                <a16:creationId xmlns:a16="http://schemas.microsoft.com/office/drawing/2014/main" id="{1FB79240-F6CD-61C6-46FF-4907C8028937}"/>
              </a:ext>
            </a:extLst>
          </p:cNvPr>
          <p:cNvSpPr>
            <a:spLocks noGrp="1" noChangeArrowheads="1"/>
          </p:cNvSpPr>
          <p:nvPr>
            <p:ph type="title"/>
          </p:nvPr>
        </p:nvSpPr>
        <p:spPr/>
        <p:txBody>
          <a:bodyPr/>
          <a:lstStyle/>
          <a:p>
            <a:r>
              <a:rPr lang="en-US" altLang="en-US"/>
              <a:t>Modifying the Database</a:t>
            </a:r>
          </a:p>
        </p:txBody>
      </p:sp>
      <p:sp>
        <p:nvSpPr>
          <p:cNvPr id="352259" name="Rectangle 3">
            <a:extLst>
              <a:ext uri="{FF2B5EF4-FFF2-40B4-BE49-F238E27FC236}">
                <a16:creationId xmlns:a16="http://schemas.microsoft.com/office/drawing/2014/main" id="{153A58E6-4397-28B7-56D4-13239EE49FD3}"/>
              </a:ext>
            </a:extLst>
          </p:cNvPr>
          <p:cNvSpPr>
            <a:spLocks noGrp="1" noChangeArrowheads="1"/>
          </p:cNvSpPr>
          <p:nvPr>
            <p:ph type="body" idx="1"/>
          </p:nvPr>
        </p:nvSpPr>
        <p:spPr/>
        <p:txBody>
          <a:bodyPr/>
          <a:lstStyle/>
          <a:p>
            <a:r>
              <a:rPr lang="en-US" altLang="en-US"/>
              <a:t>Three kinds of modifications</a:t>
            </a:r>
          </a:p>
          <a:p>
            <a:r>
              <a:rPr lang="en-US" altLang="en-US"/>
              <a:t>Insertions</a:t>
            </a:r>
          </a:p>
          <a:p>
            <a:r>
              <a:rPr lang="en-US" altLang="en-US"/>
              <a:t>Deletions</a:t>
            </a:r>
          </a:p>
          <a:p>
            <a:r>
              <a:rPr lang="en-US" altLang="en-US"/>
              <a:t>Updates</a:t>
            </a:r>
          </a:p>
          <a:p>
            <a:endParaRPr lang="en-US" altLang="en-US"/>
          </a:p>
          <a:p>
            <a:endParaRPr lang="en-US" altLang="en-US"/>
          </a:p>
          <a:p>
            <a:r>
              <a:rPr lang="en-US" altLang="en-US"/>
              <a:t>Sometimes they are all called “updates”</a:t>
            </a:r>
          </a:p>
        </p:txBody>
      </p:sp>
      <p:sp>
        <p:nvSpPr>
          <p:cNvPr id="4" name="Footer Placeholder 3">
            <a:extLst>
              <a:ext uri="{FF2B5EF4-FFF2-40B4-BE49-F238E27FC236}">
                <a16:creationId xmlns:a16="http://schemas.microsoft.com/office/drawing/2014/main" id="{AEC497B8-2450-B312-30C8-F015B9E4A062}"/>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32460C88-2181-8E6F-319A-BE9643A31BB9}"/>
              </a:ext>
            </a:extLst>
          </p:cNvPr>
          <p:cNvSpPr>
            <a:spLocks noGrp="1"/>
          </p:cNvSpPr>
          <p:nvPr>
            <p:ph type="sldNum" sz="quarter" idx="12"/>
          </p:nvPr>
        </p:nvSpPr>
        <p:spPr/>
        <p:txBody>
          <a:bodyPr/>
          <a:lstStyle/>
          <a:p>
            <a:fld id="{3C974458-8A97-4835-BF79-1FB6D7856C21}" type="slidenum">
              <a:rPr lang="en-US" smtClean="0"/>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a:extLst>
              <a:ext uri="{FF2B5EF4-FFF2-40B4-BE49-F238E27FC236}">
                <a16:creationId xmlns:a16="http://schemas.microsoft.com/office/drawing/2014/main" id="{7F5E08AB-AE5E-E10C-584C-A6E6474C0834}"/>
              </a:ext>
            </a:extLst>
          </p:cNvPr>
          <p:cNvSpPr>
            <a:spLocks noGrp="1" noChangeArrowheads="1"/>
          </p:cNvSpPr>
          <p:nvPr>
            <p:ph type="title"/>
          </p:nvPr>
        </p:nvSpPr>
        <p:spPr/>
        <p:txBody>
          <a:bodyPr/>
          <a:lstStyle/>
          <a:p>
            <a:r>
              <a:rPr lang="en-US" altLang="en-US"/>
              <a:t>Insertions</a:t>
            </a:r>
          </a:p>
        </p:txBody>
      </p:sp>
      <p:sp>
        <p:nvSpPr>
          <p:cNvPr id="354307" name="Text Box 3">
            <a:extLst>
              <a:ext uri="{FF2B5EF4-FFF2-40B4-BE49-F238E27FC236}">
                <a16:creationId xmlns:a16="http://schemas.microsoft.com/office/drawing/2014/main" id="{D102CAC9-0FA3-13A3-32A3-9AA16C8F52B8}"/>
              </a:ext>
            </a:extLst>
          </p:cNvPr>
          <p:cNvSpPr txBox="1">
            <a:spLocks noChangeArrowheads="1"/>
          </p:cNvSpPr>
          <p:nvPr/>
        </p:nvSpPr>
        <p:spPr bwMode="auto">
          <a:xfrm>
            <a:off x="1905001" y="1752600"/>
            <a:ext cx="14856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t>General form:</a:t>
            </a:r>
          </a:p>
        </p:txBody>
      </p:sp>
      <p:sp>
        <p:nvSpPr>
          <p:cNvPr id="354308" name="Text Box 4">
            <a:extLst>
              <a:ext uri="{FF2B5EF4-FFF2-40B4-BE49-F238E27FC236}">
                <a16:creationId xmlns:a16="http://schemas.microsoft.com/office/drawing/2014/main" id="{83AE00FD-FEB5-5B71-4BE5-C43C1EC399E5}"/>
              </a:ext>
            </a:extLst>
          </p:cNvPr>
          <p:cNvSpPr txBox="1">
            <a:spLocks noChangeArrowheads="1"/>
          </p:cNvSpPr>
          <p:nvPr/>
        </p:nvSpPr>
        <p:spPr bwMode="auto">
          <a:xfrm>
            <a:off x="2971801" y="5715001"/>
            <a:ext cx="45698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t>Missing attribute </a:t>
            </a:r>
            <a:r>
              <a:rPr lang="en-US" altLang="en-US">
                <a:sym typeface="Symbol" panose="05050102010706020507" pitchFamily="18" charset="2"/>
              </a:rPr>
              <a:t></a:t>
            </a:r>
            <a:r>
              <a:rPr lang="en-US" altLang="en-US"/>
              <a:t> NULL.</a:t>
            </a:r>
          </a:p>
          <a:p>
            <a:pPr eaLnBrk="0" hangingPunct="0"/>
            <a:r>
              <a:rPr lang="en-US" altLang="en-US"/>
              <a:t>May drop attribute names if give them in order.</a:t>
            </a:r>
          </a:p>
        </p:txBody>
      </p:sp>
      <p:sp>
        <p:nvSpPr>
          <p:cNvPr id="354309" name="Rectangle 5">
            <a:extLst>
              <a:ext uri="{FF2B5EF4-FFF2-40B4-BE49-F238E27FC236}">
                <a16:creationId xmlns:a16="http://schemas.microsoft.com/office/drawing/2014/main" id="{93DBC8FA-903C-444E-386C-26B68ED3F148}"/>
              </a:ext>
            </a:extLst>
          </p:cNvPr>
          <p:cNvSpPr>
            <a:spLocks noChangeArrowheads="1"/>
          </p:cNvSpPr>
          <p:nvPr/>
        </p:nvSpPr>
        <p:spPr bwMode="auto">
          <a:xfrm>
            <a:off x="2514601" y="2438400"/>
            <a:ext cx="4975529" cy="36933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t> </a:t>
            </a:r>
            <a:r>
              <a:rPr lang="en-US" altLang="en-US">
                <a:solidFill>
                  <a:schemeClr val="accent2"/>
                </a:solidFill>
              </a:rPr>
              <a:t>INSERT   INTO</a:t>
            </a:r>
            <a:r>
              <a:rPr lang="en-US" altLang="en-US"/>
              <a:t>   R(A1,…., An)   </a:t>
            </a:r>
            <a:r>
              <a:rPr lang="en-US" altLang="en-US">
                <a:solidFill>
                  <a:schemeClr val="accent2"/>
                </a:solidFill>
              </a:rPr>
              <a:t>VALUES</a:t>
            </a:r>
            <a:r>
              <a:rPr lang="en-US" altLang="en-US"/>
              <a:t>  (v1,…., vn)</a:t>
            </a:r>
          </a:p>
        </p:txBody>
      </p:sp>
      <p:sp>
        <p:nvSpPr>
          <p:cNvPr id="354310" name="Rectangle 6">
            <a:extLst>
              <a:ext uri="{FF2B5EF4-FFF2-40B4-BE49-F238E27FC236}">
                <a16:creationId xmlns:a16="http://schemas.microsoft.com/office/drawing/2014/main" id="{30C8BA74-D333-13D4-8A99-24A1FF6CD242}"/>
              </a:ext>
            </a:extLst>
          </p:cNvPr>
          <p:cNvSpPr>
            <a:spLocks noChangeArrowheads="1"/>
          </p:cNvSpPr>
          <p:nvPr/>
        </p:nvSpPr>
        <p:spPr bwMode="auto">
          <a:xfrm>
            <a:off x="1752600" y="4114800"/>
            <a:ext cx="6283708" cy="92333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INSERT  INTO</a:t>
            </a:r>
            <a:r>
              <a:rPr lang="en-US" altLang="en-US"/>
              <a:t>  Purchase(buyer, seller, product, store)</a:t>
            </a:r>
          </a:p>
          <a:p>
            <a:pPr eaLnBrk="0" hangingPunct="0"/>
            <a:r>
              <a:rPr lang="en-US" altLang="en-US"/>
              <a:t>               </a:t>
            </a:r>
            <a:r>
              <a:rPr lang="en-US" altLang="en-US">
                <a:solidFill>
                  <a:schemeClr val="accent2"/>
                </a:solidFill>
              </a:rPr>
              <a:t>VALUES</a:t>
            </a:r>
            <a:r>
              <a:rPr lang="en-US" altLang="en-US"/>
              <a:t>  (‘Joe’, ‘Fred’, ‘wakeup-clock-espresso-machine’,</a:t>
            </a:r>
            <a:br>
              <a:rPr lang="en-US" altLang="en-US"/>
            </a:br>
            <a:r>
              <a:rPr lang="en-US" altLang="en-US"/>
              <a:t>                                   ‘The Sharper Image’)</a:t>
            </a:r>
          </a:p>
        </p:txBody>
      </p:sp>
      <p:sp>
        <p:nvSpPr>
          <p:cNvPr id="354311" name="Text Box 7">
            <a:extLst>
              <a:ext uri="{FF2B5EF4-FFF2-40B4-BE49-F238E27FC236}">
                <a16:creationId xmlns:a16="http://schemas.microsoft.com/office/drawing/2014/main" id="{E0BB58D1-85BD-0979-3542-CCF8BB868A20}"/>
              </a:ext>
            </a:extLst>
          </p:cNvPr>
          <p:cNvSpPr txBox="1">
            <a:spLocks noChangeArrowheads="1"/>
          </p:cNvSpPr>
          <p:nvPr/>
        </p:nvSpPr>
        <p:spPr bwMode="auto">
          <a:xfrm>
            <a:off x="1752601" y="3581400"/>
            <a:ext cx="46742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t>Example: Insert a new purchase to the database:</a:t>
            </a:r>
          </a:p>
        </p:txBody>
      </p:sp>
      <p:sp>
        <p:nvSpPr>
          <p:cNvPr id="3" name="Footer Placeholder 2">
            <a:extLst>
              <a:ext uri="{FF2B5EF4-FFF2-40B4-BE49-F238E27FC236}">
                <a16:creationId xmlns:a16="http://schemas.microsoft.com/office/drawing/2014/main" id="{19E8EB13-7100-25C3-AEC3-0F6A7E6A2E4B}"/>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BBF80777-47A8-B755-DACE-474038395227}"/>
              </a:ext>
            </a:extLst>
          </p:cNvPr>
          <p:cNvSpPr>
            <a:spLocks noGrp="1"/>
          </p:cNvSpPr>
          <p:nvPr>
            <p:ph type="sldNum" sz="quarter" idx="12"/>
          </p:nvPr>
        </p:nvSpPr>
        <p:spPr/>
        <p:txBody>
          <a:bodyPr/>
          <a:lstStyle/>
          <a:p>
            <a:fld id="{3C974458-8A97-4835-BF79-1FB6D7856C21}" type="slidenum">
              <a:rPr lang="en-US" smtClean="0"/>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a:extLst>
              <a:ext uri="{FF2B5EF4-FFF2-40B4-BE49-F238E27FC236}">
                <a16:creationId xmlns:a16="http://schemas.microsoft.com/office/drawing/2014/main" id="{D6533C3F-7FC8-B9C7-FF39-A0271CD67DD8}"/>
              </a:ext>
            </a:extLst>
          </p:cNvPr>
          <p:cNvSpPr>
            <a:spLocks noGrp="1" noChangeArrowheads="1"/>
          </p:cNvSpPr>
          <p:nvPr>
            <p:ph type="title"/>
          </p:nvPr>
        </p:nvSpPr>
        <p:spPr/>
        <p:txBody>
          <a:bodyPr/>
          <a:lstStyle/>
          <a:p>
            <a:r>
              <a:rPr lang="en-US" altLang="en-US"/>
              <a:t>Insertions</a:t>
            </a:r>
          </a:p>
        </p:txBody>
      </p:sp>
      <p:sp>
        <p:nvSpPr>
          <p:cNvPr id="356355" name="Text Box 3">
            <a:extLst>
              <a:ext uri="{FF2B5EF4-FFF2-40B4-BE49-F238E27FC236}">
                <a16:creationId xmlns:a16="http://schemas.microsoft.com/office/drawing/2014/main" id="{146E1F83-5072-B371-C70E-A07291DBF4C7}"/>
              </a:ext>
            </a:extLst>
          </p:cNvPr>
          <p:cNvSpPr txBox="1">
            <a:spLocks noChangeArrowheads="1"/>
          </p:cNvSpPr>
          <p:nvPr/>
        </p:nvSpPr>
        <p:spPr bwMode="auto">
          <a:xfrm>
            <a:off x="3276601" y="2133600"/>
            <a:ext cx="4125425"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INSERT   INTO</a:t>
            </a:r>
            <a:r>
              <a:rPr lang="en-US" altLang="en-US"/>
              <a:t>   PRODUCT(name)</a:t>
            </a:r>
          </a:p>
          <a:p>
            <a:pPr eaLnBrk="0" hangingPunct="0"/>
            <a:endParaRPr lang="en-US" altLang="en-US"/>
          </a:p>
          <a:p>
            <a:pPr eaLnBrk="0" hangingPunct="0"/>
            <a:r>
              <a:rPr lang="en-US" altLang="en-US"/>
              <a:t>     </a:t>
            </a:r>
            <a:r>
              <a:rPr lang="en-US" altLang="en-US">
                <a:solidFill>
                  <a:schemeClr val="accent2"/>
                </a:solidFill>
              </a:rPr>
              <a:t>SELECT  DISTINCT</a:t>
            </a:r>
            <a:r>
              <a:rPr lang="en-US" altLang="en-US"/>
              <a:t>  Purchase.product</a:t>
            </a:r>
          </a:p>
          <a:p>
            <a:pPr eaLnBrk="0" hangingPunct="0"/>
            <a:r>
              <a:rPr lang="en-US" altLang="en-US"/>
              <a:t>     </a:t>
            </a:r>
            <a:r>
              <a:rPr lang="en-US" altLang="en-US">
                <a:solidFill>
                  <a:schemeClr val="accent2"/>
                </a:solidFill>
              </a:rPr>
              <a:t>FROM </a:t>
            </a:r>
            <a:r>
              <a:rPr lang="en-US" altLang="en-US"/>
              <a:t>     Purchase</a:t>
            </a:r>
          </a:p>
          <a:p>
            <a:pPr eaLnBrk="0" hangingPunct="0"/>
            <a:r>
              <a:rPr lang="en-US" altLang="en-US"/>
              <a:t>     </a:t>
            </a:r>
            <a:r>
              <a:rPr lang="en-US" altLang="en-US">
                <a:solidFill>
                  <a:schemeClr val="accent2"/>
                </a:solidFill>
              </a:rPr>
              <a:t>WHERE</a:t>
            </a:r>
            <a:r>
              <a:rPr lang="en-US" altLang="en-US"/>
              <a:t>   Purchase.date &gt; “10/26/01”</a:t>
            </a:r>
          </a:p>
        </p:txBody>
      </p:sp>
      <p:sp>
        <p:nvSpPr>
          <p:cNvPr id="356356" name="Text Box 4">
            <a:extLst>
              <a:ext uri="{FF2B5EF4-FFF2-40B4-BE49-F238E27FC236}">
                <a16:creationId xmlns:a16="http://schemas.microsoft.com/office/drawing/2014/main" id="{8B3EAB6C-25C0-0C71-D0D1-29871CFB98C9}"/>
              </a:ext>
            </a:extLst>
          </p:cNvPr>
          <p:cNvSpPr txBox="1">
            <a:spLocks noChangeArrowheads="1"/>
          </p:cNvSpPr>
          <p:nvPr/>
        </p:nvSpPr>
        <p:spPr bwMode="auto">
          <a:xfrm>
            <a:off x="2514600" y="5257801"/>
            <a:ext cx="40334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t>The query replaces the VALUES keyword.</a:t>
            </a:r>
          </a:p>
          <a:p>
            <a:pPr eaLnBrk="0" hangingPunct="0"/>
            <a:r>
              <a:rPr lang="en-US" altLang="en-US"/>
              <a:t>Here we insert </a:t>
            </a:r>
            <a:r>
              <a:rPr lang="en-US" altLang="en-US" i="1"/>
              <a:t>many</a:t>
            </a:r>
            <a:r>
              <a:rPr lang="en-US" altLang="en-US"/>
              <a:t> tuples into PRODUCT</a:t>
            </a:r>
          </a:p>
        </p:txBody>
      </p:sp>
      <p:sp>
        <p:nvSpPr>
          <p:cNvPr id="3" name="Footer Placeholder 2">
            <a:extLst>
              <a:ext uri="{FF2B5EF4-FFF2-40B4-BE49-F238E27FC236}">
                <a16:creationId xmlns:a16="http://schemas.microsoft.com/office/drawing/2014/main" id="{67F9CA81-BABF-51CE-7B5F-703FD863CCDF}"/>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45EAC826-3837-1E3B-0D7A-BC8EEC7272C6}"/>
              </a:ext>
            </a:extLst>
          </p:cNvPr>
          <p:cNvSpPr>
            <a:spLocks noGrp="1"/>
          </p:cNvSpPr>
          <p:nvPr>
            <p:ph type="sldNum" sz="quarter" idx="12"/>
          </p:nvPr>
        </p:nvSpPr>
        <p:spPr/>
        <p:txBody>
          <a:bodyPr/>
          <a:lstStyle/>
          <a:p>
            <a:fld id="{3C974458-8A97-4835-BF79-1FB6D7856C21}" type="slidenum">
              <a:rPr lang="en-US" smtClean="0"/>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a:extLst>
              <a:ext uri="{FF2B5EF4-FFF2-40B4-BE49-F238E27FC236}">
                <a16:creationId xmlns:a16="http://schemas.microsoft.com/office/drawing/2014/main" id="{63D8A19A-6459-45FD-FF84-C675DF5E78B8}"/>
              </a:ext>
            </a:extLst>
          </p:cNvPr>
          <p:cNvSpPr>
            <a:spLocks noGrp="1" noChangeArrowheads="1"/>
          </p:cNvSpPr>
          <p:nvPr>
            <p:ph type="title"/>
          </p:nvPr>
        </p:nvSpPr>
        <p:spPr/>
        <p:txBody>
          <a:bodyPr/>
          <a:lstStyle/>
          <a:p>
            <a:r>
              <a:rPr lang="en-US" altLang="en-US"/>
              <a:t>Insertion: an Example</a:t>
            </a:r>
          </a:p>
        </p:txBody>
      </p:sp>
      <p:sp>
        <p:nvSpPr>
          <p:cNvPr id="358403" name="Text Box 3">
            <a:extLst>
              <a:ext uri="{FF2B5EF4-FFF2-40B4-BE49-F238E27FC236}">
                <a16:creationId xmlns:a16="http://schemas.microsoft.com/office/drawing/2014/main" id="{31DC8FB0-9186-F947-2C1C-AC59D2A8BB28}"/>
              </a:ext>
            </a:extLst>
          </p:cNvPr>
          <p:cNvSpPr txBox="1">
            <a:spLocks noChangeArrowheads="1"/>
          </p:cNvSpPr>
          <p:nvPr/>
        </p:nvSpPr>
        <p:spPr bwMode="auto">
          <a:xfrm>
            <a:off x="1828801" y="2667000"/>
            <a:ext cx="77882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solidFill>
                  <a:schemeClr val="accent2"/>
                </a:solidFill>
              </a:rPr>
              <a:t>prodName</a:t>
            </a:r>
            <a:r>
              <a:rPr lang="en-US" altLang="en-US"/>
              <a:t> is foreign key in </a:t>
            </a:r>
            <a:r>
              <a:rPr lang="en-US" altLang="en-US">
                <a:solidFill>
                  <a:schemeClr val="accent2"/>
                </a:solidFill>
              </a:rPr>
              <a:t>Product</a:t>
            </a:r>
            <a:r>
              <a:rPr lang="en-US" altLang="en-US"/>
              <a:t>.</a:t>
            </a:r>
            <a:r>
              <a:rPr lang="en-US" altLang="en-US">
                <a:solidFill>
                  <a:schemeClr val="accent2"/>
                </a:solidFill>
              </a:rPr>
              <a:t>name</a:t>
            </a:r>
          </a:p>
          <a:p>
            <a:pPr eaLnBrk="0" hangingPunct="0"/>
            <a:endParaRPr lang="en-US" altLang="en-US"/>
          </a:p>
          <a:p>
            <a:pPr eaLnBrk="0" hangingPunct="0"/>
            <a:r>
              <a:rPr lang="en-US" altLang="en-US"/>
              <a:t>Suppose database got corrupted and we need to fix it:</a:t>
            </a:r>
          </a:p>
        </p:txBody>
      </p:sp>
      <p:graphicFrame>
        <p:nvGraphicFramePr>
          <p:cNvPr id="358404" name="Group 4">
            <a:extLst>
              <a:ext uri="{FF2B5EF4-FFF2-40B4-BE49-F238E27FC236}">
                <a16:creationId xmlns:a16="http://schemas.microsoft.com/office/drawing/2014/main" id="{700D634A-A6B0-EA8E-E8BB-68A41E529FFC}"/>
              </a:ext>
            </a:extLst>
          </p:cNvPr>
          <p:cNvGraphicFramePr>
            <a:graphicFrameLocks noGrp="1"/>
          </p:cNvGraphicFramePr>
          <p:nvPr/>
        </p:nvGraphicFramePr>
        <p:xfrm>
          <a:off x="2057400" y="4572000"/>
          <a:ext cx="3505200" cy="1193800"/>
        </p:xfrm>
        <a:graphic>
          <a:graphicData uri="http://schemas.openxmlformats.org/drawingml/2006/table">
            <a:tbl>
              <a:tblPr/>
              <a:tblGrid>
                <a:gridCol w="1168400">
                  <a:extLst>
                    <a:ext uri="{9D8B030D-6E8A-4147-A177-3AD203B41FA5}">
                      <a16:colId xmlns:a16="http://schemas.microsoft.com/office/drawing/2014/main" val="3141741600"/>
                    </a:ext>
                  </a:extLst>
                </a:gridCol>
                <a:gridCol w="1168400">
                  <a:extLst>
                    <a:ext uri="{9D8B030D-6E8A-4147-A177-3AD203B41FA5}">
                      <a16:colId xmlns:a16="http://schemas.microsoft.com/office/drawing/2014/main" val="856655798"/>
                    </a:ext>
                  </a:extLst>
                </a:gridCol>
                <a:gridCol w="1168400">
                  <a:extLst>
                    <a:ext uri="{9D8B030D-6E8A-4147-A177-3AD203B41FA5}">
                      <a16:colId xmlns:a16="http://schemas.microsoft.com/office/drawing/2014/main" val="1636937493"/>
                    </a:ext>
                  </a:extLst>
                </a:gridCol>
              </a:tblGrid>
              <a:tr h="596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listPrice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81303477"/>
                  </a:ext>
                </a:extLst>
              </a:tr>
              <a:tr h="596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100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gadgets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23570428"/>
                  </a:ext>
                </a:extLst>
              </a:tr>
            </a:tbl>
          </a:graphicData>
        </a:graphic>
      </p:graphicFrame>
      <p:graphicFrame>
        <p:nvGraphicFramePr>
          <p:cNvPr id="358418" name="Group 18">
            <a:extLst>
              <a:ext uri="{FF2B5EF4-FFF2-40B4-BE49-F238E27FC236}">
                <a16:creationId xmlns:a16="http://schemas.microsoft.com/office/drawing/2014/main" id="{1B5ADC7B-17F3-5783-9F08-0A07D3B32ED6}"/>
              </a:ext>
            </a:extLst>
          </p:cNvPr>
          <p:cNvGraphicFramePr>
            <a:graphicFrameLocks noGrp="1"/>
          </p:cNvGraphicFramePr>
          <p:nvPr/>
        </p:nvGraphicFramePr>
        <p:xfrm>
          <a:off x="6324600" y="4343400"/>
          <a:ext cx="3276600" cy="1727200"/>
        </p:xfrm>
        <a:graphic>
          <a:graphicData uri="http://schemas.openxmlformats.org/drawingml/2006/table">
            <a:tbl>
              <a:tblPr/>
              <a:tblGrid>
                <a:gridCol w="1092200">
                  <a:extLst>
                    <a:ext uri="{9D8B030D-6E8A-4147-A177-3AD203B41FA5}">
                      <a16:colId xmlns:a16="http://schemas.microsoft.com/office/drawing/2014/main" val="1278260087"/>
                    </a:ext>
                  </a:extLst>
                </a:gridCol>
                <a:gridCol w="1092200">
                  <a:extLst>
                    <a:ext uri="{9D8B030D-6E8A-4147-A177-3AD203B41FA5}">
                      <a16:colId xmlns:a16="http://schemas.microsoft.com/office/drawing/2014/main" val="2892011179"/>
                    </a:ext>
                  </a:extLst>
                </a:gridCol>
                <a:gridCol w="1092200">
                  <a:extLst>
                    <a:ext uri="{9D8B030D-6E8A-4147-A177-3AD203B41FA5}">
                      <a16:colId xmlns:a16="http://schemas.microsoft.com/office/drawing/2014/main" val="1970494641"/>
                    </a:ext>
                  </a:extLst>
                </a:gridCol>
              </a:tblGrid>
              <a:tr h="4318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prodName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buyerName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price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87131759"/>
                  </a:ext>
                </a:extLst>
              </a:tr>
              <a:tr h="4318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John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200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421348"/>
                  </a:ext>
                </a:extLst>
              </a:tr>
              <a:tr h="4318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Smith</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80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7353698"/>
                  </a:ext>
                </a:extLst>
              </a:tr>
              <a:tr h="4318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FF5050"/>
                          </a:solidFill>
                          <a:effectLst/>
                          <a:latin typeface="Times New Roman" panose="02020603050405020304"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Smith</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225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53895094"/>
                  </a:ext>
                </a:extLst>
              </a:tr>
            </a:tbl>
          </a:graphicData>
        </a:graphic>
      </p:graphicFrame>
      <p:sp>
        <p:nvSpPr>
          <p:cNvPr id="358440" name="Text Box 40">
            <a:extLst>
              <a:ext uri="{FF2B5EF4-FFF2-40B4-BE49-F238E27FC236}">
                <a16:creationId xmlns:a16="http://schemas.microsoft.com/office/drawing/2014/main" id="{FAF43838-7B5A-5EE9-ED33-24E7FE010DBF}"/>
              </a:ext>
            </a:extLst>
          </p:cNvPr>
          <p:cNvSpPr txBox="1">
            <a:spLocks noChangeArrowheads="1"/>
          </p:cNvSpPr>
          <p:nvPr/>
        </p:nvSpPr>
        <p:spPr bwMode="auto">
          <a:xfrm>
            <a:off x="2209800" y="6172200"/>
            <a:ext cx="49207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Task: insert in </a:t>
            </a:r>
            <a:r>
              <a:rPr lang="en-US" altLang="en-US">
                <a:solidFill>
                  <a:schemeClr val="accent2"/>
                </a:solidFill>
              </a:rPr>
              <a:t>Product</a:t>
            </a:r>
            <a:r>
              <a:rPr lang="en-US" altLang="en-US"/>
              <a:t> all </a:t>
            </a:r>
            <a:r>
              <a:rPr lang="en-US" altLang="en-US">
                <a:solidFill>
                  <a:schemeClr val="accent2"/>
                </a:solidFill>
              </a:rPr>
              <a:t>prodNames</a:t>
            </a:r>
            <a:r>
              <a:rPr lang="en-US" altLang="en-US"/>
              <a:t> from </a:t>
            </a:r>
            <a:r>
              <a:rPr lang="en-US" altLang="en-US">
                <a:solidFill>
                  <a:schemeClr val="accent2"/>
                </a:solidFill>
              </a:rPr>
              <a:t>Purchase</a:t>
            </a:r>
          </a:p>
        </p:txBody>
      </p:sp>
      <p:sp>
        <p:nvSpPr>
          <p:cNvPr id="358441" name="Rectangle 41">
            <a:extLst>
              <a:ext uri="{FF2B5EF4-FFF2-40B4-BE49-F238E27FC236}">
                <a16:creationId xmlns:a16="http://schemas.microsoft.com/office/drawing/2014/main" id="{A562B6A6-61A1-310B-504E-269EF27D5A11}"/>
              </a:ext>
            </a:extLst>
          </p:cNvPr>
          <p:cNvSpPr>
            <a:spLocks noChangeArrowheads="1"/>
          </p:cNvSpPr>
          <p:nvPr/>
        </p:nvSpPr>
        <p:spPr bwMode="auto">
          <a:xfrm>
            <a:off x="2057401" y="4114800"/>
            <a:ext cx="8661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2"/>
                </a:solidFill>
              </a:rPr>
              <a:t>Product</a:t>
            </a:r>
          </a:p>
        </p:txBody>
      </p:sp>
      <p:sp>
        <p:nvSpPr>
          <p:cNvPr id="358442" name="Rectangle 42">
            <a:extLst>
              <a:ext uri="{FF2B5EF4-FFF2-40B4-BE49-F238E27FC236}">
                <a16:creationId xmlns:a16="http://schemas.microsoft.com/office/drawing/2014/main" id="{6E3B9A42-BCAC-2A1C-F747-784E4319562F}"/>
              </a:ext>
            </a:extLst>
          </p:cNvPr>
          <p:cNvSpPr>
            <a:spLocks noChangeArrowheads="1"/>
          </p:cNvSpPr>
          <p:nvPr/>
        </p:nvSpPr>
        <p:spPr bwMode="auto">
          <a:xfrm>
            <a:off x="2743200" y="1752601"/>
            <a:ext cx="3862724" cy="646331"/>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Product(</a:t>
            </a:r>
            <a:r>
              <a:rPr lang="en-US" altLang="en-US" u="sng">
                <a:solidFill>
                  <a:schemeClr val="accent2"/>
                </a:solidFill>
              </a:rPr>
              <a:t>name</a:t>
            </a:r>
            <a:r>
              <a:rPr lang="en-US" altLang="en-US">
                <a:solidFill>
                  <a:schemeClr val="accent2"/>
                </a:solidFill>
              </a:rPr>
              <a:t>, listPrice, category)</a:t>
            </a:r>
          </a:p>
          <a:p>
            <a:pPr eaLnBrk="0" hangingPunct="0"/>
            <a:r>
              <a:rPr lang="en-US" altLang="en-US">
                <a:solidFill>
                  <a:schemeClr val="accent2"/>
                </a:solidFill>
              </a:rPr>
              <a:t>Purchase(prodName, buyerName, price)</a:t>
            </a:r>
          </a:p>
        </p:txBody>
      </p:sp>
      <p:sp>
        <p:nvSpPr>
          <p:cNvPr id="358443" name="Rectangle 43">
            <a:extLst>
              <a:ext uri="{FF2B5EF4-FFF2-40B4-BE49-F238E27FC236}">
                <a16:creationId xmlns:a16="http://schemas.microsoft.com/office/drawing/2014/main" id="{837781C1-85C7-792C-7FFF-C09506350040}"/>
              </a:ext>
            </a:extLst>
          </p:cNvPr>
          <p:cNvSpPr>
            <a:spLocks noChangeArrowheads="1"/>
          </p:cNvSpPr>
          <p:nvPr/>
        </p:nvSpPr>
        <p:spPr bwMode="auto">
          <a:xfrm>
            <a:off x="6324601" y="3886200"/>
            <a:ext cx="99540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2"/>
                </a:solidFill>
              </a:rPr>
              <a:t>Purchase</a:t>
            </a:r>
          </a:p>
        </p:txBody>
      </p:sp>
      <p:sp>
        <p:nvSpPr>
          <p:cNvPr id="3" name="Footer Placeholder 2">
            <a:extLst>
              <a:ext uri="{FF2B5EF4-FFF2-40B4-BE49-F238E27FC236}">
                <a16:creationId xmlns:a16="http://schemas.microsoft.com/office/drawing/2014/main" id="{2518AB31-1947-2F94-F155-319980AA132F}"/>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BAE56EC3-AD86-A135-B7D2-F3065D002E6F}"/>
              </a:ext>
            </a:extLst>
          </p:cNvPr>
          <p:cNvSpPr>
            <a:spLocks noGrp="1"/>
          </p:cNvSpPr>
          <p:nvPr>
            <p:ph type="sldNum" sz="quarter" idx="12"/>
          </p:nvPr>
        </p:nvSpPr>
        <p:spPr/>
        <p:txBody>
          <a:bodyPr/>
          <a:lstStyle/>
          <a:p>
            <a:fld id="{3C974458-8A97-4835-BF79-1FB6D7856C21}" type="slidenum">
              <a:rPr lang="en-US" smtClean="0"/>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a:extLst>
              <a:ext uri="{FF2B5EF4-FFF2-40B4-BE49-F238E27FC236}">
                <a16:creationId xmlns:a16="http://schemas.microsoft.com/office/drawing/2014/main" id="{D790C72B-DDB6-DB1B-7B31-65CAC1683A86}"/>
              </a:ext>
            </a:extLst>
          </p:cNvPr>
          <p:cNvSpPr>
            <a:spLocks noGrp="1" noChangeArrowheads="1"/>
          </p:cNvSpPr>
          <p:nvPr>
            <p:ph type="title"/>
          </p:nvPr>
        </p:nvSpPr>
        <p:spPr/>
        <p:txBody>
          <a:bodyPr/>
          <a:lstStyle/>
          <a:p>
            <a:r>
              <a:rPr lang="en-US" altLang="en-US"/>
              <a:t>Insertion: an Example</a:t>
            </a:r>
          </a:p>
        </p:txBody>
      </p:sp>
      <p:sp>
        <p:nvSpPr>
          <p:cNvPr id="360451" name="Text Box 3">
            <a:extLst>
              <a:ext uri="{FF2B5EF4-FFF2-40B4-BE49-F238E27FC236}">
                <a16:creationId xmlns:a16="http://schemas.microsoft.com/office/drawing/2014/main" id="{4382D409-ED8A-C773-7911-24F38E81D4D9}"/>
              </a:ext>
            </a:extLst>
          </p:cNvPr>
          <p:cNvSpPr txBox="1">
            <a:spLocks noChangeArrowheads="1"/>
          </p:cNvSpPr>
          <p:nvPr/>
        </p:nvSpPr>
        <p:spPr bwMode="auto">
          <a:xfrm>
            <a:off x="1981200" y="1828800"/>
            <a:ext cx="5851858"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INSERT   INTO</a:t>
            </a:r>
            <a:r>
              <a:rPr lang="en-US" altLang="en-US"/>
              <a:t>   Product(name)</a:t>
            </a:r>
          </a:p>
          <a:p>
            <a:pPr eaLnBrk="0" hangingPunct="0"/>
            <a:endParaRPr lang="en-US" altLang="en-US"/>
          </a:p>
          <a:p>
            <a:pPr eaLnBrk="0" hangingPunct="0"/>
            <a:r>
              <a:rPr lang="en-US" altLang="en-US"/>
              <a:t> </a:t>
            </a:r>
            <a:r>
              <a:rPr lang="en-US" altLang="en-US">
                <a:solidFill>
                  <a:schemeClr val="accent2"/>
                </a:solidFill>
              </a:rPr>
              <a:t>SELECT  DISTINCT</a:t>
            </a:r>
            <a:r>
              <a:rPr lang="en-US" altLang="en-US"/>
              <a:t>  prodName</a:t>
            </a:r>
          </a:p>
          <a:p>
            <a:pPr eaLnBrk="0" hangingPunct="0"/>
            <a:r>
              <a:rPr lang="en-US" altLang="en-US"/>
              <a:t> </a:t>
            </a:r>
            <a:r>
              <a:rPr lang="en-US" altLang="en-US">
                <a:solidFill>
                  <a:schemeClr val="accent2"/>
                </a:solidFill>
              </a:rPr>
              <a:t>FROM </a:t>
            </a:r>
            <a:r>
              <a:rPr lang="en-US" altLang="en-US"/>
              <a:t>    Purchase</a:t>
            </a:r>
          </a:p>
          <a:p>
            <a:pPr eaLnBrk="0" hangingPunct="0"/>
            <a:r>
              <a:rPr lang="en-US" altLang="en-US"/>
              <a:t> </a:t>
            </a:r>
            <a:r>
              <a:rPr lang="en-US" altLang="en-US">
                <a:solidFill>
                  <a:schemeClr val="accent2"/>
                </a:solidFill>
              </a:rPr>
              <a:t>WHERE</a:t>
            </a:r>
            <a:r>
              <a:rPr lang="en-US" altLang="en-US"/>
              <a:t>   prodName  </a:t>
            </a:r>
            <a:r>
              <a:rPr lang="en-US" altLang="en-US">
                <a:solidFill>
                  <a:schemeClr val="accent2"/>
                </a:solidFill>
              </a:rPr>
              <a:t>NOT IN</a:t>
            </a:r>
            <a:r>
              <a:rPr lang="en-US" altLang="en-US"/>
              <a:t> (</a:t>
            </a:r>
            <a:r>
              <a:rPr lang="en-US" altLang="en-US">
                <a:solidFill>
                  <a:schemeClr val="accent2"/>
                </a:solidFill>
              </a:rPr>
              <a:t>SELECT</a:t>
            </a:r>
            <a:r>
              <a:rPr lang="en-US" altLang="en-US"/>
              <a:t>  name </a:t>
            </a:r>
            <a:r>
              <a:rPr lang="en-US" altLang="en-US">
                <a:solidFill>
                  <a:schemeClr val="accent2"/>
                </a:solidFill>
              </a:rPr>
              <a:t>FROM</a:t>
            </a:r>
            <a:r>
              <a:rPr lang="en-US" altLang="en-US"/>
              <a:t>  Product)</a:t>
            </a:r>
          </a:p>
        </p:txBody>
      </p:sp>
      <p:graphicFrame>
        <p:nvGraphicFramePr>
          <p:cNvPr id="360452" name="Group 4">
            <a:extLst>
              <a:ext uri="{FF2B5EF4-FFF2-40B4-BE49-F238E27FC236}">
                <a16:creationId xmlns:a16="http://schemas.microsoft.com/office/drawing/2014/main" id="{3E1E48F8-5EFB-3063-A833-1D44B9CDFEEC}"/>
              </a:ext>
            </a:extLst>
          </p:cNvPr>
          <p:cNvGraphicFramePr>
            <a:graphicFrameLocks noGrp="1"/>
          </p:cNvGraphicFramePr>
          <p:nvPr/>
        </p:nvGraphicFramePr>
        <p:xfrm>
          <a:off x="3200400" y="4419600"/>
          <a:ext cx="3505200" cy="1790700"/>
        </p:xfrm>
        <a:graphic>
          <a:graphicData uri="http://schemas.openxmlformats.org/drawingml/2006/table">
            <a:tbl>
              <a:tblPr/>
              <a:tblGrid>
                <a:gridCol w="1168400">
                  <a:extLst>
                    <a:ext uri="{9D8B030D-6E8A-4147-A177-3AD203B41FA5}">
                      <a16:colId xmlns:a16="http://schemas.microsoft.com/office/drawing/2014/main" val="874587361"/>
                    </a:ext>
                  </a:extLst>
                </a:gridCol>
                <a:gridCol w="1168400">
                  <a:extLst>
                    <a:ext uri="{9D8B030D-6E8A-4147-A177-3AD203B41FA5}">
                      <a16:colId xmlns:a16="http://schemas.microsoft.com/office/drawing/2014/main" val="3569056750"/>
                    </a:ext>
                  </a:extLst>
                </a:gridCol>
                <a:gridCol w="1168400">
                  <a:extLst>
                    <a:ext uri="{9D8B030D-6E8A-4147-A177-3AD203B41FA5}">
                      <a16:colId xmlns:a16="http://schemas.microsoft.com/office/drawing/2014/main" val="3323940856"/>
                    </a:ext>
                  </a:extLst>
                </a:gridCol>
              </a:tblGrid>
              <a:tr h="596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listPrice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49673842"/>
                  </a:ext>
                </a:extLst>
              </a:tr>
              <a:tr h="596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100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Gadgets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662222"/>
                  </a:ext>
                </a:extLst>
              </a:tr>
              <a:tr h="596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1779277"/>
                  </a:ext>
                </a:extLst>
              </a:tr>
            </a:tbl>
          </a:graphicData>
        </a:graphic>
      </p:graphicFrame>
      <p:sp>
        <p:nvSpPr>
          <p:cNvPr id="3" name="Footer Placeholder 2">
            <a:extLst>
              <a:ext uri="{FF2B5EF4-FFF2-40B4-BE49-F238E27FC236}">
                <a16:creationId xmlns:a16="http://schemas.microsoft.com/office/drawing/2014/main" id="{AF6B27C0-BDFE-3713-7A0E-31F323FE9425}"/>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07F850BC-5F5F-E107-182D-18DF9141366B}"/>
              </a:ext>
            </a:extLst>
          </p:cNvPr>
          <p:cNvSpPr>
            <a:spLocks noGrp="1"/>
          </p:cNvSpPr>
          <p:nvPr>
            <p:ph type="sldNum" sz="quarter" idx="12"/>
          </p:nvPr>
        </p:nvSpPr>
        <p:spPr/>
        <p:txBody>
          <a:bodyPr/>
          <a:lstStyle/>
          <a:p>
            <a:fld id="{3C974458-8A97-4835-BF79-1FB6D7856C21}" type="slidenum">
              <a:rPr lang="en-US" smtClean="0"/>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DC795-24CB-17C8-74E3-F7028B9A89FC}"/>
              </a:ext>
            </a:extLst>
          </p:cNvPr>
          <p:cNvSpPr>
            <a:spLocks noGrp="1"/>
          </p:cNvSpPr>
          <p:nvPr>
            <p:ph type="title"/>
          </p:nvPr>
        </p:nvSpPr>
        <p:spPr>
          <a:xfrm>
            <a:off x="1024127" y="585216"/>
            <a:ext cx="11007451" cy="1499616"/>
          </a:xfrm>
        </p:spPr>
        <p:txBody>
          <a:bodyPr>
            <a:normAutofit/>
          </a:bodyPr>
          <a:lstStyle/>
          <a:p>
            <a:r>
              <a:rPr lang="en-US" sz="4800" dirty="0"/>
              <a:t>Relational Database?  </a:t>
            </a:r>
            <a:br>
              <a:rPr lang="en-US" sz="4800" dirty="0"/>
            </a:br>
            <a:r>
              <a:rPr lang="en-US" sz="4800" dirty="0"/>
              <a:t>Or Key-Value Store?</a:t>
            </a:r>
          </a:p>
        </p:txBody>
      </p:sp>
      <p:sp>
        <p:nvSpPr>
          <p:cNvPr id="3" name="Content Placeholder 2">
            <a:extLst>
              <a:ext uri="{FF2B5EF4-FFF2-40B4-BE49-F238E27FC236}">
                <a16:creationId xmlns:a16="http://schemas.microsoft.com/office/drawing/2014/main" id="{2D514DCB-04A7-720A-2B16-FC4F9D92D043}"/>
              </a:ext>
            </a:extLst>
          </p:cNvPr>
          <p:cNvSpPr>
            <a:spLocks noGrp="1"/>
          </p:cNvSpPr>
          <p:nvPr>
            <p:ph idx="1"/>
          </p:nvPr>
        </p:nvSpPr>
        <p:spPr/>
        <p:txBody>
          <a:bodyPr>
            <a:normAutofit fontScale="92500"/>
          </a:bodyPr>
          <a:lstStyle/>
          <a:p>
            <a:r>
              <a:rPr lang="en-US" b="1" dirty="0"/>
              <a:t>A relational database system </a:t>
            </a:r>
            <a:r>
              <a:rPr lang="en-US" dirty="0"/>
              <a:t>has a set of very sophisticated servers that host structured data (“relations”), plan and execute SQL queries.</a:t>
            </a:r>
          </a:p>
          <a:p>
            <a:pPr>
              <a:buFont typeface="Wingdings" panose="05000000000000000000" pitchFamily="2" charset="2"/>
              <a:buChar char="Ø"/>
            </a:pPr>
            <a:r>
              <a:rPr lang="en-US" dirty="0"/>
              <a:t>  Provides what are called the ACID guarantees (A for atomicity).</a:t>
            </a:r>
          </a:p>
          <a:p>
            <a:pPr>
              <a:buFont typeface="Wingdings" panose="05000000000000000000" pitchFamily="2" charset="2"/>
              <a:buChar char="Ø"/>
            </a:pPr>
            <a:r>
              <a:rPr lang="en-US" dirty="0"/>
              <a:t>  Often use locking for concurrency control</a:t>
            </a:r>
          </a:p>
          <a:p>
            <a:pPr>
              <a:buFont typeface="Wingdings" panose="05000000000000000000" pitchFamily="2" charset="2"/>
              <a:buChar char="Ø"/>
            </a:pPr>
            <a:r>
              <a:rPr lang="en-US" dirty="0"/>
              <a:t>  Runs a two-phase commit protocol at the end of any updates</a:t>
            </a:r>
          </a:p>
          <a:p>
            <a:endParaRPr lang="en-US" dirty="0"/>
          </a:p>
          <a:p>
            <a:r>
              <a:rPr lang="en-US" b="1" dirty="0"/>
              <a:t>A key-value store </a:t>
            </a:r>
            <a:r>
              <a:rPr lang="en-US" dirty="0"/>
              <a:t>is simpler, only offers </a:t>
            </a:r>
            <a:r>
              <a:rPr lang="en-US" b="1" dirty="0"/>
              <a:t>put/get/watch</a:t>
            </a:r>
            <a:r>
              <a:rPr lang="en-US" dirty="0"/>
              <a:t> with O(1) performance.  No locking or transactions, except perhaps “one-shot” atomic actions</a:t>
            </a:r>
          </a:p>
        </p:txBody>
      </p:sp>
      <p:sp>
        <p:nvSpPr>
          <p:cNvPr id="4" name="Footer Placeholder 3">
            <a:extLst>
              <a:ext uri="{FF2B5EF4-FFF2-40B4-BE49-F238E27FC236}">
                <a16:creationId xmlns:a16="http://schemas.microsoft.com/office/drawing/2014/main" id="{CD71BCDA-A60B-B702-6433-FB660DFC201E}"/>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C0BEC8FE-7E88-6FA8-10DB-737F4FFD16E7}"/>
              </a:ext>
            </a:extLst>
          </p:cNvPr>
          <p:cNvSpPr>
            <a:spLocks noGrp="1"/>
          </p:cNvSpPr>
          <p:nvPr>
            <p:ph type="sldNum" sz="quarter" idx="12"/>
          </p:nvPr>
        </p:nvSpPr>
        <p:spPr/>
        <p:txBody>
          <a:bodyPr/>
          <a:lstStyle/>
          <a:p>
            <a:fld id="{3C974458-8A97-4835-BF79-1FB6D7856C21}" type="slidenum">
              <a:rPr lang="en-US" smtClean="0"/>
              <a:t>6</a:t>
            </a:fld>
            <a:endParaRPr lang="en-US"/>
          </a:p>
        </p:txBody>
      </p:sp>
      <p:pic>
        <p:nvPicPr>
          <p:cNvPr id="6" name="Picture 5">
            <a:extLst>
              <a:ext uri="{FF2B5EF4-FFF2-40B4-BE49-F238E27FC236}">
                <a16:creationId xmlns:a16="http://schemas.microsoft.com/office/drawing/2014/main" id="{8AA04216-E251-F1EF-2254-59AF603B24F2}"/>
              </a:ext>
            </a:extLst>
          </p:cNvPr>
          <p:cNvPicPr>
            <a:picLocks noChangeAspect="1"/>
          </p:cNvPicPr>
          <p:nvPr/>
        </p:nvPicPr>
        <p:blipFill>
          <a:blip r:embed="rId2"/>
          <a:stretch>
            <a:fillRect/>
          </a:stretch>
        </p:blipFill>
        <p:spPr>
          <a:xfrm>
            <a:off x="6916714" y="290081"/>
            <a:ext cx="1999488" cy="1499616"/>
          </a:xfrm>
          <a:prstGeom prst="rect">
            <a:avLst/>
          </a:prstGeom>
        </p:spPr>
      </p:pic>
      <p:sp>
        <p:nvSpPr>
          <p:cNvPr id="7" name="TextBox 6">
            <a:extLst>
              <a:ext uri="{FF2B5EF4-FFF2-40B4-BE49-F238E27FC236}">
                <a16:creationId xmlns:a16="http://schemas.microsoft.com/office/drawing/2014/main" id="{A82DC832-90C1-92C1-24B5-EF6C670B4BA0}"/>
              </a:ext>
            </a:extLst>
          </p:cNvPr>
          <p:cNvSpPr txBox="1"/>
          <p:nvPr/>
        </p:nvSpPr>
        <p:spPr>
          <a:xfrm>
            <a:off x="6916715" y="1755324"/>
            <a:ext cx="2179160" cy="369332"/>
          </a:xfrm>
          <a:prstGeom prst="rect">
            <a:avLst/>
          </a:prstGeom>
          <a:noFill/>
        </p:spPr>
        <p:txBody>
          <a:bodyPr wrap="square" rtlCol="0">
            <a:spAutoFit/>
          </a:bodyPr>
          <a:lstStyle/>
          <a:p>
            <a:r>
              <a:rPr lang="en-US" dirty="0"/>
              <a:t>Relational Databases</a:t>
            </a:r>
          </a:p>
        </p:txBody>
      </p:sp>
      <p:sp>
        <p:nvSpPr>
          <p:cNvPr id="8" name="Oval 7">
            <a:extLst>
              <a:ext uri="{FF2B5EF4-FFF2-40B4-BE49-F238E27FC236}">
                <a16:creationId xmlns:a16="http://schemas.microsoft.com/office/drawing/2014/main" id="{D1BDB07E-A627-117C-EF13-ACE3988B2646}"/>
              </a:ext>
            </a:extLst>
          </p:cNvPr>
          <p:cNvSpPr/>
          <p:nvPr/>
        </p:nvSpPr>
        <p:spPr>
          <a:xfrm>
            <a:off x="9095875" y="585216"/>
            <a:ext cx="2935703" cy="6853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BFF1EAD1-6AD8-5292-2D7A-6797C4CA221A}"/>
              </a:ext>
            </a:extLst>
          </p:cNvPr>
          <p:cNvSpPr txBox="1"/>
          <p:nvPr/>
        </p:nvSpPr>
        <p:spPr>
          <a:xfrm>
            <a:off x="9510720" y="1420129"/>
            <a:ext cx="2179160" cy="369332"/>
          </a:xfrm>
          <a:prstGeom prst="rect">
            <a:avLst/>
          </a:prstGeom>
          <a:noFill/>
        </p:spPr>
        <p:txBody>
          <a:bodyPr wrap="square" rtlCol="0">
            <a:spAutoFit/>
          </a:bodyPr>
          <a:lstStyle/>
          <a:p>
            <a:pPr algn="ctr"/>
            <a:r>
              <a:rPr lang="en-US" dirty="0"/>
              <a:t>Key-value store</a:t>
            </a:r>
          </a:p>
        </p:txBody>
      </p:sp>
      <p:sp>
        <p:nvSpPr>
          <p:cNvPr id="10" name="Oval 9">
            <a:extLst>
              <a:ext uri="{FF2B5EF4-FFF2-40B4-BE49-F238E27FC236}">
                <a16:creationId xmlns:a16="http://schemas.microsoft.com/office/drawing/2014/main" id="{86579C96-D5BC-EDE9-804E-3209D31B39AD}"/>
              </a:ext>
            </a:extLst>
          </p:cNvPr>
          <p:cNvSpPr/>
          <p:nvPr/>
        </p:nvSpPr>
        <p:spPr>
          <a:xfrm>
            <a:off x="9248276" y="737616"/>
            <a:ext cx="906378" cy="37891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CE1210B-956C-7B14-F1B6-E48364BDEC56}"/>
              </a:ext>
            </a:extLst>
          </p:cNvPr>
          <p:cNvSpPr/>
          <p:nvPr/>
        </p:nvSpPr>
        <p:spPr>
          <a:xfrm>
            <a:off x="9361210" y="814979"/>
            <a:ext cx="225871" cy="22491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6C0F715-BF30-1F96-0923-9126D933F68E}"/>
              </a:ext>
            </a:extLst>
          </p:cNvPr>
          <p:cNvSpPr/>
          <p:nvPr/>
        </p:nvSpPr>
        <p:spPr>
          <a:xfrm>
            <a:off x="9726641" y="818028"/>
            <a:ext cx="225871" cy="22491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6AD714D-4F44-6B43-EFFE-C5443501B0E4}"/>
              </a:ext>
            </a:extLst>
          </p:cNvPr>
          <p:cNvSpPr/>
          <p:nvPr/>
        </p:nvSpPr>
        <p:spPr>
          <a:xfrm>
            <a:off x="10261495" y="734810"/>
            <a:ext cx="906378" cy="37891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9C1662C-C272-2962-C537-A78AB8676486}"/>
              </a:ext>
            </a:extLst>
          </p:cNvPr>
          <p:cNvSpPr/>
          <p:nvPr/>
        </p:nvSpPr>
        <p:spPr>
          <a:xfrm>
            <a:off x="10374429" y="812173"/>
            <a:ext cx="225871" cy="22491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1BEC183-875D-C978-7752-7173801762F2}"/>
              </a:ext>
            </a:extLst>
          </p:cNvPr>
          <p:cNvSpPr/>
          <p:nvPr/>
        </p:nvSpPr>
        <p:spPr>
          <a:xfrm>
            <a:off x="10739860" y="815222"/>
            <a:ext cx="225871" cy="22491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E6B67D9E-340A-75DC-A8B0-CB2697CBDA8B}"/>
              </a:ext>
            </a:extLst>
          </p:cNvPr>
          <p:cNvSpPr txBox="1"/>
          <p:nvPr/>
        </p:nvSpPr>
        <p:spPr>
          <a:xfrm>
            <a:off x="11167873" y="566377"/>
            <a:ext cx="655949" cy="523220"/>
          </a:xfrm>
          <a:prstGeom prst="rect">
            <a:avLst/>
          </a:prstGeom>
          <a:noFill/>
        </p:spPr>
        <p:txBody>
          <a:bodyPr wrap="none" rtlCol="0">
            <a:spAutoFit/>
          </a:bodyPr>
          <a:lstStyle/>
          <a:p>
            <a:r>
              <a:rPr lang="en-US" sz="2800" b="1" dirty="0"/>
              <a:t>. . .</a:t>
            </a:r>
          </a:p>
        </p:txBody>
      </p:sp>
    </p:spTree>
    <p:extLst>
      <p:ext uri="{BB962C8B-B14F-4D97-AF65-F5344CB8AC3E}">
        <p14:creationId xmlns:p14="http://schemas.microsoft.com/office/powerpoint/2010/main" val="18308694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a:extLst>
              <a:ext uri="{FF2B5EF4-FFF2-40B4-BE49-F238E27FC236}">
                <a16:creationId xmlns:a16="http://schemas.microsoft.com/office/drawing/2014/main" id="{7EA865ED-0CE7-6B2B-C73E-0D0A1BE768EC}"/>
              </a:ext>
            </a:extLst>
          </p:cNvPr>
          <p:cNvSpPr>
            <a:spLocks noGrp="1" noChangeArrowheads="1"/>
          </p:cNvSpPr>
          <p:nvPr>
            <p:ph type="title"/>
          </p:nvPr>
        </p:nvSpPr>
        <p:spPr/>
        <p:txBody>
          <a:bodyPr/>
          <a:lstStyle/>
          <a:p>
            <a:r>
              <a:rPr lang="en-US" altLang="en-US"/>
              <a:t>Insertion: an Example</a:t>
            </a:r>
          </a:p>
        </p:txBody>
      </p:sp>
      <p:sp>
        <p:nvSpPr>
          <p:cNvPr id="362499" name="Text Box 3">
            <a:extLst>
              <a:ext uri="{FF2B5EF4-FFF2-40B4-BE49-F238E27FC236}">
                <a16:creationId xmlns:a16="http://schemas.microsoft.com/office/drawing/2014/main" id="{DB3B4E44-CAD0-E05D-B31D-AE8D5358CC19}"/>
              </a:ext>
            </a:extLst>
          </p:cNvPr>
          <p:cNvSpPr txBox="1">
            <a:spLocks noChangeArrowheads="1"/>
          </p:cNvSpPr>
          <p:nvPr/>
        </p:nvSpPr>
        <p:spPr bwMode="auto">
          <a:xfrm>
            <a:off x="1905000" y="1981200"/>
            <a:ext cx="5851858" cy="147732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INSERT   INTO</a:t>
            </a:r>
            <a:r>
              <a:rPr lang="en-US" altLang="en-US"/>
              <a:t>   Product(name, listPrice)</a:t>
            </a:r>
          </a:p>
          <a:p>
            <a:pPr eaLnBrk="0" hangingPunct="0"/>
            <a:endParaRPr lang="en-US" altLang="en-US"/>
          </a:p>
          <a:p>
            <a:pPr eaLnBrk="0" hangingPunct="0"/>
            <a:r>
              <a:rPr lang="en-US" altLang="en-US"/>
              <a:t> </a:t>
            </a:r>
            <a:r>
              <a:rPr lang="en-US" altLang="en-US">
                <a:solidFill>
                  <a:schemeClr val="accent2"/>
                </a:solidFill>
              </a:rPr>
              <a:t>SELECT  DISTINCT</a:t>
            </a:r>
            <a:r>
              <a:rPr lang="en-US" altLang="en-US"/>
              <a:t>  prodName, price</a:t>
            </a:r>
          </a:p>
          <a:p>
            <a:pPr eaLnBrk="0" hangingPunct="0"/>
            <a:r>
              <a:rPr lang="en-US" altLang="en-US"/>
              <a:t> </a:t>
            </a:r>
            <a:r>
              <a:rPr lang="en-US" altLang="en-US">
                <a:solidFill>
                  <a:schemeClr val="accent2"/>
                </a:solidFill>
              </a:rPr>
              <a:t>FROM </a:t>
            </a:r>
            <a:r>
              <a:rPr lang="en-US" altLang="en-US"/>
              <a:t> Purchase</a:t>
            </a:r>
          </a:p>
          <a:p>
            <a:pPr eaLnBrk="0" hangingPunct="0"/>
            <a:r>
              <a:rPr lang="en-US" altLang="en-US"/>
              <a:t> </a:t>
            </a:r>
            <a:r>
              <a:rPr lang="en-US" altLang="en-US">
                <a:solidFill>
                  <a:schemeClr val="accent2"/>
                </a:solidFill>
              </a:rPr>
              <a:t>WHERE</a:t>
            </a:r>
            <a:r>
              <a:rPr lang="en-US" altLang="en-US"/>
              <a:t>   prodName  </a:t>
            </a:r>
            <a:r>
              <a:rPr lang="en-US" altLang="en-US">
                <a:solidFill>
                  <a:schemeClr val="accent2"/>
                </a:solidFill>
              </a:rPr>
              <a:t>NOT IN</a:t>
            </a:r>
            <a:r>
              <a:rPr lang="en-US" altLang="en-US"/>
              <a:t> (</a:t>
            </a:r>
            <a:r>
              <a:rPr lang="en-US" altLang="en-US">
                <a:solidFill>
                  <a:schemeClr val="accent2"/>
                </a:solidFill>
              </a:rPr>
              <a:t>SELECT</a:t>
            </a:r>
            <a:r>
              <a:rPr lang="en-US" altLang="en-US"/>
              <a:t>  name </a:t>
            </a:r>
            <a:r>
              <a:rPr lang="en-US" altLang="en-US">
                <a:solidFill>
                  <a:schemeClr val="accent2"/>
                </a:solidFill>
              </a:rPr>
              <a:t>FROM</a:t>
            </a:r>
            <a:r>
              <a:rPr lang="en-US" altLang="en-US"/>
              <a:t>  Product)</a:t>
            </a:r>
          </a:p>
        </p:txBody>
      </p:sp>
      <p:graphicFrame>
        <p:nvGraphicFramePr>
          <p:cNvPr id="362500" name="Group 4">
            <a:extLst>
              <a:ext uri="{FF2B5EF4-FFF2-40B4-BE49-F238E27FC236}">
                <a16:creationId xmlns:a16="http://schemas.microsoft.com/office/drawing/2014/main" id="{0C9618D5-0D6B-9923-137A-4CD30464C49F}"/>
              </a:ext>
            </a:extLst>
          </p:cNvPr>
          <p:cNvGraphicFramePr>
            <a:graphicFrameLocks noGrp="1"/>
          </p:cNvGraphicFramePr>
          <p:nvPr/>
        </p:nvGraphicFramePr>
        <p:xfrm>
          <a:off x="2209800" y="4191000"/>
          <a:ext cx="3505200" cy="2387600"/>
        </p:xfrm>
        <a:graphic>
          <a:graphicData uri="http://schemas.openxmlformats.org/drawingml/2006/table">
            <a:tbl>
              <a:tblPr/>
              <a:tblGrid>
                <a:gridCol w="1168400">
                  <a:extLst>
                    <a:ext uri="{9D8B030D-6E8A-4147-A177-3AD203B41FA5}">
                      <a16:colId xmlns:a16="http://schemas.microsoft.com/office/drawing/2014/main" val="44739055"/>
                    </a:ext>
                  </a:extLst>
                </a:gridCol>
                <a:gridCol w="1168400">
                  <a:extLst>
                    <a:ext uri="{9D8B030D-6E8A-4147-A177-3AD203B41FA5}">
                      <a16:colId xmlns:a16="http://schemas.microsoft.com/office/drawing/2014/main" val="1548675263"/>
                    </a:ext>
                  </a:extLst>
                </a:gridCol>
                <a:gridCol w="1168400">
                  <a:extLst>
                    <a:ext uri="{9D8B030D-6E8A-4147-A177-3AD203B41FA5}">
                      <a16:colId xmlns:a16="http://schemas.microsoft.com/office/drawing/2014/main" val="3480388026"/>
                    </a:ext>
                  </a:extLst>
                </a:gridCol>
              </a:tblGrid>
              <a:tr h="596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listPrice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accent2"/>
                          </a:solidFill>
                          <a:effectLst/>
                          <a:latin typeface="Times New Roman" panose="02020603050405020304" pitchFamily="18"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3236628"/>
                  </a:ext>
                </a:extLst>
              </a:tr>
              <a:tr h="596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100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Gadgets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8400502"/>
                  </a:ext>
                </a:extLst>
              </a:tr>
              <a:tr h="596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200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99294790"/>
                  </a:ext>
                </a:extLst>
              </a:tr>
              <a:tr h="596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camera ??</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225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0138868"/>
                  </a:ext>
                </a:extLst>
              </a:tr>
            </a:tbl>
          </a:graphicData>
        </a:graphic>
      </p:graphicFrame>
      <p:sp>
        <p:nvSpPr>
          <p:cNvPr id="362522" name="Text Box 26">
            <a:extLst>
              <a:ext uri="{FF2B5EF4-FFF2-40B4-BE49-F238E27FC236}">
                <a16:creationId xmlns:a16="http://schemas.microsoft.com/office/drawing/2014/main" id="{9A9D3D13-71E5-EC36-7D23-675276A3913C}"/>
              </a:ext>
            </a:extLst>
          </p:cNvPr>
          <p:cNvSpPr txBox="1">
            <a:spLocks noChangeArrowheads="1"/>
          </p:cNvSpPr>
          <p:nvPr/>
        </p:nvSpPr>
        <p:spPr bwMode="auto">
          <a:xfrm>
            <a:off x="6248401" y="6019800"/>
            <a:ext cx="306205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Depends on the implementation</a:t>
            </a:r>
          </a:p>
        </p:txBody>
      </p:sp>
      <p:sp>
        <p:nvSpPr>
          <p:cNvPr id="362523" name="Line 27">
            <a:extLst>
              <a:ext uri="{FF2B5EF4-FFF2-40B4-BE49-F238E27FC236}">
                <a16:creationId xmlns:a16="http://schemas.microsoft.com/office/drawing/2014/main" id="{4C4A376F-2F3D-1FEA-0489-0DF01C3626FD}"/>
              </a:ext>
            </a:extLst>
          </p:cNvPr>
          <p:cNvSpPr>
            <a:spLocks noChangeShapeType="1"/>
          </p:cNvSpPr>
          <p:nvPr/>
        </p:nvSpPr>
        <p:spPr bwMode="auto">
          <a:xfrm flipH="1">
            <a:off x="5791200" y="6248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ooter Placeholder 2">
            <a:extLst>
              <a:ext uri="{FF2B5EF4-FFF2-40B4-BE49-F238E27FC236}">
                <a16:creationId xmlns:a16="http://schemas.microsoft.com/office/drawing/2014/main" id="{2633A9CB-278F-2CD5-BDF0-99A91AD390B0}"/>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71B0D6A8-F092-844C-9B5C-10B36B2832DE}"/>
              </a:ext>
            </a:extLst>
          </p:cNvPr>
          <p:cNvSpPr>
            <a:spLocks noGrp="1"/>
          </p:cNvSpPr>
          <p:nvPr>
            <p:ph type="sldNum" sz="quarter" idx="12"/>
          </p:nvPr>
        </p:nvSpPr>
        <p:spPr/>
        <p:txBody>
          <a:bodyPr/>
          <a:lstStyle/>
          <a:p>
            <a:fld id="{3C974458-8A97-4835-BF79-1FB6D7856C21}" type="slidenum">
              <a:rPr lang="en-US" smtClean="0"/>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a:extLst>
              <a:ext uri="{FF2B5EF4-FFF2-40B4-BE49-F238E27FC236}">
                <a16:creationId xmlns:a16="http://schemas.microsoft.com/office/drawing/2014/main" id="{522CAE49-E365-3791-C6BD-6FB8172C1BC1}"/>
              </a:ext>
            </a:extLst>
          </p:cNvPr>
          <p:cNvSpPr>
            <a:spLocks noGrp="1" noChangeArrowheads="1"/>
          </p:cNvSpPr>
          <p:nvPr>
            <p:ph type="title"/>
          </p:nvPr>
        </p:nvSpPr>
        <p:spPr/>
        <p:txBody>
          <a:bodyPr/>
          <a:lstStyle/>
          <a:p>
            <a:r>
              <a:rPr lang="en-US" altLang="en-US"/>
              <a:t>Deletions</a:t>
            </a:r>
          </a:p>
        </p:txBody>
      </p:sp>
      <p:sp>
        <p:nvSpPr>
          <p:cNvPr id="364547" name="Text Box 3">
            <a:extLst>
              <a:ext uri="{FF2B5EF4-FFF2-40B4-BE49-F238E27FC236}">
                <a16:creationId xmlns:a16="http://schemas.microsoft.com/office/drawing/2014/main" id="{02955CBE-5E1A-C19D-B3DD-A3CA8CCDAA05}"/>
              </a:ext>
            </a:extLst>
          </p:cNvPr>
          <p:cNvSpPr txBox="1">
            <a:spLocks noChangeArrowheads="1"/>
          </p:cNvSpPr>
          <p:nvPr/>
        </p:nvSpPr>
        <p:spPr bwMode="auto">
          <a:xfrm>
            <a:off x="3733800" y="2514601"/>
            <a:ext cx="3875356" cy="120032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DELETE    FROM</a:t>
            </a:r>
            <a:r>
              <a:rPr lang="en-US" altLang="en-US"/>
              <a:t>    PURCHASE</a:t>
            </a:r>
          </a:p>
          <a:p>
            <a:pPr eaLnBrk="0" hangingPunct="0"/>
            <a:endParaRPr lang="en-US" altLang="en-US"/>
          </a:p>
          <a:p>
            <a:pPr eaLnBrk="0" hangingPunct="0"/>
            <a:r>
              <a:rPr lang="en-US" altLang="en-US">
                <a:solidFill>
                  <a:schemeClr val="accent2"/>
                </a:solidFill>
              </a:rPr>
              <a:t>WHERE </a:t>
            </a:r>
            <a:r>
              <a:rPr lang="en-US" altLang="en-US"/>
              <a:t>   seller = ‘Joe’   AND</a:t>
            </a:r>
          </a:p>
          <a:p>
            <a:pPr eaLnBrk="0" hangingPunct="0"/>
            <a:r>
              <a:rPr lang="en-US" altLang="en-US"/>
              <a:t>                  product = ‘Brooklyn Bridge’</a:t>
            </a:r>
          </a:p>
        </p:txBody>
      </p:sp>
      <p:sp>
        <p:nvSpPr>
          <p:cNvPr id="364548" name="Rectangle 4">
            <a:extLst>
              <a:ext uri="{FF2B5EF4-FFF2-40B4-BE49-F238E27FC236}">
                <a16:creationId xmlns:a16="http://schemas.microsoft.com/office/drawing/2014/main" id="{62C08EEA-1420-9C3A-0836-858A267C3C74}"/>
              </a:ext>
            </a:extLst>
          </p:cNvPr>
          <p:cNvSpPr>
            <a:spLocks noChangeArrowheads="1"/>
          </p:cNvSpPr>
          <p:nvPr/>
        </p:nvSpPr>
        <p:spPr bwMode="auto">
          <a:xfrm>
            <a:off x="2438401" y="4572001"/>
            <a:ext cx="609859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50000"/>
              </a:spcBef>
            </a:pPr>
            <a:r>
              <a:rPr lang="en-US" altLang="en-US"/>
              <a:t>Factoid about SQL:  there is no way to delete only a single</a:t>
            </a:r>
          </a:p>
          <a:p>
            <a:pPr eaLnBrk="0" hangingPunct="0">
              <a:spcBef>
                <a:spcPct val="50000"/>
              </a:spcBef>
            </a:pPr>
            <a:r>
              <a:rPr lang="en-US" altLang="en-US"/>
              <a:t>                                  occurrence of a tuple that appears twice</a:t>
            </a:r>
          </a:p>
          <a:p>
            <a:pPr eaLnBrk="0" hangingPunct="0">
              <a:spcBef>
                <a:spcPct val="50000"/>
              </a:spcBef>
            </a:pPr>
            <a:r>
              <a:rPr lang="en-US" altLang="en-US"/>
              <a:t>                                  in a relation.</a:t>
            </a:r>
          </a:p>
        </p:txBody>
      </p:sp>
      <p:sp>
        <p:nvSpPr>
          <p:cNvPr id="364549" name="Text Box 5">
            <a:extLst>
              <a:ext uri="{FF2B5EF4-FFF2-40B4-BE49-F238E27FC236}">
                <a16:creationId xmlns:a16="http://schemas.microsoft.com/office/drawing/2014/main" id="{77F45B9E-4E79-1196-675F-06BD9EFAE646}"/>
              </a:ext>
            </a:extLst>
          </p:cNvPr>
          <p:cNvSpPr txBox="1">
            <a:spLocks noChangeArrowheads="1"/>
          </p:cNvSpPr>
          <p:nvPr/>
        </p:nvSpPr>
        <p:spPr bwMode="auto">
          <a:xfrm>
            <a:off x="2209801" y="1676400"/>
            <a:ext cx="10262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Example:</a:t>
            </a:r>
          </a:p>
        </p:txBody>
      </p:sp>
      <p:sp>
        <p:nvSpPr>
          <p:cNvPr id="3" name="Footer Placeholder 2">
            <a:extLst>
              <a:ext uri="{FF2B5EF4-FFF2-40B4-BE49-F238E27FC236}">
                <a16:creationId xmlns:a16="http://schemas.microsoft.com/office/drawing/2014/main" id="{6AA25983-039F-AD98-1941-96EF28C5777D}"/>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E98AF5D3-62B0-1BBC-EDBE-F589FB725717}"/>
              </a:ext>
            </a:extLst>
          </p:cNvPr>
          <p:cNvSpPr>
            <a:spLocks noGrp="1"/>
          </p:cNvSpPr>
          <p:nvPr>
            <p:ph type="sldNum" sz="quarter" idx="12"/>
          </p:nvPr>
        </p:nvSpPr>
        <p:spPr/>
        <p:txBody>
          <a:bodyPr/>
          <a:lstStyle/>
          <a:p>
            <a:fld id="{3C974458-8A97-4835-BF79-1FB6D7856C21}" type="slidenum">
              <a:rPr lang="en-US" smtClean="0"/>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a:extLst>
              <a:ext uri="{FF2B5EF4-FFF2-40B4-BE49-F238E27FC236}">
                <a16:creationId xmlns:a16="http://schemas.microsoft.com/office/drawing/2014/main" id="{86C1E949-8E72-FEDF-DB17-222FAEA24087}"/>
              </a:ext>
            </a:extLst>
          </p:cNvPr>
          <p:cNvSpPr>
            <a:spLocks noGrp="1" noChangeArrowheads="1"/>
          </p:cNvSpPr>
          <p:nvPr>
            <p:ph type="title"/>
          </p:nvPr>
        </p:nvSpPr>
        <p:spPr/>
        <p:txBody>
          <a:bodyPr/>
          <a:lstStyle/>
          <a:p>
            <a:r>
              <a:rPr lang="en-US" altLang="en-US"/>
              <a:t>Updates</a:t>
            </a:r>
          </a:p>
        </p:txBody>
      </p:sp>
      <p:sp>
        <p:nvSpPr>
          <p:cNvPr id="366595" name="Text Box 3">
            <a:extLst>
              <a:ext uri="{FF2B5EF4-FFF2-40B4-BE49-F238E27FC236}">
                <a16:creationId xmlns:a16="http://schemas.microsoft.com/office/drawing/2014/main" id="{600B3236-6EE2-D099-3E2E-38B99AB0616B}"/>
              </a:ext>
            </a:extLst>
          </p:cNvPr>
          <p:cNvSpPr txBox="1">
            <a:spLocks noChangeArrowheads="1"/>
          </p:cNvSpPr>
          <p:nvPr/>
        </p:nvSpPr>
        <p:spPr bwMode="auto">
          <a:xfrm>
            <a:off x="2895600" y="2438400"/>
            <a:ext cx="4620176" cy="175432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r>
              <a:rPr lang="en-US" altLang="en-US">
                <a:solidFill>
                  <a:schemeClr val="accent2"/>
                </a:solidFill>
              </a:rPr>
              <a:t>UPDATE</a:t>
            </a:r>
            <a:r>
              <a:rPr lang="en-US" altLang="en-US"/>
              <a:t>   PRODUCT</a:t>
            </a:r>
          </a:p>
          <a:p>
            <a:pPr eaLnBrk="0" hangingPunct="0"/>
            <a:r>
              <a:rPr lang="en-US" altLang="en-US">
                <a:solidFill>
                  <a:schemeClr val="accent2"/>
                </a:solidFill>
              </a:rPr>
              <a:t>SET</a:t>
            </a:r>
            <a:r>
              <a:rPr lang="en-US" altLang="en-US"/>
              <a:t>    price = price/2</a:t>
            </a:r>
          </a:p>
          <a:p>
            <a:pPr eaLnBrk="0" hangingPunct="0"/>
            <a:r>
              <a:rPr lang="en-US" altLang="en-US">
                <a:solidFill>
                  <a:schemeClr val="accent2"/>
                </a:solidFill>
              </a:rPr>
              <a:t>WHERE</a:t>
            </a:r>
            <a:r>
              <a:rPr lang="en-US" altLang="en-US"/>
              <a:t>  Product.name  </a:t>
            </a:r>
            <a:r>
              <a:rPr lang="en-US" altLang="en-US">
                <a:solidFill>
                  <a:schemeClr val="accent2"/>
                </a:solidFill>
              </a:rPr>
              <a:t>IN </a:t>
            </a:r>
            <a:r>
              <a:rPr lang="en-US" altLang="en-US"/>
              <a:t> </a:t>
            </a:r>
          </a:p>
          <a:p>
            <a:pPr eaLnBrk="0" hangingPunct="0"/>
            <a:r>
              <a:rPr lang="en-US" altLang="en-US"/>
              <a:t>                    (</a:t>
            </a:r>
            <a:r>
              <a:rPr lang="en-US" altLang="en-US">
                <a:solidFill>
                  <a:schemeClr val="accent2"/>
                </a:solidFill>
              </a:rPr>
              <a:t>SELECT</a:t>
            </a:r>
            <a:r>
              <a:rPr lang="en-US" altLang="en-US"/>
              <a:t> product</a:t>
            </a:r>
          </a:p>
          <a:p>
            <a:pPr eaLnBrk="0" hangingPunct="0"/>
            <a:r>
              <a:rPr lang="en-US" altLang="en-US"/>
              <a:t>                      </a:t>
            </a:r>
            <a:r>
              <a:rPr lang="en-US" altLang="en-US">
                <a:solidFill>
                  <a:schemeClr val="accent2"/>
                </a:solidFill>
              </a:rPr>
              <a:t>FROM    </a:t>
            </a:r>
            <a:r>
              <a:rPr lang="en-US" altLang="en-US"/>
              <a:t>Purchase</a:t>
            </a:r>
          </a:p>
          <a:p>
            <a:pPr eaLnBrk="0" hangingPunct="0"/>
            <a:r>
              <a:rPr lang="en-US" altLang="en-US"/>
              <a:t>                      </a:t>
            </a:r>
            <a:r>
              <a:rPr lang="en-US" altLang="en-US">
                <a:solidFill>
                  <a:schemeClr val="accent2"/>
                </a:solidFill>
              </a:rPr>
              <a:t>WHERE</a:t>
            </a:r>
            <a:r>
              <a:rPr lang="en-US" altLang="en-US"/>
              <a:t>  Date =‘Oct, 25, 1999’);</a:t>
            </a:r>
          </a:p>
        </p:txBody>
      </p:sp>
      <p:sp>
        <p:nvSpPr>
          <p:cNvPr id="366596" name="Text Box 4">
            <a:extLst>
              <a:ext uri="{FF2B5EF4-FFF2-40B4-BE49-F238E27FC236}">
                <a16:creationId xmlns:a16="http://schemas.microsoft.com/office/drawing/2014/main" id="{6D5A4FD5-1A93-D425-025F-0952730719CD}"/>
              </a:ext>
            </a:extLst>
          </p:cNvPr>
          <p:cNvSpPr txBox="1">
            <a:spLocks noChangeArrowheads="1"/>
          </p:cNvSpPr>
          <p:nvPr/>
        </p:nvSpPr>
        <p:spPr bwMode="auto">
          <a:xfrm>
            <a:off x="2270126" y="1717675"/>
            <a:ext cx="10262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Example:</a:t>
            </a:r>
          </a:p>
        </p:txBody>
      </p:sp>
      <p:sp>
        <p:nvSpPr>
          <p:cNvPr id="3" name="Footer Placeholder 2">
            <a:extLst>
              <a:ext uri="{FF2B5EF4-FFF2-40B4-BE49-F238E27FC236}">
                <a16:creationId xmlns:a16="http://schemas.microsoft.com/office/drawing/2014/main" id="{1528B486-CCCB-C38B-A48E-21A919038B92}"/>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93FAF216-7CED-31F4-2CF6-285BFA974A03}"/>
              </a:ext>
            </a:extLst>
          </p:cNvPr>
          <p:cNvSpPr>
            <a:spLocks noGrp="1"/>
          </p:cNvSpPr>
          <p:nvPr>
            <p:ph type="sldNum" sz="quarter" idx="12"/>
          </p:nvPr>
        </p:nvSpPr>
        <p:spPr/>
        <p:txBody>
          <a:bodyPr/>
          <a:lstStyle/>
          <a:p>
            <a:fld id="{3C974458-8A97-4835-BF79-1FB6D7856C21}" type="slidenum">
              <a:rPr lang="en-US" smtClean="0"/>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56F883-A456-FF0A-1967-58030FFC97A3}"/>
              </a:ext>
            </a:extLst>
          </p:cNvPr>
          <p:cNvSpPr>
            <a:spLocks noGrp="1"/>
          </p:cNvSpPr>
          <p:nvPr>
            <p:ph type="title"/>
          </p:nvPr>
        </p:nvSpPr>
        <p:spPr/>
        <p:txBody>
          <a:bodyPr/>
          <a:lstStyle/>
          <a:p>
            <a:r>
              <a:rPr lang="en-US" dirty="0"/>
              <a:t>You ran your query… what happened?</a:t>
            </a:r>
          </a:p>
        </p:txBody>
      </p:sp>
      <p:sp>
        <p:nvSpPr>
          <p:cNvPr id="6" name="Content Placeholder 5">
            <a:extLst>
              <a:ext uri="{FF2B5EF4-FFF2-40B4-BE49-F238E27FC236}">
                <a16:creationId xmlns:a16="http://schemas.microsoft.com/office/drawing/2014/main" id="{70E190ED-C3F4-303C-FA5F-EA63C01F2FD3}"/>
              </a:ext>
            </a:extLst>
          </p:cNvPr>
          <p:cNvSpPr>
            <a:spLocks noGrp="1"/>
          </p:cNvSpPr>
          <p:nvPr>
            <p:ph idx="1"/>
          </p:nvPr>
        </p:nvSpPr>
        <p:spPr/>
        <p:txBody>
          <a:bodyPr>
            <a:normAutofit lnSpcReduction="10000"/>
          </a:bodyPr>
          <a:lstStyle/>
          <a:p>
            <a:r>
              <a:rPr lang="en-US" dirty="0"/>
              <a:t>The database program parses the SQL, then formulates a </a:t>
            </a:r>
            <a:r>
              <a:rPr lang="en-US" i="1" dirty="0"/>
              <a:t>query plan</a:t>
            </a:r>
            <a:endParaRPr lang="en-US" dirty="0"/>
          </a:p>
          <a:p>
            <a:pPr>
              <a:buFont typeface="Wingdings" panose="05000000000000000000" pitchFamily="2" charset="2"/>
              <a:buChar char="Ø"/>
            </a:pPr>
            <a:r>
              <a:rPr lang="en-US" dirty="0"/>
              <a:t>  By examining the scheme and knowledge about sizes and data </a:t>
            </a:r>
            <a:br>
              <a:rPr lang="en-US" dirty="0"/>
            </a:br>
            <a:r>
              <a:rPr lang="en-US" dirty="0"/>
              <a:t>    access patterns, and checking for existing indices, the DBMS first </a:t>
            </a:r>
            <a:br>
              <a:rPr lang="en-US" dirty="0"/>
            </a:br>
            <a:r>
              <a:rPr lang="en-US" dirty="0"/>
              <a:t>    enumerates all possible execution sequences</a:t>
            </a:r>
          </a:p>
          <a:p>
            <a:pPr>
              <a:buFont typeface="Wingdings" panose="05000000000000000000" pitchFamily="2" charset="2"/>
              <a:buChar char="Ø"/>
            </a:pPr>
            <a:r>
              <a:rPr lang="en-US" dirty="0"/>
              <a:t>  Now using those size and access pattern predictions, it assigns a cost</a:t>
            </a:r>
            <a:br>
              <a:rPr lang="en-US" dirty="0"/>
            </a:br>
            <a:r>
              <a:rPr lang="en-US" dirty="0"/>
              <a:t>    in each case: an estimate, but one it can refine as it runs.  More and</a:t>
            </a:r>
            <a:br>
              <a:rPr lang="en-US" dirty="0"/>
            </a:br>
            <a:r>
              <a:rPr lang="en-US" dirty="0"/>
              <a:t>    more DBMS systems use machine learning at this step</a:t>
            </a:r>
          </a:p>
          <a:p>
            <a:pPr>
              <a:buFont typeface="Wingdings" panose="05000000000000000000" pitchFamily="2" charset="2"/>
              <a:buChar char="Ø"/>
            </a:pPr>
            <a:r>
              <a:rPr lang="en-US" dirty="0"/>
              <a:t>  Finally, the query or update is executed </a:t>
            </a:r>
          </a:p>
          <a:p>
            <a:pPr marL="0" indent="0">
              <a:buNone/>
            </a:pPr>
            <a:r>
              <a:rPr lang="en-US" dirty="0"/>
              <a:t>Notice that this is </a:t>
            </a:r>
            <a:r>
              <a:rPr lang="en-US" i="1" dirty="0"/>
              <a:t>much</a:t>
            </a:r>
            <a:r>
              <a:rPr lang="en-US" dirty="0"/>
              <a:t> more than a key-value store can offer!</a:t>
            </a:r>
          </a:p>
        </p:txBody>
      </p:sp>
      <p:sp>
        <p:nvSpPr>
          <p:cNvPr id="3" name="Footer Placeholder 2">
            <a:extLst>
              <a:ext uri="{FF2B5EF4-FFF2-40B4-BE49-F238E27FC236}">
                <a16:creationId xmlns:a16="http://schemas.microsoft.com/office/drawing/2014/main" id="{52EC4C28-DE19-0E7D-A2E1-49302716420D}"/>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7F035B07-1C7B-A5BF-0885-3F9CE96F5132}"/>
              </a:ext>
            </a:extLst>
          </p:cNvPr>
          <p:cNvSpPr>
            <a:spLocks noGrp="1"/>
          </p:cNvSpPr>
          <p:nvPr>
            <p:ph type="sldNum" sz="quarter" idx="12"/>
          </p:nvPr>
        </p:nvSpPr>
        <p:spPr/>
        <p:txBody>
          <a:bodyPr/>
          <a:lstStyle/>
          <a:p>
            <a:fld id="{3C974458-8A97-4835-BF79-1FB6D7856C21}" type="slidenum">
              <a:rPr lang="en-US" smtClean="0"/>
              <a:t>63</a:t>
            </a:fld>
            <a:endParaRPr lang="en-US"/>
          </a:p>
        </p:txBody>
      </p:sp>
    </p:spTree>
    <p:extLst>
      <p:ext uri="{BB962C8B-B14F-4D97-AF65-F5344CB8AC3E}">
        <p14:creationId xmlns:p14="http://schemas.microsoft.com/office/powerpoint/2010/main" val="40129464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E012C-3650-2145-5900-5474C2F7BA30}"/>
              </a:ext>
            </a:extLst>
          </p:cNvPr>
          <p:cNvSpPr>
            <a:spLocks noGrp="1"/>
          </p:cNvSpPr>
          <p:nvPr>
            <p:ph type="title"/>
          </p:nvPr>
        </p:nvSpPr>
        <p:spPr/>
        <p:txBody>
          <a:bodyPr>
            <a:normAutofit/>
          </a:bodyPr>
          <a:lstStyle/>
          <a:p>
            <a:r>
              <a:rPr lang="en-US" sz="4800" dirty="0"/>
              <a:t>ACID “versus” State Machine Replication?</a:t>
            </a:r>
          </a:p>
        </p:txBody>
      </p:sp>
      <p:sp>
        <p:nvSpPr>
          <p:cNvPr id="3" name="Content Placeholder 2">
            <a:extLst>
              <a:ext uri="{FF2B5EF4-FFF2-40B4-BE49-F238E27FC236}">
                <a16:creationId xmlns:a16="http://schemas.microsoft.com/office/drawing/2014/main" id="{6370C395-1FE7-C038-7100-BE4B60C442C4}"/>
              </a:ext>
            </a:extLst>
          </p:cNvPr>
          <p:cNvSpPr>
            <a:spLocks noGrp="1"/>
          </p:cNvSpPr>
          <p:nvPr>
            <p:ph idx="1"/>
          </p:nvPr>
        </p:nvSpPr>
        <p:spPr/>
        <p:txBody>
          <a:bodyPr/>
          <a:lstStyle/>
          <a:p>
            <a:r>
              <a:rPr lang="en-US" dirty="0"/>
              <a:t>In fact, the models are very similar!   </a:t>
            </a:r>
          </a:p>
          <a:p>
            <a:endParaRPr lang="en-US" dirty="0"/>
          </a:p>
          <a:p>
            <a:r>
              <a:rPr lang="en-US" dirty="0"/>
              <a:t>Both take the view that the operation occurs as if the system was idle, and if data is replicated, all replicas see updates in the same order.</a:t>
            </a:r>
          </a:p>
          <a:p>
            <a:endParaRPr lang="en-US" dirty="0"/>
          </a:p>
          <a:p>
            <a:r>
              <a:rPr lang="en-US" dirty="0"/>
              <a:t>But SQL queries can be very complex and require many steps and execution stages.  SMR updates are “one shot” actions like </a:t>
            </a:r>
            <a:r>
              <a:rPr lang="en-US" b="1" dirty="0"/>
              <a:t>put</a:t>
            </a:r>
            <a:r>
              <a:rPr lang="en-US" dirty="0"/>
              <a:t> that can be executed entirely as soon as the request reaches the replica.</a:t>
            </a:r>
          </a:p>
        </p:txBody>
      </p:sp>
      <p:sp>
        <p:nvSpPr>
          <p:cNvPr id="4" name="Footer Placeholder 3">
            <a:extLst>
              <a:ext uri="{FF2B5EF4-FFF2-40B4-BE49-F238E27FC236}">
                <a16:creationId xmlns:a16="http://schemas.microsoft.com/office/drawing/2014/main" id="{91B33E28-FAD9-BC27-FC7A-6D3DDFCED910}"/>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FE587793-D32C-4726-A046-9E83C251CAF0}"/>
              </a:ext>
            </a:extLst>
          </p:cNvPr>
          <p:cNvSpPr>
            <a:spLocks noGrp="1"/>
          </p:cNvSpPr>
          <p:nvPr>
            <p:ph type="sldNum" sz="quarter" idx="12"/>
          </p:nvPr>
        </p:nvSpPr>
        <p:spPr/>
        <p:txBody>
          <a:bodyPr/>
          <a:lstStyle/>
          <a:p>
            <a:fld id="{3C974458-8A97-4835-BF79-1FB6D7856C21}" type="slidenum">
              <a:rPr lang="en-US" smtClean="0"/>
              <a:t>64</a:t>
            </a:fld>
            <a:endParaRPr lang="en-US"/>
          </a:p>
        </p:txBody>
      </p:sp>
    </p:spTree>
    <p:extLst>
      <p:ext uri="{BB962C8B-B14F-4D97-AF65-F5344CB8AC3E}">
        <p14:creationId xmlns:p14="http://schemas.microsoft.com/office/powerpoint/2010/main" val="28124948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B1C3-135B-C077-08ED-4FA51571EE39}"/>
              </a:ext>
            </a:extLst>
          </p:cNvPr>
          <p:cNvSpPr>
            <a:spLocks noGrp="1"/>
          </p:cNvSpPr>
          <p:nvPr>
            <p:ph type="title"/>
          </p:nvPr>
        </p:nvSpPr>
        <p:spPr/>
        <p:txBody>
          <a:bodyPr/>
          <a:lstStyle/>
          <a:p>
            <a:r>
              <a:rPr lang="en-US" dirty="0"/>
              <a:t>Can a key-value system support full database transactions?</a:t>
            </a:r>
          </a:p>
        </p:txBody>
      </p:sp>
      <p:sp>
        <p:nvSpPr>
          <p:cNvPr id="3" name="Content Placeholder 2">
            <a:extLst>
              <a:ext uri="{FF2B5EF4-FFF2-40B4-BE49-F238E27FC236}">
                <a16:creationId xmlns:a16="http://schemas.microsoft.com/office/drawing/2014/main" id="{494B17A4-EBBE-EB23-A670-A5A0F2736669}"/>
              </a:ext>
            </a:extLst>
          </p:cNvPr>
          <p:cNvSpPr>
            <a:spLocks noGrp="1"/>
          </p:cNvSpPr>
          <p:nvPr>
            <p:ph idx="1"/>
          </p:nvPr>
        </p:nvSpPr>
        <p:spPr/>
        <p:txBody>
          <a:bodyPr/>
          <a:lstStyle/>
          <a:p>
            <a:r>
              <a:rPr lang="en-US" dirty="0"/>
              <a:t>In fact, yes, but this is tricky to do correctly</a:t>
            </a:r>
          </a:p>
          <a:p>
            <a:endParaRPr lang="en-US" dirty="0"/>
          </a:p>
          <a:p>
            <a:r>
              <a:rPr lang="en-US" dirty="0"/>
              <a:t>We are exploring a way to extend Cascade to have this option as a built-in feature, but we think of it as a research project – an experiment.</a:t>
            </a:r>
          </a:p>
          <a:p>
            <a:endParaRPr lang="en-US" dirty="0"/>
          </a:p>
          <a:p>
            <a:r>
              <a:rPr lang="en-US" dirty="0"/>
              <a:t>In commercial settings, key-value stores are NoSQL system: they “speak” a subset of SQL, but lack the ACID guarantees of a true database</a:t>
            </a:r>
          </a:p>
        </p:txBody>
      </p:sp>
      <p:sp>
        <p:nvSpPr>
          <p:cNvPr id="4" name="Footer Placeholder 3">
            <a:extLst>
              <a:ext uri="{FF2B5EF4-FFF2-40B4-BE49-F238E27FC236}">
                <a16:creationId xmlns:a16="http://schemas.microsoft.com/office/drawing/2014/main" id="{505CCCFA-9565-70B7-A5CB-C7AC979D6486}"/>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311CC33C-9873-995A-202F-19074D5C4ED1}"/>
              </a:ext>
            </a:extLst>
          </p:cNvPr>
          <p:cNvSpPr>
            <a:spLocks noGrp="1"/>
          </p:cNvSpPr>
          <p:nvPr>
            <p:ph type="sldNum" sz="quarter" idx="12"/>
          </p:nvPr>
        </p:nvSpPr>
        <p:spPr/>
        <p:txBody>
          <a:bodyPr/>
          <a:lstStyle/>
          <a:p>
            <a:fld id="{3C974458-8A97-4835-BF79-1FB6D7856C21}" type="slidenum">
              <a:rPr lang="en-US" smtClean="0"/>
              <a:t>65</a:t>
            </a:fld>
            <a:endParaRPr lang="en-US"/>
          </a:p>
        </p:txBody>
      </p:sp>
    </p:spTree>
    <p:extLst>
      <p:ext uri="{BB962C8B-B14F-4D97-AF65-F5344CB8AC3E}">
        <p14:creationId xmlns:p14="http://schemas.microsoft.com/office/powerpoint/2010/main" val="2268370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F863-10B0-6E0D-11F2-7D599FE62638}"/>
              </a:ext>
            </a:extLst>
          </p:cNvPr>
          <p:cNvSpPr>
            <a:spLocks noGrp="1"/>
          </p:cNvSpPr>
          <p:nvPr>
            <p:ph type="title"/>
          </p:nvPr>
        </p:nvSpPr>
        <p:spPr/>
        <p:txBody>
          <a:bodyPr/>
          <a:lstStyle/>
          <a:p>
            <a:r>
              <a:rPr lang="en-US" dirty="0"/>
              <a:t>Summary</a:t>
            </a:r>
          </a:p>
        </p:txBody>
      </p:sp>
      <p:sp>
        <p:nvSpPr>
          <p:cNvPr id="5" name="Content Placeholder 4">
            <a:extLst>
              <a:ext uri="{FF2B5EF4-FFF2-40B4-BE49-F238E27FC236}">
                <a16:creationId xmlns:a16="http://schemas.microsoft.com/office/drawing/2014/main" id="{EBAB7BC8-3313-6AC3-FCEF-99F2CBCB9CBD}"/>
              </a:ext>
            </a:extLst>
          </p:cNvPr>
          <p:cNvSpPr>
            <a:spLocks noGrp="1"/>
          </p:cNvSpPr>
          <p:nvPr>
            <p:ph idx="1"/>
          </p:nvPr>
        </p:nvSpPr>
        <p:spPr/>
        <p:txBody>
          <a:bodyPr>
            <a:normAutofit/>
          </a:bodyPr>
          <a:lstStyle/>
          <a:p>
            <a:r>
              <a:rPr lang="en-US" dirty="0"/>
              <a:t>SQL is a powerful tool in big data settings.  Very flexible, fast.  Helpful to make queries easy to optimize, but in fact modern databases are smart and should find an optimal way to run your logic.</a:t>
            </a:r>
          </a:p>
          <a:p>
            <a:endParaRPr lang="en-US" dirty="0"/>
          </a:p>
          <a:p>
            <a:r>
              <a:rPr lang="en-US" dirty="0"/>
              <a:t>Key-value stores don’t support the full SQL model, but might offer some of the same API elements.  We refer to this as the “NoSQL” subset</a:t>
            </a:r>
          </a:p>
          <a:p>
            <a:endParaRPr lang="en-US" dirty="0"/>
          </a:p>
          <a:p>
            <a:r>
              <a:rPr lang="en-US" dirty="0"/>
              <a:t>Both </a:t>
            </a:r>
            <a:r>
              <a:rPr lang="en-US"/>
              <a:t>are extremely important </a:t>
            </a:r>
            <a:r>
              <a:rPr lang="en-US" dirty="0"/>
              <a:t>in the cloud!</a:t>
            </a:r>
          </a:p>
        </p:txBody>
      </p:sp>
      <p:sp>
        <p:nvSpPr>
          <p:cNvPr id="3" name="Footer Placeholder 2">
            <a:extLst>
              <a:ext uri="{FF2B5EF4-FFF2-40B4-BE49-F238E27FC236}">
                <a16:creationId xmlns:a16="http://schemas.microsoft.com/office/drawing/2014/main" id="{F72638B8-060E-1EB6-E61D-D4EE30E9F4FD}"/>
              </a:ext>
            </a:extLst>
          </p:cNvPr>
          <p:cNvSpPr>
            <a:spLocks noGrp="1"/>
          </p:cNvSpPr>
          <p:nvPr>
            <p:ph type="ftr" sz="quarter" idx="11"/>
          </p:nvPr>
        </p:nvSpPr>
        <p:spPr/>
        <p:txBody>
          <a:bodyPr/>
          <a:lstStyle/>
          <a:p>
            <a:r>
              <a:rPr lang="en-US"/>
              <a:t>http://www.cs.cornell.edu/courses/cs5412/2022fa</a:t>
            </a:r>
          </a:p>
        </p:txBody>
      </p:sp>
      <p:sp>
        <p:nvSpPr>
          <p:cNvPr id="4" name="Slide Number Placeholder 3">
            <a:extLst>
              <a:ext uri="{FF2B5EF4-FFF2-40B4-BE49-F238E27FC236}">
                <a16:creationId xmlns:a16="http://schemas.microsoft.com/office/drawing/2014/main" id="{8EBD24C9-48D2-51FC-2F1C-A5E78CDB4BA5}"/>
              </a:ext>
            </a:extLst>
          </p:cNvPr>
          <p:cNvSpPr>
            <a:spLocks noGrp="1"/>
          </p:cNvSpPr>
          <p:nvPr>
            <p:ph type="sldNum" sz="quarter" idx="12"/>
          </p:nvPr>
        </p:nvSpPr>
        <p:spPr/>
        <p:txBody>
          <a:bodyPr/>
          <a:lstStyle/>
          <a:p>
            <a:fld id="{3C974458-8A97-4835-BF79-1FB6D7856C21}" type="slidenum">
              <a:rPr lang="en-US" smtClean="0"/>
              <a:t>66</a:t>
            </a:fld>
            <a:endParaRPr lang="en-US"/>
          </a:p>
        </p:txBody>
      </p:sp>
    </p:spTree>
    <p:extLst>
      <p:ext uri="{BB962C8B-B14F-4D97-AF65-F5344CB8AC3E}">
        <p14:creationId xmlns:p14="http://schemas.microsoft.com/office/powerpoint/2010/main" val="260814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48BBC-18B8-7A37-3DF7-FD220681337D}"/>
              </a:ext>
            </a:extLst>
          </p:cNvPr>
          <p:cNvSpPr>
            <a:spLocks noGrp="1"/>
          </p:cNvSpPr>
          <p:nvPr>
            <p:ph type="title"/>
          </p:nvPr>
        </p:nvSpPr>
        <p:spPr/>
        <p:txBody>
          <a:bodyPr/>
          <a:lstStyle/>
          <a:p>
            <a:r>
              <a:rPr lang="en-US" dirty="0"/>
              <a:t>A very brief history of the area</a:t>
            </a:r>
          </a:p>
        </p:txBody>
      </p:sp>
      <p:sp>
        <p:nvSpPr>
          <p:cNvPr id="3" name="Content Placeholder 2">
            <a:extLst>
              <a:ext uri="{FF2B5EF4-FFF2-40B4-BE49-F238E27FC236}">
                <a16:creationId xmlns:a16="http://schemas.microsoft.com/office/drawing/2014/main" id="{8E570A6F-02F9-A429-BAD0-3789B42EA5D7}"/>
              </a:ext>
            </a:extLst>
          </p:cNvPr>
          <p:cNvSpPr>
            <a:spLocks noGrp="1"/>
          </p:cNvSpPr>
          <p:nvPr>
            <p:ph idx="1"/>
          </p:nvPr>
        </p:nvSpPr>
        <p:spPr/>
        <p:txBody>
          <a:bodyPr/>
          <a:lstStyle/>
          <a:p>
            <a:r>
              <a:rPr lang="en-US" dirty="0"/>
              <a:t>Databases were the dominant form of data management and computing from the 1980’s until around 2000.</a:t>
            </a:r>
          </a:p>
          <a:p>
            <a:endParaRPr lang="en-US" dirty="0"/>
          </a:p>
          <a:p>
            <a:r>
              <a:rPr lang="en-US" dirty="0"/>
              <a:t>But the cloud took “big data” to a totally different scale, larger by 10,000x and at the same time, with a very different pattern of work</a:t>
            </a:r>
          </a:p>
          <a:p>
            <a:endParaRPr lang="en-US" dirty="0"/>
          </a:p>
          <a:p>
            <a:r>
              <a:rPr lang="en-US" dirty="0"/>
              <a:t>This led to emergence of key-value stores and their NoSQL model</a:t>
            </a:r>
          </a:p>
        </p:txBody>
      </p:sp>
      <p:sp>
        <p:nvSpPr>
          <p:cNvPr id="4" name="Footer Placeholder 3">
            <a:extLst>
              <a:ext uri="{FF2B5EF4-FFF2-40B4-BE49-F238E27FC236}">
                <a16:creationId xmlns:a16="http://schemas.microsoft.com/office/drawing/2014/main" id="{6A08C608-C563-86AC-490B-7ACD7D5B8C07}"/>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C2530847-5851-3501-47A7-2B0D2451BE1B}"/>
              </a:ext>
            </a:extLst>
          </p:cNvPr>
          <p:cNvSpPr>
            <a:spLocks noGrp="1"/>
          </p:cNvSpPr>
          <p:nvPr>
            <p:ph type="sldNum" sz="quarter" idx="12"/>
          </p:nvPr>
        </p:nvSpPr>
        <p:spPr/>
        <p:txBody>
          <a:bodyPr/>
          <a:lstStyle/>
          <a:p>
            <a:fld id="{3C974458-8A97-4835-BF79-1FB6D7856C21}" type="slidenum">
              <a:rPr lang="en-US" smtClean="0"/>
              <a:t>7</a:t>
            </a:fld>
            <a:endParaRPr lang="en-US"/>
          </a:p>
        </p:txBody>
      </p:sp>
    </p:spTree>
    <p:extLst>
      <p:ext uri="{BB962C8B-B14F-4D97-AF65-F5344CB8AC3E}">
        <p14:creationId xmlns:p14="http://schemas.microsoft.com/office/powerpoint/2010/main" val="772314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561BC-8B50-2A54-AAAC-7D3F4F062DA3}"/>
              </a:ext>
            </a:extLst>
          </p:cNvPr>
          <p:cNvSpPr>
            <a:spLocks noGrp="1"/>
          </p:cNvSpPr>
          <p:nvPr>
            <p:ph type="title"/>
          </p:nvPr>
        </p:nvSpPr>
        <p:spPr/>
        <p:txBody>
          <a:bodyPr>
            <a:normAutofit fontScale="90000"/>
          </a:bodyPr>
          <a:lstStyle/>
          <a:p>
            <a:r>
              <a:rPr lang="en-US" dirty="0"/>
              <a:t>Genuine databases have Two huge advantages: Simple model, ACID guarantees</a:t>
            </a:r>
          </a:p>
        </p:txBody>
      </p:sp>
      <p:sp>
        <p:nvSpPr>
          <p:cNvPr id="3" name="Content Placeholder 2">
            <a:extLst>
              <a:ext uri="{FF2B5EF4-FFF2-40B4-BE49-F238E27FC236}">
                <a16:creationId xmlns:a16="http://schemas.microsoft.com/office/drawing/2014/main" id="{6CDDA774-96AB-C86D-BD99-A2CDE36BB665}"/>
              </a:ext>
            </a:extLst>
          </p:cNvPr>
          <p:cNvSpPr>
            <a:spLocks noGrp="1"/>
          </p:cNvSpPr>
          <p:nvPr>
            <p:ph idx="1"/>
          </p:nvPr>
        </p:nvSpPr>
        <p:spPr>
          <a:xfrm>
            <a:off x="1024128" y="2286000"/>
            <a:ext cx="10891948" cy="4023360"/>
          </a:xfrm>
        </p:spPr>
        <p:txBody>
          <a:bodyPr>
            <a:normAutofit/>
          </a:bodyPr>
          <a:lstStyle/>
          <a:p>
            <a:r>
              <a:rPr lang="en-US" dirty="0"/>
              <a:t>Very natural to think in terms of tables (</a:t>
            </a:r>
            <a:r>
              <a:rPr lang="en-US" b="1" dirty="0"/>
              <a:t>relations</a:t>
            </a:r>
            <a:r>
              <a:rPr lang="en-US" dirty="0"/>
              <a:t>), transformations from table to table. SQL has simple ways to express connections between tabular data sets and to perform sophisticated data transformations.</a:t>
            </a:r>
          </a:p>
          <a:p>
            <a:endParaRPr lang="en-US" dirty="0"/>
          </a:p>
          <a:p>
            <a:r>
              <a:rPr lang="en-US" dirty="0"/>
              <a:t>Users (mostly) don’t worry about efficiency. The server executes requests efficiently, figures out which fast index structures to build, etc.</a:t>
            </a:r>
          </a:p>
          <a:p>
            <a:pPr>
              <a:buFont typeface="Wingdings" panose="05000000000000000000" pitchFamily="2" charset="2"/>
              <a:buChar char="Ø"/>
            </a:pPr>
            <a:r>
              <a:rPr lang="en-US" dirty="0"/>
              <a:t>  </a:t>
            </a:r>
            <a:r>
              <a:rPr lang="en-US" i="1" dirty="0"/>
              <a:t>But sometimes, a little help from a well-informed user pays off in big ways</a:t>
            </a:r>
          </a:p>
          <a:p>
            <a:pPr>
              <a:buFont typeface="Wingdings" panose="05000000000000000000" pitchFamily="2" charset="2"/>
              <a:buChar char="Ø"/>
            </a:pPr>
            <a:r>
              <a:rPr lang="en-US" i="1" dirty="0"/>
              <a:t>  No complex technology ever is completely foolproof and self-managed</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14BA6A82-53AE-7A35-571F-D5B96C45A6F5}"/>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8F4929E5-3CA3-405D-82A4-82B037080404}"/>
              </a:ext>
            </a:extLst>
          </p:cNvPr>
          <p:cNvSpPr>
            <a:spLocks noGrp="1"/>
          </p:cNvSpPr>
          <p:nvPr>
            <p:ph type="sldNum" sz="quarter" idx="12"/>
          </p:nvPr>
        </p:nvSpPr>
        <p:spPr/>
        <p:txBody>
          <a:bodyPr/>
          <a:lstStyle/>
          <a:p>
            <a:fld id="{3C974458-8A97-4835-BF79-1FB6D7856C21}" type="slidenum">
              <a:rPr lang="en-US" smtClean="0"/>
              <a:t>8</a:t>
            </a:fld>
            <a:endParaRPr lang="en-US"/>
          </a:p>
        </p:txBody>
      </p:sp>
    </p:spTree>
    <p:extLst>
      <p:ext uri="{BB962C8B-B14F-4D97-AF65-F5344CB8AC3E}">
        <p14:creationId xmlns:p14="http://schemas.microsoft.com/office/powerpoint/2010/main" val="72732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561BC-8B50-2A54-AAAC-7D3F4F062DA3}"/>
              </a:ext>
            </a:extLst>
          </p:cNvPr>
          <p:cNvSpPr>
            <a:spLocks noGrp="1"/>
          </p:cNvSpPr>
          <p:nvPr>
            <p:ph type="title"/>
          </p:nvPr>
        </p:nvSpPr>
        <p:spPr/>
        <p:txBody>
          <a:bodyPr>
            <a:normAutofit fontScale="90000"/>
          </a:bodyPr>
          <a:lstStyle/>
          <a:p>
            <a:r>
              <a:rPr lang="en-US" dirty="0"/>
              <a:t>Genuine databases have Two huge advantages: Simple model, ACID guarantees</a:t>
            </a:r>
          </a:p>
        </p:txBody>
      </p:sp>
      <p:sp>
        <p:nvSpPr>
          <p:cNvPr id="3" name="Content Placeholder 2">
            <a:extLst>
              <a:ext uri="{FF2B5EF4-FFF2-40B4-BE49-F238E27FC236}">
                <a16:creationId xmlns:a16="http://schemas.microsoft.com/office/drawing/2014/main" id="{6CDDA774-96AB-C86D-BD99-A2CDE36BB665}"/>
              </a:ext>
            </a:extLst>
          </p:cNvPr>
          <p:cNvSpPr>
            <a:spLocks noGrp="1"/>
          </p:cNvSpPr>
          <p:nvPr>
            <p:ph idx="1"/>
          </p:nvPr>
        </p:nvSpPr>
        <p:spPr>
          <a:xfrm>
            <a:off x="1024128" y="2300438"/>
            <a:ext cx="10891948" cy="4008922"/>
          </a:xfrm>
        </p:spPr>
        <p:txBody>
          <a:bodyPr>
            <a:normAutofit/>
          </a:bodyPr>
          <a:lstStyle/>
          <a:p>
            <a:r>
              <a:rPr lang="en-US" dirty="0"/>
              <a:t>SQL queries are executed “as if” the query was running in an idle system.  </a:t>
            </a:r>
          </a:p>
          <a:p>
            <a:endParaRPr lang="en-US" dirty="0"/>
          </a:p>
          <a:p>
            <a:endParaRPr lang="en-US" dirty="0"/>
          </a:p>
          <a:p>
            <a:r>
              <a:rPr lang="en-US" dirty="0"/>
              <a:t>ACID properties: SQL operations are </a:t>
            </a:r>
            <a:r>
              <a:rPr lang="en-US" b="1" dirty="0"/>
              <a:t>atomic</a:t>
            </a:r>
            <a:r>
              <a:rPr lang="en-US" dirty="0"/>
              <a:t> (either executed completely, or any partial updates roll back), </a:t>
            </a:r>
            <a:r>
              <a:rPr lang="en-US" b="1" dirty="0"/>
              <a:t>durable</a:t>
            </a:r>
            <a:r>
              <a:rPr lang="en-US" dirty="0"/>
              <a:t> (database won’t forget things) and the database server is able to stay busy (high level of </a:t>
            </a:r>
            <a:r>
              <a:rPr lang="en-US" b="1" dirty="0"/>
              <a:t>concurrency</a:t>
            </a:r>
            <a:r>
              <a:rPr lang="en-US" dirty="0"/>
              <a:t> while maintain these properties).  </a:t>
            </a:r>
          </a:p>
        </p:txBody>
      </p:sp>
      <p:sp>
        <p:nvSpPr>
          <p:cNvPr id="4" name="Footer Placeholder 3">
            <a:extLst>
              <a:ext uri="{FF2B5EF4-FFF2-40B4-BE49-F238E27FC236}">
                <a16:creationId xmlns:a16="http://schemas.microsoft.com/office/drawing/2014/main" id="{14BA6A82-53AE-7A35-571F-D5B96C45A6F5}"/>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8F4929E5-3CA3-405D-82A4-82B037080404}"/>
              </a:ext>
            </a:extLst>
          </p:cNvPr>
          <p:cNvSpPr>
            <a:spLocks noGrp="1"/>
          </p:cNvSpPr>
          <p:nvPr>
            <p:ph type="sldNum" sz="quarter" idx="12"/>
          </p:nvPr>
        </p:nvSpPr>
        <p:spPr/>
        <p:txBody>
          <a:bodyPr/>
          <a:lstStyle/>
          <a:p>
            <a:fld id="{3C974458-8A97-4835-BF79-1FB6D7856C21}" type="slidenum">
              <a:rPr lang="en-US" smtClean="0"/>
              <a:t>9</a:t>
            </a:fld>
            <a:endParaRPr lang="en-US"/>
          </a:p>
        </p:txBody>
      </p:sp>
      <p:sp>
        <p:nvSpPr>
          <p:cNvPr id="6" name="Speech Bubble: Rectangle with Corners Rounded 5">
            <a:extLst>
              <a:ext uri="{FF2B5EF4-FFF2-40B4-BE49-F238E27FC236}">
                <a16:creationId xmlns:a16="http://schemas.microsoft.com/office/drawing/2014/main" id="{2DE13A42-C415-780E-AAE9-21BB44D57210}"/>
              </a:ext>
            </a:extLst>
          </p:cNvPr>
          <p:cNvSpPr/>
          <p:nvPr/>
        </p:nvSpPr>
        <p:spPr>
          <a:xfrm>
            <a:off x="2045689" y="2968672"/>
            <a:ext cx="3837272" cy="612648"/>
          </a:xfrm>
          <a:prstGeom prst="wedgeRoundRectCallout">
            <a:avLst>
              <a:gd name="adj1" fmla="val -57545"/>
              <a:gd name="adj2" fmla="val 131628"/>
              <a:gd name="adj3" fmla="val 16667"/>
            </a:avLst>
          </a:prstGeom>
          <a:solidFill>
            <a:srgbClr val="FFFF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ACID</a:t>
            </a:r>
            <a:r>
              <a:rPr lang="en-US" dirty="0">
                <a:solidFill>
                  <a:schemeClr val="tx1"/>
                </a:solidFill>
              </a:rPr>
              <a:t> stands for </a:t>
            </a:r>
            <a:br>
              <a:rPr lang="en-US" dirty="0">
                <a:solidFill>
                  <a:schemeClr val="tx1"/>
                </a:solidFill>
              </a:rPr>
            </a:br>
            <a:r>
              <a:rPr lang="en-US" b="1" dirty="0">
                <a:solidFill>
                  <a:schemeClr val="tx1"/>
                </a:solidFill>
              </a:rPr>
              <a:t>a</a:t>
            </a:r>
            <a:r>
              <a:rPr lang="en-US" dirty="0">
                <a:solidFill>
                  <a:schemeClr val="tx1"/>
                </a:solidFill>
              </a:rPr>
              <a:t>tomic, </a:t>
            </a:r>
            <a:r>
              <a:rPr lang="en-US" b="1" dirty="0">
                <a:solidFill>
                  <a:schemeClr val="tx1"/>
                </a:solidFill>
              </a:rPr>
              <a:t>c</a:t>
            </a:r>
            <a:r>
              <a:rPr lang="en-US" dirty="0">
                <a:solidFill>
                  <a:schemeClr val="tx1"/>
                </a:solidFill>
              </a:rPr>
              <a:t>onsistent, </a:t>
            </a:r>
            <a:r>
              <a:rPr lang="en-US" b="1" dirty="0">
                <a:solidFill>
                  <a:schemeClr val="tx1"/>
                </a:solidFill>
              </a:rPr>
              <a:t>i</a:t>
            </a:r>
            <a:r>
              <a:rPr lang="en-US" dirty="0">
                <a:solidFill>
                  <a:schemeClr val="tx1"/>
                </a:solidFill>
              </a:rPr>
              <a:t>solated, </a:t>
            </a:r>
            <a:r>
              <a:rPr lang="en-US" b="1" dirty="0">
                <a:solidFill>
                  <a:schemeClr val="tx1"/>
                </a:solidFill>
              </a:rPr>
              <a:t>d</a:t>
            </a:r>
            <a:r>
              <a:rPr lang="en-US" dirty="0">
                <a:solidFill>
                  <a:schemeClr val="tx1"/>
                </a:solidFill>
              </a:rPr>
              <a:t>urable.</a:t>
            </a:r>
          </a:p>
        </p:txBody>
      </p:sp>
    </p:spTree>
    <p:extLst>
      <p:ext uri="{BB962C8B-B14F-4D97-AF65-F5344CB8AC3E}">
        <p14:creationId xmlns:p14="http://schemas.microsoft.com/office/powerpoint/2010/main" val="270333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2743</TotalTime>
  <Words>5097</Words>
  <Application>Microsoft Office PowerPoint</Application>
  <PresentationFormat>Widescreen</PresentationFormat>
  <Paragraphs>1087</Paragraphs>
  <Slides>66</Slides>
  <Notes>50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66</vt:i4>
      </vt:variant>
    </vt:vector>
  </HeadingPairs>
  <TitlesOfParts>
    <vt:vector size="74" baseType="lpstr">
      <vt:lpstr>Calibri</vt:lpstr>
      <vt:lpstr>Symbol</vt:lpstr>
      <vt:lpstr>Times New Roman</vt:lpstr>
      <vt:lpstr>Tw Cen MT</vt:lpstr>
      <vt:lpstr>Tw Cen MT Condensed</vt:lpstr>
      <vt:lpstr>Wingdings</vt:lpstr>
      <vt:lpstr>Wingdings 3</vt:lpstr>
      <vt:lpstr>Integral</vt:lpstr>
      <vt:lpstr>CS5412: Lecture 18 The SQL Query Language</vt:lpstr>
      <vt:lpstr>SQL Introduction</vt:lpstr>
      <vt:lpstr>Basic concepts</vt:lpstr>
      <vt:lpstr>Relational Database?   Or Key-Value Store?</vt:lpstr>
      <vt:lpstr>But slides don’t convey scale well</vt:lpstr>
      <vt:lpstr>Relational Database?   Or Key-Value Store?</vt:lpstr>
      <vt:lpstr>A very brief history of the area</vt:lpstr>
      <vt:lpstr>Genuine databases have Two huge advantages: Simple model, ACID guarantees</vt:lpstr>
      <vt:lpstr>Genuine databases have Two huge advantages: Simple model, ACID guarantees</vt:lpstr>
      <vt:lpstr>Monolithic databases running on parallel servers don’t handle big data very well</vt:lpstr>
      <vt:lpstr>Reminder: Sharding a database</vt:lpstr>
      <vt:lpstr>… yet databases aren’t gone!!!</vt:lpstr>
      <vt:lpstr>SQL language</vt:lpstr>
      <vt:lpstr>Example: A relation</vt:lpstr>
      <vt:lpstr>NULLS in SQL</vt:lpstr>
      <vt:lpstr>Null Values</vt:lpstr>
      <vt:lpstr>SQL Query</vt:lpstr>
      <vt:lpstr>Simple SQL Query</vt:lpstr>
      <vt:lpstr>Simple SQL Query</vt:lpstr>
      <vt:lpstr>Notation</vt:lpstr>
      <vt:lpstr>Many options for where the answer lives</vt:lpstr>
      <vt:lpstr>Distinct: a keyword Used for Eliminating Duplicates</vt:lpstr>
      <vt:lpstr>Ordering the Results</vt:lpstr>
      <vt:lpstr>PowerPoint Presentation</vt:lpstr>
      <vt:lpstr>PowerPoint Presentation</vt:lpstr>
      <vt:lpstr>Keys and Foreign Keys</vt:lpstr>
      <vt:lpstr>Joins arise when we write queries that operate on two or more relations</vt:lpstr>
      <vt:lpstr>Joins</vt:lpstr>
      <vt:lpstr>Null Values</vt:lpstr>
      <vt:lpstr>Outer joins</vt:lpstr>
      <vt:lpstr>Outer joins</vt:lpstr>
      <vt:lpstr>PowerPoint Presentation</vt:lpstr>
      <vt:lpstr>Application</vt:lpstr>
      <vt:lpstr>Application</vt:lpstr>
      <vt:lpstr>Outer Joins</vt:lpstr>
      <vt:lpstr>A Subtlety about Joins</vt:lpstr>
      <vt:lpstr>A Subtlety about Joins</vt:lpstr>
      <vt:lpstr>Ambiguous Attribute names</vt:lpstr>
      <vt:lpstr>Correlated Query</vt:lpstr>
      <vt:lpstr>Aggregation</vt:lpstr>
      <vt:lpstr>Aggregation: Count</vt:lpstr>
      <vt:lpstr>Simple Aggregations</vt:lpstr>
      <vt:lpstr>Grouping and Aggregation</vt:lpstr>
      <vt:lpstr>Grouping and Aggregation</vt:lpstr>
      <vt:lpstr>1&amp;2. FROM-WHERE-GROUPBY</vt:lpstr>
      <vt:lpstr>3. SELECT</vt:lpstr>
      <vt:lpstr>Another Example</vt:lpstr>
      <vt:lpstr>HAVING Clause</vt:lpstr>
      <vt:lpstr>General form of Grouping and Aggregation</vt:lpstr>
      <vt:lpstr>General form of Grouping and Aggregation</vt:lpstr>
      <vt:lpstr>2. Quantifiers</vt:lpstr>
      <vt:lpstr>3. Group-by v.s. Nested Query</vt:lpstr>
      <vt:lpstr>3. Group-by v.s. Nested Query</vt:lpstr>
      <vt:lpstr>3. Group-by v.s. Nested Query</vt:lpstr>
      <vt:lpstr>Modifying the Database</vt:lpstr>
      <vt:lpstr>Insertions</vt:lpstr>
      <vt:lpstr>Insertions</vt:lpstr>
      <vt:lpstr>Insertion: an Example</vt:lpstr>
      <vt:lpstr>Insertion: an Example</vt:lpstr>
      <vt:lpstr>Insertion: an Example</vt:lpstr>
      <vt:lpstr>Deletions</vt:lpstr>
      <vt:lpstr>Updates</vt:lpstr>
      <vt:lpstr>You ran your query… what happened?</vt:lpstr>
      <vt:lpstr>ACID “versus” State Machine Replication?</vt:lpstr>
      <vt:lpstr>Can a key-value system support full database transactions?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5412:  Topics in Cloud Computing</dc:title>
  <dc:creator>ken</dc:creator>
  <cp:lastModifiedBy>Ken Birman</cp:lastModifiedBy>
  <cp:revision>151</cp:revision>
  <dcterms:created xsi:type="dcterms:W3CDTF">2017-12-19T18:11:25Z</dcterms:created>
  <dcterms:modified xsi:type="dcterms:W3CDTF">2022-10-25T13:33:02Z</dcterms:modified>
</cp:coreProperties>
</file>