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57" r:id="rId3"/>
    <p:sldId id="258" r:id="rId4"/>
    <p:sldId id="425" r:id="rId5"/>
    <p:sldId id="426" r:id="rId6"/>
    <p:sldId id="428" r:id="rId7"/>
    <p:sldId id="430" r:id="rId8"/>
    <p:sldId id="436" r:id="rId9"/>
    <p:sldId id="259" r:id="rId10"/>
    <p:sldId id="431" r:id="rId11"/>
    <p:sldId id="432" r:id="rId12"/>
    <p:sldId id="433" r:id="rId13"/>
    <p:sldId id="434" r:id="rId14"/>
    <p:sldId id="261" r:id="rId15"/>
    <p:sldId id="263" r:id="rId16"/>
    <p:sldId id="282" r:id="rId17"/>
    <p:sldId id="264" r:id="rId18"/>
    <p:sldId id="265" r:id="rId19"/>
    <p:sldId id="402" r:id="rId20"/>
    <p:sldId id="266" r:id="rId21"/>
    <p:sldId id="267" r:id="rId22"/>
    <p:sldId id="421" r:id="rId23"/>
    <p:sldId id="403" r:id="rId24"/>
    <p:sldId id="260" r:id="rId25"/>
    <p:sldId id="268" r:id="rId26"/>
    <p:sldId id="404" r:id="rId27"/>
    <p:sldId id="269" r:id="rId28"/>
    <p:sldId id="270" r:id="rId29"/>
    <p:sldId id="424" r:id="rId30"/>
    <p:sldId id="271" r:id="rId31"/>
    <p:sldId id="272" r:id="rId32"/>
    <p:sldId id="273" r:id="rId33"/>
    <p:sldId id="435" r:id="rId34"/>
    <p:sldId id="407" r:id="rId35"/>
    <p:sldId id="423" r:id="rId36"/>
    <p:sldId id="408" r:id="rId37"/>
    <p:sldId id="409" r:id="rId38"/>
    <p:sldId id="410" r:id="rId39"/>
    <p:sldId id="411" r:id="rId40"/>
    <p:sldId id="405" r:id="rId41"/>
    <p:sldId id="274" r:id="rId42"/>
    <p:sldId id="406" r:id="rId43"/>
    <p:sldId id="277" r:id="rId44"/>
    <p:sldId id="275" r:id="rId45"/>
    <p:sldId id="422" r:id="rId46"/>
    <p:sldId id="276" r:id="rId47"/>
    <p:sldId id="278" r:id="rId48"/>
    <p:sldId id="279" r:id="rId49"/>
    <p:sldId id="283" r:id="rId50"/>
    <p:sldId id="427" r:id="rId51"/>
    <p:sldId id="412" r:id="rId52"/>
    <p:sldId id="413" r:id="rId53"/>
    <p:sldId id="414" r:id="rId54"/>
    <p:sldId id="415" r:id="rId55"/>
    <p:sldId id="416" r:id="rId56"/>
    <p:sldId id="417" r:id="rId57"/>
    <p:sldId id="420" r:id="rId58"/>
    <p:sldId id="418" r:id="rId59"/>
    <p:sldId id="41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257"/>
            <p14:sldId id="258"/>
            <p14:sldId id="425"/>
            <p14:sldId id="426"/>
            <p14:sldId id="428"/>
            <p14:sldId id="430"/>
            <p14:sldId id="436"/>
            <p14:sldId id="259"/>
            <p14:sldId id="431"/>
            <p14:sldId id="432"/>
            <p14:sldId id="433"/>
            <p14:sldId id="434"/>
            <p14:sldId id="261"/>
            <p14:sldId id="263"/>
            <p14:sldId id="282"/>
            <p14:sldId id="264"/>
            <p14:sldId id="265"/>
            <p14:sldId id="402"/>
            <p14:sldId id="266"/>
            <p14:sldId id="267"/>
            <p14:sldId id="421"/>
            <p14:sldId id="403"/>
            <p14:sldId id="260"/>
            <p14:sldId id="268"/>
            <p14:sldId id="404"/>
            <p14:sldId id="269"/>
            <p14:sldId id="270"/>
            <p14:sldId id="424"/>
            <p14:sldId id="271"/>
            <p14:sldId id="272"/>
            <p14:sldId id="273"/>
            <p14:sldId id="435"/>
            <p14:sldId id="407"/>
            <p14:sldId id="423"/>
            <p14:sldId id="408"/>
            <p14:sldId id="409"/>
            <p14:sldId id="410"/>
            <p14:sldId id="411"/>
            <p14:sldId id="405"/>
            <p14:sldId id="274"/>
            <p14:sldId id="406"/>
            <p14:sldId id="277"/>
            <p14:sldId id="275"/>
            <p14:sldId id="422"/>
            <p14:sldId id="276"/>
            <p14:sldId id="278"/>
            <p14:sldId id="279"/>
            <p14:sldId id="283"/>
            <p14:sldId id="427"/>
            <p14:sldId id="412"/>
            <p14:sldId id="413"/>
            <p14:sldId id="414"/>
            <p14:sldId id="415"/>
            <p14:sldId id="416"/>
            <p14:sldId id="417"/>
            <p14:sldId id="420"/>
            <p14:sldId id="418"/>
            <p14:sldId id="4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89" d="100"/>
          <a:sy n="89" d="100"/>
        </p:scale>
        <p:origin x="870" y="8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34894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8475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350393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cool trick but maybe not totally relevant to </a:t>
            </a:r>
            <a:r>
              <a:rPr lang="en-US" dirty="0" err="1"/>
              <a:t>BlockChain</a:t>
            </a:r>
            <a:r>
              <a:rPr lang="en-US" dirty="0"/>
              <a:t>.  Still, it turns out to be quite useful.</a:t>
            </a:r>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364609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166261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407153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08133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437989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point is that because so many nodes have copies of the chain, and wouldn’t even consider new versions of past records, anyone can “verify” the chain by just tracking it and in the limit, maybe pulling duplicate copies from a few neighbors.  If someone tries to change a record the chain breaks.  And nobody can introduce a fake “complete” chain because everyone would notice.</a:t>
            </a:r>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87571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Permissioned systems are like normal servers, maybe a file server or a blob server.  Any cloud vendor could offer this by saying “we have append-only logs, and we offer a form of mirroring and cryptographic protection across our WAN”.  Many do.</a:t>
            </a:r>
          </a:p>
          <a:p>
            <a:endParaRPr lang="en-US" dirty="0"/>
          </a:p>
          <a:p>
            <a:r>
              <a:rPr lang="en-US" dirty="0" err="1"/>
              <a:t>Permissionless</a:t>
            </a:r>
            <a:r>
              <a:rPr lang="en-US" dirty="0"/>
              <a:t> is a fully replicated worldwide system that everyone shares.  This is what </a:t>
            </a:r>
            <a:r>
              <a:rPr lang="en-US" dirty="0" err="1"/>
              <a:t>BitCoin</a:t>
            </a:r>
            <a:r>
              <a:rPr lang="en-US" dirty="0"/>
              <a:t> uses.</a:t>
            </a:r>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5101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there is a most important and disruptive new concept in decades pretty much every year.  Never be fooled by hype.</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586613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global community sharing something, people will attack it – guaranteed.  You wouldn’t see that in a permissioned system, but of course then you need to trust the operator, like Amazon or Microsoft or JP Morgan Bank.</a:t>
            </a:r>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4164145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protect against attack, we make attacking costly and slow.  Proof of work is to play that role in the </a:t>
            </a:r>
            <a:r>
              <a:rPr lang="en-US" dirty="0" err="1"/>
              <a:t>permissionless</a:t>
            </a:r>
            <a:r>
              <a:rPr lang="en-US" dirty="0"/>
              <a:t> case.  We don’t need it for a permissioned system because a bank’s software won’t attack the bank’s own permissioned services.</a:t>
            </a:r>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2343672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1222263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is the </a:t>
            </a:r>
            <a:r>
              <a:rPr lang="en-US" dirty="0" err="1"/>
              <a:t>permissionless</a:t>
            </a:r>
            <a:r>
              <a:rPr lang="en-US" dirty="0"/>
              <a:t> case.  </a:t>
            </a:r>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133668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538421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416840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3809124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1832997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490764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6224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a </a:t>
            </a:r>
            <a:r>
              <a:rPr lang="en-US" dirty="0" err="1"/>
              <a:t>BlockChain</a:t>
            </a:r>
            <a:r>
              <a:rPr lang="en-US" dirty="0"/>
              <a:t> is just a cryptographically protected append-only-log.  That’s it.</a:t>
            </a:r>
          </a:p>
          <a:p>
            <a:endParaRPr lang="en-US" dirty="0"/>
          </a:p>
          <a:p>
            <a:r>
              <a:rPr lang="en-US" dirty="0"/>
              <a:t>You add records at the end, and nobody can tamper with the existing ones even in the most minor ways – the cryptographic signatures would be disrupted.</a:t>
            </a:r>
          </a:p>
          <a:p>
            <a:endParaRPr lang="en-US" dirty="0"/>
          </a:p>
          <a:p>
            <a:r>
              <a:rPr lang="en-US" dirty="0"/>
              <a:t>So why not replace the whole thing?  With </a:t>
            </a:r>
            <a:r>
              <a:rPr lang="en-US" dirty="0" err="1"/>
              <a:t>BlockChain</a:t>
            </a:r>
            <a:r>
              <a:rPr lang="en-US" dirty="0"/>
              <a:t> there are huge numbers of copies of the chain, so people would notice right away if different ones were circulated.</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76920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2554305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kind of race involves just the last few blocks on the chain and causes a transient “fork” where one sequence will ultimately win and the other will eventually be forgotten.  This is what happened during the one hour wait.</a:t>
            </a:r>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1788309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884597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4269045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866858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2656085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2041770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51</a:t>
            </a:fld>
            <a:endParaRPr lang="en-US"/>
          </a:p>
        </p:txBody>
      </p:sp>
    </p:spTree>
    <p:extLst>
      <p:ext uri="{BB962C8B-B14F-4D97-AF65-F5344CB8AC3E}">
        <p14:creationId xmlns:p14="http://schemas.microsoft.com/office/powerpoint/2010/main" val="4128013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52</a:t>
            </a:fld>
            <a:endParaRPr lang="en-US"/>
          </a:p>
        </p:txBody>
      </p:sp>
    </p:spTree>
    <p:extLst>
      <p:ext uri="{BB962C8B-B14F-4D97-AF65-F5344CB8AC3E}">
        <p14:creationId xmlns:p14="http://schemas.microsoft.com/office/powerpoint/2010/main" val="1246596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53</a:t>
            </a:fld>
            <a:endParaRPr lang="en-US"/>
          </a:p>
        </p:txBody>
      </p:sp>
    </p:spTree>
    <p:extLst>
      <p:ext uri="{BB962C8B-B14F-4D97-AF65-F5344CB8AC3E}">
        <p14:creationId xmlns:p14="http://schemas.microsoft.com/office/powerpoint/2010/main" val="212989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basically says “put anything you like in the records.”  In practice people often put code in the records – there are actual languages for this and you can write programs that act on data in the chain (even future data that will be added later).</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2477505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54</a:t>
            </a:fld>
            <a:endParaRPr lang="en-US"/>
          </a:p>
        </p:txBody>
      </p:sp>
    </p:spTree>
    <p:extLst>
      <p:ext uri="{BB962C8B-B14F-4D97-AF65-F5344CB8AC3E}">
        <p14:creationId xmlns:p14="http://schemas.microsoft.com/office/powerpoint/2010/main" val="3621098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55</a:t>
            </a:fld>
            <a:endParaRPr lang="en-US"/>
          </a:p>
        </p:txBody>
      </p:sp>
    </p:spTree>
    <p:extLst>
      <p:ext uri="{BB962C8B-B14F-4D97-AF65-F5344CB8AC3E}">
        <p14:creationId xmlns:p14="http://schemas.microsoft.com/office/powerpoint/2010/main" val="2754016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56</a:t>
            </a:fld>
            <a:endParaRPr lang="en-US"/>
          </a:p>
        </p:txBody>
      </p:sp>
    </p:spTree>
    <p:extLst>
      <p:ext uri="{BB962C8B-B14F-4D97-AF65-F5344CB8AC3E}">
        <p14:creationId xmlns:p14="http://schemas.microsoft.com/office/powerpoint/2010/main" val="2194053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57</a:t>
            </a:fld>
            <a:endParaRPr lang="en-US"/>
          </a:p>
        </p:txBody>
      </p:sp>
    </p:spTree>
    <p:extLst>
      <p:ext uri="{BB962C8B-B14F-4D97-AF65-F5344CB8AC3E}">
        <p14:creationId xmlns:p14="http://schemas.microsoft.com/office/powerpoint/2010/main" val="1920299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58</a:t>
            </a:fld>
            <a:endParaRPr lang="en-US"/>
          </a:p>
        </p:txBody>
      </p:sp>
    </p:spTree>
    <p:extLst>
      <p:ext uri="{BB962C8B-B14F-4D97-AF65-F5344CB8AC3E}">
        <p14:creationId xmlns:p14="http://schemas.microsoft.com/office/powerpoint/2010/main" val="1844547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Someday we may all have to switch to lattice cryptography, but not yet.</a:t>
            </a:r>
          </a:p>
        </p:txBody>
      </p:sp>
      <p:sp>
        <p:nvSpPr>
          <p:cNvPr id="4" name="Slide Number Placeholder 3"/>
          <p:cNvSpPr>
            <a:spLocks noGrp="1"/>
          </p:cNvSpPr>
          <p:nvPr>
            <p:ph type="sldNum" sz="quarter" idx="10"/>
          </p:nvPr>
        </p:nvSpPr>
        <p:spPr/>
        <p:txBody>
          <a:bodyPr/>
          <a:lstStyle/>
          <a:p>
            <a:fld id="{DACDC88A-CD66-4609-884B-39722DAC333B}" type="slidenum">
              <a:rPr lang="en-US" smtClean="0"/>
              <a:t>59</a:t>
            </a:fld>
            <a:endParaRPr lang="en-US"/>
          </a:p>
        </p:txBody>
      </p:sp>
    </p:spTree>
    <p:extLst>
      <p:ext uri="{BB962C8B-B14F-4D97-AF65-F5344CB8AC3E}">
        <p14:creationId xmlns:p14="http://schemas.microsoft.com/office/powerpoint/2010/main" val="524309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hash is like a random number but computed from the data.  It is designed to be super hard to find other data that could give the same hash.</a:t>
            </a:r>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70669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238185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speed of computing hashes turns out to be the key to why </a:t>
            </a:r>
            <a:r>
              <a:rPr lang="en-US" dirty="0" err="1"/>
              <a:t>BlockChain</a:t>
            </a:r>
            <a:r>
              <a:rPr lang="en-US" dirty="0"/>
              <a:t> is secure.</a:t>
            </a:r>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428592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401057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71814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2A7B46F-80F0-49E8-BED7-6EE3533F0FFC}" type="datetime1">
              <a:rPr lang="en-US" smtClean="0"/>
              <a:t>9/28/2022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D4A1-02FB-4B71-84B9-1C526E177F79}" type="datetime1">
              <a:rPr lang="en-US" smtClean="0"/>
              <a:t>9/28/2022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95C5A-E02B-4ECF-AEC5-29DC243CE3C5}" type="datetime1">
              <a:rPr lang="en-US" smtClean="0"/>
              <a:t>9/28/2022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309AF3-37D9-4974-A33D-72AFA233914E}" type="datetime1">
              <a:rPr lang="en-US" smtClean="0"/>
              <a:t>9/28/2022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7973F6-07D4-4099-9E7E-8C72D30BA7D3}" type="datetime1">
              <a:rPr lang="en-US" smtClean="0"/>
              <a:t>9/28/2022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9BAF6-FD8C-4083-A686-DBB66C0EFA3B}" type="datetime1">
              <a:rPr lang="en-US" smtClean="0"/>
              <a:t>9/28/2022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0A870C-C361-4C77-8AD3-D4A0BEE8D36E}" type="datetime1">
              <a:rPr lang="en-US" smtClean="0"/>
              <a:t>9/28/2022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2184D9EB-8F47-48F8-9D68-6634F6F945FC}" type="datetime1">
              <a:rPr lang="en-US" smtClean="0"/>
              <a:t>9/28/2022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7D5E5-065D-4B2B-AC71-126ABFCF6E96}" type="datetime1">
              <a:rPr lang="en-US" smtClean="0"/>
              <a:t>9/28/2022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6AD29A-B87E-4C04-A64E-BBE3A8D6A8A1}" type="datetime1">
              <a:rPr lang="en-US" smtClean="0"/>
              <a:t>9/28/2022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AC630B-D667-41A3-9628-7E625E79E726}" type="datetime1">
              <a:rPr lang="en-US" smtClean="0"/>
              <a:t>9/28/2022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511B462-DAC3-40AA-AC03-99A46FC1BDCD}" type="datetime1">
              <a:rPr lang="en-US" smtClean="0"/>
              <a:t>9/28/2022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fwessels/HashCompare/blob/master/benchmarks_test.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ithub.com/minio/sha256-sim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cid:AEED8427-6E20-43C5-8433-A35CBA0B54DD" TargetMode="External"/><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normAutofit fontScale="90000"/>
          </a:bodyPr>
          <a:lstStyle/>
          <a:p>
            <a:r>
              <a:rPr lang="en-US" dirty="0"/>
              <a:t>CS5412/</a:t>
            </a:r>
            <a:r>
              <a:rPr lang="en-US"/>
              <a:t>Lecture 14</a:t>
            </a:r>
            <a:br>
              <a:rPr lang="en-US" dirty="0"/>
            </a:br>
            <a:r>
              <a:rPr lang="en-US" dirty="0"/>
              <a:t>Blockchains for I</a:t>
            </a:r>
            <a:r>
              <a:rPr lang="en-US" sz="4400" dirty="0"/>
              <a:t>o</a:t>
            </a:r>
            <a:r>
              <a:rPr lang="en-US" dirty="0"/>
              <a:t>T (Part 1)</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Fall 2022</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5A21-25B9-7AFF-8683-D5FA89F747FC}"/>
              </a:ext>
            </a:extLst>
          </p:cNvPr>
          <p:cNvSpPr>
            <a:spLocks noGrp="1"/>
          </p:cNvSpPr>
          <p:nvPr>
            <p:ph type="title"/>
          </p:nvPr>
        </p:nvSpPr>
        <p:spPr/>
        <p:txBody>
          <a:bodyPr/>
          <a:lstStyle/>
          <a:p>
            <a:r>
              <a:rPr lang="en-US" dirty="0"/>
              <a:t>Example transactions</a:t>
            </a:r>
          </a:p>
        </p:txBody>
      </p:sp>
      <p:sp>
        <p:nvSpPr>
          <p:cNvPr id="3" name="Content Placeholder 2">
            <a:extLst>
              <a:ext uri="{FF2B5EF4-FFF2-40B4-BE49-F238E27FC236}">
                <a16:creationId xmlns:a16="http://schemas.microsoft.com/office/drawing/2014/main" id="{34CB4DC1-39EF-5781-79B1-08F9CC89E744}"/>
              </a:ext>
            </a:extLst>
          </p:cNvPr>
          <p:cNvSpPr>
            <a:spLocks noGrp="1"/>
          </p:cNvSpPr>
          <p:nvPr>
            <p:ph idx="1"/>
          </p:nvPr>
        </p:nvSpPr>
        <p:spPr/>
        <p:txBody>
          <a:bodyPr>
            <a:normAutofit fontScale="92500" lnSpcReduction="20000"/>
          </a:bodyPr>
          <a:lstStyle/>
          <a:p>
            <a:r>
              <a:rPr lang="en-US" sz="2400" b="1" dirty="0"/>
              <a:t>Owner</a:t>
            </a:r>
            <a:r>
              <a:rPr lang="en-US" sz="2400" dirty="0"/>
              <a:t> </a:t>
            </a:r>
            <a:r>
              <a:rPr lang="en-US" sz="2400" i="1" dirty="0"/>
              <a:t>d968256677f114410957b0d76dedcb8e862e9858dfef87b8c7893715163574acf724f4a593bacb30f1e639ba63867dced37b5e88a2c7efc463d4fbb570c827dc0286bdb433247530aeb122d3f3c25e0</a:t>
            </a:r>
            <a:r>
              <a:rPr lang="en-US" sz="2400" dirty="0"/>
              <a:t> </a:t>
            </a:r>
            <a:br>
              <a:rPr lang="en-US" sz="2400" dirty="0"/>
            </a:br>
            <a:r>
              <a:rPr lang="en-US" sz="2400" b="1" dirty="0"/>
              <a:t>transfers coin </a:t>
            </a:r>
            <a:r>
              <a:rPr lang="en-US" sz="2400" i="1" dirty="0"/>
              <a:t>29091fff1d2844a3ace94a46dea3dd441a8d0816bb192dc1622f6caf219e6b38baf5926302bb1a6288a2fc437fdbd3bc3ad27b7615530765f0419a9c004250513f92e0d34d483c52fa1fc816ee6ec767</a:t>
            </a:r>
            <a:r>
              <a:rPr lang="en-US" sz="2400" dirty="0"/>
              <a:t> </a:t>
            </a:r>
            <a:br>
              <a:rPr lang="en-US" sz="2400" dirty="0"/>
            </a:br>
            <a:r>
              <a:rPr lang="en-US" sz="2400" b="1" dirty="0"/>
              <a:t>to user </a:t>
            </a:r>
            <a:r>
              <a:rPr lang="en-US" sz="2400" i="1" dirty="0"/>
              <a:t>a50179c64f02bec56c854f40c4fd1b04df72a556b652602dd593a46f100160d4ffd5bd256282a10a52453405ac65c75ec19180459e002c1c17acf6041f058158bbac2b10ba8f997f43be0fd58c92a253</a:t>
            </a:r>
            <a:br>
              <a:rPr lang="en-US" sz="2400" i="1" dirty="0"/>
            </a:br>
            <a:r>
              <a:rPr lang="en-US" sz="2400" b="1" i="1" dirty="0"/>
              <a:t>paying a 0.1% fee to platform operator </a:t>
            </a:r>
            <a:r>
              <a:rPr lang="en-US" sz="2400" i="1" dirty="0"/>
              <a:t>405ac65c75ec19180459e002c1c17acf6041f058158bbac2b10ba8f997f43be0fd58c92a253a50179c64f02bec56c854f40c4fd1b04df72a556b652602dd593a46f100160d4ffd5bd256282a10a52453</a:t>
            </a:r>
          </a:p>
        </p:txBody>
      </p:sp>
      <p:sp>
        <p:nvSpPr>
          <p:cNvPr id="4" name="Footer Placeholder 3">
            <a:extLst>
              <a:ext uri="{FF2B5EF4-FFF2-40B4-BE49-F238E27FC236}">
                <a16:creationId xmlns:a16="http://schemas.microsoft.com/office/drawing/2014/main" id="{523A92A0-97BD-9413-1435-9DFA80A515A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071467C-20CC-0EB9-4383-48D241A49A09}"/>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44291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A905-C00A-9C2C-009B-D7C5D6E67DE9}"/>
              </a:ext>
            </a:extLst>
          </p:cNvPr>
          <p:cNvSpPr>
            <a:spLocks noGrp="1"/>
          </p:cNvSpPr>
          <p:nvPr>
            <p:ph type="title"/>
          </p:nvPr>
        </p:nvSpPr>
        <p:spPr/>
        <p:txBody>
          <a:bodyPr/>
          <a:lstStyle/>
          <a:p>
            <a:r>
              <a:rPr lang="en-US" dirty="0"/>
              <a:t>Things to note…</a:t>
            </a:r>
          </a:p>
        </p:txBody>
      </p:sp>
      <p:sp>
        <p:nvSpPr>
          <p:cNvPr id="3" name="Content Placeholder 2">
            <a:extLst>
              <a:ext uri="{FF2B5EF4-FFF2-40B4-BE49-F238E27FC236}">
                <a16:creationId xmlns:a16="http://schemas.microsoft.com/office/drawing/2014/main" id="{C246B9B8-A1B0-A44F-969F-DC866CC512C3}"/>
              </a:ext>
            </a:extLst>
          </p:cNvPr>
          <p:cNvSpPr>
            <a:spLocks noGrp="1"/>
          </p:cNvSpPr>
          <p:nvPr>
            <p:ph idx="1"/>
          </p:nvPr>
        </p:nvSpPr>
        <p:spPr/>
        <p:txBody>
          <a:bodyPr/>
          <a:lstStyle/>
          <a:p>
            <a:r>
              <a:rPr lang="en-US" dirty="0"/>
              <a:t>This doesn’t “look like code” but in fact could be code.</a:t>
            </a:r>
          </a:p>
          <a:p>
            <a:endParaRPr lang="en-US" dirty="0"/>
          </a:p>
          <a:p>
            <a:r>
              <a:rPr lang="en-US" dirty="0"/>
              <a:t>There are transactional languages specifically for expressing complex transactions (examples include Hyperledger and Ethereum)</a:t>
            </a:r>
          </a:p>
          <a:p>
            <a:endParaRPr lang="en-US" dirty="0"/>
          </a:p>
          <a:p>
            <a:r>
              <a:rPr lang="en-US" dirty="0"/>
              <a:t>But they also are deeply linked to cryptography: the user names, coins, wallets, chain operators are all identified by </a:t>
            </a:r>
            <a:r>
              <a:rPr lang="en-US" b="1" dirty="0"/>
              <a:t>random numbers</a:t>
            </a:r>
          </a:p>
        </p:txBody>
      </p:sp>
      <p:sp>
        <p:nvSpPr>
          <p:cNvPr id="4" name="Footer Placeholder 3">
            <a:extLst>
              <a:ext uri="{FF2B5EF4-FFF2-40B4-BE49-F238E27FC236}">
                <a16:creationId xmlns:a16="http://schemas.microsoft.com/office/drawing/2014/main" id="{021EDCF4-B260-C729-A41A-4DAA214C962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6A9A758-CDFD-D677-EC01-85CC96E549ED}"/>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330473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5164-5FC7-B24D-1ED3-EB625464D752}"/>
              </a:ext>
            </a:extLst>
          </p:cNvPr>
          <p:cNvSpPr>
            <a:spLocks noGrp="1"/>
          </p:cNvSpPr>
          <p:nvPr>
            <p:ph type="title"/>
          </p:nvPr>
        </p:nvSpPr>
        <p:spPr/>
        <p:txBody>
          <a:bodyPr/>
          <a:lstStyle/>
          <a:p>
            <a:r>
              <a:rPr lang="en-US" dirty="0"/>
              <a:t>Random numbers: Benefits (and gotchas)</a:t>
            </a:r>
          </a:p>
        </p:txBody>
      </p:sp>
      <p:sp>
        <p:nvSpPr>
          <p:cNvPr id="3" name="Content Placeholder 2">
            <a:extLst>
              <a:ext uri="{FF2B5EF4-FFF2-40B4-BE49-F238E27FC236}">
                <a16:creationId xmlns:a16="http://schemas.microsoft.com/office/drawing/2014/main" id="{50EFDCD2-0375-B4A5-5FE6-19FA8A4671FD}"/>
              </a:ext>
            </a:extLst>
          </p:cNvPr>
          <p:cNvSpPr>
            <a:spLocks noGrp="1"/>
          </p:cNvSpPr>
          <p:nvPr>
            <p:ph idx="1"/>
          </p:nvPr>
        </p:nvSpPr>
        <p:spPr/>
        <p:txBody>
          <a:bodyPr>
            <a:normAutofit/>
          </a:bodyPr>
          <a:lstStyle/>
          <a:p>
            <a:r>
              <a:rPr lang="en-US" dirty="0"/>
              <a:t>They bring anonymity.  “It isn’t anyone’s business what I’m buying or selling”</a:t>
            </a:r>
          </a:p>
          <a:p>
            <a:endParaRPr lang="en-US" dirty="0"/>
          </a:p>
          <a:p>
            <a:r>
              <a:rPr lang="en-US" dirty="0"/>
              <a:t>They avoid lock-in to specific national currencies, oversight rules (“laws”), political systems, patriotic goals, etc.  “No fiat roles”</a:t>
            </a:r>
          </a:p>
          <a:p>
            <a:endParaRPr lang="en-US" dirty="0"/>
          </a:p>
          <a:p>
            <a:r>
              <a:rPr lang="en-US" dirty="0"/>
              <a:t>… but it isn’t easy to prosecute a fraud: a stolen coin can quickly vanish into cyberspace.  And conversely, with enough compute power, a big country might be able to </a:t>
            </a:r>
            <a:r>
              <a:rPr lang="en-US" i="1" dirty="0"/>
              <a:t>deanonymize</a:t>
            </a:r>
            <a:r>
              <a:rPr lang="en-US" dirty="0"/>
              <a:t> by connecting users to externalities</a:t>
            </a:r>
          </a:p>
        </p:txBody>
      </p:sp>
      <p:sp>
        <p:nvSpPr>
          <p:cNvPr id="4" name="Footer Placeholder 3">
            <a:extLst>
              <a:ext uri="{FF2B5EF4-FFF2-40B4-BE49-F238E27FC236}">
                <a16:creationId xmlns:a16="http://schemas.microsoft.com/office/drawing/2014/main" id="{0C66D087-CA75-4CDF-2063-ACAD613D69A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0023476-51D9-7427-463C-339C23E93765}"/>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116439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BAF9-8548-91EE-D849-ADEE5FAF7406}"/>
              </a:ext>
            </a:extLst>
          </p:cNvPr>
          <p:cNvSpPr>
            <a:spLocks noGrp="1"/>
          </p:cNvSpPr>
          <p:nvPr>
            <p:ph type="title"/>
          </p:nvPr>
        </p:nvSpPr>
        <p:spPr/>
        <p:txBody>
          <a:bodyPr/>
          <a:lstStyle/>
          <a:p>
            <a:r>
              <a:rPr lang="en-US" dirty="0"/>
              <a:t>Roles for cryptography</a:t>
            </a:r>
          </a:p>
        </p:txBody>
      </p:sp>
      <p:sp>
        <p:nvSpPr>
          <p:cNvPr id="3" name="Content Placeholder 2">
            <a:extLst>
              <a:ext uri="{FF2B5EF4-FFF2-40B4-BE49-F238E27FC236}">
                <a16:creationId xmlns:a16="http://schemas.microsoft.com/office/drawing/2014/main" id="{4FAD5A78-B4D6-4831-BE97-AE77455909D1}"/>
              </a:ext>
            </a:extLst>
          </p:cNvPr>
          <p:cNvSpPr>
            <a:spLocks noGrp="1"/>
          </p:cNvSpPr>
          <p:nvPr>
            <p:ph idx="1"/>
          </p:nvPr>
        </p:nvSpPr>
        <p:spPr/>
        <p:txBody>
          <a:bodyPr/>
          <a:lstStyle/>
          <a:p>
            <a:r>
              <a:rPr lang="en-US" dirty="0"/>
              <a:t>… there are many!</a:t>
            </a:r>
          </a:p>
          <a:p>
            <a:endParaRPr lang="en-US" dirty="0"/>
          </a:p>
          <a:p>
            <a:r>
              <a:rPr lang="en-US" dirty="0"/>
              <a:t>Blockchains use cryptography to represent operations</a:t>
            </a:r>
          </a:p>
          <a:p>
            <a:endParaRPr lang="en-US" dirty="0"/>
          </a:p>
          <a:p>
            <a:r>
              <a:rPr lang="en-US" dirty="0"/>
              <a:t>And they use it for “irrefutable proofs”, such as to seal the blockchain ledger for committed transactions.  These center on </a:t>
            </a:r>
            <a:r>
              <a:rPr lang="en-US" i="1" dirty="0"/>
              <a:t>digital</a:t>
            </a:r>
            <a:r>
              <a:rPr lang="en-US" dirty="0"/>
              <a:t> </a:t>
            </a:r>
            <a:r>
              <a:rPr lang="en-US" i="1" dirty="0"/>
              <a:t>signatures</a:t>
            </a:r>
            <a:r>
              <a:rPr lang="en-US" dirty="0"/>
              <a:t>.</a:t>
            </a:r>
          </a:p>
        </p:txBody>
      </p:sp>
      <p:sp>
        <p:nvSpPr>
          <p:cNvPr id="4" name="Footer Placeholder 3">
            <a:extLst>
              <a:ext uri="{FF2B5EF4-FFF2-40B4-BE49-F238E27FC236}">
                <a16:creationId xmlns:a16="http://schemas.microsoft.com/office/drawing/2014/main" id="{3001CE7D-D64E-0D3D-E63C-4EE4080BF58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F6259DE-5C0E-920E-4217-8FCF8EB992F3}"/>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267876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A7B1-EF36-4D5E-8EFC-73A96E070716}"/>
              </a:ext>
            </a:extLst>
          </p:cNvPr>
          <p:cNvSpPr>
            <a:spLocks noGrp="1"/>
          </p:cNvSpPr>
          <p:nvPr>
            <p:ph type="title"/>
          </p:nvPr>
        </p:nvSpPr>
        <p:spPr/>
        <p:txBody>
          <a:bodyPr/>
          <a:lstStyle/>
          <a:p>
            <a:r>
              <a:rPr lang="en-US" dirty="0"/>
              <a:t>Cryptographic Hash</a:t>
            </a:r>
          </a:p>
        </p:txBody>
      </p:sp>
      <p:sp>
        <p:nvSpPr>
          <p:cNvPr id="3" name="Content Placeholder 2">
            <a:extLst>
              <a:ext uri="{FF2B5EF4-FFF2-40B4-BE49-F238E27FC236}">
                <a16:creationId xmlns:a16="http://schemas.microsoft.com/office/drawing/2014/main" id="{3E5C1498-B8FD-446D-8A0B-03E3AF66C16C}"/>
              </a:ext>
            </a:extLst>
          </p:cNvPr>
          <p:cNvSpPr>
            <a:spLocks noGrp="1"/>
          </p:cNvSpPr>
          <p:nvPr>
            <p:ph idx="1"/>
          </p:nvPr>
        </p:nvSpPr>
        <p:spPr/>
        <p:txBody>
          <a:bodyPr/>
          <a:lstStyle/>
          <a:p>
            <a:r>
              <a:rPr lang="en-US" dirty="0"/>
              <a:t>A cryptographic hash is a bit string computed from some block of data in a manner that yields a constant-length result irrespective of the data size, and yet such that it would be infeasible to find other data that would hash to the same result.</a:t>
            </a:r>
          </a:p>
          <a:p>
            <a:endParaRPr lang="en-US" dirty="0"/>
          </a:p>
          <a:p>
            <a:r>
              <a:rPr lang="en-US" dirty="0"/>
              <a:t>There are a number of hashing schemes.  A highly robust one is SHA-256.  SHA-512 is even stronger.  MD5 and SHA-1 have been compromised and are unsafe.</a:t>
            </a:r>
            <a:br>
              <a:rPr lang="en-US" dirty="0"/>
            </a:br>
            <a:endParaRPr lang="en-US" dirty="0"/>
          </a:p>
        </p:txBody>
      </p:sp>
      <p:sp>
        <p:nvSpPr>
          <p:cNvPr id="4" name="Footer Placeholder 3">
            <a:extLst>
              <a:ext uri="{FF2B5EF4-FFF2-40B4-BE49-F238E27FC236}">
                <a16:creationId xmlns:a16="http://schemas.microsoft.com/office/drawing/2014/main" id="{982016E5-FD3E-4DAF-ADB9-51614C7AA74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13096B9-5D33-4762-9D26-857E5A90FE77}"/>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88140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C490-025B-49BC-B363-491115C7C421}"/>
              </a:ext>
            </a:extLst>
          </p:cNvPr>
          <p:cNvSpPr>
            <a:spLocks noGrp="1"/>
          </p:cNvSpPr>
          <p:nvPr>
            <p:ph type="title"/>
          </p:nvPr>
        </p:nvSpPr>
        <p:spPr/>
        <p:txBody>
          <a:bodyPr/>
          <a:lstStyle/>
          <a:p>
            <a:r>
              <a:rPr lang="en-US" dirty="0"/>
              <a:t>Even faster hash methods exist</a:t>
            </a:r>
          </a:p>
        </p:txBody>
      </p:sp>
      <p:sp>
        <p:nvSpPr>
          <p:cNvPr id="4" name="Footer Placeholder 3">
            <a:extLst>
              <a:ext uri="{FF2B5EF4-FFF2-40B4-BE49-F238E27FC236}">
                <a16:creationId xmlns:a16="http://schemas.microsoft.com/office/drawing/2014/main" id="{D14263BB-76D8-4981-B0E1-61208D39C8C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66D8C30-4247-48DA-823D-2FC97B9B30D5}"/>
              </a:ext>
            </a:extLst>
          </p:cNvPr>
          <p:cNvSpPr>
            <a:spLocks noGrp="1"/>
          </p:cNvSpPr>
          <p:nvPr>
            <p:ph type="sldNum" sz="quarter" idx="12"/>
          </p:nvPr>
        </p:nvSpPr>
        <p:spPr/>
        <p:txBody>
          <a:bodyPr/>
          <a:lstStyle/>
          <a:p>
            <a:fld id="{3C974458-8A97-4835-BF79-1FB6D7856C21}" type="slidenum">
              <a:rPr lang="en-US" smtClean="0"/>
              <a:t>15</a:t>
            </a:fld>
            <a:endParaRPr lang="en-US"/>
          </a:p>
        </p:txBody>
      </p:sp>
      <p:sp>
        <p:nvSpPr>
          <p:cNvPr id="6" name="Rectangle 5">
            <a:extLst>
              <a:ext uri="{FF2B5EF4-FFF2-40B4-BE49-F238E27FC236}">
                <a16:creationId xmlns:a16="http://schemas.microsoft.com/office/drawing/2014/main" id="{732A597A-4CE4-40F3-9D79-904AD1C9D2D6}"/>
              </a:ext>
            </a:extLst>
          </p:cNvPr>
          <p:cNvSpPr/>
          <p:nvPr/>
        </p:nvSpPr>
        <p:spPr>
          <a:xfrm>
            <a:off x="1270191" y="2084832"/>
            <a:ext cx="9474200" cy="3785652"/>
          </a:xfrm>
          <a:prstGeom prst="rect">
            <a:avLst/>
          </a:prstGeom>
        </p:spPr>
        <p:txBody>
          <a:bodyPr wrap="square">
            <a:spAutoFit/>
          </a:bodyPr>
          <a:lstStyle/>
          <a:p>
            <a:r>
              <a:rPr lang="en-US" sz="2400" dirty="0"/>
              <a:t>(single core performance, all Golang implementations, see </a:t>
            </a:r>
            <a:r>
              <a:rPr lang="en-US" sz="2400" dirty="0">
                <a:hlinkClick r:id="rId3"/>
              </a:rPr>
              <a:t>benchmark</a:t>
            </a:r>
            <a:r>
              <a:rPr lang="en-US" sz="2400" dirty="0"/>
              <a:t>).</a:t>
            </a:r>
          </a:p>
          <a:p>
            <a:r>
              <a:rPr lang="en-US" sz="2400" dirty="0"/>
              <a:t>	</a:t>
            </a:r>
            <a:r>
              <a:rPr lang="en-US" sz="2400" dirty="0" err="1"/>
              <a:t>BenchmarkHighwayHash</a:t>
            </a:r>
            <a:r>
              <a:rPr lang="en-US" sz="2400" dirty="0"/>
              <a:t>				11,986 MB/s</a:t>
            </a:r>
          </a:p>
          <a:p>
            <a:r>
              <a:rPr lang="en-US" sz="2400" dirty="0"/>
              <a:t>	BenchmarkSHA256_AVX512  		  3,552 MB/s</a:t>
            </a:r>
          </a:p>
          <a:p>
            <a:r>
              <a:rPr lang="en-US" sz="2400" dirty="0"/>
              <a:t>	BenchmarkBlake2b          	    			     972 MB/s</a:t>
            </a:r>
          </a:p>
          <a:p>
            <a:r>
              <a:rPr lang="en-US" sz="2400" dirty="0"/>
              <a:t>	</a:t>
            </a:r>
            <a:r>
              <a:rPr lang="en-US" sz="2400" dirty="0">
                <a:solidFill>
                  <a:srgbClr val="FF0000"/>
                </a:solidFill>
              </a:rPr>
              <a:t>BenchmarkSHA1           				     950 MB/s  (insecure)</a:t>
            </a:r>
          </a:p>
          <a:p>
            <a:r>
              <a:rPr lang="en-US" sz="2400" dirty="0">
                <a:solidFill>
                  <a:srgbClr val="FF0000"/>
                </a:solidFill>
              </a:rPr>
              <a:t>	BenchmarkMD5              				     684 MB/s  (insecure)</a:t>
            </a:r>
          </a:p>
          <a:p>
            <a:r>
              <a:rPr lang="en-US" sz="2400" dirty="0"/>
              <a:t>	BenchmarkSHA512           			     562 MB/s</a:t>
            </a:r>
          </a:p>
          <a:p>
            <a:r>
              <a:rPr lang="en-US" sz="2400" dirty="0"/>
              <a:t>	BenchmarkSHA256       				     383 MB/s</a:t>
            </a:r>
          </a:p>
          <a:p>
            <a:r>
              <a:rPr lang="en-US" sz="2400" dirty="0"/>
              <a:t>Note: the AVX512 version of SHA256 uses the multi-buffer crypto library technique as developed by Intel, more details can be found in </a:t>
            </a:r>
            <a:r>
              <a:rPr lang="en-US" sz="2400" dirty="0">
                <a:hlinkClick r:id="rId4"/>
              </a:rPr>
              <a:t>sha256-simd</a:t>
            </a:r>
            <a:r>
              <a:rPr lang="en-US" sz="2400" dirty="0"/>
              <a:t>.</a:t>
            </a:r>
          </a:p>
        </p:txBody>
      </p:sp>
      <p:sp>
        <p:nvSpPr>
          <p:cNvPr id="7" name="Rectangle 6">
            <a:extLst>
              <a:ext uri="{FF2B5EF4-FFF2-40B4-BE49-F238E27FC236}">
                <a16:creationId xmlns:a16="http://schemas.microsoft.com/office/drawing/2014/main" id="{C73015BB-2742-4B10-B9BB-D8505CFA4990}"/>
              </a:ext>
            </a:extLst>
          </p:cNvPr>
          <p:cNvSpPr/>
          <p:nvPr/>
        </p:nvSpPr>
        <p:spPr>
          <a:xfrm>
            <a:off x="2531533" y="5985928"/>
            <a:ext cx="9474200" cy="369332"/>
          </a:xfrm>
          <a:prstGeom prst="rect">
            <a:avLst/>
          </a:prstGeom>
        </p:spPr>
        <p:txBody>
          <a:bodyPr wrap="square">
            <a:spAutoFit/>
          </a:bodyPr>
          <a:lstStyle/>
          <a:p>
            <a:r>
              <a:rPr lang="en-US" dirty="0"/>
              <a:t>https://blog.minio.io/highwayhash-fast-hashing-at-over-10-gb-s-per-core-in-golang-fee938b5218a</a:t>
            </a:r>
          </a:p>
        </p:txBody>
      </p:sp>
    </p:spTree>
    <p:extLst>
      <p:ext uri="{BB962C8B-B14F-4D97-AF65-F5344CB8AC3E}">
        <p14:creationId xmlns:p14="http://schemas.microsoft.com/office/powerpoint/2010/main" val="264530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6BCB-C42C-4046-9ABE-85FC9E3FB520}"/>
              </a:ext>
            </a:extLst>
          </p:cNvPr>
          <p:cNvSpPr>
            <a:spLocks noGrp="1"/>
          </p:cNvSpPr>
          <p:nvPr>
            <p:ph type="title"/>
          </p:nvPr>
        </p:nvSpPr>
        <p:spPr/>
        <p:txBody>
          <a:bodyPr/>
          <a:lstStyle/>
          <a:p>
            <a:r>
              <a:rPr lang="en-US" dirty="0"/>
              <a:t>Hardware can get even further</a:t>
            </a:r>
          </a:p>
        </p:txBody>
      </p:sp>
      <p:sp>
        <p:nvSpPr>
          <p:cNvPr id="3" name="Content Placeholder 2">
            <a:extLst>
              <a:ext uri="{FF2B5EF4-FFF2-40B4-BE49-F238E27FC236}">
                <a16:creationId xmlns:a16="http://schemas.microsoft.com/office/drawing/2014/main" id="{E9FFFC0D-035F-42E4-A384-A39B888E5C32}"/>
              </a:ext>
            </a:extLst>
          </p:cNvPr>
          <p:cNvSpPr>
            <a:spLocks noGrp="1"/>
          </p:cNvSpPr>
          <p:nvPr>
            <p:ph idx="1"/>
          </p:nvPr>
        </p:nvSpPr>
        <p:spPr/>
        <p:txBody>
          <a:bodyPr/>
          <a:lstStyle/>
          <a:p>
            <a:r>
              <a:rPr lang="en-US" dirty="0"/>
              <a:t>FPGA and ASIC solutions can be purchased that will run SHA-256 or SHA-512 at speeds of 25,000 to 30,000 MB/s</a:t>
            </a:r>
          </a:p>
          <a:p>
            <a:endParaRPr lang="en-US" dirty="0"/>
          </a:p>
          <a:p>
            <a:r>
              <a:rPr lang="en-US" dirty="0"/>
              <a:t>In some parts of the world there are entire datacenters equipped with huge numbers of these accelerator solutions.  China dominates the business.</a:t>
            </a:r>
            <a:br>
              <a:rPr lang="en-US" dirty="0"/>
            </a:br>
            <a:br>
              <a:rPr lang="en-US" dirty="0"/>
            </a:br>
            <a:br>
              <a:rPr lang="en-US" dirty="0"/>
            </a:br>
            <a:r>
              <a:rPr lang="en-US" dirty="0"/>
              <a:t>Very hard to be a </a:t>
            </a:r>
            <a:r>
              <a:rPr lang="en-US" dirty="0" err="1"/>
              <a:t>BlockChain</a:t>
            </a:r>
            <a:r>
              <a:rPr lang="en-US" dirty="0"/>
              <a:t> miner with a single desktop computer today!</a:t>
            </a:r>
          </a:p>
        </p:txBody>
      </p:sp>
      <p:sp>
        <p:nvSpPr>
          <p:cNvPr id="4" name="Footer Placeholder 3">
            <a:extLst>
              <a:ext uri="{FF2B5EF4-FFF2-40B4-BE49-F238E27FC236}">
                <a16:creationId xmlns:a16="http://schemas.microsoft.com/office/drawing/2014/main" id="{281E98AA-BAB8-4049-97A7-79FC037A2C6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EDE2559-ECAD-47D7-96B8-A9B30A9C6ABB}"/>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255783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0339-D8FA-4955-83AC-DC659FDBC353}"/>
              </a:ext>
            </a:extLst>
          </p:cNvPr>
          <p:cNvSpPr>
            <a:spLocks noGrp="1"/>
          </p:cNvSpPr>
          <p:nvPr>
            <p:ph type="title"/>
          </p:nvPr>
        </p:nvSpPr>
        <p:spPr>
          <a:xfrm>
            <a:off x="976544" y="585216"/>
            <a:ext cx="10834456" cy="1499616"/>
          </a:xfrm>
        </p:spPr>
        <p:txBody>
          <a:bodyPr>
            <a:normAutofit/>
          </a:bodyPr>
          <a:lstStyle/>
          <a:p>
            <a:r>
              <a:rPr lang="en-US" sz="4400" dirty="0"/>
              <a:t>Cryptographic </a:t>
            </a:r>
            <a:r>
              <a:rPr lang="en-US" sz="4400" u="sng" dirty="0"/>
              <a:t>signature</a:t>
            </a:r>
            <a:r>
              <a:rPr lang="en-US" sz="4400" dirty="0"/>
              <a:t>: encrypted hash</a:t>
            </a:r>
          </a:p>
        </p:txBody>
      </p:sp>
      <p:sp>
        <p:nvSpPr>
          <p:cNvPr id="3" name="Content Placeholder 2">
            <a:extLst>
              <a:ext uri="{FF2B5EF4-FFF2-40B4-BE49-F238E27FC236}">
                <a16:creationId xmlns:a16="http://schemas.microsoft.com/office/drawing/2014/main" id="{F9C28DAC-1841-4DFE-956C-D90E6D8AC98C}"/>
              </a:ext>
            </a:extLst>
          </p:cNvPr>
          <p:cNvSpPr>
            <a:spLocks noGrp="1"/>
          </p:cNvSpPr>
          <p:nvPr>
            <p:ph idx="1"/>
          </p:nvPr>
        </p:nvSpPr>
        <p:spPr/>
        <p:txBody>
          <a:bodyPr/>
          <a:lstStyle/>
          <a:p>
            <a:r>
              <a:rPr lang="en-US" dirty="0"/>
              <a:t>Given a message, anyone can compute the cryptographic hash for it</a:t>
            </a:r>
          </a:p>
          <a:p>
            <a:endParaRPr lang="en-US" dirty="0"/>
          </a:p>
          <a:p>
            <a:r>
              <a:rPr lang="en-US" dirty="0"/>
              <a:t>Some applications need a way to sign a document.  It is</a:t>
            </a:r>
            <a:br>
              <a:rPr lang="en-US" dirty="0"/>
            </a:br>
            <a:r>
              <a:rPr lang="en-US" dirty="0"/>
              <a:t>important that this kind of signature be “irrefutable”.</a:t>
            </a:r>
          </a:p>
          <a:p>
            <a:endParaRPr lang="en-US" dirty="0"/>
          </a:p>
          <a:p>
            <a:r>
              <a:rPr lang="en-US" dirty="0"/>
              <a:t>For this, we first compute a hash, then encrypt it in a special way so that only the signatory could encrypt it, yet anyone can decrypt and check it.</a:t>
            </a:r>
          </a:p>
        </p:txBody>
      </p:sp>
      <p:sp>
        <p:nvSpPr>
          <p:cNvPr id="4" name="Footer Placeholder 3">
            <a:extLst>
              <a:ext uri="{FF2B5EF4-FFF2-40B4-BE49-F238E27FC236}">
                <a16:creationId xmlns:a16="http://schemas.microsoft.com/office/drawing/2014/main" id="{25EE7628-5F3C-47DD-A577-5279884319A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055D381-125B-454A-9E89-EF4B953F4990}"/>
              </a:ext>
            </a:extLst>
          </p:cNvPr>
          <p:cNvSpPr>
            <a:spLocks noGrp="1"/>
          </p:cNvSpPr>
          <p:nvPr>
            <p:ph type="sldNum" sz="quarter" idx="12"/>
          </p:nvPr>
        </p:nvSpPr>
        <p:spPr/>
        <p:txBody>
          <a:bodyPr/>
          <a:lstStyle/>
          <a:p>
            <a:fld id="{3C974458-8A97-4835-BF79-1FB6D7856C21}" type="slidenum">
              <a:rPr lang="en-US" smtClean="0"/>
              <a:t>17</a:t>
            </a:fld>
            <a:endParaRPr lang="en-US"/>
          </a:p>
        </p:txBody>
      </p:sp>
      <p:pic>
        <p:nvPicPr>
          <p:cNvPr id="8" name="Picture 7">
            <a:extLst>
              <a:ext uri="{FF2B5EF4-FFF2-40B4-BE49-F238E27FC236}">
                <a16:creationId xmlns:a16="http://schemas.microsoft.com/office/drawing/2014/main" id="{764EA96A-E04D-4029-8C96-471C9FF344C2}"/>
              </a:ext>
            </a:extLst>
          </p:cNvPr>
          <p:cNvPicPr>
            <a:picLocks noChangeAspect="1"/>
          </p:cNvPicPr>
          <p:nvPr/>
        </p:nvPicPr>
        <p:blipFill>
          <a:blip r:embed="rId3"/>
          <a:stretch>
            <a:fillRect/>
          </a:stretch>
        </p:blipFill>
        <p:spPr>
          <a:xfrm>
            <a:off x="10134426" y="2890439"/>
            <a:ext cx="1882730" cy="1882730"/>
          </a:xfrm>
          <a:prstGeom prst="rect">
            <a:avLst/>
          </a:prstGeom>
        </p:spPr>
      </p:pic>
    </p:spTree>
    <p:extLst>
      <p:ext uri="{BB962C8B-B14F-4D97-AF65-F5344CB8AC3E}">
        <p14:creationId xmlns:p14="http://schemas.microsoft.com/office/powerpoint/2010/main" val="39169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275F-9E30-45D4-9E49-2E1A2F1FB373}"/>
              </a:ext>
            </a:extLst>
          </p:cNvPr>
          <p:cNvSpPr>
            <a:spLocks noGrp="1"/>
          </p:cNvSpPr>
          <p:nvPr>
            <p:ph type="title"/>
          </p:nvPr>
        </p:nvSpPr>
        <p:spPr/>
        <p:txBody>
          <a:bodyPr/>
          <a:lstStyle/>
          <a:p>
            <a:r>
              <a:rPr lang="en-US" dirty="0"/>
              <a:t>Public/Private Key Pair (normally, RSA)</a:t>
            </a:r>
          </a:p>
        </p:txBody>
      </p:sp>
      <p:sp>
        <p:nvSpPr>
          <p:cNvPr id="3" name="Content Placeholder 2">
            <a:extLst>
              <a:ext uri="{FF2B5EF4-FFF2-40B4-BE49-F238E27FC236}">
                <a16:creationId xmlns:a16="http://schemas.microsoft.com/office/drawing/2014/main" id="{06A973CD-FF6F-4091-97E1-6E71A9E84024}"/>
              </a:ext>
            </a:extLst>
          </p:cNvPr>
          <p:cNvSpPr>
            <a:spLocks noGrp="1"/>
          </p:cNvSpPr>
          <p:nvPr>
            <p:ph idx="1"/>
          </p:nvPr>
        </p:nvSpPr>
        <p:spPr>
          <a:xfrm>
            <a:off x="1024128" y="2286000"/>
            <a:ext cx="11167872" cy="4023360"/>
          </a:xfrm>
        </p:spPr>
        <p:txBody>
          <a:bodyPr/>
          <a:lstStyle/>
          <a:p>
            <a:r>
              <a:rPr lang="en-US" dirty="0"/>
              <a:t>This is a classic cryptographic method.</a:t>
            </a:r>
          </a:p>
          <a:p>
            <a:endParaRPr lang="en-US" dirty="0"/>
          </a:p>
          <a:p>
            <a:r>
              <a:rPr lang="en-US" dirty="0"/>
              <a:t>RSA creates two “keys”, both just long numbers together with a modulus </a:t>
            </a:r>
            <a:r>
              <a:rPr lang="en-US" i="1" dirty="0"/>
              <a:t>n</a:t>
            </a:r>
            <a:r>
              <a:rPr lang="en-US" dirty="0"/>
              <a:t> </a:t>
            </a:r>
            <a:br>
              <a:rPr lang="en-US" dirty="0"/>
            </a:br>
            <a:r>
              <a:rPr lang="en-US" dirty="0"/>
              <a:t>that itself is a product of two very long prime numbers.   Call them K, </a:t>
            </a:r>
          </a:p>
          <a:p>
            <a:endParaRPr lang="en-US" dirty="0"/>
          </a:p>
          <a:p>
            <a:r>
              <a:rPr lang="en-US" dirty="0"/>
              <a:t>One is designated as the public key and shared.  You keep the other private.</a:t>
            </a:r>
          </a:p>
        </p:txBody>
      </p:sp>
      <p:sp>
        <p:nvSpPr>
          <p:cNvPr id="4" name="Footer Placeholder 3">
            <a:extLst>
              <a:ext uri="{FF2B5EF4-FFF2-40B4-BE49-F238E27FC236}">
                <a16:creationId xmlns:a16="http://schemas.microsoft.com/office/drawing/2014/main" id="{99E8EC11-C182-475B-84D8-C828D19441B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FF3F1F6-41CF-47AC-AD43-CB3B437466F7}"/>
              </a:ext>
            </a:extLst>
          </p:cNvPr>
          <p:cNvSpPr>
            <a:spLocks noGrp="1"/>
          </p:cNvSpPr>
          <p:nvPr>
            <p:ph type="sldNum" sz="quarter" idx="12"/>
          </p:nvPr>
        </p:nvSpPr>
        <p:spPr/>
        <p:txBody>
          <a:bodyPr/>
          <a:lstStyle/>
          <a:p>
            <a:fld id="{3C974458-8A97-4835-BF79-1FB6D7856C21}" type="slidenum">
              <a:rPr lang="en-US" smtClean="0"/>
              <a:t>18</a:t>
            </a:fld>
            <a:endParaRPr lang="en-US"/>
          </a:p>
        </p:txBody>
      </p:sp>
      <p:sp>
        <p:nvSpPr>
          <p:cNvPr id="6" name="TextBox 5">
            <a:extLst>
              <a:ext uri="{FF2B5EF4-FFF2-40B4-BE49-F238E27FC236}">
                <a16:creationId xmlns:a16="http://schemas.microsoft.com/office/drawing/2014/main" id="{E72C4C8C-D0A8-448D-84E1-F5165F1307D4}"/>
              </a:ext>
            </a:extLst>
          </p:cNvPr>
          <p:cNvSpPr txBox="1"/>
          <p:nvPr/>
        </p:nvSpPr>
        <p:spPr>
          <a:xfrm>
            <a:off x="2894864" y="5453311"/>
            <a:ext cx="6620933" cy="461665"/>
          </a:xfrm>
          <a:prstGeom prst="rect">
            <a:avLst/>
          </a:prstGeom>
          <a:noFill/>
        </p:spPr>
        <p:txBody>
          <a:bodyPr wrap="square" rtlCol="0">
            <a:spAutoFit/>
          </a:bodyPr>
          <a:lstStyle/>
          <a:p>
            <a:r>
              <a:rPr lang="en-US" sz="2400" dirty="0"/>
              <a:t>RSA</a:t>
            </a:r>
            <a:r>
              <a:rPr lang="en-US" sz="2400" baseline="-25000" dirty="0"/>
              <a:t>K</a:t>
            </a:r>
            <a:r>
              <a:rPr lang="en-US" sz="2400" dirty="0"/>
              <a:t>(RSA</a:t>
            </a:r>
            <a:r>
              <a:rPr lang="en-US" sz="2400" baseline="-25000" dirty="0"/>
              <a:t>K</a:t>
            </a:r>
            <a:r>
              <a:rPr lang="en-US" sz="2400" dirty="0"/>
              <a:t>(X)) = RSA</a:t>
            </a:r>
            <a:r>
              <a:rPr lang="en-US" sz="2400" baseline="-25000" dirty="0"/>
              <a:t>K</a:t>
            </a:r>
            <a:r>
              <a:rPr lang="en-US" sz="2400" dirty="0"/>
              <a:t>(RSA</a:t>
            </a:r>
            <a:r>
              <a:rPr lang="en-US" sz="2400" baseline="-25000" dirty="0"/>
              <a:t>K</a:t>
            </a:r>
            <a:r>
              <a:rPr lang="en-US" sz="2400" dirty="0"/>
              <a:t>(X)) = X</a:t>
            </a:r>
          </a:p>
        </p:txBody>
      </p:sp>
      <p:pic>
        <p:nvPicPr>
          <p:cNvPr id="13" name="Picture 12">
            <a:extLst>
              <a:ext uri="{FF2B5EF4-FFF2-40B4-BE49-F238E27FC236}">
                <a16:creationId xmlns:a16="http://schemas.microsoft.com/office/drawing/2014/main" id="{04948E0B-4806-4545-986D-87C893A0CB8F}"/>
              </a:ext>
            </a:extLst>
          </p:cNvPr>
          <p:cNvPicPr>
            <a:picLocks noChangeAspect="1"/>
          </p:cNvPicPr>
          <p:nvPr/>
        </p:nvPicPr>
        <p:blipFill>
          <a:blip r:embed="rId3"/>
          <a:stretch>
            <a:fillRect/>
          </a:stretch>
        </p:blipFill>
        <p:spPr>
          <a:xfrm>
            <a:off x="10837333" y="3694308"/>
            <a:ext cx="627942" cy="755970"/>
          </a:xfrm>
          <a:prstGeom prst="rect">
            <a:avLst/>
          </a:prstGeom>
        </p:spPr>
      </p:pic>
      <p:pic>
        <p:nvPicPr>
          <p:cNvPr id="16" name="Picture 15">
            <a:extLst>
              <a:ext uri="{FF2B5EF4-FFF2-40B4-BE49-F238E27FC236}">
                <a16:creationId xmlns:a16="http://schemas.microsoft.com/office/drawing/2014/main" id="{AD75DCB0-6339-446F-B833-F4998C46C2A3}"/>
              </a:ext>
            </a:extLst>
          </p:cNvPr>
          <p:cNvPicPr>
            <a:picLocks noChangeAspect="1"/>
          </p:cNvPicPr>
          <p:nvPr/>
        </p:nvPicPr>
        <p:blipFill>
          <a:blip r:embed="rId3"/>
          <a:stretch>
            <a:fillRect/>
          </a:stretch>
        </p:blipFill>
        <p:spPr>
          <a:xfrm>
            <a:off x="4024481" y="5574623"/>
            <a:ext cx="383479" cy="461665"/>
          </a:xfrm>
          <a:prstGeom prst="rect">
            <a:avLst/>
          </a:prstGeom>
        </p:spPr>
      </p:pic>
      <p:pic>
        <p:nvPicPr>
          <p:cNvPr id="17" name="Picture 16">
            <a:extLst>
              <a:ext uri="{FF2B5EF4-FFF2-40B4-BE49-F238E27FC236}">
                <a16:creationId xmlns:a16="http://schemas.microsoft.com/office/drawing/2014/main" id="{0289EF91-C0E0-4709-ABD2-A44981054AD9}"/>
              </a:ext>
            </a:extLst>
          </p:cNvPr>
          <p:cNvPicPr>
            <a:picLocks noChangeAspect="1"/>
          </p:cNvPicPr>
          <p:nvPr/>
        </p:nvPicPr>
        <p:blipFill>
          <a:blip r:embed="rId3"/>
          <a:stretch>
            <a:fillRect/>
          </a:stretch>
        </p:blipFill>
        <p:spPr>
          <a:xfrm>
            <a:off x="5413382" y="5584783"/>
            <a:ext cx="383479" cy="461665"/>
          </a:xfrm>
          <a:prstGeom prst="rect">
            <a:avLst/>
          </a:prstGeom>
        </p:spPr>
      </p:pic>
    </p:spTree>
    <p:extLst>
      <p:ext uri="{BB962C8B-B14F-4D97-AF65-F5344CB8AC3E}">
        <p14:creationId xmlns:p14="http://schemas.microsoft.com/office/powerpoint/2010/main" val="58193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03A7-76C6-46EB-9708-890A64534891}"/>
              </a:ext>
            </a:extLst>
          </p:cNvPr>
          <p:cNvSpPr>
            <a:spLocks noGrp="1"/>
          </p:cNvSpPr>
          <p:nvPr>
            <p:ph type="title"/>
          </p:nvPr>
        </p:nvSpPr>
        <p:spPr/>
        <p:txBody>
          <a:bodyPr/>
          <a:lstStyle/>
          <a:p>
            <a:r>
              <a:rPr lang="en-US" dirty="0"/>
              <a:t>Why RSA works</a:t>
            </a:r>
          </a:p>
        </p:txBody>
      </p:sp>
      <p:sp>
        <p:nvSpPr>
          <p:cNvPr id="3" name="Content Placeholder 2">
            <a:extLst>
              <a:ext uri="{FF2B5EF4-FFF2-40B4-BE49-F238E27FC236}">
                <a16:creationId xmlns:a16="http://schemas.microsoft.com/office/drawing/2014/main" id="{85B16A0C-7B86-4617-94DE-33229341192F}"/>
              </a:ext>
            </a:extLst>
          </p:cNvPr>
          <p:cNvSpPr>
            <a:spLocks noGrp="1"/>
          </p:cNvSpPr>
          <p:nvPr>
            <p:ph idx="1"/>
          </p:nvPr>
        </p:nvSpPr>
        <p:spPr/>
        <p:txBody>
          <a:bodyPr>
            <a:normAutofit fontScale="92500"/>
          </a:bodyPr>
          <a:lstStyle/>
          <a:p>
            <a:r>
              <a:rPr lang="en-US" dirty="0"/>
              <a:t>In RSA encryption and decryption are just mathematical steps that involve a form of “</a:t>
            </a:r>
            <a:r>
              <a:rPr lang="en-US" dirty="0" err="1"/>
              <a:t>bignum</a:t>
            </a:r>
            <a:r>
              <a:rPr lang="en-US" dirty="0"/>
              <a:t>” arithmetic (modular exponentiation), performed block by block.</a:t>
            </a:r>
          </a:p>
          <a:p>
            <a:endParaRPr lang="en-US" dirty="0"/>
          </a:p>
          <a:p>
            <a:r>
              <a:rPr lang="en-US" dirty="0"/>
              <a:t>RSA is secret because there is no known method for factoring a giant composite number that might have 1000’s of binary digits.  If we could factor the modulus, it would be trivial to recover the secret key from the public one.</a:t>
            </a:r>
          </a:p>
          <a:p>
            <a:endParaRPr lang="en-US" dirty="0"/>
          </a:p>
          <a:p>
            <a:r>
              <a:rPr lang="en-US" dirty="0"/>
              <a:t>Quantum computers </a:t>
            </a:r>
            <a:r>
              <a:rPr lang="en-US" i="1" dirty="0"/>
              <a:t>might </a:t>
            </a:r>
            <a:r>
              <a:rPr lang="en-US" dirty="0"/>
              <a:t>offer a path to doing so, but it would require devices with millions of </a:t>
            </a:r>
            <a:r>
              <a:rPr lang="en-US" dirty="0" err="1"/>
              <a:t>qbits</a:t>
            </a:r>
            <a:r>
              <a:rPr lang="en-US" dirty="0"/>
              <a:t>, way beyond anything feasible anytime soon.</a:t>
            </a:r>
          </a:p>
        </p:txBody>
      </p:sp>
      <p:sp>
        <p:nvSpPr>
          <p:cNvPr id="4" name="Footer Placeholder 3">
            <a:extLst>
              <a:ext uri="{FF2B5EF4-FFF2-40B4-BE49-F238E27FC236}">
                <a16:creationId xmlns:a16="http://schemas.microsoft.com/office/drawing/2014/main" id="{19AD66B0-415F-4180-B1B9-9E503F4CBB1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7F2B6AB-C7E6-4323-AEDF-FD902663E77B}"/>
              </a:ext>
            </a:extLst>
          </p:cNvPr>
          <p:cNvSpPr>
            <a:spLocks noGrp="1"/>
          </p:cNvSpPr>
          <p:nvPr>
            <p:ph type="sldNum" sz="quarter" idx="12"/>
          </p:nvPr>
        </p:nvSpPr>
        <p:spPr/>
        <p:txBody>
          <a:bodyPr/>
          <a:lstStyle/>
          <a:p>
            <a:fld id="{3C974458-8A97-4835-BF79-1FB6D7856C21}" type="slidenum">
              <a:rPr lang="en-US" smtClean="0"/>
              <a:t>19</a:t>
            </a:fld>
            <a:endParaRPr lang="en-US"/>
          </a:p>
        </p:txBody>
      </p:sp>
      <p:pic>
        <p:nvPicPr>
          <p:cNvPr id="6" name="Picture 5">
            <a:extLst>
              <a:ext uri="{FF2B5EF4-FFF2-40B4-BE49-F238E27FC236}">
                <a16:creationId xmlns:a16="http://schemas.microsoft.com/office/drawing/2014/main" id="{0527045C-CEB6-4543-9AAA-8148012BB02C}"/>
              </a:ext>
            </a:extLst>
          </p:cNvPr>
          <p:cNvPicPr>
            <a:picLocks noChangeAspect="1"/>
          </p:cNvPicPr>
          <p:nvPr/>
        </p:nvPicPr>
        <p:blipFill>
          <a:blip r:embed="rId3"/>
          <a:stretch>
            <a:fillRect/>
          </a:stretch>
        </p:blipFill>
        <p:spPr>
          <a:xfrm>
            <a:off x="10340629" y="112976"/>
            <a:ext cx="1351369" cy="1719924"/>
          </a:xfrm>
          <a:prstGeom prst="rect">
            <a:avLst/>
          </a:prstGeom>
        </p:spPr>
      </p:pic>
      <p:sp>
        <p:nvSpPr>
          <p:cNvPr id="7" name="TextBox 6">
            <a:extLst>
              <a:ext uri="{FF2B5EF4-FFF2-40B4-BE49-F238E27FC236}">
                <a16:creationId xmlns:a16="http://schemas.microsoft.com/office/drawing/2014/main" id="{2752FBD2-80CD-4F1D-8AC5-281C89BD1C7E}"/>
              </a:ext>
            </a:extLst>
          </p:cNvPr>
          <p:cNvSpPr txBox="1"/>
          <p:nvPr/>
        </p:nvSpPr>
        <p:spPr>
          <a:xfrm>
            <a:off x="7136296" y="249382"/>
            <a:ext cx="3088359" cy="1477328"/>
          </a:xfrm>
          <a:prstGeom prst="rect">
            <a:avLst/>
          </a:prstGeom>
          <a:noFill/>
        </p:spPr>
        <p:txBody>
          <a:bodyPr wrap="square" rtlCol="0">
            <a:spAutoFit/>
          </a:bodyPr>
          <a:lstStyle/>
          <a:p>
            <a:pPr algn="r"/>
            <a:r>
              <a:rPr lang="en-US" i="1" dirty="0"/>
              <a:t>In 1796, Gauss came up with the theory that ultimately gave us the (very simple) RSA technology.  Gauss himself didn’t suggest this application.</a:t>
            </a:r>
          </a:p>
        </p:txBody>
      </p:sp>
    </p:spTree>
    <p:extLst>
      <p:ext uri="{BB962C8B-B14F-4D97-AF65-F5344CB8AC3E}">
        <p14:creationId xmlns:p14="http://schemas.microsoft.com/office/powerpoint/2010/main" val="309092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F492-52AE-412C-B543-228D22DDEF0A}"/>
              </a:ext>
            </a:extLst>
          </p:cNvPr>
          <p:cNvSpPr>
            <a:spLocks noGrp="1"/>
          </p:cNvSpPr>
          <p:nvPr>
            <p:ph type="title"/>
          </p:nvPr>
        </p:nvSpPr>
        <p:spPr/>
        <p:txBody>
          <a:bodyPr/>
          <a:lstStyle/>
          <a:p>
            <a:r>
              <a:rPr lang="en-US" dirty="0"/>
              <a:t>Blockchains for I</a:t>
            </a:r>
            <a:r>
              <a:rPr lang="en-US" sz="4400" dirty="0"/>
              <a:t>o</a:t>
            </a:r>
            <a:r>
              <a:rPr lang="en-US" dirty="0"/>
              <a:t>T</a:t>
            </a:r>
          </a:p>
        </p:txBody>
      </p:sp>
      <p:sp>
        <p:nvSpPr>
          <p:cNvPr id="3" name="Content Placeholder 2">
            <a:extLst>
              <a:ext uri="{FF2B5EF4-FFF2-40B4-BE49-F238E27FC236}">
                <a16:creationId xmlns:a16="http://schemas.microsoft.com/office/drawing/2014/main" id="{E2108C93-D811-44CC-AF75-A15F3C578BCF}"/>
              </a:ext>
            </a:extLst>
          </p:cNvPr>
          <p:cNvSpPr>
            <a:spLocks noGrp="1"/>
          </p:cNvSpPr>
          <p:nvPr>
            <p:ph idx="1"/>
          </p:nvPr>
        </p:nvSpPr>
        <p:spPr>
          <a:xfrm>
            <a:off x="1024128" y="2861732"/>
            <a:ext cx="10786872" cy="3447627"/>
          </a:xfrm>
        </p:spPr>
        <p:txBody>
          <a:bodyPr/>
          <a:lstStyle/>
          <a:p>
            <a:r>
              <a:rPr lang="en-US" sz="2400" b="1" dirty="0">
                <a:latin typeface="Arial Black" panose="020B0A04020102020204" pitchFamily="34" charset="0"/>
              </a:rPr>
              <a:t>What is blockchain? </a:t>
            </a:r>
            <a:r>
              <a:rPr lang="en-US" sz="2400" b="1" u="sng" dirty="0">
                <a:latin typeface="Arial Black" panose="020B0A04020102020204" pitchFamily="34" charset="0"/>
              </a:rPr>
              <a:t>The most disruptive tech in decades</a:t>
            </a:r>
            <a:r>
              <a:rPr lang="en-US" sz="2400" b="1" dirty="0">
                <a:latin typeface="Arial Black" panose="020B0A04020102020204" pitchFamily="34" charset="0"/>
              </a:rPr>
              <a:t>!</a:t>
            </a:r>
          </a:p>
          <a:p>
            <a:r>
              <a:rPr lang="en-US" dirty="0"/>
              <a:t>“The distributed ledger technology, better known as blockchain, has the potential to eliminate huge amounts of record-keeping, save money and disrupt IT in ways not seen since the internet arrived.”</a:t>
            </a:r>
          </a:p>
          <a:p>
            <a:r>
              <a:rPr lang="en-US" dirty="0"/>
              <a:t>                                          Lucas </a:t>
            </a:r>
            <a:r>
              <a:rPr lang="en-US" dirty="0" err="1"/>
              <a:t>Mearian</a:t>
            </a:r>
            <a:r>
              <a:rPr lang="en-US" dirty="0"/>
              <a:t>, ComputerWorld Staff Writer</a:t>
            </a:r>
          </a:p>
        </p:txBody>
      </p:sp>
      <p:sp>
        <p:nvSpPr>
          <p:cNvPr id="4" name="Footer Placeholder 3">
            <a:extLst>
              <a:ext uri="{FF2B5EF4-FFF2-40B4-BE49-F238E27FC236}">
                <a16:creationId xmlns:a16="http://schemas.microsoft.com/office/drawing/2014/main" id="{38EB3529-CAAE-49E4-B419-1B2E09EEDE6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B3BEED9-81C5-4F23-A3EC-91D5B27EF43D}"/>
              </a:ext>
            </a:extLst>
          </p:cNvPr>
          <p:cNvSpPr>
            <a:spLocks noGrp="1"/>
          </p:cNvSpPr>
          <p:nvPr>
            <p:ph type="sldNum" sz="quarter" idx="12"/>
          </p:nvPr>
        </p:nvSpPr>
        <p:spPr/>
        <p:txBody>
          <a:bodyPr/>
          <a:lstStyle/>
          <a:p>
            <a:fld id="{3C974458-8A97-4835-BF79-1FB6D7856C21}" type="slidenum">
              <a:rPr lang="en-US" smtClean="0"/>
              <a:t>2</a:t>
            </a:fld>
            <a:endParaRPr lang="en-US"/>
          </a:p>
        </p:txBody>
      </p:sp>
      <p:pic>
        <p:nvPicPr>
          <p:cNvPr id="6" name="Picture 5">
            <a:extLst>
              <a:ext uri="{FF2B5EF4-FFF2-40B4-BE49-F238E27FC236}">
                <a16:creationId xmlns:a16="http://schemas.microsoft.com/office/drawing/2014/main" id="{8D22FFAC-92F2-41E3-A1CB-8C2A02EEF884}"/>
              </a:ext>
            </a:extLst>
          </p:cNvPr>
          <p:cNvPicPr>
            <a:picLocks noChangeAspect="1"/>
          </p:cNvPicPr>
          <p:nvPr/>
        </p:nvPicPr>
        <p:blipFill>
          <a:blip r:embed="rId3"/>
          <a:stretch>
            <a:fillRect/>
          </a:stretch>
        </p:blipFill>
        <p:spPr>
          <a:xfrm>
            <a:off x="10058400" y="112977"/>
            <a:ext cx="1930544" cy="1930544"/>
          </a:xfrm>
          <a:prstGeom prst="rect">
            <a:avLst/>
          </a:prstGeom>
        </p:spPr>
      </p:pic>
      <p:sp>
        <p:nvSpPr>
          <p:cNvPr id="7" name="TextBox 6">
            <a:extLst>
              <a:ext uri="{FF2B5EF4-FFF2-40B4-BE49-F238E27FC236}">
                <a16:creationId xmlns:a16="http://schemas.microsoft.com/office/drawing/2014/main" id="{C409DE8C-829E-4AAE-B7EB-B9111BEB7D83}"/>
              </a:ext>
            </a:extLst>
          </p:cNvPr>
          <p:cNvSpPr txBox="1"/>
          <p:nvPr/>
        </p:nvSpPr>
        <p:spPr>
          <a:xfrm>
            <a:off x="9618206" y="2054056"/>
            <a:ext cx="2641600" cy="646331"/>
          </a:xfrm>
          <a:prstGeom prst="rect">
            <a:avLst/>
          </a:prstGeom>
          <a:noFill/>
        </p:spPr>
        <p:txBody>
          <a:bodyPr wrap="square" rtlCol="0">
            <a:spAutoFit/>
          </a:bodyPr>
          <a:lstStyle/>
          <a:p>
            <a:pPr algn="ctr"/>
            <a:r>
              <a:rPr lang="en-US" i="1" dirty="0"/>
              <a:t>Lucas </a:t>
            </a:r>
            <a:r>
              <a:rPr lang="en-US" i="1" dirty="0" err="1"/>
              <a:t>Mearian</a:t>
            </a:r>
            <a:r>
              <a:rPr lang="en-US" i="1" dirty="0"/>
              <a:t>.  Not afraid of hyperbole!</a:t>
            </a:r>
          </a:p>
        </p:txBody>
      </p:sp>
    </p:spTree>
    <p:extLst>
      <p:ext uri="{BB962C8B-B14F-4D97-AF65-F5344CB8AC3E}">
        <p14:creationId xmlns:p14="http://schemas.microsoft.com/office/powerpoint/2010/main" val="140117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CC0E-9F70-4BDB-8D03-9319575189FC}"/>
              </a:ext>
            </a:extLst>
          </p:cNvPr>
          <p:cNvSpPr>
            <a:spLocks noGrp="1"/>
          </p:cNvSpPr>
          <p:nvPr>
            <p:ph type="title"/>
          </p:nvPr>
        </p:nvSpPr>
        <p:spPr/>
        <p:txBody>
          <a:bodyPr/>
          <a:lstStyle/>
          <a:p>
            <a:r>
              <a:rPr lang="en-US" dirty="0"/>
              <a:t>RSA strengths, weaknesses</a:t>
            </a:r>
          </a:p>
        </p:txBody>
      </p:sp>
      <p:sp>
        <p:nvSpPr>
          <p:cNvPr id="3" name="Content Placeholder 2">
            <a:extLst>
              <a:ext uri="{FF2B5EF4-FFF2-40B4-BE49-F238E27FC236}">
                <a16:creationId xmlns:a16="http://schemas.microsoft.com/office/drawing/2014/main" id="{73E974E7-B2ED-4602-927F-32B7C50373FB}"/>
              </a:ext>
            </a:extLst>
          </p:cNvPr>
          <p:cNvSpPr>
            <a:spLocks noGrp="1"/>
          </p:cNvSpPr>
          <p:nvPr>
            <p:ph idx="1"/>
          </p:nvPr>
        </p:nvSpPr>
        <p:spPr>
          <a:xfrm>
            <a:off x="1024127" y="2286000"/>
            <a:ext cx="11023939" cy="4023360"/>
          </a:xfrm>
        </p:spPr>
        <p:txBody>
          <a:bodyPr/>
          <a:lstStyle/>
          <a:p>
            <a:r>
              <a:rPr lang="en-US" dirty="0"/>
              <a:t>Very widely supported, basis of most “certificates” used in the Internet.</a:t>
            </a:r>
          </a:p>
          <a:p>
            <a:endParaRPr lang="en-US" dirty="0"/>
          </a:p>
          <a:p>
            <a:r>
              <a:rPr lang="en-US" dirty="0"/>
              <a:t>Many tricks exist, based on commutativity of RSA computation.  Basically, for </a:t>
            </a:r>
            <a:r>
              <a:rPr lang="en-US" i="1" dirty="0"/>
              <a:t>any </a:t>
            </a:r>
            <a:r>
              <a:rPr lang="en-US" dirty="0"/>
              <a:t>two RSA keys, A and B, RSA</a:t>
            </a:r>
            <a:r>
              <a:rPr lang="en-US" baseline="-25000" dirty="0"/>
              <a:t>A</a:t>
            </a:r>
            <a:r>
              <a:rPr lang="en-US" dirty="0"/>
              <a:t>(RSA</a:t>
            </a:r>
            <a:r>
              <a:rPr lang="en-US" baseline="-25000" dirty="0"/>
              <a:t>B</a:t>
            </a:r>
            <a:r>
              <a:rPr lang="en-US" dirty="0"/>
              <a:t>(M)) = RSA</a:t>
            </a:r>
            <a:r>
              <a:rPr lang="en-US" baseline="-25000" dirty="0"/>
              <a:t>B</a:t>
            </a:r>
            <a:r>
              <a:rPr lang="en-US" dirty="0"/>
              <a:t>(RSA</a:t>
            </a:r>
            <a:r>
              <a:rPr lang="en-US" baseline="-25000" dirty="0"/>
              <a:t>A</a:t>
            </a:r>
            <a:r>
              <a:rPr lang="en-US" dirty="0"/>
              <a:t>(M)).</a:t>
            </a:r>
          </a:p>
          <a:p>
            <a:endParaRPr lang="en-US" dirty="0"/>
          </a:p>
          <a:p>
            <a:r>
              <a:rPr lang="en-US" dirty="0"/>
              <a:t>But RSA is fairly slow.  The speed is a function of the data size.  We don’t casually encrypt entire messages with RSA: it would be feasible but slow.</a:t>
            </a:r>
          </a:p>
        </p:txBody>
      </p:sp>
      <p:sp>
        <p:nvSpPr>
          <p:cNvPr id="4" name="Footer Placeholder 3">
            <a:extLst>
              <a:ext uri="{FF2B5EF4-FFF2-40B4-BE49-F238E27FC236}">
                <a16:creationId xmlns:a16="http://schemas.microsoft.com/office/drawing/2014/main" id="{7243F71C-34BB-4CF6-8136-D42B0FA9AF8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888996F-370B-4640-AB25-B0A7C5A77813}"/>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2161909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60A9-3C57-4584-AA1C-9640D4322970}"/>
              </a:ext>
            </a:extLst>
          </p:cNvPr>
          <p:cNvSpPr>
            <a:spLocks noGrp="1"/>
          </p:cNvSpPr>
          <p:nvPr>
            <p:ph type="title"/>
          </p:nvPr>
        </p:nvSpPr>
        <p:spPr/>
        <p:txBody>
          <a:bodyPr/>
          <a:lstStyle/>
          <a:p>
            <a:r>
              <a:rPr lang="en-US" dirty="0"/>
              <a:t>How would process P sign message M?</a:t>
            </a:r>
          </a:p>
        </p:txBody>
      </p:sp>
      <p:sp>
        <p:nvSpPr>
          <p:cNvPr id="3" name="Content Placeholder 2">
            <a:extLst>
              <a:ext uri="{FF2B5EF4-FFF2-40B4-BE49-F238E27FC236}">
                <a16:creationId xmlns:a16="http://schemas.microsoft.com/office/drawing/2014/main" id="{0B52C87F-42E4-4626-A8BE-090900A279C9}"/>
              </a:ext>
            </a:extLst>
          </p:cNvPr>
          <p:cNvSpPr>
            <a:spLocks noGrp="1"/>
          </p:cNvSpPr>
          <p:nvPr>
            <p:ph idx="1"/>
          </p:nvPr>
        </p:nvSpPr>
        <p:spPr/>
        <p:txBody>
          <a:bodyPr>
            <a:normAutofit/>
          </a:bodyPr>
          <a:lstStyle/>
          <a:p>
            <a:pPr marL="514350" indent="-514350">
              <a:buFont typeface="+mj-lt"/>
              <a:buAutoNum type="arabicPeriod"/>
            </a:pPr>
            <a:r>
              <a:rPr lang="en-US" dirty="0"/>
              <a:t>Compute the SHA-256 hash of M.  </a:t>
            </a:r>
          </a:p>
          <a:p>
            <a:pPr marL="514350" indent="-514350">
              <a:buFont typeface="+mj-lt"/>
              <a:buAutoNum type="arabicPeriod"/>
            </a:pPr>
            <a:r>
              <a:rPr lang="en-US" dirty="0"/>
              <a:t>Now use P’s </a:t>
            </a:r>
            <a:r>
              <a:rPr lang="en-US" u="sng" dirty="0"/>
              <a:t>private</a:t>
            </a:r>
            <a:r>
              <a:rPr lang="en-US" dirty="0"/>
              <a:t> key to encrypt the hash: SHA(M)</a:t>
            </a:r>
            <a:r>
              <a:rPr lang="en-US" baseline="-25000" dirty="0"/>
              <a:t>private-key-of-P</a:t>
            </a:r>
            <a:endParaRPr lang="en-US" dirty="0"/>
          </a:p>
          <a:p>
            <a:pPr marL="0" indent="0">
              <a:buNone/>
            </a:pPr>
            <a:endParaRPr lang="en-US" i="1" baseline="-25000" dirty="0"/>
          </a:p>
          <a:p>
            <a:pPr marL="0" indent="0">
              <a:buNone/>
            </a:pPr>
            <a:r>
              <a:rPr lang="en-US" dirty="0"/>
              <a:t>Process Q can easily verify that M has not been tampered with:</a:t>
            </a:r>
          </a:p>
          <a:p>
            <a:pPr marL="514350" indent="-514350">
              <a:buFont typeface="+mj-lt"/>
              <a:buAutoNum type="arabicPeriod"/>
            </a:pPr>
            <a:r>
              <a:rPr lang="en-US" dirty="0"/>
              <a:t>Q recomputes the SHA-256 hash for M</a:t>
            </a:r>
          </a:p>
          <a:p>
            <a:pPr marL="514350" indent="-514350">
              <a:buFont typeface="+mj-lt"/>
              <a:buAutoNum type="arabicPeriod"/>
            </a:pPr>
            <a:r>
              <a:rPr lang="en-US" dirty="0"/>
              <a:t>Now Q uses RSA with P’s </a:t>
            </a:r>
            <a:r>
              <a:rPr lang="en-US" u="sng" dirty="0"/>
              <a:t>public</a:t>
            </a:r>
            <a:r>
              <a:rPr lang="en-US" dirty="0"/>
              <a:t> key to crypt P’s signature.</a:t>
            </a:r>
          </a:p>
          <a:p>
            <a:pPr marL="514350" indent="-514350">
              <a:buFont typeface="+mj-lt"/>
              <a:buAutoNum type="arabicPeriod"/>
            </a:pPr>
            <a:r>
              <a:rPr lang="en-US" dirty="0"/>
              <a:t>If they match, then Q has confirmed that M hasn’t changed.</a:t>
            </a:r>
          </a:p>
        </p:txBody>
      </p:sp>
      <p:sp>
        <p:nvSpPr>
          <p:cNvPr id="4" name="Footer Placeholder 3">
            <a:extLst>
              <a:ext uri="{FF2B5EF4-FFF2-40B4-BE49-F238E27FC236}">
                <a16:creationId xmlns:a16="http://schemas.microsoft.com/office/drawing/2014/main" id="{0CE890D3-DCA3-44FB-A13D-E4B108061DC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CA762A6-0B6C-4014-9A3A-A581111D7E04}"/>
              </a:ext>
            </a:extLst>
          </p:cNvPr>
          <p:cNvSpPr>
            <a:spLocks noGrp="1"/>
          </p:cNvSpPr>
          <p:nvPr>
            <p:ph type="sldNum" sz="quarter" idx="12"/>
          </p:nvPr>
        </p:nvSpPr>
        <p:spPr/>
        <p:txBody>
          <a:bodyPr/>
          <a:lstStyle/>
          <a:p>
            <a:fld id="{3C974458-8A97-4835-BF79-1FB6D7856C21}" type="slidenum">
              <a:rPr lang="en-US" smtClean="0"/>
              <a:t>21</a:t>
            </a:fld>
            <a:endParaRPr lang="en-US"/>
          </a:p>
        </p:txBody>
      </p:sp>
      <p:pic>
        <p:nvPicPr>
          <p:cNvPr id="6" name="Picture 5">
            <a:extLst>
              <a:ext uri="{FF2B5EF4-FFF2-40B4-BE49-F238E27FC236}">
                <a16:creationId xmlns:a16="http://schemas.microsoft.com/office/drawing/2014/main" id="{B83EA250-49A9-405E-B2DA-AC7CDAEC5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218333" y="61806"/>
            <a:ext cx="973667" cy="973667"/>
          </a:xfrm>
          <a:prstGeom prst="rect">
            <a:avLst/>
          </a:prstGeom>
        </p:spPr>
      </p:pic>
    </p:spTree>
    <p:extLst>
      <p:ext uri="{BB962C8B-B14F-4D97-AF65-F5344CB8AC3E}">
        <p14:creationId xmlns:p14="http://schemas.microsoft.com/office/powerpoint/2010/main" val="302894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8C070BE6-618B-43A1-AF9D-FEDAE64DDF1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603735" y="131038"/>
            <a:ext cx="1440862" cy="1957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851E97-61A5-4C8C-A9D6-76123B5E7EBF}"/>
              </a:ext>
            </a:extLst>
          </p:cNvPr>
          <p:cNvSpPr>
            <a:spLocks noGrp="1"/>
          </p:cNvSpPr>
          <p:nvPr>
            <p:ph type="title"/>
          </p:nvPr>
        </p:nvSpPr>
        <p:spPr/>
        <p:txBody>
          <a:bodyPr/>
          <a:lstStyle/>
          <a:p>
            <a:r>
              <a:rPr lang="en-US" dirty="0"/>
              <a:t>Notarizing blinded data</a:t>
            </a:r>
          </a:p>
        </p:txBody>
      </p:sp>
      <p:sp>
        <p:nvSpPr>
          <p:cNvPr id="3" name="Content Placeholder 2">
            <a:extLst>
              <a:ext uri="{FF2B5EF4-FFF2-40B4-BE49-F238E27FC236}">
                <a16:creationId xmlns:a16="http://schemas.microsoft.com/office/drawing/2014/main" id="{7ABA4952-4F09-4093-9126-040A3E322D91}"/>
              </a:ext>
            </a:extLst>
          </p:cNvPr>
          <p:cNvSpPr>
            <a:spLocks noGrp="1"/>
          </p:cNvSpPr>
          <p:nvPr>
            <p:ph idx="1"/>
          </p:nvPr>
        </p:nvSpPr>
        <p:spPr/>
        <p:txBody>
          <a:bodyPr>
            <a:normAutofit fontScale="92500" lnSpcReduction="10000"/>
          </a:bodyPr>
          <a:lstStyle/>
          <a:p>
            <a:r>
              <a:rPr lang="en-US" dirty="0"/>
              <a:t>There is even a method, by David </a:t>
            </a:r>
            <a:r>
              <a:rPr lang="en-US" dirty="0" err="1"/>
              <a:t>Chaum</a:t>
            </a:r>
            <a:r>
              <a:rPr lang="en-US" dirty="0"/>
              <a:t>, for signing an object that the signatory cannot see.  It would be useful for secure voting:</a:t>
            </a:r>
          </a:p>
          <a:p>
            <a:pPr>
              <a:buFont typeface="Wingdings" panose="05000000000000000000" pitchFamily="2" charset="2"/>
              <a:buChar char="Ø"/>
            </a:pPr>
            <a:r>
              <a:rPr lang="en-US" dirty="0"/>
              <a:t>  Prepare your ballot, then blind it (encrypt) and obtain a signature.  </a:t>
            </a:r>
          </a:p>
          <a:p>
            <a:pPr>
              <a:buFont typeface="Wingdings" panose="05000000000000000000" pitchFamily="2" charset="2"/>
              <a:buChar char="Ø"/>
            </a:pPr>
            <a:r>
              <a:rPr lang="en-US" dirty="0"/>
              <a:t>  The signature is proof that your vote was valid and only cast once.  Submit </a:t>
            </a:r>
            <a:br>
              <a:rPr lang="en-US" dirty="0"/>
            </a:br>
            <a:r>
              <a:rPr lang="en-US" dirty="0"/>
              <a:t>    it for counting now, unblinded, via a secure anonymous “onion route”</a:t>
            </a:r>
          </a:p>
          <a:p>
            <a:pPr>
              <a:buFont typeface="Wingdings" panose="05000000000000000000" pitchFamily="2" charset="2"/>
              <a:buChar char="Ø"/>
            </a:pPr>
            <a:r>
              <a:rPr lang="en-US" dirty="0"/>
              <a:t>  The ballot itself has no identifying information, and neither does</a:t>
            </a:r>
            <a:br>
              <a:rPr lang="en-US" dirty="0"/>
            </a:br>
            <a:r>
              <a:rPr lang="en-US" dirty="0"/>
              <a:t>    the signature.  So a third party can see that your vote is valid, and can</a:t>
            </a:r>
            <a:br>
              <a:rPr lang="en-US" dirty="0"/>
            </a:br>
            <a:r>
              <a:rPr lang="en-US" dirty="0"/>
              <a:t>    count it, and yet can’t learn how any particular individual voted.</a:t>
            </a:r>
          </a:p>
          <a:p>
            <a:pPr>
              <a:buFont typeface="Wingdings" panose="05000000000000000000" pitchFamily="2" charset="2"/>
              <a:buChar char="Ø"/>
            </a:pPr>
            <a:r>
              <a:rPr lang="en-US" dirty="0"/>
              <a:t>  </a:t>
            </a:r>
            <a:r>
              <a:rPr lang="en-US" dirty="0" err="1"/>
              <a:t>Chaum</a:t>
            </a:r>
            <a:r>
              <a:rPr lang="en-US" dirty="0"/>
              <a:t> also showed how to get a receipt which can be used to be sure your </a:t>
            </a:r>
            <a:br>
              <a:rPr lang="en-US" dirty="0"/>
            </a:br>
            <a:r>
              <a:rPr lang="en-US" dirty="0"/>
              <a:t>    vote was properly tabulated.</a:t>
            </a:r>
          </a:p>
        </p:txBody>
      </p:sp>
      <p:sp>
        <p:nvSpPr>
          <p:cNvPr id="4" name="Footer Placeholder 3">
            <a:extLst>
              <a:ext uri="{FF2B5EF4-FFF2-40B4-BE49-F238E27FC236}">
                <a16:creationId xmlns:a16="http://schemas.microsoft.com/office/drawing/2014/main" id="{81B2C999-2048-4306-BDF8-8165982CEE9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A9EF641-AF8A-47CE-BD15-604F037C3676}"/>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208994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85D5-7EB1-4C2E-8441-AB2DC3D390A1}"/>
              </a:ext>
            </a:extLst>
          </p:cNvPr>
          <p:cNvSpPr>
            <a:spLocks noGrp="1"/>
          </p:cNvSpPr>
          <p:nvPr>
            <p:ph type="title"/>
          </p:nvPr>
        </p:nvSpPr>
        <p:spPr/>
        <p:txBody>
          <a:bodyPr/>
          <a:lstStyle/>
          <a:p>
            <a:r>
              <a:rPr lang="en-US" dirty="0"/>
              <a:t>Parallelism?</a:t>
            </a:r>
          </a:p>
        </p:txBody>
      </p:sp>
      <p:sp>
        <p:nvSpPr>
          <p:cNvPr id="3" name="Content Placeholder 2">
            <a:extLst>
              <a:ext uri="{FF2B5EF4-FFF2-40B4-BE49-F238E27FC236}">
                <a16:creationId xmlns:a16="http://schemas.microsoft.com/office/drawing/2014/main" id="{FB47BF7D-1718-450B-8EDD-0FBCC1FD15CB}"/>
              </a:ext>
            </a:extLst>
          </p:cNvPr>
          <p:cNvSpPr>
            <a:spLocks noGrp="1"/>
          </p:cNvSpPr>
          <p:nvPr>
            <p:ph idx="1"/>
          </p:nvPr>
        </p:nvSpPr>
        <p:spPr/>
        <p:txBody>
          <a:bodyPr/>
          <a:lstStyle/>
          <a:p>
            <a:r>
              <a:rPr lang="en-US" dirty="0"/>
              <a:t>A further win is to maximize parallelism and reduce record sizes.</a:t>
            </a:r>
          </a:p>
          <a:p>
            <a:endParaRPr lang="en-US" dirty="0"/>
          </a:p>
          <a:p>
            <a:r>
              <a:rPr lang="en-US" dirty="0"/>
              <a:t>In the case of </a:t>
            </a:r>
            <a:r>
              <a:rPr lang="en-US" dirty="0" err="1"/>
              <a:t>BlockChain</a:t>
            </a:r>
            <a:r>
              <a:rPr lang="en-US" dirty="0"/>
              <a:t>, each block contains a set of transactions represented as binary records.  These records might be huge, hence slow to hash (and very slow to encrypt, were you to try that).</a:t>
            </a:r>
          </a:p>
          <a:p>
            <a:endParaRPr lang="en-US" dirty="0"/>
          </a:p>
          <a:p>
            <a:r>
              <a:rPr lang="en-US" dirty="0"/>
              <a:t>By having the creator store the record someplace reasonable and then just storing signatures in the </a:t>
            </a:r>
            <a:r>
              <a:rPr lang="en-US" dirty="0" err="1"/>
              <a:t>BlockChain</a:t>
            </a:r>
            <a:r>
              <a:rPr lang="en-US" dirty="0"/>
              <a:t>, we use it as efficiently as possible.</a:t>
            </a:r>
          </a:p>
        </p:txBody>
      </p:sp>
      <p:sp>
        <p:nvSpPr>
          <p:cNvPr id="4" name="Footer Placeholder 3">
            <a:extLst>
              <a:ext uri="{FF2B5EF4-FFF2-40B4-BE49-F238E27FC236}">
                <a16:creationId xmlns:a16="http://schemas.microsoft.com/office/drawing/2014/main" id="{B2731964-ED97-4215-8376-66B0A926868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70A8D60-AF90-4B78-A8B2-F75C0B422C6D}"/>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90679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25AD-37D2-4DA6-BD00-763B8D206A95}"/>
              </a:ext>
            </a:extLst>
          </p:cNvPr>
          <p:cNvSpPr>
            <a:spLocks noGrp="1"/>
          </p:cNvSpPr>
          <p:nvPr>
            <p:ph type="title"/>
          </p:nvPr>
        </p:nvSpPr>
        <p:spPr/>
        <p:txBody>
          <a:bodyPr/>
          <a:lstStyle/>
          <a:p>
            <a:r>
              <a:rPr lang="en-US" dirty="0"/>
              <a:t>Merkle Tree: A tree of signed records.</a:t>
            </a:r>
          </a:p>
        </p:txBody>
      </p:sp>
      <p:sp>
        <p:nvSpPr>
          <p:cNvPr id="9" name="Content Placeholder 8">
            <a:extLst>
              <a:ext uri="{FF2B5EF4-FFF2-40B4-BE49-F238E27FC236}">
                <a16:creationId xmlns:a16="http://schemas.microsoft.com/office/drawing/2014/main" id="{94171564-54B7-4A1A-9A13-7D409C4F2172}"/>
              </a:ext>
            </a:extLst>
          </p:cNvPr>
          <p:cNvSpPr>
            <a:spLocks noGrp="1"/>
          </p:cNvSpPr>
          <p:nvPr>
            <p:ph idx="1"/>
          </p:nvPr>
        </p:nvSpPr>
        <p:spPr/>
        <p:txBody>
          <a:bodyPr>
            <a:normAutofit fontScale="92500" lnSpcReduction="10000"/>
          </a:bodyPr>
          <a:lstStyle/>
          <a:p>
            <a:r>
              <a:rPr lang="en-US" dirty="0"/>
              <a:t>Rather than making one list of N</a:t>
            </a:r>
            <a:br>
              <a:rPr lang="en-US" dirty="0"/>
            </a:br>
            <a:r>
              <a:rPr lang="en-US" dirty="0"/>
              <a:t>records and then hashing them, we</a:t>
            </a:r>
            <a:br>
              <a:rPr lang="en-US" dirty="0"/>
            </a:br>
            <a:r>
              <a:rPr lang="en-US" dirty="0"/>
              <a:t>often create a binary tree of hashes.</a:t>
            </a:r>
          </a:p>
          <a:p>
            <a:endParaRPr lang="en-US" dirty="0"/>
          </a:p>
          <a:p>
            <a:r>
              <a:rPr lang="en-US" dirty="0"/>
              <a:t>Very common in </a:t>
            </a:r>
            <a:r>
              <a:rPr lang="en-US" dirty="0" err="1"/>
              <a:t>BlockChains</a:t>
            </a:r>
            <a:r>
              <a:rPr lang="en-US" dirty="0"/>
              <a:t>, permits</a:t>
            </a:r>
            <a:br>
              <a:rPr lang="en-US" dirty="0"/>
            </a:br>
            <a:r>
              <a:rPr lang="en-US" dirty="0"/>
              <a:t>us to run SHA-256 or SHA-512 in its</a:t>
            </a:r>
            <a:br>
              <a:rPr lang="en-US" dirty="0"/>
            </a:br>
            <a:r>
              <a:rPr lang="en-US" dirty="0"/>
              <a:t>fastest “mode” of operation.</a:t>
            </a:r>
          </a:p>
          <a:p>
            <a:endParaRPr lang="en-US" dirty="0"/>
          </a:p>
          <a:p>
            <a:r>
              <a:rPr lang="en-US" dirty="0"/>
              <a:t>Often we think of the entire Block chain as a sequence of Merkle trees that change (only) by appending new subtrees (which also changes the root node)</a:t>
            </a:r>
          </a:p>
        </p:txBody>
      </p:sp>
      <p:sp>
        <p:nvSpPr>
          <p:cNvPr id="4" name="Footer Placeholder 3">
            <a:extLst>
              <a:ext uri="{FF2B5EF4-FFF2-40B4-BE49-F238E27FC236}">
                <a16:creationId xmlns:a16="http://schemas.microsoft.com/office/drawing/2014/main" id="{0406DD73-A602-4A43-ACBB-C483E93E342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DB534F6-FF2E-4AF9-91A5-EDCC4BB66033}"/>
              </a:ext>
            </a:extLst>
          </p:cNvPr>
          <p:cNvSpPr>
            <a:spLocks noGrp="1"/>
          </p:cNvSpPr>
          <p:nvPr>
            <p:ph type="sldNum" sz="quarter" idx="12"/>
          </p:nvPr>
        </p:nvSpPr>
        <p:spPr/>
        <p:txBody>
          <a:bodyPr/>
          <a:lstStyle/>
          <a:p>
            <a:fld id="{3C974458-8A97-4835-BF79-1FB6D7856C21}" type="slidenum">
              <a:rPr lang="en-US" smtClean="0"/>
              <a:t>24</a:t>
            </a:fld>
            <a:endParaRPr lang="en-US"/>
          </a:p>
        </p:txBody>
      </p:sp>
      <p:pic>
        <p:nvPicPr>
          <p:cNvPr id="10" name="Picture 9">
            <a:extLst>
              <a:ext uri="{FF2B5EF4-FFF2-40B4-BE49-F238E27FC236}">
                <a16:creationId xmlns:a16="http://schemas.microsoft.com/office/drawing/2014/main" id="{A59AA339-4981-4FDD-A261-F11176ED557E}"/>
              </a:ext>
            </a:extLst>
          </p:cNvPr>
          <p:cNvPicPr>
            <a:picLocks noChangeAspect="1"/>
          </p:cNvPicPr>
          <p:nvPr/>
        </p:nvPicPr>
        <p:blipFill>
          <a:blip r:embed="rId3"/>
          <a:stretch>
            <a:fillRect/>
          </a:stretch>
        </p:blipFill>
        <p:spPr>
          <a:xfrm>
            <a:off x="7131098" y="2124656"/>
            <a:ext cx="5060902" cy="3224127"/>
          </a:xfrm>
          <a:prstGeom prst="rect">
            <a:avLst/>
          </a:prstGeom>
        </p:spPr>
      </p:pic>
    </p:spTree>
    <p:extLst>
      <p:ext uri="{BB962C8B-B14F-4D97-AF65-F5344CB8AC3E}">
        <p14:creationId xmlns:p14="http://schemas.microsoft.com/office/powerpoint/2010/main" val="2286685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A4EE-F1D8-498D-B66B-591E4594BD7D}"/>
              </a:ext>
            </a:extLst>
          </p:cNvPr>
          <p:cNvSpPr>
            <a:spLocks noGrp="1"/>
          </p:cNvSpPr>
          <p:nvPr>
            <p:ph type="title"/>
          </p:nvPr>
        </p:nvSpPr>
        <p:spPr/>
        <p:txBody>
          <a:bodyPr/>
          <a:lstStyle/>
          <a:p>
            <a:r>
              <a:rPr lang="en-US" dirty="0"/>
              <a:t>This already gives us a basic solution!</a:t>
            </a:r>
          </a:p>
        </p:txBody>
      </p:sp>
      <p:sp>
        <p:nvSpPr>
          <p:cNvPr id="3" name="Content Placeholder 2">
            <a:extLst>
              <a:ext uri="{FF2B5EF4-FFF2-40B4-BE49-F238E27FC236}">
                <a16:creationId xmlns:a16="http://schemas.microsoft.com/office/drawing/2014/main" id="{B723F851-FBE8-4D10-8E57-8075DEC0DBD2}"/>
              </a:ext>
            </a:extLst>
          </p:cNvPr>
          <p:cNvSpPr>
            <a:spLocks noGrp="1"/>
          </p:cNvSpPr>
          <p:nvPr>
            <p:ph idx="1"/>
          </p:nvPr>
        </p:nvSpPr>
        <p:spPr/>
        <p:txBody>
          <a:bodyPr>
            <a:normAutofit lnSpcReduction="10000"/>
          </a:bodyPr>
          <a:lstStyle/>
          <a:p>
            <a:r>
              <a:rPr lang="en-US" dirty="0"/>
              <a:t>Compute a series of records, each containing transactions signed by the initiator.  The record needs to include the “name” of the initiator so that anyone needing to do so can look up the matching public key.</a:t>
            </a:r>
          </a:p>
          <a:p>
            <a:endParaRPr lang="en-US" dirty="0"/>
          </a:p>
          <a:p>
            <a:r>
              <a:rPr lang="en-US" dirty="0"/>
              <a:t>Associate each record with a key for lookup, and insert the (</a:t>
            </a:r>
            <a:r>
              <a:rPr lang="en-US" dirty="0" err="1"/>
              <a:t>key,record</a:t>
            </a:r>
            <a:r>
              <a:rPr lang="en-US" dirty="0"/>
              <a:t>) objects into the </a:t>
            </a:r>
            <a:r>
              <a:rPr lang="en-US" dirty="0" err="1"/>
              <a:t>Merkle</a:t>
            </a:r>
            <a:r>
              <a:rPr lang="en-US" dirty="0"/>
              <a:t> tree.</a:t>
            </a:r>
          </a:p>
          <a:p>
            <a:endParaRPr lang="en-US" dirty="0"/>
          </a:p>
          <a:p>
            <a:r>
              <a:rPr lang="en-US" dirty="0"/>
              <a:t>Then create some form of cryptographic proof that the new tree extends the prior tree.  Logs are just one possible representation.</a:t>
            </a:r>
          </a:p>
        </p:txBody>
      </p:sp>
      <p:sp>
        <p:nvSpPr>
          <p:cNvPr id="4" name="Footer Placeholder 3">
            <a:extLst>
              <a:ext uri="{FF2B5EF4-FFF2-40B4-BE49-F238E27FC236}">
                <a16:creationId xmlns:a16="http://schemas.microsoft.com/office/drawing/2014/main" id="{D4E41A5D-DEDE-4894-AE31-8489DD22E99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DEF4E7A-68B9-4DAC-8350-F82757F708C1}"/>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1379599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8C90-A4AA-44FD-B57F-D43A5D05CE3A}"/>
              </a:ext>
            </a:extLst>
          </p:cNvPr>
          <p:cNvSpPr>
            <a:spLocks noGrp="1"/>
          </p:cNvSpPr>
          <p:nvPr>
            <p:ph type="title"/>
          </p:nvPr>
        </p:nvSpPr>
        <p:spPr/>
        <p:txBody>
          <a:bodyPr/>
          <a:lstStyle/>
          <a:p>
            <a:r>
              <a:rPr lang="en-US" dirty="0"/>
              <a:t>Our basic solution</a:t>
            </a:r>
          </a:p>
        </p:txBody>
      </p:sp>
      <p:sp>
        <p:nvSpPr>
          <p:cNvPr id="4" name="Footer Placeholder 3">
            <a:extLst>
              <a:ext uri="{FF2B5EF4-FFF2-40B4-BE49-F238E27FC236}">
                <a16:creationId xmlns:a16="http://schemas.microsoft.com/office/drawing/2014/main" id="{D5FA3982-8C38-4D85-924B-4D6CF720FDE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614AA15-8F39-4ECF-83C0-3FDA88D5D13B}"/>
              </a:ext>
            </a:extLst>
          </p:cNvPr>
          <p:cNvSpPr>
            <a:spLocks noGrp="1"/>
          </p:cNvSpPr>
          <p:nvPr>
            <p:ph type="sldNum" sz="quarter" idx="12"/>
          </p:nvPr>
        </p:nvSpPr>
        <p:spPr/>
        <p:txBody>
          <a:bodyPr/>
          <a:lstStyle/>
          <a:p>
            <a:fld id="{3C974458-8A97-4835-BF79-1FB6D7856C21}" type="slidenum">
              <a:rPr lang="en-US" smtClean="0"/>
              <a:t>26</a:t>
            </a:fld>
            <a:endParaRPr lang="en-US"/>
          </a:p>
        </p:txBody>
      </p:sp>
      <p:pic>
        <p:nvPicPr>
          <p:cNvPr id="6" name="Picture 5">
            <a:extLst>
              <a:ext uri="{FF2B5EF4-FFF2-40B4-BE49-F238E27FC236}">
                <a16:creationId xmlns:a16="http://schemas.microsoft.com/office/drawing/2014/main" id="{A2BFAAF3-6443-43C9-9F5E-B82DAA939E4B}"/>
              </a:ext>
            </a:extLst>
          </p:cNvPr>
          <p:cNvPicPr>
            <a:picLocks noChangeAspect="1"/>
          </p:cNvPicPr>
          <p:nvPr/>
        </p:nvPicPr>
        <p:blipFill>
          <a:blip r:embed="rId3"/>
          <a:stretch>
            <a:fillRect/>
          </a:stretch>
        </p:blipFill>
        <p:spPr>
          <a:xfrm>
            <a:off x="2521032" y="1844015"/>
            <a:ext cx="7696200" cy="4286250"/>
          </a:xfrm>
          <a:prstGeom prst="rect">
            <a:avLst/>
          </a:prstGeom>
        </p:spPr>
      </p:pic>
      <p:sp>
        <p:nvSpPr>
          <p:cNvPr id="7" name="Rectangle 6">
            <a:extLst>
              <a:ext uri="{FF2B5EF4-FFF2-40B4-BE49-F238E27FC236}">
                <a16:creationId xmlns:a16="http://schemas.microsoft.com/office/drawing/2014/main" id="{D5C08750-AA1C-4612-946F-75829B434682}"/>
              </a:ext>
            </a:extLst>
          </p:cNvPr>
          <p:cNvSpPr/>
          <p:nvPr/>
        </p:nvSpPr>
        <p:spPr>
          <a:xfrm>
            <a:off x="6506913" y="6130265"/>
            <a:ext cx="5380191" cy="369332"/>
          </a:xfrm>
          <a:prstGeom prst="rect">
            <a:avLst/>
          </a:prstGeom>
        </p:spPr>
        <p:txBody>
          <a:bodyPr wrap="none">
            <a:spAutoFit/>
          </a:bodyPr>
          <a:lstStyle/>
          <a:p>
            <a:r>
              <a:rPr lang="en-US" dirty="0"/>
              <a:t>https://coincentral.com/merkle-tree-hashing-blockchain/</a:t>
            </a:r>
          </a:p>
        </p:txBody>
      </p:sp>
    </p:spTree>
    <p:extLst>
      <p:ext uri="{BB962C8B-B14F-4D97-AF65-F5344CB8AC3E}">
        <p14:creationId xmlns:p14="http://schemas.microsoft.com/office/powerpoint/2010/main" val="3055225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95DA-DA2F-4AAE-B4AE-2594D8420221}"/>
              </a:ext>
            </a:extLst>
          </p:cNvPr>
          <p:cNvSpPr>
            <a:spLocks noGrp="1"/>
          </p:cNvSpPr>
          <p:nvPr>
            <p:ph type="title"/>
          </p:nvPr>
        </p:nvSpPr>
        <p:spPr/>
        <p:txBody>
          <a:bodyPr/>
          <a:lstStyle/>
          <a:p>
            <a:r>
              <a:rPr lang="en-US" dirty="0"/>
              <a:t>Why is this secure?</a:t>
            </a:r>
          </a:p>
        </p:txBody>
      </p:sp>
      <p:sp>
        <p:nvSpPr>
          <p:cNvPr id="3" name="Content Placeholder 2">
            <a:extLst>
              <a:ext uri="{FF2B5EF4-FFF2-40B4-BE49-F238E27FC236}">
                <a16:creationId xmlns:a16="http://schemas.microsoft.com/office/drawing/2014/main" id="{754AA902-7A53-4221-AE29-AD5095FFD98B}"/>
              </a:ext>
            </a:extLst>
          </p:cNvPr>
          <p:cNvSpPr>
            <a:spLocks noGrp="1"/>
          </p:cNvSpPr>
          <p:nvPr>
            <p:ph idx="1"/>
          </p:nvPr>
        </p:nvSpPr>
        <p:spPr>
          <a:xfrm>
            <a:off x="1024127" y="2286000"/>
            <a:ext cx="11108605" cy="4023360"/>
          </a:xfrm>
        </p:spPr>
        <p:txBody>
          <a:bodyPr/>
          <a:lstStyle/>
          <a:p>
            <a:r>
              <a:rPr lang="en-US" dirty="0"/>
              <a:t>If anyone tampers with any record in the chain, we can sense this by recomputing the Merkle tree. The signature won’t match.</a:t>
            </a:r>
          </a:p>
          <a:p>
            <a:endParaRPr lang="en-US" dirty="0"/>
          </a:p>
          <a:p>
            <a:r>
              <a:rPr lang="en-US" dirty="0"/>
              <a:t>To verify the entire chain, block by block recompute the Merkle tree, then recompute the sequence of pairwise hash values.</a:t>
            </a:r>
          </a:p>
          <a:p>
            <a:endParaRPr lang="en-US" dirty="0"/>
          </a:p>
          <a:p>
            <a:r>
              <a:rPr lang="en-US" b="1" i="1" dirty="0"/>
              <a:t>Verification is required when an untrusted </a:t>
            </a:r>
            <a:r>
              <a:rPr lang="en-US" b="1" i="1" dirty="0" err="1"/>
              <a:t>BlockChain</a:t>
            </a:r>
            <a:r>
              <a:rPr lang="en-US" b="1" i="1" dirty="0"/>
              <a:t> is initially loaded.  </a:t>
            </a:r>
          </a:p>
        </p:txBody>
      </p:sp>
      <p:sp>
        <p:nvSpPr>
          <p:cNvPr id="4" name="Footer Placeholder 3">
            <a:extLst>
              <a:ext uri="{FF2B5EF4-FFF2-40B4-BE49-F238E27FC236}">
                <a16:creationId xmlns:a16="http://schemas.microsoft.com/office/drawing/2014/main" id="{A009B21A-AFAE-4CE0-845A-4CADFC6D945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6B804A3-5FF8-49D6-B377-D22AFA30F858}"/>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1176123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A0A0-F046-4A11-95B1-048F8F3ECB00}"/>
              </a:ext>
            </a:extLst>
          </p:cNvPr>
          <p:cNvSpPr>
            <a:spLocks noGrp="1"/>
          </p:cNvSpPr>
          <p:nvPr>
            <p:ph type="title"/>
          </p:nvPr>
        </p:nvSpPr>
        <p:spPr/>
        <p:txBody>
          <a:bodyPr/>
          <a:lstStyle/>
          <a:p>
            <a:r>
              <a:rPr lang="en-US" dirty="0"/>
              <a:t>Permissioned/</a:t>
            </a:r>
            <a:r>
              <a:rPr lang="en-US" dirty="0" err="1"/>
              <a:t>Permissionless</a:t>
            </a:r>
            <a:endParaRPr lang="en-US" dirty="0"/>
          </a:p>
        </p:txBody>
      </p:sp>
      <p:sp>
        <p:nvSpPr>
          <p:cNvPr id="3" name="Content Placeholder 2">
            <a:extLst>
              <a:ext uri="{FF2B5EF4-FFF2-40B4-BE49-F238E27FC236}">
                <a16:creationId xmlns:a16="http://schemas.microsoft.com/office/drawing/2014/main" id="{407CB2A3-95FC-42F0-A896-AC942B5482E1}"/>
              </a:ext>
            </a:extLst>
          </p:cNvPr>
          <p:cNvSpPr>
            <a:spLocks noGrp="1"/>
          </p:cNvSpPr>
          <p:nvPr>
            <p:ph idx="1"/>
          </p:nvPr>
        </p:nvSpPr>
        <p:spPr>
          <a:xfrm>
            <a:off x="1024127" y="2286000"/>
            <a:ext cx="10981605" cy="4023360"/>
          </a:xfrm>
        </p:spPr>
        <p:txBody>
          <a:bodyPr>
            <a:normAutofit/>
          </a:bodyPr>
          <a:lstStyle/>
          <a:p>
            <a:r>
              <a:rPr lang="en-US" dirty="0" err="1"/>
              <a:t>BlockChain</a:t>
            </a:r>
            <a:r>
              <a:rPr lang="en-US" dirty="0"/>
              <a:t> solutions split into two categories.</a:t>
            </a:r>
          </a:p>
          <a:p>
            <a:endParaRPr lang="en-US" dirty="0"/>
          </a:p>
          <a:p>
            <a:r>
              <a:rPr lang="en-US" dirty="0"/>
              <a:t>A </a:t>
            </a:r>
            <a:r>
              <a:rPr lang="en-US" b="1" dirty="0"/>
              <a:t>permissioned</a:t>
            </a:r>
            <a:r>
              <a:rPr lang="en-US" dirty="0"/>
              <a:t> </a:t>
            </a:r>
            <a:r>
              <a:rPr lang="en-US" dirty="0" err="1"/>
              <a:t>BlockChain</a:t>
            </a:r>
            <a:r>
              <a:rPr lang="en-US" dirty="0"/>
              <a:t> is managed by an authorized group of servers, which could be </a:t>
            </a:r>
            <a:r>
              <a:rPr lang="en-US" dirty="0" err="1"/>
              <a:t>geodistributed</a:t>
            </a:r>
            <a:r>
              <a:rPr lang="en-US" dirty="0"/>
              <a:t> or inside some datacenter.  We generally assume that they don’t have true Byzantine faults.</a:t>
            </a:r>
          </a:p>
          <a:p>
            <a:endParaRPr lang="en-US" dirty="0"/>
          </a:p>
          <a:p>
            <a:r>
              <a:rPr lang="en-US" dirty="0"/>
              <a:t>A </a:t>
            </a:r>
            <a:r>
              <a:rPr lang="en-US" b="1" dirty="0" err="1"/>
              <a:t>permissionless</a:t>
            </a:r>
            <a:r>
              <a:rPr lang="en-US" dirty="0"/>
              <a:t> </a:t>
            </a:r>
            <a:r>
              <a:rPr lang="en-US" dirty="0" err="1"/>
              <a:t>BlockChain</a:t>
            </a:r>
            <a:r>
              <a:rPr lang="en-US" dirty="0"/>
              <a:t> is managed by an anonymous group of servers that volunteer to play the role, and might come and go at will.</a:t>
            </a:r>
          </a:p>
        </p:txBody>
      </p:sp>
      <p:sp>
        <p:nvSpPr>
          <p:cNvPr id="4" name="Footer Placeholder 3">
            <a:extLst>
              <a:ext uri="{FF2B5EF4-FFF2-40B4-BE49-F238E27FC236}">
                <a16:creationId xmlns:a16="http://schemas.microsoft.com/office/drawing/2014/main" id="{26D56D98-AC11-4910-B8FE-6A2C154B6A7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C2A2FC9-E828-4D17-A8A3-2E1BAA132EBC}"/>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301446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C991-B16B-4BC5-9C5C-E4E06F48730C}"/>
              </a:ext>
            </a:extLst>
          </p:cNvPr>
          <p:cNvSpPr>
            <a:spLocks noGrp="1"/>
          </p:cNvSpPr>
          <p:nvPr>
            <p:ph type="title"/>
          </p:nvPr>
        </p:nvSpPr>
        <p:spPr/>
        <p:txBody>
          <a:bodyPr/>
          <a:lstStyle/>
          <a:p>
            <a:r>
              <a:rPr lang="en-US" dirty="0"/>
              <a:t>… and two more sub-cases for the permissioned case</a:t>
            </a:r>
          </a:p>
        </p:txBody>
      </p:sp>
      <p:sp>
        <p:nvSpPr>
          <p:cNvPr id="3" name="Content Placeholder 2">
            <a:extLst>
              <a:ext uri="{FF2B5EF4-FFF2-40B4-BE49-F238E27FC236}">
                <a16:creationId xmlns:a16="http://schemas.microsoft.com/office/drawing/2014/main" id="{4E9A22AE-0F37-44F7-BE99-3CE704D7C44F}"/>
              </a:ext>
            </a:extLst>
          </p:cNvPr>
          <p:cNvSpPr>
            <a:spLocks noGrp="1"/>
          </p:cNvSpPr>
          <p:nvPr>
            <p:ph idx="1"/>
          </p:nvPr>
        </p:nvSpPr>
        <p:spPr/>
        <p:txBody>
          <a:bodyPr>
            <a:normAutofit fontScale="92500" lnSpcReduction="10000"/>
          </a:bodyPr>
          <a:lstStyle/>
          <a:p>
            <a:r>
              <a:rPr lang="en-US" b="1" dirty="0"/>
              <a:t>Permissioned blockchains </a:t>
            </a:r>
            <a:r>
              <a:rPr lang="en-US" dirty="0"/>
              <a:t>can arise in two settings.</a:t>
            </a:r>
          </a:p>
          <a:p>
            <a:pPr>
              <a:buFont typeface="Wingdings" panose="05000000000000000000" pitchFamily="2" charset="2"/>
              <a:buChar char="Ø"/>
            </a:pPr>
            <a:r>
              <a:rPr lang="en-US" dirty="0"/>
              <a:t>  In a data center, just use </a:t>
            </a:r>
            <a:r>
              <a:rPr lang="en-US" dirty="0" err="1"/>
              <a:t>Paxos</a:t>
            </a:r>
            <a:r>
              <a:rPr lang="en-US" dirty="0"/>
              <a:t> plus logic to compute the needed </a:t>
            </a:r>
            <a:br>
              <a:rPr lang="en-US" dirty="0"/>
            </a:br>
            <a:r>
              <a:rPr lang="en-US" dirty="0"/>
              <a:t>    cryptographic signature chain.  WAN mirrors protect against attempts</a:t>
            </a:r>
            <a:br>
              <a:rPr lang="en-US" dirty="0"/>
            </a:br>
            <a:r>
              <a:rPr lang="en-US" dirty="0"/>
              <a:t>    to compromise the whole data center and rewrite the whole log.</a:t>
            </a:r>
          </a:p>
          <a:p>
            <a:pPr>
              <a:buFont typeface="Wingdings" panose="05000000000000000000" pitchFamily="2" charset="2"/>
              <a:buChar char="Ø"/>
            </a:pPr>
            <a:r>
              <a:rPr lang="en-US" dirty="0"/>
              <a:t>  At </a:t>
            </a:r>
            <a:r>
              <a:rPr lang="en-US" dirty="0" err="1"/>
              <a:t>geoscale</a:t>
            </a:r>
            <a:r>
              <a:rPr lang="en-US" dirty="0"/>
              <a:t>, a permissioned </a:t>
            </a:r>
            <a:r>
              <a:rPr lang="en-US" dirty="0" err="1"/>
              <a:t>blockchain</a:t>
            </a:r>
            <a:r>
              <a:rPr lang="en-US" dirty="0"/>
              <a:t> just means the miners get an</a:t>
            </a:r>
            <a:br>
              <a:rPr lang="en-US" dirty="0"/>
            </a:br>
            <a:r>
              <a:rPr lang="en-US" dirty="0"/>
              <a:t>    authorization to mine – it can be withdrawn if they misbehave.</a:t>
            </a:r>
          </a:p>
          <a:p>
            <a:endParaRPr lang="en-US" dirty="0"/>
          </a:p>
          <a:p>
            <a:r>
              <a:rPr lang="en-US" b="1" dirty="0"/>
              <a:t>When people say “permissioned blockchain” they normally mean “in a wide-area environment, with Byzantine behavior controlled by the </a:t>
            </a:r>
            <a:r>
              <a:rPr lang="en-US" b="1" dirty="0" err="1"/>
              <a:t>permissioning</a:t>
            </a:r>
            <a:r>
              <a:rPr lang="en-US" b="1" dirty="0"/>
              <a:t> key-management technique.”</a:t>
            </a:r>
          </a:p>
        </p:txBody>
      </p:sp>
      <p:sp>
        <p:nvSpPr>
          <p:cNvPr id="4" name="Footer Placeholder 3">
            <a:extLst>
              <a:ext uri="{FF2B5EF4-FFF2-40B4-BE49-F238E27FC236}">
                <a16:creationId xmlns:a16="http://schemas.microsoft.com/office/drawing/2014/main" id="{1F349763-8F98-4159-945D-0624EEB5EE8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3B09BA0-30E1-4BB2-AAA2-5317AEA77554}"/>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180449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D527-5BA0-4075-AD98-2337AD82D540}"/>
              </a:ext>
            </a:extLst>
          </p:cNvPr>
          <p:cNvSpPr>
            <a:spLocks noGrp="1"/>
          </p:cNvSpPr>
          <p:nvPr>
            <p:ph type="title"/>
          </p:nvPr>
        </p:nvSpPr>
        <p:spPr/>
        <p:txBody>
          <a:bodyPr/>
          <a:lstStyle/>
          <a:p>
            <a:r>
              <a:rPr lang="en-US" dirty="0"/>
              <a:t>A more technical answer?</a:t>
            </a:r>
          </a:p>
        </p:txBody>
      </p:sp>
      <p:sp>
        <p:nvSpPr>
          <p:cNvPr id="3" name="Content Placeholder 2">
            <a:extLst>
              <a:ext uri="{FF2B5EF4-FFF2-40B4-BE49-F238E27FC236}">
                <a16:creationId xmlns:a16="http://schemas.microsoft.com/office/drawing/2014/main" id="{A904FB0B-1F87-4C97-AB1E-6A92A30FEFB3}"/>
              </a:ext>
            </a:extLst>
          </p:cNvPr>
          <p:cNvSpPr>
            <a:spLocks noGrp="1"/>
          </p:cNvSpPr>
          <p:nvPr>
            <p:ph idx="1"/>
          </p:nvPr>
        </p:nvSpPr>
        <p:spPr/>
        <p:txBody>
          <a:bodyPr/>
          <a:lstStyle/>
          <a:p>
            <a:r>
              <a:rPr lang="en-US" dirty="0"/>
              <a:t>“A blockchain, originally block chain, is a growing list of records, called blocks, which are linked using cryptography. Each block contains a cryptographic hash of the previous block, a timestamp, and transaction data (generally represented as a Merkle Tree root hash). </a:t>
            </a:r>
          </a:p>
          <a:p>
            <a:r>
              <a:rPr lang="en-US" dirty="0"/>
              <a:t>By design, a blockchain is resistant to modification of the data.”</a:t>
            </a:r>
          </a:p>
          <a:p>
            <a:r>
              <a:rPr lang="en-US" dirty="0"/>
              <a:t>                                                           Wikipedia</a:t>
            </a:r>
          </a:p>
        </p:txBody>
      </p:sp>
      <p:sp>
        <p:nvSpPr>
          <p:cNvPr id="4" name="Footer Placeholder 3">
            <a:extLst>
              <a:ext uri="{FF2B5EF4-FFF2-40B4-BE49-F238E27FC236}">
                <a16:creationId xmlns:a16="http://schemas.microsoft.com/office/drawing/2014/main" id="{2DDCBAA7-07F6-4900-9BA1-2D99E1F74C7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7BA3AC6-6946-4029-A6C9-4F5761879A9B}"/>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44465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6FA5-1E86-4F11-A56B-05577D93EDB6}"/>
              </a:ext>
            </a:extLst>
          </p:cNvPr>
          <p:cNvSpPr>
            <a:spLocks noGrp="1"/>
          </p:cNvSpPr>
          <p:nvPr>
            <p:ph type="title"/>
          </p:nvPr>
        </p:nvSpPr>
        <p:spPr/>
        <p:txBody>
          <a:bodyPr/>
          <a:lstStyle/>
          <a:p>
            <a:r>
              <a:rPr lang="en-US" dirty="0"/>
              <a:t>Attacks are an issue!</a:t>
            </a:r>
          </a:p>
        </p:txBody>
      </p:sp>
      <p:sp>
        <p:nvSpPr>
          <p:cNvPr id="3" name="Content Placeholder 2">
            <a:extLst>
              <a:ext uri="{FF2B5EF4-FFF2-40B4-BE49-F238E27FC236}">
                <a16:creationId xmlns:a16="http://schemas.microsoft.com/office/drawing/2014/main" id="{44E89506-9965-4B4B-BE17-B2A87101B4C4}"/>
              </a:ext>
            </a:extLst>
          </p:cNvPr>
          <p:cNvSpPr>
            <a:spLocks noGrp="1"/>
          </p:cNvSpPr>
          <p:nvPr>
            <p:ph idx="1"/>
          </p:nvPr>
        </p:nvSpPr>
        <p:spPr/>
        <p:txBody>
          <a:bodyPr/>
          <a:lstStyle/>
          <a:p>
            <a:r>
              <a:rPr lang="en-US" dirty="0"/>
              <a:t>Wide-area </a:t>
            </a:r>
            <a:r>
              <a:rPr lang="en-US"/>
              <a:t>replicated BlockChains</a:t>
            </a:r>
            <a:r>
              <a:rPr lang="en-US" dirty="0"/>
              <a:t> can come under many forms of attack.</a:t>
            </a:r>
          </a:p>
          <a:p>
            <a:pPr>
              <a:buFont typeface="Wingdings" panose="05000000000000000000" pitchFamily="2" charset="2"/>
              <a:buChar char="Ø"/>
            </a:pPr>
            <a:r>
              <a:rPr lang="en-US" dirty="0"/>
              <a:t>  Compromised server might try to hand out “fake” versions of the chain.</a:t>
            </a:r>
          </a:p>
          <a:p>
            <a:pPr>
              <a:buFont typeface="Wingdings" panose="05000000000000000000" pitchFamily="2" charset="2"/>
              <a:buChar char="Ø"/>
            </a:pPr>
            <a:r>
              <a:rPr lang="en-US" dirty="0"/>
              <a:t>  It might try to generate huge rates of transactions on its own, and not</a:t>
            </a:r>
            <a:br>
              <a:rPr lang="en-US" dirty="0"/>
            </a:br>
            <a:r>
              <a:rPr lang="en-US" dirty="0"/>
              <a:t>    include your transactions.  This is a form of DDoS attack.</a:t>
            </a:r>
          </a:p>
          <a:p>
            <a:pPr>
              <a:buFont typeface="Wingdings" panose="05000000000000000000" pitchFamily="2" charset="2"/>
              <a:buChar char="Ø"/>
            </a:pPr>
            <a:r>
              <a:rPr lang="en-US" dirty="0"/>
              <a:t>  It could try to corrupt individual transactions or records.</a:t>
            </a:r>
          </a:p>
        </p:txBody>
      </p:sp>
      <p:sp>
        <p:nvSpPr>
          <p:cNvPr id="4" name="Footer Placeholder 3">
            <a:extLst>
              <a:ext uri="{FF2B5EF4-FFF2-40B4-BE49-F238E27FC236}">
                <a16:creationId xmlns:a16="http://schemas.microsoft.com/office/drawing/2014/main" id="{337BC2A2-C394-40A6-B5E4-6FCC1159BDD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274652C-DC7E-4CA6-8C82-A40F504B2BB4}"/>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3380114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9C06-49C2-41F4-8317-14ED14AB6E08}"/>
              </a:ext>
            </a:extLst>
          </p:cNvPr>
          <p:cNvSpPr>
            <a:spLocks noGrp="1"/>
          </p:cNvSpPr>
          <p:nvPr>
            <p:ph type="title"/>
          </p:nvPr>
        </p:nvSpPr>
        <p:spPr/>
        <p:txBody>
          <a:bodyPr/>
          <a:lstStyle/>
          <a:p>
            <a:r>
              <a:rPr lang="en-US" dirty="0"/>
              <a:t>Proof Of Work</a:t>
            </a:r>
          </a:p>
        </p:txBody>
      </p:sp>
      <p:sp>
        <p:nvSpPr>
          <p:cNvPr id="3" name="Content Placeholder 2">
            <a:extLst>
              <a:ext uri="{FF2B5EF4-FFF2-40B4-BE49-F238E27FC236}">
                <a16:creationId xmlns:a16="http://schemas.microsoft.com/office/drawing/2014/main" id="{3A3FC8C1-34A5-41E0-91A2-0893AA79E89E}"/>
              </a:ext>
            </a:extLst>
          </p:cNvPr>
          <p:cNvSpPr>
            <a:spLocks noGrp="1"/>
          </p:cNvSpPr>
          <p:nvPr>
            <p:ph idx="1"/>
          </p:nvPr>
        </p:nvSpPr>
        <p:spPr/>
        <p:txBody>
          <a:bodyPr/>
          <a:lstStyle/>
          <a:p>
            <a:r>
              <a:rPr lang="en-US" dirty="0"/>
              <a:t>A Proof of Work mechanism adds one more field to the blocks: a “nonce”.</a:t>
            </a:r>
          </a:p>
          <a:p>
            <a:endParaRPr lang="en-US" dirty="0"/>
          </a:p>
          <a:p>
            <a:r>
              <a:rPr lang="en-US" dirty="0"/>
              <a:t>The nonce is just a bit string of some size.</a:t>
            </a:r>
          </a:p>
          <a:p>
            <a:endParaRPr lang="en-US" dirty="0"/>
          </a:p>
          <a:p>
            <a:r>
              <a:rPr lang="en-US" dirty="0"/>
              <a:t>The rule is that to append B</a:t>
            </a:r>
            <a:r>
              <a:rPr lang="en-US" baseline="-25000" dirty="0"/>
              <a:t>k+1</a:t>
            </a:r>
            <a:r>
              <a:rPr lang="en-US" dirty="0"/>
              <a:t> to the chain, in addition to hashing it with the hash of the prior block,  P must also find a nonce such that when the nonce is included and a new hash is computed, the hash value ends with some desired number of 0 bits.</a:t>
            </a:r>
          </a:p>
        </p:txBody>
      </p:sp>
      <p:sp>
        <p:nvSpPr>
          <p:cNvPr id="4" name="Footer Placeholder 3">
            <a:extLst>
              <a:ext uri="{FF2B5EF4-FFF2-40B4-BE49-F238E27FC236}">
                <a16:creationId xmlns:a16="http://schemas.microsoft.com/office/drawing/2014/main" id="{E390CFEA-482E-4770-8DC2-60C9A4E8D54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70742C2-1494-45F6-9C95-9C905700AAFB}"/>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2573121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9017-900C-4A7B-823E-58B6C55EFC48}"/>
              </a:ext>
            </a:extLst>
          </p:cNvPr>
          <p:cNvSpPr>
            <a:spLocks noGrp="1"/>
          </p:cNvSpPr>
          <p:nvPr>
            <p:ph type="title"/>
          </p:nvPr>
        </p:nvSpPr>
        <p:spPr/>
        <p:txBody>
          <a:bodyPr/>
          <a:lstStyle/>
          <a:p>
            <a:r>
              <a:rPr lang="en-US" dirty="0"/>
              <a:t>Proof of work</a:t>
            </a:r>
          </a:p>
        </p:txBody>
      </p:sp>
      <p:sp>
        <p:nvSpPr>
          <p:cNvPr id="3" name="Content Placeholder 2">
            <a:extLst>
              <a:ext uri="{FF2B5EF4-FFF2-40B4-BE49-F238E27FC236}">
                <a16:creationId xmlns:a16="http://schemas.microsoft.com/office/drawing/2014/main" id="{1DBD7B95-A50D-43A8-9C4F-3546CA363A96}"/>
              </a:ext>
            </a:extLst>
          </p:cNvPr>
          <p:cNvSpPr>
            <a:spLocks noGrp="1"/>
          </p:cNvSpPr>
          <p:nvPr>
            <p:ph idx="1"/>
          </p:nvPr>
        </p:nvSpPr>
        <p:spPr/>
        <p:txBody>
          <a:bodyPr/>
          <a:lstStyle/>
          <a:p>
            <a:r>
              <a:rPr lang="en-US" dirty="0"/>
              <a:t>Finding such a nonce is hard work!</a:t>
            </a:r>
          </a:p>
          <a:p>
            <a:endParaRPr lang="en-US" dirty="0"/>
          </a:p>
          <a:p>
            <a:r>
              <a:rPr lang="en-US" dirty="0"/>
              <a:t>So while P could be keen to append its block, it may need to search for this nonce for many seconds or minutes.</a:t>
            </a:r>
          </a:p>
          <a:p>
            <a:endParaRPr lang="en-US" dirty="0"/>
          </a:p>
          <a:p>
            <a:r>
              <a:rPr lang="en-US" dirty="0"/>
              <a:t>The difficulty of finding a nonce value that will work prevents DDoS attacks.</a:t>
            </a:r>
          </a:p>
        </p:txBody>
      </p:sp>
      <p:sp>
        <p:nvSpPr>
          <p:cNvPr id="4" name="Footer Placeholder 3">
            <a:extLst>
              <a:ext uri="{FF2B5EF4-FFF2-40B4-BE49-F238E27FC236}">
                <a16:creationId xmlns:a16="http://schemas.microsoft.com/office/drawing/2014/main" id="{7F88B79F-2476-4181-8BA6-F4E9C24E243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B2D90CF-89BD-47B9-8DE7-2FA8096F1105}"/>
              </a:ext>
            </a:extLst>
          </p:cNvPr>
          <p:cNvSpPr>
            <a:spLocks noGrp="1"/>
          </p:cNvSpPr>
          <p:nvPr>
            <p:ph type="sldNum" sz="quarter" idx="12"/>
          </p:nvPr>
        </p:nvSpPr>
        <p:spPr/>
        <p:txBody>
          <a:bodyPr/>
          <a:lstStyle/>
          <a:p>
            <a:fld id="{3C974458-8A97-4835-BF79-1FB6D7856C21}" type="slidenum">
              <a:rPr lang="en-US" smtClean="0"/>
              <a:t>32</a:t>
            </a:fld>
            <a:endParaRPr lang="en-US"/>
          </a:p>
        </p:txBody>
      </p:sp>
      <p:pic>
        <p:nvPicPr>
          <p:cNvPr id="8" name="Picture 7"/>
          <p:cNvPicPr>
            <a:picLocks noChangeAspect="1"/>
          </p:cNvPicPr>
          <p:nvPr/>
        </p:nvPicPr>
        <p:blipFill>
          <a:blip r:embed="rId3"/>
          <a:stretch>
            <a:fillRect/>
          </a:stretch>
        </p:blipFill>
        <p:spPr>
          <a:xfrm>
            <a:off x="6368561" y="883249"/>
            <a:ext cx="5442439" cy="2062174"/>
          </a:xfrm>
          <a:prstGeom prst="rect">
            <a:avLst/>
          </a:prstGeom>
        </p:spPr>
      </p:pic>
    </p:spTree>
    <p:extLst>
      <p:ext uri="{BB962C8B-B14F-4D97-AF65-F5344CB8AC3E}">
        <p14:creationId xmlns:p14="http://schemas.microsoft.com/office/powerpoint/2010/main" val="2789622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4BDC-D27D-15CD-31B5-A68F32BF947D}"/>
              </a:ext>
            </a:extLst>
          </p:cNvPr>
          <p:cNvSpPr>
            <a:spLocks noGrp="1"/>
          </p:cNvSpPr>
          <p:nvPr>
            <p:ph type="title"/>
          </p:nvPr>
        </p:nvSpPr>
        <p:spPr/>
        <p:txBody>
          <a:bodyPr/>
          <a:lstStyle/>
          <a:p>
            <a:r>
              <a:rPr lang="en-US" dirty="0"/>
              <a:t>Witness and proof of stake</a:t>
            </a:r>
          </a:p>
        </p:txBody>
      </p:sp>
      <p:sp>
        <p:nvSpPr>
          <p:cNvPr id="3" name="Content Placeholder 2">
            <a:extLst>
              <a:ext uri="{FF2B5EF4-FFF2-40B4-BE49-F238E27FC236}">
                <a16:creationId xmlns:a16="http://schemas.microsoft.com/office/drawing/2014/main" id="{B4EBC1D8-8A39-C78A-C6E4-740AA3E7A817}"/>
              </a:ext>
            </a:extLst>
          </p:cNvPr>
          <p:cNvSpPr>
            <a:spLocks noGrp="1"/>
          </p:cNvSpPr>
          <p:nvPr>
            <p:ph idx="1"/>
          </p:nvPr>
        </p:nvSpPr>
        <p:spPr/>
        <p:txBody>
          <a:bodyPr/>
          <a:lstStyle/>
          <a:p>
            <a:r>
              <a:rPr lang="en-US" dirty="0"/>
              <a:t>Ethereum has shifted to a new model.</a:t>
            </a:r>
          </a:p>
          <a:p>
            <a:endParaRPr lang="en-US" dirty="0"/>
          </a:p>
          <a:p>
            <a:r>
              <a:rPr lang="en-US" dirty="0"/>
              <a:t>A pool of “witness” servers is running.  Anyone with enough money in a cryptographic wallet can join the pool.</a:t>
            </a:r>
          </a:p>
          <a:p>
            <a:endParaRPr lang="en-US" dirty="0"/>
          </a:p>
          <a:p>
            <a:r>
              <a:rPr lang="en-US" dirty="0"/>
              <a:t>To commit a transaction, obtain a majority set of witnesses for your record (or for the block containing your record).  Based on </a:t>
            </a:r>
            <a:r>
              <a:rPr lang="en-US" dirty="0" err="1"/>
              <a:t>Paxos</a:t>
            </a:r>
            <a:r>
              <a:rPr lang="en-US" dirty="0"/>
              <a:t> consensus</a:t>
            </a:r>
          </a:p>
        </p:txBody>
      </p:sp>
      <p:sp>
        <p:nvSpPr>
          <p:cNvPr id="4" name="Footer Placeholder 3">
            <a:extLst>
              <a:ext uri="{FF2B5EF4-FFF2-40B4-BE49-F238E27FC236}">
                <a16:creationId xmlns:a16="http://schemas.microsoft.com/office/drawing/2014/main" id="{BC442A7F-CC41-5549-3E1F-6C57201D62A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697BFA7-D85E-2860-63D1-402A3A50BD20}"/>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1029140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B115-92BC-4FFD-BFB6-085CAE84316E}"/>
              </a:ext>
            </a:extLst>
          </p:cNvPr>
          <p:cNvSpPr>
            <a:spLocks noGrp="1"/>
          </p:cNvSpPr>
          <p:nvPr>
            <p:ph type="title"/>
          </p:nvPr>
        </p:nvSpPr>
        <p:spPr/>
        <p:txBody>
          <a:bodyPr/>
          <a:lstStyle/>
          <a:p>
            <a:r>
              <a:rPr lang="en-US" dirty="0"/>
              <a:t>How most </a:t>
            </a:r>
            <a:r>
              <a:rPr lang="en-US" dirty="0" err="1"/>
              <a:t>BlockChains</a:t>
            </a:r>
            <a:r>
              <a:rPr lang="en-US" dirty="0"/>
              <a:t> Work today</a:t>
            </a:r>
          </a:p>
        </p:txBody>
      </p:sp>
      <p:sp>
        <p:nvSpPr>
          <p:cNvPr id="3" name="Content Placeholder 2">
            <a:extLst>
              <a:ext uri="{FF2B5EF4-FFF2-40B4-BE49-F238E27FC236}">
                <a16:creationId xmlns:a16="http://schemas.microsoft.com/office/drawing/2014/main" id="{D730B282-E092-4A62-A1EE-2494DE31E2DE}"/>
              </a:ext>
            </a:extLst>
          </p:cNvPr>
          <p:cNvSpPr>
            <a:spLocks noGrp="1"/>
          </p:cNvSpPr>
          <p:nvPr>
            <p:ph idx="1"/>
          </p:nvPr>
        </p:nvSpPr>
        <p:spPr/>
        <p:txBody>
          <a:bodyPr/>
          <a:lstStyle/>
          <a:p>
            <a:r>
              <a:rPr lang="en-US" dirty="0"/>
              <a:t>You can download the software as a VM or even compile it yourself.</a:t>
            </a:r>
          </a:p>
          <a:p>
            <a:endParaRPr lang="en-US" dirty="0"/>
          </a:p>
          <a:p>
            <a:r>
              <a:rPr lang="en-US" dirty="0"/>
              <a:t>You launch the code on your own servers – this makes you a “miner” as soon as the system has initialized itself.</a:t>
            </a:r>
          </a:p>
          <a:p>
            <a:endParaRPr lang="en-US" dirty="0"/>
          </a:p>
          <a:p>
            <a:r>
              <a:rPr lang="en-US" b="1" i="1" dirty="0"/>
              <a:t>The system downloads the entire current </a:t>
            </a:r>
            <a:r>
              <a:rPr lang="en-US" b="1" i="1" dirty="0" err="1"/>
              <a:t>BlockChain</a:t>
            </a:r>
            <a:r>
              <a:rPr lang="en-US" dirty="0"/>
              <a:t>, from other machines already running the </a:t>
            </a:r>
            <a:r>
              <a:rPr lang="en-US" dirty="0" err="1"/>
              <a:t>BlockChain</a:t>
            </a:r>
            <a:r>
              <a:rPr lang="en-US" dirty="0"/>
              <a:t> software (there is a web site listing some you can contact for copies).</a:t>
            </a:r>
          </a:p>
        </p:txBody>
      </p:sp>
      <p:sp>
        <p:nvSpPr>
          <p:cNvPr id="4" name="Footer Placeholder 3">
            <a:extLst>
              <a:ext uri="{FF2B5EF4-FFF2-40B4-BE49-F238E27FC236}">
                <a16:creationId xmlns:a16="http://schemas.microsoft.com/office/drawing/2014/main" id="{4BF38188-ECE9-478D-9F37-0D3AA8BC482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BCA8A90-3D26-48E4-9623-50F20189E42E}"/>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1899698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Why the whole tree?</a:t>
            </a:r>
          </a:p>
        </p:txBody>
      </p:sp>
      <p:sp>
        <p:nvSpPr>
          <p:cNvPr id="3" name="Content Placeholder 2"/>
          <p:cNvSpPr>
            <a:spLocks noGrp="1"/>
          </p:cNvSpPr>
          <p:nvPr>
            <p:ph idx="1"/>
          </p:nvPr>
        </p:nvSpPr>
        <p:spPr/>
        <p:txBody>
          <a:bodyPr/>
          <a:lstStyle/>
          <a:p>
            <a:r>
              <a:rPr lang="en-US" dirty="0"/>
              <a:t>There is a lot of research (meaning, a huge amount) on ways to download and verify just a portion of the blockchain.  None is really secure, yet.</a:t>
            </a:r>
          </a:p>
          <a:p>
            <a:endParaRPr lang="en-US" dirty="0"/>
          </a:p>
          <a:p>
            <a:r>
              <a:rPr lang="en-US" dirty="0"/>
              <a:t>In some settings this is going to be absolutely obligatory, but right now it isn’t how the big public </a:t>
            </a:r>
            <a:r>
              <a:rPr lang="en-US" dirty="0" err="1"/>
              <a:t>blockchains</a:t>
            </a:r>
            <a:r>
              <a:rPr lang="en-US" dirty="0"/>
              <a:t> work.</a:t>
            </a:r>
          </a:p>
          <a:p>
            <a:endParaRPr lang="en-US" dirty="0"/>
          </a:p>
          <a:p>
            <a:r>
              <a:rPr lang="en-US" dirty="0"/>
              <a:t>The most promising approaches provide “countersignatures” for the portion you want, provided by authorities you happen to trust.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pic>
        <p:nvPicPr>
          <p:cNvPr id="6" name="Picture 5"/>
          <p:cNvPicPr>
            <a:picLocks noChangeAspect="1"/>
          </p:cNvPicPr>
          <p:nvPr/>
        </p:nvPicPr>
        <p:blipFill>
          <a:blip r:embed="rId2"/>
          <a:stretch>
            <a:fillRect/>
          </a:stretch>
        </p:blipFill>
        <p:spPr>
          <a:xfrm>
            <a:off x="9923585" y="315791"/>
            <a:ext cx="1887415" cy="1646770"/>
          </a:xfrm>
          <a:prstGeom prst="rect">
            <a:avLst/>
          </a:prstGeom>
        </p:spPr>
      </p:pic>
    </p:spTree>
    <p:extLst>
      <p:ext uri="{BB962C8B-B14F-4D97-AF65-F5344CB8AC3E}">
        <p14:creationId xmlns:p14="http://schemas.microsoft.com/office/powerpoint/2010/main" val="3290276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2269-7863-4FA2-8989-65DF260C3103}"/>
              </a:ext>
            </a:extLst>
          </p:cNvPr>
          <p:cNvSpPr>
            <a:spLocks noGrp="1"/>
          </p:cNvSpPr>
          <p:nvPr>
            <p:ph type="title"/>
          </p:nvPr>
        </p:nvSpPr>
        <p:spPr/>
        <p:txBody>
          <a:bodyPr/>
          <a:lstStyle/>
          <a:p>
            <a:r>
              <a:rPr lang="en-US" dirty="0"/>
              <a:t>Next, you verify the </a:t>
            </a:r>
            <a:r>
              <a:rPr lang="en-US" dirty="0" err="1"/>
              <a:t>BlockChain</a:t>
            </a:r>
            <a:endParaRPr lang="en-US" dirty="0"/>
          </a:p>
        </p:txBody>
      </p:sp>
      <p:sp>
        <p:nvSpPr>
          <p:cNvPr id="3" name="Content Placeholder 2">
            <a:extLst>
              <a:ext uri="{FF2B5EF4-FFF2-40B4-BE49-F238E27FC236}">
                <a16:creationId xmlns:a16="http://schemas.microsoft.com/office/drawing/2014/main" id="{B421DAF0-95BD-4C13-AB2C-FC077B5D47AE}"/>
              </a:ext>
            </a:extLst>
          </p:cNvPr>
          <p:cNvSpPr>
            <a:spLocks noGrp="1"/>
          </p:cNvSpPr>
          <p:nvPr>
            <p:ph idx="1"/>
          </p:nvPr>
        </p:nvSpPr>
        <p:spPr/>
        <p:txBody>
          <a:bodyPr/>
          <a:lstStyle/>
          <a:p>
            <a:r>
              <a:rPr lang="en-US" dirty="0"/>
              <a:t>You’ll need to recompute all the Merkle trees and the chain of hashes.</a:t>
            </a:r>
          </a:p>
          <a:p>
            <a:endParaRPr lang="en-US" dirty="0"/>
          </a:p>
          <a:p>
            <a:r>
              <a:rPr lang="en-US" dirty="0"/>
              <a:t>In fact this may not take enormously long… today.  Few </a:t>
            </a:r>
            <a:r>
              <a:rPr lang="en-US" dirty="0" err="1"/>
              <a:t>BlockChains</a:t>
            </a:r>
            <a:r>
              <a:rPr lang="en-US" dirty="0"/>
              <a:t> have huge amounts of content.</a:t>
            </a:r>
          </a:p>
          <a:p>
            <a:endParaRPr lang="en-US" dirty="0"/>
          </a:p>
          <a:p>
            <a:r>
              <a:rPr lang="en-US" dirty="0"/>
              <a:t>But someday, we might have </a:t>
            </a:r>
            <a:r>
              <a:rPr lang="en-US" dirty="0" err="1"/>
              <a:t>BlockChains</a:t>
            </a:r>
            <a:r>
              <a:rPr lang="en-US" dirty="0"/>
              <a:t> with hundreds of billions of records and total sizes in the petabytes.  Then download speed and verification time and storage will become an issue!</a:t>
            </a:r>
          </a:p>
        </p:txBody>
      </p:sp>
      <p:sp>
        <p:nvSpPr>
          <p:cNvPr id="4" name="Footer Placeholder 3">
            <a:extLst>
              <a:ext uri="{FF2B5EF4-FFF2-40B4-BE49-F238E27FC236}">
                <a16:creationId xmlns:a16="http://schemas.microsoft.com/office/drawing/2014/main" id="{89F34BF9-9FB4-4E73-A592-6A6B2B4F843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73A2932-0EF1-4539-AD86-FEE257E123F0}"/>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398913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ABB5-123F-4B32-8C41-976289612B32}"/>
              </a:ext>
            </a:extLst>
          </p:cNvPr>
          <p:cNvSpPr>
            <a:spLocks noGrp="1"/>
          </p:cNvSpPr>
          <p:nvPr>
            <p:ph type="title"/>
          </p:nvPr>
        </p:nvSpPr>
        <p:spPr/>
        <p:txBody>
          <a:bodyPr/>
          <a:lstStyle/>
          <a:p>
            <a:r>
              <a:rPr lang="en-US" dirty="0"/>
              <a:t>Meanwhile, new blocks arrive</a:t>
            </a:r>
          </a:p>
        </p:txBody>
      </p:sp>
      <p:sp>
        <p:nvSpPr>
          <p:cNvPr id="3" name="Content Placeholder 2">
            <a:extLst>
              <a:ext uri="{FF2B5EF4-FFF2-40B4-BE49-F238E27FC236}">
                <a16:creationId xmlns:a16="http://schemas.microsoft.com/office/drawing/2014/main" id="{489C2C9C-BC4D-4A8B-9F26-2F2A3F7C5536}"/>
              </a:ext>
            </a:extLst>
          </p:cNvPr>
          <p:cNvSpPr>
            <a:spLocks noGrp="1"/>
          </p:cNvSpPr>
          <p:nvPr>
            <p:ph idx="1"/>
          </p:nvPr>
        </p:nvSpPr>
        <p:spPr>
          <a:xfrm>
            <a:off x="1024128" y="2286000"/>
            <a:ext cx="11066272" cy="4023360"/>
          </a:xfrm>
        </p:spPr>
        <p:txBody>
          <a:bodyPr/>
          <a:lstStyle/>
          <a:p>
            <a:r>
              <a:rPr lang="en-US" dirty="0"/>
              <a:t>Each block extends some specific sequence of prior blocks.</a:t>
            </a:r>
          </a:p>
          <a:p>
            <a:endParaRPr lang="en-US" dirty="0"/>
          </a:p>
          <a:p>
            <a:r>
              <a:rPr lang="en-US" dirty="0"/>
              <a:t>If you turn out to have downloaded the wrong sequence, you may have to truncate your chain and download the longer sequence.</a:t>
            </a:r>
          </a:p>
          <a:p>
            <a:endParaRPr lang="en-US" dirty="0"/>
          </a:p>
          <a:p>
            <a:r>
              <a:rPr lang="en-US" dirty="0"/>
              <a:t>This is a “rollback”.  During startup, substantial rollbacks can occur.  Later they shouldn’t (assumes a fully connected network of mostly “correct” miners).</a:t>
            </a:r>
          </a:p>
        </p:txBody>
      </p:sp>
      <p:sp>
        <p:nvSpPr>
          <p:cNvPr id="4" name="Footer Placeholder 3">
            <a:extLst>
              <a:ext uri="{FF2B5EF4-FFF2-40B4-BE49-F238E27FC236}">
                <a16:creationId xmlns:a16="http://schemas.microsoft.com/office/drawing/2014/main" id="{C043D843-7F81-4B52-B52A-B48E14D0D3E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1ADBF66-DEDB-490C-8D5B-E08A3C469803}"/>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4104234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5031-A1AD-4222-90D6-27D3F2452306}"/>
              </a:ext>
            </a:extLst>
          </p:cNvPr>
          <p:cNvSpPr>
            <a:spLocks noGrp="1"/>
          </p:cNvSpPr>
          <p:nvPr>
            <p:ph type="title"/>
          </p:nvPr>
        </p:nvSpPr>
        <p:spPr/>
        <p:txBody>
          <a:bodyPr/>
          <a:lstStyle/>
          <a:p>
            <a:r>
              <a:rPr lang="en-US" dirty="0"/>
              <a:t>At this point you can create transactions</a:t>
            </a:r>
          </a:p>
        </p:txBody>
      </p:sp>
      <p:sp>
        <p:nvSpPr>
          <p:cNvPr id="3" name="Content Placeholder 2">
            <a:extLst>
              <a:ext uri="{FF2B5EF4-FFF2-40B4-BE49-F238E27FC236}">
                <a16:creationId xmlns:a16="http://schemas.microsoft.com/office/drawing/2014/main" id="{2427D591-C7AA-4FEA-A375-3FAABE1A4FCD}"/>
              </a:ext>
            </a:extLst>
          </p:cNvPr>
          <p:cNvSpPr>
            <a:spLocks noGrp="1"/>
          </p:cNvSpPr>
          <p:nvPr>
            <p:ph idx="1"/>
          </p:nvPr>
        </p:nvSpPr>
        <p:spPr/>
        <p:txBody>
          <a:bodyPr/>
          <a:lstStyle/>
          <a:p>
            <a:r>
              <a:rPr lang="en-US" dirty="0"/>
              <a:t>So, you open for business. </a:t>
            </a:r>
          </a:p>
          <a:p>
            <a:endParaRPr lang="en-US" dirty="0"/>
          </a:p>
          <a:p>
            <a:r>
              <a:rPr lang="en-US" dirty="0"/>
              <a:t>Someone shows up to buy a glass of your fresh lemonade.</a:t>
            </a:r>
          </a:p>
          <a:p>
            <a:endParaRPr lang="en-US" dirty="0"/>
          </a:p>
          <a:p>
            <a:r>
              <a:rPr lang="en-US" dirty="0"/>
              <a:t>You’ll generate the transaction (think “credit card payment slip”) and submit it to the system.  It enters a pool of pending transactions.</a:t>
            </a:r>
          </a:p>
        </p:txBody>
      </p:sp>
      <p:sp>
        <p:nvSpPr>
          <p:cNvPr id="4" name="Footer Placeholder 3">
            <a:extLst>
              <a:ext uri="{FF2B5EF4-FFF2-40B4-BE49-F238E27FC236}">
                <a16:creationId xmlns:a16="http://schemas.microsoft.com/office/drawing/2014/main" id="{46382A01-C2C6-4C88-B06C-8F0960CE4C1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727307E-D953-44F0-8327-D411F92F921D}"/>
              </a:ext>
            </a:extLst>
          </p:cNvPr>
          <p:cNvSpPr>
            <a:spLocks noGrp="1"/>
          </p:cNvSpPr>
          <p:nvPr>
            <p:ph type="sldNum" sz="quarter" idx="12"/>
          </p:nvPr>
        </p:nvSpPr>
        <p:spPr/>
        <p:txBody>
          <a:bodyPr/>
          <a:lstStyle/>
          <a:p>
            <a:fld id="{3C974458-8A97-4835-BF79-1FB6D7856C21}" type="slidenum">
              <a:rPr lang="en-US" smtClean="0"/>
              <a:t>38</a:t>
            </a:fld>
            <a:endParaRPr lang="en-US"/>
          </a:p>
        </p:txBody>
      </p:sp>
      <p:pic>
        <p:nvPicPr>
          <p:cNvPr id="6" name="Picture 5">
            <a:extLst>
              <a:ext uri="{FF2B5EF4-FFF2-40B4-BE49-F238E27FC236}">
                <a16:creationId xmlns:a16="http://schemas.microsoft.com/office/drawing/2014/main" id="{671FA141-A0A4-4A14-8AD2-9F0C2B67E01B}"/>
              </a:ext>
            </a:extLst>
          </p:cNvPr>
          <p:cNvPicPr>
            <a:picLocks noChangeAspect="1"/>
          </p:cNvPicPr>
          <p:nvPr/>
        </p:nvPicPr>
        <p:blipFill>
          <a:blip r:embed="rId3"/>
          <a:stretch>
            <a:fillRect/>
          </a:stretch>
        </p:blipFill>
        <p:spPr>
          <a:xfrm>
            <a:off x="8961266" y="437636"/>
            <a:ext cx="2768306" cy="1848364"/>
          </a:xfrm>
          <a:prstGeom prst="rect">
            <a:avLst/>
          </a:prstGeom>
        </p:spPr>
      </p:pic>
    </p:spTree>
    <p:extLst>
      <p:ext uri="{BB962C8B-B14F-4D97-AF65-F5344CB8AC3E}">
        <p14:creationId xmlns:p14="http://schemas.microsoft.com/office/powerpoint/2010/main" val="2391971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A386B2-BC08-465C-B3F8-AC5766A6DEB4}"/>
              </a:ext>
            </a:extLst>
          </p:cNvPr>
          <p:cNvPicPr>
            <a:picLocks noChangeAspect="1"/>
          </p:cNvPicPr>
          <p:nvPr/>
        </p:nvPicPr>
        <p:blipFill>
          <a:blip r:embed="rId3"/>
          <a:stretch>
            <a:fillRect/>
          </a:stretch>
        </p:blipFill>
        <p:spPr>
          <a:xfrm>
            <a:off x="8869826" y="121730"/>
            <a:ext cx="2768306" cy="1848364"/>
          </a:xfrm>
          <a:prstGeom prst="rect">
            <a:avLst/>
          </a:prstGeom>
        </p:spPr>
      </p:pic>
      <p:sp>
        <p:nvSpPr>
          <p:cNvPr id="2" name="Title 1">
            <a:extLst>
              <a:ext uri="{FF2B5EF4-FFF2-40B4-BE49-F238E27FC236}">
                <a16:creationId xmlns:a16="http://schemas.microsoft.com/office/drawing/2014/main" id="{6A50612A-84C3-498E-A251-3D3005C73A0B}"/>
              </a:ext>
            </a:extLst>
          </p:cNvPr>
          <p:cNvSpPr>
            <a:spLocks noGrp="1"/>
          </p:cNvSpPr>
          <p:nvPr>
            <p:ph type="title"/>
          </p:nvPr>
        </p:nvSpPr>
        <p:spPr/>
        <p:txBody>
          <a:bodyPr/>
          <a:lstStyle/>
          <a:p>
            <a:r>
              <a:rPr lang="en-US" dirty="0"/>
              <a:t>When will your transaction </a:t>
            </a:r>
            <a:br>
              <a:rPr lang="en-US" dirty="0"/>
            </a:br>
            <a:r>
              <a:rPr lang="en-US" dirty="0"/>
              <a:t>go through?</a:t>
            </a:r>
          </a:p>
        </p:txBody>
      </p:sp>
      <p:sp>
        <p:nvSpPr>
          <p:cNvPr id="3" name="Content Placeholder 2">
            <a:extLst>
              <a:ext uri="{FF2B5EF4-FFF2-40B4-BE49-F238E27FC236}">
                <a16:creationId xmlns:a16="http://schemas.microsoft.com/office/drawing/2014/main" id="{53BDD5C6-A648-4814-8988-3C8DB5CB5BF9}"/>
              </a:ext>
            </a:extLst>
          </p:cNvPr>
          <p:cNvSpPr>
            <a:spLocks noGrp="1"/>
          </p:cNvSpPr>
          <p:nvPr>
            <p:ph idx="1"/>
          </p:nvPr>
        </p:nvSpPr>
        <p:spPr>
          <a:xfrm>
            <a:off x="1024128" y="2573142"/>
            <a:ext cx="10786872" cy="3736217"/>
          </a:xfrm>
        </p:spPr>
        <p:txBody>
          <a:bodyPr/>
          <a:lstStyle/>
          <a:p>
            <a:r>
              <a:rPr lang="en-US" dirty="0"/>
              <a:t>Within an hour or so, you should see that your transaction got included into some block, and also that everyone seems to have adopted that block. </a:t>
            </a:r>
          </a:p>
          <a:p>
            <a:endParaRPr lang="en-US" dirty="0"/>
          </a:p>
          <a:p>
            <a:r>
              <a:rPr lang="en-US" dirty="0"/>
              <a:t>The chain has moved six or more blocks into the future.</a:t>
            </a:r>
          </a:p>
          <a:p>
            <a:endParaRPr lang="en-US" dirty="0"/>
          </a:p>
          <a:p>
            <a:r>
              <a:rPr lang="en-US" dirty="0"/>
              <a:t>So now you can hand that glass of frosty bliss to your happy customer!</a:t>
            </a:r>
          </a:p>
        </p:txBody>
      </p:sp>
      <p:sp>
        <p:nvSpPr>
          <p:cNvPr id="4" name="Footer Placeholder 3">
            <a:extLst>
              <a:ext uri="{FF2B5EF4-FFF2-40B4-BE49-F238E27FC236}">
                <a16:creationId xmlns:a16="http://schemas.microsoft.com/office/drawing/2014/main" id="{994FBF15-D817-4D29-B7F4-7DFC13C691A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895F151-0A1D-4536-81EE-89608564CB2A}"/>
              </a:ext>
            </a:extLst>
          </p:cNvPr>
          <p:cNvSpPr>
            <a:spLocks noGrp="1"/>
          </p:cNvSpPr>
          <p:nvPr>
            <p:ph type="sldNum" sz="quarter" idx="12"/>
          </p:nvPr>
        </p:nvSpPr>
        <p:spPr/>
        <p:txBody>
          <a:bodyPr/>
          <a:lstStyle/>
          <a:p>
            <a:fld id="{3C974458-8A97-4835-BF79-1FB6D7856C21}" type="slidenum">
              <a:rPr lang="en-US" smtClean="0"/>
              <a:t>39</a:t>
            </a:fld>
            <a:endParaRPr lang="en-US"/>
          </a:p>
        </p:txBody>
      </p:sp>
      <p:pic>
        <p:nvPicPr>
          <p:cNvPr id="6" name="Picture 5">
            <a:extLst>
              <a:ext uri="{FF2B5EF4-FFF2-40B4-BE49-F238E27FC236}">
                <a16:creationId xmlns:a16="http://schemas.microsoft.com/office/drawing/2014/main" id="{4867E7E2-31A9-4245-A3A0-D0268CE90FA0}"/>
              </a:ext>
            </a:extLst>
          </p:cNvPr>
          <p:cNvPicPr>
            <a:picLocks noChangeAspect="1"/>
          </p:cNvPicPr>
          <p:nvPr/>
        </p:nvPicPr>
        <p:blipFill rotWithShape="1">
          <a:blip r:embed="rId4"/>
          <a:srcRect t="-203" r="31519"/>
          <a:stretch/>
        </p:blipFill>
        <p:spPr>
          <a:xfrm>
            <a:off x="10459906" y="872359"/>
            <a:ext cx="1732094" cy="1413641"/>
          </a:xfrm>
          <a:prstGeom prst="rect">
            <a:avLst/>
          </a:prstGeom>
        </p:spPr>
      </p:pic>
    </p:spTree>
    <p:extLst>
      <p:ext uri="{BB962C8B-B14F-4D97-AF65-F5344CB8AC3E}">
        <p14:creationId xmlns:p14="http://schemas.microsoft.com/office/powerpoint/2010/main" val="14752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1C3F-D009-4B7D-A01E-8E16BECF28AF}"/>
              </a:ext>
            </a:extLst>
          </p:cNvPr>
          <p:cNvSpPr>
            <a:spLocks noGrp="1"/>
          </p:cNvSpPr>
          <p:nvPr>
            <p:ph type="title"/>
          </p:nvPr>
        </p:nvSpPr>
        <p:spPr/>
        <p:txBody>
          <a:bodyPr/>
          <a:lstStyle/>
          <a:p>
            <a:r>
              <a:rPr lang="en-US" dirty="0"/>
              <a:t>Best uses for blockchain?</a:t>
            </a:r>
          </a:p>
        </p:txBody>
      </p:sp>
      <p:sp>
        <p:nvSpPr>
          <p:cNvPr id="3" name="Content Placeholder 2">
            <a:extLst>
              <a:ext uri="{FF2B5EF4-FFF2-40B4-BE49-F238E27FC236}">
                <a16:creationId xmlns:a16="http://schemas.microsoft.com/office/drawing/2014/main" id="{C8C725FE-605D-4821-9385-543228B02896}"/>
              </a:ext>
            </a:extLst>
          </p:cNvPr>
          <p:cNvSpPr>
            <a:spLocks noGrp="1"/>
          </p:cNvSpPr>
          <p:nvPr>
            <p:ph idx="1"/>
          </p:nvPr>
        </p:nvSpPr>
        <p:spPr/>
        <p:txBody>
          <a:bodyPr/>
          <a:lstStyle/>
          <a:p>
            <a:r>
              <a:rPr lang="en-US" dirty="0"/>
              <a:t>Secure, trustworthy shared log (append-only file)</a:t>
            </a:r>
          </a:p>
          <a:p>
            <a:endParaRPr lang="en-US" dirty="0"/>
          </a:p>
          <a:p>
            <a:r>
              <a:rPr lang="en-US" dirty="0"/>
              <a:t>Records describe some form of announcement or transaction of broad value to the users.  There are standard (web-like) languages for recording things in these records.  Famous example: cyber coin purchases/sales</a:t>
            </a:r>
          </a:p>
          <a:p>
            <a:endParaRPr lang="en-US" dirty="0"/>
          </a:p>
          <a:p>
            <a:r>
              <a:rPr lang="en-US" dirty="0"/>
              <a:t>Other examples: Bank announcements of variable mortgage loan rates.  Public announcements of weddings, divorces, births, deaths.</a:t>
            </a:r>
          </a:p>
        </p:txBody>
      </p:sp>
      <p:sp>
        <p:nvSpPr>
          <p:cNvPr id="4" name="Footer Placeholder 3">
            <a:extLst>
              <a:ext uri="{FF2B5EF4-FFF2-40B4-BE49-F238E27FC236}">
                <a16:creationId xmlns:a16="http://schemas.microsoft.com/office/drawing/2014/main" id="{49ED3046-47BB-4382-B7DE-768712251D3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C169B6E-EEA9-40AA-8530-045ED2B5AA37}"/>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394373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863402-CA61-4A3F-8BC8-D3C77A3EDC9E}"/>
              </a:ext>
            </a:extLst>
          </p:cNvPr>
          <p:cNvPicPr>
            <a:picLocks noChangeAspect="1"/>
          </p:cNvPicPr>
          <p:nvPr/>
        </p:nvPicPr>
        <p:blipFill>
          <a:blip r:embed="rId3"/>
          <a:stretch>
            <a:fillRect/>
          </a:stretch>
        </p:blipFill>
        <p:spPr>
          <a:xfrm>
            <a:off x="6286500" y="66675"/>
            <a:ext cx="5905500" cy="6791325"/>
          </a:xfrm>
          <a:prstGeom prst="rect">
            <a:avLst/>
          </a:prstGeom>
        </p:spPr>
      </p:pic>
      <p:sp>
        <p:nvSpPr>
          <p:cNvPr id="2" name="Title 1">
            <a:extLst>
              <a:ext uri="{FF2B5EF4-FFF2-40B4-BE49-F238E27FC236}">
                <a16:creationId xmlns:a16="http://schemas.microsoft.com/office/drawing/2014/main" id="{0BCE0BFC-10A2-4D47-A562-A3D6E9951DDC}"/>
              </a:ext>
            </a:extLst>
          </p:cNvPr>
          <p:cNvSpPr>
            <a:spLocks noGrp="1"/>
          </p:cNvSpPr>
          <p:nvPr>
            <p:ph type="title"/>
          </p:nvPr>
        </p:nvSpPr>
        <p:spPr/>
        <p:txBody>
          <a:bodyPr/>
          <a:lstStyle/>
          <a:p>
            <a:r>
              <a:rPr lang="en-US" dirty="0"/>
              <a:t>But nobody can cheat!</a:t>
            </a:r>
          </a:p>
        </p:txBody>
      </p:sp>
      <p:sp>
        <p:nvSpPr>
          <p:cNvPr id="3" name="Content Placeholder 2">
            <a:extLst>
              <a:ext uri="{FF2B5EF4-FFF2-40B4-BE49-F238E27FC236}">
                <a16:creationId xmlns:a16="http://schemas.microsoft.com/office/drawing/2014/main" id="{00497915-9FFC-4C6D-BF31-2390DBEB4BFE}"/>
              </a:ext>
            </a:extLst>
          </p:cNvPr>
          <p:cNvSpPr>
            <a:spLocks noGrp="1"/>
          </p:cNvSpPr>
          <p:nvPr>
            <p:ph idx="1"/>
          </p:nvPr>
        </p:nvSpPr>
        <p:spPr/>
        <p:txBody>
          <a:bodyPr/>
          <a:lstStyle/>
          <a:p>
            <a:r>
              <a:rPr lang="en-US" dirty="0"/>
              <a:t>To modify a past record you</a:t>
            </a:r>
            <a:br>
              <a:rPr lang="en-US" dirty="0"/>
            </a:br>
            <a:r>
              <a:rPr lang="en-US" dirty="0"/>
              <a:t>need to also modify every</a:t>
            </a:r>
            <a:br>
              <a:rPr lang="en-US" dirty="0"/>
            </a:br>
            <a:r>
              <a:rPr lang="en-US" dirty="0"/>
              <a:t>signature subsequent to that </a:t>
            </a:r>
            <a:br>
              <a:rPr lang="en-US" dirty="0"/>
            </a:br>
            <a:r>
              <a:rPr lang="en-US" dirty="0"/>
              <a:t>record.</a:t>
            </a:r>
          </a:p>
          <a:p>
            <a:endParaRPr lang="en-US" dirty="0"/>
          </a:p>
          <a:p>
            <a:r>
              <a:rPr lang="en-US" dirty="0"/>
              <a:t>The step where you have to find</a:t>
            </a:r>
            <a:br>
              <a:rPr lang="en-US" dirty="0"/>
            </a:br>
            <a:r>
              <a:rPr lang="en-US" dirty="0"/>
              <a:t>these nonce values will be very</a:t>
            </a:r>
            <a:br>
              <a:rPr lang="en-US" dirty="0"/>
            </a:br>
            <a:r>
              <a:rPr lang="en-US" dirty="0"/>
              <a:t>slow and you’ll lose the race.</a:t>
            </a:r>
          </a:p>
        </p:txBody>
      </p:sp>
      <p:sp>
        <p:nvSpPr>
          <p:cNvPr id="4" name="Footer Placeholder 3">
            <a:extLst>
              <a:ext uri="{FF2B5EF4-FFF2-40B4-BE49-F238E27FC236}">
                <a16:creationId xmlns:a16="http://schemas.microsoft.com/office/drawing/2014/main" id="{97CDC975-5869-418A-B2B9-D9FB7698ED8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90A36FE-C360-4CD7-B9A9-180C395CDD28}"/>
              </a:ext>
            </a:extLst>
          </p:cNvPr>
          <p:cNvSpPr>
            <a:spLocks noGrp="1"/>
          </p:cNvSpPr>
          <p:nvPr>
            <p:ph type="sldNum" sz="quarter" idx="12"/>
          </p:nvPr>
        </p:nvSpPr>
        <p:spPr/>
        <p:txBody>
          <a:bodyPr/>
          <a:lstStyle/>
          <a:p>
            <a:fld id="{3C974458-8A97-4835-BF79-1FB6D7856C21}" type="slidenum">
              <a:rPr lang="en-US" smtClean="0"/>
              <a:t>40</a:t>
            </a:fld>
            <a:endParaRPr lang="en-US"/>
          </a:p>
        </p:txBody>
      </p:sp>
      <p:sp>
        <p:nvSpPr>
          <p:cNvPr id="7" name="Rectangle 6">
            <a:extLst>
              <a:ext uri="{FF2B5EF4-FFF2-40B4-BE49-F238E27FC236}">
                <a16:creationId xmlns:a16="http://schemas.microsoft.com/office/drawing/2014/main" id="{C82378ED-DA1C-4C87-BBD9-21E43D6D57E7}"/>
              </a:ext>
            </a:extLst>
          </p:cNvPr>
          <p:cNvSpPr/>
          <p:nvPr/>
        </p:nvSpPr>
        <p:spPr>
          <a:xfrm>
            <a:off x="8607286" y="6470704"/>
            <a:ext cx="4023691" cy="369332"/>
          </a:xfrm>
          <a:prstGeom prst="rect">
            <a:avLst/>
          </a:prstGeom>
        </p:spPr>
        <p:txBody>
          <a:bodyPr wrap="square">
            <a:spAutoFit/>
          </a:bodyPr>
          <a:lstStyle/>
          <a:p>
            <a:r>
              <a:rPr lang="en-US" dirty="0"/>
              <a:t>https://medium.com/loom-network/</a:t>
            </a:r>
          </a:p>
        </p:txBody>
      </p:sp>
      <p:sp>
        <p:nvSpPr>
          <p:cNvPr id="8" name="Rectangle 7">
            <a:extLst>
              <a:ext uri="{FF2B5EF4-FFF2-40B4-BE49-F238E27FC236}">
                <a16:creationId xmlns:a16="http://schemas.microsoft.com/office/drawing/2014/main" id="{F6C700D0-5CEC-4FA7-9315-5E6A69BD2B26}"/>
              </a:ext>
            </a:extLst>
          </p:cNvPr>
          <p:cNvSpPr/>
          <p:nvPr/>
        </p:nvSpPr>
        <p:spPr>
          <a:xfrm>
            <a:off x="5565913" y="66675"/>
            <a:ext cx="3528391" cy="870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791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4E44-CD2D-4E0B-8D1D-28AEFE88A2BA}"/>
              </a:ext>
            </a:extLst>
          </p:cNvPr>
          <p:cNvSpPr>
            <a:spLocks noGrp="1"/>
          </p:cNvSpPr>
          <p:nvPr>
            <p:ph type="title"/>
          </p:nvPr>
        </p:nvSpPr>
        <p:spPr/>
        <p:txBody>
          <a:bodyPr/>
          <a:lstStyle/>
          <a:p>
            <a:r>
              <a:rPr lang="en-US" dirty="0"/>
              <a:t>What if the attacker is a country?</a:t>
            </a:r>
          </a:p>
        </p:txBody>
      </p:sp>
      <p:sp>
        <p:nvSpPr>
          <p:cNvPr id="3" name="Content Placeholder 2">
            <a:extLst>
              <a:ext uri="{FF2B5EF4-FFF2-40B4-BE49-F238E27FC236}">
                <a16:creationId xmlns:a16="http://schemas.microsoft.com/office/drawing/2014/main" id="{5896259B-AF51-435E-83FA-954A83C6C861}"/>
              </a:ext>
            </a:extLst>
          </p:cNvPr>
          <p:cNvSpPr>
            <a:spLocks noGrp="1"/>
          </p:cNvSpPr>
          <p:nvPr>
            <p:ph idx="1"/>
          </p:nvPr>
        </p:nvSpPr>
        <p:spPr>
          <a:xfrm>
            <a:off x="1024128" y="2084832"/>
            <a:ext cx="10786872" cy="4224528"/>
          </a:xfrm>
        </p:spPr>
        <p:txBody>
          <a:bodyPr>
            <a:normAutofit lnSpcReduction="10000"/>
          </a:bodyPr>
          <a:lstStyle/>
          <a:p>
            <a:r>
              <a:rPr lang="en-US" dirty="0"/>
              <a:t>A country could build whole datacenters, equipped with hardware to compute SHA-256 at ultra-high speeds.</a:t>
            </a:r>
          </a:p>
          <a:p>
            <a:endParaRPr lang="en-US" dirty="0"/>
          </a:p>
          <a:p>
            <a:r>
              <a:rPr lang="en-US" dirty="0"/>
              <a:t>In this case P (using the datacenter) could generate a lot of blocks quickly, for which they would be paid.  Or could have an entire second </a:t>
            </a:r>
            <a:r>
              <a:rPr lang="en-US" dirty="0" err="1"/>
              <a:t>BlockChain</a:t>
            </a:r>
            <a:r>
              <a:rPr lang="en-US" dirty="0"/>
              <a:t> starting from months ago, and </a:t>
            </a:r>
            <a:r>
              <a:rPr lang="en-US" i="1" dirty="0"/>
              <a:t>longer than the official main one.</a:t>
            </a:r>
            <a:endParaRPr lang="en-US" dirty="0"/>
          </a:p>
          <a:p>
            <a:endParaRPr lang="en-US" dirty="0"/>
          </a:p>
          <a:p>
            <a:r>
              <a:rPr lang="en-US" dirty="0"/>
              <a:t>To prevent most such attacks, </a:t>
            </a:r>
            <a:r>
              <a:rPr lang="en-US" dirty="0" err="1"/>
              <a:t>BlockChain</a:t>
            </a:r>
            <a:r>
              <a:rPr lang="en-US" dirty="0"/>
              <a:t> solutions make the proof-of-work task harder as a function of the rate at which blocks are being found.</a:t>
            </a:r>
          </a:p>
        </p:txBody>
      </p:sp>
      <p:sp>
        <p:nvSpPr>
          <p:cNvPr id="4" name="Footer Placeholder 3">
            <a:extLst>
              <a:ext uri="{FF2B5EF4-FFF2-40B4-BE49-F238E27FC236}">
                <a16:creationId xmlns:a16="http://schemas.microsoft.com/office/drawing/2014/main" id="{1B378712-03FA-4EEA-9E9D-A60DBDE1B36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099B8F5-17E5-4DFB-8C0D-5F9C2DEA5FAE}"/>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668139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A264-7041-4F5B-BC7B-EEB53C86A9FB}"/>
              </a:ext>
            </a:extLst>
          </p:cNvPr>
          <p:cNvSpPr>
            <a:spLocks noGrp="1"/>
          </p:cNvSpPr>
          <p:nvPr>
            <p:ph type="title"/>
          </p:nvPr>
        </p:nvSpPr>
        <p:spPr/>
        <p:txBody>
          <a:bodyPr/>
          <a:lstStyle/>
          <a:p>
            <a:r>
              <a:rPr lang="en-US" dirty="0"/>
              <a:t>What if the attacker is a country?</a:t>
            </a:r>
          </a:p>
        </p:txBody>
      </p:sp>
      <p:sp>
        <p:nvSpPr>
          <p:cNvPr id="3" name="Content Placeholder 2">
            <a:extLst>
              <a:ext uri="{FF2B5EF4-FFF2-40B4-BE49-F238E27FC236}">
                <a16:creationId xmlns:a16="http://schemas.microsoft.com/office/drawing/2014/main" id="{10BA0CC6-6BFF-49D6-9923-C13320091D32}"/>
              </a:ext>
            </a:extLst>
          </p:cNvPr>
          <p:cNvSpPr>
            <a:spLocks noGrp="1"/>
          </p:cNvSpPr>
          <p:nvPr>
            <p:ph idx="1"/>
          </p:nvPr>
        </p:nvSpPr>
        <p:spPr>
          <a:xfrm>
            <a:off x="1024127" y="2286000"/>
            <a:ext cx="11032037" cy="4023360"/>
          </a:xfrm>
        </p:spPr>
        <p:txBody>
          <a:bodyPr/>
          <a:lstStyle/>
          <a:p>
            <a:r>
              <a:rPr lang="en-US" dirty="0"/>
              <a:t>In effect, if P controls enough computing power, he can “gain control” of the </a:t>
            </a:r>
            <a:r>
              <a:rPr lang="en-US" dirty="0" err="1"/>
              <a:t>BlockChain</a:t>
            </a:r>
            <a:r>
              <a:rPr lang="en-US" dirty="0"/>
              <a:t>.  The proof-of-work can become so hard that only P has the compute power to solve the puzzle!</a:t>
            </a:r>
          </a:p>
          <a:p>
            <a:endParaRPr lang="en-US" dirty="0"/>
          </a:p>
          <a:p>
            <a:r>
              <a:rPr lang="en-US" dirty="0"/>
              <a:t>P could then refuse to post some transactions, or cause trouble in other ways.</a:t>
            </a:r>
          </a:p>
          <a:p>
            <a:endParaRPr lang="en-US" dirty="0"/>
          </a:p>
          <a:p>
            <a:r>
              <a:rPr lang="en-US" dirty="0"/>
              <a:t>But this form of attack has not (yet) been seen.</a:t>
            </a:r>
          </a:p>
        </p:txBody>
      </p:sp>
      <p:sp>
        <p:nvSpPr>
          <p:cNvPr id="4" name="Footer Placeholder 3">
            <a:extLst>
              <a:ext uri="{FF2B5EF4-FFF2-40B4-BE49-F238E27FC236}">
                <a16:creationId xmlns:a16="http://schemas.microsoft.com/office/drawing/2014/main" id="{202222B3-DA3C-4402-8DC7-1FEA3F34E38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FAE7ABB-0A97-4E51-8FB7-7323F70F4DE6}"/>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2074799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BE47-662A-46E4-A6BA-2229EB968BF6}"/>
              </a:ext>
            </a:extLst>
          </p:cNvPr>
          <p:cNvSpPr>
            <a:spLocks noGrp="1"/>
          </p:cNvSpPr>
          <p:nvPr>
            <p:ph type="title"/>
          </p:nvPr>
        </p:nvSpPr>
        <p:spPr/>
        <p:txBody>
          <a:bodyPr/>
          <a:lstStyle/>
          <a:p>
            <a:r>
              <a:rPr lang="en-US" dirty="0"/>
              <a:t>What about races?</a:t>
            </a:r>
          </a:p>
        </p:txBody>
      </p:sp>
      <p:sp>
        <p:nvSpPr>
          <p:cNvPr id="3" name="Content Placeholder 2">
            <a:extLst>
              <a:ext uri="{FF2B5EF4-FFF2-40B4-BE49-F238E27FC236}">
                <a16:creationId xmlns:a16="http://schemas.microsoft.com/office/drawing/2014/main" id="{557AAD5F-8794-4105-AC2B-186BDD799C2E}"/>
              </a:ext>
            </a:extLst>
          </p:cNvPr>
          <p:cNvSpPr>
            <a:spLocks noGrp="1"/>
          </p:cNvSpPr>
          <p:nvPr>
            <p:ph idx="1"/>
          </p:nvPr>
        </p:nvSpPr>
        <p:spPr/>
        <p:txBody>
          <a:bodyPr>
            <a:normAutofit lnSpcReduction="10000"/>
          </a:bodyPr>
          <a:lstStyle/>
          <a:p>
            <a:r>
              <a:rPr lang="en-US" dirty="0" err="1"/>
              <a:t>Permissionless</a:t>
            </a:r>
            <a:r>
              <a:rPr lang="en-US" dirty="0"/>
              <a:t> </a:t>
            </a:r>
            <a:r>
              <a:rPr lang="en-US" dirty="0" err="1"/>
              <a:t>BlockChains</a:t>
            </a:r>
            <a:r>
              <a:rPr lang="en-US" dirty="0"/>
              <a:t> are at risk of a “race” situation in which one group of miners is working to append record R, and some other group, record S.   A tie can easily occur.</a:t>
            </a:r>
          </a:p>
          <a:p>
            <a:endParaRPr lang="en-US" dirty="0"/>
          </a:p>
          <a:p>
            <a:r>
              <a:rPr lang="en-US" dirty="0" err="1"/>
              <a:t>BlockChain</a:t>
            </a:r>
            <a:r>
              <a:rPr lang="en-US" dirty="0"/>
              <a:t> systems “adopt the longest chain” (may the best miners win).  This can cause a rollback if a few blocks were appended by group A, but then group B suddenly publishes a longer extension.</a:t>
            </a:r>
          </a:p>
          <a:p>
            <a:endParaRPr lang="en-US" dirty="0"/>
          </a:p>
          <a:p>
            <a:r>
              <a:rPr lang="en-US" dirty="0"/>
              <a:t>In practice, rollbacks longer than 6 blocks are never observed.</a:t>
            </a:r>
          </a:p>
        </p:txBody>
      </p:sp>
      <p:sp>
        <p:nvSpPr>
          <p:cNvPr id="4" name="Footer Placeholder 3">
            <a:extLst>
              <a:ext uri="{FF2B5EF4-FFF2-40B4-BE49-F238E27FC236}">
                <a16:creationId xmlns:a16="http://schemas.microsoft.com/office/drawing/2014/main" id="{B772B70B-36CE-4736-926C-99F9744C974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5E714E3-F19D-4DFF-A371-D0859C717A9C}"/>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3664525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F016-A065-417B-A36F-C92D9B5ABDD9}"/>
              </a:ext>
            </a:extLst>
          </p:cNvPr>
          <p:cNvSpPr>
            <a:spLocks noGrp="1"/>
          </p:cNvSpPr>
          <p:nvPr>
            <p:ph type="title"/>
          </p:nvPr>
        </p:nvSpPr>
        <p:spPr/>
        <p:txBody>
          <a:bodyPr/>
          <a:lstStyle/>
          <a:p>
            <a:r>
              <a:rPr lang="en-US" dirty="0"/>
              <a:t>In contrast, </a:t>
            </a:r>
            <a:r>
              <a:rPr lang="en-US" u="sng" dirty="0"/>
              <a:t>Permissioned</a:t>
            </a:r>
            <a:r>
              <a:rPr lang="en-US" dirty="0"/>
              <a:t> </a:t>
            </a:r>
            <a:r>
              <a:rPr lang="en-US" dirty="0" err="1"/>
              <a:t>BlockChain</a:t>
            </a:r>
            <a:r>
              <a:rPr lang="en-US" dirty="0"/>
              <a:t> doesn’t need Proof of work</a:t>
            </a:r>
          </a:p>
        </p:txBody>
      </p:sp>
      <p:sp>
        <p:nvSpPr>
          <p:cNvPr id="3" name="Content Placeholder 2">
            <a:extLst>
              <a:ext uri="{FF2B5EF4-FFF2-40B4-BE49-F238E27FC236}">
                <a16:creationId xmlns:a16="http://schemas.microsoft.com/office/drawing/2014/main" id="{ED3D8CC1-B6F8-44F7-8028-97474E94A5C9}"/>
              </a:ext>
            </a:extLst>
          </p:cNvPr>
          <p:cNvSpPr>
            <a:spLocks noGrp="1"/>
          </p:cNvSpPr>
          <p:nvPr>
            <p:ph idx="1"/>
          </p:nvPr>
        </p:nvSpPr>
        <p:spPr/>
        <p:txBody>
          <a:bodyPr/>
          <a:lstStyle/>
          <a:p>
            <a:r>
              <a:rPr lang="en-US" dirty="0"/>
              <a:t>A permissioned system is operated by known, trusted, authorized servers.</a:t>
            </a:r>
          </a:p>
          <a:p>
            <a:endParaRPr lang="en-US" dirty="0"/>
          </a:p>
          <a:p>
            <a:r>
              <a:rPr lang="en-US" dirty="0"/>
              <a:t>They won’t attack the chain by trying to overload it with transactions in an unfair way, and they would charge for any transactions they append on behalf of external clients.</a:t>
            </a:r>
          </a:p>
          <a:p>
            <a:endParaRPr lang="en-US" dirty="0"/>
          </a:p>
          <a:p>
            <a:r>
              <a:rPr lang="en-US" dirty="0"/>
              <a:t>So we can avoid this costly step with datacenter </a:t>
            </a:r>
            <a:r>
              <a:rPr lang="en-US" dirty="0" err="1"/>
              <a:t>BlockChain</a:t>
            </a:r>
            <a:r>
              <a:rPr lang="en-US" dirty="0"/>
              <a:t> solutions.</a:t>
            </a:r>
          </a:p>
        </p:txBody>
      </p:sp>
      <p:sp>
        <p:nvSpPr>
          <p:cNvPr id="4" name="Footer Placeholder 3">
            <a:extLst>
              <a:ext uri="{FF2B5EF4-FFF2-40B4-BE49-F238E27FC236}">
                <a16:creationId xmlns:a16="http://schemas.microsoft.com/office/drawing/2014/main" id="{291C97F9-BB02-49B5-A07D-AE80EF57D25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04703CE-51C6-41B7-B9BC-7062519EE85F}"/>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223794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 don’t really trust the permissioned provider?</a:t>
            </a:r>
          </a:p>
        </p:txBody>
      </p:sp>
      <p:sp>
        <p:nvSpPr>
          <p:cNvPr id="3" name="Content Placeholder 2"/>
          <p:cNvSpPr>
            <a:spLocks noGrp="1"/>
          </p:cNvSpPr>
          <p:nvPr>
            <p:ph idx="1"/>
          </p:nvPr>
        </p:nvSpPr>
        <p:spPr/>
        <p:txBody>
          <a:bodyPr>
            <a:normAutofit lnSpcReduction="10000"/>
          </a:bodyPr>
          <a:lstStyle/>
          <a:p>
            <a:r>
              <a:rPr lang="en-US" dirty="0"/>
              <a:t>We can mix methods: a global “proof” with a local “data store”</a:t>
            </a:r>
          </a:p>
          <a:p>
            <a:endParaRPr lang="en-US" dirty="0"/>
          </a:p>
          <a:p>
            <a:r>
              <a:rPr lang="en-US" dirty="0"/>
              <a:t>Our permissioned provider can commit to some form of cryptographic root of each new version of the log (or tree), and to a proof that the new version extends the old version.</a:t>
            </a:r>
          </a:p>
          <a:p>
            <a:endParaRPr lang="en-US" dirty="0"/>
          </a:p>
          <a:p>
            <a:r>
              <a:rPr lang="en-US" dirty="0"/>
              <a:t>The “commit” is broadly shared and pins the provide down.  Then for an append or a query, the provider can be asked to also provide a proof that they did the append, or that the query response is correct &amp; complete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2882860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5AB2-4E48-4844-B068-6F93AA50ED23}"/>
              </a:ext>
            </a:extLst>
          </p:cNvPr>
          <p:cNvSpPr>
            <a:spLocks noGrp="1"/>
          </p:cNvSpPr>
          <p:nvPr>
            <p:ph type="title"/>
          </p:nvPr>
        </p:nvSpPr>
        <p:spPr/>
        <p:txBody>
          <a:bodyPr/>
          <a:lstStyle/>
          <a:p>
            <a:r>
              <a:rPr lang="en-US" dirty="0"/>
              <a:t>What’s In a Transaction?</a:t>
            </a:r>
          </a:p>
        </p:txBody>
      </p:sp>
      <p:sp>
        <p:nvSpPr>
          <p:cNvPr id="3" name="Content Placeholder 2">
            <a:extLst>
              <a:ext uri="{FF2B5EF4-FFF2-40B4-BE49-F238E27FC236}">
                <a16:creationId xmlns:a16="http://schemas.microsoft.com/office/drawing/2014/main" id="{E9AD04B6-30CA-464F-B28D-184D28072C5E}"/>
              </a:ext>
            </a:extLst>
          </p:cNvPr>
          <p:cNvSpPr>
            <a:spLocks noGrp="1"/>
          </p:cNvSpPr>
          <p:nvPr>
            <p:ph idx="1"/>
          </p:nvPr>
        </p:nvSpPr>
        <p:spPr/>
        <p:txBody>
          <a:bodyPr/>
          <a:lstStyle/>
          <a:p>
            <a:r>
              <a:rPr lang="en-US" dirty="0"/>
              <a:t>Some </a:t>
            </a:r>
            <a:r>
              <a:rPr lang="en-US" dirty="0" err="1"/>
              <a:t>BlockChain</a:t>
            </a:r>
            <a:r>
              <a:rPr lang="en-US" dirty="0"/>
              <a:t> systems are very rigid.  For example, a </a:t>
            </a:r>
            <a:r>
              <a:rPr lang="en-US" dirty="0" err="1"/>
              <a:t>BitCoin</a:t>
            </a:r>
            <a:r>
              <a:rPr lang="en-US" dirty="0"/>
              <a:t> </a:t>
            </a:r>
            <a:r>
              <a:rPr lang="en-US" dirty="0" err="1"/>
              <a:t>BlockChain</a:t>
            </a:r>
            <a:r>
              <a:rPr lang="en-US" dirty="0"/>
              <a:t> record can only support a few operations on </a:t>
            </a:r>
            <a:r>
              <a:rPr lang="en-US" dirty="0" err="1"/>
              <a:t>BitCoins</a:t>
            </a:r>
            <a:r>
              <a:rPr lang="en-US" dirty="0"/>
              <a:t>.</a:t>
            </a:r>
          </a:p>
          <a:p>
            <a:endParaRPr lang="en-US" dirty="0"/>
          </a:p>
          <a:p>
            <a:r>
              <a:rPr lang="en-US" dirty="0"/>
              <a:t>These represent transactions: Ken sells Ittay a packet of gum for 10</a:t>
            </a:r>
          </a:p>
          <a:p>
            <a:endParaRPr lang="en-US" dirty="0"/>
          </a:p>
          <a:p>
            <a:r>
              <a:rPr lang="en-US" dirty="0"/>
              <a:t>In a </a:t>
            </a:r>
            <a:r>
              <a:rPr lang="en-US" dirty="0" err="1"/>
              <a:t>permissionless</a:t>
            </a:r>
            <a:r>
              <a:rPr lang="en-US" dirty="0"/>
              <a:t> scheme, Ken would probably wait for a while before handing the gum to Ittay.  With permissions, rollback risk can be reduced or even completely eliminated.</a:t>
            </a:r>
          </a:p>
        </p:txBody>
      </p:sp>
      <p:sp>
        <p:nvSpPr>
          <p:cNvPr id="4" name="Footer Placeholder 3">
            <a:extLst>
              <a:ext uri="{FF2B5EF4-FFF2-40B4-BE49-F238E27FC236}">
                <a16:creationId xmlns:a16="http://schemas.microsoft.com/office/drawing/2014/main" id="{49034105-8BF3-428C-B17D-8912C6A9D96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F177299-FE45-4D0D-BDFC-4EA0D1AD55AE}"/>
              </a:ext>
            </a:extLst>
          </p:cNvPr>
          <p:cNvSpPr>
            <a:spLocks noGrp="1"/>
          </p:cNvSpPr>
          <p:nvPr>
            <p:ph type="sldNum" sz="quarter" idx="12"/>
          </p:nvPr>
        </p:nvSpPr>
        <p:spPr/>
        <p:txBody>
          <a:bodyPr/>
          <a:lstStyle/>
          <a:p>
            <a:fld id="{3C974458-8A97-4835-BF79-1FB6D7856C21}" type="slidenum">
              <a:rPr lang="en-US" smtClean="0"/>
              <a:t>46</a:t>
            </a:fld>
            <a:endParaRPr lang="en-US"/>
          </a:p>
        </p:txBody>
      </p:sp>
      <p:pic>
        <p:nvPicPr>
          <p:cNvPr id="8" name="Picture 7">
            <a:extLst>
              <a:ext uri="{FF2B5EF4-FFF2-40B4-BE49-F238E27FC236}">
                <a16:creationId xmlns:a16="http://schemas.microsoft.com/office/drawing/2014/main" id="{4F1B9139-FB3D-4034-BA59-707862BF19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6761" y="3845515"/>
            <a:ext cx="261143" cy="360000"/>
          </a:xfrm>
          <a:prstGeom prst="rect">
            <a:avLst/>
          </a:prstGeom>
        </p:spPr>
      </p:pic>
    </p:spTree>
    <p:extLst>
      <p:ext uri="{BB962C8B-B14F-4D97-AF65-F5344CB8AC3E}">
        <p14:creationId xmlns:p14="http://schemas.microsoft.com/office/powerpoint/2010/main" val="3431050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E2B6-54B6-4CF1-90F0-1ADE553862AC}"/>
              </a:ext>
            </a:extLst>
          </p:cNvPr>
          <p:cNvSpPr>
            <a:spLocks noGrp="1"/>
          </p:cNvSpPr>
          <p:nvPr>
            <p:ph type="title"/>
          </p:nvPr>
        </p:nvSpPr>
        <p:spPr/>
        <p:txBody>
          <a:bodyPr/>
          <a:lstStyle/>
          <a:p>
            <a:r>
              <a:rPr lang="en-US" dirty="0"/>
              <a:t>Fancier Transactions</a:t>
            </a:r>
          </a:p>
        </p:txBody>
      </p:sp>
      <p:sp>
        <p:nvSpPr>
          <p:cNvPr id="3" name="Content Placeholder 2">
            <a:extLst>
              <a:ext uri="{FF2B5EF4-FFF2-40B4-BE49-F238E27FC236}">
                <a16:creationId xmlns:a16="http://schemas.microsoft.com/office/drawing/2014/main" id="{83D3A675-2C63-40EF-ABEA-AFBE9557D65A}"/>
              </a:ext>
            </a:extLst>
          </p:cNvPr>
          <p:cNvSpPr>
            <a:spLocks noGrp="1"/>
          </p:cNvSpPr>
          <p:nvPr>
            <p:ph idx="1"/>
          </p:nvPr>
        </p:nvSpPr>
        <p:spPr/>
        <p:txBody>
          <a:bodyPr/>
          <a:lstStyle/>
          <a:p>
            <a:r>
              <a:rPr lang="en-US" dirty="0"/>
              <a:t>There are several standards for encoding fancier “digital contracts” into records suitable for </a:t>
            </a:r>
            <a:r>
              <a:rPr lang="en-US" dirty="0" err="1"/>
              <a:t>BlockChain</a:t>
            </a:r>
            <a:r>
              <a:rPr lang="en-US" dirty="0"/>
              <a:t>.</a:t>
            </a:r>
          </a:p>
          <a:p>
            <a:endParaRPr lang="en-US" dirty="0"/>
          </a:p>
          <a:p>
            <a:r>
              <a:rPr lang="en-US" dirty="0"/>
              <a:t>One, called </a:t>
            </a:r>
            <a:r>
              <a:rPr lang="en-US" dirty="0" err="1"/>
              <a:t>HyperLedger</a:t>
            </a:r>
            <a:r>
              <a:rPr lang="en-US" dirty="0"/>
              <a:t>, uses HTML as its underlying “language”.</a:t>
            </a:r>
          </a:p>
          <a:p>
            <a:endParaRPr lang="en-US" dirty="0"/>
          </a:p>
          <a:p>
            <a:r>
              <a:rPr lang="en-US" dirty="0"/>
              <a:t>A second, Ethereum, has a sophisticated language of its own, and can even encode computational tasks into the transaction record.</a:t>
            </a:r>
          </a:p>
        </p:txBody>
      </p:sp>
      <p:sp>
        <p:nvSpPr>
          <p:cNvPr id="4" name="Footer Placeholder 3">
            <a:extLst>
              <a:ext uri="{FF2B5EF4-FFF2-40B4-BE49-F238E27FC236}">
                <a16:creationId xmlns:a16="http://schemas.microsoft.com/office/drawing/2014/main" id="{07BAA65B-0B3A-4338-AAB3-7B125E2CE7C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16DCB37-4E9D-44A4-8C51-1CDAEA98B0F6}"/>
              </a:ext>
            </a:extLst>
          </p:cNvPr>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3028517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3C9F-3335-4F36-AE02-305E6FD7B23D}"/>
              </a:ext>
            </a:extLst>
          </p:cNvPr>
          <p:cNvSpPr>
            <a:spLocks noGrp="1"/>
          </p:cNvSpPr>
          <p:nvPr>
            <p:ph type="title"/>
          </p:nvPr>
        </p:nvSpPr>
        <p:spPr/>
        <p:txBody>
          <a:bodyPr/>
          <a:lstStyle/>
          <a:p>
            <a:r>
              <a:rPr lang="en-US" dirty="0"/>
              <a:t>One issue: Validation</a:t>
            </a:r>
          </a:p>
        </p:txBody>
      </p:sp>
      <p:sp>
        <p:nvSpPr>
          <p:cNvPr id="3" name="Content Placeholder 2">
            <a:extLst>
              <a:ext uri="{FF2B5EF4-FFF2-40B4-BE49-F238E27FC236}">
                <a16:creationId xmlns:a16="http://schemas.microsoft.com/office/drawing/2014/main" id="{688DB7E6-E473-4D0C-8E2B-48868A9200F0}"/>
              </a:ext>
            </a:extLst>
          </p:cNvPr>
          <p:cNvSpPr>
            <a:spLocks noGrp="1"/>
          </p:cNvSpPr>
          <p:nvPr>
            <p:ph idx="1"/>
          </p:nvPr>
        </p:nvSpPr>
        <p:spPr/>
        <p:txBody>
          <a:bodyPr>
            <a:normAutofit lnSpcReduction="10000"/>
          </a:bodyPr>
          <a:lstStyle/>
          <a:p>
            <a:r>
              <a:rPr lang="en-US" dirty="0"/>
              <a:t>In existing blockchain systems, every participant maintains a replica of the entire blockchain.</a:t>
            </a:r>
          </a:p>
          <a:p>
            <a:endParaRPr lang="en-US" dirty="0"/>
          </a:p>
          <a:p>
            <a:r>
              <a:rPr lang="en-US" dirty="0"/>
              <a:t>But as blockchains grow, this could become unworkable.  A blockchain might be hundreds of gigabytes long… users will want to download portions</a:t>
            </a:r>
          </a:p>
          <a:p>
            <a:endParaRPr lang="en-US" dirty="0"/>
          </a:p>
          <a:p>
            <a:r>
              <a:rPr lang="en-US" dirty="0"/>
              <a:t>If a user only downloads the record they are seeking, how can the system validate that the </a:t>
            </a:r>
            <a:r>
              <a:rPr lang="en-US" i="1" dirty="0"/>
              <a:t>entire chain </a:t>
            </a:r>
            <a:r>
              <a:rPr lang="en-US" dirty="0"/>
              <a:t>is intact and properly signed?</a:t>
            </a:r>
          </a:p>
        </p:txBody>
      </p:sp>
      <p:sp>
        <p:nvSpPr>
          <p:cNvPr id="4" name="Footer Placeholder 3">
            <a:extLst>
              <a:ext uri="{FF2B5EF4-FFF2-40B4-BE49-F238E27FC236}">
                <a16:creationId xmlns:a16="http://schemas.microsoft.com/office/drawing/2014/main" id="{6E951F3D-32E7-4897-95A6-0DA425D087D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1DC0750-1CB2-4768-B5FB-03AAAF823B2C}"/>
              </a:ext>
            </a:extLst>
          </p:cNvPr>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1630568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02BA-0E5A-45C0-802C-830C105F1809}"/>
              </a:ext>
            </a:extLst>
          </p:cNvPr>
          <p:cNvSpPr>
            <a:spLocks noGrp="1"/>
          </p:cNvSpPr>
          <p:nvPr>
            <p:ph type="title"/>
          </p:nvPr>
        </p:nvSpPr>
        <p:spPr/>
        <p:txBody>
          <a:bodyPr/>
          <a:lstStyle/>
          <a:p>
            <a:r>
              <a:rPr lang="en-US" dirty="0"/>
              <a:t>More Issues</a:t>
            </a:r>
          </a:p>
        </p:txBody>
      </p:sp>
      <p:sp>
        <p:nvSpPr>
          <p:cNvPr id="3" name="Content Placeholder 2">
            <a:extLst>
              <a:ext uri="{FF2B5EF4-FFF2-40B4-BE49-F238E27FC236}">
                <a16:creationId xmlns:a16="http://schemas.microsoft.com/office/drawing/2014/main" id="{52208D97-2E3E-443F-BEDD-435DEF77DC1A}"/>
              </a:ext>
            </a:extLst>
          </p:cNvPr>
          <p:cNvSpPr>
            <a:spLocks noGrp="1"/>
          </p:cNvSpPr>
          <p:nvPr>
            <p:ph idx="1"/>
          </p:nvPr>
        </p:nvSpPr>
        <p:spPr/>
        <p:txBody>
          <a:bodyPr/>
          <a:lstStyle/>
          <a:p>
            <a:r>
              <a:rPr lang="en-US" dirty="0"/>
              <a:t>With </a:t>
            </a:r>
            <a:r>
              <a:rPr lang="en-US" dirty="0" err="1"/>
              <a:t>permissionless</a:t>
            </a:r>
            <a:r>
              <a:rPr lang="en-US" dirty="0"/>
              <a:t> </a:t>
            </a:r>
            <a:r>
              <a:rPr lang="en-US" dirty="0" err="1"/>
              <a:t>BlockChain</a:t>
            </a:r>
            <a:r>
              <a:rPr lang="en-US" dirty="0"/>
              <a:t>, is it really “safe” to trust that after six blocks have been appended, the chain won’t roll back and invalidate my transaction?  (“When should Ken give the lemonade to Sally?”)</a:t>
            </a:r>
          </a:p>
          <a:p>
            <a:endParaRPr lang="en-US" dirty="0"/>
          </a:p>
          <a:p>
            <a:r>
              <a:rPr lang="en-US" dirty="0"/>
              <a:t>If a smart contract references future events, what would be the “semantics” of that contract, in a PL sense?  Does the meaning depend on waiting for the future to occur?  Can chains of dependencies arise, or contracts that are undecidable, or infeasibly complex to “evaluate”?</a:t>
            </a:r>
          </a:p>
        </p:txBody>
      </p:sp>
      <p:sp>
        <p:nvSpPr>
          <p:cNvPr id="4" name="Footer Placeholder 3">
            <a:extLst>
              <a:ext uri="{FF2B5EF4-FFF2-40B4-BE49-F238E27FC236}">
                <a16:creationId xmlns:a16="http://schemas.microsoft.com/office/drawing/2014/main" id="{5B39F23F-B29E-445A-9E16-5EE1F6AC4EC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3B85473-F080-485C-A1DD-F06E073844A1}"/>
              </a:ext>
            </a:extLst>
          </p:cNvPr>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120662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0EDF2F-5385-473B-AECA-E54EC0CEBF9D}"/>
              </a:ext>
            </a:extLst>
          </p:cNvPr>
          <p:cNvPicPr>
            <a:picLocks noChangeAspect="1"/>
          </p:cNvPicPr>
          <p:nvPr/>
        </p:nvPicPr>
        <p:blipFill>
          <a:blip r:embed="rId2"/>
          <a:stretch>
            <a:fillRect/>
          </a:stretch>
        </p:blipFill>
        <p:spPr>
          <a:xfrm>
            <a:off x="4376560" y="4089992"/>
            <a:ext cx="415584" cy="415584"/>
          </a:xfrm>
          <a:prstGeom prst="rect">
            <a:avLst/>
          </a:prstGeom>
        </p:spPr>
      </p:pic>
      <p:pic>
        <p:nvPicPr>
          <p:cNvPr id="10" name="Picture 9">
            <a:extLst>
              <a:ext uri="{FF2B5EF4-FFF2-40B4-BE49-F238E27FC236}">
                <a16:creationId xmlns:a16="http://schemas.microsoft.com/office/drawing/2014/main" id="{DF2CABC4-C2DE-4C11-9000-0CB8E2F1C99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1146" y="4357585"/>
            <a:ext cx="415584" cy="415584"/>
          </a:xfrm>
          <a:prstGeom prst="rect">
            <a:avLst/>
          </a:prstGeom>
        </p:spPr>
      </p:pic>
      <p:pic>
        <p:nvPicPr>
          <p:cNvPr id="3" name="Picture 2">
            <a:extLst>
              <a:ext uri="{FF2B5EF4-FFF2-40B4-BE49-F238E27FC236}">
                <a16:creationId xmlns:a16="http://schemas.microsoft.com/office/drawing/2014/main" id="{21CA13BD-49A0-43BB-B5BB-AE759781335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123263" y="4653567"/>
            <a:ext cx="415584" cy="415584"/>
          </a:xfrm>
          <a:prstGeom prst="rect">
            <a:avLst/>
          </a:prstGeom>
        </p:spPr>
      </p:pic>
      <p:sp>
        <p:nvSpPr>
          <p:cNvPr id="9" name="Flowchart: Document 8">
            <a:extLst>
              <a:ext uri="{FF2B5EF4-FFF2-40B4-BE49-F238E27FC236}">
                <a16:creationId xmlns:a16="http://schemas.microsoft.com/office/drawing/2014/main" id="{0FE72DFF-1C19-471D-8874-AF8CE605FF0E}"/>
              </a:ext>
            </a:extLst>
          </p:cNvPr>
          <p:cNvSpPr/>
          <p:nvPr/>
        </p:nvSpPr>
        <p:spPr>
          <a:xfrm>
            <a:off x="7128951" y="3758083"/>
            <a:ext cx="1837267" cy="103936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3-9-2011, 10:21am: Professor Ken borrows $5,000 at current rate</a:t>
            </a:r>
          </a:p>
        </p:txBody>
      </p:sp>
      <p:sp>
        <p:nvSpPr>
          <p:cNvPr id="2" name="Title 1">
            <a:extLst>
              <a:ext uri="{FF2B5EF4-FFF2-40B4-BE49-F238E27FC236}">
                <a16:creationId xmlns:a16="http://schemas.microsoft.com/office/drawing/2014/main" id="{DE38E4D6-97EE-4248-939E-79E7271F7911}"/>
              </a:ext>
            </a:extLst>
          </p:cNvPr>
          <p:cNvSpPr>
            <a:spLocks noGrp="1"/>
          </p:cNvSpPr>
          <p:nvPr>
            <p:ph type="title"/>
          </p:nvPr>
        </p:nvSpPr>
        <p:spPr/>
        <p:txBody>
          <a:bodyPr/>
          <a:lstStyle/>
          <a:p>
            <a:r>
              <a:rPr lang="en-US" dirty="0"/>
              <a:t>How might a bank use blockchain?</a:t>
            </a:r>
          </a:p>
        </p:txBody>
      </p:sp>
      <p:sp>
        <p:nvSpPr>
          <p:cNvPr id="4" name="Footer Placeholder 3">
            <a:extLst>
              <a:ext uri="{FF2B5EF4-FFF2-40B4-BE49-F238E27FC236}">
                <a16:creationId xmlns:a16="http://schemas.microsoft.com/office/drawing/2014/main" id="{A09392CB-C2F9-4BBD-94C5-87D9158C47B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8E0CEAD-46C6-4E51-B600-D0B977AF1F59}"/>
              </a:ext>
            </a:extLst>
          </p:cNvPr>
          <p:cNvSpPr>
            <a:spLocks noGrp="1"/>
          </p:cNvSpPr>
          <p:nvPr>
            <p:ph type="sldNum" sz="quarter" idx="12"/>
          </p:nvPr>
        </p:nvSpPr>
        <p:spPr/>
        <p:txBody>
          <a:bodyPr/>
          <a:lstStyle/>
          <a:p>
            <a:fld id="{3C974458-8A97-4835-BF79-1FB6D7856C21}" type="slidenum">
              <a:rPr lang="en-US" smtClean="0"/>
              <a:t>5</a:t>
            </a:fld>
            <a:endParaRPr lang="en-US"/>
          </a:p>
        </p:txBody>
      </p:sp>
      <p:sp>
        <p:nvSpPr>
          <p:cNvPr id="8" name="Flowchart: Document 7">
            <a:extLst>
              <a:ext uri="{FF2B5EF4-FFF2-40B4-BE49-F238E27FC236}">
                <a16:creationId xmlns:a16="http://schemas.microsoft.com/office/drawing/2014/main" id="{E038A277-7B44-408F-9BBD-74695B43D0D8}"/>
              </a:ext>
            </a:extLst>
          </p:cNvPr>
          <p:cNvSpPr/>
          <p:nvPr/>
        </p:nvSpPr>
        <p:spPr>
          <a:xfrm>
            <a:off x="4707473" y="3852334"/>
            <a:ext cx="1837267" cy="103936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3-9-2011, 10:19am: AFCU is raising mortgage rates to 3.95%</a:t>
            </a:r>
          </a:p>
        </p:txBody>
      </p:sp>
      <p:sp>
        <p:nvSpPr>
          <p:cNvPr id="7" name="Flowchart: Multidocument 6">
            <a:extLst>
              <a:ext uri="{FF2B5EF4-FFF2-40B4-BE49-F238E27FC236}">
                <a16:creationId xmlns:a16="http://schemas.microsoft.com/office/drawing/2014/main" id="{9B88A494-3709-4769-BF32-75CD304A2AF6}"/>
              </a:ext>
            </a:extLst>
          </p:cNvPr>
          <p:cNvSpPr/>
          <p:nvPr/>
        </p:nvSpPr>
        <p:spPr>
          <a:xfrm>
            <a:off x="2074333" y="3987800"/>
            <a:ext cx="2133600" cy="126796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Prior Records</a:t>
            </a:r>
          </a:p>
        </p:txBody>
      </p:sp>
    </p:spTree>
    <p:extLst>
      <p:ext uri="{BB962C8B-B14F-4D97-AF65-F5344CB8AC3E}">
        <p14:creationId xmlns:p14="http://schemas.microsoft.com/office/powerpoint/2010/main" val="212225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66667E-6 0 L -0.18086 0.00069 " pathEditMode="relative" rAng="0" ptsTypes="AA">
                                      <p:cBhvr>
                                        <p:cTn id="11" dur="2000" fill="hold"/>
                                        <p:tgtEl>
                                          <p:spTgt spid="8"/>
                                        </p:tgtEl>
                                        <p:attrNameLst>
                                          <p:attrName>ppt_x</p:attrName>
                                          <p:attrName>ppt_y</p:attrName>
                                        </p:attrNameLst>
                                      </p:cBhvr>
                                      <p:rCtr x="-9049" y="23"/>
                                    </p:animMotion>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3.95833E-6 -1.11111E-6 L -0.36836 0.00347 " pathEditMode="relative" rAng="0" ptsTypes="AA">
                                      <p:cBhvr>
                                        <p:cTn id="24" dur="2000" fill="hold"/>
                                        <p:tgtEl>
                                          <p:spTgt spid="9"/>
                                        </p:tgtEl>
                                        <p:attrNameLst>
                                          <p:attrName>ppt_x</p:attrName>
                                          <p:attrName>ppt_y</p:attrName>
                                        </p:attrNameLst>
                                      </p:cBhvr>
                                      <p:rCtr x="-18424" y="162"/>
                                    </p:animMotion>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BC3F-F58E-4697-A70F-0B903030C7C4}"/>
              </a:ext>
            </a:extLst>
          </p:cNvPr>
          <p:cNvSpPr>
            <a:spLocks noGrp="1"/>
          </p:cNvSpPr>
          <p:nvPr>
            <p:ph type="title"/>
          </p:nvPr>
        </p:nvSpPr>
        <p:spPr/>
        <p:txBody>
          <a:bodyPr/>
          <a:lstStyle/>
          <a:p>
            <a:r>
              <a:rPr lang="en-US" dirty="0"/>
              <a:t>A really big issue</a:t>
            </a:r>
          </a:p>
        </p:txBody>
      </p:sp>
      <p:sp>
        <p:nvSpPr>
          <p:cNvPr id="3" name="Content Placeholder 2">
            <a:extLst>
              <a:ext uri="{FF2B5EF4-FFF2-40B4-BE49-F238E27FC236}">
                <a16:creationId xmlns:a16="http://schemas.microsoft.com/office/drawing/2014/main" id="{BC2BF13E-C1D3-4282-A98C-C1188830A775}"/>
              </a:ext>
            </a:extLst>
          </p:cNvPr>
          <p:cNvSpPr>
            <a:spLocks noGrp="1"/>
          </p:cNvSpPr>
          <p:nvPr>
            <p:ph idx="1"/>
          </p:nvPr>
        </p:nvSpPr>
        <p:spPr/>
        <p:txBody>
          <a:bodyPr/>
          <a:lstStyle/>
          <a:p>
            <a:r>
              <a:rPr lang="en-US" dirty="0"/>
              <a:t>Quantum computers are advancing rapidly.</a:t>
            </a:r>
          </a:p>
          <a:p>
            <a:endParaRPr lang="en-US" dirty="0"/>
          </a:p>
          <a:p>
            <a:r>
              <a:rPr lang="en-US" dirty="0"/>
              <a:t>But many blockchains use cryptographic techniques known to be at risk if practical quantum computers emerge and can deal with really large quantum computations (on “</a:t>
            </a:r>
            <a:r>
              <a:rPr lang="en-US" dirty="0" err="1"/>
              <a:t>bignum</a:t>
            </a:r>
            <a:r>
              <a:rPr lang="en-US" dirty="0"/>
              <a:t>” numbers with thousands of digits).</a:t>
            </a:r>
          </a:p>
          <a:p>
            <a:endParaRPr lang="en-US" dirty="0"/>
          </a:p>
          <a:p>
            <a:r>
              <a:rPr lang="en-US" dirty="0"/>
              <a:t>People are asking: Is this becoming a real risk?</a:t>
            </a:r>
          </a:p>
        </p:txBody>
      </p:sp>
      <p:sp>
        <p:nvSpPr>
          <p:cNvPr id="4" name="Footer Placeholder 3">
            <a:extLst>
              <a:ext uri="{FF2B5EF4-FFF2-40B4-BE49-F238E27FC236}">
                <a16:creationId xmlns:a16="http://schemas.microsoft.com/office/drawing/2014/main" id="{46D51AFC-00F8-46DB-A417-7065A6209AC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31F5649-8E92-4B7A-83AF-3E1FB9118703}"/>
              </a:ext>
            </a:extLst>
          </p:cNvPr>
          <p:cNvSpPr>
            <a:spLocks noGrp="1"/>
          </p:cNvSpPr>
          <p:nvPr>
            <p:ph type="sldNum" sz="quarter" idx="12"/>
          </p:nvPr>
        </p:nvSpPr>
        <p:spPr/>
        <p:txBody>
          <a:bodyPr/>
          <a:lstStyle/>
          <a:p>
            <a:fld id="{3C974458-8A97-4835-BF79-1FB6D7856C21}" type="slidenum">
              <a:rPr lang="en-US" smtClean="0"/>
              <a:t>50</a:t>
            </a:fld>
            <a:endParaRPr lang="en-US"/>
          </a:p>
        </p:txBody>
      </p:sp>
      <p:pic>
        <p:nvPicPr>
          <p:cNvPr id="7" name="Picture 6">
            <a:extLst>
              <a:ext uri="{FF2B5EF4-FFF2-40B4-BE49-F238E27FC236}">
                <a16:creationId xmlns:a16="http://schemas.microsoft.com/office/drawing/2014/main" id="{51F6A228-AEED-492E-987A-BCD48376B060}"/>
              </a:ext>
            </a:extLst>
          </p:cNvPr>
          <p:cNvPicPr>
            <a:picLocks noChangeAspect="1"/>
          </p:cNvPicPr>
          <p:nvPr/>
        </p:nvPicPr>
        <p:blipFill>
          <a:blip r:embed="rId2"/>
          <a:stretch>
            <a:fillRect/>
          </a:stretch>
        </p:blipFill>
        <p:spPr>
          <a:xfrm>
            <a:off x="9334561" y="223004"/>
            <a:ext cx="2619375" cy="1743075"/>
          </a:xfrm>
          <a:prstGeom prst="rect">
            <a:avLst/>
          </a:prstGeom>
        </p:spPr>
      </p:pic>
    </p:spTree>
    <p:extLst>
      <p:ext uri="{BB962C8B-B14F-4D97-AF65-F5344CB8AC3E}">
        <p14:creationId xmlns:p14="http://schemas.microsoft.com/office/powerpoint/2010/main" val="1587047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B4E2-D578-4084-AE22-A1C2BFD1FD18}"/>
              </a:ext>
            </a:extLst>
          </p:cNvPr>
          <p:cNvSpPr>
            <a:spLocks noGrp="1"/>
          </p:cNvSpPr>
          <p:nvPr>
            <p:ph type="title"/>
          </p:nvPr>
        </p:nvSpPr>
        <p:spPr/>
        <p:txBody>
          <a:bodyPr/>
          <a:lstStyle/>
          <a:p>
            <a:r>
              <a:rPr lang="en-US" dirty="0"/>
              <a:t>Will Quantum Computing break cryptography?</a:t>
            </a:r>
          </a:p>
        </p:txBody>
      </p:sp>
      <p:sp>
        <p:nvSpPr>
          <p:cNvPr id="3" name="Content Placeholder 2">
            <a:extLst>
              <a:ext uri="{FF2B5EF4-FFF2-40B4-BE49-F238E27FC236}">
                <a16:creationId xmlns:a16="http://schemas.microsoft.com/office/drawing/2014/main" id="{E4BE8E1E-A6F1-4051-838B-02F4F047C099}"/>
              </a:ext>
            </a:extLst>
          </p:cNvPr>
          <p:cNvSpPr>
            <a:spLocks noGrp="1"/>
          </p:cNvSpPr>
          <p:nvPr>
            <p:ph idx="1"/>
          </p:nvPr>
        </p:nvSpPr>
        <p:spPr/>
        <p:txBody>
          <a:bodyPr>
            <a:normAutofit/>
          </a:bodyPr>
          <a:lstStyle/>
          <a:p>
            <a:r>
              <a:rPr lang="en-US" dirty="0"/>
              <a:t>Which is closer to the truth?</a:t>
            </a:r>
          </a:p>
          <a:p>
            <a:endParaRPr lang="en-US" b="1" dirty="0">
              <a:solidFill>
                <a:srgbClr val="C00000"/>
              </a:solidFill>
            </a:endParaRPr>
          </a:p>
          <a:p>
            <a:r>
              <a:rPr lang="en-US" dirty="0"/>
              <a:t>A quantum computer can make non-deterministic guesses, check to see</a:t>
            </a:r>
            <a:br>
              <a:rPr lang="en-US" dirty="0"/>
            </a:br>
            <a:r>
              <a:rPr lang="en-US" dirty="0"/>
              <a:t>   if any are right (like guessing the factors of an RSA key), and then</a:t>
            </a:r>
            <a:br>
              <a:rPr lang="en-US" dirty="0"/>
            </a:br>
            <a:r>
              <a:rPr lang="en-US" dirty="0"/>
              <a:t>   output the correct one.</a:t>
            </a:r>
          </a:p>
          <a:p>
            <a:pPr>
              <a:buFont typeface="Wingdings" panose="05000000000000000000" pitchFamily="2" charset="2"/>
              <a:buChar char="Ø"/>
            </a:pPr>
            <a:r>
              <a:rPr lang="en-US" dirty="0"/>
              <a:t> A quantum computer can compute a near-infinite number of discrete </a:t>
            </a:r>
            <a:br>
              <a:rPr lang="en-US" dirty="0"/>
            </a:br>
            <a:r>
              <a:rPr lang="en-US" dirty="0"/>
              <a:t>   </a:t>
            </a:r>
            <a:r>
              <a:rPr lang="en-US" dirty="0" err="1"/>
              <a:t>fourier</a:t>
            </a:r>
            <a:r>
              <a:rPr lang="en-US" dirty="0"/>
              <a:t> transforms “concurrently”, but you can only read out one data-</a:t>
            </a:r>
            <a:br>
              <a:rPr lang="en-US" dirty="0"/>
            </a:br>
            <a:r>
              <a:rPr lang="en-US" dirty="0"/>
              <a:t>   point of the result at a time.</a:t>
            </a:r>
          </a:p>
        </p:txBody>
      </p:sp>
      <p:sp>
        <p:nvSpPr>
          <p:cNvPr id="4" name="Footer Placeholder 3">
            <a:extLst>
              <a:ext uri="{FF2B5EF4-FFF2-40B4-BE49-F238E27FC236}">
                <a16:creationId xmlns:a16="http://schemas.microsoft.com/office/drawing/2014/main" id="{AD1DCBBE-51C6-4777-BCC6-FAE839806B1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0DDD0AD-6C21-4E61-ABFB-B64087D4FA08}"/>
              </a:ext>
            </a:extLst>
          </p:cNvPr>
          <p:cNvSpPr>
            <a:spLocks noGrp="1"/>
          </p:cNvSpPr>
          <p:nvPr>
            <p:ph type="sldNum" sz="quarter" idx="12"/>
          </p:nvPr>
        </p:nvSpPr>
        <p:spPr/>
        <p:txBody>
          <a:bodyPr/>
          <a:lstStyle/>
          <a:p>
            <a:fld id="{3C974458-8A97-4835-BF79-1FB6D7856C21}" type="slidenum">
              <a:rPr lang="en-US" smtClean="0"/>
              <a:t>51</a:t>
            </a:fld>
            <a:endParaRPr lang="en-US"/>
          </a:p>
        </p:txBody>
      </p:sp>
      <p:sp>
        <p:nvSpPr>
          <p:cNvPr id="6" name="Oval 5">
            <a:extLst>
              <a:ext uri="{FF2B5EF4-FFF2-40B4-BE49-F238E27FC236}">
                <a16:creationId xmlns:a16="http://schemas.microsoft.com/office/drawing/2014/main" id="{D97219FD-77FE-4117-9D42-7E83094EB7D3}"/>
              </a:ext>
            </a:extLst>
          </p:cNvPr>
          <p:cNvSpPr/>
          <p:nvPr/>
        </p:nvSpPr>
        <p:spPr>
          <a:xfrm>
            <a:off x="632178" y="4538133"/>
            <a:ext cx="11178822" cy="19723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3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6674-6825-4765-8D21-4415EE449E6D}"/>
              </a:ext>
            </a:extLst>
          </p:cNvPr>
          <p:cNvSpPr>
            <a:spLocks noGrp="1"/>
          </p:cNvSpPr>
          <p:nvPr>
            <p:ph type="title"/>
          </p:nvPr>
        </p:nvSpPr>
        <p:spPr/>
        <p:txBody>
          <a:bodyPr/>
          <a:lstStyle/>
          <a:p>
            <a:r>
              <a:rPr lang="en-US" dirty="0"/>
              <a:t>Public Misunderstanding</a:t>
            </a:r>
          </a:p>
        </p:txBody>
      </p:sp>
      <p:sp>
        <p:nvSpPr>
          <p:cNvPr id="3" name="Content Placeholder 2">
            <a:extLst>
              <a:ext uri="{FF2B5EF4-FFF2-40B4-BE49-F238E27FC236}">
                <a16:creationId xmlns:a16="http://schemas.microsoft.com/office/drawing/2014/main" id="{3DF68196-1270-45F5-A9B4-8BCEE0424751}"/>
              </a:ext>
            </a:extLst>
          </p:cNvPr>
          <p:cNvSpPr>
            <a:spLocks noGrp="1"/>
          </p:cNvSpPr>
          <p:nvPr>
            <p:ph idx="1"/>
          </p:nvPr>
        </p:nvSpPr>
        <p:spPr/>
        <p:txBody>
          <a:bodyPr>
            <a:normAutofit lnSpcReduction="10000"/>
          </a:bodyPr>
          <a:lstStyle/>
          <a:p>
            <a:r>
              <a:rPr lang="en-US" dirty="0"/>
              <a:t>Popularity of the “many worlds” interpretation of physics has clouded the public conception of what a quantum computer can do!</a:t>
            </a:r>
          </a:p>
          <a:p>
            <a:endParaRPr lang="en-US" dirty="0"/>
          </a:p>
          <a:p>
            <a:r>
              <a:rPr lang="en-US" dirty="0"/>
              <a:t>In fact many worlds could be a valid model, for the most elementary level of Planck-scale physics (the layer where people talk about </a:t>
            </a:r>
            <a:r>
              <a:rPr lang="en-US" dirty="0" err="1"/>
              <a:t>mbranes</a:t>
            </a:r>
            <a:r>
              <a:rPr lang="en-US" dirty="0"/>
              <a:t> and string theory, and loop-quantum gravity).</a:t>
            </a:r>
          </a:p>
          <a:p>
            <a:endParaRPr lang="en-US" dirty="0"/>
          </a:p>
          <a:p>
            <a:r>
              <a:rPr lang="en-US" dirty="0"/>
              <a:t>But our macroscopic (“causally emergent”) world is very remote from that most basic layer of physical reality.</a:t>
            </a:r>
          </a:p>
        </p:txBody>
      </p:sp>
      <p:sp>
        <p:nvSpPr>
          <p:cNvPr id="4" name="Footer Placeholder 3">
            <a:extLst>
              <a:ext uri="{FF2B5EF4-FFF2-40B4-BE49-F238E27FC236}">
                <a16:creationId xmlns:a16="http://schemas.microsoft.com/office/drawing/2014/main" id="{C7201A33-FA19-4471-8172-BA116E1AB13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668E042-5DA6-4858-9023-CD346651B9A3}"/>
              </a:ext>
            </a:extLst>
          </p:cNvPr>
          <p:cNvSpPr>
            <a:spLocks noGrp="1"/>
          </p:cNvSpPr>
          <p:nvPr>
            <p:ph type="sldNum" sz="quarter" idx="12"/>
          </p:nvPr>
        </p:nvSpPr>
        <p:spPr/>
        <p:txBody>
          <a:bodyPr/>
          <a:lstStyle/>
          <a:p>
            <a:fld id="{3C974458-8A97-4835-BF79-1FB6D7856C21}" type="slidenum">
              <a:rPr lang="en-US" smtClean="0"/>
              <a:t>52</a:t>
            </a:fld>
            <a:endParaRPr lang="en-US"/>
          </a:p>
        </p:txBody>
      </p:sp>
    </p:spTree>
    <p:extLst>
      <p:ext uri="{BB962C8B-B14F-4D97-AF65-F5344CB8AC3E}">
        <p14:creationId xmlns:p14="http://schemas.microsoft.com/office/powerpoint/2010/main" val="2307593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58F9-39C7-4247-8704-0F8369FC4647}"/>
              </a:ext>
            </a:extLst>
          </p:cNvPr>
          <p:cNvSpPr>
            <a:spLocks noGrp="1"/>
          </p:cNvSpPr>
          <p:nvPr>
            <p:ph type="title"/>
          </p:nvPr>
        </p:nvSpPr>
        <p:spPr/>
        <p:txBody>
          <a:bodyPr/>
          <a:lstStyle/>
          <a:p>
            <a:r>
              <a:rPr lang="en-US" dirty="0"/>
              <a:t>Shor’s Algorithm</a:t>
            </a:r>
          </a:p>
        </p:txBody>
      </p:sp>
      <p:sp>
        <p:nvSpPr>
          <p:cNvPr id="3" name="Content Placeholder 2">
            <a:extLst>
              <a:ext uri="{FF2B5EF4-FFF2-40B4-BE49-F238E27FC236}">
                <a16:creationId xmlns:a16="http://schemas.microsoft.com/office/drawing/2014/main" id="{29830A95-8F79-4BD1-8781-A1564286272D}"/>
              </a:ext>
            </a:extLst>
          </p:cNvPr>
          <p:cNvSpPr>
            <a:spLocks noGrp="1"/>
          </p:cNvSpPr>
          <p:nvPr>
            <p:ph idx="1"/>
          </p:nvPr>
        </p:nvSpPr>
        <p:spPr/>
        <p:txBody>
          <a:bodyPr>
            <a:normAutofit fontScale="92500"/>
          </a:bodyPr>
          <a:lstStyle/>
          <a:p>
            <a:r>
              <a:rPr lang="en-US" dirty="0"/>
              <a:t>To factor RSA, Shor’s algorithm requires a special circuit specific to the size of the keys.</a:t>
            </a:r>
          </a:p>
          <a:p>
            <a:endParaRPr lang="en-US" dirty="0"/>
          </a:p>
          <a:p>
            <a:r>
              <a:rPr lang="en-US" dirty="0"/>
              <a:t>Then we input “all possible” n-bit integers, where n is the key length, like 1024.  This involves a “coherent entanglement” of n </a:t>
            </a:r>
            <a:r>
              <a:rPr lang="en-US" dirty="0" err="1"/>
              <a:t>qbits</a:t>
            </a:r>
            <a:r>
              <a:rPr lang="en-US" dirty="0"/>
              <a:t>.  But due to errors, </a:t>
            </a:r>
            <a:r>
              <a:rPr lang="en-US" dirty="0" err="1"/>
              <a:t>qbits</a:t>
            </a:r>
            <a:r>
              <a:rPr lang="en-US" dirty="0"/>
              <a:t> rapidly decohere.  Error correction will require vastly more </a:t>
            </a:r>
            <a:r>
              <a:rPr lang="en-US" dirty="0" err="1"/>
              <a:t>qbits</a:t>
            </a:r>
            <a:r>
              <a:rPr lang="en-US" dirty="0"/>
              <a:t>, and nobody is sure how many.  Perhaps millions or billions.]</a:t>
            </a:r>
          </a:p>
          <a:p>
            <a:endParaRPr lang="en-US" dirty="0"/>
          </a:p>
          <a:p>
            <a:r>
              <a:rPr lang="en-US" dirty="0"/>
              <a:t>The entangled data is then transformed by the circuit, which computes a DFFT</a:t>
            </a:r>
          </a:p>
        </p:txBody>
      </p:sp>
      <p:sp>
        <p:nvSpPr>
          <p:cNvPr id="4" name="Footer Placeholder 3">
            <a:extLst>
              <a:ext uri="{FF2B5EF4-FFF2-40B4-BE49-F238E27FC236}">
                <a16:creationId xmlns:a16="http://schemas.microsoft.com/office/drawing/2014/main" id="{6227CB3E-A73B-4070-A799-8FD84FDACE3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FED1338-69D0-4694-8D39-59A65817DEDD}"/>
              </a:ext>
            </a:extLst>
          </p:cNvPr>
          <p:cNvSpPr>
            <a:spLocks noGrp="1"/>
          </p:cNvSpPr>
          <p:nvPr>
            <p:ph type="sldNum" sz="quarter" idx="12"/>
          </p:nvPr>
        </p:nvSpPr>
        <p:spPr/>
        <p:txBody>
          <a:bodyPr/>
          <a:lstStyle/>
          <a:p>
            <a:fld id="{3C974458-8A97-4835-BF79-1FB6D7856C21}" type="slidenum">
              <a:rPr lang="en-US" smtClean="0"/>
              <a:t>53</a:t>
            </a:fld>
            <a:endParaRPr lang="en-US"/>
          </a:p>
        </p:txBody>
      </p:sp>
      <p:pic>
        <p:nvPicPr>
          <p:cNvPr id="6" name="Picture 5">
            <a:extLst>
              <a:ext uri="{FF2B5EF4-FFF2-40B4-BE49-F238E27FC236}">
                <a16:creationId xmlns:a16="http://schemas.microsoft.com/office/drawing/2014/main" id="{85EA56B1-A9F9-41E9-BCFB-C5115283D9FC}"/>
              </a:ext>
            </a:extLst>
          </p:cNvPr>
          <p:cNvPicPr>
            <a:picLocks noChangeAspect="1"/>
          </p:cNvPicPr>
          <p:nvPr/>
        </p:nvPicPr>
        <p:blipFill>
          <a:blip r:embed="rId3"/>
          <a:stretch>
            <a:fillRect/>
          </a:stretch>
        </p:blipFill>
        <p:spPr>
          <a:xfrm>
            <a:off x="9334561" y="223004"/>
            <a:ext cx="2619375" cy="1743075"/>
          </a:xfrm>
          <a:prstGeom prst="rect">
            <a:avLst/>
          </a:prstGeom>
        </p:spPr>
      </p:pic>
    </p:spTree>
    <p:extLst>
      <p:ext uri="{BB962C8B-B14F-4D97-AF65-F5344CB8AC3E}">
        <p14:creationId xmlns:p14="http://schemas.microsoft.com/office/powerpoint/2010/main" val="1024464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EF21-01ED-4346-8732-9821962ED6A5}"/>
              </a:ext>
            </a:extLst>
          </p:cNvPr>
          <p:cNvSpPr>
            <a:spLocks noGrp="1"/>
          </p:cNvSpPr>
          <p:nvPr>
            <p:ph type="title"/>
          </p:nvPr>
        </p:nvSpPr>
        <p:spPr/>
        <p:txBody>
          <a:bodyPr/>
          <a:lstStyle/>
          <a:p>
            <a:r>
              <a:rPr lang="en-US" dirty="0"/>
              <a:t>Reading the output</a:t>
            </a:r>
          </a:p>
        </p:txBody>
      </p:sp>
      <p:sp>
        <p:nvSpPr>
          <p:cNvPr id="3" name="Content Placeholder 2">
            <a:extLst>
              <a:ext uri="{FF2B5EF4-FFF2-40B4-BE49-F238E27FC236}">
                <a16:creationId xmlns:a16="http://schemas.microsoft.com/office/drawing/2014/main" id="{95D6F284-4ED6-47CE-B84B-EFF45F51E3B8}"/>
              </a:ext>
            </a:extLst>
          </p:cNvPr>
          <p:cNvSpPr>
            <a:spLocks noGrp="1"/>
          </p:cNvSpPr>
          <p:nvPr>
            <p:ph idx="1"/>
          </p:nvPr>
        </p:nvSpPr>
        <p:spPr/>
        <p:txBody>
          <a:bodyPr>
            <a:normAutofit lnSpcReduction="10000"/>
          </a:bodyPr>
          <a:lstStyle/>
          <a:p>
            <a:r>
              <a:rPr lang="en-US" dirty="0"/>
              <a:t>You read the output of a quantum computer by setting up the experiment again and again and then repeatedly extracting a single sample.</a:t>
            </a:r>
          </a:p>
          <a:p>
            <a:endParaRPr lang="en-US" dirty="0"/>
          </a:p>
          <a:p>
            <a:r>
              <a:rPr lang="en-US" dirty="0"/>
              <a:t>Over time, the values you read build up to a kind of probability density image, like a photo created pixel by pixel.</a:t>
            </a:r>
          </a:p>
          <a:p>
            <a:endParaRPr lang="en-US" dirty="0"/>
          </a:p>
          <a:p>
            <a:r>
              <a:rPr lang="en-US" dirty="0"/>
              <a:t>In the case of Shor’s algorithm this photo shows peaks that hint at the values of the factors.  Now you can search for the factors close to those peaks.  Quality of the search will depend on the sharpness of the peaks.</a:t>
            </a:r>
          </a:p>
        </p:txBody>
      </p:sp>
      <p:sp>
        <p:nvSpPr>
          <p:cNvPr id="4" name="Footer Placeholder 3">
            <a:extLst>
              <a:ext uri="{FF2B5EF4-FFF2-40B4-BE49-F238E27FC236}">
                <a16:creationId xmlns:a16="http://schemas.microsoft.com/office/drawing/2014/main" id="{C3CA72FF-62D2-49D2-BA19-D00CDAB97A1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AE73FD0-76EE-451F-A4A2-1DB1B8463239}"/>
              </a:ext>
            </a:extLst>
          </p:cNvPr>
          <p:cNvSpPr>
            <a:spLocks noGrp="1"/>
          </p:cNvSpPr>
          <p:nvPr>
            <p:ph type="sldNum" sz="quarter" idx="12"/>
          </p:nvPr>
        </p:nvSpPr>
        <p:spPr/>
        <p:txBody>
          <a:bodyPr/>
          <a:lstStyle/>
          <a:p>
            <a:fld id="{3C974458-8A97-4835-BF79-1FB6D7856C21}" type="slidenum">
              <a:rPr lang="en-US" smtClean="0"/>
              <a:t>54</a:t>
            </a:fld>
            <a:endParaRPr lang="en-US"/>
          </a:p>
        </p:txBody>
      </p:sp>
    </p:spTree>
    <p:extLst>
      <p:ext uri="{BB962C8B-B14F-4D97-AF65-F5344CB8AC3E}">
        <p14:creationId xmlns:p14="http://schemas.microsoft.com/office/powerpoint/2010/main" val="1442496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84DB-F3C6-4D14-BAE6-C837CFF0A118}"/>
              </a:ext>
            </a:extLst>
          </p:cNvPr>
          <p:cNvSpPr>
            <a:spLocks noGrp="1"/>
          </p:cNvSpPr>
          <p:nvPr>
            <p:ph type="title"/>
          </p:nvPr>
        </p:nvSpPr>
        <p:spPr/>
        <p:txBody>
          <a:bodyPr/>
          <a:lstStyle/>
          <a:p>
            <a:r>
              <a:rPr lang="en-US" dirty="0"/>
              <a:t>A lot of assumptions!</a:t>
            </a:r>
          </a:p>
        </p:txBody>
      </p:sp>
      <p:sp>
        <p:nvSpPr>
          <p:cNvPr id="3" name="Content Placeholder 2">
            <a:extLst>
              <a:ext uri="{FF2B5EF4-FFF2-40B4-BE49-F238E27FC236}">
                <a16:creationId xmlns:a16="http://schemas.microsoft.com/office/drawing/2014/main" id="{98E81241-6F62-4692-8D13-0B47533A2678}"/>
              </a:ext>
            </a:extLst>
          </p:cNvPr>
          <p:cNvSpPr>
            <a:spLocks noGrp="1"/>
          </p:cNvSpPr>
          <p:nvPr>
            <p:ph idx="1"/>
          </p:nvPr>
        </p:nvSpPr>
        <p:spPr/>
        <p:txBody>
          <a:bodyPr>
            <a:normAutofit fontScale="92500" lnSpcReduction="20000"/>
          </a:bodyPr>
          <a:lstStyle/>
          <a:p>
            <a:r>
              <a:rPr lang="en-US" dirty="0"/>
              <a:t>Nobody knows how quantum error correction “scales”.  Today it works for 3 to 5 q-bit entanglements, at best.</a:t>
            </a:r>
          </a:p>
          <a:p>
            <a:endParaRPr lang="en-US" dirty="0"/>
          </a:p>
          <a:p>
            <a:r>
              <a:rPr lang="en-US" dirty="0"/>
              <a:t>Nobody knows how complex a computation we can perform without destroying coherence.  In fact these quantum DFFT operations must be reversible in order to remain coherent, and hence perfectly precise.</a:t>
            </a:r>
          </a:p>
          <a:p>
            <a:endParaRPr lang="en-US" dirty="0"/>
          </a:p>
          <a:p>
            <a:r>
              <a:rPr lang="en-US" dirty="0"/>
              <a:t>Nobody knows how quickly we can set up such a run and sample it.</a:t>
            </a:r>
          </a:p>
          <a:p>
            <a:endParaRPr lang="en-US" dirty="0"/>
          </a:p>
          <a:p>
            <a:r>
              <a:rPr lang="en-US" dirty="0"/>
              <a:t>Nobody knows how sharp the peaks will need to be as a function of key length.</a:t>
            </a:r>
          </a:p>
        </p:txBody>
      </p:sp>
      <p:sp>
        <p:nvSpPr>
          <p:cNvPr id="4" name="Footer Placeholder 3">
            <a:extLst>
              <a:ext uri="{FF2B5EF4-FFF2-40B4-BE49-F238E27FC236}">
                <a16:creationId xmlns:a16="http://schemas.microsoft.com/office/drawing/2014/main" id="{2BC4012E-B7E8-4102-BAB8-DFE24CBF019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7A293E7-E010-4C2C-BCCF-40B53007564C}"/>
              </a:ext>
            </a:extLst>
          </p:cNvPr>
          <p:cNvSpPr>
            <a:spLocks noGrp="1"/>
          </p:cNvSpPr>
          <p:nvPr>
            <p:ph type="sldNum" sz="quarter" idx="12"/>
          </p:nvPr>
        </p:nvSpPr>
        <p:spPr/>
        <p:txBody>
          <a:bodyPr/>
          <a:lstStyle/>
          <a:p>
            <a:fld id="{3C974458-8A97-4835-BF79-1FB6D7856C21}" type="slidenum">
              <a:rPr lang="en-US" smtClean="0"/>
              <a:t>55</a:t>
            </a:fld>
            <a:endParaRPr lang="en-US"/>
          </a:p>
        </p:txBody>
      </p:sp>
    </p:spTree>
    <p:extLst>
      <p:ext uri="{BB962C8B-B14F-4D97-AF65-F5344CB8AC3E}">
        <p14:creationId xmlns:p14="http://schemas.microsoft.com/office/powerpoint/2010/main" val="2144764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2C4E-97D9-40FE-995B-6666E94D87BD}"/>
              </a:ext>
            </a:extLst>
          </p:cNvPr>
          <p:cNvSpPr>
            <a:spLocks noGrp="1"/>
          </p:cNvSpPr>
          <p:nvPr>
            <p:ph type="title"/>
          </p:nvPr>
        </p:nvSpPr>
        <p:spPr/>
        <p:txBody>
          <a:bodyPr/>
          <a:lstStyle/>
          <a:p>
            <a:r>
              <a:rPr lang="en-US" dirty="0"/>
              <a:t>And worst of all…</a:t>
            </a:r>
          </a:p>
        </p:txBody>
      </p:sp>
      <p:sp>
        <p:nvSpPr>
          <p:cNvPr id="3" name="Content Placeholder 2">
            <a:extLst>
              <a:ext uri="{FF2B5EF4-FFF2-40B4-BE49-F238E27FC236}">
                <a16:creationId xmlns:a16="http://schemas.microsoft.com/office/drawing/2014/main" id="{4AE24B16-A11D-4AC8-9585-9D48A9150794}"/>
              </a:ext>
            </a:extLst>
          </p:cNvPr>
          <p:cNvSpPr>
            <a:spLocks noGrp="1"/>
          </p:cNvSpPr>
          <p:nvPr>
            <p:ph idx="1"/>
          </p:nvPr>
        </p:nvSpPr>
        <p:spPr/>
        <p:txBody>
          <a:bodyPr/>
          <a:lstStyle/>
          <a:p>
            <a:r>
              <a:rPr lang="en-US" dirty="0"/>
              <a:t>Nobody knows if factoring large numbers is even a “hard” problem!</a:t>
            </a:r>
          </a:p>
          <a:p>
            <a:endParaRPr lang="en-US" dirty="0"/>
          </a:p>
          <a:p>
            <a:r>
              <a:rPr lang="en-US" dirty="0"/>
              <a:t>True, we lack a fast solution today.  But the complexity of factoring is unknown.</a:t>
            </a:r>
          </a:p>
          <a:p>
            <a:endParaRPr lang="en-US" dirty="0"/>
          </a:p>
          <a:p>
            <a:r>
              <a:rPr lang="en-US" dirty="0"/>
              <a:t>But perhaps some numerical savant will find a solution… with classical computers!  The same goes for finding a nonce with the desired hashing properties to mine blocks…</a:t>
            </a:r>
          </a:p>
        </p:txBody>
      </p:sp>
      <p:sp>
        <p:nvSpPr>
          <p:cNvPr id="4" name="Footer Placeholder 3">
            <a:extLst>
              <a:ext uri="{FF2B5EF4-FFF2-40B4-BE49-F238E27FC236}">
                <a16:creationId xmlns:a16="http://schemas.microsoft.com/office/drawing/2014/main" id="{746C7D2B-A7AF-4251-BC24-196E1FE5229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4415F59-AB0B-4696-B809-013915DA24F7}"/>
              </a:ext>
            </a:extLst>
          </p:cNvPr>
          <p:cNvSpPr>
            <a:spLocks noGrp="1"/>
          </p:cNvSpPr>
          <p:nvPr>
            <p:ph type="sldNum" sz="quarter" idx="12"/>
          </p:nvPr>
        </p:nvSpPr>
        <p:spPr/>
        <p:txBody>
          <a:bodyPr/>
          <a:lstStyle/>
          <a:p>
            <a:fld id="{3C974458-8A97-4835-BF79-1FB6D7856C21}" type="slidenum">
              <a:rPr lang="en-US" smtClean="0"/>
              <a:t>56</a:t>
            </a:fld>
            <a:endParaRPr lang="en-US"/>
          </a:p>
        </p:txBody>
      </p:sp>
      <p:sp>
        <p:nvSpPr>
          <p:cNvPr id="7" name="TextBox 6">
            <a:extLst>
              <a:ext uri="{FF2B5EF4-FFF2-40B4-BE49-F238E27FC236}">
                <a16:creationId xmlns:a16="http://schemas.microsoft.com/office/drawing/2014/main" id="{2CADC7D6-1A0D-4AC3-A24C-26DF1D8317D4}"/>
              </a:ext>
            </a:extLst>
          </p:cNvPr>
          <p:cNvSpPr txBox="1"/>
          <p:nvPr/>
        </p:nvSpPr>
        <p:spPr>
          <a:xfrm>
            <a:off x="6861825" y="226800"/>
            <a:ext cx="2158119" cy="1200329"/>
          </a:xfrm>
          <a:prstGeom prst="rect">
            <a:avLst/>
          </a:prstGeom>
          <a:noFill/>
        </p:spPr>
        <p:txBody>
          <a:bodyPr wrap="square" rtlCol="0">
            <a:spAutoFit/>
          </a:bodyPr>
          <a:lstStyle/>
          <a:p>
            <a:pPr algn="r"/>
            <a:r>
              <a:rPr lang="en-US" i="1" dirty="0"/>
              <a:t>Unfortunately, neither Euler nor Ramanujan really looked closely at this question!</a:t>
            </a:r>
          </a:p>
        </p:txBody>
      </p:sp>
      <p:pic>
        <p:nvPicPr>
          <p:cNvPr id="8" name="Picture 7">
            <a:extLst>
              <a:ext uri="{FF2B5EF4-FFF2-40B4-BE49-F238E27FC236}">
                <a16:creationId xmlns:a16="http://schemas.microsoft.com/office/drawing/2014/main" id="{F57333A0-C970-4ED8-AA63-D26DE4035FA5}"/>
              </a:ext>
            </a:extLst>
          </p:cNvPr>
          <p:cNvPicPr>
            <a:picLocks noChangeAspect="1"/>
          </p:cNvPicPr>
          <p:nvPr/>
        </p:nvPicPr>
        <p:blipFill>
          <a:blip r:embed="rId3"/>
          <a:stretch>
            <a:fillRect/>
          </a:stretch>
        </p:blipFill>
        <p:spPr>
          <a:xfrm>
            <a:off x="10562861" y="112977"/>
            <a:ext cx="1329101" cy="1830124"/>
          </a:xfrm>
          <a:prstGeom prst="rect">
            <a:avLst/>
          </a:prstGeom>
        </p:spPr>
      </p:pic>
      <p:pic>
        <p:nvPicPr>
          <p:cNvPr id="9" name="Picture 8">
            <a:extLst>
              <a:ext uri="{FF2B5EF4-FFF2-40B4-BE49-F238E27FC236}">
                <a16:creationId xmlns:a16="http://schemas.microsoft.com/office/drawing/2014/main" id="{86BC7BB1-84ED-4D1D-9CC1-73FD82A7ACC0}"/>
              </a:ext>
            </a:extLst>
          </p:cNvPr>
          <p:cNvPicPr>
            <a:picLocks noChangeAspect="1"/>
          </p:cNvPicPr>
          <p:nvPr/>
        </p:nvPicPr>
        <p:blipFill>
          <a:blip r:embed="rId4"/>
          <a:stretch>
            <a:fillRect/>
          </a:stretch>
        </p:blipFill>
        <p:spPr>
          <a:xfrm>
            <a:off x="9169867" y="112976"/>
            <a:ext cx="1312032" cy="1704976"/>
          </a:xfrm>
          <a:prstGeom prst="rect">
            <a:avLst/>
          </a:prstGeom>
        </p:spPr>
      </p:pic>
    </p:spTree>
    <p:extLst>
      <p:ext uri="{BB962C8B-B14F-4D97-AF65-F5344CB8AC3E}">
        <p14:creationId xmlns:p14="http://schemas.microsoft.com/office/powerpoint/2010/main" val="4074051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24AF-92E1-45B5-A152-39A5EA2B32F8}"/>
              </a:ext>
            </a:extLst>
          </p:cNvPr>
          <p:cNvSpPr>
            <a:spLocks noGrp="1"/>
          </p:cNvSpPr>
          <p:nvPr>
            <p:ph type="title"/>
          </p:nvPr>
        </p:nvSpPr>
        <p:spPr/>
        <p:txBody>
          <a:bodyPr/>
          <a:lstStyle/>
          <a:p>
            <a:r>
              <a:rPr lang="en-US" dirty="0"/>
              <a:t>The entire Edifice could collapse!</a:t>
            </a:r>
          </a:p>
        </p:txBody>
      </p:sp>
      <p:sp>
        <p:nvSpPr>
          <p:cNvPr id="7" name="Content Placeholder 6">
            <a:extLst>
              <a:ext uri="{FF2B5EF4-FFF2-40B4-BE49-F238E27FC236}">
                <a16:creationId xmlns:a16="http://schemas.microsoft.com/office/drawing/2014/main" id="{15264C41-7CA0-4334-BA16-B16F62F8116C}"/>
              </a:ext>
            </a:extLst>
          </p:cNvPr>
          <p:cNvSpPr>
            <a:spLocks noGrp="1"/>
          </p:cNvSpPr>
          <p:nvPr>
            <p:ph idx="1"/>
          </p:nvPr>
        </p:nvSpPr>
        <p:spPr/>
        <p:txBody>
          <a:bodyPr/>
          <a:lstStyle/>
          <a:p>
            <a:r>
              <a:rPr lang="en-US" dirty="0"/>
              <a:t>If you bet heavily on </a:t>
            </a:r>
            <a:r>
              <a:rPr lang="en-US" dirty="0" err="1"/>
              <a:t>BlockChain</a:t>
            </a:r>
            <a:r>
              <a:rPr lang="en-US" dirty="0"/>
              <a:t>,</a:t>
            </a:r>
            <a:br>
              <a:rPr lang="en-US" dirty="0"/>
            </a:br>
            <a:r>
              <a:rPr lang="en-US" dirty="0"/>
              <a:t>you are betting that people will</a:t>
            </a:r>
            <a:br>
              <a:rPr lang="en-US" dirty="0"/>
            </a:br>
            <a:r>
              <a:rPr lang="en-US" dirty="0"/>
              <a:t>figure out a way to ensure that</a:t>
            </a:r>
            <a:br>
              <a:rPr lang="en-US" dirty="0"/>
            </a:br>
            <a:r>
              <a:rPr lang="en-US" dirty="0"/>
              <a:t>it won’t yield to some kind of attack.</a:t>
            </a:r>
          </a:p>
          <a:p>
            <a:endParaRPr lang="en-US" dirty="0"/>
          </a:p>
          <a:p>
            <a:r>
              <a:rPr lang="en-US" dirty="0"/>
              <a:t>But in fact this is just a bet, today.</a:t>
            </a:r>
          </a:p>
        </p:txBody>
      </p:sp>
      <p:sp>
        <p:nvSpPr>
          <p:cNvPr id="4" name="Footer Placeholder 3">
            <a:extLst>
              <a:ext uri="{FF2B5EF4-FFF2-40B4-BE49-F238E27FC236}">
                <a16:creationId xmlns:a16="http://schemas.microsoft.com/office/drawing/2014/main" id="{73E0C9FC-F90A-4D1D-8E3C-09C644A5CAB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98D0054-7934-4F16-8862-EE285EFFA05D}"/>
              </a:ext>
            </a:extLst>
          </p:cNvPr>
          <p:cNvSpPr>
            <a:spLocks noGrp="1"/>
          </p:cNvSpPr>
          <p:nvPr>
            <p:ph type="sldNum" sz="quarter" idx="12"/>
          </p:nvPr>
        </p:nvSpPr>
        <p:spPr/>
        <p:txBody>
          <a:bodyPr/>
          <a:lstStyle/>
          <a:p>
            <a:fld id="{3C974458-8A97-4835-BF79-1FB6D7856C21}" type="slidenum">
              <a:rPr lang="en-US" smtClean="0"/>
              <a:t>57</a:t>
            </a:fld>
            <a:endParaRPr lang="en-US"/>
          </a:p>
        </p:txBody>
      </p:sp>
      <p:pic>
        <p:nvPicPr>
          <p:cNvPr id="6" name="Picture 5">
            <a:extLst>
              <a:ext uri="{FF2B5EF4-FFF2-40B4-BE49-F238E27FC236}">
                <a16:creationId xmlns:a16="http://schemas.microsoft.com/office/drawing/2014/main" id="{27543065-58CA-4D62-867C-74C78A7C2F62}"/>
              </a:ext>
            </a:extLst>
          </p:cNvPr>
          <p:cNvPicPr>
            <a:picLocks noChangeAspect="1"/>
          </p:cNvPicPr>
          <p:nvPr/>
        </p:nvPicPr>
        <p:blipFill>
          <a:blip r:embed="rId3"/>
          <a:stretch>
            <a:fillRect/>
          </a:stretch>
        </p:blipFill>
        <p:spPr>
          <a:xfrm>
            <a:off x="7679361" y="3015806"/>
            <a:ext cx="2857500" cy="1600200"/>
          </a:xfrm>
          <a:prstGeom prst="rect">
            <a:avLst/>
          </a:prstGeom>
        </p:spPr>
      </p:pic>
    </p:spTree>
    <p:extLst>
      <p:ext uri="{BB962C8B-B14F-4D97-AF65-F5344CB8AC3E}">
        <p14:creationId xmlns:p14="http://schemas.microsoft.com/office/powerpoint/2010/main" val="1050245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8095-89C0-4A53-924E-C0A8B96FCA42}"/>
              </a:ext>
            </a:extLst>
          </p:cNvPr>
          <p:cNvSpPr>
            <a:spLocks noGrp="1"/>
          </p:cNvSpPr>
          <p:nvPr>
            <p:ph type="title"/>
          </p:nvPr>
        </p:nvSpPr>
        <p:spPr/>
        <p:txBody>
          <a:bodyPr/>
          <a:lstStyle/>
          <a:p>
            <a:r>
              <a:rPr lang="en-US" dirty="0"/>
              <a:t>Provably secure systems</a:t>
            </a:r>
          </a:p>
        </p:txBody>
      </p:sp>
      <p:sp>
        <p:nvSpPr>
          <p:cNvPr id="3" name="Content Placeholder 2">
            <a:extLst>
              <a:ext uri="{FF2B5EF4-FFF2-40B4-BE49-F238E27FC236}">
                <a16:creationId xmlns:a16="http://schemas.microsoft.com/office/drawing/2014/main" id="{6A6631FF-E9F8-4028-BC2D-50E820F6CFD8}"/>
              </a:ext>
            </a:extLst>
          </p:cNvPr>
          <p:cNvSpPr>
            <a:spLocks noGrp="1"/>
          </p:cNvSpPr>
          <p:nvPr>
            <p:ph idx="1"/>
          </p:nvPr>
        </p:nvSpPr>
        <p:spPr>
          <a:xfrm>
            <a:off x="778595" y="2579678"/>
            <a:ext cx="11032405" cy="3763010"/>
          </a:xfrm>
        </p:spPr>
        <p:txBody>
          <a:bodyPr>
            <a:normAutofit fontScale="92500"/>
          </a:bodyPr>
          <a:lstStyle/>
          <a:p>
            <a:r>
              <a:rPr lang="en-US" dirty="0"/>
              <a:t>There is a theory of </a:t>
            </a:r>
            <a:r>
              <a:rPr lang="en-US" b="1" dirty="0"/>
              <a:t>semantic cryptography </a:t>
            </a:r>
            <a:r>
              <a:rPr lang="en-US" dirty="0"/>
              <a:t>safe against quantum attacks. It was developed by </a:t>
            </a:r>
            <a:r>
              <a:rPr lang="en-US" dirty="0" err="1"/>
              <a:t>Goldwasser</a:t>
            </a:r>
            <a:r>
              <a:rPr lang="en-US" dirty="0"/>
              <a:t> and </a:t>
            </a:r>
            <a:r>
              <a:rPr lang="en-US" dirty="0" err="1"/>
              <a:t>Micali</a:t>
            </a:r>
            <a:r>
              <a:rPr lang="en-US" dirty="0"/>
              <a:t>, who won the Turing Award for the insight.  </a:t>
            </a:r>
          </a:p>
          <a:p>
            <a:pPr marL="0" indent="0">
              <a:buNone/>
            </a:pPr>
            <a:endParaRPr lang="en-US" dirty="0"/>
          </a:p>
          <a:p>
            <a:r>
              <a:rPr lang="en-US" dirty="0"/>
              <a:t>They proved that secure encryption schemes must be probabilistic, rather than deterministic, with many possible encrypted texts corresponding to each message.</a:t>
            </a:r>
          </a:p>
          <a:p>
            <a:endParaRPr lang="en-US" dirty="0"/>
          </a:p>
          <a:p>
            <a:r>
              <a:rPr lang="en-US" dirty="0"/>
              <a:t>The </a:t>
            </a:r>
            <a:r>
              <a:rPr lang="en-US" b="1" dirty="0"/>
              <a:t>Goldwasser</a:t>
            </a:r>
            <a:r>
              <a:rPr lang="en-US" dirty="0"/>
              <a:t>–</a:t>
            </a:r>
            <a:r>
              <a:rPr lang="en-US" b="1" dirty="0" err="1"/>
              <a:t>Micali</a:t>
            </a:r>
            <a:r>
              <a:rPr lang="en-US" dirty="0"/>
              <a:t> (GM) lattice cryptosystem demonstrates the idea.</a:t>
            </a:r>
          </a:p>
        </p:txBody>
      </p:sp>
      <p:sp>
        <p:nvSpPr>
          <p:cNvPr id="4" name="Footer Placeholder 3">
            <a:extLst>
              <a:ext uri="{FF2B5EF4-FFF2-40B4-BE49-F238E27FC236}">
                <a16:creationId xmlns:a16="http://schemas.microsoft.com/office/drawing/2014/main" id="{F2DFCCE3-05E6-45AB-AC31-5F1CBA3FBE1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525FE7D-2E01-45CD-A004-62480929E723}"/>
              </a:ext>
            </a:extLst>
          </p:cNvPr>
          <p:cNvSpPr>
            <a:spLocks noGrp="1"/>
          </p:cNvSpPr>
          <p:nvPr>
            <p:ph type="sldNum" sz="quarter" idx="12"/>
          </p:nvPr>
        </p:nvSpPr>
        <p:spPr/>
        <p:txBody>
          <a:bodyPr/>
          <a:lstStyle/>
          <a:p>
            <a:fld id="{3C974458-8A97-4835-BF79-1FB6D7856C21}" type="slidenum">
              <a:rPr lang="en-US" smtClean="0"/>
              <a:t>58</a:t>
            </a:fld>
            <a:endParaRPr lang="en-US"/>
          </a:p>
        </p:txBody>
      </p:sp>
      <p:pic>
        <p:nvPicPr>
          <p:cNvPr id="6" name="Picture 5">
            <a:extLst>
              <a:ext uri="{FF2B5EF4-FFF2-40B4-BE49-F238E27FC236}">
                <a16:creationId xmlns:a16="http://schemas.microsoft.com/office/drawing/2014/main" id="{A5ABAB31-D484-472E-A1DD-7D1BE0D91345}"/>
              </a:ext>
            </a:extLst>
          </p:cNvPr>
          <p:cNvPicPr>
            <a:picLocks noChangeAspect="1"/>
          </p:cNvPicPr>
          <p:nvPr/>
        </p:nvPicPr>
        <p:blipFill>
          <a:blip r:embed="rId3"/>
          <a:stretch>
            <a:fillRect/>
          </a:stretch>
        </p:blipFill>
        <p:spPr>
          <a:xfrm>
            <a:off x="8567547" y="123698"/>
            <a:ext cx="3243453" cy="2162302"/>
          </a:xfrm>
          <a:prstGeom prst="rect">
            <a:avLst/>
          </a:prstGeom>
        </p:spPr>
      </p:pic>
    </p:spTree>
    <p:extLst>
      <p:ext uri="{BB962C8B-B14F-4D97-AF65-F5344CB8AC3E}">
        <p14:creationId xmlns:p14="http://schemas.microsoft.com/office/powerpoint/2010/main" val="41664750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641D-4A99-4C02-A5FD-C9CCA377DB23}"/>
              </a:ext>
            </a:extLst>
          </p:cNvPr>
          <p:cNvSpPr>
            <a:spLocks noGrp="1"/>
          </p:cNvSpPr>
          <p:nvPr>
            <p:ph type="title"/>
          </p:nvPr>
        </p:nvSpPr>
        <p:spPr/>
        <p:txBody>
          <a:bodyPr/>
          <a:lstStyle/>
          <a:p>
            <a:r>
              <a:rPr lang="en-US" dirty="0"/>
              <a:t>Could a </a:t>
            </a:r>
            <a:r>
              <a:rPr lang="en-US" dirty="0" err="1"/>
              <a:t>BlockChain</a:t>
            </a:r>
            <a:r>
              <a:rPr lang="en-US" dirty="0"/>
              <a:t> Use Lattice Cryptographic techniques?</a:t>
            </a:r>
          </a:p>
        </p:txBody>
      </p:sp>
      <p:sp>
        <p:nvSpPr>
          <p:cNvPr id="3" name="Content Placeholder 2">
            <a:extLst>
              <a:ext uri="{FF2B5EF4-FFF2-40B4-BE49-F238E27FC236}">
                <a16:creationId xmlns:a16="http://schemas.microsoft.com/office/drawing/2014/main" id="{704B3823-BF2C-4687-84EE-7FD89FBEF719}"/>
              </a:ext>
            </a:extLst>
          </p:cNvPr>
          <p:cNvSpPr>
            <a:spLocks noGrp="1"/>
          </p:cNvSpPr>
          <p:nvPr>
            <p:ph idx="1"/>
          </p:nvPr>
        </p:nvSpPr>
        <p:spPr/>
        <p:txBody>
          <a:bodyPr/>
          <a:lstStyle/>
          <a:p>
            <a:r>
              <a:rPr lang="en-US" dirty="0"/>
              <a:t>At present, lattice cryptography is too computationally slow for practical use, and also causes too much “inflation” in the size of data.</a:t>
            </a:r>
          </a:p>
          <a:p>
            <a:br>
              <a:rPr lang="en-US" dirty="0"/>
            </a:br>
            <a:r>
              <a:rPr lang="en-US" dirty="0"/>
              <a:t>Each bit in the data becomes a point in a very high dimensional space, leading to a billions-to-one increase in message sizes.</a:t>
            </a:r>
          </a:p>
          <a:p>
            <a:endParaRPr lang="en-US" dirty="0"/>
          </a:p>
          <a:p>
            <a:r>
              <a:rPr lang="en-US" dirty="0"/>
              <a:t>But continued research may yield much more compact solutions with the same properties.  A new research initiative just started on this topic.</a:t>
            </a:r>
          </a:p>
          <a:p>
            <a:endParaRPr lang="en-US" dirty="0"/>
          </a:p>
          <a:p>
            <a:endParaRPr lang="en-US" dirty="0"/>
          </a:p>
        </p:txBody>
      </p:sp>
      <p:sp>
        <p:nvSpPr>
          <p:cNvPr id="4" name="Footer Placeholder 3">
            <a:extLst>
              <a:ext uri="{FF2B5EF4-FFF2-40B4-BE49-F238E27FC236}">
                <a16:creationId xmlns:a16="http://schemas.microsoft.com/office/drawing/2014/main" id="{1C00181E-BD6C-489C-9EBE-C7B25148FC8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FF90C95-C1CE-47AC-9449-C237042194F4}"/>
              </a:ext>
            </a:extLst>
          </p:cNvPr>
          <p:cNvSpPr>
            <a:spLocks noGrp="1"/>
          </p:cNvSpPr>
          <p:nvPr>
            <p:ph type="sldNum" sz="quarter" idx="12"/>
          </p:nvPr>
        </p:nvSpPr>
        <p:spPr/>
        <p:txBody>
          <a:bodyPr/>
          <a:lstStyle/>
          <a:p>
            <a:fld id="{3C974458-8A97-4835-BF79-1FB6D7856C21}" type="slidenum">
              <a:rPr lang="en-US" smtClean="0"/>
              <a:t>59</a:t>
            </a:fld>
            <a:endParaRPr lang="en-US"/>
          </a:p>
        </p:txBody>
      </p:sp>
    </p:spTree>
    <p:extLst>
      <p:ext uri="{BB962C8B-B14F-4D97-AF65-F5344CB8AC3E}">
        <p14:creationId xmlns:p14="http://schemas.microsoft.com/office/powerpoint/2010/main" val="421714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D742F7-248A-45A1-8CCB-A3B9C8FC8A9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355739" y="4297680"/>
            <a:ext cx="415584" cy="415584"/>
          </a:xfrm>
          <a:prstGeom prst="rect">
            <a:avLst/>
          </a:prstGeom>
        </p:spPr>
      </p:pic>
      <p:sp>
        <p:nvSpPr>
          <p:cNvPr id="9" name="Flowchart: Document 8">
            <a:extLst>
              <a:ext uri="{FF2B5EF4-FFF2-40B4-BE49-F238E27FC236}">
                <a16:creationId xmlns:a16="http://schemas.microsoft.com/office/drawing/2014/main" id="{0FE72DFF-1C19-471D-8874-AF8CE605FF0E}"/>
              </a:ext>
            </a:extLst>
          </p:cNvPr>
          <p:cNvSpPr/>
          <p:nvPr/>
        </p:nvSpPr>
        <p:spPr>
          <a:xfrm>
            <a:off x="2607732" y="3758083"/>
            <a:ext cx="1837267" cy="103936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3-9-2011, 10:19am: CFCU is offering a special mortgage rate: 3.62%</a:t>
            </a:r>
          </a:p>
        </p:txBody>
      </p:sp>
      <p:sp>
        <p:nvSpPr>
          <p:cNvPr id="2" name="Title 1">
            <a:extLst>
              <a:ext uri="{FF2B5EF4-FFF2-40B4-BE49-F238E27FC236}">
                <a16:creationId xmlns:a16="http://schemas.microsoft.com/office/drawing/2014/main" id="{DE38E4D6-97EE-4248-939E-79E7271F7911}"/>
              </a:ext>
            </a:extLst>
          </p:cNvPr>
          <p:cNvSpPr>
            <a:spLocks noGrp="1"/>
          </p:cNvSpPr>
          <p:nvPr>
            <p:ph type="title"/>
          </p:nvPr>
        </p:nvSpPr>
        <p:spPr/>
        <p:txBody>
          <a:bodyPr/>
          <a:lstStyle/>
          <a:p>
            <a:r>
              <a:rPr lang="en-US" dirty="0"/>
              <a:t>Best reasons to use a blockchain?</a:t>
            </a:r>
          </a:p>
        </p:txBody>
      </p:sp>
      <p:sp>
        <p:nvSpPr>
          <p:cNvPr id="10" name="Content Placeholder 9">
            <a:extLst>
              <a:ext uri="{FF2B5EF4-FFF2-40B4-BE49-F238E27FC236}">
                <a16:creationId xmlns:a16="http://schemas.microsoft.com/office/drawing/2014/main" id="{E9545263-9B97-4BCF-9FE9-5FF0AC70A833}"/>
              </a:ext>
            </a:extLst>
          </p:cNvPr>
          <p:cNvSpPr>
            <a:spLocks noGrp="1"/>
          </p:cNvSpPr>
          <p:nvPr>
            <p:ph idx="1"/>
          </p:nvPr>
        </p:nvSpPr>
        <p:spPr>
          <a:xfrm>
            <a:off x="5367866" y="2286000"/>
            <a:ext cx="6443133" cy="4023360"/>
          </a:xfrm>
        </p:spPr>
        <p:txBody>
          <a:bodyPr/>
          <a:lstStyle/>
          <a:p>
            <a:r>
              <a:rPr lang="en-US" dirty="0"/>
              <a:t>If the blockchain is public, shared and tamperproof there can never be any basis for disagreement about the information.</a:t>
            </a:r>
          </a:p>
          <a:p>
            <a:endParaRPr lang="en-US" dirty="0"/>
          </a:p>
          <a:p>
            <a:r>
              <a:rPr lang="en-US" dirty="0"/>
              <a:t>The blockchain is publicly replicated to ensure that even the bank can’t cheat.</a:t>
            </a:r>
          </a:p>
          <a:p>
            <a:endParaRPr lang="en-US" dirty="0"/>
          </a:p>
          <a:p>
            <a:r>
              <a:rPr lang="en-US" dirty="0"/>
              <a:t>Cryptography prevents tampering</a:t>
            </a:r>
          </a:p>
        </p:txBody>
      </p:sp>
      <p:sp>
        <p:nvSpPr>
          <p:cNvPr id="4" name="Footer Placeholder 3">
            <a:extLst>
              <a:ext uri="{FF2B5EF4-FFF2-40B4-BE49-F238E27FC236}">
                <a16:creationId xmlns:a16="http://schemas.microsoft.com/office/drawing/2014/main" id="{A09392CB-C2F9-4BBD-94C5-87D9158C47B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8E0CEAD-46C6-4E51-B600-D0B977AF1F59}"/>
              </a:ext>
            </a:extLst>
          </p:cNvPr>
          <p:cNvSpPr>
            <a:spLocks noGrp="1"/>
          </p:cNvSpPr>
          <p:nvPr>
            <p:ph type="sldNum" sz="quarter" idx="12"/>
          </p:nvPr>
        </p:nvSpPr>
        <p:spPr/>
        <p:txBody>
          <a:bodyPr/>
          <a:lstStyle/>
          <a:p>
            <a:fld id="{3C974458-8A97-4835-BF79-1FB6D7856C21}" type="slidenum">
              <a:rPr lang="en-US" smtClean="0"/>
              <a:t>6</a:t>
            </a:fld>
            <a:endParaRPr lang="en-US"/>
          </a:p>
        </p:txBody>
      </p:sp>
      <p:sp>
        <p:nvSpPr>
          <p:cNvPr id="8" name="Flowchart: Document 7">
            <a:extLst>
              <a:ext uri="{FF2B5EF4-FFF2-40B4-BE49-F238E27FC236}">
                <a16:creationId xmlns:a16="http://schemas.microsoft.com/office/drawing/2014/main" id="{E038A277-7B44-408F-9BBD-74695B43D0D8}"/>
              </a:ext>
            </a:extLst>
          </p:cNvPr>
          <p:cNvSpPr/>
          <p:nvPr/>
        </p:nvSpPr>
        <p:spPr>
          <a:xfrm>
            <a:off x="2489200" y="3852334"/>
            <a:ext cx="1837267" cy="103936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3-9-2011, 10:19am: AFCU is raising mortgage rates to 3.95%</a:t>
            </a:r>
          </a:p>
        </p:txBody>
      </p:sp>
      <p:sp>
        <p:nvSpPr>
          <p:cNvPr id="7" name="Flowchart: Multidocument 6">
            <a:extLst>
              <a:ext uri="{FF2B5EF4-FFF2-40B4-BE49-F238E27FC236}">
                <a16:creationId xmlns:a16="http://schemas.microsoft.com/office/drawing/2014/main" id="{9B88A494-3709-4769-BF32-75CD304A2AF6}"/>
              </a:ext>
            </a:extLst>
          </p:cNvPr>
          <p:cNvSpPr/>
          <p:nvPr/>
        </p:nvSpPr>
        <p:spPr>
          <a:xfrm>
            <a:off x="2074333" y="3987800"/>
            <a:ext cx="2133600" cy="126796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Prior Records</a:t>
            </a:r>
          </a:p>
        </p:txBody>
      </p:sp>
    </p:spTree>
    <p:extLst>
      <p:ext uri="{BB962C8B-B14F-4D97-AF65-F5344CB8AC3E}">
        <p14:creationId xmlns:p14="http://schemas.microsoft.com/office/powerpoint/2010/main" val="245063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905C-84E9-409E-8E5D-71230E5AC349}"/>
              </a:ext>
            </a:extLst>
          </p:cNvPr>
          <p:cNvSpPr>
            <a:spLocks noGrp="1"/>
          </p:cNvSpPr>
          <p:nvPr>
            <p:ph type="title"/>
          </p:nvPr>
        </p:nvSpPr>
        <p:spPr/>
        <p:txBody>
          <a:bodyPr/>
          <a:lstStyle/>
          <a:p>
            <a:r>
              <a:rPr lang="en-US" dirty="0"/>
              <a:t>… or airplane maintenance logs</a:t>
            </a:r>
          </a:p>
        </p:txBody>
      </p:sp>
      <p:sp>
        <p:nvSpPr>
          <p:cNvPr id="4" name="Footer Placeholder 3">
            <a:extLst>
              <a:ext uri="{FF2B5EF4-FFF2-40B4-BE49-F238E27FC236}">
                <a16:creationId xmlns:a16="http://schemas.microsoft.com/office/drawing/2014/main" id="{0D96E446-1EB3-47B1-841E-7D1E5413E76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3E395FC-D70C-4067-8134-193CDBDEC6FB}"/>
              </a:ext>
            </a:extLst>
          </p:cNvPr>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2912C6A3-8DDF-4B4F-9BEB-8C55E8CCA449}"/>
              </a:ext>
            </a:extLst>
          </p:cNvPr>
          <p:cNvPicPr>
            <a:picLocks noChangeAspect="1"/>
          </p:cNvPicPr>
          <p:nvPr/>
        </p:nvPicPr>
        <p:blipFill rotWithShape="1">
          <a:blip r:embed="rId2"/>
          <a:srcRect l="32913" t="8533" r="28422" b="22977"/>
          <a:stretch/>
        </p:blipFill>
        <p:spPr>
          <a:xfrm>
            <a:off x="2104008" y="1929269"/>
            <a:ext cx="4714044" cy="4696998"/>
          </a:xfrm>
          <a:prstGeom prst="rect">
            <a:avLst/>
          </a:prstGeom>
          <a:ln w="28575">
            <a:solidFill>
              <a:schemeClr val="tx1"/>
            </a:solidFill>
          </a:ln>
        </p:spPr>
      </p:pic>
      <p:pic>
        <p:nvPicPr>
          <p:cNvPr id="7" name="Picture 6">
            <a:extLst>
              <a:ext uri="{FF2B5EF4-FFF2-40B4-BE49-F238E27FC236}">
                <a16:creationId xmlns:a16="http://schemas.microsoft.com/office/drawing/2014/main" id="{500F4471-244D-4221-BDE7-ABB16B7C069D}"/>
              </a:ext>
            </a:extLst>
          </p:cNvPr>
          <p:cNvPicPr>
            <a:picLocks noChangeAspect="1"/>
          </p:cNvPicPr>
          <p:nvPr/>
        </p:nvPicPr>
        <p:blipFill rotWithShape="1">
          <a:blip r:embed="rId3"/>
          <a:srcRect l="31821" t="16311" r="28859" b="48608"/>
          <a:stretch/>
        </p:blipFill>
        <p:spPr>
          <a:xfrm>
            <a:off x="6716656" y="3429000"/>
            <a:ext cx="4793941" cy="2405849"/>
          </a:xfrm>
          <a:prstGeom prst="rect">
            <a:avLst/>
          </a:prstGeom>
          <a:ln w="38100">
            <a:solidFill>
              <a:schemeClr val="tx1"/>
            </a:solidFill>
          </a:ln>
        </p:spPr>
      </p:pic>
    </p:spTree>
    <p:extLst>
      <p:ext uri="{BB962C8B-B14F-4D97-AF65-F5344CB8AC3E}">
        <p14:creationId xmlns:p14="http://schemas.microsoft.com/office/powerpoint/2010/main" val="177521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101E-DF0D-2473-BF00-B8599E98F5D3}"/>
              </a:ext>
            </a:extLst>
          </p:cNvPr>
          <p:cNvSpPr>
            <a:spLocks noGrp="1"/>
          </p:cNvSpPr>
          <p:nvPr>
            <p:ph type="title"/>
          </p:nvPr>
        </p:nvSpPr>
        <p:spPr/>
        <p:txBody>
          <a:bodyPr/>
          <a:lstStyle/>
          <a:p>
            <a:r>
              <a:rPr lang="en-US" dirty="0"/>
              <a:t>But there is also a dark side</a:t>
            </a:r>
          </a:p>
        </p:txBody>
      </p:sp>
      <p:sp>
        <p:nvSpPr>
          <p:cNvPr id="3" name="Footer Placeholder 2">
            <a:extLst>
              <a:ext uri="{FF2B5EF4-FFF2-40B4-BE49-F238E27FC236}">
                <a16:creationId xmlns:a16="http://schemas.microsoft.com/office/drawing/2014/main" id="{52BC1E21-8F90-575A-9F1F-8BCC0ED5A7B6}"/>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AF5BA850-0382-B52D-7AF0-E20988BA1A44}"/>
              </a:ext>
            </a:extLst>
          </p:cNvPr>
          <p:cNvSpPr>
            <a:spLocks noGrp="1"/>
          </p:cNvSpPr>
          <p:nvPr>
            <p:ph type="sldNum" sz="quarter" idx="12"/>
          </p:nvPr>
        </p:nvSpPr>
        <p:spPr/>
        <p:txBody>
          <a:bodyPr/>
          <a:lstStyle/>
          <a:p>
            <a:fld id="{3C974458-8A97-4835-BF79-1FB6D7856C21}" type="slidenum">
              <a:rPr lang="en-US" smtClean="0"/>
              <a:pPr/>
              <a:t>8</a:t>
            </a:fld>
            <a:endParaRPr lang="en-US"/>
          </a:p>
        </p:txBody>
      </p:sp>
      <p:sp>
        <p:nvSpPr>
          <p:cNvPr id="5" name="Rectangle 2">
            <a:extLst>
              <a:ext uri="{FF2B5EF4-FFF2-40B4-BE49-F238E27FC236}">
                <a16:creationId xmlns:a16="http://schemas.microsoft.com/office/drawing/2014/main" id="{8EAB1863-949D-C072-8D75-3D8F2FF9B634}"/>
              </a:ext>
            </a:extLst>
          </p:cNvPr>
          <p:cNvSpPr>
            <a:spLocks noChangeArrowheads="1"/>
          </p:cNvSpPr>
          <p:nvPr/>
        </p:nvSpPr>
        <p:spPr bwMode="auto">
          <a:xfrm flipV="1">
            <a:off x="2944234" y="-4323646"/>
            <a:ext cx="37889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AEED8427-6E20-43C5-8433-A35CBA0B54DD" descr="The Crypto World Is on Edge After a String of Hacks.png">
            <a:extLst>
              <a:ext uri="{FF2B5EF4-FFF2-40B4-BE49-F238E27FC236}">
                <a16:creationId xmlns:a16="http://schemas.microsoft.com/office/drawing/2014/main" id="{7F1FA3C3-70EB-1FA5-4896-9FD8569E936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91784" y="1932292"/>
            <a:ext cx="2004087" cy="43404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A507F192-3829-4225-EC99-77F2D1C943C3}"/>
              </a:ext>
            </a:extLst>
          </p:cNvPr>
          <p:cNvCxnSpPr>
            <a:cxnSpLocks/>
          </p:cNvCxnSpPr>
          <p:nvPr/>
        </p:nvCxnSpPr>
        <p:spPr>
          <a:xfrm flipH="1">
            <a:off x="3160889" y="3217333"/>
            <a:ext cx="1861255" cy="11758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48010C5-ED2D-8A35-7C5D-90387312B161}"/>
              </a:ext>
            </a:extLst>
          </p:cNvPr>
          <p:cNvSpPr txBox="1"/>
          <p:nvPr/>
        </p:nvSpPr>
        <p:spPr>
          <a:xfrm>
            <a:off x="5022144" y="2291786"/>
            <a:ext cx="6199011" cy="2308324"/>
          </a:xfrm>
          <a:prstGeom prst="rect">
            <a:avLst/>
          </a:prstGeom>
          <a:noFill/>
          <a:ln w="28575">
            <a:solidFill>
              <a:schemeClr val="accent1"/>
            </a:solidFill>
          </a:ln>
        </p:spPr>
        <p:txBody>
          <a:bodyPr wrap="square">
            <a:spAutoFit/>
          </a:bodyPr>
          <a:lstStyle/>
          <a:p>
            <a:r>
              <a:rPr lang="en-US" b="0" i="0" dirty="0">
                <a:solidFill>
                  <a:srgbClr val="363636"/>
                </a:solidFill>
                <a:effectLst/>
                <a:latin typeface="nyt-imperial"/>
              </a:rPr>
              <a:t>Many of the thefts have stemmed from flaws in the computer programs — known as “smart contracts” — that power </a:t>
            </a:r>
            <a:r>
              <a:rPr lang="en-US" b="0" i="0" dirty="0" err="1">
                <a:solidFill>
                  <a:srgbClr val="363636"/>
                </a:solidFill>
                <a:effectLst/>
                <a:latin typeface="nyt-imperial"/>
              </a:rPr>
              <a:t>DeFi</a:t>
            </a:r>
            <a:r>
              <a:rPr lang="en-US" b="0" i="0" dirty="0">
                <a:solidFill>
                  <a:srgbClr val="363636"/>
                </a:solidFill>
                <a:effectLst/>
                <a:latin typeface="nyt-imperial"/>
              </a:rPr>
              <a:t>. The programs are often built hastily. And because smart contracts use open-source code, which provides a publicly viewable map of the software, hackers have been able to orchestrate attacks on the digital infrastructure itself, rather than simply infiltrating someone’s account. It’s the difference between robbing an individual and emptying an entire bank vault.</a:t>
            </a:r>
            <a:endParaRPr lang="en-US" dirty="0"/>
          </a:p>
        </p:txBody>
      </p:sp>
      <p:pic>
        <p:nvPicPr>
          <p:cNvPr id="16" name="Picture 15">
            <a:extLst>
              <a:ext uri="{FF2B5EF4-FFF2-40B4-BE49-F238E27FC236}">
                <a16:creationId xmlns:a16="http://schemas.microsoft.com/office/drawing/2014/main" id="{6EDE09AB-B0D6-05EF-E965-BA600E704FDE}"/>
              </a:ext>
            </a:extLst>
          </p:cNvPr>
          <p:cNvPicPr>
            <a:picLocks noChangeAspect="1"/>
          </p:cNvPicPr>
          <p:nvPr/>
        </p:nvPicPr>
        <p:blipFill rotWithShape="1">
          <a:blip r:embed="rId4"/>
          <a:srcRect l="27033" t="38588" r="13794" b="34924"/>
          <a:stretch/>
        </p:blipFill>
        <p:spPr>
          <a:xfrm>
            <a:off x="3211512" y="4824325"/>
            <a:ext cx="7214350" cy="1816572"/>
          </a:xfrm>
          <a:prstGeom prst="rect">
            <a:avLst/>
          </a:prstGeom>
        </p:spPr>
      </p:pic>
      <p:pic>
        <p:nvPicPr>
          <p:cNvPr id="18" name="Picture 17">
            <a:extLst>
              <a:ext uri="{FF2B5EF4-FFF2-40B4-BE49-F238E27FC236}">
                <a16:creationId xmlns:a16="http://schemas.microsoft.com/office/drawing/2014/main" id="{E3E1131C-F361-F674-FE5C-B4DD08291729}"/>
              </a:ext>
            </a:extLst>
          </p:cNvPr>
          <p:cNvPicPr>
            <a:picLocks noChangeAspect="1"/>
          </p:cNvPicPr>
          <p:nvPr/>
        </p:nvPicPr>
        <p:blipFill rotWithShape="1">
          <a:blip r:embed="rId5"/>
          <a:srcRect l="28412" t="22902" r="12980" b="62105"/>
          <a:stretch/>
        </p:blipFill>
        <p:spPr>
          <a:xfrm>
            <a:off x="4911762" y="5612664"/>
            <a:ext cx="7145520" cy="1028234"/>
          </a:xfrm>
          <a:prstGeom prst="rect">
            <a:avLst/>
          </a:prstGeom>
        </p:spPr>
      </p:pic>
    </p:spTree>
    <p:extLst>
      <p:ext uri="{BB962C8B-B14F-4D97-AF65-F5344CB8AC3E}">
        <p14:creationId xmlns:p14="http://schemas.microsoft.com/office/powerpoint/2010/main" val="372552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DB03-BB7F-40AE-A152-F8D74DAB64CE}"/>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F81C86AF-ED3C-40C8-A6FA-1CC146ADB932}"/>
              </a:ext>
            </a:extLst>
          </p:cNvPr>
          <p:cNvSpPr>
            <a:spLocks noGrp="1"/>
          </p:cNvSpPr>
          <p:nvPr>
            <p:ph idx="1"/>
          </p:nvPr>
        </p:nvSpPr>
        <p:spPr/>
        <p:txBody>
          <a:bodyPr/>
          <a:lstStyle/>
          <a:p>
            <a:r>
              <a:rPr lang="en-US" dirty="0"/>
              <a:t>In </a:t>
            </a:r>
            <a:r>
              <a:rPr lang="en-US" dirty="0" err="1"/>
              <a:t>BlockChain</a:t>
            </a:r>
            <a:r>
              <a:rPr lang="en-US" dirty="0"/>
              <a:t> settings, a </a:t>
            </a:r>
            <a:r>
              <a:rPr lang="en-US" i="1" dirty="0"/>
              <a:t>transaction </a:t>
            </a:r>
            <a:r>
              <a:rPr lang="en-US" dirty="0"/>
              <a:t>is a digital record describing some event.</a:t>
            </a:r>
          </a:p>
          <a:p>
            <a:endParaRPr lang="en-US" dirty="0"/>
          </a:p>
          <a:p>
            <a:r>
              <a:rPr lang="en-US" dirty="0"/>
              <a:t>Some transactions are complete and self-contained.</a:t>
            </a:r>
          </a:p>
          <a:p>
            <a:endParaRPr lang="en-US" dirty="0"/>
          </a:p>
          <a:p>
            <a:r>
              <a:rPr lang="en-US" dirty="0"/>
              <a:t>But </a:t>
            </a:r>
            <a:r>
              <a:rPr lang="en-US" dirty="0" err="1"/>
              <a:t>BlockChain</a:t>
            </a:r>
            <a:r>
              <a:rPr lang="en-US" dirty="0"/>
              <a:t> also supports transaction languages in which one transaction might refer to events defined by a past </a:t>
            </a:r>
            <a:r>
              <a:rPr lang="en-US" i="1" dirty="0"/>
              <a:t>or future </a:t>
            </a:r>
            <a:r>
              <a:rPr lang="en-US" dirty="0"/>
              <a:t>transaction.</a:t>
            </a:r>
          </a:p>
        </p:txBody>
      </p:sp>
      <p:sp>
        <p:nvSpPr>
          <p:cNvPr id="4" name="Footer Placeholder 3">
            <a:extLst>
              <a:ext uri="{FF2B5EF4-FFF2-40B4-BE49-F238E27FC236}">
                <a16:creationId xmlns:a16="http://schemas.microsoft.com/office/drawing/2014/main" id="{FA8692CC-A47B-4EB0-83D9-A093F28575C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9963440-2E88-4F8D-B9E9-DAAB66BF7DF9}"/>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3118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3273</TotalTime>
  <Words>5724</Words>
  <Application>Microsoft Office PowerPoint</Application>
  <PresentationFormat>Widescreen</PresentationFormat>
  <Paragraphs>514</Paragraphs>
  <Slides>59</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 Black</vt:lpstr>
      <vt:lpstr>Calibri</vt:lpstr>
      <vt:lpstr>nyt-imperial</vt:lpstr>
      <vt:lpstr>Tw Cen MT</vt:lpstr>
      <vt:lpstr>Tw Cen MT Condensed</vt:lpstr>
      <vt:lpstr>Wingdings</vt:lpstr>
      <vt:lpstr>Wingdings 3</vt:lpstr>
      <vt:lpstr>Integral</vt:lpstr>
      <vt:lpstr>CS5412/Lecture 14 Blockchains for IoT (Part 1)</vt:lpstr>
      <vt:lpstr>Blockchains for IoT</vt:lpstr>
      <vt:lpstr>A more technical answer?</vt:lpstr>
      <vt:lpstr>Best uses for blockchain?</vt:lpstr>
      <vt:lpstr>How might a bank use blockchain?</vt:lpstr>
      <vt:lpstr>Best reasons to use a blockchain?</vt:lpstr>
      <vt:lpstr>… or airplane maintenance logs</vt:lpstr>
      <vt:lpstr>But there is also a dark side</vt:lpstr>
      <vt:lpstr>Terminology</vt:lpstr>
      <vt:lpstr>Example transactions</vt:lpstr>
      <vt:lpstr>Things to note…</vt:lpstr>
      <vt:lpstr>Random numbers: Benefits (and gotchas)</vt:lpstr>
      <vt:lpstr>Roles for cryptography</vt:lpstr>
      <vt:lpstr>Cryptographic Hash</vt:lpstr>
      <vt:lpstr>Even faster hash methods exist</vt:lpstr>
      <vt:lpstr>Hardware can get even further</vt:lpstr>
      <vt:lpstr>Cryptographic signature: encrypted hash</vt:lpstr>
      <vt:lpstr>Public/Private Key Pair (normally, RSA)</vt:lpstr>
      <vt:lpstr>Why RSA works</vt:lpstr>
      <vt:lpstr>RSA strengths, weaknesses</vt:lpstr>
      <vt:lpstr>How would process P sign message M?</vt:lpstr>
      <vt:lpstr>Notarizing blinded data</vt:lpstr>
      <vt:lpstr>Parallelism?</vt:lpstr>
      <vt:lpstr>Merkle Tree: A tree of signed records.</vt:lpstr>
      <vt:lpstr>This already gives us a basic solution!</vt:lpstr>
      <vt:lpstr>Our basic solution</vt:lpstr>
      <vt:lpstr>Why is this secure?</vt:lpstr>
      <vt:lpstr>Permissioned/Permissionless</vt:lpstr>
      <vt:lpstr>… and two more sub-cases for the permissioned case</vt:lpstr>
      <vt:lpstr>Attacks are an issue!</vt:lpstr>
      <vt:lpstr>Proof Of Work</vt:lpstr>
      <vt:lpstr>Proof of work</vt:lpstr>
      <vt:lpstr>Witness and proof of stake</vt:lpstr>
      <vt:lpstr>How most BlockChains Work today</vt:lpstr>
      <vt:lpstr>Aside: Why the whole tree?</vt:lpstr>
      <vt:lpstr>Next, you verify the BlockChain</vt:lpstr>
      <vt:lpstr>Meanwhile, new blocks arrive</vt:lpstr>
      <vt:lpstr>At this point you can create transactions</vt:lpstr>
      <vt:lpstr>When will your transaction  go through?</vt:lpstr>
      <vt:lpstr>But nobody can cheat!</vt:lpstr>
      <vt:lpstr>What if the attacker is a country?</vt:lpstr>
      <vt:lpstr>What if the attacker is a country?</vt:lpstr>
      <vt:lpstr>What about races?</vt:lpstr>
      <vt:lpstr>In contrast, Permissioned BlockChain doesn’t need Proof of work</vt:lpstr>
      <vt:lpstr>What if you don’t really trust the permissioned provider?</vt:lpstr>
      <vt:lpstr>What’s In a Transaction?</vt:lpstr>
      <vt:lpstr>Fancier Transactions</vt:lpstr>
      <vt:lpstr>One issue: Validation</vt:lpstr>
      <vt:lpstr>More Issues</vt:lpstr>
      <vt:lpstr>A really big issue</vt:lpstr>
      <vt:lpstr>Will Quantum Computing break cryptography?</vt:lpstr>
      <vt:lpstr>Public Misunderstanding</vt:lpstr>
      <vt:lpstr>Shor’s Algorithm</vt:lpstr>
      <vt:lpstr>Reading the output</vt:lpstr>
      <vt:lpstr>A lot of assumptions!</vt:lpstr>
      <vt:lpstr>And worst of all…</vt:lpstr>
      <vt:lpstr>The entire Edifice could collapse!</vt:lpstr>
      <vt:lpstr>Provably secure systems</vt:lpstr>
      <vt:lpstr>Could a BlockChain Use Lattice Cryptographic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258</cp:revision>
  <dcterms:created xsi:type="dcterms:W3CDTF">2017-12-19T18:11:25Z</dcterms:created>
  <dcterms:modified xsi:type="dcterms:W3CDTF">2022-09-28T19:07:36Z</dcterms:modified>
</cp:coreProperties>
</file>