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336" r:id="rId4"/>
    <p:sldId id="258" r:id="rId5"/>
    <p:sldId id="259" r:id="rId6"/>
    <p:sldId id="337" r:id="rId7"/>
    <p:sldId id="260" r:id="rId8"/>
    <p:sldId id="261" r:id="rId9"/>
    <p:sldId id="262" r:id="rId10"/>
    <p:sldId id="268" r:id="rId11"/>
    <p:sldId id="263" r:id="rId12"/>
    <p:sldId id="264" r:id="rId13"/>
    <p:sldId id="325" r:id="rId14"/>
    <p:sldId id="265" r:id="rId15"/>
    <p:sldId id="266" r:id="rId16"/>
    <p:sldId id="269" r:id="rId17"/>
    <p:sldId id="267" r:id="rId18"/>
    <p:sldId id="270" r:id="rId19"/>
    <p:sldId id="271" r:id="rId20"/>
    <p:sldId id="272" r:id="rId21"/>
    <p:sldId id="273" r:id="rId22"/>
    <p:sldId id="326" r:id="rId23"/>
    <p:sldId id="338" r:id="rId24"/>
    <p:sldId id="282" r:id="rId25"/>
    <p:sldId id="283" r:id="rId26"/>
    <p:sldId id="284" r:id="rId27"/>
    <p:sldId id="285" r:id="rId28"/>
    <p:sldId id="289" r:id="rId29"/>
    <p:sldId id="301" r:id="rId30"/>
    <p:sldId id="327" r:id="rId31"/>
    <p:sldId id="328" r:id="rId32"/>
    <p:sldId id="345" r:id="rId33"/>
    <p:sldId id="296" r:id="rId34"/>
    <p:sldId id="302" r:id="rId35"/>
    <p:sldId id="297" r:id="rId36"/>
    <p:sldId id="298" r:id="rId37"/>
    <p:sldId id="299" r:id="rId38"/>
    <p:sldId id="324" r:id="rId39"/>
    <p:sldId id="304" r:id="rId40"/>
    <p:sldId id="329" r:id="rId41"/>
    <p:sldId id="339" r:id="rId42"/>
    <p:sldId id="332" r:id="rId43"/>
    <p:sldId id="323" r:id="rId44"/>
    <p:sldId id="311" r:id="rId45"/>
    <p:sldId id="330" r:id="rId46"/>
    <p:sldId id="312" r:id="rId47"/>
    <p:sldId id="340" r:id="rId48"/>
    <p:sldId id="341" r:id="rId49"/>
    <p:sldId id="342" r:id="rId50"/>
    <p:sldId id="343" r:id="rId51"/>
    <p:sldId id="333" r:id="rId52"/>
    <p:sldId id="344" r:id="rId53"/>
    <p:sldId id="334" r:id="rId54"/>
    <p:sldId id="314" r:id="rId55"/>
    <p:sldId id="315" r:id="rId56"/>
    <p:sldId id="316" r:id="rId57"/>
    <p:sldId id="318" r:id="rId58"/>
    <p:sldId id="317" r:id="rId59"/>
    <p:sldId id="319" r:id="rId60"/>
    <p:sldId id="331" r:id="rId61"/>
    <p:sldId id="320" r:id="rId62"/>
    <p:sldId id="321" r:id="rId63"/>
    <p:sldId id="308" r:id="rId64"/>
    <p:sldId id="307" r:id="rId65"/>
    <p:sldId id="335" r:id="rId66"/>
    <p:sldId id="309" r:id="rId67"/>
    <p:sldId id="30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E0D373-0740-4A07-B64F-5A74918F5DAB}">
          <p14:sldIdLst>
            <p14:sldId id="256"/>
            <p14:sldId id="257"/>
            <p14:sldId id="336"/>
            <p14:sldId id="258"/>
            <p14:sldId id="259"/>
            <p14:sldId id="337"/>
            <p14:sldId id="260"/>
            <p14:sldId id="261"/>
            <p14:sldId id="262"/>
            <p14:sldId id="268"/>
            <p14:sldId id="263"/>
            <p14:sldId id="264"/>
            <p14:sldId id="325"/>
            <p14:sldId id="265"/>
            <p14:sldId id="266"/>
            <p14:sldId id="269"/>
            <p14:sldId id="267"/>
            <p14:sldId id="270"/>
            <p14:sldId id="271"/>
            <p14:sldId id="272"/>
            <p14:sldId id="273"/>
            <p14:sldId id="326"/>
            <p14:sldId id="338"/>
            <p14:sldId id="282"/>
            <p14:sldId id="283"/>
            <p14:sldId id="284"/>
            <p14:sldId id="285"/>
            <p14:sldId id="289"/>
            <p14:sldId id="301"/>
            <p14:sldId id="327"/>
            <p14:sldId id="328"/>
            <p14:sldId id="345"/>
            <p14:sldId id="296"/>
            <p14:sldId id="302"/>
            <p14:sldId id="297"/>
            <p14:sldId id="298"/>
            <p14:sldId id="299"/>
            <p14:sldId id="324"/>
            <p14:sldId id="304"/>
            <p14:sldId id="329"/>
            <p14:sldId id="339"/>
            <p14:sldId id="332"/>
            <p14:sldId id="323"/>
            <p14:sldId id="311"/>
            <p14:sldId id="330"/>
            <p14:sldId id="312"/>
            <p14:sldId id="340"/>
            <p14:sldId id="341"/>
            <p14:sldId id="342"/>
            <p14:sldId id="343"/>
            <p14:sldId id="333"/>
            <p14:sldId id="344"/>
            <p14:sldId id="334"/>
            <p14:sldId id="314"/>
            <p14:sldId id="315"/>
            <p14:sldId id="316"/>
            <p14:sldId id="318"/>
            <p14:sldId id="317"/>
            <p14:sldId id="319"/>
            <p14:sldId id="331"/>
            <p14:sldId id="320"/>
            <p14:sldId id="321"/>
            <p14:sldId id="308"/>
            <p14:sldId id="307"/>
            <p14:sldId id="335"/>
            <p14:sldId id="309"/>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9CF315-4833-49B3-954B-7EA3CEA7FDE7}" type="datetime1">
              <a:rPr lang="en-US" smtClean="0"/>
              <a:t>10/4/2022</a:t>
            </a:fld>
            <a:endParaRPr lang="en-US"/>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84782-A7F9-417B-A970-8A7A5B9645EC}" type="datetime1">
              <a:rPr lang="en-US" smtClean="0"/>
              <a:t>10/4/2022</a:t>
            </a:fld>
            <a:endParaRPr lang="en-US"/>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CD351-308C-4580-9C98-33B4E35E4658}" type="datetime1">
              <a:rPr lang="en-US" smtClean="0"/>
              <a:t>10/4/2022</a:t>
            </a:fld>
            <a:endParaRPr lang="en-US"/>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02B48AF-F619-4E97-B11B-038900B0C25C}" type="datetime1">
              <a:rPr lang="en-US" smtClean="0"/>
              <a:t>10/4/2022</a:t>
            </a:fld>
            <a:endParaRPr lang="en-US"/>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342C82-1BE6-4171-9392-E783A4A21D7A}" type="datetime1">
              <a:rPr lang="en-US" smtClean="0"/>
              <a:t>10/4/2022</a:t>
            </a:fld>
            <a:endParaRPr lang="en-US"/>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0BD35-27B1-4BA0-BB6D-BC4E2F713243}" type="datetime1">
              <a:rPr lang="en-US" smtClean="0"/>
              <a:t>10/4/2022</a:t>
            </a:fld>
            <a:endParaRPr lang="en-US"/>
          </a:p>
        </p:txBody>
      </p:sp>
      <p:sp>
        <p:nvSpPr>
          <p:cNvPr id="6" name="Footer Placeholder 5"/>
          <p:cNvSpPr>
            <a:spLocks noGrp="1"/>
          </p:cNvSpPr>
          <p:nvPr>
            <p:ph type="ftr" sz="quarter" idx="11"/>
          </p:nvPr>
        </p:nvSpPr>
        <p:spPr/>
        <p:txBody>
          <a:bodyPr/>
          <a:lstStyle/>
          <a:p>
            <a:r>
              <a:rPr lang="en-US"/>
              <a:t>CS5412 Cloud Computing, Fall 2022</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8B9A17-23CF-4817-BA63-BC31379F7191}" type="datetime1">
              <a:rPr lang="en-US" smtClean="0"/>
              <a:t>10/4/2022</a:t>
            </a:fld>
            <a:endParaRPr lang="en-US"/>
          </a:p>
        </p:txBody>
      </p:sp>
      <p:sp>
        <p:nvSpPr>
          <p:cNvPr id="8" name="Footer Placeholder 7"/>
          <p:cNvSpPr>
            <a:spLocks noGrp="1"/>
          </p:cNvSpPr>
          <p:nvPr>
            <p:ph type="ftr" sz="quarter" idx="11"/>
          </p:nvPr>
        </p:nvSpPr>
        <p:spPr/>
        <p:txBody>
          <a:bodyPr/>
          <a:lstStyle/>
          <a:p>
            <a:r>
              <a:rPr lang="en-US"/>
              <a:t>CS5412 Cloud Computing, Fall 2022</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90696E5-C0D6-45F0-B942-89500CD52013}" type="datetime1">
              <a:rPr lang="en-US" smtClean="0"/>
              <a:t>10/4/2022</a:t>
            </a:fld>
            <a:endParaRPr lang="en-US"/>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EC767-6B9F-4EEF-9683-18A5BB6852C6}" type="datetime1">
              <a:rPr lang="en-US" smtClean="0"/>
              <a:t>10/4/2022</a:t>
            </a:fld>
            <a:endParaRPr lang="en-US"/>
          </a:p>
        </p:txBody>
      </p:sp>
      <p:sp>
        <p:nvSpPr>
          <p:cNvPr id="3" name="Footer Placeholder 2"/>
          <p:cNvSpPr>
            <a:spLocks noGrp="1"/>
          </p:cNvSpPr>
          <p:nvPr>
            <p:ph type="ftr" sz="quarter" idx="11"/>
          </p:nvPr>
        </p:nvSpPr>
        <p:spPr/>
        <p:txBody>
          <a:bodyPr/>
          <a:lstStyle/>
          <a:p>
            <a:r>
              <a:rPr lang="en-US"/>
              <a:t>CS5412 Cloud Computing, Fall 2022</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D58B35-3283-404E-9684-37F425E194E5}" type="datetime1">
              <a:rPr lang="en-US" smtClean="0"/>
              <a:t>10/4/2022</a:t>
            </a:fld>
            <a:endParaRPr lang="en-US"/>
          </a:p>
        </p:txBody>
      </p:sp>
      <p:sp>
        <p:nvSpPr>
          <p:cNvPr id="6" name="Footer Placeholder 5"/>
          <p:cNvSpPr>
            <a:spLocks noGrp="1"/>
          </p:cNvSpPr>
          <p:nvPr>
            <p:ph type="ftr" sz="quarter" idx="11"/>
          </p:nvPr>
        </p:nvSpPr>
        <p:spPr/>
        <p:txBody>
          <a:bodyPr/>
          <a:lstStyle/>
          <a:p>
            <a:r>
              <a:rPr lang="en-US"/>
              <a:t>CS5412 Cloud Computing, Fall 2022</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B85F57-DB36-45B9-A2F9-0F88E2181118}" type="datetime1">
              <a:rPr lang="en-US" smtClean="0"/>
              <a:t>10/4/2022</a:t>
            </a:fld>
            <a:endParaRPr lang="en-US"/>
          </a:p>
        </p:txBody>
      </p:sp>
      <p:sp>
        <p:nvSpPr>
          <p:cNvPr id="6" name="Footer Placeholder 5"/>
          <p:cNvSpPr>
            <a:spLocks noGrp="1"/>
          </p:cNvSpPr>
          <p:nvPr>
            <p:ph type="ftr" sz="quarter" idx="11"/>
          </p:nvPr>
        </p:nvSpPr>
        <p:spPr/>
        <p:txBody>
          <a:bodyPr/>
          <a:lstStyle/>
          <a:p>
            <a:r>
              <a:rPr lang="en-US"/>
              <a:t>CS5412 Cloud Computing, Fall 2022</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B59EBF8-0755-406C-84CE-2E45A28FDDDD}" type="datetime1">
              <a:rPr lang="en-US" smtClean="0"/>
              <a:t>10/4/2022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CS5412 Cloud Computing, Fall 2022</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CS5412 / Lecture 13: </a:t>
            </a:r>
            <a:br>
              <a:rPr lang="en-US" dirty="0"/>
            </a:br>
            <a:r>
              <a:rPr lang="en-US" dirty="0"/>
              <a:t>The </a:t>
            </a:r>
            <a:r>
              <a:rPr lang="en-US" u="sng" dirty="0"/>
              <a:t>Dangers</a:t>
            </a:r>
            <a:r>
              <a:rPr lang="en-US" dirty="0"/>
              <a:t> of Gossip</a:t>
            </a:r>
          </a:p>
        </p:txBody>
      </p:sp>
      <p:sp>
        <p:nvSpPr>
          <p:cNvPr id="3" name="Subtitle 2"/>
          <p:cNvSpPr>
            <a:spLocks noGrp="1"/>
          </p:cNvSpPr>
          <p:nvPr>
            <p:ph type="subTitle" idx="1"/>
          </p:nvPr>
        </p:nvSpPr>
        <p:spPr/>
        <p:txBody>
          <a:bodyPr/>
          <a:lstStyle/>
          <a:p>
            <a:r>
              <a:rPr lang="en-US" dirty="0"/>
              <a:t>Ken Birman</a:t>
            </a:r>
          </a:p>
          <a:p>
            <a:r>
              <a:rPr lang="en-US"/>
              <a:t>Fall, </a:t>
            </a:r>
            <a:r>
              <a:rPr lang="en-US" dirty="0"/>
              <a:t>2022</a:t>
            </a:r>
          </a:p>
        </p:txBody>
      </p:sp>
      <p:sp>
        <p:nvSpPr>
          <p:cNvPr id="5" name="Footer Placeholder 4"/>
          <p:cNvSpPr>
            <a:spLocks noGrp="1"/>
          </p:cNvSpPr>
          <p:nvPr>
            <p:ph type="ftr" sz="quarter" idx="11"/>
          </p:nvPr>
        </p:nvSpPr>
        <p:spPr/>
        <p:txBody>
          <a:bodyPr/>
          <a:lstStyle/>
          <a:p>
            <a:r>
              <a:rPr lang="en-US"/>
              <a:t>CS5412 Cloud Computing, Fall 2022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7" name="Subtitle 2"/>
          <p:cNvSpPr txBox="1">
            <a:spLocks/>
          </p:cNvSpPr>
          <p:nvPr/>
        </p:nvSpPr>
        <p:spPr>
          <a:xfrm>
            <a:off x="1676400" y="60198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a:t>Lecture V</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00F-B2F2-4680-9FB2-B63EBBFC153C}"/>
              </a:ext>
            </a:extLst>
          </p:cNvPr>
          <p:cNvSpPr>
            <a:spLocks noGrp="1"/>
          </p:cNvSpPr>
          <p:nvPr>
            <p:ph type="title"/>
          </p:nvPr>
        </p:nvSpPr>
        <p:spPr/>
        <p:txBody>
          <a:bodyPr/>
          <a:lstStyle/>
          <a:p>
            <a:r>
              <a:rPr lang="en-US" dirty="0"/>
              <a:t>Load Balancing</a:t>
            </a:r>
          </a:p>
        </p:txBody>
      </p:sp>
      <p:sp>
        <p:nvSpPr>
          <p:cNvPr id="3" name="Content Placeholder 2">
            <a:extLst>
              <a:ext uri="{FF2B5EF4-FFF2-40B4-BE49-F238E27FC236}">
                <a16:creationId xmlns:a16="http://schemas.microsoft.com/office/drawing/2014/main" id="{DC1AB74E-B7FE-482C-B275-418871EC872D}"/>
              </a:ext>
            </a:extLst>
          </p:cNvPr>
          <p:cNvSpPr>
            <a:spLocks noGrp="1"/>
          </p:cNvSpPr>
          <p:nvPr>
            <p:ph idx="1"/>
          </p:nvPr>
        </p:nvSpPr>
        <p:spPr/>
        <p:txBody>
          <a:bodyPr>
            <a:normAutofit lnSpcReduction="10000"/>
          </a:bodyPr>
          <a:lstStyle/>
          <a:p>
            <a:r>
              <a:rPr lang="en-US" dirty="0"/>
              <a:t>For each server, use gossip to track an estimate of the current amount of free space.  Line them up on a “space available” line.</a:t>
            </a:r>
          </a:p>
          <a:p>
            <a:endParaRPr lang="en-US" dirty="0"/>
          </a:p>
          <a:p>
            <a:endParaRPr lang="en-US" dirty="0"/>
          </a:p>
          <a:p>
            <a:endParaRPr lang="en-US" dirty="0"/>
          </a:p>
          <a:p>
            <a:endParaRPr lang="en-US" dirty="0"/>
          </a:p>
          <a:p>
            <a:r>
              <a:rPr lang="en-US" dirty="0"/>
              <a:t>For a new allocation, pick a random spot in this line.   This spreads the incoming load around but will be biased to favor servers with more space.</a:t>
            </a:r>
          </a:p>
        </p:txBody>
      </p:sp>
      <p:sp>
        <p:nvSpPr>
          <p:cNvPr id="4" name="Footer Placeholder 3">
            <a:extLst>
              <a:ext uri="{FF2B5EF4-FFF2-40B4-BE49-F238E27FC236}">
                <a16:creationId xmlns:a16="http://schemas.microsoft.com/office/drawing/2014/main" id="{5F6D3254-C75E-4539-B2BF-E56D100C6D9F}"/>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D963AEDF-7BB6-440F-8FFD-A1FBE56C0CAB}"/>
              </a:ext>
            </a:extLst>
          </p:cNvPr>
          <p:cNvSpPr>
            <a:spLocks noGrp="1"/>
          </p:cNvSpPr>
          <p:nvPr>
            <p:ph type="sldNum" sz="quarter" idx="12"/>
          </p:nvPr>
        </p:nvSpPr>
        <p:spPr/>
        <p:txBody>
          <a:bodyPr/>
          <a:lstStyle/>
          <a:p>
            <a:fld id="{3C974458-8A97-4835-BF79-1FB6D7856C21}" type="slidenum">
              <a:rPr lang="en-US" smtClean="0"/>
              <a:t>10</a:t>
            </a:fld>
            <a:endParaRPr lang="en-US"/>
          </a:p>
        </p:txBody>
      </p:sp>
      <p:graphicFrame>
        <p:nvGraphicFramePr>
          <p:cNvPr id="6" name="Table 6">
            <a:extLst>
              <a:ext uri="{FF2B5EF4-FFF2-40B4-BE49-F238E27FC236}">
                <a16:creationId xmlns:a16="http://schemas.microsoft.com/office/drawing/2014/main" id="{1D6FA926-8C53-412F-A06D-513DDCE6AB8D}"/>
              </a:ext>
            </a:extLst>
          </p:cNvPr>
          <p:cNvGraphicFramePr>
            <a:graphicFrameLocks noGrp="1"/>
          </p:cNvGraphicFramePr>
          <p:nvPr>
            <p:extLst>
              <p:ext uri="{D42A27DB-BD31-4B8C-83A1-F6EECF244321}">
                <p14:modId xmlns:p14="http://schemas.microsoft.com/office/powerpoint/2010/main" val="27720864"/>
              </p:ext>
            </p:extLst>
          </p:nvPr>
        </p:nvGraphicFramePr>
        <p:xfrm>
          <a:off x="160020" y="3836416"/>
          <a:ext cx="11871960" cy="3657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953844679"/>
                    </a:ext>
                  </a:extLst>
                </a:gridCol>
                <a:gridCol w="208280">
                  <a:extLst>
                    <a:ext uri="{9D8B030D-6E8A-4147-A177-3AD203B41FA5}">
                      <a16:colId xmlns:a16="http://schemas.microsoft.com/office/drawing/2014/main" val="3905098972"/>
                    </a:ext>
                  </a:extLst>
                </a:gridCol>
                <a:gridCol w="208280">
                  <a:extLst>
                    <a:ext uri="{9D8B030D-6E8A-4147-A177-3AD203B41FA5}">
                      <a16:colId xmlns:a16="http://schemas.microsoft.com/office/drawing/2014/main" val="4217685440"/>
                    </a:ext>
                  </a:extLst>
                </a:gridCol>
                <a:gridCol w="208280">
                  <a:extLst>
                    <a:ext uri="{9D8B030D-6E8A-4147-A177-3AD203B41FA5}">
                      <a16:colId xmlns:a16="http://schemas.microsoft.com/office/drawing/2014/main" val="294582210"/>
                    </a:ext>
                  </a:extLst>
                </a:gridCol>
                <a:gridCol w="208280">
                  <a:extLst>
                    <a:ext uri="{9D8B030D-6E8A-4147-A177-3AD203B41FA5}">
                      <a16:colId xmlns:a16="http://schemas.microsoft.com/office/drawing/2014/main" val="2095728815"/>
                    </a:ext>
                  </a:extLst>
                </a:gridCol>
                <a:gridCol w="208280">
                  <a:extLst>
                    <a:ext uri="{9D8B030D-6E8A-4147-A177-3AD203B41FA5}">
                      <a16:colId xmlns:a16="http://schemas.microsoft.com/office/drawing/2014/main" val="3806318328"/>
                    </a:ext>
                  </a:extLst>
                </a:gridCol>
                <a:gridCol w="208280">
                  <a:extLst>
                    <a:ext uri="{9D8B030D-6E8A-4147-A177-3AD203B41FA5}">
                      <a16:colId xmlns:a16="http://schemas.microsoft.com/office/drawing/2014/main" val="2003979931"/>
                    </a:ext>
                  </a:extLst>
                </a:gridCol>
                <a:gridCol w="208280">
                  <a:extLst>
                    <a:ext uri="{9D8B030D-6E8A-4147-A177-3AD203B41FA5}">
                      <a16:colId xmlns:a16="http://schemas.microsoft.com/office/drawing/2014/main" val="576539315"/>
                    </a:ext>
                  </a:extLst>
                </a:gridCol>
                <a:gridCol w="208280">
                  <a:extLst>
                    <a:ext uri="{9D8B030D-6E8A-4147-A177-3AD203B41FA5}">
                      <a16:colId xmlns:a16="http://schemas.microsoft.com/office/drawing/2014/main" val="1594277966"/>
                    </a:ext>
                  </a:extLst>
                </a:gridCol>
                <a:gridCol w="208280">
                  <a:extLst>
                    <a:ext uri="{9D8B030D-6E8A-4147-A177-3AD203B41FA5}">
                      <a16:colId xmlns:a16="http://schemas.microsoft.com/office/drawing/2014/main" val="4148943039"/>
                    </a:ext>
                  </a:extLst>
                </a:gridCol>
                <a:gridCol w="208280">
                  <a:extLst>
                    <a:ext uri="{9D8B030D-6E8A-4147-A177-3AD203B41FA5}">
                      <a16:colId xmlns:a16="http://schemas.microsoft.com/office/drawing/2014/main" val="3050260904"/>
                    </a:ext>
                  </a:extLst>
                </a:gridCol>
                <a:gridCol w="208280">
                  <a:extLst>
                    <a:ext uri="{9D8B030D-6E8A-4147-A177-3AD203B41FA5}">
                      <a16:colId xmlns:a16="http://schemas.microsoft.com/office/drawing/2014/main" val="3364525445"/>
                    </a:ext>
                  </a:extLst>
                </a:gridCol>
                <a:gridCol w="208280">
                  <a:extLst>
                    <a:ext uri="{9D8B030D-6E8A-4147-A177-3AD203B41FA5}">
                      <a16:colId xmlns:a16="http://schemas.microsoft.com/office/drawing/2014/main" val="1067949000"/>
                    </a:ext>
                  </a:extLst>
                </a:gridCol>
                <a:gridCol w="208280">
                  <a:extLst>
                    <a:ext uri="{9D8B030D-6E8A-4147-A177-3AD203B41FA5}">
                      <a16:colId xmlns:a16="http://schemas.microsoft.com/office/drawing/2014/main" val="4261934467"/>
                    </a:ext>
                  </a:extLst>
                </a:gridCol>
                <a:gridCol w="208280">
                  <a:extLst>
                    <a:ext uri="{9D8B030D-6E8A-4147-A177-3AD203B41FA5}">
                      <a16:colId xmlns:a16="http://schemas.microsoft.com/office/drawing/2014/main" val="417485206"/>
                    </a:ext>
                  </a:extLst>
                </a:gridCol>
                <a:gridCol w="208280">
                  <a:extLst>
                    <a:ext uri="{9D8B030D-6E8A-4147-A177-3AD203B41FA5}">
                      <a16:colId xmlns:a16="http://schemas.microsoft.com/office/drawing/2014/main" val="3116967473"/>
                    </a:ext>
                  </a:extLst>
                </a:gridCol>
                <a:gridCol w="208280">
                  <a:extLst>
                    <a:ext uri="{9D8B030D-6E8A-4147-A177-3AD203B41FA5}">
                      <a16:colId xmlns:a16="http://schemas.microsoft.com/office/drawing/2014/main" val="9509663"/>
                    </a:ext>
                  </a:extLst>
                </a:gridCol>
                <a:gridCol w="208280">
                  <a:extLst>
                    <a:ext uri="{9D8B030D-6E8A-4147-A177-3AD203B41FA5}">
                      <a16:colId xmlns:a16="http://schemas.microsoft.com/office/drawing/2014/main" val="4031800397"/>
                    </a:ext>
                  </a:extLst>
                </a:gridCol>
                <a:gridCol w="208280">
                  <a:extLst>
                    <a:ext uri="{9D8B030D-6E8A-4147-A177-3AD203B41FA5}">
                      <a16:colId xmlns:a16="http://schemas.microsoft.com/office/drawing/2014/main" val="3182180589"/>
                    </a:ext>
                  </a:extLst>
                </a:gridCol>
                <a:gridCol w="208280">
                  <a:extLst>
                    <a:ext uri="{9D8B030D-6E8A-4147-A177-3AD203B41FA5}">
                      <a16:colId xmlns:a16="http://schemas.microsoft.com/office/drawing/2014/main" val="400960553"/>
                    </a:ext>
                  </a:extLst>
                </a:gridCol>
                <a:gridCol w="208280">
                  <a:extLst>
                    <a:ext uri="{9D8B030D-6E8A-4147-A177-3AD203B41FA5}">
                      <a16:colId xmlns:a16="http://schemas.microsoft.com/office/drawing/2014/main" val="3415203097"/>
                    </a:ext>
                  </a:extLst>
                </a:gridCol>
                <a:gridCol w="208280">
                  <a:extLst>
                    <a:ext uri="{9D8B030D-6E8A-4147-A177-3AD203B41FA5}">
                      <a16:colId xmlns:a16="http://schemas.microsoft.com/office/drawing/2014/main" val="2245361544"/>
                    </a:ext>
                  </a:extLst>
                </a:gridCol>
                <a:gridCol w="208280">
                  <a:extLst>
                    <a:ext uri="{9D8B030D-6E8A-4147-A177-3AD203B41FA5}">
                      <a16:colId xmlns:a16="http://schemas.microsoft.com/office/drawing/2014/main" val="210101800"/>
                    </a:ext>
                  </a:extLst>
                </a:gridCol>
                <a:gridCol w="208280">
                  <a:extLst>
                    <a:ext uri="{9D8B030D-6E8A-4147-A177-3AD203B41FA5}">
                      <a16:colId xmlns:a16="http://schemas.microsoft.com/office/drawing/2014/main" val="1287645256"/>
                    </a:ext>
                  </a:extLst>
                </a:gridCol>
                <a:gridCol w="208280">
                  <a:extLst>
                    <a:ext uri="{9D8B030D-6E8A-4147-A177-3AD203B41FA5}">
                      <a16:colId xmlns:a16="http://schemas.microsoft.com/office/drawing/2014/main" val="3263627150"/>
                    </a:ext>
                  </a:extLst>
                </a:gridCol>
                <a:gridCol w="208280">
                  <a:extLst>
                    <a:ext uri="{9D8B030D-6E8A-4147-A177-3AD203B41FA5}">
                      <a16:colId xmlns:a16="http://schemas.microsoft.com/office/drawing/2014/main" val="2973141843"/>
                    </a:ext>
                  </a:extLst>
                </a:gridCol>
                <a:gridCol w="208280">
                  <a:extLst>
                    <a:ext uri="{9D8B030D-6E8A-4147-A177-3AD203B41FA5}">
                      <a16:colId xmlns:a16="http://schemas.microsoft.com/office/drawing/2014/main" val="282144497"/>
                    </a:ext>
                  </a:extLst>
                </a:gridCol>
                <a:gridCol w="208280">
                  <a:extLst>
                    <a:ext uri="{9D8B030D-6E8A-4147-A177-3AD203B41FA5}">
                      <a16:colId xmlns:a16="http://schemas.microsoft.com/office/drawing/2014/main" val="2005435099"/>
                    </a:ext>
                  </a:extLst>
                </a:gridCol>
                <a:gridCol w="208280">
                  <a:extLst>
                    <a:ext uri="{9D8B030D-6E8A-4147-A177-3AD203B41FA5}">
                      <a16:colId xmlns:a16="http://schemas.microsoft.com/office/drawing/2014/main" val="513682599"/>
                    </a:ext>
                  </a:extLst>
                </a:gridCol>
                <a:gridCol w="208280">
                  <a:extLst>
                    <a:ext uri="{9D8B030D-6E8A-4147-A177-3AD203B41FA5}">
                      <a16:colId xmlns:a16="http://schemas.microsoft.com/office/drawing/2014/main" val="299959609"/>
                    </a:ext>
                  </a:extLst>
                </a:gridCol>
                <a:gridCol w="208280">
                  <a:extLst>
                    <a:ext uri="{9D8B030D-6E8A-4147-A177-3AD203B41FA5}">
                      <a16:colId xmlns:a16="http://schemas.microsoft.com/office/drawing/2014/main" val="2344939852"/>
                    </a:ext>
                  </a:extLst>
                </a:gridCol>
                <a:gridCol w="208280">
                  <a:extLst>
                    <a:ext uri="{9D8B030D-6E8A-4147-A177-3AD203B41FA5}">
                      <a16:colId xmlns:a16="http://schemas.microsoft.com/office/drawing/2014/main" val="139204731"/>
                    </a:ext>
                  </a:extLst>
                </a:gridCol>
                <a:gridCol w="208280">
                  <a:extLst>
                    <a:ext uri="{9D8B030D-6E8A-4147-A177-3AD203B41FA5}">
                      <a16:colId xmlns:a16="http://schemas.microsoft.com/office/drawing/2014/main" val="1576957095"/>
                    </a:ext>
                  </a:extLst>
                </a:gridCol>
                <a:gridCol w="208280">
                  <a:extLst>
                    <a:ext uri="{9D8B030D-6E8A-4147-A177-3AD203B41FA5}">
                      <a16:colId xmlns:a16="http://schemas.microsoft.com/office/drawing/2014/main" val="3145871401"/>
                    </a:ext>
                  </a:extLst>
                </a:gridCol>
                <a:gridCol w="208280">
                  <a:extLst>
                    <a:ext uri="{9D8B030D-6E8A-4147-A177-3AD203B41FA5}">
                      <a16:colId xmlns:a16="http://schemas.microsoft.com/office/drawing/2014/main" val="2556094816"/>
                    </a:ext>
                  </a:extLst>
                </a:gridCol>
                <a:gridCol w="208280">
                  <a:extLst>
                    <a:ext uri="{9D8B030D-6E8A-4147-A177-3AD203B41FA5}">
                      <a16:colId xmlns:a16="http://schemas.microsoft.com/office/drawing/2014/main" val="3531841742"/>
                    </a:ext>
                  </a:extLst>
                </a:gridCol>
                <a:gridCol w="208280">
                  <a:extLst>
                    <a:ext uri="{9D8B030D-6E8A-4147-A177-3AD203B41FA5}">
                      <a16:colId xmlns:a16="http://schemas.microsoft.com/office/drawing/2014/main" val="3802352697"/>
                    </a:ext>
                  </a:extLst>
                </a:gridCol>
                <a:gridCol w="208280">
                  <a:extLst>
                    <a:ext uri="{9D8B030D-6E8A-4147-A177-3AD203B41FA5}">
                      <a16:colId xmlns:a16="http://schemas.microsoft.com/office/drawing/2014/main" val="4124513906"/>
                    </a:ext>
                  </a:extLst>
                </a:gridCol>
                <a:gridCol w="208280">
                  <a:extLst>
                    <a:ext uri="{9D8B030D-6E8A-4147-A177-3AD203B41FA5}">
                      <a16:colId xmlns:a16="http://schemas.microsoft.com/office/drawing/2014/main" val="1978625713"/>
                    </a:ext>
                  </a:extLst>
                </a:gridCol>
                <a:gridCol w="208280">
                  <a:extLst>
                    <a:ext uri="{9D8B030D-6E8A-4147-A177-3AD203B41FA5}">
                      <a16:colId xmlns:a16="http://schemas.microsoft.com/office/drawing/2014/main" val="629848018"/>
                    </a:ext>
                  </a:extLst>
                </a:gridCol>
                <a:gridCol w="208280">
                  <a:extLst>
                    <a:ext uri="{9D8B030D-6E8A-4147-A177-3AD203B41FA5}">
                      <a16:colId xmlns:a16="http://schemas.microsoft.com/office/drawing/2014/main" val="1928059933"/>
                    </a:ext>
                  </a:extLst>
                </a:gridCol>
                <a:gridCol w="208280">
                  <a:extLst>
                    <a:ext uri="{9D8B030D-6E8A-4147-A177-3AD203B41FA5}">
                      <a16:colId xmlns:a16="http://schemas.microsoft.com/office/drawing/2014/main" val="2188399280"/>
                    </a:ext>
                  </a:extLst>
                </a:gridCol>
                <a:gridCol w="208280">
                  <a:extLst>
                    <a:ext uri="{9D8B030D-6E8A-4147-A177-3AD203B41FA5}">
                      <a16:colId xmlns:a16="http://schemas.microsoft.com/office/drawing/2014/main" val="3055922569"/>
                    </a:ext>
                  </a:extLst>
                </a:gridCol>
                <a:gridCol w="208280">
                  <a:extLst>
                    <a:ext uri="{9D8B030D-6E8A-4147-A177-3AD203B41FA5}">
                      <a16:colId xmlns:a16="http://schemas.microsoft.com/office/drawing/2014/main" val="39508927"/>
                    </a:ext>
                  </a:extLst>
                </a:gridCol>
                <a:gridCol w="208280">
                  <a:extLst>
                    <a:ext uri="{9D8B030D-6E8A-4147-A177-3AD203B41FA5}">
                      <a16:colId xmlns:a16="http://schemas.microsoft.com/office/drawing/2014/main" val="2455206107"/>
                    </a:ext>
                  </a:extLst>
                </a:gridCol>
                <a:gridCol w="208280">
                  <a:extLst>
                    <a:ext uri="{9D8B030D-6E8A-4147-A177-3AD203B41FA5}">
                      <a16:colId xmlns:a16="http://schemas.microsoft.com/office/drawing/2014/main" val="2837788428"/>
                    </a:ext>
                  </a:extLst>
                </a:gridCol>
                <a:gridCol w="208280">
                  <a:extLst>
                    <a:ext uri="{9D8B030D-6E8A-4147-A177-3AD203B41FA5}">
                      <a16:colId xmlns:a16="http://schemas.microsoft.com/office/drawing/2014/main" val="2600034595"/>
                    </a:ext>
                  </a:extLst>
                </a:gridCol>
                <a:gridCol w="208280">
                  <a:extLst>
                    <a:ext uri="{9D8B030D-6E8A-4147-A177-3AD203B41FA5}">
                      <a16:colId xmlns:a16="http://schemas.microsoft.com/office/drawing/2014/main" val="3979518144"/>
                    </a:ext>
                  </a:extLst>
                </a:gridCol>
                <a:gridCol w="208280">
                  <a:extLst>
                    <a:ext uri="{9D8B030D-6E8A-4147-A177-3AD203B41FA5}">
                      <a16:colId xmlns:a16="http://schemas.microsoft.com/office/drawing/2014/main" val="1182133297"/>
                    </a:ext>
                  </a:extLst>
                </a:gridCol>
                <a:gridCol w="208280">
                  <a:extLst>
                    <a:ext uri="{9D8B030D-6E8A-4147-A177-3AD203B41FA5}">
                      <a16:colId xmlns:a16="http://schemas.microsoft.com/office/drawing/2014/main" val="3082813007"/>
                    </a:ext>
                  </a:extLst>
                </a:gridCol>
                <a:gridCol w="208280">
                  <a:extLst>
                    <a:ext uri="{9D8B030D-6E8A-4147-A177-3AD203B41FA5}">
                      <a16:colId xmlns:a16="http://schemas.microsoft.com/office/drawing/2014/main" val="2982433666"/>
                    </a:ext>
                  </a:extLst>
                </a:gridCol>
                <a:gridCol w="208280">
                  <a:extLst>
                    <a:ext uri="{9D8B030D-6E8A-4147-A177-3AD203B41FA5}">
                      <a16:colId xmlns:a16="http://schemas.microsoft.com/office/drawing/2014/main" val="4215372774"/>
                    </a:ext>
                  </a:extLst>
                </a:gridCol>
                <a:gridCol w="208280">
                  <a:extLst>
                    <a:ext uri="{9D8B030D-6E8A-4147-A177-3AD203B41FA5}">
                      <a16:colId xmlns:a16="http://schemas.microsoft.com/office/drawing/2014/main" val="1720006412"/>
                    </a:ext>
                  </a:extLst>
                </a:gridCol>
                <a:gridCol w="208280">
                  <a:extLst>
                    <a:ext uri="{9D8B030D-6E8A-4147-A177-3AD203B41FA5}">
                      <a16:colId xmlns:a16="http://schemas.microsoft.com/office/drawing/2014/main" val="703996245"/>
                    </a:ext>
                  </a:extLst>
                </a:gridCol>
                <a:gridCol w="208280">
                  <a:extLst>
                    <a:ext uri="{9D8B030D-6E8A-4147-A177-3AD203B41FA5}">
                      <a16:colId xmlns:a16="http://schemas.microsoft.com/office/drawing/2014/main" val="3174364530"/>
                    </a:ext>
                  </a:extLst>
                </a:gridCol>
                <a:gridCol w="208280">
                  <a:extLst>
                    <a:ext uri="{9D8B030D-6E8A-4147-A177-3AD203B41FA5}">
                      <a16:colId xmlns:a16="http://schemas.microsoft.com/office/drawing/2014/main" val="2420798755"/>
                    </a:ext>
                  </a:extLst>
                </a:gridCol>
                <a:gridCol w="208280">
                  <a:extLst>
                    <a:ext uri="{9D8B030D-6E8A-4147-A177-3AD203B41FA5}">
                      <a16:colId xmlns:a16="http://schemas.microsoft.com/office/drawing/2014/main" val="3913292455"/>
                    </a:ext>
                  </a:extLst>
                </a:gridCol>
              </a:tblGrid>
              <a:tr h="202232">
                <a:tc>
                  <a:txBody>
                    <a:bodyPr/>
                    <a:lstStyle/>
                    <a:p>
                      <a:endParaRPr lang="en-US" dirty="0"/>
                    </a:p>
                  </a:txBody>
                  <a:tcPr>
                    <a:solidFill>
                      <a:srgbClr val="C00000"/>
                    </a:solidFill>
                  </a:tcPr>
                </a:tc>
                <a:tc>
                  <a:txBody>
                    <a:bodyPr/>
                    <a:lstStyle/>
                    <a:p>
                      <a:endParaRPr lang="en-US"/>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a:p>
                  </a:txBody>
                  <a:tcPr>
                    <a:solidFill>
                      <a:srgbClr val="7030A0"/>
                    </a:solidFill>
                  </a:tcPr>
                </a:tc>
                <a:tc>
                  <a:txBody>
                    <a:bodyPr/>
                    <a:lstStyle/>
                    <a:p>
                      <a:endParaRPr lang="en-US"/>
                    </a:p>
                  </a:txBody>
                  <a:tcPr>
                    <a:solidFill>
                      <a:srgbClr val="7030A0"/>
                    </a:solidFill>
                  </a:tcPr>
                </a:tc>
                <a:tc>
                  <a:txBody>
                    <a:bodyPr/>
                    <a:lstStyle/>
                    <a:p>
                      <a:endParaRPr lang="en-US"/>
                    </a:p>
                  </a:txBody>
                  <a:tcPr>
                    <a:solidFill>
                      <a:srgbClr val="7030A0"/>
                    </a:solidFill>
                  </a:tcPr>
                </a:tc>
                <a:tc>
                  <a:txBody>
                    <a:bodyPr/>
                    <a:lstStyle/>
                    <a:p>
                      <a:endParaRPr lang="en-US"/>
                    </a:p>
                  </a:txBody>
                  <a:tcPr>
                    <a:solidFill>
                      <a:srgbClr val="7030A0"/>
                    </a:solidFill>
                  </a:tcPr>
                </a:tc>
                <a:tc>
                  <a:txBody>
                    <a:bodyPr/>
                    <a:lstStyle/>
                    <a:p>
                      <a:endParaRPr lang="en-US" dirty="0"/>
                    </a:p>
                  </a:txBody>
                  <a:tcPr>
                    <a:solidFill>
                      <a:srgbClr val="7030A0"/>
                    </a:solidFill>
                  </a:tcPr>
                </a:tc>
                <a:extLst>
                  <a:ext uri="{0D108BD9-81ED-4DB2-BD59-A6C34878D82A}">
                    <a16:rowId xmlns:a16="http://schemas.microsoft.com/office/drawing/2014/main" val="2652513535"/>
                  </a:ext>
                </a:extLst>
              </a:tr>
            </a:tbl>
          </a:graphicData>
        </a:graphic>
      </p:graphicFrame>
      <p:sp>
        <p:nvSpPr>
          <p:cNvPr id="7" name="TextBox 6">
            <a:extLst>
              <a:ext uri="{FF2B5EF4-FFF2-40B4-BE49-F238E27FC236}">
                <a16:creationId xmlns:a16="http://schemas.microsoft.com/office/drawing/2014/main" id="{FF8B0ACB-7D71-4482-854B-9C8068E91829}"/>
              </a:ext>
            </a:extLst>
          </p:cNvPr>
          <p:cNvSpPr txBox="1"/>
          <p:nvPr/>
        </p:nvSpPr>
        <p:spPr>
          <a:xfrm>
            <a:off x="135467" y="3827949"/>
            <a:ext cx="11895666" cy="369332"/>
          </a:xfrm>
          <a:prstGeom prst="rect">
            <a:avLst/>
          </a:prstGeom>
          <a:noFill/>
        </p:spPr>
        <p:txBody>
          <a:bodyPr wrap="square" rtlCol="0">
            <a:spAutoFit/>
          </a:bodyPr>
          <a:lstStyle/>
          <a:p>
            <a:r>
              <a:rPr lang="en-US" dirty="0"/>
              <a:t>server 1              server 2                    server 3   server 4                                       server 5                                    server 6</a:t>
            </a:r>
          </a:p>
        </p:txBody>
      </p:sp>
      <p:sp>
        <p:nvSpPr>
          <p:cNvPr id="8" name="Arrow: Down 7">
            <a:extLst>
              <a:ext uri="{FF2B5EF4-FFF2-40B4-BE49-F238E27FC236}">
                <a16:creationId xmlns:a16="http://schemas.microsoft.com/office/drawing/2014/main" id="{C29E62E8-3E28-40E6-8C70-57090651A842}"/>
              </a:ext>
            </a:extLst>
          </p:cNvPr>
          <p:cNvSpPr/>
          <p:nvPr/>
        </p:nvSpPr>
        <p:spPr>
          <a:xfrm>
            <a:off x="1591733" y="3305740"/>
            <a:ext cx="287867"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8EC3675D-B7BD-4128-A02D-9E9C85E6262A}"/>
              </a:ext>
            </a:extLst>
          </p:cNvPr>
          <p:cNvSpPr/>
          <p:nvPr/>
        </p:nvSpPr>
        <p:spPr>
          <a:xfrm>
            <a:off x="10210799" y="3306633"/>
            <a:ext cx="287867"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30811745-8D95-4EB7-811D-5EAD932845CD}"/>
              </a:ext>
            </a:extLst>
          </p:cNvPr>
          <p:cNvSpPr/>
          <p:nvPr/>
        </p:nvSpPr>
        <p:spPr>
          <a:xfrm>
            <a:off x="6684433" y="3305740"/>
            <a:ext cx="287867"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D59D8D6D-FE4D-4CD3-BC73-2B2A7FD7CE57}"/>
              </a:ext>
            </a:extLst>
          </p:cNvPr>
          <p:cNvSpPr/>
          <p:nvPr/>
        </p:nvSpPr>
        <p:spPr>
          <a:xfrm>
            <a:off x="5075596" y="3377945"/>
            <a:ext cx="287867"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6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3792-BA29-4574-9D90-2572B02BD9FC}"/>
              </a:ext>
            </a:extLst>
          </p:cNvPr>
          <p:cNvSpPr>
            <a:spLocks noGrp="1"/>
          </p:cNvSpPr>
          <p:nvPr>
            <p:ph type="title"/>
          </p:nvPr>
        </p:nvSpPr>
        <p:spPr/>
        <p:txBody>
          <a:bodyPr/>
          <a:lstStyle/>
          <a:p>
            <a:r>
              <a:rPr lang="en-US" dirty="0"/>
              <a:t>Gossip is used for tracking storage</a:t>
            </a:r>
          </a:p>
        </p:txBody>
      </p:sp>
      <p:sp>
        <p:nvSpPr>
          <p:cNvPr id="3" name="Content Placeholder 2">
            <a:extLst>
              <a:ext uri="{FF2B5EF4-FFF2-40B4-BE49-F238E27FC236}">
                <a16:creationId xmlns:a16="http://schemas.microsoft.com/office/drawing/2014/main" id="{38F47599-D021-438A-B63A-766E97DCF863}"/>
              </a:ext>
            </a:extLst>
          </p:cNvPr>
          <p:cNvSpPr>
            <a:spLocks noGrp="1"/>
          </p:cNvSpPr>
          <p:nvPr>
            <p:ph idx="1"/>
          </p:nvPr>
        </p:nvSpPr>
        <p:spPr/>
        <p:txBody>
          <a:bodyPr/>
          <a:lstStyle/>
          <a:p>
            <a:r>
              <a:rPr lang="en-US" dirty="0"/>
              <a:t>Amazon used a gossip protocol in this role, specialized to S3 meta-data.</a:t>
            </a:r>
          </a:p>
          <a:p>
            <a:endParaRPr lang="en-US" dirty="0"/>
          </a:p>
          <a:p>
            <a:r>
              <a:rPr lang="en-US" dirty="0"/>
              <a:t>The basic idea is to use gossip to keep track of how much space each S3 storage node is reporting that it has available.</a:t>
            </a:r>
          </a:p>
          <a:p>
            <a:endParaRPr lang="en-US" dirty="0"/>
          </a:p>
          <a:p>
            <a:r>
              <a:rPr lang="en-US" dirty="0"/>
              <a:t>This is inexpensive and because each storage unit holds hundreds of gigabytes, the values don’t change rapidly.  A good match for gossip.</a:t>
            </a:r>
          </a:p>
        </p:txBody>
      </p:sp>
      <p:sp>
        <p:nvSpPr>
          <p:cNvPr id="4" name="Footer Placeholder 3">
            <a:extLst>
              <a:ext uri="{FF2B5EF4-FFF2-40B4-BE49-F238E27FC236}">
                <a16:creationId xmlns:a16="http://schemas.microsoft.com/office/drawing/2014/main" id="{66727AB2-3865-46D9-8493-6925C675C6E9}"/>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45CA4101-6A50-4DB3-AEC4-053D2B7CAD68}"/>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402451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E209-859C-41AC-95EA-5B3C9CF948A8}"/>
              </a:ext>
            </a:extLst>
          </p:cNvPr>
          <p:cNvSpPr>
            <a:spLocks noGrp="1"/>
          </p:cNvSpPr>
          <p:nvPr>
            <p:ph type="title"/>
          </p:nvPr>
        </p:nvSpPr>
        <p:spPr/>
        <p:txBody>
          <a:bodyPr/>
          <a:lstStyle/>
          <a:p>
            <a:r>
              <a:rPr lang="en-US" dirty="0"/>
              <a:t>… until it went wrong!</a:t>
            </a:r>
          </a:p>
        </p:txBody>
      </p:sp>
      <p:sp>
        <p:nvSpPr>
          <p:cNvPr id="3" name="Content Placeholder 2">
            <a:extLst>
              <a:ext uri="{FF2B5EF4-FFF2-40B4-BE49-F238E27FC236}">
                <a16:creationId xmlns:a16="http://schemas.microsoft.com/office/drawing/2014/main" id="{94422129-A26F-435B-B228-236E4B26291C}"/>
              </a:ext>
            </a:extLst>
          </p:cNvPr>
          <p:cNvSpPr>
            <a:spLocks noGrp="1"/>
          </p:cNvSpPr>
          <p:nvPr>
            <p:ph idx="1"/>
          </p:nvPr>
        </p:nvSpPr>
        <p:spPr/>
        <p:txBody>
          <a:bodyPr>
            <a:normAutofit fontScale="92500" lnSpcReduction="10000"/>
          </a:bodyPr>
          <a:lstStyle/>
          <a:p>
            <a:r>
              <a:rPr lang="en-US" dirty="0"/>
              <a:t>Once upon a time, when S3 was working perfectly well, a storage server needed to take some storage offline.</a:t>
            </a:r>
          </a:p>
          <a:p>
            <a:endParaRPr lang="en-US" dirty="0"/>
          </a:p>
          <a:p>
            <a:r>
              <a:rPr lang="en-US" dirty="0"/>
              <a:t>Because of doing this, it suddenly went from having 10% excess capacity to being slightly over-full.  This was not a bug – the servers actually have a tiny bit of reserve space, so “available capacity” </a:t>
            </a:r>
            <a:r>
              <a:rPr lang="en-US" b="1" dirty="0"/>
              <a:t>could become slightly negative</a:t>
            </a:r>
            <a:r>
              <a:rPr lang="en-US" dirty="0"/>
              <a:t>.  The idea was that meta-data managers would omit that server from the line.</a:t>
            </a:r>
          </a:p>
          <a:p>
            <a:endParaRPr lang="en-US" dirty="0"/>
          </a:p>
          <a:p>
            <a:r>
              <a:rPr lang="en-US" dirty="0"/>
              <a:t>To support this, space available used </a:t>
            </a:r>
            <a:r>
              <a:rPr lang="en-US" b="1" dirty="0">
                <a:solidFill>
                  <a:srgbClr val="C00000"/>
                </a:solidFill>
              </a:rPr>
              <a:t>signed</a:t>
            </a:r>
            <a:r>
              <a:rPr lang="en-US" dirty="0"/>
              <a:t> 32 bit integers.  But the S3 meta-data service declared the field to be a 32 bit </a:t>
            </a:r>
            <a:r>
              <a:rPr lang="en-US" b="1" dirty="0">
                <a:solidFill>
                  <a:srgbClr val="C00000"/>
                </a:solidFill>
              </a:rPr>
              <a:t>unsigned</a:t>
            </a:r>
            <a:r>
              <a:rPr lang="en-US" dirty="0"/>
              <a:t> integer.  </a:t>
            </a:r>
          </a:p>
        </p:txBody>
      </p:sp>
      <p:sp>
        <p:nvSpPr>
          <p:cNvPr id="4" name="Footer Placeholder 3">
            <a:extLst>
              <a:ext uri="{FF2B5EF4-FFF2-40B4-BE49-F238E27FC236}">
                <a16:creationId xmlns:a16="http://schemas.microsoft.com/office/drawing/2014/main" id="{55D1C1D1-171F-4617-B3EB-21B4B6372E2E}"/>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372D1469-D5EF-4835-B808-944C3BAC7DF8}"/>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78930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signed-to-unsigned conversion is a bug</a:t>
            </a:r>
          </a:p>
        </p:txBody>
      </p:sp>
      <p:sp>
        <p:nvSpPr>
          <p:cNvPr id="3" name="Content Placeholder 2"/>
          <p:cNvSpPr>
            <a:spLocks noGrp="1"/>
          </p:cNvSpPr>
          <p:nvPr>
            <p:ph idx="1"/>
          </p:nvPr>
        </p:nvSpPr>
        <p:spPr/>
        <p:txBody>
          <a:bodyPr/>
          <a:lstStyle/>
          <a:p>
            <a:r>
              <a:rPr lang="en-US" dirty="0"/>
              <a:t>In older C programs and some other weakly typed languages, storing a signed value into an unsigned variable isn’t flagged as an error.</a:t>
            </a:r>
          </a:p>
          <a:p>
            <a:endParaRPr lang="en-US" dirty="0"/>
          </a:p>
          <a:p>
            <a:r>
              <a:rPr lang="en-US" dirty="0"/>
              <a:t>C++ and Rust are examples of languages that DO complain about this.</a:t>
            </a:r>
          </a:p>
          <a:p>
            <a:endParaRPr lang="en-US" dirty="0"/>
          </a:p>
          <a:p>
            <a:r>
              <a:rPr lang="en-US" dirty="0"/>
              <a:t>Amazon was using C at that time.   The compiler didn’t complain.  And in fact their servers had so much capacity that for a long time, none ever actually went into “overload” in any case.</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323508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0342-193C-4880-BBD0-BFDDA6EADEE7}"/>
              </a:ext>
            </a:extLst>
          </p:cNvPr>
          <p:cNvSpPr>
            <a:spLocks noGrp="1"/>
          </p:cNvSpPr>
          <p:nvPr>
            <p:ph type="title"/>
          </p:nvPr>
        </p:nvSpPr>
        <p:spPr/>
        <p:txBody>
          <a:bodyPr/>
          <a:lstStyle/>
          <a:p>
            <a:r>
              <a:rPr lang="en-US" dirty="0"/>
              <a:t>“I have -3 GB of free capacity”</a:t>
            </a:r>
          </a:p>
        </p:txBody>
      </p:sp>
      <p:sp>
        <p:nvSpPr>
          <p:cNvPr id="3" name="Content Placeholder 2">
            <a:extLst>
              <a:ext uri="{FF2B5EF4-FFF2-40B4-BE49-F238E27FC236}">
                <a16:creationId xmlns:a16="http://schemas.microsoft.com/office/drawing/2014/main" id="{A7C358A8-A069-45C0-BBFB-E54379F33CD9}"/>
              </a:ext>
            </a:extLst>
          </p:cNvPr>
          <p:cNvSpPr>
            <a:spLocks noGrp="1"/>
          </p:cNvSpPr>
          <p:nvPr>
            <p:ph idx="1"/>
          </p:nvPr>
        </p:nvSpPr>
        <p:spPr/>
        <p:txBody>
          <a:bodyPr>
            <a:normAutofit/>
          </a:bodyPr>
          <a:lstStyle/>
          <a:p>
            <a:r>
              <a:rPr lang="en-US" dirty="0"/>
              <a:t>But then one day, we did overloaded.   What happens if a signed integer becomes negative, and then we interpret it as an unsigned integer?  </a:t>
            </a:r>
          </a:p>
          <a:p>
            <a:endParaRPr lang="en-US" dirty="0"/>
          </a:p>
          <a:p>
            <a:r>
              <a:rPr lang="en-US" dirty="0"/>
              <a:t>The sign bit will be set.  2^31 is a large number!</a:t>
            </a:r>
          </a:p>
          <a:p>
            <a:endParaRPr lang="en-US" dirty="0"/>
          </a:p>
          <a:p>
            <a:r>
              <a:rPr lang="en-US" dirty="0"/>
              <a:t>In effect, small negative numbers will suddenly be interpreted as big positive numbers.  Our server suddenly reports:  </a:t>
            </a:r>
            <a:r>
              <a:rPr lang="en-US" i="1" dirty="0"/>
              <a:t>“I have 2147483645 gigabytes of free capacity!”</a:t>
            </a:r>
          </a:p>
        </p:txBody>
      </p:sp>
      <p:sp>
        <p:nvSpPr>
          <p:cNvPr id="4" name="Footer Placeholder 3">
            <a:extLst>
              <a:ext uri="{FF2B5EF4-FFF2-40B4-BE49-F238E27FC236}">
                <a16:creationId xmlns:a16="http://schemas.microsoft.com/office/drawing/2014/main" id="{A7B5B1F7-BDAC-4BDE-A3AE-C0808FFD6955}"/>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6C1AAEED-C36B-4186-BD69-2439618A5FAE}"/>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21359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9DDB-239B-467B-B470-3C8E0A0CB210}"/>
              </a:ext>
            </a:extLst>
          </p:cNvPr>
          <p:cNvSpPr>
            <a:spLocks noGrp="1"/>
          </p:cNvSpPr>
          <p:nvPr>
            <p:ph type="title"/>
          </p:nvPr>
        </p:nvSpPr>
        <p:spPr/>
        <p:txBody>
          <a:bodyPr>
            <a:normAutofit/>
          </a:bodyPr>
          <a:lstStyle/>
          <a:p>
            <a:r>
              <a:rPr lang="en-US" dirty="0"/>
              <a:t>Suddenly LOTS of new files were sent to this storage server!</a:t>
            </a:r>
          </a:p>
        </p:txBody>
      </p:sp>
      <p:sp>
        <p:nvSpPr>
          <p:cNvPr id="3" name="Content Placeholder 2">
            <a:extLst>
              <a:ext uri="{FF2B5EF4-FFF2-40B4-BE49-F238E27FC236}">
                <a16:creationId xmlns:a16="http://schemas.microsoft.com/office/drawing/2014/main" id="{92C91109-6898-4805-A31E-B917081FDCA6}"/>
              </a:ext>
            </a:extLst>
          </p:cNvPr>
          <p:cNvSpPr>
            <a:spLocks noGrp="1"/>
          </p:cNvSpPr>
          <p:nvPr>
            <p:ph idx="1"/>
          </p:nvPr>
        </p:nvSpPr>
        <p:spPr/>
        <p:txBody>
          <a:bodyPr/>
          <a:lstStyle/>
          <a:p>
            <a:r>
              <a:rPr lang="en-US" dirty="0"/>
              <a:t>Since it was full, it refused the requests.</a:t>
            </a:r>
          </a:p>
          <a:p>
            <a:endParaRPr lang="en-US" dirty="0"/>
          </a:p>
          <a:p>
            <a:r>
              <a:rPr lang="en-US" dirty="0"/>
              <a:t>S3 </a:t>
            </a:r>
            <a:r>
              <a:rPr lang="en-US" u="sng" dirty="0"/>
              <a:t>did</a:t>
            </a:r>
            <a:r>
              <a:rPr lang="en-US" dirty="0"/>
              <a:t> have logic to handle that situation.  But it became a bottleneck.</a:t>
            </a:r>
          </a:p>
          <a:p>
            <a:endParaRPr lang="en-US" dirty="0"/>
          </a:p>
          <a:p>
            <a:endParaRPr lang="en-US" dirty="0"/>
          </a:p>
          <a:p>
            <a:r>
              <a:rPr lang="en-US" dirty="0"/>
              <a:t>S3 became … e x t r e m e l y  .  .   .    s     l      o     w</a:t>
            </a:r>
          </a:p>
        </p:txBody>
      </p:sp>
      <p:sp>
        <p:nvSpPr>
          <p:cNvPr id="4" name="Footer Placeholder 3">
            <a:extLst>
              <a:ext uri="{FF2B5EF4-FFF2-40B4-BE49-F238E27FC236}">
                <a16:creationId xmlns:a16="http://schemas.microsoft.com/office/drawing/2014/main" id="{30E0F4D9-EC41-451F-82A4-4329EEBA3582}"/>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5D099391-EDB8-45B0-B9B3-C0DF74270A87}"/>
              </a:ext>
            </a:extLst>
          </p:cNvPr>
          <p:cNvSpPr>
            <a:spLocks noGrp="1"/>
          </p:cNvSpPr>
          <p:nvPr>
            <p:ph type="sldNum" sz="quarter" idx="12"/>
          </p:nvPr>
        </p:nvSpPr>
        <p:spPr/>
        <p:txBody>
          <a:bodyPr/>
          <a:lstStyle/>
          <a:p>
            <a:fld id="{3C974458-8A97-4835-BF79-1FB6D7856C21}" type="slidenum">
              <a:rPr lang="en-US" smtClean="0"/>
              <a:t>15</a:t>
            </a:fld>
            <a:endParaRPr lang="en-US"/>
          </a:p>
        </p:txBody>
      </p:sp>
      <p:pic>
        <p:nvPicPr>
          <p:cNvPr id="1026" name="Picture 2" descr="Search more images of Tortoise">
            <a:extLst>
              <a:ext uri="{FF2B5EF4-FFF2-40B4-BE49-F238E27FC236}">
                <a16:creationId xmlns:a16="http://schemas.microsoft.com/office/drawing/2014/main" id="{CF4A8B94-2218-40A3-A325-9F7BCD8D0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525" y="4555066"/>
            <a:ext cx="22764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4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9D91-C5D8-47E0-B242-A0AAA09F4414}"/>
              </a:ext>
            </a:extLst>
          </p:cNvPr>
          <p:cNvSpPr>
            <a:spLocks noGrp="1"/>
          </p:cNvSpPr>
          <p:nvPr>
            <p:ph type="title"/>
          </p:nvPr>
        </p:nvSpPr>
        <p:spPr/>
        <p:txBody>
          <a:bodyPr/>
          <a:lstStyle/>
          <a:p>
            <a:r>
              <a:rPr lang="en-US" dirty="0"/>
              <a:t>Imagine the situation for s3 product owners at Amazon</a:t>
            </a:r>
          </a:p>
        </p:txBody>
      </p:sp>
      <p:sp>
        <p:nvSpPr>
          <p:cNvPr id="3" name="Content Placeholder 2">
            <a:extLst>
              <a:ext uri="{FF2B5EF4-FFF2-40B4-BE49-F238E27FC236}">
                <a16:creationId xmlns:a16="http://schemas.microsoft.com/office/drawing/2014/main" id="{A5DDC3A1-BFB8-49AC-84BD-BD94CBBA0136}"/>
              </a:ext>
            </a:extLst>
          </p:cNvPr>
          <p:cNvSpPr>
            <a:spLocks noGrp="1"/>
          </p:cNvSpPr>
          <p:nvPr>
            <p:ph idx="1"/>
          </p:nvPr>
        </p:nvSpPr>
        <p:spPr/>
        <p:txBody>
          <a:bodyPr/>
          <a:lstStyle/>
          <a:p>
            <a:r>
              <a:rPr lang="en-US" dirty="0"/>
              <a:t>One evening you are home with your family for Christmas (pre-covid)</a:t>
            </a:r>
          </a:p>
          <a:p>
            <a:endParaRPr lang="en-US" dirty="0"/>
          </a:p>
          <a:p>
            <a:r>
              <a:rPr lang="en-US" dirty="0"/>
              <a:t>You get a call… its Jeff Bezos…</a:t>
            </a:r>
          </a:p>
          <a:p>
            <a:endParaRPr lang="en-US" dirty="0"/>
          </a:p>
          <a:p>
            <a:r>
              <a:rPr lang="en-US" dirty="0"/>
              <a:t>The AWS system is broken!  Could you please go figure out why and fix it?  So while everyone else is carving the turkey you log in… and see </a:t>
            </a:r>
            <a:r>
              <a:rPr lang="en-US" i="1" dirty="0"/>
              <a:t>millions</a:t>
            </a:r>
            <a:r>
              <a:rPr lang="en-US" dirty="0"/>
              <a:t> of errors being logged per second from 75 subsystems</a:t>
            </a:r>
          </a:p>
        </p:txBody>
      </p:sp>
      <p:sp>
        <p:nvSpPr>
          <p:cNvPr id="4" name="Footer Placeholder 3">
            <a:extLst>
              <a:ext uri="{FF2B5EF4-FFF2-40B4-BE49-F238E27FC236}">
                <a16:creationId xmlns:a16="http://schemas.microsoft.com/office/drawing/2014/main" id="{A33FD47F-7A38-4419-97F3-C6A6111C938C}"/>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38501E3-91DA-4CF1-BCF2-644498CFC229}"/>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2050" name="Picture 2" descr="Image result for the grinch">
            <a:extLst>
              <a:ext uri="{FF2B5EF4-FFF2-40B4-BE49-F238E27FC236}">
                <a16:creationId xmlns:a16="http://schemas.microsoft.com/office/drawing/2014/main" id="{81EBE76D-26C8-434F-9A8E-D06D0890E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197" y="3016937"/>
            <a:ext cx="2251604" cy="130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0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389-7148-4B47-98D2-411710A864E9}"/>
              </a:ext>
            </a:extLst>
          </p:cNvPr>
          <p:cNvSpPr>
            <a:spLocks noGrp="1"/>
          </p:cNvSpPr>
          <p:nvPr>
            <p:ph type="title"/>
          </p:nvPr>
        </p:nvSpPr>
        <p:spPr/>
        <p:txBody>
          <a:bodyPr/>
          <a:lstStyle/>
          <a:p>
            <a:r>
              <a:rPr lang="en-US" dirty="0"/>
              <a:t>It took Amazon nearly a day to figure this out</a:t>
            </a:r>
          </a:p>
        </p:txBody>
      </p:sp>
      <p:sp>
        <p:nvSpPr>
          <p:cNvPr id="3" name="Content Placeholder 2">
            <a:extLst>
              <a:ext uri="{FF2B5EF4-FFF2-40B4-BE49-F238E27FC236}">
                <a16:creationId xmlns:a16="http://schemas.microsoft.com/office/drawing/2014/main" id="{37E66004-CBC4-4D93-8285-360CA91D6D41}"/>
              </a:ext>
            </a:extLst>
          </p:cNvPr>
          <p:cNvSpPr>
            <a:spLocks noGrp="1"/>
          </p:cNvSpPr>
          <p:nvPr>
            <p:ph idx="1"/>
          </p:nvPr>
        </p:nvSpPr>
        <p:spPr/>
        <p:txBody>
          <a:bodyPr/>
          <a:lstStyle/>
          <a:p>
            <a:r>
              <a:rPr lang="en-US" dirty="0"/>
              <a:t>S3 was actually working!  It did store new files.   But it was weirdly slow.</a:t>
            </a:r>
          </a:p>
          <a:p>
            <a:endParaRPr lang="en-US" dirty="0"/>
          </a:p>
          <a:p>
            <a:r>
              <a:rPr lang="en-US" dirty="0"/>
              <a:t>Higher level applications that depend on S3 began to have request timeouts, causing a cascade of failures.  </a:t>
            </a:r>
            <a:r>
              <a:rPr lang="en-US" i="1" dirty="0"/>
              <a:t>Every AWS product was broken.</a:t>
            </a:r>
            <a:endParaRPr lang="en-US" dirty="0"/>
          </a:p>
          <a:p>
            <a:endParaRPr lang="en-US" dirty="0"/>
          </a:p>
          <a:p>
            <a:r>
              <a:rPr lang="en-US" dirty="0"/>
              <a:t>This issue of one failure triggering other failures is a major problem see in the cloud and causes a whole series of outages all to happen at once.</a:t>
            </a:r>
          </a:p>
        </p:txBody>
      </p:sp>
      <p:sp>
        <p:nvSpPr>
          <p:cNvPr id="4" name="Footer Placeholder 3">
            <a:extLst>
              <a:ext uri="{FF2B5EF4-FFF2-40B4-BE49-F238E27FC236}">
                <a16:creationId xmlns:a16="http://schemas.microsoft.com/office/drawing/2014/main" id="{E1B79596-E1D0-411C-94FC-15EBC011B818}"/>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66A35B66-625E-4266-95F4-CBE248EF9C25}"/>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69357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2A66-ED86-406F-AE9E-051A9EF341C2}"/>
              </a:ext>
            </a:extLst>
          </p:cNvPr>
          <p:cNvSpPr>
            <a:spLocks noGrp="1"/>
          </p:cNvSpPr>
          <p:nvPr>
            <p:ph type="title"/>
          </p:nvPr>
        </p:nvSpPr>
        <p:spPr/>
        <p:txBody>
          <a:bodyPr/>
          <a:lstStyle/>
          <a:p>
            <a:r>
              <a:rPr lang="en-US" dirty="0"/>
              <a:t>From bad… to worse?</a:t>
            </a:r>
          </a:p>
        </p:txBody>
      </p:sp>
      <p:sp>
        <p:nvSpPr>
          <p:cNvPr id="3" name="Content Placeholder 2">
            <a:extLst>
              <a:ext uri="{FF2B5EF4-FFF2-40B4-BE49-F238E27FC236}">
                <a16:creationId xmlns:a16="http://schemas.microsoft.com/office/drawing/2014/main" id="{EF5FD9BA-25A6-491A-85C8-DD7A833B0946}"/>
              </a:ext>
            </a:extLst>
          </p:cNvPr>
          <p:cNvSpPr>
            <a:spLocks noGrp="1"/>
          </p:cNvSpPr>
          <p:nvPr>
            <p:ph idx="1"/>
          </p:nvPr>
        </p:nvSpPr>
        <p:spPr/>
        <p:txBody>
          <a:bodyPr/>
          <a:lstStyle/>
          <a:p>
            <a:r>
              <a:rPr lang="en-US" dirty="0"/>
              <a:t>They eventually found the issue, and came up with a great idea!</a:t>
            </a:r>
          </a:p>
          <a:p>
            <a:endParaRPr lang="en-US" dirty="0"/>
          </a:p>
          <a:p>
            <a:r>
              <a:rPr lang="en-US" dirty="0"/>
              <a:t>They shut down the bad server.  But nothing happened…  Gossip is very slow to spread the word.</a:t>
            </a:r>
          </a:p>
          <a:p>
            <a:endParaRPr lang="en-US" dirty="0"/>
          </a:p>
          <a:p>
            <a:r>
              <a:rPr lang="en-US" dirty="0"/>
              <a:t>So then they noticed that meta-data server md1 was gossiping that server 53 had infinite space.  They killed it.   Suddenly, md2 took over and started gossiping that 53 had infinite space… </a:t>
            </a:r>
          </a:p>
        </p:txBody>
      </p:sp>
      <p:sp>
        <p:nvSpPr>
          <p:cNvPr id="4" name="Footer Placeholder 3">
            <a:extLst>
              <a:ext uri="{FF2B5EF4-FFF2-40B4-BE49-F238E27FC236}">
                <a16:creationId xmlns:a16="http://schemas.microsoft.com/office/drawing/2014/main" id="{53773F87-CB28-4F68-ACB1-7ED9747E85FE}"/>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21D29F1A-1330-44FE-A396-5A4DEE3FAFF9}"/>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89659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48CD-59F6-4AE9-9D3C-FBDC49C2C45E}"/>
              </a:ext>
            </a:extLst>
          </p:cNvPr>
          <p:cNvSpPr>
            <a:spLocks noGrp="1"/>
          </p:cNvSpPr>
          <p:nvPr>
            <p:ph type="title"/>
          </p:nvPr>
        </p:nvSpPr>
        <p:spPr/>
        <p:txBody>
          <a:bodyPr/>
          <a:lstStyle/>
          <a:p>
            <a:r>
              <a:rPr lang="en-US" dirty="0"/>
              <a:t>Issues you see in this story</a:t>
            </a:r>
          </a:p>
        </p:txBody>
      </p:sp>
      <p:sp>
        <p:nvSpPr>
          <p:cNvPr id="3" name="Content Placeholder 2">
            <a:extLst>
              <a:ext uri="{FF2B5EF4-FFF2-40B4-BE49-F238E27FC236}">
                <a16:creationId xmlns:a16="http://schemas.microsoft.com/office/drawing/2014/main" id="{76E0832B-6025-44B1-A585-B95288C70C1D}"/>
              </a:ext>
            </a:extLst>
          </p:cNvPr>
          <p:cNvSpPr>
            <a:spLocks noGrp="1"/>
          </p:cNvSpPr>
          <p:nvPr>
            <p:ph idx="1"/>
          </p:nvPr>
        </p:nvSpPr>
        <p:spPr/>
        <p:txBody>
          <a:bodyPr/>
          <a:lstStyle/>
          <a:p>
            <a:r>
              <a:rPr lang="en-US" dirty="0"/>
              <a:t>With gossip, fresher data might not always spread faster than stale data</a:t>
            </a:r>
          </a:p>
          <a:p>
            <a:endParaRPr lang="en-US" dirty="0"/>
          </a:p>
          <a:p>
            <a:r>
              <a:rPr lang="en-US" dirty="0"/>
              <a:t>Gossip is very robust to servers being down, which means that just rebooting a single node won’t fix anything.</a:t>
            </a:r>
          </a:p>
          <a:p>
            <a:endParaRPr lang="en-US" dirty="0"/>
          </a:p>
          <a:p>
            <a:r>
              <a:rPr lang="en-US" dirty="0"/>
              <a:t>Pushing an urgent patch didn’t help either: many computers were in a thrashing state and some of those would wake up after a random amount of time.  They were still gossiping these huge “free space” numbers.</a:t>
            </a:r>
          </a:p>
        </p:txBody>
      </p:sp>
      <p:sp>
        <p:nvSpPr>
          <p:cNvPr id="4" name="Footer Placeholder 3">
            <a:extLst>
              <a:ext uri="{FF2B5EF4-FFF2-40B4-BE49-F238E27FC236}">
                <a16:creationId xmlns:a16="http://schemas.microsoft.com/office/drawing/2014/main" id="{C94D2766-BC59-4F58-9026-86DE16D44766}"/>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E27EBAA-9256-436D-83FE-6B33FDDBCB5D}"/>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142218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C51-3778-4DA2-ACBD-17C3B0759F23}"/>
              </a:ext>
            </a:extLst>
          </p:cNvPr>
          <p:cNvSpPr>
            <a:spLocks noGrp="1"/>
          </p:cNvSpPr>
          <p:nvPr>
            <p:ph type="title"/>
          </p:nvPr>
        </p:nvSpPr>
        <p:spPr/>
        <p:txBody>
          <a:bodyPr/>
          <a:lstStyle/>
          <a:p>
            <a:r>
              <a:rPr lang="en-US" dirty="0"/>
              <a:t>Reminder: Gossip</a:t>
            </a:r>
          </a:p>
        </p:txBody>
      </p:sp>
      <p:sp>
        <p:nvSpPr>
          <p:cNvPr id="3" name="Content Placeholder 2">
            <a:extLst>
              <a:ext uri="{FF2B5EF4-FFF2-40B4-BE49-F238E27FC236}">
                <a16:creationId xmlns:a16="http://schemas.microsoft.com/office/drawing/2014/main" id="{25C1DFE8-202B-46B9-9B93-C55FC80453C5}"/>
              </a:ext>
            </a:extLst>
          </p:cNvPr>
          <p:cNvSpPr>
            <a:spLocks noGrp="1"/>
          </p:cNvSpPr>
          <p:nvPr>
            <p:ph idx="1"/>
          </p:nvPr>
        </p:nvSpPr>
        <p:spPr>
          <a:xfrm>
            <a:off x="1024128" y="2286000"/>
            <a:ext cx="11066272" cy="4023360"/>
          </a:xfrm>
        </p:spPr>
        <p:txBody>
          <a:bodyPr>
            <a:normAutofit lnSpcReduction="10000"/>
          </a:bodyPr>
          <a:lstStyle/>
          <a:p>
            <a:r>
              <a:rPr lang="en-US" dirty="0"/>
              <a:t>When run at a steady rate, these protocols consume a fixed amount of background overhead.  There </a:t>
            </a:r>
            <a:r>
              <a:rPr lang="en-US" u="sng" dirty="0"/>
              <a:t>can</a:t>
            </a:r>
            <a:r>
              <a:rPr lang="en-US" dirty="0"/>
              <a:t> be load surges if participants are Byzantine, or if they use techniques like the Bimodal Multicast idea</a:t>
            </a:r>
          </a:p>
          <a:p>
            <a:endParaRPr lang="en-US" dirty="0"/>
          </a:p>
          <a:p>
            <a:r>
              <a:rPr lang="en-US" dirty="0"/>
              <a:t>In normal use, costs are quite low, like “on average, one message sent and one received per process, per second”.  Message sizes are generally small.</a:t>
            </a:r>
          </a:p>
          <a:p>
            <a:endParaRPr lang="en-US" dirty="0"/>
          </a:p>
          <a:p>
            <a:r>
              <a:rPr lang="en-US" dirty="0"/>
              <a:t>Moreover, information spreads in time r * O(log N), where r is the gossip rate.  For many purposes this actually very reasonable.</a:t>
            </a:r>
          </a:p>
        </p:txBody>
      </p:sp>
      <p:sp>
        <p:nvSpPr>
          <p:cNvPr id="4" name="Footer Placeholder 3">
            <a:extLst>
              <a:ext uri="{FF2B5EF4-FFF2-40B4-BE49-F238E27FC236}">
                <a16:creationId xmlns:a16="http://schemas.microsoft.com/office/drawing/2014/main" id="{8FD98339-707A-45BF-8046-1493574076A6}"/>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21F3778C-701B-4506-B129-05C6C76714BE}"/>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33846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thought question</a:t>
            </a:r>
          </a:p>
        </p:txBody>
      </p:sp>
      <p:sp>
        <p:nvSpPr>
          <p:cNvPr id="3" name="Content Placeholder 2"/>
          <p:cNvSpPr>
            <a:spLocks noGrp="1"/>
          </p:cNvSpPr>
          <p:nvPr>
            <p:ph idx="1"/>
          </p:nvPr>
        </p:nvSpPr>
        <p:spPr/>
        <p:txBody>
          <a:bodyPr>
            <a:normAutofit/>
          </a:bodyPr>
          <a:lstStyle/>
          <a:p>
            <a:r>
              <a:rPr lang="en-US" dirty="0"/>
              <a:t>What’s the best way to</a:t>
            </a:r>
          </a:p>
          <a:p>
            <a:pPr lvl="1">
              <a:buFont typeface="Wingdings" panose="05000000000000000000" pitchFamily="2" charset="2"/>
              <a:buChar char="Ø"/>
            </a:pPr>
            <a:r>
              <a:rPr lang="en-US" dirty="0"/>
              <a:t>  Count the number of nodes in a system?</a:t>
            </a:r>
          </a:p>
          <a:p>
            <a:pPr lvl="1">
              <a:buFont typeface="Wingdings" panose="05000000000000000000" pitchFamily="2" charset="2"/>
              <a:buChar char="Ø"/>
            </a:pPr>
            <a:r>
              <a:rPr lang="en-US" dirty="0"/>
              <a:t>  Compute the average load, or find the most loaded nodes, or least loaded nodes?</a:t>
            </a:r>
          </a:p>
          <a:p>
            <a:pPr lvl="1"/>
            <a:endParaRPr lang="en-US" dirty="0"/>
          </a:p>
          <a:p>
            <a:r>
              <a:rPr lang="en-US" dirty="0"/>
              <a:t>Options to consider</a:t>
            </a:r>
          </a:p>
          <a:p>
            <a:pPr lvl="1">
              <a:buFont typeface="Wingdings" panose="05000000000000000000" pitchFamily="2" charset="2"/>
              <a:buChar char="Ø"/>
            </a:pPr>
            <a:r>
              <a:rPr lang="en-US" dirty="0"/>
              <a:t>  Pure gossip solution</a:t>
            </a:r>
          </a:p>
          <a:p>
            <a:pPr lvl="1">
              <a:buFont typeface="Wingdings" panose="05000000000000000000" pitchFamily="2" charset="2"/>
              <a:buChar char="Ø"/>
            </a:pPr>
            <a:r>
              <a:rPr lang="en-US" dirty="0"/>
              <a:t>  Construct a service that actively tracks the nodes, or the load, </a:t>
            </a:r>
            <a:r>
              <a:rPr lang="en-US" dirty="0" err="1"/>
              <a:t>etc</a:t>
            </a:r>
            <a:r>
              <a:rPr lang="en-US" dirty="0"/>
              <a:t>?</a:t>
            </a:r>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99904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the answer is</a:t>
            </a:r>
          </a:p>
        </p:txBody>
      </p:sp>
      <p:sp>
        <p:nvSpPr>
          <p:cNvPr id="3" name="Content Placeholder 2"/>
          <p:cNvSpPr>
            <a:spLocks noGrp="1"/>
          </p:cNvSpPr>
          <p:nvPr>
            <p:ph idx="1"/>
          </p:nvPr>
        </p:nvSpPr>
        <p:spPr/>
        <p:txBody>
          <a:bodyPr>
            <a:normAutofit fontScale="92500" lnSpcReduction="10000"/>
          </a:bodyPr>
          <a:lstStyle/>
          <a:p>
            <a:r>
              <a:rPr lang="en-US" dirty="0"/>
              <a:t>Gossip isn’t very good for some of these tasks!</a:t>
            </a:r>
          </a:p>
          <a:p>
            <a:pPr lvl="1">
              <a:buFont typeface="Wingdings" panose="05000000000000000000" pitchFamily="2" charset="2"/>
              <a:buChar char="Ø"/>
            </a:pPr>
            <a:r>
              <a:rPr lang="en-US" dirty="0"/>
              <a:t>  There are gossip solutions for counting nodes, but they give approximate answers </a:t>
            </a:r>
            <a:br>
              <a:rPr lang="en-US" dirty="0"/>
            </a:br>
            <a:r>
              <a:rPr lang="en-US" dirty="0"/>
              <a:t>   and run slowly</a:t>
            </a:r>
          </a:p>
          <a:p>
            <a:pPr lvl="1">
              <a:buFont typeface="Wingdings" panose="05000000000000000000" pitchFamily="2" charset="2"/>
              <a:buChar char="Ø"/>
            </a:pPr>
            <a:r>
              <a:rPr lang="en-US" dirty="0"/>
              <a:t>  Tricky to compute something like an average because of “re-counting” effect,  (best </a:t>
            </a:r>
            <a:br>
              <a:rPr lang="en-US" dirty="0"/>
            </a:br>
            <a:r>
              <a:rPr lang="en-US" dirty="0"/>
              <a:t>    algorithm: Kempe </a:t>
            </a:r>
            <a:r>
              <a:rPr lang="en-US" i="1" dirty="0"/>
              <a:t>et al)</a:t>
            </a:r>
          </a:p>
          <a:p>
            <a:endParaRPr lang="en-US" dirty="0"/>
          </a:p>
          <a:p>
            <a:r>
              <a:rPr lang="en-US" dirty="0"/>
              <a:t>On the other hand, gossip works well for finding the </a:t>
            </a:r>
            <a:r>
              <a:rPr lang="en-US" i="1" dirty="0"/>
              <a:t>c </a:t>
            </a:r>
            <a:r>
              <a:rPr lang="en-US" dirty="0"/>
              <a:t>most loaded or least loaded nodes (constant </a:t>
            </a:r>
            <a:r>
              <a:rPr lang="en-US" i="1" dirty="0"/>
              <a:t>c</a:t>
            </a:r>
            <a:r>
              <a:rPr lang="en-US" dirty="0"/>
              <a:t>)</a:t>
            </a:r>
          </a:p>
          <a:p>
            <a:endParaRPr lang="en-US" dirty="0"/>
          </a:p>
          <a:p>
            <a:r>
              <a:rPr lang="en-US" dirty="0"/>
              <a:t>Gossip solutions run in time O(log N) and generally give probabilistic solutions</a:t>
            </a:r>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41310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learned?</a:t>
            </a:r>
          </a:p>
        </p:txBody>
      </p:sp>
      <p:sp>
        <p:nvSpPr>
          <p:cNvPr id="3" name="Content Placeholder 2"/>
          <p:cNvSpPr>
            <a:spLocks noGrp="1"/>
          </p:cNvSpPr>
          <p:nvPr>
            <p:ph idx="1"/>
          </p:nvPr>
        </p:nvSpPr>
        <p:spPr/>
        <p:txBody>
          <a:bodyPr/>
          <a:lstStyle/>
          <a:p>
            <a:r>
              <a:rPr lang="en-US" dirty="0"/>
              <a:t>In retrospect, many mistakes were made!</a:t>
            </a:r>
          </a:p>
          <a:p>
            <a:pPr>
              <a:buFont typeface="Wingdings" panose="05000000000000000000" pitchFamily="2" charset="2"/>
              <a:buChar char="Ø"/>
            </a:pPr>
            <a:r>
              <a:rPr lang="en-US" dirty="0"/>
              <a:t>  Use of a weakly typed language, C</a:t>
            </a:r>
          </a:p>
          <a:p>
            <a:pPr>
              <a:buFont typeface="Wingdings" panose="05000000000000000000" pitchFamily="2" charset="2"/>
              <a:buChar char="Ø"/>
            </a:pPr>
            <a:r>
              <a:rPr lang="en-US" dirty="0"/>
              <a:t>  Poor communication about a feature (using a negative number to report</a:t>
            </a:r>
            <a:br>
              <a:rPr lang="en-US" dirty="0"/>
            </a:br>
            <a:r>
              <a:rPr lang="en-US" dirty="0"/>
              <a:t>    that a server is over capacity), so some people didn’t know about it</a:t>
            </a:r>
          </a:p>
          <a:p>
            <a:pPr>
              <a:buFont typeface="Wingdings" panose="05000000000000000000" pitchFamily="2" charset="2"/>
              <a:buChar char="Ø"/>
            </a:pPr>
            <a:r>
              <a:rPr lang="en-US" dirty="0"/>
              <a:t>  Poor testing of the combined elements (this bug should have been seen</a:t>
            </a:r>
            <a:br>
              <a:rPr lang="en-US" dirty="0"/>
            </a:br>
            <a:r>
              <a:rPr lang="en-US" dirty="0"/>
              <a:t>    before it was put into service)</a:t>
            </a:r>
          </a:p>
          <a:p>
            <a:pPr>
              <a:buFont typeface="Wingdings" panose="05000000000000000000" pitchFamily="2" charset="2"/>
              <a:buChar char="Ø"/>
            </a:pPr>
            <a:r>
              <a:rPr lang="en-US" dirty="0"/>
              <a:t>  It isn’t even completely obvious that this design was the best way to</a:t>
            </a:r>
            <a:br>
              <a:rPr lang="en-US" dirty="0"/>
            </a:br>
            <a:r>
              <a:rPr lang="en-US" dirty="0"/>
              <a:t>    solve their actual S3 storage balancing task</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296155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43" name="Rectangle 1036">
            <a:extLst>
              <a:ext uri="{FF2B5EF4-FFF2-40B4-BE49-F238E27FC236}">
                <a16:creationId xmlns:a16="http://schemas.microsoft.com/office/drawing/2014/main" id="{2A85F7B3-F4E6-4FBF-B74E-43CAB468F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itle 5">
            <a:extLst>
              <a:ext uri="{FF2B5EF4-FFF2-40B4-BE49-F238E27FC236}">
                <a16:creationId xmlns:a16="http://schemas.microsoft.com/office/drawing/2014/main" id="{03F437E4-ED43-A74D-0118-FA1143D86C65}"/>
              </a:ext>
            </a:extLst>
          </p:cNvPr>
          <p:cNvSpPr>
            <a:spLocks noGrp="1"/>
          </p:cNvSpPr>
          <p:nvPr>
            <p:ph type="title"/>
          </p:nvPr>
        </p:nvSpPr>
        <p:spPr>
          <a:xfrm>
            <a:off x="636804" y="640080"/>
            <a:ext cx="4949183" cy="3034857"/>
          </a:xfrm>
        </p:spPr>
        <p:txBody>
          <a:bodyPr vert="horz" lIns="91440" tIns="45720" rIns="91440" bIns="45720" rtlCol="0" anchor="b">
            <a:normAutofit/>
          </a:bodyPr>
          <a:lstStyle/>
          <a:p>
            <a:r>
              <a:rPr lang="en-US" sz="4400" b="1" kern="1200" cap="all" spc="200" baseline="0" dirty="0">
                <a:solidFill>
                  <a:schemeClr val="tx1">
                    <a:lumMod val="95000"/>
                    <a:lumOff val="5000"/>
                  </a:schemeClr>
                </a:solidFill>
                <a:latin typeface="+mj-lt"/>
                <a:ea typeface="+mj-ea"/>
                <a:cs typeface="+mj-cs"/>
              </a:rPr>
              <a:t>Cautionary Tale 2: Astrolabe </a:t>
            </a:r>
            <a:r>
              <a:rPr lang="en-US" sz="4400" b="1" kern="1200" cap="all" spc="200" baseline="0" dirty="0" err="1">
                <a:solidFill>
                  <a:schemeClr val="tx1">
                    <a:lumMod val="95000"/>
                    <a:lumOff val="5000"/>
                  </a:schemeClr>
                </a:solidFill>
                <a:latin typeface="+mj-lt"/>
                <a:ea typeface="+mj-ea"/>
                <a:cs typeface="+mj-cs"/>
              </a:rPr>
              <a:t>Freezeup</a:t>
            </a:r>
            <a:endParaRPr lang="en-US" sz="4400" b="1" kern="1200" cap="all" spc="200" baseline="0" dirty="0">
              <a:solidFill>
                <a:schemeClr val="tx1">
                  <a:lumMod val="95000"/>
                  <a:lumOff val="5000"/>
                </a:schemeClr>
              </a:solidFill>
              <a:latin typeface="+mj-lt"/>
              <a:ea typeface="+mj-ea"/>
              <a:cs typeface="+mj-cs"/>
            </a:endParaRPr>
          </a:p>
        </p:txBody>
      </p:sp>
      <p:cxnSp>
        <p:nvCxnSpPr>
          <p:cNvPr id="1044" name="Straight Connector 1038">
            <a:extLst>
              <a:ext uri="{FF2B5EF4-FFF2-40B4-BE49-F238E27FC236}">
                <a16:creationId xmlns:a16="http://schemas.microsoft.com/office/drawing/2014/main" id="{73741D5B-1709-4CDB-963A-CC3C749412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47548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89BFEA1-E980-EDFC-BB6F-0471548C13D5}"/>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rPr>
              <a:t>CS5412 Cloud Computing, Fall 2022</a:t>
            </a:r>
          </a:p>
        </p:txBody>
      </p:sp>
      <p:sp>
        <p:nvSpPr>
          <p:cNvPr id="5" name="Slide Number Placeholder 4">
            <a:extLst>
              <a:ext uri="{FF2B5EF4-FFF2-40B4-BE49-F238E27FC236}">
                <a16:creationId xmlns:a16="http://schemas.microsoft.com/office/drawing/2014/main" id="{AFF668D7-4662-1958-E377-AA4F5BF85DBC}"/>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C974458-8A97-4835-BF79-1FB6D7856C2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2" name="Picture 1">
            <a:extLst>
              <a:ext uri="{FF2B5EF4-FFF2-40B4-BE49-F238E27FC236}">
                <a16:creationId xmlns:a16="http://schemas.microsoft.com/office/drawing/2014/main" id="{B12770A2-F9B5-BABE-3AB8-632106357AF2}"/>
              </a:ext>
            </a:extLst>
          </p:cNvPr>
          <p:cNvPicPr>
            <a:picLocks noChangeAspect="1"/>
          </p:cNvPicPr>
          <p:nvPr/>
        </p:nvPicPr>
        <p:blipFill>
          <a:blip r:embed="rId2"/>
          <a:stretch>
            <a:fillRect/>
          </a:stretch>
        </p:blipFill>
        <p:spPr>
          <a:xfrm>
            <a:off x="6451146" y="1562101"/>
            <a:ext cx="4514850" cy="3009900"/>
          </a:xfrm>
          <a:prstGeom prst="rect">
            <a:avLst/>
          </a:prstGeom>
        </p:spPr>
      </p:pic>
    </p:spTree>
    <p:extLst>
      <p:ext uri="{BB962C8B-B14F-4D97-AF65-F5344CB8AC3E}">
        <p14:creationId xmlns:p14="http://schemas.microsoft.com/office/powerpoint/2010/main" val="155591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a:t>Now… an issue with Astrolabe</a:t>
            </a:r>
          </a:p>
        </p:txBody>
      </p:sp>
      <p:sp>
        <p:nvSpPr>
          <p:cNvPr id="109571" name="Rectangle 3"/>
          <p:cNvSpPr>
            <a:spLocks noGrp="1" noChangeArrowheads="1"/>
          </p:cNvSpPr>
          <p:nvPr>
            <p:ph type="body" idx="1"/>
          </p:nvPr>
        </p:nvSpPr>
        <p:spPr/>
        <p:txBody>
          <a:bodyPr/>
          <a:lstStyle/>
          <a:p>
            <a:pPr>
              <a:lnSpc>
                <a:spcPct val="90000"/>
              </a:lnSpc>
            </a:pPr>
            <a:r>
              <a:rPr lang="en-US" dirty="0"/>
              <a:t>It creates a virtual tree of nodes.</a:t>
            </a:r>
          </a:p>
          <a:p>
            <a:pPr>
              <a:lnSpc>
                <a:spcPct val="90000"/>
              </a:lnSpc>
            </a:pPr>
            <a:endParaRPr lang="en-US" dirty="0"/>
          </a:p>
          <a:p>
            <a:pPr>
              <a:lnSpc>
                <a:spcPct val="90000"/>
              </a:lnSpc>
            </a:pPr>
            <a:r>
              <a:rPr lang="en-US" dirty="0"/>
              <a:t>At the leaf level, the tree tracks status for individual machines.</a:t>
            </a:r>
          </a:p>
          <a:p>
            <a:pPr>
              <a:lnSpc>
                <a:spcPct val="90000"/>
              </a:lnSpc>
            </a:pPr>
            <a:endParaRPr lang="en-US" dirty="0"/>
          </a:p>
          <a:p>
            <a:pPr>
              <a:lnSpc>
                <a:spcPct val="90000"/>
              </a:lnSpc>
            </a:pPr>
            <a:r>
              <a:rPr lang="en-US" dirty="0"/>
              <a:t>At the inner levels (these are “virtual” tables) aggregation queries are computed from the lower levels and shared.  Lightly loaded leaf nodes run the inner-level gossip protocol</a:t>
            </a:r>
          </a:p>
        </p:txBody>
      </p:sp>
      <p:sp>
        <p:nvSpPr>
          <p:cNvPr id="3" name="Footer Placeholder 2"/>
          <p:cNvSpPr>
            <a:spLocks noGrp="1"/>
          </p:cNvSpPr>
          <p:nvPr>
            <p:ph type="ftr" sz="quarter" idx="11"/>
          </p:nvPr>
        </p:nvSpPr>
        <p:spPr/>
        <p:txBody>
          <a:bodyPr/>
          <a:lstStyle/>
          <a:p>
            <a:r>
              <a:rPr lang="en-US"/>
              <a:t>CS5412 Cloud Computing, Fall 2022</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921639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3200"/>
              <a:t>State Merge: Core of Astrolabe epidemic</a:t>
            </a:r>
          </a:p>
        </p:txBody>
      </p:sp>
      <p:graphicFrame>
        <p:nvGraphicFramePr>
          <p:cNvPr id="110595" name="Group 3"/>
          <p:cNvGraphicFramePr>
            <a:graphicFrameLocks noGrp="1"/>
          </p:cNvGraphicFramePr>
          <p:nvPr/>
        </p:nvGraphicFramePr>
        <p:xfrm>
          <a:off x="4724400" y="48768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err="1">
                          <a:ln>
                            <a:noFill/>
                          </a:ln>
                          <a:solidFill>
                            <a:srgbClr val="FF0000"/>
                          </a:solidFill>
                          <a:effectLst/>
                          <a:latin typeface="Tahoma" pitchFamily="34" charset="0"/>
                        </a:rPr>
                        <a:t>Weblogic</a:t>
                      </a:r>
                      <a:r>
                        <a:rPr kumimoji="0" lang="en-US" sz="800" b="0" i="0" u="none" strike="noStrike" cap="none" normalizeH="0" baseline="0" dirty="0">
                          <a:ln>
                            <a:noFill/>
                          </a:ln>
                          <a:solidFill>
                            <a:srgbClr val="FF0000"/>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graphicFrame>
        <p:nvGraphicFramePr>
          <p:cNvPr id="110632" name="Group 40"/>
          <p:cNvGraphicFramePr>
            <a:graphicFrameLocks noGrp="1"/>
          </p:cNvGraphicFramePr>
          <p:nvPr/>
        </p:nvGraphicFramePr>
        <p:xfrm>
          <a:off x="4724400" y="2819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3"/>
                  </a:ext>
                </a:extLst>
              </a:tr>
            </a:tbl>
          </a:graphicData>
        </a:graphic>
      </p:graphicFrame>
      <p:pic>
        <p:nvPicPr>
          <p:cNvPr id="110669" name="Picture 77" descr="j0195384"/>
          <p:cNvPicPr>
            <a:picLocks noChangeAspect="1" noChangeArrowheads="1"/>
          </p:cNvPicPr>
          <p:nvPr/>
        </p:nvPicPr>
        <p:blipFill>
          <a:blip r:embed="rId2"/>
          <a:srcRect/>
          <a:stretch>
            <a:fillRect/>
          </a:stretch>
        </p:blipFill>
        <p:spPr bwMode="auto">
          <a:xfrm>
            <a:off x="2286001" y="2438401"/>
            <a:ext cx="1795463" cy="1833563"/>
          </a:xfrm>
          <a:prstGeom prst="rect">
            <a:avLst/>
          </a:prstGeom>
          <a:noFill/>
          <a:ln w="9525">
            <a:noFill/>
            <a:miter lim="800000"/>
            <a:headEnd/>
            <a:tailEnd/>
          </a:ln>
        </p:spPr>
      </p:pic>
      <p:pic>
        <p:nvPicPr>
          <p:cNvPr id="110670" name="Picture 78" descr="j0195384"/>
          <p:cNvPicPr>
            <a:picLocks noChangeAspect="1" noChangeArrowheads="1"/>
          </p:cNvPicPr>
          <p:nvPr/>
        </p:nvPicPr>
        <p:blipFill>
          <a:blip r:embed="rId2"/>
          <a:srcRect/>
          <a:stretch>
            <a:fillRect/>
          </a:stretch>
        </p:blipFill>
        <p:spPr bwMode="auto">
          <a:xfrm>
            <a:off x="2286001" y="4572001"/>
            <a:ext cx="1795463" cy="1833563"/>
          </a:xfrm>
          <a:prstGeom prst="rect">
            <a:avLst/>
          </a:prstGeom>
          <a:noFill/>
          <a:ln w="9525">
            <a:noFill/>
            <a:miter lim="800000"/>
            <a:headEnd/>
            <a:tailEnd/>
          </a:ln>
        </p:spPr>
      </p:pic>
      <p:sp>
        <p:nvSpPr>
          <p:cNvPr id="110671" name="Line 79"/>
          <p:cNvSpPr>
            <a:spLocks noChangeShapeType="1"/>
          </p:cNvSpPr>
          <p:nvPr/>
        </p:nvSpPr>
        <p:spPr bwMode="auto">
          <a:xfrm>
            <a:off x="4038600" y="3352800"/>
            <a:ext cx="685800"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10672" name="Line 80"/>
          <p:cNvSpPr>
            <a:spLocks noChangeShapeType="1"/>
          </p:cNvSpPr>
          <p:nvPr/>
        </p:nvSpPr>
        <p:spPr bwMode="auto">
          <a:xfrm flipV="1">
            <a:off x="4114800" y="5791200"/>
            <a:ext cx="533400"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10673" name="Text Box 81"/>
          <p:cNvSpPr txBox="1">
            <a:spLocks noChangeArrowheads="1"/>
          </p:cNvSpPr>
          <p:nvPr/>
        </p:nvSpPr>
        <p:spPr bwMode="auto">
          <a:xfrm>
            <a:off x="1828800" y="4191000"/>
            <a:ext cx="2286000" cy="274638"/>
          </a:xfrm>
          <a:prstGeom prst="rect">
            <a:avLst/>
          </a:prstGeom>
          <a:noFill/>
          <a:ln w="9525">
            <a:noFill/>
            <a:miter lim="800000"/>
            <a:headEnd/>
            <a:tailEnd/>
          </a:ln>
          <a:effectLst/>
        </p:spPr>
        <p:txBody>
          <a:bodyPr>
            <a:spAutoFit/>
          </a:bodyPr>
          <a:lstStyle/>
          <a:p>
            <a:pPr algn="l" eaLnBrk="1" hangingPunct="1">
              <a:spcBef>
                <a:spcPct val="50000"/>
              </a:spcBef>
            </a:pPr>
            <a:r>
              <a:rPr lang="en-US" sz="1200">
                <a:latin typeface="Arial Black" pitchFamily="34" charset="0"/>
              </a:rPr>
              <a:t>swift.cs.cornell.edu</a:t>
            </a:r>
          </a:p>
        </p:txBody>
      </p:sp>
      <p:sp>
        <p:nvSpPr>
          <p:cNvPr id="110674" name="Text Box 82"/>
          <p:cNvSpPr txBox="1">
            <a:spLocks noChangeArrowheads="1"/>
          </p:cNvSpPr>
          <p:nvPr/>
        </p:nvSpPr>
        <p:spPr bwMode="auto">
          <a:xfrm>
            <a:off x="1828800" y="6324600"/>
            <a:ext cx="2286000" cy="274638"/>
          </a:xfrm>
          <a:prstGeom prst="rect">
            <a:avLst/>
          </a:prstGeom>
          <a:noFill/>
          <a:ln w="9525">
            <a:noFill/>
            <a:miter lim="800000"/>
            <a:headEnd/>
            <a:tailEnd/>
          </a:ln>
          <a:effectLst/>
        </p:spPr>
        <p:txBody>
          <a:bodyPr>
            <a:spAutoFit/>
          </a:bodyPr>
          <a:lstStyle/>
          <a:p>
            <a:pPr algn="l" eaLnBrk="1" hangingPunct="1">
              <a:spcBef>
                <a:spcPct val="50000"/>
              </a:spcBef>
            </a:pPr>
            <a:r>
              <a:rPr lang="en-US" sz="1200">
                <a:latin typeface="Arial Black" pitchFamily="34" charset="0"/>
              </a:rPr>
              <a:t>cardinal.cs.cornell.edu</a:t>
            </a:r>
          </a:p>
        </p:txBody>
      </p:sp>
      <p:sp>
        <p:nvSpPr>
          <p:cNvPr id="110675" name="Freeform 83"/>
          <p:cNvSpPr>
            <a:spLocks/>
          </p:cNvSpPr>
          <p:nvPr/>
        </p:nvSpPr>
        <p:spPr bwMode="auto">
          <a:xfrm>
            <a:off x="8458200" y="3429000"/>
            <a:ext cx="1536700" cy="2057400"/>
          </a:xfrm>
          <a:custGeom>
            <a:avLst/>
            <a:gdLst/>
            <a:ahLst/>
            <a:cxnLst>
              <a:cxn ang="0">
                <a:pos x="48" y="0"/>
              </a:cxn>
              <a:cxn ang="0">
                <a:pos x="960" y="720"/>
              </a:cxn>
              <a:cxn ang="0">
                <a:pos x="0" y="1296"/>
              </a:cxn>
            </a:cxnLst>
            <a:rect l="0" t="0" r="r" b="b"/>
            <a:pathLst>
              <a:path w="968" h="1296">
                <a:moveTo>
                  <a:pt x="48" y="0"/>
                </a:moveTo>
                <a:cubicBezTo>
                  <a:pt x="508" y="252"/>
                  <a:pt x="968" y="504"/>
                  <a:pt x="960" y="720"/>
                </a:cubicBezTo>
                <a:cubicBezTo>
                  <a:pt x="952" y="936"/>
                  <a:pt x="476" y="1116"/>
                  <a:pt x="0" y="1296"/>
                </a:cubicBezTo>
              </a:path>
            </a:pathLst>
          </a:custGeom>
          <a:noFill/>
          <a:ln w="76200" cap="flat" cmpd="sng">
            <a:solidFill>
              <a:schemeClr val="tx1"/>
            </a:solidFill>
            <a:prstDash val="solid"/>
            <a:miter lim="800000"/>
            <a:headEnd type="triangle" w="med" len="med"/>
            <a:tailEnd type="triangle" w="med" len="med"/>
          </a:ln>
          <a:effectLst/>
        </p:spPr>
        <p:txBody>
          <a:bodyPr wrap="none"/>
          <a:lstStyle/>
          <a:p>
            <a:endParaRPr lang="en-US"/>
          </a:p>
        </p:txBody>
      </p:sp>
      <p:sp>
        <p:nvSpPr>
          <p:cNvPr id="3" name="Footer Placeholder 2"/>
          <p:cNvSpPr>
            <a:spLocks noGrp="1"/>
          </p:cNvSpPr>
          <p:nvPr>
            <p:ph type="ftr" sz="quarter" idx="11"/>
          </p:nvPr>
        </p:nvSpPr>
        <p:spPr/>
        <p:txBody>
          <a:bodyPr/>
          <a:lstStyle/>
          <a:p>
            <a:r>
              <a:rPr lang="en-US"/>
              <a:t>CS5412 Cloud Computing, Fall 2022</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45942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3200"/>
              <a:t>State Merge: Core of Astrolabe epidemic</a:t>
            </a:r>
          </a:p>
        </p:txBody>
      </p:sp>
      <p:graphicFrame>
        <p:nvGraphicFramePr>
          <p:cNvPr id="111619" name="Group 3"/>
          <p:cNvGraphicFramePr>
            <a:graphicFrameLocks noGrp="1"/>
          </p:cNvGraphicFramePr>
          <p:nvPr/>
        </p:nvGraphicFramePr>
        <p:xfrm>
          <a:off x="4724400" y="48768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graphicFrame>
        <p:nvGraphicFramePr>
          <p:cNvPr id="111656" name="Group 40"/>
          <p:cNvGraphicFramePr>
            <a:graphicFrameLocks noGrp="1"/>
          </p:cNvGraphicFramePr>
          <p:nvPr/>
        </p:nvGraphicFramePr>
        <p:xfrm>
          <a:off x="4724400" y="2819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3"/>
                  </a:ext>
                </a:extLst>
              </a:tr>
            </a:tbl>
          </a:graphicData>
        </a:graphic>
      </p:graphicFrame>
      <p:pic>
        <p:nvPicPr>
          <p:cNvPr id="111693" name="Picture 77" descr="j0195384"/>
          <p:cNvPicPr>
            <a:picLocks noChangeAspect="1" noChangeArrowheads="1"/>
          </p:cNvPicPr>
          <p:nvPr/>
        </p:nvPicPr>
        <p:blipFill>
          <a:blip r:embed="rId2"/>
          <a:srcRect/>
          <a:stretch>
            <a:fillRect/>
          </a:stretch>
        </p:blipFill>
        <p:spPr bwMode="auto">
          <a:xfrm>
            <a:off x="2286001" y="2438401"/>
            <a:ext cx="1795463" cy="1833563"/>
          </a:xfrm>
          <a:prstGeom prst="rect">
            <a:avLst/>
          </a:prstGeom>
          <a:noFill/>
          <a:ln w="9525">
            <a:noFill/>
            <a:miter lim="800000"/>
            <a:headEnd/>
            <a:tailEnd/>
          </a:ln>
        </p:spPr>
      </p:pic>
      <p:pic>
        <p:nvPicPr>
          <p:cNvPr id="111694" name="Picture 78" descr="j0195384"/>
          <p:cNvPicPr>
            <a:picLocks noChangeAspect="1" noChangeArrowheads="1"/>
          </p:cNvPicPr>
          <p:nvPr/>
        </p:nvPicPr>
        <p:blipFill>
          <a:blip r:embed="rId2"/>
          <a:srcRect/>
          <a:stretch>
            <a:fillRect/>
          </a:stretch>
        </p:blipFill>
        <p:spPr bwMode="auto">
          <a:xfrm>
            <a:off x="2286001" y="4572001"/>
            <a:ext cx="1795463" cy="1833563"/>
          </a:xfrm>
          <a:prstGeom prst="rect">
            <a:avLst/>
          </a:prstGeom>
          <a:noFill/>
          <a:ln w="9525">
            <a:noFill/>
            <a:miter lim="800000"/>
            <a:headEnd/>
            <a:tailEnd/>
          </a:ln>
        </p:spPr>
      </p:pic>
      <p:sp>
        <p:nvSpPr>
          <p:cNvPr id="111695" name="Line 79"/>
          <p:cNvSpPr>
            <a:spLocks noChangeShapeType="1"/>
          </p:cNvSpPr>
          <p:nvPr/>
        </p:nvSpPr>
        <p:spPr bwMode="auto">
          <a:xfrm>
            <a:off x="4038600" y="3352800"/>
            <a:ext cx="685800"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11696" name="Line 80"/>
          <p:cNvSpPr>
            <a:spLocks noChangeShapeType="1"/>
          </p:cNvSpPr>
          <p:nvPr/>
        </p:nvSpPr>
        <p:spPr bwMode="auto">
          <a:xfrm flipV="1">
            <a:off x="4114800" y="5791200"/>
            <a:ext cx="533400"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11697" name="Text Box 81"/>
          <p:cNvSpPr txBox="1">
            <a:spLocks noChangeArrowheads="1"/>
          </p:cNvSpPr>
          <p:nvPr/>
        </p:nvSpPr>
        <p:spPr bwMode="auto">
          <a:xfrm>
            <a:off x="1828800" y="4191000"/>
            <a:ext cx="2286000" cy="274638"/>
          </a:xfrm>
          <a:prstGeom prst="rect">
            <a:avLst/>
          </a:prstGeom>
          <a:noFill/>
          <a:ln w="9525">
            <a:noFill/>
            <a:miter lim="800000"/>
            <a:headEnd/>
            <a:tailEnd/>
          </a:ln>
          <a:effectLst/>
        </p:spPr>
        <p:txBody>
          <a:bodyPr>
            <a:spAutoFit/>
          </a:bodyPr>
          <a:lstStyle/>
          <a:p>
            <a:pPr algn="l" eaLnBrk="1" hangingPunct="1">
              <a:spcBef>
                <a:spcPct val="50000"/>
              </a:spcBef>
            </a:pPr>
            <a:r>
              <a:rPr lang="en-US" sz="1200">
                <a:latin typeface="Arial Black" pitchFamily="34" charset="0"/>
              </a:rPr>
              <a:t>swift.cs.cornell.edu</a:t>
            </a:r>
          </a:p>
        </p:txBody>
      </p:sp>
      <p:sp>
        <p:nvSpPr>
          <p:cNvPr id="111698" name="Text Box 82"/>
          <p:cNvSpPr txBox="1">
            <a:spLocks noChangeArrowheads="1"/>
          </p:cNvSpPr>
          <p:nvPr/>
        </p:nvSpPr>
        <p:spPr bwMode="auto">
          <a:xfrm>
            <a:off x="1828800" y="6324600"/>
            <a:ext cx="2286000" cy="274638"/>
          </a:xfrm>
          <a:prstGeom prst="rect">
            <a:avLst/>
          </a:prstGeom>
          <a:noFill/>
          <a:ln w="9525">
            <a:noFill/>
            <a:miter lim="800000"/>
            <a:headEnd/>
            <a:tailEnd/>
          </a:ln>
          <a:effectLst/>
        </p:spPr>
        <p:txBody>
          <a:bodyPr>
            <a:spAutoFit/>
          </a:bodyPr>
          <a:lstStyle/>
          <a:p>
            <a:pPr algn="l" eaLnBrk="1" hangingPunct="1">
              <a:spcBef>
                <a:spcPct val="50000"/>
              </a:spcBef>
            </a:pPr>
            <a:r>
              <a:rPr lang="en-US" sz="1200">
                <a:latin typeface="Arial Black" pitchFamily="34" charset="0"/>
              </a:rPr>
              <a:t>cardinal.cs.cornell.edu</a:t>
            </a:r>
          </a:p>
        </p:txBody>
      </p:sp>
      <p:sp>
        <p:nvSpPr>
          <p:cNvPr id="111699" name="Freeform 83"/>
          <p:cNvSpPr>
            <a:spLocks/>
          </p:cNvSpPr>
          <p:nvPr/>
        </p:nvSpPr>
        <p:spPr bwMode="auto">
          <a:xfrm rot="-2961502">
            <a:off x="8794750" y="3016250"/>
            <a:ext cx="469900" cy="1295400"/>
          </a:xfrm>
          <a:custGeom>
            <a:avLst/>
            <a:gdLst/>
            <a:ahLst/>
            <a:cxnLst>
              <a:cxn ang="0">
                <a:pos x="48" y="0"/>
              </a:cxn>
              <a:cxn ang="0">
                <a:pos x="960" y="720"/>
              </a:cxn>
              <a:cxn ang="0">
                <a:pos x="0" y="1296"/>
              </a:cxn>
            </a:cxnLst>
            <a:rect l="0" t="0" r="r" b="b"/>
            <a:pathLst>
              <a:path w="968" h="1296">
                <a:moveTo>
                  <a:pt x="48" y="0"/>
                </a:moveTo>
                <a:cubicBezTo>
                  <a:pt x="508" y="252"/>
                  <a:pt x="968" y="504"/>
                  <a:pt x="960" y="720"/>
                </a:cubicBezTo>
                <a:cubicBezTo>
                  <a:pt x="952" y="936"/>
                  <a:pt x="476" y="1116"/>
                  <a:pt x="0" y="1296"/>
                </a:cubicBezTo>
              </a:path>
            </a:pathLst>
          </a:custGeom>
          <a:noFill/>
          <a:ln w="76200" cap="rnd" cmpd="sng">
            <a:solidFill>
              <a:schemeClr val="tx1"/>
            </a:solidFill>
            <a:prstDash val="sysDot"/>
            <a:miter lim="800000"/>
            <a:headEnd type="none" w="med" len="med"/>
            <a:tailEnd type="triangle" w="med" len="med"/>
          </a:ln>
          <a:effectLst/>
        </p:spPr>
        <p:txBody>
          <a:bodyPr wrap="none"/>
          <a:lstStyle/>
          <a:p>
            <a:endParaRPr lang="en-US"/>
          </a:p>
        </p:txBody>
      </p:sp>
      <p:graphicFrame>
        <p:nvGraphicFramePr>
          <p:cNvPr id="111700" name="Group 84"/>
          <p:cNvGraphicFramePr>
            <a:graphicFrameLocks noGrp="1"/>
          </p:cNvGraphicFramePr>
          <p:nvPr/>
        </p:nvGraphicFramePr>
        <p:xfrm>
          <a:off x="8534400" y="4343400"/>
          <a:ext cx="1828800" cy="21336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1492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a16="http://schemas.microsoft.com/office/drawing/2014/main" val="10000"/>
                  </a:ext>
                </a:extLst>
              </a:tr>
            </a:tbl>
          </a:graphicData>
        </a:graphic>
      </p:graphicFrame>
      <p:graphicFrame>
        <p:nvGraphicFramePr>
          <p:cNvPr id="111710" name="Group 94"/>
          <p:cNvGraphicFramePr>
            <a:graphicFrameLocks noGrp="1"/>
          </p:cNvGraphicFramePr>
          <p:nvPr/>
        </p:nvGraphicFramePr>
        <p:xfrm>
          <a:off x="8534400" y="4724400"/>
          <a:ext cx="1828800" cy="21336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a16="http://schemas.microsoft.com/office/drawing/2014/main" val="10000"/>
                  </a:ext>
                </a:extLst>
              </a:tr>
            </a:tbl>
          </a:graphicData>
        </a:graphic>
      </p:graphicFrame>
      <p:sp>
        <p:nvSpPr>
          <p:cNvPr id="111720" name="Freeform 104"/>
          <p:cNvSpPr>
            <a:spLocks/>
          </p:cNvSpPr>
          <p:nvPr/>
        </p:nvSpPr>
        <p:spPr bwMode="auto">
          <a:xfrm rot="2961502" flipV="1">
            <a:off x="8877300" y="4914900"/>
            <a:ext cx="381000" cy="1219200"/>
          </a:xfrm>
          <a:custGeom>
            <a:avLst/>
            <a:gdLst/>
            <a:ahLst/>
            <a:cxnLst>
              <a:cxn ang="0">
                <a:pos x="48" y="0"/>
              </a:cxn>
              <a:cxn ang="0">
                <a:pos x="960" y="720"/>
              </a:cxn>
              <a:cxn ang="0">
                <a:pos x="0" y="1296"/>
              </a:cxn>
            </a:cxnLst>
            <a:rect l="0" t="0" r="r" b="b"/>
            <a:pathLst>
              <a:path w="968" h="1296">
                <a:moveTo>
                  <a:pt x="48" y="0"/>
                </a:moveTo>
                <a:cubicBezTo>
                  <a:pt x="508" y="252"/>
                  <a:pt x="968" y="504"/>
                  <a:pt x="960" y="720"/>
                </a:cubicBezTo>
                <a:cubicBezTo>
                  <a:pt x="952" y="936"/>
                  <a:pt x="476" y="1116"/>
                  <a:pt x="0" y="1296"/>
                </a:cubicBezTo>
              </a:path>
            </a:pathLst>
          </a:custGeom>
          <a:noFill/>
          <a:ln w="76200" cap="rnd" cmpd="sng">
            <a:solidFill>
              <a:schemeClr val="tx1"/>
            </a:solidFill>
            <a:prstDash val="sysDot"/>
            <a:miter lim="800000"/>
            <a:headEnd type="none" w="med" len="med"/>
            <a:tailEnd type="triangle" w="med" len="med"/>
          </a:ln>
          <a:effectLst/>
        </p:spPr>
        <p:txBody>
          <a:bodyPr wrap="none"/>
          <a:lstStyle/>
          <a:p>
            <a:endParaRPr lang="en-US"/>
          </a:p>
        </p:txBody>
      </p:sp>
      <p:sp>
        <p:nvSpPr>
          <p:cNvPr id="3" name="Footer Placeholder 2"/>
          <p:cNvSpPr>
            <a:spLocks noGrp="1"/>
          </p:cNvSpPr>
          <p:nvPr>
            <p:ph type="ftr" sz="quarter" idx="11"/>
          </p:nvPr>
        </p:nvSpPr>
        <p:spPr/>
        <p:txBody>
          <a:bodyPr/>
          <a:lstStyle/>
          <a:p>
            <a:r>
              <a:rPr lang="en-US"/>
              <a:t>CS5412 Cloud Computing, Fall 2022</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12887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200"/>
              <a:t>State Merge: Core of Astrolabe epidemic</a:t>
            </a:r>
          </a:p>
        </p:txBody>
      </p:sp>
      <p:graphicFrame>
        <p:nvGraphicFramePr>
          <p:cNvPr id="112643" name="Group 3"/>
          <p:cNvGraphicFramePr>
            <a:graphicFrameLocks noGrp="1"/>
          </p:cNvGraphicFramePr>
          <p:nvPr/>
        </p:nvGraphicFramePr>
        <p:xfrm>
          <a:off x="4724400" y="48768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graphicFrame>
        <p:nvGraphicFramePr>
          <p:cNvPr id="112680" name="Group 40"/>
          <p:cNvGraphicFramePr>
            <a:graphicFrameLocks noGrp="1"/>
          </p:cNvGraphicFramePr>
          <p:nvPr/>
        </p:nvGraphicFramePr>
        <p:xfrm>
          <a:off x="4724400" y="2819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a16="http://schemas.microsoft.com/office/drawing/2014/main" val="10003"/>
                  </a:ext>
                </a:extLst>
              </a:tr>
            </a:tbl>
          </a:graphicData>
        </a:graphic>
      </p:graphicFrame>
      <p:pic>
        <p:nvPicPr>
          <p:cNvPr id="112717" name="Picture 77" descr="j0195384"/>
          <p:cNvPicPr>
            <a:picLocks noChangeAspect="1" noChangeArrowheads="1"/>
          </p:cNvPicPr>
          <p:nvPr/>
        </p:nvPicPr>
        <p:blipFill>
          <a:blip r:embed="rId2"/>
          <a:srcRect/>
          <a:stretch>
            <a:fillRect/>
          </a:stretch>
        </p:blipFill>
        <p:spPr bwMode="auto">
          <a:xfrm>
            <a:off x="2286001" y="2438401"/>
            <a:ext cx="1795463" cy="1833563"/>
          </a:xfrm>
          <a:prstGeom prst="rect">
            <a:avLst/>
          </a:prstGeom>
          <a:noFill/>
          <a:ln w="9525">
            <a:noFill/>
            <a:miter lim="800000"/>
            <a:headEnd/>
            <a:tailEnd/>
          </a:ln>
        </p:spPr>
      </p:pic>
      <p:pic>
        <p:nvPicPr>
          <p:cNvPr id="112718" name="Picture 78" descr="j0195384"/>
          <p:cNvPicPr>
            <a:picLocks noChangeAspect="1" noChangeArrowheads="1"/>
          </p:cNvPicPr>
          <p:nvPr/>
        </p:nvPicPr>
        <p:blipFill>
          <a:blip r:embed="rId2"/>
          <a:srcRect/>
          <a:stretch>
            <a:fillRect/>
          </a:stretch>
        </p:blipFill>
        <p:spPr bwMode="auto">
          <a:xfrm>
            <a:off x="2286001" y="4572001"/>
            <a:ext cx="1795463" cy="1833563"/>
          </a:xfrm>
          <a:prstGeom prst="rect">
            <a:avLst/>
          </a:prstGeom>
          <a:noFill/>
          <a:ln w="9525">
            <a:noFill/>
            <a:miter lim="800000"/>
            <a:headEnd/>
            <a:tailEnd/>
          </a:ln>
        </p:spPr>
      </p:pic>
      <p:sp>
        <p:nvSpPr>
          <p:cNvPr id="112719" name="Line 79"/>
          <p:cNvSpPr>
            <a:spLocks noChangeShapeType="1"/>
          </p:cNvSpPr>
          <p:nvPr/>
        </p:nvSpPr>
        <p:spPr bwMode="auto">
          <a:xfrm>
            <a:off x="4038600" y="3352800"/>
            <a:ext cx="685800"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12720" name="Line 80"/>
          <p:cNvSpPr>
            <a:spLocks noChangeShapeType="1"/>
          </p:cNvSpPr>
          <p:nvPr/>
        </p:nvSpPr>
        <p:spPr bwMode="auto">
          <a:xfrm flipV="1">
            <a:off x="4114800" y="5791200"/>
            <a:ext cx="533400"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12721" name="Text Box 81"/>
          <p:cNvSpPr txBox="1">
            <a:spLocks noChangeArrowheads="1"/>
          </p:cNvSpPr>
          <p:nvPr/>
        </p:nvSpPr>
        <p:spPr bwMode="auto">
          <a:xfrm>
            <a:off x="1828800" y="4191000"/>
            <a:ext cx="2286000" cy="274638"/>
          </a:xfrm>
          <a:prstGeom prst="rect">
            <a:avLst/>
          </a:prstGeom>
          <a:noFill/>
          <a:ln w="9525">
            <a:noFill/>
            <a:miter lim="800000"/>
            <a:headEnd/>
            <a:tailEnd/>
          </a:ln>
          <a:effectLst/>
        </p:spPr>
        <p:txBody>
          <a:bodyPr>
            <a:spAutoFit/>
          </a:bodyPr>
          <a:lstStyle/>
          <a:p>
            <a:pPr algn="l" eaLnBrk="1" hangingPunct="1">
              <a:spcBef>
                <a:spcPct val="50000"/>
              </a:spcBef>
            </a:pPr>
            <a:r>
              <a:rPr lang="en-US" sz="1200">
                <a:latin typeface="Arial Black" pitchFamily="34" charset="0"/>
              </a:rPr>
              <a:t>swift.cs.cornell.edu</a:t>
            </a:r>
          </a:p>
        </p:txBody>
      </p:sp>
      <p:sp>
        <p:nvSpPr>
          <p:cNvPr id="112722" name="Text Box 82"/>
          <p:cNvSpPr txBox="1">
            <a:spLocks noChangeArrowheads="1"/>
          </p:cNvSpPr>
          <p:nvPr/>
        </p:nvSpPr>
        <p:spPr bwMode="auto">
          <a:xfrm>
            <a:off x="1828800" y="6324600"/>
            <a:ext cx="2286000" cy="274638"/>
          </a:xfrm>
          <a:prstGeom prst="rect">
            <a:avLst/>
          </a:prstGeom>
          <a:noFill/>
          <a:ln w="9525">
            <a:noFill/>
            <a:miter lim="800000"/>
            <a:headEnd/>
            <a:tailEnd/>
          </a:ln>
          <a:effectLst/>
        </p:spPr>
        <p:txBody>
          <a:bodyPr>
            <a:spAutoFit/>
          </a:bodyPr>
          <a:lstStyle/>
          <a:p>
            <a:pPr algn="l" eaLnBrk="1" hangingPunct="1">
              <a:spcBef>
                <a:spcPct val="50000"/>
              </a:spcBef>
            </a:pPr>
            <a:r>
              <a:rPr lang="en-US" sz="1200">
                <a:latin typeface="Arial Black" pitchFamily="34" charset="0"/>
              </a:rPr>
              <a:t>cardinal.cs.cornell.edu</a:t>
            </a:r>
          </a:p>
        </p:txBody>
      </p:sp>
      <p:sp>
        <p:nvSpPr>
          <p:cNvPr id="3" name="Footer Placeholder 2"/>
          <p:cNvSpPr>
            <a:spLocks noGrp="1"/>
          </p:cNvSpPr>
          <p:nvPr>
            <p:ph type="ftr" sz="quarter" idx="11"/>
          </p:nvPr>
        </p:nvSpPr>
        <p:spPr/>
        <p:txBody>
          <a:bodyPr/>
          <a:lstStyle/>
          <a:p>
            <a:r>
              <a:rPr lang="en-US"/>
              <a:t>CS5412 Cloud Computing, Fall 2022</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28188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Group 2"/>
          <p:cNvGraphicFramePr>
            <a:graphicFrameLocks noGrp="1"/>
          </p:cNvGraphicFramePr>
          <p:nvPr/>
        </p:nvGraphicFramePr>
        <p:xfrm>
          <a:off x="2286000" y="4343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graphicFrame>
        <p:nvGraphicFramePr>
          <p:cNvPr id="116775" name="Group 39"/>
          <p:cNvGraphicFramePr>
            <a:graphicFrameLocks noGrp="1"/>
          </p:cNvGraphicFramePr>
          <p:nvPr/>
        </p:nvGraphicFramePr>
        <p:xfrm>
          <a:off x="6324600" y="4343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gazelle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zebra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gnu</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graphicFrame>
        <p:nvGraphicFramePr>
          <p:cNvPr id="116812" name="Group 76"/>
          <p:cNvGraphicFramePr>
            <a:graphicFrameLocks noGrp="1"/>
          </p:cNvGraphicFramePr>
          <p:nvPr/>
        </p:nvGraphicFramePr>
        <p:xfrm>
          <a:off x="4495800" y="2895600"/>
          <a:ext cx="28194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Avg 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WL contact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 contact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123.45.61.3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123.45.61.17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NJ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127.16.77.6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127.16.77.11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Paris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14.66.71.8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14.66.71.12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6839" name="Rectangle 103"/>
          <p:cNvSpPr>
            <a:spLocks noGrp="1" noChangeArrowheads="1"/>
          </p:cNvSpPr>
          <p:nvPr>
            <p:ph type="title"/>
          </p:nvPr>
        </p:nvSpPr>
        <p:spPr/>
        <p:txBody>
          <a:bodyPr/>
          <a:lstStyle/>
          <a:p>
            <a:r>
              <a:rPr lang="en-US" sz="2800"/>
              <a:t>Astrolabe builds a hierarchy using a P2P protocol that “assembles the puzzle” without any servers</a:t>
            </a:r>
          </a:p>
        </p:txBody>
      </p:sp>
      <p:graphicFrame>
        <p:nvGraphicFramePr>
          <p:cNvPr id="116840" name="Group 104"/>
          <p:cNvGraphicFramePr>
            <a:graphicFrameLocks noGrp="1"/>
          </p:cNvGraphicFramePr>
          <p:nvPr/>
        </p:nvGraphicFramePr>
        <p:xfrm>
          <a:off x="2286000" y="4343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graphicFrame>
        <p:nvGraphicFramePr>
          <p:cNvPr id="116877" name="Group 141"/>
          <p:cNvGraphicFramePr>
            <a:graphicFrameLocks noGrp="1"/>
          </p:cNvGraphicFramePr>
          <p:nvPr/>
        </p:nvGraphicFramePr>
        <p:xfrm>
          <a:off x="6324600" y="4343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gazelle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zebra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gnu</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graphicFrame>
        <p:nvGraphicFramePr>
          <p:cNvPr id="116914" name="Group 178"/>
          <p:cNvGraphicFramePr>
            <a:graphicFrameLocks noGrp="1"/>
          </p:cNvGraphicFramePr>
          <p:nvPr/>
        </p:nvGraphicFramePr>
        <p:xfrm>
          <a:off x="4495800" y="2895600"/>
          <a:ext cx="28194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Avg 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WL contact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 contact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123.45.61.3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123.45.61.17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NJ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127.16.77.6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127.16.77.11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Paris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14.66.71.8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14.66.71.12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6941" name="Text Box 205"/>
          <p:cNvSpPr txBox="1">
            <a:spLocks noChangeArrowheads="1"/>
          </p:cNvSpPr>
          <p:nvPr/>
        </p:nvSpPr>
        <p:spPr bwMode="auto">
          <a:xfrm>
            <a:off x="3124200" y="5486400"/>
            <a:ext cx="2133600" cy="457200"/>
          </a:xfrm>
          <a:prstGeom prst="rect">
            <a:avLst/>
          </a:prstGeom>
          <a:noFill/>
          <a:ln w="9525">
            <a:noFill/>
            <a:miter lim="800000"/>
            <a:headEnd/>
            <a:tailEnd/>
          </a:ln>
          <a:effectLst/>
        </p:spPr>
        <p:txBody>
          <a:bodyPr>
            <a:spAutoFit/>
          </a:bodyPr>
          <a:lstStyle/>
          <a:p>
            <a:pPr algn="l" eaLnBrk="1" hangingPunct="1">
              <a:spcBef>
                <a:spcPct val="50000"/>
              </a:spcBef>
            </a:pPr>
            <a:r>
              <a:rPr lang="en-US" sz="2400"/>
              <a:t>San Francisco</a:t>
            </a:r>
          </a:p>
        </p:txBody>
      </p:sp>
      <p:sp>
        <p:nvSpPr>
          <p:cNvPr id="116942" name="Text Box 206"/>
          <p:cNvSpPr txBox="1">
            <a:spLocks noChangeArrowheads="1"/>
          </p:cNvSpPr>
          <p:nvPr/>
        </p:nvSpPr>
        <p:spPr bwMode="auto">
          <a:xfrm>
            <a:off x="7010400" y="5410200"/>
            <a:ext cx="2514600" cy="457200"/>
          </a:xfrm>
          <a:prstGeom prst="rect">
            <a:avLst/>
          </a:prstGeom>
          <a:noFill/>
          <a:ln w="9525">
            <a:noFill/>
            <a:miter lim="800000"/>
            <a:headEnd/>
            <a:tailEnd/>
          </a:ln>
          <a:effectLst/>
        </p:spPr>
        <p:txBody>
          <a:bodyPr>
            <a:spAutoFit/>
          </a:bodyPr>
          <a:lstStyle/>
          <a:p>
            <a:pPr algn="l" eaLnBrk="1" hangingPunct="1">
              <a:spcBef>
                <a:spcPct val="50000"/>
              </a:spcBef>
            </a:pPr>
            <a:r>
              <a:rPr lang="en-US" sz="2400"/>
              <a:t>New Jersey</a:t>
            </a:r>
          </a:p>
        </p:txBody>
      </p:sp>
      <p:sp>
        <p:nvSpPr>
          <p:cNvPr id="116943" name="Freeform 207"/>
          <p:cNvSpPr>
            <a:spLocks/>
          </p:cNvSpPr>
          <p:nvPr/>
        </p:nvSpPr>
        <p:spPr bwMode="auto">
          <a:xfrm>
            <a:off x="3352800" y="3352800"/>
            <a:ext cx="1066800" cy="914400"/>
          </a:xfrm>
          <a:custGeom>
            <a:avLst/>
            <a:gdLst/>
            <a:ahLst/>
            <a:cxnLst>
              <a:cxn ang="0">
                <a:pos x="672" y="0"/>
              </a:cxn>
              <a:cxn ang="0">
                <a:pos x="144" y="144"/>
              </a:cxn>
              <a:cxn ang="0">
                <a:pos x="0" y="528"/>
              </a:cxn>
            </a:cxnLst>
            <a:rect l="0" t="0" r="r" b="b"/>
            <a:pathLst>
              <a:path w="672" h="528">
                <a:moveTo>
                  <a:pt x="672" y="0"/>
                </a:moveTo>
                <a:cubicBezTo>
                  <a:pt x="464" y="28"/>
                  <a:pt x="256" y="56"/>
                  <a:pt x="144" y="144"/>
                </a:cubicBezTo>
                <a:cubicBezTo>
                  <a:pt x="32" y="232"/>
                  <a:pt x="16" y="380"/>
                  <a:pt x="0" y="528"/>
                </a:cubicBezTo>
              </a:path>
            </a:pathLst>
          </a:custGeom>
          <a:noFill/>
          <a:ln w="9525" cap="flat" cmpd="sng">
            <a:solidFill>
              <a:schemeClr val="tx1"/>
            </a:solidFill>
            <a:prstDash val="solid"/>
            <a:miter lim="800000"/>
            <a:headEnd type="triangle" w="med" len="med"/>
            <a:tailEnd type="none" w="med" len="med"/>
          </a:ln>
          <a:effectLst/>
        </p:spPr>
        <p:txBody>
          <a:bodyPr wrap="none"/>
          <a:lstStyle/>
          <a:p>
            <a:endParaRPr lang="en-US"/>
          </a:p>
        </p:txBody>
      </p:sp>
      <p:sp>
        <p:nvSpPr>
          <p:cNvPr id="116944" name="Freeform 208"/>
          <p:cNvSpPr>
            <a:spLocks/>
          </p:cNvSpPr>
          <p:nvPr/>
        </p:nvSpPr>
        <p:spPr bwMode="auto">
          <a:xfrm>
            <a:off x="7315200" y="3530600"/>
            <a:ext cx="1066800" cy="812800"/>
          </a:xfrm>
          <a:custGeom>
            <a:avLst/>
            <a:gdLst/>
            <a:ahLst/>
            <a:cxnLst>
              <a:cxn ang="0">
                <a:pos x="0" y="32"/>
              </a:cxn>
              <a:cxn ang="0">
                <a:pos x="528" y="80"/>
              </a:cxn>
              <a:cxn ang="0">
                <a:pos x="672" y="512"/>
              </a:cxn>
            </a:cxnLst>
            <a:rect l="0" t="0" r="r" b="b"/>
            <a:pathLst>
              <a:path w="672" h="512">
                <a:moveTo>
                  <a:pt x="0" y="32"/>
                </a:moveTo>
                <a:cubicBezTo>
                  <a:pt x="208" y="16"/>
                  <a:pt x="416" y="0"/>
                  <a:pt x="528" y="80"/>
                </a:cubicBezTo>
                <a:cubicBezTo>
                  <a:pt x="640" y="160"/>
                  <a:pt x="656" y="336"/>
                  <a:pt x="672" y="512"/>
                </a:cubicBezTo>
              </a:path>
            </a:pathLst>
          </a:custGeom>
          <a:noFill/>
          <a:ln w="9525" cap="flat" cmpd="sng">
            <a:solidFill>
              <a:schemeClr val="tx1"/>
            </a:solidFill>
            <a:prstDash val="solid"/>
            <a:miter lim="800000"/>
            <a:headEnd type="triangle" w="med" len="med"/>
            <a:tailEnd type="none" w="med" len="med"/>
          </a:ln>
          <a:effectLst/>
        </p:spPr>
        <p:txBody>
          <a:bodyPr wrap="none"/>
          <a:lstStyle/>
          <a:p>
            <a:endParaRPr lang="en-US"/>
          </a:p>
        </p:txBody>
      </p:sp>
      <p:sp>
        <p:nvSpPr>
          <p:cNvPr id="116945" name="Text Box 209"/>
          <p:cNvSpPr txBox="1">
            <a:spLocks noChangeArrowheads="1"/>
          </p:cNvSpPr>
          <p:nvPr/>
        </p:nvSpPr>
        <p:spPr bwMode="auto">
          <a:xfrm>
            <a:off x="7620000" y="2743201"/>
            <a:ext cx="2438400" cy="1200329"/>
          </a:xfrm>
          <a:prstGeom prst="rect">
            <a:avLst/>
          </a:prstGeom>
          <a:noFill/>
          <a:ln w="9525">
            <a:noFill/>
            <a:miter lim="800000"/>
            <a:headEnd/>
            <a:tailEnd/>
          </a:ln>
          <a:effectLst/>
        </p:spPr>
        <p:txBody>
          <a:bodyPr>
            <a:spAutoFit/>
          </a:bodyPr>
          <a:lstStyle/>
          <a:p>
            <a:pPr algn="r" eaLnBrk="1" hangingPunct="1">
              <a:spcBef>
                <a:spcPct val="50000"/>
              </a:spcBef>
            </a:pPr>
            <a:r>
              <a:rPr lang="en-US" sz="2400"/>
              <a:t>SQL query “summarizes” data</a:t>
            </a:r>
          </a:p>
        </p:txBody>
      </p:sp>
      <p:sp>
        <p:nvSpPr>
          <p:cNvPr id="116946" name="Text Box 210"/>
          <p:cNvSpPr txBox="1">
            <a:spLocks noChangeArrowheads="1"/>
          </p:cNvSpPr>
          <p:nvPr/>
        </p:nvSpPr>
        <p:spPr bwMode="auto">
          <a:xfrm>
            <a:off x="2514600" y="1981201"/>
            <a:ext cx="3810000" cy="830997"/>
          </a:xfrm>
          <a:prstGeom prst="rect">
            <a:avLst/>
          </a:prstGeom>
          <a:noFill/>
          <a:ln w="9525">
            <a:noFill/>
            <a:miter lim="800000"/>
            <a:headEnd/>
            <a:tailEnd/>
          </a:ln>
          <a:effectLst/>
        </p:spPr>
        <p:txBody>
          <a:bodyPr>
            <a:spAutoFit/>
          </a:bodyPr>
          <a:lstStyle/>
          <a:p>
            <a:pPr algn="l" eaLnBrk="1" hangingPunct="1">
              <a:spcBef>
                <a:spcPct val="50000"/>
              </a:spcBef>
            </a:pPr>
            <a:r>
              <a:rPr lang="en-US" sz="2400"/>
              <a:t>Dynamically changing query output is visible system-wide</a:t>
            </a:r>
          </a:p>
        </p:txBody>
      </p:sp>
      <p:graphicFrame>
        <p:nvGraphicFramePr>
          <p:cNvPr id="116947" name="Group 211"/>
          <p:cNvGraphicFramePr>
            <a:graphicFrameLocks noGrp="1"/>
          </p:cNvGraphicFramePr>
          <p:nvPr/>
        </p:nvGraphicFramePr>
        <p:xfrm>
          <a:off x="2286000" y="4343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3.9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graphicFrame>
        <p:nvGraphicFramePr>
          <p:cNvPr id="116984" name="Group 248"/>
          <p:cNvGraphicFramePr>
            <a:graphicFrameLocks noGrp="1"/>
          </p:cNvGraphicFramePr>
          <p:nvPr/>
        </p:nvGraphicFramePr>
        <p:xfrm>
          <a:off x="6324600" y="4343400"/>
          <a:ext cx="36576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folHlink"/>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gazelle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zebra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gnu</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graphicFrame>
        <p:nvGraphicFramePr>
          <p:cNvPr id="117021" name="Group 285"/>
          <p:cNvGraphicFramePr>
            <a:graphicFrameLocks noGrp="1"/>
          </p:cNvGraphicFramePr>
          <p:nvPr/>
        </p:nvGraphicFramePr>
        <p:xfrm>
          <a:off x="4495800" y="2895600"/>
          <a:ext cx="2819400" cy="990600"/>
        </p:xfrm>
        <a:graphic>
          <a:graphicData uri="http://schemas.openxmlformats.org/drawingml/2006/table">
            <a:tbl>
              <a:tblPr/>
              <a:tblGrid>
                <a:gridCol w="6096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Avg 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rgbClr val="FF0000"/>
                          </a:solidFill>
                          <a:effectLst/>
                          <a:latin typeface="Tahoma" pitchFamily="34" charset="0"/>
                        </a:rPr>
                        <a:t>WL contact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dirty="0">
                          <a:ln>
                            <a:noFill/>
                          </a:ln>
                          <a:solidFill>
                            <a:srgbClr val="FF0000"/>
                          </a:solidFill>
                          <a:effectLst/>
                          <a:latin typeface="Tahoma" pitchFamily="34" charset="0"/>
                        </a:rPr>
                        <a:t>SMTP contact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SF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123.45.61.3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123.45.61.17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NJ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127.16.77.6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127.16.77.11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Paris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14.66.71.8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800" b="0" i="0" u="none" strike="noStrike" cap="none" normalizeH="0" baseline="0">
                          <a:ln>
                            <a:noFill/>
                          </a:ln>
                          <a:solidFill>
                            <a:schemeClr val="tx1"/>
                          </a:solidFill>
                          <a:effectLst/>
                          <a:latin typeface="Tahoma" pitchFamily="34" charset="0"/>
                        </a:rPr>
                        <a:t>14.66.71.12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US"/>
              <a:t>CS5412 Cloud Computing, Fall 2022</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94325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3000" fill="hold"/>
                                        <p:tgtEl>
                                          <p:spTgt spid="11694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3000" fill="hold"/>
                                        <p:tgtEl>
                                          <p:spTgt spid="116877"/>
                                        </p:tgtEl>
                                        <p:attrNameLst>
                                          <p:attrName>style.visibility</p:attrName>
                                        </p:attrNameLst>
                                      </p:cBhvr>
                                      <p:tavLst>
                                        <p:tav tm="0">
                                          <p:val>
                                            <p:strVal val="hidden"/>
                                          </p:val>
                                        </p:tav>
                                        <p:tav tm="50000">
                                          <p:val>
                                            <p:strVal val="visible"/>
                                          </p:val>
                                        </p:tav>
                                      </p:tavLst>
                                    </p:anim>
                                  </p:childTnLst>
                                </p:cTn>
                              </p:par>
                              <p:par>
                                <p:cTn id="9" presetID="35" presetClass="emph" presetSubtype="0" fill="hold" nodeType="withEffect">
                                  <p:stCondLst>
                                    <p:cond delay="0"/>
                                  </p:stCondLst>
                                  <p:childTnLst>
                                    <p:anim calcmode="discrete" valueType="str">
                                      <p:cBhvr>
                                        <p:cTn id="10" dur="1000" fill="hold"/>
                                        <p:tgtEl>
                                          <p:spTgt spid="116914"/>
                                        </p:tgtEl>
                                        <p:attrNameLst>
                                          <p:attrName>style.visibility</p:attrName>
                                        </p:attrNameLst>
                                      </p:cBhvr>
                                      <p:tavLst>
                                        <p:tav tm="0">
                                          <p:val>
                                            <p:strVal val="hidden"/>
                                          </p:val>
                                        </p:tav>
                                        <p:tav tm="50000">
                                          <p:val>
                                            <p:strVal val="visible"/>
                                          </p:val>
                                        </p:tav>
                                      </p:tavLst>
                                    </p:anim>
                                  </p:childTnLst>
                                </p:cTn>
                              </p:par>
                            </p:childTnLst>
                          </p:cTn>
                        </p:par>
                        <p:par>
                          <p:cTn id="11" fill="hold">
                            <p:stCondLst>
                              <p:cond delay="3000"/>
                            </p:stCondLst>
                            <p:childTnLst>
                              <p:par>
                                <p:cTn id="12" presetID="35" presetClass="emph" presetSubtype="0" repeatCount="indefinite" fill="hold" nodeType="afterEffect">
                                  <p:stCondLst>
                                    <p:cond delay="1500"/>
                                  </p:stCondLst>
                                  <p:childTnLst>
                                    <p:anim calcmode="discrete" valueType="str">
                                      <p:cBhvr>
                                        <p:cTn id="13" dur="3000" fill="hold"/>
                                        <p:tgtEl>
                                          <p:spTgt spid="116840"/>
                                        </p:tgtEl>
                                        <p:attrNameLst>
                                          <p:attrName>style.visibility</p:attrName>
                                        </p:attrNameLst>
                                      </p:cBhvr>
                                      <p:tavLst>
                                        <p:tav tm="0">
                                          <p:val>
                                            <p:strVal val="hidden"/>
                                          </p:val>
                                        </p:tav>
                                        <p:tav tm="50000">
                                          <p:val>
                                            <p:strVal val="visible"/>
                                          </p:val>
                                        </p:tav>
                                      </p:tavLst>
                                    </p:anim>
                                  </p:childTnLst>
                                </p:cTn>
                              </p:par>
                            </p:childTnLst>
                          </p:cTn>
                        </p:par>
                        <p:par>
                          <p:cTn id="14" fill="hold">
                            <p:stCondLst>
                              <p:cond delay="7500"/>
                            </p:stCondLst>
                            <p:childTnLst>
                              <p:par>
                                <p:cTn id="15" presetID="35" presetClass="emph" presetSubtype="0" repeatCount="indefinite" fill="hold" nodeType="afterEffect">
                                  <p:stCondLst>
                                    <p:cond delay="0"/>
                                  </p:stCondLst>
                                  <p:childTnLst>
                                    <p:anim calcmode="discrete" valueType="str">
                                      <p:cBhvr>
                                        <p:cTn id="16" dur="3000" fill="hold"/>
                                        <p:tgtEl>
                                          <p:spTgt spid="116984"/>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3000" fill="hold"/>
                                        <p:tgtEl>
                                          <p:spTgt spid="1170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1C6F88-6ED0-43CF-A4DE-BA8F3D3703A7}"/>
              </a:ext>
            </a:extLst>
          </p:cNvPr>
          <p:cNvSpPr>
            <a:spLocks noGrp="1"/>
          </p:cNvSpPr>
          <p:nvPr>
            <p:ph type="title"/>
          </p:nvPr>
        </p:nvSpPr>
        <p:spPr/>
        <p:txBody>
          <a:bodyPr/>
          <a:lstStyle/>
          <a:p>
            <a:r>
              <a:rPr lang="en-US" dirty="0"/>
              <a:t>Another really bad story…</a:t>
            </a:r>
          </a:p>
        </p:txBody>
      </p:sp>
      <p:sp>
        <p:nvSpPr>
          <p:cNvPr id="6" name="Content Placeholder 5">
            <a:extLst>
              <a:ext uri="{FF2B5EF4-FFF2-40B4-BE49-F238E27FC236}">
                <a16:creationId xmlns:a16="http://schemas.microsoft.com/office/drawing/2014/main" id="{DA091320-5C75-4C2B-B6BC-D32C02029E1D}"/>
              </a:ext>
            </a:extLst>
          </p:cNvPr>
          <p:cNvSpPr>
            <a:spLocks noGrp="1"/>
          </p:cNvSpPr>
          <p:nvPr>
            <p:ph idx="1"/>
          </p:nvPr>
        </p:nvSpPr>
        <p:spPr/>
        <p:txBody>
          <a:bodyPr/>
          <a:lstStyle/>
          <a:p>
            <a:r>
              <a:rPr lang="en-US" dirty="0"/>
              <a:t>A company experimented with using Astrolabe </a:t>
            </a:r>
          </a:p>
          <a:p>
            <a:endParaRPr lang="en-US" dirty="0"/>
          </a:p>
          <a:p>
            <a:r>
              <a:rPr lang="en-US" dirty="0"/>
              <a:t>In their experiment, which was never deployed in practice, they had the idea that instead of the least loaded leaf nodes playing the inner gossip role, every node would have an equal role.</a:t>
            </a:r>
          </a:p>
          <a:p>
            <a:endParaRPr lang="en-US" dirty="0"/>
          </a:p>
          <a:p>
            <a:r>
              <a:rPr lang="en-US" dirty="0"/>
              <a:t>So they came up with a new kind of Astrolabe tree</a:t>
            </a:r>
          </a:p>
        </p:txBody>
      </p:sp>
      <p:sp>
        <p:nvSpPr>
          <p:cNvPr id="3" name="Footer Placeholder 2">
            <a:extLst>
              <a:ext uri="{FF2B5EF4-FFF2-40B4-BE49-F238E27FC236}">
                <a16:creationId xmlns:a16="http://schemas.microsoft.com/office/drawing/2014/main" id="{9BD9222C-68AF-4B67-8001-265B3F517D28}"/>
              </a:ext>
            </a:extLst>
          </p:cNvPr>
          <p:cNvSpPr>
            <a:spLocks noGrp="1"/>
          </p:cNvSpPr>
          <p:nvPr>
            <p:ph type="ftr" sz="quarter" idx="11"/>
          </p:nvPr>
        </p:nvSpPr>
        <p:spPr/>
        <p:txBody>
          <a:bodyPr/>
          <a:lstStyle/>
          <a:p>
            <a:r>
              <a:rPr lang="en-US"/>
              <a:t>CS5412 Cloud Computing, Fall 2022</a:t>
            </a:r>
          </a:p>
        </p:txBody>
      </p:sp>
      <p:sp>
        <p:nvSpPr>
          <p:cNvPr id="4" name="Slide Number Placeholder 3">
            <a:extLst>
              <a:ext uri="{FF2B5EF4-FFF2-40B4-BE49-F238E27FC236}">
                <a16:creationId xmlns:a16="http://schemas.microsoft.com/office/drawing/2014/main" id="{B6ABDBC9-3872-4659-BB53-0EDEF571818C}"/>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388160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F93B-A4A3-90BB-1ED5-86A080550113}"/>
              </a:ext>
            </a:extLst>
          </p:cNvPr>
          <p:cNvSpPr>
            <a:spLocks noGrp="1"/>
          </p:cNvSpPr>
          <p:nvPr>
            <p:ph type="title"/>
          </p:nvPr>
        </p:nvSpPr>
        <p:spPr/>
        <p:txBody>
          <a:bodyPr/>
          <a:lstStyle/>
          <a:p>
            <a:r>
              <a:rPr lang="en-US" dirty="0"/>
              <a:t>Reminder: Gossip</a:t>
            </a:r>
          </a:p>
        </p:txBody>
      </p:sp>
      <p:sp>
        <p:nvSpPr>
          <p:cNvPr id="3" name="Content Placeholder 2">
            <a:extLst>
              <a:ext uri="{FF2B5EF4-FFF2-40B4-BE49-F238E27FC236}">
                <a16:creationId xmlns:a16="http://schemas.microsoft.com/office/drawing/2014/main" id="{8FD272EF-4B3D-C739-9285-A56652309376}"/>
              </a:ext>
            </a:extLst>
          </p:cNvPr>
          <p:cNvSpPr>
            <a:spLocks noGrp="1"/>
          </p:cNvSpPr>
          <p:nvPr>
            <p:ph idx="1"/>
          </p:nvPr>
        </p:nvSpPr>
        <p:spPr/>
        <p:txBody>
          <a:bodyPr/>
          <a:lstStyle/>
          <a:p>
            <a:r>
              <a:rPr lang="en-US" dirty="0"/>
              <a:t>On Monday we saw the core gossip pattern, which is very simple</a:t>
            </a:r>
          </a:p>
          <a:p>
            <a:endParaRPr lang="en-US" dirty="0"/>
          </a:p>
          <a:p>
            <a:r>
              <a:rPr lang="en-US" dirty="0"/>
              <a:t>We discussed the issue of what to put in the messages and how to deal with size limitations and laggards</a:t>
            </a:r>
          </a:p>
          <a:p>
            <a:endParaRPr lang="en-US" dirty="0"/>
          </a:p>
          <a:p>
            <a:r>
              <a:rPr lang="en-US" dirty="0"/>
              <a:t>And we learned about some examples of tools you can build using gossip such as </a:t>
            </a:r>
            <a:r>
              <a:rPr lang="en-US" dirty="0" err="1"/>
              <a:t>Kelips</a:t>
            </a:r>
            <a:r>
              <a:rPr lang="en-US" dirty="0"/>
              <a:t>, Bimodal Multicast and Astrolabe.</a:t>
            </a:r>
          </a:p>
        </p:txBody>
      </p:sp>
      <p:sp>
        <p:nvSpPr>
          <p:cNvPr id="4" name="Footer Placeholder 3">
            <a:extLst>
              <a:ext uri="{FF2B5EF4-FFF2-40B4-BE49-F238E27FC236}">
                <a16:creationId xmlns:a16="http://schemas.microsoft.com/office/drawing/2014/main" id="{D4A45CFB-2C06-9B7B-AE3F-3D2798A9EB02}"/>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2E260482-3435-21FD-FFC2-985B45986FAD}"/>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2663000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Normal aggregation tree</a:t>
            </a:r>
          </a:p>
        </p:txBody>
      </p:sp>
      <p:sp>
        <p:nvSpPr>
          <p:cNvPr id="3" name="Content Placeholder 2"/>
          <p:cNvSpPr>
            <a:spLocks noGrp="1"/>
          </p:cNvSpPr>
          <p:nvPr>
            <p:ph idx="1"/>
          </p:nvPr>
        </p:nvSpPr>
        <p:spPr/>
        <p:txBody>
          <a:bodyPr/>
          <a:lstStyle/>
          <a:p>
            <a:r>
              <a:rPr lang="en-US" dirty="0"/>
              <a:t>In this tree, the lowest level has </a:t>
            </a:r>
            <a:r>
              <a:rPr lang="en-US" dirty="0" err="1"/>
              <a:t>fanout</a:t>
            </a:r>
            <a:r>
              <a:rPr lang="en-US" dirty="0"/>
              <a:t> of 2, whereas Astrolabe used 100.</a:t>
            </a:r>
            <a:br>
              <a:rPr lang="en-US" dirty="0"/>
            </a:br>
            <a:r>
              <a:rPr lang="en-US" dirty="0"/>
              <a:t>But this is still fine.</a:t>
            </a:r>
          </a:p>
          <a:p>
            <a:endParaRPr lang="en-US" dirty="0"/>
          </a:p>
          <a:p>
            <a:r>
              <a:rPr lang="en-US" dirty="0"/>
              <a:t>Notice that node A</a:t>
            </a:r>
            <a:br>
              <a:rPr lang="en-US" dirty="0"/>
            </a:br>
            <a:r>
              <a:rPr lang="en-US" dirty="0"/>
              <a:t>is elected to gossip at</a:t>
            </a:r>
            <a:br>
              <a:rPr lang="en-US" dirty="0"/>
            </a:br>
            <a:r>
              <a:rPr lang="en-US" dirty="0"/>
              <a:t>several levels of the</a:t>
            </a:r>
            <a:br>
              <a:rPr lang="en-US" dirty="0"/>
            </a:br>
            <a:r>
              <a:rPr lang="en-US" dirty="0"/>
              <a:t>hierarchy</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105"/>
          <p:cNvPicPr>
            <a:picLocks noChangeAspect="1" noChangeArrowheads="1"/>
          </p:cNvPicPr>
          <p:nvPr/>
        </p:nvPicPr>
        <p:blipFill>
          <a:blip r:embed="rId2"/>
          <a:srcRect/>
          <a:stretch>
            <a:fillRect/>
          </a:stretch>
        </p:blipFill>
        <p:spPr bwMode="auto">
          <a:xfrm>
            <a:off x="5055575" y="3332285"/>
            <a:ext cx="6080707" cy="2713649"/>
          </a:xfrm>
          <a:prstGeom prst="rect">
            <a:avLst/>
          </a:prstGeom>
          <a:noFill/>
          <a:ln w="9525">
            <a:noFill/>
            <a:miter lim="800000"/>
            <a:headEnd/>
            <a:tailEnd/>
          </a:ln>
          <a:effectLst/>
        </p:spPr>
      </p:pic>
      <p:sp>
        <p:nvSpPr>
          <p:cNvPr id="7" name="Oval 6"/>
          <p:cNvSpPr/>
          <p:nvPr/>
        </p:nvSpPr>
        <p:spPr>
          <a:xfrm>
            <a:off x="5117122" y="5748537"/>
            <a:ext cx="404447" cy="3780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99184" y="4891287"/>
            <a:ext cx="404447" cy="3780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21569" y="4030207"/>
            <a:ext cx="404447" cy="3780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04791" y="3387688"/>
            <a:ext cx="404447" cy="3780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90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Boss gets worried… is this “fair”?</a:t>
            </a:r>
          </a:p>
        </p:txBody>
      </p:sp>
      <p:sp>
        <p:nvSpPr>
          <p:cNvPr id="3" name="Content Placeholder 2"/>
          <p:cNvSpPr>
            <a:spLocks noGrp="1"/>
          </p:cNvSpPr>
          <p:nvPr>
            <p:ph idx="1"/>
          </p:nvPr>
        </p:nvSpPr>
        <p:spPr/>
        <p:txBody>
          <a:bodyPr/>
          <a:lstStyle/>
          <a:p>
            <a:r>
              <a:rPr lang="en-US" dirty="0"/>
              <a:t>When a company acquires a technology they often redesign some aspects</a:t>
            </a:r>
          </a:p>
          <a:p>
            <a:endParaRPr lang="en-US" dirty="0"/>
          </a:p>
          <a:p>
            <a:r>
              <a:rPr lang="en-US" dirty="0"/>
              <a:t>In this particular scenario, the new owners new that Astrolabe was kind of slow (due to gossip) but had the idea that maybe a more even gossip role sharing would help.</a:t>
            </a:r>
          </a:p>
          <a:p>
            <a:endParaRPr lang="en-US" dirty="0"/>
          </a:p>
          <a:p>
            <a:r>
              <a:rPr lang="en-US" dirty="0"/>
              <a:t>The pointy-haired boss decides!</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pic>
        <p:nvPicPr>
          <p:cNvPr id="6" name="Picture 4" descr="See the source image">
            <a:extLst>
              <a:ext uri="{FF2B5EF4-FFF2-40B4-BE49-F238E27FC236}">
                <a16:creationId xmlns:a16="http://schemas.microsoft.com/office/drawing/2014/main" id="{F6E2D086-507F-F87A-351F-65578C1AC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447" y="4446932"/>
            <a:ext cx="186690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7DAA4B-D05F-F48F-1383-DCCF23E3DDD8}"/>
              </a:ext>
            </a:extLst>
          </p:cNvPr>
          <p:cNvSpPr txBox="1"/>
          <p:nvPr/>
        </p:nvSpPr>
        <p:spPr>
          <a:xfrm>
            <a:off x="8668139" y="4553339"/>
            <a:ext cx="1760418" cy="369332"/>
          </a:xfrm>
          <a:prstGeom prst="rect">
            <a:avLst/>
          </a:prstGeom>
          <a:noFill/>
        </p:spPr>
        <p:txBody>
          <a:bodyPr wrap="none" rtlCol="0">
            <a:spAutoFit/>
          </a:bodyPr>
          <a:lstStyle/>
          <a:p>
            <a:r>
              <a:rPr lang="en-US" b="1" dirty="0"/>
              <a:t>I am the decider!</a:t>
            </a:r>
          </a:p>
        </p:txBody>
      </p:sp>
    </p:spTree>
    <p:extLst>
      <p:ext uri="{BB962C8B-B14F-4D97-AF65-F5344CB8AC3E}">
        <p14:creationId xmlns:p14="http://schemas.microsoft.com/office/powerpoint/2010/main" val="3867842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7B79-5B07-5F06-D76E-206E8C2FF1D0}"/>
              </a:ext>
            </a:extLst>
          </p:cNvPr>
          <p:cNvSpPr>
            <a:spLocks noGrp="1"/>
          </p:cNvSpPr>
          <p:nvPr>
            <p:ph type="title"/>
          </p:nvPr>
        </p:nvSpPr>
        <p:spPr/>
        <p:txBody>
          <a:bodyPr/>
          <a:lstStyle/>
          <a:p>
            <a:r>
              <a:rPr lang="en-US" dirty="0"/>
              <a:t>Who???</a:t>
            </a:r>
          </a:p>
        </p:txBody>
      </p:sp>
      <p:sp>
        <p:nvSpPr>
          <p:cNvPr id="3" name="Content Placeholder 2">
            <a:extLst>
              <a:ext uri="{FF2B5EF4-FFF2-40B4-BE49-F238E27FC236}">
                <a16:creationId xmlns:a16="http://schemas.microsoft.com/office/drawing/2014/main" id="{86335805-7EC1-7470-6273-C782798065EC}"/>
              </a:ext>
            </a:extLst>
          </p:cNvPr>
          <p:cNvSpPr>
            <a:spLocks noGrp="1"/>
          </p:cNvSpPr>
          <p:nvPr>
            <p:ph idx="1"/>
          </p:nvPr>
        </p:nvSpPr>
        <p:spPr/>
        <p:txBody>
          <a:bodyPr/>
          <a:lstStyle/>
          <a:p>
            <a:r>
              <a:rPr lang="en-US" dirty="0"/>
              <a:t>The pointy haired boss is a highly paid executive in a comic strip called Dilbert.  He makes really dumb decisions</a:t>
            </a:r>
          </a:p>
          <a:p>
            <a:endParaRPr lang="en-US" dirty="0"/>
          </a:p>
          <a:p>
            <a:r>
              <a:rPr lang="en-US" dirty="0"/>
              <a:t>When people explain that all of Astrolabe is only using 0.00001% of the network, and that 2 or 3 gossip messages per second versus 1 per second is not a big issue, he brushes that away</a:t>
            </a:r>
          </a:p>
          <a:p>
            <a:endParaRPr lang="en-US" dirty="0"/>
          </a:p>
          <a:p>
            <a:r>
              <a:rPr lang="en-US" dirty="0"/>
              <a:t>I insist!  We must fix this problem!  And patent the improvement!</a:t>
            </a:r>
          </a:p>
        </p:txBody>
      </p:sp>
      <p:sp>
        <p:nvSpPr>
          <p:cNvPr id="4" name="Footer Placeholder 3">
            <a:extLst>
              <a:ext uri="{FF2B5EF4-FFF2-40B4-BE49-F238E27FC236}">
                <a16:creationId xmlns:a16="http://schemas.microsoft.com/office/drawing/2014/main" id="{480BAF89-8E26-8170-CCA3-67E733F320AB}"/>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7C421DFA-44CC-BB47-8D1C-794034D24019}"/>
              </a:ext>
            </a:extLst>
          </p:cNvPr>
          <p:cNvSpPr>
            <a:spLocks noGrp="1"/>
          </p:cNvSpPr>
          <p:nvPr>
            <p:ph type="sldNum" sz="quarter" idx="12"/>
          </p:nvPr>
        </p:nvSpPr>
        <p:spPr/>
        <p:txBody>
          <a:bodyPr/>
          <a:lstStyle/>
          <a:p>
            <a:fld id="{3C974458-8A97-4835-BF79-1FB6D7856C21}" type="slidenum">
              <a:rPr lang="en-US" smtClean="0"/>
              <a:t>32</a:t>
            </a:fld>
            <a:endParaRPr lang="en-US"/>
          </a:p>
        </p:txBody>
      </p:sp>
      <p:pic>
        <p:nvPicPr>
          <p:cNvPr id="2052" name="Picture 4" descr="See the source image">
            <a:extLst>
              <a:ext uri="{FF2B5EF4-FFF2-40B4-BE49-F238E27FC236}">
                <a16:creationId xmlns:a16="http://schemas.microsoft.com/office/drawing/2014/main" id="{C7AF43BE-583C-9D77-7F29-37CA11D6B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3799" y="112976"/>
            <a:ext cx="18669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2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3"/>
          <p:cNvSpPr>
            <a:spLocks noGrp="1"/>
          </p:cNvSpPr>
          <p:nvPr>
            <p:ph type="ftr" sz="quarter" idx="11"/>
          </p:nvPr>
        </p:nvSpPr>
        <p:spPr/>
        <p:txBody>
          <a:bodyPr/>
          <a:lstStyle/>
          <a:p>
            <a:r>
              <a:rPr lang="en-US"/>
              <a:t>CS5412 Cloud Computing, Fall 2022</a:t>
            </a:r>
          </a:p>
        </p:txBody>
      </p:sp>
      <p:sp>
        <p:nvSpPr>
          <p:cNvPr id="70" name="Slide Number Placeholder 4"/>
          <p:cNvSpPr>
            <a:spLocks noGrp="1"/>
          </p:cNvSpPr>
          <p:nvPr>
            <p:ph type="sldNum" sz="quarter" idx="12"/>
          </p:nvPr>
        </p:nvSpPr>
        <p:spPr/>
        <p:txBody>
          <a:bodyPr>
            <a:normAutofit/>
          </a:bodyPr>
          <a:lstStyle/>
          <a:p>
            <a:fld id="{65921756-8890-467F-832B-DC6483FA7D16}" type="slidenum">
              <a:rPr lang="en-US"/>
              <a:pPr/>
              <a:t>33</a:t>
            </a:fld>
            <a:endParaRPr lang="en-US"/>
          </a:p>
        </p:txBody>
      </p:sp>
      <p:sp>
        <p:nvSpPr>
          <p:cNvPr id="156674" name="Rectangle 2"/>
          <p:cNvSpPr>
            <a:spLocks noGrp="1" noChangeArrowheads="1"/>
          </p:cNvSpPr>
          <p:nvPr>
            <p:ph type="title"/>
          </p:nvPr>
        </p:nvSpPr>
        <p:spPr>
          <a:xfrm>
            <a:off x="1981200" y="704088"/>
            <a:ext cx="8305800" cy="819912"/>
          </a:xfrm>
        </p:spPr>
        <p:txBody>
          <a:bodyPr>
            <a:noAutofit/>
          </a:bodyPr>
          <a:lstStyle/>
          <a:p>
            <a:r>
              <a:rPr lang="en-US" sz="4000" dirty="0"/>
              <a:t>A different aggregation tree</a:t>
            </a:r>
          </a:p>
        </p:txBody>
      </p:sp>
      <p:sp>
        <p:nvSpPr>
          <p:cNvPr id="156676" name="Line 4"/>
          <p:cNvSpPr>
            <a:spLocks noChangeShapeType="1"/>
          </p:cNvSpPr>
          <p:nvPr/>
        </p:nvSpPr>
        <p:spPr bwMode="auto">
          <a:xfrm flipH="1">
            <a:off x="4419600" y="1981200"/>
            <a:ext cx="2133600" cy="304800"/>
          </a:xfrm>
          <a:prstGeom prst="line">
            <a:avLst/>
          </a:prstGeom>
          <a:noFill/>
          <a:ln w="9525">
            <a:solidFill>
              <a:schemeClr val="tx1"/>
            </a:solidFill>
            <a:round/>
            <a:headEnd/>
            <a:tailEnd type="triangle" w="med" len="med"/>
          </a:ln>
          <a:effectLst/>
        </p:spPr>
        <p:txBody>
          <a:bodyPr/>
          <a:lstStyle/>
          <a:p>
            <a:endParaRPr lang="en-US"/>
          </a:p>
        </p:txBody>
      </p:sp>
      <p:sp>
        <p:nvSpPr>
          <p:cNvPr id="156677" name="Line 5"/>
          <p:cNvSpPr>
            <a:spLocks noChangeShapeType="1"/>
          </p:cNvSpPr>
          <p:nvPr/>
        </p:nvSpPr>
        <p:spPr bwMode="auto">
          <a:xfrm>
            <a:off x="6553200" y="1981200"/>
            <a:ext cx="1981200" cy="304800"/>
          </a:xfrm>
          <a:prstGeom prst="line">
            <a:avLst/>
          </a:prstGeom>
          <a:noFill/>
          <a:ln w="9525">
            <a:solidFill>
              <a:schemeClr val="tx1"/>
            </a:solidFill>
            <a:round/>
            <a:headEnd/>
            <a:tailEnd type="triangle" w="med" len="med"/>
          </a:ln>
          <a:effectLst/>
        </p:spPr>
        <p:txBody>
          <a:bodyPr/>
          <a:lstStyle/>
          <a:p>
            <a:endParaRPr lang="en-US"/>
          </a:p>
        </p:txBody>
      </p:sp>
      <p:sp>
        <p:nvSpPr>
          <p:cNvPr id="156678" name="Line 6"/>
          <p:cNvSpPr>
            <a:spLocks noChangeShapeType="1"/>
          </p:cNvSpPr>
          <p:nvPr/>
        </p:nvSpPr>
        <p:spPr bwMode="auto">
          <a:xfrm flipH="1">
            <a:off x="3505200" y="2286000"/>
            <a:ext cx="914400" cy="838200"/>
          </a:xfrm>
          <a:prstGeom prst="line">
            <a:avLst/>
          </a:prstGeom>
          <a:noFill/>
          <a:ln w="9525">
            <a:solidFill>
              <a:schemeClr val="tx1"/>
            </a:solidFill>
            <a:round/>
            <a:headEnd/>
            <a:tailEnd type="triangle" w="med" len="med"/>
          </a:ln>
          <a:effectLst/>
        </p:spPr>
        <p:txBody>
          <a:bodyPr/>
          <a:lstStyle/>
          <a:p>
            <a:endParaRPr lang="en-US"/>
          </a:p>
        </p:txBody>
      </p:sp>
      <p:sp>
        <p:nvSpPr>
          <p:cNvPr id="156679" name="Line 7"/>
          <p:cNvSpPr>
            <a:spLocks noChangeShapeType="1"/>
          </p:cNvSpPr>
          <p:nvPr/>
        </p:nvSpPr>
        <p:spPr bwMode="auto">
          <a:xfrm>
            <a:off x="4419600" y="2286000"/>
            <a:ext cx="990600" cy="838200"/>
          </a:xfrm>
          <a:prstGeom prst="line">
            <a:avLst/>
          </a:prstGeom>
          <a:noFill/>
          <a:ln w="9525">
            <a:solidFill>
              <a:schemeClr val="tx1"/>
            </a:solidFill>
            <a:round/>
            <a:headEnd/>
            <a:tailEnd type="triangle" w="med" len="med"/>
          </a:ln>
          <a:effectLst/>
        </p:spPr>
        <p:txBody>
          <a:bodyPr/>
          <a:lstStyle/>
          <a:p>
            <a:endParaRPr lang="en-US"/>
          </a:p>
        </p:txBody>
      </p:sp>
      <p:sp>
        <p:nvSpPr>
          <p:cNvPr id="156680" name="Line 8"/>
          <p:cNvSpPr>
            <a:spLocks noChangeShapeType="1"/>
          </p:cNvSpPr>
          <p:nvPr/>
        </p:nvSpPr>
        <p:spPr bwMode="auto">
          <a:xfrm flipH="1">
            <a:off x="7543800" y="2286000"/>
            <a:ext cx="914400" cy="838200"/>
          </a:xfrm>
          <a:prstGeom prst="line">
            <a:avLst/>
          </a:prstGeom>
          <a:noFill/>
          <a:ln w="9525">
            <a:solidFill>
              <a:schemeClr val="tx1"/>
            </a:solidFill>
            <a:round/>
            <a:headEnd/>
            <a:tailEnd type="triangle" w="med" len="med"/>
          </a:ln>
          <a:effectLst/>
        </p:spPr>
        <p:txBody>
          <a:bodyPr/>
          <a:lstStyle/>
          <a:p>
            <a:endParaRPr lang="en-US"/>
          </a:p>
        </p:txBody>
      </p:sp>
      <p:sp>
        <p:nvSpPr>
          <p:cNvPr id="156681" name="Line 9"/>
          <p:cNvSpPr>
            <a:spLocks noChangeShapeType="1"/>
          </p:cNvSpPr>
          <p:nvPr/>
        </p:nvSpPr>
        <p:spPr bwMode="auto">
          <a:xfrm>
            <a:off x="8458200" y="2286000"/>
            <a:ext cx="990600" cy="838200"/>
          </a:xfrm>
          <a:prstGeom prst="line">
            <a:avLst/>
          </a:prstGeom>
          <a:noFill/>
          <a:ln w="9525">
            <a:solidFill>
              <a:schemeClr val="tx1"/>
            </a:solidFill>
            <a:round/>
            <a:headEnd/>
            <a:tailEnd type="triangle" w="med" len="med"/>
          </a:ln>
          <a:effectLst/>
        </p:spPr>
        <p:txBody>
          <a:bodyPr/>
          <a:lstStyle/>
          <a:p>
            <a:endParaRPr lang="en-US"/>
          </a:p>
        </p:txBody>
      </p:sp>
      <p:sp>
        <p:nvSpPr>
          <p:cNvPr id="156683" name="Line 11"/>
          <p:cNvSpPr>
            <a:spLocks noChangeShapeType="1"/>
          </p:cNvSpPr>
          <p:nvPr/>
        </p:nvSpPr>
        <p:spPr bwMode="auto">
          <a:xfrm flipH="1">
            <a:off x="3124200" y="3124200"/>
            <a:ext cx="381000" cy="1066800"/>
          </a:xfrm>
          <a:prstGeom prst="line">
            <a:avLst/>
          </a:prstGeom>
          <a:noFill/>
          <a:ln w="9525">
            <a:solidFill>
              <a:schemeClr val="tx1"/>
            </a:solidFill>
            <a:round/>
            <a:headEnd/>
            <a:tailEnd type="triangle" w="med" len="med"/>
          </a:ln>
          <a:effectLst/>
        </p:spPr>
        <p:txBody>
          <a:bodyPr/>
          <a:lstStyle/>
          <a:p>
            <a:endParaRPr lang="en-US"/>
          </a:p>
        </p:txBody>
      </p:sp>
      <p:sp>
        <p:nvSpPr>
          <p:cNvPr id="156684" name="Line 12"/>
          <p:cNvSpPr>
            <a:spLocks noChangeShapeType="1"/>
          </p:cNvSpPr>
          <p:nvPr/>
        </p:nvSpPr>
        <p:spPr bwMode="auto">
          <a:xfrm>
            <a:off x="3505200" y="3124200"/>
            <a:ext cx="304800" cy="1066800"/>
          </a:xfrm>
          <a:prstGeom prst="line">
            <a:avLst/>
          </a:prstGeom>
          <a:noFill/>
          <a:ln w="9525">
            <a:solidFill>
              <a:schemeClr val="tx1"/>
            </a:solidFill>
            <a:round/>
            <a:headEnd/>
            <a:tailEnd type="triangle" w="med" len="med"/>
          </a:ln>
          <a:effectLst/>
        </p:spPr>
        <p:txBody>
          <a:bodyPr/>
          <a:lstStyle/>
          <a:p>
            <a:endParaRPr lang="en-US"/>
          </a:p>
        </p:txBody>
      </p:sp>
      <p:sp>
        <p:nvSpPr>
          <p:cNvPr id="156685" name="Line 13"/>
          <p:cNvSpPr>
            <a:spLocks noChangeShapeType="1"/>
          </p:cNvSpPr>
          <p:nvPr/>
        </p:nvSpPr>
        <p:spPr bwMode="auto">
          <a:xfrm flipH="1">
            <a:off x="5029200" y="3124200"/>
            <a:ext cx="381000" cy="1066800"/>
          </a:xfrm>
          <a:prstGeom prst="line">
            <a:avLst/>
          </a:prstGeom>
          <a:noFill/>
          <a:ln w="9525">
            <a:solidFill>
              <a:schemeClr val="tx1"/>
            </a:solidFill>
            <a:round/>
            <a:headEnd/>
            <a:tailEnd type="triangle" w="med" len="med"/>
          </a:ln>
          <a:effectLst/>
        </p:spPr>
        <p:txBody>
          <a:bodyPr/>
          <a:lstStyle/>
          <a:p>
            <a:endParaRPr lang="en-US"/>
          </a:p>
        </p:txBody>
      </p:sp>
      <p:sp>
        <p:nvSpPr>
          <p:cNvPr id="156686" name="Line 14"/>
          <p:cNvSpPr>
            <a:spLocks noChangeShapeType="1"/>
          </p:cNvSpPr>
          <p:nvPr/>
        </p:nvSpPr>
        <p:spPr bwMode="auto">
          <a:xfrm>
            <a:off x="5410200" y="3124200"/>
            <a:ext cx="304800" cy="1066800"/>
          </a:xfrm>
          <a:prstGeom prst="line">
            <a:avLst/>
          </a:prstGeom>
          <a:noFill/>
          <a:ln w="9525">
            <a:solidFill>
              <a:schemeClr val="tx1"/>
            </a:solidFill>
            <a:round/>
            <a:headEnd/>
            <a:tailEnd type="triangle" w="med" len="med"/>
          </a:ln>
          <a:effectLst/>
        </p:spPr>
        <p:txBody>
          <a:bodyPr/>
          <a:lstStyle/>
          <a:p>
            <a:endParaRPr lang="en-US"/>
          </a:p>
        </p:txBody>
      </p:sp>
      <p:sp>
        <p:nvSpPr>
          <p:cNvPr id="156687" name="Line 15"/>
          <p:cNvSpPr>
            <a:spLocks noChangeShapeType="1"/>
          </p:cNvSpPr>
          <p:nvPr/>
        </p:nvSpPr>
        <p:spPr bwMode="auto">
          <a:xfrm flipH="1">
            <a:off x="7162800" y="3124200"/>
            <a:ext cx="381000" cy="1066800"/>
          </a:xfrm>
          <a:prstGeom prst="line">
            <a:avLst/>
          </a:prstGeom>
          <a:noFill/>
          <a:ln w="9525">
            <a:solidFill>
              <a:schemeClr val="tx1"/>
            </a:solidFill>
            <a:round/>
            <a:headEnd/>
            <a:tailEnd type="triangle" w="med" len="med"/>
          </a:ln>
          <a:effectLst/>
        </p:spPr>
        <p:txBody>
          <a:bodyPr/>
          <a:lstStyle/>
          <a:p>
            <a:endParaRPr lang="en-US"/>
          </a:p>
        </p:txBody>
      </p:sp>
      <p:sp>
        <p:nvSpPr>
          <p:cNvPr id="156688" name="Line 16"/>
          <p:cNvSpPr>
            <a:spLocks noChangeShapeType="1"/>
          </p:cNvSpPr>
          <p:nvPr/>
        </p:nvSpPr>
        <p:spPr bwMode="auto">
          <a:xfrm>
            <a:off x="7543800" y="3124200"/>
            <a:ext cx="304800" cy="1066800"/>
          </a:xfrm>
          <a:prstGeom prst="line">
            <a:avLst/>
          </a:prstGeom>
          <a:noFill/>
          <a:ln w="9525">
            <a:solidFill>
              <a:schemeClr val="tx1"/>
            </a:solidFill>
            <a:round/>
            <a:headEnd/>
            <a:tailEnd type="triangle" w="med" len="med"/>
          </a:ln>
          <a:effectLst/>
        </p:spPr>
        <p:txBody>
          <a:bodyPr/>
          <a:lstStyle/>
          <a:p>
            <a:endParaRPr lang="en-US"/>
          </a:p>
        </p:txBody>
      </p:sp>
      <p:sp>
        <p:nvSpPr>
          <p:cNvPr id="156689" name="Line 17"/>
          <p:cNvSpPr>
            <a:spLocks noChangeShapeType="1"/>
          </p:cNvSpPr>
          <p:nvPr/>
        </p:nvSpPr>
        <p:spPr bwMode="auto">
          <a:xfrm flipH="1">
            <a:off x="9067800" y="3124200"/>
            <a:ext cx="381000" cy="1066800"/>
          </a:xfrm>
          <a:prstGeom prst="line">
            <a:avLst/>
          </a:prstGeom>
          <a:noFill/>
          <a:ln w="9525">
            <a:solidFill>
              <a:schemeClr val="tx1"/>
            </a:solidFill>
            <a:round/>
            <a:headEnd/>
            <a:tailEnd type="triangle" w="med" len="med"/>
          </a:ln>
          <a:effectLst/>
        </p:spPr>
        <p:txBody>
          <a:bodyPr/>
          <a:lstStyle/>
          <a:p>
            <a:endParaRPr lang="en-US"/>
          </a:p>
        </p:txBody>
      </p:sp>
      <p:sp>
        <p:nvSpPr>
          <p:cNvPr id="156690" name="Line 18"/>
          <p:cNvSpPr>
            <a:spLocks noChangeShapeType="1"/>
          </p:cNvSpPr>
          <p:nvPr/>
        </p:nvSpPr>
        <p:spPr bwMode="auto">
          <a:xfrm>
            <a:off x="9448800" y="3124200"/>
            <a:ext cx="304800" cy="1066800"/>
          </a:xfrm>
          <a:prstGeom prst="line">
            <a:avLst/>
          </a:prstGeom>
          <a:noFill/>
          <a:ln w="9525">
            <a:solidFill>
              <a:schemeClr val="tx1"/>
            </a:solidFill>
            <a:round/>
            <a:headEnd/>
            <a:tailEnd type="triangle" w="med" len="med"/>
          </a:ln>
          <a:effectLst/>
        </p:spPr>
        <p:txBody>
          <a:bodyPr/>
          <a:lstStyle/>
          <a:p>
            <a:endParaRPr lang="en-US"/>
          </a:p>
        </p:txBody>
      </p:sp>
      <p:sp>
        <p:nvSpPr>
          <p:cNvPr id="156691" name="Text Box 19"/>
          <p:cNvSpPr txBox="1">
            <a:spLocks noChangeArrowheads="1"/>
          </p:cNvSpPr>
          <p:nvPr/>
        </p:nvSpPr>
        <p:spPr bwMode="auto">
          <a:xfrm>
            <a:off x="2895600" y="4191001"/>
            <a:ext cx="7239000" cy="366713"/>
          </a:xfrm>
          <a:prstGeom prst="rect">
            <a:avLst/>
          </a:prstGeom>
          <a:noFill/>
          <a:ln w="9525">
            <a:noFill/>
            <a:miter lim="800000"/>
            <a:headEnd/>
            <a:tailEnd/>
          </a:ln>
          <a:effectLst/>
        </p:spPr>
        <p:txBody>
          <a:bodyPr>
            <a:spAutoFit/>
          </a:bodyPr>
          <a:lstStyle/>
          <a:p>
            <a:pPr>
              <a:spcBef>
                <a:spcPct val="50000"/>
              </a:spcBef>
            </a:pPr>
            <a:endParaRPr lang="en-US" b="1"/>
          </a:p>
        </p:txBody>
      </p:sp>
      <p:sp>
        <p:nvSpPr>
          <p:cNvPr id="156692" name="Line 20"/>
          <p:cNvSpPr>
            <a:spLocks noChangeShapeType="1"/>
          </p:cNvSpPr>
          <p:nvPr/>
        </p:nvSpPr>
        <p:spPr bwMode="auto">
          <a:xfrm flipH="1">
            <a:off x="28956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693" name="Line 21"/>
          <p:cNvSpPr>
            <a:spLocks noChangeShapeType="1"/>
          </p:cNvSpPr>
          <p:nvPr/>
        </p:nvSpPr>
        <p:spPr bwMode="auto">
          <a:xfrm>
            <a:off x="31242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694" name="Line 22"/>
          <p:cNvSpPr>
            <a:spLocks noChangeShapeType="1"/>
          </p:cNvSpPr>
          <p:nvPr/>
        </p:nvSpPr>
        <p:spPr bwMode="auto">
          <a:xfrm flipH="1">
            <a:off x="35814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695" name="Line 23"/>
          <p:cNvSpPr>
            <a:spLocks noChangeShapeType="1"/>
          </p:cNvSpPr>
          <p:nvPr/>
        </p:nvSpPr>
        <p:spPr bwMode="auto">
          <a:xfrm>
            <a:off x="38100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696" name="Line 24"/>
          <p:cNvSpPr>
            <a:spLocks noChangeShapeType="1"/>
          </p:cNvSpPr>
          <p:nvPr/>
        </p:nvSpPr>
        <p:spPr bwMode="auto">
          <a:xfrm flipH="1">
            <a:off x="48006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697" name="Line 25"/>
          <p:cNvSpPr>
            <a:spLocks noChangeShapeType="1"/>
          </p:cNvSpPr>
          <p:nvPr/>
        </p:nvSpPr>
        <p:spPr bwMode="auto">
          <a:xfrm>
            <a:off x="50292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698" name="Line 26"/>
          <p:cNvSpPr>
            <a:spLocks noChangeShapeType="1"/>
          </p:cNvSpPr>
          <p:nvPr/>
        </p:nvSpPr>
        <p:spPr bwMode="auto">
          <a:xfrm flipH="1">
            <a:off x="54864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699" name="Line 27"/>
          <p:cNvSpPr>
            <a:spLocks noChangeShapeType="1"/>
          </p:cNvSpPr>
          <p:nvPr/>
        </p:nvSpPr>
        <p:spPr bwMode="auto">
          <a:xfrm>
            <a:off x="57150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0" name="Line 28"/>
          <p:cNvSpPr>
            <a:spLocks noChangeShapeType="1"/>
          </p:cNvSpPr>
          <p:nvPr/>
        </p:nvSpPr>
        <p:spPr bwMode="auto">
          <a:xfrm flipH="1">
            <a:off x="88392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1" name="Line 29"/>
          <p:cNvSpPr>
            <a:spLocks noChangeShapeType="1"/>
          </p:cNvSpPr>
          <p:nvPr/>
        </p:nvSpPr>
        <p:spPr bwMode="auto">
          <a:xfrm>
            <a:off x="90678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2" name="Line 30"/>
          <p:cNvSpPr>
            <a:spLocks noChangeShapeType="1"/>
          </p:cNvSpPr>
          <p:nvPr/>
        </p:nvSpPr>
        <p:spPr bwMode="auto">
          <a:xfrm flipH="1">
            <a:off x="95250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3" name="Line 31"/>
          <p:cNvSpPr>
            <a:spLocks noChangeShapeType="1"/>
          </p:cNvSpPr>
          <p:nvPr/>
        </p:nvSpPr>
        <p:spPr bwMode="auto">
          <a:xfrm>
            <a:off x="97536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4" name="Line 32"/>
          <p:cNvSpPr>
            <a:spLocks noChangeShapeType="1"/>
          </p:cNvSpPr>
          <p:nvPr/>
        </p:nvSpPr>
        <p:spPr bwMode="auto">
          <a:xfrm flipH="1">
            <a:off x="69342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5" name="Line 33"/>
          <p:cNvSpPr>
            <a:spLocks noChangeShapeType="1"/>
          </p:cNvSpPr>
          <p:nvPr/>
        </p:nvSpPr>
        <p:spPr bwMode="auto">
          <a:xfrm>
            <a:off x="71628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6" name="Line 34"/>
          <p:cNvSpPr>
            <a:spLocks noChangeShapeType="1"/>
          </p:cNvSpPr>
          <p:nvPr/>
        </p:nvSpPr>
        <p:spPr bwMode="auto">
          <a:xfrm flipH="1">
            <a:off x="76200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7" name="Line 35"/>
          <p:cNvSpPr>
            <a:spLocks noChangeShapeType="1"/>
          </p:cNvSpPr>
          <p:nvPr/>
        </p:nvSpPr>
        <p:spPr bwMode="auto">
          <a:xfrm>
            <a:off x="7848600" y="4191000"/>
            <a:ext cx="228600" cy="914400"/>
          </a:xfrm>
          <a:prstGeom prst="line">
            <a:avLst/>
          </a:prstGeom>
          <a:noFill/>
          <a:ln w="9525">
            <a:solidFill>
              <a:schemeClr val="tx1"/>
            </a:solidFill>
            <a:round/>
            <a:headEnd/>
            <a:tailEnd type="triangle" w="med" len="med"/>
          </a:ln>
          <a:effectLst/>
        </p:spPr>
        <p:txBody>
          <a:bodyPr/>
          <a:lstStyle/>
          <a:p>
            <a:endParaRPr lang="en-US"/>
          </a:p>
        </p:txBody>
      </p:sp>
      <p:sp>
        <p:nvSpPr>
          <p:cNvPr id="156708" name="Text Box 36"/>
          <p:cNvSpPr txBox="1">
            <a:spLocks noChangeArrowheads="1"/>
          </p:cNvSpPr>
          <p:nvPr/>
        </p:nvSpPr>
        <p:spPr bwMode="auto">
          <a:xfrm>
            <a:off x="2590800" y="5105401"/>
            <a:ext cx="7848600" cy="366713"/>
          </a:xfrm>
          <a:prstGeom prst="rect">
            <a:avLst/>
          </a:prstGeom>
          <a:noFill/>
          <a:ln w="9525">
            <a:noFill/>
            <a:miter lim="800000"/>
            <a:headEnd/>
            <a:tailEnd/>
          </a:ln>
          <a:effectLst/>
        </p:spPr>
        <p:txBody>
          <a:bodyPr>
            <a:spAutoFit/>
          </a:bodyPr>
          <a:lstStyle/>
          <a:p>
            <a:pPr>
              <a:spcBef>
                <a:spcPct val="50000"/>
              </a:spcBef>
            </a:pPr>
            <a:r>
              <a:rPr lang="en-US" b="1" dirty="0"/>
              <a:t>  A    B    C    D           E     F  G    H                I     J    K     L           M    N  O   P</a:t>
            </a:r>
          </a:p>
        </p:txBody>
      </p:sp>
      <p:sp>
        <p:nvSpPr>
          <p:cNvPr id="156709" name="Text Box 37"/>
          <p:cNvSpPr txBox="1">
            <a:spLocks noChangeArrowheads="1"/>
          </p:cNvSpPr>
          <p:nvPr/>
        </p:nvSpPr>
        <p:spPr bwMode="auto">
          <a:xfrm>
            <a:off x="2819400" y="4038601"/>
            <a:ext cx="304800" cy="366713"/>
          </a:xfrm>
          <a:prstGeom prst="rect">
            <a:avLst/>
          </a:prstGeom>
          <a:noFill/>
          <a:ln w="9525">
            <a:noFill/>
            <a:miter lim="800000"/>
            <a:headEnd/>
            <a:tailEnd/>
          </a:ln>
          <a:effectLst/>
        </p:spPr>
        <p:txBody>
          <a:bodyPr>
            <a:spAutoFit/>
          </a:bodyPr>
          <a:lstStyle/>
          <a:p>
            <a:pPr>
              <a:spcBef>
                <a:spcPct val="50000"/>
              </a:spcBef>
            </a:pPr>
            <a:r>
              <a:rPr lang="en-US" b="1"/>
              <a:t>A</a:t>
            </a:r>
          </a:p>
        </p:txBody>
      </p:sp>
      <p:sp>
        <p:nvSpPr>
          <p:cNvPr id="156710" name="Text Box 38"/>
          <p:cNvSpPr txBox="1">
            <a:spLocks noChangeArrowheads="1"/>
          </p:cNvSpPr>
          <p:nvPr/>
        </p:nvSpPr>
        <p:spPr bwMode="auto">
          <a:xfrm>
            <a:off x="3505200" y="4038601"/>
            <a:ext cx="304800" cy="366713"/>
          </a:xfrm>
          <a:prstGeom prst="rect">
            <a:avLst/>
          </a:prstGeom>
          <a:noFill/>
          <a:ln w="9525">
            <a:noFill/>
            <a:miter lim="800000"/>
            <a:headEnd/>
            <a:tailEnd/>
          </a:ln>
          <a:effectLst/>
        </p:spPr>
        <p:txBody>
          <a:bodyPr>
            <a:spAutoFit/>
          </a:bodyPr>
          <a:lstStyle/>
          <a:p>
            <a:pPr>
              <a:spcBef>
                <a:spcPct val="50000"/>
              </a:spcBef>
            </a:pPr>
            <a:r>
              <a:rPr lang="en-US" b="1"/>
              <a:t>C</a:t>
            </a:r>
          </a:p>
        </p:txBody>
      </p:sp>
      <p:sp>
        <p:nvSpPr>
          <p:cNvPr id="156711" name="Text Box 39"/>
          <p:cNvSpPr txBox="1">
            <a:spLocks noChangeArrowheads="1"/>
          </p:cNvSpPr>
          <p:nvPr/>
        </p:nvSpPr>
        <p:spPr bwMode="auto">
          <a:xfrm>
            <a:off x="4724400" y="4038601"/>
            <a:ext cx="304800" cy="366713"/>
          </a:xfrm>
          <a:prstGeom prst="rect">
            <a:avLst/>
          </a:prstGeom>
          <a:noFill/>
          <a:ln w="9525">
            <a:noFill/>
            <a:miter lim="800000"/>
            <a:headEnd/>
            <a:tailEnd/>
          </a:ln>
          <a:effectLst/>
        </p:spPr>
        <p:txBody>
          <a:bodyPr>
            <a:spAutoFit/>
          </a:bodyPr>
          <a:lstStyle/>
          <a:p>
            <a:pPr>
              <a:spcBef>
                <a:spcPct val="50000"/>
              </a:spcBef>
            </a:pPr>
            <a:r>
              <a:rPr lang="en-US" b="1"/>
              <a:t>E</a:t>
            </a:r>
          </a:p>
        </p:txBody>
      </p:sp>
      <p:sp>
        <p:nvSpPr>
          <p:cNvPr id="156712" name="Text Box 40"/>
          <p:cNvSpPr txBox="1">
            <a:spLocks noChangeArrowheads="1"/>
          </p:cNvSpPr>
          <p:nvPr/>
        </p:nvSpPr>
        <p:spPr bwMode="auto">
          <a:xfrm>
            <a:off x="5410200" y="4038601"/>
            <a:ext cx="304800" cy="366713"/>
          </a:xfrm>
          <a:prstGeom prst="rect">
            <a:avLst/>
          </a:prstGeom>
          <a:noFill/>
          <a:ln w="9525">
            <a:noFill/>
            <a:miter lim="800000"/>
            <a:headEnd/>
            <a:tailEnd/>
          </a:ln>
          <a:effectLst/>
        </p:spPr>
        <p:txBody>
          <a:bodyPr>
            <a:spAutoFit/>
          </a:bodyPr>
          <a:lstStyle/>
          <a:p>
            <a:pPr>
              <a:spcBef>
                <a:spcPct val="50000"/>
              </a:spcBef>
            </a:pPr>
            <a:r>
              <a:rPr lang="en-US" b="1"/>
              <a:t>G</a:t>
            </a:r>
          </a:p>
        </p:txBody>
      </p:sp>
      <p:sp>
        <p:nvSpPr>
          <p:cNvPr id="156713" name="Text Box 41"/>
          <p:cNvSpPr txBox="1">
            <a:spLocks noChangeArrowheads="1"/>
          </p:cNvSpPr>
          <p:nvPr/>
        </p:nvSpPr>
        <p:spPr bwMode="auto">
          <a:xfrm>
            <a:off x="6858000" y="4038601"/>
            <a:ext cx="304800" cy="366713"/>
          </a:xfrm>
          <a:prstGeom prst="rect">
            <a:avLst/>
          </a:prstGeom>
          <a:noFill/>
          <a:ln w="9525">
            <a:noFill/>
            <a:miter lim="800000"/>
            <a:headEnd/>
            <a:tailEnd/>
          </a:ln>
          <a:effectLst/>
        </p:spPr>
        <p:txBody>
          <a:bodyPr>
            <a:spAutoFit/>
          </a:bodyPr>
          <a:lstStyle/>
          <a:p>
            <a:pPr>
              <a:spcBef>
                <a:spcPct val="50000"/>
              </a:spcBef>
            </a:pPr>
            <a:r>
              <a:rPr lang="en-US" b="1"/>
              <a:t>I</a:t>
            </a:r>
          </a:p>
        </p:txBody>
      </p:sp>
      <p:sp>
        <p:nvSpPr>
          <p:cNvPr id="156714" name="Text Box 42"/>
          <p:cNvSpPr txBox="1">
            <a:spLocks noChangeArrowheads="1"/>
          </p:cNvSpPr>
          <p:nvPr/>
        </p:nvSpPr>
        <p:spPr bwMode="auto">
          <a:xfrm>
            <a:off x="7543800" y="4038601"/>
            <a:ext cx="304800" cy="366713"/>
          </a:xfrm>
          <a:prstGeom prst="rect">
            <a:avLst/>
          </a:prstGeom>
          <a:noFill/>
          <a:ln w="9525">
            <a:noFill/>
            <a:miter lim="800000"/>
            <a:headEnd/>
            <a:tailEnd/>
          </a:ln>
          <a:effectLst/>
        </p:spPr>
        <p:txBody>
          <a:bodyPr>
            <a:spAutoFit/>
          </a:bodyPr>
          <a:lstStyle/>
          <a:p>
            <a:pPr>
              <a:spcBef>
                <a:spcPct val="50000"/>
              </a:spcBef>
            </a:pPr>
            <a:r>
              <a:rPr lang="en-US" b="1"/>
              <a:t>K</a:t>
            </a:r>
          </a:p>
        </p:txBody>
      </p:sp>
      <p:sp>
        <p:nvSpPr>
          <p:cNvPr id="156715" name="Text Box 43"/>
          <p:cNvSpPr txBox="1">
            <a:spLocks noChangeArrowheads="1"/>
          </p:cNvSpPr>
          <p:nvPr/>
        </p:nvSpPr>
        <p:spPr bwMode="auto">
          <a:xfrm>
            <a:off x="8763000" y="4038601"/>
            <a:ext cx="304800" cy="366713"/>
          </a:xfrm>
          <a:prstGeom prst="rect">
            <a:avLst/>
          </a:prstGeom>
          <a:noFill/>
          <a:ln w="9525">
            <a:noFill/>
            <a:miter lim="800000"/>
            <a:headEnd/>
            <a:tailEnd/>
          </a:ln>
          <a:effectLst/>
        </p:spPr>
        <p:txBody>
          <a:bodyPr>
            <a:spAutoFit/>
          </a:bodyPr>
          <a:lstStyle/>
          <a:p>
            <a:pPr>
              <a:spcBef>
                <a:spcPct val="50000"/>
              </a:spcBef>
            </a:pPr>
            <a:r>
              <a:rPr lang="en-US" b="1"/>
              <a:t>M</a:t>
            </a:r>
          </a:p>
        </p:txBody>
      </p:sp>
      <p:sp>
        <p:nvSpPr>
          <p:cNvPr id="156716" name="Text Box 44"/>
          <p:cNvSpPr txBox="1">
            <a:spLocks noChangeArrowheads="1"/>
          </p:cNvSpPr>
          <p:nvPr/>
        </p:nvSpPr>
        <p:spPr bwMode="auto">
          <a:xfrm>
            <a:off x="9448800" y="4038601"/>
            <a:ext cx="304800" cy="366713"/>
          </a:xfrm>
          <a:prstGeom prst="rect">
            <a:avLst/>
          </a:prstGeom>
          <a:noFill/>
          <a:ln w="9525">
            <a:noFill/>
            <a:miter lim="800000"/>
            <a:headEnd/>
            <a:tailEnd/>
          </a:ln>
          <a:effectLst/>
        </p:spPr>
        <p:txBody>
          <a:bodyPr>
            <a:spAutoFit/>
          </a:bodyPr>
          <a:lstStyle/>
          <a:p>
            <a:pPr>
              <a:spcBef>
                <a:spcPct val="50000"/>
              </a:spcBef>
            </a:pPr>
            <a:r>
              <a:rPr lang="en-US" b="1"/>
              <a:t>O</a:t>
            </a:r>
          </a:p>
        </p:txBody>
      </p:sp>
      <p:sp>
        <p:nvSpPr>
          <p:cNvPr id="156717" name="Text Box 45"/>
          <p:cNvSpPr txBox="1">
            <a:spLocks noChangeArrowheads="1"/>
          </p:cNvSpPr>
          <p:nvPr/>
        </p:nvSpPr>
        <p:spPr bwMode="auto">
          <a:xfrm>
            <a:off x="3200400" y="2895601"/>
            <a:ext cx="304800" cy="366713"/>
          </a:xfrm>
          <a:prstGeom prst="rect">
            <a:avLst/>
          </a:prstGeom>
          <a:noFill/>
          <a:ln w="9525">
            <a:noFill/>
            <a:miter lim="800000"/>
            <a:headEnd/>
            <a:tailEnd/>
          </a:ln>
          <a:effectLst/>
        </p:spPr>
        <p:txBody>
          <a:bodyPr>
            <a:spAutoFit/>
          </a:bodyPr>
          <a:lstStyle/>
          <a:p>
            <a:pPr>
              <a:spcBef>
                <a:spcPct val="50000"/>
              </a:spcBef>
            </a:pPr>
            <a:r>
              <a:rPr lang="en-US" b="1"/>
              <a:t>B</a:t>
            </a:r>
          </a:p>
        </p:txBody>
      </p:sp>
      <p:sp>
        <p:nvSpPr>
          <p:cNvPr id="156718" name="Text Box 46"/>
          <p:cNvSpPr txBox="1">
            <a:spLocks noChangeArrowheads="1"/>
          </p:cNvSpPr>
          <p:nvPr/>
        </p:nvSpPr>
        <p:spPr bwMode="auto">
          <a:xfrm>
            <a:off x="5105400" y="2971801"/>
            <a:ext cx="304800" cy="366713"/>
          </a:xfrm>
          <a:prstGeom prst="rect">
            <a:avLst/>
          </a:prstGeom>
          <a:noFill/>
          <a:ln w="9525">
            <a:noFill/>
            <a:miter lim="800000"/>
            <a:headEnd/>
            <a:tailEnd/>
          </a:ln>
          <a:effectLst/>
        </p:spPr>
        <p:txBody>
          <a:bodyPr>
            <a:spAutoFit/>
          </a:bodyPr>
          <a:lstStyle/>
          <a:p>
            <a:pPr>
              <a:spcBef>
                <a:spcPct val="50000"/>
              </a:spcBef>
            </a:pPr>
            <a:r>
              <a:rPr lang="en-US" b="1"/>
              <a:t>F</a:t>
            </a:r>
          </a:p>
        </p:txBody>
      </p:sp>
      <p:sp>
        <p:nvSpPr>
          <p:cNvPr id="156719" name="Text Box 47"/>
          <p:cNvSpPr txBox="1">
            <a:spLocks noChangeArrowheads="1"/>
          </p:cNvSpPr>
          <p:nvPr/>
        </p:nvSpPr>
        <p:spPr bwMode="auto">
          <a:xfrm>
            <a:off x="7315200" y="2895601"/>
            <a:ext cx="304800" cy="366713"/>
          </a:xfrm>
          <a:prstGeom prst="rect">
            <a:avLst/>
          </a:prstGeom>
          <a:noFill/>
          <a:ln w="9525">
            <a:noFill/>
            <a:miter lim="800000"/>
            <a:headEnd/>
            <a:tailEnd/>
          </a:ln>
          <a:effectLst/>
        </p:spPr>
        <p:txBody>
          <a:bodyPr>
            <a:spAutoFit/>
          </a:bodyPr>
          <a:lstStyle/>
          <a:p>
            <a:pPr>
              <a:spcBef>
                <a:spcPct val="50000"/>
              </a:spcBef>
            </a:pPr>
            <a:r>
              <a:rPr lang="en-US" b="1"/>
              <a:t>J</a:t>
            </a:r>
          </a:p>
        </p:txBody>
      </p:sp>
      <p:sp>
        <p:nvSpPr>
          <p:cNvPr id="156720" name="Text Box 48"/>
          <p:cNvSpPr txBox="1">
            <a:spLocks noChangeArrowheads="1"/>
          </p:cNvSpPr>
          <p:nvPr/>
        </p:nvSpPr>
        <p:spPr bwMode="auto">
          <a:xfrm>
            <a:off x="9067800" y="2971801"/>
            <a:ext cx="304800" cy="366713"/>
          </a:xfrm>
          <a:prstGeom prst="rect">
            <a:avLst/>
          </a:prstGeom>
          <a:noFill/>
          <a:ln w="9525">
            <a:noFill/>
            <a:miter lim="800000"/>
            <a:headEnd/>
            <a:tailEnd/>
          </a:ln>
          <a:effectLst/>
        </p:spPr>
        <p:txBody>
          <a:bodyPr>
            <a:spAutoFit/>
          </a:bodyPr>
          <a:lstStyle/>
          <a:p>
            <a:pPr>
              <a:spcBef>
                <a:spcPct val="50000"/>
              </a:spcBef>
            </a:pPr>
            <a:r>
              <a:rPr lang="en-US" b="1"/>
              <a:t>N</a:t>
            </a:r>
          </a:p>
        </p:txBody>
      </p:sp>
      <p:sp>
        <p:nvSpPr>
          <p:cNvPr id="156725" name="Text Box 53"/>
          <p:cNvSpPr txBox="1">
            <a:spLocks noChangeArrowheads="1"/>
          </p:cNvSpPr>
          <p:nvPr/>
        </p:nvSpPr>
        <p:spPr bwMode="auto">
          <a:xfrm>
            <a:off x="4038600" y="2057401"/>
            <a:ext cx="304800" cy="366713"/>
          </a:xfrm>
          <a:prstGeom prst="rect">
            <a:avLst/>
          </a:prstGeom>
          <a:noFill/>
          <a:ln w="9525">
            <a:noFill/>
            <a:miter lim="800000"/>
            <a:headEnd/>
            <a:tailEnd/>
          </a:ln>
          <a:effectLst/>
        </p:spPr>
        <p:txBody>
          <a:bodyPr>
            <a:spAutoFit/>
          </a:bodyPr>
          <a:lstStyle/>
          <a:p>
            <a:pPr>
              <a:spcBef>
                <a:spcPct val="50000"/>
              </a:spcBef>
            </a:pPr>
            <a:r>
              <a:rPr lang="en-US" b="1"/>
              <a:t>D</a:t>
            </a:r>
          </a:p>
        </p:txBody>
      </p:sp>
      <p:sp>
        <p:nvSpPr>
          <p:cNvPr id="156728" name="Text Box 56"/>
          <p:cNvSpPr txBox="1">
            <a:spLocks noChangeArrowheads="1"/>
          </p:cNvSpPr>
          <p:nvPr/>
        </p:nvSpPr>
        <p:spPr bwMode="auto">
          <a:xfrm>
            <a:off x="8534400" y="2057401"/>
            <a:ext cx="304800" cy="366713"/>
          </a:xfrm>
          <a:prstGeom prst="rect">
            <a:avLst/>
          </a:prstGeom>
          <a:noFill/>
          <a:ln w="9525">
            <a:noFill/>
            <a:miter lim="800000"/>
            <a:headEnd/>
            <a:tailEnd/>
          </a:ln>
          <a:effectLst/>
        </p:spPr>
        <p:txBody>
          <a:bodyPr>
            <a:spAutoFit/>
          </a:bodyPr>
          <a:lstStyle/>
          <a:p>
            <a:pPr>
              <a:spcBef>
                <a:spcPct val="50000"/>
              </a:spcBef>
            </a:pPr>
            <a:r>
              <a:rPr lang="en-US" b="1"/>
              <a:t>L</a:t>
            </a:r>
          </a:p>
        </p:txBody>
      </p:sp>
      <p:sp>
        <p:nvSpPr>
          <p:cNvPr id="156729" name="Text Box 57"/>
          <p:cNvSpPr txBox="1">
            <a:spLocks noChangeArrowheads="1"/>
          </p:cNvSpPr>
          <p:nvPr/>
        </p:nvSpPr>
        <p:spPr bwMode="auto">
          <a:xfrm>
            <a:off x="6324600" y="1905001"/>
            <a:ext cx="304800" cy="366713"/>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p>
        </p:txBody>
      </p:sp>
      <p:sp>
        <p:nvSpPr>
          <p:cNvPr id="156730" name="AutoShape 58"/>
          <p:cNvSpPr>
            <a:spLocks noChangeArrowheads="1"/>
          </p:cNvSpPr>
          <p:nvPr/>
        </p:nvSpPr>
        <p:spPr bwMode="auto">
          <a:xfrm>
            <a:off x="6019800" y="4267200"/>
            <a:ext cx="1828800" cy="685800"/>
          </a:xfrm>
          <a:prstGeom prst="wedgeRectCallout">
            <a:avLst>
              <a:gd name="adj1" fmla="val -43750"/>
              <a:gd name="adj2" fmla="val 74537"/>
            </a:avLst>
          </a:prstGeom>
          <a:solidFill>
            <a:srgbClr val="66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p:spPr>
        <p:txBody>
          <a:bodyPr>
            <a:flatTx/>
          </a:bodyPr>
          <a:lstStyle/>
          <a:p>
            <a:pPr algn="ctr"/>
            <a:r>
              <a:rPr lang="en-US"/>
              <a:t>An event </a:t>
            </a:r>
            <a:r>
              <a:rPr lang="en-US" u="sng"/>
              <a:t>e </a:t>
            </a:r>
            <a:r>
              <a:rPr lang="en-US"/>
              <a:t>occurs at H</a:t>
            </a:r>
          </a:p>
        </p:txBody>
      </p:sp>
      <p:sp>
        <p:nvSpPr>
          <p:cNvPr id="156731" name="Line 59"/>
          <p:cNvSpPr>
            <a:spLocks noChangeShapeType="1"/>
          </p:cNvSpPr>
          <p:nvPr/>
        </p:nvSpPr>
        <p:spPr bwMode="auto">
          <a:xfrm flipH="1">
            <a:off x="5562600" y="5257800"/>
            <a:ext cx="228600" cy="0"/>
          </a:xfrm>
          <a:prstGeom prst="line">
            <a:avLst/>
          </a:prstGeom>
          <a:noFill/>
          <a:ln w="28575">
            <a:solidFill>
              <a:schemeClr val="accent1"/>
            </a:solidFill>
            <a:round/>
            <a:headEnd/>
            <a:tailEnd type="triangle" w="med" len="med"/>
          </a:ln>
          <a:effectLst/>
        </p:spPr>
        <p:txBody>
          <a:bodyPr/>
          <a:lstStyle/>
          <a:p>
            <a:endParaRPr lang="en-US"/>
          </a:p>
        </p:txBody>
      </p:sp>
      <p:sp>
        <p:nvSpPr>
          <p:cNvPr id="156732" name="Line 60"/>
          <p:cNvSpPr>
            <a:spLocks noChangeShapeType="1"/>
          </p:cNvSpPr>
          <p:nvPr/>
        </p:nvSpPr>
        <p:spPr bwMode="auto">
          <a:xfrm flipH="1">
            <a:off x="5105400" y="4191000"/>
            <a:ext cx="381000" cy="0"/>
          </a:xfrm>
          <a:prstGeom prst="line">
            <a:avLst/>
          </a:prstGeom>
          <a:noFill/>
          <a:ln w="28575">
            <a:solidFill>
              <a:schemeClr val="accent1"/>
            </a:solidFill>
            <a:round/>
            <a:headEnd/>
            <a:tailEnd type="triangle" w="med" len="med"/>
          </a:ln>
          <a:effectLst/>
        </p:spPr>
        <p:txBody>
          <a:bodyPr/>
          <a:lstStyle/>
          <a:p>
            <a:endParaRPr lang="en-US"/>
          </a:p>
        </p:txBody>
      </p:sp>
      <p:sp>
        <p:nvSpPr>
          <p:cNvPr id="156733" name="Line 61"/>
          <p:cNvSpPr>
            <a:spLocks noChangeShapeType="1"/>
          </p:cNvSpPr>
          <p:nvPr/>
        </p:nvSpPr>
        <p:spPr bwMode="auto">
          <a:xfrm>
            <a:off x="4876800" y="5257800"/>
            <a:ext cx="304800" cy="0"/>
          </a:xfrm>
          <a:prstGeom prst="line">
            <a:avLst/>
          </a:prstGeom>
          <a:noFill/>
          <a:ln w="28575">
            <a:solidFill>
              <a:schemeClr val="accent1"/>
            </a:solidFill>
            <a:round/>
            <a:headEnd/>
            <a:tailEnd type="triangle" w="med" len="med"/>
          </a:ln>
          <a:effectLst/>
        </p:spPr>
        <p:txBody>
          <a:bodyPr/>
          <a:lstStyle/>
          <a:p>
            <a:endParaRPr lang="en-US"/>
          </a:p>
        </p:txBody>
      </p:sp>
      <p:sp>
        <p:nvSpPr>
          <p:cNvPr id="156735" name="Line 63"/>
          <p:cNvSpPr>
            <a:spLocks noChangeShapeType="1"/>
          </p:cNvSpPr>
          <p:nvPr/>
        </p:nvSpPr>
        <p:spPr bwMode="auto">
          <a:xfrm flipH="1">
            <a:off x="3657600" y="3124200"/>
            <a:ext cx="1524000" cy="0"/>
          </a:xfrm>
          <a:prstGeom prst="line">
            <a:avLst/>
          </a:prstGeom>
          <a:noFill/>
          <a:ln w="28575">
            <a:solidFill>
              <a:schemeClr val="accent1"/>
            </a:solidFill>
            <a:round/>
            <a:headEnd/>
            <a:tailEnd type="triangle" w="med" len="med"/>
          </a:ln>
          <a:effectLst/>
        </p:spPr>
        <p:txBody>
          <a:bodyPr/>
          <a:lstStyle/>
          <a:p>
            <a:endParaRPr lang="en-US"/>
          </a:p>
        </p:txBody>
      </p:sp>
      <p:sp>
        <p:nvSpPr>
          <p:cNvPr id="156737" name="Line 65"/>
          <p:cNvSpPr>
            <a:spLocks noChangeShapeType="1"/>
          </p:cNvSpPr>
          <p:nvPr/>
        </p:nvSpPr>
        <p:spPr bwMode="auto">
          <a:xfrm flipH="1">
            <a:off x="2971800" y="5257800"/>
            <a:ext cx="228600" cy="0"/>
          </a:xfrm>
          <a:prstGeom prst="line">
            <a:avLst/>
          </a:prstGeom>
          <a:noFill/>
          <a:ln w="28575">
            <a:solidFill>
              <a:schemeClr val="accent1"/>
            </a:solidFill>
            <a:round/>
            <a:headEnd/>
            <a:tailEnd type="triangle" w="med" len="med"/>
          </a:ln>
          <a:effectLst/>
        </p:spPr>
        <p:txBody>
          <a:bodyPr/>
          <a:lstStyle/>
          <a:p>
            <a:endParaRPr lang="en-US"/>
          </a:p>
        </p:txBody>
      </p:sp>
      <p:sp>
        <p:nvSpPr>
          <p:cNvPr id="156738" name="Line 66"/>
          <p:cNvSpPr>
            <a:spLocks noChangeShapeType="1"/>
          </p:cNvSpPr>
          <p:nvPr/>
        </p:nvSpPr>
        <p:spPr bwMode="auto">
          <a:xfrm flipH="1">
            <a:off x="3200400" y="4191000"/>
            <a:ext cx="381000" cy="0"/>
          </a:xfrm>
          <a:prstGeom prst="line">
            <a:avLst/>
          </a:prstGeom>
          <a:noFill/>
          <a:ln w="28575">
            <a:solidFill>
              <a:schemeClr val="accent1"/>
            </a:solidFill>
            <a:round/>
            <a:headEnd type="triangle" w="med" len="med"/>
            <a:tailEnd/>
          </a:ln>
          <a:effectLst/>
        </p:spPr>
        <p:txBody>
          <a:bodyPr/>
          <a:lstStyle/>
          <a:p>
            <a:endParaRPr lang="en-US"/>
          </a:p>
        </p:txBody>
      </p:sp>
      <p:sp>
        <p:nvSpPr>
          <p:cNvPr id="156739" name="Line 67"/>
          <p:cNvSpPr>
            <a:spLocks noChangeShapeType="1"/>
          </p:cNvSpPr>
          <p:nvPr/>
        </p:nvSpPr>
        <p:spPr bwMode="auto">
          <a:xfrm flipH="1">
            <a:off x="3657600" y="5257800"/>
            <a:ext cx="304800" cy="0"/>
          </a:xfrm>
          <a:prstGeom prst="line">
            <a:avLst/>
          </a:prstGeom>
          <a:noFill/>
          <a:ln w="28575">
            <a:solidFill>
              <a:schemeClr val="accent1"/>
            </a:solidFill>
            <a:round/>
            <a:headEnd type="triangle" w="med" len="med"/>
            <a:tailEnd/>
          </a:ln>
          <a:effectLst/>
        </p:spPr>
        <p:txBody>
          <a:bodyPr/>
          <a:lstStyle/>
          <a:p>
            <a:endParaRPr lang="en-US"/>
          </a:p>
        </p:txBody>
      </p:sp>
      <p:sp>
        <p:nvSpPr>
          <p:cNvPr id="156740" name="Line 68"/>
          <p:cNvSpPr>
            <a:spLocks noChangeShapeType="1"/>
          </p:cNvSpPr>
          <p:nvPr/>
        </p:nvSpPr>
        <p:spPr bwMode="auto">
          <a:xfrm flipH="1">
            <a:off x="4572000" y="2286000"/>
            <a:ext cx="3733800" cy="0"/>
          </a:xfrm>
          <a:prstGeom prst="line">
            <a:avLst/>
          </a:prstGeom>
          <a:noFill/>
          <a:ln w="28575">
            <a:solidFill>
              <a:schemeClr val="accent1"/>
            </a:solidFill>
            <a:round/>
            <a:headEnd type="triangle" w="med" len="med"/>
            <a:tailEnd/>
          </a:ln>
          <a:effectLst/>
        </p:spPr>
        <p:txBody>
          <a:bodyPr/>
          <a:lstStyle/>
          <a:p>
            <a:endParaRPr lang="en-US"/>
          </a:p>
        </p:txBody>
      </p:sp>
      <p:sp>
        <p:nvSpPr>
          <p:cNvPr id="156741" name="Line 69"/>
          <p:cNvSpPr>
            <a:spLocks noChangeShapeType="1"/>
          </p:cNvSpPr>
          <p:nvPr/>
        </p:nvSpPr>
        <p:spPr bwMode="auto">
          <a:xfrm flipH="1">
            <a:off x="9639300" y="5274734"/>
            <a:ext cx="228600" cy="0"/>
          </a:xfrm>
          <a:prstGeom prst="line">
            <a:avLst/>
          </a:prstGeom>
          <a:noFill/>
          <a:ln w="28575">
            <a:solidFill>
              <a:schemeClr val="accent1"/>
            </a:solidFill>
            <a:round/>
            <a:headEnd type="triangle" w="med" len="med"/>
            <a:tailEnd/>
          </a:ln>
          <a:effectLst/>
        </p:spPr>
        <p:txBody>
          <a:bodyPr/>
          <a:lstStyle/>
          <a:p>
            <a:endParaRPr lang="en-US"/>
          </a:p>
        </p:txBody>
      </p:sp>
      <p:sp>
        <p:nvSpPr>
          <p:cNvPr id="156742" name="Line 70"/>
          <p:cNvSpPr>
            <a:spLocks noChangeShapeType="1"/>
          </p:cNvSpPr>
          <p:nvPr/>
        </p:nvSpPr>
        <p:spPr bwMode="auto">
          <a:xfrm flipH="1">
            <a:off x="9144000" y="4191000"/>
            <a:ext cx="381000" cy="0"/>
          </a:xfrm>
          <a:prstGeom prst="line">
            <a:avLst/>
          </a:prstGeom>
          <a:noFill/>
          <a:ln w="28575">
            <a:solidFill>
              <a:schemeClr val="accent1"/>
            </a:solidFill>
            <a:round/>
            <a:headEnd type="triangle" w="med" len="med"/>
            <a:tailEnd/>
          </a:ln>
          <a:effectLst/>
        </p:spPr>
        <p:txBody>
          <a:bodyPr/>
          <a:lstStyle/>
          <a:p>
            <a:endParaRPr lang="en-US"/>
          </a:p>
        </p:txBody>
      </p:sp>
      <p:sp>
        <p:nvSpPr>
          <p:cNvPr id="156743" name="Line 71"/>
          <p:cNvSpPr>
            <a:spLocks noChangeShapeType="1"/>
          </p:cNvSpPr>
          <p:nvPr/>
        </p:nvSpPr>
        <p:spPr bwMode="auto">
          <a:xfrm>
            <a:off x="8940800" y="5274734"/>
            <a:ext cx="304800" cy="0"/>
          </a:xfrm>
          <a:prstGeom prst="line">
            <a:avLst/>
          </a:prstGeom>
          <a:noFill/>
          <a:ln w="28575">
            <a:solidFill>
              <a:schemeClr val="accent1"/>
            </a:solidFill>
            <a:round/>
            <a:headEnd type="triangle" w="med" len="med"/>
            <a:tailEnd/>
          </a:ln>
          <a:effectLst/>
        </p:spPr>
        <p:txBody>
          <a:bodyPr/>
          <a:lstStyle/>
          <a:p>
            <a:endParaRPr lang="en-US"/>
          </a:p>
        </p:txBody>
      </p:sp>
      <p:sp>
        <p:nvSpPr>
          <p:cNvPr id="156744" name="Line 72"/>
          <p:cNvSpPr>
            <a:spLocks noChangeShapeType="1"/>
          </p:cNvSpPr>
          <p:nvPr/>
        </p:nvSpPr>
        <p:spPr bwMode="auto">
          <a:xfrm flipH="1">
            <a:off x="7696200" y="3124200"/>
            <a:ext cx="1524000" cy="0"/>
          </a:xfrm>
          <a:prstGeom prst="line">
            <a:avLst/>
          </a:prstGeom>
          <a:noFill/>
          <a:ln w="28575">
            <a:solidFill>
              <a:schemeClr val="accent1"/>
            </a:solidFill>
            <a:round/>
            <a:headEnd type="triangle" w="med" len="med"/>
            <a:tailEnd/>
          </a:ln>
          <a:effectLst/>
        </p:spPr>
        <p:txBody>
          <a:bodyPr/>
          <a:lstStyle/>
          <a:p>
            <a:endParaRPr lang="en-US"/>
          </a:p>
        </p:txBody>
      </p:sp>
      <p:sp>
        <p:nvSpPr>
          <p:cNvPr id="156745" name="Line 73"/>
          <p:cNvSpPr>
            <a:spLocks noChangeShapeType="1"/>
          </p:cNvSpPr>
          <p:nvPr/>
        </p:nvSpPr>
        <p:spPr bwMode="auto">
          <a:xfrm flipH="1">
            <a:off x="7048500" y="5257800"/>
            <a:ext cx="228600" cy="0"/>
          </a:xfrm>
          <a:prstGeom prst="line">
            <a:avLst/>
          </a:prstGeom>
          <a:noFill/>
          <a:ln w="28575">
            <a:solidFill>
              <a:schemeClr val="accent1"/>
            </a:solidFill>
            <a:round/>
            <a:headEnd type="triangle" w="med" len="med"/>
            <a:tailEnd/>
          </a:ln>
          <a:effectLst/>
        </p:spPr>
        <p:txBody>
          <a:bodyPr/>
          <a:lstStyle/>
          <a:p>
            <a:endParaRPr lang="en-US"/>
          </a:p>
        </p:txBody>
      </p:sp>
      <p:sp>
        <p:nvSpPr>
          <p:cNvPr id="156746" name="Line 74"/>
          <p:cNvSpPr>
            <a:spLocks noChangeShapeType="1"/>
          </p:cNvSpPr>
          <p:nvPr/>
        </p:nvSpPr>
        <p:spPr bwMode="auto">
          <a:xfrm flipH="1">
            <a:off x="7239000" y="4191000"/>
            <a:ext cx="381000" cy="0"/>
          </a:xfrm>
          <a:prstGeom prst="line">
            <a:avLst/>
          </a:prstGeom>
          <a:noFill/>
          <a:ln w="28575">
            <a:solidFill>
              <a:schemeClr val="accent1"/>
            </a:solidFill>
            <a:round/>
            <a:headEnd/>
            <a:tailEnd type="triangle" w="med" len="med"/>
          </a:ln>
          <a:effectLst/>
        </p:spPr>
        <p:txBody>
          <a:bodyPr/>
          <a:lstStyle/>
          <a:p>
            <a:endParaRPr lang="en-US"/>
          </a:p>
        </p:txBody>
      </p:sp>
      <p:sp>
        <p:nvSpPr>
          <p:cNvPr id="156747" name="Line 75"/>
          <p:cNvSpPr>
            <a:spLocks noChangeShapeType="1"/>
          </p:cNvSpPr>
          <p:nvPr/>
        </p:nvSpPr>
        <p:spPr bwMode="auto">
          <a:xfrm flipH="1">
            <a:off x="7696200" y="5266267"/>
            <a:ext cx="304800" cy="0"/>
          </a:xfrm>
          <a:prstGeom prst="line">
            <a:avLst/>
          </a:prstGeom>
          <a:noFill/>
          <a:ln w="28575">
            <a:solidFill>
              <a:schemeClr val="accent1"/>
            </a:solidFill>
            <a:round/>
            <a:headEnd/>
            <a:tailEnd type="triangle" w="med" len="med"/>
          </a:ln>
          <a:effectLst/>
        </p:spPr>
        <p:txBody>
          <a:bodyPr/>
          <a:lstStyle/>
          <a:p>
            <a:endParaRPr lang="en-US"/>
          </a:p>
        </p:txBody>
      </p:sp>
      <p:sp>
        <p:nvSpPr>
          <p:cNvPr id="156748" name="AutoShape 76"/>
          <p:cNvSpPr>
            <a:spLocks noChangeArrowheads="1"/>
          </p:cNvSpPr>
          <p:nvPr/>
        </p:nvSpPr>
        <p:spPr bwMode="auto">
          <a:xfrm>
            <a:off x="8153400" y="4267200"/>
            <a:ext cx="1828800" cy="685800"/>
          </a:xfrm>
          <a:prstGeom prst="wedgeRectCallout">
            <a:avLst>
              <a:gd name="adj1" fmla="val 46009"/>
              <a:gd name="adj2" fmla="val 84028"/>
            </a:avLst>
          </a:prstGeom>
          <a:solidFill>
            <a:srgbClr val="66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p:spPr>
        <p:txBody>
          <a:bodyPr>
            <a:flatTx/>
          </a:bodyPr>
          <a:lstStyle/>
          <a:p>
            <a:pPr algn="ctr"/>
            <a:r>
              <a:rPr lang="en-US"/>
              <a:t>P learns O(N) time units later!</a:t>
            </a:r>
          </a:p>
        </p:txBody>
      </p:sp>
      <p:sp>
        <p:nvSpPr>
          <p:cNvPr id="156749" name="AutoShape 77"/>
          <p:cNvSpPr>
            <a:spLocks noChangeArrowheads="1"/>
          </p:cNvSpPr>
          <p:nvPr/>
        </p:nvSpPr>
        <p:spPr bwMode="auto">
          <a:xfrm>
            <a:off x="5410200" y="4343400"/>
            <a:ext cx="1828800" cy="685800"/>
          </a:xfrm>
          <a:prstGeom prst="wedgeRectCallout">
            <a:avLst>
              <a:gd name="adj1" fmla="val -43750"/>
              <a:gd name="adj2" fmla="val 74537"/>
            </a:avLst>
          </a:prstGeom>
          <a:solidFill>
            <a:srgbClr val="66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p:spPr>
        <p:txBody>
          <a:bodyPr>
            <a:flatTx/>
          </a:bodyPr>
          <a:lstStyle/>
          <a:p>
            <a:pPr algn="ctr"/>
            <a:r>
              <a:rPr lang="en-US"/>
              <a:t>G gossips with H and learns </a:t>
            </a:r>
            <a:r>
              <a:rPr lang="en-US" u="sng"/>
              <a:t>e</a:t>
            </a:r>
          </a:p>
        </p:txBody>
      </p:sp>
    </p:spTree>
    <p:extLst>
      <p:ext uri="{BB962C8B-B14F-4D97-AF65-F5344CB8AC3E}">
        <p14:creationId xmlns:p14="http://schemas.microsoft.com/office/powerpoint/2010/main" val="27661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7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67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67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7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674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67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7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7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67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67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67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67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67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67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67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67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67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67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67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6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30" grpId="0" animBg="1"/>
      <p:bldP spid="156730" grpId="1" animBg="1"/>
      <p:bldP spid="156731" grpId="0" animBg="1"/>
      <p:bldP spid="156732" grpId="0" animBg="1"/>
      <p:bldP spid="156733" grpId="0" animBg="1"/>
      <p:bldP spid="156735" grpId="0" animBg="1"/>
      <p:bldP spid="156737" grpId="0" animBg="1"/>
      <p:bldP spid="156738" grpId="0" animBg="1"/>
      <p:bldP spid="156739" grpId="0" animBg="1"/>
      <p:bldP spid="156740" grpId="0" animBg="1"/>
      <p:bldP spid="156741" grpId="0" animBg="1"/>
      <p:bldP spid="156742" grpId="0" animBg="1"/>
      <p:bldP spid="156743" grpId="0" animBg="1"/>
      <p:bldP spid="156744" grpId="0" animBg="1"/>
      <p:bldP spid="156745" grpId="0" animBg="1"/>
      <p:bldP spid="156746" grpId="0" animBg="1"/>
      <p:bldP spid="156747" grpId="0" animBg="1"/>
      <p:bldP spid="156748" grpId="0" animBg="1"/>
      <p:bldP spid="156749" grpId="0" animBg="1"/>
      <p:bldP spid="15674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42EB-FB64-4074-A63C-183C17C16105}"/>
              </a:ext>
            </a:extLst>
          </p:cNvPr>
          <p:cNvSpPr>
            <a:spLocks noGrp="1"/>
          </p:cNvSpPr>
          <p:nvPr>
            <p:ph type="title"/>
          </p:nvPr>
        </p:nvSpPr>
        <p:spPr/>
        <p:txBody>
          <a:bodyPr/>
          <a:lstStyle/>
          <a:p>
            <a:r>
              <a:rPr lang="en-US" dirty="0"/>
              <a:t>Wait!  P learns N time-steps later?</a:t>
            </a:r>
          </a:p>
        </p:txBody>
      </p:sp>
      <p:sp>
        <p:nvSpPr>
          <p:cNvPr id="5" name="Content Placeholder 4">
            <a:extLst>
              <a:ext uri="{FF2B5EF4-FFF2-40B4-BE49-F238E27FC236}">
                <a16:creationId xmlns:a16="http://schemas.microsoft.com/office/drawing/2014/main" id="{2A6C9BC2-FAB3-4C3E-B09A-B18BC4572F9D}"/>
              </a:ext>
            </a:extLst>
          </p:cNvPr>
          <p:cNvSpPr>
            <a:spLocks noGrp="1"/>
          </p:cNvSpPr>
          <p:nvPr>
            <p:ph idx="1"/>
          </p:nvPr>
        </p:nvSpPr>
        <p:spPr>
          <a:xfrm>
            <a:off x="1024128" y="2963332"/>
            <a:ext cx="10786872" cy="3346027"/>
          </a:xfrm>
        </p:spPr>
        <p:txBody>
          <a:bodyPr/>
          <a:lstStyle/>
          <a:p>
            <a:r>
              <a:rPr lang="en-US" dirty="0"/>
              <a:t>Wasn’t Astrolabe supposed to run in O(log N) time?</a:t>
            </a:r>
            <a:br>
              <a:rPr lang="en-US" dirty="0"/>
            </a:br>
            <a:br>
              <a:rPr lang="en-US" dirty="0"/>
            </a:br>
            <a:r>
              <a:rPr lang="en-US" dirty="0"/>
              <a:t>Why is it suddenly running in time O(N)?</a:t>
            </a:r>
          </a:p>
        </p:txBody>
      </p:sp>
      <p:sp>
        <p:nvSpPr>
          <p:cNvPr id="3" name="Footer Placeholder 2">
            <a:extLst>
              <a:ext uri="{FF2B5EF4-FFF2-40B4-BE49-F238E27FC236}">
                <a16:creationId xmlns:a16="http://schemas.microsoft.com/office/drawing/2014/main" id="{9F7C4028-18AB-4351-94D8-2BC2B42399CE}"/>
              </a:ext>
            </a:extLst>
          </p:cNvPr>
          <p:cNvSpPr>
            <a:spLocks noGrp="1"/>
          </p:cNvSpPr>
          <p:nvPr>
            <p:ph type="ftr" sz="quarter" idx="11"/>
          </p:nvPr>
        </p:nvSpPr>
        <p:spPr/>
        <p:txBody>
          <a:bodyPr/>
          <a:lstStyle/>
          <a:p>
            <a:r>
              <a:rPr lang="en-US"/>
              <a:t>CS5412 Cloud Computing, Fall 2022</a:t>
            </a:r>
          </a:p>
        </p:txBody>
      </p:sp>
      <p:sp>
        <p:nvSpPr>
          <p:cNvPr id="4" name="Slide Number Placeholder 3">
            <a:extLst>
              <a:ext uri="{FF2B5EF4-FFF2-40B4-BE49-F238E27FC236}">
                <a16:creationId xmlns:a16="http://schemas.microsoft.com/office/drawing/2014/main" id="{24709F57-FE5A-4DEC-AA8A-49F65921B029}"/>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3870437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normAutofit/>
          </a:bodyPr>
          <a:lstStyle/>
          <a:p>
            <a:fld id="{D4E345A6-1A42-4618-8A19-F68D579CB769}" type="slidenum">
              <a:rPr lang="en-US"/>
              <a:pPr/>
              <a:t>35</a:t>
            </a:fld>
            <a:endParaRPr lang="en-US"/>
          </a:p>
        </p:txBody>
      </p:sp>
      <p:sp>
        <p:nvSpPr>
          <p:cNvPr id="158722" name="Rectangle 2"/>
          <p:cNvSpPr>
            <a:spLocks noGrp="1" noChangeArrowheads="1"/>
          </p:cNvSpPr>
          <p:nvPr>
            <p:ph type="title"/>
          </p:nvPr>
        </p:nvSpPr>
        <p:spPr/>
        <p:txBody>
          <a:bodyPr/>
          <a:lstStyle/>
          <a:p>
            <a:r>
              <a:rPr lang="en-US"/>
              <a:t>What went wrong?</a:t>
            </a:r>
          </a:p>
        </p:txBody>
      </p:sp>
      <p:sp>
        <p:nvSpPr>
          <p:cNvPr id="158723" name="Rectangle 3"/>
          <p:cNvSpPr>
            <a:spLocks noGrp="1" noChangeArrowheads="1"/>
          </p:cNvSpPr>
          <p:nvPr>
            <p:ph type="body" idx="1"/>
          </p:nvPr>
        </p:nvSpPr>
        <p:spPr/>
        <p:txBody>
          <a:bodyPr/>
          <a:lstStyle/>
          <a:p>
            <a:r>
              <a:rPr lang="en-US" dirty="0"/>
              <a:t>In this horrendous tree, each node has equal “work to do” but the information-space diameter is larger! </a:t>
            </a:r>
          </a:p>
          <a:p>
            <a:endParaRPr lang="en-US" dirty="0"/>
          </a:p>
          <a:p>
            <a:r>
              <a:rPr lang="en-US" dirty="0"/>
              <a:t>Astrolabe was actually benefitting from “instant” knowledge because the epidemic at each level is run </a:t>
            </a:r>
            <a:r>
              <a:rPr lang="en-US" u="sng" dirty="0"/>
              <a:t>by someone elected from the level below</a:t>
            </a:r>
          </a:p>
        </p:txBody>
      </p:sp>
    </p:spTree>
    <p:extLst>
      <p:ext uri="{BB962C8B-B14F-4D97-AF65-F5344CB8AC3E}">
        <p14:creationId xmlns:p14="http://schemas.microsoft.com/office/powerpoint/2010/main" val="2141971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normAutofit/>
          </a:bodyPr>
          <a:lstStyle/>
          <a:p>
            <a:fld id="{74E91E33-CE56-4E4A-889E-7BDBBF4CC371}" type="slidenum">
              <a:rPr lang="en-US"/>
              <a:pPr/>
              <a:t>36</a:t>
            </a:fld>
            <a:endParaRPr lang="en-US"/>
          </a:p>
        </p:txBody>
      </p:sp>
      <p:sp>
        <p:nvSpPr>
          <p:cNvPr id="165890" name="Rectangle 2"/>
          <p:cNvSpPr>
            <a:spLocks noGrp="1" noChangeArrowheads="1"/>
          </p:cNvSpPr>
          <p:nvPr>
            <p:ph type="title"/>
          </p:nvPr>
        </p:nvSpPr>
        <p:spPr/>
        <p:txBody>
          <a:bodyPr/>
          <a:lstStyle/>
          <a:p>
            <a:r>
              <a:rPr lang="en-US"/>
              <a:t>Insight: Two kinds of shape</a:t>
            </a:r>
          </a:p>
        </p:txBody>
      </p:sp>
      <p:sp>
        <p:nvSpPr>
          <p:cNvPr id="165891" name="Rectangle 3"/>
          <p:cNvSpPr>
            <a:spLocks noGrp="1" noChangeArrowheads="1"/>
          </p:cNvSpPr>
          <p:nvPr>
            <p:ph type="body" idx="1"/>
          </p:nvPr>
        </p:nvSpPr>
        <p:spPr/>
        <p:txBody>
          <a:bodyPr/>
          <a:lstStyle/>
          <a:p>
            <a:r>
              <a:rPr lang="en-US" dirty="0"/>
              <a:t>We’ve focused on the aggregation tree</a:t>
            </a:r>
          </a:p>
          <a:p>
            <a:endParaRPr lang="en-US" dirty="0"/>
          </a:p>
          <a:p>
            <a:r>
              <a:rPr lang="en-US" dirty="0"/>
              <a:t>But in fact should also think about the information flow tree</a:t>
            </a:r>
          </a:p>
          <a:p>
            <a:endParaRPr lang="en-US" dirty="0"/>
          </a:p>
          <a:p>
            <a:r>
              <a:rPr lang="en-US" dirty="0"/>
              <a:t>Our example was showing how an information flow tree can be slow.</a:t>
            </a:r>
          </a:p>
        </p:txBody>
      </p:sp>
    </p:spTree>
    <p:extLst>
      <p:ext uri="{BB962C8B-B14F-4D97-AF65-F5344CB8AC3E}">
        <p14:creationId xmlns:p14="http://schemas.microsoft.com/office/powerpoint/2010/main" val="401691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CS5412 Cloud Computing, Fall 2022</a:t>
            </a:r>
          </a:p>
        </p:txBody>
      </p:sp>
      <p:sp>
        <p:nvSpPr>
          <p:cNvPr id="26" name="Slide Number Placeholder 5"/>
          <p:cNvSpPr>
            <a:spLocks noGrp="1"/>
          </p:cNvSpPr>
          <p:nvPr>
            <p:ph type="sldNum" sz="quarter" idx="12"/>
          </p:nvPr>
        </p:nvSpPr>
        <p:spPr/>
        <p:txBody>
          <a:bodyPr>
            <a:normAutofit/>
          </a:bodyPr>
          <a:lstStyle/>
          <a:p>
            <a:fld id="{16B45458-78A1-40D1-955C-F572CF28F1DB}" type="slidenum">
              <a:rPr lang="en-US"/>
              <a:pPr/>
              <a:t>37</a:t>
            </a:fld>
            <a:endParaRPr lang="en-US"/>
          </a:p>
        </p:txBody>
      </p:sp>
      <p:sp>
        <p:nvSpPr>
          <p:cNvPr id="159748" name="Rectangle 4"/>
          <p:cNvSpPr>
            <a:spLocks noGrp="1" noChangeArrowheads="1"/>
          </p:cNvSpPr>
          <p:nvPr>
            <p:ph type="title"/>
          </p:nvPr>
        </p:nvSpPr>
        <p:spPr/>
        <p:txBody>
          <a:bodyPr/>
          <a:lstStyle/>
          <a:p>
            <a:r>
              <a:rPr lang="en-US" dirty="0"/>
              <a:t>Information space perspective</a:t>
            </a:r>
          </a:p>
        </p:txBody>
      </p:sp>
      <p:sp>
        <p:nvSpPr>
          <p:cNvPr id="159848" name="Rectangle 104"/>
          <p:cNvSpPr>
            <a:spLocks noGrp="1" noChangeArrowheads="1"/>
          </p:cNvSpPr>
          <p:nvPr>
            <p:ph type="body" idx="1"/>
          </p:nvPr>
        </p:nvSpPr>
        <p:spPr>
          <a:xfrm>
            <a:off x="808830" y="1987465"/>
            <a:ext cx="9840914" cy="4114800"/>
          </a:xfrm>
        </p:spPr>
        <p:txBody>
          <a:bodyPr/>
          <a:lstStyle/>
          <a:p>
            <a:r>
              <a:rPr lang="en-US" dirty="0"/>
              <a:t>Bad aggregation graph: diameter O(n)</a:t>
            </a:r>
          </a:p>
          <a:p>
            <a:endParaRPr lang="en-US" dirty="0"/>
          </a:p>
          <a:p>
            <a:endParaRPr lang="en-US" dirty="0"/>
          </a:p>
          <a:p>
            <a:endParaRPr lang="en-US" dirty="0"/>
          </a:p>
          <a:p>
            <a:r>
              <a:rPr lang="en-US" dirty="0"/>
              <a:t>Astrolabe version: </a:t>
            </a:r>
            <a:r>
              <a:rPr lang="en-US" dirty="0" err="1"/>
              <a:t>diameter</a:t>
            </a:r>
            <a:r>
              <a:rPr lang="en-US" dirty="0" err="1">
                <a:sym typeface="Symbol" pitchFamily="18" charset="2"/>
              </a:rPr>
              <a:t>O</a:t>
            </a:r>
            <a:r>
              <a:rPr lang="en-US" dirty="0">
                <a:sym typeface="Symbol" pitchFamily="18" charset="2"/>
              </a:rPr>
              <a:t>(</a:t>
            </a:r>
            <a:r>
              <a:rPr lang="en-US" dirty="0"/>
              <a:t>log(n))</a:t>
            </a:r>
          </a:p>
        </p:txBody>
      </p:sp>
      <p:sp>
        <p:nvSpPr>
          <p:cNvPr id="159847" name="Text Box 103"/>
          <p:cNvSpPr txBox="1">
            <a:spLocks noChangeArrowheads="1"/>
          </p:cNvSpPr>
          <p:nvPr/>
        </p:nvSpPr>
        <p:spPr bwMode="auto">
          <a:xfrm>
            <a:off x="4953000" y="3124200"/>
            <a:ext cx="5562600" cy="304800"/>
          </a:xfrm>
          <a:prstGeom prst="rect">
            <a:avLst/>
          </a:prstGeom>
          <a:noFill/>
          <a:ln w="9525">
            <a:noFill/>
            <a:miter lim="800000"/>
            <a:headEnd/>
            <a:tailEnd/>
          </a:ln>
          <a:effectLst/>
        </p:spPr>
        <p:txBody>
          <a:bodyPr>
            <a:spAutoFit/>
          </a:bodyPr>
          <a:lstStyle/>
          <a:p>
            <a:pPr>
              <a:spcBef>
                <a:spcPct val="50000"/>
              </a:spcBef>
            </a:pPr>
            <a:r>
              <a:rPr lang="en-US" sz="1400" b="1"/>
              <a:t>H – G – E – F – B – A – C – D – L – K – I – J – N – M – O – P</a:t>
            </a:r>
          </a:p>
        </p:txBody>
      </p:sp>
      <p:pic>
        <p:nvPicPr>
          <p:cNvPr id="159849" name="Picture 105"/>
          <p:cNvPicPr>
            <a:picLocks noChangeAspect="1" noChangeArrowheads="1"/>
          </p:cNvPicPr>
          <p:nvPr/>
        </p:nvPicPr>
        <p:blipFill>
          <a:blip r:embed="rId2"/>
          <a:srcRect/>
          <a:stretch>
            <a:fillRect/>
          </a:stretch>
        </p:blipFill>
        <p:spPr bwMode="auto">
          <a:xfrm>
            <a:off x="1828800" y="4648201"/>
            <a:ext cx="2895600" cy="1292225"/>
          </a:xfrm>
          <a:prstGeom prst="rect">
            <a:avLst/>
          </a:prstGeom>
          <a:noFill/>
          <a:ln w="9525">
            <a:noFill/>
            <a:miter lim="800000"/>
            <a:headEnd/>
            <a:tailEnd/>
          </a:ln>
          <a:effectLst/>
        </p:spPr>
      </p:pic>
      <p:grpSp>
        <p:nvGrpSpPr>
          <p:cNvPr id="2" name="Group 122"/>
          <p:cNvGrpSpPr>
            <a:grpSpLocks/>
          </p:cNvGrpSpPr>
          <p:nvPr/>
        </p:nvGrpSpPr>
        <p:grpSpPr bwMode="auto">
          <a:xfrm rot="-5400000" flipH="1" flipV="1">
            <a:off x="5684838" y="4540250"/>
            <a:ext cx="1155700" cy="1828800"/>
            <a:chOff x="3064" y="2880"/>
            <a:chExt cx="728" cy="1152"/>
          </a:xfrm>
        </p:grpSpPr>
        <p:sp>
          <p:nvSpPr>
            <p:cNvPr id="159850" name="Text Box 106"/>
            <p:cNvSpPr txBox="1">
              <a:spLocks noChangeArrowheads="1"/>
            </p:cNvSpPr>
            <p:nvPr/>
          </p:nvSpPr>
          <p:spPr bwMode="auto">
            <a:xfrm>
              <a:off x="3264" y="2880"/>
              <a:ext cx="480" cy="231"/>
            </a:xfrm>
            <a:prstGeom prst="rect">
              <a:avLst/>
            </a:prstGeom>
            <a:noFill/>
            <a:ln w="9525">
              <a:noFill/>
              <a:miter lim="800000"/>
              <a:headEnd/>
              <a:tailEnd/>
            </a:ln>
            <a:effectLst/>
          </p:spPr>
          <p:txBody>
            <a:bodyPr>
              <a:spAutoFit/>
            </a:bodyPr>
            <a:lstStyle/>
            <a:p>
              <a:pPr>
                <a:spcBef>
                  <a:spcPct val="50000"/>
                </a:spcBef>
              </a:pPr>
              <a:r>
                <a:rPr lang="en-US"/>
                <a:t>A – B</a:t>
              </a:r>
            </a:p>
          </p:txBody>
        </p:sp>
        <p:sp>
          <p:nvSpPr>
            <p:cNvPr id="159851" name="Text Box 107"/>
            <p:cNvSpPr txBox="1">
              <a:spLocks noChangeArrowheads="1"/>
            </p:cNvSpPr>
            <p:nvPr/>
          </p:nvSpPr>
          <p:spPr bwMode="auto">
            <a:xfrm>
              <a:off x="3264" y="3120"/>
              <a:ext cx="480" cy="231"/>
            </a:xfrm>
            <a:prstGeom prst="rect">
              <a:avLst/>
            </a:prstGeom>
            <a:noFill/>
            <a:ln w="9525">
              <a:noFill/>
              <a:miter lim="800000"/>
              <a:headEnd/>
              <a:tailEnd/>
            </a:ln>
            <a:effectLst/>
          </p:spPr>
          <p:txBody>
            <a:bodyPr>
              <a:spAutoFit/>
            </a:bodyPr>
            <a:lstStyle/>
            <a:p>
              <a:pPr>
                <a:spcBef>
                  <a:spcPct val="50000"/>
                </a:spcBef>
              </a:pPr>
              <a:r>
                <a:rPr lang="en-US"/>
                <a:t>C – D</a:t>
              </a:r>
            </a:p>
          </p:txBody>
        </p:sp>
        <p:sp>
          <p:nvSpPr>
            <p:cNvPr id="159852" name="Text Box 108"/>
            <p:cNvSpPr txBox="1">
              <a:spLocks noChangeArrowheads="1"/>
            </p:cNvSpPr>
            <p:nvPr/>
          </p:nvSpPr>
          <p:spPr bwMode="auto">
            <a:xfrm>
              <a:off x="3312" y="3561"/>
              <a:ext cx="480" cy="231"/>
            </a:xfrm>
            <a:prstGeom prst="rect">
              <a:avLst/>
            </a:prstGeom>
            <a:noFill/>
            <a:ln w="9525">
              <a:noFill/>
              <a:miter lim="800000"/>
              <a:headEnd/>
              <a:tailEnd/>
            </a:ln>
            <a:effectLst/>
          </p:spPr>
          <p:txBody>
            <a:bodyPr>
              <a:spAutoFit/>
            </a:bodyPr>
            <a:lstStyle/>
            <a:p>
              <a:pPr>
                <a:spcBef>
                  <a:spcPct val="50000"/>
                </a:spcBef>
              </a:pPr>
              <a:r>
                <a:rPr lang="en-US"/>
                <a:t>E – F</a:t>
              </a:r>
            </a:p>
          </p:txBody>
        </p:sp>
        <p:sp>
          <p:nvSpPr>
            <p:cNvPr id="159853" name="Text Box 109"/>
            <p:cNvSpPr txBox="1">
              <a:spLocks noChangeArrowheads="1"/>
            </p:cNvSpPr>
            <p:nvPr/>
          </p:nvSpPr>
          <p:spPr bwMode="auto">
            <a:xfrm>
              <a:off x="3312" y="3801"/>
              <a:ext cx="480" cy="231"/>
            </a:xfrm>
            <a:prstGeom prst="rect">
              <a:avLst/>
            </a:prstGeom>
            <a:noFill/>
            <a:ln w="9525">
              <a:noFill/>
              <a:miter lim="800000"/>
              <a:headEnd/>
              <a:tailEnd/>
            </a:ln>
            <a:effectLst/>
          </p:spPr>
          <p:txBody>
            <a:bodyPr>
              <a:spAutoFit/>
            </a:bodyPr>
            <a:lstStyle/>
            <a:p>
              <a:pPr>
                <a:spcBef>
                  <a:spcPct val="50000"/>
                </a:spcBef>
              </a:pPr>
              <a:r>
                <a:rPr lang="en-US"/>
                <a:t>G – H</a:t>
              </a:r>
            </a:p>
          </p:txBody>
        </p:sp>
        <p:sp>
          <p:nvSpPr>
            <p:cNvPr id="159858" name="Freeform 114"/>
            <p:cNvSpPr>
              <a:spLocks/>
            </p:cNvSpPr>
            <p:nvPr/>
          </p:nvSpPr>
          <p:spPr bwMode="auto">
            <a:xfrm>
              <a:off x="3064" y="2976"/>
              <a:ext cx="296" cy="720"/>
            </a:xfrm>
            <a:custGeom>
              <a:avLst/>
              <a:gdLst/>
              <a:ahLst/>
              <a:cxnLst>
                <a:cxn ang="0">
                  <a:pos x="248" y="0"/>
                </a:cxn>
                <a:cxn ang="0">
                  <a:pos x="8" y="336"/>
                </a:cxn>
                <a:cxn ang="0">
                  <a:pos x="296" y="720"/>
                </a:cxn>
              </a:cxnLst>
              <a:rect l="0" t="0" r="r" b="b"/>
              <a:pathLst>
                <a:path w="296" h="720">
                  <a:moveTo>
                    <a:pt x="248" y="0"/>
                  </a:moveTo>
                  <a:cubicBezTo>
                    <a:pt x="124" y="108"/>
                    <a:pt x="0" y="216"/>
                    <a:pt x="8" y="336"/>
                  </a:cubicBezTo>
                  <a:cubicBezTo>
                    <a:pt x="16" y="456"/>
                    <a:pt x="156" y="588"/>
                    <a:pt x="296" y="720"/>
                  </a:cubicBezTo>
                </a:path>
              </a:pathLst>
            </a:custGeom>
            <a:noFill/>
            <a:ln w="19050" cmpd="sng">
              <a:solidFill>
                <a:schemeClr val="tx1"/>
              </a:solidFill>
              <a:round/>
              <a:headEnd/>
              <a:tailEnd/>
            </a:ln>
            <a:effectLst/>
          </p:spPr>
          <p:txBody>
            <a:bodyPr/>
            <a:lstStyle/>
            <a:p>
              <a:endParaRPr lang="en-US"/>
            </a:p>
          </p:txBody>
        </p:sp>
        <p:sp>
          <p:nvSpPr>
            <p:cNvPr id="159859" name="Freeform 115"/>
            <p:cNvSpPr>
              <a:spLocks/>
            </p:cNvSpPr>
            <p:nvPr/>
          </p:nvSpPr>
          <p:spPr bwMode="auto">
            <a:xfrm>
              <a:off x="3216" y="2976"/>
              <a:ext cx="96" cy="240"/>
            </a:xfrm>
            <a:custGeom>
              <a:avLst/>
              <a:gdLst/>
              <a:ahLst/>
              <a:cxnLst>
                <a:cxn ang="0">
                  <a:pos x="96" y="0"/>
                </a:cxn>
                <a:cxn ang="0">
                  <a:pos x="0" y="144"/>
                </a:cxn>
                <a:cxn ang="0">
                  <a:pos x="96" y="240"/>
                </a:cxn>
              </a:cxnLst>
              <a:rect l="0" t="0" r="r" b="b"/>
              <a:pathLst>
                <a:path w="96" h="240">
                  <a:moveTo>
                    <a:pt x="96" y="0"/>
                  </a:moveTo>
                  <a:cubicBezTo>
                    <a:pt x="48" y="52"/>
                    <a:pt x="0" y="104"/>
                    <a:pt x="0" y="144"/>
                  </a:cubicBezTo>
                  <a:cubicBezTo>
                    <a:pt x="0" y="184"/>
                    <a:pt x="48" y="212"/>
                    <a:pt x="96" y="240"/>
                  </a:cubicBezTo>
                </a:path>
              </a:pathLst>
            </a:custGeom>
            <a:noFill/>
            <a:ln w="19050" cmpd="sng">
              <a:solidFill>
                <a:schemeClr val="tx1"/>
              </a:solidFill>
              <a:round/>
              <a:headEnd/>
              <a:tailEnd/>
            </a:ln>
            <a:effectLst/>
          </p:spPr>
          <p:txBody>
            <a:bodyPr/>
            <a:lstStyle/>
            <a:p>
              <a:endParaRPr lang="en-US"/>
            </a:p>
          </p:txBody>
        </p:sp>
        <p:sp>
          <p:nvSpPr>
            <p:cNvPr id="159862" name="Freeform 118"/>
            <p:cNvSpPr>
              <a:spLocks/>
            </p:cNvSpPr>
            <p:nvPr/>
          </p:nvSpPr>
          <p:spPr bwMode="auto">
            <a:xfrm>
              <a:off x="3264" y="3696"/>
              <a:ext cx="96" cy="240"/>
            </a:xfrm>
            <a:custGeom>
              <a:avLst/>
              <a:gdLst/>
              <a:ahLst/>
              <a:cxnLst>
                <a:cxn ang="0">
                  <a:pos x="96" y="0"/>
                </a:cxn>
                <a:cxn ang="0">
                  <a:pos x="0" y="144"/>
                </a:cxn>
                <a:cxn ang="0">
                  <a:pos x="96" y="240"/>
                </a:cxn>
              </a:cxnLst>
              <a:rect l="0" t="0" r="r" b="b"/>
              <a:pathLst>
                <a:path w="96" h="240">
                  <a:moveTo>
                    <a:pt x="96" y="0"/>
                  </a:moveTo>
                  <a:cubicBezTo>
                    <a:pt x="48" y="52"/>
                    <a:pt x="0" y="104"/>
                    <a:pt x="0" y="144"/>
                  </a:cubicBezTo>
                  <a:cubicBezTo>
                    <a:pt x="0" y="184"/>
                    <a:pt x="48" y="212"/>
                    <a:pt x="96" y="240"/>
                  </a:cubicBezTo>
                </a:path>
              </a:pathLst>
            </a:custGeom>
            <a:noFill/>
            <a:ln w="19050" cmpd="sng">
              <a:solidFill>
                <a:schemeClr val="tx1"/>
              </a:solidFill>
              <a:round/>
              <a:headEnd/>
              <a:tailEnd/>
            </a:ln>
            <a:effectLst/>
          </p:spPr>
          <p:txBody>
            <a:bodyPr/>
            <a:lstStyle/>
            <a:p>
              <a:endParaRPr lang="en-US"/>
            </a:p>
          </p:txBody>
        </p:sp>
      </p:grpSp>
      <p:grpSp>
        <p:nvGrpSpPr>
          <p:cNvPr id="3" name="Group 123"/>
          <p:cNvGrpSpPr>
            <a:grpSpLocks/>
          </p:cNvGrpSpPr>
          <p:nvPr/>
        </p:nvGrpSpPr>
        <p:grpSpPr bwMode="auto">
          <a:xfrm rot="16200000" flipH="1">
            <a:off x="8077994" y="4737894"/>
            <a:ext cx="1384300" cy="1814512"/>
            <a:chOff x="4024" y="2880"/>
            <a:chExt cx="872" cy="1143"/>
          </a:xfrm>
        </p:grpSpPr>
        <p:sp>
          <p:nvSpPr>
            <p:cNvPr id="159854" name="Text Box 110"/>
            <p:cNvSpPr txBox="1">
              <a:spLocks noChangeArrowheads="1"/>
            </p:cNvSpPr>
            <p:nvPr/>
          </p:nvSpPr>
          <p:spPr bwMode="auto">
            <a:xfrm>
              <a:off x="4272" y="2880"/>
              <a:ext cx="480" cy="231"/>
            </a:xfrm>
            <a:prstGeom prst="rect">
              <a:avLst/>
            </a:prstGeom>
            <a:noFill/>
            <a:ln w="9525">
              <a:noFill/>
              <a:miter lim="800000"/>
              <a:headEnd/>
              <a:tailEnd/>
            </a:ln>
            <a:effectLst/>
          </p:spPr>
          <p:txBody>
            <a:bodyPr>
              <a:spAutoFit/>
            </a:bodyPr>
            <a:lstStyle/>
            <a:p>
              <a:pPr>
                <a:spcBef>
                  <a:spcPct val="50000"/>
                </a:spcBef>
              </a:pPr>
              <a:r>
                <a:rPr lang="en-US"/>
                <a:t>I – J</a:t>
              </a:r>
            </a:p>
          </p:txBody>
        </p:sp>
        <p:sp>
          <p:nvSpPr>
            <p:cNvPr id="159855" name="Text Box 111"/>
            <p:cNvSpPr txBox="1">
              <a:spLocks noChangeArrowheads="1"/>
            </p:cNvSpPr>
            <p:nvPr/>
          </p:nvSpPr>
          <p:spPr bwMode="auto">
            <a:xfrm>
              <a:off x="4272" y="3120"/>
              <a:ext cx="480" cy="231"/>
            </a:xfrm>
            <a:prstGeom prst="rect">
              <a:avLst/>
            </a:prstGeom>
            <a:noFill/>
            <a:ln w="9525">
              <a:noFill/>
              <a:miter lim="800000"/>
              <a:headEnd/>
              <a:tailEnd/>
            </a:ln>
            <a:effectLst/>
          </p:spPr>
          <p:txBody>
            <a:bodyPr>
              <a:spAutoFit/>
            </a:bodyPr>
            <a:lstStyle/>
            <a:p>
              <a:pPr>
                <a:spcBef>
                  <a:spcPct val="50000"/>
                </a:spcBef>
              </a:pPr>
              <a:r>
                <a:rPr lang="en-US"/>
                <a:t>K – L</a:t>
              </a:r>
            </a:p>
          </p:txBody>
        </p:sp>
        <p:sp>
          <p:nvSpPr>
            <p:cNvPr id="159856" name="Text Box 112"/>
            <p:cNvSpPr txBox="1">
              <a:spLocks noChangeArrowheads="1"/>
            </p:cNvSpPr>
            <p:nvPr/>
          </p:nvSpPr>
          <p:spPr bwMode="auto">
            <a:xfrm>
              <a:off x="4272" y="3552"/>
              <a:ext cx="624" cy="231"/>
            </a:xfrm>
            <a:prstGeom prst="rect">
              <a:avLst/>
            </a:prstGeom>
            <a:noFill/>
            <a:ln w="9525">
              <a:noFill/>
              <a:miter lim="800000"/>
              <a:headEnd/>
              <a:tailEnd/>
            </a:ln>
            <a:effectLst/>
          </p:spPr>
          <p:txBody>
            <a:bodyPr>
              <a:spAutoFit/>
            </a:bodyPr>
            <a:lstStyle/>
            <a:p>
              <a:pPr>
                <a:spcBef>
                  <a:spcPct val="50000"/>
                </a:spcBef>
              </a:pPr>
              <a:r>
                <a:rPr lang="en-US"/>
                <a:t> M – N</a:t>
              </a:r>
            </a:p>
          </p:txBody>
        </p:sp>
        <p:sp>
          <p:nvSpPr>
            <p:cNvPr id="159857" name="Text Box 113"/>
            <p:cNvSpPr txBox="1">
              <a:spLocks noChangeArrowheads="1"/>
            </p:cNvSpPr>
            <p:nvPr/>
          </p:nvSpPr>
          <p:spPr bwMode="auto">
            <a:xfrm>
              <a:off x="4272" y="3792"/>
              <a:ext cx="576" cy="231"/>
            </a:xfrm>
            <a:prstGeom prst="rect">
              <a:avLst/>
            </a:prstGeom>
            <a:noFill/>
            <a:ln w="9525">
              <a:noFill/>
              <a:miter lim="800000"/>
              <a:headEnd/>
              <a:tailEnd/>
            </a:ln>
            <a:effectLst/>
          </p:spPr>
          <p:txBody>
            <a:bodyPr>
              <a:spAutoFit/>
            </a:bodyPr>
            <a:lstStyle/>
            <a:p>
              <a:pPr>
                <a:spcBef>
                  <a:spcPct val="50000"/>
                </a:spcBef>
              </a:pPr>
              <a:r>
                <a:rPr lang="en-US"/>
                <a:t>O – P</a:t>
              </a:r>
            </a:p>
          </p:txBody>
        </p:sp>
        <p:sp>
          <p:nvSpPr>
            <p:cNvPr id="159860" name="Freeform 116"/>
            <p:cNvSpPr>
              <a:spLocks/>
            </p:cNvSpPr>
            <p:nvPr/>
          </p:nvSpPr>
          <p:spPr bwMode="auto">
            <a:xfrm>
              <a:off x="4024" y="2976"/>
              <a:ext cx="296" cy="720"/>
            </a:xfrm>
            <a:custGeom>
              <a:avLst/>
              <a:gdLst/>
              <a:ahLst/>
              <a:cxnLst>
                <a:cxn ang="0">
                  <a:pos x="248" y="0"/>
                </a:cxn>
                <a:cxn ang="0">
                  <a:pos x="8" y="336"/>
                </a:cxn>
                <a:cxn ang="0">
                  <a:pos x="296" y="720"/>
                </a:cxn>
              </a:cxnLst>
              <a:rect l="0" t="0" r="r" b="b"/>
              <a:pathLst>
                <a:path w="296" h="720">
                  <a:moveTo>
                    <a:pt x="248" y="0"/>
                  </a:moveTo>
                  <a:cubicBezTo>
                    <a:pt x="124" y="108"/>
                    <a:pt x="0" y="216"/>
                    <a:pt x="8" y="336"/>
                  </a:cubicBezTo>
                  <a:cubicBezTo>
                    <a:pt x="16" y="456"/>
                    <a:pt x="156" y="588"/>
                    <a:pt x="296" y="720"/>
                  </a:cubicBezTo>
                </a:path>
              </a:pathLst>
            </a:custGeom>
            <a:noFill/>
            <a:ln w="19050" cmpd="sng">
              <a:solidFill>
                <a:schemeClr val="tx1"/>
              </a:solidFill>
              <a:round/>
              <a:headEnd/>
              <a:tailEnd/>
            </a:ln>
            <a:effectLst/>
          </p:spPr>
          <p:txBody>
            <a:bodyPr/>
            <a:lstStyle/>
            <a:p>
              <a:endParaRPr lang="en-US"/>
            </a:p>
          </p:txBody>
        </p:sp>
        <p:sp>
          <p:nvSpPr>
            <p:cNvPr id="159861" name="Freeform 117"/>
            <p:cNvSpPr>
              <a:spLocks/>
            </p:cNvSpPr>
            <p:nvPr/>
          </p:nvSpPr>
          <p:spPr bwMode="auto">
            <a:xfrm>
              <a:off x="4176" y="2976"/>
              <a:ext cx="96" cy="240"/>
            </a:xfrm>
            <a:custGeom>
              <a:avLst/>
              <a:gdLst/>
              <a:ahLst/>
              <a:cxnLst>
                <a:cxn ang="0">
                  <a:pos x="96" y="0"/>
                </a:cxn>
                <a:cxn ang="0">
                  <a:pos x="0" y="144"/>
                </a:cxn>
                <a:cxn ang="0">
                  <a:pos x="96" y="240"/>
                </a:cxn>
              </a:cxnLst>
              <a:rect l="0" t="0" r="r" b="b"/>
              <a:pathLst>
                <a:path w="96" h="240">
                  <a:moveTo>
                    <a:pt x="96" y="0"/>
                  </a:moveTo>
                  <a:cubicBezTo>
                    <a:pt x="48" y="52"/>
                    <a:pt x="0" y="104"/>
                    <a:pt x="0" y="144"/>
                  </a:cubicBezTo>
                  <a:cubicBezTo>
                    <a:pt x="0" y="184"/>
                    <a:pt x="48" y="212"/>
                    <a:pt x="96" y="240"/>
                  </a:cubicBezTo>
                </a:path>
              </a:pathLst>
            </a:custGeom>
            <a:noFill/>
            <a:ln w="19050" cmpd="sng">
              <a:solidFill>
                <a:schemeClr val="tx1"/>
              </a:solidFill>
              <a:round/>
              <a:headEnd/>
              <a:tailEnd/>
            </a:ln>
            <a:effectLst/>
          </p:spPr>
          <p:txBody>
            <a:bodyPr/>
            <a:lstStyle/>
            <a:p>
              <a:endParaRPr lang="en-US"/>
            </a:p>
          </p:txBody>
        </p:sp>
        <p:sp>
          <p:nvSpPr>
            <p:cNvPr id="159863" name="Freeform 119"/>
            <p:cNvSpPr>
              <a:spLocks/>
            </p:cNvSpPr>
            <p:nvPr/>
          </p:nvSpPr>
          <p:spPr bwMode="auto">
            <a:xfrm>
              <a:off x="4224" y="3696"/>
              <a:ext cx="96" cy="240"/>
            </a:xfrm>
            <a:custGeom>
              <a:avLst/>
              <a:gdLst/>
              <a:ahLst/>
              <a:cxnLst>
                <a:cxn ang="0">
                  <a:pos x="96" y="0"/>
                </a:cxn>
                <a:cxn ang="0">
                  <a:pos x="0" y="144"/>
                </a:cxn>
                <a:cxn ang="0">
                  <a:pos x="96" y="240"/>
                </a:cxn>
              </a:cxnLst>
              <a:rect l="0" t="0" r="r" b="b"/>
              <a:pathLst>
                <a:path w="96" h="240">
                  <a:moveTo>
                    <a:pt x="96" y="0"/>
                  </a:moveTo>
                  <a:cubicBezTo>
                    <a:pt x="48" y="52"/>
                    <a:pt x="0" y="104"/>
                    <a:pt x="0" y="144"/>
                  </a:cubicBezTo>
                  <a:cubicBezTo>
                    <a:pt x="0" y="184"/>
                    <a:pt x="48" y="212"/>
                    <a:pt x="96" y="240"/>
                  </a:cubicBezTo>
                </a:path>
              </a:pathLst>
            </a:custGeom>
            <a:noFill/>
            <a:ln w="19050" cmpd="sng">
              <a:solidFill>
                <a:schemeClr val="tx1"/>
              </a:solidFill>
              <a:round/>
              <a:headEnd/>
              <a:tailEnd/>
            </a:ln>
            <a:effectLst/>
          </p:spPr>
          <p:txBody>
            <a:bodyPr/>
            <a:lstStyle/>
            <a:p>
              <a:endParaRPr lang="en-US"/>
            </a:p>
          </p:txBody>
        </p:sp>
      </p:grpSp>
      <p:sp>
        <p:nvSpPr>
          <p:cNvPr id="159865" name="Freeform 121"/>
          <p:cNvSpPr>
            <a:spLocks/>
          </p:cNvSpPr>
          <p:nvPr/>
        </p:nvSpPr>
        <p:spPr bwMode="auto">
          <a:xfrm>
            <a:off x="7024688" y="4648200"/>
            <a:ext cx="990600" cy="685800"/>
          </a:xfrm>
          <a:custGeom>
            <a:avLst/>
            <a:gdLst/>
            <a:ahLst/>
            <a:cxnLst>
              <a:cxn ang="0">
                <a:pos x="0" y="248"/>
              </a:cxn>
              <a:cxn ang="0">
                <a:pos x="480" y="8"/>
              </a:cxn>
              <a:cxn ang="0">
                <a:pos x="912" y="296"/>
              </a:cxn>
            </a:cxnLst>
            <a:rect l="0" t="0" r="r" b="b"/>
            <a:pathLst>
              <a:path w="912" h="296">
                <a:moveTo>
                  <a:pt x="0" y="248"/>
                </a:moveTo>
                <a:cubicBezTo>
                  <a:pt x="164" y="124"/>
                  <a:pt x="328" y="0"/>
                  <a:pt x="480" y="8"/>
                </a:cubicBezTo>
                <a:cubicBezTo>
                  <a:pt x="632" y="16"/>
                  <a:pt x="772" y="156"/>
                  <a:pt x="912" y="296"/>
                </a:cubicBezTo>
              </a:path>
            </a:pathLst>
          </a:custGeom>
          <a:noFill/>
          <a:ln w="19050" cmpd="sng">
            <a:solidFill>
              <a:schemeClr val="tx1"/>
            </a:solidFill>
            <a:round/>
            <a:headEnd/>
            <a:tailEnd/>
          </a:ln>
          <a:effectLst/>
        </p:spPr>
        <p:txBody>
          <a:bodyPr/>
          <a:lstStyle/>
          <a:p>
            <a:endParaRPr lang="en-US"/>
          </a:p>
        </p:txBody>
      </p:sp>
      <p:pic>
        <p:nvPicPr>
          <p:cNvPr id="159869" name="Picture 125"/>
          <p:cNvPicPr>
            <a:picLocks noChangeAspect="1" noChangeArrowheads="1"/>
          </p:cNvPicPr>
          <p:nvPr/>
        </p:nvPicPr>
        <p:blipFill>
          <a:blip r:embed="rId3"/>
          <a:srcRect/>
          <a:stretch>
            <a:fillRect/>
          </a:stretch>
        </p:blipFill>
        <p:spPr bwMode="auto">
          <a:xfrm>
            <a:off x="1828800" y="2667000"/>
            <a:ext cx="2863850" cy="1303338"/>
          </a:xfrm>
          <a:prstGeom prst="rect">
            <a:avLst/>
          </a:prstGeom>
          <a:noFill/>
          <a:ln w="9525">
            <a:noFill/>
            <a:miter lim="800000"/>
            <a:headEnd/>
            <a:tailEnd/>
          </a:ln>
          <a:effectLst/>
        </p:spPr>
      </p:pic>
    </p:spTree>
    <p:extLst>
      <p:ext uri="{BB962C8B-B14F-4D97-AF65-F5344CB8AC3E}">
        <p14:creationId xmlns:p14="http://schemas.microsoft.com/office/powerpoint/2010/main" val="3236889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we fixed that</a:t>
            </a:r>
          </a:p>
        </p:txBody>
      </p:sp>
      <p:sp>
        <p:nvSpPr>
          <p:cNvPr id="3" name="Content Placeholder 2"/>
          <p:cNvSpPr>
            <a:spLocks noGrp="1"/>
          </p:cNvSpPr>
          <p:nvPr>
            <p:ph idx="1"/>
          </p:nvPr>
        </p:nvSpPr>
        <p:spPr/>
        <p:txBody>
          <a:bodyPr/>
          <a:lstStyle/>
          <a:p>
            <a:r>
              <a:rPr lang="en-US" dirty="0"/>
              <a:t>But then they had another idea.</a:t>
            </a:r>
          </a:p>
          <a:p>
            <a:endParaRPr lang="en-US" dirty="0"/>
          </a:p>
          <a:p>
            <a:r>
              <a:rPr lang="en-US" dirty="0"/>
              <a:t>Recall how UDP multicast was used to speed up urgent notifications with Bimodal Multicast.</a:t>
            </a:r>
          </a:p>
          <a:p>
            <a:endParaRPr lang="en-US" dirty="0"/>
          </a:p>
          <a:p>
            <a:r>
              <a:rPr lang="en-US" dirty="0"/>
              <a:t>Could something like that be used to speed up Astrolabe?</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4250161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8428-4FA3-42EE-9B56-8AA5F7118EAD}"/>
              </a:ext>
            </a:extLst>
          </p:cNvPr>
          <p:cNvSpPr>
            <a:spLocks noGrp="1"/>
          </p:cNvSpPr>
          <p:nvPr>
            <p:ph type="title"/>
          </p:nvPr>
        </p:nvSpPr>
        <p:spPr/>
        <p:txBody>
          <a:bodyPr/>
          <a:lstStyle/>
          <a:p>
            <a:r>
              <a:rPr lang="en-US" dirty="0"/>
              <a:t>Information Space perspective</a:t>
            </a:r>
          </a:p>
        </p:txBody>
      </p:sp>
      <p:sp>
        <p:nvSpPr>
          <p:cNvPr id="3" name="Content Placeholder 2">
            <a:extLst>
              <a:ext uri="{FF2B5EF4-FFF2-40B4-BE49-F238E27FC236}">
                <a16:creationId xmlns:a16="http://schemas.microsoft.com/office/drawing/2014/main" id="{2C4386ED-5919-49AF-89A0-B73669ECEF66}"/>
              </a:ext>
            </a:extLst>
          </p:cNvPr>
          <p:cNvSpPr>
            <a:spLocks noGrp="1"/>
          </p:cNvSpPr>
          <p:nvPr>
            <p:ph idx="1"/>
          </p:nvPr>
        </p:nvSpPr>
        <p:spPr/>
        <p:txBody>
          <a:bodyPr/>
          <a:lstStyle/>
          <a:p>
            <a:r>
              <a:rPr lang="en-US" dirty="0"/>
              <a:t>UDP multicast causes a fast “all to most” exchange.  Then a few stragglers need to catch up in the next gossip round or two:</a:t>
            </a:r>
          </a:p>
          <a:p>
            <a:endParaRPr lang="en-US" dirty="0"/>
          </a:p>
          <a:p>
            <a:endParaRPr lang="en-US" dirty="0"/>
          </a:p>
          <a:p>
            <a:r>
              <a:rPr lang="en-US" dirty="0"/>
              <a:t>                                     In this UDP-multicast accelerated graph, we</a:t>
            </a:r>
            <a:br>
              <a:rPr lang="en-US" dirty="0"/>
            </a:br>
            <a:r>
              <a:rPr lang="en-US" dirty="0"/>
              <a:t>                                     get a very accelerated </a:t>
            </a:r>
            <a:r>
              <a:rPr lang="en-US" dirty="0" err="1"/>
              <a:t>covergence</a:t>
            </a:r>
            <a:endParaRPr lang="en-US" dirty="0"/>
          </a:p>
        </p:txBody>
      </p:sp>
      <p:sp>
        <p:nvSpPr>
          <p:cNvPr id="4" name="Footer Placeholder 3">
            <a:extLst>
              <a:ext uri="{FF2B5EF4-FFF2-40B4-BE49-F238E27FC236}">
                <a16:creationId xmlns:a16="http://schemas.microsoft.com/office/drawing/2014/main" id="{06F30AC2-3F44-4A70-B3E4-2331CF649083}"/>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1FC5070E-E18E-4C56-BB87-55314EF5EF30}"/>
              </a:ext>
            </a:extLst>
          </p:cNvPr>
          <p:cNvSpPr>
            <a:spLocks noGrp="1"/>
          </p:cNvSpPr>
          <p:nvPr>
            <p:ph type="sldNum" sz="quarter" idx="12"/>
          </p:nvPr>
        </p:nvSpPr>
        <p:spPr/>
        <p:txBody>
          <a:bodyPr/>
          <a:lstStyle/>
          <a:p>
            <a:fld id="{3C974458-8A97-4835-BF79-1FB6D7856C21}" type="slidenum">
              <a:rPr lang="en-US" smtClean="0"/>
              <a:t>39</a:t>
            </a:fld>
            <a:endParaRPr lang="en-US"/>
          </a:p>
        </p:txBody>
      </p:sp>
      <p:sp>
        <p:nvSpPr>
          <p:cNvPr id="7" name="TextBox 6">
            <a:extLst>
              <a:ext uri="{FF2B5EF4-FFF2-40B4-BE49-F238E27FC236}">
                <a16:creationId xmlns:a16="http://schemas.microsoft.com/office/drawing/2014/main" id="{061BBB6D-542C-40C0-969E-D8080F2E0099}"/>
              </a:ext>
            </a:extLst>
          </p:cNvPr>
          <p:cNvSpPr txBox="1"/>
          <p:nvPr/>
        </p:nvSpPr>
        <p:spPr>
          <a:xfrm>
            <a:off x="1820333" y="3068434"/>
            <a:ext cx="330200" cy="3539430"/>
          </a:xfrm>
          <a:prstGeom prst="rect">
            <a:avLst/>
          </a:prstGeom>
          <a:noFill/>
        </p:spPr>
        <p:txBody>
          <a:bodyPr wrap="square" rtlCol="0">
            <a:spAutoFit/>
          </a:bodyPr>
          <a:lstStyle/>
          <a:p>
            <a:r>
              <a:rPr lang="en-US" sz="1400" b="1" dirty="0"/>
              <a:t>A B C D E F G H I J K L M N O P</a:t>
            </a:r>
          </a:p>
        </p:txBody>
      </p:sp>
      <p:sp>
        <p:nvSpPr>
          <p:cNvPr id="8" name="TextBox 7">
            <a:extLst>
              <a:ext uri="{FF2B5EF4-FFF2-40B4-BE49-F238E27FC236}">
                <a16:creationId xmlns:a16="http://schemas.microsoft.com/office/drawing/2014/main" id="{230AE737-01F2-4D0A-9214-A28D7DE3ADD8}"/>
              </a:ext>
            </a:extLst>
          </p:cNvPr>
          <p:cNvSpPr txBox="1"/>
          <p:nvPr/>
        </p:nvSpPr>
        <p:spPr>
          <a:xfrm>
            <a:off x="2455333" y="3068434"/>
            <a:ext cx="330200" cy="3600986"/>
          </a:xfrm>
          <a:prstGeom prst="rect">
            <a:avLst/>
          </a:prstGeom>
          <a:noFill/>
        </p:spPr>
        <p:txBody>
          <a:bodyPr wrap="square" rtlCol="0">
            <a:spAutoFit/>
          </a:bodyPr>
          <a:lstStyle/>
          <a:p>
            <a:r>
              <a:rPr lang="en-US" sz="1400" b="1" dirty="0"/>
              <a:t>A </a:t>
            </a:r>
          </a:p>
          <a:p>
            <a:br>
              <a:rPr lang="en-US" sz="800" b="1" dirty="0"/>
            </a:br>
            <a:endParaRPr lang="en-US" sz="800" b="1" dirty="0"/>
          </a:p>
          <a:p>
            <a:r>
              <a:rPr lang="en-US" sz="1400" b="1" dirty="0"/>
              <a:t>C D E  </a:t>
            </a:r>
          </a:p>
          <a:p>
            <a:r>
              <a:rPr lang="en-US" sz="1400" b="1" dirty="0"/>
              <a:t> G H I J K L M N O P</a:t>
            </a:r>
          </a:p>
        </p:txBody>
      </p:sp>
      <p:cxnSp>
        <p:nvCxnSpPr>
          <p:cNvPr id="10" name="Straight Arrow Connector 9">
            <a:extLst>
              <a:ext uri="{FF2B5EF4-FFF2-40B4-BE49-F238E27FC236}">
                <a16:creationId xmlns:a16="http://schemas.microsoft.com/office/drawing/2014/main" id="{345E75F4-16A8-4654-A528-0498936F284E}"/>
              </a:ext>
            </a:extLst>
          </p:cNvPr>
          <p:cNvCxnSpPr/>
          <p:nvPr/>
        </p:nvCxnSpPr>
        <p:spPr>
          <a:xfrm flipV="1">
            <a:off x="2040467" y="3276600"/>
            <a:ext cx="499533"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D349C6-783B-4837-BA89-3473900C79E2}"/>
              </a:ext>
            </a:extLst>
          </p:cNvPr>
          <p:cNvCxnSpPr>
            <a:cxnSpLocks/>
          </p:cNvCxnSpPr>
          <p:nvPr/>
        </p:nvCxnSpPr>
        <p:spPr>
          <a:xfrm flipV="1">
            <a:off x="2027766" y="3674533"/>
            <a:ext cx="512234" cy="1049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AEBC4E-624C-4CEC-B58C-756DB0F347E2}"/>
              </a:ext>
            </a:extLst>
          </p:cNvPr>
          <p:cNvCxnSpPr>
            <a:cxnSpLocks/>
          </p:cNvCxnSpPr>
          <p:nvPr/>
        </p:nvCxnSpPr>
        <p:spPr>
          <a:xfrm flipV="1">
            <a:off x="2034116" y="3911600"/>
            <a:ext cx="518585" cy="81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1968C31-E447-450C-B934-746F036FB3A1}"/>
              </a:ext>
            </a:extLst>
          </p:cNvPr>
          <p:cNvCxnSpPr>
            <a:cxnSpLocks/>
          </p:cNvCxnSpPr>
          <p:nvPr/>
        </p:nvCxnSpPr>
        <p:spPr>
          <a:xfrm flipV="1">
            <a:off x="2055284" y="4123267"/>
            <a:ext cx="484716" cy="601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66B67DD-0ADC-49F3-8CBA-D6BD8E0013A8}"/>
              </a:ext>
            </a:extLst>
          </p:cNvPr>
          <p:cNvCxnSpPr>
            <a:cxnSpLocks/>
          </p:cNvCxnSpPr>
          <p:nvPr/>
        </p:nvCxnSpPr>
        <p:spPr>
          <a:xfrm flipV="1">
            <a:off x="2059518" y="4529667"/>
            <a:ext cx="480482" cy="19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45BCCE3-4780-4AB8-947F-7F1F0AE3D0DC}"/>
              </a:ext>
            </a:extLst>
          </p:cNvPr>
          <p:cNvCxnSpPr>
            <a:cxnSpLocks/>
          </p:cNvCxnSpPr>
          <p:nvPr/>
        </p:nvCxnSpPr>
        <p:spPr>
          <a:xfrm>
            <a:off x="2065869" y="4720166"/>
            <a:ext cx="474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80B4F94-54C7-420C-B6C9-172E03325C08}"/>
              </a:ext>
            </a:extLst>
          </p:cNvPr>
          <p:cNvCxnSpPr>
            <a:cxnSpLocks/>
          </p:cNvCxnSpPr>
          <p:nvPr/>
        </p:nvCxnSpPr>
        <p:spPr>
          <a:xfrm>
            <a:off x="2065867" y="4694767"/>
            <a:ext cx="474133" cy="233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DF58DA-A93A-412B-BE21-AE13941044FC}"/>
              </a:ext>
            </a:extLst>
          </p:cNvPr>
          <p:cNvCxnSpPr>
            <a:cxnSpLocks/>
          </p:cNvCxnSpPr>
          <p:nvPr/>
        </p:nvCxnSpPr>
        <p:spPr>
          <a:xfrm>
            <a:off x="2040467" y="4736139"/>
            <a:ext cx="499533" cy="393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071158-C052-42BF-B052-370623503769}"/>
              </a:ext>
            </a:extLst>
          </p:cNvPr>
          <p:cNvCxnSpPr>
            <a:cxnSpLocks/>
          </p:cNvCxnSpPr>
          <p:nvPr/>
        </p:nvCxnSpPr>
        <p:spPr>
          <a:xfrm>
            <a:off x="2048934" y="4690534"/>
            <a:ext cx="491066" cy="664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E568631-8432-4581-A739-1BD6B4A2EF30}"/>
              </a:ext>
            </a:extLst>
          </p:cNvPr>
          <p:cNvCxnSpPr>
            <a:cxnSpLocks/>
          </p:cNvCxnSpPr>
          <p:nvPr/>
        </p:nvCxnSpPr>
        <p:spPr>
          <a:xfrm>
            <a:off x="2023533" y="4742575"/>
            <a:ext cx="516467" cy="848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72FE560-1217-403B-B814-15A6534A2221}"/>
              </a:ext>
            </a:extLst>
          </p:cNvPr>
          <p:cNvCxnSpPr>
            <a:cxnSpLocks/>
          </p:cNvCxnSpPr>
          <p:nvPr/>
        </p:nvCxnSpPr>
        <p:spPr>
          <a:xfrm>
            <a:off x="2057401" y="4724400"/>
            <a:ext cx="482599" cy="1068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2C6074-416B-4A5A-8BFE-CB50CCF97C5E}"/>
              </a:ext>
            </a:extLst>
          </p:cNvPr>
          <p:cNvCxnSpPr>
            <a:cxnSpLocks/>
          </p:cNvCxnSpPr>
          <p:nvPr/>
        </p:nvCxnSpPr>
        <p:spPr>
          <a:xfrm>
            <a:off x="2074335" y="4749349"/>
            <a:ext cx="465665" cy="125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E3436D8-4EDD-4144-9001-2E5AC1218712}"/>
              </a:ext>
            </a:extLst>
          </p:cNvPr>
          <p:cNvCxnSpPr>
            <a:cxnSpLocks/>
          </p:cNvCxnSpPr>
          <p:nvPr/>
        </p:nvCxnSpPr>
        <p:spPr>
          <a:xfrm>
            <a:off x="2065868" y="4780519"/>
            <a:ext cx="480482" cy="1422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B379AC6-3560-4C69-AECA-3BD5959DDA24}"/>
              </a:ext>
            </a:extLst>
          </p:cNvPr>
          <p:cNvCxnSpPr>
            <a:cxnSpLocks/>
          </p:cNvCxnSpPr>
          <p:nvPr/>
        </p:nvCxnSpPr>
        <p:spPr>
          <a:xfrm>
            <a:off x="2065867" y="4733488"/>
            <a:ext cx="493184" cy="1665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6C0B004-1A57-4DE8-8990-DD64C6361C07}"/>
              </a:ext>
            </a:extLst>
          </p:cNvPr>
          <p:cNvSpPr txBox="1"/>
          <p:nvPr/>
        </p:nvSpPr>
        <p:spPr>
          <a:xfrm>
            <a:off x="2844800" y="3969378"/>
            <a:ext cx="812800" cy="307777"/>
          </a:xfrm>
          <a:prstGeom prst="rect">
            <a:avLst/>
          </a:prstGeom>
          <a:noFill/>
        </p:spPr>
        <p:txBody>
          <a:bodyPr wrap="square" rtlCol="0">
            <a:spAutoFit/>
          </a:bodyPr>
          <a:lstStyle/>
          <a:p>
            <a:r>
              <a:rPr lang="en-US" sz="1400" b="1" dirty="0"/>
              <a:t>F       B</a:t>
            </a:r>
          </a:p>
        </p:txBody>
      </p:sp>
      <p:cxnSp>
        <p:nvCxnSpPr>
          <p:cNvPr id="39" name="Straight Arrow Connector 38">
            <a:extLst>
              <a:ext uri="{FF2B5EF4-FFF2-40B4-BE49-F238E27FC236}">
                <a16:creationId xmlns:a16="http://schemas.microsoft.com/office/drawing/2014/main" id="{40AEBA3C-6CDE-4A8E-B821-F29319BC1AF8}"/>
              </a:ext>
            </a:extLst>
          </p:cNvPr>
          <p:cNvCxnSpPr>
            <a:cxnSpLocks/>
          </p:cNvCxnSpPr>
          <p:nvPr/>
        </p:nvCxnSpPr>
        <p:spPr>
          <a:xfrm>
            <a:off x="2675467" y="4123267"/>
            <a:ext cx="211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CCA1D00-FC02-449F-A940-27EF16AF0A89}"/>
              </a:ext>
            </a:extLst>
          </p:cNvPr>
          <p:cNvCxnSpPr>
            <a:cxnSpLocks/>
          </p:cNvCxnSpPr>
          <p:nvPr/>
        </p:nvCxnSpPr>
        <p:spPr>
          <a:xfrm>
            <a:off x="3064932" y="4123265"/>
            <a:ext cx="211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44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1C2E-23C6-413F-946F-23905341660A}"/>
              </a:ext>
            </a:extLst>
          </p:cNvPr>
          <p:cNvSpPr>
            <a:spLocks noGrp="1"/>
          </p:cNvSpPr>
          <p:nvPr>
            <p:ph type="title"/>
          </p:nvPr>
        </p:nvSpPr>
        <p:spPr/>
        <p:txBody>
          <a:bodyPr/>
          <a:lstStyle/>
          <a:p>
            <a:r>
              <a:rPr lang="en-US" dirty="0"/>
              <a:t>So why not use gossip “everywhere”?</a:t>
            </a:r>
          </a:p>
        </p:txBody>
      </p:sp>
      <p:sp>
        <p:nvSpPr>
          <p:cNvPr id="3" name="Content Placeholder 2">
            <a:extLst>
              <a:ext uri="{FF2B5EF4-FFF2-40B4-BE49-F238E27FC236}">
                <a16:creationId xmlns:a16="http://schemas.microsoft.com/office/drawing/2014/main" id="{8A53A162-6D41-466C-B0B4-3C99F1E9CEED}"/>
              </a:ext>
            </a:extLst>
          </p:cNvPr>
          <p:cNvSpPr>
            <a:spLocks noGrp="1"/>
          </p:cNvSpPr>
          <p:nvPr>
            <p:ph idx="1"/>
          </p:nvPr>
        </p:nvSpPr>
        <p:spPr/>
        <p:txBody>
          <a:bodyPr/>
          <a:lstStyle/>
          <a:p>
            <a:r>
              <a:rPr lang="en-US" dirty="0"/>
              <a:t>There are many tasks where the fit seems quite good, like blockchain and system management.</a:t>
            </a:r>
          </a:p>
          <a:p>
            <a:endParaRPr lang="en-US" dirty="0"/>
          </a:p>
          <a:p>
            <a:r>
              <a:rPr lang="en-US" dirty="0"/>
              <a:t>In a cloud datacenter, gossip is appealing for checking to see if systems have hung processes, monitoring loads, or tracking storage capacity.</a:t>
            </a:r>
          </a:p>
          <a:p>
            <a:endParaRPr lang="en-US" dirty="0"/>
          </a:p>
          <a:p>
            <a:r>
              <a:rPr lang="en-US" dirty="0"/>
              <a:t>The underlying values change slowly, so even a “slow” tracker will still be pretty accurate.</a:t>
            </a:r>
          </a:p>
        </p:txBody>
      </p:sp>
      <p:sp>
        <p:nvSpPr>
          <p:cNvPr id="4" name="Footer Placeholder 3">
            <a:extLst>
              <a:ext uri="{FF2B5EF4-FFF2-40B4-BE49-F238E27FC236}">
                <a16:creationId xmlns:a16="http://schemas.microsoft.com/office/drawing/2014/main" id="{C37031D6-1767-42E2-B16B-77177C581C66}"/>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D7C229F7-26A3-4EE5-8FF5-FBD99F75255E}"/>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490996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think we should try that!</a:t>
            </a:r>
          </a:p>
        </p:txBody>
      </p:sp>
      <p:sp>
        <p:nvSpPr>
          <p:cNvPr id="3" name="Content Placeholder 2"/>
          <p:cNvSpPr>
            <a:spLocks noGrp="1"/>
          </p:cNvSpPr>
          <p:nvPr>
            <p:ph idx="1"/>
          </p:nvPr>
        </p:nvSpPr>
        <p:spPr/>
        <p:txBody>
          <a:bodyPr/>
          <a:lstStyle/>
          <a:p>
            <a:r>
              <a:rPr lang="en-US" dirty="0"/>
              <a:t>We don’t have time today to explore this (open) question.  But it seems like it might be a good idea.</a:t>
            </a:r>
          </a:p>
          <a:p>
            <a:endParaRPr lang="en-US" dirty="0"/>
          </a:p>
          <a:p>
            <a:r>
              <a:rPr lang="en-US" dirty="0"/>
              <a:t>But we </a:t>
            </a:r>
            <a:r>
              <a:rPr lang="en-US" u="sng" dirty="0"/>
              <a:t>do</a:t>
            </a:r>
            <a:r>
              <a:rPr lang="en-US" dirty="0"/>
              <a:t> have time to understand UDP multicast in more detail, and to hear about an issue it already had, unrelated to using it for Astrolabe or any other kind of gossip.</a:t>
            </a:r>
          </a:p>
          <a:p>
            <a:endParaRPr lang="en-US" dirty="0"/>
          </a:p>
          <a:p>
            <a:r>
              <a:rPr lang="en-US" dirty="0"/>
              <a:t>This issue arose in a famous product, but we won’t mention its name.</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pic>
        <p:nvPicPr>
          <p:cNvPr id="6" name="Picture 4" descr="See the source image">
            <a:extLst>
              <a:ext uri="{FF2B5EF4-FFF2-40B4-BE49-F238E27FC236}">
                <a16:creationId xmlns:a16="http://schemas.microsoft.com/office/drawing/2014/main" id="{8D3AE705-C0B3-23B9-E63E-C1A7B0806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3799" y="112976"/>
            <a:ext cx="18669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05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43" name="Rectangle 1036">
            <a:extLst>
              <a:ext uri="{FF2B5EF4-FFF2-40B4-BE49-F238E27FC236}">
                <a16:creationId xmlns:a16="http://schemas.microsoft.com/office/drawing/2014/main" id="{2A85F7B3-F4E6-4FBF-B74E-43CAB468F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itle 5">
            <a:extLst>
              <a:ext uri="{FF2B5EF4-FFF2-40B4-BE49-F238E27FC236}">
                <a16:creationId xmlns:a16="http://schemas.microsoft.com/office/drawing/2014/main" id="{03F437E4-ED43-A74D-0118-FA1143D86C65}"/>
              </a:ext>
            </a:extLst>
          </p:cNvPr>
          <p:cNvSpPr>
            <a:spLocks noGrp="1"/>
          </p:cNvSpPr>
          <p:nvPr>
            <p:ph type="title"/>
          </p:nvPr>
        </p:nvSpPr>
        <p:spPr>
          <a:xfrm>
            <a:off x="362139" y="640080"/>
            <a:ext cx="5241956" cy="3034857"/>
          </a:xfrm>
        </p:spPr>
        <p:txBody>
          <a:bodyPr vert="horz" lIns="91440" tIns="45720" rIns="91440" bIns="45720" rtlCol="0" anchor="b">
            <a:normAutofit/>
          </a:bodyPr>
          <a:lstStyle/>
          <a:p>
            <a:r>
              <a:rPr lang="en-US" sz="4400" b="1" kern="1200" cap="all" spc="200" baseline="0" dirty="0">
                <a:solidFill>
                  <a:schemeClr val="tx1">
                    <a:lumMod val="95000"/>
                    <a:lumOff val="5000"/>
                  </a:schemeClr>
                </a:solidFill>
                <a:latin typeface="+mj-lt"/>
                <a:ea typeface="+mj-ea"/>
                <a:cs typeface="+mj-cs"/>
              </a:rPr>
              <a:t>Cautionary Tale 3: Multicast Meltdown</a:t>
            </a:r>
          </a:p>
        </p:txBody>
      </p:sp>
      <p:cxnSp>
        <p:nvCxnSpPr>
          <p:cNvPr id="1044" name="Straight Connector 1038">
            <a:extLst>
              <a:ext uri="{FF2B5EF4-FFF2-40B4-BE49-F238E27FC236}">
                <a16:creationId xmlns:a16="http://schemas.microsoft.com/office/drawing/2014/main" id="{73741D5B-1709-4CDB-963A-CC3C749412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47548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E22BB748-5475-3718-55C0-2EA713514E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2952" y="2344518"/>
            <a:ext cx="5458968" cy="21699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89BFEA1-E980-EDFC-BB6F-0471548C13D5}"/>
              </a:ext>
            </a:extLst>
          </p:cNvPr>
          <p:cNvSpPr>
            <a:spLocks noGrp="1"/>
          </p:cNvSpPr>
          <p:nvPr>
            <p:ph type="ftr" sz="quarter" idx="11"/>
          </p:nvPr>
        </p:nvSpPr>
        <p:spPr>
          <a:xfrm>
            <a:off x="4842933" y="6470704"/>
            <a:ext cx="5901459"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rPr>
              <a:t>CS5412 Cloud Computing, Fall 2022</a:t>
            </a:r>
          </a:p>
        </p:txBody>
      </p:sp>
      <p:sp>
        <p:nvSpPr>
          <p:cNvPr id="5" name="Slide Number Placeholder 4">
            <a:extLst>
              <a:ext uri="{FF2B5EF4-FFF2-40B4-BE49-F238E27FC236}">
                <a16:creationId xmlns:a16="http://schemas.microsoft.com/office/drawing/2014/main" id="{AFF668D7-4662-1958-E377-AA4F5BF85DBC}"/>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C974458-8A97-4835-BF79-1FB6D7856C2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416744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3E33-1428-AB91-C128-3AC4C332F0D5}"/>
              </a:ext>
            </a:extLst>
          </p:cNvPr>
          <p:cNvSpPr>
            <a:spLocks noGrp="1"/>
          </p:cNvSpPr>
          <p:nvPr>
            <p:ph type="title"/>
          </p:nvPr>
        </p:nvSpPr>
        <p:spPr/>
        <p:txBody>
          <a:bodyPr/>
          <a:lstStyle/>
          <a:p>
            <a:r>
              <a:rPr lang="en-US" dirty="0"/>
              <a:t>At one time, people were very excited about UDP multicast!</a:t>
            </a:r>
          </a:p>
        </p:txBody>
      </p:sp>
      <p:sp>
        <p:nvSpPr>
          <p:cNvPr id="3" name="Content Placeholder 2">
            <a:extLst>
              <a:ext uri="{FF2B5EF4-FFF2-40B4-BE49-F238E27FC236}">
                <a16:creationId xmlns:a16="http://schemas.microsoft.com/office/drawing/2014/main" id="{BD87A398-78B9-9863-559D-ECE8E7CF6FD1}"/>
              </a:ext>
            </a:extLst>
          </p:cNvPr>
          <p:cNvSpPr>
            <a:spLocks noGrp="1"/>
          </p:cNvSpPr>
          <p:nvPr>
            <p:ph idx="1"/>
          </p:nvPr>
        </p:nvSpPr>
        <p:spPr/>
        <p:txBody>
          <a:bodyPr/>
          <a:lstStyle/>
          <a:p>
            <a:r>
              <a:rPr lang="en-US" dirty="0"/>
              <a:t>In fact we have used two terms, I’ll explain them for clarity</a:t>
            </a:r>
          </a:p>
          <a:p>
            <a:pPr>
              <a:buFont typeface="Wingdings" panose="05000000000000000000" pitchFamily="2" charset="2"/>
              <a:buChar char="Ø"/>
            </a:pPr>
            <a:r>
              <a:rPr lang="en-US" dirty="0"/>
              <a:t>  IP multicast.  This is part of the definition of the Internet IP packet</a:t>
            </a:r>
            <a:br>
              <a:rPr lang="en-US" dirty="0"/>
            </a:br>
            <a:r>
              <a:rPr lang="en-US" dirty="0"/>
              <a:t>    protocol.  Like IP itself, it works for packets of maximum size 1400 bytes</a:t>
            </a:r>
          </a:p>
          <a:p>
            <a:pPr>
              <a:buFont typeface="Wingdings" panose="05000000000000000000" pitchFamily="2" charset="2"/>
              <a:buChar char="Ø"/>
            </a:pPr>
            <a:r>
              <a:rPr lang="en-US" dirty="0"/>
              <a:t>  UDP multicast.  “Slices” larger packets into 1400 byte segments</a:t>
            </a:r>
          </a:p>
          <a:p>
            <a:pPr marL="0" indent="0">
              <a:buNone/>
            </a:pPr>
            <a:endParaRPr lang="en-US" dirty="0"/>
          </a:p>
          <a:p>
            <a:pPr marL="0" indent="0">
              <a:buNone/>
            </a:pPr>
            <a:r>
              <a:rPr lang="en-US" dirty="0"/>
              <a:t>Neither is a reliable protocol: these are for sending a packet, which will be rapidly routed to its destination(s), but there are no automatic retransmissions if the packet gets lost along the way</a:t>
            </a:r>
          </a:p>
        </p:txBody>
      </p:sp>
      <p:sp>
        <p:nvSpPr>
          <p:cNvPr id="4" name="Footer Placeholder 3">
            <a:extLst>
              <a:ext uri="{FF2B5EF4-FFF2-40B4-BE49-F238E27FC236}">
                <a16:creationId xmlns:a16="http://schemas.microsoft.com/office/drawing/2014/main" id="{805B963A-43F7-7043-F15E-09B9BF40AF78}"/>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DD7636B-8DD1-03A8-1E62-E41C15745DBC}"/>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04338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a:t>
            </a:r>
          </a:p>
        </p:txBody>
      </p:sp>
      <p:sp>
        <p:nvSpPr>
          <p:cNvPr id="3" name="Content Placeholder 2"/>
          <p:cNvSpPr>
            <a:spLocks noGrp="1"/>
          </p:cNvSpPr>
          <p:nvPr>
            <p:ph idx="1"/>
          </p:nvPr>
        </p:nvSpPr>
        <p:spPr/>
        <p:txBody>
          <a:bodyPr>
            <a:normAutofit/>
          </a:bodyPr>
          <a:lstStyle/>
          <a:p>
            <a:pPr marL="0" indent="0">
              <a:buNone/>
            </a:pPr>
            <a:r>
              <a:rPr lang="en-US" dirty="0"/>
              <a:t>Infrastructure tools designers think about technology as building blocks.</a:t>
            </a:r>
          </a:p>
          <a:p>
            <a:endParaRPr lang="en-US" dirty="0"/>
          </a:p>
          <a:p>
            <a:r>
              <a:rPr lang="en-US" dirty="0"/>
              <a:t>They focus on modular components and match the properties of the resulting infrastructure tool to the available building blocks.</a:t>
            </a:r>
          </a:p>
          <a:p>
            <a:endParaRPr lang="en-US" dirty="0"/>
          </a:p>
          <a:p>
            <a:r>
              <a:rPr lang="en-US" dirty="0"/>
              <a:t>But each new combination can bring unexpected problems caused by interactions between elements that work perfectly well “on their own”!</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841454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EF00-4975-4C5C-B980-06C5E5EBD427}"/>
              </a:ext>
            </a:extLst>
          </p:cNvPr>
          <p:cNvSpPr>
            <a:spLocks noGrp="1"/>
          </p:cNvSpPr>
          <p:nvPr>
            <p:ph type="title"/>
          </p:nvPr>
        </p:nvSpPr>
        <p:spPr/>
        <p:txBody>
          <a:bodyPr/>
          <a:lstStyle/>
          <a:p>
            <a:r>
              <a:rPr lang="en-US" dirty="0"/>
              <a:t>How UDP multicast really works</a:t>
            </a:r>
          </a:p>
        </p:txBody>
      </p:sp>
      <p:sp>
        <p:nvSpPr>
          <p:cNvPr id="3" name="Content Placeholder 2">
            <a:extLst>
              <a:ext uri="{FF2B5EF4-FFF2-40B4-BE49-F238E27FC236}">
                <a16:creationId xmlns:a16="http://schemas.microsoft.com/office/drawing/2014/main" id="{4FD8BE05-16E2-4500-8A60-29E99E165BB7}"/>
              </a:ext>
            </a:extLst>
          </p:cNvPr>
          <p:cNvSpPr>
            <a:spLocks noGrp="1"/>
          </p:cNvSpPr>
          <p:nvPr>
            <p:ph idx="1"/>
          </p:nvPr>
        </p:nvSpPr>
        <p:spPr/>
        <p:txBody>
          <a:bodyPr/>
          <a:lstStyle/>
          <a:p>
            <a:r>
              <a:rPr lang="en-US" dirty="0"/>
              <a:t>First, the IP system reserves a class of IP addresses for use in UDP multicast.  They are “class D” addresses, and we can think of each one as a unique id plus a unique port number </a:t>
            </a:r>
            <a:r>
              <a:rPr lang="en-US" i="1" dirty="0"/>
              <a:t>shared by a set of receivers.</a:t>
            </a:r>
            <a:endParaRPr lang="en-US" dirty="0"/>
          </a:p>
          <a:p>
            <a:endParaRPr lang="en-US" dirty="0"/>
          </a:p>
          <a:p>
            <a:r>
              <a:rPr lang="en-US" dirty="0"/>
              <a:t>For example, “Ken’s Magic Message Bus” might allocate IP address D:224.10.30 port number 7890 for messages about “extra food”</a:t>
            </a:r>
          </a:p>
          <a:p>
            <a:endParaRPr lang="en-US" dirty="0"/>
          </a:p>
          <a:p>
            <a:r>
              <a:rPr lang="en-US" dirty="0"/>
              <a:t>In KMMB, every pub-sub topic would have its own IP </a:t>
            </a:r>
            <a:r>
              <a:rPr lang="en-US" dirty="0" err="1"/>
              <a:t>address+port</a:t>
            </a:r>
            <a:r>
              <a:rPr lang="en-US" dirty="0"/>
              <a:t> pair.  </a:t>
            </a:r>
          </a:p>
        </p:txBody>
      </p:sp>
      <p:sp>
        <p:nvSpPr>
          <p:cNvPr id="4" name="Footer Placeholder 3">
            <a:extLst>
              <a:ext uri="{FF2B5EF4-FFF2-40B4-BE49-F238E27FC236}">
                <a16:creationId xmlns:a16="http://schemas.microsoft.com/office/drawing/2014/main" id="{1E53FF1F-5709-4A57-AE10-C948811352BB}"/>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A2C75E0E-7E9F-4FD8-ABBF-F0C35D9670B2}"/>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611669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of hardware</a:t>
            </a:r>
          </a:p>
        </p:txBody>
      </p:sp>
      <p:sp>
        <p:nvSpPr>
          <p:cNvPr id="3" name="Content Placeholder 2"/>
          <p:cNvSpPr>
            <a:spLocks noGrp="1"/>
          </p:cNvSpPr>
          <p:nvPr>
            <p:ph idx="1"/>
          </p:nvPr>
        </p:nvSpPr>
        <p:spPr/>
        <p:txBody>
          <a:bodyPr/>
          <a:lstStyle/>
          <a:p>
            <a:r>
              <a:rPr lang="en-US" dirty="0"/>
              <a:t>In UDP multicast, the hardware itself is supposed to route packets only to where they are wanted.</a:t>
            </a:r>
          </a:p>
          <a:p>
            <a:endParaRPr lang="en-US" dirty="0"/>
          </a:p>
          <a:p>
            <a:r>
              <a:rPr lang="en-US" dirty="0"/>
              <a:t>For our message bus, this will be “nodes subscribing to the topic”.  Each (</a:t>
            </a:r>
            <a:r>
              <a:rPr lang="en-US" dirty="0" err="1"/>
              <a:t>ip,port</a:t>
            </a:r>
            <a:r>
              <a:rPr lang="en-US" dirty="0"/>
              <a:t>) pair corresponds to a topic, and we want our packets to go only to subscribers</a:t>
            </a:r>
          </a:p>
          <a:p>
            <a:endParaRPr lang="en-US" dirty="0"/>
          </a:p>
          <a:p>
            <a:r>
              <a:rPr lang="en-US" dirty="0"/>
              <a:t>So the network becomes active, and </a:t>
            </a:r>
            <a:r>
              <a:rPr lang="en-US" i="1" dirty="0"/>
              <a:t>filters</a:t>
            </a:r>
            <a:r>
              <a:rPr lang="en-US" dirty="0"/>
              <a:t> traffic</a:t>
            </a:r>
          </a:p>
        </p:txBody>
      </p:sp>
      <p:sp>
        <p:nvSpPr>
          <p:cNvPr id="4" name="Footer Placeholder 3"/>
          <p:cNvSpPr>
            <a:spLocks noGrp="1"/>
          </p:cNvSpPr>
          <p:nvPr>
            <p:ph type="ftr" sz="quarter" idx="11"/>
          </p:nvPr>
        </p:nvSpPr>
        <p:spPr/>
        <p:txBody>
          <a:bodyPr/>
          <a:lstStyle/>
          <a:p>
            <a:r>
              <a:rPr lang="en-US"/>
              <a:t>CS5412 Cloud Computing, Fall 2022</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3319586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1836-00AD-48FA-91EF-135EF7E91149}"/>
              </a:ext>
            </a:extLst>
          </p:cNvPr>
          <p:cNvSpPr>
            <a:spLocks noGrp="1"/>
          </p:cNvSpPr>
          <p:nvPr>
            <p:ph type="title"/>
          </p:nvPr>
        </p:nvSpPr>
        <p:spPr/>
        <p:txBody>
          <a:bodyPr/>
          <a:lstStyle/>
          <a:p>
            <a:r>
              <a:rPr lang="en-US" dirty="0"/>
              <a:t>The basic mechanisms</a:t>
            </a:r>
          </a:p>
        </p:txBody>
      </p:sp>
      <p:sp>
        <p:nvSpPr>
          <p:cNvPr id="3" name="Content Placeholder 2">
            <a:extLst>
              <a:ext uri="{FF2B5EF4-FFF2-40B4-BE49-F238E27FC236}">
                <a16:creationId xmlns:a16="http://schemas.microsoft.com/office/drawing/2014/main" id="{7997C3A0-AA78-4571-BD84-31D2FD179E95}"/>
              </a:ext>
            </a:extLst>
          </p:cNvPr>
          <p:cNvSpPr>
            <a:spLocks noGrp="1"/>
          </p:cNvSpPr>
          <p:nvPr>
            <p:ph idx="1"/>
          </p:nvPr>
        </p:nvSpPr>
        <p:spPr/>
        <p:txBody>
          <a:bodyPr>
            <a:normAutofit/>
          </a:bodyPr>
          <a:lstStyle/>
          <a:p>
            <a:r>
              <a:rPr lang="en-US" dirty="0"/>
              <a:t>When a machine boots, the message bus server instance launches.  It creates a socket and </a:t>
            </a:r>
            <a:r>
              <a:rPr lang="en-US" i="1" dirty="0"/>
              <a:t>binds</a:t>
            </a:r>
            <a:r>
              <a:rPr lang="en-US" dirty="0"/>
              <a:t> this standard IP address and port to it.</a:t>
            </a:r>
          </a:p>
          <a:p>
            <a:endParaRPr lang="en-US" dirty="0"/>
          </a:p>
          <a:p>
            <a:r>
              <a:rPr lang="en-US" dirty="0"/>
              <a:t>This causes the NIC to begin to watch for messages that match.  In addition, the top of rack switch and datacenter routers are informed that there is a new multicast listener on this segment of the network.</a:t>
            </a:r>
          </a:p>
          <a:p>
            <a:endParaRPr lang="en-US" dirty="0"/>
          </a:p>
          <a:p>
            <a:r>
              <a:rPr lang="en-US" dirty="0"/>
              <a:t>The routers use this knowledge to filter on each forwarding link.</a:t>
            </a:r>
          </a:p>
        </p:txBody>
      </p:sp>
      <p:sp>
        <p:nvSpPr>
          <p:cNvPr id="4" name="Footer Placeholder 3">
            <a:extLst>
              <a:ext uri="{FF2B5EF4-FFF2-40B4-BE49-F238E27FC236}">
                <a16:creationId xmlns:a16="http://schemas.microsoft.com/office/drawing/2014/main" id="{8CAFEB90-7AD6-4B98-A58E-58DDBA827353}"/>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5BA6B44-F7BE-4F92-9A6B-C1D7265BA8F9}"/>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112430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4DC2-1BA3-46B9-AA62-E75F2E4DFE49}"/>
              </a:ext>
            </a:extLst>
          </p:cNvPr>
          <p:cNvSpPr>
            <a:spLocks noGrp="1"/>
          </p:cNvSpPr>
          <p:nvPr>
            <p:ph type="title"/>
          </p:nvPr>
        </p:nvSpPr>
        <p:spPr/>
        <p:txBody>
          <a:bodyPr/>
          <a:lstStyle/>
          <a:p>
            <a:r>
              <a:rPr lang="en-US" dirty="0"/>
              <a:t>Example: Nodes A, B and C are in IP multicast group of KMMB</a:t>
            </a:r>
          </a:p>
        </p:txBody>
      </p:sp>
      <p:sp>
        <p:nvSpPr>
          <p:cNvPr id="4" name="Footer Placeholder 3">
            <a:extLst>
              <a:ext uri="{FF2B5EF4-FFF2-40B4-BE49-F238E27FC236}">
                <a16:creationId xmlns:a16="http://schemas.microsoft.com/office/drawing/2014/main" id="{B96E7609-1E5C-47E3-B545-41ABAEC746CD}"/>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CBB0417-75A7-41D3-A29F-7BE04B9A46B2}"/>
              </a:ext>
            </a:extLst>
          </p:cNvPr>
          <p:cNvSpPr>
            <a:spLocks noGrp="1"/>
          </p:cNvSpPr>
          <p:nvPr>
            <p:ph type="sldNum" sz="quarter" idx="12"/>
          </p:nvPr>
        </p:nvSpPr>
        <p:spPr/>
        <p:txBody>
          <a:bodyPr/>
          <a:lstStyle/>
          <a:p>
            <a:fld id="{3C974458-8A97-4835-BF79-1FB6D7856C21}" type="slidenum">
              <a:rPr lang="en-US" smtClean="0"/>
              <a:t>47</a:t>
            </a:fld>
            <a:endParaRPr lang="en-US"/>
          </a:p>
        </p:txBody>
      </p:sp>
      <p:pic>
        <p:nvPicPr>
          <p:cNvPr id="6" name="Picture 5">
            <a:extLst>
              <a:ext uri="{FF2B5EF4-FFF2-40B4-BE49-F238E27FC236}">
                <a16:creationId xmlns:a16="http://schemas.microsoft.com/office/drawing/2014/main" id="{89AAC785-C335-4B04-A469-BD08CFDE7EA6}"/>
              </a:ext>
            </a:extLst>
          </p:cNvPr>
          <p:cNvPicPr>
            <a:picLocks noChangeAspect="1"/>
          </p:cNvPicPr>
          <p:nvPr/>
        </p:nvPicPr>
        <p:blipFill>
          <a:blip r:embed="rId2"/>
          <a:stretch>
            <a:fillRect/>
          </a:stretch>
        </p:blipFill>
        <p:spPr>
          <a:xfrm>
            <a:off x="2071158" y="2350028"/>
            <a:ext cx="6762750" cy="3190875"/>
          </a:xfrm>
          <a:prstGeom prst="rect">
            <a:avLst/>
          </a:prstGeom>
        </p:spPr>
      </p:pic>
      <p:sp>
        <p:nvSpPr>
          <p:cNvPr id="7" name="TextBox 6">
            <a:extLst>
              <a:ext uri="{FF2B5EF4-FFF2-40B4-BE49-F238E27FC236}">
                <a16:creationId xmlns:a16="http://schemas.microsoft.com/office/drawing/2014/main" id="{94F9112E-BC88-4642-85FC-34B2EB71B5A0}"/>
              </a:ext>
            </a:extLst>
          </p:cNvPr>
          <p:cNvSpPr txBox="1"/>
          <p:nvPr/>
        </p:nvSpPr>
        <p:spPr>
          <a:xfrm>
            <a:off x="2980266" y="5436767"/>
            <a:ext cx="6019800" cy="369332"/>
          </a:xfrm>
          <a:prstGeom prst="rect">
            <a:avLst/>
          </a:prstGeom>
          <a:noFill/>
        </p:spPr>
        <p:txBody>
          <a:bodyPr wrap="square" rtlCol="0">
            <a:spAutoFit/>
          </a:bodyPr>
          <a:lstStyle/>
          <a:p>
            <a:r>
              <a:rPr lang="en-US" b="1" dirty="0">
                <a:solidFill>
                  <a:srgbClr val="C00000"/>
                </a:solidFill>
              </a:rPr>
              <a:t>A                                         B                                              C</a:t>
            </a:r>
          </a:p>
        </p:txBody>
      </p:sp>
      <p:sp>
        <p:nvSpPr>
          <p:cNvPr id="3" name="TextBox 2">
            <a:extLst>
              <a:ext uri="{FF2B5EF4-FFF2-40B4-BE49-F238E27FC236}">
                <a16:creationId xmlns:a16="http://schemas.microsoft.com/office/drawing/2014/main" id="{58520596-CD10-95B4-5C82-89313F6A37F3}"/>
              </a:ext>
            </a:extLst>
          </p:cNvPr>
          <p:cNvSpPr txBox="1"/>
          <p:nvPr/>
        </p:nvSpPr>
        <p:spPr>
          <a:xfrm>
            <a:off x="9352230" y="2888055"/>
            <a:ext cx="2145671" cy="1477328"/>
          </a:xfrm>
          <a:prstGeom prst="rect">
            <a:avLst/>
          </a:prstGeom>
          <a:noFill/>
        </p:spPr>
        <p:txBody>
          <a:bodyPr wrap="square" rtlCol="0">
            <a:spAutoFit/>
          </a:bodyPr>
          <a:lstStyle/>
          <a:p>
            <a:pPr algn="ctr"/>
            <a:r>
              <a:rPr lang="en-US" dirty="0"/>
              <a:t>So-called FAT tree topology has at least 2 routes between each pair of nodes for fault-tolerance</a:t>
            </a:r>
          </a:p>
        </p:txBody>
      </p:sp>
    </p:spTree>
    <p:extLst>
      <p:ext uri="{BB962C8B-B14F-4D97-AF65-F5344CB8AC3E}">
        <p14:creationId xmlns:p14="http://schemas.microsoft.com/office/powerpoint/2010/main" val="2213470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4DC2-1BA3-46B9-AA62-E75F2E4DFE49}"/>
              </a:ext>
            </a:extLst>
          </p:cNvPr>
          <p:cNvSpPr>
            <a:spLocks noGrp="1"/>
          </p:cNvSpPr>
          <p:nvPr>
            <p:ph type="title"/>
          </p:nvPr>
        </p:nvSpPr>
        <p:spPr/>
        <p:txBody>
          <a:bodyPr/>
          <a:lstStyle/>
          <a:p>
            <a:r>
              <a:rPr lang="en-US" dirty="0"/>
              <a:t>Goal: Forward messages efficiently</a:t>
            </a:r>
          </a:p>
        </p:txBody>
      </p:sp>
      <p:sp>
        <p:nvSpPr>
          <p:cNvPr id="4" name="Footer Placeholder 3">
            <a:extLst>
              <a:ext uri="{FF2B5EF4-FFF2-40B4-BE49-F238E27FC236}">
                <a16:creationId xmlns:a16="http://schemas.microsoft.com/office/drawing/2014/main" id="{B96E7609-1E5C-47E3-B545-41ABAEC746CD}"/>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CBB0417-75A7-41D3-A29F-7BE04B9A46B2}"/>
              </a:ext>
            </a:extLst>
          </p:cNvPr>
          <p:cNvSpPr>
            <a:spLocks noGrp="1"/>
          </p:cNvSpPr>
          <p:nvPr>
            <p:ph type="sldNum" sz="quarter" idx="12"/>
          </p:nvPr>
        </p:nvSpPr>
        <p:spPr/>
        <p:txBody>
          <a:bodyPr/>
          <a:lstStyle/>
          <a:p>
            <a:fld id="{3C974458-8A97-4835-BF79-1FB6D7856C21}" type="slidenum">
              <a:rPr lang="en-US" smtClean="0"/>
              <a:t>48</a:t>
            </a:fld>
            <a:endParaRPr lang="en-US"/>
          </a:p>
        </p:txBody>
      </p:sp>
      <p:pic>
        <p:nvPicPr>
          <p:cNvPr id="6" name="Picture 5">
            <a:extLst>
              <a:ext uri="{FF2B5EF4-FFF2-40B4-BE49-F238E27FC236}">
                <a16:creationId xmlns:a16="http://schemas.microsoft.com/office/drawing/2014/main" id="{89AAC785-C335-4B04-A469-BD08CFDE7EA6}"/>
              </a:ext>
            </a:extLst>
          </p:cNvPr>
          <p:cNvPicPr>
            <a:picLocks noChangeAspect="1"/>
          </p:cNvPicPr>
          <p:nvPr/>
        </p:nvPicPr>
        <p:blipFill>
          <a:blip r:embed="rId2"/>
          <a:stretch>
            <a:fillRect/>
          </a:stretch>
        </p:blipFill>
        <p:spPr>
          <a:xfrm>
            <a:off x="2071158" y="2350028"/>
            <a:ext cx="6762750" cy="3190875"/>
          </a:xfrm>
          <a:prstGeom prst="rect">
            <a:avLst/>
          </a:prstGeom>
        </p:spPr>
      </p:pic>
      <p:sp>
        <p:nvSpPr>
          <p:cNvPr id="7" name="TextBox 6">
            <a:extLst>
              <a:ext uri="{FF2B5EF4-FFF2-40B4-BE49-F238E27FC236}">
                <a16:creationId xmlns:a16="http://schemas.microsoft.com/office/drawing/2014/main" id="{94F9112E-BC88-4642-85FC-34B2EB71B5A0}"/>
              </a:ext>
            </a:extLst>
          </p:cNvPr>
          <p:cNvSpPr txBox="1"/>
          <p:nvPr/>
        </p:nvSpPr>
        <p:spPr>
          <a:xfrm>
            <a:off x="2980266" y="5436767"/>
            <a:ext cx="6019800" cy="369332"/>
          </a:xfrm>
          <a:prstGeom prst="rect">
            <a:avLst/>
          </a:prstGeom>
          <a:noFill/>
        </p:spPr>
        <p:txBody>
          <a:bodyPr wrap="square" rtlCol="0">
            <a:spAutoFit/>
          </a:bodyPr>
          <a:lstStyle/>
          <a:p>
            <a:r>
              <a:rPr lang="en-US" b="1" dirty="0">
                <a:solidFill>
                  <a:srgbClr val="C00000"/>
                </a:solidFill>
              </a:rPr>
              <a:t>A                                         B                                              C</a:t>
            </a:r>
          </a:p>
        </p:txBody>
      </p:sp>
      <p:sp>
        <p:nvSpPr>
          <p:cNvPr id="3" name="TextBox 2">
            <a:extLst>
              <a:ext uri="{FF2B5EF4-FFF2-40B4-BE49-F238E27FC236}">
                <a16:creationId xmlns:a16="http://schemas.microsoft.com/office/drawing/2014/main" id="{58520596-CD10-95B4-5C82-89313F6A37F3}"/>
              </a:ext>
            </a:extLst>
          </p:cNvPr>
          <p:cNvSpPr txBox="1"/>
          <p:nvPr/>
        </p:nvSpPr>
        <p:spPr>
          <a:xfrm>
            <a:off x="9352230" y="2888055"/>
            <a:ext cx="2145671" cy="2031325"/>
          </a:xfrm>
          <a:prstGeom prst="rect">
            <a:avLst/>
          </a:prstGeom>
          <a:noFill/>
        </p:spPr>
        <p:txBody>
          <a:bodyPr wrap="square" rtlCol="0">
            <a:spAutoFit/>
          </a:bodyPr>
          <a:lstStyle/>
          <a:p>
            <a:pPr algn="ctr"/>
            <a:r>
              <a:rPr lang="en-US" dirty="0"/>
              <a:t>Ideally, B and C are the only nodes that receive A’s publication on this topic.  And ideally the route picked is perfect</a:t>
            </a:r>
          </a:p>
        </p:txBody>
      </p:sp>
      <p:sp>
        <p:nvSpPr>
          <p:cNvPr id="8" name="Freeform: Shape 7">
            <a:extLst>
              <a:ext uri="{FF2B5EF4-FFF2-40B4-BE49-F238E27FC236}">
                <a16:creationId xmlns:a16="http://schemas.microsoft.com/office/drawing/2014/main" id="{B46C18B6-EFD9-0691-D44E-A4BF1D723004}"/>
              </a:ext>
            </a:extLst>
          </p:cNvPr>
          <p:cNvSpPr/>
          <p:nvPr/>
        </p:nvSpPr>
        <p:spPr>
          <a:xfrm>
            <a:off x="3141552" y="2724386"/>
            <a:ext cx="2480650" cy="2671479"/>
          </a:xfrm>
          <a:custGeom>
            <a:avLst/>
            <a:gdLst>
              <a:gd name="connsiteX0" fmla="*/ 0 w 2480650"/>
              <a:gd name="connsiteY0" fmla="*/ 2671479 h 2671479"/>
              <a:gd name="connsiteX1" fmla="*/ 1041149 w 2480650"/>
              <a:gd name="connsiteY1" fmla="*/ 707 h 2671479"/>
              <a:gd name="connsiteX2" fmla="*/ 2480650 w 2480650"/>
              <a:gd name="connsiteY2" fmla="*/ 2463250 h 2671479"/>
            </a:gdLst>
            <a:ahLst/>
            <a:cxnLst>
              <a:cxn ang="0">
                <a:pos x="connsiteX0" y="connsiteY0"/>
              </a:cxn>
              <a:cxn ang="0">
                <a:pos x="connsiteX1" y="connsiteY1"/>
              </a:cxn>
              <a:cxn ang="0">
                <a:pos x="connsiteX2" y="connsiteY2"/>
              </a:cxn>
            </a:cxnLst>
            <a:rect l="l" t="t" r="r" b="b"/>
            <a:pathLst>
              <a:path w="2480650" h="2671479">
                <a:moveTo>
                  <a:pt x="0" y="2671479"/>
                </a:moveTo>
                <a:cubicBezTo>
                  <a:pt x="313853" y="1353445"/>
                  <a:pt x="627707" y="35412"/>
                  <a:pt x="1041149" y="707"/>
                </a:cubicBezTo>
                <a:cubicBezTo>
                  <a:pt x="1454591" y="-33998"/>
                  <a:pt x="1967620" y="1214626"/>
                  <a:pt x="2480650" y="246325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67EF0364-78CB-6D7F-0AD0-10396429B079}"/>
              </a:ext>
            </a:extLst>
          </p:cNvPr>
          <p:cNvSpPr/>
          <p:nvPr/>
        </p:nvSpPr>
        <p:spPr>
          <a:xfrm>
            <a:off x="3141552" y="2632690"/>
            <a:ext cx="5395866" cy="2671479"/>
          </a:xfrm>
          <a:custGeom>
            <a:avLst/>
            <a:gdLst>
              <a:gd name="connsiteX0" fmla="*/ 0 w 2480650"/>
              <a:gd name="connsiteY0" fmla="*/ 2671479 h 2671479"/>
              <a:gd name="connsiteX1" fmla="*/ 1041149 w 2480650"/>
              <a:gd name="connsiteY1" fmla="*/ 707 h 2671479"/>
              <a:gd name="connsiteX2" fmla="*/ 2480650 w 2480650"/>
              <a:gd name="connsiteY2" fmla="*/ 2463250 h 2671479"/>
            </a:gdLst>
            <a:ahLst/>
            <a:cxnLst>
              <a:cxn ang="0">
                <a:pos x="connsiteX0" y="connsiteY0"/>
              </a:cxn>
              <a:cxn ang="0">
                <a:pos x="connsiteX1" y="connsiteY1"/>
              </a:cxn>
              <a:cxn ang="0">
                <a:pos x="connsiteX2" y="connsiteY2"/>
              </a:cxn>
            </a:cxnLst>
            <a:rect l="l" t="t" r="r" b="b"/>
            <a:pathLst>
              <a:path w="2480650" h="2671479">
                <a:moveTo>
                  <a:pt x="0" y="2671479"/>
                </a:moveTo>
                <a:cubicBezTo>
                  <a:pt x="313853" y="1353445"/>
                  <a:pt x="627707" y="35412"/>
                  <a:pt x="1041149" y="707"/>
                </a:cubicBezTo>
                <a:cubicBezTo>
                  <a:pt x="1454591" y="-33998"/>
                  <a:pt x="1967620" y="1214626"/>
                  <a:pt x="2480650" y="246325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996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52EC-15A8-6940-3325-72327448BE01}"/>
              </a:ext>
            </a:extLst>
          </p:cNvPr>
          <p:cNvSpPr>
            <a:spLocks noGrp="1"/>
          </p:cNvSpPr>
          <p:nvPr>
            <p:ph type="title"/>
          </p:nvPr>
        </p:nvSpPr>
        <p:spPr/>
        <p:txBody>
          <a:bodyPr/>
          <a:lstStyle/>
          <a:p>
            <a:r>
              <a:rPr lang="en-US" dirty="0"/>
              <a:t>how can the hardware help?</a:t>
            </a:r>
          </a:p>
        </p:txBody>
      </p:sp>
      <p:sp>
        <p:nvSpPr>
          <p:cNvPr id="5" name="Content Placeholder 4">
            <a:extLst>
              <a:ext uri="{FF2B5EF4-FFF2-40B4-BE49-F238E27FC236}">
                <a16:creationId xmlns:a16="http://schemas.microsoft.com/office/drawing/2014/main" id="{61A7C4AC-D8F3-2A3D-C919-453ABA571546}"/>
              </a:ext>
            </a:extLst>
          </p:cNvPr>
          <p:cNvSpPr>
            <a:spLocks noGrp="1"/>
          </p:cNvSpPr>
          <p:nvPr>
            <p:ph idx="1"/>
          </p:nvPr>
        </p:nvSpPr>
        <p:spPr/>
        <p:txBody>
          <a:bodyPr/>
          <a:lstStyle/>
          <a:p>
            <a:r>
              <a:rPr lang="en-US" dirty="0"/>
              <a:t>Central idea:</a:t>
            </a:r>
          </a:p>
          <a:p>
            <a:pPr>
              <a:buFont typeface="Wingdings" panose="05000000000000000000" pitchFamily="2" charset="2"/>
              <a:buChar char="Ø"/>
            </a:pPr>
            <a:r>
              <a:rPr lang="en-US" dirty="0"/>
              <a:t>   When a router receives a multicast message </a:t>
            </a:r>
            <a:r>
              <a:rPr lang="en-US" b="1" dirty="0"/>
              <a:t>m</a:t>
            </a:r>
            <a:r>
              <a:rPr lang="en-US" dirty="0"/>
              <a:t> on link </a:t>
            </a:r>
            <a:r>
              <a:rPr lang="en-US" b="1" dirty="0"/>
              <a:t>l</a:t>
            </a:r>
            <a:r>
              <a:rPr lang="en-US" dirty="0"/>
              <a:t>, for each</a:t>
            </a:r>
            <a:br>
              <a:rPr lang="en-US" dirty="0"/>
            </a:br>
            <a:r>
              <a:rPr lang="en-US" dirty="0"/>
              <a:t>      outgoing link from it, ask “is there a subscriber “down” this link?</a:t>
            </a:r>
          </a:p>
          <a:p>
            <a:pPr>
              <a:buFont typeface="Wingdings" panose="05000000000000000000" pitchFamily="2" charset="2"/>
              <a:buChar char="Ø"/>
            </a:pPr>
            <a:r>
              <a:rPr lang="en-US" dirty="0"/>
              <a:t>   With a very quick test for “the destination of </a:t>
            </a:r>
            <a:r>
              <a:rPr lang="en-US" b="1" dirty="0"/>
              <a:t>m</a:t>
            </a:r>
            <a:r>
              <a:rPr lang="en-US" dirty="0"/>
              <a:t> will match some</a:t>
            </a:r>
            <a:br>
              <a:rPr lang="en-US" dirty="0"/>
            </a:br>
            <a:r>
              <a:rPr lang="en-US" dirty="0"/>
              <a:t>     subscriber reachable via this link”, we can forward efficiently.</a:t>
            </a:r>
          </a:p>
          <a:p>
            <a:pPr>
              <a:buFont typeface="Wingdings" panose="05000000000000000000" pitchFamily="2" charset="2"/>
              <a:buChar char="Ø"/>
            </a:pPr>
            <a:r>
              <a:rPr lang="en-US" dirty="0"/>
              <a:t>   But routers run </a:t>
            </a:r>
            <a:r>
              <a:rPr lang="en-US" i="1" dirty="0"/>
              <a:t>very </a:t>
            </a:r>
            <a:r>
              <a:rPr lang="en-US" dirty="0"/>
              <a:t>fast.  The test has to occur in one clock cycle</a:t>
            </a:r>
          </a:p>
        </p:txBody>
      </p:sp>
      <p:sp>
        <p:nvSpPr>
          <p:cNvPr id="3" name="Footer Placeholder 2">
            <a:extLst>
              <a:ext uri="{FF2B5EF4-FFF2-40B4-BE49-F238E27FC236}">
                <a16:creationId xmlns:a16="http://schemas.microsoft.com/office/drawing/2014/main" id="{BB279900-D2D0-B71A-1FC0-72E170035B5E}"/>
              </a:ext>
            </a:extLst>
          </p:cNvPr>
          <p:cNvSpPr>
            <a:spLocks noGrp="1"/>
          </p:cNvSpPr>
          <p:nvPr>
            <p:ph type="ftr" sz="quarter" idx="11"/>
          </p:nvPr>
        </p:nvSpPr>
        <p:spPr/>
        <p:txBody>
          <a:bodyPr/>
          <a:lstStyle/>
          <a:p>
            <a:r>
              <a:rPr lang="en-US"/>
              <a:t>CS5412 Cloud Computing, Fall 2022</a:t>
            </a:r>
          </a:p>
        </p:txBody>
      </p:sp>
      <p:sp>
        <p:nvSpPr>
          <p:cNvPr id="4" name="Slide Number Placeholder 3">
            <a:extLst>
              <a:ext uri="{FF2B5EF4-FFF2-40B4-BE49-F238E27FC236}">
                <a16:creationId xmlns:a16="http://schemas.microsoft.com/office/drawing/2014/main" id="{5DB54DE8-B98A-621E-D76A-9BD9E0711982}"/>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396988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EBEF-BD84-48A6-8236-AC22F0885146}"/>
              </a:ext>
            </a:extLst>
          </p:cNvPr>
          <p:cNvSpPr>
            <a:spLocks noGrp="1"/>
          </p:cNvSpPr>
          <p:nvPr>
            <p:ph type="title"/>
          </p:nvPr>
        </p:nvSpPr>
        <p:spPr/>
        <p:txBody>
          <a:bodyPr/>
          <a:lstStyle/>
          <a:p>
            <a:r>
              <a:rPr lang="en-US" dirty="0"/>
              <a:t>But there are some cautionary tales</a:t>
            </a:r>
          </a:p>
        </p:txBody>
      </p:sp>
      <p:sp>
        <p:nvSpPr>
          <p:cNvPr id="3" name="Content Placeholder 2">
            <a:extLst>
              <a:ext uri="{FF2B5EF4-FFF2-40B4-BE49-F238E27FC236}">
                <a16:creationId xmlns:a16="http://schemas.microsoft.com/office/drawing/2014/main" id="{9F9D2490-DBDC-4930-A10D-964047D36DC6}"/>
              </a:ext>
            </a:extLst>
          </p:cNvPr>
          <p:cNvSpPr>
            <a:spLocks noGrp="1"/>
          </p:cNvSpPr>
          <p:nvPr>
            <p:ph idx="1"/>
          </p:nvPr>
        </p:nvSpPr>
        <p:spPr/>
        <p:txBody>
          <a:bodyPr/>
          <a:lstStyle/>
          <a:p>
            <a:r>
              <a:rPr lang="en-US" dirty="0"/>
              <a:t>For example, gossip once caused all of Amazon S3 to crash!</a:t>
            </a:r>
          </a:p>
          <a:p>
            <a:endParaRPr lang="en-US" dirty="0"/>
          </a:p>
          <a:p>
            <a:r>
              <a:rPr lang="en-US" dirty="0"/>
              <a:t>This nearly resulted in a congressional inquiry!  When S3 crashes, a great many companies also freeze up – any company that depends on the cloud depends on the S3 file system storage solution.</a:t>
            </a:r>
          </a:p>
          <a:p>
            <a:endParaRPr lang="en-US" dirty="0"/>
          </a:p>
          <a:p>
            <a:r>
              <a:rPr lang="en-US" dirty="0"/>
              <a:t>So… what is S3 and how does it use gossip?</a:t>
            </a:r>
          </a:p>
        </p:txBody>
      </p:sp>
      <p:sp>
        <p:nvSpPr>
          <p:cNvPr id="4" name="Footer Placeholder 3">
            <a:extLst>
              <a:ext uri="{FF2B5EF4-FFF2-40B4-BE49-F238E27FC236}">
                <a16:creationId xmlns:a16="http://schemas.microsoft.com/office/drawing/2014/main" id="{FBFC3AAE-913E-4FFC-92D6-230D3854BEAD}"/>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4202A79E-B382-4239-BCB7-34016FE8E853}"/>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418961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3A0F-D5EA-7FF4-B560-A36C1D64016D}"/>
              </a:ext>
            </a:extLst>
          </p:cNvPr>
          <p:cNvSpPr>
            <a:spLocks noGrp="1"/>
          </p:cNvSpPr>
          <p:nvPr>
            <p:ph type="title"/>
          </p:nvPr>
        </p:nvSpPr>
        <p:spPr/>
        <p:txBody>
          <a:bodyPr/>
          <a:lstStyle/>
          <a:p>
            <a:r>
              <a:rPr lang="en-US" dirty="0"/>
              <a:t>Set membership question!</a:t>
            </a:r>
          </a:p>
        </p:txBody>
      </p:sp>
      <p:sp>
        <p:nvSpPr>
          <p:cNvPr id="3" name="Content Placeholder 2">
            <a:extLst>
              <a:ext uri="{FF2B5EF4-FFF2-40B4-BE49-F238E27FC236}">
                <a16:creationId xmlns:a16="http://schemas.microsoft.com/office/drawing/2014/main" id="{BEFDE243-C644-AB20-B7D7-A4C15625AF40}"/>
              </a:ext>
            </a:extLst>
          </p:cNvPr>
          <p:cNvSpPr>
            <a:spLocks noGrp="1"/>
          </p:cNvSpPr>
          <p:nvPr>
            <p:ph idx="1"/>
          </p:nvPr>
        </p:nvSpPr>
        <p:spPr/>
        <p:txBody>
          <a:bodyPr/>
          <a:lstStyle/>
          <a:p>
            <a:r>
              <a:rPr lang="en-US" dirty="0"/>
              <a:t>The message </a:t>
            </a:r>
            <a:r>
              <a:rPr lang="en-US" b="1" dirty="0"/>
              <a:t>m</a:t>
            </a:r>
            <a:r>
              <a:rPr lang="en-US" dirty="0"/>
              <a:t> has a destination (</a:t>
            </a:r>
            <a:r>
              <a:rPr lang="en-US" dirty="0" err="1"/>
              <a:t>address,port</a:t>
            </a:r>
            <a:r>
              <a:rPr lang="en-US" dirty="0"/>
              <a:t>) pair.  Think of this as a value </a:t>
            </a:r>
            <a:r>
              <a:rPr lang="en-US" b="1" dirty="0"/>
              <a:t>x</a:t>
            </a:r>
            <a:r>
              <a:rPr lang="en-US" dirty="0"/>
              <a:t>.  In UDP multicast cases </a:t>
            </a:r>
            <a:r>
              <a:rPr lang="en-US" b="1" dirty="0"/>
              <a:t>x</a:t>
            </a:r>
            <a:r>
              <a:rPr lang="en-US" dirty="0"/>
              <a:t> would be 64-bits long</a:t>
            </a:r>
          </a:p>
          <a:p>
            <a:endParaRPr lang="en-US" dirty="0"/>
          </a:p>
          <a:p>
            <a:r>
              <a:rPr lang="en-US" dirty="0"/>
              <a:t>Now think of “subscribers” (for any UDP multicast group) “down” (reachable) via each link.  Call this a set S.</a:t>
            </a:r>
          </a:p>
          <a:p>
            <a:endParaRPr lang="en-US" dirty="0"/>
          </a:p>
          <a:p>
            <a:r>
              <a:rPr lang="en-US" dirty="0"/>
              <a:t>We want to know “</a:t>
            </a:r>
            <a:r>
              <a:rPr lang="en-US" b="1" dirty="0"/>
              <a:t>is x in S?”</a:t>
            </a:r>
            <a:r>
              <a:rPr lang="en-US" dirty="0"/>
              <a:t>, for each link.</a:t>
            </a:r>
          </a:p>
        </p:txBody>
      </p:sp>
      <p:sp>
        <p:nvSpPr>
          <p:cNvPr id="4" name="Footer Placeholder 3">
            <a:extLst>
              <a:ext uri="{FF2B5EF4-FFF2-40B4-BE49-F238E27FC236}">
                <a16:creationId xmlns:a16="http://schemas.microsoft.com/office/drawing/2014/main" id="{BCE4176A-091C-AE8F-2B1D-5815AABCBBA2}"/>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725E62CE-E0E9-514A-5AC3-EBDD455BCD89}"/>
              </a:ext>
            </a:extLst>
          </p:cNvPr>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313692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6E98-EF88-BF19-5572-85691B488B6C}"/>
              </a:ext>
            </a:extLst>
          </p:cNvPr>
          <p:cNvSpPr>
            <a:spLocks noGrp="1"/>
          </p:cNvSpPr>
          <p:nvPr>
            <p:ph type="title"/>
          </p:nvPr>
        </p:nvSpPr>
        <p:spPr/>
        <p:txBody>
          <a:bodyPr/>
          <a:lstStyle/>
          <a:p>
            <a:r>
              <a:rPr lang="en-US" dirty="0"/>
              <a:t>Bloom filter: Fast “is x in S” testing</a:t>
            </a:r>
          </a:p>
        </p:txBody>
      </p:sp>
      <p:sp>
        <p:nvSpPr>
          <p:cNvPr id="3" name="Content Placeholder 2">
            <a:extLst>
              <a:ext uri="{FF2B5EF4-FFF2-40B4-BE49-F238E27FC236}">
                <a16:creationId xmlns:a16="http://schemas.microsoft.com/office/drawing/2014/main" id="{03ED13CC-9FDB-00EA-36D9-B99E47E1E321}"/>
              </a:ext>
            </a:extLst>
          </p:cNvPr>
          <p:cNvSpPr>
            <a:spLocks noGrp="1"/>
          </p:cNvSpPr>
          <p:nvPr>
            <p:ph idx="1"/>
          </p:nvPr>
        </p:nvSpPr>
        <p:spPr>
          <a:xfrm>
            <a:off x="1005349" y="2266088"/>
            <a:ext cx="10786872" cy="4023360"/>
          </a:xfrm>
        </p:spPr>
        <p:txBody>
          <a:bodyPr>
            <a:normAutofit lnSpcReduction="10000"/>
          </a:bodyPr>
          <a:lstStyle/>
          <a:p>
            <a:r>
              <a:rPr lang="en-US" dirty="0"/>
              <a:t>A vector of bits (0 and 1):</a:t>
            </a:r>
          </a:p>
          <a:p>
            <a:endParaRPr lang="en-US" dirty="0"/>
          </a:p>
          <a:p>
            <a:endParaRPr lang="en-US" dirty="0"/>
          </a:p>
          <a:p>
            <a:r>
              <a:rPr lang="en-US" dirty="0"/>
              <a:t>Answers question “is x in set S”.  The bits represent keys that are in the set.</a:t>
            </a:r>
          </a:p>
          <a:p>
            <a:endParaRPr lang="en-US" dirty="0"/>
          </a:p>
          <a:p>
            <a:r>
              <a:rPr lang="en-US" dirty="0"/>
              <a:t>Filter starts at all 0.  To tell the filter “x is in S”,  hash key x, and set that bit.  To test, “is x in S?”, hash key x, and return that bit</a:t>
            </a:r>
            <a:br>
              <a:rPr lang="en-US" dirty="0"/>
            </a:br>
            <a:endParaRPr lang="en-US" dirty="0"/>
          </a:p>
        </p:txBody>
      </p:sp>
      <p:sp>
        <p:nvSpPr>
          <p:cNvPr id="4" name="Footer Placeholder 3">
            <a:extLst>
              <a:ext uri="{FF2B5EF4-FFF2-40B4-BE49-F238E27FC236}">
                <a16:creationId xmlns:a16="http://schemas.microsoft.com/office/drawing/2014/main" id="{39E4E9D7-E9A2-F521-AE7A-2445F24113B8}"/>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47609604-146A-740D-66F2-450BCC6860BB}"/>
              </a:ext>
            </a:extLst>
          </p:cNvPr>
          <p:cNvSpPr>
            <a:spLocks noGrp="1"/>
          </p:cNvSpPr>
          <p:nvPr>
            <p:ph type="sldNum" sz="quarter" idx="12"/>
          </p:nvPr>
        </p:nvSpPr>
        <p:spPr/>
        <p:txBody>
          <a:bodyPr/>
          <a:lstStyle/>
          <a:p>
            <a:fld id="{3C974458-8A97-4835-BF79-1FB6D7856C21}" type="slidenum">
              <a:rPr lang="en-US" smtClean="0"/>
              <a:t>51</a:t>
            </a:fld>
            <a:endParaRPr lang="en-US"/>
          </a:p>
        </p:txBody>
      </p:sp>
      <p:graphicFrame>
        <p:nvGraphicFramePr>
          <p:cNvPr id="6" name="Table 6">
            <a:extLst>
              <a:ext uri="{FF2B5EF4-FFF2-40B4-BE49-F238E27FC236}">
                <a16:creationId xmlns:a16="http://schemas.microsoft.com/office/drawing/2014/main" id="{082CC8CF-8D2E-4C31-3C50-FD5411B45F2A}"/>
              </a:ext>
            </a:extLst>
          </p:cNvPr>
          <p:cNvGraphicFramePr>
            <a:graphicFrameLocks noGrp="1"/>
          </p:cNvGraphicFramePr>
          <p:nvPr>
            <p:extLst>
              <p:ext uri="{D42A27DB-BD31-4B8C-83A1-F6EECF244321}">
                <p14:modId xmlns:p14="http://schemas.microsoft.com/office/powerpoint/2010/main" val="1090613035"/>
              </p:ext>
            </p:extLst>
          </p:nvPr>
        </p:nvGraphicFramePr>
        <p:xfrm>
          <a:off x="1932412" y="2983032"/>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788860169"/>
                    </a:ext>
                  </a:extLst>
                </a:gridCol>
                <a:gridCol w="812800">
                  <a:extLst>
                    <a:ext uri="{9D8B030D-6E8A-4147-A177-3AD203B41FA5}">
                      <a16:colId xmlns:a16="http://schemas.microsoft.com/office/drawing/2014/main" val="2356774841"/>
                    </a:ext>
                  </a:extLst>
                </a:gridCol>
                <a:gridCol w="812800">
                  <a:extLst>
                    <a:ext uri="{9D8B030D-6E8A-4147-A177-3AD203B41FA5}">
                      <a16:colId xmlns:a16="http://schemas.microsoft.com/office/drawing/2014/main" val="3322499329"/>
                    </a:ext>
                  </a:extLst>
                </a:gridCol>
                <a:gridCol w="812800">
                  <a:extLst>
                    <a:ext uri="{9D8B030D-6E8A-4147-A177-3AD203B41FA5}">
                      <a16:colId xmlns:a16="http://schemas.microsoft.com/office/drawing/2014/main" val="3009573393"/>
                    </a:ext>
                  </a:extLst>
                </a:gridCol>
                <a:gridCol w="812800">
                  <a:extLst>
                    <a:ext uri="{9D8B030D-6E8A-4147-A177-3AD203B41FA5}">
                      <a16:colId xmlns:a16="http://schemas.microsoft.com/office/drawing/2014/main" val="3903216302"/>
                    </a:ext>
                  </a:extLst>
                </a:gridCol>
                <a:gridCol w="812800">
                  <a:extLst>
                    <a:ext uri="{9D8B030D-6E8A-4147-A177-3AD203B41FA5}">
                      <a16:colId xmlns:a16="http://schemas.microsoft.com/office/drawing/2014/main" val="987718956"/>
                    </a:ext>
                  </a:extLst>
                </a:gridCol>
                <a:gridCol w="812800">
                  <a:extLst>
                    <a:ext uri="{9D8B030D-6E8A-4147-A177-3AD203B41FA5}">
                      <a16:colId xmlns:a16="http://schemas.microsoft.com/office/drawing/2014/main" val="2315184479"/>
                    </a:ext>
                  </a:extLst>
                </a:gridCol>
                <a:gridCol w="812800">
                  <a:extLst>
                    <a:ext uri="{9D8B030D-6E8A-4147-A177-3AD203B41FA5}">
                      <a16:colId xmlns:a16="http://schemas.microsoft.com/office/drawing/2014/main" val="1089923637"/>
                    </a:ext>
                  </a:extLst>
                </a:gridCol>
                <a:gridCol w="812800">
                  <a:extLst>
                    <a:ext uri="{9D8B030D-6E8A-4147-A177-3AD203B41FA5}">
                      <a16:colId xmlns:a16="http://schemas.microsoft.com/office/drawing/2014/main" val="1226018799"/>
                    </a:ext>
                  </a:extLst>
                </a:gridCol>
                <a:gridCol w="812800">
                  <a:extLst>
                    <a:ext uri="{9D8B030D-6E8A-4147-A177-3AD203B41FA5}">
                      <a16:colId xmlns:a16="http://schemas.microsoft.com/office/drawing/2014/main" val="347446459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099008546"/>
                  </a:ext>
                </a:extLst>
              </a:tr>
            </a:tbl>
          </a:graphicData>
        </a:graphic>
      </p:graphicFrame>
    </p:spTree>
    <p:extLst>
      <p:ext uri="{BB962C8B-B14F-4D97-AF65-F5344CB8AC3E}">
        <p14:creationId xmlns:p14="http://schemas.microsoft.com/office/powerpoint/2010/main" val="1646071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61CB-3DC7-47A4-26E7-774063F1AB8D}"/>
              </a:ext>
            </a:extLst>
          </p:cNvPr>
          <p:cNvSpPr>
            <a:spLocks noGrp="1"/>
          </p:cNvSpPr>
          <p:nvPr>
            <p:ph type="title"/>
          </p:nvPr>
        </p:nvSpPr>
        <p:spPr/>
        <p:txBody>
          <a:bodyPr/>
          <a:lstStyle/>
          <a:p>
            <a:r>
              <a:rPr lang="en-US" dirty="0"/>
              <a:t>Issue: False positives</a:t>
            </a:r>
          </a:p>
        </p:txBody>
      </p:sp>
      <p:sp>
        <p:nvSpPr>
          <p:cNvPr id="3" name="Content Placeholder 2">
            <a:extLst>
              <a:ext uri="{FF2B5EF4-FFF2-40B4-BE49-F238E27FC236}">
                <a16:creationId xmlns:a16="http://schemas.microsoft.com/office/drawing/2014/main" id="{403DE285-ABAD-8ECF-DBAC-CDD60D58DC02}"/>
              </a:ext>
            </a:extLst>
          </p:cNvPr>
          <p:cNvSpPr>
            <a:spLocks noGrp="1"/>
          </p:cNvSpPr>
          <p:nvPr>
            <p:ph idx="1"/>
          </p:nvPr>
        </p:nvSpPr>
        <p:spPr/>
        <p:txBody>
          <a:bodyPr/>
          <a:lstStyle/>
          <a:p>
            <a:r>
              <a:rPr lang="en-US" dirty="0"/>
              <a:t>In modern routers, the Bloom filter needs to be implemented with a special form of ultra-fast memory and associated logic.  This is costly!</a:t>
            </a:r>
          </a:p>
          <a:p>
            <a:endParaRPr lang="en-US" dirty="0"/>
          </a:p>
          <a:p>
            <a:r>
              <a:rPr lang="en-US" dirty="0"/>
              <a:t>Limits the bit vector size to around 16K bits</a:t>
            </a:r>
          </a:p>
          <a:p>
            <a:endParaRPr lang="en-US" dirty="0"/>
          </a:p>
          <a:p>
            <a:r>
              <a:rPr lang="en-US" dirty="0"/>
              <a:t>But with 16K bits, we could have a collision where x and </a:t>
            </a:r>
            <a:r>
              <a:rPr lang="en-US" dirty="0" err="1"/>
              <a:t>x’</a:t>
            </a:r>
            <a:r>
              <a:rPr lang="en-US" dirty="0"/>
              <a:t> hash to the same bit.  That would cause us to deliver </a:t>
            </a:r>
            <a:r>
              <a:rPr lang="en-US" b="1" dirty="0"/>
              <a:t>m</a:t>
            </a:r>
            <a:r>
              <a:rPr lang="en-US" dirty="0"/>
              <a:t> to machines that aren’t interested.  They will discard </a:t>
            </a:r>
            <a:r>
              <a:rPr lang="en-US" b="1" dirty="0"/>
              <a:t>m</a:t>
            </a:r>
            <a:r>
              <a:rPr lang="en-US" dirty="0"/>
              <a:t> but will pay a small overhead cost.</a:t>
            </a:r>
          </a:p>
        </p:txBody>
      </p:sp>
      <p:sp>
        <p:nvSpPr>
          <p:cNvPr id="4" name="Footer Placeholder 3">
            <a:extLst>
              <a:ext uri="{FF2B5EF4-FFF2-40B4-BE49-F238E27FC236}">
                <a16:creationId xmlns:a16="http://schemas.microsoft.com/office/drawing/2014/main" id="{E67616A7-9B7E-8B90-EF68-FC9026699E80}"/>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D620601E-85C9-7E2A-630A-6FC993E13FA8}"/>
              </a:ext>
            </a:extLst>
          </p:cNvPr>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1137644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6E98-EF88-BF19-5572-85691B488B6C}"/>
              </a:ext>
            </a:extLst>
          </p:cNvPr>
          <p:cNvSpPr>
            <a:spLocks noGrp="1"/>
          </p:cNvSpPr>
          <p:nvPr>
            <p:ph type="title"/>
          </p:nvPr>
        </p:nvSpPr>
        <p:spPr/>
        <p:txBody>
          <a:bodyPr/>
          <a:lstStyle/>
          <a:p>
            <a:r>
              <a:rPr lang="en-US" dirty="0"/>
              <a:t>Bloom filter: Fast “is x in S” testing</a:t>
            </a:r>
          </a:p>
        </p:txBody>
      </p:sp>
      <p:sp>
        <p:nvSpPr>
          <p:cNvPr id="3" name="Content Placeholder 2">
            <a:extLst>
              <a:ext uri="{FF2B5EF4-FFF2-40B4-BE49-F238E27FC236}">
                <a16:creationId xmlns:a16="http://schemas.microsoft.com/office/drawing/2014/main" id="{03ED13CC-9FDB-00EA-36D9-B99E47E1E321}"/>
              </a:ext>
            </a:extLst>
          </p:cNvPr>
          <p:cNvSpPr>
            <a:spLocks noGrp="1"/>
          </p:cNvSpPr>
          <p:nvPr>
            <p:ph idx="1"/>
          </p:nvPr>
        </p:nvSpPr>
        <p:spPr>
          <a:xfrm>
            <a:off x="1005349" y="2266088"/>
            <a:ext cx="10786872" cy="4023360"/>
          </a:xfrm>
        </p:spPr>
        <p:txBody>
          <a:bodyPr>
            <a:normAutofit/>
          </a:bodyPr>
          <a:lstStyle/>
          <a:p>
            <a:r>
              <a:rPr lang="en-US" dirty="0"/>
              <a:t>Can a Bloom filter be extended to better handle hash collisions?</a:t>
            </a:r>
          </a:p>
          <a:p>
            <a:endParaRPr lang="en-US" dirty="0"/>
          </a:p>
          <a:p>
            <a:endParaRPr lang="en-US" dirty="0"/>
          </a:p>
          <a:p>
            <a:r>
              <a:rPr lang="en-US" dirty="0"/>
              <a:t>Bloom’s idea: just hash x, (x+1), (x+2), …  (usually 3 is enough)</a:t>
            </a:r>
          </a:p>
          <a:p>
            <a:endParaRPr lang="en-US" dirty="0"/>
          </a:p>
          <a:p>
            <a:r>
              <a:rPr lang="en-US" dirty="0"/>
              <a:t>The odds of a collision on 1 bit are pretty high.  But is it likely that all k bits would “accidentally” be 1?  Not very!</a:t>
            </a:r>
          </a:p>
        </p:txBody>
      </p:sp>
      <p:sp>
        <p:nvSpPr>
          <p:cNvPr id="4" name="Footer Placeholder 3">
            <a:extLst>
              <a:ext uri="{FF2B5EF4-FFF2-40B4-BE49-F238E27FC236}">
                <a16:creationId xmlns:a16="http://schemas.microsoft.com/office/drawing/2014/main" id="{39E4E9D7-E9A2-F521-AE7A-2445F24113B8}"/>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47609604-146A-740D-66F2-450BCC6860BB}"/>
              </a:ext>
            </a:extLst>
          </p:cNvPr>
          <p:cNvSpPr>
            <a:spLocks noGrp="1"/>
          </p:cNvSpPr>
          <p:nvPr>
            <p:ph type="sldNum" sz="quarter" idx="12"/>
          </p:nvPr>
        </p:nvSpPr>
        <p:spPr/>
        <p:txBody>
          <a:bodyPr/>
          <a:lstStyle/>
          <a:p>
            <a:fld id="{3C974458-8A97-4835-BF79-1FB6D7856C21}" type="slidenum">
              <a:rPr lang="en-US" smtClean="0"/>
              <a:t>53</a:t>
            </a:fld>
            <a:endParaRPr lang="en-US"/>
          </a:p>
        </p:txBody>
      </p:sp>
      <p:graphicFrame>
        <p:nvGraphicFramePr>
          <p:cNvPr id="6" name="Table 6">
            <a:extLst>
              <a:ext uri="{FF2B5EF4-FFF2-40B4-BE49-F238E27FC236}">
                <a16:creationId xmlns:a16="http://schemas.microsoft.com/office/drawing/2014/main" id="{082CC8CF-8D2E-4C31-3C50-FD5411B45F2A}"/>
              </a:ext>
            </a:extLst>
          </p:cNvPr>
          <p:cNvGraphicFramePr>
            <a:graphicFrameLocks noGrp="1"/>
          </p:cNvGraphicFramePr>
          <p:nvPr/>
        </p:nvGraphicFramePr>
        <p:xfrm>
          <a:off x="1932412" y="2983032"/>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788860169"/>
                    </a:ext>
                  </a:extLst>
                </a:gridCol>
                <a:gridCol w="812800">
                  <a:extLst>
                    <a:ext uri="{9D8B030D-6E8A-4147-A177-3AD203B41FA5}">
                      <a16:colId xmlns:a16="http://schemas.microsoft.com/office/drawing/2014/main" val="2356774841"/>
                    </a:ext>
                  </a:extLst>
                </a:gridCol>
                <a:gridCol w="812800">
                  <a:extLst>
                    <a:ext uri="{9D8B030D-6E8A-4147-A177-3AD203B41FA5}">
                      <a16:colId xmlns:a16="http://schemas.microsoft.com/office/drawing/2014/main" val="3322499329"/>
                    </a:ext>
                  </a:extLst>
                </a:gridCol>
                <a:gridCol w="812800">
                  <a:extLst>
                    <a:ext uri="{9D8B030D-6E8A-4147-A177-3AD203B41FA5}">
                      <a16:colId xmlns:a16="http://schemas.microsoft.com/office/drawing/2014/main" val="3009573393"/>
                    </a:ext>
                  </a:extLst>
                </a:gridCol>
                <a:gridCol w="812800">
                  <a:extLst>
                    <a:ext uri="{9D8B030D-6E8A-4147-A177-3AD203B41FA5}">
                      <a16:colId xmlns:a16="http://schemas.microsoft.com/office/drawing/2014/main" val="3903216302"/>
                    </a:ext>
                  </a:extLst>
                </a:gridCol>
                <a:gridCol w="812800">
                  <a:extLst>
                    <a:ext uri="{9D8B030D-6E8A-4147-A177-3AD203B41FA5}">
                      <a16:colId xmlns:a16="http://schemas.microsoft.com/office/drawing/2014/main" val="987718956"/>
                    </a:ext>
                  </a:extLst>
                </a:gridCol>
                <a:gridCol w="812800">
                  <a:extLst>
                    <a:ext uri="{9D8B030D-6E8A-4147-A177-3AD203B41FA5}">
                      <a16:colId xmlns:a16="http://schemas.microsoft.com/office/drawing/2014/main" val="2315184479"/>
                    </a:ext>
                  </a:extLst>
                </a:gridCol>
                <a:gridCol w="812800">
                  <a:extLst>
                    <a:ext uri="{9D8B030D-6E8A-4147-A177-3AD203B41FA5}">
                      <a16:colId xmlns:a16="http://schemas.microsoft.com/office/drawing/2014/main" val="1089923637"/>
                    </a:ext>
                  </a:extLst>
                </a:gridCol>
                <a:gridCol w="812800">
                  <a:extLst>
                    <a:ext uri="{9D8B030D-6E8A-4147-A177-3AD203B41FA5}">
                      <a16:colId xmlns:a16="http://schemas.microsoft.com/office/drawing/2014/main" val="1226018799"/>
                    </a:ext>
                  </a:extLst>
                </a:gridCol>
                <a:gridCol w="812800">
                  <a:extLst>
                    <a:ext uri="{9D8B030D-6E8A-4147-A177-3AD203B41FA5}">
                      <a16:colId xmlns:a16="http://schemas.microsoft.com/office/drawing/2014/main" val="347446459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099008546"/>
                  </a:ext>
                </a:extLst>
              </a:tr>
            </a:tbl>
          </a:graphicData>
        </a:graphic>
      </p:graphicFrame>
    </p:spTree>
    <p:extLst>
      <p:ext uri="{BB962C8B-B14F-4D97-AF65-F5344CB8AC3E}">
        <p14:creationId xmlns:p14="http://schemas.microsoft.com/office/powerpoint/2010/main" val="3051721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896A-0220-4A0C-998A-924ABA234CF1}"/>
              </a:ext>
            </a:extLst>
          </p:cNvPr>
          <p:cNvSpPr>
            <a:spLocks noGrp="1"/>
          </p:cNvSpPr>
          <p:nvPr>
            <p:ph type="title"/>
          </p:nvPr>
        </p:nvSpPr>
        <p:spPr/>
        <p:txBody>
          <a:bodyPr/>
          <a:lstStyle/>
          <a:p>
            <a:r>
              <a:rPr lang="en-US" dirty="0"/>
              <a:t>Use of these filters?</a:t>
            </a:r>
          </a:p>
        </p:txBody>
      </p:sp>
      <p:sp>
        <p:nvSpPr>
          <p:cNvPr id="3" name="Content Placeholder 2">
            <a:extLst>
              <a:ext uri="{FF2B5EF4-FFF2-40B4-BE49-F238E27FC236}">
                <a16:creationId xmlns:a16="http://schemas.microsoft.com/office/drawing/2014/main" id="{A5948559-7E39-4F67-AF99-BD08D86F6618}"/>
              </a:ext>
            </a:extLst>
          </p:cNvPr>
          <p:cNvSpPr>
            <a:spLocks noGrp="1"/>
          </p:cNvSpPr>
          <p:nvPr>
            <p:ph idx="1"/>
          </p:nvPr>
        </p:nvSpPr>
        <p:spPr/>
        <p:txBody>
          <a:bodyPr/>
          <a:lstStyle/>
          <a:p>
            <a:r>
              <a:rPr lang="en-US" dirty="0"/>
              <a:t>The NIC uses a Bloom filter to recognize incoming IP multicast packets it should accept.</a:t>
            </a:r>
          </a:p>
          <a:p>
            <a:endParaRPr lang="en-US" dirty="0"/>
          </a:p>
          <a:p>
            <a:r>
              <a:rPr lang="en-US" dirty="0"/>
              <a:t>The TOR switch uses a Bloom filter to track which links lead to machines listening for a particular IP multicast address.</a:t>
            </a:r>
          </a:p>
          <a:p>
            <a:endParaRPr lang="en-US" dirty="0"/>
          </a:p>
          <a:p>
            <a:r>
              <a:rPr lang="en-US" dirty="0"/>
              <a:t>The fat-tree of datacenter routers uses this to remember which subnetworks have a machine listening for an IP multicast address.</a:t>
            </a:r>
          </a:p>
        </p:txBody>
      </p:sp>
      <p:sp>
        <p:nvSpPr>
          <p:cNvPr id="4" name="Footer Placeholder 3">
            <a:extLst>
              <a:ext uri="{FF2B5EF4-FFF2-40B4-BE49-F238E27FC236}">
                <a16:creationId xmlns:a16="http://schemas.microsoft.com/office/drawing/2014/main" id="{09DE5B95-34F7-4E24-A473-86448C764F2F}"/>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7470A603-430B-435C-80F9-C486346A7B11}"/>
              </a:ext>
            </a:extLst>
          </p:cNvPr>
          <p:cNvSpPr>
            <a:spLocks noGrp="1"/>
          </p:cNvSpPr>
          <p:nvPr>
            <p:ph type="sldNum" sz="quarter" idx="12"/>
          </p:nvPr>
        </p:nvSpPr>
        <p:spPr/>
        <p:txBody>
          <a:bodyPr/>
          <a:lstStyle/>
          <a:p>
            <a:fld id="{3C974458-8A97-4835-BF79-1FB6D7856C21}" type="slidenum">
              <a:rPr lang="en-US" smtClean="0"/>
              <a:t>54</a:t>
            </a:fld>
            <a:endParaRPr lang="en-US"/>
          </a:p>
        </p:txBody>
      </p:sp>
    </p:spTree>
    <p:extLst>
      <p:ext uri="{BB962C8B-B14F-4D97-AF65-F5344CB8AC3E}">
        <p14:creationId xmlns:p14="http://schemas.microsoft.com/office/powerpoint/2010/main" val="569632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4DC2-1BA3-46B9-AA62-E75F2E4DFE49}"/>
              </a:ext>
            </a:extLst>
          </p:cNvPr>
          <p:cNvSpPr>
            <a:spLocks noGrp="1"/>
          </p:cNvSpPr>
          <p:nvPr>
            <p:ph type="title"/>
          </p:nvPr>
        </p:nvSpPr>
        <p:spPr/>
        <p:txBody>
          <a:bodyPr/>
          <a:lstStyle/>
          <a:p>
            <a:r>
              <a:rPr lang="en-US" dirty="0"/>
              <a:t>Example: Nodes A, B and C are in IP multicast group of KMMB</a:t>
            </a:r>
          </a:p>
        </p:txBody>
      </p:sp>
      <p:sp>
        <p:nvSpPr>
          <p:cNvPr id="4" name="Footer Placeholder 3">
            <a:extLst>
              <a:ext uri="{FF2B5EF4-FFF2-40B4-BE49-F238E27FC236}">
                <a16:creationId xmlns:a16="http://schemas.microsoft.com/office/drawing/2014/main" id="{B96E7609-1E5C-47E3-B545-41ABAEC746CD}"/>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CBB0417-75A7-41D3-A29F-7BE04B9A46B2}"/>
              </a:ext>
            </a:extLst>
          </p:cNvPr>
          <p:cNvSpPr>
            <a:spLocks noGrp="1"/>
          </p:cNvSpPr>
          <p:nvPr>
            <p:ph type="sldNum" sz="quarter" idx="12"/>
          </p:nvPr>
        </p:nvSpPr>
        <p:spPr/>
        <p:txBody>
          <a:bodyPr/>
          <a:lstStyle/>
          <a:p>
            <a:fld id="{3C974458-8A97-4835-BF79-1FB6D7856C21}" type="slidenum">
              <a:rPr lang="en-US" smtClean="0"/>
              <a:t>55</a:t>
            </a:fld>
            <a:endParaRPr lang="en-US"/>
          </a:p>
        </p:txBody>
      </p:sp>
      <p:pic>
        <p:nvPicPr>
          <p:cNvPr id="6" name="Picture 5">
            <a:extLst>
              <a:ext uri="{FF2B5EF4-FFF2-40B4-BE49-F238E27FC236}">
                <a16:creationId xmlns:a16="http://schemas.microsoft.com/office/drawing/2014/main" id="{89AAC785-C335-4B04-A469-BD08CFDE7EA6}"/>
              </a:ext>
            </a:extLst>
          </p:cNvPr>
          <p:cNvPicPr>
            <a:picLocks noChangeAspect="1"/>
          </p:cNvPicPr>
          <p:nvPr/>
        </p:nvPicPr>
        <p:blipFill>
          <a:blip r:embed="rId2"/>
          <a:stretch>
            <a:fillRect/>
          </a:stretch>
        </p:blipFill>
        <p:spPr>
          <a:xfrm>
            <a:off x="1555111" y="2431510"/>
            <a:ext cx="6762750" cy="3190875"/>
          </a:xfrm>
          <a:prstGeom prst="rect">
            <a:avLst/>
          </a:prstGeom>
        </p:spPr>
      </p:pic>
      <p:sp>
        <p:nvSpPr>
          <p:cNvPr id="7" name="TextBox 6">
            <a:extLst>
              <a:ext uri="{FF2B5EF4-FFF2-40B4-BE49-F238E27FC236}">
                <a16:creationId xmlns:a16="http://schemas.microsoft.com/office/drawing/2014/main" id="{94F9112E-BC88-4642-85FC-34B2EB71B5A0}"/>
              </a:ext>
            </a:extLst>
          </p:cNvPr>
          <p:cNvSpPr txBox="1"/>
          <p:nvPr/>
        </p:nvSpPr>
        <p:spPr>
          <a:xfrm>
            <a:off x="2464219" y="5518249"/>
            <a:ext cx="6019800" cy="369332"/>
          </a:xfrm>
          <a:prstGeom prst="rect">
            <a:avLst/>
          </a:prstGeom>
          <a:noFill/>
        </p:spPr>
        <p:txBody>
          <a:bodyPr wrap="square" rtlCol="0">
            <a:spAutoFit/>
          </a:bodyPr>
          <a:lstStyle/>
          <a:p>
            <a:r>
              <a:rPr lang="en-US" b="1" dirty="0">
                <a:solidFill>
                  <a:srgbClr val="C00000"/>
                </a:solidFill>
              </a:rPr>
              <a:t>A                                         B                                              C</a:t>
            </a:r>
          </a:p>
        </p:txBody>
      </p:sp>
      <p:sp>
        <p:nvSpPr>
          <p:cNvPr id="8" name="Star: 5 Points 7">
            <a:extLst>
              <a:ext uri="{FF2B5EF4-FFF2-40B4-BE49-F238E27FC236}">
                <a16:creationId xmlns:a16="http://schemas.microsoft.com/office/drawing/2014/main" id="{50D3678F-BD9C-4881-834B-B87C8370B4D2}"/>
              </a:ext>
            </a:extLst>
          </p:cNvPr>
          <p:cNvSpPr/>
          <p:nvPr/>
        </p:nvSpPr>
        <p:spPr>
          <a:xfrm>
            <a:off x="6240089" y="2837443"/>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B89C9948-D229-4D2F-A557-DAD2F809429A}"/>
              </a:ext>
            </a:extLst>
          </p:cNvPr>
          <p:cNvSpPr/>
          <p:nvPr/>
        </p:nvSpPr>
        <p:spPr>
          <a:xfrm>
            <a:off x="2515019" y="5118840"/>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CB4F62F-725B-4472-8991-1915DBA224FD}"/>
              </a:ext>
            </a:extLst>
          </p:cNvPr>
          <p:cNvSpPr/>
          <p:nvPr/>
        </p:nvSpPr>
        <p:spPr>
          <a:xfrm>
            <a:off x="2735153" y="4189039"/>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774F254E-70FE-49F7-A83B-9B5DDF456780}"/>
              </a:ext>
            </a:extLst>
          </p:cNvPr>
          <p:cNvSpPr/>
          <p:nvPr/>
        </p:nvSpPr>
        <p:spPr>
          <a:xfrm>
            <a:off x="3344752" y="4189039"/>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D7A69E5D-B1CE-4F86-A950-F534D87F2E2C}"/>
              </a:ext>
            </a:extLst>
          </p:cNvPr>
          <p:cNvSpPr/>
          <p:nvPr/>
        </p:nvSpPr>
        <p:spPr>
          <a:xfrm>
            <a:off x="3573353" y="2830111"/>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1A9179F-C840-4D31-AAF8-A4A23F148E10}"/>
              </a:ext>
            </a:extLst>
          </p:cNvPr>
          <p:cNvSpPr/>
          <p:nvPr/>
        </p:nvSpPr>
        <p:spPr>
          <a:xfrm>
            <a:off x="5038086" y="5160238"/>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CF406636-01F2-4C37-BA0F-F236ACC2EA8E}"/>
              </a:ext>
            </a:extLst>
          </p:cNvPr>
          <p:cNvSpPr/>
          <p:nvPr/>
        </p:nvSpPr>
        <p:spPr>
          <a:xfrm>
            <a:off x="4394619" y="4244641"/>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65C3D1BF-98FB-4969-878B-C17EDAB64D19}"/>
              </a:ext>
            </a:extLst>
          </p:cNvPr>
          <p:cNvSpPr/>
          <p:nvPr/>
        </p:nvSpPr>
        <p:spPr>
          <a:xfrm>
            <a:off x="4928019" y="4261266"/>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2E9F3AF9-EA5C-4406-8580-6352019E581D}"/>
              </a:ext>
            </a:extLst>
          </p:cNvPr>
          <p:cNvSpPr/>
          <p:nvPr/>
        </p:nvSpPr>
        <p:spPr>
          <a:xfrm>
            <a:off x="3939801" y="2740077"/>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B07CE2F1-4810-4FB0-B6E1-F1874BF0FF68}"/>
              </a:ext>
            </a:extLst>
          </p:cNvPr>
          <p:cNvSpPr/>
          <p:nvPr/>
        </p:nvSpPr>
        <p:spPr>
          <a:xfrm>
            <a:off x="3766499" y="2865342"/>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4E83F9E9-34C9-4057-BF5F-2462E7C21D1A}"/>
              </a:ext>
            </a:extLst>
          </p:cNvPr>
          <p:cNvSpPr/>
          <p:nvPr/>
        </p:nvSpPr>
        <p:spPr>
          <a:xfrm>
            <a:off x="4741752" y="2830111"/>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258A9A04-48CC-4C78-9542-EBDCBF4734BB}"/>
              </a:ext>
            </a:extLst>
          </p:cNvPr>
          <p:cNvSpPr/>
          <p:nvPr/>
        </p:nvSpPr>
        <p:spPr>
          <a:xfrm>
            <a:off x="5811729" y="2732744"/>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8CFC53CD-CB10-4789-9D0F-790C8DD52A5A}"/>
              </a:ext>
            </a:extLst>
          </p:cNvPr>
          <p:cNvSpPr/>
          <p:nvPr/>
        </p:nvSpPr>
        <p:spPr>
          <a:xfrm>
            <a:off x="7081728" y="2731808"/>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5140B4C3-FFCD-4171-8301-12E7CF292E46}"/>
              </a:ext>
            </a:extLst>
          </p:cNvPr>
          <p:cNvSpPr/>
          <p:nvPr/>
        </p:nvSpPr>
        <p:spPr>
          <a:xfrm>
            <a:off x="5884751" y="2819771"/>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1AAFBA8-3E60-443D-8175-5C42269A787A}"/>
              </a:ext>
            </a:extLst>
          </p:cNvPr>
          <p:cNvSpPr/>
          <p:nvPr/>
        </p:nvSpPr>
        <p:spPr>
          <a:xfrm>
            <a:off x="7154750" y="2740078"/>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AB2EA62E-6B93-4BF7-9DB0-6AB16767415A}"/>
              </a:ext>
            </a:extLst>
          </p:cNvPr>
          <p:cNvSpPr/>
          <p:nvPr/>
        </p:nvSpPr>
        <p:spPr>
          <a:xfrm>
            <a:off x="7347896" y="2872675"/>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E5CC005C-385D-4AE2-A99E-C203D6F7678D}"/>
              </a:ext>
            </a:extLst>
          </p:cNvPr>
          <p:cNvSpPr/>
          <p:nvPr/>
        </p:nvSpPr>
        <p:spPr>
          <a:xfrm>
            <a:off x="7284929" y="4292778"/>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A827B5C3-40CA-4182-9956-F55E164822CD}"/>
              </a:ext>
            </a:extLst>
          </p:cNvPr>
          <p:cNvSpPr/>
          <p:nvPr/>
        </p:nvSpPr>
        <p:spPr>
          <a:xfrm>
            <a:off x="7752443" y="4292778"/>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4A451AC2-2264-4DF8-A34A-E53EF37AD885}"/>
              </a:ext>
            </a:extLst>
          </p:cNvPr>
          <p:cNvSpPr/>
          <p:nvPr/>
        </p:nvSpPr>
        <p:spPr>
          <a:xfrm>
            <a:off x="7862510" y="4354089"/>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D952C016-DAA0-4FA2-9346-39E8BEBA00CA}"/>
              </a:ext>
            </a:extLst>
          </p:cNvPr>
          <p:cNvSpPr/>
          <p:nvPr/>
        </p:nvSpPr>
        <p:spPr>
          <a:xfrm>
            <a:off x="7899821" y="5125633"/>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119C92FE-47F2-468A-B348-2C52134A399B}"/>
              </a:ext>
            </a:extLst>
          </p:cNvPr>
          <p:cNvSpPr/>
          <p:nvPr/>
        </p:nvSpPr>
        <p:spPr>
          <a:xfrm>
            <a:off x="4606548" y="2754054"/>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2DB47C-B9EB-5743-3BBE-C0C6F2480977}"/>
              </a:ext>
            </a:extLst>
          </p:cNvPr>
          <p:cNvSpPr txBox="1"/>
          <p:nvPr/>
        </p:nvSpPr>
        <p:spPr>
          <a:xfrm>
            <a:off x="8673464" y="2832097"/>
            <a:ext cx="2913592" cy="2308324"/>
          </a:xfrm>
          <a:prstGeom prst="rect">
            <a:avLst/>
          </a:prstGeom>
          <a:noFill/>
        </p:spPr>
        <p:txBody>
          <a:bodyPr wrap="square" rtlCol="0">
            <a:spAutoFit/>
          </a:bodyPr>
          <a:lstStyle/>
          <a:p>
            <a:r>
              <a:rPr lang="en-US" sz="2400" dirty="0"/>
              <a:t>   means: If you receive a message to address </a:t>
            </a:r>
            <a:r>
              <a:rPr lang="en-US" sz="2400" b="1" dirty="0"/>
              <a:t>x</a:t>
            </a:r>
            <a:r>
              <a:rPr lang="en-US" sz="2400" dirty="0"/>
              <a:t> (on any incoming link), forward it via this outgoing link</a:t>
            </a:r>
          </a:p>
        </p:txBody>
      </p:sp>
      <p:sp>
        <p:nvSpPr>
          <p:cNvPr id="9" name="Star: 5 Points 8">
            <a:extLst>
              <a:ext uri="{FF2B5EF4-FFF2-40B4-BE49-F238E27FC236}">
                <a16:creationId xmlns:a16="http://schemas.microsoft.com/office/drawing/2014/main" id="{B81FD510-2C63-7908-5AC2-336C78B8F50D}"/>
              </a:ext>
            </a:extLst>
          </p:cNvPr>
          <p:cNvSpPr/>
          <p:nvPr/>
        </p:nvSpPr>
        <p:spPr>
          <a:xfrm>
            <a:off x="8704725" y="3014504"/>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5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500"/>
                                        <p:tgtEl>
                                          <p:spTgt spid="3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500"/>
                                        <p:tgtEl>
                                          <p:spTgt spid="3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randombar(horizontal)">
                                      <p:cBhvr>
                                        <p:cTn id="67" dur="500"/>
                                        <p:tgtEl>
                                          <p:spTgt spid="3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randombar(horizontal)">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8" grpId="0" animBg="1"/>
      <p:bldP spid="29" grpId="0" animBg="1"/>
      <p:bldP spid="30" grpId="0" animBg="1"/>
      <p:bldP spid="31" grpId="0" animBg="1"/>
      <p:bldP spid="32"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D2A1-4C33-4B82-B7F0-32EA220137FE}"/>
              </a:ext>
            </a:extLst>
          </p:cNvPr>
          <p:cNvSpPr>
            <a:spLocks noGrp="1"/>
          </p:cNvSpPr>
          <p:nvPr>
            <p:ph type="title"/>
          </p:nvPr>
        </p:nvSpPr>
        <p:spPr/>
        <p:txBody>
          <a:bodyPr/>
          <a:lstStyle/>
          <a:p>
            <a:r>
              <a:rPr lang="en-US" dirty="0"/>
              <a:t>A sends a multicast</a:t>
            </a:r>
          </a:p>
        </p:txBody>
      </p:sp>
      <p:sp>
        <p:nvSpPr>
          <p:cNvPr id="5" name="Content Placeholder 4">
            <a:extLst>
              <a:ext uri="{FF2B5EF4-FFF2-40B4-BE49-F238E27FC236}">
                <a16:creationId xmlns:a16="http://schemas.microsoft.com/office/drawing/2014/main" id="{68ECAEFC-C195-4B50-8A15-56BF25E5B29E}"/>
              </a:ext>
            </a:extLst>
          </p:cNvPr>
          <p:cNvSpPr>
            <a:spLocks noGrp="1"/>
          </p:cNvSpPr>
          <p:nvPr>
            <p:ph idx="1"/>
          </p:nvPr>
        </p:nvSpPr>
        <p:spPr/>
        <p:txBody>
          <a:bodyPr/>
          <a:lstStyle/>
          <a:p>
            <a:r>
              <a:rPr lang="en-US" dirty="0"/>
              <a:t>Suppose we want to publish some event from A to the KMMB “group”?</a:t>
            </a:r>
          </a:p>
          <a:p>
            <a:endParaRPr lang="en-US" dirty="0"/>
          </a:p>
          <a:p>
            <a:r>
              <a:rPr lang="en-US" dirty="0"/>
              <a:t>A prepares a UDP packet, puts the special address in it, and calls </a:t>
            </a:r>
            <a:r>
              <a:rPr lang="en-US" dirty="0" err="1"/>
              <a:t>sendto</a:t>
            </a:r>
            <a:endParaRPr lang="en-US" dirty="0"/>
          </a:p>
          <a:p>
            <a:endParaRPr lang="en-US" dirty="0"/>
          </a:p>
          <a:p>
            <a:r>
              <a:rPr lang="en-US" dirty="0"/>
              <a:t>At each stage it will be forwarded towards any receivers</a:t>
            </a:r>
          </a:p>
        </p:txBody>
      </p:sp>
      <p:sp>
        <p:nvSpPr>
          <p:cNvPr id="3" name="Footer Placeholder 2">
            <a:extLst>
              <a:ext uri="{FF2B5EF4-FFF2-40B4-BE49-F238E27FC236}">
                <a16:creationId xmlns:a16="http://schemas.microsoft.com/office/drawing/2014/main" id="{38615FC1-1B7C-4A56-A500-478F43131AFF}"/>
              </a:ext>
            </a:extLst>
          </p:cNvPr>
          <p:cNvSpPr>
            <a:spLocks noGrp="1"/>
          </p:cNvSpPr>
          <p:nvPr>
            <p:ph type="ftr" sz="quarter" idx="11"/>
          </p:nvPr>
        </p:nvSpPr>
        <p:spPr/>
        <p:txBody>
          <a:bodyPr/>
          <a:lstStyle/>
          <a:p>
            <a:r>
              <a:rPr lang="en-US"/>
              <a:t>CS5412 Cloud Computing, Fall 2022</a:t>
            </a:r>
          </a:p>
        </p:txBody>
      </p:sp>
      <p:sp>
        <p:nvSpPr>
          <p:cNvPr id="4" name="Slide Number Placeholder 3">
            <a:extLst>
              <a:ext uri="{FF2B5EF4-FFF2-40B4-BE49-F238E27FC236}">
                <a16:creationId xmlns:a16="http://schemas.microsoft.com/office/drawing/2014/main" id="{70142ADE-7170-4D47-8740-2CBA960D01D8}"/>
              </a:ext>
            </a:extLst>
          </p:cNvPr>
          <p:cNvSpPr>
            <a:spLocks noGrp="1"/>
          </p:cNvSpPr>
          <p:nvPr>
            <p:ph type="sldNum" sz="quarter" idx="12"/>
          </p:nvPr>
        </p:nvSpPr>
        <p:spPr/>
        <p:txBody>
          <a:bodyPr/>
          <a:lstStyle/>
          <a:p>
            <a:fld id="{3C974458-8A97-4835-BF79-1FB6D7856C21}" type="slidenum">
              <a:rPr lang="en-US" smtClean="0"/>
              <a:t>56</a:t>
            </a:fld>
            <a:endParaRPr lang="en-US"/>
          </a:p>
        </p:txBody>
      </p:sp>
    </p:spTree>
    <p:extLst>
      <p:ext uri="{BB962C8B-B14F-4D97-AF65-F5344CB8AC3E}">
        <p14:creationId xmlns:p14="http://schemas.microsoft.com/office/powerpoint/2010/main" val="2584998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1C23-5719-4254-9A97-41F21FD988FC}"/>
              </a:ext>
            </a:extLst>
          </p:cNvPr>
          <p:cNvSpPr>
            <a:spLocks noGrp="1"/>
          </p:cNvSpPr>
          <p:nvPr>
            <p:ph type="title"/>
          </p:nvPr>
        </p:nvSpPr>
        <p:spPr/>
        <p:txBody>
          <a:bodyPr/>
          <a:lstStyle/>
          <a:p>
            <a:r>
              <a:rPr lang="en-US" dirty="0"/>
              <a:t>Bloom Filter role?</a:t>
            </a:r>
          </a:p>
        </p:txBody>
      </p:sp>
      <p:sp>
        <p:nvSpPr>
          <p:cNvPr id="5" name="Content Placeholder 4">
            <a:extLst>
              <a:ext uri="{FF2B5EF4-FFF2-40B4-BE49-F238E27FC236}">
                <a16:creationId xmlns:a16="http://schemas.microsoft.com/office/drawing/2014/main" id="{619DBB97-432C-4FE6-B914-2717DD54FA0C}"/>
              </a:ext>
            </a:extLst>
          </p:cNvPr>
          <p:cNvSpPr>
            <a:spLocks noGrp="1"/>
          </p:cNvSpPr>
          <p:nvPr>
            <p:ph idx="1"/>
          </p:nvPr>
        </p:nvSpPr>
        <p:spPr/>
        <p:txBody>
          <a:bodyPr>
            <a:normAutofit lnSpcReduction="10000"/>
          </a:bodyPr>
          <a:lstStyle/>
          <a:p>
            <a:r>
              <a:rPr lang="en-US" dirty="0"/>
              <a:t>At the “line rate” of the network (75M packets/second) we have very little time to decide where to forward copies.</a:t>
            </a:r>
          </a:p>
          <a:p>
            <a:endParaRPr lang="en-US" dirty="0"/>
          </a:p>
          <a:p>
            <a:r>
              <a:rPr lang="en-US" dirty="0"/>
              <a:t>The Bloom filter can be implemented in hardware (the hashing policy is the expensive step) and runs fast enough to make the decision before the switch or router exceeds its available time</a:t>
            </a:r>
          </a:p>
          <a:p>
            <a:endParaRPr lang="en-US" dirty="0"/>
          </a:p>
          <a:p>
            <a:r>
              <a:rPr lang="en-US" dirty="0"/>
              <a:t>So we get a very clean UDP multicast </a:t>
            </a:r>
            <a:r>
              <a:rPr lang="en-US" b="1" dirty="0"/>
              <a:t>that might show up multiple times per receiver</a:t>
            </a:r>
            <a:r>
              <a:rPr lang="en-US" dirty="0"/>
              <a:t>, but won’t bother non-receivers… </a:t>
            </a:r>
          </a:p>
        </p:txBody>
      </p:sp>
      <p:sp>
        <p:nvSpPr>
          <p:cNvPr id="3" name="Footer Placeholder 2">
            <a:extLst>
              <a:ext uri="{FF2B5EF4-FFF2-40B4-BE49-F238E27FC236}">
                <a16:creationId xmlns:a16="http://schemas.microsoft.com/office/drawing/2014/main" id="{A42DF51D-82CD-45FB-BFFB-F319451F71A2}"/>
              </a:ext>
            </a:extLst>
          </p:cNvPr>
          <p:cNvSpPr>
            <a:spLocks noGrp="1"/>
          </p:cNvSpPr>
          <p:nvPr>
            <p:ph type="ftr" sz="quarter" idx="11"/>
          </p:nvPr>
        </p:nvSpPr>
        <p:spPr/>
        <p:txBody>
          <a:bodyPr/>
          <a:lstStyle/>
          <a:p>
            <a:r>
              <a:rPr lang="en-US"/>
              <a:t>CS5412 Cloud Computing, Fall 2022</a:t>
            </a:r>
          </a:p>
        </p:txBody>
      </p:sp>
      <p:sp>
        <p:nvSpPr>
          <p:cNvPr id="4" name="Slide Number Placeholder 3">
            <a:extLst>
              <a:ext uri="{FF2B5EF4-FFF2-40B4-BE49-F238E27FC236}">
                <a16:creationId xmlns:a16="http://schemas.microsoft.com/office/drawing/2014/main" id="{38B931EA-CBD2-42FB-8E14-DE949EA52C1D}"/>
              </a:ext>
            </a:extLst>
          </p:cNvPr>
          <p:cNvSpPr>
            <a:spLocks noGrp="1"/>
          </p:cNvSpPr>
          <p:nvPr>
            <p:ph type="sldNum" sz="quarter" idx="12"/>
          </p:nvPr>
        </p:nvSpPr>
        <p:spPr/>
        <p:txBody>
          <a:bodyPr/>
          <a:lstStyle/>
          <a:p>
            <a:fld id="{3C974458-8A97-4835-BF79-1FB6D7856C21}" type="slidenum">
              <a:rPr lang="en-US" smtClean="0"/>
              <a:t>57</a:t>
            </a:fld>
            <a:endParaRPr lang="en-US"/>
          </a:p>
        </p:txBody>
      </p:sp>
    </p:spTree>
    <p:extLst>
      <p:ext uri="{BB962C8B-B14F-4D97-AF65-F5344CB8AC3E}">
        <p14:creationId xmlns:p14="http://schemas.microsoft.com/office/powerpoint/2010/main" val="1519333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4DC2-1BA3-46B9-AA62-E75F2E4DFE49}"/>
              </a:ext>
            </a:extLst>
          </p:cNvPr>
          <p:cNvSpPr>
            <a:spLocks noGrp="1"/>
          </p:cNvSpPr>
          <p:nvPr>
            <p:ph type="title"/>
          </p:nvPr>
        </p:nvSpPr>
        <p:spPr/>
        <p:txBody>
          <a:bodyPr/>
          <a:lstStyle/>
          <a:p>
            <a:r>
              <a:rPr lang="en-US" dirty="0"/>
              <a:t>Example: Nodes A, B and C are in IP multicast group of KMMB</a:t>
            </a:r>
          </a:p>
        </p:txBody>
      </p:sp>
      <p:sp>
        <p:nvSpPr>
          <p:cNvPr id="4" name="Footer Placeholder 3">
            <a:extLst>
              <a:ext uri="{FF2B5EF4-FFF2-40B4-BE49-F238E27FC236}">
                <a16:creationId xmlns:a16="http://schemas.microsoft.com/office/drawing/2014/main" id="{B96E7609-1E5C-47E3-B545-41ABAEC746CD}"/>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CBB0417-75A7-41D3-A29F-7BE04B9A46B2}"/>
              </a:ext>
            </a:extLst>
          </p:cNvPr>
          <p:cNvSpPr>
            <a:spLocks noGrp="1"/>
          </p:cNvSpPr>
          <p:nvPr>
            <p:ph type="sldNum" sz="quarter" idx="12"/>
          </p:nvPr>
        </p:nvSpPr>
        <p:spPr/>
        <p:txBody>
          <a:bodyPr/>
          <a:lstStyle/>
          <a:p>
            <a:fld id="{3C974458-8A97-4835-BF79-1FB6D7856C21}" type="slidenum">
              <a:rPr lang="en-US" smtClean="0"/>
              <a:t>58</a:t>
            </a:fld>
            <a:endParaRPr lang="en-US"/>
          </a:p>
        </p:txBody>
      </p:sp>
      <p:grpSp>
        <p:nvGrpSpPr>
          <p:cNvPr id="3" name="Group 2">
            <a:extLst>
              <a:ext uri="{FF2B5EF4-FFF2-40B4-BE49-F238E27FC236}">
                <a16:creationId xmlns:a16="http://schemas.microsoft.com/office/drawing/2014/main" id="{46A5E98D-06CE-41F8-BDEE-7FCB172F0B64}"/>
              </a:ext>
            </a:extLst>
          </p:cNvPr>
          <p:cNvGrpSpPr/>
          <p:nvPr/>
        </p:nvGrpSpPr>
        <p:grpSpPr>
          <a:xfrm>
            <a:off x="2071158" y="2350028"/>
            <a:ext cx="6928908" cy="3456071"/>
            <a:chOff x="2071158" y="2350028"/>
            <a:chExt cx="6928908" cy="3456071"/>
          </a:xfrm>
        </p:grpSpPr>
        <p:pic>
          <p:nvPicPr>
            <p:cNvPr id="6" name="Picture 5">
              <a:extLst>
                <a:ext uri="{FF2B5EF4-FFF2-40B4-BE49-F238E27FC236}">
                  <a16:creationId xmlns:a16="http://schemas.microsoft.com/office/drawing/2014/main" id="{89AAC785-C335-4B04-A469-BD08CFDE7EA6}"/>
                </a:ext>
              </a:extLst>
            </p:cNvPr>
            <p:cNvPicPr>
              <a:picLocks noChangeAspect="1"/>
            </p:cNvPicPr>
            <p:nvPr/>
          </p:nvPicPr>
          <p:blipFill>
            <a:blip r:embed="rId2"/>
            <a:stretch>
              <a:fillRect/>
            </a:stretch>
          </p:blipFill>
          <p:spPr>
            <a:xfrm>
              <a:off x="2071158" y="2350028"/>
              <a:ext cx="6762750" cy="3190875"/>
            </a:xfrm>
            <a:prstGeom prst="rect">
              <a:avLst/>
            </a:prstGeom>
          </p:spPr>
        </p:pic>
        <p:sp>
          <p:nvSpPr>
            <p:cNvPr id="7" name="TextBox 6">
              <a:extLst>
                <a:ext uri="{FF2B5EF4-FFF2-40B4-BE49-F238E27FC236}">
                  <a16:creationId xmlns:a16="http://schemas.microsoft.com/office/drawing/2014/main" id="{94F9112E-BC88-4642-85FC-34B2EB71B5A0}"/>
                </a:ext>
              </a:extLst>
            </p:cNvPr>
            <p:cNvSpPr txBox="1"/>
            <p:nvPr/>
          </p:nvSpPr>
          <p:spPr>
            <a:xfrm>
              <a:off x="2980266" y="5436767"/>
              <a:ext cx="6019800" cy="369332"/>
            </a:xfrm>
            <a:prstGeom prst="rect">
              <a:avLst/>
            </a:prstGeom>
            <a:noFill/>
          </p:spPr>
          <p:txBody>
            <a:bodyPr wrap="square" rtlCol="0">
              <a:spAutoFit/>
            </a:bodyPr>
            <a:lstStyle/>
            <a:p>
              <a:r>
                <a:rPr lang="en-US" b="1" dirty="0">
                  <a:solidFill>
                    <a:srgbClr val="C00000"/>
                  </a:solidFill>
                </a:rPr>
                <a:t>A                                         B                                              C</a:t>
              </a:r>
            </a:p>
          </p:txBody>
        </p:sp>
        <p:sp>
          <p:nvSpPr>
            <p:cNvPr id="8" name="Star: 5 Points 7">
              <a:extLst>
                <a:ext uri="{FF2B5EF4-FFF2-40B4-BE49-F238E27FC236}">
                  <a16:creationId xmlns:a16="http://schemas.microsoft.com/office/drawing/2014/main" id="{50D3678F-BD9C-4881-834B-B87C8370B4D2}"/>
                </a:ext>
              </a:extLst>
            </p:cNvPr>
            <p:cNvSpPr/>
            <p:nvPr/>
          </p:nvSpPr>
          <p:spPr>
            <a:xfrm>
              <a:off x="6756136" y="2755961"/>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B89C9948-D229-4D2F-A557-DAD2F809429A}"/>
                </a:ext>
              </a:extLst>
            </p:cNvPr>
            <p:cNvSpPr/>
            <p:nvPr/>
          </p:nvSpPr>
          <p:spPr>
            <a:xfrm>
              <a:off x="3031066" y="5037358"/>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CB4F62F-725B-4472-8991-1915DBA224FD}"/>
                </a:ext>
              </a:extLst>
            </p:cNvPr>
            <p:cNvSpPr/>
            <p:nvPr/>
          </p:nvSpPr>
          <p:spPr>
            <a:xfrm>
              <a:off x="3251200" y="4107557"/>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774F254E-70FE-49F7-A83B-9B5DDF456780}"/>
                </a:ext>
              </a:extLst>
            </p:cNvPr>
            <p:cNvSpPr/>
            <p:nvPr/>
          </p:nvSpPr>
          <p:spPr>
            <a:xfrm>
              <a:off x="3860799" y="4107557"/>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D7A69E5D-B1CE-4F86-A950-F534D87F2E2C}"/>
                </a:ext>
              </a:extLst>
            </p:cNvPr>
            <p:cNvSpPr/>
            <p:nvPr/>
          </p:nvSpPr>
          <p:spPr>
            <a:xfrm>
              <a:off x="4089400" y="2748629"/>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1A9179F-C840-4D31-AAF8-A4A23F148E10}"/>
                </a:ext>
              </a:extLst>
            </p:cNvPr>
            <p:cNvSpPr/>
            <p:nvPr/>
          </p:nvSpPr>
          <p:spPr>
            <a:xfrm>
              <a:off x="5554133" y="5078756"/>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CF406636-01F2-4C37-BA0F-F236ACC2EA8E}"/>
                </a:ext>
              </a:extLst>
            </p:cNvPr>
            <p:cNvSpPr/>
            <p:nvPr/>
          </p:nvSpPr>
          <p:spPr>
            <a:xfrm>
              <a:off x="4910666" y="4163159"/>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65C3D1BF-98FB-4969-878B-C17EDAB64D19}"/>
                </a:ext>
              </a:extLst>
            </p:cNvPr>
            <p:cNvSpPr/>
            <p:nvPr/>
          </p:nvSpPr>
          <p:spPr>
            <a:xfrm>
              <a:off x="5444066" y="4179784"/>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2E9F3AF9-EA5C-4406-8580-6352019E581D}"/>
                </a:ext>
              </a:extLst>
            </p:cNvPr>
            <p:cNvSpPr/>
            <p:nvPr/>
          </p:nvSpPr>
          <p:spPr>
            <a:xfrm>
              <a:off x="4455848" y="2658595"/>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B07CE2F1-4810-4FB0-B6E1-F1874BF0FF68}"/>
                </a:ext>
              </a:extLst>
            </p:cNvPr>
            <p:cNvSpPr/>
            <p:nvPr/>
          </p:nvSpPr>
          <p:spPr>
            <a:xfrm>
              <a:off x="4282546" y="2783860"/>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4E83F9E9-34C9-4057-BF5F-2462E7C21D1A}"/>
                </a:ext>
              </a:extLst>
            </p:cNvPr>
            <p:cNvSpPr/>
            <p:nvPr/>
          </p:nvSpPr>
          <p:spPr>
            <a:xfrm>
              <a:off x="5257799" y="2748629"/>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258A9A04-48CC-4C78-9542-EBDCBF4734BB}"/>
                </a:ext>
              </a:extLst>
            </p:cNvPr>
            <p:cNvSpPr/>
            <p:nvPr/>
          </p:nvSpPr>
          <p:spPr>
            <a:xfrm>
              <a:off x="6327776" y="2651262"/>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8CFC53CD-CB10-4789-9D0F-790C8DD52A5A}"/>
                </a:ext>
              </a:extLst>
            </p:cNvPr>
            <p:cNvSpPr/>
            <p:nvPr/>
          </p:nvSpPr>
          <p:spPr>
            <a:xfrm>
              <a:off x="7597775" y="2650326"/>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5140B4C3-FFCD-4171-8301-12E7CF292E46}"/>
                </a:ext>
              </a:extLst>
            </p:cNvPr>
            <p:cNvSpPr/>
            <p:nvPr/>
          </p:nvSpPr>
          <p:spPr>
            <a:xfrm>
              <a:off x="6400798" y="2738289"/>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1AAFBA8-3E60-443D-8175-5C42269A787A}"/>
                </a:ext>
              </a:extLst>
            </p:cNvPr>
            <p:cNvSpPr/>
            <p:nvPr/>
          </p:nvSpPr>
          <p:spPr>
            <a:xfrm>
              <a:off x="7670797" y="2658596"/>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AB2EA62E-6B93-4BF7-9DB0-6AB16767415A}"/>
                </a:ext>
              </a:extLst>
            </p:cNvPr>
            <p:cNvSpPr/>
            <p:nvPr/>
          </p:nvSpPr>
          <p:spPr>
            <a:xfrm>
              <a:off x="7863943" y="2791193"/>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E5CC005C-385D-4AE2-A99E-C203D6F7678D}"/>
                </a:ext>
              </a:extLst>
            </p:cNvPr>
            <p:cNvSpPr/>
            <p:nvPr/>
          </p:nvSpPr>
          <p:spPr>
            <a:xfrm>
              <a:off x="7800976" y="4211296"/>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4A451AC2-2264-4DF8-A34A-E53EF37AD885}"/>
                </a:ext>
              </a:extLst>
            </p:cNvPr>
            <p:cNvSpPr/>
            <p:nvPr/>
          </p:nvSpPr>
          <p:spPr>
            <a:xfrm>
              <a:off x="8378557" y="4272607"/>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D952C016-DAA0-4FA2-9346-39E8BEBA00CA}"/>
                </a:ext>
              </a:extLst>
            </p:cNvPr>
            <p:cNvSpPr/>
            <p:nvPr/>
          </p:nvSpPr>
          <p:spPr>
            <a:xfrm>
              <a:off x="8415868" y="5044151"/>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119C92FE-47F2-468A-B348-2C52134A399B}"/>
                </a:ext>
              </a:extLst>
            </p:cNvPr>
            <p:cNvSpPr/>
            <p:nvPr/>
          </p:nvSpPr>
          <p:spPr>
            <a:xfrm>
              <a:off x="5122595" y="2672572"/>
              <a:ext cx="220134" cy="19473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6D9C1E56-BAC4-4C05-9654-09909398B88B}"/>
              </a:ext>
            </a:extLst>
          </p:cNvPr>
          <p:cNvCxnSpPr/>
          <p:nvPr/>
        </p:nvCxnSpPr>
        <p:spPr>
          <a:xfrm flipV="1">
            <a:off x="3224463" y="4880008"/>
            <a:ext cx="154004" cy="2791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9193F26-E4BD-48A8-AC74-CE2A6926DDDC}"/>
              </a:ext>
            </a:extLst>
          </p:cNvPr>
          <p:cNvCxnSpPr>
            <a:endCxn id="12" idx="1"/>
          </p:cNvCxnSpPr>
          <p:nvPr/>
        </p:nvCxnSpPr>
        <p:spPr>
          <a:xfrm flipV="1">
            <a:off x="3330341" y="4181938"/>
            <a:ext cx="530458" cy="2854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8BC9617-564B-4923-98BE-7D9714F0D0DF}"/>
              </a:ext>
            </a:extLst>
          </p:cNvPr>
          <p:cNvCxnSpPr>
            <a:endCxn id="11" idx="2"/>
          </p:cNvCxnSpPr>
          <p:nvPr/>
        </p:nvCxnSpPr>
        <p:spPr>
          <a:xfrm flipH="1" flipV="1">
            <a:off x="3293242" y="4302290"/>
            <a:ext cx="85225" cy="1650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8F5AFE7-696E-459D-BF57-A52C14B527D8}"/>
              </a:ext>
            </a:extLst>
          </p:cNvPr>
          <p:cNvCxnSpPr>
            <a:endCxn id="13" idx="2"/>
          </p:cNvCxnSpPr>
          <p:nvPr/>
        </p:nvCxnSpPr>
        <p:spPr>
          <a:xfrm flipV="1">
            <a:off x="3330341" y="2943362"/>
            <a:ext cx="801101" cy="8682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EB6412F-6C34-4EA3-98C3-592637263187}"/>
              </a:ext>
            </a:extLst>
          </p:cNvPr>
          <p:cNvCxnSpPr>
            <a:endCxn id="32" idx="4"/>
          </p:cNvCxnSpPr>
          <p:nvPr/>
        </p:nvCxnSpPr>
        <p:spPr>
          <a:xfrm flipV="1">
            <a:off x="3378467" y="2746953"/>
            <a:ext cx="1964262" cy="10742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DD7C1-C0EF-4E4F-AE96-E26779A4F4FB}"/>
              </a:ext>
            </a:extLst>
          </p:cNvPr>
          <p:cNvCxnSpPr>
            <a:endCxn id="23" idx="0"/>
          </p:cNvCxnSpPr>
          <p:nvPr/>
        </p:nvCxnSpPr>
        <p:spPr>
          <a:xfrm flipV="1">
            <a:off x="4131442" y="2738289"/>
            <a:ext cx="2379423" cy="125240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CE9D37E-69E7-4FC3-B02E-04054536DFE6}"/>
              </a:ext>
            </a:extLst>
          </p:cNvPr>
          <p:cNvCxnSpPr>
            <a:endCxn id="25" idx="1"/>
          </p:cNvCxnSpPr>
          <p:nvPr/>
        </p:nvCxnSpPr>
        <p:spPr>
          <a:xfrm flipV="1">
            <a:off x="4131442" y="2732977"/>
            <a:ext cx="3539355" cy="11920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A665A08-931E-4761-9C5E-817FCA0990B9}"/>
              </a:ext>
            </a:extLst>
          </p:cNvPr>
          <p:cNvCxnSpPr>
            <a:stCxn id="19" idx="3"/>
          </p:cNvCxnSpPr>
          <p:nvPr/>
        </p:nvCxnSpPr>
        <p:spPr>
          <a:xfrm>
            <a:off x="4460638" y="2978593"/>
            <a:ext cx="450028" cy="9360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D98FE90-55AB-495E-AD35-B8441B3D06A0}"/>
              </a:ext>
            </a:extLst>
          </p:cNvPr>
          <p:cNvCxnSpPr>
            <a:stCxn id="20" idx="2"/>
          </p:cNvCxnSpPr>
          <p:nvPr/>
        </p:nvCxnSpPr>
        <p:spPr>
          <a:xfrm flipH="1">
            <a:off x="4910666" y="2943362"/>
            <a:ext cx="389175" cy="9816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8EEAB0-278B-4F01-AB37-681128486FAA}"/>
              </a:ext>
            </a:extLst>
          </p:cNvPr>
          <p:cNvCxnSpPr/>
          <p:nvPr/>
        </p:nvCxnSpPr>
        <p:spPr>
          <a:xfrm flipH="1">
            <a:off x="5477933" y="2943362"/>
            <a:ext cx="1032932" cy="971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866141A-756C-43E3-B2DF-64CEB8BB995D}"/>
              </a:ext>
            </a:extLst>
          </p:cNvPr>
          <p:cNvCxnSpPr>
            <a:stCxn id="16" idx="4"/>
          </p:cNvCxnSpPr>
          <p:nvPr/>
        </p:nvCxnSpPr>
        <p:spPr>
          <a:xfrm>
            <a:off x="5130800" y="4237540"/>
            <a:ext cx="423333" cy="229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4508B5B-EBBB-4131-A15C-9A7C9E83ED15}"/>
              </a:ext>
            </a:extLst>
          </p:cNvPr>
          <p:cNvCxnSpPr>
            <a:stCxn id="17" idx="2"/>
          </p:cNvCxnSpPr>
          <p:nvPr/>
        </p:nvCxnSpPr>
        <p:spPr>
          <a:xfrm>
            <a:off x="5486108" y="4374517"/>
            <a:ext cx="68025" cy="928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07884D6-854C-4C45-8FAD-4CA54CEC30B4}"/>
              </a:ext>
            </a:extLst>
          </p:cNvPr>
          <p:cNvCxnSpPr>
            <a:endCxn id="14" idx="0"/>
          </p:cNvCxnSpPr>
          <p:nvPr/>
        </p:nvCxnSpPr>
        <p:spPr>
          <a:xfrm>
            <a:off x="5477933" y="4880008"/>
            <a:ext cx="186267" cy="19874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7C976A7-E2CD-41BE-85BE-211D8E35DADD}"/>
              </a:ext>
            </a:extLst>
          </p:cNvPr>
          <p:cNvCxnSpPr>
            <a:stCxn id="8" idx="3"/>
          </p:cNvCxnSpPr>
          <p:nvPr/>
        </p:nvCxnSpPr>
        <p:spPr>
          <a:xfrm>
            <a:off x="6934228" y="2950694"/>
            <a:ext cx="1444329" cy="9742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4314086-BD5E-4191-BEFB-37AC51C0AF7F}"/>
              </a:ext>
            </a:extLst>
          </p:cNvPr>
          <p:cNvCxnSpPr/>
          <p:nvPr/>
        </p:nvCxnSpPr>
        <p:spPr>
          <a:xfrm>
            <a:off x="5664200" y="2845059"/>
            <a:ext cx="1971139" cy="10799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2B76286-6002-4030-81F0-CE27F45AC450}"/>
              </a:ext>
            </a:extLst>
          </p:cNvPr>
          <p:cNvCxnSpPr>
            <a:stCxn id="18" idx="4"/>
          </p:cNvCxnSpPr>
          <p:nvPr/>
        </p:nvCxnSpPr>
        <p:spPr>
          <a:xfrm>
            <a:off x="4675982" y="2732976"/>
            <a:ext cx="2921793" cy="11920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411EE79-2D64-4EA1-8C0E-59FA5F9ECDD1}"/>
              </a:ext>
            </a:extLst>
          </p:cNvPr>
          <p:cNvCxnSpPr>
            <a:stCxn id="28" idx="1"/>
          </p:cNvCxnSpPr>
          <p:nvPr/>
        </p:nvCxnSpPr>
        <p:spPr>
          <a:xfrm>
            <a:off x="7800976" y="4285677"/>
            <a:ext cx="577581" cy="3151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0631C12-3C78-458F-87AB-FBFB8D7D88DD}"/>
              </a:ext>
            </a:extLst>
          </p:cNvPr>
          <p:cNvCxnSpPr>
            <a:stCxn id="30" idx="2"/>
          </p:cNvCxnSpPr>
          <p:nvPr/>
        </p:nvCxnSpPr>
        <p:spPr>
          <a:xfrm>
            <a:off x="8420599" y="4467340"/>
            <a:ext cx="68025" cy="1335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6D5E0F2-F55C-4956-9355-0B331E3C241E}"/>
              </a:ext>
            </a:extLst>
          </p:cNvPr>
          <p:cNvCxnSpPr>
            <a:endCxn id="31" idx="3"/>
          </p:cNvCxnSpPr>
          <p:nvPr/>
        </p:nvCxnSpPr>
        <p:spPr>
          <a:xfrm>
            <a:off x="8378557" y="4880008"/>
            <a:ext cx="215403" cy="3588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A8E5D0-10E6-9CED-2693-36A4AA18639F}"/>
              </a:ext>
            </a:extLst>
          </p:cNvPr>
          <p:cNvCxnSpPr>
            <a:cxnSpLocks/>
          </p:cNvCxnSpPr>
          <p:nvPr/>
        </p:nvCxnSpPr>
        <p:spPr>
          <a:xfrm>
            <a:off x="8084077" y="3039792"/>
            <a:ext cx="318942" cy="9005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4BAF79F-0680-579F-70AC-956F92F74297}"/>
              </a:ext>
            </a:extLst>
          </p:cNvPr>
          <p:cNvSpPr txBox="1"/>
          <p:nvPr/>
        </p:nvSpPr>
        <p:spPr>
          <a:xfrm>
            <a:off x="8948821" y="4661074"/>
            <a:ext cx="2738057" cy="1477328"/>
          </a:xfrm>
          <a:prstGeom prst="rect">
            <a:avLst/>
          </a:prstGeom>
          <a:noFill/>
        </p:spPr>
        <p:txBody>
          <a:bodyPr wrap="none" rtlCol="0">
            <a:spAutoFit/>
          </a:bodyPr>
          <a:lstStyle/>
          <a:p>
            <a:r>
              <a:rPr lang="en-US" b="1" dirty="0"/>
              <a:t>B gets m twice, and C</a:t>
            </a:r>
            <a:br>
              <a:rPr lang="en-US" b="1" dirty="0"/>
            </a:br>
            <a:r>
              <a:rPr lang="en-US" b="1" dirty="0"/>
              <a:t>gets it four times, but</a:t>
            </a:r>
            <a:br>
              <a:rPr lang="en-US" b="1" dirty="0"/>
            </a:br>
            <a:r>
              <a:rPr lang="en-US" b="1" dirty="0"/>
              <a:t>at least it was reliable!</a:t>
            </a:r>
            <a:br>
              <a:rPr lang="en-US" b="1" dirty="0"/>
            </a:br>
            <a:br>
              <a:rPr lang="en-US" b="1" dirty="0"/>
            </a:br>
            <a:r>
              <a:rPr lang="en-US" b="1" dirty="0"/>
              <a:t>… nobody else got it at all</a:t>
            </a:r>
          </a:p>
        </p:txBody>
      </p:sp>
    </p:spTree>
    <p:extLst>
      <p:ext uri="{BB962C8B-B14F-4D97-AF65-F5344CB8AC3E}">
        <p14:creationId xmlns:p14="http://schemas.microsoft.com/office/powerpoint/2010/main" val="268147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par>
                                <p:cTn id="23" presetID="14" presetClass="entr" presetSubtype="1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par>
                                <p:cTn id="26" presetID="14" presetClass="entr" presetSubtype="1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randombar(horizontal)">
                                      <p:cBhvr>
                                        <p:cTn id="28" dur="500"/>
                                        <p:tgtEl>
                                          <p:spTgt spid="45"/>
                                        </p:tgtEl>
                                      </p:cBhvr>
                                    </p:animEffect>
                                  </p:childTnLst>
                                </p:cTn>
                              </p:par>
                              <p:par>
                                <p:cTn id="29" presetID="14" presetClass="entr" presetSubtype="1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randombar(horizontal)">
                                      <p:cBhvr>
                                        <p:cTn id="31" dur="500"/>
                                        <p:tgtEl>
                                          <p:spTgt spid="4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par>
                                <p:cTn id="35" presetID="14" presetClass="entr" presetSubtype="1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par>
                                <p:cTn id="38" presetID="14" presetClass="entr" presetSubtype="1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randombar(horizontal)">
                                      <p:cBhvr>
                                        <p:cTn id="40" dur="500"/>
                                        <p:tgtEl>
                                          <p:spTgt spid="57"/>
                                        </p:tgtEl>
                                      </p:cBhvr>
                                    </p:animEffect>
                                  </p:childTnLst>
                                </p:cTn>
                              </p:par>
                              <p:par>
                                <p:cTn id="41" presetID="14" presetClass="entr" presetSubtype="1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randombar(horizontal)">
                                      <p:cBhvr>
                                        <p:cTn id="43" dur="500"/>
                                        <p:tgtEl>
                                          <p:spTgt spid="59"/>
                                        </p:tgtEl>
                                      </p:cBhvr>
                                    </p:animEffect>
                                  </p:childTnLst>
                                </p:cTn>
                              </p:par>
                              <p:par>
                                <p:cTn id="44" presetID="14" presetClass="entr" presetSubtype="1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randombar(horizontal)">
                                      <p:cBhvr>
                                        <p:cTn id="46" dur="500"/>
                                        <p:tgtEl>
                                          <p:spTgt spid="61"/>
                                        </p:tgtEl>
                                      </p:cBhvr>
                                    </p:animEffect>
                                  </p:childTnLst>
                                </p:cTn>
                              </p:par>
                              <p:par>
                                <p:cTn id="47" presetID="14" presetClass="entr" presetSubtype="1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randombar(horizontal)">
                                      <p:cBhvr>
                                        <p:cTn id="49" dur="500"/>
                                        <p:tgtEl>
                                          <p:spTgt spid="63"/>
                                        </p:tgtEl>
                                      </p:cBhvr>
                                    </p:animEffect>
                                  </p:childTnLst>
                                </p:cTn>
                              </p:par>
                              <p:par>
                                <p:cTn id="50" presetID="14" presetClass="entr" presetSubtype="1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randombar(horizontal)">
                                      <p:cBhvr>
                                        <p:cTn id="52" dur="500"/>
                                        <p:tgtEl>
                                          <p:spTgt spid="65"/>
                                        </p:tgtEl>
                                      </p:cBhvr>
                                    </p:animEffect>
                                  </p:childTnLst>
                                </p:cTn>
                              </p:par>
                              <p:par>
                                <p:cTn id="53" presetID="14" presetClass="entr" presetSubtype="1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randombar(horizontal)">
                                      <p:cBhvr>
                                        <p:cTn id="55" dur="500"/>
                                        <p:tgtEl>
                                          <p:spTgt spid="67"/>
                                        </p:tgtEl>
                                      </p:cBhvr>
                                    </p:animEffect>
                                  </p:childTnLst>
                                </p:cTn>
                              </p:par>
                              <p:par>
                                <p:cTn id="56" presetID="14" presetClass="entr" presetSubtype="1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randombar(horizontal)">
                                      <p:cBhvr>
                                        <p:cTn id="58" dur="500"/>
                                        <p:tgtEl>
                                          <p:spTgt spid="69"/>
                                        </p:tgtEl>
                                      </p:cBhvr>
                                    </p:animEffect>
                                  </p:childTnLst>
                                </p:cTn>
                              </p:par>
                              <p:par>
                                <p:cTn id="59" presetID="14" presetClass="entr" presetSubtype="1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randombar(horizontal)">
                                      <p:cBhvr>
                                        <p:cTn id="61" dur="500"/>
                                        <p:tgtEl>
                                          <p:spTgt spid="71"/>
                                        </p:tgtEl>
                                      </p:cBhvr>
                                    </p:animEffect>
                                  </p:childTnLst>
                                </p:cTn>
                              </p:par>
                              <p:par>
                                <p:cTn id="62" presetID="14" presetClass="entr" presetSubtype="1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FB6F-51A1-40EB-83EB-F6056E741FEF}"/>
              </a:ext>
            </a:extLst>
          </p:cNvPr>
          <p:cNvSpPr>
            <a:spLocks noGrp="1"/>
          </p:cNvSpPr>
          <p:nvPr>
            <p:ph type="title"/>
          </p:nvPr>
        </p:nvSpPr>
        <p:spPr/>
        <p:txBody>
          <a:bodyPr/>
          <a:lstStyle/>
          <a:p>
            <a:r>
              <a:rPr lang="en-US" dirty="0"/>
              <a:t>Some uses</a:t>
            </a:r>
          </a:p>
        </p:txBody>
      </p:sp>
      <p:sp>
        <p:nvSpPr>
          <p:cNvPr id="3" name="Content Placeholder 2">
            <a:extLst>
              <a:ext uri="{FF2B5EF4-FFF2-40B4-BE49-F238E27FC236}">
                <a16:creationId xmlns:a16="http://schemas.microsoft.com/office/drawing/2014/main" id="{5F1F2DCF-E943-475E-B0B6-19309BC367B4}"/>
              </a:ext>
            </a:extLst>
          </p:cNvPr>
          <p:cNvSpPr>
            <a:spLocks noGrp="1"/>
          </p:cNvSpPr>
          <p:nvPr>
            <p:ph idx="1"/>
          </p:nvPr>
        </p:nvSpPr>
        <p:spPr/>
        <p:txBody>
          <a:bodyPr>
            <a:normAutofit/>
          </a:bodyPr>
          <a:lstStyle/>
          <a:p>
            <a:r>
              <a:rPr lang="en-US" dirty="0"/>
              <a:t>Maybe Ken’s message bus is super popular.  </a:t>
            </a:r>
          </a:p>
          <a:p>
            <a:pPr>
              <a:buFont typeface="Wingdings" panose="05000000000000000000" pitchFamily="2" charset="2"/>
              <a:buChar char="Ø"/>
            </a:pPr>
            <a:r>
              <a:rPr lang="en-US" b="1" dirty="0"/>
              <a:t>  Monitoring:</a:t>
            </a:r>
            <a:r>
              <a:rPr lang="en-US" dirty="0"/>
              <a:t>  Publish a message for any potentially monitored value.</a:t>
            </a:r>
            <a:br>
              <a:rPr lang="en-US" dirty="0"/>
            </a:br>
            <a:r>
              <a:rPr lang="en-US" dirty="0"/>
              <a:t>    If nobody is watching, the network will filter them away!</a:t>
            </a:r>
          </a:p>
          <a:p>
            <a:pPr>
              <a:buFont typeface="Wingdings" panose="05000000000000000000" pitchFamily="2" charset="2"/>
              <a:buChar char="Ø"/>
            </a:pPr>
            <a:r>
              <a:rPr lang="en-US" b="1" dirty="0"/>
              <a:t>  Debugging:  </a:t>
            </a:r>
            <a:r>
              <a:rPr lang="en-US" dirty="0"/>
              <a:t>Publish a message for any kind of debugging purpose.</a:t>
            </a:r>
            <a:br>
              <a:rPr lang="en-US" dirty="0"/>
            </a:br>
            <a:r>
              <a:rPr lang="en-US" dirty="0"/>
              <a:t>    If debugger isn’t in use, the network will filter them away!</a:t>
            </a:r>
          </a:p>
          <a:p>
            <a:pPr>
              <a:buFont typeface="Wingdings" panose="05000000000000000000" pitchFamily="2" charset="2"/>
              <a:buChar char="Ø"/>
            </a:pPr>
            <a:r>
              <a:rPr lang="en-US" b="1" dirty="0"/>
              <a:t>  Other kinds of news reporting…</a:t>
            </a:r>
          </a:p>
          <a:p>
            <a:pPr>
              <a:buFont typeface="Wingdings" panose="05000000000000000000" pitchFamily="2" charset="2"/>
              <a:buChar char="Ø"/>
            </a:pPr>
            <a:r>
              <a:rPr lang="en-US" b="1" dirty="0"/>
              <a:t>  Any sort of Kafka-style application…</a:t>
            </a:r>
          </a:p>
        </p:txBody>
      </p:sp>
      <p:sp>
        <p:nvSpPr>
          <p:cNvPr id="4" name="Footer Placeholder 3">
            <a:extLst>
              <a:ext uri="{FF2B5EF4-FFF2-40B4-BE49-F238E27FC236}">
                <a16:creationId xmlns:a16="http://schemas.microsoft.com/office/drawing/2014/main" id="{E3F19FB6-A375-4EC6-8996-D2F0A452ECCA}"/>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5FE4966C-E1A1-413A-98D7-B51486A29521}"/>
              </a:ext>
            </a:extLst>
          </p:cNvPr>
          <p:cNvSpPr>
            <a:spLocks noGrp="1"/>
          </p:cNvSpPr>
          <p:nvPr>
            <p:ph type="sldNum" sz="quarter" idx="12"/>
          </p:nvPr>
        </p:nvSpPr>
        <p:spPr/>
        <p:txBody>
          <a:bodyPr/>
          <a:lstStyle/>
          <a:p>
            <a:fld id="{3C974458-8A97-4835-BF79-1FB6D7856C21}" type="slidenum">
              <a:rPr lang="en-US" smtClean="0"/>
              <a:t>59</a:t>
            </a:fld>
            <a:endParaRPr lang="en-US"/>
          </a:p>
        </p:txBody>
      </p:sp>
    </p:spTree>
    <p:extLst>
      <p:ext uri="{BB962C8B-B14F-4D97-AF65-F5344CB8AC3E}">
        <p14:creationId xmlns:p14="http://schemas.microsoft.com/office/powerpoint/2010/main" val="341643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43" name="Rectangle 1036">
            <a:extLst>
              <a:ext uri="{FF2B5EF4-FFF2-40B4-BE49-F238E27FC236}">
                <a16:creationId xmlns:a16="http://schemas.microsoft.com/office/drawing/2014/main" id="{2A85F7B3-F4E6-4FBF-B74E-43CAB468F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3F437E4-ED43-A74D-0118-FA1143D86C65}"/>
              </a:ext>
            </a:extLst>
          </p:cNvPr>
          <p:cNvSpPr>
            <a:spLocks noGrp="1"/>
          </p:cNvSpPr>
          <p:nvPr>
            <p:ph type="title"/>
          </p:nvPr>
        </p:nvSpPr>
        <p:spPr>
          <a:xfrm>
            <a:off x="636805" y="640080"/>
            <a:ext cx="4809406" cy="3034857"/>
          </a:xfrm>
        </p:spPr>
        <p:txBody>
          <a:bodyPr vert="horz" lIns="91440" tIns="45720" rIns="91440" bIns="45720" rtlCol="0" anchor="b">
            <a:normAutofit/>
          </a:bodyPr>
          <a:lstStyle/>
          <a:p>
            <a:r>
              <a:rPr lang="en-US" sz="4400" b="1" kern="1200" cap="all" spc="200" baseline="0">
                <a:solidFill>
                  <a:schemeClr val="tx1">
                    <a:lumMod val="95000"/>
                    <a:lumOff val="5000"/>
                  </a:schemeClr>
                </a:solidFill>
                <a:latin typeface="+mj-lt"/>
                <a:ea typeface="+mj-ea"/>
                <a:cs typeface="+mj-cs"/>
              </a:rPr>
              <a:t>Cautionary Tale 1: S3 Meltdown</a:t>
            </a:r>
          </a:p>
        </p:txBody>
      </p:sp>
      <p:cxnSp>
        <p:nvCxnSpPr>
          <p:cNvPr id="1044" name="Straight Connector 1038">
            <a:extLst>
              <a:ext uri="{FF2B5EF4-FFF2-40B4-BE49-F238E27FC236}">
                <a16:creationId xmlns:a16="http://schemas.microsoft.com/office/drawing/2014/main" id="{73741D5B-1709-4CDB-963A-CC3C749412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47548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E22BB748-5475-3718-55C0-2EA713514E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2952" y="2344518"/>
            <a:ext cx="5458968" cy="21699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89BFEA1-E980-EDFC-BB6F-0471548C13D5}"/>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defTabSz="914400">
              <a:spcAft>
                <a:spcPts val="600"/>
              </a:spcAft>
            </a:pPr>
            <a:r>
              <a:rPr lang="en-US" kern="1200" cap="all" baseline="0">
                <a:solidFill>
                  <a:schemeClr val="tx1">
                    <a:lumMod val="95000"/>
                    <a:lumOff val="5000"/>
                  </a:schemeClr>
                </a:solidFill>
                <a:latin typeface="+mj-lt"/>
                <a:ea typeface="+mn-ea"/>
                <a:cs typeface="+mn-cs"/>
              </a:rPr>
              <a:t>CS5412 Cloud Computing, Fall 2022</a:t>
            </a:r>
          </a:p>
        </p:txBody>
      </p:sp>
      <p:sp>
        <p:nvSpPr>
          <p:cNvPr id="5" name="Slide Number Placeholder 4">
            <a:extLst>
              <a:ext uri="{FF2B5EF4-FFF2-40B4-BE49-F238E27FC236}">
                <a16:creationId xmlns:a16="http://schemas.microsoft.com/office/drawing/2014/main" id="{AFF668D7-4662-1958-E377-AA4F5BF85DBC}"/>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defTabSz="914400">
              <a:spcAft>
                <a:spcPts val="600"/>
              </a:spcAft>
            </a:pPr>
            <a:fld id="{3C974458-8A97-4835-BF79-1FB6D7856C21}" type="slidenum">
              <a:rPr lang="en-US" smtClean="0"/>
              <a:pPr defTabSz="914400">
                <a:spcAft>
                  <a:spcPts val="600"/>
                </a:spcAft>
              </a:pPr>
              <a:t>6</a:t>
            </a:fld>
            <a:endParaRPr lang="en-US"/>
          </a:p>
        </p:txBody>
      </p:sp>
    </p:spTree>
    <p:extLst>
      <p:ext uri="{BB962C8B-B14F-4D97-AF65-F5344CB8AC3E}">
        <p14:creationId xmlns:p14="http://schemas.microsoft.com/office/powerpoint/2010/main" val="450285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0E29-4C8C-4CFB-A8E6-78377AE3581D}"/>
              </a:ext>
            </a:extLst>
          </p:cNvPr>
          <p:cNvSpPr>
            <a:spLocks noGrp="1"/>
          </p:cNvSpPr>
          <p:nvPr>
            <p:ph type="title"/>
          </p:nvPr>
        </p:nvSpPr>
        <p:spPr/>
        <p:txBody>
          <a:bodyPr/>
          <a:lstStyle/>
          <a:p>
            <a:r>
              <a:rPr lang="en-US" dirty="0"/>
              <a:t>What does this tell us?</a:t>
            </a:r>
          </a:p>
        </p:txBody>
      </p:sp>
      <p:sp>
        <p:nvSpPr>
          <p:cNvPr id="3" name="Content Placeholder 2">
            <a:extLst>
              <a:ext uri="{FF2B5EF4-FFF2-40B4-BE49-F238E27FC236}">
                <a16:creationId xmlns:a16="http://schemas.microsoft.com/office/drawing/2014/main" id="{476262C8-AE7A-45EC-BBED-C8B3E5B9AADB}"/>
              </a:ext>
            </a:extLst>
          </p:cNvPr>
          <p:cNvSpPr>
            <a:spLocks noGrp="1"/>
          </p:cNvSpPr>
          <p:nvPr>
            <p:ph idx="1"/>
          </p:nvPr>
        </p:nvSpPr>
        <p:spPr/>
        <p:txBody>
          <a:bodyPr/>
          <a:lstStyle/>
          <a:p>
            <a:r>
              <a:rPr lang="en-US" b="1" dirty="0"/>
              <a:t>In a small data center, the approach will work amazingly well!</a:t>
            </a:r>
          </a:p>
          <a:p>
            <a:endParaRPr lang="en-US" dirty="0"/>
          </a:p>
          <a:p>
            <a:r>
              <a:rPr lang="en-US" dirty="0"/>
              <a:t>Our Bloom filters have 16K bits.  We want no more than about 1/4 of the bits set, so we can handle about 4K different pub-sub topics</a:t>
            </a:r>
          </a:p>
          <a:p>
            <a:endParaRPr lang="en-US" dirty="0"/>
          </a:p>
          <a:p>
            <a:r>
              <a:rPr lang="en-US" dirty="0"/>
              <a:t>In a small data center we are not likely to hit this threshold</a:t>
            </a:r>
          </a:p>
        </p:txBody>
      </p:sp>
      <p:sp>
        <p:nvSpPr>
          <p:cNvPr id="4" name="Footer Placeholder 3">
            <a:extLst>
              <a:ext uri="{FF2B5EF4-FFF2-40B4-BE49-F238E27FC236}">
                <a16:creationId xmlns:a16="http://schemas.microsoft.com/office/drawing/2014/main" id="{0F9D4FD0-1B3D-4EF0-B636-362D8E088095}"/>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B16376F8-5450-4CA9-B97A-9C420C3F39E7}"/>
              </a:ext>
            </a:extLst>
          </p:cNvPr>
          <p:cNvSpPr>
            <a:spLocks noGrp="1"/>
          </p:cNvSpPr>
          <p:nvPr>
            <p:ph type="sldNum" sz="quarter" idx="12"/>
          </p:nvPr>
        </p:nvSpPr>
        <p:spPr/>
        <p:txBody>
          <a:bodyPr/>
          <a:lstStyle/>
          <a:p>
            <a:fld id="{3C974458-8A97-4835-BF79-1FB6D7856C21}" type="slidenum">
              <a:rPr lang="en-US" smtClean="0"/>
              <a:t>60</a:t>
            </a:fld>
            <a:endParaRPr lang="en-US"/>
          </a:p>
        </p:txBody>
      </p:sp>
    </p:spTree>
    <p:extLst>
      <p:ext uri="{BB962C8B-B14F-4D97-AF65-F5344CB8AC3E}">
        <p14:creationId xmlns:p14="http://schemas.microsoft.com/office/powerpoint/2010/main" val="2697948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0E29-4C8C-4CFB-A8E6-78377AE3581D}"/>
              </a:ext>
            </a:extLst>
          </p:cNvPr>
          <p:cNvSpPr>
            <a:spLocks noGrp="1"/>
          </p:cNvSpPr>
          <p:nvPr>
            <p:ph type="title"/>
          </p:nvPr>
        </p:nvSpPr>
        <p:spPr/>
        <p:txBody>
          <a:bodyPr/>
          <a:lstStyle/>
          <a:p>
            <a:r>
              <a:rPr lang="en-US" dirty="0"/>
              <a:t>What does this tell us?</a:t>
            </a:r>
          </a:p>
        </p:txBody>
      </p:sp>
      <p:sp>
        <p:nvSpPr>
          <p:cNvPr id="3" name="Content Placeholder 2">
            <a:extLst>
              <a:ext uri="{FF2B5EF4-FFF2-40B4-BE49-F238E27FC236}">
                <a16:creationId xmlns:a16="http://schemas.microsoft.com/office/drawing/2014/main" id="{476262C8-AE7A-45EC-BBED-C8B3E5B9AADB}"/>
              </a:ext>
            </a:extLst>
          </p:cNvPr>
          <p:cNvSpPr>
            <a:spLocks noGrp="1"/>
          </p:cNvSpPr>
          <p:nvPr>
            <p:ph idx="1"/>
          </p:nvPr>
        </p:nvSpPr>
        <p:spPr/>
        <p:txBody>
          <a:bodyPr/>
          <a:lstStyle/>
          <a:p>
            <a:r>
              <a:rPr lang="en-US" b="1" dirty="0"/>
              <a:t>When the datacenter was small, it worked awesomely.</a:t>
            </a:r>
          </a:p>
          <a:p>
            <a:endParaRPr lang="en-US" dirty="0"/>
          </a:p>
          <a:p>
            <a:r>
              <a:rPr lang="en-US" dirty="0"/>
              <a:t>But then the pointy-haired boss decides to scale up by 3x</a:t>
            </a:r>
          </a:p>
          <a:p>
            <a:endParaRPr lang="en-US" dirty="0"/>
          </a:p>
          <a:p>
            <a:r>
              <a:rPr lang="en-US" dirty="0"/>
              <a:t>Yesterday our data center “used” 4K out of the 16K bits.  Now it uses 12K bits, or more… suddenly we get a lot of false positives!</a:t>
            </a:r>
          </a:p>
        </p:txBody>
      </p:sp>
      <p:sp>
        <p:nvSpPr>
          <p:cNvPr id="4" name="Footer Placeholder 3">
            <a:extLst>
              <a:ext uri="{FF2B5EF4-FFF2-40B4-BE49-F238E27FC236}">
                <a16:creationId xmlns:a16="http://schemas.microsoft.com/office/drawing/2014/main" id="{0F9D4FD0-1B3D-4EF0-B636-362D8E088095}"/>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B16376F8-5450-4CA9-B97A-9C420C3F39E7}"/>
              </a:ext>
            </a:extLst>
          </p:cNvPr>
          <p:cNvSpPr>
            <a:spLocks noGrp="1"/>
          </p:cNvSpPr>
          <p:nvPr>
            <p:ph type="sldNum" sz="quarter" idx="12"/>
          </p:nvPr>
        </p:nvSpPr>
        <p:spPr/>
        <p:txBody>
          <a:bodyPr/>
          <a:lstStyle/>
          <a:p>
            <a:fld id="{3C974458-8A97-4835-BF79-1FB6D7856C21}" type="slidenum">
              <a:rPr lang="en-US" smtClean="0"/>
              <a:t>61</a:t>
            </a:fld>
            <a:endParaRPr lang="en-US"/>
          </a:p>
        </p:txBody>
      </p:sp>
    </p:spTree>
    <p:extLst>
      <p:ext uri="{BB962C8B-B14F-4D97-AF65-F5344CB8AC3E}">
        <p14:creationId xmlns:p14="http://schemas.microsoft.com/office/powerpoint/2010/main" val="156389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06A4-584F-4C54-97B1-F044946853A5}"/>
              </a:ext>
            </a:extLst>
          </p:cNvPr>
          <p:cNvSpPr>
            <a:spLocks noGrp="1"/>
          </p:cNvSpPr>
          <p:nvPr>
            <p:ph type="title"/>
          </p:nvPr>
        </p:nvSpPr>
        <p:spPr/>
        <p:txBody>
          <a:bodyPr/>
          <a:lstStyle/>
          <a:p>
            <a:r>
              <a:rPr lang="en-US" dirty="0"/>
              <a:t>False positives</a:t>
            </a:r>
          </a:p>
        </p:txBody>
      </p:sp>
      <p:sp>
        <p:nvSpPr>
          <p:cNvPr id="3" name="Content Placeholder 2">
            <a:extLst>
              <a:ext uri="{FF2B5EF4-FFF2-40B4-BE49-F238E27FC236}">
                <a16:creationId xmlns:a16="http://schemas.microsoft.com/office/drawing/2014/main" id="{849E67FD-6F40-4D26-819C-D0F275967E66}"/>
              </a:ext>
            </a:extLst>
          </p:cNvPr>
          <p:cNvSpPr>
            <a:spLocks noGrp="1"/>
          </p:cNvSpPr>
          <p:nvPr>
            <p:ph idx="1"/>
          </p:nvPr>
        </p:nvSpPr>
        <p:spPr>
          <a:xfrm>
            <a:off x="1024128" y="2286000"/>
            <a:ext cx="10971714" cy="4023360"/>
          </a:xfrm>
        </p:spPr>
        <p:txBody>
          <a:bodyPr>
            <a:normAutofit fontScale="92500"/>
          </a:bodyPr>
          <a:lstStyle/>
          <a:p>
            <a:r>
              <a:rPr lang="en-US" dirty="0"/>
              <a:t>As we scale up the data center, more and more of the UDP packets are going to be forwarded to more and more machines, due to Bloom Filter matches.</a:t>
            </a:r>
          </a:p>
          <a:p>
            <a:endParaRPr lang="en-US" dirty="0"/>
          </a:p>
          <a:p>
            <a:r>
              <a:rPr lang="en-US" b="1" dirty="0"/>
              <a:t>In effect we go from the network filtering out “no receiver” packets to forwarding every packet, many copies each, on every link.</a:t>
            </a:r>
          </a:p>
          <a:p>
            <a:endParaRPr lang="en-US" dirty="0"/>
          </a:p>
          <a:p>
            <a:r>
              <a:rPr lang="en-US" dirty="0"/>
              <a:t>This overloads the network, and it becomes lossy.  It may also overload individual machines if some machines are listening for many IP multicast addresses</a:t>
            </a:r>
          </a:p>
        </p:txBody>
      </p:sp>
      <p:sp>
        <p:nvSpPr>
          <p:cNvPr id="4" name="Footer Placeholder 3">
            <a:extLst>
              <a:ext uri="{FF2B5EF4-FFF2-40B4-BE49-F238E27FC236}">
                <a16:creationId xmlns:a16="http://schemas.microsoft.com/office/drawing/2014/main" id="{A602F657-A189-4257-B9B6-F3F43E72B68D}"/>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36B97709-E5E2-46EA-BC58-3EF6E664CD87}"/>
              </a:ext>
            </a:extLst>
          </p:cNvPr>
          <p:cNvSpPr>
            <a:spLocks noGrp="1"/>
          </p:cNvSpPr>
          <p:nvPr>
            <p:ph type="sldNum" sz="quarter" idx="12"/>
          </p:nvPr>
        </p:nvSpPr>
        <p:spPr/>
        <p:txBody>
          <a:bodyPr/>
          <a:lstStyle/>
          <a:p>
            <a:fld id="{3C974458-8A97-4835-BF79-1FB6D7856C21}" type="slidenum">
              <a:rPr lang="en-US" smtClean="0"/>
              <a:t>62</a:t>
            </a:fld>
            <a:endParaRPr lang="en-US"/>
          </a:p>
        </p:txBody>
      </p:sp>
    </p:spTree>
    <p:extLst>
      <p:ext uri="{BB962C8B-B14F-4D97-AF65-F5344CB8AC3E}">
        <p14:creationId xmlns:p14="http://schemas.microsoft.com/office/powerpoint/2010/main" val="1045997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76BE-5F1A-4618-859B-F78962708152}"/>
              </a:ext>
            </a:extLst>
          </p:cNvPr>
          <p:cNvSpPr>
            <a:spLocks noGrp="1"/>
          </p:cNvSpPr>
          <p:nvPr>
            <p:ph type="title"/>
          </p:nvPr>
        </p:nvSpPr>
        <p:spPr/>
        <p:txBody>
          <a:bodyPr/>
          <a:lstStyle/>
          <a:p>
            <a:r>
              <a:rPr lang="en-US" dirty="0"/>
              <a:t>We call these multicast storms</a:t>
            </a:r>
          </a:p>
        </p:txBody>
      </p:sp>
      <p:sp>
        <p:nvSpPr>
          <p:cNvPr id="3" name="Content Placeholder 2">
            <a:extLst>
              <a:ext uri="{FF2B5EF4-FFF2-40B4-BE49-F238E27FC236}">
                <a16:creationId xmlns:a16="http://schemas.microsoft.com/office/drawing/2014/main" id="{9FDD6B98-8DD8-486F-A7D4-84A3010CF004}"/>
              </a:ext>
            </a:extLst>
          </p:cNvPr>
          <p:cNvSpPr>
            <a:spLocks noGrp="1"/>
          </p:cNvSpPr>
          <p:nvPr>
            <p:ph idx="1"/>
          </p:nvPr>
        </p:nvSpPr>
        <p:spPr>
          <a:xfrm>
            <a:off x="1024128" y="2971800"/>
            <a:ext cx="10786872" cy="3337560"/>
          </a:xfrm>
        </p:spPr>
        <p:txBody>
          <a:bodyPr/>
          <a:lstStyle/>
          <a:p>
            <a:r>
              <a:rPr lang="en-US" dirty="0"/>
              <a:t>The term refers to an all-to-all message</a:t>
            </a:r>
            <a:br>
              <a:rPr lang="en-US" dirty="0"/>
            </a:br>
            <a:r>
              <a:rPr lang="en-US" dirty="0"/>
              <a:t>pattern that overwhelms the entire data center.</a:t>
            </a:r>
          </a:p>
          <a:p>
            <a:endParaRPr lang="en-US" dirty="0"/>
          </a:p>
          <a:p>
            <a:r>
              <a:rPr lang="en-US" dirty="0"/>
              <a:t>Basically, a single event ended up crashing </a:t>
            </a:r>
            <a:br>
              <a:rPr lang="en-US" dirty="0"/>
            </a:br>
            <a:r>
              <a:rPr lang="en-US" dirty="0"/>
              <a:t>the whole datacenter within seconds!</a:t>
            </a:r>
          </a:p>
        </p:txBody>
      </p:sp>
      <p:sp>
        <p:nvSpPr>
          <p:cNvPr id="4" name="Footer Placeholder 3">
            <a:extLst>
              <a:ext uri="{FF2B5EF4-FFF2-40B4-BE49-F238E27FC236}">
                <a16:creationId xmlns:a16="http://schemas.microsoft.com/office/drawing/2014/main" id="{A8CA0D23-B6A6-4563-9393-F807C0E2856B}"/>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8D2300AA-7602-4686-AEC9-8A1ACC8BF388}"/>
              </a:ext>
            </a:extLst>
          </p:cNvPr>
          <p:cNvSpPr>
            <a:spLocks noGrp="1"/>
          </p:cNvSpPr>
          <p:nvPr>
            <p:ph type="sldNum" sz="quarter" idx="12"/>
          </p:nvPr>
        </p:nvSpPr>
        <p:spPr/>
        <p:txBody>
          <a:bodyPr/>
          <a:lstStyle/>
          <a:p>
            <a:fld id="{3C974458-8A97-4835-BF79-1FB6D7856C21}" type="slidenum">
              <a:rPr lang="en-US" smtClean="0"/>
              <a:t>63</a:t>
            </a:fld>
            <a:endParaRPr lang="en-US"/>
          </a:p>
        </p:txBody>
      </p:sp>
      <p:pic>
        <p:nvPicPr>
          <p:cNvPr id="1026" name="Picture 2" descr="Image result for Powerful thunderstorm over Austin">
            <a:extLst>
              <a:ext uri="{FF2B5EF4-FFF2-40B4-BE49-F238E27FC236}">
                <a16:creationId xmlns:a16="http://schemas.microsoft.com/office/drawing/2014/main" id="{25F738B2-6FD8-4FA9-B9CA-C6C67BC02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005" y="2686443"/>
            <a:ext cx="3771995" cy="26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01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98A7-8F9C-43CE-9368-9F910BCE2638}"/>
              </a:ext>
            </a:extLst>
          </p:cNvPr>
          <p:cNvSpPr>
            <a:spLocks noGrp="1"/>
          </p:cNvSpPr>
          <p:nvPr>
            <p:ph type="title"/>
          </p:nvPr>
        </p:nvSpPr>
        <p:spPr/>
        <p:txBody>
          <a:bodyPr/>
          <a:lstStyle/>
          <a:p>
            <a:r>
              <a:rPr lang="en-US" dirty="0"/>
              <a:t>Huge % of messages get dropped</a:t>
            </a:r>
          </a:p>
        </p:txBody>
      </p:sp>
      <p:sp>
        <p:nvSpPr>
          <p:cNvPr id="3" name="Content Placeholder 2">
            <a:extLst>
              <a:ext uri="{FF2B5EF4-FFF2-40B4-BE49-F238E27FC236}">
                <a16:creationId xmlns:a16="http://schemas.microsoft.com/office/drawing/2014/main" id="{B79B6AA8-4990-4204-A07A-496D550BC096}"/>
              </a:ext>
            </a:extLst>
          </p:cNvPr>
          <p:cNvSpPr>
            <a:spLocks noGrp="1"/>
          </p:cNvSpPr>
          <p:nvPr>
            <p:ph idx="1"/>
          </p:nvPr>
        </p:nvSpPr>
        <p:spPr/>
        <p:txBody>
          <a:bodyPr>
            <a:normAutofit lnSpcReduction="10000"/>
          </a:bodyPr>
          <a:lstStyle/>
          <a:p>
            <a:r>
              <a:rPr lang="en-US" dirty="0"/>
              <a:t>All the machines see a huge overload.</a:t>
            </a:r>
            <a:br>
              <a:rPr lang="en-US" dirty="0"/>
            </a:br>
            <a:r>
              <a:rPr lang="en-US" dirty="0"/>
              <a:t>They are receiving packets they didn’t</a:t>
            </a:r>
            <a:br>
              <a:rPr lang="en-US" dirty="0"/>
            </a:br>
            <a:r>
              <a:rPr lang="en-US" dirty="0"/>
              <a:t>subscribe to, and must “manually” </a:t>
            </a:r>
            <a:br>
              <a:rPr lang="en-US" dirty="0"/>
            </a:br>
            <a:r>
              <a:rPr lang="en-US" dirty="0"/>
              <a:t>discard them, which takes time</a:t>
            </a:r>
          </a:p>
          <a:p>
            <a:endParaRPr lang="en-US" dirty="0"/>
          </a:p>
          <a:p>
            <a:r>
              <a:rPr lang="en-US" dirty="0"/>
              <a:t>The whole data center grinds to a halt.</a:t>
            </a:r>
          </a:p>
          <a:p>
            <a:endParaRPr lang="en-US" dirty="0"/>
          </a:p>
          <a:p>
            <a:r>
              <a:rPr lang="en-US" dirty="0"/>
              <a:t>Lots of other services begin to get timeouts due to unresponsive servers, causing even more errors to report</a:t>
            </a:r>
          </a:p>
        </p:txBody>
      </p:sp>
      <p:sp>
        <p:nvSpPr>
          <p:cNvPr id="4" name="Footer Placeholder 3">
            <a:extLst>
              <a:ext uri="{FF2B5EF4-FFF2-40B4-BE49-F238E27FC236}">
                <a16:creationId xmlns:a16="http://schemas.microsoft.com/office/drawing/2014/main" id="{3715618D-A76C-4F07-8B43-F2ACA28750C2}"/>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EEFA1384-363A-405C-83D8-D7A74BA767B7}"/>
              </a:ext>
            </a:extLst>
          </p:cNvPr>
          <p:cNvSpPr>
            <a:spLocks noGrp="1"/>
          </p:cNvSpPr>
          <p:nvPr>
            <p:ph type="sldNum" sz="quarter" idx="12"/>
          </p:nvPr>
        </p:nvSpPr>
        <p:spPr/>
        <p:txBody>
          <a:bodyPr/>
          <a:lstStyle/>
          <a:p>
            <a:fld id="{3C974458-8A97-4835-BF79-1FB6D7856C21}" type="slidenum">
              <a:rPr lang="en-US" smtClean="0"/>
              <a:t>64</a:t>
            </a:fld>
            <a:endParaRPr lang="en-US"/>
          </a:p>
        </p:txBody>
      </p:sp>
      <p:pic>
        <p:nvPicPr>
          <p:cNvPr id="6" name="Picture 5">
            <a:extLst>
              <a:ext uri="{FF2B5EF4-FFF2-40B4-BE49-F238E27FC236}">
                <a16:creationId xmlns:a16="http://schemas.microsoft.com/office/drawing/2014/main" id="{607E2884-ED7F-4A44-99AC-80045A6E69F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381977" y="1885691"/>
            <a:ext cx="4429023" cy="2487169"/>
          </a:xfrm>
          <a:prstGeom prst="rect">
            <a:avLst/>
          </a:prstGeom>
        </p:spPr>
      </p:pic>
    </p:spTree>
    <p:extLst>
      <p:ext uri="{BB962C8B-B14F-4D97-AF65-F5344CB8AC3E}">
        <p14:creationId xmlns:p14="http://schemas.microsoft.com/office/powerpoint/2010/main" val="1083260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66DD-F266-081E-AF83-04E807383DC3}"/>
              </a:ext>
            </a:extLst>
          </p:cNvPr>
          <p:cNvSpPr>
            <a:spLocks noGrp="1"/>
          </p:cNvSpPr>
          <p:nvPr>
            <p:ph type="title"/>
          </p:nvPr>
        </p:nvSpPr>
        <p:spPr/>
        <p:txBody>
          <a:bodyPr>
            <a:normAutofit/>
          </a:bodyPr>
          <a:lstStyle/>
          <a:p>
            <a:r>
              <a:rPr lang="en-US" sz="4400" dirty="0"/>
              <a:t>… In fact, it crashes the whole data center!</a:t>
            </a:r>
          </a:p>
        </p:txBody>
      </p:sp>
      <p:sp>
        <p:nvSpPr>
          <p:cNvPr id="3" name="Content Placeholder 2">
            <a:extLst>
              <a:ext uri="{FF2B5EF4-FFF2-40B4-BE49-F238E27FC236}">
                <a16:creationId xmlns:a16="http://schemas.microsoft.com/office/drawing/2014/main" id="{64582937-992A-A77A-EC6B-727B82C39B3E}"/>
              </a:ext>
            </a:extLst>
          </p:cNvPr>
          <p:cNvSpPr>
            <a:spLocks noGrp="1"/>
          </p:cNvSpPr>
          <p:nvPr>
            <p:ph idx="1"/>
          </p:nvPr>
        </p:nvSpPr>
        <p:spPr>
          <a:xfrm>
            <a:off x="1024128" y="2286000"/>
            <a:ext cx="10935500" cy="4023360"/>
          </a:xfrm>
        </p:spPr>
        <p:txBody>
          <a:bodyPr/>
          <a:lstStyle/>
          <a:p>
            <a:r>
              <a:rPr lang="en-US" dirty="0"/>
              <a:t>When this happens, the load is so extreme </a:t>
            </a:r>
            <a:br>
              <a:rPr lang="en-US" dirty="0"/>
            </a:br>
            <a:r>
              <a:rPr lang="en-US" dirty="0"/>
              <a:t>that every computer running this logic, and </a:t>
            </a:r>
            <a:br>
              <a:rPr lang="en-US" dirty="0"/>
            </a:br>
            <a:r>
              <a:rPr lang="en-US" dirty="0"/>
              <a:t>all their routers, get swamped.</a:t>
            </a:r>
          </a:p>
          <a:p>
            <a:endParaRPr lang="en-US" dirty="0"/>
          </a:p>
          <a:p>
            <a:r>
              <a:rPr lang="en-US" dirty="0"/>
              <a:t>But those are </a:t>
            </a:r>
            <a:r>
              <a:rPr lang="en-US" i="1" dirty="0"/>
              <a:t>also </a:t>
            </a:r>
            <a:r>
              <a:rPr lang="en-US" dirty="0"/>
              <a:t>the hosts and routers for other services</a:t>
            </a:r>
          </a:p>
          <a:p>
            <a:endParaRPr lang="en-US" dirty="0"/>
          </a:p>
          <a:p>
            <a:r>
              <a:rPr lang="en-US" dirty="0"/>
              <a:t>Those end up crashing too, even though they aren’t using Ken’s message bus</a:t>
            </a:r>
          </a:p>
        </p:txBody>
      </p:sp>
      <p:sp>
        <p:nvSpPr>
          <p:cNvPr id="4" name="Footer Placeholder 3">
            <a:extLst>
              <a:ext uri="{FF2B5EF4-FFF2-40B4-BE49-F238E27FC236}">
                <a16:creationId xmlns:a16="http://schemas.microsoft.com/office/drawing/2014/main" id="{1E4B99E0-0988-A037-26EF-AB029FF5F09A}"/>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9220965F-AD73-99EA-3AE9-498C14B55725}"/>
              </a:ext>
            </a:extLst>
          </p:cNvPr>
          <p:cNvSpPr>
            <a:spLocks noGrp="1"/>
          </p:cNvSpPr>
          <p:nvPr>
            <p:ph type="sldNum" sz="quarter" idx="12"/>
          </p:nvPr>
        </p:nvSpPr>
        <p:spPr/>
        <p:txBody>
          <a:bodyPr/>
          <a:lstStyle/>
          <a:p>
            <a:fld id="{3C974458-8A97-4835-BF79-1FB6D7856C21}" type="slidenum">
              <a:rPr lang="en-US" smtClean="0"/>
              <a:t>65</a:t>
            </a:fld>
            <a:endParaRPr lang="en-US"/>
          </a:p>
        </p:txBody>
      </p:sp>
      <p:pic>
        <p:nvPicPr>
          <p:cNvPr id="6" name="Picture 5">
            <a:extLst>
              <a:ext uri="{FF2B5EF4-FFF2-40B4-BE49-F238E27FC236}">
                <a16:creationId xmlns:a16="http://schemas.microsoft.com/office/drawing/2014/main" id="{E4DBAED1-F8F6-DDC1-169A-79502BBD4142}"/>
              </a:ext>
            </a:extLst>
          </p:cNvPr>
          <p:cNvPicPr>
            <a:picLocks noChangeAspect="1"/>
          </p:cNvPicPr>
          <p:nvPr/>
        </p:nvPicPr>
        <p:blipFill>
          <a:blip r:embed="rId2"/>
          <a:stretch>
            <a:fillRect/>
          </a:stretch>
        </p:blipFill>
        <p:spPr>
          <a:xfrm>
            <a:off x="8570865" y="1763701"/>
            <a:ext cx="2266468" cy="1955100"/>
          </a:xfrm>
          <a:prstGeom prst="rect">
            <a:avLst/>
          </a:prstGeom>
        </p:spPr>
      </p:pic>
      <p:sp>
        <p:nvSpPr>
          <p:cNvPr id="7" name="Oval 6">
            <a:extLst>
              <a:ext uri="{FF2B5EF4-FFF2-40B4-BE49-F238E27FC236}">
                <a16:creationId xmlns:a16="http://schemas.microsoft.com/office/drawing/2014/main" id="{11C55DB1-C390-E71A-2FE3-0593964D11C2}"/>
              </a:ext>
            </a:extLst>
          </p:cNvPr>
          <p:cNvSpPr/>
          <p:nvPr/>
        </p:nvSpPr>
        <p:spPr>
          <a:xfrm>
            <a:off x="8971984" y="1762460"/>
            <a:ext cx="266153" cy="268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3FD02A5-3593-888D-FF79-1AA85EF5FD4B}"/>
              </a:ext>
            </a:extLst>
          </p:cNvPr>
          <p:cNvSpPr/>
          <p:nvPr/>
        </p:nvSpPr>
        <p:spPr>
          <a:xfrm>
            <a:off x="9812322" y="1724307"/>
            <a:ext cx="266153" cy="268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2DF20B-12CA-6D13-0BB0-3CC9D2915E18}"/>
              </a:ext>
            </a:extLst>
          </p:cNvPr>
          <p:cNvSpPr/>
          <p:nvPr/>
        </p:nvSpPr>
        <p:spPr>
          <a:xfrm>
            <a:off x="10432232" y="1628733"/>
            <a:ext cx="266153" cy="268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6E24161-DFA5-F636-CD51-38B68268CC60}"/>
              </a:ext>
            </a:extLst>
          </p:cNvPr>
          <p:cNvSpPr/>
          <p:nvPr/>
        </p:nvSpPr>
        <p:spPr>
          <a:xfrm>
            <a:off x="8971984" y="3391042"/>
            <a:ext cx="266153" cy="268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D67CA2C-FC65-8540-3D87-BF4283A7E6C8}"/>
              </a:ext>
            </a:extLst>
          </p:cNvPr>
          <p:cNvSpPr/>
          <p:nvPr/>
        </p:nvSpPr>
        <p:spPr>
          <a:xfrm>
            <a:off x="9771581" y="3171488"/>
            <a:ext cx="266153" cy="268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8DB6242-ABFB-AFA0-B2BB-B3D0159768DB}"/>
              </a:ext>
            </a:extLst>
          </p:cNvPr>
          <p:cNvSpPr/>
          <p:nvPr/>
        </p:nvSpPr>
        <p:spPr>
          <a:xfrm>
            <a:off x="10465805" y="3037140"/>
            <a:ext cx="266153" cy="268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68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3BB4-6689-4DFE-BA3C-D8D06A6F93DC}"/>
              </a:ext>
            </a:extLst>
          </p:cNvPr>
          <p:cNvSpPr>
            <a:spLocks noGrp="1"/>
          </p:cNvSpPr>
          <p:nvPr>
            <p:ph type="title"/>
          </p:nvPr>
        </p:nvSpPr>
        <p:spPr>
          <a:xfrm>
            <a:off x="1024128" y="585216"/>
            <a:ext cx="10916338" cy="1499616"/>
          </a:xfrm>
        </p:spPr>
        <p:txBody>
          <a:bodyPr/>
          <a:lstStyle/>
          <a:p>
            <a:r>
              <a:rPr lang="en-US" dirty="0"/>
              <a:t>These stories were all real!</a:t>
            </a:r>
          </a:p>
        </p:txBody>
      </p:sp>
      <p:sp>
        <p:nvSpPr>
          <p:cNvPr id="3" name="Content Placeholder 2">
            <a:extLst>
              <a:ext uri="{FF2B5EF4-FFF2-40B4-BE49-F238E27FC236}">
                <a16:creationId xmlns:a16="http://schemas.microsoft.com/office/drawing/2014/main" id="{3F928801-0075-4C0E-B869-7E7A3396CE5E}"/>
              </a:ext>
            </a:extLst>
          </p:cNvPr>
          <p:cNvSpPr>
            <a:spLocks noGrp="1"/>
          </p:cNvSpPr>
          <p:nvPr>
            <p:ph idx="1"/>
          </p:nvPr>
        </p:nvSpPr>
        <p:spPr/>
        <p:txBody>
          <a:bodyPr>
            <a:normAutofit/>
          </a:bodyPr>
          <a:lstStyle/>
          <a:p>
            <a:r>
              <a:rPr lang="en-US" dirty="0"/>
              <a:t>For example, modern data centers </a:t>
            </a:r>
            <a:r>
              <a:rPr lang="en-US" u="sng" dirty="0"/>
              <a:t>disable</a:t>
            </a:r>
            <a:r>
              <a:rPr lang="en-US" dirty="0"/>
              <a:t> hardware for UDP multicast.</a:t>
            </a:r>
          </a:p>
          <a:p>
            <a:endParaRPr lang="en-US" dirty="0"/>
          </a:p>
          <a:p>
            <a:r>
              <a:rPr lang="en-US" dirty="0"/>
              <a:t>If you try and use UDP multicast on a cloud, inside your VPC, the cloud will automatically set up TCP connections and “tunnel” your messages via TCP.</a:t>
            </a:r>
          </a:p>
          <a:p>
            <a:endParaRPr lang="en-US" dirty="0"/>
          </a:p>
          <a:p>
            <a:r>
              <a:rPr lang="en-US" dirty="0"/>
              <a:t>This works so well that people have talked about changing the official UDP multicast implementation to work this way!</a:t>
            </a:r>
          </a:p>
        </p:txBody>
      </p:sp>
      <p:sp>
        <p:nvSpPr>
          <p:cNvPr id="4" name="Footer Placeholder 3">
            <a:extLst>
              <a:ext uri="{FF2B5EF4-FFF2-40B4-BE49-F238E27FC236}">
                <a16:creationId xmlns:a16="http://schemas.microsoft.com/office/drawing/2014/main" id="{49B66E22-C7EA-4C67-9885-68CADF8724B5}"/>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43111E17-16D6-4717-BE99-222ABF944B05}"/>
              </a:ext>
            </a:extLst>
          </p:cNvPr>
          <p:cNvSpPr>
            <a:spLocks noGrp="1"/>
          </p:cNvSpPr>
          <p:nvPr>
            <p:ph type="sldNum" sz="quarter" idx="12"/>
          </p:nvPr>
        </p:nvSpPr>
        <p:spPr/>
        <p:txBody>
          <a:bodyPr/>
          <a:lstStyle/>
          <a:p>
            <a:fld id="{3C974458-8A97-4835-BF79-1FB6D7856C21}" type="slidenum">
              <a:rPr lang="en-US" smtClean="0"/>
              <a:t>66</a:t>
            </a:fld>
            <a:endParaRPr lang="en-US"/>
          </a:p>
        </p:txBody>
      </p:sp>
    </p:spTree>
    <p:extLst>
      <p:ext uri="{BB962C8B-B14F-4D97-AF65-F5344CB8AC3E}">
        <p14:creationId xmlns:p14="http://schemas.microsoft.com/office/powerpoint/2010/main" val="200766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a:bodyPr>
          <a:lstStyle/>
          <a:p>
            <a:r>
              <a:rPr lang="en-US" dirty="0"/>
              <a:t>New technology can be tricky to deploy!  Even the best intentions can blow up and disrupt the entire data center!</a:t>
            </a:r>
          </a:p>
          <a:p>
            <a:endParaRPr lang="en-US" dirty="0"/>
          </a:p>
          <a:p>
            <a:r>
              <a:rPr lang="en-US" dirty="0"/>
              <a:t>Gossip really is very valuable.  A well-designed gossip mechanism will have constant, low overheads and very predictable delay, provided the information sharing graph is of low diameter.  This is what blockchain gossip layers assume.</a:t>
            </a:r>
          </a:p>
          <a:p>
            <a:endParaRPr lang="en-US" dirty="0"/>
          </a:p>
          <a:p>
            <a:r>
              <a:rPr lang="en-US" dirty="0"/>
              <a:t>But careless designs and inadequate testing can yield solutions that actually malfunction in major ways, potentially shutting down entire datacenters!</a:t>
            </a:r>
          </a:p>
        </p:txBody>
      </p:sp>
      <p:sp>
        <p:nvSpPr>
          <p:cNvPr id="5" name="Footer Placeholder 4"/>
          <p:cNvSpPr>
            <a:spLocks noGrp="1"/>
          </p:cNvSpPr>
          <p:nvPr>
            <p:ph type="ftr" sz="quarter" idx="11"/>
          </p:nvPr>
        </p:nvSpPr>
        <p:spPr/>
        <p:txBody>
          <a:bodyPr/>
          <a:lstStyle/>
          <a:p>
            <a:r>
              <a:rPr lang="en-US"/>
              <a:t>CS5412 Cloud Computing, Fall 2022</a:t>
            </a:r>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67</a:t>
            </a:fld>
            <a:endParaRPr lang="en-US"/>
          </a:p>
        </p:txBody>
      </p:sp>
      <p:pic>
        <p:nvPicPr>
          <p:cNvPr id="4" name="Picture 3">
            <a:extLst>
              <a:ext uri="{FF2B5EF4-FFF2-40B4-BE49-F238E27FC236}">
                <a16:creationId xmlns:a16="http://schemas.microsoft.com/office/drawing/2014/main" id="{441A1DC8-D39F-4E0B-9FB1-8A78B82B7215}"/>
              </a:ext>
            </a:extLst>
          </p:cNvPr>
          <p:cNvPicPr>
            <a:picLocks noChangeAspect="1"/>
          </p:cNvPicPr>
          <p:nvPr/>
        </p:nvPicPr>
        <p:blipFill>
          <a:blip r:embed="rId2"/>
          <a:stretch>
            <a:fillRect/>
          </a:stretch>
        </p:blipFill>
        <p:spPr>
          <a:xfrm>
            <a:off x="9175072" y="112976"/>
            <a:ext cx="2743200" cy="1714500"/>
          </a:xfrm>
          <a:prstGeom prst="rect">
            <a:avLst/>
          </a:prstGeom>
        </p:spPr>
      </p:pic>
      <p:sp>
        <p:nvSpPr>
          <p:cNvPr id="8" name="TextBox 7">
            <a:extLst>
              <a:ext uri="{FF2B5EF4-FFF2-40B4-BE49-F238E27FC236}">
                <a16:creationId xmlns:a16="http://schemas.microsoft.com/office/drawing/2014/main" id="{6D524B83-CD9C-4E15-888B-01D914A194AC}"/>
              </a:ext>
            </a:extLst>
          </p:cNvPr>
          <p:cNvSpPr txBox="1"/>
          <p:nvPr/>
        </p:nvSpPr>
        <p:spPr>
          <a:xfrm>
            <a:off x="8824404" y="1827476"/>
            <a:ext cx="3367596" cy="646331"/>
          </a:xfrm>
          <a:prstGeom prst="rect">
            <a:avLst/>
          </a:prstGeom>
          <a:noFill/>
        </p:spPr>
        <p:txBody>
          <a:bodyPr wrap="square" rtlCol="0">
            <a:spAutoFit/>
          </a:bodyPr>
          <a:lstStyle/>
          <a:p>
            <a:r>
              <a:rPr lang="en-US" b="1" dirty="0"/>
              <a:t>Stairway to heaven needs repairs!</a:t>
            </a:r>
          </a:p>
        </p:txBody>
      </p:sp>
    </p:spTree>
    <p:extLst>
      <p:ext uri="{BB962C8B-B14F-4D97-AF65-F5344CB8AC3E}">
        <p14:creationId xmlns:p14="http://schemas.microsoft.com/office/powerpoint/2010/main" val="111407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CAC7-46A2-47CD-8D25-DAD8B6C75EEA}"/>
              </a:ext>
            </a:extLst>
          </p:cNvPr>
          <p:cNvSpPr>
            <a:spLocks noGrp="1"/>
          </p:cNvSpPr>
          <p:nvPr>
            <p:ph type="title"/>
          </p:nvPr>
        </p:nvSpPr>
        <p:spPr/>
        <p:txBody>
          <a:bodyPr/>
          <a:lstStyle/>
          <a:p>
            <a:r>
              <a:rPr lang="en-US" dirty="0"/>
              <a:t>Amazon S3: The “Simple Storage Server”</a:t>
            </a:r>
          </a:p>
        </p:txBody>
      </p:sp>
      <p:sp>
        <p:nvSpPr>
          <p:cNvPr id="3" name="Content Placeholder 2">
            <a:extLst>
              <a:ext uri="{FF2B5EF4-FFF2-40B4-BE49-F238E27FC236}">
                <a16:creationId xmlns:a16="http://schemas.microsoft.com/office/drawing/2014/main" id="{3083782B-C6D1-4C8E-910E-0D561BFFC1F0}"/>
              </a:ext>
            </a:extLst>
          </p:cNvPr>
          <p:cNvSpPr>
            <a:spLocks noGrp="1"/>
          </p:cNvSpPr>
          <p:nvPr>
            <p:ph idx="1"/>
          </p:nvPr>
        </p:nvSpPr>
        <p:spPr/>
        <p:txBody>
          <a:bodyPr/>
          <a:lstStyle/>
          <a:p>
            <a:r>
              <a:rPr lang="en-US" dirty="0"/>
              <a:t>S3 is a huge pool of storage nodes.</a:t>
            </a:r>
          </a:p>
          <a:p>
            <a:endParaRPr lang="en-US" dirty="0"/>
          </a:p>
          <a:p>
            <a:r>
              <a:rPr lang="en-US" dirty="0"/>
              <a:t>Plus, a “meta-data” server that keeps track of file names and where they can be found.</a:t>
            </a:r>
          </a:p>
          <a:p>
            <a:endParaRPr lang="en-US" dirty="0"/>
          </a:p>
          <a:p>
            <a:r>
              <a:rPr lang="en-US" dirty="0"/>
              <a:t>To store data, an application asks the meta-data service to allocate space, then sends the data to the appropriate storage servers.</a:t>
            </a:r>
          </a:p>
        </p:txBody>
      </p:sp>
      <p:sp>
        <p:nvSpPr>
          <p:cNvPr id="4" name="Footer Placeholder 3">
            <a:extLst>
              <a:ext uri="{FF2B5EF4-FFF2-40B4-BE49-F238E27FC236}">
                <a16:creationId xmlns:a16="http://schemas.microsoft.com/office/drawing/2014/main" id="{ED52F117-0C04-4C35-B3F8-F16061A32A35}"/>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B3AD55A4-0E47-4783-9134-2D47A0CBC794}"/>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403491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55C3-61B1-47FC-8CA2-3E3BDDCFE2F6}"/>
              </a:ext>
            </a:extLst>
          </p:cNvPr>
          <p:cNvSpPr>
            <a:spLocks noGrp="1"/>
          </p:cNvSpPr>
          <p:nvPr>
            <p:ph type="title"/>
          </p:nvPr>
        </p:nvSpPr>
        <p:spPr/>
        <p:txBody>
          <a:bodyPr/>
          <a:lstStyle/>
          <a:p>
            <a:r>
              <a:rPr lang="en-US" dirty="0"/>
              <a:t>Why do we use the term “meta-data”?</a:t>
            </a:r>
          </a:p>
        </p:txBody>
      </p:sp>
      <p:sp>
        <p:nvSpPr>
          <p:cNvPr id="3" name="Content Placeholder 2">
            <a:extLst>
              <a:ext uri="{FF2B5EF4-FFF2-40B4-BE49-F238E27FC236}">
                <a16:creationId xmlns:a16="http://schemas.microsoft.com/office/drawing/2014/main" id="{1349A133-33EB-4ECE-B667-B9CD21320EF9}"/>
              </a:ext>
            </a:extLst>
          </p:cNvPr>
          <p:cNvSpPr>
            <a:spLocks noGrp="1"/>
          </p:cNvSpPr>
          <p:nvPr>
            <p:ph idx="1"/>
          </p:nvPr>
        </p:nvSpPr>
        <p:spPr/>
        <p:txBody>
          <a:bodyPr>
            <a:normAutofit/>
          </a:bodyPr>
          <a:lstStyle/>
          <a:p>
            <a:r>
              <a:rPr lang="en-US" dirty="0"/>
              <a:t>When you think about a file, you tend to think of the file name and the file contents.  Like a key and a value.</a:t>
            </a:r>
          </a:p>
          <a:p>
            <a:endParaRPr lang="en-US" dirty="0"/>
          </a:p>
          <a:p>
            <a:r>
              <a:rPr lang="en-US" dirty="0"/>
              <a:t>But in fact files also have owners, permissions, create time, last access time, length (and perhaps, size on disk, which can be much smaller), etc.</a:t>
            </a:r>
          </a:p>
          <a:p>
            <a:endParaRPr lang="en-US" dirty="0"/>
          </a:p>
          <a:p>
            <a:r>
              <a:rPr lang="en-US" dirty="0"/>
              <a:t>We associate this data with the file.  In Linux the </a:t>
            </a:r>
            <a:r>
              <a:rPr lang="en-US" dirty="0" err="1"/>
              <a:t>inode</a:t>
            </a:r>
            <a:r>
              <a:rPr lang="en-US" dirty="0"/>
              <a:t> plays this role.  In S3 and other big-data systems, the meta-data service does it.</a:t>
            </a:r>
          </a:p>
        </p:txBody>
      </p:sp>
      <p:sp>
        <p:nvSpPr>
          <p:cNvPr id="4" name="Footer Placeholder 3">
            <a:extLst>
              <a:ext uri="{FF2B5EF4-FFF2-40B4-BE49-F238E27FC236}">
                <a16:creationId xmlns:a16="http://schemas.microsoft.com/office/drawing/2014/main" id="{878E23E0-8343-4DCD-AB40-900C8FD7767C}"/>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1E2AA519-6BF2-4A57-9BDB-0AFC41BF81B3}"/>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401092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7CB0-2C7C-4B1B-895C-F4C58699CB5D}"/>
              </a:ext>
            </a:extLst>
          </p:cNvPr>
          <p:cNvSpPr>
            <a:spLocks noGrp="1"/>
          </p:cNvSpPr>
          <p:nvPr>
            <p:ph type="title"/>
          </p:nvPr>
        </p:nvSpPr>
        <p:spPr/>
        <p:txBody>
          <a:bodyPr>
            <a:normAutofit fontScale="90000"/>
          </a:bodyPr>
          <a:lstStyle/>
          <a:p>
            <a:r>
              <a:rPr lang="en-US" dirty="0"/>
              <a:t>How does the s3 Meta-Data service track space available on storage units?</a:t>
            </a:r>
          </a:p>
        </p:txBody>
      </p:sp>
      <p:sp>
        <p:nvSpPr>
          <p:cNvPr id="3" name="Content Placeholder 2">
            <a:extLst>
              <a:ext uri="{FF2B5EF4-FFF2-40B4-BE49-F238E27FC236}">
                <a16:creationId xmlns:a16="http://schemas.microsoft.com/office/drawing/2014/main" id="{861909EC-E832-4858-B4EC-1BCD27451848}"/>
              </a:ext>
            </a:extLst>
          </p:cNvPr>
          <p:cNvSpPr>
            <a:spLocks noGrp="1"/>
          </p:cNvSpPr>
          <p:nvPr>
            <p:ph idx="1"/>
          </p:nvPr>
        </p:nvSpPr>
        <p:spPr/>
        <p:txBody>
          <a:bodyPr>
            <a:normAutofit lnSpcReduction="10000"/>
          </a:bodyPr>
          <a:lstStyle/>
          <a:p>
            <a:r>
              <a:rPr lang="en-US" dirty="0"/>
              <a:t>You might expect this to be easy, because the meta-data service does the allocations.</a:t>
            </a:r>
          </a:p>
          <a:p>
            <a:endParaRPr lang="en-US" dirty="0"/>
          </a:p>
          <a:p>
            <a:r>
              <a:rPr lang="en-US" dirty="0"/>
              <a:t>But in fact the meta-data service itself is sharded, so any single shard within it only knows (for sure) about files it is responsible for.  Additionally, sometimes a server needs to take some storage offline.</a:t>
            </a:r>
          </a:p>
          <a:p>
            <a:endParaRPr lang="en-US" dirty="0"/>
          </a:p>
          <a:p>
            <a:r>
              <a:rPr lang="en-US" dirty="0"/>
              <a:t>To know the full state of the full S3 deployment we would need to sum across all meta-data services.    </a:t>
            </a:r>
          </a:p>
        </p:txBody>
      </p:sp>
      <p:sp>
        <p:nvSpPr>
          <p:cNvPr id="4" name="Footer Placeholder 3">
            <a:extLst>
              <a:ext uri="{FF2B5EF4-FFF2-40B4-BE49-F238E27FC236}">
                <a16:creationId xmlns:a16="http://schemas.microsoft.com/office/drawing/2014/main" id="{5C304781-81E9-44AE-8276-76F38F738BE9}"/>
              </a:ext>
            </a:extLst>
          </p:cNvPr>
          <p:cNvSpPr>
            <a:spLocks noGrp="1"/>
          </p:cNvSpPr>
          <p:nvPr>
            <p:ph type="ftr" sz="quarter" idx="11"/>
          </p:nvPr>
        </p:nvSpPr>
        <p:spPr/>
        <p:txBody>
          <a:bodyPr/>
          <a:lstStyle/>
          <a:p>
            <a:r>
              <a:rPr lang="en-US"/>
              <a:t>CS5412 Cloud Computing, Fall 2022</a:t>
            </a:r>
          </a:p>
        </p:txBody>
      </p:sp>
      <p:sp>
        <p:nvSpPr>
          <p:cNvPr id="5" name="Slide Number Placeholder 4">
            <a:extLst>
              <a:ext uri="{FF2B5EF4-FFF2-40B4-BE49-F238E27FC236}">
                <a16:creationId xmlns:a16="http://schemas.microsoft.com/office/drawing/2014/main" id="{CD8B5791-6DFE-4330-B010-AC625EC245DC}"/>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742412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2627</TotalTime>
  <Words>5112</Words>
  <Application>Microsoft Office PowerPoint</Application>
  <PresentationFormat>Widescreen</PresentationFormat>
  <Paragraphs>869</Paragraphs>
  <Slides>67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Arial Black</vt:lpstr>
      <vt:lpstr>Calibri</vt:lpstr>
      <vt:lpstr>Tahoma</vt:lpstr>
      <vt:lpstr>Tw Cen MT</vt:lpstr>
      <vt:lpstr>Tw Cen MT Condensed</vt:lpstr>
      <vt:lpstr>Wingdings</vt:lpstr>
      <vt:lpstr>Wingdings 3</vt:lpstr>
      <vt:lpstr>Integral</vt:lpstr>
      <vt:lpstr>CS5412 / Lecture 13:  The Dangers of Gossip</vt:lpstr>
      <vt:lpstr>Reminder: Gossip</vt:lpstr>
      <vt:lpstr>Reminder: Gossip</vt:lpstr>
      <vt:lpstr>So why not use gossip “everywhere”?</vt:lpstr>
      <vt:lpstr>But there are some cautionary tales</vt:lpstr>
      <vt:lpstr>Cautionary Tale 1: S3 Meltdown</vt:lpstr>
      <vt:lpstr>Amazon S3: The “Simple Storage Server”</vt:lpstr>
      <vt:lpstr>Why do we use the term “meta-data”?</vt:lpstr>
      <vt:lpstr>How does the s3 Meta-Data service track space available on storage units?</vt:lpstr>
      <vt:lpstr>Load Balancing</vt:lpstr>
      <vt:lpstr>Gossip is used for tracking storage</vt:lpstr>
      <vt:lpstr>… until it went wrong!</vt:lpstr>
      <vt:lpstr>signed-to-unsigned conversion is a bug</vt:lpstr>
      <vt:lpstr>“I have -3 GB of free capacity”</vt:lpstr>
      <vt:lpstr>Suddenly LOTS of new files were sent to this storage server!</vt:lpstr>
      <vt:lpstr>Imagine the situation for s3 product owners at Amazon</vt:lpstr>
      <vt:lpstr>It took Amazon nearly a day to figure this out</vt:lpstr>
      <vt:lpstr>From bad… to worse?</vt:lpstr>
      <vt:lpstr>Issues you see in this story</vt:lpstr>
      <vt:lpstr>A thought question</vt:lpstr>
      <vt:lpstr>… and the answer is</vt:lpstr>
      <vt:lpstr>Lesson learned?</vt:lpstr>
      <vt:lpstr>Cautionary Tale 2: Astrolabe Freezeup</vt:lpstr>
      <vt:lpstr>Now… an issue with Astrolabe</vt:lpstr>
      <vt:lpstr>State Merge: Core of Astrolabe epidemic</vt:lpstr>
      <vt:lpstr>State Merge: Core of Astrolabe epidemic</vt:lpstr>
      <vt:lpstr>State Merge: Core of Astrolabe epidemic</vt:lpstr>
      <vt:lpstr>Astrolabe builds a hierarchy using a P2P protocol that “assembles the puzzle” without any servers</vt:lpstr>
      <vt:lpstr>Another really bad story…</vt:lpstr>
      <vt:lpstr>A Normal aggregation tree</vt:lpstr>
      <vt:lpstr>Boss gets worried… is this “fair”?</vt:lpstr>
      <vt:lpstr>Who???</vt:lpstr>
      <vt:lpstr>A different aggregation tree</vt:lpstr>
      <vt:lpstr>Wait!  P learns N time-steps later?</vt:lpstr>
      <vt:lpstr>What went wrong?</vt:lpstr>
      <vt:lpstr>Insight: Two kinds of shape</vt:lpstr>
      <vt:lpstr>Information space perspective</vt:lpstr>
      <vt:lpstr>So… we fixed that</vt:lpstr>
      <vt:lpstr>Information Space perspective</vt:lpstr>
      <vt:lpstr>I think we should try that!</vt:lpstr>
      <vt:lpstr>Cautionary Tale 3: Multicast Meltdown</vt:lpstr>
      <vt:lpstr>At one time, people were very excited about UDP multicast!</vt:lpstr>
      <vt:lpstr>Building blocks</vt:lpstr>
      <vt:lpstr>How UDP multicast really works</vt:lpstr>
      <vt:lpstr>Roles of hardware</vt:lpstr>
      <vt:lpstr>The basic mechanisms</vt:lpstr>
      <vt:lpstr>Example: Nodes A, B and C are in IP multicast group of KMMB</vt:lpstr>
      <vt:lpstr>Goal: Forward messages efficiently</vt:lpstr>
      <vt:lpstr>how can the hardware help?</vt:lpstr>
      <vt:lpstr>Set membership question!</vt:lpstr>
      <vt:lpstr>Bloom filter: Fast “is x in S” testing</vt:lpstr>
      <vt:lpstr>Issue: False positives</vt:lpstr>
      <vt:lpstr>Bloom filter: Fast “is x in S” testing</vt:lpstr>
      <vt:lpstr>Use of these filters?</vt:lpstr>
      <vt:lpstr>Example: Nodes A, B and C are in IP multicast group of KMMB</vt:lpstr>
      <vt:lpstr>A sends a multicast</vt:lpstr>
      <vt:lpstr>Bloom Filter role?</vt:lpstr>
      <vt:lpstr>Example: Nodes A, B and C are in IP multicast group of KMMB</vt:lpstr>
      <vt:lpstr>Some uses</vt:lpstr>
      <vt:lpstr>What does this tell us?</vt:lpstr>
      <vt:lpstr>What does this tell us?</vt:lpstr>
      <vt:lpstr>False positives</vt:lpstr>
      <vt:lpstr>We call these multicast storms</vt:lpstr>
      <vt:lpstr>Huge % of messages get dropped</vt:lpstr>
      <vt:lpstr>… In fact, it crashes the whole data center!</vt:lpstr>
      <vt:lpstr>These stories were all real!</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183</cp:revision>
  <dcterms:created xsi:type="dcterms:W3CDTF">2017-12-19T18:11:25Z</dcterms:created>
  <dcterms:modified xsi:type="dcterms:W3CDTF">2022-10-04T15:58:20Z</dcterms:modified>
</cp:coreProperties>
</file>