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807" r:id="rId3"/>
    <p:sldId id="715" r:id="rId4"/>
    <p:sldId id="711" r:id="rId5"/>
    <p:sldId id="737" r:id="rId6"/>
    <p:sldId id="806" r:id="rId7"/>
    <p:sldId id="790" r:id="rId8"/>
    <p:sldId id="808" r:id="rId9"/>
    <p:sldId id="800" r:id="rId10"/>
    <p:sldId id="796" r:id="rId11"/>
    <p:sldId id="794" r:id="rId12"/>
    <p:sldId id="793" r:id="rId13"/>
    <p:sldId id="795" r:id="rId14"/>
    <p:sldId id="791" r:id="rId15"/>
    <p:sldId id="801" r:id="rId16"/>
    <p:sldId id="744" r:id="rId17"/>
    <p:sldId id="765" r:id="rId18"/>
    <p:sldId id="766" r:id="rId19"/>
    <p:sldId id="767" r:id="rId20"/>
    <p:sldId id="764" r:id="rId21"/>
    <p:sldId id="810" r:id="rId22"/>
    <p:sldId id="742" r:id="rId23"/>
    <p:sldId id="753" r:id="rId24"/>
    <p:sldId id="802" r:id="rId25"/>
    <p:sldId id="754" r:id="rId26"/>
    <p:sldId id="493" r:id="rId27"/>
    <p:sldId id="745" r:id="rId28"/>
    <p:sldId id="768" r:id="rId29"/>
    <p:sldId id="725" r:id="rId30"/>
    <p:sldId id="771" r:id="rId31"/>
    <p:sldId id="805" r:id="rId32"/>
    <p:sldId id="739" r:id="rId33"/>
    <p:sldId id="774" r:id="rId34"/>
    <p:sldId id="740" r:id="rId35"/>
    <p:sldId id="758" r:id="rId36"/>
    <p:sldId id="775" r:id="rId37"/>
    <p:sldId id="804" r:id="rId38"/>
    <p:sldId id="747" r:id="rId39"/>
    <p:sldId id="773" r:id="rId40"/>
    <p:sldId id="759" r:id="rId41"/>
    <p:sldId id="257" r:id="rId42"/>
    <p:sldId id="786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D561A4E-CC3D-45D2-AADA-8A99F718BCF5}">
          <p14:sldIdLst>
            <p14:sldId id="256"/>
            <p14:sldId id="807"/>
            <p14:sldId id="715"/>
            <p14:sldId id="711"/>
            <p14:sldId id="737"/>
            <p14:sldId id="806"/>
            <p14:sldId id="790"/>
            <p14:sldId id="808"/>
            <p14:sldId id="800"/>
            <p14:sldId id="796"/>
            <p14:sldId id="794"/>
            <p14:sldId id="793"/>
            <p14:sldId id="795"/>
            <p14:sldId id="791"/>
            <p14:sldId id="801"/>
            <p14:sldId id="744"/>
            <p14:sldId id="765"/>
            <p14:sldId id="766"/>
            <p14:sldId id="767"/>
            <p14:sldId id="764"/>
            <p14:sldId id="810"/>
            <p14:sldId id="742"/>
            <p14:sldId id="753"/>
            <p14:sldId id="802"/>
            <p14:sldId id="754"/>
            <p14:sldId id="493"/>
            <p14:sldId id="745"/>
            <p14:sldId id="768"/>
            <p14:sldId id="725"/>
            <p14:sldId id="771"/>
            <p14:sldId id="805"/>
            <p14:sldId id="739"/>
            <p14:sldId id="774"/>
            <p14:sldId id="740"/>
            <p14:sldId id="758"/>
            <p14:sldId id="775"/>
            <p14:sldId id="804"/>
            <p14:sldId id="747"/>
            <p14:sldId id="773"/>
            <p14:sldId id="759"/>
            <p14:sldId id="257"/>
            <p14:sldId id="7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00000"/>
    <a:srgbClr val="FF7575"/>
    <a:srgbClr val="CBE4F5"/>
    <a:srgbClr val="FFCCFF"/>
    <a:srgbClr val="FF3737"/>
    <a:srgbClr val="E7F1FA"/>
    <a:srgbClr val="FA5D06"/>
    <a:srgbClr val="CCFF99"/>
    <a:srgbClr val="E53B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80" autoAdjust="0"/>
    <p:restoredTop sz="92135" autoAdjust="0"/>
  </p:normalViewPr>
  <p:slideViewPr>
    <p:cSldViewPr snapToGrid="0">
      <p:cViewPr varScale="1">
        <p:scale>
          <a:sx n="103" d="100"/>
          <a:sy n="103" d="100"/>
        </p:scale>
        <p:origin x="133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060"/>
    </p:cViewPr>
  </p:sorterViewPr>
  <p:notesViewPr>
    <p:cSldViewPr snapToGrid="0">
      <p:cViewPr varScale="1">
        <p:scale>
          <a:sx n="91" d="100"/>
          <a:sy n="91" d="100"/>
        </p:scale>
        <p:origin x="375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77D82-51DC-47C9-9A3C-ABC419775398}" type="datetimeFigureOut">
              <a:rPr lang="en-US" smtClean="0"/>
              <a:pPr/>
              <a:t>9/22/2022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952055-0679-4F11-9844-B02E09680E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038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52055-0679-4F11-9844-B02E09680E7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888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52055-0679-4F11-9844-B02E09680E7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506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34CC87B-8788-4266-B6D6-029D9EA67FD1}" type="datetime1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828365"/>
      </p:ext>
    </p:extLst>
  </p:cSld>
  <p:clrMapOvr>
    <a:masterClrMapping/>
  </p:clrMapOvr>
  <p:transition advTm="60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C02D5-5F9E-4FE3-BA18-FCFC31A32C6E}" type="datetime1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69842"/>
      </p:ext>
    </p:extLst>
  </p:cSld>
  <p:clrMapOvr>
    <a:masterClrMapping/>
  </p:clrMapOvr>
  <p:transition advTm="60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1B59-E663-40CA-8CF8-329E538FA6A9}" type="datetime1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477868"/>
      </p:ext>
    </p:extLst>
  </p:cSld>
  <p:clrMapOvr>
    <a:masterClrMapping/>
  </p:clrMapOvr>
  <p:transition advTm="60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0786871" cy="1499616"/>
          </a:xfrm>
        </p:spPr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10786872" cy="4023360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211CA-2DAF-4D0C-8CCA-6F64FA1C31DE}" type="datetime1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52012"/>
      </p:ext>
    </p:extLst>
  </p:cSld>
  <p:clrMapOvr>
    <a:masterClrMapping/>
  </p:clrMapOvr>
  <p:transition advTm="60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1BC2-5198-4A0D-8CF0-E9FE77C522C1}" type="datetime1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49907"/>
      </p:ext>
    </p:extLst>
  </p:cSld>
  <p:clrMapOvr>
    <a:masterClrMapping/>
  </p:clrMapOvr>
  <p:transition advTm="60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96A58-EC8D-44A0-8BB2-4F5E5C405C83}" type="datetime1">
              <a:rPr lang="en-US" smtClean="0"/>
              <a:t>9/22/2022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983118"/>
      </p:ext>
    </p:extLst>
  </p:cSld>
  <p:clrMapOvr>
    <a:masterClrMapping/>
  </p:clrMapOvr>
  <p:transition advTm="60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2CED5-8589-4088-A358-751BD6DAE3A1}" type="datetime1">
              <a:rPr lang="en-US" smtClean="0"/>
              <a:t>9/22/2022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9046"/>
      </p:ext>
    </p:extLst>
  </p:cSld>
  <p:clrMapOvr>
    <a:masterClrMapping/>
  </p:clrMapOvr>
  <p:transition advTm="60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31FC-35FC-49AF-A4BE-9BD19591CCAC}" type="datetime1">
              <a:rPr lang="en-US" smtClean="0"/>
              <a:t>9/22/2022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649608"/>
      </p:ext>
    </p:extLst>
  </p:cSld>
  <p:clrMapOvr>
    <a:masterClrMapping/>
  </p:clrMapOvr>
  <p:transition advTm="60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E7E7B-B474-4AED-810D-A48B42BC075F}" type="datetime1">
              <a:rPr lang="en-US" smtClean="0"/>
              <a:t>9/22/2022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21343"/>
      </p:ext>
    </p:extLst>
  </p:cSld>
  <p:clrMapOvr>
    <a:masterClrMapping/>
  </p:clrMapOvr>
  <p:transition advTm="60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80505-318F-4954-9295-6305FE5597FD}" type="datetime1">
              <a:rPr lang="en-US" smtClean="0"/>
              <a:t>9/22/2022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46353"/>
      </p:ext>
    </p:extLst>
  </p:cSld>
  <p:clrMapOvr>
    <a:masterClrMapping/>
  </p:clrMapOvr>
  <p:transition advTm="60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40E18-7A19-4211-BB3B-BA449E8F5686}" type="datetime1">
              <a:rPr lang="en-US" smtClean="0"/>
              <a:t>9/22/2022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3532305"/>
      </p:ext>
    </p:extLst>
  </p:cSld>
  <p:clrMapOvr>
    <a:masterClrMapping/>
  </p:clrMapOvr>
  <p:transition advTm="60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6FDD192-F61F-4D6E-A9C8-ABA4DCB725FB}" type="datetime1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132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Tm="600000"/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jpeg"/><Relationship Id="rId7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svg"/><Relationship Id="rId3" Type="http://schemas.openxmlformats.org/officeDocument/2006/relationships/image" Target="../media/image36.tiff"/><Relationship Id="rId7" Type="http://schemas.openxmlformats.org/officeDocument/2006/relationships/image" Target="../media/image30.svg"/><Relationship Id="rId12" Type="http://schemas.openxmlformats.org/officeDocument/2006/relationships/image" Target="../media/image43.png"/><Relationship Id="rId17" Type="http://schemas.openxmlformats.org/officeDocument/2006/relationships/image" Target="../media/image28.png"/><Relationship Id="rId2" Type="http://schemas.openxmlformats.org/officeDocument/2006/relationships/image" Target="../media/image35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42.png"/><Relationship Id="rId5" Type="http://schemas.openxmlformats.org/officeDocument/2006/relationships/image" Target="../media/image38.jpe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3.png"/><Relationship Id="rId3" Type="http://schemas.openxmlformats.org/officeDocument/2006/relationships/image" Target="../media/image35.png"/><Relationship Id="rId7" Type="http://schemas.openxmlformats.org/officeDocument/2006/relationships/image" Target="../media/image30.svg"/><Relationship Id="rId12" Type="http://schemas.openxmlformats.org/officeDocument/2006/relationships/image" Target="../media/image48.png"/><Relationship Id="rId17" Type="http://schemas.openxmlformats.org/officeDocument/2006/relationships/image" Target="../media/image28.png"/><Relationship Id="rId2" Type="http://schemas.openxmlformats.org/officeDocument/2006/relationships/image" Target="../media/image36.tiff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42.png"/><Relationship Id="rId5" Type="http://schemas.openxmlformats.org/officeDocument/2006/relationships/image" Target="../media/image38.jpeg"/><Relationship Id="rId15" Type="http://schemas.openxmlformats.org/officeDocument/2006/relationships/image" Target="../media/image49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Relationship Id="rId14" Type="http://schemas.openxmlformats.org/officeDocument/2006/relationships/image" Target="../media/image44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10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11" Type="http://schemas.microsoft.com/office/2007/relationships/hdphoto" Target="../media/hdphoto1.wdp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jpg"/><Relationship Id="rId9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127" y="5284693"/>
            <a:ext cx="8146473" cy="1138483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Cascade: Full Details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Ken Birman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CS5412 Fall 2022</a:t>
            </a:r>
            <a:br>
              <a:rPr lang="en-US" sz="2400" b="1" dirty="0">
                <a:solidFill>
                  <a:srgbClr val="C00000"/>
                </a:solidFill>
              </a:rPr>
            </a:br>
            <a:r>
              <a:rPr lang="en-US" sz="2400" b="1" dirty="0">
                <a:solidFill>
                  <a:srgbClr val="C00000"/>
                </a:solidFill>
              </a:rPr>
              <a:t>Lecture 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CCB23-3DD7-469F-802C-77655C0B8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874290283"/>
      </p:ext>
    </p:extLst>
  </p:cSld>
  <p:clrMapOvr>
    <a:masterClrMapping/>
  </p:clrMapOvr>
  <p:transition advTm="600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Magnetic Disk 7">
            <a:extLst>
              <a:ext uri="{FF2B5EF4-FFF2-40B4-BE49-F238E27FC236}">
                <a16:creationId xmlns:a16="http://schemas.microsoft.com/office/drawing/2014/main" id="{9A0DC8E5-898A-4B5A-AECA-EC5F25EDD780}"/>
              </a:ext>
            </a:extLst>
          </p:cNvPr>
          <p:cNvSpPr/>
          <p:nvPr/>
        </p:nvSpPr>
        <p:spPr>
          <a:xfrm>
            <a:off x="5931277" y="3606862"/>
            <a:ext cx="1243847" cy="77452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097" y="596209"/>
            <a:ext cx="11167872" cy="1499616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Traditional Approach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E91D87D-AFCA-4456-95A4-3CAD2D757001}"/>
              </a:ext>
            </a:extLst>
          </p:cNvPr>
          <p:cNvSpPr txBox="1"/>
          <p:nvPr/>
        </p:nvSpPr>
        <p:spPr>
          <a:xfrm>
            <a:off x="7251324" y="3682376"/>
            <a:ext cx="2542638" cy="646331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File system or 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Key-Value Store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D586582-D31D-4A2E-80ED-DB6F90FBF3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29" t="19795" r="4395" b="3636"/>
          <a:stretch/>
        </p:blipFill>
        <p:spPr>
          <a:xfrm>
            <a:off x="3485751" y="4525814"/>
            <a:ext cx="399160" cy="510794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C8880069-A20F-41AD-B18D-CDFC7879613D}"/>
              </a:ext>
            </a:extLst>
          </p:cNvPr>
          <p:cNvSpPr/>
          <p:nvPr/>
        </p:nvSpPr>
        <p:spPr>
          <a:xfrm>
            <a:off x="2273417" y="2815016"/>
            <a:ext cx="2474414" cy="2845743"/>
          </a:xfrm>
          <a:prstGeom prst="ellipse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6A9735-C504-4055-8E5A-2C7721EA0B7C}"/>
              </a:ext>
            </a:extLst>
          </p:cNvPr>
          <p:cNvSpPr txBox="1"/>
          <p:nvPr/>
        </p:nvSpPr>
        <p:spPr>
          <a:xfrm>
            <a:off x="3014272" y="4896319"/>
            <a:ext cx="611517" cy="369332"/>
          </a:xfrm>
          <a:prstGeom prst="rect">
            <a:avLst/>
          </a:prstGeom>
          <a:solidFill>
            <a:schemeClr val="bg1"/>
          </a:solidFill>
          <a:ln>
            <a:solidFill>
              <a:srgbClr val="FA5D0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GPU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963715-B3E7-427C-BED2-42F63E297BAA}"/>
              </a:ext>
            </a:extLst>
          </p:cNvPr>
          <p:cNvSpPr txBox="1"/>
          <p:nvPr/>
        </p:nvSpPr>
        <p:spPr>
          <a:xfrm>
            <a:off x="1016269" y="3117054"/>
            <a:ext cx="1729491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Your logic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5E1D3E-129C-431C-AB41-F057762C6B41}"/>
              </a:ext>
            </a:extLst>
          </p:cNvPr>
          <p:cNvSpPr txBox="1"/>
          <p:nvPr/>
        </p:nvSpPr>
        <p:spPr>
          <a:xfrm>
            <a:off x="535523" y="4531393"/>
            <a:ext cx="2542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Accelerator Layer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15C9534-F1E2-4A18-8778-73D24BAB1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425" y="3130432"/>
            <a:ext cx="713960" cy="83995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3E56081-37C1-4659-9047-A9366225E5A3}"/>
              </a:ext>
            </a:extLst>
          </p:cNvPr>
          <p:cNvSpPr txBox="1"/>
          <p:nvPr/>
        </p:nvSpPr>
        <p:spPr>
          <a:xfrm>
            <a:off x="454409" y="6113421"/>
            <a:ext cx="3987862" cy="646331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Your code is in its own address space, maybe on a different computer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6F1CEDF-50FE-4B05-81E4-6DDD40C79D2C}"/>
              </a:ext>
            </a:extLst>
          </p:cNvPr>
          <p:cNvSpPr/>
          <p:nvPr/>
        </p:nvSpPr>
        <p:spPr>
          <a:xfrm>
            <a:off x="3545327" y="324534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F815A4C-B1BB-439A-BD46-D29B41263517}"/>
              </a:ext>
            </a:extLst>
          </p:cNvPr>
          <p:cNvSpPr/>
          <p:nvPr/>
        </p:nvSpPr>
        <p:spPr>
          <a:xfrm>
            <a:off x="3527862" y="465605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74E94A7-FF3D-4952-862B-1F205600D4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29" t="19795" r="4395" b="3636"/>
          <a:stretch/>
        </p:blipFill>
        <p:spPr>
          <a:xfrm>
            <a:off x="3673632" y="4807607"/>
            <a:ext cx="399160" cy="510794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F46E418-5888-4710-8AD7-230A5F2B2C95}"/>
              </a:ext>
            </a:extLst>
          </p:cNvPr>
          <p:cNvSpPr/>
          <p:nvPr/>
        </p:nvSpPr>
        <p:spPr>
          <a:xfrm>
            <a:off x="4261607" y="3550408"/>
            <a:ext cx="2215393" cy="893588"/>
          </a:xfrm>
          <a:custGeom>
            <a:avLst/>
            <a:gdLst>
              <a:gd name="connsiteX0" fmla="*/ 0 w 1653775"/>
              <a:gd name="connsiteY0" fmla="*/ 6524 h 893588"/>
              <a:gd name="connsiteX1" fmla="*/ 1006679 w 1653775"/>
              <a:gd name="connsiteY1" fmla="*/ 65247 h 893588"/>
              <a:gd name="connsiteX2" fmla="*/ 1652632 w 1653775"/>
              <a:gd name="connsiteY2" fmla="*/ 476308 h 893588"/>
              <a:gd name="connsiteX3" fmla="*/ 855677 w 1653775"/>
              <a:gd name="connsiteY3" fmla="*/ 837034 h 893588"/>
              <a:gd name="connsiteX4" fmla="*/ 58723 w 1653775"/>
              <a:gd name="connsiteY4" fmla="*/ 887368 h 89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3775" h="893588">
                <a:moveTo>
                  <a:pt x="0" y="6524"/>
                </a:moveTo>
                <a:cubicBezTo>
                  <a:pt x="365620" y="-3263"/>
                  <a:pt x="731240" y="-13050"/>
                  <a:pt x="1006679" y="65247"/>
                </a:cubicBezTo>
                <a:cubicBezTo>
                  <a:pt x="1282118" y="143544"/>
                  <a:pt x="1677799" y="347677"/>
                  <a:pt x="1652632" y="476308"/>
                </a:cubicBezTo>
                <a:cubicBezTo>
                  <a:pt x="1627465" y="604939"/>
                  <a:pt x="1121328" y="768524"/>
                  <a:pt x="855677" y="837034"/>
                </a:cubicBezTo>
                <a:cubicBezTo>
                  <a:pt x="590026" y="905544"/>
                  <a:pt x="324374" y="896456"/>
                  <a:pt x="58723" y="887368"/>
                </a:cubicBezTo>
              </a:path>
            </a:pathLst>
          </a:custGeom>
          <a:noFill/>
          <a:ln w="57150">
            <a:solidFill>
              <a:srgbClr val="C00000">
                <a:alpha val="25000"/>
              </a:srgb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2D79D05-9E41-4D3B-83E3-469516C7133D}"/>
              </a:ext>
            </a:extLst>
          </p:cNvPr>
          <p:cNvSpPr txBox="1"/>
          <p:nvPr/>
        </p:nvSpPr>
        <p:spPr>
          <a:xfrm>
            <a:off x="4273780" y="2816169"/>
            <a:ext cx="1729491" cy="646331"/>
          </a:xfrm>
          <a:prstGeom prst="rect">
            <a:avLst/>
          </a:prstGeom>
          <a:solidFill>
            <a:srgbClr val="CCFF99">
              <a:alpha val="25000"/>
            </a:srgbClr>
          </a:solidFill>
          <a:ln w="28575">
            <a:solidFill>
              <a:srgbClr val="C00000">
                <a:alpha val="25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>
                    <a:alpha val="25000"/>
                  </a:srgbClr>
                </a:solidFill>
              </a:rPr>
              <a:t>Request objects one by one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68B7AF-FAD0-4E7A-83CC-25E071F3B767}"/>
              </a:ext>
            </a:extLst>
          </p:cNvPr>
          <p:cNvSpPr txBox="1"/>
          <p:nvPr/>
        </p:nvSpPr>
        <p:spPr>
          <a:xfrm>
            <a:off x="4266361" y="4614875"/>
            <a:ext cx="1729491" cy="923330"/>
          </a:xfrm>
          <a:prstGeom prst="rect">
            <a:avLst/>
          </a:prstGeom>
          <a:solidFill>
            <a:srgbClr val="CCFF99">
              <a:alpha val="25000"/>
            </a:srgbClr>
          </a:solidFill>
          <a:ln w="28575">
            <a:solidFill>
              <a:srgbClr val="C00000">
                <a:alpha val="25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>
                    <a:alpha val="25000"/>
                  </a:srgbClr>
                </a:solidFill>
              </a:rPr>
              <a:t>Objects copied over datacenter TCP network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C9EACA1F-D60B-4A48-8CE8-C8FCEA163B06}"/>
              </a:ext>
            </a:extLst>
          </p:cNvPr>
          <p:cNvSpPr/>
          <p:nvPr/>
        </p:nvSpPr>
        <p:spPr>
          <a:xfrm rot="3787753">
            <a:off x="3849884" y="4305362"/>
            <a:ext cx="249347" cy="549589"/>
          </a:xfrm>
          <a:prstGeom prst="downArrow">
            <a:avLst/>
          </a:prstGeom>
          <a:solidFill>
            <a:schemeClr val="accent1">
              <a:alpha val="25000"/>
            </a:schemeClr>
          </a:solidFill>
          <a:ln>
            <a:solidFill>
              <a:schemeClr val="accent1">
                <a:shade val="50000"/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peech Bubble: Rectangle 40">
            <a:extLst>
              <a:ext uri="{FF2B5EF4-FFF2-40B4-BE49-F238E27FC236}">
                <a16:creationId xmlns:a16="http://schemas.microsoft.com/office/drawing/2014/main" id="{23FE40FA-FED1-495F-9E53-93CC895D1A32}"/>
              </a:ext>
            </a:extLst>
          </p:cNvPr>
          <p:cNvSpPr/>
          <p:nvPr/>
        </p:nvSpPr>
        <p:spPr>
          <a:xfrm>
            <a:off x="134792" y="3824329"/>
            <a:ext cx="4307479" cy="395438"/>
          </a:xfrm>
          <a:prstGeom prst="wedgeRectCallout">
            <a:avLst>
              <a:gd name="adj1" fmla="val 38658"/>
              <a:gd name="adj2" fmla="val 99918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Caching hides these costs, in iterative cases</a:t>
            </a:r>
          </a:p>
        </p:txBody>
      </p:sp>
      <p:pic>
        <p:nvPicPr>
          <p:cNvPr id="32" name="Picture 6" descr="See the source image">
            <a:extLst>
              <a:ext uri="{FF2B5EF4-FFF2-40B4-BE49-F238E27FC236}">
                <a16:creationId xmlns:a16="http://schemas.microsoft.com/office/drawing/2014/main" id="{420C8909-E965-4ABC-BF85-ACEA4423B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681" y="408602"/>
            <a:ext cx="1256922" cy="62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 descr="See the source image">
            <a:extLst>
              <a:ext uri="{FF2B5EF4-FFF2-40B4-BE49-F238E27FC236}">
                <a16:creationId xmlns:a16="http://schemas.microsoft.com/office/drawing/2014/main" id="{DA44B597-5988-487C-B394-D1F6BE3E2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362" y="1691493"/>
            <a:ext cx="2790388" cy="147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ED23983-7674-45C2-809A-CA2936D64D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7530" y="841718"/>
            <a:ext cx="1301220" cy="1369705"/>
          </a:xfrm>
          <a:prstGeom prst="rect">
            <a:avLst/>
          </a:prstGeom>
        </p:spPr>
      </p:pic>
      <p:pic>
        <p:nvPicPr>
          <p:cNvPr id="37" name="Picture 2" descr="Image result for tensor flow">
            <a:extLst>
              <a:ext uri="{FF2B5EF4-FFF2-40B4-BE49-F238E27FC236}">
                <a16:creationId xmlns:a16="http://schemas.microsoft.com/office/drawing/2014/main" id="{00F19D5F-F4DA-43EF-AF76-EE6C78CD7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3556" y="256604"/>
            <a:ext cx="628704" cy="78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See the source image">
            <a:extLst>
              <a:ext uri="{FF2B5EF4-FFF2-40B4-BE49-F238E27FC236}">
                <a16:creationId xmlns:a16="http://schemas.microsoft.com/office/drawing/2014/main" id="{68800FD4-2153-42D6-BC0B-D13B8AEEA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280" y="983786"/>
            <a:ext cx="2079053" cy="94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D6875E-D5B0-4916-8FD4-3318CB231882}"/>
              </a:ext>
            </a:extLst>
          </p:cNvPr>
          <p:cNvSpPr txBox="1"/>
          <p:nvPr/>
        </p:nvSpPr>
        <p:spPr>
          <a:xfrm>
            <a:off x="3884911" y="4328707"/>
            <a:ext cx="772571" cy="369332"/>
          </a:xfrm>
          <a:prstGeom prst="rect">
            <a:avLst/>
          </a:prstGeom>
          <a:solidFill>
            <a:srgbClr val="CBE4F5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$$$</a:t>
            </a:r>
          </a:p>
        </p:txBody>
      </p:sp>
    </p:spTree>
    <p:extLst>
      <p:ext uri="{BB962C8B-B14F-4D97-AF65-F5344CB8AC3E}">
        <p14:creationId xmlns:p14="http://schemas.microsoft.com/office/powerpoint/2010/main" val="248729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00000">
        <p159:morph option="byObject"/>
      </p:transition>
    </mc:Choice>
    <mc:Fallback xmlns="">
      <p:transition spd="slow" advTm="60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CAF08DC4-9606-4B8E-9386-1326C26D6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681" y="408602"/>
            <a:ext cx="1256922" cy="62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ee the source image">
            <a:extLst>
              <a:ext uri="{FF2B5EF4-FFF2-40B4-BE49-F238E27FC236}">
                <a16:creationId xmlns:a16="http://schemas.microsoft.com/office/drawing/2014/main" id="{FCD3D293-2AC2-4182-A6F8-25C61C2F3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362" y="1691493"/>
            <a:ext cx="2790388" cy="147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>
            <a:extLst>
              <a:ext uri="{FF2B5EF4-FFF2-40B4-BE49-F238E27FC236}">
                <a16:creationId xmlns:a16="http://schemas.microsoft.com/office/drawing/2014/main" id="{9A0DC8E5-898A-4B5A-AECA-EC5F25EDD780}"/>
              </a:ext>
            </a:extLst>
          </p:cNvPr>
          <p:cNvSpPr/>
          <p:nvPr/>
        </p:nvSpPr>
        <p:spPr>
          <a:xfrm>
            <a:off x="5931277" y="3606862"/>
            <a:ext cx="1243847" cy="77452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097" y="596209"/>
            <a:ext cx="11167872" cy="1499616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RDMA can help… a little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E91D87D-AFCA-4456-95A4-3CAD2D757001}"/>
              </a:ext>
            </a:extLst>
          </p:cNvPr>
          <p:cNvSpPr txBox="1"/>
          <p:nvPr/>
        </p:nvSpPr>
        <p:spPr>
          <a:xfrm>
            <a:off x="7251324" y="3682376"/>
            <a:ext cx="2542638" cy="646331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File system or 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Key-Value Store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D586582-D31D-4A2E-80ED-DB6F90FBF3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29" t="19795" r="4395" b="3636"/>
          <a:stretch/>
        </p:blipFill>
        <p:spPr>
          <a:xfrm>
            <a:off x="3485751" y="4525814"/>
            <a:ext cx="399160" cy="510794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C8880069-A20F-41AD-B18D-CDFC7879613D}"/>
              </a:ext>
            </a:extLst>
          </p:cNvPr>
          <p:cNvSpPr/>
          <p:nvPr/>
        </p:nvSpPr>
        <p:spPr>
          <a:xfrm>
            <a:off x="2966428" y="2815016"/>
            <a:ext cx="1269836" cy="2845743"/>
          </a:xfrm>
          <a:prstGeom prst="ellipse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6A9735-C504-4055-8E5A-2C7721EA0B7C}"/>
              </a:ext>
            </a:extLst>
          </p:cNvPr>
          <p:cNvSpPr txBox="1"/>
          <p:nvPr/>
        </p:nvSpPr>
        <p:spPr>
          <a:xfrm>
            <a:off x="3014272" y="4896319"/>
            <a:ext cx="611517" cy="369332"/>
          </a:xfrm>
          <a:prstGeom prst="rect">
            <a:avLst/>
          </a:prstGeom>
          <a:solidFill>
            <a:schemeClr val="bg1"/>
          </a:solidFill>
          <a:ln>
            <a:solidFill>
              <a:srgbClr val="FA5D0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GPU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963715-B3E7-427C-BED2-42F63E297BAA}"/>
              </a:ext>
            </a:extLst>
          </p:cNvPr>
          <p:cNvSpPr txBox="1"/>
          <p:nvPr/>
        </p:nvSpPr>
        <p:spPr>
          <a:xfrm>
            <a:off x="1016269" y="3117054"/>
            <a:ext cx="1729491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Your logic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5E1D3E-129C-431C-AB41-F057762C6B41}"/>
              </a:ext>
            </a:extLst>
          </p:cNvPr>
          <p:cNvSpPr txBox="1"/>
          <p:nvPr/>
        </p:nvSpPr>
        <p:spPr>
          <a:xfrm>
            <a:off x="535523" y="4531393"/>
            <a:ext cx="2542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Accelerator Layer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15C9534-F1E2-4A18-8778-73D24BAB19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0425" y="3130432"/>
            <a:ext cx="713960" cy="83995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3E56081-37C1-4659-9047-A9366225E5A3}"/>
              </a:ext>
            </a:extLst>
          </p:cNvPr>
          <p:cNvSpPr txBox="1"/>
          <p:nvPr/>
        </p:nvSpPr>
        <p:spPr>
          <a:xfrm>
            <a:off x="454409" y="6113421"/>
            <a:ext cx="3987862" cy="646331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Your code is in its own address space, maybe on a different computer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6F1CEDF-50FE-4B05-81E4-6DDD40C79D2C}"/>
              </a:ext>
            </a:extLst>
          </p:cNvPr>
          <p:cNvSpPr/>
          <p:nvPr/>
        </p:nvSpPr>
        <p:spPr>
          <a:xfrm>
            <a:off x="3545327" y="324534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F815A4C-B1BB-439A-BD46-D29B41263517}"/>
              </a:ext>
            </a:extLst>
          </p:cNvPr>
          <p:cNvSpPr/>
          <p:nvPr/>
        </p:nvSpPr>
        <p:spPr>
          <a:xfrm>
            <a:off x="3527862" y="465605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74E94A7-FF3D-4952-862B-1F205600D4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29" t="19795" r="4395" b="3636"/>
          <a:stretch/>
        </p:blipFill>
        <p:spPr>
          <a:xfrm>
            <a:off x="3673632" y="4807607"/>
            <a:ext cx="399160" cy="51079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2D79D05-9E41-4D3B-83E3-469516C7133D}"/>
              </a:ext>
            </a:extLst>
          </p:cNvPr>
          <p:cNvSpPr txBox="1"/>
          <p:nvPr/>
        </p:nvSpPr>
        <p:spPr>
          <a:xfrm>
            <a:off x="4273780" y="2816169"/>
            <a:ext cx="1729491" cy="646331"/>
          </a:xfrm>
          <a:prstGeom prst="rect">
            <a:avLst/>
          </a:prstGeom>
          <a:solidFill>
            <a:srgbClr val="CCFF99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Request objects one by one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68B7AF-FAD0-4E7A-83CC-25E071F3B767}"/>
              </a:ext>
            </a:extLst>
          </p:cNvPr>
          <p:cNvSpPr txBox="1"/>
          <p:nvPr/>
        </p:nvSpPr>
        <p:spPr>
          <a:xfrm>
            <a:off x="4266361" y="4614875"/>
            <a:ext cx="1729491" cy="923330"/>
          </a:xfrm>
          <a:prstGeom prst="rect">
            <a:avLst/>
          </a:prstGeom>
          <a:solidFill>
            <a:srgbClr val="CCFF99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Objects copied over datacenter TCP network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7B8E61-9ABE-4CC7-8A79-9BFD23F09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7530" y="841718"/>
            <a:ext cx="1301220" cy="1369705"/>
          </a:xfrm>
          <a:prstGeom prst="rect">
            <a:avLst/>
          </a:prstGeom>
        </p:spPr>
      </p:pic>
      <p:pic>
        <p:nvPicPr>
          <p:cNvPr id="1026" name="Picture 2" descr="Image result for tensor flow">
            <a:extLst>
              <a:ext uri="{FF2B5EF4-FFF2-40B4-BE49-F238E27FC236}">
                <a16:creationId xmlns:a16="http://schemas.microsoft.com/office/drawing/2014/main" id="{E97B8BE1-26CE-4230-AA58-964565288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3556" y="256604"/>
            <a:ext cx="628704" cy="78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37C3AE57-6878-4AA3-B017-C8BE1934C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280" y="983786"/>
            <a:ext cx="2079053" cy="94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ghtning Bolt 8">
            <a:extLst>
              <a:ext uri="{FF2B5EF4-FFF2-40B4-BE49-F238E27FC236}">
                <a16:creationId xmlns:a16="http://schemas.microsoft.com/office/drawing/2014/main" id="{E9351B6D-15B3-425B-A849-839CEC34CC95}"/>
              </a:ext>
            </a:extLst>
          </p:cNvPr>
          <p:cNvSpPr/>
          <p:nvPr/>
        </p:nvSpPr>
        <p:spPr>
          <a:xfrm rot="18164579">
            <a:off x="4860914" y="3286850"/>
            <a:ext cx="445713" cy="926516"/>
          </a:xfrm>
          <a:prstGeom prst="lightningBol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ightning Bolt 31">
            <a:extLst>
              <a:ext uri="{FF2B5EF4-FFF2-40B4-BE49-F238E27FC236}">
                <a16:creationId xmlns:a16="http://schemas.microsoft.com/office/drawing/2014/main" id="{FBE95C14-3F9E-4B10-B5BA-6E6E5B0A35A2}"/>
              </a:ext>
            </a:extLst>
          </p:cNvPr>
          <p:cNvSpPr/>
          <p:nvPr/>
        </p:nvSpPr>
        <p:spPr>
          <a:xfrm rot="5151666">
            <a:off x="4963021" y="3808118"/>
            <a:ext cx="445713" cy="926516"/>
          </a:xfrm>
          <a:prstGeom prst="lightningBol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0812BB00-588A-4ADF-ABA9-7445E2BF67B9}"/>
              </a:ext>
            </a:extLst>
          </p:cNvPr>
          <p:cNvSpPr/>
          <p:nvPr/>
        </p:nvSpPr>
        <p:spPr>
          <a:xfrm rot="3787753">
            <a:off x="3849884" y="4305362"/>
            <a:ext cx="249347" cy="5495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peech Bubble: Rectangle 35">
            <a:extLst>
              <a:ext uri="{FF2B5EF4-FFF2-40B4-BE49-F238E27FC236}">
                <a16:creationId xmlns:a16="http://schemas.microsoft.com/office/drawing/2014/main" id="{0B95CA29-F476-48F5-9859-65B4652E3960}"/>
              </a:ext>
            </a:extLst>
          </p:cNvPr>
          <p:cNvSpPr/>
          <p:nvPr/>
        </p:nvSpPr>
        <p:spPr>
          <a:xfrm>
            <a:off x="134792" y="3824329"/>
            <a:ext cx="4307479" cy="395438"/>
          </a:xfrm>
          <a:prstGeom prst="wedgeRectCallout">
            <a:avLst>
              <a:gd name="adj1" fmla="val 38658"/>
              <a:gd name="adj2" fmla="val 99918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Runtime still copies data into GPU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8DE096-F90E-4FB0-A4CE-A27F5C69CCD4}"/>
              </a:ext>
            </a:extLst>
          </p:cNvPr>
          <p:cNvSpPr txBox="1"/>
          <p:nvPr/>
        </p:nvSpPr>
        <p:spPr>
          <a:xfrm>
            <a:off x="4779591" y="3865715"/>
            <a:ext cx="715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RDMA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2206F5-7B0E-41C9-9D75-09FC25D61478}"/>
              </a:ext>
            </a:extLst>
          </p:cNvPr>
          <p:cNvSpPr txBox="1"/>
          <p:nvPr/>
        </p:nvSpPr>
        <p:spPr>
          <a:xfrm>
            <a:off x="2824529" y="4525814"/>
            <a:ext cx="602949" cy="369332"/>
          </a:xfrm>
          <a:prstGeom prst="rect">
            <a:avLst/>
          </a:prstGeom>
          <a:solidFill>
            <a:srgbClr val="CBE4F5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$$$</a:t>
            </a:r>
          </a:p>
        </p:txBody>
      </p:sp>
    </p:spTree>
    <p:extLst>
      <p:ext uri="{BB962C8B-B14F-4D97-AF65-F5344CB8AC3E}">
        <p14:creationId xmlns:p14="http://schemas.microsoft.com/office/powerpoint/2010/main" val="1768565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00000">
        <p159:morph option="byObject"/>
      </p:transition>
    </mc:Choice>
    <mc:Fallback xmlns="">
      <p:transition spd="slow" advTm="60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7F33CF3B-EFA8-4184-A124-55C3DD9BD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8815" y="67710"/>
            <a:ext cx="1282896" cy="16949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097" y="596209"/>
            <a:ext cx="11167872" cy="1499616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Cascade Can be used this way...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EAF68E-D20D-41FE-845D-EA34574A6820}"/>
              </a:ext>
            </a:extLst>
          </p:cNvPr>
          <p:cNvSpPr/>
          <p:nvPr/>
        </p:nvSpPr>
        <p:spPr>
          <a:xfrm>
            <a:off x="5918282" y="2070844"/>
            <a:ext cx="1269836" cy="430910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AE0F62-7F1B-417C-9CD8-C6582CE81FCA}"/>
              </a:ext>
            </a:extLst>
          </p:cNvPr>
          <p:cNvSpPr/>
          <p:nvPr/>
        </p:nvSpPr>
        <p:spPr>
          <a:xfrm>
            <a:off x="6477000" y="39672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E91D87D-AFCA-4456-95A4-3CAD2D757001}"/>
              </a:ext>
            </a:extLst>
          </p:cNvPr>
          <p:cNvSpPr txBox="1"/>
          <p:nvPr/>
        </p:nvSpPr>
        <p:spPr>
          <a:xfrm>
            <a:off x="6796127" y="3872266"/>
            <a:ext cx="2542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Key-Value Storage Layer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1F50D2C-F976-401E-B14C-6DC09DF5F6ED}"/>
              </a:ext>
            </a:extLst>
          </p:cNvPr>
          <p:cNvSpPr txBox="1"/>
          <p:nvPr/>
        </p:nvSpPr>
        <p:spPr>
          <a:xfrm>
            <a:off x="4944687" y="6372054"/>
            <a:ext cx="3217026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Cascade runtime environment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74B7DEC-5F8F-4A1F-BEEA-3C5B5BB52E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3485751" y="4525814"/>
            <a:ext cx="399160" cy="510794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0A5352FE-B661-4CBC-8CC1-3512230DD42A}"/>
              </a:ext>
            </a:extLst>
          </p:cNvPr>
          <p:cNvSpPr/>
          <p:nvPr/>
        </p:nvSpPr>
        <p:spPr>
          <a:xfrm>
            <a:off x="2966428" y="2815016"/>
            <a:ext cx="1269836" cy="2845743"/>
          </a:xfrm>
          <a:prstGeom prst="ellipse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12434A-6D09-4991-900B-0BC199B4B290}"/>
              </a:ext>
            </a:extLst>
          </p:cNvPr>
          <p:cNvSpPr txBox="1"/>
          <p:nvPr/>
        </p:nvSpPr>
        <p:spPr>
          <a:xfrm>
            <a:off x="3014272" y="4896319"/>
            <a:ext cx="611517" cy="369332"/>
          </a:xfrm>
          <a:prstGeom prst="rect">
            <a:avLst/>
          </a:prstGeom>
          <a:solidFill>
            <a:schemeClr val="bg1"/>
          </a:solidFill>
          <a:ln>
            <a:solidFill>
              <a:srgbClr val="FA5D0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GPU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B2C650-12F8-4355-995C-BE16670EAF23}"/>
              </a:ext>
            </a:extLst>
          </p:cNvPr>
          <p:cNvSpPr txBox="1"/>
          <p:nvPr/>
        </p:nvSpPr>
        <p:spPr>
          <a:xfrm>
            <a:off x="1016269" y="3117054"/>
            <a:ext cx="1729491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Your logic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0CD853-F936-4E3C-8EF5-1EC822962CE7}"/>
              </a:ext>
            </a:extLst>
          </p:cNvPr>
          <p:cNvSpPr txBox="1"/>
          <p:nvPr/>
        </p:nvSpPr>
        <p:spPr>
          <a:xfrm>
            <a:off x="535523" y="4531393"/>
            <a:ext cx="2542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Accelerator Layer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CF962DA-416A-40AA-866A-E4E0926B5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0425" y="3130432"/>
            <a:ext cx="713960" cy="8399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0E9CE31-B4A5-45B2-9562-A2FCA5E8C31A}"/>
              </a:ext>
            </a:extLst>
          </p:cNvPr>
          <p:cNvSpPr txBox="1"/>
          <p:nvPr/>
        </p:nvSpPr>
        <p:spPr>
          <a:xfrm>
            <a:off x="454409" y="6113421"/>
            <a:ext cx="3987862" cy="646331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Your code is in its own address space, maybe on a different computer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FF4B6D4-6C36-4DCC-8488-BAABD6C9321B}"/>
              </a:ext>
            </a:extLst>
          </p:cNvPr>
          <p:cNvSpPr/>
          <p:nvPr/>
        </p:nvSpPr>
        <p:spPr>
          <a:xfrm>
            <a:off x="3545327" y="324534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AF73490-CF71-44F5-A009-6931C2D23DE4}"/>
              </a:ext>
            </a:extLst>
          </p:cNvPr>
          <p:cNvSpPr/>
          <p:nvPr/>
        </p:nvSpPr>
        <p:spPr>
          <a:xfrm>
            <a:off x="3527862" y="465605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3158AEE-9DD1-4BF3-A193-6FDBA73B45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3673632" y="4807607"/>
            <a:ext cx="399160" cy="51079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1A0B782-7761-4993-9EC7-AD437C44E8F1}"/>
              </a:ext>
            </a:extLst>
          </p:cNvPr>
          <p:cNvSpPr txBox="1"/>
          <p:nvPr/>
        </p:nvSpPr>
        <p:spPr>
          <a:xfrm>
            <a:off x="4273780" y="2816169"/>
            <a:ext cx="1729491" cy="646331"/>
          </a:xfrm>
          <a:prstGeom prst="rect">
            <a:avLst/>
          </a:prstGeom>
          <a:solidFill>
            <a:srgbClr val="CCFF99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Request objects one by one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D6812F-1A32-49D8-8320-62F558229975}"/>
              </a:ext>
            </a:extLst>
          </p:cNvPr>
          <p:cNvSpPr txBox="1"/>
          <p:nvPr/>
        </p:nvSpPr>
        <p:spPr>
          <a:xfrm>
            <a:off x="4266361" y="4614875"/>
            <a:ext cx="1729491" cy="923330"/>
          </a:xfrm>
          <a:prstGeom prst="rect">
            <a:avLst/>
          </a:prstGeom>
          <a:solidFill>
            <a:srgbClr val="CCFF99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Objects copied over datacenter TCP network</a:t>
            </a:r>
          </a:p>
        </p:txBody>
      </p:sp>
      <p:sp>
        <p:nvSpPr>
          <p:cNvPr id="31" name="Lightning Bolt 30">
            <a:extLst>
              <a:ext uri="{FF2B5EF4-FFF2-40B4-BE49-F238E27FC236}">
                <a16:creationId xmlns:a16="http://schemas.microsoft.com/office/drawing/2014/main" id="{ECD1F1A0-80E0-45C1-B2EB-B956B9BC05D3}"/>
              </a:ext>
            </a:extLst>
          </p:cNvPr>
          <p:cNvSpPr/>
          <p:nvPr/>
        </p:nvSpPr>
        <p:spPr>
          <a:xfrm rot="18164579">
            <a:off x="4860914" y="3286850"/>
            <a:ext cx="445713" cy="926516"/>
          </a:xfrm>
          <a:prstGeom prst="lightningBol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ightning Bolt 31">
            <a:extLst>
              <a:ext uri="{FF2B5EF4-FFF2-40B4-BE49-F238E27FC236}">
                <a16:creationId xmlns:a16="http://schemas.microsoft.com/office/drawing/2014/main" id="{7B88962D-03F9-4C08-9DEA-CBE744E58239}"/>
              </a:ext>
            </a:extLst>
          </p:cNvPr>
          <p:cNvSpPr/>
          <p:nvPr/>
        </p:nvSpPr>
        <p:spPr>
          <a:xfrm rot="5151666">
            <a:off x="4963021" y="3808118"/>
            <a:ext cx="445713" cy="926516"/>
          </a:xfrm>
          <a:prstGeom prst="lightningBol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4BB56CF-59B3-461F-992A-FAAD4345B009}"/>
              </a:ext>
            </a:extLst>
          </p:cNvPr>
          <p:cNvSpPr txBox="1"/>
          <p:nvPr/>
        </p:nvSpPr>
        <p:spPr>
          <a:xfrm>
            <a:off x="4779591" y="3865715"/>
            <a:ext cx="715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RDMA</a:t>
            </a:r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EAB6D017-A58E-4629-83B8-EF580A85E37D}"/>
              </a:ext>
            </a:extLst>
          </p:cNvPr>
          <p:cNvSpPr/>
          <p:nvPr/>
        </p:nvSpPr>
        <p:spPr>
          <a:xfrm rot="3787753">
            <a:off x="3849884" y="4305362"/>
            <a:ext cx="249347" cy="5495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8AFA8D7-3012-47BF-8B60-9A0FC38016CF}"/>
              </a:ext>
            </a:extLst>
          </p:cNvPr>
          <p:cNvSpPr txBox="1"/>
          <p:nvPr/>
        </p:nvSpPr>
        <p:spPr>
          <a:xfrm>
            <a:off x="2824529" y="4525814"/>
            <a:ext cx="602949" cy="369332"/>
          </a:xfrm>
          <a:prstGeom prst="rect">
            <a:avLst/>
          </a:prstGeom>
          <a:solidFill>
            <a:srgbClr val="CBE4F5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$$$</a:t>
            </a:r>
          </a:p>
        </p:txBody>
      </p:sp>
    </p:spTree>
    <p:extLst>
      <p:ext uri="{BB962C8B-B14F-4D97-AF65-F5344CB8AC3E}">
        <p14:creationId xmlns:p14="http://schemas.microsoft.com/office/powerpoint/2010/main" val="977045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00000">
        <p159:morph option="byObject"/>
      </p:transition>
    </mc:Choice>
    <mc:Fallback xmlns="">
      <p:transition spd="slow" advTm="60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7F33CF3B-EFA8-4184-A124-55C3DD9BD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8815" y="67710"/>
            <a:ext cx="1282896" cy="169497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7FE26CF1-C67F-419B-A79C-2BC8F6D06D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6437605" y="5245006"/>
            <a:ext cx="399160" cy="5107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097" y="596209"/>
            <a:ext cx="11167872" cy="1499616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… but can also host user code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AE0F62-7F1B-417C-9CD8-C6582CE81FCA}"/>
              </a:ext>
            </a:extLst>
          </p:cNvPr>
          <p:cNvSpPr/>
          <p:nvPr/>
        </p:nvSpPr>
        <p:spPr>
          <a:xfrm>
            <a:off x="6442990" y="26475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EAF68E-D20D-41FE-845D-EA34574A6820}"/>
              </a:ext>
            </a:extLst>
          </p:cNvPr>
          <p:cNvSpPr/>
          <p:nvPr/>
        </p:nvSpPr>
        <p:spPr>
          <a:xfrm>
            <a:off x="5918282" y="2070844"/>
            <a:ext cx="1269836" cy="430910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AE0F62-7F1B-417C-9CD8-C6582CE81FCA}"/>
              </a:ext>
            </a:extLst>
          </p:cNvPr>
          <p:cNvSpPr/>
          <p:nvPr/>
        </p:nvSpPr>
        <p:spPr>
          <a:xfrm>
            <a:off x="6477000" y="39672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FD34534-2FDB-4767-BE86-91BC5A987869}"/>
              </a:ext>
            </a:extLst>
          </p:cNvPr>
          <p:cNvSpPr txBox="1"/>
          <p:nvPr/>
        </p:nvSpPr>
        <p:spPr>
          <a:xfrm>
            <a:off x="5966126" y="5615511"/>
            <a:ext cx="611517" cy="369332"/>
          </a:xfrm>
          <a:prstGeom prst="rect">
            <a:avLst/>
          </a:prstGeom>
          <a:solidFill>
            <a:schemeClr val="bg1"/>
          </a:solidFill>
          <a:ln>
            <a:solidFill>
              <a:srgbClr val="FA5D0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GPU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1F50D2C-F976-401E-B14C-6DC09DF5F6ED}"/>
              </a:ext>
            </a:extLst>
          </p:cNvPr>
          <p:cNvSpPr txBox="1"/>
          <p:nvPr/>
        </p:nvSpPr>
        <p:spPr>
          <a:xfrm>
            <a:off x="6719927" y="2487556"/>
            <a:ext cx="2542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Fast-path logic (DLL)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E91D87D-AFCA-4456-95A4-3CAD2D757001}"/>
              </a:ext>
            </a:extLst>
          </p:cNvPr>
          <p:cNvSpPr txBox="1"/>
          <p:nvPr/>
        </p:nvSpPr>
        <p:spPr>
          <a:xfrm>
            <a:off x="6796127" y="3872266"/>
            <a:ext cx="2542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Key-Value Storage Layer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C7EEAE8-5FA7-45D3-BFF3-BA62719C6A2E}"/>
              </a:ext>
            </a:extLst>
          </p:cNvPr>
          <p:cNvSpPr txBox="1"/>
          <p:nvPr/>
        </p:nvSpPr>
        <p:spPr>
          <a:xfrm>
            <a:off x="6825066" y="5333800"/>
            <a:ext cx="2542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Accelerator Layer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7956A299-EA2F-4818-9277-73B20D4E5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0015" y="2615057"/>
            <a:ext cx="713960" cy="839953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A1F50D2C-F976-401E-B14C-6DC09DF5F6ED}"/>
              </a:ext>
            </a:extLst>
          </p:cNvPr>
          <p:cNvSpPr txBox="1"/>
          <p:nvPr/>
        </p:nvSpPr>
        <p:spPr>
          <a:xfrm>
            <a:off x="4944687" y="6372054"/>
            <a:ext cx="3217026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Cascade runtime environment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8AE0F62-7F1B-417C-9CD8-C6582CE81FCA}"/>
              </a:ext>
            </a:extLst>
          </p:cNvPr>
          <p:cNvSpPr/>
          <p:nvPr/>
        </p:nvSpPr>
        <p:spPr>
          <a:xfrm>
            <a:off x="6477000" y="259602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78AE0F62-7F1B-417C-9CD8-C6582CE81FCA}"/>
              </a:ext>
            </a:extLst>
          </p:cNvPr>
          <p:cNvSpPr/>
          <p:nvPr/>
        </p:nvSpPr>
        <p:spPr>
          <a:xfrm>
            <a:off x="6479716" y="537525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33A6BD16-FFEF-42D9-AED8-E40A4C3F9A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6625486" y="5526799"/>
            <a:ext cx="399160" cy="51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82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00000">
        <p159:morph option="byObject"/>
      </p:transition>
    </mc:Choice>
    <mc:Fallback xmlns="">
      <p:transition spd="slow" advTm="6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79" grpId="0" animBg="1"/>
      <p:bldP spid="70" grpId="0" animBg="1"/>
      <p:bldP spid="71" grpId="0" animBg="1"/>
      <p:bldP spid="9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567" y="4761228"/>
            <a:ext cx="1910439" cy="150824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F33CF3B-EFA8-4184-A124-55C3DD9BD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8815" y="67710"/>
            <a:ext cx="1282896" cy="169497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7FE26CF1-C67F-419B-A79C-2BC8F6D06D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29" t="19795" r="4395" b="3636"/>
          <a:stretch/>
        </p:blipFill>
        <p:spPr>
          <a:xfrm>
            <a:off x="6437605" y="5245006"/>
            <a:ext cx="399160" cy="510794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6BEE7D8F-B644-43CD-8CBB-CD82C62E8F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29" t="19795" r="4395" b="3636"/>
          <a:stretch/>
        </p:blipFill>
        <p:spPr>
          <a:xfrm>
            <a:off x="6715965" y="5168068"/>
            <a:ext cx="399160" cy="510794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3A6BD16-FFEF-42D9-AED8-E40A4C3F9A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29" t="19795" r="4395" b="3636"/>
          <a:stretch/>
        </p:blipFill>
        <p:spPr>
          <a:xfrm>
            <a:off x="7005409" y="5236921"/>
            <a:ext cx="399160" cy="51079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B3335646-E4E5-4543-999F-F640649F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29" t="19795" r="4395" b="3636"/>
          <a:stretch/>
        </p:blipFill>
        <p:spPr>
          <a:xfrm>
            <a:off x="7678329" y="5245342"/>
            <a:ext cx="399160" cy="510794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BD9308F5-6A30-451C-BAAA-836C1929F0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29" t="19795" r="4395" b="3636"/>
          <a:stretch/>
        </p:blipFill>
        <p:spPr>
          <a:xfrm>
            <a:off x="7956689" y="5168404"/>
            <a:ext cx="399160" cy="510794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AB20FF39-478A-493A-9A8F-F33F8F9F30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29" t="19795" r="4395" b="3636"/>
          <a:stretch/>
        </p:blipFill>
        <p:spPr>
          <a:xfrm>
            <a:off x="8246133" y="5237257"/>
            <a:ext cx="399160" cy="510794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0250F70-0F60-49C9-A7DA-E367B248FA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29" t="19795" r="4395" b="3636"/>
          <a:stretch/>
        </p:blipFill>
        <p:spPr>
          <a:xfrm>
            <a:off x="8927187" y="5214622"/>
            <a:ext cx="399160" cy="510794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A71F39E-B146-44BF-8F50-7C196A268A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29" t="19795" r="4395" b="3636"/>
          <a:stretch/>
        </p:blipFill>
        <p:spPr>
          <a:xfrm>
            <a:off x="9205547" y="5137684"/>
            <a:ext cx="399160" cy="510794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7CDC0E00-08B7-4C1C-80D8-6F544B5E9F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29" t="19795" r="4395" b="3636"/>
          <a:stretch/>
        </p:blipFill>
        <p:spPr>
          <a:xfrm>
            <a:off x="9494991" y="5206537"/>
            <a:ext cx="399160" cy="5107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CASCADE: CUSTOMIZED SMART SERVICES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DECB362-9A2C-457E-9666-6BE78B79B581}"/>
              </a:ext>
            </a:extLst>
          </p:cNvPr>
          <p:cNvSpPr/>
          <p:nvPr/>
        </p:nvSpPr>
        <p:spPr>
          <a:xfrm>
            <a:off x="6290589" y="2478235"/>
            <a:ext cx="1066800" cy="45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AE0F62-7F1B-417C-9CD8-C6582CE81FCA}"/>
              </a:ext>
            </a:extLst>
          </p:cNvPr>
          <p:cNvSpPr/>
          <p:nvPr/>
        </p:nvSpPr>
        <p:spPr>
          <a:xfrm>
            <a:off x="6442990" y="26475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6B70C1-CCE9-4B89-9B52-B7142E607A82}"/>
              </a:ext>
            </a:extLst>
          </p:cNvPr>
          <p:cNvSpPr/>
          <p:nvPr/>
        </p:nvSpPr>
        <p:spPr>
          <a:xfrm>
            <a:off x="6747789" y="26475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B08B9AB-43C1-4A08-95B2-AEAEEEC07002}"/>
              </a:ext>
            </a:extLst>
          </p:cNvPr>
          <p:cNvSpPr/>
          <p:nvPr/>
        </p:nvSpPr>
        <p:spPr>
          <a:xfrm>
            <a:off x="7052589" y="26475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CE7D790-93C5-4A1F-86FD-418F270678EA}"/>
              </a:ext>
            </a:extLst>
          </p:cNvPr>
          <p:cNvSpPr/>
          <p:nvPr/>
        </p:nvSpPr>
        <p:spPr>
          <a:xfrm>
            <a:off x="7509789" y="2495169"/>
            <a:ext cx="1066800" cy="45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4889F94-820B-4207-9BB3-57E34E80D8EF}"/>
              </a:ext>
            </a:extLst>
          </p:cNvPr>
          <p:cNvSpPr/>
          <p:nvPr/>
        </p:nvSpPr>
        <p:spPr>
          <a:xfrm>
            <a:off x="7662190" y="2664503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C39F801-FD99-4339-B43C-A1BB783D0ECD}"/>
              </a:ext>
            </a:extLst>
          </p:cNvPr>
          <p:cNvSpPr/>
          <p:nvPr/>
        </p:nvSpPr>
        <p:spPr>
          <a:xfrm>
            <a:off x="7966989" y="2664503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EAD4300-483D-4DE1-8F4C-063179081D72}"/>
              </a:ext>
            </a:extLst>
          </p:cNvPr>
          <p:cNvSpPr/>
          <p:nvPr/>
        </p:nvSpPr>
        <p:spPr>
          <a:xfrm>
            <a:off x="8271789" y="2664503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EAF68E-D20D-41FE-845D-EA34574A6820}"/>
              </a:ext>
            </a:extLst>
          </p:cNvPr>
          <p:cNvSpPr/>
          <p:nvPr/>
        </p:nvSpPr>
        <p:spPr>
          <a:xfrm>
            <a:off x="6061989" y="2249635"/>
            <a:ext cx="5714999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012EBFB-292D-4E48-BC80-1B0ABBD2E384}"/>
              </a:ext>
            </a:extLst>
          </p:cNvPr>
          <p:cNvSpPr/>
          <p:nvPr/>
        </p:nvSpPr>
        <p:spPr>
          <a:xfrm>
            <a:off x="8720523" y="2516335"/>
            <a:ext cx="1066800" cy="45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0483961-6F57-4B36-9100-51C78B106E1D}"/>
              </a:ext>
            </a:extLst>
          </p:cNvPr>
          <p:cNvSpPr/>
          <p:nvPr/>
        </p:nvSpPr>
        <p:spPr>
          <a:xfrm>
            <a:off x="8872924" y="26856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9B186B1-7286-4B3C-863E-4E401CAAA4DD}"/>
              </a:ext>
            </a:extLst>
          </p:cNvPr>
          <p:cNvSpPr/>
          <p:nvPr/>
        </p:nvSpPr>
        <p:spPr>
          <a:xfrm>
            <a:off x="9177723" y="26856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4625966-31F6-4432-A814-09E8CC704563}"/>
              </a:ext>
            </a:extLst>
          </p:cNvPr>
          <p:cNvSpPr/>
          <p:nvPr/>
        </p:nvSpPr>
        <p:spPr>
          <a:xfrm>
            <a:off x="9482523" y="26856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923AD60-CF97-43CB-BA24-CB8CFCC01AC4}"/>
              </a:ext>
            </a:extLst>
          </p:cNvPr>
          <p:cNvSpPr/>
          <p:nvPr/>
        </p:nvSpPr>
        <p:spPr>
          <a:xfrm>
            <a:off x="9948188" y="2706836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B377FF1-AD65-4834-918B-1644111D8403}"/>
              </a:ext>
            </a:extLst>
          </p:cNvPr>
          <p:cNvSpPr/>
          <p:nvPr/>
        </p:nvSpPr>
        <p:spPr>
          <a:xfrm>
            <a:off x="10100588" y="2706836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F045DBE-7282-40AF-8164-C15449E03692}"/>
              </a:ext>
            </a:extLst>
          </p:cNvPr>
          <p:cNvSpPr/>
          <p:nvPr/>
        </p:nvSpPr>
        <p:spPr>
          <a:xfrm>
            <a:off x="10252988" y="2706836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DECB362-9A2C-457E-9666-6BE78B79B581}"/>
              </a:ext>
            </a:extLst>
          </p:cNvPr>
          <p:cNvSpPr/>
          <p:nvPr/>
        </p:nvSpPr>
        <p:spPr>
          <a:xfrm>
            <a:off x="6324599" y="3797908"/>
            <a:ext cx="1066800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AE0F62-7F1B-417C-9CD8-C6582CE81FCA}"/>
              </a:ext>
            </a:extLst>
          </p:cNvPr>
          <p:cNvSpPr/>
          <p:nvPr/>
        </p:nvSpPr>
        <p:spPr>
          <a:xfrm>
            <a:off x="6477000" y="39672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06B70C1-CCE9-4B89-9B52-B7142E607A82}"/>
              </a:ext>
            </a:extLst>
          </p:cNvPr>
          <p:cNvSpPr/>
          <p:nvPr/>
        </p:nvSpPr>
        <p:spPr>
          <a:xfrm>
            <a:off x="6781799" y="39672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B08B9AB-43C1-4A08-95B2-AEAEEEC07002}"/>
              </a:ext>
            </a:extLst>
          </p:cNvPr>
          <p:cNvSpPr/>
          <p:nvPr/>
        </p:nvSpPr>
        <p:spPr>
          <a:xfrm>
            <a:off x="7086599" y="39672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CE7D790-93C5-4A1F-86FD-418F270678EA}"/>
              </a:ext>
            </a:extLst>
          </p:cNvPr>
          <p:cNvSpPr/>
          <p:nvPr/>
        </p:nvSpPr>
        <p:spPr>
          <a:xfrm>
            <a:off x="7543799" y="3814842"/>
            <a:ext cx="1066800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4889F94-820B-4207-9BB3-57E34E80D8EF}"/>
              </a:ext>
            </a:extLst>
          </p:cNvPr>
          <p:cNvSpPr/>
          <p:nvPr/>
        </p:nvSpPr>
        <p:spPr>
          <a:xfrm>
            <a:off x="7696200" y="3984176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C39F801-FD99-4339-B43C-A1BB783D0ECD}"/>
              </a:ext>
            </a:extLst>
          </p:cNvPr>
          <p:cNvSpPr/>
          <p:nvPr/>
        </p:nvSpPr>
        <p:spPr>
          <a:xfrm>
            <a:off x="8000999" y="3984176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EAD4300-483D-4DE1-8F4C-063179081D72}"/>
              </a:ext>
            </a:extLst>
          </p:cNvPr>
          <p:cNvSpPr/>
          <p:nvPr/>
        </p:nvSpPr>
        <p:spPr>
          <a:xfrm>
            <a:off x="8305799" y="3984176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2EAF68E-D20D-41FE-845D-EA34574A6820}"/>
              </a:ext>
            </a:extLst>
          </p:cNvPr>
          <p:cNvSpPr/>
          <p:nvPr/>
        </p:nvSpPr>
        <p:spPr>
          <a:xfrm>
            <a:off x="6095999" y="3569308"/>
            <a:ext cx="5714999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012EBFB-292D-4E48-BC80-1B0ABBD2E384}"/>
              </a:ext>
            </a:extLst>
          </p:cNvPr>
          <p:cNvSpPr/>
          <p:nvPr/>
        </p:nvSpPr>
        <p:spPr>
          <a:xfrm>
            <a:off x="8754533" y="3836008"/>
            <a:ext cx="1066800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0483961-6F57-4B36-9100-51C78B106E1D}"/>
              </a:ext>
            </a:extLst>
          </p:cNvPr>
          <p:cNvSpPr/>
          <p:nvPr/>
        </p:nvSpPr>
        <p:spPr>
          <a:xfrm>
            <a:off x="8906934" y="40053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9B186B1-7286-4B3C-863E-4E401CAAA4DD}"/>
              </a:ext>
            </a:extLst>
          </p:cNvPr>
          <p:cNvSpPr/>
          <p:nvPr/>
        </p:nvSpPr>
        <p:spPr>
          <a:xfrm>
            <a:off x="9211733" y="40053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4625966-31F6-4432-A814-09E8CC704563}"/>
              </a:ext>
            </a:extLst>
          </p:cNvPr>
          <p:cNvSpPr/>
          <p:nvPr/>
        </p:nvSpPr>
        <p:spPr>
          <a:xfrm>
            <a:off x="9516533" y="40053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923AD60-CF97-43CB-BA24-CB8CFCC01AC4}"/>
              </a:ext>
            </a:extLst>
          </p:cNvPr>
          <p:cNvSpPr/>
          <p:nvPr/>
        </p:nvSpPr>
        <p:spPr>
          <a:xfrm>
            <a:off x="9982198" y="4026509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B377FF1-AD65-4834-918B-1644111D8403}"/>
              </a:ext>
            </a:extLst>
          </p:cNvPr>
          <p:cNvSpPr/>
          <p:nvPr/>
        </p:nvSpPr>
        <p:spPr>
          <a:xfrm>
            <a:off x="10134598" y="4026509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F045DBE-7282-40AF-8164-C15449E03692}"/>
              </a:ext>
            </a:extLst>
          </p:cNvPr>
          <p:cNvSpPr/>
          <p:nvPr/>
        </p:nvSpPr>
        <p:spPr>
          <a:xfrm>
            <a:off x="10286998" y="4026509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2EAF68E-D20D-41FE-845D-EA34574A6820}"/>
              </a:ext>
            </a:extLst>
          </p:cNvPr>
          <p:cNvSpPr/>
          <p:nvPr/>
        </p:nvSpPr>
        <p:spPr>
          <a:xfrm>
            <a:off x="6167824" y="4939473"/>
            <a:ext cx="5714999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6615487" y="4067401"/>
            <a:ext cx="281914" cy="1297053"/>
          </a:xfrm>
          <a:custGeom>
            <a:avLst/>
            <a:gdLst>
              <a:gd name="connsiteX0" fmla="*/ 0 w 638868"/>
              <a:gd name="connsiteY0" fmla="*/ 0 h 2367420"/>
              <a:gd name="connsiteX1" fmla="*/ 638827 w 638868"/>
              <a:gd name="connsiteY1" fmla="*/ 513568 h 2367420"/>
              <a:gd name="connsiteX2" fmla="*/ 25052 w 638868"/>
              <a:gd name="connsiteY2" fmla="*/ 2367420 h 2367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8868" h="2367420">
                <a:moveTo>
                  <a:pt x="0" y="0"/>
                </a:moveTo>
                <a:cubicBezTo>
                  <a:pt x="317326" y="59499"/>
                  <a:pt x="634652" y="118998"/>
                  <a:pt x="638827" y="513568"/>
                </a:cubicBezTo>
                <a:cubicBezTo>
                  <a:pt x="643002" y="908138"/>
                  <a:pt x="334027" y="1637779"/>
                  <a:pt x="25052" y="236742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2304789" y="3919339"/>
            <a:ext cx="4221271" cy="1391697"/>
          </a:xfrm>
          <a:custGeom>
            <a:avLst/>
            <a:gdLst>
              <a:gd name="connsiteX0" fmla="*/ 0 w 4221271"/>
              <a:gd name="connsiteY0" fmla="*/ 1191280 h 1391697"/>
              <a:gd name="connsiteX1" fmla="*/ 1979112 w 4221271"/>
              <a:gd name="connsiteY1" fmla="*/ 1308 h 1391697"/>
              <a:gd name="connsiteX2" fmla="*/ 4221271 w 4221271"/>
              <a:gd name="connsiteY2" fmla="*/ 1391697 h 139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21271" h="1391697">
                <a:moveTo>
                  <a:pt x="0" y="1191280"/>
                </a:moveTo>
                <a:cubicBezTo>
                  <a:pt x="637783" y="579592"/>
                  <a:pt x="1275567" y="-32095"/>
                  <a:pt x="1979112" y="1308"/>
                </a:cubicBezTo>
                <a:cubicBezTo>
                  <a:pt x="2682657" y="34711"/>
                  <a:pt x="3451964" y="713204"/>
                  <a:pt x="4221271" y="1391697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2691200" y="4495429"/>
            <a:ext cx="1378889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Image to classify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FD34534-2FDB-4767-BE86-91BC5A987869}"/>
              </a:ext>
            </a:extLst>
          </p:cNvPr>
          <p:cNvSpPr txBox="1"/>
          <p:nvPr/>
        </p:nvSpPr>
        <p:spPr>
          <a:xfrm>
            <a:off x="6253868" y="5607834"/>
            <a:ext cx="611517" cy="369332"/>
          </a:xfrm>
          <a:prstGeom prst="rect">
            <a:avLst/>
          </a:prstGeom>
          <a:solidFill>
            <a:schemeClr val="bg1"/>
          </a:solidFill>
          <a:ln>
            <a:solidFill>
              <a:srgbClr val="FA5D0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GPU</a:t>
            </a:r>
          </a:p>
        </p:txBody>
      </p:sp>
      <p:sp>
        <p:nvSpPr>
          <p:cNvPr id="80" name="4-Point Star 53">
            <a:extLst>
              <a:ext uri="{FF2B5EF4-FFF2-40B4-BE49-F238E27FC236}">
                <a16:creationId xmlns:a16="http://schemas.microsoft.com/office/drawing/2014/main" id="{F27DB793-BF36-46D8-91E3-00E11441F584}"/>
              </a:ext>
            </a:extLst>
          </p:cNvPr>
          <p:cNvSpPr/>
          <p:nvPr/>
        </p:nvSpPr>
        <p:spPr>
          <a:xfrm>
            <a:off x="6473807" y="5619169"/>
            <a:ext cx="324196" cy="378758"/>
          </a:xfrm>
          <a:prstGeom prst="star4">
            <a:avLst/>
          </a:prstGeom>
          <a:solidFill>
            <a:srgbClr val="FA5D06"/>
          </a:solidFill>
          <a:ln>
            <a:solidFill>
              <a:srgbClr val="E53B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C729EDE-844B-44EC-9C11-2C2BB6069664}"/>
              </a:ext>
            </a:extLst>
          </p:cNvPr>
          <p:cNvSpPr txBox="1"/>
          <p:nvPr/>
        </p:nvSpPr>
        <p:spPr>
          <a:xfrm>
            <a:off x="5013155" y="5885212"/>
            <a:ext cx="2771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GPU-accelerated kernel initiated from the lambda</a:t>
            </a:r>
          </a:p>
        </p:txBody>
      </p:sp>
      <p:sp>
        <p:nvSpPr>
          <p:cNvPr id="68" name="Freeform 30">
            <a:extLst>
              <a:ext uri="{FF2B5EF4-FFF2-40B4-BE49-F238E27FC236}">
                <a16:creationId xmlns:a16="http://schemas.microsoft.com/office/drawing/2014/main" id="{0937D410-FD31-40E2-8638-1FE493C1D506}"/>
              </a:ext>
            </a:extLst>
          </p:cNvPr>
          <p:cNvSpPr/>
          <p:nvPr/>
        </p:nvSpPr>
        <p:spPr>
          <a:xfrm rot="19769169">
            <a:off x="1771367" y="2734259"/>
            <a:ext cx="4807184" cy="1377539"/>
          </a:xfrm>
          <a:custGeom>
            <a:avLst/>
            <a:gdLst>
              <a:gd name="connsiteX0" fmla="*/ 0 w 4221271"/>
              <a:gd name="connsiteY0" fmla="*/ 1191280 h 1391697"/>
              <a:gd name="connsiteX1" fmla="*/ 1979112 w 4221271"/>
              <a:gd name="connsiteY1" fmla="*/ 1308 h 1391697"/>
              <a:gd name="connsiteX2" fmla="*/ 4221271 w 4221271"/>
              <a:gd name="connsiteY2" fmla="*/ 1391697 h 139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21271" h="1391697">
                <a:moveTo>
                  <a:pt x="0" y="1191280"/>
                </a:moveTo>
                <a:cubicBezTo>
                  <a:pt x="637783" y="579592"/>
                  <a:pt x="1275567" y="-32095"/>
                  <a:pt x="1979112" y="1308"/>
                </a:cubicBezTo>
                <a:cubicBezTo>
                  <a:pt x="2682657" y="34711"/>
                  <a:pt x="3451964" y="713204"/>
                  <a:pt x="4221271" y="1391697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73DFF78-8E41-4379-9ADE-30A47F7A5FD6}"/>
              </a:ext>
            </a:extLst>
          </p:cNvPr>
          <p:cNvSpPr txBox="1"/>
          <p:nvPr/>
        </p:nvSpPr>
        <p:spPr>
          <a:xfrm>
            <a:off x="5168304" y="1584601"/>
            <a:ext cx="2715512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Request for classification triggers a C++ lambda in the Cascade address space</a:t>
            </a:r>
          </a:p>
        </p:txBody>
      </p:sp>
      <p:sp>
        <p:nvSpPr>
          <p:cNvPr id="50" name="Speech Bubble: Rectangle 49">
            <a:extLst>
              <a:ext uri="{FF2B5EF4-FFF2-40B4-BE49-F238E27FC236}">
                <a16:creationId xmlns:a16="http://schemas.microsoft.com/office/drawing/2014/main" id="{C88CA617-6FA5-4B3D-BA06-C4D6859E7097}"/>
              </a:ext>
            </a:extLst>
          </p:cNvPr>
          <p:cNvSpPr/>
          <p:nvPr/>
        </p:nvSpPr>
        <p:spPr>
          <a:xfrm>
            <a:off x="1311039" y="2584869"/>
            <a:ext cx="4307479" cy="367500"/>
          </a:xfrm>
          <a:prstGeom prst="wedgeRectCallout">
            <a:avLst>
              <a:gd name="adj1" fmla="val 76091"/>
              <a:gd name="adj2" fmla="val 46770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Ideally, these are cached on GPU</a:t>
            </a:r>
          </a:p>
        </p:txBody>
      </p:sp>
      <p:sp>
        <p:nvSpPr>
          <p:cNvPr id="82" name="Speech Bubble: Rectangle 81">
            <a:extLst>
              <a:ext uri="{FF2B5EF4-FFF2-40B4-BE49-F238E27FC236}">
                <a16:creationId xmlns:a16="http://schemas.microsoft.com/office/drawing/2014/main" id="{3D9925A5-9943-4DB6-82C6-F95E8003099E}"/>
              </a:ext>
            </a:extLst>
          </p:cNvPr>
          <p:cNvSpPr/>
          <p:nvPr/>
        </p:nvSpPr>
        <p:spPr>
          <a:xfrm>
            <a:off x="856989" y="3926043"/>
            <a:ext cx="4307479" cy="395438"/>
          </a:xfrm>
          <a:prstGeom prst="wedgeRectCallout">
            <a:avLst>
              <a:gd name="adj1" fmla="val 71182"/>
              <a:gd name="adj2" fmla="val 20386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RDMA directly into GPU memory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1F50D2C-F976-401E-B14C-6DC09DF5F6ED}"/>
              </a:ext>
            </a:extLst>
          </p:cNvPr>
          <p:cNvSpPr txBox="1"/>
          <p:nvPr/>
        </p:nvSpPr>
        <p:spPr>
          <a:xfrm>
            <a:off x="8872924" y="1963855"/>
            <a:ext cx="2542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Fast-path logic (DLL)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E91D87D-AFCA-4456-95A4-3CAD2D757001}"/>
              </a:ext>
            </a:extLst>
          </p:cNvPr>
          <p:cNvSpPr txBox="1"/>
          <p:nvPr/>
        </p:nvSpPr>
        <p:spPr>
          <a:xfrm>
            <a:off x="8949124" y="3348565"/>
            <a:ext cx="2542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Key-Value Storage Layer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C7EEAE8-5FA7-45D3-BFF3-BA62719C6A2E}"/>
              </a:ext>
            </a:extLst>
          </p:cNvPr>
          <p:cNvSpPr txBox="1"/>
          <p:nvPr/>
        </p:nvSpPr>
        <p:spPr>
          <a:xfrm>
            <a:off x="8978063" y="4810099"/>
            <a:ext cx="2542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Accelerator Layer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854354" y="4549268"/>
            <a:ext cx="4313518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ML model, configuration, parameters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7956A299-EA2F-4818-9277-73B20D4E5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312" y="2731748"/>
            <a:ext cx="713960" cy="839953"/>
          </a:xfrm>
          <a:prstGeom prst="rect">
            <a:avLst/>
          </a:prstGeom>
        </p:spPr>
      </p:pic>
      <p:sp>
        <p:nvSpPr>
          <p:cNvPr id="22" name="Flowchart: Multidocument 21">
            <a:extLst>
              <a:ext uri="{FF2B5EF4-FFF2-40B4-BE49-F238E27FC236}">
                <a16:creationId xmlns:a16="http://schemas.microsoft.com/office/drawing/2014/main" id="{F456D5A9-26DE-49C5-B8E1-CD48DDD4610E}"/>
              </a:ext>
            </a:extLst>
          </p:cNvPr>
          <p:cNvSpPr/>
          <p:nvPr/>
        </p:nvSpPr>
        <p:spPr>
          <a:xfrm>
            <a:off x="6531218" y="4093171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Multidocument 22">
            <a:extLst>
              <a:ext uri="{FF2B5EF4-FFF2-40B4-BE49-F238E27FC236}">
                <a16:creationId xmlns:a16="http://schemas.microsoft.com/office/drawing/2014/main" id="{0E16EE31-4FA9-40F0-8B74-1E586539F711}"/>
              </a:ext>
            </a:extLst>
          </p:cNvPr>
          <p:cNvSpPr/>
          <p:nvPr/>
        </p:nvSpPr>
        <p:spPr>
          <a:xfrm>
            <a:off x="6838590" y="4083559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Multidocument 23">
            <a:extLst>
              <a:ext uri="{FF2B5EF4-FFF2-40B4-BE49-F238E27FC236}">
                <a16:creationId xmlns:a16="http://schemas.microsoft.com/office/drawing/2014/main" id="{89A21381-B217-4FB9-A1A4-E8B0C9C3874D}"/>
              </a:ext>
            </a:extLst>
          </p:cNvPr>
          <p:cNvSpPr/>
          <p:nvPr/>
        </p:nvSpPr>
        <p:spPr>
          <a:xfrm>
            <a:off x="7143495" y="4087095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Multidocument 24">
            <a:extLst>
              <a:ext uri="{FF2B5EF4-FFF2-40B4-BE49-F238E27FC236}">
                <a16:creationId xmlns:a16="http://schemas.microsoft.com/office/drawing/2014/main" id="{BBA77762-BC13-4A49-8D5E-08E77BAA9060}"/>
              </a:ext>
            </a:extLst>
          </p:cNvPr>
          <p:cNvSpPr/>
          <p:nvPr/>
        </p:nvSpPr>
        <p:spPr>
          <a:xfrm>
            <a:off x="7784446" y="4085768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Multidocument 25">
            <a:extLst>
              <a:ext uri="{FF2B5EF4-FFF2-40B4-BE49-F238E27FC236}">
                <a16:creationId xmlns:a16="http://schemas.microsoft.com/office/drawing/2014/main" id="{3E747B65-6D22-4661-B5AB-BDB9BC06A4B7}"/>
              </a:ext>
            </a:extLst>
          </p:cNvPr>
          <p:cNvSpPr/>
          <p:nvPr/>
        </p:nvSpPr>
        <p:spPr>
          <a:xfrm>
            <a:off x="8091818" y="4076156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Multidocument 26">
            <a:extLst>
              <a:ext uri="{FF2B5EF4-FFF2-40B4-BE49-F238E27FC236}">
                <a16:creationId xmlns:a16="http://schemas.microsoft.com/office/drawing/2014/main" id="{61AA5DEC-9C03-4083-814B-8423A9CDE5FE}"/>
              </a:ext>
            </a:extLst>
          </p:cNvPr>
          <p:cNvSpPr/>
          <p:nvPr/>
        </p:nvSpPr>
        <p:spPr>
          <a:xfrm>
            <a:off x="8396723" y="4079692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Multidocument 27">
            <a:extLst>
              <a:ext uri="{FF2B5EF4-FFF2-40B4-BE49-F238E27FC236}">
                <a16:creationId xmlns:a16="http://schemas.microsoft.com/office/drawing/2014/main" id="{1A5B70E5-1F7C-421F-957E-4B14A19F4714}"/>
              </a:ext>
            </a:extLst>
          </p:cNvPr>
          <p:cNvSpPr/>
          <p:nvPr/>
        </p:nvSpPr>
        <p:spPr>
          <a:xfrm>
            <a:off x="8982944" y="4103528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Multidocument 28">
            <a:extLst>
              <a:ext uri="{FF2B5EF4-FFF2-40B4-BE49-F238E27FC236}">
                <a16:creationId xmlns:a16="http://schemas.microsoft.com/office/drawing/2014/main" id="{69A2FA97-4634-4EF3-ABC8-51D4A2A5FE0E}"/>
              </a:ext>
            </a:extLst>
          </p:cNvPr>
          <p:cNvSpPr/>
          <p:nvPr/>
        </p:nvSpPr>
        <p:spPr>
          <a:xfrm>
            <a:off x="9290316" y="4093916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Multidocument 29">
            <a:extLst>
              <a:ext uri="{FF2B5EF4-FFF2-40B4-BE49-F238E27FC236}">
                <a16:creationId xmlns:a16="http://schemas.microsoft.com/office/drawing/2014/main" id="{65190824-2F35-4645-AC5D-329EE7C8966E}"/>
              </a:ext>
            </a:extLst>
          </p:cNvPr>
          <p:cNvSpPr/>
          <p:nvPr/>
        </p:nvSpPr>
        <p:spPr>
          <a:xfrm>
            <a:off x="9595221" y="4097452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5928" y="5006225"/>
            <a:ext cx="582411" cy="26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08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00000">
        <p159:morph option="byObject"/>
      </p:transition>
    </mc:Choice>
    <mc:Fallback xmlns="">
      <p:transition spd="slow" advTm="6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 animBg="1"/>
      <p:bldP spid="78" grpId="0" animBg="1"/>
      <p:bldP spid="80" grpId="0" animBg="1"/>
      <p:bldP spid="81" grpId="0"/>
      <p:bldP spid="68" grpId="0" animBg="1"/>
      <p:bldP spid="69" grpId="0" animBg="1"/>
      <p:bldP spid="50" grpId="0" animBg="1"/>
      <p:bldP spid="82" grpId="0" animBg="1"/>
      <p:bldP spid="7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ylinder 20">
            <a:extLst>
              <a:ext uri="{FF2B5EF4-FFF2-40B4-BE49-F238E27FC236}">
                <a16:creationId xmlns:a16="http://schemas.microsoft.com/office/drawing/2014/main" id="{BC8E96FA-1C08-44F2-A6DC-B3866B77245C}"/>
              </a:ext>
            </a:extLst>
          </p:cNvPr>
          <p:cNvSpPr/>
          <p:nvPr/>
        </p:nvSpPr>
        <p:spPr>
          <a:xfrm rot="16200000">
            <a:off x="8414576" y="2500796"/>
            <a:ext cx="938464" cy="144379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7FFF0C7-53E2-4EDC-B6C9-39AE588D3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913" y="2573592"/>
            <a:ext cx="1273117" cy="1479280"/>
          </a:xfrm>
          <a:prstGeom prst="rect">
            <a:avLst/>
          </a:prstGeom>
        </p:spPr>
      </p:pic>
      <p:sp>
        <p:nvSpPr>
          <p:cNvPr id="23" name="Arrow: Striped Right 22">
            <a:extLst>
              <a:ext uri="{FF2B5EF4-FFF2-40B4-BE49-F238E27FC236}">
                <a16:creationId xmlns:a16="http://schemas.microsoft.com/office/drawing/2014/main" id="{196D2B7D-EEBA-4EB4-9703-9A8A73691BAF}"/>
              </a:ext>
            </a:extLst>
          </p:cNvPr>
          <p:cNvSpPr/>
          <p:nvPr/>
        </p:nvSpPr>
        <p:spPr>
          <a:xfrm>
            <a:off x="6196757" y="2809606"/>
            <a:ext cx="1684580" cy="826168"/>
          </a:xfrm>
          <a:prstGeom prst="stripedRightArrow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Downstream action</a:t>
            </a:r>
          </a:p>
        </p:txBody>
      </p:sp>
      <p:sp>
        <p:nvSpPr>
          <p:cNvPr id="24" name="Flowchart: Multidocument 23">
            <a:extLst>
              <a:ext uri="{FF2B5EF4-FFF2-40B4-BE49-F238E27FC236}">
                <a16:creationId xmlns:a16="http://schemas.microsoft.com/office/drawing/2014/main" id="{D226E3BA-5754-4053-8CF8-660F3B6DA1D9}"/>
              </a:ext>
            </a:extLst>
          </p:cNvPr>
          <p:cNvSpPr/>
          <p:nvPr/>
        </p:nvSpPr>
        <p:spPr>
          <a:xfrm>
            <a:off x="8069670" y="3895495"/>
            <a:ext cx="1628275" cy="758952"/>
          </a:xfrm>
          <a:prstGeom prst="flowChartMultidocument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C00000"/>
                </a:solidFill>
              </a:rPr>
              <a:t>Hyperparameters, models, cloud data</a:t>
            </a:r>
          </a:p>
        </p:txBody>
      </p:sp>
      <p:sp>
        <p:nvSpPr>
          <p:cNvPr id="25" name="Arrow: Up 24">
            <a:extLst>
              <a:ext uri="{FF2B5EF4-FFF2-40B4-BE49-F238E27FC236}">
                <a16:creationId xmlns:a16="http://schemas.microsoft.com/office/drawing/2014/main" id="{22E3833A-F763-45E2-BE4A-DDD54EB0772E}"/>
              </a:ext>
            </a:extLst>
          </p:cNvPr>
          <p:cNvSpPr/>
          <p:nvPr/>
        </p:nvSpPr>
        <p:spPr>
          <a:xfrm>
            <a:off x="8823081" y="3691923"/>
            <a:ext cx="219937" cy="242655"/>
          </a:xfrm>
          <a:prstGeom prst="upArrow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6003848-DCFB-476B-9C92-93380635DA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9138421" y="2809606"/>
            <a:ext cx="399160" cy="51079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08CAF66-233A-45E3-8349-9BBEA9678D7E}"/>
              </a:ext>
            </a:extLst>
          </p:cNvPr>
          <p:cNvSpPr txBox="1"/>
          <p:nvPr/>
        </p:nvSpPr>
        <p:spPr>
          <a:xfrm>
            <a:off x="9128513" y="3267304"/>
            <a:ext cx="399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GPU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60B1BA-18F8-4E7E-8988-C0B50E219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Fast-Path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70B5A-5A35-48B0-823E-D947A9E33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899138"/>
            <a:ext cx="10786872" cy="4739054"/>
          </a:xfrm>
        </p:spPr>
        <p:txBody>
          <a:bodyPr>
            <a:normAutofit/>
          </a:bodyPr>
          <a:lstStyle/>
          <a:p>
            <a:r>
              <a:rPr lang="en-US" dirty="0"/>
              <a:t>A simple federated ML pi</a:t>
            </a:r>
            <a:r>
              <a:rPr lang="en-US" dirty="0">
                <a:sym typeface="Symbol" panose="05050102010706020507" pitchFamily="18" charset="2"/>
              </a:rPr>
              <a:t>peline</a:t>
            </a: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Cascade is close to ideal efficiency on our hardware and 100 to 10,000x faster than common options like Apache </a:t>
            </a:r>
            <a:r>
              <a:rPr lang="en-US" dirty="0" err="1"/>
              <a:t>Flink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47128-F5BA-44B8-8938-6FDC543A4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B05CFB-4AC8-4A50-B45C-908C32B45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9AB0EC8-33E0-410A-9952-C5D92D9BBFE7}"/>
              </a:ext>
            </a:extLst>
          </p:cNvPr>
          <p:cNvGrpSpPr/>
          <p:nvPr/>
        </p:nvGrpSpPr>
        <p:grpSpPr>
          <a:xfrm>
            <a:off x="1751448" y="3083892"/>
            <a:ext cx="3501188" cy="2080855"/>
            <a:chOff x="561475" y="3068658"/>
            <a:chExt cx="3501188" cy="2080855"/>
          </a:xfrm>
        </p:grpSpPr>
        <p:sp>
          <p:nvSpPr>
            <p:cNvPr id="6" name="Cylinder 5">
              <a:extLst>
                <a:ext uri="{FF2B5EF4-FFF2-40B4-BE49-F238E27FC236}">
                  <a16:creationId xmlns:a16="http://schemas.microsoft.com/office/drawing/2014/main" id="{283AAB07-A69E-462F-AD5E-25AD7E938341}"/>
                </a:ext>
              </a:extLst>
            </p:cNvPr>
            <p:cNvSpPr/>
            <p:nvPr/>
          </p:nvSpPr>
          <p:spPr>
            <a:xfrm rot="16200000">
              <a:off x="2779294" y="2995862"/>
              <a:ext cx="938464" cy="1443790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3CD6821-1F04-43F6-BB01-25003BB8F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26631" y="3068658"/>
              <a:ext cx="1273117" cy="1479280"/>
            </a:xfrm>
            <a:prstGeom prst="rect">
              <a:avLst/>
            </a:prstGeom>
          </p:spPr>
        </p:pic>
        <p:sp>
          <p:nvSpPr>
            <p:cNvPr id="9" name="Arrow: Striped Right 8">
              <a:extLst>
                <a:ext uri="{FF2B5EF4-FFF2-40B4-BE49-F238E27FC236}">
                  <a16:creationId xmlns:a16="http://schemas.microsoft.com/office/drawing/2014/main" id="{561A396A-7BD5-411B-BF67-9D7F4A634BDA}"/>
                </a:ext>
              </a:extLst>
            </p:cNvPr>
            <p:cNvSpPr/>
            <p:nvPr/>
          </p:nvSpPr>
          <p:spPr>
            <a:xfrm>
              <a:off x="561475" y="3304672"/>
              <a:ext cx="1684580" cy="826168"/>
            </a:xfrm>
            <a:prstGeom prst="stripedRightArrow">
              <a:avLst/>
            </a:prstGeom>
            <a:solidFill>
              <a:srgbClr val="FFFF99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</a:rPr>
                <a:t>Input event</a:t>
              </a:r>
            </a:p>
          </p:txBody>
        </p:sp>
        <p:sp>
          <p:nvSpPr>
            <p:cNvPr id="10" name="Flowchart: Multidocument 9">
              <a:extLst>
                <a:ext uri="{FF2B5EF4-FFF2-40B4-BE49-F238E27FC236}">
                  <a16:creationId xmlns:a16="http://schemas.microsoft.com/office/drawing/2014/main" id="{04A0F980-A6E7-4F0A-A1C9-195375AB6630}"/>
                </a:ext>
              </a:extLst>
            </p:cNvPr>
            <p:cNvSpPr/>
            <p:nvPr/>
          </p:nvSpPr>
          <p:spPr>
            <a:xfrm>
              <a:off x="2434388" y="4390561"/>
              <a:ext cx="1628275" cy="758952"/>
            </a:xfrm>
            <a:prstGeom prst="flowChartMultidocument">
              <a:avLst/>
            </a:prstGeom>
            <a:solidFill>
              <a:srgbClr val="FFFF99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rgbClr val="C00000"/>
                  </a:solidFill>
                </a:rPr>
                <a:t>Hyperparameters, models, cloud data</a:t>
              </a:r>
            </a:p>
          </p:txBody>
        </p:sp>
        <p:sp>
          <p:nvSpPr>
            <p:cNvPr id="11" name="Arrow: Up 10">
              <a:extLst>
                <a:ext uri="{FF2B5EF4-FFF2-40B4-BE49-F238E27FC236}">
                  <a16:creationId xmlns:a16="http://schemas.microsoft.com/office/drawing/2014/main" id="{9458C4A2-FB58-42B9-9485-160754E930CC}"/>
                </a:ext>
              </a:extLst>
            </p:cNvPr>
            <p:cNvSpPr/>
            <p:nvPr/>
          </p:nvSpPr>
          <p:spPr>
            <a:xfrm>
              <a:off x="3187799" y="4186989"/>
              <a:ext cx="219937" cy="242655"/>
            </a:xfrm>
            <a:prstGeom prst="upArrow">
              <a:avLst/>
            </a:prstGeom>
            <a:solidFill>
              <a:srgbClr val="FFFF99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91F1BA8-D89E-4E0F-A501-7DA811D3F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729" t="19795" r="4395" b="3636"/>
            <a:stretch/>
          </p:blipFill>
          <p:spPr>
            <a:xfrm>
              <a:off x="3503139" y="3304672"/>
              <a:ext cx="399160" cy="51079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6D96662-A85E-4F2A-8677-36C15F1BAB09}"/>
                </a:ext>
              </a:extLst>
            </p:cNvPr>
            <p:cNvSpPr txBox="1"/>
            <p:nvPr/>
          </p:nvSpPr>
          <p:spPr>
            <a:xfrm>
              <a:off x="3493231" y="3762370"/>
              <a:ext cx="39916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GPU</a:t>
              </a:r>
            </a:p>
          </p:txBody>
        </p:sp>
      </p:grpSp>
      <p:sp>
        <p:nvSpPr>
          <p:cNvPr id="14" name="Cylinder 13">
            <a:extLst>
              <a:ext uri="{FF2B5EF4-FFF2-40B4-BE49-F238E27FC236}">
                <a16:creationId xmlns:a16="http://schemas.microsoft.com/office/drawing/2014/main" id="{EBAFB5F1-6D01-484C-8AA6-208ED4E2E56B}"/>
              </a:ext>
            </a:extLst>
          </p:cNvPr>
          <p:cNvSpPr/>
          <p:nvPr/>
        </p:nvSpPr>
        <p:spPr>
          <a:xfrm rot="16200000">
            <a:off x="7748832" y="2853719"/>
            <a:ext cx="938464" cy="144379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5359A1F-E108-49C6-9EAF-5DBD89F95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169" y="2926515"/>
            <a:ext cx="1273117" cy="1479280"/>
          </a:xfrm>
          <a:prstGeom prst="rect">
            <a:avLst/>
          </a:prstGeom>
        </p:spPr>
      </p:pic>
      <p:sp>
        <p:nvSpPr>
          <p:cNvPr id="16" name="Arrow: Striped Right 15">
            <a:extLst>
              <a:ext uri="{FF2B5EF4-FFF2-40B4-BE49-F238E27FC236}">
                <a16:creationId xmlns:a16="http://schemas.microsoft.com/office/drawing/2014/main" id="{E98B9C4A-F497-4EFC-A876-9DBF7B324F10}"/>
              </a:ext>
            </a:extLst>
          </p:cNvPr>
          <p:cNvSpPr/>
          <p:nvPr/>
        </p:nvSpPr>
        <p:spPr>
          <a:xfrm>
            <a:off x="5531013" y="3162529"/>
            <a:ext cx="1684580" cy="826168"/>
          </a:xfrm>
          <a:prstGeom prst="stripedRightArrow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Downstream action</a:t>
            </a:r>
          </a:p>
        </p:txBody>
      </p:sp>
      <p:sp>
        <p:nvSpPr>
          <p:cNvPr id="17" name="Flowchart: Multidocument 16">
            <a:extLst>
              <a:ext uri="{FF2B5EF4-FFF2-40B4-BE49-F238E27FC236}">
                <a16:creationId xmlns:a16="http://schemas.microsoft.com/office/drawing/2014/main" id="{DC8D8F51-5560-4137-A7E6-D38B1401B47D}"/>
              </a:ext>
            </a:extLst>
          </p:cNvPr>
          <p:cNvSpPr/>
          <p:nvPr/>
        </p:nvSpPr>
        <p:spPr>
          <a:xfrm>
            <a:off x="7403926" y="4248418"/>
            <a:ext cx="1628275" cy="758952"/>
          </a:xfrm>
          <a:prstGeom prst="flowChartMultidocument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C00000"/>
                </a:solidFill>
              </a:rPr>
              <a:t>Hyperparameters, models, cloud data</a:t>
            </a:r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3D6081E6-C7A7-41DD-8C48-320AAD41FB06}"/>
              </a:ext>
            </a:extLst>
          </p:cNvPr>
          <p:cNvSpPr/>
          <p:nvPr/>
        </p:nvSpPr>
        <p:spPr>
          <a:xfrm>
            <a:off x="8157337" y="4044846"/>
            <a:ext cx="219937" cy="242655"/>
          </a:xfrm>
          <a:prstGeom prst="upArrow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8A9FFAF-3710-436B-A983-909FFE9512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8472677" y="3162529"/>
            <a:ext cx="399160" cy="5107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4EE558-1973-4476-AA59-6A4C90CBC700}"/>
              </a:ext>
            </a:extLst>
          </p:cNvPr>
          <p:cNvSpPr txBox="1"/>
          <p:nvPr/>
        </p:nvSpPr>
        <p:spPr>
          <a:xfrm>
            <a:off x="8462769" y="3620227"/>
            <a:ext cx="399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GPU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5611091" y="4202223"/>
            <a:ext cx="1712422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425292" y="4287501"/>
            <a:ext cx="1968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Latency: 12</a:t>
            </a:r>
            <a:r>
              <a:rPr lang="en-US" b="1" i="1" dirty="0"/>
              <a:t>us</a:t>
            </a:r>
            <a:endParaRPr lang="en-US" b="1" dirty="0"/>
          </a:p>
          <a:p>
            <a:pPr algn="ctr"/>
            <a:r>
              <a:rPr lang="en-US" b="1" dirty="0"/>
              <a:t>Throughput: 8GB/s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F33CF3B-EFA8-4184-A124-55C3DD9BD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8815" y="67710"/>
            <a:ext cx="1282896" cy="169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54183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5" grpId="0" animBg="1"/>
      <p:bldP spid="27" grpId="0"/>
      <p:bldP spid="14" grpId="0" animBg="1"/>
      <p:bldP spid="16" grpId="0" animBg="1"/>
      <p:bldP spid="17" grpId="0" animBg="1"/>
      <p:bldP spid="18" grpId="0" animBg="1"/>
      <p:bldP spid="2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5AE10BF-5F39-42A5-91DF-D3FABD408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The Cascade Model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706255-E6F6-43F3-BD6F-077E7C0358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Is it a service? A library?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8C3560-0020-4FA9-AA6C-475AF6212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231F02-7141-4587-BA41-F6C6E2CB9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30046"/>
      </p:ext>
    </p:extLst>
  </p:cSld>
  <p:clrMapOvr>
    <a:masterClrMapping/>
  </p:clrMapOvr>
  <p:transition advTm="600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148B83C-515E-47E6-9FA7-359F168BA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Cascade is a service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87F80EC-A0EF-4DCB-8F55-2002B0E434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Cascade runs on a set of nodes (machines or VMs) where it controls some resources (cores, RDMA interfaces, GPUs/FPGAs, memory).</a:t>
            </a:r>
          </a:p>
          <a:p>
            <a:endParaRPr lang="en-US" dirty="0"/>
          </a:p>
          <a:p>
            <a:r>
              <a:rPr lang="en-US" dirty="0"/>
              <a:t>Users can build applications that access Cascade from “outside”.  We call those “external clients”.   They would think of Cascade purely as a key-value storage system, accelerated by RDMA.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901A7E-9AC6-4E31-B04D-3CED9FA20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B7F8E6-8ECB-43B7-A72A-B0652C606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0" name="Cylinder 9">
            <a:extLst>
              <a:ext uri="{FF2B5EF4-FFF2-40B4-BE49-F238E27FC236}">
                <a16:creationId xmlns:a16="http://schemas.microsoft.com/office/drawing/2014/main" id="{D21DEC8D-8C7B-45FF-85DE-EBEA03825528}"/>
              </a:ext>
            </a:extLst>
          </p:cNvPr>
          <p:cNvSpPr/>
          <p:nvPr/>
        </p:nvSpPr>
        <p:spPr>
          <a:xfrm>
            <a:off x="9729779" y="423872"/>
            <a:ext cx="2277979" cy="129941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Cascade Service running as a file system or DHT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D851668-543E-4874-AEE6-4D11D7C12D38}"/>
              </a:ext>
            </a:extLst>
          </p:cNvPr>
          <p:cNvCxnSpPr>
            <a:cxnSpLocks/>
            <a:endCxn id="10" idx="2"/>
          </p:cNvCxnSpPr>
          <p:nvPr/>
        </p:nvCxnSpPr>
        <p:spPr>
          <a:xfrm>
            <a:off x="8751211" y="1073577"/>
            <a:ext cx="978568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BCDD281A-FD8E-4693-B9A0-31DB50F35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5115" y="384048"/>
            <a:ext cx="1753911" cy="13154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F87C937-A1A1-48FE-8423-B42C93421E19}"/>
              </a:ext>
            </a:extLst>
          </p:cNvPr>
          <p:cNvSpPr txBox="1"/>
          <p:nvPr/>
        </p:nvSpPr>
        <p:spPr>
          <a:xfrm>
            <a:off x="7110661" y="1660358"/>
            <a:ext cx="2053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External Client</a:t>
            </a:r>
          </a:p>
        </p:txBody>
      </p:sp>
    </p:spTree>
    <p:extLst>
      <p:ext uri="{BB962C8B-B14F-4D97-AF65-F5344CB8AC3E}">
        <p14:creationId xmlns:p14="http://schemas.microsoft.com/office/powerpoint/2010/main" val="3985631792"/>
      </p:ext>
    </p:extLst>
  </p:cSld>
  <p:clrMapOvr>
    <a:masterClrMapping/>
  </p:clrMapOvr>
  <p:transition advTm="600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148B83C-515E-47E6-9FA7-359F168BA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Cascade is an service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87F80EC-A0EF-4DCB-8F55-2002B0E43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484058"/>
            <a:ext cx="10786872" cy="3825301"/>
          </a:xfrm>
        </p:spPr>
        <p:txBody>
          <a:bodyPr>
            <a:normAutofit/>
          </a:bodyPr>
          <a:lstStyle/>
          <a:p>
            <a:r>
              <a:rPr lang="en-US" dirty="0"/>
              <a:t>But the highest speed is achieved by extending the Cascade service by adding logic (</a:t>
            </a:r>
            <a:r>
              <a:rPr lang="en-US" dirty="0">
                <a:sym typeface="Symbol" panose="05050102010706020507" pitchFamily="18" charset="2"/>
              </a:rPr>
              <a:t>s) that will run </a:t>
            </a:r>
            <a:r>
              <a:rPr lang="en-US" dirty="0"/>
              <a:t>inside Cascade.</a:t>
            </a:r>
          </a:p>
          <a:p>
            <a:endParaRPr lang="en-US" dirty="0"/>
          </a:p>
          <a:p>
            <a:r>
              <a:rPr lang="en-US" dirty="0"/>
              <a:t>Used this way, Cascade enables creation of a customized service:  a “smart” service ideal for your purposes.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901A7E-9AC6-4E31-B04D-3CED9FA20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B7F8E6-8ECB-43B7-A72A-B0652C606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Cylinder 7">
            <a:extLst>
              <a:ext uri="{FF2B5EF4-FFF2-40B4-BE49-F238E27FC236}">
                <a16:creationId xmlns:a16="http://schemas.microsoft.com/office/drawing/2014/main" id="{EF7E8149-F398-48A8-8DEF-4BB14D5A5FC5}"/>
              </a:ext>
            </a:extLst>
          </p:cNvPr>
          <p:cNvSpPr/>
          <p:nvPr/>
        </p:nvSpPr>
        <p:spPr>
          <a:xfrm>
            <a:off x="9729779" y="423872"/>
            <a:ext cx="2277979" cy="129941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   Which cow</a:t>
            </a:r>
            <a:br>
              <a:rPr lang="en-US" b="1" dirty="0"/>
            </a:br>
            <a:r>
              <a:rPr lang="en-US" b="1" dirty="0"/>
              <a:t>         is this?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4A28141-BE9D-4B49-9DAB-1BC0436AE856}"/>
              </a:ext>
            </a:extLst>
          </p:cNvPr>
          <p:cNvCxnSpPr>
            <a:cxnSpLocks/>
            <a:endCxn id="8" idx="2"/>
          </p:cNvCxnSpPr>
          <p:nvPr/>
        </p:nvCxnSpPr>
        <p:spPr>
          <a:xfrm>
            <a:off x="8751211" y="1073577"/>
            <a:ext cx="978568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8B714FB-A213-40AF-B0FD-A35DB9575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5115" y="384048"/>
            <a:ext cx="1753911" cy="13154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DF11063-E001-4F80-AAFC-FAD6066BCF6C}"/>
              </a:ext>
            </a:extLst>
          </p:cNvPr>
          <p:cNvSpPr txBox="1"/>
          <p:nvPr/>
        </p:nvSpPr>
        <p:spPr>
          <a:xfrm>
            <a:off x="7110661" y="1660358"/>
            <a:ext cx="2053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External Client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6E4878-4A65-4B89-A971-972563850AE1}"/>
              </a:ext>
            </a:extLst>
          </p:cNvPr>
          <p:cNvSpPr txBox="1"/>
          <p:nvPr/>
        </p:nvSpPr>
        <p:spPr>
          <a:xfrm rot="20996133">
            <a:off x="3484226" y="169717"/>
            <a:ext cx="27174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u="sng" dirty="0">
                <a:solidFill>
                  <a:srgbClr val="C00000"/>
                </a:solidFill>
                <a:latin typeface="+mj-lt"/>
              </a:rPr>
              <a:t>EXTENSIBLE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951C92-3854-4E87-837D-6573B28F30C9}"/>
              </a:ext>
            </a:extLst>
          </p:cNvPr>
          <p:cNvSpPr txBox="1"/>
          <p:nvPr/>
        </p:nvSpPr>
        <p:spPr>
          <a:xfrm rot="20921230">
            <a:off x="4562145" y="729489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v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0DBBF6-FD4D-4354-A76D-7CECD0E4A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2871" y="823099"/>
            <a:ext cx="720639" cy="72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82238"/>
      </p:ext>
    </p:extLst>
  </p:cSld>
  <p:clrMapOvr>
    <a:masterClrMapping/>
  </p:clrMapOvr>
  <p:transition advTm="600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EB1CB58-26B0-4160-A12E-5FD577B21189}"/>
              </a:ext>
            </a:extLst>
          </p:cNvPr>
          <p:cNvSpPr/>
          <p:nvPr/>
        </p:nvSpPr>
        <p:spPr>
          <a:xfrm>
            <a:off x="6940753" y="1296280"/>
            <a:ext cx="4981074" cy="4889778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84095D-E945-4F3B-909C-AAB6524D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Recap: Extensibility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(PaaS model)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A1560792-0011-4E26-89C1-26706537F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2274738"/>
            <a:ext cx="10786872" cy="4023360"/>
          </a:xfrm>
        </p:spPr>
        <p:txBody>
          <a:bodyPr/>
          <a:lstStyle/>
          <a:p>
            <a:r>
              <a:rPr lang="en-US" dirty="0"/>
              <a:t>Cascade is </a:t>
            </a:r>
            <a:r>
              <a:rPr lang="en-US" u="sng" dirty="0"/>
              <a:t>one</a:t>
            </a:r>
            <a:r>
              <a:rPr lang="en-US" dirty="0"/>
              <a:t> service</a:t>
            </a:r>
          </a:p>
          <a:p>
            <a:endParaRPr lang="en-US" dirty="0"/>
          </a:p>
          <a:p>
            <a:r>
              <a:rPr lang="en-US" dirty="0"/>
              <a:t>But when you supply customization</a:t>
            </a:r>
            <a:br>
              <a:rPr lang="en-US" dirty="0"/>
            </a:br>
            <a:r>
              <a:rPr lang="en-US" dirty="0"/>
              <a:t>it acts like many specialized</a:t>
            </a:r>
            <a:br>
              <a:rPr lang="en-US" dirty="0"/>
            </a:br>
            <a:r>
              <a:rPr lang="en-US" dirty="0"/>
              <a:t>services, one per application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So it becomes a platform for new</a:t>
            </a:r>
            <a:br>
              <a:rPr lang="en-US" dirty="0"/>
            </a:br>
            <a:r>
              <a:rPr lang="en-US" dirty="0"/>
              <a:t>microservices, like these!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7C49F3-BECB-4F5C-BECB-864D75F04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33B6D-839F-4A84-B8F5-F748EB40D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Cylinder 6">
            <a:extLst>
              <a:ext uri="{FF2B5EF4-FFF2-40B4-BE49-F238E27FC236}">
                <a16:creationId xmlns:a16="http://schemas.microsoft.com/office/drawing/2014/main" id="{D6864306-B3E8-4738-89FC-79F2FEE4BA37}"/>
              </a:ext>
            </a:extLst>
          </p:cNvPr>
          <p:cNvSpPr/>
          <p:nvPr/>
        </p:nvSpPr>
        <p:spPr>
          <a:xfrm>
            <a:off x="7462364" y="4240316"/>
            <a:ext cx="2277979" cy="129941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   Which cow</a:t>
            </a:r>
            <a:br>
              <a:rPr lang="en-US" b="1" dirty="0"/>
            </a:br>
            <a:r>
              <a:rPr lang="en-US" b="1" dirty="0"/>
              <a:t>         is this?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C2169C-084F-4EAA-9B03-682082858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5456" y="4639543"/>
            <a:ext cx="720639" cy="720639"/>
          </a:xfrm>
          <a:prstGeom prst="rect">
            <a:avLst/>
          </a:prstGeom>
        </p:spPr>
      </p:pic>
      <p:sp>
        <p:nvSpPr>
          <p:cNvPr id="9" name="Cylinder 8">
            <a:extLst>
              <a:ext uri="{FF2B5EF4-FFF2-40B4-BE49-F238E27FC236}">
                <a16:creationId xmlns:a16="http://schemas.microsoft.com/office/drawing/2014/main" id="{A06CCC93-956B-4A89-BF30-ECEA23226D95}"/>
              </a:ext>
            </a:extLst>
          </p:cNvPr>
          <p:cNvSpPr/>
          <p:nvPr/>
        </p:nvSpPr>
        <p:spPr>
          <a:xfrm>
            <a:off x="8477105" y="2940905"/>
            <a:ext cx="2277979" cy="1299411"/>
          </a:xfrm>
          <a:prstGeom prst="ca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    Is this cow</a:t>
            </a:r>
            <a:br>
              <a:rPr lang="en-US" b="1" dirty="0"/>
            </a:br>
            <a:r>
              <a:rPr lang="en-US" b="1" dirty="0"/>
              <a:t>clean enough</a:t>
            </a:r>
            <a:br>
              <a:rPr lang="en-US" b="1" dirty="0"/>
            </a:br>
            <a:r>
              <a:rPr lang="en-US" b="1" dirty="0"/>
              <a:t>        to milk?</a:t>
            </a:r>
          </a:p>
        </p:txBody>
      </p:sp>
      <p:sp>
        <p:nvSpPr>
          <p:cNvPr id="11" name="Cylinder 10">
            <a:extLst>
              <a:ext uri="{FF2B5EF4-FFF2-40B4-BE49-F238E27FC236}">
                <a16:creationId xmlns:a16="http://schemas.microsoft.com/office/drawing/2014/main" id="{F6664320-F72C-46DB-B768-F10089E3A23F}"/>
              </a:ext>
            </a:extLst>
          </p:cNvPr>
          <p:cNvSpPr/>
          <p:nvPr/>
        </p:nvSpPr>
        <p:spPr>
          <a:xfrm>
            <a:off x="9359421" y="1616480"/>
            <a:ext cx="2277979" cy="1299411"/>
          </a:xfrm>
          <a:prstGeom prst="ca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    Does this</a:t>
            </a:r>
            <a:br>
              <a:rPr lang="en-US" b="1" dirty="0"/>
            </a:br>
            <a:r>
              <a:rPr lang="en-US" b="1" dirty="0"/>
              <a:t>   cow have</a:t>
            </a:r>
            <a:br>
              <a:rPr lang="en-US" b="1" dirty="0"/>
            </a:br>
            <a:r>
              <a:rPr lang="en-US" b="1" dirty="0"/>
              <a:t>    mastitis?</a:t>
            </a:r>
          </a:p>
        </p:txBody>
      </p:sp>
      <p:pic>
        <p:nvPicPr>
          <p:cNvPr id="1026" name="Picture 2" descr="1,570 Cow Mud Photos and Premium High Res Pictures - Getty Images">
            <a:extLst>
              <a:ext uri="{FF2B5EF4-FFF2-40B4-BE49-F238E27FC236}">
                <a16:creationId xmlns:a16="http://schemas.microsoft.com/office/drawing/2014/main" id="{B92A89F8-0EB4-46E4-B193-335A40626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8071" y="3363255"/>
            <a:ext cx="739356" cy="69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w Udder HD Stock Images | Shutterstock">
            <a:extLst>
              <a:ext uri="{FF2B5EF4-FFF2-40B4-BE49-F238E27FC236}">
                <a16:creationId xmlns:a16="http://schemas.microsoft.com/office/drawing/2014/main" id="{48C2971E-30F1-4FEA-AE64-2BBF33D83C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48"/>
          <a:stretch/>
        </p:blipFill>
        <p:spPr bwMode="auto">
          <a:xfrm>
            <a:off x="10647427" y="2084261"/>
            <a:ext cx="875297" cy="52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2761D6-46C3-4A64-BE1C-154314985FCE}"/>
              </a:ext>
            </a:extLst>
          </p:cNvPr>
          <p:cNvSpPr txBox="1"/>
          <p:nvPr/>
        </p:nvSpPr>
        <p:spPr>
          <a:xfrm>
            <a:off x="7362812" y="5539727"/>
            <a:ext cx="3669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single Cascade server can support</a:t>
            </a:r>
            <a:br>
              <a:rPr lang="en-US" dirty="0"/>
            </a:br>
            <a:r>
              <a:rPr lang="en-US" b="1" dirty="0"/>
              <a:t>multiple customized services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85AB0C6-2595-40CF-9470-02D2ABB41F1D}"/>
              </a:ext>
            </a:extLst>
          </p:cNvPr>
          <p:cNvSpPr/>
          <p:nvPr/>
        </p:nvSpPr>
        <p:spPr>
          <a:xfrm>
            <a:off x="7589520" y="4639543"/>
            <a:ext cx="2026575" cy="7881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The Cascade Server is extensible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A969FC-6F53-87FD-3DDD-93A20E3CBB70}"/>
              </a:ext>
            </a:extLst>
          </p:cNvPr>
          <p:cNvSpPr txBox="1"/>
          <p:nvPr/>
        </p:nvSpPr>
        <p:spPr>
          <a:xfrm>
            <a:off x="7061812" y="3330786"/>
            <a:ext cx="1415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ym typeface="Symbol" panose="05050102010706020507" pitchFamily="18" charset="2"/>
              </a:rPr>
              <a:t>Cascade+</a:t>
            </a:r>
            <a:r>
              <a:rPr lang="en-US" b="1" baseline="-25000" dirty="0">
                <a:sym typeface="Symbol" panose="05050102010706020507" pitchFamily="18" charset="2"/>
              </a:rPr>
              <a:t>1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7184CE-E50D-A850-BB90-E132CA555C7A}"/>
              </a:ext>
            </a:extLst>
          </p:cNvPr>
          <p:cNvSpPr txBox="1"/>
          <p:nvPr/>
        </p:nvSpPr>
        <p:spPr>
          <a:xfrm>
            <a:off x="8015997" y="2053824"/>
            <a:ext cx="1415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ym typeface="Symbol" panose="05050102010706020507" pitchFamily="18" charset="2"/>
              </a:rPr>
              <a:t>Cascade+</a:t>
            </a:r>
            <a:r>
              <a:rPr lang="en-US" b="1" baseline="-25000" dirty="0">
                <a:sym typeface="Symbol" panose="05050102010706020507" pitchFamily="18" charset="2"/>
              </a:rPr>
              <a:t>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58058199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23" grpId="0" animBg="1"/>
      <p:bldP spid="6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552CE-FE46-FD64-8ACD-235D1E426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promise of edge intelligence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67108-0C05-D968-F2B6-8D37B87E6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499" y="2447344"/>
            <a:ext cx="10786872" cy="4023360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Can “real world” artificial intelligence be </a:t>
            </a:r>
            <a:r>
              <a:rPr lang="en-US" sz="5400" i="1" u="sng" dirty="0"/>
              <a:t>as</a:t>
            </a:r>
            <a:r>
              <a:rPr lang="en-US" sz="5400" dirty="0"/>
              <a:t> </a:t>
            </a:r>
            <a:r>
              <a:rPr lang="en-US" sz="5400" i="1" u="sng" dirty="0"/>
              <a:t>accurate</a:t>
            </a:r>
            <a:r>
              <a:rPr lang="en-US" sz="5400" i="1" dirty="0"/>
              <a:t> </a:t>
            </a:r>
            <a:r>
              <a:rPr lang="en-US" sz="5400" dirty="0"/>
              <a:t>and </a:t>
            </a:r>
            <a:r>
              <a:rPr lang="en-US" sz="5400" i="1" u="sng" dirty="0"/>
              <a:t>as</a:t>
            </a:r>
            <a:r>
              <a:rPr lang="en-US" sz="5400" i="1" dirty="0"/>
              <a:t> </a:t>
            </a:r>
            <a:r>
              <a:rPr lang="en-US" sz="5400" i="1" u="sng" dirty="0"/>
              <a:t>fast</a:t>
            </a:r>
            <a:r>
              <a:rPr lang="en-US" sz="5400" dirty="0"/>
              <a:t> as human intelligence?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4D4440-5FC6-0950-C414-F481ED1A6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589096-F36B-38FA-4A4F-4E0B84C0A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37423"/>
      </p:ext>
    </p:extLst>
  </p:cSld>
  <p:clrMapOvr>
    <a:masterClrMapping/>
  </p:clrMapOvr>
  <p:transition advTm="600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5AE10BF-5F39-42A5-91DF-D3FABD408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The Cascade Storage Model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706255-E6F6-43F3-BD6F-077E7C0358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How should Cascade data be managed?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8C3560-0020-4FA9-AA6C-475AF6212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231F02-7141-4587-BA41-F6C6E2CB9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673954"/>
      </p:ext>
    </p:extLst>
  </p:cSld>
  <p:clrMapOvr>
    <a:masterClrMapping/>
  </p:clrMapOvr>
  <p:transition advTm="600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9ACD853-7C74-51D1-6D2F-7846B529F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Cascade is a key-value store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CD2586-0BD9-4C40-FBDD-0FFB36F36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649894"/>
            <a:ext cx="10786872" cy="3659466"/>
          </a:xfrm>
        </p:spPr>
        <p:txBody>
          <a:bodyPr/>
          <a:lstStyle/>
          <a:p>
            <a:r>
              <a:rPr lang="en-US" dirty="0"/>
              <a:t>… but it also supports a file system API</a:t>
            </a:r>
          </a:p>
          <a:p>
            <a:endParaRPr lang="en-US" dirty="0"/>
          </a:p>
          <a:p>
            <a:r>
              <a:rPr lang="en-US" dirty="0"/>
              <a:t>… and the key-value API itself has some fancy options, beyond the basic </a:t>
            </a:r>
            <a:r>
              <a:rPr lang="en-US" b="1" dirty="0"/>
              <a:t>put/get/watch</a:t>
            </a:r>
            <a:r>
              <a:rPr lang="en-US" dirty="0"/>
              <a:t> we learned about in lectures 1-4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AF9C49-2B3C-1B3A-B35D-06A58FD89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C2468C-1D77-FE7B-17ED-1B4737423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36805"/>
      </p:ext>
    </p:extLst>
  </p:cSld>
  <p:clrMapOvr>
    <a:masterClrMapping/>
  </p:clrMapOvr>
  <p:transition advTm="600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04443-DB73-47F7-A68F-6D653F134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fact Cascade’s File System </a:t>
            </a:r>
            <a:br>
              <a:rPr lang="en-US" dirty="0"/>
            </a:br>
            <a:r>
              <a:rPr lang="en-US" dirty="0"/>
              <a:t>is an example of </a:t>
            </a:r>
            <a:r>
              <a:rPr lang="en-US" dirty="0" err="1"/>
              <a:t>extensibilty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73DD-3F5F-476C-8E22-7643B8035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Cascade’s file system is implemented as a </a:t>
            </a:r>
            <a:r>
              <a:rPr lang="en-US" dirty="0">
                <a:sym typeface="Symbol" panose="05050102010706020507" pitchFamily="18" charset="2"/>
              </a:rPr>
              <a:t></a:t>
            </a:r>
            <a:r>
              <a:rPr lang="en-US" dirty="0"/>
              <a:t>:</a:t>
            </a:r>
            <a:endParaRPr lang="en-US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Every object has a pathname.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The file system extension supports normal file operations.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You can access it just like any file system.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Similar to </a:t>
            </a:r>
            <a:r>
              <a:rPr lang="en-US" dirty="0" err="1"/>
              <a:t>Ceph</a:t>
            </a:r>
            <a:r>
              <a:rPr lang="en-US" dirty="0"/>
              <a:t> file system, yet just a few lines of code to translate user requests (via the FUSE library) into Cascade put/get/watch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9A600B-7385-43D1-A68E-BDCB69F0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02A1DD-E09A-4339-9AAA-9F5AA5162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Cylinder 5">
            <a:extLst>
              <a:ext uri="{FF2B5EF4-FFF2-40B4-BE49-F238E27FC236}">
                <a16:creationId xmlns:a16="http://schemas.microsoft.com/office/drawing/2014/main" id="{0B697081-69E5-43C9-8989-DD12E467F4EB}"/>
              </a:ext>
            </a:extLst>
          </p:cNvPr>
          <p:cNvSpPr/>
          <p:nvPr/>
        </p:nvSpPr>
        <p:spPr>
          <a:xfrm>
            <a:off x="9640192" y="423872"/>
            <a:ext cx="2394282" cy="161159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Multidocument 6">
            <a:extLst>
              <a:ext uri="{FF2B5EF4-FFF2-40B4-BE49-F238E27FC236}">
                <a16:creationId xmlns:a16="http://schemas.microsoft.com/office/drawing/2014/main" id="{3184065F-A054-4AAF-80C8-FE9EEB905EBC}"/>
              </a:ext>
            </a:extLst>
          </p:cNvPr>
          <p:cNvSpPr/>
          <p:nvPr/>
        </p:nvSpPr>
        <p:spPr>
          <a:xfrm>
            <a:off x="9817768" y="1130969"/>
            <a:ext cx="409074" cy="320842"/>
          </a:xfrm>
          <a:prstGeom prst="flowChartMultidocumen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Multidocument 7">
            <a:extLst>
              <a:ext uri="{FF2B5EF4-FFF2-40B4-BE49-F238E27FC236}">
                <a16:creationId xmlns:a16="http://schemas.microsoft.com/office/drawing/2014/main" id="{DB289F78-2CC4-4017-988F-089CBDF795E5}"/>
              </a:ext>
            </a:extLst>
          </p:cNvPr>
          <p:cNvSpPr/>
          <p:nvPr/>
        </p:nvSpPr>
        <p:spPr>
          <a:xfrm>
            <a:off x="10384142" y="1335024"/>
            <a:ext cx="409074" cy="320842"/>
          </a:xfrm>
          <a:prstGeom prst="flowChartMultidocumen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Multidocument 8">
            <a:extLst>
              <a:ext uri="{FF2B5EF4-FFF2-40B4-BE49-F238E27FC236}">
                <a16:creationId xmlns:a16="http://schemas.microsoft.com/office/drawing/2014/main" id="{6660092C-2078-4DDC-9974-8E9206BC4C44}"/>
              </a:ext>
            </a:extLst>
          </p:cNvPr>
          <p:cNvSpPr/>
          <p:nvPr/>
        </p:nvSpPr>
        <p:spPr>
          <a:xfrm>
            <a:off x="11320600" y="1069246"/>
            <a:ext cx="409074" cy="320842"/>
          </a:xfrm>
          <a:prstGeom prst="flowChartMultidocumen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Multidocument 9">
            <a:extLst>
              <a:ext uri="{FF2B5EF4-FFF2-40B4-BE49-F238E27FC236}">
                <a16:creationId xmlns:a16="http://schemas.microsoft.com/office/drawing/2014/main" id="{997B42E3-144D-4F2C-9EC3-440232C51FB4}"/>
              </a:ext>
            </a:extLst>
          </p:cNvPr>
          <p:cNvSpPr/>
          <p:nvPr/>
        </p:nvSpPr>
        <p:spPr>
          <a:xfrm>
            <a:off x="10833322" y="1578884"/>
            <a:ext cx="409074" cy="320842"/>
          </a:xfrm>
          <a:prstGeom prst="flowChartMultidocumen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Multidocument 10">
            <a:extLst>
              <a:ext uri="{FF2B5EF4-FFF2-40B4-BE49-F238E27FC236}">
                <a16:creationId xmlns:a16="http://schemas.microsoft.com/office/drawing/2014/main" id="{B17E5F03-7099-4F01-99A4-5C2403AA0A2A}"/>
              </a:ext>
            </a:extLst>
          </p:cNvPr>
          <p:cNvSpPr/>
          <p:nvPr/>
        </p:nvSpPr>
        <p:spPr>
          <a:xfrm>
            <a:off x="10754226" y="955428"/>
            <a:ext cx="409074" cy="320842"/>
          </a:xfrm>
          <a:prstGeom prst="flowChartMultidocumen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Document 11">
            <a:extLst>
              <a:ext uri="{FF2B5EF4-FFF2-40B4-BE49-F238E27FC236}">
                <a16:creationId xmlns:a16="http://schemas.microsoft.com/office/drawing/2014/main" id="{E2091986-D47F-49D1-BDEC-AFD13550EBA0}"/>
              </a:ext>
            </a:extLst>
          </p:cNvPr>
          <p:cNvSpPr/>
          <p:nvPr/>
        </p:nvSpPr>
        <p:spPr>
          <a:xfrm>
            <a:off x="9856759" y="1652979"/>
            <a:ext cx="370084" cy="246747"/>
          </a:xfrm>
          <a:prstGeom prst="flowChartDocumen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Document 12">
            <a:extLst>
              <a:ext uri="{FF2B5EF4-FFF2-40B4-BE49-F238E27FC236}">
                <a16:creationId xmlns:a16="http://schemas.microsoft.com/office/drawing/2014/main" id="{8EA57832-97C9-43BA-9A50-8BEC4342C974}"/>
              </a:ext>
            </a:extLst>
          </p:cNvPr>
          <p:cNvSpPr/>
          <p:nvPr/>
        </p:nvSpPr>
        <p:spPr>
          <a:xfrm>
            <a:off x="11533379" y="1466027"/>
            <a:ext cx="370084" cy="246747"/>
          </a:xfrm>
          <a:prstGeom prst="flowChartDocumen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95E318-98BF-455B-B1B4-73729E9798AA}"/>
              </a:ext>
            </a:extLst>
          </p:cNvPr>
          <p:cNvSpPr txBox="1"/>
          <p:nvPr/>
        </p:nvSpPr>
        <p:spPr>
          <a:xfrm>
            <a:off x="9705474" y="1962834"/>
            <a:ext cx="23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User sees scalable, “private” object pools</a:t>
            </a:r>
          </a:p>
        </p:txBody>
      </p:sp>
    </p:spTree>
    <p:extLst>
      <p:ext uri="{BB962C8B-B14F-4D97-AF65-F5344CB8AC3E}">
        <p14:creationId xmlns:p14="http://schemas.microsoft.com/office/powerpoint/2010/main" val="1231848107"/>
      </p:ext>
    </p:extLst>
  </p:cSld>
  <p:clrMapOvr>
    <a:masterClrMapping/>
  </p:clrMapOvr>
  <p:transition advTm="600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04443-DB73-47F7-A68F-6D653F134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Updates: Create a new file or</a:t>
            </a:r>
            <a:br>
              <a:rPr lang="en-US" dirty="0"/>
            </a:br>
            <a:r>
              <a:rPr lang="en-US" dirty="0"/>
              <a:t>Appending to an existing 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73DD-3F5F-476C-8E22-7643B8035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859225"/>
            <a:ext cx="11167872" cy="34501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Same model used in cloud file systems like HDFS and </a:t>
            </a:r>
            <a:r>
              <a:rPr lang="en-US" dirty="0" err="1"/>
              <a:t>Ceph</a:t>
            </a:r>
            <a:r>
              <a:rPr lang="en-US" dirty="0"/>
              <a:t>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Updates are log appends using </a:t>
            </a:r>
            <a:r>
              <a:rPr lang="en-US" dirty="0" err="1"/>
              <a:t>Paxos</a:t>
            </a:r>
            <a:r>
              <a:rPr lang="en-US" dirty="0"/>
              <a:t>.  Each object has a log</a:t>
            </a:r>
            <a:br>
              <a:rPr lang="en-US" dirty="0"/>
            </a:br>
            <a:r>
              <a:rPr lang="en-US" dirty="0"/>
              <a:t>   of versions that evolved over time.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Reads run on the </a:t>
            </a:r>
            <a:r>
              <a:rPr lang="en-US" i="1" dirty="0"/>
              <a:t>stable prefix </a:t>
            </a:r>
            <a:r>
              <a:rPr lang="en-US" dirty="0"/>
              <a:t>of the log.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9A600B-7385-43D1-A68E-BDCB69F0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02A1DD-E09A-4339-9AAA-9F5AA5162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Cylinder 5">
            <a:extLst>
              <a:ext uri="{FF2B5EF4-FFF2-40B4-BE49-F238E27FC236}">
                <a16:creationId xmlns:a16="http://schemas.microsoft.com/office/drawing/2014/main" id="{0B697081-69E5-43C9-8989-DD12E467F4EB}"/>
              </a:ext>
            </a:extLst>
          </p:cNvPr>
          <p:cNvSpPr/>
          <p:nvPr/>
        </p:nvSpPr>
        <p:spPr>
          <a:xfrm>
            <a:off x="9640192" y="423872"/>
            <a:ext cx="2394282" cy="161159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Multidocument 6">
            <a:extLst>
              <a:ext uri="{FF2B5EF4-FFF2-40B4-BE49-F238E27FC236}">
                <a16:creationId xmlns:a16="http://schemas.microsoft.com/office/drawing/2014/main" id="{3184065F-A054-4AAF-80C8-FE9EEB905EBC}"/>
              </a:ext>
            </a:extLst>
          </p:cNvPr>
          <p:cNvSpPr/>
          <p:nvPr/>
        </p:nvSpPr>
        <p:spPr>
          <a:xfrm>
            <a:off x="9817768" y="1130969"/>
            <a:ext cx="409074" cy="320842"/>
          </a:xfrm>
          <a:prstGeom prst="flowChartMultidocumen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Multidocument 7">
            <a:extLst>
              <a:ext uri="{FF2B5EF4-FFF2-40B4-BE49-F238E27FC236}">
                <a16:creationId xmlns:a16="http://schemas.microsoft.com/office/drawing/2014/main" id="{DB289F78-2CC4-4017-988F-089CBDF795E5}"/>
              </a:ext>
            </a:extLst>
          </p:cNvPr>
          <p:cNvSpPr/>
          <p:nvPr/>
        </p:nvSpPr>
        <p:spPr>
          <a:xfrm>
            <a:off x="10384142" y="1335024"/>
            <a:ext cx="409074" cy="320842"/>
          </a:xfrm>
          <a:prstGeom prst="flowChartMultidocumen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Multidocument 8">
            <a:extLst>
              <a:ext uri="{FF2B5EF4-FFF2-40B4-BE49-F238E27FC236}">
                <a16:creationId xmlns:a16="http://schemas.microsoft.com/office/drawing/2014/main" id="{6660092C-2078-4DDC-9974-8E9206BC4C44}"/>
              </a:ext>
            </a:extLst>
          </p:cNvPr>
          <p:cNvSpPr/>
          <p:nvPr/>
        </p:nvSpPr>
        <p:spPr>
          <a:xfrm>
            <a:off x="11320600" y="1069246"/>
            <a:ext cx="409074" cy="320842"/>
          </a:xfrm>
          <a:prstGeom prst="flowChartMultidocumen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Multidocument 9">
            <a:extLst>
              <a:ext uri="{FF2B5EF4-FFF2-40B4-BE49-F238E27FC236}">
                <a16:creationId xmlns:a16="http://schemas.microsoft.com/office/drawing/2014/main" id="{997B42E3-144D-4F2C-9EC3-440232C51FB4}"/>
              </a:ext>
            </a:extLst>
          </p:cNvPr>
          <p:cNvSpPr/>
          <p:nvPr/>
        </p:nvSpPr>
        <p:spPr>
          <a:xfrm>
            <a:off x="10833322" y="1578884"/>
            <a:ext cx="409074" cy="320842"/>
          </a:xfrm>
          <a:prstGeom prst="flowChartMultidocumen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Multidocument 10">
            <a:extLst>
              <a:ext uri="{FF2B5EF4-FFF2-40B4-BE49-F238E27FC236}">
                <a16:creationId xmlns:a16="http://schemas.microsoft.com/office/drawing/2014/main" id="{B17E5F03-7099-4F01-99A4-5C2403AA0A2A}"/>
              </a:ext>
            </a:extLst>
          </p:cNvPr>
          <p:cNvSpPr/>
          <p:nvPr/>
        </p:nvSpPr>
        <p:spPr>
          <a:xfrm>
            <a:off x="10754226" y="955428"/>
            <a:ext cx="409074" cy="320842"/>
          </a:xfrm>
          <a:prstGeom prst="flowChartMultidocumen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Document 11">
            <a:extLst>
              <a:ext uri="{FF2B5EF4-FFF2-40B4-BE49-F238E27FC236}">
                <a16:creationId xmlns:a16="http://schemas.microsoft.com/office/drawing/2014/main" id="{E2091986-D47F-49D1-BDEC-AFD13550EBA0}"/>
              </a:ext>
            </a:extLst>
          </p:cNvPr>
          <p:cNvSpPr/>
          <p:nvPr/>
        </p:nvSpPr>
        <p:spPr>
          <a:xfrm>
            <a:off x="9856759" y="1652979"/>
            <a:ext cx="370084" cy="246747"/>
          </a:xfrm>
          <a:prstGeom prst="flowChartDocumen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Document 12">
            <a:extLst>
              <a:ext uri="{FF2B5EF4-FFF2-40B4-BE49-F238E27FC236}">
                <a16:creationId xmlns:a16="http://schemas.microsoft.com/office/drawing/2014/main" id="{8EA57832-97C9-43BA-9A50-8BEC4342C974}"/>
              </a:ext>
            </a:extLst>
          </p:cNvPr>
          <p:cNvSpPr/>
          <p:nvPr/>
        </p:nvSpPr>
        <p:spPr>
          <a:xfrm>
            <a:off x="11533379" y="1466027"/>
            <a:ext cx="370084" cy="246747"/>
          </a:xfrm>
          <a:prstGeom prst="flowChartDocumen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B191C0-F307-4BCD-8216-73F1E96D5B85}"/>
              </a:ext>
            </a:extLst>
          </p:cNvPr>
          <p:cNvSpPr txBox="1"/>
          <p:nvPr/>
        </p:nvSpPr>
        <p:spPr>
          <a:xfrm>
            <a:off x="9705474" y="1962834"/>
            <a:ext cx="23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User sees scalable, “private” object pools</a:t>
            </a:r>
          </a:p>
        </p:txBody>
      </p:sp>
    </p:spTree>
    <p:extLst>
      <p:ext uri="{BB962C8B-B14F-4D97-AF65-F5344CB8AC3E}">
        <p14:creationId xmlns:p14="http://schemas.microsoft.com/office/powerpoint/2010/main" val="2049698273"/>
      </p:ext>
    </p:extLst>
  </p:cSld>
  <p:clrMapOvr>
    <a:masterClrMapping/>
  </p:clrMapOvr>
  <p:transition advTm="600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84EB9-0567-4D69-83DB-F51883173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Versioned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221E4-77B7-4530-8A25-9F73955B4A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Each time you write to an object, Cascade </a:t>
            </a:r>
            <a:br>
              <a:rPr lang="en-US" dirty="0"/>
            </a:br>
            <a:r>
              <a:rPr lang="en-US" dirty="0"/>
              <a:t>creates a new version.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If you read an object, modify it, and then write it back, you can tell Cascade which version you modified.  The </a:t>
            </a:r>
            <a:r>
              <a:rPr lang="en-US" b="1" dirty="0"/>
              <a:t>put</a:t>
            </a:r>
            <a:r>
              <a:rPr lang="en-US" dirty="0"/>
              <a:t> will double check to be sure that this is still the current version before replacing it, and otherwise returns an error (then you can loop)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28F04D-5B81-441F-B4F2-9B4CA48AF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8ABDC5-6183-4E6B-A00E-F00C8DF22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6C21FF-836E-E562-6342-786A55A29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7303" y="223532"/>
            <a:ext cx="2852517" cy="19618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93A221-64DC-0487-29D3-3B2379C59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1029" y="452096"/>
            <a:ext cx="2852517" cy="19618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3F9609-C5EA-5B2B-E5BD-5480080BC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4755" y="737616"/>
            <a:ext cx="2852517" cy="19618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C4E6A2-DDB9-78F2-CBE0-7B7DC8B00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8481" y="1023136"/>
            <a:ext cx="2852517" cy="19618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58199689"/>
      </p:ext>
    </p:extLst>
  </p:cSld>
  <p:clrMapOvr>
    <a:masterClrMapping/>
  </p:clrMapOvr>
  <p:transition advTm="600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0FEC7-B4A4-4687-8508-BF8B84E23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Versioned/Temporal </a:t>
            </a:r>
            <a:r>
              <a:rPr lang="en-US" u="sng" dirty="0"/>
              <a:t>queries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47D69-238A-4F72-AC3D-57CDF6038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Accessed via </a:t>
            </a:r>
            <a:r>
              <a:rPr lang="en-US" b="1" dirty="0"/>
              <a:t>get, </a:t>
            </a:r>
            <a:r>
              <a:rPr lang="en-US" dirty="0"/>
              <a:t>but specify the version # or time desired</a:t>
            </a:r>
          </a:p>
          <a:p>
            <a:endParaRPr lang="en-US" dirty="0"/>
          </a:p>
          <a:p>
            <a:r>
              <a:rPr lang="en-US" dirty="0"/>
              <a:t>In the volatile case, Cascade only keeps the most recent version.  With persistent objects, Cascade keeps a log of past versions.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By default, applications see the most current version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Indexed access allows the application to query any version</a:t>
            </a:r>
            <a:br>
              <a:rPr lang="en-US" dirty="0"/>
            </a:br>
            <a:r>
              <a:rPr lang="en-US" dirty="0"/>
              <a:t>    (by version number or time), or fetch any data range.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845899-6CA5-4AFB-BCBA-8830BD0B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7A7306-EBF8-4CD5-BA48-CB9E7655A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422829"/>
      </p:ext>
    </p:extLst>
  </p:cSld>
  <p:clrMapOvr>
    <a:masterClrMapping/>
  </p:clrMapOvr>
  <p:transition advTm="600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70D15-53D7-4475-A1BE-4AF36C490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Versioned objects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0146C-7B9D-4879-AA33-A8299BEB4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7237" y="2302233"/>
            <a:ext cx="10786872" cy="430563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Versioning enables intelligence over a sequence of events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</a:t>
            </a:r>
            <a:r>
              <a:rPr lang="en-US" i="1" dirty="0"/>
              <a:t>key:</a:t>
            </a:r>
            <a:r>
              <a:rPr lang="en-US" dirty="0"/>
              <a:t> The object store </a:t>
            </a:r>
            <a:r>
              <a:rPr lang="en-US" i="1" dirty="0"/>
              <a:t>always</a:t>
            </a:r>
            <a:r>
              <a:rPr lang="en-US" dirty="0"/>
              <a:t> tracks information on a per-object basis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</a:t>
            </a:r>
            <a:r>
              <a:rPr lang="en-US" i="1" dirty="0"/>
              <a:t>version-number: </a:t>
            </a:r>
            <a:r>
              <a:rPr lang="en-US" dirty="0"/>
              <a:t>Just an integer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</a:t>
            </a:r>
            <a:r>
              <a:rPr lang="en-US" i="1" dirty="0"/>
              <a:t>time: </a:t>
            </a:r>
            <a:r>
              <a:rPr lang="en-US" dirty="0"/>
              <a:t>If the object itself lacks a timestamp, we just use “platform” time.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Now </a:t>
            </a:r>
            <a:r>
              <a:rPr lang="en-US" b="1" dirty="0"/>
              <a:t>get</a:t>
            </a:r>
            <a:r>
              <a:rPr lang="en-US" dirty="0"/>
              <a:t> can lookup most current version, or a specific one, even by time.</a:t>
            </a:r>
          </a:p>
          <a:p>
            <a:pPr marL="0" indent="0">
              <a:buNone/>
            </a:pPr>
            <a:r>
              <a:rPr lang="en-US" dirty="0"/>
              <a:t>The object store is optimized to leverage non-volatile memory hardware.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0548E-2F20-4BB1-B131-D0A356BF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4CF9C-7BB4-42CF-A473-6185A462B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54F9BF-DEBA-4F84-98DD-A58E9D46A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0" y="391159"/>
            <a:ext cx="4783667" cy="145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3314"/>
      </p:ext>
    </p:extLst>
  </p:cSld>
  <p:clrMapOvr>
    <a:masterClrMapping/>
  </p:clrMapOvr>
  <p:transition advTm="600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5AE10BF-5F39-42A5-91DF-D3FABD408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The Cascade compute Model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706255-E6F6-43F3-BD6F-077E7C035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360576" cy="1463040"/>
          </a:xfrm>
        </p:spPr>
        <p:txBody>
          <a:bodyPr>
            <a:normAutofit/>
          </a:bodyPr>
          <a:lstStyle/>
          <a:p>
            <a:r>
              <a:rPr lang="en-US" sz="2400" b="1" dirty="0"/>
              <a:t>Virtual synchrony, Atomic multicast, </a:t>
            </a:r>
            <a:r>
              <a:rPr lang="en-US" sz="2400" b="1" dirty="0" err="1"/>
              <a:t>Paxos</a:t>
            </a:r>
            <a:r>
              <a:rPr lang="en-US" sz="2400" b="1" dirty="0"/>
              <a:t>, consistent cuts…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8C3560-0020-4FA9-AA6C-475AF6212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231F02-7141-4587-BA41-F6C6E2CB9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310338"/>
      </p:ext>
    </p:extLst>
  </p:cSld>
  <p:clrMapOvr>
    <a:masterClrMapping/>
  </p:clrMapOvr>
  <p:transition advTm="600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9A525EB-7618-4F14-A534-D74BBED4F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central puzzle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29045BD-16E9-4004-BB7A-53C132EA5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very fastest data paths require compilation, ideally in languages like C++.</a:t>
            </a:r>
          </a:p>
          <a:p>
            <a:endParaRPr lang="en-US" dirty="0"/>
          </a:p>
          <a:p>
            <a:r>
              <a:rPr lang="en-US" dirty="0"/>
              <a:t>But we want Cascade to run as a </a:t>
            </a:r>
            <a:r>
              <a:rPr lang="en-US" i="1" dirty="0"/>
              <a:t>service</a:t>
            </a:r>
            <a:r>
              <a:rPr lang="en-US" dirty="0"/>
              <a:t>, so it would often already be running when a new user comes along and wishes to create and launch some completely new service.</a:t>
            </a:r>
          </a:p>
          <a:p>
            <a:endParaRPr lang="en-US" dirty="0"/>
          </a:p>
          <a:p>
            <a:r>
              <a:rPr lang="en-US" dirty="0"/>
              <a:t>How can we extend a running system?  Actually… it isn’t so hard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C953B6-B440-4E86-8E44-4804628EB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C29C04-9A24-4CCF-A0FD-1F9240578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68897"/>
      </p:ext>
    </p:extLst>
  </p:cSld>
  <p:clrMapOvr>
    <a:masterClrMapping/>
  </p:clrMapOvr>
  <p:transition advTm="600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A090B-AEDB-487F-AD1B-B8A2534D1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question: What’s in a </a:t>
            </a:r>
            <a:r>
              <a:rPr lang="en-US" dirty="0">
                <a:sym typeface="Symbol" panose="05050102010706020507" pitchFamily="18" charset="2"/>
              </a:rPr>
              <a:t>?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13AE0-2B4A-4DB9-B8E9-92980A04B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support many languages.  Native APIs are Python with various packages (including LINQ) and C++ with LINQ.</a:t>
            </a:r>
          </a:p>
          <a:p>
            <a:endParaRPr lang="en-US" dirty="0"/>
          </a:p>
          <a:p>
            <a:r>
              <a:rPr lang="en-US" dirty="0"/>
              <a:t>Code is concise – LINQ pioneered a style that mixes “kernel” invocations with embedded SQL.  Maps cleanly to GPU, FPGAs.</a:t>
            </a:r>
          </a:p>
          <a:p>
            <a:endParaRPr lang="en-US" dirty="0"/>
          </a:p>
          <a:p>
            <a:r>
              <a:rPr lang="en-US" dirty="0"/>
              <a:t>Cascade manages GPUs and can cache data in GPU memory.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B01847-B07C-46BE-9DDF-21542DA8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585BC0-0DC1-461B-B150-13D8D5A3A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434197-1DA5-4F6C-A7BD-096F955D3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0901" y="112976"/>
            <a:ext cx="2592872" cy="149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721712"/>
      </p:ext>
    </p:extLst>
  </p:cSld>
  <p:clrMapOvr>
    <a:masterClrMapping/>
  </p:clrMapOvr>
  <p:transition advTm="60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0A8FE-E52F-4E22-BEAD-1A693F6A4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786872" cy="149961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The world is generating a new wave of IoT/ML pipelines… there are many use cases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8937C9-24BF-48E9-A58E-583A7E12F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64BED2-B7F3-4933-8EE0-17A81E5F7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523EE63-2DFB-4B81-96CA-23052B820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087" y="3379176"/>
            <a:ext cx="3830960" cy="2154915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C424971-2D20-4206-A492-AEC9291D900A}"/>
              </a:ext>
            </a:extLst>
          </p:cNvPr>
          <p:cNvSpPr txBox="1">
            <a:spLocks/>
          </p:cNvSpPr>
          <p:nvPr/>
        </p:nvSpPr>
        <p:spPr>
          <a:xfrm>
            <a:off x="1024128" y="2286000"/>
            <a:ext cx="10786872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sources                          Cooperative ML              Smart </a:t>
            </a:r>
            <a:br>
              <a:rPr lang="en-US" dirty="0"/>
            </a:br>
            <a:r>
              <a:rPr lang="en-US" dirty="0"/>
              <a:t>                                             Distributed AI                Queries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095E10B-C560-48A7-BB55-8A68EEF8A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103" y="2792935"/>
            <a:ext cx="3531593" cy="18554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5758198-2807-417B-A287-EE04B7B11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619" y="4306834"/>
            <a:ext cx="3171724" cy="1524868"/>
          </a:xfrm>
          <a:prstGeom prst="rect">
            <a:avLst/>
          </a:prstGeom>
        </p:spPr>
      </p:pic>
      <p:sp>
        <p:nvSpPr>
          <p:cNvPr id="27" name="Arrow: Right 7">
            <a:extLst>
              <a:ext uri="{FF2B5EF4-FFF2-40B4-BE49-F238E27FC236}">
                <a16:creationId xmlns:a16="http://schemas.microsoft.com/office/drawing/2014/main" id="{5E4C841A-87D4-4039-981C-3465836396E8}"/>
              </a:ext>
            </a:extLst>
          </p:cNvPr>
          <p:cNvSpPr/>
          <p:nvPr/>
        </p:nvSpPr>
        <p:spPr>
          <a:xfrm>
            <a:off x="5439154" y="418900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9">
            <a:extLst>
              <a:ext uri="{FF2B5EF4-FFF2-40B4-BE49-F238E27FC236}">
                <a16:creationId xmlns:a16="http://schemas.microsoft.com/office/drawing/2014/main" id="{DA8A5B75-2837-4718-9BFE-BBDFB2E81C80}"/>
              </a:ext>
            </a:extLst>
          </p:cNvPr>
          <p:cNvSpPr/>
          <p:nvPr/>
        </p:nvSpPr>
        <p:spPr>
          <a:xfrm>
            <a:off x="9030422" y="416376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44556B6-8507-461F-B5D4-391D4352F7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080505" y="3639963"/>
            <a:ext cx="1753911" cy="131543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0870E9F-181B-4968-A611-F3A3E404537E}"/>
              </a:ext>
            </a:extLst>
          </p:cNvPr>
          <p:cNvSpPr txBox="1"/>
          <p:nvPr/>
        </p:nvSpPr>
        <p:spPr>
          <a:xfrm>
            <a:off x="9634879" y="5130536"/>
            <a:ext cx="25370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How much should I budget for raw milk purchases in March for </a:t>
            </a:r>
            <a:r>
              <a:rPr lang="en-US" b="1"/>
              <a:t>my yoghurt </a:t>
            </a:r>
            <a:r>
              <a:rPr lang="en-US" b="1" dirty="0"/>
              <a:t>factory?”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95E10B-C560-48A7-BB55-8A68EEF8A5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985" t="92148" r="21900" b="234"/>
          <a:stretch/>
        </p:blipFill>
        <p:spPr>
          <a:xfrm>
            <a:off x="4047684" y="4385974"/>
            <a:ext cx="856211" cy="1413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/>
          <a:srcRect t="27552"/>
          <a:stretch/>
        </p:blipFill>
        <p:spPr>
          <a:xfrm>
            <a:off x="2264169" y="4465874"/>
            <a:ext cx="3116739" cy="17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43190"/>
      </p:ext>
    </p:extLst>
  </p:cSld>
  <p:clrMapOvr>
    <a:masterClrMapping/>
  </p:clrMapOvr>
  <p:transition advTm="600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FDA43-34D9-48D2-B604-967F2F81B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can a key-value store “be” a classifier service or an analytic service?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7194780C-149A-49BC-8FFC-59824FC3F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run Cascade on a </a:t>
            </a:r>
            <a:br>
              <a:rPr lang="en-US" dirty="0"/>
            </a:br>
            <a:r>
              <a:rPr lang="en-US" dirty="0"/>
              <a:t>set of nodes.  Here we see</a:t>
            </a:r>
            <a:br>
              <a:rPr lang="en-US" dirty="0"/>
            </a:br>
            <a:r>
              <a:rPr lang="en-US" dirty="0"/>
              <a:t>nine nodes in three shards.</a:t>
            </a:r>
            <a:br>
              <a:rPr lang="en-US" dirty="0"/>
            </a:br>
            <a:endParaRPr lang="en-US" dirty="0"/>
          </a:p>
          <a:p>
            <a:r>
              <a:rPr lang="en-US" dirty="0"/>
              <a:t>A shard identically replicates (</a:t>
            </a:r>
            <a:r>
              <a:rPr lang="en-US" dirty="0" err="1"/>
              <a:t>key,value</a:t>
            </a:r>
            <a:r>
              <a:rPr lang="en-US" dirty="0"/>
              <a:t>) tuples, using </a:t>
            </a:r>
            <a:r>
              <a:rPr lang="en-US" dirty="0" err="1"/>
              <a:t>Paxos</a:t>
            </a:r>
            <a:r>
              <a:rPr lang="en-US" dirty="0"/>
              <a:t>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Here, an object with the key “Flowers” was stored in shard 0.  “Vegetables” ended up in shard 2.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07E296-7153-45BA-838B-9E15035AD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6EFAF2-F5FA-4777-9246-1766DB54F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317C71F-FCCF-49FE-A448-359659E92090}"/>
              </a:ext>
            </a:extLst>
          </p:cNvPr>
          <p:cNvSpPr/>
          <p:nvPr/>
        </p:nvSpPr>
        <p:spPr>
          <a:xfrm>
            <a:off x="6324600" y="2630635"/>
            <a:ext cx="1066800" cy="45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CFED93E-F359-4874-A3BC-BA0FCFF17FCE}"/>
              </a:ext>
            </a:extLst>
          </p:cNvPr>
          <p:cNvSpPr/>
          <p:nvPr/>
        </p:nvSpPr>
        <p:spPr>
          <a:xfrm>
            <a:off x="6477001" y="27999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D887B72-827A-493A-B04E-60978671B5EE}"/>
              </a:ext>
            </a:extLst>
          </p:cNvPr>
          <p:cNvSpPr/>
          <p:nvPr/>
        </p:nvSpPr>
        <p:spPr>
          <a:xfrm>
            <a:off x="6781800" y="27999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BAA3FB1-E81D-45BB-B5E7-FABA2D5FA4BE}"/>
              </a:ext>
            </a:extLst>
          </p:cNvPr>
          <p:cNvSpPr/>
          <p:nvPr/>
        </p:nvSpPr>
        <p:spPr>
          <a:xfrm>
            <a:off x="7086600" y="27999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F1F6EAA-F004-4881-9D14-249838032733}"/>
              </a:ext>
            </a:extLst>
          </p:cNvPr>
          <p:cNvSpPr/>
          <p:nvPr/>
        </p:nvSpPr>
        <p:spPr>
          <a:xfrm>
            <a:off x="7543800" y="2647569"/>
            <a:ext cx="1066800" cy="45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8368D9D-75A3-48AB-88B4-F3CCF1AE5E5D}"/>
              </a:ext>
            </a:extLst>
          </p:cNvPr>
          <p:cNvSpPr/>
          <p:nvPr/>
        </p:nvSpPr>
        <p:spPr>
          <a:xfrm>
            <a:off x="7696201" y="2816903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EE1E4AF-6831-46BA-97DC-04608B1A834E}"/>
              </a:ext>
            </a:extLst>
          </p:cNvPr>
          <p:cNvSpPr/>
          <p:nvPr/>
        </p:nvSpPr>
        <p:spPr>
          <a:xfrm>
            <a:off x="8001000" y="2816903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7EB3877-B44B-404E-8E6C-56E039BD0DD9}"/>
              </a:ext>
            </a:extLst>
          </p:cNvPr>
          <p:cNvSpPr/>
          <p:nvPr/>
        </p:nvSpPr>
        <p:spPr>
          <a:xfrm>
            <a:off x="8305800" y="2816903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4CC573C-D062-42F7-9B00-EF5DE7F2B252}"/>
              </a:ext>
            </a:extLst>
          </p:cNvPr>
          <p:cNvSpPr/>
          <p:nvPr/>
        </p:nvSpPr>
        <p:spPr>
          <a:xfrm>
            <a:off x="6096000" y="2402035"/>
            <a:ext cx="5714999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7E31AC1-C57A-449A-A2EE-752435981D7B}"/>
              </a:ext>
            </a:extLst>
          </p:cNvPr>
          <p:cNvSpPr/>
          <p:nvPr/>
        </p:nvSpPr>
        <p:spPr>
          <a:xfrm>
            <a:off x="8754534" y="2668735"/>
            <a:ext cx="1066800" cy="45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7BB11E6-3532-47D8-8EC6-E6BAECD1462E}"/>
              </a:ext>
            </a:extLst>
          </p:cNvPr>
          <p:cNvSpPr/>
          <p:nvPr/>
        </p:nvSpPr>
        <p:spPr>
          <a:xfrm>
            <a:off x="8906935" y="28380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9F6144A-F4C7-4134-B8CD-0AD8F3CB8282}"/>
              </a:ext>
            </a:extLst>
          </p:cNvPr>
          <p:cNvSpPr/>
          <p:nvPr/>
        </p:nvSpPr>
        <p:spPr>
          <a:xfrm>
            <a:off x="9211734" y="28380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B831EAA-7E3D-44CC-B92B-D5E41213FAC6}"/>
              </a:ext>
            </a:extLst>
          </p:cNvPr>
          <p:cNvSpPr/>
          <p:nvPr/>
        </p:nvSpPr>
        <p:spPr>
          <a:xfrm>
            <a:off x="9516534" y="28380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3638DCB-C353-4650-886A-15BD045028F1}"/>
              </a:ext>
            </a:extLst>
          </p:cNvPr>
          <p:cNvSpPr/>
          <p:nvPr/>
        </p:nvSpPr>
        <p:spPr>
          <a:xfrm>
            <a:off x="9982199" y="2859236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248ADEF-FA2A-46F5-8ACB-238934ED67C4}"/>
              </a:ext>
            </a:extLst>
          </p:cNvPr>
          <p:cNvSpPr/>
          <p:nvPr/>
        </p:nvSpPr>
        <p:spPr>
          <a:xfrm>
            <a:off x="10134599" y="2859236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A1E32EE-CE9D-4C3C-B459-6A65E15AB95A}"/>
              </a:ext>
            </a:extLst>
          </p:cNvPr>
          <p:cNvSpPr/>
          <p:nvPr/>
        </p:nvSpPr>
        <p:spPr>
          <a:xfrm>
            <a:off x="10286999" y="2859236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Multidocument 21">
            <a:extLst>
              <a:ext uri="{FF2B5EF4-FFF2-40B4-BE49-F238E27FC236}">
                <a16:creationId xmlns:a16="http://schemas.microsoft.com/office/drawing/2014/main" id="{93C43777-5E90-4E36-A944-D494448B7C4E}"/>
              </a:ext>
            </a:extLst>
          </p:cNvPr>
          <p:cNvSpPr/>
          <p:nvPr/>
        </p:nvSpPr>
        <p:spPr>
          <a:xfrm>
            <a:off x="6565229" y="2965407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Multidocument 22">
            <a:extLst>
              <a:ext uri="{FF2B5EF4-FFF2-40B4-BE49-F238E27FC236}">
                <a16:creationId xmlns:a16="http://schemas.microsoft.com/office/drawing/2014/main" id="{E862030D-0BB6-4E31-89CF-AD9FAFB685C0}"/>
              </a:ext>
            </a:extLst>
          </p:cNvPr>
          <p:cNvSpPr/>
          <p:nvPr/>
        </p:nvSpPr>
        <p:spPr>
          <a:xfrm>
            <a:off x="6872601" y="2955795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Multidocument 23">
            <a:extLst>
              <a:ext uri="{FF2B5EF4-FFF2-40B4-BE49-F238E27FC236}">
                <a16:creationId xmlns:a16="http://schemas.microsoft.com/office/drawing/2014/main" id="{CBCAF12E-CE2F-417A-AA7B-9AA1E2F399AB}"/>
              </a:ext>
            </a:extLst>
          </p:cNvPr>
          <p:cNvSpPr/>
          <p:nvPr/>
        </p:nvSpPr>
        <p:spPr>
          <a:xfrm>
            <a:off x="7177506" y="2959331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Multidocument 24">
            <a:extLst>
              <a:ext uri="{FF2B5EF4-FFF2-40B4-BE49-F238E27FC236}">
                <a16:creationId xmlns:a16="http://schemas.microsoft.com/office/drawing/2014/main" id="{47D081F1-5714-4C8B-9B7D-7E05843D7A6E}"/>
              </a:ext>
            </a:extLst>
          </p:cNvPr>
          <p:cNvSpPr/>
          <p:nvPr/>
        </p:nvSpPr>
        <p:spPr>
          <a:xfrm>
            <a:off x="7818457" y="2958004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Multidocument 25">
            <a:extLst>
              <a:ext uri="{FF2B5EF4-FFF2-40B4-BE49-F238E27FC236}">
                <a16:creationId xmlns:a16="http://schemas.microsoft.com/office/drawing/2014/main" id="{0E4B02BF-4D60-48D8-8A1D-DDF512C530A1}"/>
              </a:ext>
            </a:extLst>
          </p:cNvPr>
          <p:cNvSpPr/>
          <p:nvPr/>
        </p:nvSpPr>
        <p:spPr>
          <a:xfrm>
            <a:off x="8125829" y="2948392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Multidocument 26">
            <a:extLst>
              <a:ext uri="{FF2B5EF4-FFF2-40B4-BE49-F238E27FC236}">
                <a16:creationId xmlns:a16="http://schemas.microsoft.com/office/drawing/2014/main" id="{F398EDF0-B167-4777-9CAA-5296B0B8978A}"/>
              </a:ext>
            </a:extLst>
          </p:cNvPr>
          <p:cNvSpPr/>
          <p:nvPr/>
        </p:nvSpPr>
        <p:spPr>
          <a:xfrm>
            <a:off x="8430734" y="2951928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Multidocument 27">
            <a:extLst>
              <a:ext uri="{FF2B5EF4-FFF2-40B4-BE49-F238E27FC236}">
                <a16:creationId xmlns:a16="http://schemas.microsoft.com/office/drawing/2014/main" id="{BE81E1F4-5710-4643-8040-F524A2B1B0A1}"/>
              </a:ext>
            </a:extLst>
          </p:cNvPr>
          <p:cNvSpPr/>
          <p:nvPr/>
        </p:nvSpPr>
        <p:spPr>
          <a:xfrm>
            <a:off x="9016955" y="2975764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Multidocument 28">
            <a:extLst>
              <a:ext uri="{FF2B5EF4-FFF2-40B4-BE49-F238E27FC236}">
                <a16:creationId xmlns:a16="http://schemas.microsoft.com/office/drawing/2014/main" id="{D8C134E7-5508-41CE-A7F5-532D2E207515}"/>
              </a:ext>
            </a:extLst>
          </p:cNvPr>
          <p:cNvSpPr/>
          <p:nvPr/>
        </p:nvSpPr>
        <p:spPr>
          <a:xfrm>
            <a:off x="9324327" y="2966152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Multidocument 29">
            <a:extLst>
              <a:ext uri="{FF2B5EF4-FFF2-40B4-BE49-F238E27FC236}">
                <a16:creationId xmlns:a16="http://schemas.microsoft.com/office/drawing/2014/main" id="{94452D2E-5C11-4723-92FB-557358F6A853}"/>
              </a:ext>
            </a:extLst>
          </p:cNvPr>
          <p:cNvSpPr/>
          <p:nvPr/>
        </p:nvSpPr>
        <p:spPr>
          <a:xfrm>
            <a:off x="9629232" y="2969688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7497805-7F62-462B-8EC8-E6904CB49278}"/>
              </a:ext>
            </a:extLst>
          </p:cNvPr>
          <p:cNvSpPr txBox="1"/>
          <p:nvPr/>
        </p:nvSpPr>
        <p:spPr>
          <a:xfrm>
            <a:off x="5841364" y="2187954"/>
            <a:ext cx="88416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Flowers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36C47A-F89C-45B0-A1A5-F00475080B49}"/>
              </a:ext>
            </a:extLst>
          </p:cNvPr>
          <p:cNvSpPr txBox="1"/>
          <p:nvPr/>
        </p:nvSpPr>
        <p:spPr>
          <a:xfrm>
            <a:off x="9541792" y="2307393"/>
            <a:ext cx="140564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Vegetables</a:t>
            </a:r>
          </a:p>
        </p:txBody>
      </p:sp>
    </p:spTree>
    <p:extLst>
      <p:ext uri="{BB962C8B-B14F-4D97-AF65-F5344CB8AC3E}">
        <p14:creationId xmlns:p14="http://schemas.microsoft.com/office/powerpoint/2010/main" val="3474265855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val 52">
            <a:extLst>
              <a:ext uri="{FF2B5EF4-FFF2-40B4-BE49-F238E27FC236}">
                <a16:creationId xmlns:a16="http://schemas.microsoft.com/office/drawing/2014/main" id="{2EA974B3-6E5C-4191-88D6-F2783F78234B}"/>
              </a:ext>
            </a:extLst>
          </p:cNvPr>
          <p:cNvSpPr/>
          <p:nvPr/>
        </p:nvSpPr>
        <p:spPr>
          <a:xfrm>
            <a:off x="3277095" y="1167591"/>
            <a:ext cx="5583331" cy="239817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8345133-4A12-4654-8713-9588DC20466A}"/>
              </a:ext>
            </a:extLst>
          </p:cNvPr>
          <p:cNvSpPr/>
          <p:nvPr/>
        </p:nvSpPr>
        <p:spPr>
          <a:xfrm>
            <a:off x="3025391" y="1713294"/>
            <a:ext cx="5583331" cy="239817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6E0BEA0-C570-4EE5-AB75-C962E498E566}"/>
              </a:ext>
            </a:extLst>
          </p:cNvPr>
          <p:cNvSpPr/>
          <p:nvPr/>
        </p:nvSpPr>
        <p:spPr>
          <a:xfrm>
            <a:off x="2711734" y="2419261"/>
            <a:ext cx="5583331" cy="239817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F9F9491-5C60-443A-8023-A95AF66B2270}"/>
              </a:ext>
            </a:extLst>
          </p:cNvPr>
          <p:cNvSpPr/>
          <p:nvPr/>
        </p:nvSpPr>
        <p:spPr>
          <a:xfrm>
            <a:off x="2790786" y="3275633"/>
            <a:ext cx="9105736" cy="319507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8D6FF91-B225-46E6-AB84-616B7D47FB25}"/>
              </a:ext>
            </a:extLst>
          </p:cNvPr>
          <p:cNvSpPr/>
          <p:nvPr/>
        </p:nvSpPr>
        <p:spPr>
          <a:xfrm>
            <a:off x="3479048" y="1615947"/>
            <a:ext cx="8331952" cy="381257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AEC725F-D5B4-4847-8905-3C620D306722}"/>
              </a:ext>
            </a:extLst>
          </p:cNvPr>
          <p:cNvSpPr/>
          <p:nvPr/>
        </p:nvSpPr>
        <p:spPr>
          <a:xfrm>
            <a:off x="6533635" y="2592719"/>
            <a:ext cx="5583331" cy="239817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174039-1C30-4618-BF2B-430BC5FD1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708" y="411595"/>
            <a:ext cx="11026701" cy="1499616"/>
          </a:xfrm>
          <a:solidFill>
            <a:schemeClr val="bg1"/>
          </a:solidFill>
        </p:spPr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… Enabling </a:t>
            </a:r>
            <a:r>
              <a:rPr lang="en-US" b="1" dirty="0">
                <a:solidFill>
                  <a:srgbClr val="C00000"/>
                </a:solidFill>
              </a:rPr>
              <a:t>this kind of solution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2B0983-A73D-4A9A-A3EB-75BB7E92D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AF40DB-7C34-4D67-A12C-A06A34AFF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2CE09E-007F-475E-AC77-0B721B78D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127" y="1912422"/>
            <a:ext cx="2005758" cy="272514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C6D65DB-37F7-49E4-8C65-1FADD59D862A}"/>
              </a:ext>
            </a:extLst>
          </p:cNvPr>
          <p:cNvSpPr/>
          <p:nvPr/>
        </p:nvSpPr>
        <p:spPr>
          <a:xfrm>
            <a:off x="3782728" y="1982803"/>
            <a:ext cx="404262" cy="4168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184BFE2-42C2-47BA-8851-2B66EB025655}"/>
              </a:ext>
            </a:extLst>
          </p:cNvPr>
          <p:cNvSpPr/>
          <p:nvPr/>
        </p:nvSpPr>
        <p:spPr>
          <a:xfrm>
            <a:off x="3782729" y="2597216"/>
            <a:ext cx="404262" cy="4168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F6A3C5-D285-4931-A7E5-C3D38340EE62}"/>
              </a:ext>
            </a:extLst>
          </p:cNvPr>
          <p:cNvSpPr/>
          <p:nvPr/>
        </p:nvSpPr>
        <p:spPr>
          <a:xfrm>
            <a:off x="3782728" y="3220583"/>
            <a:ext cx="404262" cy="4168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76AB8AA-EE7B-4AF2-89DD-7A049803C9A2}"/>
              </a:ext>
            </a:extLst>
          </p:cNvPr>
          <p:cNvSpPr/>
          <p:nvPr/>
        </p:nvSpPr>
        <p:spPr>
          <a:xfrm>
            <a:off x="3782728" y="3860934"/>
            <a:ext cx="404262" cy="4168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3EB7D-4D7B-4B83-A6A1-74578EB69404}"/>
              </a:ext>
            </a:extLst>
          </p:cNvPr>
          <p:cNvSpPr txBox="1"/>
          <p:nvPr/>
        </p:nvSpPr>
        <p:spPr>
          <a:xfrm>
            <a:off x="2765921" y="4437489"/>
            <a:ext cx="3017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First tier: inexpensive computation on meta-data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D816685-99C8-4EF6-BB34-FAD825584C2B}"/>
              </a:ext>
            </a:extLst>
          </p:cNvPr>
          <p:cNvCxnSpPr>
            <a:endCxn id="9" idx="2"/>
          </p:cNvCxnSpPr>
          <p:nvPr/>
        </p:nvCxnSpPr>
        <p:spPr>
          <a:xfrm flipV="1">
            <a:off x="2146434" y="3429000"/>
            <a:ext cx="1636294" cy="3682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4DECB362-9A2C-457E-9666-6BE78B79B581}"/>
              </a:ext>
            </a:extLst>
          </p:cNvPr>
          <p:cNvSpPr/>
          <p:nvPr/>
        </p:nvSpPr>
        <p:spPr>
          <a:xfrm>
            <a:off x="5601659" y="2478235"/>
            <a:ext cx="1066800" cy="45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8AE0F62-7F1B-417C-9CD8-C6582CE81FCA}"/>
              </a:ext>
            </a:extLst>
          </p:cNvPr>
          <p:cNvSpPr/>
          <p:nvPr/>
        </p:nvSpPr>
        <p:spPr>
          <a:xfrm>
            <a:off x="5754060" y="26475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06B70C1-CCE9-4B89-9B52-B7142E607A82}"/>
              </a:ext>
            </a:extLst>
          </p:cNvPr>
          <p:cNvSpPr/>
          <p:nvPr/>
        </p:nvSpPr>
        <p:spPr>
          <a:xfrm>
            <a:off x="6058859" y="26475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B08B9AB-43C1-4A08-95B2-AEAEEEC07002}"/>
              </a:ext>
            </a:extLst>
          </p:cNvPr>
          <p:cNvSpPr/>
          <p:nvPr/>
        </p:nvSpPr>
        <p:spPr>
          <a:xfrm>
            <a:off x="6363659" y="26475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CE7D790-93C5-4A1F-86FD-418F270678EA}"/>
              </a:ext>
            </a:extLst>
          </p:cNvPr>
          <p:cNvSpPr/>
          <p:nvPr/>
        </p:nvSpPr>
        <p:spPr>
          <a:xfrm>
            <a:off x="6820859" y="2495169"/>
            <a:ext cx="1066800" cy="45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4889F94-820B-4207-9BB3-57E34E80D8EF}"/>
              </a:ext>
            </a:extLst>
          </p:cNvPr>
          <p:cNvSpPr/>
          <p:nvPr/>
        </p:nvSpPr>
        <p:spPr>
          <a:xfrm>
            <a:off x="6973260" y="2664503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C39F801-FD99-4339-B43C-A1BB783D0ECD}"/>
              </a:ext>
            </a:extLst>
          </p:cNvPr>
          <p:cNvSpPr/>
          <p:nvPr/>
        </p:nvSpPr>
        <p:spPr>
          <a:xfrm>
            <a:off x="7278059" y="2664503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EAD4300-483D-4DE1-8F4C-063179081D72}"/>
              </a:ext>
            </a:extLst>
          </p:cNvPr>
          <p:cNvSpPr/>
          <p:nvPr/>
        </p:nvSpPr>
        <p:spPr>
          <a:xfrm>
            <a:off x="7582859" y="2664503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2EAF68E-D20D-41FE-845D-EA34574A6820}"/>
              </a:ext>
            </a:extLst>
          </p:cNvPr>
          <p:cNvSpPr/>
          <p:nvPr/>
        </p:nvSpPr>
        <p:spPr>
          <a:xfrm>
            <a:off x="5373059" y="2249635"/>
            <a:ext cx="5714999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012EBFB-292D-4E48-BC80-1B0ABBD2E384}"/>
              </a:ext>
            </a:extLst>
          </p:cNvPr>
          <p:cNvSpPr/>
          <p:nvPr/>
        </p:nvSpPr>
        <p:spPr>
          <a:xfrm>
            <a:off x="8031593" y="2516335"/>
            <a:ext cx="1066800" cy="45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0483961-6F57-4B36-9100-51C78B106E1D}"/>
              </a:ext>
            </a:extLst>
          </p:cNvPr>
          <p:cNvSpPr/>
          <p:nvPr/>
        </p:nvSpPr>
        <p:spPr>
          <a:xfrm>
            <a:off x="8183994" y="26856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9B186B1-7286-4B3C-863E-4E401CAAA4DD}"/>
              </a:ext>
            </a:extLst>
          </p:cNvPr>
          <p:cNvSpPr/>
          <p:nvPr/>
        </p:nvSpPr>
        <p:spPr>
          <a:xfrm>
            <a:off x="8488793" y="26856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4625966-31F6-4432-A814-09E8CC704563}"/>
              </a:ext>
            </a:extLst>
          </p:cNvPr>
          <p:cNvSpPr/>
          <p:nvPr/>
        </p:nvSpPr>
        <p:spPr>
          <a:xfrm>
            <a:off x="8793593" y="26856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923AD60-CF97-43CB-BA24-CB8CFCC01AC4}"/>
              </a:ext>
            </a:extLst>
          </p:cNvPr>
          <p:cNvSpPr/>
          <p:nvPr/>
        </p:nvSpPr>
        <p:spPr>
          <a:xfrm>
            <a:off x="9259258" y="2706836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B377FF1-AD65-4834-918B-1644111D8403}"/>
              </a:ext>
            </a:extLst>
          </p:cNvPr>
          <p:cNvSpPr/>
          <p:nvPr/>
        </p:nvSpPr>
        <p:spPr>
          <a:xfrm>
            <a:off x="9411658" y="2706836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F045DBE-7282-40AF-8164-C15449E03692}"/>
              </a:ext>
            </a:extLst>
          </p:cNvPr>
          <p:cNvSpPr/>
          <p:nvPr/>
        </p:nvSpPr>
        <p:spPr>
          <a:xfrm>
            <a:off x="9564058" y="2706836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Multidocument 29">
            <a:extLst>
              <a:ext uri="{FF2B5EF4-FFF2-40B4-BE49-F238E27FC236}">
                <a16:creationId xmlns:a16="http://schemas.microsoft.com/office/drawing/2014/main" id="{F456D5A9-26DE-49C5-B8E1-CD48DDD4610E}"/>
              </a:ext>
            </a:extLst>
          </p:cNvPr>
          <p:cNvSpPr/>
          <p:nvPr/>
        </p:nvSpPr>
        <p:spPr>
          <a:xfrm>
            <a:off x="5842288" y="2813007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Multidocument 30">
            <a:extLst>
              <a:ext uri="{FF2B5EF4-FFF2-40B4-BE49-F238E27FC236}">
                <a16:creationId xmlns:a16="http://schemas.microsoft.com/office/drawing/2014/main" id="{0E16EE31-4FA9-40F0-8B74-1E586539F711}"/>
              </a:ext>
            </a:extLst>
          </p:cNvPr>
          <p:cNvSpPr/>
          <p:nvPr/>
        </p:nvSpPr>
        <p:spPr>
          <a:xfrm>
            <a:off x="6149660" y="2803395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owchart: Multidocument 31">
            <a:extLst>
              <a:ext uri="{FF2B5EF4-FFF2-40B4-BE49-F238E27FC236}">
                <a16:creationId xmlns:a16="http://schemas.microsoft.com/office/drawing/2014/main" id="{89A21381-B217-4FB9-A1A4-E8B0C9C3874D}"/>
              </a:ext>
            </a:extLst>
          </p:cNvPr>
          <p:cNvSpPr/>
          <p:nvPr/>
        </p:nvSpPr>
        <p:spPr>
          <a:xfrm>
            <a:off x="6454565" y="2806931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owchart: Multidocument 32">
            <a:extLst>
              <a:ext uri="{FF2B5EF4-FFF2-40B4-BE49-F238E27FC236}">
                <a16:creationId xmlns:a16="http://schemas.microsoft.com/office/drawing/2014/main" id="{BBA77762-BC13-4A49-8D5E-08E77BAA9060}"/>
              </a:ext>
            </a:extLst>
          </p:cNvPr>
          <p:cNvSpPr/>
          <p:nvPr/>
        </p:nvSpPr>
        <p:spPr>
          <a:xfrm>
            <a:off x="7095516" y="2805604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Multidocument 33">
            <a:extLst>
              <a:ext uri="{FF2B5EF4-FFF2-40B4-BE49-F238E27FC236}">
                <a16:creationId xmlns:a16="http://schemas.microsoft.com/office/drawing/2014/main" id="{3E747B65-6D22-4661-B5AB-BDB9BC06A4B7}"/>
              </a:ext>
            </a:extLst>
          </p:cNvPr>
          <p:cNvSpPr/>
          <p:nvPr/>
        </p:nvSpPr>
        <p:spPr>
          <a:xfrm>
            <a:off x="7402888" y="2795992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Multidocument 34">
            <a:extLst>
              <a:ext uri="{FF2B5EF4-FFF2-40B4-BE49-F238E27FC236}">
                <a16:creationId xmlns:a16="http://schemas.microsoft.com/office/drawing/2014/main" id="{61AA5DEC-9C03-4083-814B-8423A9CDE5FE}"/>
              </a:ext>
            </a:extLst>
          </p:cNvPr>
          <p:cNvSpPr/>
          <p:nvPr/>
        </p:nvSpPr>
        <p:spPr>
          <a:xfrm>
            <a:off x="7707793" y="2799528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lowchart: Multidocument 35">
            <a:extLst>
              <a:ext uri="{FF2B5EF4-FFF2-40B4-BE49-F238E27FC236}">
                <a16:creationId xmlns:a16="http://schemas.microsoft.com/office/drawing/2014/main" id="{1A5B70E5-1F7C-421F-957E-4B14A19F4714}"/>
              </a:ext>
            </a:extLst>
          </p:cNvPr>
          <p:cNvSpPr/>
          <p:nvPr/>
        </p:nvSpPr>
        <p:spPr>
          <a:xfrm>
            <a:off x="8294014" y="2823364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owchart: Multidocument 36">
            <a:extLst>
              <a:ext uri="{FF2B5EF4-FFF2-40B4-BE49-F238E27FC236}">
                <a16:creationId xmlns:a16="http://schemas.microsoft.com/office/drawing/2014/main" id="{69A2FA97-4634-4EF3-ABC8-51D4A2A5FE0E}"/>
              </a:ext>
            </a:extLst>
          </p:cNvPr>
          <p:cNvSpPr/>
          <p:nvPr/>
        </p:nvSpPr>
        <p:spPr>
          <a:xfrm>
            <a:off x="8601386" y="2813752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Multidocument 37">
            <a:extLst>
              <a:ext uri="{FF2B5EF4-FFF2-40B4-BE49-F238E27FC236}">
                <a16:creationId xmlns:a16="http://schemas.microsoft.com/office/drawing/2014/main" id="{65190824-2F35-4645-AC5D-329EE7C8966E}"/>
              </a:ext>
            </a:extLst>
          </p:cNvPr>
          <p:cNvSpPr/>
          <p:nvPr/>
        </p:nvSpPr>
        <p:spPr>
          <a:xfrm>
            <a:off x="8906291" y="2817288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B0D68EA-3FA3-4F99-B2B9-DBDF30B36C68}"/>
              </a:ext>
            </a:extLst>
          </p:cNvPr>
          <p:cNvSpPr txBox="1"/>
          <p:nvPr/>
        </p:nvSpPr>
        <p:spPr>
          <a:xfrm>
            <a:off x="6084472" y="4436628"/>
            <a:ext cx="5294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Key-value object store holds specialized knowledge models for categories (flowers, birds, dogs, trees…)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42AAAD24-FBF0-4F1E-A3FF-F2033E84834A}"/>
              </a:ext>
            </a:extLst>
          </p:cNvPr>
          <p:cNvSpPr/>
          <p:nvPr/>
        </p:nvSpPr>
        <p:spPr>
          <a:xfrm>
            <a:off x="4186989" y="1954727"/>
            <a:ext cx="3128211" cy="1385239"/>
          </a:xfrm>
          <a:custGeom>
            <a:avLst/>
            <a:gdLst>
              <a:gd name="connsiteX0" fmla="*/ 0 w 3128211"/>
              <a:gd name="connsiteY0" fmla="*/ 1385239 h 1385239"/>
              <a:gd name="connsiteX1" fmla="*/ 1973179 w 3128211"/>
              <a:gd name="connsiteY1" fmla="*/ 18452 h 1385239"/>
              <a:gd name="connsiteX2" fmla="*/ 3128211 w 3128211"/>
              <a:gd name="connsiteY2" fmla="*/ 721096 h 138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28211" h="1385239">
                <a:moveTo>
                  <a:pt x="0" y="1385239"/>
                </a:moveTo>
                <a:cubicBezTo>
                  <a:pt x="725905" y="757190"/>
                  <a:pt x="1451811" y="129142"/>
                  <a:pt x="1973179" y="18452"/>
                </a:cubicBezTo>
                <a:cubicBezTo>
                  <a:pt x="2494547" y="-92238"/>
                  <a:pt x="2811379" y="314429"/>
                  <a:pt x="3128211" y="721096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46F3535C-0E12-44E6-A1BF-F2A0D7665464}"/>
              </a:ext>
            </a:extLst>
          </p:cNvPr>
          <p:cNvSpPr/>
          <p:nvPr/>
        </p:nvSpPr>
        <p:spPr>
          <a:xfrm>
            <a:off x="4175875" y="1963178"/>
            <a:ext cx="4720129" cy="1385239"/>
          </a:xfrm>
          <a:custGeom>
            <a:avLst/>
            <a:gdLst>
              <a:gd name="connsiteX0" fmla="*/ 0 w 3128211"/>
              <a:gd name="connsiteY0" fmla="*/ 1385239 h 1385239"/>
              <a:gd name="connsiteX1" fmla="*/ 1973179 w 3128211"/>
              <a:gd name="connsiteY1" fmla="*/ 18452 h 1385239"/>
              <a:gd name="connsiteX2" fmla="*/ 3128211 w 3128211"/>
              <a:gd name="connsiteY2" fmla="*/ 721096 h 138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28211" h="1385239">
                <a:moveTo>
                  <a:pt x="0" y="1385239"/>
                </a:moveTo>
                <a:cubicBezTo>
                  <a:pt x="725905" y="757190"/>
                  <a:pt x="1451811" y="129142"/>
                  <a:pt x="1973179" y="18452"/>
                </a:cubicBezTo>
                <a:cubicBezTo>
                  <a:pt x="2494547" y="-92238"/>
                  <a:pt x="2811379" y="314429"/>
                  <a:pt x="3128211" y="721096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B14C6A-DF70-4882-881C-3BB3E328231F}"/>
              </a:ext>
            </a:extLst>
          </p:cNvPr>
          <p:cNvSpPr txBox="1"/>
          <p:nvPr/>
        </p:nvSpPr>
        <p:spPr>
          <a:xfrm>
            <a:off x="4186988" y="2870316"/>
            <a:ext cx="1769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Flower p=.85</a:t>
            </a:r>
            <a:br>
              <a:rPr lang="en-US" dirty="0"/>
            </a:br>
            <a:r>
              <a:rPr lang="en-US" dirty="0"/>
              <a:t>Vegetable p=.6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3D5309B-5655-4F96-8810-80E916CBC8E1}"/>
              </a:ext>
            </a:extLst>
          </p:cNvPr>
          <p:cNvSpPr txBox="1"/>
          <p:nvPr/>
        </p:nvSpPr>
        <p:spPr>
          <a:xfrm>
            <a:off x="5211833" y="1941517"/>
            <a:ext cx="88416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Flowers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89725EB-0948-4C5D-B96F-96F6168417E5}"/>
              </a:ext>
            </a:extLst>
          </p:cNvPr>
          <p:cNvSpPr txBox="1"/>
          <p:nvPr/>
        </p:nvSpPr>
        <p:spPr>
          <a:xfrm>
            <a:off x="6930745" y="1737118"/>
            <a:ext cx="140564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Vegetables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86A949F-C6D5-47B8-AA62-6DC818FC25C8}"/>
              </a:ext>
            </a:extLst>
          </p:cNvPr>
          <p:cNvSpPr/>
          <p:nvPr/>
        </p:nvSpPr>
        <p:spPr>
          <a:xfrm>
            <a:off x="4292260" y="2945330"/>
            <a:ext cx="3273668" cy="613213"/>
          </a:xfrm>
          <a:custGeom>
            <a:avLst/>
            <a:gdLst>
              <a:gd name="connsiteX0" fmla="*/ 2233061 w 2376552"/>
              <a:gd name="connsiteY0" fmla="*/ 0 h 962506"/>
              <a:gd name="connsiteX1" fmla="*/ 2136808 w 2376552"/>
              <a:gd name="connsiteY1" fmla="*/ 837397 h 962506"/>
              <a:gd name="connsiteX2" fmla="*/ 0 w 2376552"/>
              <a:gd name="connsiteY2" fmla="*/ 943275 h 96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6552" h="962506">
                <a:moveTo>
                  <a:pt x="2233061" y="0"/>
                </a:moveTo>
                <a:cubicBezTo>
                  <a:pt x="2371023" y="340092"/>
                  <a:pt x="2508985" y="680185"/>
                  <a:pt x="2136808" y="837397"/>
                </a:cubicBezTo>
                <a:cubicBezTo>
                  <a:pt x="1764631" y="994609"/>
                  <a:pt x="882315" y="968942"/>
                  <a:pt x="0" y="943275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0A1B4FFB-F94A-4438-81F0-EEAFFF66812F}"/>
              </a:ext>
            </a:extLst>
          </p:cNvPr>
          <p:cNvSpPr/>
          <p:nvPr/>
        </p:nvSpPr>
        <p:spPr>
          <a:xfrm>
            <a:off x="6668459" y="2990639"/>
            <a:ext cx="2456767" cy="1092329"/>
          </a:xfrm>
          <a:custGeom>
            <a:avLst/>
            <a:gdLst>
              <a:gd name="connsiteX0" fmla="*/ 2233061 w 2376552"/>
              <a:gd name="connsiteY0" fmla="*/ 0 h 962506"/>
              <a:gd name="connsiteX1" fmla="*/ 2136808 w 2376552"/>
              <a:gd name="connsiteY1" fmla="*/ 837397 h 962506"/>
              <a:gd name="connsiteX2" fmla="*/ 0 w 2376552"/>
              <a:gd name="connsiteY2" fmla="*/ 943275 h 96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6552" h="962506">
                <a:moveTo>
                  <a:pt x="2233061" y="0"/>
                </a:moveTo>
                <a:cubicBezTo>
                  <a:pt x="2371023" y="340092"/>
                  <a:pt x="2508985" y="680185"/>
                  <a:pt x="2136808" y="837397"/>
                </a:cubicBezTo>
                <a:cubicBezTo>
                  <a:pt x="1764631" y="994609"/>
                  <a:pt x="882315" y="968942"/>
                  <a:pt x="0" y="943275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DB36793-4762-4658-BE1B-5255DD967B04}"/>
              </a:ext>
            </a:extLst>
          </p:cNvPr>
          <p:cNvSpPr txBox="1"/>
          <p:nvPr/>
        </p:nvSpPr>
        <p:spPr>
          <a:xfrm>
            <a:off x="6455662" y="3364462"/>
            <a:ext cx="177598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Sunflower p=.97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DBFA6D2-15E4-4D18-9B4B-D1A77A865E5F}"/>
              </a:ext>
            </a:extLst>
          </p:cNvPr>
          <p:cNvSpPr txBox="1"/>
          <p:nvPr/>
        </p:nvSpPr>
        <p:spPr>
          <a:xfrm>
            <a:off x="8371265" y="3637145"/>
            <a:ext cx="237312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Zucchini blossom p=.04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6BD4B91-91C2-4F6D-8F2D-D7D0F4DE936E}"/>
              </a:ext>
            </a:extLst>
          </p:cNvPr>
          <p:cNvCxnSpPr/>
          <p:nvPr/>
        </p:nvCxnSpPr>
        <p:spPr>
          <a:xfrm flipH="1">
            <a:off x="2300438" y="3637145"/>
            <a:ext cx="1482290" cy="2706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8AF813A8-DEEA-4036-9CAC-50CAE5D87719}"/>
              </a:ext>
            </a:extLst>
          </p:cNvPr>
          <p:cNvSpPr txBox="1"/>
          <p:nvPr/>
        </p:nvSpPr>
        <p:spPr>
          <a:xfrm>
            <a:off x="2347540" y="3931316"/>
            <a:ext cx="111301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Sunflower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68020B4-0275-40F2-B739-860790D42618}"/>
              </a:ext>
            </a:extLst>
          </p:cNvPr>
          <p:cNvSpPr txBox="1"/>
          <p:nvPr/>
        </p:nvSpPr>
        <p:spPr>
          <a:xfrm>
            <a:off x="5503399" y="5823034"/>
            <a:ext cx="4083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IoT Cloud Infrastructure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6621C40-B3B1-469A-808F-4D10DCC1A99A}"/>
              </a:ext>
            </a:extLst>
          </p:cNvPr>
          <p:cNvSpPr txBox="1"/>
          <p:nvPr/>
        </p:nvSpPr>
        <p:spPr>
          <a:xfrm>
            <a:off x="3998542" y="3510006"/>
            <a:ext cx="2582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likely a sunflower!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63076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 animBg="1"/>
      <p:bldP spid="41" grpId="0" animBg="1"/>
      <p:bldP spid="42" grpId="0"/>
      <p:bldP spid="42" grpId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2" grpId="0" animBg="1"/>
      <p:bldP spid="6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AF3DC5-934D-475C-A16A-FE3D5E288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Cascade </a:t>
            </a:r>
            <a:r>
              <a:rPr lang="en-US" dirty="0">
                <a:sym typeface="Symbol" panose="05050102010706020507" pitchFamily="18" charset="2"/>
              </a:rPr>
              <a:t>queries see </a:t>
            </a:r>
            <a:r>
              <a:rPr lang="en-US" u="sng" dirty="0"/>
              <a:t>consistent cuts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00422E-9F21-4CBF-95E8-95CF5B8CB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Suppose a cooperative AI is triggered by event </a:t>
            </a:r>
            <a:r>
              <a:rPr lang="en-US" dirty="0">
                <a:sym typeface="Symbol" panose="05050102010706020507" pitchFamily="18" charset="2"/>
              </a:rPr>
              <a:t> at time .   </a:t>
            </a:r>
            <a:r>
              <a:rPr lang="en-US" dirty="0"/>
              <a:t>We run all the lambdas triggered by </a:t>
            </a:r>
            <a:r>
              <a:rPr lang="en-US" dirty="0">
                <a:sym typeface="Symbol" panose="05050102010706020507" pitchFamily="18" charset="2"/>
              </a:rPr>
              <a:t></a:t>
            </a:r>
            <a:r>
              <a:rPr lang="en-US" dirty="0"/>
              <a:t> </a:t>
            </a:r>
            <a:r>
              <a:rPr lang="en-US" dirty="0">
                <a:sym typeface="Symbol" panose="05050102010706020507" pitchFamily="18" charset="2"/>
              </a:rPr>
              <a:t>along a consistent cut “optimally close” to time  (and selected deterministically).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r>
              <a:rPr lang="en-US" dirty="0">
                <a:sym typeface="Symbol" panose="05050102010706020507" pitchFamily="18" charset="2"/>
              </a:rPr>
              <a:t>Effect: The lambda won’t see platform-induced inconsistencies.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990ABD-82DF-45A5-AF3E-247DF1EB0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974CC1-B84B-45F9-96BE-052303D2E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83005"/>
      </p:ext>
    </p:extLst>
  </p:cSld>
  <p:clrMapOvr>
    <a:masterClrMapping/>
  </p:clrMapOvr>
  <p:transition advTm="600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9" y="418526"/>
            <a:ext cx="11104140" cy="1499616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Visualization of Cascade consistency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9" y="1701764"/>
            <a:ext cx="3991070" cy="39910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379" y="1668404"/>
            <a:ext cx="4017056" cy="4017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352" y="1642200"/>
            <a:ext cx="4024648" cy="4024648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146677" y="1335024"/>
            <a:ext cx="10786871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b="1" kern="1200" cap="all" spc="10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70C0"/>
                </a:solidFill>
              </a:rPr>
              <a:t> HDFS                              Cascade using Consistent         Cascade With</a:t>
            </a:r>
            <a:br>
              <a:rPr lang="en-US" sz="2800" dirty="0">
                <a:solidFill>
                  <a:srgbClr val="0070C0"/>
                </a:solidFill>
              </a:rPr>
            </a:br>
            <a:r>
              <a:rPr lang="en-US" sz="2800" dirty="0">
                <a:solidFill>
                  <a:srgbClr val="0070C0"/>
                </a:solidFill>
              </a:rPr>
              <a:t>                                 cuts but trusting Server clocks     SENSOR Time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4686" y="5598695"/>
            <a:ext cx="11742852" cy="1115111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Cascade consistent cuts + GPS-timestamped sensor data result in clean</a:t>
            </a:r>
            <a:br>
              <a:rPr lang="en-US" sz="2800" dirty="0"/>
            </a:br>
            <a:r>
              <a:rPr lang="en-US" sz="2800" dirty="0"/>
              <a:t>input to the D-AI algorithm (in this case, a simple visualization)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849274783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C5DF5-DA83-442D-A821-6DB320B39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 conceptual insight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5A1A1-810E-40F6-8DA7-D9CB41DF3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One event may trigger many lambdas.   </a:t>
            </a:r>
          </a:p>
          <a:p>
            <a:endParaRPr lang="en-US" dirty="0"/>
          </a:p>
          <a:p>
            <a:r>
              <a:rPr lang="en-US" dirty="0"/>
              <a:t>These lambdas may need to run on multiple nodes… yet will share the same temporal index (</a:t>
            </a:r>
            <a:r>
              <a:rPr lang="en-US" dirty="0">
                <a:sym typeface="Symbol" panose="05050102010706020507" pitchFamily="18" charset="2"/>
              </a:rPr>
              <a:t> </a:t>
            </a:r>
            <a:r>
              <a:rPr lang="en-US" dirty="0"/>
              <a:t>from the trigger event </a:t>
            </a:r>
            <a:r>
              <a:rPr lang="en-US" dirty="0">
                <a:sym typeface="Symbol" panose="05050102010706020507" pitchFamily="18" charset="2"/>
              </a:rPr>
              <a:t>)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i="1" dirty="0"/>
              <a:t>A Cascade query always sees a “consistent state snapshot.”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82483D-C24E-4029-B535-5E082CE7E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947431-5355-45B0-92B2-916A30813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232022"/>
      </p:ext>
    </p:extLst>
  </p:cSld>
  <p:clrMapOvr>
    <a:masterClrMapping/>
  </p:clrMapOvr>
  <p:transition advTm="600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37A07-4AB7-4D4C-A1B6-B2F16ABE3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the consistency Model</a:t>
            </a:r>
          </a:p>
        </p:txBody>
      </p:sp>
      <p:sp>
        <p:nvSpPr>
          <p:cNvPr id="74" name="Content Placeholder 73">
            <a:extLst>
              <a:ext uri="{FF2B5EF4-FFF2-40B4-BE49-F238E27FC236}">
                <a16:creationId xmlns:a16="http://schemas.microsoft.com/office/drawing/2014/main" id="{730CE4A2-3A1D-4C34-B2CA-702D32A71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685" y="5242898"/>
            <a:ext cx="10786872" cy="1162811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ym typeface="Symbol" panose="05050102010706020507" pitchFamily="18" charset="2"/>
              </a:rPr>
              <a:t>A temporal query for time  sees a consistent cut at   </a:t>
            </a:r>
            <a:r>
              <a:rPr lang="en-US" baseline="-25000" dirty="0">
                <a:sym typeface="Symbol" panose="05050102010706020507" pitchFamily="18" charset="2"/>
              </a:rPr>
              <a:t>clock</a:t>
            </a:r>
            <a:r>
              <a:rPr lang="en-US" dirty="0">
                <a:sym typeface="Symbol" panose="05050102010706020507" pitchFamily="18" charset="2"/>
              </a:rPr>
              <a:t>. </a:t>
            </a:r>
          </a:p>
          <a:p>
            <a:r>
              <a:rPr lang="en-US" dirty="0">
                <a:sym typeface="Symbol" panose="05050102010706020507" pitchFamily="18" charset="2"/>
              </a:rPr>
              <a:t>Queries to unstable data must wait, but updates are stable within 50us.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01015C-6112-4C82-9804-E75E4E79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9D2121-50C5-4064-9D4F-E751FCAD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35</a:t>
            </a:fld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F019518-3615-484F-8447-8550D341A2A3}"/>
              </a:ext>
            </a:extLst>
          </p:cNvPr>
          <p:cNvCxnSpPr/>
          <p:nvPr/>
        </p:nvCxnSpPr>
        <p:spPr>
          <a:xfrm>
            <a:off x="10317723" y="3502271"/>
            <a:ext cx="0" cy="11269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F01D723-822F-44DA-AFBF-9643CE331246}"/>
              </a:ext>
            </a:extLst>
          </p:cNvPr>
          <p:cNvGrpSpPr/>
          <p:nvPr/>
        </p:nvGrpSpPr>
        <p:grpSpPr>
          <a:xfrm>
            <a:off x="3047430" y="2335768"/>
            <a:ext cx="1905600" cy="683153"/>
            <a:chOff x="641115" y="2359831"/>
            <a:chExt cx="1905600" cy="683153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3B1F597-3438-4CBD-8BCC-7E04B9E606CE}"/>
                </a:ext>
              </a:extLst>
            </p:cNvPr>
            <p:cNvCxnSpPr/>
            <p:nvPr/>
          </p:nvCxnSpPr>
          <p:spPr>
            <a:xfrm>
              <a:off x="1507958" y="2590800"/>
              <a:ext cx="818147" cy="405063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0C34575-49CF-4B70-8A90-0B4C6F230688}"/>
                </a:ext>
              </a:extLst>
            </p:cNvPr>
            <p:cNvSpPr txBox="1"/>
            <p:nvPr/>
          </p:nvSpPr>
          <p:spPr>
            <a:xfrm>
              <a:off x="641115" y="2359831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Put(</a:t>
              </a:r>
              <a:r>
                <a:rPr lang="en-US" b="1" dirty="0" err="1">
                  <a:solidFill>
                    <a:schemeClr val="accent2">
                      <a:lumMod val="75000"/>
                    </a:schemeClr>
                  </a:solidFill>
                </a:rPr>
                <a:t>k,v</a:t>
              </a:r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F4A595E-159B-4DEF-A0A8-EEC2D07A4C23}"/>
                </a:ext>
              </a:extLst>
            </p:cNvPr>
            <p:cNvCxnSpPr/>
            <p:nvPr/>
          </p:nvCxnSpPr>
          <p:spPr>
            <a:xfrm>
              <a:off x="2338973" y="3042984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BF999F1-23A0-453C-B6E6-D9FD0261F6B4}"/>
              </a:ext>
            </a:extLst>
          </p:cNvPr>
          <p:cNvGrpSpPr/>
          <p:nvPr/>
        </p:nvGrpSpPr>
        <p:grpSpPr>
          <a:xfrm>
            <a:off x="7143309" y="2199349"/>
            <a:ext cx="3620450" cy="1083022"/>
            <a:chOff x="-2055684" y="2359831"/>
            <a:chExt cx="3620450" cy="1083022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CDD7E87-9568-40B8-854C-66D8FB7F6F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055684" y="2680916"/>
              <a:ext cx="2891625" cy="718389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76CD80B-5201-4362-8562-79A2D6357239}"/>
                </a:ext>
              </a:extLst>
            </p:cNvPr>
            <p:cNvSpPr txBox="1"/>
            <p:nvPr/>
          </p:nvSpPr>
          <p:spPr>
            <a:xfrm>
              <a:off x="641115" y="2359831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Put(</a:t>
              </a:r>
              <a:r>
                <a:rPr lang="en-US" b="1" dirty="0" err="1">
                  <a:solidFill>
                    <a:schemeClr val="accent2">
                      <a:lumMod val="75000"/>
                    </a:schemeClr>
                  </a:solidFill>
                </a:rPr>
                <a:t>k,v</a:t>
              </a:r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0572549-BAFA-47C3-AAE5-2EE6B82B9A7D}"/>
                </a:ext>
              </a:extLst>
            </p:cNvPr>
            <p:cNvCxnSpPr/>
            <p:nvPr/>
          </p:nvCxnSpPr>
          <p:spPr>
            <a:xfrm>
              <a:off x="-2051864" y="3442853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8ED37E1-C2AF-4866-B87A-2B2FDEC6D50D}"/>
              </a:ext>
            </a:extLst>
          </p:cNvPr>
          <p:cNvGrpSpPr/>
          <p:nvPr/>
        </p:nvGrpSpPr>
        <p:grpSpPr>
          <a:xfrm>
            <a:off x="3069460" y="2602791"/>
            <a:ext cx="1905600" cy="683153"/>
            <a:chOff x="641115" y="2359831"/>
            <a:chExt cx="1905600" cy="683153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160C8E9-DF5F-4872-9668-93A41C0A6387}"/>
                </a:ext>
              </a:extLst>
            </p:cNvPr>
            <p:cNvCxnSpPr/>
            <p:nvPr/>
          </p:nvCxnSpPr>
          <p:spPr>
            <a:xfrm>
              <a:off x="1507958" y="2590800"/>
              <a:ext cx="818147" cy="405063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28B77F6-8356-4387-AEF4-2283DE36932C}"/>
                </a:ext>
              </a:extLst>
            </p:cNvPr>
            <p:cNvSpPr txBox="1"/>
            <p:nvPr/>
          </p:nvSpPr>
          <p:spPr>
            <a:xfrm>
              <a:off x="641115" y="2359831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Put(</a:t>
              </a:r>
              <a:r>
                <a:rPr lang="en-US" b="1" dirty="0" err="1">
                  <a:solidFill>
                    <a:srgbClr val="C00000"/>
                  </a:solidFill>
                </a:rPr>
                <a:t>k,v</a:t>
              </a:r>
              <a:r>
                <a:rPr lang="en-US" b="1" dirty="0">
                  <a:solidFill>
                    <a:srgbClr val="C00000"/>
                  </a:solidFill>
                </a:rPr>
                <a:t>)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7A29750-D584-4EF3-AF5B-780FB1D86FD5}"/>
                </a:ext>
              </a:extLst>
            </p:cNvPr>
            <p:cNvCxnSpPr/>
            <p:nvPr/>
          </p:nvCxnSpPr>
          <p:spPr>
            <a:xfrm>
              <a:off x="2338973" y="3042984"/>
              <a:ext cx="207742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C9F6100-F379-4752-A51E-41BDA1CF4E6C}"/>
              </a:ext>
            </a:extLst>
          </p:cNvPr>
          <p:cNvGrpSpPr/>
          <p:nvPr/>
        </p:nvGrpSpPr>
        <p:grpSpPr>
          <a:xfrm>
            <a:off x="3108206" y="3342769"/>
            <a:ext cx="1905600" cy="683153"/>
            <a:chOff x="641115" y="2359831"/>
            <a:chExt cx="1905600" cy="683153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A6D29309-BD03-4108-B1EC-0ADF84B81F3A}"/>
                </a:ext>
              </a:extLst>
            </p:cNvPr>
            <p:cNvCxnSpPr/>
            <p:nvPr/>
          </p:nvCxnSpPr>
          <p:spPr>
            <a:xfrm>
              <a:off x="1507958" y="2590800"/>
              <a:ext cx="818147" cy="405063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3F7F083-3B32-4CD5-9239-E1CFD956448B}"/>
                </a:ext>
              </a:extLst>
            </p:cNvPr>
            <p:cNvSpPr txBox="1"/>
            <p:nvPr/>
          </p:nvSpPr>
          <p:spPr>
            <a:xfrm>
              <a:off x="641115" y="2359831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Put(</a:t>
              </a:r>
              <a:r>
                <a:rPr lang="en-US" b="1" dirty="0" err="1">
                  <a:solidFill>
                    <a:schemeClr val="accent2">
                      <a:lumMod val="75000"/>
                    </a:schemeClr>
                  </a:solidFill>
                </a:rPr>
                <a:t>k,v</a:t>
              </a:r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F84E0EBF-592D-489B-8EC4-4095D3702BBC}"/>
                </a:ext>
              </a:extLst>
            </p:cNvPr>
            <p:cNvCxnSpPr/>
            <p:nvPr/>
          </p:nvCxnSpPr>
          <p:spPr>
            <a:xfrm>
              <a:off x="2338973" y="3042984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C8297BE-8420-4C42-961D-88AE85F9EF60}"/>
              </a:ext>
            </a:extLst>
          </p:cNvPr>
          <p:cNvCxnSpPr/>
          <p:nvPr/>
        </p:nvCxnSpPr>
        <p:spPr>
          <a:xfrm>
            <a:off x="7146711" y="4624137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7A9A865-CA20-4511-8ED9-B9400BCADF69}"/>
              </a:ext>
            </a:extLst>
          </p:cNvPr>
          <p:cNvCxnSpPr/>
          <p:nvPr/>
        </p:nvCxnSpPr>
        <p:spPr>
          <a:xfrm>
            <a:off x="7941359" y="4479757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2AB2CBB-BE1F-461E-BDD4-30523A5FCF1F}"/>
              </a:ext>
            </a:extLst>
          </p:cNvPr>
          <p:cNvCxnSpPr/>
          <p:nvPr/>
        </p:nvCxnSpPr>
        <p:spPr>
          <a:xfrm>
            <a:off x="8789789" y="4304618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57F423ED-D2A5-41B4-98E6-4AC5D4DFBA50}"/>
              </a:ext>
            </a:extLst>
          </p:cNvPr>
          <p:cNvSpPr/>
          <p:nvPr/>
        </p:nvSpPr>
        <p:spPr>
          <a:xfrm>
            <a:off x="2205877" y="2566737"/>
            <a:ext cx="691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Symbol" panose="05050102010706020507" pitchFamily="18" charset="2"/>
              </a:rPr>
              <a:t>(, ) </a:t>
            </a:r>
            <a:endParaRPr lang="en-US"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2A2F9D3E-4651-4890-A6E8-A68A8CFC47FA}"/>
              </a:ext>
            </a:extLst>
          </p:cNvPr>
          <p:cNvPicPr/>
          <p:nvPr/>
        </p:nvPicPr>
        <p:blipFill>
          <a:blip r:embed="rId2"/>
          <a:stretch/>
        </p:blipFill>
        <p:spPr>
          <a:xfrm flipH="1">
            <a:off x="1512523" y="2475097"/>
            <a:ext cx="663529" cy="663529"/>
          </a:xfrm>
          <a:prstGeom prst="rect">
            <a:avLst/>
          </a:prstGeom>
          <a:ln w="0">
            <a:noFill/>
          </a:ln>
        </p:spPr>
      </p:pic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49133A3F-AF77-4078-B640-8DF4B26949D4}"/>
              </a:ext>
            </a:extLst>
          </p:cNvPr>
          <p:cNvCxnSpPr>
            <a:endCxn id="40" idx="1"/>
          </p:cNvCxnSpPr>
          <p:nvPr/>
        </p:nvCxnSpPr>
        <p:spPr>
          <a:xfrm>
            <a:off x="2783305" y="2769268"/>
            <a:ext cx="286155" cy="181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5322A821-1264-4DFA-8713-9714FC5810D4}"/>
              </a:ext>
            </a:extLst>
          </p:cNvPr>
          <p:cNvSpPr/>
          <p:nvPr/>
        </p:nvSpPr>
        <p:spPr>
          <a:xfrm>
            <a:off x="4042611" y="3606921"/>
            <a:ext cx="5678905" cy="453051"/>
          </a:xfrm>
          <a:custGeom>
            <a:avLst/>
            <a:gdLst>
              <a:gd name="connsiteX0" fmla="*/ 0 w 5678905"/>
              <a:gd name="connsiteY0" fmla="*/ 355479 h 453051"/>
              <a:gd name="connsiteX1" fmla="*/ 1098884 w 5678905"/>
              <a:gd name="connsiteY1" fmla="*/ 146932 h 453051"/>
              <a:gd name="connsiteX2" fmla="*/ 2141621 w 5678905"/>
              <a:gd name="connsiteY2" fmla="*/ 451732 h 453051"/>
              <a:gd name="connsiteX3" fmla="*/ 3152273 w 5678905"/>
              <a:gd name="connsiteY3" fmla="*/ 2553 h 453051"/>
              <a:gd name="connsiteX4" fmla="*/ 4467726 w 5678905"/>
              <a:gd name="connsiteY4" fmla="*/ 259226 h 453051"/>
              <a:gd name="connsiteX5" fmla="*/ 5678905 w 5678905"/>
              <a:gd name="connsiteY5" fmla="*/ 50679 h 4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8905" h="453051">
                <a:moveTo>
                  <a:pt x="0" y="355479"/>
                </a:moveTo>
                <a:cubicBezTo>
                  <a:pt x="370973" y="243184"/>
                  <a:pt x="741947" y="130890"/>
                  <a:pt x="1098884" y="146932"/>
                </a:cubicBezTo>
                <a:cubicBezTo>
                  <a:pt x="1455821" y="162974"/>
                  <a:pt x="1799390" y="475795"/>
                  <a:pt x="2141621" y="451732"/>
                </a:cubicBezTo>
                <a:cubicBezTo>
                  <a:pt x="2483853" y="427669"/>
                  <a:pt x="2764589" y="34637"/>
                  <a:pt x="3152273" y="2553"/>
                </a:cubicBezTo>
                <a:cubicBezTo>
                  <a:pt x="3539957" y="-29531"/>
                  <a:pt x="4046621" y="251205"/>
                  <a:pt x="4467726" y="259226"/>
                </a:cubicBezTo>
                <a:cubicBezTo>
                  <a:pt x="4888831" y="267247"/>
                  <a:pt x="5283868" y="158963"/>
                  <a:pt x="5678905" y="5067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1AA9E35D-5F3F-465B-AC52-BC5FD99868E9}"/>
              </a:ext>
            </a:extLst>
          </p:cNvPr>
          <p:cNvCxnSpPr/>
          <p:nvPr/>
        </p:nvCxnSpPr>
        <p:spPr>
          <a:xfrm>
            <a:off x="9830230" y="3741139"/>
            <a:ext cx="0" cy="11269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1AD67A1A-EFB6-4903-8BC8-F32CDBDF547F}"/>
              </a:ext>
            </a:extLst>
          </p:cNvPr>
          <p:cNvSpPr txBox="1"/>
          <p:nvPr/>
        </p:nvSpPr>
        <p:spPr>
          <a:xfrm rot="16200000">
            <a:off x="8641749" y="2461028"/>
            <a:ext cx="196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Stable portion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C428487-AAC2-4C71-8BAE-42709741F99F}"/>
              </a:ext>
            </a:extLst>
          </p:cNvPr>
          <p:cNvSpPr txBox="1"/>
          <p:nvPr/>
        </p:nvSpPr>
        <p:spPr>
          <a:xfrm rot="16200000">
            <a:off x="8657166" y="3832515"/>
            <a:ext cx="196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Unstable tail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EDD79D2-17DE-442A-BB74-E3F2F10C22BA}"/>
              </a:ext>
            </a:extLst>
          </p:cNvPr>
          <p:cNvSpPr txBox="1"/>
          <p:nvPr/>
        </p:nvSpPr>
        <p:spPr>
          <a:xfrm>
            <a:off x="4486939" y="3154718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endParaRPr lang="en-US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7804926-D519-4284-81CF-C136EB417369}"/>
              </a:ext>
            </a:extLst>
          </p:cNvPr>
          <p:cNvSpPr txBox="1"/>
          <p:nvPr/>
        </p:nvSpPr>
        <p:spPr>
          <a:xfrm>
            <a:off x="4486944" y="1963152"/>
            <a:ext cx="5234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Each Cascade shard has its own </a:t>
            </a:r>
            <a:r>
              <a:rPr lang="en-US" i="1" dirty="0" err="1"/>
              <a:t>Paxos</a:t>
            </a:r>
            <a:r>
              <a:rPr lang="en-US" i="1" dirty="0"/>
              <a:t>-based log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43C9251-2206-4B24-8822-95E1726EAE6D}"/>
              </a:ext>
            </a:extLst>
          </p:cNvPr>
          <p:cNvSpPr txBox="1"/>
          <p:nvPr/>
        </p:nvSpPr>
        <p:spPr>
          <a:xfrm>
            <a:off x="415714" y="3928496"/>
            <a:ext cx="3568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FFFF00"/>
                </a:highlight>
              </a:rPr>
              <a:t>Each </a:t>
            </a:r>
            <a:r>
              <a:rPr lang="en-US" dirty="0">
                <a:highlight>
                  <a:srgbClr val="FFFF00"/>
                </a:highlight>
                <a:sym typeface="Symbol" panose="05050102010706020507" pitchFamily="18" charset="2"/>
              </a:rPr>
              <a:t> is triggered by an upcall</a:t>
            </a:r>
            <a:br>
              <a:rPr lang="en-US" dirty="0">
                <a:highlight>
                  <a:srgbClr val="FFFF00"/>
                </a:highlight>
                <a:sym typeface="Symbol" panose="05050102010706020507" pitchFamily="18" charset="2"/>
              </a:rPr>
            </a:br>
            <a:r>
              <a:rPr lang="en-US" dirty="0">
                <a:highlight>
                  <a:srgbClr val="FFFF00"/>
                </a:highlight>
                <a:sym typeface="Symbol" panose="05050102010706020507" pitchFamily="18" charset="2"/>
              </a:rPr>
              <a:t>from a “watcher” monitoring some</a:t>
            </a:r>
            <a:br>
              <a:rPr lang="en-US" dirty="0">
                <a:highlight>
                  <a:srgbClr val="FFFF00"/>
                </a:highlight>
                <a:sym typeface="Symbol" panose="05050102010706020507" pitchFamily="18" charset="2"/>
              </a:rPr>
            </a:br>
            <a:r>
              <a:rPr lang="en-US" dirty="0">
                <a:highlight>
                  <a:srgbClr val="FFFF00"/>
                </a:highlight>
                <a:sym typeface="Symbol" panose="05050102010706020507" pitchFamily="18" charset="2"/>
              </a:rPr>
              <a:t>key (or pattern)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100" name="Graphic 99" descr="Cow with solid fill">
            <a:extLst>
              <a:ext uri="{FF2B5EF4-FFF2-40B4-BE49-F238E27FC236}">
                <a16:creationId xmlns:a16="http://schemas.microsoft.com/office/drawing/2014/main" id="{2C1E3E53-0354-436C-8FB6-BB3721517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0683" y="2849114"/>
            <a:ext cx="555437" cy="555437"/>
          </a:xfrm>
          <a:prstGeom prst="rect">
            <a:avLst/>
          </a:prstGeom>
        </p:spPr>
      </p:pic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733E6609-6AEE-482F-AB58-35F0D1F16FA4}"/>
              </a:ext>
            </a:extLst>
          </p:cNvPr>
          <p:cNvCxnSpPr>
            <a:cxnSpLocks/>
          </p:cNvCxnSpPr>
          <p:nvPr/>
        </p:nvCxnSpPr>
        <p:spPr>
          <a:xfrm>
            <a:off x="4732420" y="3791586"/>
            <a:ext cx="1" cy="104511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2CA80754-0D4F-493E-A2A2-F51B6AB15945}"/>
              </a:ext>
            </a:extLst>
          </p:cNvPr>
          <p:cNvCxnSpPr>
            <a:cxnSpLocks/>
          </p:cNvCxnSpPr>
          <p:nvPr/>
        </p:nvCxnSpPr>
        <p:spPr>
          <a:xfrm>
            <a:off x="4953030" y="3741139"/>
            <a:ext cx="3981" cy="1095557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3996BF93-3DD3-460F-BE20-955879EB1E3A}"/>
              </a:ext>
            </a:extLst>
          </p:cNvPr>
          <p:cNvCxnSpPr>
            <a:cxnSpLocks/>
          </p:cNvCxnSpPr>
          <p:nvPr/>
        </p:nvCxnSpPr>
        <p:spPr>
          <a:xfrm>
            <a:off x="5526489" y="3834057"/>
            <a:ext cx="0" cy="1002639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FB4DCE94-DEAC-45A7-8222-EF6CB712EC6B}"/>
              </a:ext>
            </a:extLst>
          </p:cNvPr>
          <p:cNvCxnSpPr>
            <a:cxnSpLocks/>
          </p:cNvCxnSpPr>
          <p:nvPr/>
        </p:nvCxnSpPr>
        <p:spPr>
          <a:xfrm>
            <a:off x="5751079" y="3928496"/>
            <a:ext cx="0" cy="90820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5288CC6D-229F-4F62-A51A-037852C5A871}"/>
              </a:ext>
            </a:extLst>
          </p:cNvPr>
          <p:cNvCxnSpPr>
            <a:cxnSpLocks/>
          </p:cNvCxnSpPr>
          <p:nvPr/>
        </p:nvCxnSpPr>
        <p:spPr>
          <a:xfrm>
            <a:off x="6324244" y="3978801"/>
            <a:ext cx="0" cy="857895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CE230CA3-0E97-4B5B-B5E6-105A78909D74}"/>
              </a:ext>
            </a:extLst>
          </p:cNvPr>
          <p:cNvCxnSpPr>
            <a:cxnSpLocks/>
          </p:cNvCxnSpPr>
          <p:nvPr/>
        </p:nvCxnSpPr>
        <p:spPr>
          <a:xfrm>
            <a:off x="6554362" y="3906252"/>
            <a:ext cx="0" cy="930444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4F18311C-7F21-4964-BE03-2E4E30644EC9}"/>
              </a:ext>
            </a:extLst>
          </p:cNvPr>
          <p:cNvCxnSpPr>
            <a:cxnSpLocks/>
          </p:cNvCxnSpPr>
          <p:nvPr/>
        </p:nvCxnSpPr>
        <p:spPr>
          <a:xfrm flipH="1">
            <a:off x="7133076" y="3597801"/>
            <a:ext cx="2343" cy="1257357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63044614-0959-4616-9FFF-AC369B5E62B5}"/>
              </a:ext>
            </a:extLst>
          </p:cNvPr>
          <p:cNvCxnSpPr>
            <a:cxnSpLocks/>
          </p:cNvCxnSpPr>
          <p:nvPr/>
        </p:nvCxnSpPr>
        <p:spPr>
          <a:xfrm flipH="1">
            <a:off x="7357540" y="3606921"/>
            <a:ext cx="13761" cy="1229775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A3299337-7780-486A-84F7-C43B84BBE692}"/>
              </a:ext>
            </a:extLst>
          </p:cNvPr>
          <p:cNvCxnSpPr>
            <a:cxnSpLocks/>
          </p:cNvCxnSpPr>
          <p:nvPr/>
        </p:nvCxnSpPr>
        <p:spPr>
          <a:xfrm>
            <a:off x="7937348" y="3741139"/>
            <a:ext cx="1" cy="1095557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28927CBE-9E6F-4ED2-9D48-C080390C2E31}"/>
              </a:ext>
            </a:extLst>
          </p:cNvPr>
          <p:cNvCxnSpPr>
            <a:cxnSpLocks/>
          </p:cNvCxnSpPr>
          <p:nvPr/>
        </p:nvCxnSpPr>
        <p:spPr>
          <a:xfrm>
            <a:off x="8169902" y="3822007"/>
            <a:ext cx="1" cy="1014689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CB987F93-9802-4B19-BB41-02BD6A992004}"/>
              </a:ext>
            </a:extLst>
          </p:cNvPr>
          <p:cNvCxnSpPr>
            <a:cxnSpLocks/>
          </p:cNvCxnSpPr>
          <p:nvPr/>
        </p:nvCxnSpPr>
        <p:spPr>
          <a:xfrm>
            <a:off x="8749770" y="3833446"/>
            <a:ext cx="0" cy="100325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80498761-0E95-4B84-B53E-E60578B31F16}"/>
              </a:ext>
            </a:extLst>
          </p:cNvPr>
          <p:cNvCxnSpPr>
            <a:cxnSpLocks/>
          </p:cNvCxnSpPr>
          <p:nvPr/>
        </p:nvCxnSpPr>
        <p:spPr>
          <a:xfrm>
            <a:off x="8974360" y="3833446"/>
            <a:ext cx="0" cy="100325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Straight Arrow Connector 395">
            <a:extLst>
              <a:ext uri="{FF2B5EF4-FFF2-40B4-BE49-F238E27FC236}">
                <a16:creationId xmlns:a16="http://schemas.microsoft.com/office/drawing/2014/main" id="{904075F1-2FF3-479E-95BD-83ECCA930FEC}"/>
              </a:ext>
            </a:extLst>
          </p:cNvPr>
          <p:cNvCxnSpPr>
            <a:cxnSpLocks/>
          </p:cNvCxnSpPr>
          <p:nvPr/>
        </p:nvCxnSpPr>
        <p:spPr>
          <a:xfrm>
            <a:off x="4732420" y="2634419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Arrow Connector 399">
            <a:extLst>
              <a:ext uri="{FF2B5EF4-FFF2-40B4-BE49-F238E27FC236}">
                <a16:creationId xmlns:a16="http://schemas.microsoft.com/office/drawing/2014/main" id="{3DC7997B-CA9D-489D-9CB2-863E81738092}"/>
              </a:ext>
            </a:extLst>
          </p:cNvPr>
          <p:cNvCxnSpPr>
            <a:cxnSpLocks/>
          </p:cNvCxnSpPr>
          <p:nvPr/>
        </p:nvCxnSpPr>
        <p:spPr>
          <a:xfrm>
            <a:off x="4955020" y="2618378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Arrow Connector 400">
            <a:extLst>
              <a:ext uri="{FF2B5EF4-FFF2-40B4-BE49-F238E27FC236}">
                <a16:creationId xmlns:a16="http://schemas.microsoft.com/office/drawing/2014/main" id="{604E39CF-708D-4873-A6BA-BFE3641C132A}"/>
              </a:ext>
            </a:extLst>
          </p:cNvPr>
          <p:cNvCxnSpPr>
            <a:cxnSpLocks/>
          </p:cNvCxnSpPr>
          <p:nvPr/>
        </p:nvCxnSpPr>
        <p:spPr>
          <a:xfrm>
            <a:off x="5526489" y="2649549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Arrow Connector 401">
            <a:extLst>
              <a:ext uri="{FF2B5EF4-FFF2-40B4-BE49-F238E27FC236}">
                <a16:creationId xmlns:a16="http://schemas.microsoft.com/office/drawing/2014/main" id="{63DC23BC-C31A-4EFC-B3EB-DC03DFC3CEF2}"/>
              </a:ext>
            </a:extLst>
          </p:cNvPr>
          <p:cNvCxnSpPr>
            <a:cxnSpLocks/>
          </p:cNvCxnSpPr>
          <p:nvPr/>
        </p:nvCxnSpPr>
        <p:spPr>
          <a:xfrm>
            <a:off x="5751079" y="264000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Arrow Connector 402">
            <a:extLst>
              <a:ext uri="{FF2B5EF4-FFF2-40B4-BE49-F238E27FC236}">
                <a16:creationId xmlns:a16="http://schemas.microsoft.com/office/drawing/2014/main" id="{92E586F6-0789-4377-AB37-0B2CC0FBBC99}"/>
              </a:ext>
            </a:extLst>
          </p:cNvPr>
          <p:cNvCxnSpPr>
            <a:cxnSpLocks/>
          </p:cNvCxnSpPr>
          <p:nvPr/>
        </p:nvCxnSpPr>
        <p:spPr>
          <a:xfrm>
            <a:off x="6324244" y="264000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4" name="Straight Arrow Connector 403">
            <a:extLst>
              <a:ext uri="{FF2B5EF4-FFF2-40B4-BE49-F238E27FC236}">
                <a16:creationId xmlns:a16="http://schemas.microsoft.com/office/drawing/2014/main" id="{055146C5-D895-4D06-8E77-C7DE80C6DEE2}"/>
              </a:ext>
            </a:extLst>
          </p:cNvPr>
          <p:cNvCxnSpPr>
            <a:cxnSpLocks/>
          </p:cNvCxnSpPr>
          <p:nvPr/>
        </p:nvCxnSpPr>
        <p:spPr>
          <a:xfrm>
            <a:off x="6554362" y="2649549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Arrow Connector 404">
            <a:extLst>
              <a:ext uri="{FF2B5EF4-FFF2-40B4-BE49-F238E27FC236}">
                <a16:creationId xmlns:a16="http://schemas.microsoft.com/office/drawing/2014/main" id="{867CDDBA-040A-406C-A360-B61A3A5DDB90}"/>
              </a:ext>
            </a:extLst>
          </p:cNvPr>
          <p:cNvCxnSpPr>
            <a:cxnSpLocks/>
          </p:cNvCxnSpPr>
          <p:nvPr/>
        </p:nvCxnSpPr>
        <p:spPr>
          <a:xfrm>
            <a:off x="7134247" y="266582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Straight Arrow Connector 405">
            <a:extLst>
              <a:ext uri="{FF2B5EF4-FFF2-40B4-BE49-F238E27FC236}">
                <a16:creationId xmlns:a16="http://schemas.microsoft.com/office/drawing/2014/main" id="{B303FDE3-1865-4884-A634-7C7DAB407C4D}"/>
              </a:ext>
            </a:extLst>
          </p:cNvPr>
          <p:cNvCxnSpPr>
            <a:cxnSpLocks/>
          </p:cNvCxnSpPr>
          <p:nvPr/>
        </p:nvCxnSpPr>
        <p:spPr>
          <a:xfrm>
            <a:off x="7364420" y="264000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Straight Arrow Connector 406">
            <a:extLst>
              <a:ext uri="{FF2B5EF4-FFF2-40B4-BE49-F238E27FC236}">
                <a16:creationId xmlns:a16="http://schemas.microsoft.com/office/drawing/2014/main" id="{E420EEB5-8EF1-479A-89E8-738CCB082187}"/>
              </a:ext>
            </a:extLst>
          </p:cNvPr>
          <p:cNvCxnSpPr>
            <a:cxnSpLocks/>
          </p:cNvCxnSpPr>
          <p:nvPr/>
        </p:nvCxnSpPr>
        <p:spPr>
          <a:xfrm>
            <a:off x="7937348" y="264043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8" name="Straight Arrow Connector 407">
            <a:extLst>
              <a:ext uri="{FF2B5EF4-FFF2-40B4-BE49-F238E27FC236}">
                <a16:creationId xmlns:a16="http://schemas.microsoft.com/office/drawing/2014/main" id="{6A0D8ED1-CA93-4ABE-9E5E-9DD37F39E3EE}"/>
              </a:ext>
            </a:extLst>
          </p:cNvPr>
          <p:cNvCxnSpPr>
            <a:cxnSpLocks/>
          </p:cNvCxnSpPr>
          <p:nvPr/>
        </p:nvCxnSpPr>
        <p:spPr>
          <a:xfrm>
            <a:off x="8169902" y="2649549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" name="Straight Arrow Connector 408">
            <a:extLst>
              <a:ext uri="{FF2B5EF4-FFF2-40B4-BE49-F238E27FC236}">
                <a16:creationId xmlns:a16="http://schemas.microsoft.com/office/drawing/2014/main" id="{ADAFB680-5871-4E1F-B8C0-7FDC5AD8288C}"/>
              </a:ext>
            </a:extLst>
          </p:cNvPr>
          <p:cNvCxnSpPr>
            <a:cxnSpLocks/>
          </p:cNvCxnSpPr>
          <p:nvPr/>
        </p:nvCxnSpPr>
        <p:spPr>
          <a:xfrm>
            <a:off x="8751570" y="2634875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" name="Straight Arrow Connector 409">
            <a:extLst>
              <a:ext uri="{FF2B5EF4-FFF2-40B4-BE49-F238E27FC236}">
                <a16:creationId xmlns:a16="http://schemas.microsoft.com/office/drawing/2014/main" id="{C22A0E76-0961-44A7-ABAF-347825E59FE9}"/>
              </a:ext>
            </a:extLst>
          </p:cNvPr>
          <p:cNvCxnSpPr>
            <a:cxnSpLocks/>
          </p:cNvCxnSpPr>
          <p:nvPr/>
        </p:nvCxnSpPr>
        <p:spPr>
          <a:xfrm>
            <a:off x="8974359" y="264000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B005339-0F3E-4CC5-B05A-729395C8AE58}"/>
              </a:ext>
            </a:extLst>
          </p:cNvPr>
          <p:cNvSpPr txBox="1"/>
          <p:nvPr/>
        </p:nvSpPr>
        <p:spPr>
          <a:xfrm rot="16200000">
            <a:off x="9483354" y="3433908"/>
            <a:ext cx="1299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36913A6-8C1D-4667-BA32-66414A45B651}"/>
              </a:ext>
            </a:extLst>
          </p:cNvPr>
          <p:cNvCxnSpPr>
            <a:cxnSpLocks/>
          </p:cNvCxnSpPr>
          <p:nvPr/>
        </p:nvCxnSpPr>
        <p:spPr>
          <a:xfrm>
            <a:off x="4732420" y="2582779"/>
            <a:ext cx="0" cy="120880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DCEB19E-1164-446D-9B7D-DFA00ADB55D2}"/>
              </a:ext>
            </a:extLst>
          </p:cNvPr>
          <p:cNvCxnSpPr>
            <a:cxnSpLocks/>
          </p:cNvCxnSpPr>
          <p:nvPr/>
        </p:nvCxnSpPr>
        <p:spPr>
          <a:xfrm flipH="1">
            <a:off x="4953030" y="2582779"/>
            <a:ext cx="3980" cy="121938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C57C40B0-D4F8-4792-B287-95FB49B974D9}"/>
              </a:ext>
            </a:extLst>
          </p:cNvPr>
          <p:cNvSpPr/>
          <p:nvPr/>
        </p:nvSpPr>
        <p:spPr>
          <a:xfrm>
            <a:off x="4563978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26A404B-F418-498E-865C-3CB8D6482FC5}"/>
              </a:ext>
            </a:extLst>
          </p:cNvPr>
          <p:cNvCxnSpPr>
            <a:cxnSpLocks/>
          </p:cNvCxnSpPr>
          <p:nvPr/>
        </p:nvCxnSpPr>
        <p:spPr>
          <a:xfrm>
            <a:off x="5526489" y="2582779"/>
            <a:ext cx="0" cy="1295221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5633AC3-E0FB-47D5-B85A-92CD1D2BD3C0}"/>
              </a:ext>
            </a:extLst>
          </p:cNvPr>
          <p:cNvCxnSpPr>
            <a:cxnSpLocks/>
          </p:cNvCxnSpPr>
          <p:nvPr/>
        </p:nvCxnSpPr>
        <p:spPr>
          <a:xfrm>
            <a:off x="5751079" y="2582779"/>
            <a:ext cx="0" cy="1376392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1845C8C1-5684-4C05-AA55-46794C67C294}"/>
              </a:ext>
            </a:extLst>
          </p:cNvPr>
          <p:cNvSpPr/>
          <p:nvPr/>
        </p:nvSpPr>
        <p:spPr>
          <a:xfrm>
            <a:off x="535804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FC062B-5731-456C-84CB-DDC7BA2608CE}"/>
              </a:ext>
            </a:extLst>
          </p:cNvPr>
          <p:cNvCxnSpPr>
            <a:cxnSpLocks/>
          </p:cNvCxnSpPr>
          <p:nvPr/>
        </p:nvCxnSpPr>
        <p:spPr>
          <a:xfrm>
            <a:off x="6324244" y="2582779"/>
            <a:ext cx="0" cy="147719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BB26DE4-BF7C-41E3-AAC6-9D50FB903A0C}"/>
              </a:ext>
            </a:extLst>
          </p:cNvPr>
          <p:cNvCxnSpPr>
            <a:cxnSpLocks/>
          </p:cNvCxnSpPr>
          <p:nvPr/>
        </p:nvCxnSpPr>
        <p:spPr>
          <a:xfrm>
            <a:off x="6549129" y="2582779"/>
            <a:ext cx="10467" cy="134571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33FEA673-090C-443C-952F-839FE428456E}"/>
              </a:ext>
            </a:extLst>
          </p:cNvPr>
          <p:cNvSpPr/>
          <p:nvPr/>
        </p:nvSpPr>
        <p:spPr>
          <a:xfrm>
            <a:off x="615609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BE34CC9-4561-4BE2-99FF-03ECAC652DA4}"/>
              </a:ext>
            </a:extLst>
          </p:cNvPr>
          <p:cNvCxnSpPr>
            <a:cxnSpLocks/>
          </p:cNvCxnSpPr>
          <p:nvPr/>
        </p:nvCxnSpPr>
        <p:spPr>
          <a:xfrm>
            <a:off x="7134247" y="2582779"/>
            <a:ext cx="0" cy="111528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EB31E4F-212C-42AA-8805-BFEB3F36397E}"/>
              </a:ext>
            </a:extLst>
          </p:cNvPr>
          <p:cNvCxnSpPr>
            <a:cxnSpLocks/>
          </p:cNvCxnSpPr>
          <p:nvPr/>
        </p:nvCxnSpPr>
        <p:spPr>
          <a:xfrm>
            <a:off x="7362344" y="2582779"/>
            <a:ext cx="4153" cy="11094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064C9A78-5748-47FD-A5F3-863E9603B373}"/>
              </a:ext>
            </a:extLst>
          </p:cNvPr>
          <p:cNvSpPr/>
          <p:nvPr/>
        </p:nvSpPr>
        <p:spPr>
          <a:xfrm>
            <a:off x="696450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D89652D-A9DF-46A5-B007-8DC4EDB66CEE}"/>
              </a:ext>
            </a:extLst>
          </p:cNvPr>
          <p:cNvCxnSpPr>
            <a:cxnSpLocks/>
          </p:cNvCxnSpPr>
          <p:nvPr/>
        </p:nvCxnSpPr>
        <p:spPr>
          <a:xfrm>
            <a:off x="7937348" y="2582779"/>
            <a:ext cx="0" cy="119186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31B93A1-9DD9-40AF-A625-D7E7E2C1549F}"/>
              </a:ext>
            </a:extLst>
          </p:cNvPr>
          <p:cNvCxnSpPr>
            <a:cxnSpLocks/>
          </p:cNvCxnSpPr>
          <p:nvPr/>
        </p:nvCxnSpPr>
        <p:spPr>
          <a:xfrm>
            <a:off x="8165949" y="2582779"/>
            <a:ext cx="7907" cy="1271726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05E25881-36BB-46AF-8D2D-99F772A96ACC}"/>
              </a:ext>
            </a:extLst>
          </p:cNvPr>
          <p:cNvSpPr/>
          <p:nvPr/>
        </p:nvSpPr>
        <p:spPr>
          <a:xfrm>
            <a:off x="777291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9201016-43EA-4395-ACD2-8B960E540A0D}"/>
              </a:ext>
            </a:extLst>
          </p:cNvPr>
          <p:cNvCxnSpPr>
            <a:cxnSpLocks/>
          </p:cNvCxnSpPr>
          <p:nvPr/>
        </p:nvCxnSpPr>
        <p:spPr>
          <a:xfrm flipH="1">
            <a:off x="8743550" y="2582779"/>
            <a:ext cx="6220" cy="130276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E3F15F3-6CEA-42B2-89A7-267943DE9142}"/>
              </a:ext>
            </a:extLst>
          </p:cNvPr>
          <p:cNvCxnSpPr>
            <a:cxnSpLocks/>
          </p:cNvCxnSpPr>
          <p:nvPr/>
        </p:nvCxnSpPr>
        <p:spPr>
          <a:xfrm>
            <a:off x="8974359" y="2582779"/>
            <a:ext cx="0" cy="130276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A49D5805-770B-4684-96D2-E98E293BFB40}"/>
              </a:ext>
            </a:extLst>
          </p:cNvPr>
          <p:cNvSpPr/>
          <p:nvPr/>
        </p:nvSpPr>
        <p:spPr>
          <a:xfrm>
            <a:off x="858132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5AEC3AF-D6EB-401F-B0E5-B0E629EC168F}"/>
              </a:ext>
            </a:extLst>
          </p:cNvPr>
          <p:cNvCxnSpPr/>
          <p:nvPr/>
        </p:nvCxnSpPr>
        <p:spPr>
          <a:xfrm>
            <a:off x="5526489" y="2971800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470A33E-F03E-4C46-B67D-BB9CC8956227}"/>
              </a:ext>
            </a:extLst>
          </p:cNvPr>
          <p:cNvCxnSpPr/>
          <p:nvPr/>
        </p:nvCxnSpPr>
        <p:spPr>
          <a:xfrm>
            <a:off x="6328542" y="2984109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617D8F0-777D-4284-926D-B0927930D9B5}"/>
              </a:ext>
            </a:extLst>
          </p:cNvPr>
          <p:cNvCxnSpPr/>
          <p:nvPr/>
        </p:nvCxnSpPr>
        <p:spPr>
          <a:xfrm>
            <a:off x="5526489" y="3573738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17A66F2-E7A6-4416-92A4-1BE2435CD875}"/>
              </a:ext>
            </a:extLst>
          </p:cNvPr>
          <p:cNvCxnSpPr/>
          <p:nvPr/>
        </p:nvCxnSpPr>
        <p:spPr>
          <a:xfrm>
            <a:off x="6328542" y="3088103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74103C4-6B06-42D0-AAFD-0A85A813D7C3}"/>
              </a:ext>
            </a:extLst>
          </p:cNvPr>
          <p:cNvCxnSpPr/>
          <p:nvPr/>
        </p:nvCxnSpPr>
        <p:spPr>
          <a:xfrm>
            <a:off x="5526489" y="3906252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51A1B29-D843-435B-A1D6-41D7D4B1E58B}"/>
              </a:ext>
            </a:extLst>
          </p:cNvPr>
          <p:cNvCxnSpPr/>
          <p:nvPr/>
        </p:nvCxnSpPr>
        <p:spPr>
          <a:xfrm>
            <a:off x="5526489" y="4034589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BC9B5F9-486E-47C9-A996-DB2E38A744F5}"/>
              </a:ext>
            </a:extLst>
          </p:cNvPr>
          <p:cNvCxnSpPr/>
          <p:nvPr/>
        </p:nvCxnSpPr>
        <p:spPr>
          <a:xfrm>
            <a:off x="6328542" y="3834057"/>
            <a:ext cx="22459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0491693-8D51-4F85-84C0-2BBC32A87367}"/>
              </a:ext>
            </a:extLst>
          </p:cNvPr>
          <p:cNvCxnSpPr/>
          <p:nvPr/>
        </p:nvCxnSpPr>
        <p:spPr>
          <a:xfrm>
            <a:off x="7130699" y="3018921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11CC328-B2A1-47D9-B38D-7F1DDEF43626}"/>
              </a:ext>
            </a:extLst>
          </p:cNvPr>
          <p:cNvCxnSpPr/>
          <p:nvPr/>
        </p:nvCxnSpPr>
        <p:spPr>
          <a:xfrm>
            <a:off x="7130699" y="3413599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5C3FC58-D0BA-450F-9C58-FC60AA4A8C40}"/>
              </a:ext>
            </a:extLst>
          </p:cNvPr>
          <p:cNvCxnSpPr/>
          <p:nvPr/>
        </p:nvCxnSpPr>
        <p:spPr>
          <a:xfrm>
            <a:off x="7138705" y="3527435"/>
            <a:ext cx="22459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3284C1A-A806-4416-A455-A2560C5041BD}"/>
              </a:ext>
            </a:extLst>
          </p:cNvPr>
          <p:cNvCxnSpPr/>
          <p:nvPr/>
        </p:nvCxnSpPr>
        <p:spPr>
          <a:xfrm>
            <a:off x="7138705" y="3659604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65233D8-61D5-44E1-B607-892BC377AFD3}"/>
              </a:ext>
            </a:extLst>
          </p:cNvPr>
          <p:cNvCxnSpPr/>
          <p:nvPr/>
        </p:nvCxnSpPr>
        <p:spPr>
          <a:xfrm>
            <a:off x="7941359" y="3184354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811D207-118F-4FC4-9878-168E3E0A0C2A}"/>
              </a:ext>
            </a:extLst>
          </p:cNvPr>
          <p:cNvCxnSpPr/>
          <p:nvPr/>
        </p:nvCxnSpPr>
        <p:spPr>
          <a:xfrm>
            <a:off x="8753772" y="3285944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01656F3-34AF-487A-AEBA-1A8BD683AC31}"/>
              </a:ext>
            </a:extLst>
          </p:cNvPr>
          <p:cNvCxnSpPr/>
          <p:nvPr/>
        </p:nvCxnSpPr>
        <p:spPr>
          <a:xfrm>
            <a:off x="8749769" y="3413599"/>
            <a:ext cx="22459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0AACDDDB-8D1B-4406-8923-63BDC9036045}"/>
              </a:ext>
            </a:extLst>
          </p:cNvPr>
          <p:cNvCxnSpPr>
            <a:cxnSpLocks/>
          </p:cNvCxnSpPr>
          <p:nvPr/>
        </p:nvCxnSpPr>
        <p:spPr>
          <a:xfrm>
            <a:off x="5050536" y="3324041"/>
            <a:ext cx="2031049" cy="203394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10703CD-17EA-4DDE-A997-764A42D43B98}"/>
              </a:ext>
            </a:extLst>
          </p:cNvPr>
          <p:cNvCxnSpPr>
            <a:cxnSpLocks/>
          </p:cNvCxnSpPr>
          <p:nvPr/>
        </p:nvCxnSpPr>
        <p:spPr>
          <a:xfrm flipH="1">
            <a:off x="6323949" y="3482042"/>
            <a:ext cx="2397717" cy="339965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74EE2EE1-73CA-4FAE-AA7F-CB544DC0CE03}"/>
              </a:ext>
            </a:extLst>
          </p:cNvPr>
          <p:cNvCxnSpPr>
            <a:cxnSpLocks/>
          </p:cNvCxnSpPr>
          <p:nvPr/>
        </p:nvCxnSpPr>
        <p:spPr>
          <a:xfrm>
            <a:off x="4999931" y="3313682"/>
            <a:ext cx="3693806" cy="106151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90716860-B6D4-4FE3-8A4A-92F003D6732B}"/>
              </a:ext>
            </a:extLst>
          </p:cNvPr>
          <p:cNvCxnSpPr/>
          <p:nvPr/>
        </p:nvCxnSpPr>
        <p:spPr>
          <a:xfrm>
            <a:off x="9798770" y="2416620"/>
            <a:ext cx="0" cy="11269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CBDBFF45-8309-4F33-930E-6F2AE881AA05}"/>
              </a:ext>
            </a:extLst>
          </p:cNvPr>
          <p:cNvSpPr txBox="1"/>
          <p:nvPr/>
        </p:nvSpPr>
        <p:spPr>
          <a:xfrm>
            <a:off x="6905904" y="3422254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endParaRPr lang="en-US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F00C696-2CE8-472A-96BB-9CBF66487241}"/>
              </a:ext>
            </a:extLst>
          </p:cNvPr>
          <p:cNvSpPr txBox="1"/>
          <p:nvPr/>
        </p:nvSpPr>
        <p:spPr>
          <a:xfrm>
            <a:off x="6071656" y="3669839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endParaRPr lang="en-US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9E3CD31-351B-4117-9426-0189881A3623}"/>
              </a:ext>
            </a:extLst>
          </p:cNvPr>
          <p:cNvSpPr txBox="1"/>
          <p:nvPr/>
        </p:nvSpPr>
        <p:spPr>
          <a:xfrm>
            <a:off x="8487771" y="343283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endParaRPr lang="en-US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C453DF5-DA96-4467-861D-E67A584A7A1D}"/>
              </a:ext>
            </a:extLst>
          </p:cNvPr>
          <p:cNvGrpSpPr/>
          <p:nvPr/>
        </p:nvGrpSpPr>
        <p:grpSpPr>
          <a:xfrm>
            <a:off x="8749769" y="1814338"/>
            <a:ext cx="1785987" cy="1238609"/>
            <a:chOff x="-221221" y="2359831"/>
            <a:chExt cx="1785987" cy="1238609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5A9E9B3-F590-485D-BB3B-82D8AB7883EC}"/>
                </a:ext>
              </a:extLst>
            </p:cNvPr>
            <p:cNvSpPr txBox="1"/>
            <p:nvPr/>
          </p:nvSpPr>
          <p:spPr>
            <a:xfrm>
              <a:off x="641115" y="2359831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Put(</a:t>
              </a:r>
              <a:r>
                <a:rPr lang="en-US" b="1" dirty="0" err="1">
                  <a:solidFill>
                    <a:schemeClr val="accent2">
                      <a:lumMod val="75000"/>
                    </a:schemeClr>
                  </a:solidFill>
                </a:rPr>
                <a:t>k,v</a:t>
              </a:r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</a:p>
          </p:txBody>
        </p: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B3FD28E1-14F0-4FB6-A5C1-384EC012AA3A}"/>
                </a:ext>
              </a:extLst>
            </p:cNvPr>
            <p:cNvCxnSpPr/>
            <p:nvPr/>
          </p:nvCxnSpPr>
          <p:spPr>
            <a:xfrm>
              <a:off x="-181201" y="3598440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BD9F2BD6-5CC7-4F7E-8DBA-A208D7CB0E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21221" y="2652703"/>
              <a:ext cx="926055" cy="911711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CFBBC2-C574-41E3-AC8D-7946BD6BD436}"/>
              </a:ext>
            </a:extLst>
          </p:cNvPr>
          <p:cNvCxnSpPr>
            <a:cxnSpLocks/>
          </p:cNvCxnSpPr>
          <p:nvPr/>
        </p:nvCxnSpPr>
        <p:spPr>
          <a:xfrm flipV="1">
            <a:off x="4713052" y="3271158"/>
            <a:ext cx="6031339" cy="20052"/>
          </a:xfrm>
          <a:prstGeom prst="line">
            <a:avLst/>
          </a:prstGeom>
          <a:ln w="1270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F9419B8E-6988-482D-93A5-89848E7F4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573258" y="3044371"/>
            <a:ext cx="722902" cy="4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50094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9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2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5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8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1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4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7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0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3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6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9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2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uiExpand="1" build="p"/>
      <p:bldP spid="76" grpId="0"/>
      <p:bldP spid="80" grpId="0" animBg="1"/>
      <p:bldP spid="83" grpId="0"/>
      <p:bldP spid="84" grpId="0"/>
      <p:bldP spid="86" grpId="0"/>
      <p:bldP spid="93" grpId="0"/>
      <p:bldP spid="89" grpId="0"/>
      <p:bldP spid="90" grpId="0"/>
      <p:bldP spid="9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37A07-4AB7-4D4C-A1B6-B2F16ABE3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the consistency Model</a:t>
            </a:r>
          </a:p>
        </p:txBody>
      </p:sp>
      <p:sp>
        <p:nvSpPr>
          <p:cNvPr id="74" name="Content Placeholder 73">
            <a:extLst>
              <a:ext uri="{FF2B5EF4-FFF2-40B4-BE49-F238E27FC236}">
                <a16:creationId xmlns:a16="http://schemas.microsoft.com/office/drawing/2014/main" id="{730CE4A2-3A1D-4C34-B2CA-702D32A71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685" y="5242898"/>
            <a:ext cx="10786872" cy="1162811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ym typeface="Symbol" panose="05050102010706020507" pitchFamily="18" charset="2"/>
              </a:rPr>
              <a:t>A temporal query for time  sees a consistent cut at   </a:t>
            </a:r>
            <a:r>
              <a:rPr lang="en-US" baseline="-25000" dirty="0">
                <a:sym typeface="Symbol" panose="05050102010706020507" pitchFamily="18" charset="2"/>
              </a:rPr>
              <a:t>clock</a:t>
            </a:r>
            <a:r>
              <a:rPr lang="en-US" dirty="0">
                <a:sym typeface="Symbol" panose="05050102010706020507" pitchFamily="18" charset="2"/>
              </a:rPr>
              <a:t>. </a:t>
            </a:r>
          </a:p>
          <a:p>
            <a:r>
              <a:rPr lang="en-US" dirty="0">
                <a:sym typeface="Symbol" panose="05050102010706020507" pitchFamily="18" charset="2"/>
              </a:rPr>
              <a:t>Queries to unstable data must wait, but updates are stable within 50us.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01015C-6112-4C82-9804-E75E4E79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0654" y="6470704"/>
            <a:ext cx="5901459" cy="274320"/>
          </a:xfrm>
        </p:spPr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9D2121-50C5-4064-9D4F-E751FCAD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36</a:t>
            </a:fld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F019518-3615-484F-8447-8550D341A2A3}"/>
              </a:ext>
            </a:extLst>
          </p:cNvPr>
          <p:cNvCxnSpPr/>
          <p:nvPr/>
        </p:nvCxnSpPr>
        <p:spPr>
          <a:xfrm>
            <a:off x="10317723" y="3502271"/>
            <a:ext cx="0" cy="11269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F01D723-822F-44DA-AFBF-9643CE331246}"/>
              </a:ext>
            </a:extLst>
          </p:cNvPr>
          <p:cNvGrpSpPr/>
          <p:nvPr/>
        </p:nvGrpSpPr>
        <p:grpSpPr>
          <a:xfrm>
            <a:off x="3047430" y="2335768"/>
            <a:ext cx="1905600" cy="683153"/>
            <a:chOff x="641115" y="2359831"/>
            <a:chExt cx="1905600" cy="683153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3B1F597-3438-4CBD-8BCC-7E04B9E606CE}"/>
                </a:ext>
              </a:extLst>
            </p:cNvPr>
            <p:cNvCxnSpPr/>
            <p:nvPr/>
          </p:nvCxnSpPr>
          <p:spPr>
            <a:xfrm>
              <a:off x="1507958" y="2590800"/>
              <a:ext cx="818147" cy="405063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0C34575-49CF-4B70-8A90-0B4C6F230688}"/>
                </a:ext>
              </a:extLst>
            </p:cNvPr>
            <p:cNvSpPr txBox="1"/>
            <p:nvPr/>
          </p:nvSpPr>
          <p:spPr>
            <a:xfrm>
              <a:off x="641115" y="2359831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Put(</a:t>
              </a:r>
              <a:r>
                <a:rPr lang="en-US" b="1" dirty="0" err="1">
                  <a:solidFill>
                    <a:schemeClr val="accent2">
                      <a:lumMod val="75000"/>
                    </a:schemeClr>
                  </a:solidFill>
                </a:rPr>
                <a:t>k,v</a:t>
              </a:r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F4A595E-159B-4DEF-A0A8-EEC2D07A4C23}"/>
                </a:ext>
              </a:extLst>
            </p:cNvPr>
            <p:cNvCxnSpPr/>
            <p:nvPr/>
          </p:nvCxnSpPr>
          <p:spPr>
            <a:xfrm>
              <a:off x="2338973" y="3042984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BF999F1-23A0-453C-B6E6-D9FD0261F6B4}"/>
              </a:ext>
            </a:extLst>
          </p:cNvPr>
          <p:cNvGrpSpPr/>
          <p:nvPr/>
        </p:nvGrpSpPr>
        <p:grpSpPr>
          <a:xfrm>
            <a:off x="7143309" y="2199349"/>
            <a:ext cx="3620450" cy="1083022"/>
            <a:chOff x="-2055684" y="2359831"/>
            <a:chExt cx="3620450" cy="1083022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CDD7E87-9568-40B8-854C-66D8FB7F6F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055684" y="2680916"/>
              <a:ext cx="2891625" cy="718389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76CD80B-5201-4362-8562-79A2D6357239}"/>
                </a:ext>
              </a:extLst>
            </p:cNvPr>
            <p:cNvSpPr txBox="1"/>
            <p:nvPr/>
          </p:nvSpPr>
          <p:spPr>
            <a:xfrm>
              <a:off x="641115" y="2359831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Put(</a:t>
              </a:r>
              <a:r>
                <a:rPr lang="en-US" b="1" dirty="0" err="1">
                  <a:solidFill>
                    <a:schemeClr val="accent2">
                      <a:lumMod val="75000"/>
                    </a:schemeClr>
                  </a:solidFill>
                </a:rPr>
                <a:t>k,v</a:t>
              </a:r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0572549-BAFA-47C3-AAE5-2EE6B82B9A7D}"/>
                </a:ext>
              </a:extLst>
            </p:cNvPr>
            <p:cNvCxnSpPr/>
            <p:nvPr/>
          </p:nvCxnSpPr>
          <p:spPr>
            <a:xfrm>
              <a:off x="-2051864" y="3442853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8ED37E1-C2AF-4866-B87A-2B2FDEC6D50D}"/>
              </a:ext>
            </a:extLst>
          </p:cNvPr>
          <p:cNvGrpSpPr/>
          <p:nvPr/>
        </p:nvGrpSpPr>
        <p:grpSpPr>
          <a:xfrm>
            <a:off x="3069460" y="2602791"/>
            <a:ext cx="1905600" cy="683153"/>
            <a:chOff x="641115" y="2359831"/>
            <a:chExt cx="1905600" cy="683153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160C8E9-DF5F-4872-9668-93A41C0A6387}"/>
                </a:ext>
              </a:extLst>
            </p:cNvPr>
            <p:cNvCxnSpPr/>
            <p:nvPr/>
          </p:nvCxnSpPr>
          <p:spPr>
            <a:xfrm>
              <a:off x="1507958" y="2590800"/>
              <a:ext cx="818147" cy="405063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28B77F6-8356-4387-AEF4-2283DE36932C}"/>
                </a:ext>
              </a:extLst>
            </p:cNvPr>
            <p:cNvSpPr txBox="1"/>
            <p:nvPr/>
          </p:nvSpPr>
          <p:spPr>
            <a:xfrm>
              <a:off x="641115" y="2359831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Put(</a:t>
              </a:r>
              <a:r>
                <a:rPr lang="en-US" b="1" dirty="0" err="1">
                  <a:solidFill>
                    <a:srgbClr val="C00000"/>
                  </a:solidFill>
                </a:rPr>
                <a:t>k,v</a:t>
              </a:r>
              <a:r>
                <a:rPr lang="en-US" b="1" dirty="0">
                  <a:solidFill>
                    <a:srgbClr val="C00000"/>
                  </a:solidFill>
                </a:rPr>
                <a:t>)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7A29750-D584-4EF3-AF5B-780FB1D86FD5}"/>
                </a:ext>
              </a:extLst>
            </p:cNvPr>
            <p:cNvCxnSpPr/>
            <p:nvPr/>
          </p:nvCxnSpPr>
          <p:spPr>
            <a:xfrm>
              <a:off x="2338973" y="3042984"/>
              <a:ext cx="207742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C9F6100-F379-4752-A51E-41BDA1CF4E6C}"/>
              </a:ext>
            </a:extLst>
          </p:cNvPr>
          <p:cNvGrpSpPr/>
          <p:nvPr/>
        </p:nvGrpSpPr>
        <p:grpSpPr>
          <a:xfrm>
            <a:off x="3108206" y="3342769"/>
            <a:ext cx="1905600" cy="683153"/>
            <a:chOff x="641115" y="2359831"/>
            <a:chExt cx="1905600" cy="683153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A6D29309-BD03-4108-B1EC-0ADF84B81F3A}"/>
                </a:ext>
              </a:extLst>
            </p:cNvPr>
            <p:cNvCxnSpPr/>
            <p:nvPr/>
          </p:nvCxnSpPr>
          <p:spPr>
            <a:xfrm>
              <a:off x="1507958" y="2590800"/>
              <a:ext cx="818147" cy="405063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3F7F083-3B32-4CD5-9239-E1CFD956448B}"/>
                </a:ext>
              </a:extLst>
            </p:cNvPr>
            <p:cNvSpPr txBox="1"/>
            <p:nvPr/>
          </p:nvSpPr>
          <p:spPr>
            <a:xfrm>
              <a:off x="641115" y="2359831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Put(</a:t>
              </a:r>
              <a:r>
                <a:rPr lang="en-US" b="1" dirty="0" err="1">
                  <a:solidFill>
                    <a:schemeClr val="accent2">
                      <a:lumMod val="75000"/>
                    </a:schemeClr>
                  </a:solidFill>
                </a:rPr>
                <a:t>k,v</a:t>
              </a:r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F84E0EBF-592D-489B-8EC4-4095D3702BBC}"/>
                </a:ext>
              </a:extLst>
            </p:cNvPr>
            <p:cNvCxnSpPr/>
            <p:nvPr/>
          </p:nvCxnSpPr>
          <p:spPr>
            <a:xfrm>
              <a:off x="2338973" y="3042984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C8297BE-8420-4C42-961D-88AE85F9EF60}"/>
              </a:ext>
            </a:extLst>
          </p:cNvPr>
          <p:cNvCxnSpPr/>
          <p:nvPr/>
        </p:nvCxnSpPr>
        <p:spPr>
          <a:xfrm>
            <a:off x="7146711" y="4624137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7A9A865-CA20-4511-8ED9-B9400BCADF69}"/>
              </a:ext>
            </a:extLst>
          </p:cNvPr>
          <p:cNvCxnSpPr/>
          <p:nvPr/>
        </p:nvCxnSpPr>
        <p:spPr>
          <a:xfrm>
            <a:off x="7941359" y="4479757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2AB2CBB-BE1F-461E-BDD4-30523A5FCF1F}"/>
              </a:ext>
            </a:extLst>
          </p:cNvPr>
          <p:cNvCxnSpPr/>
          <p:nvPr/>
        </p:nvCxnSpPr>
        <p:spPr>
          <a:xfrm>
            <a:off x="8789789" y="4304618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57F423ED-D2A5-41B4-98E6-4AC5D4DFBA50}"/>
              </a:ext>
            </a:extLst>
          </p:cNvPr>
          <p:cNvSpPr/>
          <p:nvPr/>
        </p:nvSpPr>
        <p:spPr>
          <a:xfrm>
            <a:off x="2205877" y="2566737"/>
            <a:ext cx="691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Symbol" panose="05050102010706020507" pitchFamily="18" charset="2"/>
              </a:rPr>
              <a:t>(, ) </a:t>
            </a:r>
            <a:endParaRPr lang="en-US"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2A2F9D3E-4651-4890-A6E8-A68A8CFC47FA}"/>
              </a:ext>
            </a:extLst>
          </p:cNvPr>
          <p:cNvPicPr/>
          <p:nvPr/>
        </p:nvPicPr>
        <p:blipFill>
          <a:blip r:embed="rId2"/>
          <a:stretch/>
        </p:blipFill>
        <p:spPr>
          <a:xfrm flipH="1">
            <a:off x="1512523" y="2475097"/>
            <a:ext cx="663529" cy="663529"/>
          </a:xfrm>
          <a:prstGeom prst="rect">
            <a:avLst/>
          </a:prstGeom>
          <a:ln w="0">
            <a:noFill/>
          </a:ln>
        </p:spPr>
      </p:pic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49133A3F-AF77-4078-B640-8DF4B26949D4}"/>
              </a:ext>
            </a:extLst>
          </p:cNvPr>
          <p:cNvCxnSpPr>
            <a:endCxn id="40" idx="1"/>
          </p:cNvCxnSpPr>
          <p:nvPr/>
        </p:nvCxnSpPr>
        <p:spPr>
          <a:xfrm>
            <a:off x="2783305" y="2769268"/>
            <a:ext cx="286155" cy="181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5322A821-1264-4DFA-8713-9714FC5810D4}"/>
              </a:ext>
            </a:extLst>
          </p:cNvPr>
          <p:cNvSpPr/>
          <p:nvPr/>
        </p:nvSpPr>
        <p:spPr>
          <a:xfrm>
            <a:off x="4042611" y="3606921"/>
            <a:ext cx="5678905" cy="453051"/>
          </a:xfrm>
          <a:custGeom>
            <a:avLst/>
            <a:gdLst>
              <a:gd name="connsiteX0" fmla="*/ 0 w 5678905"/>
              <a:gd name="connsiteY0" fmla="*/ 355479 h 453051"/>
              <a:gd name="connsiteX1" fmla="*/ 1098884 w 5678905"/>
              <a:gd name="connsiteY1" fmla="*/ 146932 h 453051"/>
              <a:gd name="connsiteX2" fmla="*/ 2141621 w 5678905"/>
              <a:gd name="connsiteY2" fmla="*/ 451732 h 453051"/>
              <a:gd name="connsiteX3" fmla="*/ 3152273 w 5678905"/>
              <a:gd name="connsiteY3" fmla="*/ 2553 h 453051"/>
              <a:gd name="connsiteX4" fmla="*/ 4467726 w 5678905"/>
              <a:gd name="connsiteY4" fmla="*/ 259226 h 453051"/>
              <a:gd name="connsiteX5" fmla="*/ 5678905 w 5678905"/>
              <a:gd name="connsiteY5" fmla="*/ 50679 h 4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8905" h="453051">
                <a:moveTo>
                  <a:pt x="0" y="355479"/>
                </a:moveTo>
                <a:cubicBezTo>
                  <a:pt x="370973" y="243184"/>
                  <a:pt x="741947" y="130890"/>
                  <a:pt x="1098884" y="146932"/>
                </a:cubicBezTo>
                <a:cubicBezTo>
                  <a:pt x="1455821" y="162974"/>
                  <a:pt x="1799390" y="475795"/>
                  <a:pt x="2141621" y="451732"/>
                </a:cubicBezTo>
                <a:cubicBezTo>
                  <a:pt x="2483853" y="427669"/>
                  <a:pt x="2764589" y="34637"/>
                  <a:pt x="3152273" y="2553"/>
                </a:cubicBezTo>
                <a:cubicBezTo>
                  <a:pt x="3539957" y="-29531"/>
                  <a:pt x="4046621" y="251205"/>
                  <a:pt x="4467726" y="259226"/>
                </a:cubicBezTo>
                <a:cubicBezTo>
                  <a:pt x="4888831" y="267247"/>
                  <a:pt x="5283868" y="158963"/>
                  <a:pt x="5678905" y="5067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1AA9E35D-5F3F-465B-AC52-BC5FD99868E9}"/>
              </a:ext>
            </a:extLst>
          </p:cNvPr>
          <p:cNvCxnSpPr/>
          <p:nvPr/>
        </p:nvCxnSpPr>
        <p:spPr>
          <a:xfrm>
            <a:off x="9830230" y="3741139"/>
            <a:ext cx="0" cy="11269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1AD67A1A-EFB6-4903-8BC8-F32CDBDF547F}"/>
              </a:ext>
            </a:extLst>
          </p:cNvPr>
          <p:cNvSpPr txBox="1"/>
          <p:nvPr/>
        </p:nvSpPr>
        <p:spPr>
          <a:xfrm rot="16200000">
            <a:off x="8641749" y="2461028"/>
            <a:ext cx="196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Stable portion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C428487-AAC2-4C71-8BAE-42709741F99F}"/>
              </a:ext>
            </a:extLst>
          </p:cNvPr>
          <p:cNvSpPr txBox="1"/>
          <p:nvPr/>
        </p:nvSpPr>
        <p:spPr>
          <a:xfrm rot="16200000">
            <a:off x="8657166" y="3832515"/>
            <a:ext cx="196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Unstable tail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EDD79D2-17DE-442A-BB74-E3F2F10C22BA}"/>
              </a:ext>
            </a:extLst>
          </p:cNvPr>
          <p:cNvSpPr txBox="1"/>
          <p:nvPr/>
        </p:nvSpPr>
        <p:spPr>
          <a:xfrm>
            <a:off x="4486939" y="3154718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endParaRPr lang="en-US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7804926-D519-4284-81CF-C136EB417369}"/>
              </a:ext>
            </a:extLst>
          </p:cNvPr>
          <p:cNvSpPr txBox="1"/>
          <p:nvPr/>
        </p:nvSpPr>
        <p:spPr>
          <a:xfrm>
            <a:off x="4486944" y="1963152"/>
            <a:ext cx="5234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Each Cascade shard has its own </a:t>
            </a:r>
            <a:r>
              <a:rPr lang="en-US" i="1" dirty="0" err="1"/>
              <a:t>Paxos</a:t>
            </a:r>
            <a:r>
              <a:rPr lang="en-US" i="1" dirty="0"/>
              <a:t>-based log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43C9251-2206-4B24-8822-95E1726EAE6D}"/>
              </a:ext>
            </a:extLst>
          </p:cNvPr>
          <p:cNvSpPr txBox="1"/>
          <p:nvPr/>
        </p:nvSpPr>
        <p:spPr>
          <a:xfrm>
            <a:off x="415714" y="3928496"/>
            <a:ext cx="3568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FFFF00"/>
                </a:highlight>
              </a:rPr>
              <a:t>Each </a:t>
            </a:r>
            <a:r>
              <a:rPr lang="en-US" dirty="0">
                <a:highlight>
                  <a:srgbClr val="FFFF00"/>
                </a:highlight>
                <a:sym typeface="Symbol" panose="05050102010706020507" pitchFamily="18" charset="2"/>
              </a:rPr>
              <a:t> is triggered by an upcall</a:t>
            </a:r>
            <a:br>
              <a:rPr lang="en-US" dirty="0">
                <a:highlight>
                  <a:srgbClr val="FFFF00"/>
                </a:highlight>
                <a:sym typeface="Symbol" panose="05050102010706020507" pitchFamily="18" charset="2"/>
              </a:rPr>
            </a:br>
            <a:r>
              <a:rPr lang="en-US" dirty="0">
                <a:highlight>
                  <a:srgbClr val="FFFF00"/>
                </a:highlight>
                <a:sym typeface="Symbol" panose="05050102010706020507" pitchFamily="18" charset="2"/>
              </a:rPr>
              <a:t>from a “watcher” monitoring some</a:t>
            </a:r>
            <a:br>
              <a:rPr lang="en-US" dirty="0">
                <a:highlight>
                  <a:srgbClr val="FFFF00"/>
                </a:highlight>
                <a:sym typeface="Symbol" panose="05050102010706020507" pitchFamily="18" charset="2"/>
              </a:rPr>
            </a:br>
            <a:r>
              <a:rPr lang="en-US" dirty="0">
                <a:highlight>
                  <a:srgbClr val="FFFF00"/>
                </a:highlight>
                <a:sym typeface="Symbol" panose="05050102010706020507" pitchFamily="18" charset="2"/>
              </a:rPr>
              <a:t>key (or pattern)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100" name="Graphic 99" descr="Cow with solid fill">
            <a:extLst>
              <a:ext uri="{FF2B5EF4-FFF2-40B4-BE49-F238E27FC236}">
                <a16:creationId xmlns:a16="http://schemas.microsoft.com/office/drawing/2014/main" id="{2C1E3E53-0354-436C-8FB6-BB3721517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0683" y="2849114"/>
            <a:ext cx="555437" cy="555437"/>
          </a:xfrm>
          <a:prstGeom prst="rect">
            <a:avLst/>
          </a:prstGeom>
        </p:spPr>
      </p:pic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733E6609-6AEE-482F-AB58-35F0D1F16FA4}"/>
              </a:ext>
            </a:extLst>
          </p:cNvPr>
          <p:cNvCxnSpPr>
            <a:cxnSpLocks/>
          </p:cNvCxnSpPr>
          <p:nvPr/>
        </p:nvCxnSpPr>
        <p:spPr>
          <a:xfrm>
            <a:off x="4732420" y="3791586"/>
            <a:ext cx="1" cy="104511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2CA80754-0D4F-493E-A2A2-F51B6AB15945}"/>
              </a:ext>
            </a:extLst>
          </p:cNvPr>
          <p:cNvCxnSpPr>
            <a:cxnSpLocks/>
          </p:cNvCxnSpPr>
          <p:nvPr/>
        </p:nvCxnSpPr>
        <p:spPr>
          <a:xfrm>
            <a:off x="4953030" y="3741139"/>
            <a:ext cx="3981" cy="1095557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3996BF93-3DD3-460F-BE20-955879EB1E3A}"/>
              </a:ext>
            </a:extLst>
          </p:cNvPr>
          <p:cNvCxnSpPr>
            <a:cxnSpLocks/>
          </p:cNvCxnSpPr>
          <p:nvPr/>
        </p:nvCxnSpPr>
        <p:spPr>
          <a:xfrm>
            <a:off x="5526489" y="3834057"/>
            <a:ext cx="0" cy="1002639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FB4DCE94-DEAC-45A7-8222-EF6CB712EC6B}"/>
              </a:ext>
            </a:extLst>
          </p:cNvPr>
          <p:cNvCxnSpPr>
            <a:cxnSpLocks/>
          </p:cNvCxnSpPr>
          <p:nvPr/>
        </p:nvCxnSpPr>
        <p:spPr>
          <a:xfrm>
            <a:off x="5751079" y="3928496"/>
            <a:ext cx="0" cy="90820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5288CC6D-229F-4F62-A51A-037852C5A871}"/>
              </a:ext>
            </a:extLst>
          </p:cNvPr>
          <p:cNvCxnSpPr>
            <a:cxnSpLocks/>
          </p:cNvCxnSpPr>
          <p:nvPr/>
        </p:nvCxnSpPr>
        <p:spPr>
          <a:xfrm>
            <a:off x="6324244" y="3978801"/>
            <a:ext cx="0" cy="857895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CE230CA3-0E97-4B5B-B5E6-105A78909D74}"/>
              </a:ext>
            </a:extLst>
          </p:cNvPr>
          <p:cNvCxnSpPr>
            <a:cxnSpLocks/>
          </p:cNvCxnSpPr>
          <p:nvPr/>
        </p:nvCxnSpPr>
        <p:spPr>
          <a:xfrm>
            <a:off x="6554362" y="3906252"/>
            <a:ext cx="0" cy="930444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4F18311C-7F21-4964-BE03-2E4E30644EC9}"/>
              </a:ext>
            </a:extLst>
          </p:cNvPr>
          <p:cNvCxnSpPr>
            <a:cxnSpLocks/>
          </p:cNvCxnSpPr>
          <p:nvPr/>
        </p:nvCxnSpPr>
        <p:spPr>
          <a:xfrm flipH="1">
            <a:off x="7133076" y="3597801"/>
            <a:ext cx="2343" cy="1257357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63044614-0959-4616-9FFF-AC369B5E62B5}"/>
              </a:ext>
            </a:extLst>
          </p:cNvPr>
          <p:cNvCxnSpPr>
            <a:cxnSpLocks/>
          </p:cNvCxnSpPr>
          <p:nvPr/>
        </p:nvCxnSpPr>
        <p:spPr>
          <a:xfrm flipH="1">
            <a:off x="7357540" y="3606921"/>
            <a:ext cx="13761" cy="1229775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A3299337-7780-486A-84F7-C43B84BBE692}"/>
              </a:ext>
            </a:extLst>
          </p:cNvPr>
          <p:cNvCxnSpPr>
            <a:cxnSpLocks/>
          </p:cNvCxnSpPr>
          <p:nvPr/>
        </p:nvCxnSpPr>
        <p:spPr>
          <a:xfrm>
            <a:off x="7937348" y="3741139"/>
            <a:ext cx="1" cy="1095557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28927CBE-9E6F-4ED2-9D48-C080390C2E31}"/>
              </a:ext>
            </a:extLst>
          </p:cNvPr>
          <p:cNvCxnSpPr>
            <a:cxnSpLocks/>
          </p:cNvCxnSpPr>
          <p:nvPr/>
        </p:nvCxnSpPr>
        <p:spPr>
          <a:xfrm>
            <a:off x="8169902" y="3822007"/>
            <a:ext cx="1" cy="1014689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CB987F93-9802-4B19-BB41-02BD6A992004}"/>
              </a:ext>
            </a:extLst>
          </p:cNvPr>
          <p:cNvCxnSpPr>
            <a:cxnSpLocks/>
          </p:cNvCxnSpPr>
          <p:nvPr/>
        </p:nvCxnSpPr>
        <p:spPr>
          <a:xfrm>
            <a:off x="8749770" y="3833446"/>
            <a:ext cx="0" cy="100325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80498761-0E95-4B84-B53E-E60578B31F16}"/>
              </a:ext>
            </a:extLst>
          </p:cNvPr>
          <p:cNvCxnSpPr>
            <a:cxnSpLocks/>
          </p:cNvCxnSpPr>
          <p:nvPr/>
        </p:nvCxnSpPr>
        <p:spPr>
          <a:xfrm>
            <a:off x="8974360" y="3833446"/>
            <a:ext cx="0" cy="100325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Straight Arrow Connector 395">
            <a:extLst>
              <a:ext uri="{FF2B5EF4-FFF2-40B4-BE49-F238E27FC236}">
                <a16:creationId xmlns:a16="http://schemas.microsoft.com/office/drawing/2014/main" id="{904075F1-2FF3-479E-95BD-83ECCA930FEC}"/>
              </a:ext>
            </a:extLst>
          </p:cNvPr>
          <p:cNvCxnSpPr>
            <a:cxnSpLocks/>
          </p:cNvCxnSpPr>
          <p:nvPr/>
        </p:nvCxnSpPr>
        <p:spPr>
          <a:xfrm>
            <a:off x="4732420" y="2634419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Arrow Connector 399">
            <a:extLst>
              <a:ext uri="{FF2B5EF4-FFF2-40B4-BE49-F238E27FC236}">
                <a16:creationId xmlns:a16="http://schemas.microsoft.com/office/drawing/2014/main" id="{3DC7997B-CA9D-489D-9CB2-863E81738092}"/>
              </a:ext>
            </a:extLst>
          </p:cNvPr>
          <p:cNvCxnSpPr>
            <a:cxnSpLocks/>
          </p:cNvCxnSpPr>
          <p:nvPr/>
        </p:nvCxnSpPr>
        <p:spPr>
          <a:xfrm>
            <a:off x="4955020" y="2618378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Arrow Connector 400">
            <a:extLst>
              <a:ext uri="{FF2B5EF4-FFF2-40B4-BE49-F238E27FC236}">
                <a16:creationId xmlns:a16="http://schemas.microsoft.com/office/drawing/2014/main" id="{604E39CF-708D-4873-A6BA-BFE3641C132A}"/>
              </a:ext>
            </a:extLst>
          </p:cNvPr>
          <p:cNvCxnSpPr>
            <a:cxnSpLocks/>
          </p:cNvCxnSpPr>
          <p:nvPr/>
        </p:nvCxnSpPr>
        <p:spPr>
          <a:xfrm>
            <a:off x="5526489" y="2649549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Arrow Connector 401">
            <a:extLst>
              <a:ext uri="{FF2B5EF4-FFF2-40B4-BE49-F238E27FC236}">
                <a16:creationId xmlns:a16="http://schemas.microsoft.com/office/drawing/2014/main" id="{63DC23BC-C31A-4EFC-B3EB-DC03DFC3CEF2}"/>
              </a:ext>
            </a:extLst>
          </p:cNvPr>
          <p:cNvCxnSpPr>
            <a:cxnSpLocks/>
          </p:cNvCxnSpPr>
          <p:nvPr/>
        </p:nvCxnSpPr>
        <p:spPr>
          <a:xfrm>
            <a:off x="5751079" y="264000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Arrow Connector 402">
            <a:extLst>
              <a:ext uri="{FF2B5EF4-FFF2-40B4-BE49-F238E27FC236}">
                <a16:creationId xmlns:a16="http://schemas.microsoft.com/office/drawing/2014/main" id="{92E586F6-0789-4377-AB37-0B2CC0FBBC99}"/>
              </a:ext>
            </a:extLst>
          </p:cNvPr>
          <p:cNvCxnSpPr>
            <a:cxnSpLocks/>
          </p:cNvCxnSpPr>
          <p:nvPr/>
        </p:nvCxnSpPr>
        <p:spPr>
          <a:xfrm>
            <a:off x="6324244" y="264000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4" name="Straight Arrow Connector 403">
            <a:extLst>
              <a:ext uri="{FF2B5EF4-FFF2-40B4-BE49-F238E27FC236}">
                <a16:creationId xmlns:a16="http://schemas.microsoft.com/office/drawing/2014/main" id="{055146C5-D895-4D06-8E77-C7DE80C6DEE2}"/>
              </a:ext>
            </a:extLst>
          </p:cNvPr>
          <p:cNvCxnSpPr>
            <a:cxnSpLocks/>
          </p:cNvCxnSpPr>
          <p:nvPr/>
        </p:nvCxnSpPr>
        <p:spPr>
          <a:xfrm>
            <a:off x="6554362" y="2649549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Arrow Connector 404">
            <a:extLst>
              <a:ext uri="{FF2B5EF4-FFF2-40B4-BE49-F238E27FC236}">
                <a16:creationId xmlns:a16="http://schemas.microsoft.com/office/drawing/2014/main" id="{867CDDBA-040A-406C-A360-B61A3A5DDB90}"/>
              </a:ext>
            </a:extLst>
          </p:cNvPr>
          <p:cNvCxnSpPr>
            <a:cxnSpLocks/>
          </p:cNvCxnSpPr>
          <p:nvPr/>
        </p:nvCxnSpPr>
        <p:spPr>
          <a:xfrm>
            <a:off x="7134247" y="266582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Straight Arrow Connector 405">
            <a:extLst>
              <a:ext uri="{FF2B5EF4-FFF2-40B4-BE49-F238E27FC236}">
                <a16:creationId xmlns:a16="http://schemas.microsoft.com/office/drawing/2014/main" id="{B303FDE3-1865-4884-A634-7C7DAB407C4D}"/>
              </a:ext>
            </a:extLst>
          </p:cNvPr>
          <p:cNvCxnSpPr>
            <a:cxnSpLocks/>
          </p:cNvCxnSpPr>
          <p:nvPr/>
        </p:nvCxnSpPr>
        <p:spPr>
          <a:xfrm>
            <a:off x="7364420" y="264000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Straight Arrow Connector 406">
            <a:extLst>
              <a:ext uri="{FF2B5EF4-FFF2-40B4-BE49-F238E27FC236}">
                <a16:creationId xmlns:a16="http://schemas.microsoft.com/office/drawing/2014/main" id="{E420EEB5-8EF1-479A-89E8-738CCB082187}"/>
              </a:ext>
            </a:extLst>
          </p:cNvPr>
          <p:cNvCxnSpPr>
            <a:cxnSpLocks/>
          </p:cNvCxnSpPr>
          <p:nvPr/>
        </p:nvCxnSpPr>
        <p:spPr>
          <a:xfrm>
            <a:off x="7937348" y="264043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8" name="Straight Arrow Connector 407">
            <a:extLst>
              <a:ext uri="{FF2B5EF4-FFF2-40B4-BE49-F238E27FC236}">
                <a16:creationId xmlns:a16="http://schemas.microsoft.com/office/drawing/2014/main" id="{6A0D8ED1-CA93-4ABE-9E5E-9DD37F39E3EE}"/>
              </a:ext>
            </a:extLst>
          </p:cNvPr>
          <p:cNvCxnSpPr>
            <a:cxnSpLocks/>
          </p:cNvCxnSpPr>
          <p:nvPr/>
        </p:nvCxnSpPr>
        <p:spPr>
          <a:xfrm>
            <a:off x="8169902" y="2649549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" name="Straight Arrow Connector 408">
            <a:extLst>
              <a:ext uri="{FF2B5EF4-FFF2-40B4-BE49-F238E27FC236}">
                <a16:creationId xmlns:a16="http://schemas.microsoft.com/office/drawing/2014/main" id="{ADAFB680-5871-4E1F-B8C0-7FDC5AD8288C}"/>
              </a:ext>
            </a:extLst>
          </p:cNvPr>
          <p:cNvCxnSpPr>
            <a:cxnSpLocks/>
          </p:cNvCxnSpPr>
          <p:nvPr/>
        </p:nvCxnSpPr>
        <p:spPr>
          <a:xfrm>
            <a:off x="8751570" y="2634875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" name="Straight Arrow Connector 409">
            <a:extLst>
              <a:ext uri="{FF2B5EF4-FFF2-40B4-BE49-F238E27FC236}">
                <a16:creationId xmlns:a16="http://schemas.microsoft.com/office/drawing/2014/main" id="{C22A0E76-0961-44A7-ABAF-347825E59FE9}"/>
              </a:ext>
            </a:extLst>
          </p:cNvPr>
          <p:cNvCxnSpPr>
            <a:cxnSpLocks/>
          </p:cNvCxnSpPr>
          <p:nvPr/>
        </p:nvCxnSpPr>
        <p:spPr>
          <a:xfrm>
            <a:off x="8974359" y="264000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B005339-0F3E-4CC5-B05A-729395C8AE58}"/>
              </a:ext>
            </a:extLst>
          </p:cNvPr>
          <p:cNvSpPr txBox="1"/>
          <p:nvPr/>
        </p:nvSpPr>
        <p:spPr>
          <a:xfrm rot="16200000">
            <a:off x="9483354" y="3433908"/>
            <a:ext cx="1299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time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36913A6-8C1D-4667-BA32-66414A45B651}"/>
              </a:ext>
            </a:extLst>
          </p:cNvPr>
          <p:cNvCxnSpPr>
            <a:cxnSpLocks/>
          </p:cNvCxnSpPr>
          <p:nvPr/>
        </p:nvCxnSpPr>
        <p:spPr>
          <a:xfrm>
            <a:off x="4732420" y="2582779"/>
            <a:ext cx="0" cy="120880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DCEB19E-1164-446D-9B7D-DFA00ADB55D2}"/>
              </a:ext>
            </a:extLst>
          </p:cNvPr>
          <p:cNvCxnSpPr>
            <a:cxnSpLocks/>
          </p:cNvCxnSpPr>
          <p:nvPr/>
        </p:nvCxnSpPr>
        <p:spPr>
          <a:xfrm flipH="1">
            <a:off x="4953030" y="2582779"/>
            <a:ext cx="3980" cy="121938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C57C40B0-D4F8-4792-B287-95FB49B974D9}"/>
              </a:ext>
            </a:extLst>
          </p:cNvPr>
          <p:cNvSpPr/>
          <p:nvPr/>
        </p:nvSpPr>
        <p:spPr>
          <a:xfrm>
            <a:off x="4563978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26A404B-F418-498E-865C-3CB8D6482FC5}"/>
              </a:ext>
            </a:extLst>
          </p:cNvPr>
          <p:cNvCxnSpPr>
            <a:cxnSpLocks/>
          </p:cNvCxnSpPr>
          <p:nvPr/>
        </p:nvCxnSpPr>
        <p:spPr>
          <a:xfrm>
            <a:off x="5526489" y="2582779"/>
            <a:ext cx="0" cy="1295221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5633AC3-E0FB-47D5-B85A-92CD1D2BD3C0}"/>
              </a:ext>
            </a:extLst>
          </p:cNvPr>
          <p:cNvCxnSpPr>
            <a:cxnSpLocks/>
          </p:cNvCxnSpPr>
          <p:nvPr/>
        </p:nvCxnSpPr>
        <p:spPr>
          <a:xfrm>
            <a:off x="5751079" y="2582779"/>
            <a:ext cx="0" cy="1376392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1845C8C1-5684-4C05-AA55-46794C67C294}"/>
              </a:ext>
            </a:extLst>
          </p:cNvPr>
          <p:cNvSpPr/>
          <p:nvPr/>
        </p:nvSpPr>
        <p:spPr>
          <a:xfrm>
            <a:off x="535804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FC062B-5731-456C-84CB-DDC7BA2608CE}"/>
              </a:ext>
            </a:extLst>
          </p:cNvPr>
          <p:cNvCxnSpPr>
            <a:cxnSpLocks/>
          </p:cNvCxnSpPr>
          <p:nvPr/>
        </p:nvCxnSpPr>
        <p:spPr>
          <a:xfrm>
            <a:off x="6324244" y="2582779"/>
            <a:ext cx="0" cy="147719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BB26DE4-BF7C-41E3-AAC6-9D50FB903A0C}"/>
              </a:ext>
            </a:extLst>
          </p:cNvPr>
          <p:cNvCxnSpPr>
            <a:cxnSpLocks/>
          </p:cNvCxnSpPr>
          <p:nvPr/>
        </p:nvCxnSpPr>
        <p:spPr>
          <a:xfrm>
            <a:off x="6549129" y="2582779"/>
            <a:ext cx="10467" cy="134571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33FEA673-090C-443C-952F-839FE428456E}"/>
              </a:ext>
            </a:extLst>
          </p:cNvPr>
          <p:cNvSpPr/>
          <p:nvPr/>
        </p:nvSpPr>
        <p:spPr>
          <a:xfrm>
            <a:off x="615609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BE34CC9-4561-4BE2-99FF-03ECAC652DA4}"/>
              </a:ext>
            </a:extLst>
          </p:cNvPr>
          <p:cNvCxnSpPr>
            <a:cxnSpLocks/>
          </p:cNvCxnSpPr>
          <p:nvPr/>
        </p:nvCxnSpPr>
        <p:spPr>
          <a:xfrm>
            <a:off x="7134247" y="2582779"/>
            <a:ext cx="0" cy="111528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EB31E4F-212C-42AA-8805-BFEB3F36397E}"/>
              </a:ext>
            </a:extLst>
          </p:cNvPr>
          <p:cNvCxnSpPr>
            <a:cxnSpLocks/>
          </p:cNvCxnSpPr>
          <p:nvPr/>
        </p:nvCxnSpPr>
        <p:spPr>
          <a:xfrm>
            <a:off x="7362344" y="2582779"/>
            <a:ext cx="4153" cy="11094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064C9A78-5748-47FD-A5F3-863E9603B373}"/>
              </a:ext>
            </a:extLst>
          </p:cNvPr>
          <p:cNvSpPr/>
          <p:nvPr/>
        </p:nvSpPr>
        <p:spPr>
          <a:xfrm>
            <a:off x="696450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D89652D-A9DF-46A5-B007-8DC4EDB66CEE}"/>
              </a:ext>
            </a:extLst>
          </p:cNvPr>
          <p:cNvCxnSpPr>
            <a:cxnSpLocks/>
          </p:cNvCxnSpPr>
          <p:nvPr/>
        </p:nvCxnSpPr>
        <p:spPr>
          <a:xfrm>
            <a:off x="7937348" y="2582779"/>
            <a:ext cx="0" cy="119186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31B93A1-9DD9-40AF-A625-D7E7E2C1549F}"/>
              </a:ext>
            </a:extLst>
          </p:cNvPr>
          <p:cNvCxnSpPr>
            <a:cxnSpLocks/>
          </p:cNvCxnSpPr>
          <p:nvPr/>
        </p:nvCxnSpPr>
        <p:spPr>
          <a:xfrm>
            <a:off x="8165949" y="2582779"/>
            <a:ext cx="7907" cy="1271726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05E25881-36BB-46AF-8D2D-99F772A96ACC}"/>
              </a:ext>
            </a:extLst>
          </p:cNvPr>
          <p:cNvSpPr/>
          <p:nvPr/>
        </p:nvSpPr>
        <p:spPr>
          <a:xfrm>
            <a:off x="777291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9201016-43EA-4395-ACD2-8B960E540A0D}"/>
              </a:ext>
            </a:extLst>
          </p:cNvPr>
          <p:cNvCxnSpPr>
            <a:cxnSpLocks/>
          </p:cNvCxnSpPr>
          <p:nvPr/>
        </p:nvCxnSpPr>
        <p:spPr>
          <a:xfrm flipH="1">
            <a:off x="8743550" y="2582779"/>
            <a:ext cx="6220" cy="130276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E3F15F3-6CEA-42B2-89A7-267943DE9142}"/>
              </a:ext>
            </a:extLst>
          </p:cNvPr>
          <p:cNvCxnSpPr>
            <a:cxnSpLocks/>
          </p:cNvCxnSpPr>
          <p:nvPr/>
        </p:nvCxnSpPr>
        <p:spPr>
          <a:xfrm>
            <a:off x="8974359" y="2582779"/>
            <a:ext cx="0" cy="130276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A49D5805-770B-4684-96D2-E98E293BFB40}"/>
              </a:ext>
            </a:extLst>
          </p:cNvPr>
          <p:cNvSpPr/>
          <p:nvPr/>
        </p:nvSpPr>
        <p:spPr>
          <a:xfrm>
            <a:off x="858132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5AEC3AF-D6EB-401F-B0E5-B0E629EC168F}"/>
              </a:ext>
            </a:extLst>
          </p:cNvPr>
          <p:cNvCxnSpPr/>
          <p:nvPr/>
        </p:nvCxnSpPr>
        <p:spPr>
          <a:xfrm>
            <a:off x="5526489" y="2971800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470A33E-F03E-4C46-B67D-BB9CC8956227}"/>
              </a:ext>
            </a:extLst>
          </p:cNvPr>
          <p:cNvCxnSpPr/>
          <p:nvPr/>
        </p:nvCxnSpPr>
        <p:spPr>
          <a:xfrm>
            <a:off x="6328542" y="2984109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617D8F0-777D-4284-926D-B0927930D9B5}"/>
              </a:ext>
            </a:extLst>
          </p:cNvPr>
          <p:cNvCxnSpPr/>
          <p:nvPr/>
        </p:nvCxnSpPr>
        <p:spPr>
          <a:xfrm>
            <a:off x="5526489" y="3573738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17A66F2-E7A6-4416-92A4-1BE2435CD875}"/>
              </a:ext>
            </a:extLst>
          </p:cNvPr>
          <p:cNvCxnSpPr/>
          <p:nvPr/>
        </p:nvCxnSpPr>
        <p:spPr>
          <a:xfrm>
            <a:off x="6328542" y="3088103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74103C4-6B06-42D0-AAFD-0A85A813D7C3}"/>
              </a:ext>
            </a:extLst>
          </p:cNvPr>
          <p:cNvCxnSpPr/>
          <p:nvPr/>
        </p:nvCxnSpPr>
        <p:spPr>
          <a:xfrm>
            <a:off x="5526489" y="3906252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51A1B29-D843-435B-A1D6-41D7D4B1E58B}"/>
              </a:ext>
            </a:extLst>
          </p:cNvPr>
          <p:cNvCxnSpPr/>
          <p:nvPr/>
        </p:nvCxnSpPr>
        <p:spPr>
          <a:xfrm>
            <a:off x="5526489" y="4034589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BC9B5F9-486E-47C9-A996-DB2E38A744F5}"/>
              </a:ext>
            </a:extLst>
          </p:cNvPr>
          <p:cNvCxnSpPr/>
          <p:nvPr/>
        </p:nvCxnSpPr>
        <p:spPr>
          <a:xfrm>
            <a:off x="6328542" y="3834057"/>
            <a:ext cx="22459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0491693-8D51-4F85-84C0-2BBC32A87367}"/>
              </a:ext>
            </a:extLst>
          </p:cNvPr>
          <p:cNvCxnSpPr/>
          <p:nvPr/>
        </p:nvCxnSpPr>
        <p:spPr>
          <a:xfrm>
            <a:off x="7130699" y="3018921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11CC328-B2A1-47D9-B38D-7F1DDEF43626}"/>
              </a:ext>
            </a:extLst>
          </p:cNvPr>
          <p:cNvCxnSpPr/>
          <p:nvPr/>
        </p:nvCxnSpPr>
        <p:spPr>
          <a:xfrm>
            <a:off x="7130699" y="3413599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5C3FC58-D0BA-450F-9C58-FC60AA4A8C40}"/>
              </a:ext>
            </a:extLst>
          </p:cNvPr>
          <p:cNvCxnSpPr/>
          <p:nvPr/>
        </p:nvCxnSpPr>
        <p:spPr>
          <a:xfrm>
            <a:off x="7138705" y="3527435"/>
            <a:ext cx="22459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3284C1A-A806-4416-A455-A2560C5041BD}"/>
              </a:ext>
            </a:extLst>
          </p:cNvPr>
          <p:cNvCxnSpPr/>
          <p:nvPr/>
        </p:nvCxnSpPr>
        <p:spPr>
          <a:xfrm>
            <a:off x="7138705" y="3659604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65233D8-61D5-44E1-B607-892BC377AFD3}"/>
              </a:ext>
            </a:extLst>
          </p:cNvPr>
          <p:cNvCxnSpPr/>
          <p:nvPr/>
        </p:nvCxnSpPr>
        <p:spPr>
          <a:xfrm>
            <a:off x="7941359" y="3184354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811D207-118F-4FC4-9878-168E3E0A0C2A}"/>
              </a:ext>
            </a:extLst>
          </p:cNvPr>
          <p:cNvCxnSpPr/>
          <p:nvPr/>
        </p:nvCxnSpPr>
        <p:spPr>
          <a:xfrm>
            <a:off x="8753772" y="3285944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01656F3-34AF-487A-AEBA-1A8BD683AC31}"/>
              </a:ext>
            </a:extLst>
          </p:cNvPr>
          <p:cNvCxnSpPr/>
          <p:nvPr/>
        </p:nvCxnSpPr>
        <p:spPr>
          <a:xfrm>
            <a:off x="8749769" y="3413599"/>
            <a:ext cx="22459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0AACDDDB-8D1B-4406-8923-63BDC9036045}"/>
              </a:ext>
            </a:extLst>
          </p:cNvPr>
          <p:cNvCxnSpPr>
            <a:cxnSpLocks/>
          </p:cNvCxnSpPr>
          <p:nvPr/>
        </p:nvCxnSpPr>
        <p:spPr>
          <a:xfrm>
            <a:off x="5050536" y="3324041"/>
            <a:ext cx="2031049" cy="203394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10703CD-17EA-4DDE-A997-764A42D43B98}"/>
              </a:ext>
            </a:extLst>
          </p:cNvPr>
          <p:cNvCxnSpPr>
            <a:cxnSpLocks/>
          </p:cNvCxnSpPr>
          <p:nvPr/>
        </p:nvCxnSpPr>
        <p:spPr>
          <a:xfrm flipH="1">
            <a:off x="6323949" y="3482042"/>
            <a:ext cx="2397717" cy="339965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74EE2EE1-73CA-4FAE-AA7F-CB544DC0CE03}"/>
              </a:ext>
            </a:extLst>
          </p:cNvPr>
          <p:cNvCxnSpPr>
            <a:cxnSpLocks/>
          </p:cNvCxnSpPr>
          <p:nvPr/>
        </p:nvCxnSpPr>
        <p:spPr>
          <a:xfrm>
            <a:off x="4999931" y="3313682"/>
            <a:ext cx="3693806" cy="106151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90716860-B6D4-4FE3-8A4A-92F003D6732B}"/>
              </a:ext>
            </a:extLst>
          </p:cNvPr>
          <p:cNvCxnSpPr/>
          <p:nvPr/>
        </p:nvCxnSpPr>
        <p:spPr>
          <a:xfrm>
            <a:off x="9798770" y="2416620"/>
            <a:ext cx="0" cy="11269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CBDBFF45-8309-4F33-930E-6F2AE881AA05}"/>
              </a:ext>
            </a:extLst>
          </p:cNvPr>
          <p:cNvSpPr txBox="1"/>
          <p:nvPr/>
        </p:nvSpPr>
        <p:spPr>
          <a:xfrm>
            <a:off x="6905904" y="3422254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endParaRPr lang="en-US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F00C696-2CE8-472A-96BB-9CBF66487241}"/>
              </a:ext>
            </a:extLst>
          </p:cNvPr>
          <p:cNvSpPr txBox="1"/>
          <p:nvPr/>
        </p:nvSpPr>
        <p:spPr>
          <a:xfrm>
            <a:off x="6071656" y="3669839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endParaRPr lang="en-US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9E3CD31-351B-4117-9426-0189881A3623}"/>
              </a:ext>
            </a:extLst>
          </p:cNvPr>
          <p:cNvSpPr txBox="1"/>
          <p:nvPr/>
        </p:nvSpPr>
        <p:spPr>
          <a:xfrm>
            <a:off x="8487771" y="343283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endParaRPr lang="en-US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C453DF5-DA96-4467-861D-E67A584A7A1D}"/>
              </a:ext>
            </a:extLst>
          </p:cNvPr>
          <p:cNvGrpSpPr/>
          <p:nvPr/>
        </p:nvGrpSpPr>
        <p:grpSpPr>
          <a:xfrm>
            <a:off x="8749769" y="1814338"/>
            <a:ext cx="1785987" cy="1238609"/>
            <a:chOff x="-221221" y="2359831"/>
            <a:chExt cx="1785987" cy="1238609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5A9E9B3-F590-485D-BB3B-82D8AB7883EC}"/>
                </a:ext>
              </a:extLst>
            </p:cNvPr>
            <p:cNvSpPr txBox="1"/>
            <p:nvPr/>
          </p:nvSpPr>
          <p:spPr>
            <a:xfrm>
              <a:off x="641115" y="2359831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Put(</a:t>
              </a:r>
              <a:r>
                <a:rPr lang="en-US" b="1" dirty="0" err="1">
                  <a:solidFill>
                    <a:schemeClr val="bg1">
                      <a:lumMod val="50000"/>
                    </a:schemeClr>
                  </a:solidFill>
                </a:rPr>
                <a:t>k,v</a:t>
              </a:r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)</a:t>
              </a:r>
            </a:p>
          </p:txBody>
        </p: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B3FD28E1-14F0-4FB6-A5C1-384EC012AA3A}"/>
                </a:ext>
              </a:extLst>
            </p:cNvPr>
            <p:cNvCxnSpPr/>
            <p:nvPr/>
          </p:nvCxnSpPr>
          <p:spPr>
            <a:xfrm>
              <a:off x="-181201" y="3598440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BD9F2BD6-5CC7-4F7E-8DBA-A208D7CB0E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21221" y="2652703"/>
              <a:ext cx="926055" cy="911711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CFBBC2-C574-41E3-AC8D-7946BD6BD436}"/>
              </a:ext>
            </a:extLst>
          </p:cNvPr>
          <p:cNvCxnSpPr>
            <a:cxnSpLocks/>
          </p:cNvCxnSpPr>
          <p:nvPr/>
        </p:nvCxnSpPr>
        <p:spPr>
          <a:xfrm flipV="1">
            <a:off x="4713052" y="3271158"/>
            <a:ext cx="6031339" cy="20052"/>
          </a:xfrm>
          <a:prstGeom prst="line">
            <a:avLst/>
          </a:prstGeom>
          <a:ln w="1270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F9419B8E-6988-482D-93A5-89848E7F4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573258" y="3044371"/>
            <a:ext cx="722902" cy="4736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D62208-CF30-47D5-B036-25F306A7A91D}"/>
              </a:ext>
            </a:extLst>
          </p:cNvPr>
          <p:cNvSpPr/>
          <p:nvPr/>
        </p:nvSpPr>
        <p:spPr>
          <a:xfrm>
            <a:off x="1075117" y="579703"/>
            <a:ext cx="10338258" cy="5599009"/>
          </a:xfrm>
          <a:prstGeom prst="rect">
            <a:avLst/>
          </a:prstGeom>
          <a:solidFill>
            <a:srgbClr val="FFFFFF">
              <a:alpha val="9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93D87E69-5701-4447-8224-798760A7406B}"/>
              </a:ext>
            </a:extLst>
          </p:cNvPr>
          <p:cNvCxnSpPr>
            <a:cxnSpLocks/>
          </p:cNvCxnSpPr>
          <p:nvPr/>
        </p:nvCxnSpPr>
        <p:spPr>
          <a:xfrm>
            <a:off x="10141079" y="3604994"/>
            <a:ext cx="0" cy="1572279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BB3E6DDD-B745-400B-A18B-11FCB32C5BA7}"/>
              </a:ext>
            </a:extLst>
          </p:cNvPr>
          <p:cNvGrpSpPr/>
          <p:nvPr/>
        </p:nvGrpSpPr>
        <p:grpSpPr>
          <a:xfrm>
            <a:off x="5743281" y="1787218"/>
            <a:ext cx="4659766" cy="1510982"/>
            <a:chOff x="-2055684" y="2359831"/>
            <a:chExt cx="3363508" cy="1083022"/>
          </a:xfrm>
        </p:grpSpPr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76B98213-4EBA-475D-B4D5-E2330B9751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055684" y="2680916"/>
              <a:ext cx="2891625" cy="718389"/>
            </a:xfrm>
            <a:prstGeom prst="straightConnector1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88DF6F33-C19C-4F1B-A90B-1E7A2EAD8A77}"/>
                </a:ext>
              </a:extLst>
            </p:cNvPr>
            <p:cNvSpPr txBox="1"/>
            <p:nvPr/>
          </p:nvSpPr>
          <p:spPr>
            <a:xfrm>
              <a:off x="641115" y="2359831"/>
              <a:ext cx="666709" cy="264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Put(</a:t>
              </a:r>
              <a:r>
                <a:rPr lang="en-US" b="1" dirty="0" err="1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k,v</a:t>
              </a:r>
              <a:r>
                <a:rPr lang="en-US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)</a:t>
              </a:r>
            </a:p>
          </p:txBody>
        </p: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BF2B59D7-B5F6-4B44-922C-8EEFC1737B43}"/>
                </a:ext>
              </a:extLst>
            </p:cNvPr>
            <p:cNvCxnSpPr/>
            <p:nvPr/>
          </p:nvCxnSpPr>
          <p:spPr>
            <a:xfrm>
              <a:off x="-2051864" y="3442853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56D772BA-9D95-4E34-ADAC-2C9744E62107}"/>
              </a:ext>
            </a:extLst>
          </p:cNvPr>
          <p:cNvCxnSpPr>
            <a:cxnSpLocks/>
          </p:cNvCxnSpPr>
          <p:nvPr/>
        </p:nvCxnSpPr>
        <p:spPr>
          <a:xfrm>
            <a:off x="5747994" y="5170169"/>
            <a:ext cx="311144" cy="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F501348B-EEFD-4CDC-B111-DA3A46E1CF1F}"/>
              </a:ext>
            </a:extLst>
          </p:cNvPr>
          <p:cNvCxnSpPr>
            <a:cxnSpLocks/>
          </p:cNvCxnSpPr>
          <p:nvPr/>
        </p:nvCxnSpPr>
        <p:spPr>
          <a:xfrm>
            <a:off x="6848891" y="4968737"/>
            <a:ext cx="311144" cy="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B3957B76-BC53-4FC8-93B3-61EAAF9E0BCE}"/>
              </a:ext>
            </a:extLst>
          </p:cNvPr>
          <p:cNvCxnSpPr>
            <a:cxnSpLocks/>
          </p:cNvCxnSpPr>
          <p:nvPr/>
        </p:nvCxnSpPr>
        <p:spPr>
          <a:xfrm>
            <a:off x="8024296" y="4724391"/>
            <a:ext cx="311144" cy="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1B44B71C-1172-4EE9-A18D-F8816BC1E835}"/>
              </a:ext>
            </a:extLst>
          </p:cNvPr>
          <p:cNvSpPr/>
          <p:nvPr/>
        </p:nvSpPr>
        <p:spPr>
          <a:xfrm>
            <a:off x="1447609" y="3750997"/>
            <a:ext cx="7867491" cy="632076"/>
          </a:xfrm>
          <a:custGeom>
            <a:avLst/>
            <a:gdLst>
              <a:gd name="connsiteX0" fmla="*/ 0 w 5678905"/>
              <a:gd name="connsiteY0" fmla="*/ 355479 h 453051"/>
              <a:gd name="connsiteX1" fmla="*/ 1098884 w 5678905"/>
              <a:gd name="connsiteY1" fmla="*/ 146932 h 453051"/>
              <a:gd name="connsiteX2" fmla="*/ 2141621 w 5678905"/>
              <a:gd name="connsiteY2" fmla="*/ 451732 h 453051"/>
              <a:gd name="connsiteX3" fmla="*/ 3152273 w 5678905"/>
              <a:gd name="connsiteY3" fmla="*/ 2553 h 453051"/>
              <a:gd name="connsiteX4" fmla="*/ 4467726 w 5678905"/>
              <a:gd name="connsiteY4" fmla="*/ 259226 h 453051"/>
              <a:gd name="connsiteX5" fmla="*/ 5678905 w 5678905"/>
              <a:gd name="connsiteY5" fmla="*/ 50679 h 4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8905" h="453051">
                <a:moveTo>
                  <a:pt x="0" y="355479"/>
                </a:moveTo>
                <a:cubicBezTo>
                  <a:pt x="370973" y="243184"/>
                  <a:pt x="741947" y="130890"/>
                  <a:pt x="1098884" y="146932"/>
                </a:cubicBezTo>
                <a:cubicBezTo>
                  <a:pt x="1455821" y="162974"/>
                  <a:pt x="1799390" y="475795"/>
                  <a:pt x="2141621" y="451732"/>
                </a:cubicBezTo>
                <a:cubicBezTo>
                  <a:pt x="2483853" y="427669"/>
                  <a:pt x="2764589" y="34637"/>
                  <a:pt x="3152273" y="2553"/>
                </a:cubicBezTo>
                <a:cubicBezTo>
                  <a:pt x="3539957" y="-29531"/>
                  <a:pt x="4046621" y="251205"/>
                  <a:pt x="4467726" y="259226"/>
                </a:cubicBezTo>
                <a:cubicBezTo>
                  <a:pt x="4888831" y="267247"/>
                  <a:pt x="5283868" y="158963"/>
                  <a:pt x="5678905" y="50679"/>
                </a:cubicBezTo>
              </a:path>
            </a:pathLst>
          </a:cu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714A8129-34F7-4F9B-BFE7-0FA5F97F2BD1}"/>
              </a:ext>
            </a:extLst>
          </p:cNvPr>
          <p:cNvCxnSpPr>
            <a:cxnSpLocks/>
          </p:cNvCxnSpPr>
          <p:nvPr/>
        </p:nvCxnSpPr>
        <p:spPr>
          <a:xfrm>
            <a:off x="9465711" y="3938252"/>
            <a:ext cx="0" cy="1572279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E6C9DF45-5B1F-449D-88DD-6FE11BDAEBB7}"/>
              </a:ext>
            </a:extLst>
          </p:cNvPr>
          <p:cNvSpPr txBox="1"/>
          <p:nvPr/>
        </p:nvSpPr>
        <p:spPr>
          <a:xfrm rot="16200000">
            <a:off x="7809609" y="2225272"/>
            <a:ext cx="274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Stable portion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DC5EF4FF-BD92-4389-90A6-E1C8A6E22181}"/>
              </a:ext>
            </a:extLst>
          </p:cNvPr>
          <p:cNvSpPr txBox="1"/>
          <p:nvPr/>
        </p:nvSpPr>
        <p:spPr>
          <a:xfrm rot="16200000">
            <a:off x="7830967" y="4138706"/>
            <a:ext cx="274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Unstable tail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DEC924C-6D3A-4963-9A97-D32B49C8D642}"/>
              </a:ext>
            </a:extLst>
          </p:cNvPr>
          <p:cNvSpPr txBox="1"/>
          <p:nvPr/>
        </p:nvSpPr>
        <p:spPr>
          <a:xfrm>
            <a:off x="2063176" y="3120104"/>
            <a:ext cx="43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7575"/>
                </a:solidFill>
                <a:sym typeface="Symbol" panose="05050102010706020507" pitchFamily="18" charset="2"/>
              </a:rPr>
              <a:t></a:t>
            </a:r>
            <a:endParaRPr lang="en-US" b="1" dirty="0">
              <a:solidFill>
                <a:srgbClr val="FF7575"/>
              </a:solidFill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C131AF1C-5FA2-44ED-803C-7BC8DB872837}"/>
              </a:ext>
            </a:extLst>
          </p:cNvPr>
          <p:cNvSpPr txBox="1"/>
          <p:nvPr/>
        </p:nvSpPr>
        <p:spPr>
          <a:xfrm>
            <a:off x="1081038" y="609992"/>
            <a:ext cx="102428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</a:rPr>
              <a:t>Even if 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sym typeface="Symbol" panose="05050102010706020507" pitchFamily="18" charset="2"/>
              </a:rPr>
              <a:t> is small, there is a choice to make: Which versions will be fetched?  Cascade accesses data along a Chandy-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sym typeface="Symbol" panose="05050102010706020507" pitchFamily="18" charset="2"/>
              </a:rPr>
              <a:t>Lamport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sym typeface="Symbol" panose="05050102010706020507" pitchFamily="18" charset="2"/>
              </a:rPr>
              <a:t> Consistent Cut.</a:t>
            </a:r>
            <a:endParaRPr lang="en-US" sz="2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0A9F3AD6-26AD-4ABF-8C2F-84B3534BBCD3}"/>
              </a:ext>
            </a:extLst>
          </p:cNvPr>
          <p:cNvCxnSpPr>
            <a:cxnSpLocks/>
          </p:cNvCxnSpPr>
          <p:nvPr/>
        </p:nvCxnSpPr>
        <p:spPr>
          <a:xfrm>
            <a:off x="2403263" y="4008633"/>
            <a:ext cx="1" cy="1458089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493F8580-3345-4342-8CFA-1125F2ADFC8A}"/>
              </a:ext>
            </a:extLst>
          </p:cNvPr>
          <p:cNvCxnSpPr>
            <a:cxnSpLocks/>
          </p:cNvCxnSpPr>
          <p:nvPr/>
        </p:nvCxnSpPr>
        <p:spPr>
          <a:xfrm>
            <a:off x="2708893" y="3938252"/>
            <a:ext cx="5515" cy="152847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8FC4D13B-F5F0-406D-85B9-BC2D3A7BA6AB}"/>
              </a:ext>
            </a:extLst>
          </p:cNvPr>
          <p:cNvCxnSpPr>
            <a:cxnSpLocks/>
          </p:cNvCxnSpPr>
          <p:nvPr/>
        </p:nvCxnSpPr>
        <p:spPr>
          <a:xfrm>
            <a:off x="3503357" y="4067886"/>
            <a:ext cx="0" cy="1398835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5AE0AC15-96E0-49CB-9DCE-F5BD6B275C15}"/>
              </a:ext>
            </a:extLst>
          </p:cNvPr>
          <p:cNvCxnSpPr>
            <a:cxnSpLocks/>
          </p:cNvCxnSpPr>
          <p:nvPr/>
        </p:nvCxnSpPr>
        <p:spPr>
          <a:xfrm>
            <a:off x="3814501" y="4199643"/>
            <a:ext cx="0" cy="1267078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5DA46D98-C337-4996-9776-6D8B019037E5}"/>
              </a:ext>
            </a:extLst>
          </p:cNvPr>
          <p:cNvCxnSpPr>
            <a:cxnSpLocks/>
          </p:cNvCxnSpPr>
          <p:nvPr/>
        </p:nvCxnSpPr>
        <p:spPr>
          <a:xfrm>
            <a:off x="4608558" y="4269827"/>
            <a:ext cx="0" cy="1196895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C5B288B2-6D7B-4975-BCBC-D08FBB8C45CC}"/>
              </a:ext>
            </a:extLst>
          </p:cNvPr>
          <p:cNvCxnSpPr>
            <a:cxnSpLocks/>
          </p:cNvCxnSpPr>
          <p:nvPr/>
        </p:nvCxnSpPr>
        <p:spPr>
          <a:xfrm>
            <a:off x="4927361" y="4168610"/>
            <a:ext cx="0" cy="1298112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2B2B08E4-6180-48E6-95ED-0DC3C50CC608}"/>
              </a:ext>
            </a:extLst>
          </p:cNvPr>
          <p:cNvCxnSpPr>
            <a:cxnSpLocks/>
          </p:cNvCxnSpPr>
          <p:nvPr/>
        </p:nvCxnSpPr>
        <p:spPr>
          <a:xfrm flipH="1">
            <a:off x="5729105" y="3738273"/>
            <a:ext cx="3246" cy="1754206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B642D231-075E-4D42-911E-5A77AAA4DF9F}"/>
              </a:ext>
            </a:extLst>
          </p:cNvPr>
          <p:cNvCxnSpPr>
            <a:cxnSpLocks/>
          </p:cNvCxnSpPr>
          <p:nvPr/>
        </p:nvCxnSpPr>
        <p:spPr>
          <a:xfrm flipH="1">
            <a:off x="6040074" y="3750997"/>
            <a:ext cx="19064" cy="1715725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8E4DACB6-740B-4187-BCA0-94EC19EAE278}"/>
              </a:ext>
            </a:extLst>
          </p:cNvPr>
          <p:cNvCxnSpPr>
            <a:cxnSpLocks/>
          </p:cNvCxnSpPr>
          <p:nvPr/>
        </p:nvCxnSpPr>
        <p:spPr>
          <a:xfrm>
            <a:off x="6843334" y="3938252"/>
            <a:ext cx="1" cy="152847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309D8800-C343-47BE-B81F-BB194C3C4E02}"/>
              </a:ext>
            </a:extLst>
          </p:cNvPr>
          <p:cNvCxnSpPr>
            <a:cxnSpLocks/>
          </p:cNvCxnSpPr>
          <p:nvPr/>
        </p:nvCxnSpPr>
        <p:spPr>
          <a:xfrm>
            <a:off x="7165512" y="4051075"/>
            <a:ext cx="1" cy="1415647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E621CCB5-0FD1-42E4-90BA-E051229BBDE0}"/>
              </a:ext>
            </a:extLst>
          </p:cNvPr>
          <p:cNvCxnSpPr>
            <a:cxnSpLocks/>
          </p:cNvCxnSpPr>
          <p:nvPr/>
        </p:nvCxnSpPr>
        <p:spPr>
          <a:xfrm>
            <a:off x="7968854" y="4067034"/>
            <a:ext cx="0" cy="1399688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7AEB8D7A-C3BE-4019-A0A0-73DA2C93E2EE}"/>
              </a:ext>
            </a:extLst>
          </p:cNvPr>
          <p:cNvCxnSpPr>
            <a:cxnSpLocks/>
          </p:cNvCxnSpPr>
          <p:nvPr/>
        </p:nvCxnSpPr>
        <p:spPr>
          <a:xfrm>
            <a:off x="8279999" y="4067034"/>
            <a:ext cx="0" cy="1399688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1279CBDA-B25F-432A-95D8-608E51E46586}"/>
              </a:ext>
            </a:extLst>
          </p:cNvPr>
          <p:cNvCxnSpPr>
            <a:cxnSpLocks/>
          </p:cNvCxnSpPr>
          <p:nvPr/>
        </p:nvCxnSpPr>
        <p:spPr>
          <a:xfrm>
            <a:off x="2403263" y="2394208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D10135A2-C228-4C52-A753-1D30D5A3417F}"/>
              </a:ext>
            </a:extLst>
          </p:cNvPr>
          <p:cNvCxnSpPr>
            <a:cxnSpLocks/>
          </p:cNvCxnSpPr>
          <p:nvPr/>
        </p:nvCxnSpPr>
        <p:spPr>
          <a:xfrm>
            <a:off x="2711650" y="2371828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76A7D14C-73D8-4419-9842-F0C88F33F9EB}"/>
              </a:ext>
            </a:extLst>
          </p:cNvPr>
          <p:cNvCxnSpPr>
            <a:cxnSpLocks/>
          </p:cNvCxnSpPr>
          <p:nvPr/>
        </p:nvCxnSpPr>
        <p:spPr>
          <a:xfrm>
            <a:off x="3503357" y="2415316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B8E6FF93-EAB2-462C-A6D1-4A01AF0248C1}"/>
              </a:ext>
            </a:extLst>
          </p:cNvPr>
          <p:cNvCxnSpPr>
            <a:cxnSpLocks/>
          </p:cNvCxnSpPr>
          <p:nvPr/>
        </p:nvCxnSpPr>
        <p:spPr>
          <a:xfrm>
            <a:off x="3814501" y="2401994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3D7F6EBD-057D-45BE-B5B0-E19447C13ECB}"/>
              </a:ext>
            </a:extLst>
          </p:cNvPr>
          <p:cNvCxnSpPr>
            <a:cxnSpLocks/>
          </p:cNvCxnSpPr>
          <p:nvPr/>
        </p:nvCxnSpPr>
        <p:spPr>
          <a:xfrm>
            <a:off x="4608558" y="2401994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5B09BD9C-DF5B-4A47-952B-183A7469C484}"/>
              </a:ext>
            </a:extLst>
          </p:cNvPr>
          <p:cNvCxnSpPr>
            <a:cxnSpLocks/>
          </p:cNvCxnSpPr>
          <p:nvPr/>
        </p:nvCxnSpPr>
        <p:spPr>
          <a:xfrm>
            <a:off x="4927361" y="2415316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73AEA193-C566-4DA8-8D66-8365A3F1D0D1}"/>
              </a:ext>
            </a:extLst>
          </p:cNvPr>
          <p:cNvCxnSpPr>
            <a:cxnSpLocks/>
          </p:cNvCxnSpPr>
          <p:nvPr/>
        </p:nvCxnSpPr>
        <p:spPr>
          <a:xfrm>
            <a:off x="5730727" y="2438017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E791C5A3-17C6-4CEB-BF2D-9FBDE004B10F}"/>
              </a:ext>
            </a:extLst>
          </p:cNvPr>
          <p:cNvCxnSpPr>
            <a:cxnSpLocks/>
          </p:cNvCxnSpPr>
          <p:nvPr/>
        </p:nvCxnSpPr>
        <p:spPr>
          <a:xfrm>
            <a:off x="6049606" y="2401994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91BE2761-3A6C-40C1-B448-1CAC79F68730}"/>
              </a:ext>
            </a:extLst>
          </p:cNvPr>
          <p:cNvCxnSpPr>
            <a:cxnSpLocks/>
          </p:cNvCxnSpPr>
          <p:nvPr/>
        </p:nvCxnSpPr>
        <p:spPr>
          <a:xfrm>
            <a:off x="6843334" y="2402594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BFFDC235-D98C-40D7-973C-A979B2528EFE}"/>
              </a:ext>
            </a:extLst>
          </p:cNvPr>
          <p:cNvCxnSpPr>
            <a:cxnSpLocks/>
          </p:cNvCxnSpPr>
          <p:nvPr/>
        </p:nvCxnSpPr>
        <p:spPr>
          <a:xfrm>
            <a:off x="7165512" y="2415316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404851A8-B072-4454-9581-676E81DB4D7D}"/>
              </a:ext>
            </a:extLst>
          </p:cNvPr>
          <p:cNvCxnSpPr>
            <a:cxnSpLocks/>
          </p:cNvCxnSpPr>
          <p:nvPr/>
        </p:nvCxnSpPr>
        <p:spPr>
          <a:xfrm>
            <a:off x="7971348" y="2394844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EEFFBD64-6240-46D9-9EC7-43F315307CC2}"/>
              </a:ext>
            </a:extLst>
          </p:cNvPr>
          <p:cNvCxnSpPr>
            <a:cxnSpLocks/>
          </p:cNvCxnSpPr>
          <p:nvPr/>
        </p:nvCxnSpPr>
        <p:spPr>
          <a:xfrm>
            <a:off x="8279997" y="2401994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id="{2AB3E6C8-292C-44C8-95A2-CD5E7A8577CD}"/>
              </a:ext>
            </a:extLst>
          </p:cNvPr>
          <p:cNvSpPr txBox="1"/>
          <p:nvPr/>
        </p:nvSpPr>
        <p:spPr>
          <a:xfrm rot="16200000">
            <a:off x="8978809" y="3582588"/>
            <a:ext cx="1812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time</a:t>
            </a:r>
          </a:p>
        </p:txBody>
      </p: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A3AFA5A2-795B-4329-AAD3-F15E62E7EBBD}"/>
              </a:ext>
            </a:extLst>
          </p:cNvPr>
          <p:cNvCxnSpPr>
            <a:cxnSpLocks/>
          </p:cNvCxnSpPr>
          <p:nvPr/>
        </p:nvCxnSpPr>
        <p:spPr>
          <a:xfrm>
            <a:off x="2403263" y="2322162"/>
            <a:ext cx="0" cy="1686471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9B918E81-7300-4434-ADE9-9DA9D401F059}"/>
              </a:ext>
            </a:extLst>
          </p:cNvPr>
          <p:cNvCxnSpPr>
            <a:cxnSpLocks/>
          </p:cNvCxnSpPr>
          <p:nvPr/>
        </p:nvCxnSpPr>
        <p:spPr>
          <a:xfrm flipH="1">
            <a:off x="2708893" y="2322162"/>
            <a:ext cx="5514" cy="1701226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Oval 148">
            <a:extLst>
              <a:ext uri="{FF2B5EF4-FFF2-40B4-BE49-F238E27FC236}">
                <a16:creationId xmlns:a16="http://schemas.microsoft.com/office/drawing/2014/main" id="{B9EBD141-645B-4D9A-A2D2-21F1C771B82E}"/>
              </a:ext>
            </a:extLst>
          </p:cNvPr>
          <p:cNvSpPr/>
          <p:nvPr/>
        </p:nvSpPr>
        <p:spPr>
          <a:xfrm>
            <a:off x="2169905" y="2120731"/>
            <a:ext cx="788951" cy="3581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152FD986-A214-428B-A207-06B0D35387BC}"/>
              </a:ext>
            </a:extLst>
          </p:cNvPr>
          <p:cNvCxnSpPr>
            <a:cxnSpLocks/>
          </p:cNvCxnSpPr>
          <p:nvPr/>
        </p:nvCxnSpPr>
        <p:spPr>
          <a:xfrm>
            <a:off x="3503357" y="2322162"/>
            <a:ext cx="0" cy="1807032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FCAEE89E-A968-443D-BB1B-9BCA65BC8028}"/>
              </a:ext>
            </a:extLst>
          </p:cNvPr>
          <p:cNvCxnSpPr>
            <a:cxnSpLocks/>
          </p:cNvCxnSpPr>
          <p:nvPr/>
        </p:nvCxnSpPr>
        <p:spPr>
          <a:xfrm>
            <a:off x="3814501" y="2322162"/>
            <a:ext cx="0" cy="1920278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Oval 151">
            <a:extLst>
              <a:ext uri="{FF2B5EF4-FFF2-40B4-BE49-F238E27FC236}">
                <a16:creationId xmlns:a16="http://schemas.microsoft.com/office/drawing/2014/main" id="{743D26AD-7A2D-49FE-8FC0-8D3AA9A97D8E}"/>
              </a:ext>
            </a:extLst>
          </p:cNvPr>
          <p:cNvSpPr/>
          <p:nvPr/>
        </p:nvSpPr>
        <p:spPr>
          <a:xfrm>
            <a:off x="3269999" y="2120731"/>
            <a:ext cx="788951" cy="3581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88D00939-F811-4BD0-8416-94DF543460B5}"/>
              </a:ext>
            </a:extLst>
          </p:cNvPr>
          <p:cNvCxnSpPr>
            <a:cxnSpLocks/>
          </p:cNvCxnSpPr>
          <p:nvPr/>
        </p:nvCxnSpPr>
        <p:spPr>
          <a:xfrm>
            <a:off x="4608558" y="2322162"/>
            <a:ext cx="0" cy="2060911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EC673849-7CEC-40B9-B8FE-4A48DBA81C3A}"/>
              </a:ext>
            </a:extLst>
          </p:cNvPr>
          <p:cNvCxnSpPr>
            <a:cxnSpLocks/>
          </p:cNvCxnSpPr>
          <p:nvPr/>
        </p:nvCxnSpPr>
        <p:spPr>
          <a:xfrm>
            <a:off x="4920111" y="2322162"/>
            <a:ext cx="14501" cy="1877481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Oval 154">
            <a:extLst>
              <a:ext uri="{FF2B5EF4-FFF2-40B4-BE49-F238E27FC236}">
                <a16:creationId xmlns:a16="http://schemas.microsoft.com/office/drawing/2014/main" id="{0D9EC2F3-2165-45AB-99BE-566C6DFB21B6}"/>
              </a:ext>
            </a:extLst>
          </p:cNvPr>
          <p:cNvSpPr/>
          <p:nvPr/>
        </p:nvSpPr>
        <p:spPr>
          <a:xfrm>
            <a:off x="4375609" y="2120731"/>
            <a:ext cx="788951" cy="3581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1B26E444-59D1-4BF4-A432-C61357951A26}"/>
              </a:ext>
            </a:extLst>
          </p:cNvPr>
          <p:cNvCxnSpPr>
            <a:cxnSpLocks/>
          </p:cNvCxnSpPr>
          <p:nvPr/>
        </p:nvCxnSpPr>
        <p:spPr>
          <a:xfrm>
            <a:off x="5730727" y="2322162"/>
            <a:ext cx="0" cy="1555996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6A43A797-2F7F-4C7B-931B-904A954A8DA3}"/>
              </a:ext>
            </a:extLst>
          </p:cNvPr>
          <p:cNvCxnSpPr>
            <a:cxnSpLocks/>
          </p:cNvCxnSpPr>
          <p:nvPr/>
        </p:nvCxnSpPr>
        <p:spPr>
          <a:xfrm>
            <a:off x="6046730" y="2322162"/>
            <a:ext cx="5754" cy="1547890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Oval 157">
            <a:extLst>
              <a:ext uri="{FF2B5EF4-FFF2-40B4-BE49-F238E27FC236}">
                <a16:creationId xmlns:a16="http://schemas.microsoft.com/office/drawing/2014/main" id="{55650D08-67E1-4553-A4E2-2F067B0F2939}"/>
              </a:ext>
            </a:extLst>
          </p:cNvPr>
          <p:cNvSpPr/>
          <p:nvPr/>
        </p:nvSpPr>
        <p:spPr>
          <a:xfrm>
            <a:off x="5495571" y="2120731"/>
            <a:ext cx="788951" cy="3581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A50876A4-1712-49D8-990C-4C8BBC3E8A2D}"/>
              </a:ext>
            </a:extLst>
          </p:cNvPr>
          <p:cNvCxnSpPr>
            <a:cxnSpLocks/>
          </p:cNvCxnSpPr>
          <p:nvPr/>
        </p:nvCxnSpPr>
        <p:spPr>
          <a:xfrm>
            <a:off x="6843334" y="2322162"/>
            <a:ext cx="0" cy="1662837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D1F3DBB4-1938-4137-B55F-ED724BC1051E}"/>
              </a:ext>
            </a:extLst>
          </p:cNvPr>
          <p:cNvCxnSpPr>
            <a:cxnSpLocks/>
          </p:cNvCxnSpPr>
          <p:nvPr/>
        </p:nvCxnSpPr>
        <p:spPr>
          <a:xfrm>
            <a:off x="7160035" y="2322162"/>
            <a:ext cx="10954" cy="1774253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Oval 160">
            <a:extLst>
              <a:ext uri="{FF2B5EF4-FFF2-40B4-BE49-F238E27FC236}">
                <a16:creationId xmlns:a16="http://schemas.microsoft.com/office/drawing/2014/main" id="{8B234113-21E6-4625-BB31-CDEE834F6379}"/>
              </a:ext>
            </a:extLst>
          </p:cNvPr>
          <p:cNvSpPr/>
          <p:nvPr/>
        </p:nvSpPr>
        <p:spPr>
          <a:xfrm>
            <a:off x="6615533" y="2120731"/>
            <a:ext cx="788951" cy="3581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75291C0F-44A2-4D52-9930-01AD77081B8A}"/>
              </a:ext>
            </a:extLst>
          </p:cNvPr>
          <p:cNvCxnSpPr>
            <a:cxnSpLocks/>
          </p:cNvCxnSpPr>
          <p:nvPr/>
        </p:nvCxnSpPr>
        <p:spPr>
          <a:xfrm flipH="1">
            <a:off x="7960237" y="2322162"/>
            <a:ext cx="8617" cy="181755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B0367CB0-34EC-4EE3-992C-A10D1DAC1DED}"/>
              </a:ext>
            </a:extLst>
          </p:cNvPr>
          <p:cNvCxnSpPr>
            <a:cxnSpLocks/>
          </p:cNvCxnSpPr>
          <p:nvPr/>
        </p:nvCxnSpPr>
        <p:spPr>
          <a:xfrm>
            <a:off x="8279997" y="2322162"/>
            <a:ext cx="0" cy="181755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Oval 163">
            <a:extLst>
              <a:ext uri="{FF2B5EF4-FFF2-40B4-BE49-F238E27FC236}">
                <a16:creationId xmlns:a16="http://schemas.microsoft.com/office/drawing/2014/main" id="{27A19F75-27A4-4404-90E0-05DD8303B0D6}"/>
              </a:ext>
            </a:extLst>
          </p:cNvPr>
          <p:cNvSpPr/>
          <p:nvPr/>
        </p:nvSpPr>
        <p:spPr>
          <a:xfrm>
            <a:off x="7735495" y="2120731"/>
            <a:ext cx="788951" cy="3581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E01E0AAB-3509-46B5-A384-A984A4E052F8}"/>
              </a:ext>
            </a:extLst>
          </p:cNvPr>
          <p:cNvCxnSpPr>
            <a:cxnSpLocks/>
          </p:cNvCxnSpPr>
          <p:nvPr/>
        </p:nvCxnSpPr>
        <p:spPr>
          <a:xfrm>
            <a:off x="3503357" y="2864906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CE50BDA8-1B3F-4444-8DCD-EDF6EF80EC29}"/>
              </a:ext>
            </a:extLst>
          </p:cNvPr>
          <p:cNvCxnSpPr>
            <a:cxnSpLocks/>
          </p:cNvCxnSpPr>
          <p:nvPr/>
        </p:nvCxnSpPr>
        <p:spPr>
          <a:xfrm>
            <a:off x="4614512" y="2882079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12B0BA75-97B5-45F4-9B74-C247D926F79E}"/>
              </a:ext>
            </a:extLst>
          </p:cNvPr>
          <p:cNvCxnSpPr>
            <a:cxnSpLocks/>
          </p:cNvCxnSpPr>
          <p:nvPr/>
        </p:nvCxnSpPr>
        <p:spPr>
          <a:xfrm>
            <a:off x="3503357" y="3704702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6EDB9EE7-DD92-4E89-970A-0FCB4A8EE4A0}"/>
              </a:ext>
            </a:extLst>
          </p:cNvPr>
          <p:cNvCxnSpPr>
            <a:cxnSpLocks/>
          </p:cNvCxnSpPr>
          <p:nvPr/>
        </p:nvCxnSpPr>
        <p:spPr>
          <a:xfrm>
            <a:off x="4614512" y="3027166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960EC02C-5F4A-440D-BC02-F390B57D4DD4}"/>
              </a:ext>
            </a:extLst>
          </p:cNvPr>
          <p:cNvCxnSpPr>
            <a:cxnSpLocks/>
          </p:cNvCxnSpPr>
          <p:nvPr/>
        </p:nvCxnSpPr>
        <p:spPr>
          <a:xfrm>
            <a:off x="3503357" y="4168610"/>
            <a:ext cx="311144" cy="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C272572B-9D8E-4649-944B-4654199EC6DF}"/>
              </a:ext>
            </a:extLst>
          </p:cNvPr>
          <p:cNvCxnSpPr>
            <a:cxnSpLocks/>
          </p:cNvCxnSpPr>
          <p:nvPr/>
        </p:nvCxnSpPr>
        <p:spPr>
          <a:xfrm>
            <a:off x="3503357" y="4347659"/>
            <a:ext cx="311144" cy="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30883B15-727E-4606-8B0F-B630061A71D3}"/>
              </a:ext>
            </a:extLst>
          </p:cNvPr>
          <p:cNvCxnSpPr>
            <a:cxnSpLocks/>
          </p:cNvCxnSpPr>
          <p:nvPr/>
        </p:nvCxnSpPr>
        <p:spPr>
          <a:xfrm>
            <a:off x="4614512" y="4067886"/>
            <a:ext cx="311144" cy="0"/>
          </a:xfrm>
          <a:prstGeom prst="straightConnector1">
            <a:avLst/>
          </a:prstGeom>
          <a:ln w="28575">
            <a:solidFill>
              <a:srgbClr val="C00000">
                <a:alpha val="5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988595EE-968C-4EF8-A561-59B75D946435}"/>
              </a:ext>
            </a:extLst>
          </p:cNvPr>
          <p:cNvCxnSpPr>
            <a:cxnSpLocks/>
          </p:cNvCxnSpPr>
          <p:nvPr/>
        </p:nvCxnSpPr>
        <p:spPr>
          <a:xfrm>
            <a:off x="5725811" y="2930647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2AE8FCF4-9208-4F75-8528-0A99C46D6DCC}"/>
              </a:ext>
            </a:extLst>
          </p:cNvPr>
          <p:cNvCxnSpPr>
            <a:cxnSpLocks/>
          </p:cNvCxnSpPr>
          <p:nvPr/>
        </p:nvCxnSpPr>
        <p:spPr>
          <a:xfrm>
            <a:off x="5725811" y="3481283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833F55C7-B8DC-4537-BC30-A12B7EC1565E}"/>
              </a:ext>
            </a:extLst>
          </p:cNvPr>
          <p:cNvCxnSpPr>
            <a:cxnSpLocks/>
          </p:cNvCxnSpPr>
          <p:nvPr/>
        </p:nvCxnSpPr>
        <p:spPr>
          <a:xfrm>
            <a:off x="5736903" y="3640102"/>
            <a:ext cx="311144" cy="0"/>
          </a:xfrm>
          <a:prstGeom prst="straightConnector1">
            <a:avLst/>
          </a:prstGeom>
          <a:ln w="28575">
            <a:solidFill>
              <a:srgbClr val="C00000">
                <a:alpha val="5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8C633E6F-3E29-41C1-8A6C-C408B204312C}"/>
              </a:ext>
            </a:extLst>
          </p:cNvPr>
          <p:cNvCxnSpPr>
            <a:cxnSpLocks/>
          </p:cNvCxnSpPr>
          <p:nvPr/>
        </p:nvCxnSpPr>
        <p:spPr>
          <a:xfrm>
            <a:off x="5736903" y="3824498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A72ADC9C-10D0-494B-8014-6C68286ECFBB}"/>
              </a:ext>
            </a:extLst>
          </p:cNvPr>
          <p:cNvCxnSpPr>
            <a:cxnSpLocks/>
          </p:cNvCxnSpPr>
          <p:nvPr/>
        </p:nvCxnSpPr>
        <p:spPr>
          <a:xfrm>
            <a:off x="6848891" y="3161451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071C3EA3-D9A7-4D91-BFE3-9418D8EE6365}"/>
              </a:ext>
            </a:extLst>
          </p:cNvPr>
          <p:cNvCxnSpPr>
            <a:cxnSpLocks/>
          </p:cNvCxnSpPr>
          <p:nvPr/>
        </p:nvCxnSpPr>
        <p:spPr>
          <a:xfrm>
            <a:off x="7974399" y="3303185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E596AF95-D53A-4D29-804E-5468C7CD4BFA}"/>
              </a:ext>
            </a:extLst>
          </p:cNvPr>
          <p:cNvCxnSpPr>
            <a:cxnSpLocks/>
          </p:cNvCxnSpPr>
          <p:nvPr/>
        </p:nvCxnSpPr>
        <p:spPr>
          <a:xfrm>
            <a:off x="7968853" y="3481283"/>
            <a:ext cx="311144" cy="0"/>
          </a:xfrm>
          <a:prstGeom prst="straightConnector1">
            <a:avLst/>
          </a:prstGeom>
          <a:ln w="28575">
            <a:solidFill>
              <a:srgbClr val="C00000">
                <a:alpha val="5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41D2C396-65FF-4F67-96BA-A7B244D307A7}"/>
              </a:ext>
            </a:extLst>
          </p:cNvPr>
          <p:cNvCxnSpPr>
            <a:cxnSpLocks/>
          </p:cNvCxnSpPr>
          <p:nvPr/>
        </p:nvCxnSpPr>
        <p:spPr>
          <a:xfrm>
            <a:off x="2843977" y="3356336"/>
            <a:ext cx="2813793" cy="283766"/>
          </a:xfrm>
          <a:prstGeom prst="straightConnector1">
            <a:avLst/>
          </a:prstGeom>
          <a:ln w="38100">
            <a:solidFill>
              <a:srgbClr val="C00000">
                <a:alpha val="50196"/>
              </a:srgb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B93BE066-365E-40B9-AA5C-DEED37D979D5}"/>
              </a:ext>
            </a:extLst>
          </p:cNvPr>
          <p:cNvCxnSpPr>
            <a:cxnSpLocks/>
          </p:cNvCxnSpPr>
          <p:nvPr/>
        </p:nvCxnSpPr>
        <p:spPr>
          <a:xfrm flipH="1">
            <a:off x="4608149" y="3576772"/>
            <a:ext cx="3321770" cy="474303"/>
          </a:xfrm>
          <a:prstGeom prst="straightConnector1">
            <a:avLst/>
          </a:prstGeom>
          <a:ln w="38100">
            <a:solidFill>
              <a:srgbClr val="C00000">
                <a:alpha val="50196"/>
              </a:srgb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8EE564B4-A5B8-48FA-AA44-216D494AC17D}"/>
              </a:ext>
            </a:extLst>
          </p:cNvPr>
          <p:cNvCxnSpPr>
            <a:cxnSpLocks/>
          </p:cNvCxnSpPr>
          <p:nvPr/>
        </p:nvCxnSpPr>
        <p:spPr>
          <a:xfrm>
            <a:off x="2773869" y="3341884"/>
            <a:ext cx="5117357" cy="148097"/>
          </a:xfrm>
          <a:prstGeom prst="straightConnector1">
            <a:avLst/>
          </a:prstGeom>
          <a:ln w="38100">
            <a:solidFill>
              <a:srgbClr val="C00000">
                <a:alpha val="50196"/>
              </a:srgb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3001C819-F296-4C26-BE39-5354ED9424FA}"/>
              </a:ext>
            </a:extLst>
          </p:cNvPr>
          <p:cNvCxnSpPr>
            <a:cxnSpLocks/>
          </p:cNvCxnSpPr>
          <p:nvPr/>
        </p:nvCxnSpPr>
        <p:spPr>
          <a:xfrm>
            <a:off x="9422127" y="2090345"/>
            <a:ext cx="0" cy="1572279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>
            <a:extLst>
              <a:ext uri="{FF2B5EF4-FFF2-40B4-BE49-F238E27FC236}">
                <a16:creationId xmlns:a16="http://schemas.microsoft.com/office/drawing/2014/main" id="{163898CE-8E98-415F-9B21-0D8C222E7739}"/>
              </a:ext>
            </a:extLst>
          </p:cNvPr>
          <p:cNvSpPr txBox="1"/>
          <p:nvPr/>
        </p:nvSpPr>
        <p:spPr>
          <a:xfrm>
            <a:off x="5414383" y="3493358"/>
            <a:ext cx="43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7575"/>
                </a:solidFill>
                <a:sym typeface="Symbol" panose="05050102010706020507" pitchFamily="18" charset="2"/>
              </a:rPr>
              <a:t></a:t>
            </a:r>
            <a:endParaRPr lang="en-US" b="1" dirty="0">
              <a:solidFill>
                <a:srgbClr val="FF7575"/>
              </a:solidFill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973CCFAF-C691-4442-8150-CDBAD14FEBE9}"/>
              </a:ext>
            </a:extLst>
          </p:cNvPr>
          <p:cNvSpPr txBox="1"/>
          <p:nvPr/>
        </p:nvSpPr>
        <p:spPr>
          <a:xfrm>
            <a:off x="4258625" y="3838777"/>
            <a:ext cx="43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7575"/>
                </a:solidFill>
                <a:sym typeface="Symbol" panose="05050102010706020507" pitchFamily="18" charset="2"/>
              </a:rPr>
              <a:t></a:t>
            </a:r>
            <a:endParaRPr lang="en-US" b="1" dirty="0">
              <a:solidFill>
                <a:srgbClr val="FF7575"/>
              </a:solidFill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35B01DE2-7D1F-49FD-83D6-D25FE109875E}"/>
              </a:ext>
            </a:extLst>
          </p:cNvPr>
          <p:cNvSpPr txBox="1"/>
          <p:nvPr/>
        </p:nvSpPr>
        <p:spPr>
          <a:xfrm>
            <a:off x="7605884" y="3508113"/>
            <a:ext cx="43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7575"/>
                </a:solidFill>
                <a:sym typeface="Symbol" panose="05050102010706020507" pitchFamily="18" charset="2"/>
              </a:rPr>
              <a:t></a:t>
            </a:r>
            <a:endParaRPr lang="en-US" b="1" dirty="0">
              <a:solidFill>
                <a:srgbClr val="FF7575"/>
              </a:solidFill>
            </a:endParaRPr>
          </a:p>
        </p:txBody>
      </p: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B2F5D897-7A04-4B2F-AD3B-2935E3A3BBDA}"/>
              </a:ext>
            </a:extLst>
          </p:cNvPr>
          <p:cNvGrpSpPr/>
          <p:nvPr/>
        </p:nvGrpSpPr>
        <p:grpSpPr>
          <a:xfrm>
            <a:off x="7968853" y="1250069"/>
            <a:ext cx="2118321" cy="1728049"/>
            <a:chOff x="-221221" y="2359831"/>
            <a:chExt cx="1529045" cy="1238609"/>
          </a:xfrm>
        </p:grpSpPr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2657CA95-49A4-4ECF-8D7B-E9928BF624A9}"/>
                </a:ext>
              </a:extLst>
            </p:cNvPr>
            <p:cNvSpPr txBox="1"/>
            <p:nvPr/>
          </p:nvSpPr>
          <p:spPr>
            <a:xfrm>
              <a:off x="641115" y="2359831"/>
              <a:ext cx="666709" cy="264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Put(</a:t>
              </a:r>
              <a:r>
                <a:rPr lang="en-US" b="1" dirty="0" err="1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k,v</a:t>
              </a:r>
              <a:r>
                <a:rPr lang="en-US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)</a:t>
              </a:r>
            </a:p>
          </p:txBody>
        </p:sp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D2C42B2B-090E-43D8-8C15-A172DA0D777D}"/>
                </a:ext>
              </a:extLst>
            </p:cNvPr>
            <p:cNvCxnSpPr/>
            <p:nvPr/>
          </p:nvCxnSpPr>
          <p:spPr>
            <a:xfrm>
              <a:off x="-181201" y="3598440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Arrow Connector 188">
              <a:extLst>
                <a:ext uri="{FF2B5EF4-FFF2-40B4-BE49-F238E27FC236}">
                  <a16:creationId xmlns:a16="http://schemas.microsoft.com/office/drawing/2014/main" id="{324E8CB0-37B3-468B-B15E-676DA48A9D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21221" y="2652703"/>
              <a:ext cx="926055" cy="911711"/>
            </a:xfrm>
            <a:prstGeom prst="straightConnector1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0EF741DD-613D-481E-BCA8-23B23171BC27}"/>
              </a:ext>
            </a:extLst>
          </p:cNvPr>
          <p:cNvCxnSpPr>
            <a:cxnSpLocks/>
          </p:cNvCxnSpPr>
          <p:nvPr/>
        </p:nvCxnSpPr>
        <p:spPr>
          <a:xfrm flipV="1">
            <a:off x="2193490" y="2872356"/>
            <a:ext cx="8355749" cy="27976"/>
          </a:xfrm>
          <a:prstGeom prst="line">
            <a:avLst/>
          </a:prstGeom>
          <a:ln w="1270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1" name="Picture 190">
            <a:extLst>
              <a:ext uri="{FF2B5EF4-FFF2-40B4-BE49-F238E27FC236}">
                <a16:creationId xmlns:a16="http://schemas.microsoft.com/office/drawing/2014/main" id="{8B67F48A-0E25-4775-B3B2-4B484174B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491565" y="2968466"/>
            <a:ext cx="1008559" cy="656155"/>
          </a:xfrm>
          <a:prstGeom prst="rect">
            <a:avLst/>
          </a:prstGeom>
        </p:spPr>
      </p:pic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22652510-9D53-4A83-9900-E6BAC8BA59E1}"/>
              </a:ext>
            </a:extLst>
          </p:cNvPr>
          <p:cNvCxnSpPr>
            <a:cxnSpLocks/>
          </p:cNvCxnSpPr>
          <p:nvPr/>
        </p:nvCxnSpPr>
        <p:spPr>
          <a:xfrm flipV="1">
            <a:off x="2154358" y="3921183"/>
            <a:ext cx="8355749" cy="27976"/>
          </a:xfrm>
          <a:prstGeom prst="line">
            <a:avLst/>
          </a:prstGeom>
          <a:ln w="1270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4" name="Freeform: Shape 253">
            <a:extLst>
              <a:ext uri="{FF2B5EF4-FFF2-40B4-BE49-F238E27FC236}">
                <a16:creationId xmlns:a16="http://schemas.microsoft.com/office/drawing/2014/main" id="{493D38DD-8028-4FB0-B8F1-E1BD37770F53}"/>
              </a:ext>
            </a:extLst>
          </p:cNvPr>
          <p:cNvSpPr/>
          <p:nvPr/>
        </p:nvSpPr>
        <p:spPr>
          <a:xfrm>
            <a:off x="1359271" y="2963632"/>
            <a:ext cx="7867491" cy="632076"/>
          </a:xfrm>
          <a:custGeom>
            <a:avLst/>
            <a:gdLst>
              <a:gd name="connsiteX0" fmla="*/ 0 w 7867491"/>
              <a:gd name="connsiteY0" fmla="*/ 495948 h 632076"/>
              <a:gd name="connsiteX1" fmla="*/ 1522381 w 7867491"/>
              <a:gd name="connsiteY1" fmla="*/ 204992 h 632076"/>
              <a:gd name="connsiteX2" fmla="*/ 2966977 w 7867491"/>
              <a:gd name="connsiteY2" fmla="*/ 630235 h 632076"/>
              <a:gd name="connsiteX3" fmla="*/ 4367123 w 7867491"/>
              <a:gd name="connsiteY3" fmla="*/ 3561 h 632076"/>
              <a:gd name="connsiteX4" fmla="*/ 6189537 w 7867491"/>
              <a:gd name="connsiteY4" fmla="*/ 361660 h 632076"/>
              <a:gd name="connsiteX5" fmla="*/ 7867491 w 7867491"/>
              <a:gd name="connsiteY5" fmla="*/ 70705 h 63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67491" h="632076" extrusionOk="0">
                <a:moveTo>
                  <a:pt x="0" y="495948"/>
                </a:moveTo>
                <a:cubicBezTo>
                  <a:pt x="423315" y="283379"/>
                  <a:pt x="995458" y="194781"/>
                  <a:pt x="1522381" y="204992"/>
                </a:cubicBezTo>
                <a:cubicBezTo>
                  <a:pt x="2062986" y="237080"/>
                  <a:pt x="2353493" y="668238"/>
                  <a:pt x="2966977" y="630235"/>
                </a:cubicBezTo>
                <a:cubicBezTo>
                  <a:pt x="3409181" y="627836"/>
                  <a:pt x="3815404" y="129164"/>
                  <a:pt x="4367123" y="3561"/>
                </a:cubicBezTo>
                <a:cubicBezTo>
                  <a:pt x="4777665" y="-110440"/>
                  <a:pt x="5723291" y="406443"/>
                  <a:pt x="6189537" y="361660"/>
                </a:cubicBezTo>
                <a:cubicBezTo>
                  <a:pt x="6923461" y="390707"/>
                  <a:pt x="7353855" y="152538"/>
                  <a:pt x="7867491" y="70705"/>
                </a:cubicBezTo>
              </a:path>
            </a:pathLst>
          </a:custGeom>
          <a:noFill/>
          <a:ln w="76200">
            <a:solidFill>
              <a:srgbClr val="00206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678905"/>
                      <a:gd name="connsiteY0" fmla="*/ 355479 h 453051"/>
                      <a:gd name="connsiteX1" fmla="*/ 1098884 w 5678905"/>
                      <a:gd name="connsiteY1" fmla="*/ 146932 h 453051"/>
                      <a:gd name="connsiteX2" fmla="*/ 2141621 w 5678905"/>
                      <a:gd name="connsiteY2" fmla="*/ 451732 h 453051"/>
                      <a:gd name="connsiteX3" fmla="*/ 3152273 w 5678905"/>
                      <a:gd name="connsiteY3" fmla="*/ 2553 h 453051"/>
                      <a:gd name="connsiteX4" fmla="*/ 4467726 w 5678905"/>
                      <a:gd name="connsiteY4" fmla="*/ 259226 h 453051"/>
                      <a:gd name="connsiteX5" fmla="*/ 5678905 w 5678905"/>
                      <a:gd name="connsiteY5" fmla="*/ 50679 h 453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78905" h="453051">
                        <a:moveTo>
                          <a:pt x="0" y="355479"/>
                        </a:moveTo>
                        <a:cubicBezTo>
                          <a:pt x="370973" y="243184"/>
                          <a:pt x="741947" y="130890"/>
                          <a:pt x="1098884" y="146932"/>
                        </a:cubicBezTo>
                        <a:cubicBezTo>
                          <a:pt x="1455821" y="162974"/>
                          <a:pt x="1799390" y="475795"/>
                          <a:pt x="2141621" y="451732"/>
                        </a:cubicBezTo>
                        <a:cubicBezTo>
                          <a:pt x="2483853" y="427669"/>
                          <a:pt x="2764589" y="34637"/>
                          <a:pt x="3152273" y="2553"/>
                        </a:cubicBezTo>
                        <a:cubicBezTo>
                          <a:pt x="3539957" y="-29531"/>
                          <a:pt x="4046621" y="251205"/>
                          <a:pt x="4467726" y="259226"/>
                        </a:cubicBezTo>
                        <a:cubicBezTo>
                          <a:pt x="4888831" y="267247"/>
                          <a:pt x="5283868" y="158963"/>
                          <a:pt x="5678905" y="50679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>
            <a:extLst>
              <a:ext uri="{FF2B5EF4-FFF2-40B4-BE49-F238E27FC236}">
                <a16:creationId xmlns:a16="http://schemas.microsoft.com/office/drawing/2014/main" id="{A3AE106A-CE44-4094-A3BB-6765845FF2E0}"/>
              </a:ext>
            </a:extLst>
          </p:cNvPr>
          <p:cNvSpPr/>
          <p:nvPr/>
        </p:nvSpPr>
        <p:spPr>
          <a:xfrm>
            <a:off x="2202481" y="2120807"/>
            <a:ext cx="788951" cy="3581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>
            <a:extLst>
              <a:ext uri="{FF2B5EF4-FFF2-40B4-BE49-F238E27FC236}">
                <a16:creationId xmlns:a16="http://schemas.microsoft.com/office/drawing/2014/main" id="{E23E2795-DD61-46DC-A7B5-886144D5BE5C}"/>
              </a:ext>
            </a:extLst>
          </p:cNvPr>
          <p:cNvSpPr/>
          <p:nvPr/>
        </p:nvSpPr>
        <p:spPr>
          <a:xfrm>
            <a:off x="3302575" y="2120807"/>
            <a:ext cx="788951" cy="3581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>
            <a:extLst>
              <a:ext uri="{FF2B5EF4-FFF2-40B4-BE49-F238E27FC236}">
                <a16:creationId xmlns:a16="http://schemas.microsoft.com/office/drawing/2014/main" id="{EEA36A60-9F32-4CD2-AD01-0C1DCCA747B2}"/>
              </a:ext>
            </a:extLst>
          </p:cNvPr>
          <p:cNvSpPr/>
          <p:nvPr/>
        </p:nvSpPr>
        <p:spPr>
          <a:xfrm>
            <a:off x="4408185" y="2120807"/>
            <a:ext cx="788951" cy="3581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>
            <a:extLst>
              <a:ext uri="{FF2B5EF4-FFF2-40B4-BE49-F238E27FC236}">
                <a16:creationId xmlns:a16="http://schemas.microsoft.com/office/drawing/2014/main" id="{012E9CB3-5440-4CEF-B5EE-C41B469C2D6D}"/>
              </a:ext>
            </a:extLst>
          </p:cNvPr>
          <p:cNvSpPr/>
          <p:nvPr/>
        </p:nvSpPr>
        <p:spPr>
          <a:xfrm>
            <a:off x="5528147" y="2120807"/>
            <a:ext cx="788951" cy="3581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>
            <a:extLst>
              <a:ext uri="{FF2B5EF4-FFF2-40B4-BE49-F238E27FC236}">
                <a16:creationId xmlns:a16="http://schemas.microsoft.com/office/drawing/2014/main" id="{DD6D2115-C643-417D-9414-A24F77D6995A}"/>
              </a:ext>
            </a:extLst>
          </p:cNvPr>
          <p:cNvSpPr/>
          <p:nvPr/>
        </p:nvSpPr>
        <p:spPr>
          <a:xfrm>
            <a:off x="6648109" y="2120807"/>
            <a:ext cx="788951" cy="3581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460942"/>
      </p:ext>
    </p:extLst>
  </p:cSld>
  <p:clrMapOvr>
    <a:masterClrMapping/>
  </p:clrMapOvr>
  <p:transition spd="slow" advTm="600000"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51E37-825B-4A6C-8EF3-7FB5CF063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Grouping objects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C6AEB-AAA9-433B-B3BE-DF516B384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Often a lambda will need to access several objects that should ideally all have their own keys, yet you want them grouped on the same shard.</a:t>
            </a:r>
          </a:p>
          <a:p>
            <a:br>
              <a:rPr lang="en-US" dirty="0"/>
            </a:br>
            <a:r>
              <a:rPr lang="en-US" dirty="0"/>
              <a:t>For this, Cascade supports “affinity grouping”.  Each object has a second key, used for placement.</a:t>
            </a:r>
          </a:p>
          <a:p>
            <a:endParaRPr lang="en-US" dirty="0"/>
          </a:p>
          <a:p>
            <a:r>
              <a:rPr lang="en-US" dirty="0"/>
              <a:t>Even if A and B have different keys – “names” – they will be stored on the same shard if you assign them the same affinity key.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E9680A-D59E-4335-80CB-DF57B952F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8043D-F889-4D5A-80AF-2BCC8C608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21520"/>
      </p:ext>
    </p:extLst>
  </p:cSld>
  <p:clrMapOvr>
    <a:masterClrMapping/>
  </p:clrMapOvr>
  <p:transition advTm="600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809876F-E071-4C17-A61C-43716F4D0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What does a real application look like today?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C3C7FB4-E633-4ADB-B0FF-7BCCFC06CD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Example, courtesy of Weijia, Alicia and Thompson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831E7F-204C-4309-93BE-F33761E65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717209-1F57-4D56-9384-9FA2CD68D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032823"/>
      </p:ext>
    </p:extLst>
  </p:cSld>
  <p:clrMapOvr>
    <a:masterClrMapping/>
  </p:clrMapOvr>
  <p:transition advTm="600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7312179" y="1376357"/>
            <a:ext cx="4585054" cy="2488233"/>
          </a:xfrm>
          <a:prstGeom prst="rect">
            <a:avLst/>
          </a:prstGeom>
          <a:solidFill>
            <a:srgbClr val="FFFFFF"/>
          </a:solidFill>
          <a:ln w="10080">
            <a:solidFill>
              <a:srgbClr val="2A60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942" tIns="60519" rIns="114942" bIns="60519">
            <a:noAutofit/>
          </a:bodyPr>
          <a:lstStyle/>
          <a:p>
            <a:r>
              <a:rPr lang="en-US" sz="1451" spc="-1">
                <a:latin typeface="Arial"/>
              </a:rPr>
              <a:t>Data Center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98B444D-86DC-4B90-8D6D-5FD5F250A79E}"/>
              </a:ext>
            </a:extLst>
          </p:cNvPr>
          <p:cNvCxnSpPr/>
          <p:nvPr/>
        </p:nvCxnSpPr>
        <p:spPr>
          <a:xfrm>
            <a:off x="8422105" y="3864590"/>
            <a:ext cx="144657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1D6139D-88F1-4F87-A4E0-57196DDC14D5}"/>
              </a:ext>
            </a:extLst>
          </p:cNvPr>
          <p:cNvSpPr/>
          <p:nvPr/>
        </p:nvSpPr>
        <p:spPr>
          <a:xfrm>
            <a:off x="0" y="1376357"/>
            <a:ext cx="6902742" cy="547163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02EEAD-465B-4E93-A643-FE8BCD84FB50}"/>
              </a:ext>
            </a:extLst>
          </p:cNvPr>
          <p:cNvCxnSpPr>
            <a:cxnSpLocks/>
          </p:cNvCxnSpPr>
          <p:nvPr/>
        </p:nvCxnSpPr>
        <p:spPr>
          <a:xfrm>
            <a:off x="6894556" y="4773169"/>
            <a:ext cx="0" cy="80948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ustomShape 2"/>
          <p:cNvSpPr/>
          <p:nvPr/>
        </p:nvSpPr>
        <p:spPr>
          <a:xfrm>
            <a:off x="2488447" y="3317644"/>
            <a:ext cx="4147055" cy="2764703"/>
          </a:xfrm>
          <a:prstGeom prst="rect">
            <a:avLst/>
          </a:prstGeom>
          <a:solidFill>
            <a:srgbClr val="FFFFFF"/>
          </a:solidFill>
          <a:ln w="10080">
            <a:solidFill>
              <a:srgbClr val="2A6099"/>
            </a:solidFill>
            <a:custDash>
              <a:ds d="100000" sp="300000"/>
              <a:ds d="100000" sp="3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942" tIns="60519" rIns="114942" bIns="60519">
            <a:noAutofit/>
          </a:bodyPr>
          <a:lstStyle/>
          <a:p>
            <a:pPr algn="ctr"/>
            <a:r>
              <a:rPr lang="en-US" sz="1451" b="1" spc="-1" dirty="0">
                <a:solidFill>
                  <a:srgbClr val="C00000"/>
                </a:solidFill>
                <a:latin typeface="Arial"/>
              </a:rPr>
              <a:t>The Farm Server (IoT Edge)</a:t>
            </a:r>
          </a:p>
        </p:txBody>
      </p:sp>
      <p:pic>
        <p:nvPicPr>
          <p:cNvPr id="44" name="Picture 43"/>
          <p:cNvPicPr/>
          <p:nvPr/>
        </p:nvPicPr>
        <p:blipFill>
          <a:blip r:embed="rId2"/>
          <a:stretch/>
        </p:blipFill>
        <p:spPr>
          <a:xfrm flipH="1">
            <a:off x="2101388" y="1603528"/>
            <a:ext cx="663529" cy="663529"/>
          </a:xfrm>
          <a:prstGeom prst="rect">
            <a:avLst/>
          </a:prstGeom>
          <a:ln w="0">
            <a:noFill/>
          </a:ln>
        </p:spPr>
      </p:pic>
      <p:pic>
        <p:nvPicPr>
          <p:cNvPr id="45" name="Picture 44"/>
          <p:cNvPicPr/>
          <p:nvPr/>
        </p:nvPicPr>
        <p:blipFill>
          <a:blip r:embed="rId2"/>
          <a:stretch/>
        </p:blipFill>
        <p:spPr>
          <a:xfrm flipH="1">
            <a:off x="2101388" y="2267057"/>
            <a:ext cx="663529" cy="663529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5"/>
          <p:cNvPicPr/>
          <p:nvPr/>
        </p:nvPicPr>
        <p:blipFill>
          <a:blip r:embed="rId2"/>
          <a:stretch/>
        </p:blipFill>
        <p:spPr>
          <a:xfrm flipH="1">
            <a:off x="2101388" y="2930585"/>
            <a:ext cx="663529" cy="663529"/>
          </a:xfrm>
          <a:prstGeom prst="rect">
            <a:avLst/>
          </a:prstGeom>
          <a:ln w="0">
            <a:noFill/>
          </a:ln>
        </p:spPr>
      </p:pic>
      <p:pic>
        <p:nvPicPr>
          <p:cNvPr id="47" name="Picture 46"/>
          <p:cNvPicPr/>
          <p:nvPr/>
        </p:nvPicPr>
        <p:blipFill>
          <a:blip r:embed="rId3"/>
          <a:stretch/>
        </p:blipFill>
        <p:spPr>
          <a:xfrm>
            <a:off x="100788" y="1935292"/>
            <a:ext cx="1834718" cy="1220823"/>
          </a:xfrm>
          <a:prstGeom prst="rect">
            <a:avLst/>
          </a:prstGeom>
          <a:ln w="0">
            <a:noFill/>
          </a:ln>
        </p:spPr>
      </p:pic>
      <p:sp>
        <p:nvSpPr>
          <p:cNvPr id="48" name="CustomShape 4"/>
          <p:cNvSpPr/>
          <p:nvPr/>
        </p:nvSpPr>
        <p:spPr>
          <a:xfrm>
            <a:off x="2764917" y="3681191"/>
            <a:ext cx="1382352" cy="829411"/>
          </a:xfrm>
          <a:custGeom>
            <a:avLst/>
            <a:gdLst/>
            <a:ahLst/>
            <a:cxnLst/>
            <a:rect l="0" t="0" r="r" b="b"/>
            <a:pathLst>
              <a:path w="3177" h="1907">
                <a:moveTo>
                  <a:pt x="105" y="0"/>
                </a:moveTo>
                <a:lnTo>
                  <a:pt x="106" y="0"/>
                </a:lnTo>
                <a:cubicBezTo>
                  <a:pt x="87" y="0"/>
                  <a:pt x="69" y="5"/>
                  <a:pt x="53" y="14"/>
                </a:cubicBezTo>
                <a:cubicBezTo>
                  <a:pt x="37" y="24"/>
                  <a:pt x="24" y="37"/>
                  <a:pt x="14" y="53"/>
                </a:cubicBezTo>
                <a:cubicBezTo>
                  <a:pt x="5" y="69"/>
                  <a:pt x="0" y="87"/>
                  <a:pt x="0" y="106"/>
                </a:cubicBezTo>
                <a:lnTo>
                  <a:pt x="0" y="1800"/>
                </a:lnTo>
                <a:lnTo>
                  <a:pt x="0" y="1800"/>
                </a:lnTo>
                <a:cubicBezTo>
                  <a:pt x="0" y="1819"/>
                  <a:pt x="5" y="1837"/>
                  <a:pt x="14" y="1853"/>
                </a:cubicBezTo>
                <a:cubicBezTo>
                  <a:pt x="24" y="1869"/>
                  <a:pt x="37" y="1882"/>
                  <a:pt x="53" y="1892"/>
                </a:cubicBezTo>
                <a:cubicBezTo>
                  <a:pt x="69" y="1901"/>
                  <a:pt x="87" y="1906"/>
                  <a:pt x="106" y="1906"/>
                </a:cubicBezTo>
                <a:lnTo>
                  <a:pt x="3070" y="1906"/>
                </a:lnTo>
                <a:lnTo>
                  <a:pt x="3070" y="1906"/>
                </a:lnTo>
                <a:cubicBezTo>
                  <a:pt x="3089" y="1906"/>
                  <a:pt x="3107" y="1901"/>
                  <a:pt x="3123" y="1892"/>
                </a:cubicBezTo>
                <a:cubicBezTo>
                  <a:pt x="3139" y="1882"/>
                  <a:pt x="3152" y="1869"/>
                  <a:pt x="3162" y="1853"/>
                </a:cubicBezTo>
                <a:cubicBezTo>
                  <a:pt x="3171" y="1837"/>
                  <a:pt x="3176" y="1819"/>
                  <a:pt x="3176" y="1800"/>
                </a:cubicBezTo>
                <a:lnTo>
                  <a:pt x="3176" y="105"/>
                </a:lnTo>
                <a:lnTo>
                  <a:pt x="3176" y="106"/>
                </a:lnTo>
                <a:lnTo>
                  <a:pt x="3176" y="106"/>
                </a:lnTo>
                <a:cubicBezTo>
                  <a:pt x="3176" y="87"/>
                  <a:pt x="3171" y="69"/>
                  <a:pt x="3162" y="53"/>
                </a:cubicBezTo>
                <a:cubicBezTo>
                  <a:pt x="3152" y="37"/>
                  <a:pt x="3139" y="24"/>
                  <a:pt x="3123" y="14"/>
                </a:cubicBezTo>
                <a:cubicBezTo>
                  <a:pt x="3107" y="5"/>
                  <a:pt x="3089" y="0"/>
                  <a:pt x="3070" y="0"/>
                </a:cubicBezTo>
                <a:lnTo>
                  <a:pt x="105" y="0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 anchor="ctr">
            <a:noAutofit/>
          </a:bodyPr>
          <a:lstStyle/>
          <a:p>
            <a:pPr algn="ctr"/>
            <a:r>
              <a:rPr lang="en-US" sz="1451" spc="-1">
                <a:latin typeface="Arial"/>
              </a:rPr>
              <a:t>Frame</a:t>
            </a:r>
          </a:p>
          <a:p>
            <a:pPr algn="ctr"/>
            <a:r>
              <a:rPr lang="en-US" sz="1451" spc="-1">
                <a:latin typeface="Arial"/>
              </a:rPr>
              <a:t>Extractor</a:t>
            </a:r>
          </a:p>
        </p:txBody>
      </p:sp>
      <p:cxnSp>
        <p:nvCxnSpPr>
          <p:cNvPr id="49" name="Line 5"/>
          <p:cNvCxnSpPr>
            <a:stCxn id="44" idx="3"/>
            <a:endCxn id="48" idx="0"/>
          </p:cNvCxnSpPr>
          <p:nvPr/>
        </p:nvCxnSpPr>
        <p:spPr>
          <a:xfrm>
            <a:off x="2764917" y="1935292"/>
            <a:ext cx="691394" cy="1746335"/>
          </a:xfrm>
          <a:prstGeom prst="curvedConnector3">
            <a:avLst/>
          </a:prstGeom>
          <a:ln w="12600">
            <a:solidFill>
              <a:srgbClr val="3465A4"/>
            </a:solidFill>
            <a:round/>
            <a:tailEnd type="triangle" w="med" len="med"/>
          </a:ln>
        </p:spPr>
      </p:cxnSp>
      <p:cxnSp>
        <p:nvCxnSpPr>
          <p:cNvPr id="50" name="Line 6"/>
          <p:cNvCxnSpPr>
            <a:stCxn id="45" idx="3"/>
            <a:endCxn id="48" idx="0"/>
          </p:cNvCxnSpPr>
          <p:nvPr/>
        </p:nvCxnSpPr>
        <p:spPr>
          <a:xfrm>
            <a:off x="2764917" y="2598821"/>
            <a:ext cx="691394" cy="1082806"/>
          </a:xfrm>
          <a:prstGeom prst="curvedConnector3">
            <a:avLst/>
          </a:prstGeom>
          <a:ln w="12600">
            <a:solidFill>
              <a:srgbClr val="3465A4"/>
            </a:solidFill>
            <a:round/>
            <a:tailEnd type="triangle" w="med" len="med"/>
          </a:ln>
        </p:spPr>
      </p:cxnSp>
      <p:cxnSp>
        <p:nvCxnSpPr>
          <p:cNvPr id="51" name="Line 7"/>
          <p:cNvCxnSpPr>
            <a:stCxn id="46" idx="3"/>
            <a:endCxn id="48" idx="0"/>
          </p:cNvCxnSpPr>
          <p:nvPr/>
        </p:nvCxnSpPr>
        <p:spPr>
          <a:xfrm>
            <a:off x="2764917" y="3262350"/>
            <a:ext cx="691394" cy="419277"/>
          </a:xfrm>
          <a:prstGeom prst="curvedConnector3">
            <a:avLst/>
          </a:prstGeom>
          <a:ln w="12600" cap="rnd">
            <a:solidFill>
              <a:srgbClr val="3465A4"/>
            </a:solidFill>
            <a:round/>
            <a:tailEnd type="triangle" w="med" len="med"/>
          </a:ln>
        </p:spPr>
      </p:cxnSp>
      <p:sp>
        <p:nvSpPr>
          <p:cNvPr id="52" name="CustomShape 8"/>
          <p:cNvSpPr/>
          <p:nvPr/>
        </p:nvSpPr>
        <p:spPr>
          <a:xfrm>
            <a:off x="2910772" y="5063543"/>
            <a:ext cx="1105881" cy="829411"/>
          </a:xfrm>
          <a:prstGeom prst="can">
            <a:avLst>
              <a:gd name="adj" fmla="val 25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 anchor="ctr">
            <a:noAutofit/>
          </a:bodyPr>
          <a:lstStyle/>
          <a:p>
            <a:pPr algn="ctr"/>
            <a:r>
              <a:rPr lang="en-US" sz="1451" spc="-1">
                <a:latin typeface="Arial"/>
              </a:rPr>
              <a:t>Video clip</a:t>
            </a:r>
          </a:p>
          <a:p>
            <a:pPr algn="ctr"/>
            <a:r>
              <a:rPr lang="en-US" sz="1451" spc="-1">
                <a:latin typeface="Arial"/>
              </a:rPr>
              <a:t>store</a:t>
            </a:r>
          </a:p>
        </p:txBody>
      </p:sp>
      <p:cxnSp>
        <p:nvCxnSpPr>
          <p:cNvPr id="53" name="Line 9"/>
          <p:cNvCxnSpPr>
            <a:stCxn id="48" idx="2"/>
            <a:endCxn id="52" idx="1"/>
          </p:cNvCxnSpPr>
          <p:nvPr/>
        </p:nvCxnSpPr>
        <p:spPr>
          <a:xfrm>
            <a:off x="3455875" y="4510602"/>
            <a:ext cx="8272" cy="553376"/>
          </a:xfrm>
          <a:prstGeom prst="straightConnector1">
            <a:avLst/>
          </a:prstGeom>
          <a:ln w="12600">
            <a:solidFill>
              <a:srgbClr val="3465A4"/>
            </a:solidFill>
            <a:round/>
            <a:tailEnd type="triangle" w="med" len="med"/>
          </a:ln>
        </p:spPr>
      </p:cxnSp>
      <p:sp>
        <p:nvSpPr>
          <p:cNvPr id="54" name="CustomShape 10"/>
          <p:cNvSpPr/>
          <p:nvPr/>
        </p:nvSpPr>
        <p:spPr>
          <a:xfrm>
            <a:off x="4904841" y="3681191"/>
            <a:ext cx="1382352" cy="829411"/>
          </a:xfrm>
          <a:custGeom>
            <a:avLst/>
            <a:gdLst/>
            <a:ahLst/>
            <a:cxnLst/>
            <a:rect l="0" t="0" r="r" b="b"/>
            <a:pathLst>
              <a:path w="3177" h="1907">
                <a:moveTo>
                  <a:pt x="105" y="0"/>
                </a:moveTo>
                <a:lnTo>
                  <a:pt x="106" y="0"/>
                </a:lnTo>
                <a:cubicBezTo>
                  <a:pt x="87" y="0"/>
                  <a:pt x="69" y="5"/>
                  <a:pt x="53" y="14"/>
                </a:cubicBezTo>
                <a:cubicBezTo>
                  <a:pt x="37" y="24"/>
                  <a:pt x="24" y="37"/>
                  <a:pt x="14" y="53"/>
                </a:cubicBezTo>
                <a:cubicBezTo>
                  <a:pt x="5" y="69"/>
                  <a:pt x="0" y="87"/>
                  <a:pt x="0" y="106"/>
                </a:cubicBezTo>
                <a:lnTo>
                  <a:pt x="0" y="1800"/>
                </a:lnTo>
                <a:lnTo>
                  <a:pt x="0" y="1800"/>
                </a:lnTo>
                <a:cubicBezTo>
                  <a:pt x="0" y="1819"/>
                  <a:pt x="5" y="1837"/>
                  <a:pt x="14" y="1853"/>
                </a:cubicBezTo>
                <a:cubicBezTo>
                  <a:pt x="24" y="1869"/>
                  <a:pt x="37" y="1882"/>
                  <a:pt x="53" y="1892"/>
                </a:cubicBezTo>
                <a:cubicBezTo>
                  <a:pt x="69" y="1901"/>
                  <a:pt x="87" y="1906"/>
                  <a:pt x="106" y="1906"/>
                </a:cubicBezTo>
                <a:lnTo>
                  <a:pt x="3070" y="1906"/>
                </a:lnTo>
                <a:lnTo>
                  <a:pt x="3070" y="1906"/>
                </a:lnTo>
                <a:cubicBezTo>
                  <a:pt x="3089" y="1906"/>
                  <a:pt x="3107" y="1901"/>
                  <a:pt x="3123" y="1892"/>
                </a:cubicBezTo>
                <a:cubicBezTo>
                  <a:pt x="3139" y="1882"/>
                  <a:pt x="3152" y="1869"/>
                  <a:pt x="3162" y="1853"/>
                </a:cubicBezTo>
                <a:cubicBezTo>
                  <a:pt x="3171" y="1837"/>
                  <a:pt x="3176" y="1819"/>
                  <a:pt x="3176" y="1800"/>
                </a:cubicBezTo>
                <a:lnTo>
                  <a:pt x="3176" y="105"/>
                </a:lnTo>
                <a:lnTo>
                  <a:pt x="3176" y="106"/>
                </a:lnTo>
                <a:lnTo>
                  <a:pt x="3176" y="106"/>
                </a:lnTo>
                <a:cubicBezTo>
                  <a:pt x="3176" y="87"/>
                  <a:pt x="3171" y="69"/>
                  <a:pt x="3162" y="53"/>
                </a:cubicBezTo>
                <a:cubicBezTo>
                  <a:pt x="3152" y="37"/>
                  <a:pt x="3139" y="24"/>
                  <a:pt x="3123" y="14"/>
                </a:cubicBezTo>
                <a:cubicBezTo>
                  <a:pt x="3107" y="5"/>
                  <a:pt x="3089" y="0"/>
                  <a:pt x="3070" y="0"/>
                </a:cubicBezTo>
                <a:lnTo>
                  <a:pt x="105" y="0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 anchor="ctr">
            <a:noAutofit/>
          </a:bodyPr>
          <a:lstStyle/>
          <a:p>
            <a:pPr algn="ctr"/>
            <a:r>
              <a:rPr lang="en-US" sz="1451" spc="-1">
                <a:latin typeface="Arial"/>
              </a:rPr>
              <a:t>Frame</a:t>
            </a:r>
          </a:p>
          <a:p>
            <a:pPr algn="ctr"/>
            <a:r>
              <a:rPr lang="en-US" sz="1451" spc="-1">
                <a:latin typeface="Arial"/>
              </a:rPr>
              <a:t>Sampler</a:t>
            </a:r>
          </a:p>
        </p:txBody>
      </p:sp>
      <p:cxnSp>
        <p:nvCxnSpPr>
          <p:cNvPr id="55" name="Line 11"/>
          <p:cNvCxnSpPr>
            <a:stCxn id="48" idx="3"/>
            <a:endCxn id="54" idx="1"/>
          </p:cNvCxnSpPr>
          <p:nvPr/>
        </p:nvCxnSpPr>
        <p:spPr>
          <a:xfrm>
            <a:off x="4147269" y="4095679"/>
            <a:ext cx="758008" cy="435"/>
          </a:xfrm>
          <a:prstGeom prst="straightConnector1">
            <a:avLst/>
          </a:prstGeom>
          <a:ln w="12600">
            <a:solidFill>
              <a:srgbClr val="3465A4"/>
            </a:solidFill>
            <a:custDash>
              <a:ds d="300000" sp="300000"/>
            </a:custDash>
            <a:round/>
            <a:tailEnd type="triangle" w="med" len="med"/>
          </a:ln>
        </p:spPr>
      </p:cxnSp>
      <p:sp>
        <p:nvSpPr>
          <p:cNvPr id="56" name="CustomShape 12"/>
          <p:cNvSpPr/>
          <p:nvPr/>
        </p:nvSpPr>
        <p:spPr>
          <a:xfrm>
            <a:off x="4917902" y="5048305"/>
            <a:ext cx="1382352" cy="829411"/>
          </a:xfrm>
          <a:custGeom>
            <a:avLst/>
            <a:gdLst/>
            <a:ahLst/>
            <a:cxnLst/>
            <a:rect l="0" t="0" r="r" b="b"/>
            <a:pathLst>
              <a:path w="3177" h="1907">
                <a:moveTo>
                  <a:pt x="105" y="0"/>
                </a:moveTo>
                <a:lnTo>
                  <a:pt x="106" y="0"/>
                </a:lnTo>
                <a:cubicBezTo>
                  <a:pt x="87" y="0"/>
                  <a:pt x="69" y="5"/>
                  <a:pt x="53" y="14"/>
                </a:cubicBezTo>
                <a:cubicBezTo>
                  <a:pt x="37" y="24"/>
                  <a:pt x="24" y="37"/>
                  <a:pt x="14" y="53"/>
                </a:cubicBezTo>
                <a:cubicBezTo>
                  <a:pt x="5" y="69"/>
                  <a:pt x="0" y="87"/>
                  <a:pt x="0" y="106"/>
                </a:cubicBezTo>
                <a:lnTo>
                  <a:pt x="0" y="1800"/>
                </a:lnTo>
                <a:lnTo>
                  <a:pt x="0" y="1800"/>
                </a:lnTo>
                <a:cubicBezTo>
                  <a:pt x="0" y="1819"/>
                  <a:pt x="5" y="1837"/>
                  <a:pt x="14" y="1853"/>
                </a:cubicBezTo>
                <a:cubicBezTo>
                  <a:pt x="24" y="1869"/>
                  <a:pt x="37" y="1882"/>
                  <a:pt x="53" y="1892"/>
                </a:cubicBezTo>
                <a:cubicBezTo>
                  <a:pt x="69" y="1901"/>
                  <a:pt x="87" y="1906"/>
                  <a:pt x="106" y="1906"/>
                </a:cubicBezTo>
                <a:lnTo>
                  <a:pt x="3070" y="1906"/>
                </a:lnTo>
                <a:lnTo>
                  <a:pt x="3070" y="1906"/>
                </a:lnTo>
                <a:cubicBezTo>
                  <a:pt x="3089" y="1906"/>
                  <a:pt x="3107" y="1901"/>
                  <a:pt x="3123" y="1892"/>
                </a:cubicBezTo>
                <a:cubicBezTo>
                  <a:pt x="3139" y="1882"/>
                  <a:pt x="3152" y="1869"/>
                  <a:pt x="3162" y="1853"/>
                </a:cubicBezTo>
                <a:cubicBezTo>
                  <a:pt x="3171" y="1837"/>
                  <a:pt x="3176" y="1819"/>
                  <a:pt x="3176" y="1800"/>
                </a:cubicBezTo>
                <a:lnTo>
                  <a:pt x="3176" y="105"/>
                </a:lnTo>
                <a:lnTo>
                  <a:pt x="3176" y="106"/>
                </a:lnTo>
                <a:lnTo>
                  <a:pt x="3176" y="106"/>
                </a:lnTo>
                <a:cubicBezTo>
                  <a:pt x="3176" y="87"/>
                  <a:pt x="3171" y="69"/>
                  <a:pt x="3162" y="53"/>
                </a:cubicBezTo>
                <a:cubicBezTo>
                  <a:pt x="3152" y="37"/>
                  <a:pt x="3139" y="24"/>
                  <a:pt x="3123" y="14"/>
                </a:cubicBezTo>
                <a:cubicBezTo>
                  <a:pt x="3107" y="5"/>
                  <a:pt x="3089" y="0"/>
                  <a:pt x="3070" y="0"/>
                </a:cubicBezTo>
                <a:lnTo>
                  <a:pt x="105" y="0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 anchor="ctr">
            <a:noAutofit/>
          </a:bodyPr>
          <a:lstStyle/>
          <a:p>
            <a:pPr algn="ctr"/>
            <a:r>
              <a:rPr lang="en-US" sz="1451" spc="-1">
                <a:latin typeface="Arial"/>
              </a:rPr>
              <a:t>Frame</a:t>
            </a:r>
          </a:p>
          <a:p>
            <a:pPr algn="ctr"/>
            <a:r>
              <a:rPr lang="en-US" sz="1451" spc="-1">
                <a:latin typeface="Arial"/>
              </a:rPr>
              <a:t>Server</a:t>
            </a:r>
          </a:p>
        </p:txBody>
      </p:sp>
      <p:cxnSp>
        <p:nvCxnSpPr>
          <p:cNvPr id="57" name="Line 13"/>
          <p:cNvCxnSpPr>
            <a:stCxn id="52" idx="4"/>
            <a:endCxn id="56" idx="1"/>
          </p:cNvCxnSpPr>
          <p:nvPr/>
        </p:nvCxnSpPr>
        <p:spPr>
          <a:xfrm flipV="1">
            <a:off x="4016653" y="5462793"/>
            <a:ext cx="901685" cy="16109"/>
          </a:xfrm>
          <a:prstGeom prst="straightConnector1">
            <a:avLst/>
          </a:prstGeom>
          <a:ln w="12600">
            <a:solidFill>
              <a:srgbClr val="3465A4"/>
            </a:solidFill>
            <a:custDash>
              <a:ds d="300000" sp="300000"/>
            </a:custDash>
            <a:round/>
            <a:tailEnd type="triangle" w="med" len="med"/>
          </a:ln>
        </p:spPr>
      </p:cxnSp>
      <p:sp>
        <p:nvSpPr>
          <p:cNvPr id="58" name="TextShape 14"/>
          <p:cNvSpPr txBox="1"/>
          <p:nvPr/>
        </p:nvSpPr>
        <p:spPr>
          <a:xfrm>
            <a:off x="6618086" y="3554929"/>
            <a:ext cx="4717411" cy="2488233"/>
          </a:xfrm>
          <a:prstGeom prst="rect">
            <a:avLst/>
          </a:prstGeom>
          <a:blipFill rotWithShape="0">
            <a:blip r:embed="rId4"/>
            <a:stretch/>
          </a:blipFill>
          <a:ln w="0">
            <a:noFill/>
          </a:ln>
        </p:spPr>
        <p:txBody>
          <a:bodyPr lIns="108847" tIns="54423" rIns="108847" bIns="54423" anchor="ctr" anchorCtr="1">
            <a:noAutofit/>
          </a:bodyPr>
          <a:lstStyle/>
          <a:p>
            <a:pPr algn="ctr"/>
            <a:r>
              <a:rPr lang="en-US" sz="2177" spc="-1">
                <a:latin typeface="Arial"/>
              </a:rPr>
              <a:t>WAN</a:t>
            </a:r>
          </a:p>
        </p:txBody>
      </p:sp>
      <p:sp>
        <p:nvSpPr>
          <p:cNvPr id="59" name="CustomShape 15"/>
          <p:cNvSpPr/>
          <p:nvPr/>
        </p:nvSpPr>
        <p:spPr>
          <a:xfrm>
            <a:off x="7464913" y="2078099"/>
            <a:ext cx="1935292" cy="829411"/>
          </a:xfrm>
          <a:custGeom>
            <a:avLst/>
            <a:gdLst/>
            <a:ahLst/>
            <a:cxnLst/>
            <a:rect l="0" t="0" r="r" b="b"/>
            <a:pathLst>
              <a:path w="4447" h="1907">
                <a:moveTo>
                  <a:pt x="212" y="0"/>
                </a:moveTo>
                <a:lnTo>
                  <a:pt x="213" y="0"/>
                </a:lnTo>
                <a:cubicBezTo>
                  <a:pt x="176" y="0"/>
                  <a:pt x="139" y="10"/>
                  <a:pt x="106" y="29"/>
                </a:cubicBezTo>
                <a:cubicBezTo>
                  <a:pt x="74" y="47"/>
                  <a:pt x="47" y="74"/>
                  <a:pt x="29" y="106"/>
                </a:cubicBezTo>
                <a:cubicBezTo>
                  <a:pt x="10" y="139"/>
                  <a:pt x="0" y="176"/>
                  <a:pt x="0" y="213"/>
                </a:cubicBezTo>
                <a:lnTo>
                  <a:pt x="0" y="1693"/>
                </a:lnTo>
                <a:lnTo>
                  <a:pt x="0" y="1693"/>
                </a:lnTo>
                <a:cubicBezTo>
                  <a:pt x="0" y="1730"/>
                  <a:pt x="10" y="1767"/>
                  <a:pt x="29" y="1800"/>
                </a:cubicBezTo>
                <a:cubicBezTo>
                  <a:pt x="47" y="1832"/>
                  <a:pt x="74" y="1859"/>
                  <a:pt x="106" y="1877"/>
                </a:cubicBezTo>
                <a:cubicBezTo>
                  <a:pt x="139" y="1896"/>
                  <a:pt x="176" y="1906"/>
                  <a:pt x="213" y="1906"/>
                </a:cubicBezTo>
                <a:lnTo>
                  <a:pt x="4233" y="1906"/>
                </a:lnTo>
                <a:lnTo>
                  <a:pt x="4233" y="1906"/>
                </a:lnTo>
                <a:cubicBezTo>
                  <a:pt x="4270" y="1906"/>
                  <a:pt x="4307" y="1896"/>
                  <a:pt x="4340" y="1877"/>
                </a:cubicBezTo>
                <a:cubicBezTo>
                  <a:pt x="4372" y="1859"/>
                  <a:pt x="4399" y="1832"/>
                  <a:pt x="4417" y="1800"/>
                </a:cubicBezTo>
                <a:cubicBezTo>
                  <a:pt x="4436" y="1767"/>
                  <a:pt x="4446" y="1730"/>
                  <a:pt x="4446" y="1693"/>
                </a:cubicBezTo>
                <a:lnTo>
                  <a:pt x="4446" y="212"/>
                </a:lnTo>
                <a:lnTo>
                  <a:pt x="4446" y="213"/>
                </a:lnTo>
                <a:lnTo>
                  <a:pt x="4446" y="213"/>
                </a:lnTo>
                <a:cubicBezTo>
                  <a:pt x="4446" y="176"/>
                  <a:pt x="4436" y="139"/>
                  <a:pt x="4417" y="106"/>
                </a:cubicBezTo>
                <a:cubicBezTo>
                  <a:pt x="4399" y="74"/>
                  <a:pt x="4372" y="47"/>
                  <a:pt x="4340" y="29"/>
                </a:cubicBezTo>
                <a:cubicBezTo>
                  <a:pt x="4307" y="10"/>
                  <a:pt x="4270" y="0"/>
                  <a:pt x="4233" y="0"/>
                </a:cubicBezTo>
                <a:lnTo>
                  <a:pt x="212" y="0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 anchor="ctr">
            <a:noAutofit/>
          </a:bodyPr>
          <a:lstStyle/>
          <a:p>
            <a:pPr algn="ctr"/>
            <a:r>
              <a:rPr lang="en-US" sz="1451" spc="-1">
                <a:latin typeface="Arial"/>
              </a:rPr>
              <a:t>Image Pipeline </a:t>
            </a:r>
          </a:p>
          <a:p>
            <a:pPr algn="ctr"/>
            <a:r>
              <a:rPr lang="en-US" sz="1451" spc="-1">
                <a:latin typeface="Arial"/>
              </a:rPr>
              <a:t>Front End</a:t>
            </a:r>
          </a:p>
          <a:p>
            <a:pPr algn="ctr"/>
            <a:r>
              <a:rPr lang="en-US" sz="1451" spc="-1">
                <a:latin typeface="Arial"/>
              </a:rPr>
              <a:t>(As an external client)</a:t>
            </a:r>
          </a:p>
        </p:txBody>
      </p:sp>
      <p:pic>
        <p:nvPicPr>
          <p:cNvPr id="60" name="Picture 59"/>
          <p:cNvPicPr/>
          <p:nvPr/>
        </p:nvPicPr>
        <p:blipFill>
          <a:blip r:embed="rId5"/>
          <a:stretch/>
        </p:blipFill>
        <p:spPr>
          <a:xfrm>
            <a:off x="9868681" y="1509484"/>
            <a:ext cx="1453755" cy="1966640"/>
          </a:xfrm>
          <a:prstGeom prst="rect">
            <a:avLst/>
          </a:prstGeom>
          <a:ln w="0">
            <a:noFill/>
          </a:ln>
        </p:spPr>
      </p:pic>
      <p:cxnSp>
        <p:nvCxnSpPr>
          <p:cNvPr id="61" name="Line 16"/>
          <p:cNvCxnSpPr/>
          <p:nvPr/>
        </p:nvCxnSpPr>
        <p:spPr>
          <a:xfrm>
            <a:off x="214" y="0"/>
            <a:ext cx="435" cy="435"/>
          </a:xfrm>
          <a:prstGeom prst="line">
            <a:avLst/>
          </a:prstGeom>
          <a:ln w="10080">
            <a:solidFill>
              <a:srgbClr val="000000"/>
            </a:solidFill>
            <a:custDash>
              <a:ds d="300000" sp="300000"/>
            </a:custDash>
            <a:round/>
            <a:tailEnd type="triangle" w="med" len="med"/>
          </a:ln>
        </p:spPr>
      </p:cxnSp>
      <p:cxnSp>
        <p:nvCxnSpPr>
          <p:cNvPr id="62" name="Line 17"/>
          <p:cNvCxnSpPr/>
          <p:nvPr/>
        </p:nvCxnSpPr>
        <p:spPr>
          <a:xfrm>
            <a:off x="214" y="0"/>
            <a:ext cx="435" cy="435"/>
          </a:xfrm>
          <a:prstGeom prst="line">
            <a:avLst/>
          </a:prstGeom>
          <a:ln w="10080">
            <a:solidFill>
              <a:srgbClr val="2A6099"/>
            </a:solidFill>
            <a:round/>
            <a:tailEnd type="triangle" w="med" len="med"/>
          </a:ln>
        </p:spPr>
      </p:cxnSp>
      <p:cxnSp>
        <p:nvCxnSpPr>
          <p:cNvPr id="63" name="Line 18"/>
          <p:cNvCxnSpPr/>
          <p:nvPr/>
        </p:nvCxnSpPr>
        <p:spPr>
          <a:xfrm>
            <a:off x="214" y="0"/>
            <a:ext cx="435" cy="435"/>
          </a:xfrm>
          <a:prstGeom prst="line">
            <a:avLst/>
          </a:prstGeom>
          <a:ln w="10080">
            <a:solidFill>
              <a:srgbClr val="000000"/>
            </a:solidFill>
            <a:custDash>
              <a:ds d="300000" sp="300000"/>
            </a:custDash>
            <a:round/>
            <a:tailEnd type="triangle" w="med" len="med"/>
          </a:ln>
        </p:spPr>
      </p:cxnSp>
      <p:sp>
        <p:nvSpPr>
          <p:cNvPr id="64" name="TextShape 19"/>
          <p:cNvSpPr txBox="1"/>
          <p:nvPr/>
        </p:nvSpPr>
        <p:spPr>
          <a:xfrm>
            <a:off x="9756787" y="3511391"/>
            <a:ext cx="2203490" cy="315655"/>
          </a:xfrm>
          <a:prstGeom prst="rect">
            <a:avLst/>
          </a:prstGeom>
          <a:noFill/>
          <a:ln w="0">
            <a:noFill/>
          </a:ln>
        </p:spPr>
        <p:txBody>
          <a:bodyPr lIns="108847" tIns="54423" rIns="108847" bIns="54423">
            <a:noAutofit/>
          </a:bodyPr>
          <a:lstStyle/>
          <a:p>
            <a:r>
              <a:rPr lang="en-US" sz="1451" spc="-1">
                <a:latin typeface="Arial"/>
              </a:rPr>
              <a:t>Cascade Image pipeline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E98866-BB26-4487-9DF3-97A5E70B9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Dairy Image Pipeline: Front End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EE4E7B-FB99-452F-8F37-FD28C5E8776E}"/>
              </a:ext>
            </a:extLst>
          </p:cNvPr>
          <p:cNvSpPr txBox="1"/>
          <p:nvPr/>
        </p:nvSpPr>
        <p:spPr>
          <a:xfrm>
            <a:off x="100788" y="1435768"/>
            <a:ext cx="1705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Dairy Farm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89118"/>
      </p:ext>
    </p:extLst>
  </p:cSld>
  <p:clrMapOvr>
    <a:masterClrMapping/>
  </p:clrMapOvr>
  <p:transition advTm="60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C18E5-E056-486B-B318-74A4E537E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Cooperative</a:t>
            </a:r>
            <a:r>
              <a:rPr lang="en-US" dirty="0"/>
              <a:t> ML?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3EDA1-0CB6-4CE2-BFA1-B0018242A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25" y="2807368"/>
            <a:ext cx="11452622" cy="357219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One ML to rule them all?  Not likely!</a:t>
            </a:r>
          </a:p>
          <a:p>
            <a:endParaRPr lang="en-US" dirty="0"/>
          </a:p>
          <a:p>
            <a:r>
              <a:rPr lang="en-US" dirty="0"/>
              <a:t>So we need to think about cooperation between MLs in robotics, smart homes, 5G, digital twin scenarios.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The application is a </a:t>
            </a:r>
            <a:r>
              <a:rPr lang="en-US" u="sng" dirty="0"/>
              <a:t>graphical</a:t>
            </a:r>
            <a:r>
              <a:rPr lang="en-US" dirty="0"/>
              <a:t> </a:t>
            </a:r>
            <a:r>
              <a:rPr lang="en-US" u="sng" dirty="0"/>
              <a:t>collection</a:t>
            </a:r>
            <a:r>
              <a:rPr lang="en-US" dirty="0"/>
              <a:t> of AI classifiers / learners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Nodes represent computational tasks.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Edges represent data flow between distinct tasks.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9CEA4-4A32-4502-BA57-3B5721FEE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206801-CBE9-4491-980A-62E99DCA3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4AF83B-D1E8-44AB-80BD-E94AC3FAC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3519" y="257566"/>
            <a:ext cx="3830960" cy="215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88327"/>
      </p:ext>
    </p:extLst>
  </p:cSld>
  <p:clrMapOvr>
    <a:masterClrMapping/>
  </p:clrMapOvr>
  <p:transition advTm="600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123D84-B71D-43F8-BB06-7BF4A1943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5559" y="4526427"/>
            <a:ext cx="1255833" cy="776804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617D3AD6-DC3A-554A-B675-5ACC98D6DD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4206" t="6370" r="4229" b="6295"/>
          <a:stretch/>
        </p:blipFill>
        <p:spPr>
          <a:xfrm>
            <a:off x="176110" y="4665493"/>
            <a:ext cx="3095036" cy="19680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24DDC3E-0896-B040-B0C9-16E3D13AE057}"/>
              </a:ext>
            </a:extLst>
          </p:cNvPr>
          <p:cNvSpPr txBox="1"/>
          <p:nvPr/>
        </p:nvSpPr>
        <p:spPr>
          <a:xfrm>
            <a:off x="409465" y="4201393"/>
            <a:ext cx="29102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Streaming image frames through TCP portal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4CCCBC-8B64-C84D-8E3D-F8E8F07CE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627" y="3395950"/>
            <a:ext cx="812601" cy="76253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DC6EA1B-9BA8-4F4B-AF64-F8C5799BB1EA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1946295" y="4250745"/>
            <a:ext cx="1588004" cy="1329415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78AADCF-CAAF-9D44-A90B-680EDE48CB82}"/>
              </a:ext>
            </a:extLst>
          </p:cNvPr>
          <p:cNvSpPr txBox="1"/>
          <p:nvPr/>
        </p:nvSpPr>
        <p:spPr>
          <a:xfrm>
            <a:off x="3534299" y="4108615"/>
            <a:ext cx="950166" cy="284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Farm server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1009B1A-B366-084A-8E3F-859980CFDE51}"/>
              </a:ext>
            </a:extLst>
          </p:cNvPr>
          <p:cNvSpPr txBox="1"/>
          <p:nvPr/>
        </p:nvSpPr>
        <p:spPr>
          <a:xfrm>
            <a:off x="1579418" y="64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0649086F-1620-A64E-817A-F68625706E5A}"/>
              </a:ext>
            </a:extLst>
          </p:cNvPr>
          <p:cNvSpPr txBox="1"/>
          <p:nvPr/>
        </p:nvSpPr>
        <p:spPr>
          <a:xfrm>
            <a:off x="63923" y="-56732"/>
            <a:ext cx="106273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+mj-lt"/>
              </a:rPr>
              <a:t>… DETAILED VERSION (</a:t>
            </a:r>
            <a:r>
              <a:rPr lang="en-US" sz="4800" b="1" dirty="0" err="1">
                <a:solidFill>
                  <a:srgbClr val="C00000"/>
                </a:solidFill>
                <a:latin typeface="+mj-lt"/>
              </a:rPr>
              <a:t>PyLINQ</a:t>
            </a:r>
            <a:r>
              <a:rPr lang="en-US" sz="4800" b="1" dirty="0">
                <a:solidFill>
                  <a:srgbClr val="C00000"/>
                </a:solidFill>
                <a:latin typeface="+mj-lt"/>
              </a:rPr>
              <a:t> ON MSFT AZURE)</a:t>
            </a:r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6CD4BF9E-5B80-3341-A22D-5F0D7D8CA5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527"/>
          <a:stretch/>
        </p:blipFill>
        <p:spPr>
          <a:xfrm>
            <a:off x="6141724" y="3374467"/>
            <a:ext cx="950166" cy="948939"/>
          </a:xfrm>
          <a:prstGeom prst="rect">
            <a:avLst/>
          </a:prstGeom>
        </p:spPr>
      </p:pic>
      <p:pic>
        <p:nvPicPr>
          <p:cNvPr id="134" name="Graphic 133" descr="Cow with solid fill">
            <a:extLst>
              <a:ext uri="{FF2B5EF4-FFF2-40B4-BE49-F238E27FC236}">
                <a16:creationId xmlns:a16="http://schemas.microsoft.com/office/drawing/2014/main" id="{A9D14A1A-CC19-0047-A63C-923041352A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32257" y="3777145"/>
            <a:ext cx="555437" cy="555437"/>
          </a:xfrm>
          <a:prstGeom prst="rect">
            <a:avLst/>
          </a:prstGeom>
        </p:spPr>
      </p:pic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C3E19334-6634-2A48-8ABA-8DE1B682B8A2}"/>
              </a:ext>
            </a:extLst>
          </p:cNvPr>
          <p:cNvCxnSpPr>
            <a:cxnSpLocks/>
          </p:cNvCxnSpPr>
          <p:nvPr/>
        </p:nvCxnSpPr>
        <p:spPr>
          <a:xfrm flipV="1">
            <a:off x="4466592" y="3794467"/>
            <a:ext cx="1486769" cy="1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0" name="Picture 139">
            <a:extLst>
              <a:ext uri="{FF2B5EF4-FFF2-40B4-BE49-F238E27FC236}">
                <a16:creationId xmlns:a16="http://schemas.microsoft.com/office/drawing/2014/main" id="{85105938-C28F-8B40-B008-FEBF8290DE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063" r="-1"/>
          <a:stretch/>
        </p:blipFill>
        <p:spPr>
          <a:xfrm>
            <a:off x="1586149" y="708959"/>
            <a:ext cx="2389240" cy="1028310"/>
          </a:xfrm>
          <a:prstGeom prst="rect">
            <a:avLst/>
          </a:prstGeom>
        </p:spPr>
      </p:pic>
      <p:graphicFrame>
        <p:nvGraphicFramePr>
          <p:cNvPr id="141" name="Table 141">
            <a:extLst>
              <a:ext uri="{FF2B5EF4-FFF2-40B4-BE49-F238E27FC236}">
                <a16:creationId xmlns:a16="http://schemas.microsoft.com/office/drawing/2014/main" id="{8F7AFC03-C277-7545-A87F-B91F545CD817}"/>
              </a:ext>
            </a:extLst>
          </p:cNvPr>
          <p:cNvGraphicFramePr>
            <a:graphicFrameLocks noGrp="1"/>
          </p:cNvGraphicFramePr>
          <p:nvPr/>
        </p:nvGraphicFramePr>
        <p:xfrm>
          <a:off x="3173675" y="724471"/>
          <a:ext cx="5340598" cy="1336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1530">
                  <a:extLst>
                    <a:ext uri="{9D8B030D-6E8A-4147-A177-3AD203B41FA5}">
                      <a16:colId xmlns:a16="http://schemas.microsoft.com/office/drawing/2014/main" val="3077352813"/>
                    </a:ext>
                  </a:extLst>
                </a:gridCol>
                <a:gridCol w="751586">
                  <a:extLst>
                    <a:ext uri="{9D8B030D-6E8A-4147-A177-3AD203B41FA5}">
                      <a16:colId xmlns:a16="http://schemas.microsoft.com/office/drawing/2014/main" val="256775899"/>
                    </a:ext>
                  </a:extLst>
                </a:gridCol>
                <a:gridCol w="1024255">
                  <a:extLst>
                    <a:ext uri="{9D8B030D-6E8A-4147-A177-3AD203B41FA5}">
                      <a16:colId xmlns:a16="http://schemas.microsoft.com/office/drawing/2014/main" val="1307812660"/>
                    </a:ext>
                  </a:extLst>
                </a:gridCol>
                <a:gridCol w="846789">
                  <a:extLst>
                    <a:ext uri="{9D8B030D-6E8A-4147-A177-3AD203B41FA5}">
                      <a16:colId xmlns:a16="http://schemas.microsoft.com/office/drawing/2014/main" val="2872844562"/>
                    </a:ext>
                  </a:extLst>
                </a:gridCol>
                <a:gridCol w="733246">
                  <a:extLst>
                    <a:ext uri="{9D8B030D-6E8A-4147-A177-3AD203B41FA5}">
                      <a16:colId xmlns:a16="http://schemas.microsoft.com/office/drawing/2014/main" val="2888123435"/>
                    </a:ext>
                  </a:extLst>
                </a:gridCol>
                <a:gridCol w="1173192">
                  <a:extLst>
                    <a:ext uri="{9D8B030D-6E8A-4147-A177-3AD203B41FA5}">
                      <a16:colId xmlns:a16="http://schemas.microsoft.com/office/drawing/2014/main" val="1509710299"/>
                    </a:ext>
                  </a:extLst>
                </a:gridCol>
              </a:tblGrid>
              <a:tr h="33412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Date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cow_id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daily_yield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daily_fat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daily_protein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7206219"/>
                  </a:ext>
                </a:extLst>
              </a:tr>
              <a:tr h="3341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12/3/20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3.96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2.89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3662285"/>
                  </a:ext>
                </a:extLst>
              </a:tr>
              <a:tr h="3341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056567"/>
                  </a:ext>
                </a:extLst>
              </a:tr>
              <a:tr h="3341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1/10/21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4.42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4.55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908962"/>
                  </a:ext>
                </a:extLst>
              </a:tr>
            </a:tbl>
          </a:graphicData>
        </a:graphic>
      </p:graphicFrame>
      <p:sp>
        <p:nvSpPr>
          <p:cNvPr id="142" name="TextBox 141">
            <a:extLst>
              <a:ext uri="{FF2B5EF4-FFF2-40B4-BE49-F238E27FC236}">
                <a16:creationId xmlns:a16="http://schemas.microsoft.com/office/drawing/2014/main" id="{C38B77F2-86B8-5B46-9CC2-58346A25AC43}"/>
              </a:ext>
            </a:extLst>
          </p:cNvPr>
          <p:cNvSpPr txBox="1"/>
          <p:nvPr/>
        </p:nvSpPr>
        <p:spPr>
          <a:xfrm>
            <a:off x="5319252" y="19074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7AC5B7A1-E37C-0A4E-BE9D-019E01EB7A40}"/>
              </a:ext>
            </a:extLst>
          </p:cNvPr>
          <p:cNvSpPr txBox="1"/>
          <p:nvPr/>
        </p:nvSpPr>
        <p:spPr>
          <a:xfrm>
            <a:off x="4415457" y="3524681"/>
            <a:ext cx="1545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Filtered image frames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2DC989DF-880D-0E4A-B736-BB091AF64143}"/>
              </a:ext>
            </a:extLst>
          </p:cNvPr>
          <p:cNvSpPr txBox="1"/>
          <p:nvPr/>
        </p:nvSpPr>
        <p:spPr>
          <a:xfrm>
            <a:off x="5714444" y="4139279"/>
            <a:ext cx="1804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External Client to Cascade</a:t>
            </a:r>
          </a:p>
        </p:txBody>
      </p: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E13D5BE0-8A55-9343-AFCF-9A1666FCC879}"/>
              </a:ext>
            </a:extLst>
          </p:cNvPr>
          <p:cNvCxnSpPr>
            <a:cxnSpLocks/>
          </p:cNvCxnSpPr>
          <p:nvPr/>
        </p:nvCxnSpPr>
        <p:spPr>
          <a:xfrm flipV="1">
            <a:off x="7187784" y="3792687"/>
            <a:ext cx="1992515" cy="8993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4FC44B98-DA1B-E940-B0B8-4C2CA416392E}"/>
              </a:ext>
            </a:extLst>
          </p:cNvPr>
          <p:cNvCxnSpPr>
            <a:cxnSpLocks/>
          </p:cNvCxnSpPr>
          <p:nvPr/>
        </p:nvCxnSpPr>
        <p:spPr>
          <a:xfrm flipH="1" flipV="1">
            <a:off x="2505642" y="1843100"/>
            <a:ext cx="1469747" cy="1404163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9848BCBD-0C37-E943-B2B7-63769AA3463B}"/>
              </a:ext>
            </a:extLst>
          </p:cNvPr>
          <p:cNvSpPr txBox="1"/>
          <p:nvPr/>
        </p:nvSpPr>
        <p:spPr>
          <a:xfrm>
            <a:off x="87643" y="2397463"/>
            <a:ext cx="3081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Upload daily date to Azure Blob Storage</a:t>
            </a:r>
          </a:p>
        </p:txBody>
      </p:sp>
      <p:graphicFrame>
        <p:nvGraphicFramePr>
          <p:cNvPr id="162" name="Table 141">
            <a:extLst>
              <a:ext uri="{FF2B5EF4-FFF2-40B4-BE49-F238E27FC236}">
                <a16:creationId xmlns:a16="http://schemas.microsoft.com/office/drawing/2014/main" id="{8E34936F-6142-E249-AD7E-54CBCB142590}"/>
              </a:ext>
            </a:extLst>
          </p:cNvPr>
          <p:cNvGraphicFramePr>
            <a:graphicFrameLocks noGrp="1"/>
          </p:cNvGraphicFramePr>
          <p:nvPr/>
        </p:nvGraphicFramePr>
        <p:xfrm>
          <a:off x="562762" y="2727363"/>
          <a:ext cx="2130264" cy="1168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0088">
                  <a:extLst>
                    <a:ext uri="{9D8B030D-6E8A-4147-A177-3AD203B41FA5}">
                      <a16:colId xmlns:a16="http://schemas.microsoft.com/office/drawing/2014/main" val="3077352813"/>
                    </a:ext>
                  </a:extLst>
                </a:gridCol>
                <a:gridCol w="710088">
                  <a:extLst>
                    <a:ext uri="{9D8B030D-6E8A-4147-A177-3AD203B41FA5}">
                      <a16:colId xmlns:a16="http://schemas.microsoft.com/office/drawing/2014/main" val="256775899"/>
                    </a:ext>
                  </a:extLst>
                </a:gridCol>
                <a:gridCol w="710088">
                  <a:extLst>
                    <a:ext uri="{9D8B030D-6E8A-4147-A177-3AD203B41FA5}">
                      <a16:colId xmlns:a16="http://schemas.microsoft.com/office/drawing/2014/main" val="1307812660"/>
                    </a:ext>
                  </a:extLst>
                </a:gridCol>
              </a:tblGrid>
              <a:tr h="2920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Date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cow_id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7206219"/>
                  </a:ext>
                </a:extLst>
              </a:tr>
              <a:tr h="292014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12/3/20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3662285"/>
                  </a:ext>
                </a:extLst>
              </a:tr>
              <a:tr h="292014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056567"/>
                  </a:ext>
                </a:extLst>
              </a:tr>
              <a:tr h="292014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12/3/20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908962"/>
                  </a:ext>
                </a:extLst>
              </a:tr>
            </a:tbl>
          </a:graphicData>
        </a:graphic>
      </p:graphicFrame>
      <p:pic>
        <p:nvPicPr>
          <p:cNvPr id="171" name="Picture 170">
            <a:extLst>
              <a:ext uri="{FF2B5EF4-FFF2-40B4-BE49-F238E27FC236}">
                <a16:creationId xmlns:a16="http://schemas.microsoft.com/office/drawing/2014/main" id="{1C877979-9DBF-7E46-A686-A31AE66D85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031" y="1016029"/>
            <a:ext cx="827118" cy="555437"/>
          </a:xfrm>
          <a:prstGeom prst="rect">
            <a:avLst/>
          </a:prstGeom>
        </p:spPr>
      </p:pic>
      <p:sp>
        <p:nvSpPr>
          <p:cNvPr id="172" name="TextBox 171">
            <a:extLst>
              <a:ext uri="{FF2B5EF4-FFF2-40B4-BE49-F238E27FC236}">
                <a16:creationId xmlns:a16="http://schemas.microsoft.com/office/drawing/2014/main" id="{DD248D48-3629-A94A-ACED-D21E1BD9F95B}"/>
              </a:ext>
            </a:extLst>
          </p:cNvPr>
          <p:cNvSpPr txBox="1"/>
          <p:nvPr/>
        </p:nvSpPr>
        <p:spPr>
          <a:xfrm>
            <a:off x="346433" y="1493735"/>
            <a:ext cx="1599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Integrate daily data</a:t>
            </a:r>
          </a:p>
        </p:txBody>
      </p:sp>
      <p:pic>
        <p:nvPicPr>
          <p:cNvPr id="180" name="Picture 179">
            <a:extLst>
              <a:ext uri="{FF2B5EF4-FFF2-40B4-BE49-F238E27FC236}">
                <a16:creationId xmlns:a16="http://schemas.microsoft.com/office/drawing/2014/main" id="{BC288DC2-A311-CC48-9F21-BBEA8E9310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24475" y="3427500"/>
            <a:ext cx="338613" cy="3499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FD0F3E0F-F6E4-3344-86A7-BD1DD94EECE2}"/>
              </a:ext>
            </a:extLst>
          </p:cNvPr>
          <p:cNvSpPr txBox="1"/>
          <p:nvPr/>
        </p:nvSpPr>
        <p:spPr>
          <a:xfrm>
            <a:off x="9975386" y="3361082"/>
            <a:ext cx="1254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Cascade backend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EF584D8-7DAA-1D49-B96A-6698F79B83B7}"/>
              </a:ext>
            </a:extLst>
          </p:cNvPr>
          <p:cNvSpPr txBox="1"/>
          <p:nvPr/>
        </p:nvSpPr>
        <p:spPr>
          <a:xfrm>
            <a:off x="8821352" y="736653"/>
            <a:ext cx="2527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&lt;field&gt;/&lt;</a:t>
            </a:r>
            <a:r>
              <a:rPr lang="en-US" sz="1200" b="1" dirty="0" err="1">
                <a:solidFill>
                  <a:schemeClr val="accent1"/>
                </a:solidFill>
              </a:rPr>
              <a:t>cow_id</a:t>
            </a:r>
            <a:r>
              <a:rPr lang="en-US" sz="1200" b="1" dirty="0">
                <a:solidFill>
                  <a:schemeClr val="accent1"/>
                </a:solidFill>
              </a:rPr>
              <a:t>&gt;{&lt;</a:t>
            </a:r>
            <a:r>
              <a:rPr lang="en-US" sz="1200" b="1" dirty="0" err="1">
                <a:solidFill>
                  <a:schemeClr val="accent1"/>
                </a:solidFill>
              </a:rPr>
              <a:t>ts</a:t>
            </a:r>
            <a:r>
              <a:rPr lang="en-US" sz="1200" b="1" dirty="0">
                <a:solidFill>
                  <a:schemeClr val="accent1"/>
                </a:solidFill>
              </a:rPr>
              <a:t>(</a:t>
            </a:r>
            <a:r>
              <a:rPr lang="en-US" sz="1200" b="1" dirty="0" err="1">
                <a:solidFill>
                  <a:schemeClr val="accent1"/>
                </a:solidFill>
              </a:rPr>
              <a:t>ver</a:t>
            </a:r>
            <a:r>
              <a:rPr lang="en-US" sz="1200" b="1" dirty="0">
                <a:solidFill>
                  <a:schemeClr val="accent1"/>
                </a:solidFill>
              </a:rPr>
              <a:t>)&gt;}</a:t>
            </a:r>
          </a:p>
          <a:p>
            <a:r>
              <a:rPr lang="en-US" sz="1200" b="1" dirty="0" err="1">
                <a:solidFill>
                  <a:schemeClr val="accent1"/>
                </a:solidFill>
              </a:rPr>
              <a:t>daily_protein</a:t>
            </a:r>
            <a:r>
              <a:rPr lang="en-US" sz="1200" b="1" dirty="0">
                <a:solidFill>
                  <a:schemeClr val="accent1"/>
                </a:solidFill>
              </a:rPr>
              <a:t>/cow_id1{ver_1} = 2.89</a:t>
            </a:r>
          </a:p>
        </p:txBody>
      </p: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A5FDF846-ED48-5F42-A8BA-9BCA5B0EAFA8}"/>
              </a:ext>
            </a:extLst>
          </p:cNvPr>
          <p:cNvCxnSpPr>
            <a:cxnSpLocks/>
          </p:cNvCxnSpPr>
          <p:nvPr/>
        </p:nvCxnSpPr>
        <p:spPr>
          <a:xfrm rot="16200000" flipH="1">
            <a:off x="8026490" y="1583649"/>
            <a:ext cx="1975806" cy="1247186"/>
          </a:xfrm>
          <a:prstGeom prst="bentConnector3">
            <a:avLst>
              <a:gd name="adj1" fmla="val -4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Elbow Connector 124">
            <a:extLst>
              <a:ext uri="{FF2B5EF4-FFF2-40B4-BE49-F238E27FC236}">
                <a16:creationId xmlns:a16="http://schemas.microsoft.com/office/drawing/2014/main" id="{9B6EFFB1-686B-004A-AB47-A92B25283F9E}"/>
              </a:ext>
            </a:extLst>
          </p:cNvPr>
          <p:cNvCxnSpPr>
            <a:cxnSpLocks/>
          </p:cNvCxnSpPr>
          <p:nvPr/>
        </p:nvCxnSpPr>
        <p:spPr>
          <a:xfrm>
            <a:off x="6179550" y="1985629"/>
            <a:ext cx="3000749" cy="1426584"/>
          </a:xfrm>
          <a:prstGeom prst="bentConnector3">
            <a:avLst>
              <a:gd name="adj1" fmla="val 189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6" name="Rectangle 105">
            <a:extLst>
              <a:ext uri="{FF2B5EF4-FFF2-40B4-BE49-F238E27FC236}">
                <a16:creationId xmlns:a16="http://schemas.microsoft.com/office/drawing/2014/main" id="{DD49EF53-09D3-924E-A893-19579B9B5624}"/>
              </a:ext>
            </a:extLst>
          </p:cNvPr>
          <p:cNvSpPr/>
          <p:nvPr/>
        </p:nvSpPr>
        <p:spPr>
          <a:xfrm>
            <a:off x="6362339" y="3140074"/>
            <a:ext cx="24667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>
                <a:solidFill>
                  <a:schemeClr val="accent1"/>
                </a:solidFill>
              </a:rPr>
              <a:t>daily_fat</a:t>
            </a:r>
            <a:r>
              <a:rPr lang="en-US" sz="1200" b="1" dirty="0">
                <a:solidFill>
                  <a:schemeClr val="accent1"/>
                </a:solidFill>
              </a:rPr>
              <a:t>/cow_id237{ver_38} = 4.42</a:t>
            </a:r>
            <a:endParaRPr lang="en-US" sz="1200" dirty="0"/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91CB4184-B4FA-8F40-9647-2512D4D7ED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27924" y="4422560"/>
            <a:ext cx="485866" cy="485866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4D0E2788-07F5-BE45-B053-160D7748CCF5}"/>
              </a:ext>
            </a:extLst>
          </p:cNvPr>
          <p:cNvSpPr txBox="1"/>
          <p:nvPr/>
        </p:nvSpPr>
        <p:spPr>
          <a:xfrm>
            <a:off x="7293072" y="4386060"/>
            <a:ext cx="1090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CV model</a:t>
            </a:r>
          </a:p>
          <a:p>
            <a:r>
              <a:rPr lang="en-US" sz="1200" dirty="0"/>
              <a:t>Image analysis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3ACF060C-D055-D644-A0A4-FB3C5ED5580E}"/>
              </a:ext>
            </a:extLst>
          </p:cNvPr>
          <p:cNvSpPr txBox="1"/>
          <p:nvPr/>
        </p:nvSpPr>
        <p:spPr>
          <a:xfrm>
            <a:off x="9691593" y="1668928"/>
            <a:ext cx="21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Download blobs from Azure &amp; </a:t>
            </a:r>
          </a:p>
          <a:p>
            <a:r>
              <a:rPr lang="en-US" sz="1200" dirty="0"/>
              <a:t>Store to Cascade VCSS subgroup</a:t>
            </a:r>
          </a:p>
        </p:txBody>
      </p: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DD61EA8C-3EEF-DB47-A44B-360BB4C76A26}"/>
              </a:ext>
            </a:extLst>
          </p:cNvPr>
          <p:cNvCxnSpPr>
            <a:cxnSpLocks/>
            <a:stCxn id="115" idx="1"/>
            <a:endCxn id="115" idx="3"/>
          </p:cNvCxnSpPr>
          <p:nvPr/>
        </p:nvCxnSpPr>
        <p:spPr>
          <a:xfrm>
            <a:off x="7293072" y="4616893"/>
            <a:ext cx="1090876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98E256A8-E0BE-4E44-B295-D8CD53A93D04}"/>
              </a:ext>
            </a:extLst>
          </p:cNvPr>
          <p:cNvSpPr txBox="1"/>
          <p:nvPr/>
        </p:nvSpPr>
        <p:spPr>
          <a:xfrm>
            <a:off x="8352418" y="4459282"/>
            <a:ext cx="1035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cow id: 127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09E17BEA-6232-224D-B4B3-88A84995C1E8}"/>
              </a:ext>
            </a:extLst>
          </p:cNvPr>
          <p:cNvSpPr txBox="1"/>
          <p:nvPr/>
        </p:nvSpPr>
        <p:spPr>
          <a:xfrm>
            <a:off x="6111358" y="4889127"/>
            <a:ext cx="61964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LINQ query to retrieve data of most recent 10 days from Cascade about cow 128</a:t>
            </a:r>
          </a:p>
        </p:txBody>
      </p:sp>
      <p:pic>
        <p:nvPicPr>
          <p:cNvPr id="164" name="Picture 163">
            <a:extLst>
              <a:ext uri="{FF2B5EF4-FFF2-40B4-BE49-F238E27FC236}">
                <a16:creationId xmlns:a16="http://schemas.microsoft.com/office/drawing/2014/main" id="{29164BCD-0BBE-1748-A9BD-202E3848C2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33798" y="5792483"/>
            <a:ext cx="485866" cy="485866"/>
          </a:xfrm>
          <a:prstGeom prst="rect">
            <a:avLst/>
          </a:prstGeom>
        </p:spPr>
      </p:pic>
      <p:sp>
        <p:nvSpPr>
          <p:cNvPr id="166" name="TextBox 165">
            <a:extLst>
              <a:ext uri="{FF2B5EF4-FFF2-40B4-BE49-F238E27FC236}">
                <a16:creationId xmlns:a16="http://schemas.microsoft.com/office/drawing/2014/main" id="{C7D28B82-EF11-EB4A-8575-9FDB4A756CA7}"/>
              </a:ext>
            </a:extLst>
          </p:cNvPr>
          <p:cNvSpPr txBox="1"/>
          <p:nvPr/>
        </p:nvSpPr>
        <p:spPr>
          <a:xfrm>
            <a:off x="4664018" y="5816684"/>
            <a:ext cx="1157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ML Model</a:t>
            </a:r>
          </a:p>
          <a:p>
            <a:r>
              <a:rPr lang="en-US" sz="1200" dirty="0"/>
              <a:t>birth prediction</a:t>
            </a:r>
          </a:p>
        </p:txBody>
      </p: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61763CE4-177C-894A-99BF-1DE2DDD7537A}"/>
              </a:ext>
            </a:extLst>
          </p:cNvPr>
          <p:cNvCxnSpPr>
            <a:cxnSpLocks/>
          </p:cNvCxnSpPr>
          <p:nvPr/>
        </p:nvCxnSpPr>
        <p:spPr>
          <a:xfrm flipH="1" flipV="1">
            <a:off x="4484465" y="6035416"/>
            <a:ext cx="1598279" cy="1169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15621137-90F9-B445-90E1-9C509117D4DE}"/>
              </a:ext>
            </a:extLst>
          </p:cNvPr>
          <p:cNvCxnSpPr>
            <a:cxnSpLocks/>
          </p:cNvCxnSpPr>
          <p:nvPr/>
        </p:nvCxnSpPr>
        <p:spPr>
          <a:xfrm flipV="1">
            <a:off x="4176731" y="5312092"/>
            <a:ext cx="0" cy="424977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9" name="TextBox 158">
            <a:extLst>
              <a:ext uri="{FF2B5EF4-FFF2-40B4-BE49-F238E27FC236}">
                <a16:creationId xmlns:a16="http://schemas.microsoft.com/office/drawing/2014/main" id="{78744F77-FC53-5E46-851A-2359AEFFB560}"/>
              </a:ext>
            </a:extLst>
          </p:cNvPr>
          <p:cNvSpPr txBox="1"/>
          <p:nvPr/>
        </p:nvSpPr>
        <p:spPr>
          <a:xfrm>
            <a:off x="4150444" y="5312092"/>
            <a:ext cx="1508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Probability of calving</a:t>
            </a:r>
            <a:br>
              <a:rPr lang="en-US" sz="1200" dirty="0"/>
            </a:br>
            <a:r>
              <a:rPr lang="en-US" sz="1200" dirty="0"/>
              <a:t>in next 8h is: </a:t>
            </a:r>
            <a:r>
              <a:rPr lang="en-US" sz="1200" b="1" dirty="0">
                <a:solidFill>
                  <a:srgbClr val="00B050"/>
                </a:solidFill>
              </a:rPr>
              <a:t>80%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1A92FC5-01E8-B74A-9E86-710DB2B6F32A}"/>
              </a:ext>
            </a:extLst>
          </p:cNvPr>
          <p:cNvSpPr txBox="1"/>
          <p:nvPr/>
        </p:nvSpPr>
        <p:spPr>
          <a:xfrm>
            <a:off x="7379640" y="3561854"/>
            <a:ext cx="164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Store to subgroup VCSS</a:t>
            </a:r>
          </a:p>
          <a:p>
            <a:r>
              <a:rPr lang="en-US" sz="1200" dirty="0"/>
              <a:t>Trigger image analysis</a:t>
            </a:r>
          </a:p>
        </p:txBody>
      </p:sp>
      <p:pic>
        <p:nvPicPr>
          <p:cNvPr id="16" name="Graphic 15" descr="Clapper board with solid fill">
            <a:extLst>
              <a:ext uri="{FF2B5EF4-FFF2-40B4-BE49-F238E27FC236}">
                <a16:creationId xmlns:a16="http://schemas.microsoft.com/office/drawing/2014/main" id="{64A74EEE-1055-E348-870B-54F51E3924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96916" y="3902807"/>
            <a:ext cx="305591" cy="3055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E965A55-72B8-B440-BB0B-92B75899514B}"/>
              </a:ext>
            </a:extLst>
          </p:cNvPr>
          <p:cNvSpPr txBox="1"/>
          <p:nvPr/>
        </p:nvSpPr>
        <p:spPr>
          <a:xfrm>
            <a:off x="7313628" y="3994902"/>
            <a:ext cx="1744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Action = </a:t>
            </a:r>
            <a:r>
              <a:rPr lang="en-US" sz="1200" dirty="0" err="1"/>
              <a:t>black_cow_infer</a:t>
            </a:r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F9F3CF-5FF2-514E-8558-E4575FC150D1}"/>
              </a:ext>
            </a:extLst>
          </p:cNvPr>
          <p:cNvSpPr txBox="1"/>
          <p:nvPr/>
        </p:nvSpPr>
        <p:spPr>
          <a:xfrm>
            <a:off x="4285673" y="-3140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5C989A-6EFA-DF4E-BEE9-7ADAF72425D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20896" y="2356090"/>
            <a:ext cx="5419254" cy="4214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B0A9C4-B7AD-7046-9818-DFF67A82FF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99028" y="5187102"/>
            <a:ext cx="4651435" cy="15559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2DB1BA-9BAE-F245-8F69-8883B838EED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63088" y="3243416"/>
            <a:ext cx="2699066" cy="161634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ECAA03C-29CB-4F7E-AC9B-521F87456CE6}"/>
              </a:ext>
            </a:extLst>
          </p:cNvPr>
          <p:cNvPicPr/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 flipH="1">
            <a:off x="1745286" y="5548438"/>
            <a:ext cx="377849" cy="450638"/>
          </a:xfrm>
          <a:prstGeom prst="rect">
            <a:avLst/>
          </a:prstGeom>
          <a:ln w="0"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5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0"/>
    </mc:Choice>
    <mc:Fallback xmlns="">
      <p:transition spd="slow" advTm="6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46" grpId="0"/>
      <p:bldP spid="144" grpId="0"/>
      <p:bldP spid="160" grpId="0"/>
      <p:bldP spid="172" grpId="0"/>
      <p:bldP spid="64" grpId="0"/>
      <p:bldP spid="106" grpId="0"/>
      <p:bldP spid="115" grpId="0"/>
      <p:bldP spid="131" grpId="0"/>
      <p:bldP spid="135" grpId="0"/>
      <p:bldP spid="136" grpId="0"/>
      <p:bldP spid="166" grpId="0"/>
      <p:bldP spid="159" grpId="0"/>
      <p:bldP spid="51" grpId="0"/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EE0B6230-6E31-40A9-8F59-F6009B94B2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4206" t="6370" r="4229" b="6295"/>
          <a:stretch/>
        </p:blipFill>
        <p:spPr>
          <a:xfrm>
            <a:off x="176110" y="4665493"/>
            <a:ext cx="3095036" cy="19680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123D84-B71D-43F8-BB06-7BF4A1943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559" y="4526427"/>
            <a:ext cx="1255833" cy="77680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24DDC3E-0896-B040-B0C9-16E3D13AE057}"/>
              </a:ext>
            </a:extLst>
          </p:cNvPr>
          <p:cNvSpPr txBox="1"/>
          <p:nvPr/>
        </p:nvSpPr>
        <p:spPr>
          <a:xfrm>
            <a:off x="409465" y="4201393"/>
            <a:ext cx="29102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Streaming image frames through TCP portal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4CCCBC-8B64-C84D-8E3D-F8E8F07CE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627" y="3395950"/>
            <a:ext cx="812601" cy="76253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DC6EA1B-9BA8-4F4B-AF64-F8C5799BB1EA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1946295" y="4250745"/>
            <a:ext cx="1588004" cy="1329415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78AADCF-CAAF-9D44-A90B-680EDE48CB82}"/>
              </a:ext>
            </a:extLst>
          </p:cNvPr>
          <p:cNvSpPr txBox="1"/>
          <p:nvPr/>
        </p:nvSpPr>
        <p:spPr>
          <a:xfrm>
            <a:off x="3534299" y="4108615"/>
            <a:ext cx="950166" cy="284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Farm server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1009B1A-B366-084A-8E3F-859980CFDE51}"/>
              </a:ext>
            </a:extLst>
          </p:cNvPr>
          <p:cNvSpPr txBox="1"/>
          <p:nvPr/>
        </p:nvSpPr>
        <p:spPr>
          <a:xfrm>
            <a:off x="1579418" y="64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0649086F-1620-A64E-817A-F68625706E5A}"/>
              </a:ext>
            </a:extLst>
          </p:cNvPr>
          <p:cNvSpPr txBox="1"/>
          <p:nvPr/>
        </p:nvSpPr>
        <p:spPr>
          <a:xfrm>
            <a:off x="63923" y="-56732"/>
            <a:ext cx="86816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+mj-lt"/>
              </a:rPr>
              <a:t>C++ IS SIMILAR (BUT MORE EFFICIENT)</a:t>
            </a:r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6CD4BF9E-5B80-3341-A22D-5F0D7D8CA5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527"/>
          <a:stretch/>
        </p:blipFill>
        <p:spPr>
          <a:xfrm>
            <a:off x="6141724" y="3374467"/>
            <a:ext cx="950166" cy="948939"/>
          </a:xfrm>
          <a:prstGeom prst="rect">
            <a:avLst/>
          </a:prstGeom>
        </p:spPr>
      </p:pic>
      <p:pic>
        <p:nvPicPr>
          <p:cNvPr id="134" name="Graphic 133" descr="Cow with solid fill">
            <a:extLst>
              <a:ext uri="{FF2B5EF4-FFF2-40B4-BE49-F238E27FC236}">
                <a16:creationId xmlns:a16="http://schemas.microsoft.com/office/drawing/2014/main" id="{A9D14A1A-CC19-0047-A63C-923041352A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32257" y="3777145"/>
            <a:ext cx="555437" cy="555437"/>
          </a:xfrm>
          <a:prstGeom prst="rect">
            <a:avLst/>
          </a:prstGeom>
        </p:spPr>
      </p:pic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C3E19334-6634-2A48-8ABA-8DE1B682B8A2}"/>
              </a:ext>
            </a:extLst>
          </p:cNvPr>
          <p:cNvCxnSpPr>
            <a:cxnSpLocks/>
          </p:cNvCxnSpPr>
          <p:nvPr/>
        </p:nvCxnSpPr>
        <p:spPr>
          <a:xfrm flipV="1">
            <a:off x="4466592" y="3794467"/>
            <a:ext cx="1486769" cy="1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0" name="Picture 139">
            <a:extLst>
              <a:ext uri="{FF2B5EF4-FFF2-40B4-BE49-F238E27FC236}">
                <a16:creationId xmlns:a16="http://schemas.microsoft.com/office/drawing/2014/main" id="{85105938-C28F-8B40-B008-FEBF8290DE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063" r="-1"/>
          <a:stretch/>
        </p:blipFill>
        <p:spPr>
          <a:xfrm>
            <a:off x="1586149" y="708959"/>
            <a:ext cx="2389240" cy="1028310"/>
          </a:xfrm>
          <a:prstGeom prst="rect">
            <a:avLst/>
          </a:prstGeom>
        </p:spPr>
      </p:pic>
      <p:graphicFrame>
        <p:nvGraphicFramePr>
          <p:cNvPr id="141" name="Table 141">
            <a:extLst>
              <a:ext uri="{FF2B5EF4-FFF2-40B4-BE49-F238E27FC236}">
                <a16:creationId xmlns:a16="http://schemas.microsoft.com/office/drawing/2014/main" id="{8F7AFC03-C277-7545-A87F-B91F545CD817}"/>
              </a:ext>
            </a:extLst>
          </p:cNvPr>
          <p:cNvGraphicFramePr>
            <a:graphicFrameLocks noGrp="1"/>
          </p:cNvGraphicFramePr>
          <p:nvPr/>
        </p:nvGraphicFramePr>
        <p:xfrm>
          <a:off x="3173675" y="724471"/>
          <a:ext cx="5340598" cy="1336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1530">
                  <a:extLst>
                    <a:ext uri="{9D8B030D-6E8A-4147-A177-3AD203B41FA5}">
                      <a16:colId xmlns:a16="http://schemas.microsoft.com/office/drawing/2014/main" val="3077352813"/>
                    </a:ext>
                  </a:extLst>
                </a:gridCol>
                <a:gridCol w="751586">
                  <a:extLst>
                    <a:ext uri="{9D8B030D-6E8A-4147-A177-3AD203B41FA5}">
                      <a16:colId xmlns:a16="http://schemas.microsoft.com/office/drawing/2014/main" val="256775899"/>
                    </a:ext>
                  </a:extLst>
                </a:gridCol>
                <a:gridCol w="1024255">
                  <a:extLst>
                    <a:ext uri="{9D8B030D-6E8A-4147-A177-3AD203B41FA5}">
                      <a16:colId xmlns:a16="http://schemas.microsoft.com/office/drawing/2014/main" val="1307812660"/>
                    </a:ext>
                  </a:extLst>
                </a:gridCol>
                <a:gridCol w="846789">
                  <a:extLst>
                    <a:ext uri="{9D8B030D-6E8A-4147-A177-3AD203B41FA5}">
                      <a16:colId xmlns:a16="http://schemas.microsoft.com/office/drawing/2014/main" val="2872844562"/>
                    </a:ext>
                  </a:extLst>
                </a:gridCol>
                <a:gridCol w="733246">
                  <a:extLst>
                    <a:ext uri="{9D8B030D-6E8A-4147-A177-3AD203B41FA5}">
                      <a16:colId xmlns:a16="http://schemas.microsoft.com/office/drawing/2014/main" val="2888123435"/>
                    </a:ext>
                  </a:extLst>
                </a:gridCol>
                <a:gridCol w="1173192">
                  <a:extLst>
                    <a:ext uri="{9D8B030D-6E8A-4147-A177-3AD203B41FA5}">
                      <a16:colId xmlns:a16="http://schemas.microsoft.com/office/drawing/2014/main" val="1509710299"/>
                    </a:ext>
                  </a:extLst>
                </a:gridCol>
              </a:tblGrid>
              <a:tr h="33412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Date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cow_id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daily_yield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daily_fat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daily_protein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7206219"/>
                  </a:ext>
                </a:extLst>
              </a:tr>
              <a:tr h="3341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12/3/20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3.96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2.89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3662285"/>
                  </a:ext>
                </a:extLst>
              </a:tr>
              <a:tr h="3341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056567"/>
                  </a:ext>
                </a:extLst>
              </a:tr>
              <a:tr h="3341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1/10/21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4.42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4.55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908962"/>
                  </a:ext>
                </a:extLst>
              </a:tr>
            </a:tbl>
          </a:graphicData>
        </a:graphic>
      </p:graphicFrame>
      <p:sp>
        <p:nvSpPr>
          <p:cNvPr id="142" name="TextBox 141">
            <a:extLst>
              <a:ext uri="{FF2B5EF4-FFF2-40B4-BE49-F238E27FC236}">
                <a16:creationId xmlns:a16="http://schemas.microsoft.com/office/drawing/2014/main" id="{C38B77F2-86B8-5B46-9CC2-58346A25AC43}"/>
              </a:ext>
            </a:extLst>
          </p:cNvPr>
          <p:cNvSpPr txBox="1"/>
          <p:nvPr/>
        </p:nvSpPr>
        <p:spPr>
          <a:xfrm>
            <a:off x="5319252" y="19074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7AC5B7A1-E37C-0A4E-BE9D-019E01EB7A40}"/>
              </a:ext>
            </a:extLst>
          </p:cNvPr>
          <p:cNvSpPr txBox="1"/>
          <p:nvPr/>
        </p:nvSpPr>
        <p:spPr>
          <a:xfrm>
            <a:off x="4415457" y="3524681"/>
            <a:ext cx="1545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Filtered image frames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2DC989DF-880D-0E4A-B736-BB091AF64143}"/>
              </a:ext>
            </a:extLst>
          </p:cNvPr>
          <p:cNvSpPr txBox="1"/>
          <p:nvPr/>
        </p:nvSpPr>
        <p:spPr>
          <a:xfrm>
            <a:off x="5714444" y="4139279"/>
            <a:ext cx="1804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External Client to Cascade</a:t>
            </a:r>
          </a:p>
        </p:txBody>
      </p: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E13D5BE0-8A55-9343-AFCF-9A1666FCC879}"/>
              </a:ext>
            </a:extLst>
          </p:cNvPr>
          <p:cNvCxnSpPr>
            <a:cxnSpLocks/>
          </p:cNvCxnSpPr>
          <p:nvPr/>
        </p:nvCxnSpPr>
        <p:spPr>
          <a:xfrm flipV="1">
            <a:off x="7187784" y="3792687"/>
            <a:ext cx="1992515" cy="8993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4FC44B98-DA1B-E940-B0B8-4C2CA416392E}"/>
              </a:ext>
            </a:extLst>
          </p:cNvPr>
          <p:cNvCxnSpPr>
            <a:cxnSpLocks/>
          </p:cNvCxnSpPr>
          <p:nvPr/>
        </p:nvCxnSpPr>
        <p:spPr>
          <a:xfrm flipH="1" flipV="1">
            <a:off x="2505642" y="1843100"/>
            <a:ext cx="1469747" cy="1404163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9848BCBD-0C37-E943-B2B7-63769AA3463B}"/>
              </a:ext>
            </a:extLst>
          </p:cNvPr>
          <p:cNvSpPr txBox="1"/>
          <p:nvPr/>
        </p:nvSpPr>
        <p:spPr>
          <a:xfrm>
            <a:off x="87643" y="2397463"/>
            <a:ext cx="3081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Upload daily date to Azure Blob Storage</a:t>
            </a:r>
          </a:p>
        </p:txBody>
      </p:sp>
      <p:graphicFrame>
        <p:nvGraphicFramePr>
          <p:cNvPr id="162" name="Table 141">
            <a:extLst>
              <a:ext uri="{FF2B5EF4-FFF2-40B4-BE49-F238E27FC236}">
                <a16:creationId xmlns:a16="http://schemas.microsoft.com/office/drawing/2014/main" id="{8E34936F-6142-E249-AD7E-54CBCB142590}"/>
              </a:ext>
            </a:extLst>
          </p:cNvPr>
          <p:cNvGraphicFramePr>
            <a:graphicFrameLocks noGrp="1"/>
          </p:cNvGraphicFramePr>
          <p:nvPr/>
        </p:nvGraphicFramePr>
        <p:xfrm>
          <a:off x="562762" y="2727363"/>
          <a:ext cx="2130264" cy="1168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0088">
                  <a:extLst>
                    <a:ext uri="{9D8B030D-6E8A-4147-A177-3AD203B41FA5}">
                      <a16:colId xmlns:a16="http://schemas.microsoft.com/office/drawing/2014/main" val="3077352813"/>
                    </a:ext>
                  </a:extLst>
                </a:gridCol>
                <a:gridCol w="710088">
                  <a:extLst>
                    <a:ext uri="{9D8B030D-6E8A-4147-A177-3AD203B41FA5}">
                      <a16:colId xmlns:a16="http://schemas.microsoft.com/office/drawing/2014/main" val="256775899"/>
                    </a:ext>
                  </a:extLst>
                </a:gridCol>
                <a:gridCol w="710088">
                  <a:extLst>
                    <a:ext uri="{9D8B030D-6E8A-4147-A177-3AD203B41FA5}">
                      <a16:colId xmlns:a16="http://schemas.microsoft.com/office/drawing/2014/main" val="1307812660"/>
                    </a:ext>
                  </a:extLst>
                </a:gridCol>
              </a:tblGrid>
              <a:tr h="2920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Date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cow_id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7206219"/>
                  </a:ext>
                </a:extLst>
              </a:tr>
              <a:tr h="292014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12/3/20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3662285"/>
                  </a:ext>
                </a:extLst>
              </a:tr>
              <a:tr h="292014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056567"/>
                  </a:ext>
                </a:extLst>
              </a:tr>
              <a:tr h="292014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12/3/20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908962"/>
                  </a:ext>
                </a:extLst>
              </a:tr>
            </a:tbl>
          </a:graphicData>
        </a:graphic>
      </p:graphicFrame>
      <p:pic>
        <p:nvPicPr>
          <p:cNvPr id="171" name="Picture 170">
            <a:extLst>
              <a:ext uri="{FF2B5EF4-FFF2-40B4-BE49-F238E27FC236}">
                <a16:creationId xmlns:a16="http://schemas.microsoft.com/office/drawing/2014/main" id="{1C877979-9DBF-7E46-A686-A31AE66D85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031" y="1016029"/>
            <a:ext cx="827118" cy="555437"/>
          </a:xfrm>
          <a:prstGeom prst="rect">
            <a:avLst/>
          </a:prstGeom>
        </p:spPr>
      </p:pic>
      <p:sp>
        <p:nvSpPr>
          <p:cNvPr id="172" name="TextBox 171">
            <a:extLst>
              <a:ext uri="{FF2B5EF4-FFF2-40B4-BE49-F238E27FC236}">
                <a16:creationId xmlns:a16="http://schemas.microsoft.com/office/drawing/2014/main" id="{DD248D48-3629-A94A-ACED-D21E1BD9F95B}"/>
              </a:ext>
            </a:extLst>
          </p:cNvPr>
          <p:cNvSpPr txBox="1"/>
          <p:nvPr/>
        </p:nvSpPr>
        <p:spPr>
          <a:xfrm>
            <a:off x="346433" y="1493735"/>
            <a:ext cx="1599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Integrate daily data</a:t>
            </a:r>
          </a:p>
        </p:txBody>
      </p:sp>
      <p:pic>
        <p:nvPicPr>
          <p:cNvPr id="180" name="Picture 179">
            <a:extLst>
              <a:ext uri="{FF2B5EF4-FFF2-40B4-BE49-F238E27FC236}">
                <a16:creationId xmlns:a16="http://schemas.microsoft.com/office/drawing/2014/main" id="{BC288DC2-A311-CC48-9F21-BBEA8E9310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1199" y="3247263"/>
            <a:ext cx="698716" cy="722006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FD0F3E0F-F6E4-3344-86A7-BD1DD94EECE2}"/>
              </a:ext>
            </a:extLst>
          </p:cNvPr>
          <p:cNvSpPr txBox="1"/>
          <p:nvPr/>
        </p:nvSpPr>
        <p:spPr>
          <a:xfrm>
            <a:off x="9975386" y="3361082"/>
            <a:ext cx="1254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Cascade backend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EF584D8-7DAA-1D49-B96A-6698F79B83B7}"/>
              </a:ext>
            </a:extLst>
          </p:cNvPr>
          <p:cNvSpPr txBox="1"/>
          <p:nvPr/>
        </p:nvSpPr>
        <p:spPr>
          <a:xfrm>
            <a:off x="8821352" y="736653"/>
            <a:ext cx="2527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&lt;field&gt;/&lt;</a:t>
            </a:r>
            <a:r>
              <a:rPr lang="en-US" sz="1200" b="1" dirty="0" err="1">
                <a:solidFill>
                  <a:schemeClr val="accent1"/>
                </a:solidFill>
              </a:rPr>
              <a:t>cow_id</a:t>
            </a:r>
            <a:r>
              <a:rPr lang="en-US" sz="1200" b="1" dirty="0">
                <a:solidFill>
                  <a:schemeClr val="accent1"/>
                </a:solidFill>
              </a:rPr>
              <a:t>&gt;{&lt;</a:t>
            </a:r>
            <a:r>
              <a:rPr lang="en-US" sz="1200" b="1" dirty="0" err="1">
                <a:solidFill>
                  <a:schemeClr val="accent1"/>
                </a:solidFill>
              </a:rPr>
              <a:t>ts</a:t>
            </a:r>
            <a:r>
              <a:rPr lang="en-US" sz="1200" b="1" dirty="0">
                <a:solidFill>
                  <a:schemeClr val="accent1"/>
                </a:solidFill>
              </a:rPr>
              <a:t>(</a:t>
            </a:r>
            <a:r>
              <a:rPr lang="en-US" sz="1200" b="1" dirty="0" err="1">
                <a:solidFill>
                  <a:schemeClr val="accent1"/>
                </a:solidFill>
              </a:rPr>
              <a:t>ver</a:t>
            </a:r>
            <a:r>
              <a:rPr lang="en-US" sz="1200" b="1" dirty="0">
                <a:solidFill>
                  <a:schemeClr val="accent1"/>
                </a:solidFill>
              </a:rPr>
              <a:t>)&gt;}</a:t>
            </a:r>
          </a:p>
          <a:p>
            <a:r>
              <a:rPr lang="en-US" sz="1200" b="1" dirty="0" err="1">
                <a:solidFill>
                  <a:schemeClr val="accent1"/>
                </a:solidFill>
              </a:rPr>
              <a:t>daily_protein</a:t>
            </a:r>
            <a:r>
              <a:rPr lang="en-US" sz="1200" b="1" dirty="0">
                <a:solidFill>
                  <a:schemeClr val="accent1"/>
                </a:solidFill>
              </a:rPr>
              <a:t>/cow_id1{ver_1} = 2.89</a:t>
            </a:r>
          </a:p>
        </p:txBody>
      </p: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A5FDF846-ED48-5F42-A8BA-9BCA5B0EAFA8}"/>
              </a:ext>
            </a:extLst>
          </p:cNvPr>
          <p:cNvCxnSpPr>
            <a:cxnSpLocks/>
          </p:cNvCxnSpPr>
          <p:nvPr/>
        </p:nvCxnSpPr>
        <p:spPr>
          <a:xfrm rot="16200000" flipH="1">
            <a:off x="8026490" y="1583649"/>
            <a:ext cx="1975806" cy="1247186"/>
          </a:xfrm>
          <a:prstGeom prst="bentConnector3">
            <a:avLst>
              <a:gd name="adj1" fmla="val -4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Elbow Connector 124">
            <a:extLst>
              <a:ext uri="{FF2B5EF4-FFF2-40B4-BE49-F238E27FC236}">
                <a16:creationId xmlns:a16="http://schemas.microsoft.com/office/drawing/2014/main" id="{9B6EFFB1-686B-004A-AB47-A92B25283F9E}"/>
              </a:ext>
            </a:extLst>
          </p:cNvPr>
          <p:cNvCxnSpPr>
            <a:cxnSpLocks/>
          </p:cNvCxnSpPr>
          <p:nvPr/>
        </p:nvCxnSpPr>
        <p:spPr>
          <a:xfrm>
            <a:off x="6179550" y="1985629"/>
            <a:ext cx="3000749" cy="1426584"/>
          </a:xfrm>
          <a:prstGeom prst="bentConnector3">
            <a:avLst>
              <a:gd name="adj1" fmla="val 189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6" name="Rectangle 105">
            <a:extLst>
              <a:ext uri="{FF2B5EF4-FFF2-40B4-BE49-F238E27FC236}">
                <a16:creationId xmlns:a16="http://schemas.microsoft.com/office/drawing/2014/main" id="{DD49EF53-09D3-924E-A893-19579B9B5624}"/>
              </a:ext>
            </a:extLst>
          </p:cNvPr>
          <p:cNvSpPr/>
          <p:nvPr/>
        </p:nvSpPr>
        <p:spPr>
          <a:xfrm>
            <a:off x="6362339" y="3140074"/>
            <a:ext cx="24667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>
                <a:solidFill>
                  <a:schemeClr val="accent1"/>
                </a:solidFill>
              </a:rPr>
              <a:t>daily_fat</a:t>
            </a:r>
            <a:r>
              <a:rPr lang="en-US" sz="1200" b="1" dirty="0">
                <a:solidFill>
                  <a:schemeClr val="accent1"/>
                </a:solidFill>
              </a:rPr>
              <a:t>/cow_id237{ver_38} = 4.42</a:t>
            </a:r>
            <a:endParaRPr lang="en-US" sz="1200" dirty="0"/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91CB4184-B4FA-8F40-9647-2512D4D7ED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27924" y="4422560"/>
            <a:ext cx="485866" cy="485866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4D0E2788-07F5-BE45-B053-160D7748CCF5}"/>
              </a:ext>
            </a:extLst>
          </p:cNvPr>
          <p:cNvSpPr txBox="1"/>
          <p:nvPr/>
        </p:nvSpPr>
        <p:spPr>
          <a:xfrm>
            <a:off x="7293072" y="4386060"/>
            <a:ext cx="1090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CV model</a:t>
            </a:r>
          </a:p>
          <a:p>
            <a:r>
              <a:rPr lang="en-US" sz="1200" dirty="0"/>
              <a:t>Image analysis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3ACF060C-D055-D644-A0A4-FB3C5ED5580E}"/>
              </a:ext>
            </a:extLst>
          </p:cNvPr>
          <p:cNvSpPr txBox="1"/>
          <p:nvPr/>
        </p:nvSpPr>
        <p:spPr>
          <a:xfrm>
            <a:off x="9691593" y="1668928"/>
            <a:ext cx="21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Download blobs from Azure &amp; </a:t>
            </a:r>
          </a:p>
          <a:p>
            <a:r>
              <a:rPr lang="en-US" sz="1200" dirty="0"/>
              <a:t>Store to Cascade VCSS subgroup</a:t>
            </a:r>
          </a:p>
        </p:txBody>
      </p: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DD61EA8C-3EEF-DB47-A44B-360BB4C76A26}"/>
              </a:ext>
            </a:extLst>
          </p:cNvPr>
          <p:cNvCxnSpPr>
            <a:cxnSpLocks/>
            <a:stCxn id="115" idx="1"/>
            <a:endCxn id="115" idx="3"/>
          </p:cNvCxnSpPr>
          <p:nvPr/>
        </p:nvCxnSpPr>
        <p:spPr>
          <a:xfrm>
            <a:off x="7293072" y="4616893"/>
            <a:ext cx="1090876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98E256A8-E0BE-4E44-B295-D8CD53A93D04}"/>
              </a:ext>
            </a:extLst>
          </p:cNvPr>
          <p:cNvSpPr txBox="1"/>
          <p:nvPr/>
        </p:nvSpPr>
        <p:spPr>
          <a:xfrm>
            <a:off x="8352418" y="4459282"/>
            <a:ext cx="1035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cow id: 127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09E17BEA-6232-224D-B4B3-88A84995C1E8}"/>
              </a:ext>
            </a:extLst>
          </p:cNvPr>
          <p:cNvSpPr txBox="1"/>
          <p:nvPr/>
        </p:nvSpPr>
        <p:spPr>
          <a:xfrm>
            <a:off x="6111358" y="4889127"/>
            <a:ext cx="6095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LINQ query to retrieve data of most recent 10 days from Cascade about cow 128</a:t>
            </a:r>
          </a:p>
        </p:txBody>
      </p:sp>
      <p:pic>
        <p:nvPicPr>
          <p:cNvPr id="139" name="Picture 138" descr="Text&#10;&#10;Description automatically generated">
            <a:extLst>
              <a:ext uri="{FF2B5EF4-FFF2-40B4-BE49-F238E27FC236}">
                <a16:creationId xmlns:a16="http://schemas.microsoft.com/office/drawing/2014/main" id="{4CED0821-4A93-C449-B1E1-70B784E86B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24372" y="5172365"/>
            <a:ext cx="5822338" cy="1603343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29164BCD-0BBE-1748-A9BD-202E3848C2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33798" y="5792483"/>
            <a:ext cx="485866" cy="485866"/>
          </a:xfrm>
          <a:prstGeom prst="rect">
            <a:avLst/>
          </a:prstGeom>
        </p:spPr>
      </p:pic>
      <p:sp>
        <p:nvSpPr>
          <p:cNvPr id="166" name="TextBox 165">
            <a:extLst>
              <a:ext uri="{FF2B5EF4-FFF2-40B4-BE49-F238E27FC236}">
                <a16:creationId xmlns:a16="http://schemas.microsoft.com/office/drawing/2014/main" id="{C7D28B82-EF11-EB4A-8575-9FDB4A756CA7}"/>
              </a:ext>
            </a:extLst>
          </p:cNvPr>
          <p:cNvSpPr txBox="1"/>
          <p:nvPr/>
        </p:nvSpPr>
        <p:spPr>
          <a:xfrm>
            <a:off x="4664018" y="5816684"/>
            <a:ext cx="1157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ML Model</a:t>
            </a:r>
          </a:p>
          <a:p>
            <a:r>
              <a:rPr lang="en-US" sz="1200" dirty="0"/>
              <a:t>birth prediction</a:t>
            </a:r>
          </a:p>
        </p:txBody>
      </p: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61763CE4-177C-894A-99BF-1DE2DDD7537A}"/>
              </a:ext>
            </a:extLst>
          </p:cNvPr>
          <p:cNvCxnSpPr>
            <a:cxnSpLocks/>
          </p:cNvCxnSpPr>
          <p:nvPr/>
        </p:nvCxnSpPr>
        <p:spPr>
          <a:xfrm flipH="1" flipV="1">
            <a:off x="4484465" y="6035416"/>
            <a:ext cx="1598279" cy="1169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15621137-90F9-B445-90E1-9C509117D4DE}"/>
              </a:ext>
            </a:extLst>
          </p:cNvPr>
          <p:cNvCxnSpPr>
            <a:cxnSpLocks/>
          </p:cNvCxnSpPr>
          <p:nvPr/>
        </p:nvCxnSpPr>
        <p:spPr>
          <a:xfrm flipV="1">
            <a:off x="4176731" y="5312092"/>
            <a:ext cx="0" cy="424977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9" name="TextBox 158">
            <a:extLst>
              <a:ext uri="{FF2B5EF4-FFF2-40B4-BE49-F238E27FC236}">
                <a16:creationId xmlns:a16="http://schemas.microsoft.com/office/drawing/2014/main" id="{78744F77-FC53-5E46-851A-2359AEFFB560}"/>
              </a:ext>
            </a:extLst>
          </p:cNvPr>
          <p:cNvSpPr txBox="1"/>
          <p:nvPr/>
        </p:nvSpPr>
        <p:spPr>
          <a:xfrm>
            <a:off x="4150444" y="5312092"/>
            <a:ext cx="1508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Probability of calving</a:t>
            </a:r>
            <a:br>
              <a:rPr lang="en-US" sz="1200" dirty="0"/>
            </a:br>
            <a:r>
              <a:rPr lang="en-US" sz="1200" dirty="0"/>
              <a:t>in next 8h is: </a:t>
            </a:r>
            <a:r>
              <a:rPr lang="en-US" sz="1200" b="1" dirty="0">
                <a:solidFill>
                  <a:srgbClr val="00B050"/>
                </a:solidFill>
              </a:rPr>
              <a:t>80%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1A92FC5-01E8-B74A-9E86-710DB2B6F32A}"/>
              </a:ext>
            </a:extLst>
          </p:cNvPr>
          <p:cNvSpPr txBox="1"/>
          <p:nvPr/>
        </p:nvSpPr>
        <p:spPr>
          <a:xfrm>
            <a:off x="7379640" y="3561854"/>
            <a:ext cx="164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Store to subgroup VCSS</a:t>
            </a:r>
          </a:p>
          <a:p>
            <a:r>
              <a:rPr lang="en-US" sz="1200" dirty="0"/>
              <a:t>Trigger image analysis</a:t>
            </a:r>
          </a:p>
        </p:txBody>
      </p:sp>
      <p:pic>
        <p:nvPicPr>
          <p:cNvPr id="16" name="Graphic 15" descr="Clapper board with solid fill">
            <a:extLst>
              <a:ext uri="{FF2B5EF4-FFF2-40B4-BE49-F238E27FC236}">
                <a16:creationId xmlns:a16="http://schemas.microsoft.com/office/drawing/2014/main" id="{64A74EEE-1055-E348-870B-54F51E3924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096916" y="3902807"/>
            <a:ext cx="305591" cy="3055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E965A55-72B8-B440-BB0B-92B75899514B}"/>
              </a:ext>
            </a:extLst>
          </p:cNvPr>
          <p:cNvSpPr txBox="1"/>
          <p:nvPr/>
        </p:nvSpPr>
        <p:spPr>
          <a:xfrm>
            <a:off x="7313628" y="3994902"/>
            <a:ext cx="1744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Action = </a:t>
            </a:r>
            <a:r>
              <a:rPr lang="en-US" sz="1200" dirty="0" err="1"/>
              <a:t>black_cow_infer</a:t>
            </a:r>
            <a:endParaRPr lang="en-US" sz="1200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043F039-F6F3-794D-93CD-96E50BA5E9A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88963" y="4027830"/>
            <a:ext cx="2749424" cy="827447"/>
          </a:xfrm>
          <a:prstGeom prst="rect">
            <a:avLst/>
          </a:prstGeom>
        </p:spPr>
      </p:pic>
      <p:pic>
        <p:nvPicPr>
          <p:cNvPr id="38" name="Picture 37" descr="Text&#10;&#10;Description automatically generated">
            <a:extLst>
              <a:ext uri="{FF2B5EF4-FFF2-40B4-BE49-F238E27FC236}">
                <a16:creationId xmlns:a16="http://schemas.microsoft.com/office/drawing/2014/main" id="{63F09D6C-3505-C44E-A5E1-D9BFE50C9A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02806" y="2199403"/>
            <a:ext cx="5140248" cy="708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F9F3CF-5FF2-514E-8558-E4575FC150D1}"/>
              </a:ext>
            </a:extLst>
          </p:cNvPr>
          <p:cNvSpPr txBox="1"/>
          <p:nvPr/>
        </p:nvSpPr>
        <p:spPr>
          <a:xfrm>
            <a:off x="4285673" y="-3140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9DDE2957-F686-4B96-B420-B243DA11392C}"/>
              </a:ext>
            </a:extLst>
          </p:cNvPr>
          <p:cNvPicPr/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 flipH="1">
            <a:off x="1745286" y="5548438"/>
            <a:ext cx="377849" cy="450638"/>
          </a:xfrm>
          <a:prstGeom prst="rect">
            <a:avLst/>
          </a:prstGeom>
          <a:ln w="0"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83814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46" grpId="0"/>
      <p:bldP spid="144" grpId="0"/>
      <p:bldP spid="160" grpId="0"/>
      <p:bldP spid="172" grpId="0"/>
      <p:bldP spid="64" grpId="0"/>
      <p:bldP spid="106" grpId="0"/>
      <p:bldP spid="115" grpId="0"/>
      <p:bldP spid="131" grpId="0"/>
      <p:bldP spid="135" grpId="0"/>
      <p:bldP spid="136" grpId="0"/>
      <p:bldP spid="166" grpId="0"/>
      <p:bldP spid="159" grpId="0"/>
      <p:bldP spid="51" grpId="0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E59D0192-64EB-4360-845C-979E2E16A7AF}"/>
              </a:ext>
            </a:extLst>
          </p:cNvPr>
          <p:cNvSpPr/>
          <p:nvPr/>
        </p:nvSpPr>
        <p:spPr>
          <a:xfrm>
            <a:off x="168442" y="3807203"/>
            <a:ext cx="5045242" cy="3050797"/>
          </a:xfrm>
          <a:prstGeom prst="ellipse">
            <a:avLst/>
          </a:prstGeom>
          <a:solidFill>
            <a:srgbClr val="CBE4F5"/>
          </a:solidFill>
          <a:ln>
            <a:solidFill>
              <a:srgbClr val="CBE4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BB4B54-868D-409B-8697-5AC105181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The Cascade and Derecho team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D56C0F-C7AB-43D8-B460-D40BB6E9E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5BC1DD-C5CE-4CE7-92AC-2C6700B93354}"/>
              </a:ext>
            </a:extLst>
          </p:cNvPr>
          <p:cNvSpPr txBox="1"/>
          <p:nvPr/>
        </p:nvSpPr>
        <p:spPr>
          <a:xfrm>
            <a:off x="2843552" y="3387441"/>
            <a:ext cx="1363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Alicia Yang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86C5D9-3087-420C-9DAD-742800E34F35}"/>
              </a:ext>
            </a:extLst>
          </p:cNvPr>
          <p:cNvSpPr txBox="1"/>
          <p:nvPr/>
        </p:nvSpPr>
        <p:spPr>
          <a:xfrm>
            <a:off x="4509706" y="2164817"/>
            <a:ext cx="1363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Ken Birman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7959B9-716A-4E8D-836D-293CD3058F86}"/>
              </a:ext>
            </a:extLst>
          </p:cNvPr>
          <p:cNvSpPr txBox="1"/>
          <p:nvPr/>
        </p:nvSpPr>
        <p:spPr>
          <a:xfrm>
            <a:off x="6314441" y="3387441"/>
            <a:ext cx="1363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Sagar Jha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AB0538-50CB-45F7-9BCF-780BC86975B5}"/>
              </a:ext>
            </a:extLst>
          </p:cNvPr>
          <p:cNvSpPr txBox="1"/>
          <p:nvPr/>
        </p:nvSpPr>
        <p:spPr>
          <a:xfrm>
            <a:off x="1372571" y="4396288"/>
            <a:ext cx="1668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Andrea Merlina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65A1E3-9320-4105-94C7-220948ACDD0C}"/>
              </a:ext>
            </a:extLst>
          </p:cNvPr>
          <p:cNvSpPr txBox="1"/>
          <p:nvPr/>
        </p:nvSpPr>
        <p:spPr>
          <a:xfrm>
            <a:off x="7851764" y="1917776"/>
            <a:ext cx="1668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Lorenzo Rosa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BD2DFD-5D8B-4F89-9812-4225254BA9BA}"/>
              </a:ext>
            </a:extLst>
          </p:cNvPr>
          <p:cNvSpPr txBox="1"/>
          <p:nvPr/>
        </p:nvSpPr>
        <p:spPr>
          <a:xfrm>
            <a:off x="3040950" y="5751813"/>
            <a:ext cx="2045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Roman Vitenberg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B4860A-82E4-4AC0-92E5-BBC794866B23}"/>
              </a:ext>
            </a:extLst>
          </p:cNvPr>
          <p:cNvSpPr txBox="1"/>
          <p:nvPr/>
        </p:nvSpPr>
        <p:spPr>
          <a:xfrm>
            <a:off x="8960029" y="5410413"/>
            <a:ext cx="29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Edward Tremel </a:t>
            </a:r>
            <a:br>
              <a:rPr lang="en-US" dirty="0"/>
            </a:br>
            <a:r>
              <a:rPr lang="en-US" dirty="0"/>
              <a:t>(faculty at Augusta Univ.)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D6582B-3F21-44DB-A524-1AC8E79A690F}"/>
              </a:ext>
            </a:extLst>
          </p:cNvPr>
          <p:cNvSpPr txBox="1"/>
          <p:nvPr/>
        </p:nvSpPr>
        <p:spPr>
          <a:xfrm>
            <a:off x="8763872" y="3277734"/>
            <a:ext cx="2948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Mae Milano</a:t>
            </a:r>
            <a:br>
              <a:rPr lang="en-US" dirty="0"/>
            </a:br>
            <a:r>
              <a:rPr lang="en-US" dirty="0"/>
              <a:t>(post-doc at Berkeley)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E26C6A-80BD-46C5-9A39-E73E773252D1}"/>
              </a:ext>
            </a:extLst>
          </p:cNvPr>
          <p:cNvSpPr txBox="1"/>
          <p:nvPr/>
        </p:nvSpPr>
        <p:spPr>
          <a:xfrm>
            <a:off x="5434516" y="4396288"/>
            <a:ext cx="4151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Cornell undergrads:</a:t>
            </a:r>
            <a:br>
              <a:rPr lang="en-US" dirty="0"/>
            </a:br>
            <a:r>
              <a:rPr lang="en-US" dirty="0"/>
              <a:t>Aahil Awatramani, Ben Posnick, Max </a:t>
            </a:r>
            <a:r>
              <a:rPr lang="en-US" dirty="0" err="1"/>
              <a:t>Charlamb</a:t>
            </a:r>
            <a:r>
              <a:rPr lang="en-US" dirty="0"/>
              <a:t>, Archishman Sravankumar, Aaron Weiss, Peter Zheng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60F2B02-7138-4AEB-88A0-356430895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80" y="2206873"/>
            <a:ext cx="1498955" cy="14989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AC7A2F-4629-4F69-9BD3-FF4888F46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222" y="2114387"/>
            <a:ext cx="1297496" cy="12974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637898-F6F7-4D59-B2B3-D4AB8A906C89}"/>
              </a:ext>
            </a:extLst>
          </p:cNvPr>
          <p:cNvSpPr txBox="1"/>
          <p:nvPr/>
        </p:nvSpPr>
        <p:spPr>
          <a:xfrm>
            <a:off x="841822" y="1771591"/>
            <a:ext cx="1363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Weijia Song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D96C6AC-EBF1-4B4C-A92C-7674CC8894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243" y="2568382"/>
            <a:ext cx="978600" cy="11645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C3C8AE-06EA-4805-96F1-3407072DF8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98" t="18662" r="20741" b="29576"/>
          <a:stretch/>
        </p:blipFill>
        <p:spPr>
          <a:xfrm>
            <a:off x="6103007" y="2076644"/>
            <a:ext cx="1519035" cy="1354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E9DBC57-0435-4E1A-9609-B7E0A45585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6553" y="4126934"/>
            <a:ext cx="1161335" cy="11613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23CEA87-40A3-4D63-A46D-7D7E1C682C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7463" y="4810247"/>
            <a:ext cx="1352400" cy="13779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E3E70AE-DDA9-48F6-AB8E-145D45AC518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7576" r="39542"/>
          <a:stretch/>
        </p:blipFill>
        <p:spPr>
          <a:xfrm>
            <a:off x="8027776" y="2312016"/>
            <a:ext cx="980566" cy="135033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DDC464-5744-41EB-BE8F-859E1D802B5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4680" r="50129"/>
          <a:stretch/>
        </p:blipFill>
        <p:spPr>
          <a:xfrm>
            <a:off x="3176270" y="4230763"/>
            <a:ext cx="1179162" cy="147209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2C0E51B-E07E-433D-BD83-C241060DAA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7318"/>
          <a:stretch/>
        </p:blipFill>
        <p:spPr>
          <a:xfrm>
            <a:off x="5788419" y="5539873"/>
            <a:ext cx="726958" cy="1159763"/>
          </a:xfrm>
          <a:prstGeom prst="rect">
            <a:avLst/>
          </a:prstGeom>
        </p:spPr>
      </p:pic>
      <p:pic>
        <p:nvPicPr>
          <p:cNvPr id="26" name="Picture 25" descr="A person with long hair&#10;&#10;Description automatically generated with medium confidence">
            <a:extLst>
              <a:ext uri="{FF2B5EF4-FFF2-40B4-BE49-F238E27FC236}">
                <a16:creationId xmlns:a16="http://schemas.microsoft.com/office/drawing/2014/main" id="{E4BF72ED-F0B2-449E-8AAA-2F623ACE50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578" y="1976752"/>
            <a:ext cx="1145979" cy="12445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15377" y="6164720"/>
            <a:ext cx="1380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Thompson Liu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F33CF3B-EFA8-4184-A124-55C3DD9BDE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76553" y="131829"/>
            <a:ext cx="1282896" cy="1694978"/>
          </a:xfrm>
          <a:prstGeom prst="rect">
            <a:avLst/>
          </a:prstGeom>
        </p:spPr>
      </p:pic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FF3F5477-855A-D3A0-AA71-0BAD53FC9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89265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0"/>
    </mc:Choice>
    <mc:Fallback xmlns="">
      <p:transition spd="slow" advTm="60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99A89-B036-4273-A23B-74B3489BE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844" y="2806506"/>
            <a:ext cx="10895156" cy="4023360"/>
          </a:xfrm>
        </p:spPr>
        <p:txBody>
          <a:bodyPr>
            <a:normAutofit/>
          </a:bodyPr>
          <a:lstStyle/>
          <a:p>
            <a:r>
              <a:rPr lang="en-US" dirty="0"/>
              <a:t>Single </a:t>
            </a:r>
            <a:r>
              <a:rPr lang="en-US" dirty="0">
                <a:sym typeface="Symbol" panose="05050102010706020507" pitchFamily="18" charset="2"/>
              </a:rPr>
              <a:t> may run on a pool of compute nodes.</a:t>
            </a:r>
          </a:p>
          <a:p>
            <a:pPr marL="0" indent="0">
              <a:buNone/>
            </a:pPr>
            <a:endParaRPr lang="en-US" dirty="0">
              <a:sym typeface="Symbol" panose="05050102010706020507" pitchFamily="18" charset="2"/>
            </a:endParaRPr>
          </a:p>
          <a:p>
            <a:r>
              <a:rPr lang="en-US" b="1" dirty="0">
                <a:sym typeface="Symbol" panose="05050102010706020507" pitchFamily="18" charset="2"/>
              </a:rPr>
              <a:t>Today’s cloud platforms have limited </a:t>
            </a:r>
            <a:br>
              <a:rPr lang="en-US" b="1" dirty="0">
                <a:sym typeface="Symbol" panose="05050102010706020507" pitchFamily="18" charset="2"/>
              </a:rPr>
            </a:br>
            <a:r>
              <a:rPr lang="en-US" b="1" dirty="0">
                <a:sym typeface="Symbol" panose="05050102010706020507" pitchFamily="18" charset="2"/>
              </a:rPr>
              <a:t>support for this model, lack the </a:t>
            </a:r>
            <a:br>
              <a:rPr lang="en-US" b="1" dirty="0">
                <a:sym typeface="Symbol" panose="05050102010706020507" pitchFamily="18" charset="2"/>
              </a:rPr>
            </a:br>
            <a:r>
              <a:rPr lang="en-US" b="1" dirty="0">
                <a:sym typeface="Symbol" panose="05050102010706020507" pitchFamily="18" charset="2"/>
              </a:rPr>
              <a:t>real-time and consistency guarantees </a:t>
            </a:r>
            <a:br>
              <a:rPr lang="en-US" b="1" dirty="0">
                <a:sym typeface="Symbol" panose="05050102010706020507" pitchFamily="18" charset="2"/>
              </a:rPr>
            </a:br>
            <a:r>
              <a:rPr lang="en-US" b="1" dirty="0">
                <a:sym typeface="Symbol" panose="05050102010706020507" pitchFamily="18" charset="2"/>
              </a:rPr>
              <a:t>needed for IoT.</a:t>
            </a:r>
            <a:endParaRPr lang="en-US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B165E9-C658-E48A-978C-C37C7342165B}"/>
              </a:ext>
            </a:extLst>
          </p:cNvPr>
          <p:cNvSpPr/>
          <p:nvPr/>
        </p:nvSpPr>
        <p:spPr>
          <a:xfrm>
            <a:off x="920620" y="2084832"/>
            <a:ext cx="11271380" cy="4455715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E2296B-04ED-4A81-85E1-086692FC6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A single </a:t>
            </a:r>
            <a:r>
              <a:rPr lang="en-US" sz="4800" dirty="0">
                <a:sym typeface="Symbol" panose="05050102010706020507" pitchFamily="18" charset="2"/>
              </a:rPr>
              <a:t> could be an entire distributed AI, on a collection of machines</a:t>
            </a:r>
            <a:endParaRPr lang="en-US" sz="4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9918FA-32EC-4C95-810E-28AD8EA77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10521F-2863-4BB9-93EC-456045031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38F292-382C-4E8C-AB70-A059669D3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0038" y="3080367"/>
            <a:ext cx="3830960" cy="215491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B2DF9E-673A-EE3D-5DAD-F20F3B1D8C52}"/>
              </a:ext>
            </a:extLst>
          </p:cNvPr>
          <p:cNvCxnSpPr>
            <a:cxnSpLocks/>
          </p:cNvCxnSpPr>
          <p:nvPr/>
        </p:nvCxnSpPr>
        <p:spPr>
          <a:xfrm flipH="1" flipV="1">
            <a:off x="7563120" y="2136249"/>
            <a:ext cx="1907966" cy="176605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0A58C5D-034F-E975-1640-C95A2A284F9C}"/>
              </a:ext>
            </a:extLst>
          </p:cNvPr>
          <p:cNvCxnSpPr>
            <a:cxnSpLocks/>
          </p:cNvCxnSpPr>
          <p:nvPr/>
        </p:nvCxnSpPr>
        <p:spPr>
          <a:xfrm flipH="1" flipV="1">
            <a:off x="7563120" y="3622150"/>
            <a:ext cx="1907199" cy="528888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mage result for DNN">
            <a:extLst>
              <a:ext uri="{FF2B5EF4-FFF2-40B4-BE49-F238E27FC236}">
                <a16:creationId xmlns:a16="http://schemas.microsoft.com/office/drawing/2014/main" id="{95C55B15-E408-8D7F-49DE-5D8419F3B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59" y="2136249"/>
            <a:ext cx="2438400" cy="148590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161612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28AD4-58B5-0BD7-87C5-44D9AA7DD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372" y="2384008"/>
            <a:ext cx="7204444" cy="3888776"/>
          </a:xfrm>
        </p:spPr>
        <p:txBody>
          <a:bodyPr>
            <a:normAutofit/>
          </a:bodyPr>
          <a:lstStyle/>
          <a:p>
            <a:r>
              <a:rPr lang="en-US" dirty="0"/>
              <a:t>IoT data arrives as a stream.</a:t>
            </a:r>
          </a:p>
          <a:p>
            <a:endParaRPr lang="en-US" dirty="0"/>
          </a:p>
          <a:p>
            <a:r>
              <a:rPr lang="en-US" dirty="0"/>
              <a:t>Edge intelligence must be </a:t>
            </a:r>
            <a:r>
              <a:rPr lang="en-US" i="1" dirty="0"/>
              <a:t>instantly reactive</a:t>
            </a: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Get power grid data at 250ms intervals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Format it as 15 x 15 tensor by GPS location</a:t>
            </a:r>
            <a:br>
              <a:rPr lang="en-US" dirty="0"/>
            </a:br>
            <a:r>
              <a:rPr lang="en-US" dirty="0"/>
              <a:t>    with a time axis from10:00:00 to 10:01:00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 Run </a:t>
            </a:r>
            <a:r>
              <a:rPr lang="en-US" i="1" u="sng" dirty="0"/>
              <a:t>ML phase disruption analytic </a:t>
            </a:r>
            <a:r>
              <a:rPr lang="en-US" dirty="0"/>
              <a:t>on the tensor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A642D0-FD9F-63E3-B45F-7196EF2BA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DF1ACC-6069-65E5-DA57-C2DE8ECA5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62F20E-2F85-66EC-8D54-B55010DC46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877" y="3429000"/>
            <a:ext cx="2462912" cy="24629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8DF9FD-36A5-32A7-3292-1FA875B97B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063" y="1531042"/>
            <a:ext cx="2462912" cy="24629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BB96BA-B433-6B48-2E52-1100A50A7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need is for </a:t>
            </a:r>
            <a:r>
              <a:rPr lang="en-US" u="sng" dirty="0"/>
              <a:t>Time-Focused Edge Intelligence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4909A9-2210-3211-563B-7EA422409404}"/>
              </a:ext>
            </a:extLst>
          </p:cNvPr>
          <p:cNvSpPr txBox="1"/>
          <p:nvPr/>
        </p:nvSpPr>
        <p:spPr>
          <a:xfrm>
            <a:off x="7127913" y="1709592"/>
            <a:ext cx="292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In today’s cloud, AIs</a:t>
            </a:r>
            <a:br>
              <a:rPr lang="en-US" sz="2400" b="1" dirty="0"/>
            </a:br>
            <a:r>
              <a:rPr lang="en-US" sz="2400" b="1" dirty="0"/>
              <a:t>fight platform noise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CF7FC2-1EB5-27D5-4783-B8CC0FD91301}"/>
              </a:ext>
            </a:extLst>
          </p:cNvPr>
          <p:cNvSpPr txBox="1"/>
          <p:nvPr/>
        </p:nvSpPr>
        <p:spPr>
          <a:xfrm>
            <a:off x="7793661" y="5258835"/>
            <a:ext cx="2243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Cascade: Faster </a:t>
            </a:r>
            <a:br>
              <a:rPr lang="en-US" sz="2400" b="1" dirty="0"/>
            </a:br>
            <a:r>
              <a:rPr lang="en-US" sz="2400" b="1" dirty="0"/>
              <a:t>yet accurate</a:t>
            </a:r>
          </a:p>
        </p:txBody>
      </p:sp>
    </p:spTree>
    <p:extLst>
      <p:ext uri="{BB962C8B-B14F-4D97-AF65-F5344CB8AC3E}">
        <p14:creationId xmlns:p14="http://schemas.microsoft.com/office/powerpoint/2010/main" val="3165490695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level Cascade goals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24127" y="2286000"/>
            <a:ext cx="10962825" cy="4023360"/>
          </a:xfrm>
        </p:spPr>
        <p:txBody>
          <a:bodyPr>
            <a:normAutofit/>
          </a:bodyPr>
          <a:lstStyle/>
          <a:p>
            <a:r>
              <a:rPr lang="en-US" dirty="0"/>
              <a:t>Legacy support: Easy to use with no need to change your code</a:t>
            </a:r>
          </a:p>
          <a:p>
            <a:endParaRPr lang="en-US" dirty="0"/>
          </a:p>
          <a:p>
            <a:r>
              <a:rPr lang="en-US" dirty="0"/>
              <a:t>Much faster than standard platforms: low delay, high bandwidth</a:t>
            </a:r>
          </a:p>
          <a:p>
            <a:endParaRPr lang="en-US" dirty="0"/>
          </a:p>
          <a:p>
            <a:r>
              <a:rPr lang="en-US" dirty="0"/>
              <a:t>Stronger guarantees: Your ML doesn’t fight platform “noise”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33CF3B-EFA8-4184-A124-55C3DD9BD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8815" y="67710"/>
            <a:ext cx="1282896" cy="169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0682"/>
      </p:ext>
    </p:extLst>
  </p:cSld>
  <p:clrMapOvr>
    <a:masterClrMapping/>
  </p:clrMapOvr>
  <p:transition advTm="600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5487D-753A-022E-2AD3-2F23DC009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how will we guarantee consistency?  How can it be so fast?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9DDC6-3C72-F08E-6E5D-7CDB3EE60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start by asking how to make it fast</a:t>
            </a:r>
          </a:p>
          <a:p>
            <a:endParaRPr lang="en-US" dirty="0"/>
          </a:p>
          <a:p>
            <a:r>
              <a:rPr lang="en-US" dirty="0"/>
              <a:t>Then we will see that we already know how to guarantee consistency: be smart about time (and time skew), and use Chandy-</a:t>
            </a:r>
            <a:r>
              <a:rPr lang="en-US" dirty="0" err="1"/>
              <a:t>Lamport</a:t>
            </a:r>
            <a:r>
              <a:rPr lang="en-US" dirty="0"/>
              <a:t> consistent cuts when we hit the limits of clock</a:t>
            </a:r>
            <a:br>
              <a:rPr lang="en-US" dirty="0"/>
            </a:br>
            <a:r>
              <a:rPr lang="en-US" dirty="0"/>
              <a:t>precision/accuracy!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1B8D2E-F994-0AA8-8E2C-59E2030FA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15893-4DBD-196F-0316-2D1DA1FDD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92356"/>
      </p:ext>
    </p:extLst>
  </p:cSld>
  <p:clrMapOvr>
    <a:masterClrMapping/>
  </p:clrMapOvr>
  <p:transition advTm="60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Magnetic Disk 7">
            <a:extLst>
              <a:ext uri="{FF2B5EF4-FFF2-40B4-BE49-F238E27FC236}">
                <a16:creationId xmlns:a16="http://schemas.microsoft.com/office/drawing/2014/main" id="{9A0DC8E5-898A-4B5A-AECA-EC5F25EDD780}"/>
              </a:ext>
            </a:extLst>
          </p:cNvPr>
          <p:cNvSpPr/>
          <p:nvPr/>
        </p:nvSpPr>
        <p:spPr>
          <a:xfrm>
            <a:off x="5931277" y="3606862"/>
            <a:ext cx="1243847" cy="77452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097" y="596209"/>
            <a:ext cx="11167872" cy="1499616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Traditional Approach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CS5412 Fall 2022                                                          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E91D87D-AFCA-4456-95A4-3CAD2D757001}"/>
              </a:ext>
            </a:extLst>
          </p:cNvPr>
          <p:cNvSpPr txBox="1"/>
          <p:nvPr/>
        </p:nvSpPr>
        <p:spPr>
          <a:xfrm>
            <a:off x="7251324" y="3682376"/>
            <a:ext cx="2542638" cy="646331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File system or 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Key-Value Store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D586582-D31D-4A2E-80ED-DB6F90FBF3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29" t="19795" r="4395" b="3636"/>
          <a:stretch/>
        </p:blipFill>
        <p:spPr>
          <a:xfrm>
            <a:off x="3485751" y="4525814"/>
            <a:ext cx="399160" cy="510794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C8880069-A20F-41AD-B18D-CDFC7879613D}"/>
              </a:ext>
            </a:extLst>
          </p:cNvPr>
          <p:cNvSpPr/>
          <p:nvPr/>
        </p:nvSpPr>
        <p:spPr>
          <a:xfrm>
            <a:off x="2966428" y="2815016"/>
            <a:ext cx="1269836" cy="2845743"/>
          </a:xfrm>
          <a:prstGeom prst="ellipse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6A9735-C504-4055-8E5A-2C7721EA0B7C}"/>
              </a:ext>
            </a:extLst>
          </p:cNvPr>
          <p:cNvSpPr txBox="1"/>
          <p:nvPr/>
        </p:nvSpPr>
        <p:spPr>
          <a:xfrm>
            <a:off x="3014272" y="4896319"/>
            <a:ext cx="611517" cy="369332"/>
          </a:xfrm>
          <a:prstGeom prst="rect">
            <a:avLst/>
          </a:prstGeom>
          <a:solidFill>
            <a:schemeClr val="bg1"/>
          </a:solidFill>
          <a:ln>
            <a:solidFill>
              <a:srgbClr val="FA5D0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GPU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963715-B3E7-427C-BED2-42F63E297BAA}"/>
              </a:ext>
            </a:extLst>
          </p:cNvPr>
          <p:cNvSpPr txBox="1"/>
          <p:nvPr/>
        </p:nvSpPr>
        <p:spPr>
          <a:xfrm>
            <a:off x="1016269" y="3117054"/>
            <a:ext cx="1729491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Your logic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5E1D3E-129C-431C-AB41-F057762C6B41}"/>
              </a:ext>
            </a:extLst>
          </p:cNvPr>
          <p:cNvSpPr txBox="1"/>
          <p:nvPr/>
        </p:nvSpPr>
        <p:spPr>
          <a:xfrm>
            <a:off x="535523" y="4531393"/>
            <a:ext cx="2542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Accelerator Layer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15C9534-F1E2-4A18-8778-73D24BAB1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425" y="3130432"/>
            <a:ext cx="713960" cy="83995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3E56081-37C1-4659-9047-A9366225E5A3}"/>
              </a:ext>
            </a:extLst>
          </p:cNvPr>
          <p:cNvSpPr txBox="1"/>
          <p:nvPr/>
        </p:nvSpPr>
        <p:spPr>
          <a:xfrm>
            <a:off x="454409" y="6113421"/>
            <a:ext cx="3987862" cy="646331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Your code is in its own address space, maybe on a different computer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6F1CEDF-50FE-4B05-81E4-6DDD40C79D2C}"/>
              </a:ext>
            </a:extLst>
          </p:cNvPr>
          <p:cNvSpPr/>
          <p:nvPr/>
        </p:nvSpPr>
        <p:spPr>
          <a:xfrm>
            <a:off x="3545327" y="324534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F815A4C-B1BB-439A-BD46-D29B41263517}"/>
              </a:ext>
            </a:extLst>
          </p:cNvPr>
          <p:cNvSpPr/>
          <p:nvPr/>
        </p:nvSpPr>
        <p:spPr>
          <a:xfrm>
            <a:off x="3527862" y="465605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74E94A7-FF3D-4952-862B-1F205600D4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29" t="19795" r="4395" b="3636"/>
          <a:stretch/>
        </p:blipFill>
        <p:spPr>
          <a:xfrm>
            <a:off x="3673632" y="4807607"/>
            <a:ext cx="399160" cy="510794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F46E418-5888-4710-8AD7-230A5F2B2C95}"/>
              </a:ext>
            </a:extLst>
          </p:cNvPr>
          <p:cNvSpPr/>
          <p:nvPr/>
        </p:nvSpPr>
        <p:spPr>
          <a:xfrm>
            <a:off x="4261607" y="3550408"/>
            <a:ext cx="2215393" cy="893588"/>
          </a:xfrm>
          <a:custGeom>
            <a:avLst/>
            <a:gdLst>
              <a:gd name="connsiteX0" fmla="*/ 0 w 1653775"/>
              <a:gd name="connsiteY0" fmla="*/ 6524 h 893588"/>
              <a:gd name="connsiteX1" fmla="*/ 1006679 w 1653775"/>
              <a:gd name="connsiteY1" fmla="*/ 65247 h 893588"/>
              <a:gd name="connsiteX2" fmla="*/ 1652632 w 1653775"/>
              <a:gd name="connsiteY2" fmla="*/ 476308 h 893588"/>
              <a:gd name="connsiteX3" fmla="*/ 855677 w 1653775"/>
              <a:gd name="connsiteY3" fmla="*/ 837034 h 893588"/>
              <a:gd name="connsiteX4" fmla="*/ 58723 w 1653775"/>
              <a:gd name="connsiteY4" fmla="*/ 887368 h 89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3775" h="893588">
                <a:moveTo>
                  <a:pt x="0" y="6524"/>
                </a:moveTo>
                <a:cubicBezTo>
                  <a:pt x="365620" y="-3263"/>
                  <a:pt x="731240" y="-13050"/>
                  <a:pt x="1006679" y="65247"/>
                </a:cubicBezTo>
                <a:cubicBezTo>
                  <a:pt x="1282118" y="143544"/>
                  <a:pt x="1677799" y="347677"/>
                  <a:pt x="1652632" y="476308"/>
                </a:cubicBezTo>
                <a:cubicBezTo>
                  <a:pt x="1627465" y="604939"/>
                  <a:pt x="1121328" y="768524"/>
                  <a:pt x="855677" y="837034"/>
                </a:cubicBezTo>
                <a:cubicBezTo>
                  <a:pt x="590026" y="905544"/>
                  <a:pt x="324374" y="896456"/>
                  <a:pt x="58723" y="887368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2D79D05-9E41-4D3B-83E3-469516C7133D}"/>
              </a:ext>
            </a:extLst>
          </p:cNvPr>
          <p:cNvSpPr txBox="1"/>
          <p:nvPr/>
        </p:nvSpPr>
        <p:spPr>
          <a:xfrm>
            <a:off x="4273780" y="2816169"/>
            <a:ext cx="1729491" cy="646331"/>
          </a:xfrm>
          <a:prstGeom prst="rect">
            <a:avLst/>
          </a:prstGeom>
          <a:solidFill>
            <a:srgbClr val="CCFF99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Request objects one by one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68B7AF-FAD0-4E7A-83CC-25E071F3B767}"/>
              </a:ext>
            </a:extLst>
          </p:cNvPr>
          <p:cNvSpPr txBox="1"/>
          <p:nvPr/>
        </p:nvSpPr>
        <p:spPr>
          <a:xfrm>
            <a:off x="4266361" y="4614875"/>
            <a:ext cx="1729491" cy="923330"/>
          </a:xfrm>
          <a:prstGeom prst="rect">
            <a:avLst/>
          </a:prstGeom>
          <a:solidFill>
            <a:srgbClr val="CCFF99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Objects copied over datacenter TCP network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C9EACA1F-D60B-4A48-8CE8-C8FCEA163B06}"/>
              </a:ext>
            </a:extLst>
          </p:cNvPr>
          <p:cNvSpPr/>
          <p:nvPr/>
        </p:nvSpPr>
        <p:spPr>
          <a:xfrm rot="3787753">
            <a:off x="3849884" y="4305362"/>
            <a:ext cx="249347" cy="5495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peech Bubble: Rectangle 40">
            <a:extLst>
              <a:ext uri="{FF2B5EF4-FFF2-40B4-BE49-F238E27FC236}">
                <a16:creationId xmlns:a16="http://schemas.microsoft.com/office/drawing/2014/main" id="{23FE40FA-FED1-495F-9E53-93CC895D1A32}"/>
              </a:ext>
            </a:extLst>
          </p:cNvPr>
          <p:cNvSpPr/>
          <p:nvPr/>
        </p:nvSpPr>
        <p:spPr>
          <a:xfrm>
            <a:off x="134792" y="3824329"/>
            <a:ext cx="4307479" cy="395438"/>
          </a:xfrm>
          <a:prstGeom prst="wedgeRectCallout">
            <a:avLst>
              <a:gd name="adj1" fmla="val 38658"/>
              <a:gd name="adj2" fmla="val 99918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Runtime copies data into GPU</a:t>
            </a:r>
          </a:p>
        </p:txBody>
      </p:sp>
      <p:pic>
        <p:nvPicPr>
          <p:cNvPr id="32" name="Picture 6" descr="See the source image">
            <a:extLst>
              <a:ext uri="{FF2B5EF4-FFF2-40B4-BE49-F238E27FC236}">
                <a16:creationId xmlns:a16="http://schemas.microsoft.com/office/drawing/2014/main" id="{420C8909-E965-4ABC-BF85-ACEA4423B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681" y="408602"/>
            <a:ext cx="1256922" cy="62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 descr="See the source image">
            <a:extLst>
              <a:ext uri="{FF2B5EF4-FFF2-40B4-BE49-F238E27FC236}">
                <a16:creationId xmlns:a16="http://schemas.microsoft.com/office/drawing/2014/main" id="{DA44B597-5988-487C-B394-D1F6BE3E2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362" y="1691493"/>
            <a:ext cx="2790388" cy="147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ED23983-7674-45C2-809A-CA2936D64D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7530" y="841718"/>
            <a:ext cx="1301220" cy="1369705"/>
          </a:xfrm>
          <a:prstGeom prst="rect">
            <a:avLst/>
          </a:prstGeom>
        </p:spPr>
      </p:pic>
      <p:pic>
        <p:nvPicPr>
          <p:cNvPr id="37" name="Picture 2" descr="Image result for tensor flow">
            <a:extLst>
              <a:ext uri="{FF2B5EF4-FFF2-40B4-BE49-F238E27FC236}">
                <a16:creationId xmlns:a16="http://schemas.microsoft.com/office/drawing/2014/main" id="{00F19D5F-F4DA-43EF-AF76-EE6C78CD7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3556" y="256604"/>
            <a:ext cx="628704" cy="78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See the source image">
            <a:extLst>
              <a:ext uri="{FF2B5EF4-FFF2-40B4-BE49-F238E27FC236}">
                <a16:creationId xmlns:a16="http://schemas.microsoft.com/office/drawing/2014/main" id="{68800FD4-2153-42D6-BC0B-D13B8AEEA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280" y="983786"/>
            <a:ext cx="2079053" cy="94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720312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0" grpId="0" animBg="1"/>
      <p:bldP spid="3" grpId="0" animBg="1"/>
      <p:bldP spid="33" grpId="0" animBg="1"/>
      <p:bldP spid="35" grpId="0" animBg="1"/>
      <p:bldP spid="9" grpId="0" animBg="1"/>
      <p:bldP spid="4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|2.9|1.3|1.2|57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3855</TotalTime>
  <Words>2873</Words>
  <Application>Microsoft Office PowerPoint</Application>
  <PresentationFormat>Widescreen</PresentationFormat>
  <Paragraphs>508</Paragraphs>
  <Slides>42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Tw Cen MT</vt:lpstr>
      <vt:lpstr>Tw Cen MT Condensed</vt:lpstr>
      <vt:lpstr>Wingdings</vt:lpstr>
      <vt:lpstr>Wingdings 3</vt:lpstr>
      <vt:lpstr>Integral</vt:lpstr>
      <vt:lpstr>Cascade: Full Details</vt:lpstr>
      <vt:lpstr>The promise of edge intelligence</vt:lpstr>
      <vt:lpstr>The world is generating a new wave of IoT/ML pipelines… there are many use cases</vt:lpstr>
      <vt:lpstr>Cooperative ML?</vt:lpstr>
      <vt:lpstr>A single  could be an entire distributed AI, on a collection of machines</vt:lpstr>
      <vt:lpstr>The need is for Time-Focused Edge Intelligence</vt:lpstr>
      <vt:lpstr>High level Cascade goals</vt:lpstr>
      <vt:lpstr>But how will we guarantee consistency?  How can it be so fast?</vt:lpstr>
      <vt:lpstr>Traditional Approach</vt:lpstr>
      <vt:lpstr>Traditional Approach</vt:lpstr>
      <vt:lpstr>RDMA can help… a little</vt:lpstr>
      <vt:lpstr>Cascade Can be used this way...</vt:lpstr>
      <vt:lpstr>… but can also host user code</vt:lpstr>
      <vt:lpstr>CASCADE: CUSTOMIZED SMART SERVICES</vt:lpstr>
      <vt:lpstr>Fast-Path Performance</vt:lpstr>
      <vt:lpstr>The Cascade Model</vt:lpstr>
      <vt:lpstr>Cascade is a service</vt:lpstr>
      <vt:lpstr>Cascade is an service</vt:lpstr>
      <vt:lpstr>Recap: Extensibility (PaaS model)</vt:lpstr>
      <vt:lpstr>The Cascade Storage Model</vt:lpstr>
      <vt:lpstr>Cascade is a key-value store</vt:lpstr>
      <vt:lpstr>In fact Cascade’s File System  is an example of extensibilty</vt:lpstr>
      <vt:lpstr>Updates: Create a new file or Appending to an existing file</vt:lpstr>
      <vt:lpstr>Versioned updates</vt:lpstr>
      <vt:lpstr>Versioned/Temporal queries</vt:lpstr>
      <vt:lpstr>Versioned objects</vt:lpstr>
      <vt:lpstr>The Cascade compute Model</vt:lpstr>
      <vt:lpstr>The central puzzle</vt:lpstr>
      <vt:lpstr>First question: What’s in a ?</vt:lpstr>
      <vt:lpstr>How can a key-value store “be” a classifier service or an analytic service?</vt:lpstr>
      <vt:lpstr>… Enabling this kind of solution</vt:lpstr>
      <vt:lpstr>Cascade queries see consistent cuts</vt:lpstr>
      <vt:lpstr>Visualization of Cascade consistency</vt:lpstr>
      <vt:lpstr>Central conceptual insight</vt:lpstr>
      <vt:lpstr>Visualizing the consistency Model</vt:lpstr>
      <vt:lpstr>Visualizing the consistency Model</vt:lpstr>
      <vt:lpstr>Grouping objects</vt:lpstr>
      <vt:lpstr>What does a real application look like today?</vt:lpstr>
      <vt:lpstr>Dairy Image Pipeline: Front End </vt:lpstr>
      <vt:lpstr>PowerPoint Presentation</vt:lpstr>
      <vt:lpstr>PowerPoint Presentation</vt:lpstr>
      <vt:lpstr>The Cascade and Derecho team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Real-Time Cloud for the Internet of Things</dc:title>
  <dc:creator>Ken Birman</dc:creator>
  <cp:lastModifiedBy>Ken Birman</cp:lastModifiedBy>
  <cp:revision>292</cp:revision>
  <dcterms:created xsi:type="dcterms:W3CDTF">2016-05-08T13:41:55Z</dcterms:created>
  <dcterms:modified xsi:type="dcterms:W3CDTF">2022-09-22T13:03:46Z</dcterms:modified>
</cp:coreProperties>
</file>