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0" r:id="rId6"/>
    <p:sldId id="297" r:id="rId7"/>
    <p:sldId id="298" r:id="rId8"/>
    <p:sldId id="290" r:id="rId9"/>
    <p:sldId id="294" r:id="rId10"/>
    <p:sldId id="292" r:id="rId11"/>
    <p:sldId id="295" r:id="rId12"/>
    <p:sldId id="296" r:id="rId13"/>
    <p:sldId id="261" r:id="rId14"/>
    <p:sldId id="262" r:id="rId15"/>
    <p:sldId id="277" r:id="rId16"/>
    <p:sldId id="263" r:id="rId17"/>
    <p:sldId id="318" r:id="rId18"/>
    <p:sldId id="264" r:id="rId19"/>
    <p:sldId id="265" r:id="rId20"/>
    <p:sldId id="266" r:id="rId21"/>
    <p:sldId id="267" r:id="rId22"/>
    <p:sldId id="268" r:id="rId23"/>
    <p:sldId id="284" r:id="rId24"/>
    <p:sldId id="319" r:id="rId25"/>
    <p:sldId id="286" r:id="rId26"/>
    <p:sldId id="287" r:id="rId27"/>
    <p:sldId id="320" r:id="rId28"/>
    <p:sldId id="32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51C459E-8AFD-4C88-A45E-D59C9A3879A0}">
          <p14:sldIdLst>
            <p14:sldId id="256"/>
            <p14:sldId id="257"/>
            <p14:sldId id="258"/>
            <p14:sldId id="259"/>
            <p14:sldId id="260"/>
            <p14:sldId id="297"/>
            <p14:sldId id="298"/>
            <p14:sldId id="290"/>
            <p14:sldId id="294"/>
            <p14:sldId id="292"/>
            <p14:sldId id="295"/>
            <p14:sldId id="296"/>
            <p14:sldId id="261"/>
            <p14:sldId id="262"/>
            <p14:sldId id="277"/>
            <p14:sldId id="263"/>
            <p14:sldId id="318"/>
            <p14:sldId id="264"/>
            <p14:sldId id="265"/>
            <p14:sldId id="266"/>
            <p14:sldId id="267"/>
            <p14:sldId id="268"/>
            <p14:sldId id="284"/>
            <p14:sldId id="319"/>
            <p14:sldId id="286"/>
            <p14:sldId id="287"/>
            <p14:sldId id="320"/>
            <p14:sldId id="32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B"/>
    <a:srgbClr val="92D050"/>
    <a:srgbClr val="95D8F3"/>
    <a:srgbClr val="FFFFFF"/>
    <a:srgbClr val="99CC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notesViewPr>
    <p:cSldViewPr snapToGrid="0">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0579A-B1E4-47EB-8BA9-D99CA9E7BA07}" type="datetimeFigureOut">
              <a:rPr lang="en-US" smtClean="0"/>
              <a:t>9/16/2022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DC88A-CD66-4609-884B-39722DAC333B}" type="slidenum">
              <a:rPr lang="en-US" smtClean="0"/>
              <a:t>‹#›</a:t>
            </a:fld>
            <a:endParaRPr lang="en-US"/>
          </a:p>
        </p:txBody>
      </p:sp>
    </p:spTree>
    <p:extLst>
      <p:ext uri="{BB962C8B-B14F-4D97-AF65-F5344CB8AC3E}">
        <p14:creationId xmlns:p14="http://schemas.microsoft.com/office/powerpoint/2010/main" val="75324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1</a:t>
            </a:fld>
            <a:endParaRPr lang="en-US"/>
          </a:p>
        </p:txBody>
      </p:sp>
    </p:spTree>
    <p:extLst>
      <p:ext uri="{BB962C8B-B14F-4D97-AF65-F5344CB8AC3E}">
        <p14:creationId xmlns:p14="http://schemas.microsoft.com/office/powerpoint/2010/main" val="4234094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25</a:t>
            </a:fld>
            <a:endParaRPr lang="en-US"/>
          </a:p>
        </p:txBody>
      </p:sp>
    </p:spTree>
    <p:extLst>
      <p:ext uri="{BB962C8B-B14F-4D97-AF65-F5344CB8AC3E}">
        <p14:creationId xmlns:p14="http://schemas.microsoft.com/office/powerpoint/2010/main" val="408042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Mani and Leslie’s algorithm would never take a picture of machine S before it sent some message, but then mash it with a picture of machine P after that message arrives.  And this, in fact, would have been inconsistent behavior, so we should be glad it won’t make that mistake.</a:t>
            </a:r>
          </a:p>
          <a:p>
            <a:br>
              <a:rPr lang="en-US" dirty="0"/>
            </a:br>
            <a:r>
              <a:rPr lang="en-US" dirty="0"/>
              <a:t>For geese: we won’t show the same goose twice: at place S, and at place P.</a:t>
            </a:r>
          </a:p>
          <a:p>
            <a:endParaRPr lang="en-US" dirty="0"/>
          </a:p>
          <a:p>
            <a:r>
              <a:rPr lang="en-US" dirty="0"/>
              <a:t>For money, we won’t show the same money in two accounts, even though really it was just being moved.</a:t>
            </a:r>
          </a:p>
          <a:p>
            <a:br>
              <a:rPr lang="en-US" dirty="0"/>
            </a:br>
            <a:r>
              <a:rPr lang="en-US" dirty="0"/>
              <a:t>For deadlock, we won’t show P waiting for a lock Q holds, and Q waiting for P, unless there is a genuine locking cycle.</a:t>
            </a:r>
          </a:p>
          <a:p>
            <a:br>
              <a:rPr lang="en-US" dirty="0"/>
            </a:br>
            <a:r>
              <a:rPr lang="en-US" dirty="0"/>
              <a:t>Consistent cuts and snapshots are awesome this way.  A cut is just what happens if you compute “along” the red line.  A snapshot is what happens if you checkpoint all the computers, along the red line, then combine the checkpoints.</a:t>
            </a:r>
          </a:p>
        </p:txBody>
      </p:sp>
      <p:sp>
        <p:nvSpPr>
          <p:cNvPr id="4" name="Slide Number Placeholder 3"/>
          <p:cNvSpPr>
            <a:spLocks noGrp="1"/>
          </p:cNvSpPr>
          <p:nvPr>
            <p:ph type="sldNum" sz="quarter" idx="10"/>
          </p:nvPr>
        </p:nvSpPr>
        <p:spPr/>
        <p:txBody>
          <a:bodyPr/>
          <a:lstStyle/>
          <a:p>
            <a:fld id="{DACDC88A-CD66-4609-884B-39722DAC333B}" type="slidenum">
              <a:rPr lang="en-US" smtClean="0"/>
              <a:t>26</a:t>
            </a:fld>
            <a:endParaRPr lang="en-US"/>
          </a:p>
        </p:txBody>
      </p:sp>
    </p:spTree>
    <p:extLst>
      <p:ext uri="{BB962C8B-B14F-4D97-AF65-F5344CB8AC3E}">
        <p14:creationId xmlns:p14="http://schemas.microsoft.com/office/powerpoint/2010/main" val="3246224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8</a:t>
            </a:fld>
            <a:endParaRPr lang="en-US"/>
          </a:p>
        </p:txBody>
      </p:sp>
    </p:spTree>
    <p:extLst>
      <p:ext uri="{BB962C8B-B14F-4D97-AF65-F5344CB8AC3E}">
        <p14:creationId xmlns:p14="http://schemas.microsoft.com/office/powerpoint/2010/main" val="533052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really amazing:  Even with 1 failed sensor, the rule that correct sensors must overlap lets us get a much more accurate result than if we just had one working sensor!</a:t>
            </a:r>
          </a:p>
        </p:txBody>
      </p:sp>
      <p:sp>
        <p:nvSpPr>
          <p:cNvPr id="4" name="Slide Number Placeholder 3"/>
          <p:cNvSpPr>
            <a:spLocks noGrp="1"/>
          </p:cNvSpPr>
          <p:nvPr>
            <p:ph type="sldNum" sz="quarter" idx="10"/>
          </p:nvPr>
        </p:nvSpPr>
        <p:spPr/>
        <p:txBody>
          <a:bodyPr/>
          <a:lstStyle/>
          <a:p>
            <a:fld id="{DACDC88A-CD66-4609-884B-39722DAC333B}" type="slidenum">
              <a:rPr lang="en-US" smtClean="0"/>
              <a:t>9</a:t>
            </a:fld>
            <a:endParaRPr lang="en-US"/>
          </a:p>
        </p:txBody>
      </p:sp>
    </p:spTree>
    <p:extLst>
      <p:ext uri="{BB962C8B-B14F-4D97-AF65-F5344CB8AC3E}">
        <p14:creationId xmlns:p14="http://schemas.microsoft.com/office/powerpoint/2010/main" val="3704887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machine learning could pay off: trend analysis might take us even beyond what overlap can do…</a:t>
            </a:r>
          </a:p>
        </p:txBody>
      </p:sp>
      <p:sp>
        <p:nvSpPr>
          <p:cNvPr id="4" name="Slide Number Placeholder 3"/>
          <p:cNvSpPr>
            <a:spLocks noGrp="1"/>
          </p:cNvSpPr>
          <p:nvPr>
            <p:ph type="sldNum" sz="quarter" idx="10"/>
          </p:nvPr>
        </p:nvSpPr>
        <p:spPr/>
        <p:txBody>
          <a:bodyPr/>
          <a:lstStyle/>
          <a:p>
            <a:fld id="{DACDC88A-CD66-4609-884B-39722DAC333B}" type="slidenum">
              <a:rPr lang="en-US" smtClean="0"/>
              <a:t>10</a:t>
            </a:fld>
            <a:endParaRPr lang="en-US"/>
          </a:p>
        </p:txBody>
      </p:sp>
    </p:spTree>
    <p:extLst>
      <p:ext uri="{BB962C8B-B14F-4D97-AF65-F5344CB8AC3E}">
        <p14:creationId xmlns:p14="http://schemas.microsoft.com/office/powerpoint/2010/main" val="1122338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CDC88A-CD66-4609-884B-39722DAC333B}" type="slidenum">
              <a:rPr lang="en-US" smtClean="0"/>
              <a:t>13</a:t>
            </a:fld>
            <a:endParaRPr lang="en-US"/>
          </a:p>
        </p:txBody>
      </p:sp>
    </p:spTree>
    <p:extLst>
      <p:ext uri="{BB962C8B-B14F-4D97-AF65-F5344CB8AC3E}">
        <p14:creationId xmlns:p14="http://schemas.microsoft.com/office/powerpoint/2010/main" val="3168367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the “logical clocks” work properly.    If A happens before B, B will have a bigger logical clock time than A.</a:t>
            </a:r>
          </a:p>
        </p:txBody>
      </p:sp>
      <p:sp>
        <p:nvSpPr>
          <p:cNvPr id="4" name="Slide Number Placeholder 3"/>
          <p:cNvSpPr>
            <a:spLocks noGrp="1"/>
          </p:cNvSpPr>
          <p:nvPr>
            <p:ph type="sldNum" sz="quarter" idx="10"/>
          </p:nvPr>
        </p:nvSpPr>
        <p:spPr/>
        <p:txBody>
          <a:bodyPr/>
          <a:lstStyle/>
          <a:p>
            <a:fld id="{DACDC88A-CD66-4609-884B-39722DAC333B}" type="slidenum">
              <a:rPr lang="en-US" smtClean="0"/>
              <a:t>15</a:t>
            </a:fld>
            <a:endParaRPr lang="en-US"/>
          </a:p>
        </p:txBody>
      </p:sp>
    </p:spTree>
    <p:extLst>
      <p:ext uri="{BB962C8B-B14F-4D97-AF65-F5344CB8AC3E}">
        <p14:creationId xmlns:p14="http://schemas.microsoft.com/office/powerpoint/2010/main" val="136007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that when the receive occurred, Q’s clock jumped from [0,1] to [1,2].  We learned that P’s clock is at 1 (or maybe larger, by now), and also one more event just happened at Q (the receive).  So the vector clock is accounting for every aspect of this.</a:t>
            </a:r>
          </a:p>
          <a:p>
            <a:endParaRPr lang="en-US" dirty="0"/>
          </a:p>
          <a:p>
            <a:r>
              <a:rPr lang="en-US" dirty="0"/>
              <a:t>And now, if we compare A at time [1,0] with B at time [1,3] we can see that A happens before B!  Vector clocks work for </a:t>
            </a:r>
            <a:r>
              <a:rPr lang="en-US" dirty="0" err="1"/>
              <a:t>Lamport’s</a:t>
            </a:r>
            <a:r>
              <a:rPr lang="en-US" dirty="0"/>
              <a:t> full set of goals!</a:t>
            </a:r>
          </a:p>
          <a:p>
            <a:endParaRPr lang="en-US" dirty="0"/>
          </a:p>
          <a:p>
            <a:r>
              <a:rPr lang="en-US" dirty="0"/>
              <a:t>Just the same, we won’t be using them this semester.</a:t>
            </a:r>
          </a:p>
        </p:txBody>
      </p:sp>
      <p:sp>
        <p:nvSpPr>
          <p:cNvPr id="4" name="Slide Number Placeholder 3"/>
          <p:cNvSpPr>
            <a:spLocks noGrp="1"/>
          </p:cNvSpPr>
          <p:nvPr>
            <p:ph type="sldNum" sz="quarter" idx="10"/>
          </p:nvPr>
        </p:nvSpPr>
        <p:spPr/>
        <p:txBody>
          <a:bodyPr/>
          <a:lstStyle/>
          <a:p>
            <a:fld id="{DACDC88A-CD66-4609-884B-39722DAC333B}" type="slidenum">
              <a:rPr lang="en-US" smtClean="0"/>
              <a:t>17</a:t>
            </a:fld>
            <a:endParaRPr lang="en-US"/>
          </a:p>
        </p:txBody>
      </p:sp>
    </p:spTree>
    <p:extLst>
      <p:ext uri="{BB962C8B-B14F-4D97-AF65-F5344CB8AC3E}">
        <p14:creationId xmlns:p14="http://schemas.microsoft.com/office/powerpoint/2010/main" val="2130791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how they say to do it.   You tell the machines to run an algorithm (I won’t have time to explain how it works, just assume you can look it up if you ever need it) and it makes photos at times that are consistent with each other.</a:t>
            </a:r>
          </a:p>
          <a:p>
            <a:endParaRPr lang="en-US" dirty="0"/>
          </a:p>
          <a:p>
            <a:r>
              <a:rPr lang="en-US" dirty="0"/>
              <a:t>Guaranteed: you won’t end up with a mashup of different geese. </a:t>
            </a:r>
          </a:p>
          <a:p>
            <a:endParaRPr lang="en-US" dirty="0"/>
          </a:p>
          <a:p>
            <a:r>
              <a:rPr lang="en-US" dirty="0"/>
              <a:t>Of course not everyone worries about photos of flocks of geese.  But their trick is actually also useful for things like auditing a bank or checking for deadlock.</a:t>
            </a:r>
          </a:p>
          <a:p>
            <a:endParaRPr lang="en-US" dirty="0"/>
          </a:p>
          <a:p>
            <a:r>
              <a:rPr lang="en-US" dirty="0"/>
              <a:t>A bad audit might count some money twice, or miss some.  A bad deadlock detector might sense deadlocks that aren’t real.  With a consistent cut, if you audit along the cut, you compute the proper bank state.  And you can package this up into a simple library method that cloud computing builders can work with.</a:t>
            </a:r>
          </a:p>
          <a:p>
            <a:endParaRPr lang="en-US" dirty="0"/>
          </a:p>
          <a:p>
            <a:r>
              <a:rPr lang="en-US" dirty="0"/>
              <a:t>So this is one case where we don’t agree with CAP.  If you are auditing a bank, you need the C in CAP.  But you can use Leslie’s ideas to get consistency of this kind, at low cost, and with great scaling.  Eric just isn’t always right.  Still, CAP makes sense as a starting place.  The trick is to know that when you need consistency, there are ways to get it, and they aren’t always hugely costly.</a:t>
            </a:r>
          </a:p>
        </p:txBody>
      </p:sp>
      <p:sp>
        <p:nvSpPr>
          <p:cNvPr id="4" name="Slide Number Placeholder 3"/>
          <p:cNvSpPr>
            <a:spLocks noGrp="1"/>
          </p:cNvSpPr>
          <p:nvPr>
            <p:ph type="sldNum" sz="quarter" idx="10"/>
          </p:nvPr>
        </p:nvSpPr>
        <p:spPr/>
        <p:txBody>
          <a:bodyPr/>
          <a:lstStyle/>
          <a:p>
            <a:fld id="{DACDC88A-CD66-4609-884B-39722DAC333B}" type="slidenum">
              <a:rPr lang="en-US" smtClean="0"/>
              <a:t>23</a:t>
            </a:fld>
            <a:endParaRPr lang="en-US"/>
          </a:p>
        </p:txBody>
      </p:sp>
    </p:spTree>
    <p:extLst>
      <p:ext uri="{BB962C8B-B14F-4D97-AF65-F5344CB8AC3E}">
        <p14:creationId xmlns:p14="http://schemas.microsoft.com/office/powerpoint/2010/main" val="949310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how they say to do it.   You tell the machines to run an algorithm (I won’t have time to explain how it works, just assume you can look it up if you ever need it) and it makes photos at times that are consistent with each other.</a:t>
            </a:r>
          </a:p>
          <a:p>
            <a:endParaRPr lang="en-US" dirty="0"/>
          </a:p>
          <a:p>
            <a:r>
              <a:rPr lang="en-US" dirty="0"/>
              <a:t>Guaranteed: you won’t end up with a mashup of different geese. </a:t>
            </a:r>
          </a:p>
          <a:p>
            <a:endParaRPr lang="en-US" dirty="0"/>
          </a:p>
          <a:p>
            <a:r>
              <a:rPr lang="en-US" dirty="0"/>
              <a:t>Of course not everyone worries about photos of flocks of geese.  But their trick is actually also useful for things like auditing a bank or checking for deadlock.</a:t>
            </a:r>
          </a:p>
          <a:p>
            <a:endParaRPr lang="en-US" dirty="0"/>
          </a:p>
          <a:p>
            <a:r>
              <a:rPr lang="en-US" dirty="0"/>
              <a:t>A bad audit might count some money twice, or miss some.  A bad deadlock detector might sense deadlocks that aren’t real.  With a consistent cut, if you audit along the cut, you compute the proper bank state.  And you can package this up into a simple library method that cloud computing builders can work with.</a:t>
            </a:r>
          </a:p>
          <a:p>
            <a:endParaRPr lang="en-US" dirty="0"/>
          </a:p>
          <a:p>
            <a:r>
              <a:rPr lang="en-US" dirty="0"/>
              <a:t>So this is one case where we don’t agree with CAP.  If you are auditing a bank, you need the C in CAP.  But you can use Leslie’s ideas to get consistency of this kind, at low cost, and with great scaling.  Eric just isn’t always right.  Still, CAP makes sense as a starting place.  The trick is to know that when you need consistency, there are ways to get it, and they aren’t always hugely costly.</a:t>
            </a:r>
          </a:p>
        </p:txBody>
      </p:sp>
      <p:sp>
        <p:nvSpPr>
          <p:cNvPr id="4" name="Slide Number Placeholder 3"/>
          <p:cNvSpPr>
            <a:spLocks noGrp="1"/>
          </p:cNvSpPr>
          <p:nvPr>
            <p:ph type="sldNum" sz="quarter" idx="10"/>
          </p:nvPr>
        </p:nvSpPr>
        <p:spPr/>
        <p:txBody>
          <a:bodyPr/>
          <a:lstStyle/>
          <a:p>
            <a:fld id="{DACDC88A-CD66-4609-884B-39722DAC333B}" type="slidenum">
              <a:rPr lang="en-US" smtClean="0"/>
              <a:t>24</a:t>
            </a:fld>
            <a:endParaRPr lang="en-US"/>
          </a:p>
        </p:txBody>
      </p:sp>
    </p:spTree>
    <p:extLst>
      <p:ext uri="{BB962C8B-B14F-4D97-AF65-F5344CB8AC3E}">
        <p14:creationId xmlns:p14="http://schemas.microsoft.com/office/powerpoint/2010/main" val="1009330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4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F13669AF-42F2-4E99-B000-3E0ADB9222B9}" type="datetime1">
              <a:rPr lang="en-US" smtClean="0"/>
              <a:t>9/16/2022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20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39B20-1B7D-433C-B8B2-3D1FBF50A4B9}" type="datetime1">
              <a:rPr lang="en-US" smtClean="0"/>
              <a:t>9/16/2022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57458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188101-1E83-4414-9A64-A2D0E20D661F}" type="datetime1">
              <a:rPr lang="en-US" smtClean="0"/>
              <a:t>9/16/2022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9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786872" cy="4023360"/>
          </a:xfrm>
        </p:spPr>
        <p:txBody>
          <a:bodyPr>
            <a:normAutofit/>
          </a:bodyPr>
          <a:lstStyle>
            <a:lvl1pPr>
              <a:defRPr sz="2800"/>
            </a:lvl1pPr>
            <a:lvl2pPr>
              <a:defRPr sz="24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7514C0F-02E9-42CC-B820-85FD62D4263E}" type="datetime1">
              <a:rPr lang="en-US" smtClean="0"/>
              <a:t>9/16/2022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7914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6CE90C-ACE3-4B5A-8D25-BB16B561691B}" type="datetime1">
              <a:rPr lang="en-US" smtClean="0"/>
              <a:t>9/16/2022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3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5B1C07-5AEF-411B-8C84-36AAFA617679}" type="datetime1">
              <a:rPr lang="en-US" smtClean="0"/>
              <a:t>9/16/2022</a:t>
            </a:fld>
            <a:endParaRPr lang="en-US"/>
          </a:p>
        </p:txBody>
      </p:sp>
      <p:sp>
        <p:nvSpPr>
          <p:cNvPr id="6" name="Footer Placeholder 5"/>
          <p:cNvSpPr>
            <a:spLocks noGrp="1"/>
          </p:cNvSpPr>
          <p:nvPr>
            <p:ph type="ftr" sz="quarter" idx="11"/>
          </p:nvPr>
        </p:nvSpPr>
        <p:spPr/>
        <p:txBody>
          <a:bodyPr/>
          <a:lstStyle/>
          <a:p>
            <a:r>
              <a:rPr lang="en-US"/>
              <a:t>http://www.cs.cornell.edu/courses/cs5412/2022fa</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3421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CBC16F-6E6F-4002-94CD-9146BF6CDEC6}" type="datetime1">
              <a:rPr lang="en-US" smtClean="0"/>
              <a:t>9/16/2022</a:t>
            </a:fld>
            <a:endParaRPr lang="en-US"/>
          </a:p>
        </p:txBody>
      </p:sp>
      <p:sp>
        <p:nvSpPr>
          <p:cNvPr id="8" name="Footer Placeholder 7"/>
          <p:cNvSpPr>
            <a:spLocks noGrp="1"/>
          </p:cNvSpPr>
          <p:nvPr>
            <p:ph type="ftr" sz="quarter" idx="11"/>
          </p:nvPr>
        </p:nvSpPr>
        <p:spPr/>
        <p:txBody>
          <a:bodyPr/>
          <a:lstStyle/>
          <a:p>
            <a:r>
              <a:rPr lang="en-US"/>
              <a:t>http://www.cs.cornell.edu/courses/cs5412/2022fa</a:t>
            </a:r>
          </a:p>
        </p:txBody>
      </p:sp>
      <p:sp>
        <p:nvSpPr>
          <p:cNvPr id="9" name="Slide Number Placeholder 8"/>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55082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5B968CEB-1F2A-4BDD-B7FB-D3CBDD7356A0}" type="datetime1">
              <a:rPr lang="en-US" smtClean="0"/>
              <a:t>9/16/2022</a:t>
            </a:fld>
            <a:endParaRPr lang="en-US"/>
          </a:p>
        </p:txBody>
      </p:sp>
      <p:sp>
        <p:nvSpPr>
          <p:cNvPr id="4" name="Footer Placeholder 3"/>
          <p:cNvSpPr>
            <a:spLocks noGrp="1"/>
          </p:cNvSpPr>
          <p:nvPr>
            <p:ph type="ftr" sz="quarter" idx="11"/>
          </p:nvPr>
        </p:nvSpPr>
        <p:spPr/>
        <p:txBody>
          <a:bodyPr/>
          <a:lstStyle/>
          <a:p>
            <a:r>
              <a:rPr lang="en-US"/>
              <a:t>http://www.cs.cornell.edu/courses/cs5412/2022fa</a:t>
            </a:r>
          </a:p>
        </p:txBody>
      </p:sp>
      <p:sp>
        <p:nvSpPr>
          <p:cNvPr id="5" name="Slide Number Placeholder 4"/>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64101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84979-8762-4B85-AEBF-B9709A8E71B2}" type="datetime1">
              <a:rPr lang="en-US" smtClean="0"/>
              <a:t>9/16/2022</a:t>
            </a:fld>
            <a:endParaRPr lang="en-US"/>
          </a:p>
        </p:txBody>
      </p:sp>
      <p:sp>
        <p:nvSpPr>
          <p:cNvPr id="3" name="Footer Placeholder 2"/>
          <p:cNvSpPr>
            <a:spLocks noGrp="1"/>
          </p:cNvSpPr>
          <p:nvPr>
            <p:ph type="ftr" sz="quarter" idx="11"/>
          </p:nvPr>
        </p:nvSpPr>
        <p:spPr/>
        <p:txBody>
          <a:bodyPr/>
          <a:lstStyle/>
          <a:p>
            <a:r>
              <a:rPr lang="en-US"/>
              <a:t>http://www.cs.cornell.edu/courses/cs5412/2022fa</a:t>
            </a:r>
          </a:p>
        </p:txBody>
      </p:sp>
      <p:sp>
        <p:nvSpPr>
          <p:cNvPr id="4" name="Slide Number Placeholder 3"/>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16418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A0E7A75-913B-412B-BC36-A4396BF1D4EB}" type="datetime1">
              <a:rPr lang="en-US" smtClean="0"/>
              <a:t>9/16/2022</a:t>
            </a:fld>
            <a:endParaRPr lang="en-US"/>
          </a:p>
        </p:txBody>
      </p:sp>
      <p:sp>
        <p:nvSpPr>
          <p:cNvPr id="6" name="Footer Placeholder 5"/>
          <p:cNvSpPr>
            <a:spLocks noGrp="1"/>
          </p:cNvSpPr>
          <p:nvPr>
            <p:ph type="ftr" sz="quarter" idx="11"/>
          </p:nvPr>
        </p:nvSpPr>
        <p:spPr/>
        <p:txBody>
          <a:bodyPr/>
          <a:lstStyle/>
          <a:p>
            <a:r>
              <a:rPr lang="en-US"/>
              <a:t>http://www.cs.cornell.edu/courses/cs5412/2022fa</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89013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C1A259-C73B-4813-B173-41A39D9B8BF3}" type="datetime1">
              <a:rPr lang="en-US" smtClean="0"/>
              <a:t>9/16/2022</a:t>
            </a:fld>
            <a:endParaRPr lang="en-US"/>
          </a:p>
        </p:txBody>
      </p:sp>
      <p:sp>
        <p:nvSpPr>
          <p:cNvPr id="6" name="Footer Placeholder 5"/>
          <p:cNvSpPr>
            <a:spLocks noGrp="1"/>
          </p:cNvSpPr>
          <p:nvPr>
            <p:ph type="ftr" sz="quarter" idx="11"/>
          </p:nvPr>
        </p:nvSpPr>
        <p:spPr/>
        <p:txBody>
          <a:bodyPr/>
          <a:lstStyle/>
          <a:p>
            <a:r>
              <a:rPr lang="en-US"/>
              <a:t>http://www.cs.cornell.edu/courses/cs5412/2022fa</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04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30DD887-86D7-43ED-8B6D-1E149E24E0C3}" type="datetime1">
              <a:rPr lang="en-US" smtClean="0"/>
              <a:t>9/16/2022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http://www.cs.cornell.edu/courses/cs5412/2022fa</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974458-8A97-4835-BF79-1FB6D7856C2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270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7B2A5-D888-4A68-9EB8-E190FABBD294}"/>
              </a:ext>
            </a:extLst>
          </p:cNvPr>
          <p:cNvSpPr>
            <a:spLocks noGrp="1"/>
          </p:cNvSpPr>
          <p:nvPr>
            <p:ph type="ctrTitle"/>
          </p:nvPr>
        </p:nvSpPr>
        <p:spPr/>
        <p:txBody>
          <a:bodyPr>
            <a:noAutofit/>
          </a:bodyPr>
          <a:lstStyle/>
          <a:p>
            <a:r>
              <a:rPr lang="en-US" sz="4000" dirty="0"/>
              <a:t>CS5412 / Time-Related Content (Enrichment/Review)</a:t>
            </a:r>
          </a:p>
        </p:txBody>
      </p:sp>
      <p:sp>
        <p:nvSpPr>
          <p:cNvPr id="3" name="Subtitle 2">
            <a:extLst>
              <a:ext uri="{FF2B5EF4-FFF2-40B4-BE49-F238E27FC236}">
                <a16:creationId xmlns:a16="http://schemas.microsoft.com/office/drawing/2014/main" id="{D1664BDB-4610-415E-B88D-82832DD4507C}"/>
              </a:ext>
            </a:extLst>
          </p:cNvPr>
          <p:cNvSpPr>
            <a:spLocks noGrp="1"/>
          </p:cNvSpPr>
          <p:nvPr>
            <p:ph type="subTitle" idx="1"/>
          </p:nvPr>
        </p:nvSpPr>
        <p:spPr/>
        <p:txBody>
          <a:bodyPr/>
          <a:lstStyle/>
          <a:p>
            <a:r>
              <a:rPr lang="en-US" dirty="0"/>
              <a:t>Ken Birman</a:t>
            </a:r>
          </a:p>
          <a:p>
            <a:r>
              <a:rPr lang="en-US" dirty="0"/>
              <a:t>Fall, 2022</a:t>
            </a:r>
          </a:p>
        </p:txBody>
      </p:sp>
      <p:sp>
        <p:nvSpPr>
          <p:cNvPr id="4" name="Footer Placeholder 3"/>
          <p:cNvSpPr>
            <a:spLocks noGrp="1"/>
          </p:cNvSpPr>
          <p:nvPr>
            <p:ph type="ftr" sz="quarter" idx="11"/>
          </p:nvPr>
        </p:nvSpPr>
        <p:spPr/>
        <p:txBody>
          <a:bodyPr/>
          <a:lstStyle/>
          <a:p>
            <a:r>
              <a:rPr lang="en-US"/>
              <a:t>http://www.cs.cornell.edu/courses/cs5412/2022fa</a:t>
            </a:r>
            <a:endParaRPr lang="en-US" dirty="0"/>
          </a:p>
        </p:txBody>
      </p:sp>
      <p:sp>
        <p:nvSpPr>
          <p:cNvPr id="5" name="Slide Number Placeholder 4"/>
          <p:cNvSpPr>
            <a:spLocks noGrp="1"/>
          </p:cNvSpPr>
          <p:nvPr>
            <p:ph type="sldNum" sz="quarter" idx="12"/>
          </p:nvPr>
        </p:nvSpPr>
        <p:spPr/>
        <p:txBody>
          <a:bodyPr/>
          <a:lstStyle/>
          <a:p>
            <a:fld id="{3C974458-8A97-4835-BF79-1FB6D7856C21}" type="slidenum">
              <a:rPr lang="en-US" smtClean="0"/>
              <a:t>1</a:t>
            </a:fld>
            <a:endParaRPr lang="en-US"/>
          </a:p>
        </p:txBody>
      </p:sp>
    </p:spTree>
    <p:extLst>
      <p:ext uri="{BB962C8B-B14F-4D97-AF65-F5344CB8AC3E}">
        <p14:creationId xmlns:p14="http://schemas.microsoft.com/office/powerpoint/2010/main" val="32456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F71B7-AC88-4B05-9F7A-BC659707DCCD}"/>
              </a:ext>
            </a:extLst>
          </p:cNvPr>
          <p:cNvSpPr>
            <a:spLocks noGrp="1"/>
          </p:cNvSpPr>
          <p:nvPr>
            <p:ph type="title"/>
          </p:nvPr>
        </p:nvSpPr>
        <p:spPr>
          <a:xfrm>
            <a:off x="1024127" y="585216"/>
            <a:ext cx="10626005" cy="1499616"/>
          </a:xfrm>
        </p:spPr>
        <p:txBody>
          <a:bodyPr/>
          <a:lstStyle/>
          <a:p>
            <a:r>
              <a:rPr lang="en-US" dirty="0"/>
              <a:t>Reminder: Sensor “overlap” concept</a:t>
            </a:r>
          </a:p>
        </p:txBody>
      </p:sp>
      <p:sp>
        <p:nvSpPr>
          <p:cNvPr id="4" name="Footer Placeholder 3">
            <a:extLst>
              <a:ext uri="{FF2B5EF4-FFF2-40B4-BE49-F238E27FC236}">
                <a16:creationId xmlns:a16="http://schemas.microsoft.com/office/drawing/2014/main" id="{1597E060-E3CE-4A2A-A764-2A1179F9F1FC}"/>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A18D03C0-E56E-4656-8CC5-BB9FEE16F817}"/>
              </a:ext>
            </a:extLst>
          </p:cNvPr>
          <p:cNvSpPr>
            <a:spLocks noGrp="1"/>
          </p:cNvSpPr>
          <p:nvPr>
            <p:ph type="sldNum" sz="quarter" idx="12"/>
          </p:nvPr>
        </p:nvSpPr>
        <p:spPr/>
        <p:txBody>
          <a:bodyPr/>
          <a:lstStyle/>
          <a:p>
            <a:fld id="{3C974458-8A97-4835-BF79-1FB6D7856C21}" type="slidenum">
              <a:rPr lang="en-US" smtClean="0"/>
              <a:t>10</a:t>
            </a:fld>
            <a:endParaRPr lang="en-US"/>
          </a:p>
        </p:txBody>
      </p:sp>
      <p:sp>
        <p:nvSpPr>
          <p:cNvPr id="7" name="TextBox 6">
            <a:extLst>
              <a:ext uri="{FF2B5EF4-FFF2-40B4-BE49-F238E27FC236}">
                <a16:creationId xmlns:a16="http://schemas.microsoft.com/office/drawing/2014/main" id="{1369DF41-994F-4ECA-821D-0A681B40B19D}"/>
              </a:ext>
            </a:extLst>
          </p:cNvPr>
          <p:cNvSpPr txBox="1"/>
          <p:nvPr/>
        </p:nvSpPr>
        <p:spPr>
          <a:xfrm>
            <a:off x="1646764" y="5460185"/>
            <a:ext cx="8843429" cy="646331"/>
          </a:xfrm>
          <a:prstGeom prst="rect">
            <a:avLst/>
          </a:prstGeom>
          <a:noFill/>
        </p:spPr>
        <p:txBody>
          <a:bodyPr wrap="square" rtlCol="0">
            <a:spAutoFit/>
          </a:bodyPr>
          <a:lstStyle/>
          <a:p>
            <a:r>
              <a:rPr lang="en-US" dirty="0"/>
              <a:t>Knowledge of temperature </a:t>
            </a:r>
            <a:r>
              <a:rPr lang="en-US" i="1" u="sng" dirty="0"/>
              <a:t>trends</a:t>
            </a:r>
            <a:r>
              <a:rPr lang="en-US" dirty="0"/>
              <a:t> could give us a further way to improve the data!  Also, by now we can see that we need to schedule service on the yellow sensor, or remove it entirely.</a:t>
            </a:r>
          </a:p>
        </p:txBody>
      </p:sp>
      <p:cxnSp>
        <p:nvCxnSpPr>
          <p:cNvPr id="9" name="Straight Arrow Connector 8">
            <a:extLst>
              <a:ext uri="{FF2B5EF4-FFF2-40B4-BE49-F238E27FC236}">
                <a16:creationId xmlns:a16="http://schemas.microsoft.com/office/drawing/2014/main" id="{3DD34C87-B5D7-46E6-824D-041588F96B29}"/>
              </a:ext>
            </a:extLst>
          </p:cNvPr>
          <p:cNvCxnSpPr/>
          <p:nvPr/>
        </p:nvCxnSpPr>
        <p:spPr>
          <a:xfrm>
            <a:off x="3234266" y="4885267"/>
            <a:ext cx="62653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117FE23-CF96-457D-9E1A-3B3B404DCF61}"/>
              </a:ext>
            </a:extLst>
          </p:cNvPr>
          <p:cNvCxnSpPr>
            <a:cxnSpLocks/>
          </p:cNvCxnSpPr>
          <p:nvPr/>
        </p:nvCxnSpPr>
        <p:spPr>
          <a:xfrm flipH="1" flipV="1">
            <a:off x="3234266" y="2379133"/>
            <a:ext cx="1" cy="2506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2CA9C05-522F-45FA-8634-96BD1432F187}"/>
              </a:ext>
            </a:extLst>
          </p:cNvPr>
          <p:cNvSpPr txBox="1"/>
          <p:nvPr/>
        </p:nvSpPr>
        <p:spPr>
          <a:xfrm>
            <a:off x="4639733" y="5020733"/>
            <a:ext cx="1354667" cy="369332"/>
          </a:xfrm>
          <a:prstGeom prst="rect">
            <a:avLst/>
          </a:prstGeom>
          <a:noFill/>
        </p:spPr>
        <p:txBody>
          <a:bodyPr wrap="square" rtlCol="0">
            <a:spAutoFit/>
          </a:bodyPr>
          <a:lstStyle/>
          <a:p>
            <a:r>
              <a:rPr lang="en-US" dirty="0"/>
              <a:t>Time </a:t>
            </a:r>
          </a:p>
        </p:txBody>
      </p:sp>
      <p:sp>
        <p:nvSpPr>
          <p:cNvPr id="14" name="TextBox 13">
            <a:extLst>
              <a:ext uri="{FF2B5EF4-FFF2-40B4-BE49-F238E27FC236}">
                <a16:creationId xmlns:a16="http://schemas.microsoft.com/office/drawing/2014/main" id="{77ABFD2D-2476-468F-ABF3-0FA07DF7CC55}"/>
              </a:ext>
            </a:extLst>
          </p:cNvPr>
          <p:cNvSpPr txBox="1"/>
          <p:nvPr/>
        </p:nvSpPr>
        <p:spPr>
          <a:xfrm>
            <a:off x="2556932" y="3262868"/>
            <a:ext cx="1354667" cy="369332"/>
          </a:xfrm>
          <a:prstGeom prst="rect">
            <a:avLst/>
          </a:prstGeom>
          <a:noFill/>
        </p:spPr>
        <p:txBody>
          <a:bodyPr wrap="square" rtlCol="0">
            <a:spAutoFit/>
          </a:bodyPr>
          <a:lstStyle/>
          <a:p>
            <a:r>
              <a:rPr lang="en-US" dirty="0"/>
              <a:t>Temp </a:t>
            </a:r>
          </a:p>
        </p:txBody>
      </p:sp>
      <p:sp>
        <p:nvSpPr>
          <p:cNvPr id="3" name="Rectangle 2">
            <a:extLst>
              <a:ext uri="{FF2B5EF4-FFF2-40B4-BE49-F238E27FC236}">
                <a16:creationId xmlns:a16="http://schemas.microsoft.com/office/drawing/2014/main" id="{BA234D58-45DE-49D8-887E-33361225F1C1}"/>
              </a:ext>
            </a:extLst>
          </p:cNvPr>
          <p:cNvSpPr/>
          <p:nvPr/>
        </p:nvSpPr>
        <p:spPr>
          <a:xfrm>
            <a:off x="5249333" y="3471333"/>
            <a:ext cx="279400" cy="778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4177C03-2874-4679-819F-B381F3FB45BF}"/>
              </a:ext>
            </a:extLst>
          </p:cNvPr>
          <p:cNvSpPr/>
          <p:nvPr/>
        </p:nvSpPr>
        <p:spPr>
          <a:xfrm>
            <a:off x="5317066" y="3804628"/>
            <a:ext cx="143933" cy="135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4ECF912-8704-4DB3-93AF-D5E1EAF77497}"/>
              </a:ext>
            </a:extLst>
          </p:cNvPr>
          <p:cNvSpPr/>
          <p:nvPr/>
        </p:nvSpPr>
        <p:spPr>
          <a:xfrm>
            <a:off x="5401733" y="3623733"/>
            <a:ext cx="279400" cy="778931"/>
          </a:xfrm>
          <a:prstGeom prst="rect">
            <a:avLst/>
          </a:prstGeom>
          <a:solidFill>
            <a:srgbClr val="000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3C976FD-D6C8-4095-81D8-EBABD93258EF}"/>
              </a:ext>
            </a:extLst>
          </p:cNvPr>
          <p:cNvSpPr/>
          <p:nvPr/>
        </p:nvSpPr>
        <p:spPr>
          <a:xfrm>
            <a:off x="5469466" y="3957028"/>
            <a:ext cx="143933" cy="135462"/>
          </a:xfrm>
          <a:prstGeom prst="ellipse">
            <a:avLst/>
          </a:prstGeom>
          <a:solidFill>
            <a:srgbClr val="000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CF96C68-4252-4DEA-8AA6-02C76455B1E6}"/>
              </a:ext>
            </a:extLst>
          </p:cNvPr>
          <p:cNvSpPr/>
          <p:nvPr/>
        </p:nvSpPr>
        <p:spPr>
          <a:xfrm>
            <a:off x="5333999" y="2304482"/>
            <a:ext cx="279400" cy="77893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9A99EC5-52A4-4E56-82E9-A39E8B861C14}"/>
              </a:ext>
            </a:extLst>
          </p:cNvPr>
          <p:cNvSpPr/>
          <p:nvPr/>
        </p:nvSpPr>
        <p:spPr>
          <a:xfrm>
            <a:off x="5401732" y="2637777"/>
            <a:ext cx="143933" cy="13546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D9D1561F-25A7-42CD-9D4D-4BF17F83A653}"/>
              </a:ext>
            </a:extLst>
          </p:cNvPr>
          <p:cNvSpPr/>
          <p:nvPr/>
        </p:nvSpPr>
        <p:spPr>
          <a:xfrm>
            <a:off x="3581400" y="2744902"/>
            <a:ext cx="7230533" cy="1433011"/>
          </a:xfrm>
          <a:custGeom>
            <a:avLst/>
            <a:gdLst>
              <a:gd name="connsiteX0" fmla="*/ 0 w 7230533"/>
              <a:gd name="connsiteY0" fmla="*/ 1022765 h 1433011"/>
              <a:gd name="connsiteX1" fmla="*/ 1490133 w 7230533"/>
              <a:gd name="connsiteY1" fmla="*/ 1395298 h 1433011"/>
              <a:gd name="connsiteX2" fmla="*/ 5037667 w 7230533"/>
              <a:gd name="connsiteY2" fmla="*/ 209965 h 1433011"/>
              <a:gd name="connsiteX3" fmla="*/ 7230533 w 7230533"/>
              <a:gd name="connsiteY3" fmla="*/ 6765 h 1433011"/>
            </a:gdLst>
            <a:ahLst/>
            <a:cxnLst>
              <a:cxn ang="0">
                <a:pos x="connsiteX0" y="connsiteY0"/>
              </a:cxn>
              <a:cxn ang="0">
                <a:pos x="connsiteX1" y="connsiteY1"/>
              </a:cxn>
              <a:cxn ang="0">
                <a:pos x="connsiteX2" y="connsiteY2"/>
              </a:cxn>
              <a:cxn ang="0">
                <a:pos x="connsiteX3" y="connsiteY3"/>
              </a:cxn>
            </a:cxnLst>
            <a:rect l="l" t="t" r="r" b="b"/>
            <a:pathLst>
              <a:path w="7230533" h="1433011">
                <a:moveTo>
                  <a:pt x="0" y="1022765"/>
                </a:moveTo>
                <a:cubicBezTo>
                  <a:pt x="325261" y="1276765"/>
                  <a:pt x="650522" y="1530765"/>
                  <a:pt x="1490133" y="1395298"/>
                </a:cubicBezTo>
                <a:cubicBezTo>
                  <a:pt x="2329744" y="1259831"/>
                  <a:pt x="4080934" y="441387"/>
                  <a:pt x="5037667" y="209965"/>
                </a:cubicBezTo>
                <a:cubicBezTo>
                  <a:pt x="5994400" y="-21457"/>
                  <a:pt x="6612466" y="-7346"/>
                  <a:pt x="7230533" y="676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ABE0A39-9734-473C-A2A3-5FD4ED851A03}"/>
              </a:ext>
            </a:extLst>
          </p:cNvPr>
          <p:cNvSpPr txBox="1"/>
          <p:nvPr/>
        </p:nvSpPr>
        <p:spPr>
          <a:xfrm>
            <a:off x="2777112" y="3687693"/>
            <a:ext cx="457153" cy="369332"/>
          </a:xfrm>
          <a:prstGeom prst="rect">
            <a:avLst/>
          </a:prstGeom>
          <a:noFill/>
        </p:spPr>
        <p:txBody>
          <a:bodyPr wrap="square" rtlCol="0">
            <a:spAutoFit/>
          </a:bodyPr>
          <a:lstStyle/>
          <a:p>
            <a:r>
              <a:rPr lang="en-US" dirty="0"/>
              <a:t>70</a:t>
            </a:r>
          </a:p>
        </p:txBody>
      </p:sp>
      <p:sp>
        <p:nvSpPr>
          <p:cNvPr id="20" name="TextBox 19">
            <a:extLst>
              <a:ext uri="{FF2B5EF4-FFF2-40B4-BE49-F238E27FC236}">
                <a16:creationId xmlns:a16="http://schemas.microsoft.com/office/drawing/2014/main" id="{AD403FE5-9691-4821-9F5D-DCB23BEAF933}"/>
              </a:ext>
            </a:extLst>
          </p:cNvPr>
          <p:cNvSpPr txBox="1"/>
          <p:nvPr/>
        </p:nvSpPr>
        <p:spPr>
          <a:xfrm>
            <a:off x="2777111" y="2593416"/>
            <a:ext cx="457153" cy="369332"/>
          </a:xfrm>
          <a:prstGeom prst="rect">
            <a:avLst/>
          </a:prstGeom>
          <a:noFill/>
        </p:spPr>
        <p:txBody>
          <a:bodyPr wrap="square" rtlCol="0">
            <a:spAutoFit/>
          </a:bodyPr>
          <a:lstStyle/>
          <a:p>
            <a:r>
              <a:rPr lang="en-US" dirty="0"/>
              <a:t>75</a:t>
            </a:r>
          </a:p>
        </p:txBody>
      </p:sp>
      <p:sp>
        <p:nvSpPr>
          <p:cNvPr id="21" name="TextBox 20">
            <a:extLst>
              <a:ext uri="{FF2B5EF4-FFF2-40B4-BE49-F238E27FC236}">
                <a16:creationId xmlns:a16="http://schemas.microsoft.com/office/drawing/2014/main" id="{EF3AD723-714C-4B7D-A70D-64CC78C427C7}"/>
              </a:ext>
            </a:extLst>
          </p:cNvPr>
          <p:cNvSpPr txBox="1"/>
          <p:nvPr/>
        </p:nvSpPr>
        <p:spPr>
          <a:xfrm>
            <a:off x="2777111" y="4519137"/>
            <a:ext cx="457153" cy="369332"/>
          </a:xfrm>
          <a:prstGeom prst="rect">
            <a:avLst/>
          </a:prstGeom>
          <a:noFill/>
        </p:spPr>
        <p:txBody>
          <a:bodyPr wrap="square" rtlCol="0">
            <a:spAutoFit/>
          </a:bodyPr>
          <a:lstStyle/>
          <a:p>
            <a:r>
              <a:rPr lang="en-US" dirty="0"/>
              <a:t>65</a:t>
            </a:r>
          </a:p>
        </p:txBody>
      </p:sp>
      <p:sp>
        <p:nvSpPr>
          <p:cNvPr id="22" name="Rectangle 21">
            <a:extLst>
              <a:ext uri="{FF2B5EF4-FFF2-40B4-BE49-F238E27FC236}">
                <a16:creationId xmlns:a16="http://schemas.microsoft.com/office/drawing/2014/main" id="{7A8FD574-5D88-498E-B445-D4A43FA2D9DC}"/>
              </a:ext>
            </a:extLst>
          </p:cNvPr>
          <p:cNvSpPr/>
          <p:nvPr/>
        </p:nvSpPr>
        <p:spPr>
          <a:xfrm>
            <a:off x="4381499" y="3925773"/>
            <a:ext cx="279400" cy="778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E29A244E-176E-475A-98C3-571FFFE15247}"/>
              </a:ext>
            </a:extLst>
          </p:cNvPr>
          <p:cNvSpPr/>
          <p:nvPr/>
        </p:nvSpPr>
        <p:spPr>
          <a:xfrm>
            <a:off x="4449232" y="4259068"/>
            <a:ext cx="143933" cy="135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93369C5-FACB-4DDE-B745-05F482611CB6}"/>
              </a:ext>
            </a:extLst>
          </p:cNvPr>
          <p:cNvSpPr/>
          <p:nvPr/>
        </p:nvSpPr>
        <p:spPr>
          <a:xfrm>
            <a:off x="4533899" y="4078173"/>
            <a:ext cx="279400" cy="778931"/>
          </a:xfrm>
          <a:prstGeom prst="rect">
            <a:avLst/>
          </a:prstGeom>
          <a:solidFill>
            <a:srgbClr val="000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F4CA1EF0-A751-47AB-A662-0D2815B087DB}"/>
              </a:ext>
            </a:extLst>
          </p:cNvPr>
          <p:cNvSpPr/>
          <p:nvPr/>
        </p:nvSpPr>
        <p:spPr>
          <a:xfrm>
            <a:off x="4601632" y="4411468"/>
            <a:ext cx="143933" cy="135462"/>
          </a:xfrm>
          <a:prstGeom prst="ellipse">
            <a:avLst/>
          </a:prstGeom>
          <a:solidFill>
            <a:srgbClr val="000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AC9C39B-66B3-42CF-9A94-ACB180E42562}"/>
              </a:ext>
            </a:extLst>
          </p:cNvPr>
          <p:cNvSpPr/>
          <p:nvPr/>
        </p:nvSpPr>
        <p:spPr>
          <a:xfrm>
            <a:off x="4491565" y="3410722"/>
            <a:ext cx="279400" cy="77893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A0CD310-4699-49AC-A658-6508EE72446D}"/>
              </a:ext>
            </a:extLst>
          </p:cNvPr>
          <p:cNvSpPr/>
          <p:nvPr/>
        </p:nvSpPr>
        <p:spPr>
          <a:xfrm>
            <a:off x="4559298" y="3744017"/>
            <a:ext cx="143933" cy="13546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8B4365C-E30C-4A17-8DA5-F9F0D5962844}"/>
              </a:ext>
            </a:extLst>
          </p:cNvPr>
          <p:cNvSpPr/>
          <p:nvPr/>
        </p:nvSpPr>
        <p:spPr>
          <a:xfrm>
            <a:off x="7253817" y="2989646"/>
            <a:ext cx="279400" cy="778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806E0444-7AD0-4FD5-89B1-786D8FC485FC}"/>
              </a:ext>
            </a:extLst>
          </p:cNvPr>
          <p:cNvSpPr/>
          <p:nvPr/>
        </p:nvSpPr>
        <p:spPr>
          <a:xfrm>
            <a:off x="7321550" y="3322941"/>
            <a:ext cx="143933" cy="135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D1B0CEB-C77E-4DE0-87A1-DC18D0449D25}"/>
              </a:ext>
            </a:extLst>
          </p:cNvPr>
          <p:cNvSpPr/>
          <p:nvPr/>
        </p:nvSpPr>
        <p:spPr>
          <a:xfrm>
            <a:off x="7406217" y="3142046"/>
            <a:ext cx="279400" cy="778931"/>
          </a:xfrm>
          <a:prstGeom prst="rect">
            <a:avLst/>
          </a:prstGeom>
          <a:solidFill>
            <a:srgbClr val="000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1FFC62B9-5762-4836-8CD2-4AB1FC3299FF}"/>
              </a:ext>
            </a:extLst>
          </p:cNvPr>
          <p:cNvSpPr/>
          <p:nvPr/>
        </p:nvSpPr>
        <p:spPr>
          <a:xfrm>
            <a:off x="7473950" y="3475341"/>
            <a:ext cx="143933" cy="135462"/>
          </a:xfrm>
          <a:prstGeom prst="ellipse">
            <a:avLst/>
          </a:prstGeom>
          <a:solidFill>
            <a:srgbClr val="000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2784422C-4DF8-4A05-8009-3CD8B8F5E618}"/>
              </a:ext>
            </a:extLst>
          </p:cNvPr>
          <p:cNvSpPr/>
          <p:nvPr/>
        </p:nvSpPr>
        <p:spPr>
          <a:xfrm>
            <a:off x="6136216" y="4421241"/>
            <a:ext cx="279400" cy="77893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6496185B-9275-4BA5-9BF5-0971931F8BAC}"/>
              </a:ext>
            </a:extLst>
          </p:cNvPr>
          <p:cNvSpPr/>
          <p:nvPr/>
        </p:nvSpPr>
        <p:spPr>
          <a:xfrm>
            <a:off x="6203949" y="4754536"/>
            <a:ext cx="143933" cy="13546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2D28AA72-EC5C-41D4-8EA6-EC8F9A8158BB}"/>
              </a:ext>
            </a:extLst>
          </p:cNvPr>
          <p:cNvSpPr/>
          <p:nvPr/>
        </p:nvSpPr>
        <p:spPr>
          <a:xfrm>
            <a:off x="9677403" y="2220427"/>
            <a:ext cx="279400" cy="778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B3EA0107-5FB4-410A-B4B0-F77F5DA963EE}"/>
              </a:ext>
            </a:extLst>
          </p:cNvPr>
          <p:cNvSpPr/>
          <p:nvPr/>
        </p:nvSpPr>
        <p:spPr>
          <a:xfrm>
            <a:off x="9745136" y="2553722"/>
            <a:ext cx="143933" cy="135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EC5CB904-A1E7-48AB-8B37-483416967896}"/>
              </a:ext>
            </a:extLst>
          </p:cNvPr>
          <p:cNvSpPr/>
          <p:nvPr/>
        </p:nvSpPr>
        <p:spPr>
          <a:xfrm>
            <a:off x="9829803" y="2372827"/>
            <a:ext cx="279400" cy="778931"/>
          </a:xfrm>
          <a:prstGeom prst="rect">
            <a:avLst/>
          </a:prstGeom>
          <a:solidFill>
            <a:srgbClr val="000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2F9BDCE0-8CFF-4D58-A28B-C97B04AF6A77}"/>
              </a:ext>
            </a:extLst>
          </p:cNvPr>
          <p:cNvSpPr/>
          <p:nvPr/>
        </p:nvSpPr>
        <p:spPr>
          <a:xfrm>
            <a:off x="9897536" y="2706122"/>
            <a:ext cx="143933" cy="135462"/>
          </a:xfrm>
          <a:prstGeom prst="ellipse">
            <a:avLst/>
          </a:prstGeom>
          <a:solidFill>
            <a:srgbClr val="000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03AF5CD-32B9-4C47-8DFD-1CC01C6DC4EF}"/>
              </a:ext>
            </a:extLst>
          </p:cNvPr>
          <p:cNvSpPr/>
          <p:nvPr/>
        </p:nvSpPr>
        <p:spPr>
          <a:xfrm>
            <a:off x="9829803" y="4013198"/>
            <a:ext cx="279400" cy="77893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0998CAE-FBD2-490D-BEEA-223C5F509B28}"/>
              </a:ext>
            </a:extLst>
          </p:cNvPr>
          <p:cNvSpPr/>
          <p:nvPr/>
        </p:nvSpPr>
        <p:spPr>
          <a:xfrm>
            <a:off x="9897536" y="4346493"/>
            <a:ext cx="143933" cy="13546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5965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E3C8-6976-D10A-3291-DF41EA49E00C}"/>
              </a:ext>
            </a:extLst>
          </p:cNvPr>
          <p:cNvSpPr>
            <a:spLocks noGrp="1"/>
          </p:cNvSpPr>
          <p:nvPr>
            <p:ph type="title"/>
          </p:nvPr>
        </p:nvSpPr>
        <p:spPr/>
        <p:txBody>
          <a:bodyPr/>
          <a:lstStyle/>
          <a:p>
            <a:r>
              <a:rPr lang="en-US" dirty="0"/>
              <a:t>Rule we use if we can’t detect that some sensor is faulty</a:t>
            </a:r>
          </a:p>
        </p:txBody>
      </p:sp>
      <p:sp>
        <p:nvSpPr>
          <p:cNvPr id="5" name="Content Placeholder 4">
            <a:extLst>
              <a:ext uri="{FF2B5EF4-FFF2-40B4-BE49-F238E27FC236}">
                <a16:creationId xmlns:a16="http://schemas.microsoft.com/office/drawing/2014/main" id="{F54F69A5-ECFE-7854-3B78-72DF882E91CD}"/>
              </a:ext>
            </a:extLst>
          </p:cNvPr>
          <p:cNvSpPr>
            <a:spLocks noGrp="1"/>
          </p:cNvSpPr>
          <p:nvPr>
            <p:ph idx="1"/>
          </p:nvPr>
        </p:nvSpPr>
        <p:spPr/>
        <p:txBody>
          <a:bodyPr/>
          <a:lstStyle/>
          <a:p>
            <a:r>
              <a:rPr lang="en-US" dirty="0"/>
              <a:t>If we know that N-F sensors were accurate, there must be some overlap region where N-F sensors overlap.  The true value is in that region.</a:t>
            </a:r>
          </a:p>
          <a:p>
            <a:endParaRPr lang="en-US" dirty="0"/>
          </a:p>
          <a:p>
            <a:r>
              <a:rPr lang="en-US" dirty="0"/>
              <a:t>… but it could be anywhere in that overlap region.</a:t>
            </a:r>
          </a:p>
          <a:p>
            <a:endParaRPr lang="en-US" dirty="0"/>
          </a:p>
          <a:p>
            <a:r>
              <a:rPr lang="en-US" dirty="0"/>
              <a:t>If we have more than one candidate region, the best we can do is to take the union.  The sensor value must lie in “some” overlap area with N-F overlapping sensors.</a:t>
            </a:r>
          </a:p>
        </p:txBody>
      </p:sp>
      <p:sp>
        <p:nvSpPr>
          <p:cNvPr id="3" name="Footer Placeholder 2">
            <a:extLst>
              <a:ext uri="{FF2B5EF4-FFF2-40B4-BE49-F238E27FC236}">
                <a16:creationId xmlns:a16="http://schemas.microsoft.com/office/drawing/2014/main" id="{F20BE04B-D859-2809-F265-E3716BCD6001}"/>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139BC0E6-8D03-F996-DDE2-868626D9A9B0}"/>
              </a:ext>
            </a:extLst>
          </p:cNvPr>
          <p:cNvSpPr>
            <a:spLocks noGrp="1"/>
          </p:cNvSpPr>
          <p:nvPr>
            <p:ph type="sldNum" sz="quarter" idx="12"/>
          </p:nvPr>
        </p:nvSpPr>
        <p:spPr/>
        <p:txBody>
          <a:bodyPr/>
          <a:lstStyle/>
          <a:p>
            <a:fld id="{3C974458-8A97-4835-BF79-1FB6D7856C21}" type="slidenum">
              <a:rPr lang="en-US" smtClean="0"/>
              <a:t>11</a:t>
            </a:fld>
            <a:endParaRPr lang="en-US"/>
          </a:p>
        </p:txBody>
      </p:sp>
    </p:spTree>
    <p:extLst>
      <p:ext uri="{BB962C8B-B14F-4D97-AF65-F5344CB8AC3E}">
        <p14:creationId xmlns:p14="http://schemas.microsoft.com/office/powerpoint/2010/main" val="207971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B68E9-FAB0-46E0-292D-CD3E03C5A118}"/>
              </a:ext>
            </a:extLst>
          </p:cNvPr>
          <p:cNvSpPr>
            <a:spLocks noGrp="1"/>
          </p:cNvSpPr>
          <p:nvPr>
            <p:ph type="title"/>
          </p:nvPr>
        </p:nvSpPr>
        <p:spPr>
          <a:xfrm>
            <a:off x="1024127" y="585216"/>
            <a:ext cx="11016981" cy="1499616"/>
          </a:xfrm>
        </p:spPr>
        <p:txBody>
          <a:bodyPr/>
          <a:lstStyle/>
          <a:p>
            <a:r>
              <a:rPr lang="en-US" dirty="0"/>
              <a:t>Why not figure out which sensor is bad?</a:t>
            </a:r>
          </a:p>
        </p:txBody>
      </p:sp>
      <p:sp>
        <p:nvSpPr>
          <p:cNvPr id="3" name="Content Placeholder 2">
            <a:extLst>
              <a:ext uri="{FF2B5EF4-FFF2-40B4-BE49-F238E27FC236}">
                <a16:creationId xmlns:a16="http://schemas.microsoft.com/office/drawing/2014/main" id="{26BFC0E0-FE96-6FB4-BBFC-607FD98EAA1B}"/>
              </a:ext>
            </a:extLst>
          </p:cNvPr>
          <p:cNvSpPr>
            <a:spLocks noGrp="1"/>
          </p:cNvSpPr>
          <p:nvPr>
            <p:ph idx="1"/>
          </p:nvPr>
        </p:nvSpPr>
        <p:spPr/>
        <p:txBody>
          <a:bodyPr/>
          <a:lstStyle/>
          <a:p>
            <a:r>
              <a:rPr lang="en-US" dirty="0"/>
              <a:t>Sometimes a sensor has a clock that is out of sync.  It reports sensible readings but at the wrong time.</a:t>
            </a:r>
          </a:p>
          <a:p>
            <a:endParaRPr lang="en-US" dirty="0"/>
          </a:p>
          <a:p>
            <a:r>
              <a:rPr lang="en-US" dirty="0"/>
              <a:t>Then it manages to resync.  Now it is working again.</a:t>
            </a:r>
          </a:p>
          <a:p>
            <a:endParaRPr lang="en-US" dirty="0"/>
          </a:p>
          <a:p>
            <a:r>
              <a:rPr lang="en-US" dirty="0"/>
              <a:t>If we are two aggressive about excluding sensors, we could exclude all of them and yet the faulty ones might have recovered in the meanwhile!</a:t>
            </a:r>
          </a:p>
        </p:txBody>
      </p:sp>
      <p:sp>
        <p:nvSpPr>
          <p:cNvPr id="4" name="Footer Placeholder 3">
            <a:extLst>
              <a:ext uri="{FF2B5EF4-FFF2-40B4-BE49-F238E27FC236}">
                <a16:creationId xmlns:a16="http://schemas.microsoft.com/office/drawing/2014/main" id="{6DA37FD0-29DD-52C5-41C9-B04EF4C4EBAD}"/>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320D5E99-5BB7-8BB0-530F-72C1448CAA16}"/>
              </a:ext>
            </a:extLst>
          </p:cNvPr>
          <p:cNvSpPr>
            <a:spLocks noGrp="1"/>
          </p:cNvSpPr>
          <p:nvPr>
            <p:ph type="sldNum" sz="quarter" idx="12"/>
          </p:nvPr>
        </p:nvSpPr>
        <p:spPr/>
        <p:txBody>
          <a:bodyPr/>
          <a:lstStyle/>
          <a:p>
            <a:fld id="{3C974458-8A97-4835-BF79-1FB6D7856C21}" type="slidenum">
              <a:rPr lang="en-US" smtClean="0"/>
              <a:t>12</a:t>
            </a:fld>
            <a:endParaRPr lang="en-US"/>
          </a:p>
        </p:txBody>
      </p:sp>
    </p:spTree>
    <p:extLst>
      <p:ext uri="{BB962C8B-B14F-4D97-AF65-F5344CB8AC3E}">
        <p14:creationId xmlns:p14="http://schemas.microsoft.com/office/powerpoint/2010/main" val="1452727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5D2AB-9E66-C95B-554C-F45651CD4277}"/>
              </a:ext>
            </a:extLst>
          </p:cNvPr>
          <p:cNvSpPr>
            <a:spLocks noGrp="1"/>
          </p:cNvSpPr>
          <p:nvPr>
            <p:ph type="title"/>
          </p:nvPr>
        </p:nvSpPr>
        <p:spPr/>
        <p:txBody>
          <a:bodyPr/>
          <a:lstStyle/>
          <a:p>
            <a:r>
              <a:rPr lang="en-US" dirty="0" err="1"/>
              <a:t>Lamport’s</a:t>
            </a:r>
            <a:r>
              <a:rPr lang="en-US" dirty="0"/>
              <a:t> causal arrow notation</a:t>
            </a:r>
          </a:p>
        </p:txBody>
      </p:sp>
      <p:sp>
        <p:nvSpPr>
          <p:cNvPr id="3" name="Content Placeholder 2">
            <a:extLst>
              <a:ext uri="{FF2B5EF4-FFF2-40B4-BE49-F238E27FC236}">
                <a16:creationId xmlns:a16="http://schemas.microsoft.com/office/drawing/2014/main" id="{75B40927-35DA-9543-BDF4-60C2227FA142}"/>
              </a:ext>
            </a:extLst>
          </p:cNvPr>
          <p:cNvSpPr>
            <a:spLocks noGrp="1"/>
          </p:cNvSpPr>
          <p:nvPr>
            <p:ph idx="1"/>
          </p:nvPr>
        </p:nvSpPr>
        <p:spPr/>
        <p:txBody>
          <a:bodyPr>
            <a:normAutofit lnSpcReduction="10000"/>
          </a:bodyPr>
          <a:lstStyle/>
          <a:p>
            <a:r>
              <a:rPr lang="en-US" dirty="0" err="1"/>
              <a:t>Lamport</a:t>
            </a:r>
            <a:r>
              <a:rPr lang="en-US" dirty="0"/>
              <a:t> talks about how one event can </a:t>
            </a:r>
            <a:r>
              <a:rPr lang="en-US" i="1" dirty="0"/>
              <a:t>influence</a:t>
            </a:r>
            <a:r>
              <a:rPr lang="en-US" dirty="0"/>
              <a:t> or </a:t>
            </a:r>
            <a:r>
              <a:rPr lang="en-US" i="1" dirty="0"/>
              <a:t>cause </a:t>
            </a:r>
            <a:r>
              <a:rPr lang="en-US" dirty="0"/>
              <a:t>another event</a:t>
            </a:r>
          </a:p>
          <a:p>
            <a:endParaRPr lang="en-US" dirty="0"/>
          </a:p>
          <a:p>
            <a:r>
              <a:rPr lang="en-US" dirty="0"/>
              <a:t>If we write </a:t>
            </a:r>
            <a:r>
              <a:rPr lang="en-US" b="1" dirty="0"/>
              <a:t>a</a:t>
            </a:r>
            <a:r>
              <a:rPr lang="en-US" dirty="0"/>
              <a:t> </a:t>
            </a:r>
            <a:r>
              <a:rPr lang="en-US" dirty="0">
                <a:sym typeface="Symbol" panose="05050102010706020507" pitchFamily="18" charset="2"/>
              </a:rPr>
              <a:t> </a:t>
            </a:r>
            <a:r>
              <a:rPr lang="en-US" b="1" dirty="0">
                <a:sym typeface="Symbol" panose="05050102010706020507" pitchFamily="18" charset="2"/>
              </a:rPr>
              <a:t>b</a:t>
            </a:r>
            <a:r>
              <a:rPr lang="en-US" dirty="0">
                <a:sym typeface="Symbol" panose="05050102010706020507" pitchFamily="18" charset="2"/>
              </a:rPr>
              <a:t>, then in words we are saying “</a:t>
            </a:r>
            <a:r>
              <a:rPr lang="en-US" b="1" dirty="0">
                <a:sym typeface="Symbol" panose="05050102010706020507" pitchFamily="18" charset="2"/>
              </a:rPr>
              <a:t>a</a:t>
            </a:r>
            <a:r>
              <a:rPr lang="en-US" dirty="0">
                <a:sym typeface="Symbol" panose="05050102010706020507" pitchFamily="18" charset="2"/>
              </a:rPr>
              <a:t> happened before </a:t>
            </a:r>
            <a:r>
              <a:rPr lang="en-US" b="1" dirty="0">
                <a:sym typeface="Symbol" panose="05050102010706020507" pitchFamily="18" charset="2"/>
              </a:rPr>
              <a:t>b</a:t>
            </a:r>
            <a:r>
              <a:rPr lang="en-US" dirty="0">
                <a:sym typeface="Symbol" panose="05050102010706020507" pitchFamily="18" charset="2"/>
              </a:rPr>
              <a:t>”</a:t>
            </a:r>
          </a:p>
          <a:p>
            <a:pPr>
              <a:buFont typeface="Wingdings" panose="05000000000000000000" pitchFamily="2" charset="2"/>
              <a:buChar char="Ø"/>
            </a:pPr>
            <a:r>
              <a:rPr lang="en-US" dirty="0">
                <a:sym typeface="Symbol" panose="05050102010706020507" pitchFamily="18" charset="2"/>
              </a:rPr>
              <a:t>   is a mathematical notation for expressing information flow.</a:t>
            </a:r>
          </a:p>
          <a:p>
            <a:pPr>
              <a:buFont typeface="Wingdings" panose="05000000000000000000" pitchFamily="2" charset="2"/>
              <a:buChar char="Ø"/>
            </a:pPr>
            <a:r>
              <a:rPr lang="en-US" dirty="0">
                <a:sym typeface="Symbol" panose="05050102010706020507" pitchFamily="18" charset="2"/>
              </a:rPr>
              <a:t>  Data about </a:t>
            </a:r>
            <a:r>
              <a:rPr lang="en-US" b="1" dirty="0">
                <a:sym typeface="Symbol" panose="05050102010706020507" pitchFamily="18" charset="2"/>
              </a:rPr>
              <a:t>a</a:t>
            </a:r>
            <a:r>
              <a:rPr lang="en-US" dirty="0">
                <a:sym typeface="Symbol" panose="05050102010706020507" pitchFamily="18" charset="2"/>
              </a:rPr>
              <a:t> reached </a:t>
            </a:r>
            <a:r>
              <a:rPr lang="en-US" b="1" dirty="0">
                <a:sym typeface="Symbol" panose="05050102010706020507" pitchFamily="18" charset="2"/>
              </a:rPr>
              <a:t>b</a:t>
            </a:r>
            <a:r>
              <a:rPr lang="en-US" dirty="0">
                <a:sym typeface="Symbol" panose="05050102010706020507" pitchFamily="18" charset="2"/>
              </a:rPr>
              <a:t>, and </a:t>
            </a:r>
            <a:r>
              <a:rPr lang="en-US" b="1" dirty="0">
                <a:sym typeface="Symbol" panose="05050102010706020507" pitchFamily="18" charset="2"/>
              </a:rPr>
              <a:t>b</a:t>
            </a:r>
            <a:r>
              <a:rPr lang="en-US" dirty="0">
                <a:sym typeface="Symbol" panose="05050102010706020507" pitchFamily="18" charset="2"/>
              </a:rPr>
              <a:t> might have somehow have used this</a:t>
            </a:r>
            <a:br>
              <a:rPr lang="en-US" dirty="0">
                <a:sym typeface="Symbol" panose="05050102010706020507" pitchFamily="18" charset="2"/>
              </a:rPr>
            </a:br>
            <a:r>
              <a:rPr lang="en-US" dirty="0">
                <a:sym typeface="Symbol" panose="05050102010706020507" pitchFamily="18" charset="2"/>
              </a:rPr>
              <a:t>    data about </a:t>
            </a:r>
            <a:r>
              <a:rPr lang="en-US" b="1" dirty="0">
                <a:sym typeface="Symbol" panose="05050102010706020507" pitchFamily="18" charset="2"/>
              </a:rPr>
              <a:t>a.  </a:t>
            </a:r>
            <a:r>
              <a:rPr lang="en-US" dirty="0">
                <a:sym typeface="Symbol" panose="05050102010706020507" pitchFamily="18" charset="2"/>
              </a:rPr>
              <a:t>It “depends” on a.</a:t>
            </a:r>
          </a:p>
          <a:p>
            <a:pPr>
              <a:buFont typeface="Wingdings" panose="05000000000000000000" pitchFamily="2" charset="2"/>
              <a:buChar char="Ø"/>
            </a:pPr>
            <a:r>
              <a:rPr lang="en-US" b="1" dirty="0">
                <a:sym typeface="Symbol" panose="05050102010706020507" pitchFamily="18" charset="2"/>
              </a:rPr>
              <a:t> </a:t>
            </a:r>
            <a:r>
              <a:rPr lang="en-US" b="1" dirty="0"/>
              <a:t>a</a:t>
            </a:r>
            <a:r>
              <a:rPr lang="en-US" dirty="0"/>
              <a:t> </a:t>
            </a:r>
            <a:r>
              <a:rPr lang="en-US" dirty="0">
                <a:sym typeface="Symbol" panose="05050102010706020507" pitchFamily="18" charset="2"/>
              </a:rPr>
              <a:t> </a:t>
            </a:r>
            <a:r>
              <a:rPr lang="en-US" b="1" dirty="0">
                <a:sym typeface="Symbol" panose="05050102010706020507" pitchFamily="18" charset="2"/>
              </a:rPr>
              <a:t>b </a:t>
            </a:r>
            <a:r>
              <a:rPr lang="en-US" dirty="0">
                <a:sym typeface="Symbol" panose="05050102010706020507" pitchFamily="18" charset="2"/>
              </a:rPr>
              <a:t>if (and only if) we can trace a path through the timeline of the</a:t>
            </a:r>
            <a:br>
              <a:rPr lang="en-US" dirty="0">
                <a:sym typeface="Symbol" panose="05050102010706020507" pitchFamily="18" charset="2"/>
              </a:rPr>
            </a:br>
            <a:r>
              <a:rPr lang="en-US" dirty="0">
                <a:sym typeface="Symbol" panose="05050102010706020507" pitchFamily="18" charset="2"/>
              </a:rPr>
              <a:t>   system from the point </a:t>
            </a:r>
            <a:r>
              <a:rPr lang="en-US" b="1" dirty="0">
                <a:sym typeface="Symbol" panose="05050102010706020507" pitchFamily="18" charset="2"/>
              </a:rPr>
              <a:t>a</a:t>
            </a:r>
            <a:r>
              <a:rPr lang="en-US" dirty="0">
                <a:sym typeface="Symbol" panose="05050102010706020507" pitchFamily="18" charset="2"/>
              </a:rPr>
              <a:t> occurs to the point </a:t>
            </a:r>
            <a:r>
              <a:rPr lang="en-US" b="1" dirty="0">
                <a:sym typeface="Symbol" panose="05050102010706020507" pitchFamily="18" charset="2"/>
              </a:rPr>
              <a:t>b </a:t>
            </a:r>
            <a:r>
              <a:rPr lang="en-US" dirty="0">
                <a:sym typeface="Symbol" panose="05050102010706020507" pitchFamily="18" charset="2"/>
              </a:rPr>
              <a:t>occurs</a:t>
            </a:r>
            <a:endParaRPr lang="en-US" b="1" dirty="0"/>
          </a:p>
        </p:txBody>
      </p:sp>
      <p:sp>
        <p:nvSpPr>
          <p:cNvPr id="4" name="Footer Placeholder 3">
            <a:extLst>
              <a:ext uri="{FF2B5EF4-FFF2-40B4-BE49-F238E27FC236}">
                <a16:creationId xmlns:a16="http://schemas.microsoft.com/office/drawing/2014/main" id="{A2F24350-D534-70D3-36C3-9E224C7994B1}"/>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8A9F8D9E-3675-1308-9627-99414374975A}"/>
              </a:ext>
            </a:extLst>
          </p:cNvPr>
          <p:cNvSpPr>
            <a:spLocks noGrp="1"/>
          </p:cNvSpPr>
          <p:nvPr>
            <p:ph type="sldNum" sz="quarter" idx="12"/>
          </p:nvPr>
        </p:nvSpPr>
        <p:spPr/>
        <p:txBody>
          <a:bodyPr/>
          <a:lstStyle/>
          <a:p>
            <a:fld id="{3C974458-8A97-4835-BF79-1FB6D7856C21}" type="slidenum">
              <a:rPr lang="en-US" smtClean="0"/>
              <a:t>13</a:t>
            </a:fld>
            <a:endParaRPr lang="en-US"/>
          </a:p>
        </p:txBody>
      </p:sp>
    </p:spTree>
    <p:extLst>
      <p:ext uri="{BB962C8B-B14F-4D97-AF65-F5344CB8AC3E}">
        <p14:creationId xmlns:p14="http://schemas.microsoft.com/office/powerpoint/2010/main" val="2451903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F94E-E56E-18AE-DFE3-B11EF31B9E3D}"/>
              </a:ext>
            </a:extLst>
          </p:cNvPr>
          <p:cNvSpPr>
            <a:spLocks noGrp="1"/>
          </p:cNvSpPr>
          <p:nvPr>
            <p:ph type="title"/>
          </p:nvPr>
        </p:nvSpPr>
        <p:spPr/>
        <p:txBody>
          <a:bodyPr/>
          <a:lstStyle/>
          <a:p>
            <a:r>
              <a:rPr lang="en-US" dirty="0"/>
              <a:t>Logical clocks</a:t>
            </a:r>
          </a:p>
        </p:txBody>
      </p:sp>
      <p:sp>
        <p:nvSpPr>
          <p:cNvPr id="3" name="Content Placeholder 2">
            <a:extLst>
              <a:ext uri="{FF2B5EF4-FFF2-40B4-BE49-F238E27FC236}">
                <a16:creationId xmlns:a16="http://schemas.microsoft.com/office/drawing/2014/main" id="{E2701FB1-1D8D-58FE-6561-BC2F383BD826}"/>
              </a:ext>
            </a:extLst>
          </p:cNvPr>
          <p:cNvSpPr>
            <a:spLocks noGrp="1"/>
          </p:cNvSpPr>
          <p:nvPr>
            <p:ph idx="1"/>
          </p:nvPr>
        </p:nvSpPr>
        <p:spPr/>
        <p:txBody>
          <a:bodyPr/>
          <a:lstStyle/>
          <a:p>
            <a:r>
              <a:rPr lang="en-US" dirty="0" err="1"/>
              <a:t>Lamport</a:t>
            </a:r>
            <a:r>
              <a:rPr lang="en-US" dirty="0"/>
              <a:t> introduced logical clocks</a:t>
            </a:r>
          </a:p>
          <a:p>
            <a:endParaRPr lang="en-US" dirty="0"/>
          </a:p>
          <a:p>
            <a:r>
              <a:rPr lang="en-US" dirty="0"/>
              <a:t>They are just integers that are managed using a simple rule: increment your copy when something happens.  Include a copy on any message.  When a message arrives, take the maximum of the local clock and the one in the message.</a:t>
            </a:r>
          </a:p>
          <a:p>
            <a:endParaRPr lang="en-US" dirty="0"/>
          </a:p>
          <a:p>
            <a:r>
              <a:rPr lang="en-US" dirty="0"/>
              <a:t>With logical clocks, </a:t>
            </a:r>
            <a:r>
              <a:rPr lang="en-US" b="1" dirty="0"/>
              <a:t>a </a:t>
            </a:r>
            <a:r>
              <a:rPr lang="en-US" b="1" dirty="0">
                <a:sym typeface="Symbol" panose="05050102010706020507" pitchFamily="18" charset="2"/>
              </a:rPr>
              <a:t> b</a:t>
            </a:r>
            <a:r>
              <a:rPr lang="en-US" dirty="0">
                <a:sym typeface="Symbol" panose="05050102010706020507" pitchFamily="18" charset="2"/>
              </a:rPr>
              <a:t> implies that LT(</a:t>
            </a:r>
            <a:r>
              <a:rPr lang="en-US" b="1" dirty="0">
                <a:sym typeface="Symbol" panose="05050102010706020507" pitchFamily="18" charset="2"/>
              </a:rPr>
              <a:t>a</a:t>
            </a:r>
            <a:r>
              <a:rPr lang="en-US" dirty="0">
                <a:sym typeface="Symbol" panose="05050102010706020507" pitchFamily="18" charset="2"/>
              </a:rPr>
              <a:t>) &lt; LT(</a:t>
            </a:r>
            <a:r>
              <a:rPr lang="en-US" b="1" dirty="0">
                <a:sym typeface="Symbol" panose="05050102010706020507" pitchFamily="18" charset="2"/>
              </a:rPr>
              <a:t>b</a:t>
            </a:r>
            <a:r>
              <a:rPr lang="en-US" dirty="0">
                <a:sym typeface="Symbol" panose="05050102010706020507" pitchFamily="18" charset="2"/>
              </a:rPr>
              <a:t>).  But not the opposite.</a:t>
            </a:r>
            <a:endParaRPr lang="en-US" dirty="0"/>
          </a:p>
        </p:txBody>
      </p:sp>
      <p:sp>
        <p:nvSpPr>
          <p:cNvPr id="4" name="Footer Placeholder 3">
            <a:extLst>
              <a:ext uri="{FF2B5EF4-FFF2-40B4-BE49-F238E27FC236}">
                <a16:creationId xmlns:a16="http://schemas.microsoft.com/office/drawing/2014/main" id="{EAF20736-7D83-841B-7AC0-C36F1CBB34B0}"/>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88F06596-0372-80F8-E0C8-948C1E50EBA7}"/>
              </a:ext>
            </a:extLst>
          </p:cNvPr>
          <p:cNvSpPr>
            <a:spLocks noGrp="1"/>
          </p:cNvSpPr>
          <p:nvPr>
            <p:ph type="sldNum" sz="quarter" idx="12"/>
          </p:nvPr>
        </p:nvSpPr>
        <p:spPr/>
        <p:txBody>
          <a:bodyPr/>
          <a:lstStyle/>
          <a:p>
            <a:fld id="{3C974458-8A97-4835-BF79-1FB6D7856C21}" type="slidenum">
              <a:rPr lang="en-US" smtClean="0"/>
              <a:t>14</a:t>
            </a:fld>
            <a:endParaRPr lang="en-US"/>
          </a:p>
        </p:txBody>
      </p:sp>
    </p:spTree>
    <p:extLst>
      <p:ext uri="{BB962C8B-B14F-4D97-AF65-F5344CB8AC3E}">
        <p14:creationId xmlns:p14="http://schemas.microsoft.com/office/powerpoint/2010/main" val="3583119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peech Bubble: Rectangle 11">
            <a:extLst>
              <a:ext uri="{FF2B5EF4-FFF2-40B4-BE49-F238E27FC236}">
                <a16:creationId xmlns:a16="http://schemas.microsoft.com/office/drawing/2014/main" id="{11366814-0F43-4781-AFCB-D2E952394520}"/>
              </a:ext>
            </a:extLst>
          </p:cNvPr>
          <p:cNvSpPr/>
          <p:nvPr/>
        </p:nvSpPr>
        <p:spPr>
          <a:xfrm>
            <a:off x="7726018" y="3536767"/>
            <a:ext cx="4373218" cy="787823"/>
          </a:xfrm>
          <a:prstGeom prst="wedgeRectCallout">
            <a:avLst>
              <a:gd name="adj1" fmla="val -62532"/>
              <a:gd name="adj2" fmla="val 1300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00"/>
                </a:solidFill>
              </a:rPr>
              <a:t>Q computes:</a:t>
            </a:r>
          </a:p>
          <a:p>
            <a:pPr algn="ctr"/>
            <a:r>
              <a:rPr lang="en-US" sz="2400" b="1" dirty="0" err="1">
                <a:solidFill>
                  <a:srgbClr val="FFFF00"/>
                </a:solidFill>
              </a:rPr>
              <a:t>LogicalClock</a:t>
            </a:r>
            <a:r>
              <a:rPr lang="en-US" sz="2400" b="1" baseline="-25000" dirty="0" err="1">
                <a:solidFill>
                  <a:srgbClr val="FFFF00"/>
                </a:solidFill>
              </a:rPr>
              <a:t>Q</a:t>
            </a:r>
            <a:r>
              <a:rPr lang="en-US" sz="2400" b="1" dirty="0">
                <a:solidFill>
                  <a:srgbClr val="FFFF00"/>
                </a:solidFill>
              </a:rPr>
              <a:t> = max(0, 3) + 1</a:t>
            </a:r>
          </a:p>
        </p:txBody>
      </p:sp>
      <p:sp>
        <p:nvSpPr>
          <p:cNvPr id="2" name="Title 1">
            <a:extLst>
              <a:ext uri="{FF2B5EF4-FFF2-40B4-BE49-F238E27FC236}">
                <a16:creationId xmlns:a16="http://schemas.microsoft.com/office/drawing/2014/main" id="{68E081D4-77E8-4435-9194-6473DAB1977B}"/>
              </a:ext>
            </a:extLst>
          </p:cNvPr>
          <p:cNvSpPr>
            <a:spLocks noGrp="1"/>
          </p:cNvSpPr>
          <p:nvPr>
            <p:ph type="title"/>
          </p:nvPr>
        </p:nvSpPr>
        <p:spPr/>
        <p:txBody>
          <a:bodyPr/>
          <a:lstStyle/>
          <a:p>
            <a:r>
              <a:rPr lang="en-US" dirty="0"/>
              <a:t>A space-time Diagram for this case</a:t>
            </a:r>
          </a:p>
        </p:txBody>
      </p:sp>
      <p:sp>
        <p:nvSpPr>
          <p:cNvPr id="4" name="Footer Placeholder 3">
            <a:extLst>
              <a:ext uri="{FF2B5EF4-FFF2-40B4-BE49-F238E27FC236}">
                <a16:creationId xmlns:a16="http://schemas.microsoft.com/office/drawing/2014/main" id="{2E45BC66-4767-4465-8BCA-DF1A326F8006}"/>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2B974E50-6972-4AFD-91AB-2272FAFF2847}"/>
              </a:ext>
            </a:extLst>
          </p:cNvPr>
          <p:cNvSpPr>
            <a:spLocks noGrp="1"/>
          </p:cNvSpPr>
          <p:nvPr>
            <p:ph type="sldNum" sz="quarter" idx="12"/>
          </p:nvPr>
        </p:nvSpPr>
        <p:spPr/>
        <p:txBody>
          <a:bodyPr/>
          <a:lstStyle/>
          <a:p>
            <a:fld id="{3C974458-8A97-4835-BF79-1FB6D7856C21}" type="slidenum">
              <a:rPr lang="en-US" smtClean="0"/>
              <a:t>15</a:t>
            </a:fld>
            <a:endParaRPr lang="en-US"/>
          </a:p>
        </p:txBody>
      </p:sp>
      <p:cxnSp>
        <p:nvCxnSpPr>
          <p:cNvPr id="7" name="Straight Arrow Connector 6">
            <a:extLst>
              <a:ext uri="{FF2B5EF4-FFF2-40B4-BE49-F238E27FC236}">
                <a16:creationId xmlns:a16="http://schemas.microsoft.com/office/drawing/2014/main" id="{76405A00-4355-4D58-BFB0-F3DAE55122EF}"/>
              </a:ext>
            </a:extLst>
          </p:cNvPr>
          <p:cNvCxnSpPr/>
          <p:nvPr/>
        </p:nvCxnSpPr>
        <p:spPr>
          <a:xfrm>
            <a:off x="1615736" y="3071674"/>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A27388E-77E1-48F5-97B9-61200EB95548}"/>
              </a:ext>
            </a:extLst>
          </p:cNvPr>
          <p:cNvCxnSpPr/>
          <p:nvPr/>
        </p:nvCxnSpPr>
        <p:spPr>
          <a:xfrm>
            <a:off x="1615736" y="4777666"/>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A92F575-C27B-42FC-B452-0252F892186B}"/>
              </a:ext>
            </a:extLst>
          </p:cNvPr>
          <p:cNvSpPr txBox="1"/>
          <p:nvPr/>
        </p:nvSpPr>
        <p:spPr>
          <a:xfrm>
            <a:off x="0" y="2840854"/>
            <a:ext cx="1544715" cy="646331"/>
          </a:xfrm>
          <a:prstGeom prst="rect">
            <a:avLst/>
          </a:prstGeom>
          <a:noFill/>
        </p:spPr>
        <p:txBody>
          <a:bodyPr wrap="square" rtlCol="0">
            <a:spAutoFit/>
          </a:bodyPr>
          <a:lstStyle/>
          <a:p>
            <a:pPr algn="r"/>
            <a:r>
              <a:rPr lang="en-US" b="1" dirty="0"/>
              <a:t>P</a:t>
            </a:r>
          </a:p>
          <a:p>
            <a:pPr algn="r"/>
            <a:r>
              <a:rPr lang="en-US" b="1" dirty="0" err="1"/>
              <a:t>LogicalClock</a:t>
            </a:r>
            <a:r>
              <a:rPr lang="en-US" b="1" baseline="-25000" dirty="0" err="1"/>
              <a:t>P</a:t>
            </a:r>
            <a:endParaRPr lang="en-US" b="1" dirty="0"/>
          </a:p>
        </p:txBody>
      </p:sp>
      <p:sp>
        <p:nvSpPr>
          <p:cNvPr id="10" name="TextBox 9">
            <a:extLst>
              <a:ext uri="{FF2B5EF4-FFF2-40B4-BE49-F238E27FC236}">
                <a16:creationId xmlns:a16="http://schemas.microsoft.com/office/drawing/2014/main" id="{E411E6E0-2D9A-4BA5-8D1B-FADE2A0475B8}"/>
              </a:ext>
            </a:extLst>
          </p:cNvPr>
          <p:cNvSpPr txBox="1"/>
          <p:nvPr/>
        </p:nvSpPr>
        <p:spPr>
          <a:xfrm>
            <a:off x="62145" y="4593000"/>
            <a:ext cx="1553592" cy="646331"/>
          </a:xfrm>
          <a:prstGeom prst="rect">
            <a:avLst/>
          </a:prstGeom>
          <a:noFill/>
        </p:spPr>
        <p:txBody>
          <a:bodyPr wrap="square" rtlCol="0">
            <a:spAutoFit/>
          </a:bodyPr>
          <a:lstStyle/>
          <a:p>
            <a:pPr algn="r"/>
            <a:r>
              <a:rPr lang="en-US" b="1" dirty="0"/>
              <a:t>Q</a:t>
            </a:r>
          </a:p>
          <a:p>
            <a:pPr algn="r"/>
            <a:r>
              <a:rPr lang="en-US" b="1" dirty="0" err="1"/>
              <a:t>LogicalClock</a:t>
            </a:r>
            <a:r>
              <a:rPr lang="en-US" b="1" baseline="-25000" dirty="0" err="1"/>
              <a:t>Q</a:t>
            </a:r>
            <a:endParaRPr lang="en-US" b="1" dirty="0"/>
          </a:p>
        </p:txBody>
      </p:sp>
      <p:sp>
        <p:nvSpPr>
          <p:cNvPr id="11" name="TextBox 10">
            <a:extLst>
              <a:ext uri="{FF2B5EF4-FFF2-40B4-BE49-F238E27FC236}">
                <a16:creationId xmlns:a16="http://schemas.microsoft.com/office/drawing/2014/main" id="{B3C7C9D8-4550-4F4B-BDAF-435BB6780833}"/>
              </a:ext>
            </a:extLst>
          </p:cNvPr>
          <p:cNvSpPr txBox="1"/>
          <p:nvPr/>
        </p:nvSpPr>
        <p:spPr>
          <a:xfrm>
            <a:off x="2605833" y="2660828"/>
            <a:ext cx="520587" cy="369332"/>
          </a:xfrm>
          <a:prstGeom prst="rect">
            <a:avLst/>
          </a:prstGeom>
          <a:noFill/>
        </p:spPr>
        <p:txBody>
          <a:bodyPr wrap="square" rtlCol="0">
            <a:spAutoFit/>
          </a:bodyPr>
          <a:lstStyle/>
          <a:p>
            <a:pPr algn="r"/>
            <a:r>
              <a:rPr lang="en-US" b="1" dirty="0"/>
              <a:t>A</a:t>
            </a:r>
          </a:p>
        </p:txBody>
      </p:sp>
      <p:cxnSp>
        <p:nvCxnSpPr>
          <p:cNvPr id="14" name="Straight Arrow Connector 13">
            <a:extLst>
              <a:ext uri="{FF2B5EF4-FFF2-40B4-BE49-F238E27FC236}">
                <a16:creationId xmlns:a16="http://schemas.microsoft.com/office/drawing/2014/main" id="{97FEE985-1797-49FB-B2BE-05244084D211}"/>
              </a:ext>
            </a:extLst>
          </p:cNvPr>
          <p:cNvCxnSpPr/>
          <p:nvPr/>
        </p:nvCxnSpPr>
        <p:spPr>
          <a:xfrm>
            <a:off x="4332303" y="3071674"/>
            <a:ext cx="2405848" cy="1705992"/>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A2C1FA6-9F13-4C0E-958F-299E6AE6A46A}"/>
              </a:ext>
            </a:extLst>
          </p:cNvPr>
          <p:cNvSpPr txBox="1"/>
          <p:nvPr/>
        </p:nvSpPr>
        <p:spPr>
          <a:xfrm>
            <a:off x="3283658" y="2681585"/>
            <a:ext cx="1559274" cy="369332"/>
          </a:xfrm>
          <a:prstGeom prst="rect">
            <a:avLst/>
          </a:prstGeom>
          <a:noFill/>
        </p:spPr>
        <p:txBody>
          <a:bodyPr wrap="square" rtlCol="0">
            <a:spAutoFit/>
          </a:bodyPr>
          <a:lstStyle/>
          <a:p>
            <a:pPr algn="r"/>
            <a:r>
              <a:rPr lang="en-US" b="1" dirty="0"/>
              <a:t>P sends M</a:t>
            </a:r>
          </a:p>
        </p:txBody>
      </p:sp>
      <p:sp>
        <p:nvSpPr>
          <p:cNvPr id="3" name="Star: 5 Points 2">
            <a:extLst>
              <a:ext uri="{FF2B5EF4-FFF2-40B4-BE49-F238E27FC236}">
                <a16:creationId xmlns:a16="http://schemas.microsoft.com/office/drawing/2014/main" id="{25416002-BD9E-444E-B41B-082AE9D41EFD}"/>
              </a:ext>
            </a:extLst>
          </p:cNvPr>
          <p:cNvSpPr/>
          <p:nvPr/>
        </p:nvSpPr>
        <p:spPr>
          <a:xfrm>
            <a:off x="2809783" y="2937832"/>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tar: 5 Points 16">
            <a:extLst>
              <a:ext uri="{FF2B5EF4-FFF2-40B4-BE49-F238E27FC236}">
                <a16:creationId xmlns:a16="http://schemas.microsoft.com/office/drawing/2014/main" id="{4614B3A5-A2B6-4BEF-93DE-BF822740D170}"/>
              </a:ext>
            </a:extLst>
          </p:cNvPr>
          <p:cNvSpPr/>
          <p:nvPr/>
        </p:nvSpPr>
        <p:spPr>
          <a:xfrm>
            <a:off x="8290382" y="4641294"/>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9C0E6D0-5563-4961-9D10-489ECBC05253}"/>
              </a:ext>
            </a:extLst>
          </p:cNvPr>
          <p:cNvSpPr txBox="1"/>
          <p:nvPr/>
        </p:nvSpPr>
        <p:spPr>
          <a:xfrm>
            <a:off x="1615736" y="3139861"/>
            <a:ext cx="3080550" cy="369332"/>
          </a:xfrm>
          <a:prstGeom prst="rect">
            <a:avLst/>
          </a:prstGeom>
          <a:noFill/>
        </p:spPr>
        <p:txBody>
          <a:bodyPr wrap="square" rtlCol="0">
            <a:spAutoFit/>
          </a:bodyPr>
          <a:lstStyle/>
          <a:p>
            <a:r>
              <a:rPr lang="en-US" dirty="0"/>
              <a:t>0        1       2                     3</a:t>
            </a:r>
          </a:p>
        </p:txBody>
      </p:sp>
      <p:sp>
        <p:nvSpPr>
          <p:cNvPr id="18" name="TextBox 17">
            <a:extLst>
              <a:ext uri="{FF2B5EF4-FFF2-40B4-BE49-F238E27FC236}">
                <a16:creationId xmlns:a16="http://schemas.microsoft.com/office/drawing/2014/main" id="{3EEFC52F-C871-4090-B974-DAFF9E39E016}"/>
              </a:ext>
            </a:extLst>
          </p:cNvPr>
          <p:cNvSpPr txBox="1"/>
          <p:nvPr/>
        </p:nvSpPr>
        <p:spPr>
          <a:xfrm>
            <a:off x="1544715" y="4835501"/>
            <a:ext cx="9116507" cy="369332"/>
          </a:xfrm>
          <a:prstGeom prst="rect">
            <a:avLst/>
          </a:prstGeom>
          <a:noFill/>
        </p:spPr>
        <p:txBody>
          <a:bodyPr wrap="square" rtlCol="0">
            <a:spAutoFit/>
          </a:bodyPr>
          <a:lstStyle/>
          <a:p>
            <a:r>
              <a:rPr lang="en-US" dirty="0"/>
              <a:t>0                                                                             </a:t>
            </a:r>
            <a:r>
              <a:rPr lang="en-US" b="1" dirty="0">
                <a:solidFill>
                  <a:srgbClr val="C00000"/>
                </a:solidFill>
              </a:rPr>
              <a:t>4                         5</a:t>
            </a:r>
          </a:p>
        </p:txBody>
      </p:sp>
      <p:sp>
        <p:nvSpPr>
          <p:cNvPr id="19" name="TextBox 18">
            <a:extLst>
              <a:ext uri="{FF2B5EF4-FFF2-40B4-BE49-F238E27FC236}">
                <a16:creationId xmlns:a16="http://schemas.microsoft.com/office/drawing/2014/main" id="{FD07FDA4-36F6-413E-98A2-AAEEAA26E13E}"/>
              </a:ext>
            </a:extLst>
          </p:cNvPr>
          <p:cNvSpPr txBox="1"/>
          <p:nvPr/>
        </p:nvSpPr>
        <p:spPr>
          <a:xfrm>
            <a:off x="6443945" y="4408334"/>
            <a:ext cx="1559274" cy="369332"/>
          </a:xfrm>
          <a:prstGeom prst="rect">
            <a:avLst/>
          </a:prstGeom>
          <a:noFill/>
        </p:spPr>
        <p:txBody>
          <a:bodyPr wrap="square" rtlCol="0">
            <a:spAutoFit/>
          </a:bodyPr>
          <a:lstStyle/>
          <a:p>
            <a:pPr algn="r"/>
            <a:r>
              <a:rPr lang="en-US" b="1" dirty="0"/>
              <a:t>Q receives M</a:t>
            </a:r>
          </a:p>
        </p:txBody>
      </p:sp>
      <p:sp>
        <p:nvSpPr>
          <p:cNvPr id="20" name="TextBox 19">
            <a:extLst>
              <a:ext uri="{FF2B5EF4-FFF2-40B4-BE49-F238E27FC236}">
                <a16:creationId xmlns:a16="http://schemas.microsoft.com/office/drawing/2014/main" id="{CA4E2F62-50EF-4B37-8CD9-3DDD5B1E3E83}"/>
              </a:ext>
            </a:extLst>
          </p:cNvPr>
          <p:cNvSpPr txBox="1"/>
          <p:nvPr/>
        </p:nvSpPr>
        <p:spPr>
          <a:xfrm>
            <a:off x="8022691" y="4340148"/>
            <a:ext cx="520587" cy="369332"/>
          </a:xfrm>
          <a:prstGeom prst="rect">
            <a:avLst/>
          </a:prstGeom>
          <a:noFill/>
        </p:spPr>
        <p:txBody>
          <a:bodyPr wrap="square" rtlCol="0">
            <a:spAutoFit/>
          </a:bodyPr>
          <a:lstStyle/>
          <a:p>
            <a:pPr algn="r"/>
            <a:r>
              <a:rPr lang="en-US" b="1" dirty="0"/>
              <a:t>B</a:t>
            </a:r>
          </a:p>
        </p:txBody>
      </p:sp>
      <p:sp>
        <p:nvSpPr>
          <p:cNvPr id="21" name="TextBox 20">
            <a:extLst>
              <a:ext uri="{FF2B5EF4-FFF2-40B4-BE49-F238E27FC236}">
                <a16:creationId xmlns:a16="http://schemas.microsoft.com/office/drawing/2014/main" id="{D3913C1C-2E94-42B7-9F50-706EA4DA491A}"/>
              </a:ext>
            </a:extLst>
          </p:cNvPr>
          <p:cNvSpPr txBox="1"/>
          <p:nvPr/>
        </p:nvSpPr>
        <p:spPr>
          <a:xfrm>
            <a:off x="238539" y="6309360"/>
            <a:ext cx="5049078" cy="369332"/>
          </a:xfrm>
          <a:prstGeom prst="rect">
            <a:avLst/>
          </a:prstGeom>
          <a:noFill/>
        </p:spPr>
        <p:txBody>
          <a:bodyPr wrap="square" rtlCol="0">
            <a:spAutoFit/>
          </a:bodyPr>
          <a:lstStyle/>
          <a:p>
            <a:r>
              <a:rPr lang="en-US" dirty="0"/>
              <a:t>Drill down: </a:t>
            </a:r>
            <a:r>
              <a:rPr lang="en-US" b="1" dirty="0"/>
              <a:t>C</a:t>
            </a:r>
            <a:r>
              <a:rPr lang="en-US" dirty="0"/>
              <a:t>onsistency</a:t>
            </a:r>
          </a:p>
        </p:txBody>
      </p:sp>
      <p:sp>
        <p:nvSpPr>
          <p:cNvPr id="16" name="Oval 15">
            <a:extLst>
              <a:ext uri="{FF2B5EF4-FFF2-40B4-BE49-F238E27FC236}">
                <a16:creationId xmlns:a16="http://schemas.microsoft.com/office/drawing/2014/main" id="{4F5209FB-89AB-4116-B03C-202228D8666D}"/>
              </a:ext>
            </a:extLst>
          </p:cNvPr>
          <p:cNvSpPr/>
          <p:nvPr/>
        </p:nvSpPr>
        <p:spPr>
          <a:xfrm>
            <a:off x="6268278" y="4835501"/>
            <a:ext cx="887896" cy="40383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39339411-2F7D-4789-877B-DD436307D862}"/>
              </a:ext>
            </a:extLst>
          </p:cNvPr>
          <p:cNvSpPr txBox="1"/>
          <p:nvPr/>
        </p:nvSpPr>
        <p:spPr>
          <a:xfrm>
            <a:off x="2809783" y="3641762"/>
            <a:ext cx="2302157" cy="369332"/>
          </a:xfrm>
          <a:prstGeom prst="rect">
            <a:avLst/>
          </a:prstGeom>
          <a:noFill/>
        </p:spPr>
        <p:txBody>
          <a:bodyPr wrap="square" rtlCol="0">
            <a:spAutoFit/>
          </a:bodyPr>
          <a:lstStyle/>
          <a:p>
            <a:pPr algn="r"/>
            <a:r>
              <a:rPr lang="en-US" b="1" dirty="0" err="1"/>
              <a:t>LogicalClock</a:t>
            </a:r>
            <a:r>
              <a:rPr lang="en-US" b="1" baseline="-25000" dirty="0" err="1"/>
              <a:t>M</a:t>
            </a:r>
            <a:r>
              <a:rPr lang="en-US" b="1" dirty="0"/>
              <a:t> = 3</a:t>
            </a:r>
          </a:p>
        </p:txBody>
      </p:sp>
      <p:sp>
        <p:nvSpPr>
          <p:cNvPr id="22" name="Star: 5 Points 16">
            <a:extLst>
              <a:ext uri="{FF2B5EF4-FFF2-40B4-BE49-F238E27FC236}">
                <a16:creationId xmlns:a16="http://schemas.microsoft.com/office/drawing/2014/main" id="{B34DF30A-D6A9-45F1-BC9C-353460E708D1}"/>
              </a:ext>
            </a:extLst>
          </p:cNvPr>
          <p:cNvSpPr/>
          <p:nvPr/>
        </p:nvSpPr>
        <p:spPr>
          <a:xfrm>
            <a:off x="2237289" y="2937832"/>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B3C7C9D8-4550-4F4B-BDAF-435BB6780833}"/>
              </a:ext>
            </a:extLst>
          </p:cNvPr>
          <p:cNvSpPr txBox="1"/>
          <p:nvPr/>
        </p:nvSpPr>
        <p:spPr>
          <a:xfrm>
            <a:off x="2006627" y="2610010"/>
            <a:ext cx="520587" cy="369332"/>
          </a:xfrm>
          <a:prstGeom prst="rect">
            <a:avLst/>
          </a:prstGeom>
          <a:noFill/>
        </p:spPr>
        <p:txBody>
          <a:bodyPr wrap="square" rtlCol="0">
            <a:spAutoFit/>
          </a:bodyPr>
          <a:lstStyle/>
          <a:p>
            <a:pPr algn="r"/>
            <a:r>
              <a:rPr lang="en-US" b="1" dirty="0"/>
              <a:t>X</a:t>
            </a:r>
          </a:p>
        </p:txBody>
      </p:sp>
    </p:spTree>
    <p:extLst>
      <p:ext uri="{BB962C8B-B14F-4D97-AF65-F5344CB8AC3E}">
        <p14:creationId xmlns:p14="http://schemas.microsoft.com/office/powerpoint/2010/main" val="395369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randombar(horizontal)">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F94E-E56E-18AE-DFE3-B11EF31B9E3D}"/>
              </a:ext>
            </a:extLst>
          </p:cNvPr>
          <p:cNvSpPr>
            <a:spLocks noGrp="1"/>
          </p:cNvSpPr>
          <p:nvPr>
            <p:ph type="title"/>
          </p:nvPr>
        </p:nvSpPr>
        <p:spPr/>
        <p:txBody>
          <a:bodyPr>
            <a:normAutofit fontScale="90000"/>
          </a:bodyPr>
          <a:lstStyle/>
          <a:p>
            <a:r>
              <a:rPr lang="en-US" dirty="0"/>
              <a:t>Vector clocks: extension of logical clocks</a:t>
            </a:r>
            <a:br>
              <a:rPr lang="en-US" dirty="0"/>
            </a:br>
            <a:endParaRPr lang="en-US" dirty="0"/>
          </a:p>
        </p:txBody>
      </p:sp>
      <p:sp>
        <p:nvSpPr>
          <p:cNvPr id="3" name="Content Placeholder 2">
            <a:extLst>
              <a:ext uri="{FF2B5EF4-FFF2-40B4-BE49-F238E27FC236}">
                <a16:creationId xmlns:a16="http://schemas.microsoft.com/office/drawing/2014/main" id="{E2701FB1-1D8D-58FE-6561-BC2F383BD826}"/>
              </a:ext>
            </a:extLst>
          </p:cNvPr>
          <p:cNvSpPr>
            <a:spLocks noGrp="1"/>
          </p:cNvSpPr>
          <p:nvPr>
            <p:ph idx="1"/>
          </p:nvPr>
        </p:nvSpPr>
        <p:spPr/>
        <p:txBody>
          <a:bodyPr>
            <a:normAutofit fontScale="92500" lnSpcReduction="20000"/>
          </a:bodyPr>
          <a:lstStyle/>
          <a:p>
            <a:r>
              <a:rPr lang="en-US" dirty="0"/>
              <a:t>A vector clock has one entry per process in the system, as an array.  Only </a:t>
            </a:r>
            <a:br>
              <a:rPr lang="en-US" dirty="0"/>
            </a:br>
            <a:r>
              <a:rPr lang="en-US" dirty="0"/>
              <a:t>process </a:t>
            </a:r>
            <a:r>
              <a:rPr lang="en-US" b="1" dirty="0"/>
              <a:t>a</a:t>
            </a:r>
            <a:r>
              <a:rPr lang="en-US" dirty="0"/>
              <a:t> can </a:t>
            </a:r>
            <a:r>
              <a:rPr lang="en-US" i="1" dirty="0"/>
              <a:t>increment</a:t>
            </a:r>
            <a:r>
              <a:rPr lang="en-US" dirty="0"/>
              <a:t> (add one to) its own entry.  But we still take the maximum, element by element, when a message arrives. </a:t>
            </a:r>
          </a:p>
          <a:p>
            <a:endParaRPr lang="en-US" dirty="0"/>
          </a:p>
          <a:p>
            <a:r>
              <a:rPr lang="en-US" dirty="0"/>
              <a:t>VT(</a:t>
            </a:r>
            <a:r>
              <a:rPr lang="en-US" b="1" dirty="0"/>
              <a:t>a</a:t>
            </a:r>
            <a:r>
              <a:rPr lang="en-US" dirty="0"/>
              <a:t>) &lt; VT(</a:t>
            </a:r>
            <a:r>
              <a:rPr lang="en-US" b="1" dirty="0"/>
              <a:t>b</a:t>
            </a:r>
            <a:r>
              <a:rPr lang="en-US" dirty="0"/>
              <a:t>) if every element of VT(</a:t>
            </a:r>
            <a:r>
              <a:rPr lang="en-US" b="1" dirty="0"/>
              <a:t>a</a:t>
            </a:r>
            <a:r>
              <a:rPr lang="en-US" dirty="0"/>
              <a:t>) is less than or equal to the corresponding one in VT(</a:t>
            </a:r>
            <a:r>
              <a:rPr lang="en-US" b="1" dirty="0"/>
              <a:t>b</a:t>
            </a:r>
            <a:r>
              <a:rPr lang="en-US" dirty="0"/>
              <a:t>), and there is at least one element in VT</a:t>
            </a:r>
            <a:r>
              <a:rPr lang="en-US" b="1" dirty="0"/>
              <a:t>(a</a:t>
            </a:r>
            <a:r>
              <a:rPr lang="en-US" dirty="0"/>
              <a:t>) that is smaller than the corresponding one in VT(</a:t>
            </a:r>
            <a:r>
              <a:rPr lang="en-US" b="1" dirty="0"/>
              <a:t>b</a:t>
            </a:r>
            <a:r>
              <a:rPr lang="en-US" dirty="0"/>
              <a:t>) </a:t>
            </a:r>
          </a:p>
          <a:p>
            <a:endParaRPr lang="en-US" dirty="0"/>
          </a:p>
          <a:p>
            <a:r>
              <a:rPr lang="en-US" dirty="0"/>
              <a:t>With vector clocks, </a:t>
            </a:r>
            <a:r>
              <a:rPr lang="en-US" b="1" dirty="0"/>
              <a:t>a </a:t>
            </a:r>
            <a:r>
              <a:rPr lang="en-US" b="1" dirty="0">
                <a:sym typeface="Symbol" panose="05050102010706020507" pitchFamily="18" charset="2"/>
              </a:rPr>
              <a:t> b</a:t>
            </a:r>
            <a:r>
              <a:rPr lang="en-US" dirty="0">
                <a:sym typeface="Symbol" panose="05050102010706020507" pitchFamily="18" charset="2"/>
              </a:rPr>
              <a:t> implies that VT(</a:t>
            </a:r>
            <a:r>
              <a:rPr lang="en-US" b="1" dirty="0">
                <a:sym typeface="Symbol" panose="05050102010706020507" pitchFamily="18" charset="2"/>
              </a:rPr>
              <a:t>a</a:t>
            </a:r>
            <a:r>
              <a:rPr lang="en-US" dirty="0">
                <a:sym typeface="Symbol" panose="05050102010706020507" pitchFamily="18" charset="2"/>
              </a:rPr>
              <a:t>) &lt; VT(</a:t>
            </a:r>
            <a:r>
              <a:rPr lang="en-US" b="1" dirty="0">
                <a:sym typeface="Symbol" panose="05050102010706020507" pitchFamily="18" charset="2"/>
              </a:rPr>
              <a:t>b</a:t>
            </a:r>
            <a:r>
              <a:rPr lang="en-US" dirty="0">
                <a:sym typeface="Symbol" panose="05050102010706020507" pitchFamily="18" charset="2"/>
              </a:rPr>
              <a:t>).  </a:t>
            </a:r>
          </a:p>
          <a:p>
            <a:r>
              <a:rPr lang="en-US" dirty="0">
                <a:sym typeface="Symbol" panose="05050102010706020507" pitchFamily="18" charset="2"/>
              </a:rPr>
              <a:t>                            VT(</a:t>
            </a:r>
            <a:r>
              <a:rPr lang="en-US" b="1" dirty="0">
                <a:sym typeface="Symbol" panose="05050102010706020507" pitchFamily="18" charset="2"/>
              </a:rPr>
              <a:t>a</a:t>
            </a:r>
            <a:r>
              <a:rPr lang="en-US" dirty="0">
                <a:sym typeface="Symbol" panose="05050102010706020507" pitchFamily="18" charset="2"/>
              </a:rPr>
              <a:t>) &lt; VT(</a:t>
            </a:r>
            <a:r>
              <a:rPr lang="en-US" b="1" dirty="0">
                <a:sym typeface="Symbol" panose="05050102010706020507" pitchFamily="18" charset="2"/>
              </a:rPr>
              <a:t>b</a:t>
            </a:r>
            <a:r>
              <a:rPr lang="en-US" dirty="0">
                <a:sym typeface="Symbol" panose="05050102010706020507" pitchFamily="18" charset="2"/>
              </a:rPr>
              <a:t>) implies that </a:t>
            </a:r>
            <a:r>
              <a:rPr lang="en-US" b="1" dirty="0">
                <a:sym typeface="Symbol" panose="05050102010706020507" pitchFamily="18" charset="2"/>
              </a:rPr>
              <a:t>a</a:t>
            </a:r>
            <a:r>
              <a:rPr lang="en-US" dirty="0">
                <a:sym typeface="Symbol" panose="05050102010706020507" pitchFamily="18" charset="2"/>
              </a:rPr>
              <a:t>  </a:t>
            </a:r>
            <a:r>
              <a:rPr lang="en-US" b="1" dirty="0">
                <a:sym typeface="Symbol" panose="05050102010706020507" pitchFamily="18" charset="2"/>
              </a:rPr>
              <a:t>b</a:t>
            </a:r>
            <a:endParaRPr lang="en-US" b="1" dirty="0"/>
          </a:p>
        </p:txBody>
      </p:sp>
      <p:sp>
        <p:nvSpPr>
          <p:cNvPr id="4" name="Footer Placeholder 3">
            <a:extLst>
              <a:ext uri="{FF2B5EF4-FFF2-40B4-BE49-F238E27FC236}">
                <a16:creationId xmlns:a16="http://schemas.microsoft.com/office/drawing/2014/main" id="{EAF20736-7D83-841B-7AC0-C36F1CBB34B0}"/>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88F06596-0372-80F8-E0C8-948C1E50EBA7}"/>
              </a:ext>
            </a:extLst>
          </p:cNvPr>
          <p:cNvSpPr>
            <a:spLocks noGrp="1"/>
          </p:cNvSpPr>
          <p:nvPr>
            <p:ph type="sldNum" sz="quarter" idx="12"/>
          </p:nvPr>
        </p:nvSpPr>
        <p:spPr/>
        <p:txBody>
          <a:bodyPr/>
          <a:lstStyle/>
          <a:p>
            <a:fld id="{3C974458-8A97-4835-BF79-1FB6D7856C21}" type="slidenum">
              <a:rPr lang="en-US" smtClean="0"/>
              <a:t>16</a:t>
            </a:fld>
            <a:endParaRPr lang="en-US"/>
          </a:p>
        </p:txBody>
      </p:sp>
    </p:spTree>
    <p:extLst>
      <p:ext uri="{BB962C8B-B14F-4D97-AF65-F5344CB8AC3E}">
        <p14:creationId xmlns:p14="http://schemas.microsoft.com/office/powerpoint/2010/main" val="3406190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081D4-77E8-4435-9194-6473DAB1977B}"/>
              </a:ext>
            </a:extLst>
          </p:cNvPr>
          <p:cNvSpPr>
            <a:spLocks noGrp="1"/>
          </p:cNvSpPr>
          <p:nvPr>
            <p:ph type="title"/>
          </p:nvPr>
        </p:nvSpPr>
        <p:spPr/>
        <p:txBody>
          <a:bodyPr/>
          <a:lstStyle/>
          <a:p>
            <a:r>
              <a:rPr lang="en-US" dirty="0"/>
              <a:t>A space-time Diagram for this case</a:t>
            </a:r>
          </a:p>
        </p:txBody>
      </p:sp>
      <p:sp>
        <p:nvSpPr>
          <p:cNvPr id="13" name="Content Placeholder 12">
            <a:extLst>
              <a:ext uri="{FF2B5EF4-FFF2-40B4-BE49-F238E27FC236}">
                <a16:creationId xmlns:a16="http://schemas.microsoft.com/office/drawing/2014/main" id="{36290EAE-9C2E-4E74-BE9F-1B9EBD20EA9A}"/>
              </a:ext>
            </a:extLst>
          </p:cNvPr>
          <p:cNvSpPr>
            <a:spLocks noGrp="1"/>
          </p:cNvSpPr>
          <p:nvPr>
            <p:ph idx="1"/>
          </p:nvPr>
        </p:nvSpPr>
        <p:spPr>
          <a:xfrm>
            <a:off x="1024128" y="2015231"/>
            <a:ext cx="10786872" cy="4294129"/>
          </a:xfrm>
        </p:spPr>
        <p:txBody>
          <a:bodyPr>
            <a:normAutofit lnSpcReduction="10000"/>
          </a:bodyPr>
          <a:lstStyle/>
          <a:p>
            <a:r>
              <a:rPr lang="en-US" dirty="0"/>
              <a:t>Case B: P sends a message to Q after A, and it is received before B at Q. </a:t>
            </a:r>
          </a:p>
          <a:p>
            <a:endParaRPr lang="en-US" dirty="0"/>
          </a:p>
          <a:p>
            <a:endParaRPr lang="en-US" dirty="0"/>
          </a:p>
          <a:p>
            <a:endParaRPr lang="en-US" dirty="0"/>
          </a:p>
          <a:p>
            <a:endParaRPr lang="en-US" dirty="0"/>
          </a:p>
          <a:p>
            <a:endParaRPr lang="en-US" dirty="0"/>
          </a:p>
          <a:p>
            <a:endParaRPr lang="en-US" dirty="0"/>
          </a:p>
          <a:p>
            <a:pPr marL="0" indent="0">
              <a:buNone/>
            </a:pPr>
            <a:r>
              <a:rPr lang="en-US" dirty="0"/>
              <a:t>The vector timestamps show that A happens before B (and also, before Y).  </a:t>
            </a:r>
          </a:p>
        </p:txBody>
      </p:sp>
      <p:sp>
        <p:nvSpPr>
          <p:cNvPr id="4" name="Footer Placeholder 3">
            <a:extLst>
              <a:ext uri="{FF2B5EF4-FFF2-40B4-BE49-F238E27FC236}">
                <a16:creationId xmlns:a16="http://schemas.microsoft.com/office/drawing/2014/main" id="{2E45BC66-4767-4465-8BCA-DF1A326F8006}"/>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2B974E50-6972-4AFD-91AB-2272FAFF2847}"/>
              </a:ext>
            </a:extLst>
          </p:cNvPr>
          <p:cNvSpPr>
            <a:spLocks noGrp="1"/>
          </p:cNvSpPr>
          <p:nvPr>
            <p:ph type="sldNum" sz="quarter" idx="12"/>
          </p:nvPr>
        </p:nvSpPr>
        <p:spPr/>
        <p:txBody>
          <a:bodyPr/>
          <a:lstStyle/>
          <a:p>
            <a:fld id="{3C974458-8A97-4835-BF79-1FB6D7856C21}" type="slidenum">
              <a:rPr lang="en-US" smtClean="0"/>
              <a:t>17</a:t>
            </a:fld>
            <a:endParaRPr lang="en-US"/>
          </a:p>
        </p:txBody>
      </p:sp>
      <p:cxnSp>
        <p:nvCxnSpPr>
          <p:cNvPr id="7" name="Straight Arrow Connector 6">
            <a:extLst>
              <a:ext uri="{FF2B5EF4-FFF2-40B4-BE49-F238E27FC236}">
                <a16:creationId xmlns:a16="http://schemas.microsoft.com/office/drawing/2014/main" id="{76405A00-4355-4D58-BFB0-F3DAE55122EF}"/>
              </a:ext>
            </a:extLst>
          </p:cNvPr>
          <p:cNvCxnSpPr/>
          <p:nvPr/>
        </p:nvCxnSpPr>
        <p:spPr>
          <a:xfrm>
            <a:off x="1615736" y="3071674"/>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A27388E-77E1-48F5-97B9-61200EB95548}"/>
              </a:ext>
            </a:extLst>
          </p:cNvPr>
          <p:cNvCxnSpPr/>
          <p:nvPr/>
        </p:nvCxnSpPr>
        <p:spPr>
          <a:xfrm>
            <a:off x="1615736" y="4777666"/>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A92F575-C27B-42FC-B452-0252F892186B}"/>
              </a:ext>
            </a:extLst>
          </p:cNvPr>
          <p:cNvSpPr txBox="1"/>
          <p:nvPr/>
        </p:nvSpPr>
        <p:spPr>
          <a:xfrm>
            <a:off x="0" y="2840854"/>
            <a:ext cx="1544715" cy="646331"/>
          </a:xfrm>
          <a:prstGeom prst="rect">
            <a:avLst/>
          </a:prstGeom>
          <a:noFill/>
        </p:spPr>
        <p:txBody>
          <a:bodyPr wrap="square" rtlCol="0">
            <a:spAutoFit/>
          </a:bodyPr>
          <a:lstStyle/>
          <a:p>
            <a:pPr algn="r"/>
            <a:r>
              <a:rPr lang="en-US" b="1" dirty="0"/>
              <a:t>P</a:t>
            </a:r>
          </a:p>
          <a:p>
            <a:pPr algn="r"/>
            <a:r>
              <a:rPr lang="en-US" b="1" dirty="0" err="1"/>
              <a:t>VectorClock</a:t>
            </a:r>
            <a:r>
              <a:rPr lang="en-US" b="1" baseline="-25000" dirty="0" err="1"/>
              <a:t>P</a:t>
            </a:r>
            <a:endParaRPr lang="en-US" b="1" dirty="0"/>
          </a:p>
        </p:txBody>
      </p:sp>
      <p:sp>
        <p:nvSpPr>
          <p:cNvPr id="10" name="TextBox 9">
            <a:extLst>
              <a:ext uri="{FF2B5EF4-FFF2-40B4-BE49-F238E27FC236}">
                <a16:creationId xmlns:a16="http://schemas.microsoft.com/office/drawing/2014/main" id="{E411E6E0-2D9A-4BA5-8D1B-FADE2A0475B8}"/>
              </a:ext>
            </a:extLst>
          </p:cNvPr>
          <p:cNvSpPr txBox="1"/>
          <p:nvPr/>
        </p:nvSpPr>
        <p:spPr>
          <a:xfrm>
            <a:off x="62145" y="4593000"/>
            <a:ext cx="1553592" cy="646331"/>
          </a:xfrm>
          <a:prstGeom prst="rect">
            <a:avLst/>
          </a:prstGeom>
          <a:noFill/>
        </p:spPr>
        <p:txBody>
          <a:bodyPr wrap="square" rtlCol="0">
            <a:spAutoFit/>
          </a:bodyPr>
          <a:lstStyle/>
          <a:p>
            <a:pPr algn="r"/>
            <a:r>
              <a:rPr lang="en-US" b="1" dirty="0"/>
              <a:t>Q</a:t>
            </a:r>
          </a:p>
          <a:p>
            <a:pPr algn="r"/>
            <a:r>
              <a:rPr lang="en-US" b="1" dirty="0" err="1"/>
              <a:t>VectorClock</a:t>
            </a:r>
            <a:r>
              <a:rPr lang="en-US" b="1" baseline="-25000" dirty="0" err="1"/>
              <a:t>Q</a:t>
            </a:r>
            <a:endParaRPr lang="en-US" b="1" dirty="0"/>
          </a:p>
        </p:txBody>
      </p:sp>
      <p:sp>
        <p:nvSpPr>
          <p:cNvPr id="11" name="TextBox 10">
            <a:extLst>
              <a:ext uri="{FF2B5EF4-FFF2-40B4-BE49-F238E27FC236}">
                <a16:creationId xmlns:a16="http://schemas.microsoft.com/office/drawing/2014/main" id="{B3C7C9D8-4550-4F4B-BDAF-435BB6780833}"/>
              </a:ext>
            </a:extLst>
          </p:cNvPr>
          <p:cNvSpPr txBox="1"/>
          <p:nvPr/>
        </p:nvSpPr>
        <p:spPr>
          <a:xfrm>
            <a:off x="2605833" y="2660828"/>
            <a:ext cx="520587" cy="369332"/>
          </a:xfrm>
          <a:prstGeom prst="rect">
            <a:avLst/>
          </a:prstGeom>
          <a:noFill/>
        </p:spPr>
        <p:txBody>
          <a:bodyPr wrap="square" rtlCol="0">
            <a:spAutoFit/>
          </a:bodyPr>
          <a:lstStyle/>
          <a:p>
            <a:pPr algn="r"/>
            <a:r>
              <a:rPr lang="en-US" b="1" dirty="0"/>
              <a:t>A</a:t>
            </a:r>
          </a:p>
        </p:txBody>
      </p:sp>
      <p:sp>
        <p:nvSpPr>
          <p:cNvPr id="3" name="Star: 5 Points 2">
            <a:extLst>
              <a:ext uri="{FF2B5EF4-FFF2-40B4-BE49-F238E27FC236}">
                <a16:creationId xmlns:a16="http://schemas.microsoft.com/office/drawing/2014/main" id="{25416002-BD9E-444E-B41B-082AE9D41EFD}"/>
              </a:ext>
            </a:extLst>
          </p:cNvPr>
          <p:cNvSpPr/>
          <p:nvPr/>
        </p:nvSpPr>
        <p:spPr>
          <a:xfrm>
            <a:off x="2809783" y="2937832"/>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tar: 5 Points 16">
            <a:extLst>
              <a:ext uri="{FF2B5EF4-FFF2-40B4-BE49-F238E27FC236}">
                <a16:creationId xmlns:a16="http://schemas.microsoft.com/office/drawing/2014/main" id="{4614B3A5-A2B6-4BEF-93DE-BF822740D170}"/>
              </a:ext>
            </a:extLst>
          </p:cNvPr>
          <p:cNvSpPr/>
          <p:nvPr/>
        </p:nvSpPr>
        <p:spPr>
          <a:xfrm>
            <a:off x="8290382" y="4641294"/>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9C0E6D0-5563-4961-9D10-489ECBC05253}"/>
              </a:ext>
            </a:extLst>
          </p:cNvPr>
          <p:cNvSpPr txBox="1"/>
          <p:nvPr/>
        </p:nvSpPr>
        <p:spPr>
          <a:xfrm>
            <a:off x="1615736" y="3139861"/>
            <a:ext cx="3080550" cy="369332"/>
          </a:xfrm>
          <a:prstGeom prst="rect">
            <a:avLst/>
          </a:prstGeom>
          <a:noFill/>
        </p:spPr>
        <p:txBody>
          <a:bodyPr wrap="square" rtlCol="0">
            <a:spAutoFit/>
          </a:bodyPr>
          <a:lstStyle/>
          <a:p>
            <a:r>
              <a:rPr lang="en-US" dirty="0"/>
              <a:t>[0,0]           [1,0]                    </a:t>
            </a:r>
          </a:p>
        </p:txBody>
      </p:sp>
      <p:sp>
        <p:nvSpPr>
          <p:cNvPr id="18" name="TextBox 17">
            <a:extLst>
              <a:ext uri="{FF2B5EF4-FFF2-40B4-BE49-F238E27FC236}">
                <a16:creationId xmlns:a16="http://schemas.microsoft.com/office/drawing/2014/main" id="{3EEFC52F-C871-4090-B974-DAFF9E39E016}"/>
              </a:ext>
            </a:extLst>
          </p:cNvPr>
          <p:cNvSpPr txBox="1"/>
          <p:nvPr/>
        </p:nvSpPr>
        <p:spPr>
          <a:xfrm>
            <a:off x="1627693" y="4870824"/>
            <a:ext cx="9116507" cy="369332"/>
          </a:xfrm>
          <a:prstGeom prst="rect">
            <a:avLst/>
          </a:prstGeom>
          <a:noFill/>
        </p:spPr>
        <p:txBody>
          <a:bodyPr wrap="square" rtlCol="0">
            <a:spAutoFit/>
          </a:bodyPr>
          <a:lstStyle/>
          <a:p>
            <a:r>
              <a:rPr lang="en-US" dirty="0"/>
              <a:t>[0,0]                         [0,1]                   [1,2]                                         [1,3]</a:t>
            </a:r>
            <a:endParaRPr lang="en-US" b="1" dirty="0">
              <a:solidFill>
                <a:srgbClr val="C00000"/>
              </a:solidFill>
            </a:endParaRPr>
          </a:p>
        </p:txBody>
      </p:sp>
      <p:sp>
        <p:nvSpPr>
          <p:cNvPr id="20" name="TextBox 19">
            <a:extLst>
              <a:ext uri="{FF2B5EF4-FFF2-40B4-BE49-F238E27FC236}">
                <a16:creationId xmlns:a16="http://schemas.microsoft.com/office/drawing/2014/main" id="{CA4E2F62-50EF-4B37-8CD9-3DDD5B1E3E83}"/>
              </a:ext>
            </a:extLst>
          </p:cNvPr>
          <p:cNvSpPr txBox="1"/>
          <p:nvPr/>
        </p:nvSpPr>
        <p:spPr>
          <a:xfrm>
            <a:off x="8022691" y="4340148"/>
            <a:ext cx="520587" cy="369332"/>
          </a:xfrm>
          <a:prstGeom prst="rect">
            <a:avLst/>
          </a:prstGeom>
          <a:noFill/>
        </p:spPr>
        <p:txBody>
          <a:bodyPr wrap="square" rtlCol="0">
            <a:spAutoFit/>
          </a:bodyPr>
          <a:lstStyle/>
          <a:p>
            <a:pPr algn="r"/>
            <a:r>
              <a:rPr lang="en-US" b="1" dirty="0"/>
              <a:t>B</a:t>
            </a:r>
          </a:p>
        </p:txBody>
      </p:sp>
      <p:sp>
        <p:nvSpPr>
          <p:cNvPr id="22" name="Star: 5 Points 21">
            <a:extLst>
              <a:ext uri="{FF2B5EF4-FFF2-40B4-BE49-F238E27FC236}">
                <a16:creationId xmlns:a16="http://schemas.microsoft.com/office/drawing/2014/main" id="{95620BF7-F195-4E54-88F0-2FC49FEAF374}"/>
              </a:ext>
            </a:extLst>
          </p:cNvPr>
          <p:cNvSpPr/>
          <p:nvPr/>
        </p:nvSpPr>
        <p:spPr>
          <a:xfrm>
            <a:off x="3746494" y="4618170"/>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CB13C95E-B9F9-4024-BFA4-055A0C01BC29}"/>
              </a:ext>
            </a:extLst>
          </p:cNvPr>
          <p:cNvSpPr txBox="1"/>
          <p:nvPr/>
        </p:nvSpPr>
        <p:spPr>
          <a:xfrm>
            <a:off x="3478803" y="4317024"/>
            <a:ext cx="520587" cy="369332"/>
          </a:xfrm>
          <a:prstGeom prst="rect">
            <a:avLst/>
          </a:prstGeom>
          <a:noFill/>
        </p:spPr>
        <p:txBody>
          <a:bodyPr wrap="square" rtlCol="0">
            <a:spAutoFit/>
          </a:bodyPr>
          <a:lstStyle/>
          <a:p>
            <a:pPr algn="r"/>
            <a:r>
              <a:rPr lang="en-US" b="1" dirty="0"/>
              <a:t>X</a:t>
            </a:r>
          </a:p>
        </p:txBody>
      </p:sp>
      <p:sp>
        <p:nvSpPr>
          <p:cNvPr id="24" name="Star: 5 Points 23">
            <a:extLst>
              <a:ext uri="{FF2B5EF4-FFF2-40B4-BE49-F238E27FC236}">
                <a16:creationId xmlns:a16="http://schemas.microsoft.com/office/drawing/2014/main" id="{1ECBA5E5-CEF1-43CA-8FF4-AA5254E88942}"/>
              </a:ext>
            </a:extLst>
          </p:cNvPr>
          <p:cNvSpPr/>
          <p:nvPr/>
        </p:nvSpPr>
        <p:spPr>
          <a:xfrm>
            <a:off x="5382632" y="4632642"/>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D4210C40-43B2-4E70-A45C-3A5874812D64}"/>
              </a:ext>
            </a:extLst>
          </p:cNvPr>
          <p:cNvSpPr txBox="1"/>
          <p:nvPr/>
        </p:nvSpPr>
        <p:spPr>
          <a:xfrm>
            <a:off x="5114941" y="4331496"/>
            <a:ext cx="520587" cy="369332"/>
          </a:xfrm>
          <a:prstGeom prst="rect">
            <a:avLst/>
          </a:prstGeom>
          <a:noFill/>
        </p:spPr>
        <p:txBody>
          <a:bodyPr wrap="square" rtlCol="0">
            <a:spAutoFit/>
          </a:bodyPr>
          <a:lstStyle/>
          <a:p>
            <a:pPr algn="r"/>
            <a:r>
              <a:rPr lang="en-US" b="1" dirty="0"/>
              <a:t>Y</a:t>
            </a:r>
          </a:p>
        </p:txBody>
      </p:sp>
      <p:sp>
        <p:nvSpPr>
          <p:cNvPr id="21" name="TextBox 20">
            <a:extLst>
              <a:ext uri="{FF2B5EF4-FFF2-40B4-BE49-F238E27FC236}">
                <a16:creationId xmlns:a16="http://schemas.microsoft.com/office/drawing/2014/main" id="{379E1C34-C037-428E-B200-6363CC15C11C}"/>
              </a:ext>
            </a:extLst>
          </p:cNvPr>
          <p:cNvSpPr txBox="1"/>
          <p:nvPr/>
        </p:nvSpPr>
        <p:spPr>
          <a:xfrm>
            <a:off x="238539" y="6309360"/>
            <a:ext cx="5049078" cy="369332"/>
          </a:xfrm>
          <a:prstGeom prst="rect">
            <a:avLst/>
          </a:prstGeom>
          <a:noFill/>
        </p:spPr>
        <p:txBody>
          <a:bodyPr wrap="square" rtlCol="0">
            <a:spAutoFit/>
          </a:bodyPr>
          <a:lstStyle/>
          <a:p>
            <a:r>
              <a:rPr lang="en-US" dirty="0"/>
              <a:t>Drill down: </a:t>
            </a:r>
            <a:r>
              <a:rPr lang="en-US" b="1" dirty="0"/>
              <a:t>C</a:t>
            </a:r>
            <a:r>
              <a:rPr lang="en-US" dirty="0"/>
              <a:t>onsistency</a:t>
            </a:r>
          </a:p>
        </p:txBody>
      </p:sp>
      <p:sp>
        <p:nvSpPr>
          <p:cNvPr id="26" name="TextBox 25"/>
          <p:cNvSpPr txBox="1"/>
          <p:nvPr/>
        </p:nvSpPr>
        <p:spPr>
          <a:xfrm>
            <a:off x="5433204" y="3704986"/>
            <a:ext cx="5363308" cy="369332"/>
          </a:xfrm>
          <a:prstGeom prst="rect">
            <a:avLst/>
          </a:prstGeom>
          <a:solidFill>
            <a:srgbClr val="FFFF00"/>
          </a:solidFill>
        </p:spPr>
        <p:txBody>
          <a:bodyPr wrap="square" rtlCol="0">
            <a:spAutoFit/>
          </a:bodyPr>
          <a:lstStyle/>
          <a:p>
            <a:r>
              <a:rPr lang="en-US" dirty="0"/>
              <a:t>Now the firewall is gone and a message gets through!</a:t>
            </a:r>
          </a:p>
        </p:txBody>
      </p:sp>
      <p:cxnSp>
        <p:nvCxnSpPr>
          <p:cNvPr id="16" name="Straight Arrow Connector 15"/>
          <p:cNvCxnSpPr/>
          <p:nvPr/>
        </p:nvCxnSpPr>
        <p:spPr>
          <a:xfrm>
            <a:off x="3288323" y="3071674"/>
            <a:ext cx="1407963" cy="17204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Speech Bubble: Rectangle 26">
            <a:extLst>
              <a:ext uri="{FF2B5EF4-FFF2-40B4-BE49-F238E27FC236}">
                <a16:creationId xmlns:a16="http://schemas.microsoft.com/office/drawing/2014/main" id="{F8C181C4-AA30-43AC-865B-39930BCE8DBE}"/>
              </a:ext>
            </a:extLst>
          </p:cNvPr>
          <p:cNvSpPr/>
          <p:nvPr/>
        </p:nvSpPr>
        <p:spPr>
          <a:xfrm>
            <a:off x="8543278" y="1607304"/>
            <a:ext cx="3079319" cy="2304559"/>
          </a:xfrm>
          <a:prstGeom prst="wedgeRectCallout">
            <a:avLst>
              <a:gd name="adj1" fmla="val -173622"/>
              <a:gd name="adj2" fmla="val 867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Maximum computed here.  No need to increment the local timer unless this receive is viewed as a “significant event” for your application,.</a:t>
            </a:r>
            <a:endParaRPr lang="en-US" b="1" i="1" dirty="0"/>
          </a:p>
        </p:txBody>
      </p:sp>
    </p:spTree>
    <p:extLst>
      <p:ext uri="{BB962C8B-B14F-4D97-AF65-F5344CB8AC3E}">
        <p14:creationId xmlns:p14="http://schemas.microsoft.com/office/powerpoint/2010/main" val="263212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randombar(horizontal)">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082A-0A00-6007-8529-F99293AAD9FE}"/>
              </a:ext>
            </a:extLst>
          </p:cNvPr>
          <p:cNvSpPr>
            <a:spLocks noGrp="1"/>
          </p:cNvSpPr>
          <p:nvPr>
            <p:ph type="title"/>
          </p:nvPr>
        </p:nvSpPr>
        <p:spPr/>
        <p:txBody>
          <a:bodyPr/>
          <a:lstStyle/>
          <a:p>
            <a:r>
              <a:rPr lang="en-US" dirty="0"/>
              <a:t>Why not always use vector clocks?</a:t>
            </a:r>
          </a:p>
        </p:txBody>
      </p:sp>
      <p:sp>
        <p:nvSpPr>
          <p:cNvPr id="3" name="Content Placeholder 2">
            <a:extLst>
              <a:ext uri="{FF2B5EF4-FFF2-40B4-BE49-F238E27FC236}">
                <a16:creationId xmlns:a16="http://schemas.microsoft.com/office/drawing/2014/main" id="{A92C9B12-35F6-9A07-995C-A56A0AA2B2B9}"/>
              </a:ext>
            </a:extLst>
          </p:cNvPr>
          <p:cNvSpPr>
            <a:spLocks noGrp="1"/>
          </p:cNvSpPr>
          <p:nvPr>
            <p:ph idx="1"/>
          </p:nvPr>
        </p:nvSpPr>
        <p:spPr/>
        <p:txBody>
          <a:bodyPr/>
          <a:lstStyle/>
          <a:p>
            <a:r>
              <a:rPr lang="en-US" dirty="0"/>
              <a:t>They are kind of bulky.  A system could have </a:t>
            </a:r>
            <a:r>
              <a:rPr lang="en-US" i="1" dirty="0"/>
              <a:t>many</a:t>
            </a:r>
            <a:r>
              <a:rPr lang="en-US" dirty="0"/>
              <a:t> processes</a:t>
            </a:r>
          </a:p>
          <a:p>
            <a:endParaRPr lang="en-US" dirty="0"/>
          </a:p>
          <a:p>
            <a:r>
              <a:rPr lang="en-US" dirty="0"/>
              <a:t>Also, if membership can evolve, we need to have a flexible vector clock representation that can evolve over time.</a:t>
            </a:r>
          </a:p>
          <a:p>
            <a:endParaRPr lang="en-US" dirty="0"/>
          </a:p>
          <a:p>
            <a:r>
              <a:rPr lang="en-US" dirty="0"/>
              <a:t>Often a normal logical clock, just one counter, is enough</a:t>
            </a:r>
          </a:p>
          <a:p>
            <a:endParaRPr lang="en-US" dirty="0"/>
          </a:p>
        </p:txBody>
      </p:sp>
      <p:sp>
        <p:nvSpPr>
          <p:cNvPr id="4" name="Footer Placeholder 3">
            <a:extLst>
              <a:ext uri="{FF2B5EF4-FFF2-40B4-BE49-F238E27FC236}">
                <a16:creationId xmlns:a16="http://schemas.microsoft.com/office/drawing/2014/main" id="{BF0CA43E-DA5B-7A94-2D3F-93AC8FABEA49}"/>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A1ED1DFF-A967-F922-C2C4-BC71BB0DA0B9}"/>
              </a:ext>
            </a:extLst>
          </p:cNvPr>
          <p:cNvSpPr>
            <a:spLocks noGrp="1"/>
          </p:cNvSpPr>
          <p:nvPr>
            <p:ph type="sldNum" sz="quarter" idx="12"/>
          </p:nvPr>
        </p:nvSpPr>
        <p:spPr/>
        <p:txBody>
          <a:bodyPr/>
          <a:lstStyle/>
          <a:p>
            <a:fld id="{3C974458-8A97-4835-BF79-1FB6D7856C21}" type="slidenum">
              <a:rPr lang="en-US" smtClean="0"/>
              <a:t>18</a:t>
            </a:fld>
            <a:endParaRPr lang="en-US"/>
          </a:p>
        </p:txBody>
      </p:sp>
    </p:spTree>
    <p:extLst>
      <p:ext uri="{BB962C8B-B14F-4D97-AF65-F5344CB8AC3E}">
        <p14:creationId xmlns:p14="http://schemas.microsoft.com/office/powerpoint/2010/main" val="3987678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8D2A7-14BD-1483-ED34-642BFB253855}"/>
              </a:ext>
            </a:extLst>
          </p:cNvPr>
          <p:cNvSpPr>
            <a:spLocks noGrp="1"/>
          </p:cNvSpPr>
          <p:nvPr>
            <p:ph type="title"/>
          </p:nvPr>
        </p:nvSpPr>
        <p:spPr/>
        <p:txBody>
          <a:bodyPr/>
          <a:lstStyle/>
          <a:p>
            <a:r>
              <a:rPr lang="en-US" dirty="0"/>
              <a:t>Consistent Cuts and Snapshots</a:t>
            </a:r>
          </a:p>
        </p:txBody>
      </p:sp>
      <p:sp>
        <p:nvSpPr>
          <p:cNvPr id="3" name="Content Placeholder 2">
            <a:extLst>
              <a:ext uri="{FF2B5EF4-FFF2-40B4-BE49-F238E27FC236}">
                <a16:creationId xmlns:a16="http://schemas.microsoft.com/office/drawing/2014/main" id="{711286BE-8FDA-1159-6A1E-0B8108043EC1}"/>
              </a:ext>
            </a:extLst>
          </p:cNvPr>
          <p:cNvSpPr>
            <a:spLocks noGrp="1"/>
          </p:cNvSpPr>
          <p:nvPr>
            <p:ph idx="1"/>
          </p:nvPr>
        </p:nvSpPr>
        <p:spPr/>
        <p:txBody>
          <a:bodyPr>
            <a:normAutofit fontScale="92500" lnSpcReduction="10000"/>
          </a:bodyPr>
          <a:lstStyle/>
          <a:p>
            <a:r>
              <a:rPr lang="en-US" dirty="0"/>
              <a:t>These concepts arise in timeline diagrams</a:t>
            </a:r>
          </a:p>
          <a:p>
            <a:pPr>
              <a:buFont typeface="Wingdings" panose="05000000000000000000" pitchFamily="2" charset="2"/>
              <a:buChar char="Ø"/>
            </a:pPr>
            <a:r>
              <a:rPr lang="en-US" dirty="0"/>
              <a:t>  We can never predict exactly how fast a computer will run</a:t>
            </a:r>
          </a:p>
          <a:p>
            <a:pPr>
              <a:buFont typeface="Wingdings" panose="05000000000000000000" pitchFamily="2" charset="2"/>
              <a:buChar char="Ø"/>
            </a:pPr>
            <a:r>
              <a:rPr lang="en-US" dirty="0"/>
              <a:t>  So “timelines” for processes can shrink or stretch</a:t>
            </a:r>
          </a:p>
          <a:p>
            <a:pPr marL="0" indent="0">
              <a:buNone/>
            </a:pPr>
            <a:endParaRPr lang="en-US" dirty="0"/>
          </a:p>
          <a:p>
            <a:r>
              <a:rPr lang="en-US" dirty="0"/>
              <a:t>A consistent cut across a system is a set of time points, process by process, that could have occurred instantaneously</a:t>
            </a:r>
          </a:p>
          <a:p>
            <a:pPr>
              <a:buFont typeface="Wingdings" panose="05000000000000000000" pitchFamily="2" charset="2"/>
              <a:buChar char="Ø"/>
            </a:pPr>
            <a:r>
              <a:rPr lang="en-US" dirty="0"/>
              <a:t>  You would just stretch some timelines (slow those processes down) and</a:t>
            </a:r>
            <a:br>
              <a:rPr lang="en-US" dirty="0"/>
            </a:br>
            <a:r>
              <a:rPr lang="en-US" dirty="0"/>
              <a:t>    shrink others (speed them up) to “align” the time points</a:t>
            </a:r>
          </a:p>
          <a:p>
            <a:pPr>
              <a:buFont typeface="Wingdings" panose="05000000000000000000" pitchFamily="2" charset="2"/>
              <a:buChar char="Ø"/>
            </a:pPr>
            <a:r>
              <a:rPr lang="en-US" dirty="0"/>
              <a:t>  Maybe they really did occur simultaneously, maybe not</a:t>
            </a:r>
          </a:p>
        </p:txBody>
      </p:sp>
      <p:sp>
        <p:nvSpPr>
          <p:cNvPr id="4" name="Footer Placeholder 3">
            <a:extLst>
              <a:ext uri="{FF2B5EF4-FFF2-40B4-BE49-F238E27FC236}">
                <a16:creationId xmlns:a16="http://schemas.microsoft.com/office/drawing/2014/main" id="{CF5D12D9-051C-DD37-71D9-F253183C6CD2}"/>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864B78AB-C9F2-CB51-B693-64C2288F02DB}"/>
              </a:ext>
            </a:extLst>
          </p:cNvPr>
          <p:cNvSpPr>
            <a:spLocks noGrp="1"/>
          </p:cNvSpPr>
          <p:nvPr>
            <p:ph type="sldNum" sz="quarter" idx="12"/>
          </p:nvPr>
        </p:nvSpPr>
        <p:spPr/>
        <p:txBody>
          <a:bodyPr/>
          <a:lstStyle/>
          <a:p>
            <a:fld id="{3C974458-8A97-4835-BF79-1FB6D7856C21}" type="slidenum">
              <a:rPr lang="en-US" smtClean="0"/>
              <a:t>19</a:t>
            </a:fld>
            <a:endParaRPr lang="en-US"/>
          </a:p>
        </p:txBody>
      </p:sp>
    </p:spTree>
    <p:extLst>
      <p:ext uri="{BB962C8B-B14F-4D97-AF65-F5344CB8AC3E}">
        <p14:creationId xmlns:p14="http://schemas.microsoft.com/office/powerpoint/2010/main" val="155287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C4CB-F6B8-3F61-C3A4-C2A7C347A661}"/>
              </a:ext>
            </a:extLst>
          </p:cNvPr>
          <p:cNvSpPr>
            <a:spLocks noGrp="1"/>
          </p:cNvSpPr>
          <p:nvPr>
            <p:ph type="title"/>
          </p:nvPr>
        </p:nvSpPr>
        <p:spPr/>
        <p:txBody>
          <a:bodyPr/>
          <a:lstStyle/>
          <a:p>
            <a:r>
              <a:rPr lang="en-US" dirty="0"/>
              <a:t>Recap: IoT Sensors / Actuators</a:t>
            </a:r>
          </a:p>
        </p:txBody>
      </p:sp>
      <p:sp>
        <p:nvSpPr>
          <p:cNvPr id="3" name="Content Placeholder 2">
            <a:extLst>
              <a:ext uri="{FF2B5EF4-FFF2-40B4-BE49-F238E27FC236}">
                <a16:creationId xmlns:a16="http://schemas.microsoft.com/office/drawing/2014/main" id="{76F9CB03-8AE7-3AD2-79E1-650360382CA0}"/>
              </a:ext>
            </a:extLst>
          </p:cNvPr>
          <p:cNvSpPr>
            <a:spLocks noGrp="1"/>
          </p:cNvSpPr>
          <p:nvPr>
            <p:ph idx="1"/>
          </p:nvPr>
        </p:nvSpPr>
        <p:spPr/>
        <p:txBody>
          <a:bodyPr>
            <a:normAutofit/>
          </a:bodyPr>
          <a:lstStyle/>
          <a:p>
            <a:r>
              <a:rPr lang="en-US" b="1" dirty="0"/>
              <a:t>Sensors</a:t>
            </a:r>
            <a:r>
              <a:rPr lang="en-US" dirty="0"/>
              <a:t> are devices like thermostats.  </a:t>
            </a:r>
            <a:r>
              <a:rPr lang="en-US" b="1" dirty="0"/>
              <a:t>Actuators</a:t>
            </a:r>
            <a:r>
              <a:rPr lang="en-US" dirty="0"/>
              <a:t> “do things”, like turning on the air conditioner</a:t>
            </a:r>
          </a:p>
          <a:p>
            <a:endParaRPr lang="en-US" dirty="0"/>
          </a:p>
          <a:p>
            <a:r>
              <a:rPr lang="en-US" dirty="0"/>
              <a:t>An IoT device needs to live in some real-world place.  Knowledge about that place is called “contextualization information”.  </a:t>
            </a:r>
          </a:p>
          <a:p>
            <a:endParaRPr lang="en-US" dirty="0"/>
          </a:p>
          <a:p>
            <a:r>
              <a:rPr lang="en-US" b="1" dirty="0"/>
              <a:t>IoT Hub </a:t>
            </a:r>
            <a:r>
              <a:rPr lang="en-US" dirty="0"/>
              <a:t>has unique permissions for securely connecting to the device, and owns all subsequent firmware/software updates and communication with it.</a:t>
            </a:r>
          </a:p>
        </p:txBody>
      </p:sp>
      <p:sp>
        <p:nvSpPr>
          <p:cNvPr id="4" name="Footer Placeholder 3">
            <a:extLst>
              <a:ext uri="{FF2B5EF4-FFF2-40B4-BE49-F238E27FC236}">
                <a16:creationId xmlns:a16="http://schemas.microsoft.com/office/drawing/2014/main" id="{7638762A-4028-C2FD-6919-945D7CF67354}"/>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B411ABB0-6D06-0DCE-1847-A44C0A67E215}"/>
              </a:ext>
            </a:extLst>
          </p:cNvPr>
          <p:cNvSpPr>
            <a:spLocks noGrp="1"/>
          </p:cNvSpPr>
          <p:nvPr>
            <p:ph type="sldNum" sz="quarter" idx="12"/>
          </p:nvPr>
        </p:nvSpPr>
        <p:spPr/>
        <p:txBody>
          <a:bodyPr/>
          <a:lstStyle/>
          <a:p>
            <a:fld id="{3C974458-8A97-4835-BF79-1FB6D7856C21}" type="slidenum">
              <a:rPr lang="en-US" smtClean="0"/>
              <a:t>2</a:t>
            </a:fld>
            <a:endParaRPr lang="en-US"/>
          </a:p>
        </p:txBody>
      </p:sp>
    </p:spTree>
    <p:extLst>
      <p:ext uri="{BB962C8B-B14F-4D97-AF65-F5344CB8AC3E}">
        <p14:creationId xmlns:p14="http://schemas.microsoft.com/office/powerpoint/2010/main" val="1554691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8E3A9-E081-1E9A-5E0B-A649FB2DBF1C}"/>
              </a:ext>
            </a:extLst>
          </p:cNvPr>
          <p:cNvSpPr>
            <a:spLocks noGrp="1"/>
          </p:cNvSpPr>
          <p:nvPr>
            <p:ph type="title"/>
          </p:nvPr>
        </p:nvSpPr>
        <p:spPr/>
        <p:txBody>
          <a:bodyPr/>
          <a:lstStyle/>
          <a:p>
            <a:r>
              <a:rPr lang="en-US" dirty="0"/>
              <a:t>Consistent cuts and snapshots</a:t>
            </a:r>
          </a:p>
        </p:txBody>
      </p:sp>
      <p:sp>
        <p:nvSpPr>
          <p:cNvPr id="3" name="Content Placeholder 2">
            <a:extLst>
              <a:ext uri="{FF2B5EF4-FFF2-40B4-BE49-F238E27FC236}">
                <a16:creationId xmlns:a16="http://schemas.microsoft.com/office/drawing/2014/main" id="{9A137222-9F2C-B4F5-08F5-656BF95521D5}"/>
              </a:ext>
            </a:extLst>
          </p:cNvPr>
          <p:cNvSpPr>
            <a:spLocks noGrp="1"/>
          </p:cNvSpPr>
          <p:nvPr>
            <p:ph idx="1"/>
          </p:nvPr>
        </p:nvSpPr>
        <p:spPr/>
        <p:txBody>
          <a:bodyPr/>
          <a:lstStyle/>
          <a:p>
            <a:r>
              <a:rPr lang="en-US" dirty="0"/>
              <a:t>But one thing can’t happen when you do this kind of shrink/stretch</a:t>
            </a:r>
          </a:p>
          <a:p>
            <a:endParaRPr lang="en-US" dirty="0"/>
          </a:p>
          <a:p>
            <a:r>
              <a:rPr lang="en-US" dirty="0"/>
              <a:t>A message can never flow backwards in time</a:t>
            </a:r>
          </a:p>
          <a:p>
            <a:endParaRPr lang="en-US" dirty="0"/>
          </a:p>
          <a:p>
            <a:r>
              <a:rPr lang="en-US" dirty="0"/>
              <a:t>So there are definitely sets of timepoints that cannot possibly have been simultaneous.  A cut in which some message flows from the future back over the cut to the past would be an “inconsistent” cut.</a:t>
            </a:r>
          </a:p>
        </p:txBody>
      </p:sp>
      <p:sp>
        <p:nvSpPr>
          <p:cNvPr id="4" name="Footer Placeholder 3">
            <a:extLst>
              <a:ext uri="{FF2B5EF4-FFF2-40B4-BE49-F238E27FC236}">
                <a16:creationId xmlns:a16="http://schemas.microsoft.com/office/drawing/2014/main" id="{FE5F8877-D3D7-E12E-EF1B-7CE73AC852BD}"/>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71ACA57B-0E0F-C154-8C69-DEE1E659D6BF}"/>
              </a:ext>
            </a:extLst>
          </p:cNvPr>
          <p:cNvSpPr>
            <a:spLocks noGrp="1"/>
          </p:cNvSpPr>
          <p:nvPr>
            <p:ph type="sldNum" sz="quarter" idx="12"/>
          </p:nvPr>
        </p:nvSpPr>
        <p:spPr/>
        <p:txBody>
          <a:bodyPr/>
          <a:lstStyle/>
          <a:p>
            <a:fld id="{3C974458-8A97-4835-BF79-1FB6D7856C21}" type="slidenum">
              <a:rPr lang="en-US" smtClean="0"/>
              <a:t>20</a:t>
            </a:fld>
            <a:endParaRPr lang="en-US"/>
          </a:p>
        </p:txBody>
      </p:sp>
    </p:spTree>
    <p:extLst>
      <p:ext uri="{BB962C8B-B14F-4D97-AF65-F5344CB8AC3E}">
        <p14:creationId xmlns:p14="http://schemas.microsoft.com/office/powerpoint/2010/main" val="3818341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97057-A2F4-B250-2419-A8EE0AE530F1}"/>
              </a:ext>
            </a:extLst>
          </p:cNvPr>
          <p:cNvSpPr>
            <a:spLocks noGrp="1"/>
          </p:cNvSpPr>
          <p:nvPr>
            <p:ph type="title"/>
          </p:nvPr>
        </p:nvSpPr>
        <p:spPr/>
        <p:txBody>
          <a:bodyPr/>
          <a:lstStyle/>
          <a:p>
            <a:r>
              <a:rPr lang="en-US" dirty="0"/>
              <a:t>Snapshots</a:t>
            </a:r>
          </a:p>
        </p:txBody>
      </p:sp>
      <p:sp>
        <p:nvSpPr>
          <p:cNvPr id="3" name="Content Placeholder 2">
            <a:extLst>
              <a:ext uri="{FF2B5EF4-FFF2-40B4-BE49-F238E27FC236}">
                <a16:creationId xmlns:a16="http://schemas.microsoft.com/office/drawing/2014/main" id="{0330EB20-0E39-5E10-1631-05EA190977FE}"/>
              </a:ext>
            </a:extLst>
          </p:cNvPr>
          <p:cNvSpPr>
            <a:spLocks noGrp="1"/>
          </p:cNvSpPr>
          <p:nvPr>
            <p:ph idx="1"/>
          </p:nvPr>
        </p:nvSpPr>
        <p:spPr/>
        <p:txBody>
          <a:bodyPr>
            <a:normAutofit fontScale="92500" lnSpcReduction="20000"/>
          </a:bodyPr>
          <a:lstStyle/>
          <a:p>
            <a:r>
              <a:rPr lang="en-US" dirty="0"/>
              <a:t>We say that a </a:t>
            </a:r>
            <a:r>
              <a:rPr lang="en-US" b="1" dirty="0"/>
              <a:t>checkpoint</a:t>
            </a:r>
            <a:r>
              <a:rPr lang="en-US" dirty="0"/>
              <a:t> is an object that fully captures the state of some single process.  Recall that we used these in state transfer, too!</a:t>
            </a:r>
          </a:p>
          <a:p>
            <a:endParaRPr lang="en-US" dirty="0"/>
          </a:p>
          <a:p>
            <a:r>
              <a:rPr lang="en-US" dirty="0"/>
              <a:t>A consistent snapshot is a set of checkpoints made along a consistent cut.</a:t>
            </a:r>
          </a:p>
          <a:p>
            <a:endParaRPr lang="en-US" dirty="0"/>
          </a:p>
          <a:p>
            <a:r>
              <a:rPr lang="en-US" dirty="0"/>
              <a:t>Sometimes we also want to include a snapshot of what was in the network at that moment (a set of messages).  </a:t>
            </a:r>
          </a:p>
          <a:p>
            <a:endParaRPr lang="en-US" dirty="0"/>
          </a:p>
          <a:p>
            <a:r>
              <a:rPr lang="en-US" dirty="0"/>
              <a:t>The Chandy-</a:t>
            </a:r>
            <a:r>
              <a:rPr lang="en-US" dirty="0" err="1"/>
              <a:t>Lamport</a:t>
            </a:r>
            <a:r>
              <a:rPr lang="en-US" dirty="0"/>
              <a:t> algorithm is one of a few options for making consistent snapshots or identifying consistent cuts.</a:t>
            </a:r>
          </a:p>
        </p:txBody>
      </p:sp>
      <p:sp>
        <p:nvSpPr>
          <p:cNvPr id="4" name="Footer Placeholder 3">
            <a:extLst>
              <a:ext uri="{FF2B5EF4-FFF2-40B4-BE49-F238E27FC236}">
                <a16:creationId xmlns:a16="http://schemas.microsoft.com/office/drawing/2014/main" id="{86FDFFF7-5D3E-258A-5384-22104C17F3D8}"/>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ACA31B36-21E5-A733-D468-E9D2F2F0EC03}"/>
              </a:ext>
            </a:extLst>
          </p:cNvPr>
          <p:cNvSpPr>
            <a:spLocks noGrp="1"/>
          </p:cNvSpPr>
          <p:nvPr>
            <p:ph type="sldNum" sz="quarter" idx="12"/>
          </p:nvPr>
        </p:nvSpPr>
        <p:spPr/>
        <p:txBody>
          <a:bodyPr/>
          <a:lstStyle/>
          <a:p>
            <a:fld id="{3C974458-8A97-4835-BF79-1FB6D7856C21}" type="slidenum">
              <a:rPr lang="en-US" smtClean="0"/>
              <a:t>21</a:t>
            </a:fld>
            <a:endParaRPr lang="en-US"/>
          </a:p>
        </p:txBody>
      </p:sp>
    </p:spTree>
    <p:extLst>
      <p:ext uri="{BB962C8B-B14F-4D97-AF65-F5344CB8AC3E}">
        <p14:creationId xmlns:p14="http://schemas.microsoft.com/office/powerpoint/2010/main" val="1331179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E4091-C620-794A-B8C3-9B89B55B53C8}"/>
              </a:ext>
            </a:extLst>
          </p:cNvPr>
          <p:cNvSpPr>
            <a:spLocks noGrp="1"/>
          </p:cNvSpPr>
          <p:nvPr>
            <p:ph type="title"/>
          </p:nvPr>
        </p:nvSpPr>
        <p:spPr/>
        <p:txBody>
          <a:bodyPr/>
          <a:lstStyle/>
          <a:p>
            <a:r>
              <a:rPr lang="en-US" dirty="0"/>
              <a:t>Value of consistent cuts and snapshots</a:t>
            </a:r>
          </a:p>
        </p:txBody>
      </p:sp>
      <p:sp>
        <p:nvSpPr>
          <p:cNvPr id="3" name="Content Placeholder 2">
            <a:extLst>
              <a:ext uri="{FF2B5EF4-FFF2-40B4-BE49-F238E27FC236}">
                <a16:creationId xmlns:a16="http://schemas.microsoft.com/office/drawing/2014/main" id="{98629748-499C-310E-ED8F-C4A334575BDF}"/>
              </a:ext>
            </a:extLst>
          </p:cNvPr>
          <p:cNvSpPr>
            <a:spLocks noGrp="1"/>
          </p:cNvSpPr>
          <p:nvPr>
            <p:ph idx="1"/>
          </p:nvPr>
        </p:nvSpPr>
        <p:spPr/>
        <p:txBody>
          <a:bodyPr/>
          <a:lstStyle/>
          <a:p>
            <a:r>
              <a:rPr lang="en-US" dirty="0"/>
              <a:t>There are many examples of situations where seeing a system state inconsistently can cause errors</a:t>
            </a:r>
          </a:p>
          <a:p>
            <a:pPr>
              <a:buFont typeface="Wingdings" panose="05000000000000000000" pitchFamily="2" charset="2"/>
              <a:buChar char="Ø"/>
            </a:pPr>
            <a:r>
              <a:rPr lang="en-US" dirty="0"/>
              <a:t>  A distributed reference counting scheme for garbage collection could</a:t>
            </a:r>
            <a:br>
              <a:rPr lang="en-US" dirty="0"/>
            </a:br>
            <a:r>
              <a:rPr lang="en-US" dirty="0"/>
              <a:t>    count incorrectly and delete objects that still have references to them</a:t>
            </a:r>
          </a:p>
          <a:p>
            <a:pPr>
              <a:buFont typeface="Wingdings" panose="05000000000000000000" pitchFamily="2" charset="2"/>
              <a:buChar char="Ø"/>
            </a:pPr>
            <a:r>
              <a:rPr lang="en-US" dirty="0"/>
              <a:t>  A deadlock detector might think there was a cycle, but it isn’t real</a:t>
            </a:r>
          </a:p>
          <a:p>
            <a:pPr>
              <a:buFont typeface="Wingdings" panose="05000000000000000000" pitchFamily="2" charset="2"/>
              <a:buChar char="Ø"/>
            </a:pPr>
            <a:r>
              <a:rPr lang="en-US" dirty="0"/>
              <a:t>  An ML algorithm might try to run on a system state that could never</a:t>
            </a:r>
            <a:br>
              <a:rPr lang="en-US" dirty="0"/>
            </a:br>
            <a:r>
              <a:rPr lang="en-US" dirty="0"/>
              <a:t>    have arisen in real life, and conclude something totally false</a:t>
            </a:r>
          </a:p>
          <a:p>
            <a:pPr marL="0" indent="0">
              <a:buNone/>
            </a:pPr>
            <a:r>
              <a:rPr lang="en-US" dirty="0"/>
              <a:t>Consistent cuts and snapshots avoid these </a:t>
            </a:r>
            <a:r>
              <a:rPr lang="en-US"/>
              <a:t>buggy behaviors</a:t>
            </a:r>
            <a:endParaRPr lang="en-US" dirty="0"/>
          </a:p>
        </p:txBody>
      </p:sp>
      <p:sp>
        <p:nvSpPr>
          <p:cNvPr id="4" name="Footer Placeholder 3">
            <a:extLst>
              <a:ext uri="{FF2B5EF4-FFF2-40B4-BE49-F238E27FC236}">
                <a16:creationId xmlns:a16="http://schemas.microsoft.com/office/drawing/2014/main" id="{35DD2A23-A0E1-07FB-0B47-9080CC2BB0F1}"/>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60FDE31D-5306-E00E-6F7C-F9E8E0A99710}"/>
              </a:ext>
            </a:extLst>
          </p:cNvPr>
          <p:cNvSpPr>
            <a:spLocks noGrp="1"/>
          </p:cNvSpPr>
          <p:nvPr>
            <p:ph type="sldNum" sz="quarter" idx="12"/>
          </p:nvPr>
        </p:nvSpPr>
        <p:spPr/>
        <p:txBody>
          <a:bodyPr/>
          <a:lstStyle/>
          <a:p>
            <a:fld id="{3C974458-8A97-4835-BF79-1FB6D7856C21}" type="slidenum">
              <a:rPr lang="en-US" smtClean="0"/>
              <a:t>22</a:t>
            </a:fld>
            <a:endParaRPr lang="en-US"/>
          </a:p>
        </p:txBody>
      </p:sp>
    </p:spTree>
    <p:extLst>
      <p:ext uri="{BB962C8B-B14F-4D97-AF65-F5344CB8AC3E}">
        <p14:creationId xmlns:p14="http://schemas.microsoft.com/office/powerpoint/2010/main" val="964309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AF00CF5F-C6B1-4197-8EBF-20472EC3AFCC}"/>
              </a:ext>
            </a:extLst>
          </p:cNvPr>
          <p:cNvCxnSpPr/>
          <p:nvPr/>
        </p:nvCxnSpPr>
        <p:spPr>
          <a:xfrm>
            <a:off x="1318251" y="4788580"/>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7D3F7AF-19C9-44C3-962B-98FBBCEFF638}"/>
              </a:ext>
            </a:extLst>
          </p:cNvPr>
          <p:cNvCxnSpPr/>
          <p:nvPr/>
        </p:nvCxnSpPr>
        <p:spPr>
          <a:xfrm>
            <a:off x="1275007" y="4153103"/>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9853EA1-CE83-4EC6-9613-47F21DE1A103}"/>
              </a:ext>
            </a:extLst>
          </p:cNvPr>
          <p:cNvSpPr>
            <a:spLocks noGrp="1"/>
          </p:cNvSpPr>
          <p:nvPr>
            <p:ph type="title"/>
          </p:nvPr>
        </p:nvSpPr>
        <p:spPr/>
        <p:txBody>
          <a:bodyPr/>
          <a:lstStyle/>
          <a:p>
            <a:r>
              <a:rPr lang="en-US" dirty="0"/>
              <a:t>Consistent Cuts and Snapshots</a:t>
            </a:r>
          </a:p>
        </p:txBody>
      </p:sp>
      <p:sp>
        <p:nvSpPr>
          <p:cNvPr id="3" name="Content Placeholder 2">
            <a:extLst>
              <a:ext uri="{FF2B5EF4-FFF2-40B4-BE49-F238E27FC236}">
                <a16:creationId xmlns:a16="http://schemas.microsoft.com/office/drawing/2014/main" id="{0144391C-95AA-4AB5-A385-00641522796F}"/>
              </a:ext>
            </a:extLst>
          </p:cNvPr>
          <p:cNvSpPr>
            <a:spLocks noGrp="1"/>
          </p:cNvSpPr>
          <p:nvPr>
            <p:ph idx="1"/>
          </p:nvPr>
        </p:nvSpPr>
        <p:spPr/>
        <p:txBody>
          <a:bodyPr/>
          <a:lstStyle/>
          <a:p>
            <a:r>
              <a:rPr lang="en-US" dirty="0"/>
              <a:t>Recall:  </a:t>
            </a:r>
            <a:r>
              <a:rPr lang="en-US" dirty="0" err="1"/>
              <a:t>Lamport</a:t>
            </a:r>
            <a:r>
              <a:rPr lang="en-US" dirty="0"/>
              <a:t> looks at “pictures” of such a system, like these</a:t>
            </a:r>
          </a:p>
        </p:txBody>
      </p:sp>
      <p:sp>
        <p:nvSpPr>
          <p:cNvPr id="4" name="Footer Placeholder 3">
            <a:extLst>
              <a:ext uri="{FF2B5EF4-FFF2-40B4-BE49-F238E27FC236}">
                <a16:creationId xmlns:a16="http://schemas.microsoft.com/office/drawing/2014/main" id="{21B8D6FE-C032-483F-A039-055B0B6940D5}"/>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5F34EC9C-01CD-45E9-8018-39FB9646AC04}"/>
              </a:ext>
            </a:extLst>
          </p:cNvPr>
          <p:cNvSpPr>
            <a:spLocks noGrp="1"/>
          </p:cNvSpPr>
          <p:nvPr>
            <p:ph type="sldNum" sz="quarter" idx="12"/>
          </p:nvPr>
        </p:nvSpPr>
        <p:spPr/>
        <p:txBody>
          <a:bodyPr/>
          <a:lstStyle/>
          <a:p>
            <a:fld id="{3C974458-8A97-4835-BF79-1FB6D7856C21}" type="slidenum">
              <a:rPr lang="en-US" smtClean="0"/>
              <a:t>23</a:t>
            </a:fld>
            <a:endParaRPr lang="en-US"/>
          </a:p>
        </p:txBody>
      </p:sp>
      <p:cxnSp>
        <p:nvCxnSpPr>
          <p:cNvPr id="6" name="Straight Arrow Connector 5">
            <a:extLst>
              <a:ext uri="{FF2B5EF4-FFF2-40B4-BE49-F238E27FC236}">
                <a16:creationId xmlns:a16="http://schemas.microsoft.com/office/drawing/2014/main" id="{AEB02694-C081-4045-9285-F98014C5B4F4}"/>
              </a:ext>
            </a:extLst>
          </p:cNvPr>
          <p:cNvCxnSpPr/>
          <p:nvPr/>
        </p:nvCxnSpPr>
        <p:spPr>
          <a:xfrm>
            <a:off x="1318251" y="3409583"/>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7082AA3-64FD-45AE-97BD-C58278C15237}"/>
              </a:ext>
            </a:extLst>
          </p:cNvPr>
          <p:cNvCxnSpPr/>
          <p:nvPr/>
        </p:nvCxnSpPr>
        <p:spPr>
          <a:xfrm>
            <a:off x="1318251" y="5115575"/>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30FCC4A-DEDE-4AD4-89AF-17511B7F4CFD}"/>
              </a:ext>
            </a:extLst>
          </p:cNvPr>
          <p:cNvSpPr txBox="1"/>
          <p:nvPr/>
        </p:nvSpPr>
        <p:spPr>
          <a:xfrm>
            <a:off x="726643" y="3178763"/>
            <a:ext cx="520587" cy="369332"/>
          </a:xfrm>
          <a:prstGeom prst="rect">
            <a:avLst/>
          </a:prstGeom>
          <a:noFill/>
        </p:spPr>
        <p:txBody>
          <a:bodyPr wrap="square" rtlCol="0">
            <a:spAutoFit/>
          </a:bodyPr>
          <a:lstStyle/>
          <a:p>
            <a:pPr algn="r"/>
            <a:r>
              <a:rPr lang="en-US" b="1" dirty="0"/>
              <a:t>P</a:t>
            </a:r>
          </a:p>
        </p:txBody>
      </p:sp>
      <p:sp>
        <p:nvSpPr>
          <p:cNvPr id="9" name="TextBox 8">
            <a:extLst>
              <a:ext uri="{FF2B5EF4-FFF2-40B4-BE49-F238E27FC236}">
                <a16:creationId xmlns:a16="http://schemas.microsoft.com/office/drawing/2014/main" id="{B65DD9D5-4DD5-4BD4-8955-216E5F7DDCDB}"/>
              </a:ext>
            </a:extLst>
          </p:cNvPr>
          <p:cNvSpPr txBox="1"/>
          <p:nvPr/>
        </p:nvSpPr>
        <p:spPr>
          <a:xfrm>
            <a:off x="745718" y="3555046"/>
            <a:ext cx="520587" cy="369332"/>
          </a:xfrm>
          <a:prstGeom prst="rect">
            <a:avLst/>
          </a:prstGeom>
          <a:noFill/>
        </p:spPr>
        <p:txBody>
          <a:bodyPr wrap="square" rtlCol="0">
            <a:spAutoFit/>
          </a:bodyPr>
          <a:lstStyle/>
          <a:p>
            <a:pPr algn="r"/>
            <a:r>
              <a:rPr lang="en-US" b="1" dirty="0"/>
              <a:t>Q</a:t>
            </a:r>
          </a:p>
        </p:txBody>
      </p:sp>
      <p:sp>
        <p:nvSpPr>
          <p:cNvPr id="10" name="TextBox 9">
            <a:extLst>
              <a:ext uri="{FF2B5EF4-FFF2-40B4-BE49-F238E27FC236}">
                <a16:creationId xmlns:a16="http://schemas.microsoft.com/office/drawing/2014/main" id="{66A94A3A-C4FB-4FAA-80C5-DD6D195BDB06}"/>
              </a:ext>
            </a:extLst>
          </p:cNvPr>
          <p:cNvSpPr txBox="1"/>
          <p:nvPr/>
        </p:nvSpPr>
        <p:spPr>
          <a:xfrm>
            <a:off x="7725206" y="4678057"/>
            <a:ext cx="520587" cy="369332"/>
          </a:xfrm>
          <a:prstGeom prst="rect">
            <a:avLst/>
          </a:prstGeom>
          <a:noFill/>
        </p:spPr>
        <p:txBody>
          <a:bodyPr wrap="square" rtlCol="0">
            <a:spAutoFit/>
          </a:bodyPr>
          <a:lstStyle/>
          <a:p>
            <a:pPr algn="r"/>
            <a:r>
              <a:rPr lang="en-US" b="1" dirty="0"/>
              <a:t>E</a:t>
            </a:r>
          </a:p>
        </p:txBody>
      </p:sp>
      <p:cxnSp>
        <p:nvCxnSpPr>
          <p:cNvPr id="11" name="Straight Arrow Connector 10">
            <a:extLst>
              <a:ext uri="{FF2B5EF4-FFF2-40B4-BE49-F238E27FC236}">
                <a16:creationId xmlns:a16="http://schemas.microsoft.com/office/drawing/2014/main" id="{A9859CD8-3DEB-4506-A834-A8509FC7F973}"/>
              </a:ext>
            </a:extLst>
          </p:cNvPr>
          <p:cNvCxnSpPr>
            <a:cxnSpLocks/>
          </p:cNvCxnSpPr>
          <p:nvPr/>
        </p:nvCxnSpPr>
        <p:spPr>
          <a:xfrm>
            <a:off x="2872087" y="3365118"/>
            <a:ext cx="1516158" cy="1102988"/>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 name="Star: 5 Points 11">
            <a:extLst>
              <a:ext uri="{FF2B5EF4-FFF2-40B4-BE49-F238E27FC236}">
                <a16:creationId xmlns:a16="http://schemas.microsoft.com/office/drawing/2014/main" id="{22F70AFE-E084-4CB9-B9F1-54CA65328B77}"/>
              </a:ext>
            </a:extLst>
          </p:cNvPr>
          <p:cNvSpPr/>
          <p:nvPr/>
        </p:nvSpPr>
        <p:spPr>
          <a:xfrm>
            <a:off x="2512298" y="3275741"/>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tar: 5 Points 12">
            <a:extLst>
              <a:ext uri="{FF2B5EF4-FFF2-40B4-BE49-F238E27FC236}">
                <a16:creationId xmlns:a16="http://schemas.microsoft.com/office/drawing/2014/main" id="{71A5CE9E-C746-45C5-BF3F-2028B2F2AE8A}"/>
              </a:ext>
            </a:extLst>
          </p:cNvPr>
          <p:cNvSpPr/>
          <p:nvPr/>
        </p:nvSpPr>
        <p:spPr>
          <a:xfrm>
            <a:off x="7985500" y="4979203"/>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364A3338-1BD9-40CD-956D-BB04DCB84C8B}"/>
              </a:ext>
            </a:extLst>
          </p:cNvPr>
          <p:cNvCxnSpPr/>
          <p:nvPr/>
        </p:nvCxnSpPr>
        <p:spPr>
          <a:xfrm>
            <a:off x="1275007" y="4480098"/>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E2FF471-B22F-433A-9120-29D555D91D4D}"/>
              </a:ext>
            </a:extLst>
          </p:cNvPr>
          <p:cNvSpPr txBox="1"/>
          <p:nvPr/>
        </p:nvSpPr>
        <p:spPr>
          <a:xfrm>
            <a:off x="7681962" y="4042580"/>
            <a:ext cx="520587" cy="369332"/>
          </a:xfrm>
          <a:prstGeom prst="rect">
            <a:avLst/>
          </a:prstGeom>
          <a:noFill/>
        </p:spPr>
        <p:txBody>
          <a:bodyPr wrap="square" rtlCol="0">
            <a:spAutoFit/>
          </a:bodyPr>
          <a:lstStyle/>
          <a:p>
            <a:pPr algn="r"/>
            <a:r>
              <a:rPr lang="en-US" b="1" dirty="0"/>
              <a:t>F</a:t>
            </a:r>
          </a:p>
        </p:txBody>
      </p:sp>
      <p:sp>
        <p:nvSpPr>
          <p:cNvPr id="17" name="Star: 5 Points 16">
            <a:extLst>
              <a:ext uri="{FF2B5EF4-FFF2-40B4-BE49-F238E27FC236}">
                <a16:creationId xmlns:a16="http://schemas.microsoft.com/office/drawing/2014/main" id="{4A31B0C1-8DF1-4BEC-9770-28C3CAD26EA0}"/>
              </a:ext>
            </a:extLst>
          </p:cNvPr>
          <p:cNvSpPr/>
          <p:nvPr/>
        </p:nvSpPr>
        <p:spPr>
          <a:xfrm>
            <a:off x="7942256" y="4343726"/>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87E44A64-8F6D-4D9D-94A2-DF56F4BE2584}"/>
              </a:ext>
            </a:extLst>
          </p:cNvPr>
          <p:cNvCxnSpPr/>
          <p:nvPr/>
        </p:nvCxnSpPr>
        <p:spPr>
          <a:xfrm>
            <a:off x="1298779" y="3751998"/>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DB5E8EB6-07D0-4C04-B76A-67E33670A8DD}"/>
              </a:ext>
            </a:extLst>
          </p:cNvPr>
          <p:cNvSpPr txBox="1"/>
          <p:nvPr/>
        </p:nvSpPr>
        <p:spPr>
          <a:xfrm>
            <a:off x="745718" y="3940880"/>
            <a:ext cx="520587" cy="369332"/>
          </a:xfrm>
          <a:prstGeom prst="rect">
            <a:avLst/>
          </a:prstGeom>
          <a:noFill/>
        </p:spPr>
        <p:txBody>
          <a:bodyPr wrap="square" rtlCol="0">
            <a:spAutoFit/>
          </a:bodyPr>
          <a:lstStyle/>
          <a:p>
            <a:pPr algn="r"/>
            <a:r>
              <a:rPr lang="en-US" b="1" dirty="0"/>
              <a:t>R</a:t>
            </a:r>
          </a:p>
        </p:txBody>
      </p:sp>
      <p:sp>
        <p:nvSpPr>
          <p:cNvPr id="21" name="TextBox 20">
            <a:extLst>
              <a:ext uri="{FF2B5EF4-FFF2-40B4-BE49-F238E27FC236}">
                <a16:creationId xmlns:a16="http://schemas.microsoft.com/office/drawing/2014/main" id="{D938E1E2-7CD8-4D8A-BF92-C3C03000322A}"/>
              </a:ext>
            </a:extLst>
          </p:cNvPr>
          <p:cNvSpPr txBox="1"/>
          <p:nvPr/>
        </p:nvSpPr>
        <p:spPr>
          <a:xfrm>
            <a:off x="774651" y="4284094"/>
            <a:ext cx="472579" cy="369332"/>
          </a:xfrm>
          <a:prstGeom prst="rect">
            <a:avLst/>
          </a:prstGeom>
          <a:noFill/>
        </p:spPr>
        <p:txBody>
          <a:bodyPr wrap="square" rtlCol="0">
            <a:spAutoFit/>
          </a:bodyPr>
          <a:lstStyle/>
          <a:p>
            <a:pPr algn="r"/>
            <a:r>
              <a:rPr lang="en-US" b="1" dirty="0"/>
              <a:t>S</a:t>
            </a:r>
          </a:p>
        </p:txBody>
      </p:sp>
      <p:sp>
        <p:nvSpPr>
          <p:cNvPr id="22" name="TextBox 21">
            <a:extLst>
              <a:ext uri="{FF2B5EF4-FFF2-40B4-BE49-F238E27FC236}">
                <a16:creationId xmlns:a16="http://schemas.microsoft.com/office/drawing/2014/main" id="{84244DF7-83A7-4B7C-AA87-CBBA93A6263B}"/>
              </a:ext>
            </a:extLst>
          </p:cNvPr>
          <p:cNvSpPr txBox="1"/>
          <p:nvPr/>
        </p:nvSpPr>
        <p:spPr>
          <a:xfrm>
            <a:off x="748359" y="4590561"/>
            <a:ext cx="498872" cy="369332"/>
          </a:xfrm>
          <a:prstGeom prst="rect">
            <a:avLst/>
          </a:prstGeom>
          <a:noFill/>
        </p:spPr>
        <p:txBody>
          <a:bodyPr wrap="square" rtlCol="0">
            <a:spAutoFit/>
          </a:bodyPr>
          <a:lstStyle/>
          <a:p>
            <a:pPr algn="r"/>
            <a:r>
              <a:rPr lang="en-US" b="1" dirty="0"/>
              <a:t>T</a:t>
            </a:r>
          </a:p>
        </p:txBody>
      </p:sp>
      <p:sp>
        <p:nvSpPr>
          <p:cNvPr id="23" name="TextBox 22">
            <a:extLst>
              <a:ext uri="{FF2B5EF4-FFF2-40B4-BE49-F238E27FC236}">
                <a16:creationId xmlns:a16="http://schemas.microsoft.com/office/drawing/2014/main" id="{1E4013BD-678D-4C32-8590-75C1FE5117B2}"/>
              </a:ext>
            </a:extLst>
          </p:cNvPr>
          <p:cNvSpPr txBox="1"/>
          <p:nvPr/>
        </p:nvSpPr>
        <p:spPr>
          <a:xfrm>
            <a:off x="774651" y="4950277"/>
            <a:ext cx="520587" cy="369332"/>
          </a:xfrm>
          <a:prstGeom prst="rect">
            <a:avLst/>
          </a:prstGeom>
          <a:noFill/>
        </p:spPr>
        <p:txBody>
          <a:bodyPr wrap="square" rtlCol="0">
            <a:spAutoFit/>
          </a:bodyPr>
          <a:lstStyle/>
          <a:p>
            <a:pPr algn="r"/>
            <a:r>
              <a:rPr lang="en-US" b="1" dirty="0"/>
              <a:t>U</a:t>
            </a:r>
          </a:p>
        </p:txBody>
      </p:sp>
      <p:sp>
        <p:nvSpPr>
          <p:cNvPr id="24" name="TextBox 23">
            <a:extLst>
              <a:ext uri="{FF2B5EF4-FFF2-40B4-BE49-F238E27FC236}">
                <a16:creationId xmlns:a16="http://schemas.microsoft.com/office/drawing/2014/main" id="{F2278B4E-9E21-4279-99DB-D5B932ADA532}"/>
              </a:ext>
            </a:extLst>
          </p:cNvPr>
          <p:cNvSpPr txBox="1"/>
          <p:nvPr/>
        </p:nvSpPr>
        <p:spPr>
          <a:xfrm>
            <a:off x="2893583" y="3697670"/>
            <a:ext cx="520587" cy="369332"/>
          </a:xfrm>
          <a:prstGeom prst="rect">
            <a:avLst/>
          </a:prstGeom>
          <a:noFill/>
        </p:spPr>
        <p:txBody>
          <a:bodyPr wrap="square" rtlCol="0">
            <a:spAutoFit/>
          </a:bodyPr>
          <a:lstStyle/>
          <a:p>
            <a:pPr algn="r"/>
            <a:r>
              <a:rPr lang="en-US" b="1" dirty="0"/>
              <a:t>B</a:t>
            </a:r>
          </a:p>
        </p:txBody>
      </p:sp>
      <p:sp>
        <p:nvSpPr>
          <p:cNvPr id="25" name="Star: 5 Points 24">
            <a:extLst>
              <a:ext uri="{FF2B5EF4-FFF2-40B4-BE49-F238E27FC236}">
                <a16:creationId xmlns:a16="http://schemas.microsoft.com/office/drawing/2014/main" id="{0A16A0B1-72D2-49F7-905D-F8D95A8512FD}"/>
              </a:ext>
            </a:extLst>
          </p:cNvPr>
          <p:cNvSpPr/>
          <p:nvPr/>
        </p:nvSpPr>
        <p:spPr>
          <a:xfrm>
            <a:off x="3153877" y="3998816"/>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tar: 5 Points 25">
            <a:extLst>
              <a:ext uri="{FF2B5EF4-FFF2-40B4-BE49-F238E27FC236}">
                <a16:creationId xmlns:a16="http://schemas.microsoft.com/office/drawing/2014/main" id="{1F6602E8-4C3D-4247-8A41-95D294B9EAA6}"/>
              </a:ext>
            </a:extLst>
          </p:cNvPr>
          <p:cNvSpPr/>
          <p:nvPr/>
        </p:nvSpPr>
        <p:spPr>
          <a:xfrm>
            <a:off x="5910765" y="3260863"/>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4B91F90-4D70-49D4-86C0-7CD1AD785E0F}"/>
              </a:ext>
            </a:extLst>
          </p:cNvPr>
          <p:cNvSpPr txBox="1"/>
          <p:nvPr/>
        </p:nvSpPr>
        <p:spPr>
          <a:xfrm>
            <a:off x="4381491" y="4048570"/>
            <a:ext cx="520587" cy="369332"/>
          </a:xfrm>
          <a:prstGeom prst="rect">
            <a:avLst/>
          </a:prstGeom>
          <a:noFill/>
        </p:spPr>
        <p:txBody>
          <a:bodyPr wrap="square" rtlCol="0">
            <a:spAutoFit/>
          </a:bodyPr>
          <a:lstStyle/>
          <a:p>
            <a:pPr algn="r"/>
            <a:r>
              <a:rPr lang="en-US" b="1" dirty="0"/>
              <a:t>C</a:t>
            </a:r>
          </a:p>
        </p:txBody>
      </p:sp>
      <p:sp>
        <p:nvSpPr>
          <p:cNvPr id="28" name="Star: 5 Points 27">
            <a:extLst>
              <a:ext uri="{FF2B5EF4-FFF2-40B4-BE49-F238E27FC236}">
                <a16:creationId xmlns:a16="http://schemas.microsoft.com/office/drawing/2014/main" id="{D5565288-BBC3-4D99-A9C6-172AB59D6E8B}"/>
              </a:ext>
            </a:extLst>
          </p:cNvPr>
          <p:cNvSpPr/>
          <p:nvPr/>
        </p:nvSpPr>
        <p:spPr>
          <a:xfrm>
            <a:off x="4641785" y="4349716"/>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5865DC8-7261-46C4-BBB2-F4C8D99875DE}"/>
              </a:ext>
            </a:extLst>
          </p:cNvPr>
          <p:cNvSpPr txBox="1"/>
          <p:nvPr/>
        </p:nvSpPr>
        <p:spPr>
          <a:xfrm>
            <a:off x="8896939" y="3307184"/>
            <a:ext cx="520587" cy="369332"/>
          </a:xfrm>
          <a:prstGeom prst="rect">
            <a:avLst/>
          </a:prstGeom>
          <a:noFill/>
        </p:spPr>
        <p:txBody>
          <a:bodyPr wrap="square" rtlCol="0">
            <a:spAutoFit/>
          </a:bodyPr>
          <a:lstStyle/>
          <a:p>
            <a:pPr algn="r"/>
            <a:r>
              <a:rPr lang="en-US" b="1" dirty="0"/>
              <a:t>H</a:t>
            </a:r>
          </a:p>
        </p:txBody>
      </p:sp>
      <p:sp>
        <p:nvSpPr>
          <p:cNvPr id="30" name="Star: 5 Points 29">
            <a:extLst>
              <a:ext uri="{FF2B5EF4-FFF2-40B4-BE49-F238E27FC236}">
                <a16:creationId xmlns:a16="http://schemas.microsoft.com/office/drawing/2014/main" id="{433A4686-9064-487B-8486-7DBC60CE2E1A}"/>
              </a:ext>
            </a:extLst>
          </p:cNvPr>
          <p:cNvSpPr/>
          <p:nvPr/>
        </p:nvSpPr>
        <p:spPr>
          <a:xfrm>
            <a:off x="9157233" y="3608330"/>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038B216D-634E-4E56-979C-2797514CB691}"/>
              </a:ext>
            </a:extLst>
          </p:cNvPr>
          <p:cNvSpPr txBox="1"/>
          <p:nvPr/>
        </p:nvSpPr>
        <p:spPr>
          <a:xfrm>
            <a:off x="8781002" y="4334172"/>
            <a:ext cx="520587" cy="369332"/>
          </a:xfrm>
          <a:prstGeom prst="rect">
            <a:avLst/>
          </a:prstGeom>
          <a:noFill/>
        </p:spPr>
        <p:txBody>
          <a:bodyPr wrap="square" rtlCol="0">
            <a:spAutoFit/>
          </a:bodyPr>
          <a:lstStyle/>
          <a:p>
            <a:pPr algn="r"/>
            <a:r>
              <a:rPr lang="en-US" b="1" dirty="0"/>
              <a:t>G</a:t>
            </a:r>
          </a:p>
        </p:txBody>
      </p:sp>
      <p:sp>
        <p:nvSpPr>
          <p:cNvPr id="32" name="Star: 5 Points 31">
            <a:extLst>
              <a:ext uri="{FF2B5EF4-FFF2-40B4-BE49-F238E27FC236}">
                <a16:creationId xmlns:a16="http://schemas.microsoft.com/office/drawing/2014/main" id="{BA4AAEAA-2E97-480B-A732-CAA2260C60E9}"/>
              </a:ext>
            </a:extLst>
          </p:cNvPr>
          <p:cNvSpPr/>
          <p:nvPr/>
        </p:nvSpPr>
        <p:spPr>
          <a:xfrm>
            <a:off x="9041296" y="4635318"/>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a:extLst>
              <a:ext uri="{FF2B5EF4-FFF2-40B4-BE49-F238E27FC236}">
                <a16:creationId xmlns:a16="http://schemas.microsoft.com/office/drawing/2014/main" id="{79898F0B-BE70-4730-B79A-497E6D1DE016}"/>
              </a:ext>
            </a:extLst>
          </p:cNvPr>
          <p:cNvCxnSpPr>
            <a:cxnSpLocks/>
          </p:cNvCxnSpPr>
          <p:nvPr/>
        </p:nvCxnSpPr>
        <p:spPr>
          <a:xfrm>
            <a:off x="3434342" y="4192199"/>
            <a:ext cx="1154613" cy="910421"/>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D6478F1-D760-46FB-802F-65B2EE7753EF}"/>
              </a:ext>
            </a:extLst>
          </p:cNvPr>
          <p:cNvCxnSpPr>
            <a:cxnSpLocks/>
          </p:cNvCxnSpPr>
          <p:nvPr/>
        </p:nvCxnSpPr>
        <p:spPr>
          <a:xfrm>
            <a:off x="6279031" y="3384280"/>
            <a:ext cx="1516158" cy="1102988"/>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C3D71B2B-D292-4BC4-8D02-97FB3C3FB263}"/>
              </a:ext>
            </a:extLst>
          </p:cNvPr>
          <p:cNvCxnSpPr>
            <a:cxnSpLocks/>
          </p:cNvCxnSpPr>
          <p:nvPr/>
        </p:nvCxnSpPr>
        <p:spPr>
          <a:xfrm flipV="1">
            <a:off x="8452906" y="4788580"/>
            <a:ext cx="444033" cy="335472"/>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F9B2B7D-EA15-4EE3-9D32-709D4F41E1FB}"/>
              </a:ext>
            </a:extLst>
          </p:cNvPr>
          <p:cNvCxnSpPr>
            <a:cxnSpLocks/>
          </p:cNvCxnSpPr>
          <p:nvPr/>
        </p:nvCxnSpPr>
        <p:spPr>
          <a:xfrm flipV="1">
            <a:off x="8450065" y="3778915"/>
            <a:ext cx="588390" cy="1353613"/>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A5B1FEE0-3116-4A14-BA18-FA428567016C}"/>
              </a:ext>
            </a:extLst>
          </p:cNvPr>
          <p:cNvCxnSpPr>
            <a:cxnSpLocks/>
          </p:cNvCxnSpPr>
          <p:nvPr/>
        </p:nvCxnSpPr>
        <p:spPr>
          <a:xfrm flipV="1">
            <a:off x="5076048" y="3439572"/>
            <a:ext cx="694652" cy="1027836"/>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 name="Freeform: Shape 37">
            <a:extLst>
              <a:ext uri="{FF2B5EF4-FFF2-40B4-BE49-F238E27FC236}">
                <a16:creationId xmlns:a16="http://schemas.microsoft.com/office/drawing/2014/main" id="{9B421A20-6A9F-4BDB-8350-31A698573B54}"/>
              </a:ext>
            </a:extLst>
          </p:cNvPr>
          <p:cNvSpPr/>
          <p:nvPr/>
        </p:nvSpPr>
        <p:spPr>
          <a:xfrm>
            <a:off x="4847428" y="2745138"/>
            <a:ext cx="1165151" cy="2894121"/>
          </a:xfrm>
          <a:custGeom>
            <a:avLst/>
            <a:gdLst>
              <a:gd name="connsiteX0" fmla="*/ 718631 w 1165151"/>
              <a:gd name="connsiteY0" fmla="*/ 0 h 2894121"/>
              <a:gd name="connsiteX1" fmla="*/ 8417 w 1165151"/>
              <a:gd name="connsiteY1" fmla="*/ 1074198 h 2894121"/>
              <a:gd name="connsiteX2" fmla="*/ 1144759 w 1165151"/>
              <a:gd name="connsiteY2" fmla="*/ 1908699 h 2894121"/>
              <a:gd name="connsiteX3" fmla="*/ 629854 w 1165151"/>
              <a:gd name="connsiteY3" fmla="*/ 2894121 h 2894121"/>
            </a:gdLst>
            <a:ahLst/>
            <a:cxnLst>
              <a:cxn ang="0">
                <a:pos x="connsiteX0" y="connsiteY0"/>
              </a:cxn>
              <a:cxn ang="0">
                <a:pos x="connsiteX1" y="connsiteY1"/>
              </a:cxn>
              <a:cxn ang="0">
                <a:pos x="connsiteX2" y="connsiteY2"/>
              </a:cxn>
              <a:cxn ang="0">
                <a:pos x="connsiteX3" y="connsiteY3"/>
              </a:cxn>
            </a:cxnLst>
            <a:rect l="l" t="t" r="r" b="b"/>
            <a:pathLst>
              <a:path w="1165151" h="2894121">
                <a:moveTo>
                  <a:pt x="718631" y="0"/>
                </a:moveTo>
                <a:cubicBezTo>
                  <a:pt x="328013" y="378041"/>
                  <a:pt x="-62604" y="756082"/>
                  <a:pt x="8417" y="1074198"/>
                </a:cubicBezTo>
                <a:cubicBezTo>
                  <a:pt x="79438" y="1392315"/>
                  <a:pt x="1041186" y="1605379"/>
                  <a:pt x="1144759" y="1908699"/>
                </a:cubicBezTo>
                <a:cubicBezTo>
                  <a:pt x="1248332" y="2212020"/>
                  <a:pt x="939093" y="2553070"/>
                  <a:pt x="629854" y="2894121"/>
                </a:cubicBezTo>
              </a:path>
            </a:pathLst>
          </a:cu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Speech Bubble: Oval 38">
            <a:extLst>
              <a:ext uri="{FF2B5EF4-FFF2-40B4-BE49-F238E27FC236}">
                <a16:creationId xmlns:a16="http://schemas.microsoft.com/office/drawing/2014/main" id="{96128ABF-B517-40DB-9B72-87FB52FF27DA}"/>
              </a:ext>
            </a:extLst>
          </p:cNvPr>
          <p:cNvSpPr/>
          <p:nvPr/>
        </p:nvSpPr>
        <p:spPr>
          <a:xfrm>
            <a:off x="7306322" y="2745138"/>
            <a:ext cx="2235434" cy="612648"/>
          </a:xfrm>
          <a:prstGeom prst="wedgeEllipseCallout">
            <a:avLst>
              <a:gd name="adj1" fmla="val -117804"/>
              <a:gd name="adj2" fmla="val 2204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A “cut” across the system</a:t>
            </a:r>
          </a:p>
        </p:txBody>
      </p:sp>
      <p:sp>
        <p:nvSpPr>
          <p:cNvPr id="40" name="TextBox 39">
            <a:extLst>
              <a:ext uri="{FF2B5EF4-FFF2-40B4-BE49-F238E27FC236}">
                <a16:creationId xmlns:a16="http://schemas.microsoft.com/office/drawing/2014/main" id="{A5142000-F45A-4754-BDBB-5071515C316C}"/>
              </a:ext>
            </a:extLst>
          </p:cNvPr>
          <p:cNvSpPr txBox="1"/>
          <p:nvPr/>
        </p:nvSpPr>
        <p:spPr>
          <a:xfrm>
            <a:off x="5632057" y="2940867"/>
            <a:ext cx="520587" cy="369332"/>
          </a:xfrm>
          <a:prstGeom prst="rect">
            <a:avLst/>
          </a:prstGeom>
          <a:noFill/>
        </p:spPr>
        <p:txBody>
          <a:bodyPr wrap="square" rtlCol="0">
            <a:spAutoFit/>
          </a:bodyPr>
          <a:lstStyle/>
          <a:p>
            <a:pPr algn="r"/>
            <a:r>
              <a:rPr lang="en-US" b="1" dirty="0"/>
              <a:t>D</a:t>
            </a:r>
          </a:p>
        </p:txBody>
      </p:sp>
      <p:sp>
        <p:nvSpPr>
          <p:cNvPr id="41" name="TextBox 40">
            <a:extLst>
              <a:ext uri="{FF2B5EF4-FFF2-40B4-BE49-F238E27FC236}">
                <a16:creationId xmlns:a16="http://schemas.microsoft.com/office/drawing/2014/main" id="{7139C91B-D197-4265-B399-18DF94E4AE24}"/>
              </a:ext>
            </a:extLst>
          </p:cNvPr>
          <p:cNvSpPr txBox="1"/>
          <p:nvPr/>
        </p:nvSpPr>
        <p:spPr>
          <a:xfrm>
            <a:off x="238539" y="6309360"/>
            <a:ext cx="5049078" cy="369332"/>
          </a:xfrm>
          <a:prstGeom prst="rect">
            <a:avLst/>
          </a:prstGeom>
          <a:noFill/>
        </p:spPr>
        <p:txBody>
          <a:bodyPr wrap="square" rtlCol="0">
            <a:spAutoFit/>
          </a:bodyPr>
          <a:lstStyle/>
          <a:p>
            <a:r>
              <a:rPr lang="en-US" dirty="0"/>
              <a:t>Drill down: </a:t>
            </a:r>
            <a:r>
              <a:rPr lang="en-US" b="1" dirty="0"/>
              <a:t>C</a:t>
            </a:r>
            <a:r>
              <a:rPr lang="en-US" dirty="0"/>
              <a:t>onsistency</a:t>
            </a:r>
          </a:p>
        </p:txBody>
      </p:sp>
    </p:spTree>
    <p:extLst>
      <p:ext uri="{BB962C8B-B14F-4D97-AF65-F5344CB8AC3E}">
        <p14:creationId xmlns:p14="http://schemas.microsoft.com/office/powerpoint/2010/main" val="132273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randombar(horizontal)">
                                      <p:cBhvr>
                                        <p:cTn id="1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AF00CF5F-C6B1-4197-8EBF-20472EC3AFCC}"/>
              </a:ext>
            </a:extLst>
          </p:cNvPr>
          <p:cNvCxnSpPr/>
          <p:nvPr/>
        </p:nvCxnSpPr>
        <p:spPr>
          <a:xfrm>
            <a:off x="1318251" y="4788580"/>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7D3F7AF-19C9-44C3-962B-98FBBCEFF638}"/>
              </a:ext>
            </a:extLst>
          </p:cNvPr>
          <p:cNvCxnSpPr/>
          <p:nvPr/>
        </p:nvCxnSpPr>
        <p:spPr>
          <a:xfrm>
            <a:off x="1275007" y="4153103"/>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9853EA1-CE83-4EC6-9613-47F21DE1A103}"/>
              </a:ext>
            </a:extLst>
          </p:cNvPr>
          <p:cNvSpPr>
            <a:spLocks noGrp="1"/>
          </p:cNvSpPr>
          <p:nvPr>
            <p:ph type="title"/>
          </p:nvPr>
        </p:nvSpPr>
        <p:spPr/>
        <p:txBody>
          <a:bodyPr/>
          <a:lstStyle/>
          <a:p>
            <a:r>
              <a:rPr lang="en-US" dirty="0"/>
              <a:t>Stretching and shrinking timelines</a:t>
            </a:r>
          </a:p>
        </p:txBody>
      </p:sp>
      <p:sp>
        <p:nvSpPr>
          <p:cNvPr id="3" name="Content Placeholder 2">
            <a:extLst>
              <a:ext uri="{FF2B5EF4-FFF2-40B4-BE49-F238E27FC236}">
                <a16:creationId xmlns:a16="http://schemas.microsoft.com/office/drawing/2014/main" id="{0144391C-95AA-4AB5-A385-00641522796F}"/>
              </a:ext>
            </a:extLst>
          </p:cNvPr>
          <p:cNvSpPr>
            <a:spLocks noGrp="1"/>
          </p:cNvSpPr>
          <p:nvPr>
            <p:ph idx="1"/>
          </p:nvPr>
        </p:nvSpPr>
        <p:spPr/>
        <p:txBody>
          <a:bodyPr/>
          <a:lstStyle/>
          <a:p>
            <a:r>
              <a:rPr lang="en-US" dirty="0"/>
              <a:t>Faster execution pulls events to the left...  Slower would push to the right</a:t>
            </a:r>
          </a:p>
        </p:txBody>
      </p:sp>
      <p:sp>
        <p:nvSpPr>
          <p:cNvPr id="4" name="Footer Placeholder 3">
            <a:extLst>
              <a:ext uri="{FF2B5EF4-FFF2-40B4-BE49-F238E27FC236}">
                <a16:creationId xmlns:a16="http://schemas.microsoft.com/office/drawing/2014/main" id="{21B8D6FE-C032-483F-A039-055B0B6940D5}"/>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5F34EC9C-01CD-45E9-8018-39FB9646AC04}"/>
              </a:ext>
            </a:extLst>
          </p:cNvPr>
          <p:cNvSpPr>
            <a:spLocks noGrp="1"/>
          </p:cNvSpPr>
          <p:nvPr>
            <p:ph type="sldNum" sz="quarter" idx="12"/>
          </p:nvPr>
        </p:nvSpPr>
        <p:spPr/>
        <p:txBody>
          <a:bodyPr/>
          <a:lstStyle/>
          <a:p>
            <a:fld id="{3C974458-8A97-4835-BF79-1FB6D7856C21}" type="slidenum">
              <a:rPr lang="en-US" smtClean="0"/>
              <a:t>24</a:t>
            </a:fld>
            <a:endParaRPr lang="en-US"/>
          </a:p>
        </p:txBody>
      </p:sp>
      <p:cxnSp>
        <p:nvCxnSpPr>
          <p:cNvPr id="6" name="Straight Arrow Connector 5">
            <a:extLst>
              <a:ext uri="{FF2B5EF4-FFF2-40B4-BE49-F238E27FC236}">
                <a16:creationId xmlns:a16="http://schemas.microsoft.com/office/drawing/2014/main" id="{AEB02694-C081-4045-9285-F98014C5B4F4}"/>
              </a:ext>
            </a:extLst>
          </p:cNvPr>
          <p:cNvCxnSpPr>
            <a:cxnSpLocks/>
          </p:cNvCxnSpPr>
          <p:nvPr/>
        </p:nvCxnSpPr>
        <p:spPr>
          <a:xfrm>
            <a:off x="1318251" y="3408725"/>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7082AA3-64FD-45AE-97BD-C58278C15237}"/>
              </a:ext>
            </a:extLst>
          </p:cNvPr>
          <p:cNvCxnSpPr/>
          <p:nvPr/>
        </p:nvCxnSpPr>
        <p:spPr>
          <a:xfrm>
            <a:off x="1318251" y="5115575"/>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30FCC4A-DEDE-4AD4-89AF-17511B7F4CFD}"/>
              </a:ext>
            </a:extLst>
          </p:cNvPr>
          <p:cNvSpPr txBox="1"/>
          <p:nvPr/>
        </p:nvSpPr>
        <p:spPr>
          <a:xfrm>
            <a:off x="726643" y="3178763"/>
            <a:ext cx="520587" cy="369332"/>
          </a:xfrm>
          <a:prstGeom prst="rect">
            <a:avLst/>
          </a:prstGeom>
          <a:noFill/>
        </p:spPr>
        <p:txBody>
          <a:bodyPr wrap="square" rtlCol="0">
            <a:spAutoFit/>
          </a:bodyPr>
          <a:lstStyle/>
          <a:p>
            <a:pPr algn="r"/>
            <a:r>
              <a:rPr lang="en-US" b="1" dirty="0"/>
              <a:t>P</a:t>
            </a:r>
          </a:p>
        </p:txBody>
      </p:sp>
      <p:sp>
        <p:nvSpPr>
          <p:cNvPr id="9" name="TextBox 8">
            <a:extLst>
              <a:ext uri="{FF2B5EF4-FFF2-40B4-BE49-F238E27FC236}">
                <a16:creationId xmlns:a16="http://schemas.microsoft.com/office/drawing/2014/main" id="{B65DD9D5-4DD5-4BD4-8955-216E5F7DDCDB}"/>
              </a:ext>
            </a:extLst>
          </p:cNvPr>
          <p:cNvSpPr txBox="1"/>
          <p:nvPr/>
        </p:nvSpPr>
        <p:spPr>
          <a:xfrm>
            <a:off x="745718" y="3555046"/>
            <a:ext cx="520587" cy="369332"/>
          </a:xfrm>
          <a:prstGeom prst="rect">
            <a:avLst/>
          </a:prstGeom>
          <a:noFill/>
        </p:spPr>
        <p:txBody>
          <a:bodyPr wrap="square" rtlCol="0">
            <a:spAutoFit/>
          </a:bodyPr>
          <a:lstStyle/>
          <a:p>
            <a:pPr algn="r"/>
            <a:r>
              <a:rPr lang="en-US" b="1" dirty="0"/>
              <a:t>Q</a:t>
            </a:r>
          </a:p>
        </p:txBody>
      </p:sp>
      <p:sp>
        <p:nvSpPr>
          <p:cNvPr id="10" name="TextBox 9">
            <a:extLst>
              <a:ext uri="{FF2B5EF4-FFF2-40B4-BE49-F238E27FC236}">
                <a16:creationId xmlns:a16="http://schemas.microsoft.com/office/drawing/2014/main" id="{66A94A3A-C4FB-4FAA-80C5-DD6D195BDB06}"/>
              </a:ext>
            </a:extLst>
          </p:cNvPr>
          <p:cNvSpPr txBox="1"/>
          <p:nvPr/>
        </p:nvSpPr>
        <p:spPr>
          <a:xfrm>
            <a:off x="7725206" y="4678057"/>
            <a:ext cx="520587" cy="369332"/>
          </a:xfrm>
          <a:prstGeom prst="rect">
            <a:avLst/>
          </a:prstGeom>
          <a:noFill/>
        </p:spPr>
        <p:txBody>
          <a:bodyPr wrap="square" rtlCol="0">
            <a:spAutoFit/>
          </a:bodyPr>
          <a:lstStyle/>
          <a:p>
            <a:pPr algn="r"/>
            <a:r>
              <a:rPr lang="en-US" b="1" dirty="0"/>
              <a:t>E</a:t>
            </a:r>
          </a:p>
        </p:txBody>
      </p:sp>
      <p:cxnSp>
        <p:nvCxnSpPr>
          <p:cNvPr id="11" name="Straight Arrow Connector 10">
            <a:extLst>
              <a:ext uri="{FF2B5EF4-FFF2-40B4-BE49-F238E27FC236}">
                <a16:creationId xmlns:a16="http://schemas.microsoft.com/office/drawing/2014/main" id="{A9859CD8-3DEB-4506-A834-A8509FC7F973}"/>
              </a:ext>
            </a:extLst>
          </p:cNvPr>
          <p:cNvCxnSpPr>
            <a:cxnSpLocks/>
          </p:cNvCxnSpPr>
          <p:nvPr/>
        </p:nvCxnSpPr>
        <p:spPr>
          <a:xfrm>
            <a:off x="2872087" y="3365118"/>
            <a:ext cx="1516158" cy="1102988"/>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 name="Star: 5 Points 11">
            <a:extLst>
              <a:ext uri="{FF2B5EF4-FFF2-40B4-BE49-F238E27FC236}">
                <a16:creationId xmlns:a16="http://schemas.microsoft.com/office/drawing/2014/main" id="{22F70AFE-E084-4CB9-B9F1-54CA65328B77}"/>
              </a:ext>
            </a:extLst>
          </p:cNvPr>
          <p:cNvSpPr/>
          <p:nvPr/>
        </p:nvSpPr>
        <p:spPr>
          <a:xfrm>
            <a:off x="2512298" y="3275741"/>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tar: 5 Points 12">
            <a:extLst>
              <a:ext uri="{FF2B5EF4-FFF2-40B4-BE49-F238E27FC236}">
                <a16:creationId xmlns:a16="http://schemas.microsoft.com/office/drawing/2014/main" id="{71A5CE9E-C746-45C5-BF3F-2028B2F2AE8A}"/>
              </a:ext>
            </a:extLst>
          </p:cNvPr>
          <p:cNvSpPr/>
          <p:nvPr/>
        </p:nvSpPr>
        <p:spPr>
          <a:xfrm>
            <a:off x="7706793" y="4998512"/>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364A3338-1BD9-40CD-956D-BB04DCB84C8B}"/>
              </a:ext>
            </a:extLst>
          </p:cNvPr>
          <p:cNvCxnSpPr/>
          <p:nvPr/>
        </p:nvCxnSpPr>
        <p:spPr>
          <a:xfrm>
            <a:off x="1275007" y="4480098"/>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E2FF471-B22F-433A-9120-29D555D91D4D}"/>
              </a:ext>
            </a:extLst>
          </p:cNvPr>
          <p:cNvSpPr txBox="1"/>
          <p:nvPr/>
        </p:nvSpPr>
        <p:spPr>
          <a:xfrm>
            <a:off x="7681962" y="4042580"/>
            <a:ext cx="520587" cy="369332"/>
          </a:xfrm>
          <a:prstGeom prst="rect">
            <a:avLst/>
          </a:prstGeom>
          <a:noFill/>
        </p:spPr>
        <p:txBody>
          <a:bodyPr wrap="square" rtlCol="0">
            <a:spAutoFit/>
          </a:bodyPr>
          <a:lstStyle/>
          <a:p>
            <a:pPr algn="r"/>
            <a:r>
              <a:rPr lang="en-US" b="1" dirty="0"/>
              <a:t>F</a:t>
            </a:r>
          </a:p>
        </p:txBody>
      </p:sp>
      <p:sp>
        <p:nvSpPr>
          <p:cNvPr id="17" name="Star: 5 Points 16">
            <a:extLst>
              <a:ext uri="{FF2B5EF4-FFF2-40B4-BE49-F238E27FC236}">
                <a16:creationId xmlns:a16="http://schemas.microsoft.com/office/drawing/2014/main" id="{4A31B0C1-8DF1-4BEC-9770-28C3CAD26EA0}"/>
              </a:ext>
            </a:extLst>
          </p:cNvPr>
          <p:cNvSpPr/>
          <p:nvPr/>
        </p:nvSpPr>
        <p:spPr>
          <a:xfrm>
            <a:off x="7942256" y="4343726"/>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87E44A64-8F6D-4D9D-94A2-DF56F4BE2584}"/>
              </a:ext>
            </a:extLst>
          </p:cNvPr>
          <p:cNvCxnSpPr>
            <a:cxnSpLocks/>
          </p:cNvCxnSpPr>
          <p:nvPr/>
        </p:nvCxnSpPr>
        <p:spPr>
          <a:xfrm>
            <a:off x="1298779" y="3757530"/>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DB5E8EB6-07D0-4C04-B76A-67E33670A8DD}"/>
              </a:ext>
            </a:extLst>
          </p:cNvPr>
          <p:cNvSpPr txBox="1"/>
          <p:nvPr/>
        </p:nvSpPr>
        <p:spPr>
          <a:xfrm>
            <a:off x="745718" y="3940880"/>
            <a:ext cx="520587" cy="369332"/>
          </a:xfrm>
          <a:prstGeom prst="rect">
            <a:avLst/>
          </a:prstGeom>
          <a:noFill/>
        </p:spPr>
        <p:txBody>
          <a:bodyPr wrap="square" rtlCol="0">
            <a:spAutoFit/>
          </a:bodyPr>
          <a:lstStyle/>
          <a:p>
            <a:pPr algn="r"/>
            <a:r>
              <a:rPr lang="en-US" b="1" dirty="0"/>
              <a:t>R</a:t>
            </a:r>
          </a:p>
        </p:txBody>
      </p:sp>
      <p:sp>
        <p:nvSpPr>
          <p:cNvPr id="21" name="TextBox 20">
            <a:extLst>
              <a:ext uri="{FF2B5EF4-FFF2-40B4-BE49-F238E27FC236}">
                <a16:creationId xmlns:a16="http://schemas.microsoft.com/office/drawing/2014/main" id="{D938E1E2-7CD8-4D8A-BF92-C3C03000322A}"/>
              </a:ext>
            </a:extLst>
          </p:cNvPr>
          <p:cNvSpPr txBox="1"/>
          <p:nvPr/>
        </p:nvSpPr>
        <p:spPr>
          <a:xfrm>
            <a:off x="774651" y="4284094"/>
            <a:ext cx="472579" cy="369332"/>
          </a:xfrm>
          <a:prstGeom prst="rect">
            <a:avLst/>
          </a:prstGeom>
          <a:noFill/>
        </p:spPr>
        <p:txBody>
          <a:bodyPr wrap="square" rtlCol="0">
            <a:spAutoFit/>
          </a:bodyPr>
          <a:lstStyle/>
          <a:p>
            <a:pPr algn="r"/>
            <a:r>
              <a:rPr lang="en-US" b="1" dirty="0"/>
              <a:t>S</a:t>
            </a:r>
          </a:p>
        </p:txBody>
      </p:sp>
      <p:sp>
        <p:nvSpPr>
          <p:cNvPr id="22" name="TextBox 21">
            <a:extLst>
              <a:ext uri="{FF2B5EF4-FFF2-40B4-BE49-F238E27FC236}">
                <a16:creationId xmlns:a16="http://schemas.microsoft.com/office/drawing/2014/main" id="{84244DF7-83A7-4B7C-AA87-CBBA93A6263B}"/>
              </a:ext>
            </a:extLst>
          </p:cNvPr>
          <p:cNvSpPr txBox="1"/>
          <p:nvPr/>
        </p:nvSpPr>
        <p:spPr>
          <a:xfrm>
            <a:off x="748359" y="4590561"/>
            <a:ext cx="498872" cy="369332"/>
          </a:xfrm>
          <a:prstGeom prst="rect">
            <a:avLst/>
          </a:prstGeom>
          <a:noFill/>
        </p:spPr>
        <p:txBody>
          <a:bodyPr wrap="square" rtlCol="0">
            <a:spAutoFit/>
          </a:bodyPr>
          <a:lstStyle/>
          <a:p>
            <a:pPr algn="r"/>
            <a:r>
              <a:rPr lang="en-US" b="1" dirty="0"/>
              <a:t>T</a:t>
            </a:r>
          </a:p>
        </p:txBody>
      </p:sp>
      <p:sp>
        <p:nvSpPr>
          <p:cNvPr id="23" name="TextBox 22">
            <a:extLst>
              <a:ext uri="{FF2B5EF4-FFF2-40B4-BE49-F238E27FC236}">
                <a16:creationId xmlns:a16="http://schemas.microsoft.com/office/drawing/2014/main" id="{1E4013BD-678D-4C32-8590-75C1FE5117B2}"/>
              </a:ext>
            </a:extLst>
          </p:cNvPr>
          <p:cNvSpPr txBox="1"/>
          <p:nvPr/>
        </p:nvSpPr>
        <p:spPr>
          <a:xfrm>
            <a:off x="774651" y="4950277"/>
            <a:ext cx="520587" cy="369332"/>
          </a:xfrm>
          <a:prstGeom prst="rect">
            <a:avLst/>
          </a:prstGeom>
          <a:noFill/>
        </p:spPr>
        <p:txBody>
          <a:bodyPr wrap="square" rtlCol="0">
            <a:spAutoFit/>
          </a:bodyPr>
          <a:lstStyle/>
          <a:p>
            <a:pPr algn="r"/>
            <a:r>
              <a:rPr lang="en-US" b="1" dirty="0"/>
              <a:t>U</a:t>
            </a:r>
          </a:p>
        </p:txBody>
      </p:sp>
      <p:sp>
        <p:nvSpPr>
          <p:cNvPr id="24" name="TextBox 23">
            <a:extLst>
              <a:ext uri="{FF2B5EF4-FFF2-40B4-BE49-F238E27FC236}">
                <a16:creationId xmlns:a16="http://schemas.microsoft.com/office/drawing/2014/main" id="{F2278B4E-9E21-4279-99DB-D5B932ADA532}"/>
              </a:ext>
            </a:extLst>
          </p:cNvPr>
          <p:cNvSpPr txBox="1"/>
          <p:nvPr/>
        </p:nvSpPr>
        <p:spPr>
          <a:xfrm>
            <a:off x="2893583" y="3697670"/>
            <a:ext cx="520587" cy="369332"/>
          </a:xfrm>
          <a:prstGeom prst="rect">
            <a:avLst/>
          </a:prstGeom>
          <a:noFill/>
        </p:spPr>
        <p:txBody>
          <a:bodyPr wrap="square" rtlCol="0">
            <a:spAutoFit/>
          </a:bodyPr>
          <a:lstStyle/>
          <a:p>
            <a:pPr algn="r"/>
            <a:r>
              <a:rPr lang="en-US" b="1" dirty="0"/>
              <a:t>B</a:t>
            </a:r>
          </a:p>
        </p:txBody>
      </p:sp>
      <p:sp>
        <p:nvSpPr>
          <p:cNvPr id="25" name="Star: 5 Points 24">
            <a:extLst>
              <a:ext uri="{FF2B5EF4-FFF2-40B4-BE49-F238E27FC236}">
                <a16:creationId xmlns:a16="http://schemas.microsoft.com/office/drawing/2014/main" id="{0A16A0B1-72D2-49F7-905D-F8D95A8512FD}"/>
              </a:ext>
            </a:extLst>
          </p:cNvPr>
          <p:cNvSpPr/>
          <p:nvPr/>
        </p:nvSpPr>
        <p:spPr>
          <a:xfrm>
            <a:off x="3153877" y="3998816"/>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tar: 5 Points 25">
            <a:extLst>
              <a:ext uri="{FF2B5EF4-FFF2-40B4-BE49-F238E27FC236}">
                <a16:creationId xmlns:a16="http://schemas.microsoft.com/office/drawing/2014/main" id="{1F6602E8-4C3D-4247-8A41-95D294B9EAA6}"/>
              </a:ext>
            </a:extLst>
          </p:cNvPr>
          <p:cNvSpPr/>
          <p:nvPr/>
        </p:nvSpPr>
        <p:spPr>
          <a:xfrm>
            <a:off x="6317341" y="3247616"/>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4B91F90-4D70-49D4-86C0-7CD1AD785E0F}"/>
              </a:ext>
            </a:extLst>
          </p:cNvPr>
          <p:cNvSpPr txBox="1"/>
          <p:nvPr/>
        </p:nvSpPr>
        <p:spPr>
          <a:xfrm>
            <a:off x="4381491" y="4048570"/>
            <a:ext cx="520587" cy="369332"/>
          </a:xfrm>
          <a:prstGeom prst="rect">
            <a:avLst/>
          </a:prstGeom>
          <a:noFill/>
        </p:spPr>
        <p:txBody>
          <a:bodyPr wrap="square" rtlCol="0">
            <a:spAutoFit/>
          </a:bodyPr>
          <a:lstStyle/>
          <a:p>
            <a:pPr algn="r"/>
            <a:r>
              <a:rPr lang="en-US" b="1" dirty="0"/>
              <a:t>C</a:t>
            </a:r>
          </a:p>
        </p:txBody>
      </p:sp>
      <p:sp>
        <p:nvSpPr>
          <p:cNvPr id="28" name="Star: 5 Points 27">
            <a:extLst>
              <a:ext uri="{FF2B5EF4-FFF2-40B4-BE49-F238E27FC236}">
                <a16:creationId xmlns:a16="http://schemas.microsoft.com/office/drawing/2014/main" id="{D5565288-BBC3-4D99-A9C6-172AB59D6E8B}"/>
              </a:ext>
            </a:extLst>
          </p:cNvPr>
          <p:cNvSpPr/>
          <p:nvPr/>
        </p:nvSpPr>
        <p:spPr>
          <a:xfrm>
            <a:off x="4641785" y="4349716"/>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5865DC8-7261-46C4-BBB2-F4C8D99875DE}"/>
              </a:ext>
            </a:extLst>
          </p:cNvPr>
          <p:cNvSpPr txBox="1"/>
          <p:nvPr/>
        </p:nvSpPr>
        <p:spPr>
          <a:xfrm>
            <a:off x="8896939" y="3307184"/>
            <a:ext cx="520587" cy="369332"/>
          </a:xfrm>
          <a:prstGeom prst="rect">
            <a:avLst/>
          </a:prstGeom>
          <a:noFill/>
        </p:spPr>
        <p:txBody>
          <a:bodyPr wrap="square" rtlCol="0">
            <a:spAutoFit/>
          </a:bodyPr>
          <a:lstStyle/>
          <a:p>
            <a:pPr algn="r"/>
            <a:r>
              <a:rPr lang="en-US" b="1" dirty="0"/>
              <a:t>H</a:t>
            </a:r>
          </a:p>
        </p:txBody>
      </p:sp>
      <p:sp>
        <p:nvSpPr>
          <p:cNvPr id="30" name="Star: 5 Points 29">
            <a:extLst>
              <a:ext uri="{FF2B5EF4-FFF2-40B4-BE49-F238E27FC236}">
                <a16:creationId xmlns:a16="http://schemas.microsoft.com/office/drawing/2014/main" id="{433A4686-9064-487B-8486-7DBC60CE2E1A}"/>
              </a:ext>
            </a:extLst>
          </p:cNvPr>
          <p:cNvSpPr/>
          <p:nvPr/>
        </p:nvSpPr>
        <p:spPr>
          <a:xfrm>
            <a:off x="9674668" y="3595757"/>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038B216D-634E-4E56-979C-2797514CB691}"/>
              </a:ext>
            </a:extLst>
          </p:cNvPr>
          <p:cNvSpPr txBox="1"/>
          <p:nvPr/>
        </p:nvSpPr>
        <p:spPr>
          <a:xfrm>
            <a:off x="8781002" y="4334172"/>
            <a:ext cx="520587" cy="369332"/>
          </a:xfrm>
          <a:prstGeom prst="rect">
            <a:avLst/>
          </a:prstGeom>
          <a:noFill/>
        </p:spPr>
        <p:txBody>
          <a:bodyPr wrap="square" rtlCol="0">
            <a:spAutoFit/>
          </a:bodyPr>
          <a:lstStyle/>
          <a:p>
            <a:pPr algn="r"/>
            <a:r>
              <a:rPr lang="en-US" b="1" dirty="0"/>
              <a:t>G</a:t>
            </a:r>
          </a:p>
        </p:txBody>
      </p:sp>
      <p:sp>
        <p:nvSpPr>
          <p:cNvPr id="32" name="Star: 5 Points 31">
            <a:extLst>
              <a:ext uri="{FF2B5EF4-FFF2-40B4-BE49-F238E27FC236}">
                <a16:creationId xmlns:a16="http://schemas.microsoft.com/office/drawing/2014/main" id="{BA4AAEAA-2E97-480B-A732-CAA2260C60E9}"/>
              </a:ext>
            </a:extLst>
          </p:cNvPr>
          <p:cNvSpPr/>
          <p:nvPr/>
        </p:nvSpPr>
        <p:spPr>
          <a:xfrm>
            <a:off x="8457197" y="4641443"/>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a:extLst>
              <a:ext uri="{FF2B5EF4-FFF2-40B4-BE49-F238E27FC236}">
                <a16:creationId xmlns:a16="http://schemas.microsoft.com/office/drawing/2014/main" id="{79898F0B-BE70-4730-B79A-497E6D1DE016}"/>
              </a:ext>
            </a:extLst>
          </p:cNvPr>
          <p:cNvCxnSpPr>
            <a:cxnSpLocks/>
          </p:cNvCxnSpPr>
          <p:nvPr/>
        </p:nvCxnSpPr>
        <p:spPr>
          <a:xfrm>
            <a:off x="3434342" y="4192199"/>
            <a:ext cx="1154613" cy="910421"/>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D6478F1-D760-46FB-802F-65B2EE7753EF}"/>
              </a:ext>
            </a:extLst>
          </p:cNvPr>
          <p:cNvCxnSpPr>
            <a:cxnSpLocks/>
          </p:cNvCxnSpPr>
          <p:nvPr/>
        </p:nvCxnSpPr>
        <p:spPr>
          <a:xfrm>
            <a:off x="6676837" y="3425972"/>
            <a:ext cx="1118352" cy="1061296"/>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C3D71B2B-D292-4BC4-8D02-97FB3C3FB263}"/>
              </a:ext>
            </a:extLst>
          </p:cNvPr>
          <p:cNvCxnSpPr>
            <a:cxnSpLocks/>
          </p:cNvCxnSpPr>
          <p:nvPr/>
        </p:nvCxnSpPr>
        <p:spPr>
          <a:xfrm flipV="1">
            <a:off x="8039713" y="4801214"/>
            <a:ext cx="444033" cy="335472"/>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F9B2B7D-EA15-4EE3-9D32-709D4F41E1FB}"/>
              </a:ext>
            </a:extLst>
          </p:cNvPr>
          <p:cNvCxnSpPr>
            <a:cxnSpLocks/>
            <a:stCxn id="13" idx="4"/>
          </p:cNvCxnSpPr>
          <p:nvPr/>
        </p:nvCxnSpPr>
        <p:spPr>
          <a:xfrm flipV="1">
            <a:off x="7964245" y="3775900"/>
            <a:ext cx="1544654" cy="1316894"/>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A5B1FEE0-3116-4A14-BA18-FA428567016C}"/>
              </a:ext>
            </a:extLst>
          </p:cNvPr>
          <p:cNvCxnSpPr>
            <a:cxnSpLocks/>
          </p:cNvCxnSpPr>
          <p:nvPr/>
        </p:nvCxnSpPr>
        <p:spPr>
          <a:xfrm flipV="1">
            <a:off x="5076048" y="3440581"/>
            <a:ext cx="1222157" cy="1026827"/>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A5142000-F45A-4754-BDBB-5071515C316C}"/>
              </a:ext>
            </a:extLst>
          </p:cNvPr>
          <p:cNvSpPr txBox="1"/>
          <p:nvPr/>
        </p:nvSpPr>
        <p:spPr>
          <a:xfrm>
            <a:off x="5632057" y="2940867"/>
            <a:ext cx="520587" cy="369332"/>
          </a:xfrm>
          <a:prstGeom prst="rect">
            <a:avLst/>
          </a:prstGeom>
          <a:noFill/>
        </p:spPr>
        <p:txBody>
          <a:bodyPr wrap="square" rtlCol="0">
            <a:spAutoFit/>
          </a:bodyPr>
          <a:lstStyle/>
          <a:p>
            <a:pPr algn="r"/>
            <a:r>
              <a:rPr lang="en-US" b="1" dirty="0"/>
              <a:t>D</a:t>
            </a:r>
          </a:p>
        </p:txBody>
      </p:sp>
      <p:sp>
        <p:nvSpPr>
          <p:cNvPr id="41" name="TextBox 40">
            <a:extLst>
              <a:ext uri="{FF2B5EF4-FFF2-40B4-BE49-F238E27FC236}">
                <a16:creationId xmlns:a16="http://schemas.microsoft.com/office/drawing/2014/main" id="{7139C91B-D197-4265-B399-18DF94E4AE24}"/>
              </a:ext>
            </a:extLst>
          </p:cNvPr>
          <p:cNvSpPr txBox="1"/>
          <p:nvPr/>
        </p:nvSpPr>
        <p:spPr>
          <a:xfrm>
            <a:off x="238539" y="6309360"/>
            <a:ext cx="5049078" cy="369332"/>
          </a:xfrm>
          <a:prstGeom prst="rect">
            <a:avLst/>
          </a:prstGeom>
          <a:noFill/>
        </p:spPr>
        <p:txBody>
          <a:bodyPr wrap="square" rtlCol="0">
            <a:spAutoFit/>
          </a:bodyPr>
          <a:lstStyle/>
          <a:p>
            <a:r>
              <a:rPr lang="en-US" dirty="0"/>
              <a:t>Drill down: </a:t>
            </a:r>
            <a:r>
              <a:rPr lang="en-US" b="1" dirty="0"/>
              <a:t>C</a:t>
            </a:r>
            <a:r>
              <a:rPr lang="en-US" dirty="0"/>
              <a:t>onsistency</a:t>
            </a:r>
          </a:p>
        </p:txBody>
      </p:sp>
      <p:cxnSp>
        <p:nvCxnSpPr>
          <p:cNvPr id="45" name="Straight Connector 44">
            <a:extLst>
              <a:ext uri="{FF2B5EF4-FFF2-40B4-BE49-F238E27FC236}">
                <a16:creationId xmlns:a16="http://schemas.microsoft.com/office/drawing/2014/main" id="{20011351-D905-F287-88C3-596FD2E58EA7}"/>
              </a:ext>
            </a:extLst>
          </p:cNvPr>
          <p:cNvCxnSpPr>
            <a:cxnSpLocks/>
          </p:cNvCxnSpPr>
          <p:nvPr/>
        </p:nvCxnSpPr>
        <p:spPr>
          <a:xfrm>
            <a:off x="3411329" y="3408725"/>
            <a:ext cx="1674891" cy="0"/>
          </a:xfrm>
          <a:prstGeom prst="line">
            <a:avLst/>
          </a:prstGeom>
          <a:ln w="5715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9FC0451-F18F-024E-0B8A-60DCF3CF184C}"/>
              </a:ext>
            </a:extLst>
          </p:cNvPr>
          <p:cNvCxnSpPr>
            <a:cxnSpLocks/>
          </p:cNvCxnSpPr>
          <p:nvPr/>
        </p:nvCxnSpPr>
        <p:spPr>
          <a:xfrm>
            <a:off x="3804339" y="3757530"/>
            <a:ext cx="1674891" cy="0"/>
          </a:xfrm>
          <a:prstGeom prst="line">
            <a:avLst/>
          </a:prstGeom>
          <a:ln w="5715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BC89AA3-F2A8-D90C-14BC-7281D317A5B9}"/>
              </a:ext>
            </a:extLst>
          </p:cNvPr>
          <p:cNvCxnSpPr>
            <a:cxnSpLocks/>
          </p:cNvCxnSpPr>
          <p:nvPr/>
        </p:nvCxnSpPr>
        <p:spPr>
          <a:xfrm>
            <a:off x="5632057" y="4788580"/>
            <a:ext cx="1674891" cy="0"/>
          </a:xfrm>
          <a:prstGeom prst="line">
            <a:avLst/>
          </a:prstGeom>
          <a:ln w="5715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2394559-D1A0-1292-3C91-EA0DBE5AF089}"/>
              </a:ext>
            </a:extLst>
          </p:cNvPr>
          <p:cNvCxnSpPr>
            <a:cxnSpLocks/>
          </p:cNvCxnSpPr>
          <p:nvPr/>
        </p:nvCxnSpPr>
        <p:spPr>
          <a:xfrm>
            <a:off x="5632057" y="5115575"/>
            <a:ext cx="1674891" cy="0"/>
          </a:xfrm>
          <a:prstGeom prst="line">
            <a:avLst/>
          </a:prstGeom>
          <a:ln w="571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0" name="Freeform: Shape 49">
            <a:extLst>
              <a:ext uri="{FF2B5EF4-FFF2-40B4-BE49-F238E27FC236}">
                <a16:creationId xmlns:a16="http://schemas.microsoft.com/office/drawing/2014/main" id="{850EDC4C-8287-2BF6-C67E-4678E98293CE}"/>
              </a:ext>
            </a:extLst>
          </p:cNvPr>
          <p:cNvSpPr/>
          <p:nvPr/>
        </p:nvSpPr>
        <p:spPr>
          <a:xfrm flipH="1">
            <a:off x="5186493" y="2745138"/>
            <a:ext cx="45719" cy="2894121"/>
          </a:xfrm>
          <a:custGeom>
            <a:avLst/>
            <a:gdLst>
              <a:gd name="connsiteX0" fmla="*/ 718631 w 1165151"/>
              <a:gd name="connsiteY0" fmla="*/ 0 h 2894121"/>
              <a:gd name="connsiteX1" fmla="*/ 8417 w 1165151"/>
              <a:gd name="connsiteY1" fmla="*/ 1074198 h 2894121"/>
              <a:gd name="connsiteX2" fmla="*/ 1144759 w 1165151"/>
              <a:gd name="connsiteY2" fmla="*/ 1908699 h 2894121"/>
              <a:gd name="connsiteX3" fmla="*/ 629854 w 1165151"/>
              <a:gd name="connsiteY3" fmla="*/ 2894121 h 2894121"/>
            </a:gdLst>
            <a:ahLst/>
            <a:cxnLst>
              <a:cxn ang="0">
                <a:pos x="connsiteX0" y="connsiteY0"/>
              </a:cxn>
              <a:cxn ang="0">
                <a:pos x="connsiteX1" y="connsiteY1"/>
              </a:cxn>
              <a:cxn ang="0">
                <a:pos x="connsiteX2" y="connsiteY2"/>
              </a:cxn>
              <a:cxn ang="0">
                <a:pos x="connsiteX3" y="connsiteY3"/>
              </a:cxn>
            </a:cxnLst>
            <a:rect l="l" t="t" r="r" b="b"/>
            <a:pathLst>
              <a:path w="1165151" h="2894121">
                <a:moveTo>
                  <a:pt x="718631" y="0"/>
                </a:moveTo>
                <a:cubicBezTo>
                  <a:pt x="328013" y="378041"/>
                  <a:pt x="-62604" y="756082"/>
                  <a:pt x="8417" y="1074198"/>
                </a:cubicBezTo>
                <a:cubicBezTo>
                  <a:pt x="79438" y="1392315"/>
                  <a:pt x="1041186" y="1605379"/>
                  <a:pt x="1144759" y="1908699"/>
                </a:cubicBezTo>
                <a:cubicBezTo>
                  <a:pt x="1248332" y="2212020"/>
                  <a:pt x="939093" y="2553070"/>
                  <a:pt x="629854" y="2894121"/>
                </a:cubicBezTo>
              </a:path>
            </a:pathLst>
          </a:cu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23405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AF00CF5F-C6B1-4197-8EBF-20472EC3AFCC}"/>
              </a:ext>
            </a:extLst>
          </p:cNvPr>
          <p:cNvCxnSpPr/>
          <p:nvPr/>
        </p:nvCxnSpPr>
        <p:spPr>
          <a:xfrm>
            <a:off x="1318251" y="4788580"/>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7D3F7AF-19C9-44C3-962B-98FBBCEFF638}"/>
              </a:ext>
            </a:extLst>
          </p:cNvPr>
          <p:cNvCxnSpPr/>
          <p:nvPr/>
        </p:nvCxnSpPr>
        <p:spPr>
          <a:xfrm>
            <a:off x="1275007" y="4153103"/>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9853EA1-CE83-4EC6-9613-47F21DE1A103}"/>
              </a:ext>
            </a:extLst>
          </p:cNvPr>
          <p:cNvSpPr>
            <a:spLocks noGrp="1"/>
          </p:cNvSpPr>
          <p:nvPr>
            <p:ph type="title"/>
          </p:nvPr>
        </p:nvSpPr>
        <p:spPr/>
        <p:txBody>
          <a:bodyPr/>
          <a:lstStyle/>
          <a:p>
            <a:r>
              <a:rPr lang="en-US" dirty="0"/>
              <a:t>Consistent Cuts and Snapshots</a:t>
            </a:r>
          </a:p>
        </p:txBody>
      </p:sp>
      <p:sp>
        <p:nvSpPr>
          <p:cNvPr id="3" name="Content Placeholder 2">
            <a:extLst>
              <a:ext uri="{FF2B5EF4-FFF2-40B4-BE49-F238E27FC236}">
                <a16:creationId xmlns:a16="http://schemas.microsoft.com/office/drawing/2014/main" id="{0144391C-95AA-4AB5-A385-00641522796F}"/>
              </a:ext>
            </a:extLst>
          </p:cNvPr>
          <p:cNvSpPr>
            <a:spLocks noGrp="1"/>
          </p:cNvSpPr>
          <p:nvPr>
            <p:ph idx="1"/>
          </p:nvPr>
        </p:nvSpPr>
        <p:spPr/>
        <p:txBody>
          <a:bodyPr/>
          <a:lstStyle/>
          <a:p>
            <a:r>
              <a:rPr lang="en-US" dirty="0"/>
              <a:t>A cut is consistent if no “message arrows” go backwards through it</a:t>
            </a:r>
          </a:p>
          <a:p>
            <a:endParaRPr lang="en-US" dirty="0"/>
          </a:p>
          <a:p>
            <a:endParaRPr lang="en-US" dirty="0"/>
          </a:p>
          <a:p>
            <a:endParaRPr lang="en-US" dirty="0"/>
          </a:p>
          <a:p>
            <a:endParaRPr lang="en-US" dirty="0"/>
          </a:p>
          <a:p>
            <a:endParaRPr lang="en-US" dirty="0"/>
          </a:p>
          <a:p>
            <a:r>
              <a:rPr lang="en-US" dirty="0"/>
              <a:t>… this cut is a consistent one.</a:t>
            </a:r>
          </a:p>
        </p:txBody>
      </p:sp>
      <p:sp>
        <p:nvSpPr>
          <p:cNvPr id="4" name="Footer Placeholder 3">
            <a:extLst>
              <a:ext uri="{FF2B5EF4-FFF2-40B4-BE49-F238E27FC236}">
                <a16:creationId xmlns:a16="http://schemas.microsoft.com/office/drawing/2014/main" id="{21B8D6FE-C032-483F-A039-055B0B6940D5}"/>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5F34EC9C-01CD-45E9-8018-39FB9646AC04}"/>
              </a:ext>
            </a:extLst>
          </p:cNvPr>
          <p:cNvSpPr>
            <a:spLocks noGrp="1"/>
          </p:cNvSpPr>
          <p:nvPr>
            <p:ph type="sldNum" sz="quarter" idx="12"/>
          </p:nvPr>
        </p:nvSpPr>
        <p:spPr/>
        <p:txBody>
          <a:bodyPr/>
          <a:lstStyle/>
          <a:p>
            <a:fld id="{3C974458-8A97-4835-BF79-1FB6D7856C21}" type="slidenum">
              <a:rPr lang="en-US" smtClean="0"/>
              <a:t>25</a:t>
            </a:fld>
            <a:endParaRPr lang="en-US"/>
          </a:p>
        </p:txBody>
      </p:sp>
      <p:cxnSp>
        <p:nvCxnSpPr>
          <p:cNvPr id="6" name="Straight Arrow Connector 5">
            <a:extLst>
              <a:ext uri="{FF2B5EF4-FFF2-40B4-BE49-F238E27FC236}">
                <a16:creationId xmlns:a16="http://schemas.microsoft.com/office/drawing/2014/main" id="{AEB02694-C081-4045-9285-F98014C5B4F4}"/>
              </a:ext>
            </a:extLst>
          </p:cNvPr>
          <p:cNvCxnSpPr/>
          <p:nvPr/>
        </p:nvCxnSpPr>
        <p:spPr>
          <a:xfrm>
            <a:off x="1318251" y="3409583"/>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7082AA3-64FD-45AE-97BD-C58278C15237}"/>
              </a:ext>
            </a:extLst>
          </p:cNvPr>
          <p:cNvCxnSpPr/>
          <p:nvPr/>
        </p:nvCxnSpPr>
        <p:spPr>
          <a:xfrm>
            <a:off x="1318251" y="5115575"/>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30FCC4A-DEDE-4AD4-89AF-17511B7F4CFD}"/>
              </a:ext>
            </a:extLst>
          </p:cNvPr>
          <p:cNvSpPr txBox="1"/>
          <p:nvPr/>
        </p:nvSpPr>
        <p:spPr>
          <a:xfrm>
            <a:off x="726643" y="3178763"/>
            <a:ext cx="520587" cy="369332"/>
          </a:xfrm>
          <a:prstGeom prst="rect">
            <a:avLst/>
          </a:prstGeom>
          <a:noFill/>
        </p:spPr>
        <p:txBody>
          <a:bodyPr wrap="square" rtlCol="0">
            <a:spAutoFit/>
          </a:bodyPr>
          <a:lstStyle/>
          <a:p>
            <a:pPr algn="r"/>
            <a:r>
              <a:rPr lang="en-US" b="1" dirty="0"/>
              <a:t>P</a:t>
            </a:r>
          </a:p>
        </p:txBody>
      </p:sp>
      <p:sp>
        <p:nvSpPr>
          <p:cNvPr id="9" name="TextBox 8">
            <a:extLst>
              <a:ext uri="{FF2B5EF4-FFF2-40B4-BE49-F238E27FC236}">
                <a16:creationId xmlns:a16="http://schemas.microsoft.com/office/drawing/2014/main" id="{B65DD9D5-4DD5-4BD4-8955-216E5F7DDCDB}"/>
              </a:ext>
            </a:extLst>
          </p:cNvPr>
          <p:cNvSpPr txBox="1"/>
          <p:nvPr/>
        </p:nvSpPr>
        <p:spPr>
          <a:xfrm>
            <a:off x="745718" y="3555046"/>
            <a:ext cx="520587" cy="369332"/>
          </a:xfrm>
          <a:prstGeom prst="rect">
            <a:avLst/>
          </a:prstGeom>
          <a:noFill/>
        </p:spPr>
        <p:txBody>
          <a:bodyPr wrap="square" rtlCol="0">
            <a:spAutoFit/>
          </a:bodyPr>
          <a:lstStyle/>
          <a:p>
            <a:pPr algn="r"/>
            <a:r>
              <a:rPr lang="en-US" b="1" dirty="0"/>
              <a:t>Q</a:t>
            </a:r>
          </a:p>
        </p:txBody>
      </p:sp>
      <p:sp>
        <p:nvSpPr>
          <p:cNvPr id="10" name="TextBox 9">
            <a:extLst>
              <a:ext uri="{FF2B5EF4-FFF2-40B4-BE49-F238E27FC236}">
                <a16:creationId xmlns:a16="http://schemas.microsoft.com/office/drawing/2014/main" id="{66A94A3A-C4FB-4FAA-80C5-DD6D195BDB06}"/>
              </a:ext>
            </a:extLst>
          </p:cNvPr>
          <p:cNvSpPr txBox="1"/>
          <p:nvPr/>
        </p:nvSpPr>
        <p:spPr>
          <a:xfrm>
            <a:off x="7725206" y="4678057"/>
            <a:ext cx="520587" cy="369332"/>
          </a:xfrm>
          <a:prstGeom prst="rect">
            <a:avLst/>
          </a:prstGeom>
          <a:noFill/>
        </p:spPr>
        <p:txBody>
          <a:bodyPr wrap="square" rtlCol="0">
            <a:spAutoFit/>
          </a:bodyPr>
          <a:lstStyle/>
          <a:p>
            <a:pPr algn="r"/>
            <a:r>
              <a:rPr lang="en-US" b="1" dirty="0"/>
              <a:t>E</a:t>
            </a:r>
          </a:p>
        </p:txBody>
      </p:sp>
      <p:cxnSp>
        <p:nvCxnSpPr>
          <p:cNvPr id="11" name="Straight Arrow Connector 10">
            <a:extLst>
              <a:ext uri="{FF2B5EF4-FFF2-40B4-BE49-F238E27FC236}">
                <a16:creationId xmlns:a16="http://schemas.microsoft.com/office/drawing/2014/main" id="{A9859CD8-3DEB-4506-A834-A8509FC7F973}"/>
              </a:ext>
            </a:extLst>
          </p:cNvPr>
          <p:cNvCxnSpPr>
            <a:cxnSpLocks/>
          </p:cNvCxnSpPr>
          <p:nvPr/>
        </p:nvCxnSpPr>
        <p:spPr>
          <a:xfrm>
            <a:off x="2872087" y="3365118"/>
            <a:ext cx="1516158" cy="1102988"/>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 name="Star: 5 Points 11">
            <a:extLst>
              <a:ext uri="{FF2B5EF4-FFF2-40B4-BE49-F238E27FC236}">
                <a16:creationId xmlns:a16="http://schemas.microsoft.com/office/drawing/2014/main" id="{22F70AFE-E084-4CB9-B9F1-54CA65328B77}"/>
              </a:ext>
            </a:extLst>
          </p:cNvPr>
          <p:cNvSpPr/>
          <p:nvPr/>
        </p:nvSpPr>
        <p:spPr>
          <a:xfrm>
            <a:off x="2512298" y="3275741"/>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tar: 5 Points 12">
            <a:extLst>
              <a:ext uri="{FF2B5EF4-FFF2-40B4-BE49-F238E27FC236}">
                <a16:creationId xmlns:a16="http://schemas.microsoft.com/office/drawing/2014/main" id="{71A5CE9E-C746-45C5-BF3F-2028B2F2AE8A}"/>
              </a:ext>
            </a:extLst>
          </p:cNvPr>
          <p:cNvSpPr/>
          <p:nvPr/>
        </p:nvSpPr>
        <p:spPr>
          <a:xfrm>
            <a:off x="7985500" y="4979203"/>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364A3338-1BD9-40CD-956D-BB04DCB84C8B}"/>
              </a:ext>
            </a:extLst>
          </p:cNvPr>
          <p:cNvCxnSpPr/>
          <p:nvPr/>
        </p:nvCxnSpPr>
        <p:spPr>
          <a:xfrm>
            <a:off x="1275007" y="4480098"/>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E2FF471-B22F-433A-9120-29D555D91D4D}"/>
              </a:ext>
            </a:extLst>
          </p:cNvPr>
          <p:cNvSpPr txBox="1"/>
          <p:nvPr/>
        </p:nvSpPr>
        <p:spPr>
          <a:xfrm>
            <a:off x="7681962" y="4042580"/>
            <a:ext cx="520587" cy="369332"/>
          </a:xfrm>
          <a:prstGeom prst="rect">
            <a:avLst/>
          </a:prstGeom>
          <a:noFill/>
        </p:spPr>
        <p:txBody>
          <a:bodyPr wrap="square" rtlCol="0">
            <a:spAutoFit/>
          </a:bodyPr>
          <a:lstStyle/>
          <a:p>
            <a:pPr algn="r"/>
            <a:r>
              <a:rPr lang="en-US" b="1" dirty="0"/>
              <a:t>F</a:t>
            </a:r>
          </a:p>
        </p:txBody>
      </p:sp>
      <p:sp>
        <p:nvSpPr>
          <p:cNvPr id="17" name="Star: 5 Points 16">
            <a:extLst>
              <a:ext uri="{FF2B5EF4-FFF2-40B4-BE49-F238E27FC236}">
                <a16:creationId xmlns:a16="http://schemas.microsoft.com/office/drawing/2014/main" id="{4A31B0C1-8DF1-4BEC-9770-28C3CAD26EA0}"/>
              </a:ext>
            </a:extLst>
          </p:cNvPr>
          <p:cNvSpPr/>
          <p:nvPr/>
        </p:nvSpPr>
        <p:spPr>
          <a:xfrm>
            <a:off x="7942256" y="4343726"/>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87E44A64-8F6D-4D9D-94A2-DF56F4BE2584}"/>
              </a:ext>
            </a:extLst>
          </p:cNvPr>
          <p:cNvCxnSpPr/>
          <p:nvPr/>
        </p:nvCxnSpPr>
        <p:spPr>
          <a:xfrm>
            <a:off x="1298779" y="3751998"/>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DB5E8EB6-07D0-4C04-B76A-67E33670A8DD}"/>
              </a:ext>
            </a:extLst>
          </p:cNvPr>
          <p:cNvSpPr txBox="1"/>
          <p:nvPr/>
        </p:nvSpPr>
        <p:spPr>
          <a:xfrm>
            <a:off x="745718" y="3940880"/>
            <a:ext cx="520587" cy="369332"/>
          </a:xfrm>
          <a:prstGeom prst="rect">
            <a:avLst/>
          </a:prstGeom>
          <a:noFill/>
        </p:spPr>
        <p:txBody>
          <a:bodyPr wrap="square" rtlCol="0">
            <a:spAutoFit/>
          </a:bodyPr>
          <a:lstStyle/>
          <a:p>
            <a:pPr algn="r"/>
            <a:r>
              <a:rPr lang="en-US" b="1" dirty="0"/>
              <a:t>R</a:t>
            </a:r>
          </a:p>
        </p:txBody>
      </p:sp>
      <p:sp>
        <p:nvSpPr>
          <p:cNvPr id="21" name="TextBox 20">
            <a:extLst>
              <a:ext uri="{FF2B5EF4-FFF2-40B4-BE49-F238E27FC236}">
                <a16:creationId xmlns:a16="http://schemas.microsoft.com/office/drawing/2014/main" id="{D938E1E2-7CD8-4D8A-BF92-C3C03000322A}"/>
              </a:ext>
            </a:extLst>
          </p:cNvPr>
          <p:cNvSpPr txBox="1"/>
          <p:nvPr/>
        </p:nvSpPr>
        <p:spPr>
          <a:xfrm>
            <a:off x="774651" y="4284094"/>
            <a:ext cx="472579" cy="369332"/>
          </a:xfrm>
          <a:prstGeom prst="rect">
            <a:avLst/>
          </a:prstGeom>
          <a:noFill/>
        </p:spPr>
        <p:txBody>
          <a:bodyPr wrap="square" rtlCol="0">
            <a:spAutoFit/>
          </a:bodyPr>
          <a:lstStyle/>
          <a:p>
            <a:pPr algn="r"/>
            <a:r>
              <a:rPr lang="en-US" b="1" dirty="0"/>
              <a:t>S</a:t>
            </a:r>
          </a:p>
        </p:txBody>
      </p:sp>
      <p:sp>
        <p:nvSpPr>
          <p:cNvPr id="22" name="TextBox 21">
            <a:extLst>
              <a:ext uri="{FF2B5EF4-FFF2-40B4-BE49-F238E27FC236}">
                <a16:creationId xmlns:a16="http://schemas.microsoft.com/office/drawing/2014/main" id="{84244DF7-83A7-4B7C-AA87-CBBA93A6263B}"/>
              </a:ext>
            </a:extLst>
          </p:cNvPr>
          <p:cNvSpPr txBox="1"/>
          <p:nvPr/>
        </p:nvSpPr>
        <p:spPr>
          <a:xfrm>
            <a:off x="748359" y="4590561"/>
            <a:ext cx="498872" cy="369332"/>
          </a:xfrm>
          <a:prstGeom prst="rect">
            <a:avLst/>
          </a:prstGeom>
          <a:noFill/>
        </p:spPr>
        <p:txBody>
          <a:bodyPr wrap="square" rtlCol="0">
            <a:spAutoFit/>
          </a:bodyPr>
          <a:lstStyle/>
          <a:p>
            <a:pPr algn="r"/>
            <a:r>
              <a:rPr lang="en-US" b="1" dirty="0"/>
              <a:t>T</a:t>
            </a:r>
          </a:p>
        </p:txBody>
      </p:sp>
      <p:sp>
        <p:nvSpPr>
          <p:cNvPr id="23" name="TextBox 22">
            <a:extLst>
              <a:ext uri="{FF2B5EF4-FFF2-40B4-BE49-F238E27FC236}">
                <a16:creationId xmlns:a16="http://schemas.microsoft.com/office/drawing/2014/main" id="{1E4013BD-678D-4C32-8590-75C1FE5117B2}"/>
              </a:ext>
            </a:extLst>
          </p:cNvPr>
          <p:cNvSpPr txBox="1"/>
          <p:nvPr/>
        </p:nvSpPr>
        <p:spPr>
          <a:xfrm>
            <a:off x="774651" y="4950277"/>
            <a:ext cx="520587" cy="369332"/>
          </a:xfrm>
          <a:prstGeom prst="rect">
            <a:avLst/>
          </a:prstGeom>
          <a:noFill/>
        </p:spPr>
        <p:txBody>
          <a:bodyPr wrap="square" rtlCol="0">
            <a:spAutoFit/>
          </a:bodyPr>
          <a:lstStyle/>
          <a:p>
            <a:pPr algn="r"/>
            <a:r>
              <a:rPr lang="en-US" b="1" dirty="0"/>
              <a:t>U</a:t>
            </a:r>
          </a:p>
        </p:txBody>
      </p:sp>
      <p:sp>
        <p:nvSpPr>
          <p:cNvPr id="24" name="TextBox 23">
            <a:extLst>
              <a:ext uri="{FF2B5EF4-FFF2-40B4-BE49-F238E27FC236}">
                <a16:creationId xmlns:a16="http://schemas.microsoft.com/office/drawing/2014/main" id="{F2278B4E-9E21-4279-99DB-D5B932ADA532}"/>
              </a:ext>
            </a:extLst>
          </p:cNvPr>
          <p:cNvSpPr txBox="1"/>
          <p:nvPr/>
        </p:nvSpPr>
        <p:spPr>
          <a:xfrm>
            <a:off x="2893583" y="3697670"/>
            <a:ext cx="520587" cy="369332"/>
          </a:xfrm>
          <a:prstGeom prst="rect">
            <a:avLst/>
          </a:prstGeom>
          <a:noFill/>
        </p:spPr>
        <p:txBody>
          <a:bodyPr wrap="square" rtlCol="0">
            <a:spAutoFit/>
          </a:bodyPr>
          <a:lstStyle/>
          <a:p>
            <a:pPr algn="r"/>
            <a:r>
              <a:rPr lang="en-US" b="1" dirty="0"/>
              <a:t>B</a:t>
            </a:r>
          </a:p>
        </p:txBody>
      </p:sp>
      <p:sp>
        <p:nvSpPr>
          <p:cNvPr id="25" name="Star: 5 Points 24">
            <a:extLst>
              <a:ext uri="{FF2B5EF4-FFF2-40B4-BE49-F238E27FC236}">
                <a16:creationId xmlns:a16="http://schemas.microsoft.com/office/drawing/2014/main" id="{0A16A0B1-72D2-49F7-905D-F8D95A8512FD}"/>
              </a:ext>
            </a:extLst>
          </p:cNvPr>
          <p:cNvSpPr/>
          <p:nvPr/>
        </p:nvSpPr>
        <p:spPr>
          <a:xfrm>
            <a:off x="3153877" y="3998816"/>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tar: 5 Points 25">
            <a:extLst>
              <a:ext uri="{FF2B5EF4-FFF2-40B4-BE49-F238E27FC236}">
                <a16:creationId xmlns:a16="http://schemas.microsoft.com/office/drawing/2014/main" id="{1F6602E8-4C3D-4247-8A41-95D294B9EAA6}"/>
              </a:ext>
            </a:extLst>
          </p:cNvPr>
          <p:cNvSpPr/>
          <p:nvPr/>
        </p:nvSpPr>
        <p:spPr>
          <a:xfrm>
            <a:off x="5910765" y="3260863"/>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4B91F90-4D70-49D4-86C0-7CD1AD785E0F}"/>
              </a:ext>
            </a:extLst>
          </p:cNvPr>
          <p:cNvSpPr txBox="1"/>
          <p:nvPr/>
        </p:nvSpPr>
        <p:spPr>
          <a:xfrm>
            <a:off x="4381491" y="4048570"/>
            <a:ext cx="520587" cy="369332"/>
          </a:xfrm>
          <a:prstGeom prst="rect">
            <a:avLst/>
          </a:prstGeom>
          <a:noFill/>
        </p:spPr>
        <p:txBody>
          <a:bodyPr wrap="square" rtlCol="0">
            <a:spAutoFit/>
          </a:bodyPr>
          <a:lstStyle/>
          <a:p>
            <a:pPr algn="r"/>
            <a:r>
              <a:rPr lang="en-US" b="1" dirty="0"/>
              <a:t>C</a:t>
            </a:r>
          </a:p>
        </p:txBody>
      </p:sp>
      <p:sp>
        <p:nvSpPr>
          <p:cNvPr id="28" name="Star: 5 Points 27">
            <a:extLst>
              <a:ext uri="{FF2B5EF4-FFF2-40B4-BE49-F238E27FC236}">
                <a16:creationId xmlns:a16="http://schemas.microsoft.com/office/drawing/2014/main" id="{D5565288-BBC3-4D99-A9C6-172AB59D6E8B}"/>
              </a:ext>
            </a:extLst>
          </p:cNvPr>
          <p:cNvSpPr/>
          <p:nvPr/>
        </p:nvSpPr>
        <p:spPr>
          <a:xfrm>
            <a:off x="4641785" y="4349716"/>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5865DC8-7261-46C4-BBB2-F4C8D99875DE}"/>
              </a:ext>
            </a:extLst>
          </p:cNvPr>
          <p:cNvSpPr txBox="1"/>
          <p:nvPr/>
        </p:nvSpPr>
        <p:spPr>
          <a:xfrm>
            <a:off x="8896939" y="3307184"/>
            <a:ext cx="520587" cy="369332"/>
          </a:xfrm>
          <a:prstGeom prst="rect">
            <a:avLst/>
          </a:prstGeom>
          <a:noFill/>
        </p:spPr>
        <p:txBody>
          <a:bodyPr wrap="square" rtlCol="0">
            <a:spAutoFit/>
          </a:bodyPr>
          <a:lstStyle/>
          <a:p>
            <a:pPr algn="r"/>
            <a:r>
              <a:rPr lang="en-US" b="1" dirty="0"/>
              <a:t>H</a:t>
            </a:r>
          </a:p>
        </p:txBody>
      </p:sp>
      <p:sp>
        <p:nvSpPr>
          <p:cNvPr id="30" name="Star: 5 Points 29">
            <a:extLst>
              <a:ext uri="{FF2B5EF4-FFF2-40B4-BE49-F238E27FC236}">
                <a16:creationId xmlns:a16="http://schemas.microsoft.com/office/drawing/2014/main" id="{433A4686-9064-487B-8486-7DBC60CE2E1A}"/>
              </a:ext>
            </a:extLst>
          </p:cNvPr>
          <p:cNvSpPr/>
          <p:nvPr/>
        </p:nvSpPr>
        <p:spPr>
          <a:xfrm>
            <a:off x="9157233" y="3608330"/>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038B216D-634E-4E56-979C-2797514CB691}"/>
              </a:ext>
            </a:extLst>
          </p:cNvPr>
          <p:cNvSpPr txBox="1"/>
          <p:nvPr/>
        </p:nvSpPr>
        <p:spPr>
          <a:xfrm>
            <a:off x="8781002" y="4334172"/>
            <a:ext cx="520587" cy="369332"/>
          </a:xfrm>
          <a:prstGeom prst="rect">
            <a:avLst/>
          </a:prstGeom>
          <a:noFill/>
        </p:spPr>
        <p:txBody>
          <a:bodyPr wrap="square" rtlCol="0">
            <a:spAutoFit/>
          </a:bodyPr>
          <a:lstStyle/>
          <a:p>
            <a:pPr algn="r"/>
            <a:r>
              <a:rPr lang="en-US" b="1" dirty="0"/>
              <a:t>G</a:t>
            </a:r>
          </a:p>
        </p:txBody>
      </p:sp>
      <p:sp>
        <p:nvSpPr>
          <p:cNvPr id="32" name="Star: 5 Points 31">
            <a:extLst>
              <a:ext uri="{FF2B5EF4-FFF2-40B4-BE49-F238E27FC236}">
                <a16:creationId xmlns:a16="http://schemas.microsoft.com/office/drawing/2014/main" id="{BA4AAEAA-2E97-480B-A732-CAA2260C60E9}"/>
              </a:ext>
            </a:extLst>
          </p:cNvPr>
          <p:cNvSpPr/>
          <p:nvPr/>
        </p:nvSpPr>
        <p:spPr>
          <a:xfrm>
            <a:off x="9041296" y="4635318"/>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a:extLst>
              <a:ext uri="{FF2B5EF4-FFF2-40B4-BE49-F238E27FC236}">
                <a16:creationId xmlns:a16="http://schemas.microsoft.com/office/drawing/2014/main" id="{79898F0B-BE70-4730-B79A-497E6D1DE016}"/>
              </a:ext>
            </a:extLst>
          </p:cNvPr>
          <p:cNvCxnSpPr>
            <a:cxnSpLocks/>
          </p:cNvCxnSpPr>
          <p:nvPr/>
        </p:nvCxnSpPr>
        <p:spPr>
          <a:xfrm>
            <a:off x="3434342" y="4192199"/>
            <a:ext cx="1154613" cy="910421"/>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D6478F1-D760-46FB-802F-65B2EE7753EF}"/>
              </a:ext>
            </a:extLst>
          </p:cNvPr>
          <p:cNvCxnSpPr>
            <a:cxnSpLocks/>
          </p:cNvCxnSpPr>
          <p:nvPr/>
        </p:nvCxnSpPr>
        <p:spPr>
          <a:xfrm>
            <a:off x="6279031" y="3384280"/>
            <a:ext cx="1516158" cy="1102988"/>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C3D71B2B-D292-4BC4-8D02-97FB3C3FB263}"/>
              </a:ext>
            </a:extLst>
          </p:cNvPr>
          <p:cNvCxnSpPr>
            <a:cxnSpLocks/>
          </p:cNvCxnSpPr>
          <p:nvPr/>
        </p:nvCxnSpPr>
        <p:spPr>
          <a:xfrm flipV="1">
            <a:off x="8452906" y="4788580"/>
            <a:ext cx="444033" cy="335472"/>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F9B2B7D-EA15-4EE3-9D32-709D4F41E1FB}"/>
              </a:ext>
            </a:extLst>
          </p:cNvPr>
          <p:cNvCxnSpPr>
            <a:cxnSpLocks/>
          </p:cNvCxnSpPr>
          <p:nvPr/>
        </p:nvCxnSpPr>
        <p:spPr>
          <a:xfrm flipV="1">
            <a:off x="8450065" y="3778915"/>
            <a:ext cx="588390" cy="1353613"/>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A5B1FEE0-3116-4A14-BA18-FA428567016C}"/>
              </a:ext>
            </a:extLst>
          </p:cNvPr>
          <p:cNvCxnSpPr>
            <a:cxnSpLocks/>
          </p:cNvCxnSpPr>
          <p:nvPr/>
        </p:nvCxnSpPr>
        <p:spPr>
          <a:xfrm flipV="1">
            <a:off x="5076048" y="3439572"/>
            <a:ext cx="694652" cy="1027836"/>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 name="Freeform: Shape 37">
            <a:extLst>
              <a:ext uri="{FF2B5EF4-FFF2-40B4-BE49-F238E27FC236}">
                <a16:creationId xmlns:a16="http://schemas.microsoft.com/office/drawing/2014/main" id="{9B421A20-6A9F-4BDB-8350-31A698573B54}"/>
              </a:ext>
            </a:extLst>
          </p:cNvPr>
          <p:cNvSpPr/>
          <p:nvPr/>
        </p:nvSpPr>
        <p:spPr>
          <a:xfrm>
            <a:off x="4847428" y="2745138"/>
            <a:ext cx="1165151" cy="2894121"/>
          </a:xfrm>
          <a:custGeom>
            <a:avLst/>
            <a:gdLst>
              <a:gd name="connsiteX0" fmla="*/ 718631 w 1165151"/>
              <a:gd name="connsiteY0" fmla="*/ 0 h 2894121"/>
              <a:gd name="connsiteX1" fmla="*/ 8417 w 1165151"/>
              <a:gd name="connsiteY1" fmla="*/ 1074198 h 2894121"/>
              <a:gd name="connsiteX2" fmla="*/ 1144759 w 1165151"/>
              <a:gd name="connsiteY2" fmla="*/ 1908699 h 2894121"/>
              <a:gd name="connsiteX3" fmla="*/ 629854 w 1165151"/>
              <a:gd name="connsiteY3" fmla="*/ 2894121 h 2894121"/>
            </a:gdLst>
            <a:ahLst/>
            <a:cxnLst>
              <a:cxn ang="0">
                <a:pos x="connsiteX0" y="connsiteY0"/>
              </a:cxn>
              <a:cxn ang="0">
                <a:pos x="connsiteX1" y="connsiteY1"/>
              </a:cxn>
              <a:cxn ang="0">
                <a:pos x="connsiteX2" y="connsiteY2"/>
              </a:cxn>
              <a:cxn ang="0">
                <a:pos x="connsiteX3" y="connsiteY3"/>
              </a:cxn>
            </a:cxnLst>
            <a:rect l="l" t="t" r="r" b="b"/>
            <a:pathLst>
              <a:path w="1165151" h="2894121">
                <a:moveTo>
                  <a:pt x="718631" y="0"/>
                </a:moveTo>
                <a:cubicBezTo>
                  <a:pt x="328013" y="378041"/>
                  <a:pt x="-62604" y="756082"/>
                  <a:pt x="8417" y="1074198"/>
                </a:cubicBezTo>
                <a:cubicBezTo>
                  <a:pt x="79438" y="1392315"/>
                  <a:pt x="1041186" y="1605379"/>
                  <a:pt x="1144759" y="1908699"/>
                </a:cubicBezTo>
                <a:cubicBezTo>
                  <a:pt x="1248332" y="2212020"/>
                  <a:pt x="939093" y="2553070"/>
                  <a:pt x="629854" y="2894121"/>
                </a:cubicBezTo>
              </a:path>
            </a:pathLst>
          </a:cu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C353B270-0545-4666-B1EB-D58D9502384A}"/>
              </a:ext>
            </a:extLst>
          </p:cNvPr>
          <p:cNvSpPr txBox="1"/>
          <p:nvPr/>
        </p:nvSpPr>
        <p:spPr>
          <a:xfrm>
            <a:off x="5622189" y="2967192"/>
            <a:ext cx="520587" cy="369332"/>
          </a:xfrm>
          <a:prstGeom prst="rect">
            <a:avLst/>
          </a:prstGeom>
          <a:noFill/>
        </p:spPr>
        <p:txBody>
          <a:bodyPr wrap="square" rtlCol="0">
            <a:spAutoFit/>
          </a:bodyPr>
          <a:lstStyle/>
          <a:p>
            <a:pPr algn="r"/>
            <a:r>
              <a:rPr lang="en-US" b="1" dirty="0"/>
              <a:t>D</a:t>
            </a:r>
          </a:p>
        </p:txBody>
      </p:sp>
      <p:sp>
        <p:nvSpPr>
          <p:cNvPr id="41" name="TextBox 40">
            <a:extLst>
              <a:ext uri="{FF2B5EF4-FFF2-40B4-BE49-F238E27FC236}">
                <a16:creationId xmlns:a16="http://schemas.microsoft.com/office/drawing/2014/main" id="{0DE61078-A81C-41FD-B67B-C0CF28ABFBC4}"/>
              </a:ext>
            </a:extLst>
          </p:cNvPr>
          <p:cNvSpPr txBox="1"/>
          <p:nvPr/>
        </p:nvSpPr>
        <p:spPr>
          <a:xfrm>
            <a:off x="238539" y="6309360"/>
            <a:ext cx="5049078" cy="369332"/>
          </a:xfrm>
          <a:prstGeom prst="rect">
            <a:avLst/>
          </a:prstGeom>
          <a:noFill/>
        </p:spPr>
        <p:txBody>
          <a:bodyPr wrap="square" rtlCol="0">
            <a:spAutoFit/>
          </a:bodyPr>
          <a:lstStyle/>
          <a:p>
            <a:r>
              <a:rPr lang="en-US" dirty="0"/>
              <a:t>Drill down: </a:t>
            </a:r>
            <a:r>
              <a:rPr lang="en-US" b="1" dirty="0"/>
              <a:t>C</a:t>
            </a:r>
            <a:r>
              <a:rPr lang="en-US" dirty="0"/>
              <a:t>onsistency</a:t>
            </a:r>
          </a:p>
        </p:txBody>
      </p:sp>
    </p:spTree>
    <p:extLst>
      <p:ext uri="{BB962C8B-B14F-4D97-AF65-F5344CB8AC3E}">
        <p14:creationId xmlns:p14="http://schemas.microsoft.com/office/powerpoint/2010/main" val="1453449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Arrow Connector 17">
            <a:extLst>
              <a:ext uri="{FF2B5EF4-FFF2-40B4-BE49-F238E27FC236}">
                <a16:creationId xmlns:a16="http://schemas.microsoft.com/office/drawing/2014/main" id="{C7D3F7AF-19C9-44C3-962B-98FBBCEFF638}"/>
              </a:ext>
            </a:extLst>
          </p:cNvPr>
          <p:cNvCxnSpPr/>
          <p:nvPr/>
        </p:nvCxnSpPr>
        <p:spPr>
          <a:xfrm>
            <a:off x="1275007" y="4153103"/>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F00CF5F-C6B1-4197-8EBF-20472EC3AFCC}"/>
              </a:ext>
            </a:extLst>
          </p:cNvPr>
          <p:cNvCxnSpPr/>
          <p:nvPr/>
        </p:nvCxnSpPr>
        <p:spPr>
          <a:xfrm>
            <a:off x="1318251" y="4788580"/>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9853EA1-CE83-4EC6-9613-47F21DE1A103}"/>
              </a:ext>
            </a:extLst>
          </p:cNvPr>
          <p:cNvSpPr>
            <a:spLocks noGrp="1"/>
          </p:cNvSpPr>
          <p:nvPr>
            <p:ph type="title"/>
          </p:nvPr>
        </p:nvSpPr>
        <p:spPr/>
        <p:txBody>
          <a:bodyPr/>
          <a:lstStyle/>
          <a:p>
            <a:r>
              <a:rPr lang="en-US" dirty="0"/>
              <a:t>Consistent Cuts and Snapshots</a:t>
            </a:r>
          </a:p>
        </p:txBody>
      </p:sp>
      <p:sp>
        <p:nvSpPr>
          <p:cNvPr id="3" name="Content Placeholder 2">
            <a:extLst>
              <a:ext uri="{FF2B5EF4-FFF2-40B4-BE49-F238E27FC236}">
                <a16:creationId xmlns:a16="http://schemas.microsoft.com/office/drawing/2014/main" id="{0144391C-95AA-4AB5-A385-00641522796F}"/>
              </a:ext>
            </a:extLst>
          </p:cNvPr>
          <p:cNvSpPr>
            <a:spLocks noGrp="1"/>
          </p:cNvSpPr>
          <p:nvPr>
            <p:ph idx="1"/>
          </p:nvPr>
        </p:nvSpPr>
        <p:spPr>
          <a:ln>
            <a:solidFill>
              <a:srgbClr val="C00000"/>
            </a:solidFill>
          </a:ln>
        </p:spPr>
        <p:txBody>
          <a:bodyPr/>
          <a:lstStyle/>
          <a:p>
            <a:r>
              <a:rPr lang="en-US" dirty="0"/>
              <a:t>A cut is </a:t>
            </a:r>
            <a:r>
              <a:rPr lang="en-US" b="1" dirty="0"/>
              <a:t>in</a:t>
            </a:r>
            <a:r>
              <a:rPr lang="en-US" dirty="0"/>
              <a:t>consistent if “message arrows” do go backwards through it</a:t>
            </a:r>
          </a:p>
          <a:p>
            <a:endParaRPr lang="en-US" dirty="0"/>
          </a:p>
          <a:p>
            <a:endParaRPr lang="en-US" dirty="0"/>
          </a:p>
          <a:p>
            <a:endParaRPr lang="en-US" dirty="0"/>
          </a:p>
          <a:p>
            <a:endParaRPr lang="en-US" dirty="0"/>
          </a:p>
          <a:p>
            <a:endParaRPr lang="en-US" dirty="0"/>
          </a:p>
          <a:p>
            <a:r>
              <a:rPr lang="en-US" dirty="0"/>
              <a:t>… this cut is </a:t>
            </a:r>
            <a:r>
              <a:rPr lang="en-US" b="1" i="1" u="sng" dirty="0">
                <a:solidFill>
                  <a:srgbClr val="C00000"/>
                </a:solidFill>
              </a:rPr>
              <a:t>inconsistent</a:t>
            </a:r>
            <a:r>
              <a:rPr lang="en-US" dirty="0"/>
              <a:t>.  C </a:t>
            </a:r>
            <a:r>
              <a:rPr lang="en-US" dirty="0">
                <a:sym typeface="Symbol" panose="05050102010706020507" pitchFamily="18" charset="2"/>
              </a:rPr>
              <a:t> D, and the cut included D, yet it omits C.</a:t>
            </a:r>
            <a:endParaRPr lang="en-US" dirty="0"/>
          </a:p>
        </p:txBody>
      </p:sp>
      <p:sp>
        <p:nvSpPr>
          <p:cNvPr id="4" name="Footer Placeholder 3">
            <a:extLst>
              <a:ext uri="{FF2B5EF4-FFF2-40B4-BE49-F238E27FC236}">
                <a16:creationId xmlns:a16="http://schemas.microsoft.com/office/drawing/2014/main" id="{21B8D6FE-C032-483F-A039-055B0B6940D5}"/>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5F34EC9C-01CD-45E9-8018-39FB9646AC04}"/>
              </a:ext>
            </a:extLst>
          </p:cNvPr>
          <p:cNvSpPr>
            <a:spLocks noGrp="1"/>
          </p:cNvSpPr>
          <p:nvPr>
            <p:ph type="sldNum" sz="quarter" idx="12"/>
          </p:nvPr>
        </p:nvSpPr>
        <p:spPr/>
        <p:txBody>
          <a:bodyPr/>
          <a:lstStyle/>
          <a:p>
            <a:fld id="{3C974458-8A97-4835-BF79-1FB6D7856C21}" type="slidenum">
              <a:rPr lang="en-US" smtClean="0"/>
              <a:t>26</a:t>
            </a:fld>
            <a:endParaRPr lang="en-US"/>
          </a:p>
        </p:txBody>
      </p:sp>
      <p:cxnSp>
        <p:nvCxnSpPr>
          <p:cNvPr id="6" name="Straight Arrow Connector 5">
            <a:extLst>
              <a:ext uri="{FF2B5EF4-FFF2-40B4-BE49-F238E27FC236}">
                <a16:creationId xmlns:a16="http://schemas.microsoft.com/office/drawing/2014/main" id="{AEB02694-C081-4045-9285-F98014C5B4F4}"/>
              </a:ext>
            </a:extLst>
          </p:cNvPr>
          <p:cNvCxnSpPr/>
          <p:nvPr/>
        </p:nvCxnSpPr>
        <p:spPr>
          <a:xfrm>
            <a:off x="1318251" y="3409583"/>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7082AA3-64FD-45AE-97BD-C58278C15237}"/>
              </a:ext>
            </a:extLst>
          </p:cNvPr>
          <p:cNvCxnSpPr/>
          <p:nvPr/>
        </p:nvCxnSpPr>
        <p:spPr>
          <a:xfrm>
            <a:off x="1318251" y="5115575"/>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30FCC4A-DEDE-4AD4-89AF-17511B7F4CFD}"/>
              </a:ext>
            </a:extLst>
          </p:cNvPr>
          <p:cNvSpPr txBox="1"/>
          <p:nvPr/>
        </p:nvSpPr>
        <p:spPr>
          <a:xfrm>
            <a:off x="726643" y="3178763"/>
            <a:ext cx="520587" cy="369332"/>
          </a:xfrm>
          <a:prstGeom prst="rect">
            <a:avLst/>
          </a:prstGeom>
          <a:noFill/>
        </p:spPr>
        <p:txBody>
          <a:bodyPr wrap="square" rtlCol="0">
            <a:spAutoFit/>
          </a:bodyPr>
          <a:lstStyle/>
          <a:p>
            <a:pPr algn="r"/>
            <a:r>
              <a:rPr lang="en-US" b="1" dirty="0"/>
              <a:t>P</a:t>
            </a:r>
          </a:p>
        </p:txBody>
      </p:sp>
      <p:sp>
        <p:nvSpPr>
          <p:cNvPr id="9" name="TextBox 8">
            <a:extLst>
              <a:ext uri="{FF2B5EF4-FFF2-40B4-BE49-F238E27FC236}">
                <a16:creationId xmlns:a16="http://schemas.microsoft.com/office/drawing/2014/main" id="{B65DD9D5-4DD5-4BD4-8955-216E5F7DDCDB}"/>
              </a:ext>
            </a:extLst>
          </p:cNvPr>
          <p:cNvSpPr txBox="1"/>
          <p:nvPr/>
        </p:nvSpPr>
        <p:spPr>
          <a:xfrm>
            <a:off x="745718" y="3555046"/>
            <a:ext cx="520587" cy="369332"/>
          </a:xfrm>
          <a:prstGeom prst="rect">
            <a:avLst/>
          </a:prstGeom>
          <a:noFill/>
        </p:spPr>
        <p:txBody>
          <a:bodyPr wrap="square" rtlCol="0">
            <a:spAutoFit/>
          </a:bodyPr>
          <a:lstStyle/>
          <a:p>
            <a:pPr algn="r"/>
            <a:r>
              <a:rPr lang="en-US" b="1" dirty="0"/>
              <a:t>Q</a:t>
            </a:r>
          </a:p>
        </p:txBody>
      </p:sp>
      <p:sp>
        <p:nvSpPr>
          <p:cNvPr id="10" name="TextBox 9">
            <a:extLst>
              <a:ext uri="{FF2B5EF4-FFF2-40B4-BE49-F238E27FC236}">
                <a16:creationId xmlns:a16="http://schemas.microsoft.com/office/drawing/2014/main" id="{66A94A3A-C4FB-4FAA-80C5-DD6D195BDB06}"/>
              </a:ext>
            </a:extLst>
          </p:cNvPr>
          <p:cNvSpPr txBox="1"/>
          <p:nvPr/>
        </p:nvSpPr>
        <p:spPr>
          <a:xfrm>
            <a:off x="7725206" y="4678057"/>
            <a:ext cx="520587" cy="369332"/>
          </a:xfrm>
          <a:prstGeom prst="rect">
            <a:avLst/>
          </a:prstGeom>
          <a:noFill/>
        </p:spPr>
        <p:txBody>
          <a:bodyPr wrap="square" rtlCol="0">
            <a:spAutoFit/>
          </a:bodyPr>
          <a:lstStyle/>
          <a:p>
            <a:pPr algn="r"/>
            <a:r>
              <a:rPr lang="en-US" b="1" dirty="0"/>
              <a:t>E</a:t>
            </a:r>
          </a:p>
        </p:txBody>
      </p:sp>
      <p:cxnSp>
        <p:nvCxnSpPr>
          <p:cNvPr id="11" name="Straight Arrow Connector 10">
            <a:extLst>
              <a:ext uri="{FF2B5EF4-FFF2-40B4-BE49-F238E27FC236}">
                <a16:creationId xmlns:a16="http://schemas.microsoft.com/office/drawing/2014/main" id="{A9859CD8-3DEB-4506-A834-A8509FC7F973}"/>
              </a:ext>
            </a:extLst>
          </p:cNvPr>
          <p:cNvCxnSpPr>
            <a:cxnSpLocks/>
          </p:cNvCxnSpPr>
          <p:nvPr/>
        </p:nvCxnSpPr>
        <p:spPr>
          <a:xfrm>
            <a:off x="2872087" y="3365118"/>
            <a:ext cx="1516158" cy="1102988"/>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 name="Star: 5 Points 11">
            <a:extLst>
              <a:ext uri="{FF2B5EF4-FFF2-40B4-BE49-F238E27FC236}">
                <a16:creationId xmlns:a16="http://schemas.microsoft.com/office/drawing/2014/main" id="{22F70AFE-E084-4CB9-B9F1-54CA65328B77}"/>
              </a:ext>
            </a:extLst>
          </p:cNvPr>
          <p:cNvSpPr/>
          <p:nvPr/>
        </p:nvSpPr>
        <p:spPr>
          <a:xfrm>
            <a:off x="2512298" y="3275741"/>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tar: 5 Points 12">
            <a:extLst>
              <a:ext uri="{FF2B5EF4-FFF2-40B4-BE49-F238E27FC236}">
                <a16:creationId xmlns:a16="http://schemas.microsoft.com/office/drawing/2014/main" id="{71A5CE9E-C746-45C5-BF3F-2028B2F2AE8A}"/>
              </a:ext>
            </a:extLst>
          </p:cNvPr>
          <p:cNvSpPr/>
          <p:nvPr/>
        </p:nvSpPr>
        <p:spPr>
          <a:xfrm>
            <a:off x="7985500" y="4979203"/>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364A3338-1BD9-40CD-956D-BB04DCB84C8B}"/>
              </a:ext>
            </a:extLst>
          </p:cNvPr>
          <p:cNvCxnSpPr/>
          <p:nvPr/>
        </p:nvCxnSpPr>
        <p:spPr>
          <a:xfrm>
            <a:off x="1275007" y="4480098"/>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E2FF471-B22F-433A-9120-29D555D91D4D}"/>
              </a:ext>
            </a:extLst>
          </p:cNvPr>
          <p:cNvSpPr txBox="1"/>
          <p:nvPr/>
        </p:nvSpPr>
        <p:spPr>
          <a:xfrm>
            <a:off x="7681962" y="4042580"/>
            <a:ext cx="520587" cy="369332"/>
          </a:xfrm>
          <a:prstGeom prst="rect">
            <a:avLst/>
          </a:prstGeom>
          <a:noFill/>
        </p:spPr>
        <p:txBody>
          <a:bodyPr wrap="square" rtlCol="0">
            <a:spAutoFit/>
          </a:bodyPr>
          <a:lstStyle/>
          <a:p>
            <a:pPr algn="r"/>
            <a:r>
              <a:rPr lang="en-US" b="1" dirty="0"/>
              <a:t>F</a:t>
            </a:r>
          </a:p>
        </p:txBody>
      </p:sp>
      <p:sp>
        <p:nvSpPr>
          <p:cNvPr id="17" name="Star: 5 Points 16">
            <a:extLst>
              <a:ext uri="{FF2B5EF4-FFF2-40B4-BE49-F238E27FC236}">
                <a16:creationId xmlns:a16="http://schemas.microsoft.com/office/drawing/2014/main" id="{4A31B0C1-8DF1-4BEC-9770-28C3CAD26EA0}"/>
              </a:ext>
            </a:extLst>
          </p:cNvPr>
          <p:cNvSpPr/>
          <p:nvPr/>
        </p:nvSpPr>
        <p:spPr>
          <a:xfrm>
            <a:off x="7942256" y="4343726"/>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87E44A64-8F6D-4D9D-94A2-DF56F4BE2584}"/>
              </a:ext>
            </a:extLst>
          </p:cNvPr>
          <p:cNvCxnSpPr/>
          <p:nvPr/>
        </p:nvCxnSpPr>
        <p:spPr>
          <a:xfrm>
            <a:off x="1298779" y="3751998"/>
            <a:ext cx="912846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DB5E8EB6-07D0-4C04-B76A-67E33670A8DD}"/>
              </a:ext>
            </a:extLst>
          </p:cNvPr>
          <p:cNvSpPr txBox="1"/>
          <p:nvPr/>
        </p:nvSpPr>
        <p:spPr>
          <a:xfrm>
            <a:off x="745718" y="3940880"/>
            <a:ext cx="520587" cy="369332"/>
          </a:xfrm>
          <a:prstGeom prst="rect">
            <a:avLst/>
          </a:prstGeom>
          <a:noFill/>
        </p:spPr>
        <p:txBody>
          <a:bodyPr wrap="square" rtlCol="0">
            <a:spAutoFit/>
          </a:bodyPr>
          <a:lstStyle/>
          <a:p>
            <a:pPr algn="r"/>
            <a:r>
              <a:rPr lang="en-US" b="1" dirty="0"/>
              <a:t>R</a:t>
            </a:r>
          </a:p>
        </p:txBody>
      </p:sp>
      <p:sp>
        <p:nvSpPr>
          <p:cNvPr id="21" name="TextBox 20">
            <a:extLst>
              <a:ext uri="{FF2B5EF4-FFF2-40B4-BE49-F238E27FC236}">
                <a16:creationId xmlns:a16="http://schemas.microsoft.com/office/drawing/2014/main" id="{D938E1E2-7CD8-4D8A-BF92-C3C03000322A}"/>
              </a:ext>
            </a:extLst>
          </p:cNvPr>
          <p:cNvSpPr txBox="1"/>
          <p:nvPr/>
        </p:nvSpPr>
        <p:spPr>
          <a:xfrm>
            <a:off x="774651" y="4284094"/>
            <a:ext cx="472579" cy="369332"/>
          </a:xfrm>
          <a:prstGeom prst="rect">
            <a:avLst/>
          </a:prstGeom>
          <a:noFill/>
        </p:spPr>
        <p:txBody>
          <a:bodyPr wrap="square" rtlCol="0">
            <a:spAutoFit/>
          </a:bodyPr>
          <a:lstStyle/>
          <a:p>
            <a:pPr algn="r"/>
            <a:r>
              <a:rPr lang="en-US" b="1" dirty="0"/>
              <a:t>S</a:t>
            </a:r>
          </a:p>
        </p:txBody>
      </p:sp>
      <p:sp>
        <p:nvSpPr>
          <p:cNvPr id="22" name="TextBox 21">
            <a:extLst>
              <a:ext uri="{FF2B5EF4-FFF2-40B4-BE49-F238E27FC236}">
                <a16:creationId xmlns:a16="http://schemas.microsoft.com/office/drawing/2014/main" id="{84244DF7-83A7-4B7C-AA87-CBBA93A6263B}"/>
              </a:ext>
            </a:extLst>
          </p:cNvPr>
          <p:cNvSpPr txBox="1"/>
          <p:nvPr/>
        </p:nvSpPr>
        <p:spPr>
          <a:xfrm>
            <a:off x="748359" y="4590561"/>
            <a:ext cx="498872" cy="369332"/>
          </a:xfrm>
          <a:prstGeom prst="rect">
            <a:avLst/>
          </a:prstGeom>
          <a:noFill/>
        </p:spPr>
        <p:txBody>
          <a:bodyPr wrap="square" rtlCol="0">
            <a:spAutoFit/>
          </a:bodyPr>
          <a:lstStyle/>
          <a:p>
            <a:pPr algn="r"/>
            <a:r>
              <a:rPr lang="en-US" b="1" dirty="0"/>
              <a:t>T</a:t>
            </a:r>
          </a:p>
        </p:txBody>
      </p:sp>
      <p:sp>
        <p:nvSpPr>
          <p:cNvPr id="23" name="TextBox 22">
            <a:extLst>
              <a:ext uri="{FF2B5EF4-FFF2-40B4-BE49-F238E27FC236}">
                <a16:creationId xmlns:a16="http://schemas.microsoft.com/office/drawing/2014/main" id="{1E4013BD-678D-4C32-8590-75C1FE5117B2}"/>
              </a:ext>
            </a:extLst>
          </p:cNvPr>
          <p:cNvSpPr txBox="1"/>
          <p:nvPr/>
        </p:nvSpPr>
        <p:spPr>
          <a:xfrm>
            <a:off x="774651" y="4950277"/>
            <a:ext cx="520587" cy="369332"/>
          </a:xfrm>
          <a:prstGeom prst="rect">
            <a:avLst/>
          </a:prstGeom>
          <a:noFill/>
        </p:spPr>
        <p:txBody>
          <a:bodyPr wrap="square" rtlCol="0">
            <a:spAutoFit/>
          </a:bodyPr>
          <a:lstStyle/>
          <a:p>
            <a:pPr algn="r"/>
            <a:r>
              <a:rPr lang="en-US" b="1" dirty="0"/>
              <a:t>U</a:t>
            </a:r>
          </a:p>
        </p:txBody>
      </p:sp>
      <p:sp>
        <p:nvSpPr>
          <p:cNvPr id="24" name="TextBox 23">
            <a:extLst>
              <a:ext uri="{FF2B5EF4-FFF2-40B4-BE49-F238E27FC236}">
                <a16:creationId xmlns:a16="http://schemas.microsoft.com/office/drawing/2014/main" id="{F2278B4E-9E21-4279-99DB-D5B932ADA532}"/>
              </a:ext>
            </a:extLst>
          </p:cNvPr>
          <p:cNvSpPr txBox="1"/>
          <p:nvPr/>
        </p:nvSpPr>
        <p:spPr>
          <a:xfrm>
            <a:off x="2893583" y="3697670"/>
            <a:ext cx="520587" cy="369332"/>
          </a:xfrm>
          <a:prstGeom prst="rect">
            <a:avLst/>
          </a:prstGeom>
          <a:noFill/>
        </p:spPr>
        <p:txBody>
          <a:bodyPr wrap="square" rtlCol="0">
            <a:spAutoFit/>
          </a:bodyPr>
          <a:lstStyle/>
          <a:p>
            <a:pPr algn="r"/>
            <a:r>
              <a:rPr lang="en-US" b="1" dirty="0"/>
              <a:t>B</a:t>
            </a:r>
          </a:p>
        </p:txBody>
      </p:sp>
      <p:sp>
        <p:nvSpPr>
          <p:cNvPr id="25" name="Star: 5 Points 24">
            <a:extLst>
              <a:ext uri="{FF2B5EF4-FFF2-40B4-BE49-F238E27FC236}">
                <a16:creationId xmlns:a16="http://schemas.microsoft.com/office/drawing/2014/main" id="{0A16A0B1-72D2-49F7-905D-F8D95A8512FD}"/>
              </a:ext>
            </a:extLst>
          </p:cNvPr>
          <p:cNvSpPr/>
          <p:nvPr/>
        </p:nvSpPr>
        <p:spPr>
          <a:xfrm>
            <a:off x="3153877" y="3998816"/>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tar: 5 Points 25">
            <a:extLst>
              <a:ext uri="{FF2B5EF4-FFF2-40B4-BE49-F238E27FC236}">
                <a16:creationId xmlns:a16="http://schemas.microsoft.com/office/drawing/2014/main" id="{1F6602E8-4C3D-4247-8A41-95D294B9EAA6}"/>
              </a:ext>
            </a:extLst>
          </p:cNvPr>
          <p:cNvSpPr/>
          <p:nvPr/>
        </p:nvSpPr>
        <p:spPr>
          <a:xfrm>
            <a:off x="5910765" y="3260863"/>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4B91F90-4D70-49D4-86C0-7CD1AD785E0F}"/>
              </a:ext>
            </a:extLst>
          </p:cNvPr>
          <p:cNvSpPr txBox="1"/>
          <p:nvPr/>
        </p:nvSpPr>
        <p:spPr>
          <a:xfrm>
            <a:off x="4381491" y="4048570"/>
            <a:ext cx="520587" cy="369332"/>
          </a:xfrm>
          <a:prstGeom prst="rect">
            <a:avLst/>
          </a:prstGeom>
          <a:noFill/>
        </p:spPr>
        <p:txBody>
          <a:bodyPr wrap="square" rtlCol="0">
            <a:spAutoFit/>
          </a:bodyPr>
          <a:lstStyle/>
          <a:p>
            <a:pPr algn="r"/>
            <a:r>
              <a:rPr lang="en-US" b="1" dirty="0"/>
              <a:t>C</a:t>
            </a:r>
          </a:p>
        </p:txBody>
      </p:sp>
      <p:sp>
        <p:nvSpPr>
          <p:cNvPr id="28" name="Star: 5 Points 27">
            <a:extLst>
              <a:ext uri="{FF2B5EF4-FFF2-40B4-BE49-F238E27FC236}">
                <a16:creationId xmlns:a16="http://schemas.microsoft.com/office/drawing/2014/main" id="{D5565288-BBC3-4D99-A9C6-172AB59D6E8B}"/>
              </a:ext>
            </a:extLst>
          </p:cNvPr>
          <p:cNvSpPr/>
          <p:nvPr/>
        </p:nvSpPr>
        <p:spPr>
          <a:xfrm>
            <a:off x="4641785" y="4349716"/>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5865DC8-7261-46C4-BBB2-F4C8D99875DE}"/>
              </a:ext>
            </a:extLst>
          </p:cNvPr>
          <p:cNvSpPr txBox="1"/>
          <p:nvPr/>
        </p:nvSpPr>
        <p:spPr>
          <a:xfrm>
            <a:off x="8896939" y="3307184"/>
            <a:ext cx="520587" cy="369332"/>
          </a:xfrm>
          <a:prstGeom prst="rect">
            <a:avLst/>
          </a:prstGeom>
          <a:noFill/>
        </p:spPr>
        <p:txBody>
          <a:bodyPr wrap="square" rtlCol="0">
            <a:spAutoFit/>
          </a:bodyPr>
          <a:lstStyle/>
          <a:p>
            <a:pPr algn="r"/>
            <a:r>
              <a:rPr lang="en-US" b="1" dirty="0"/>
              <a:t>H</a:t>
            </a:r>
          </a:p>
        </p:txBody>
      </p:sp>
      <p:sp>
        <p:nvSpPr>
          <p:cNvPr id="30" name="Star: 5 Points 29">
            <a:extLst>
              <a:ext uri="{FF2B5EF4-FFF2-40B4-BE49-F238E27FC236}">
                <a16:creationId xmlns:a16="http://schemas.microsoft.com/office/drawing/2014/main" id="{433A4686-9064-487B-8486-7DBC60CE2E1A}"/>
              </a:ext>
            </a:extLst>
          </p:cNvPr>
          <p:cNvSpPr/>
          <p:nvPr/>
        </p:nvSpPr>
        <p:spPr>
          <a:xfrm>
            <a:off x="9157233" y="3608330"/>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038B216D-634E-4E56-979C-2797514CB691}"/>
              </a:ext>
            </a:extLst>
          </p:cNvPr>
          <p:cNvSpPr txBox="1"/>
          <p:nvPr/>
        </p:nvSpPr>
        <p:spPr>
          <a:xfrm>
            <a:off x="8781002" y="4334172"/>
            <a:ext cx="520587" cy="369332"/>
          </a:xfrm>
          <a:prstGeom prst="rect">
            <a:avLst/>
          </a:prstGeom>
          <a:noFill/>
        </p:spPr>
        <p:txBody>
          <a:bodyPr wrap="square" rtlCol="0">
            <a:spAutoFit/>
          </a:bodyPr>
          <a:lstStyle/>
          <a:p>
            <a:pPr algn="r"/>
            <a:r>
              <a:rPr lang="en-US" b="1" dirty="0"/>
              <a:t>G</a:t>
            </a:r>
          </a:p>
        </p:txBody>
      </p:sp>
      <p:sp>
        <p:nvSpPr>
          <p:cNvPr id="32" name="Star: 5 Points 31">
            <a:extLst>
              <a:ext uri="{FF2B5EF4-FFF2-40B4-BE49-F238E27FC236}">
                <a16:creationId xmlns:a16="http://schemas.microsoft.com/office/drawing/2014/main" id="{BA4AAEAA-2E97-480B-A732-CAA2260C60E9}"/>
              </a:ext>
            </a:extLst>
          </p:cNvPr>
          <p:cNvSpPr/>
          <p:nvPr/>
        </p:nvSpPr>
        <p:spPr>
          <a:xfrm>
            <a:off x="9041296" y="4635318"/>
            <a:ext cx="257452" cy="246835"/>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a:extLst>
              <a:ext uri="{FF2B5EF4-FFF2-40B4-BE49-F238E27FC236}">
                <a16:creationId xmlns:a16="http://schemas.microsoft.com/office/drawing/2014/main" id="{79898F0B-BE70-4730-B79A-497E6D1DE016}"/>
              </a:ext>
            </a:extLst>
          </p:cNvPr>
          <p:cNvCxnSpPr>
            <a:cxnSpLocks/>
          </p:cNvCxnSpPr>
          <p:nvPr/>
        </p:nvCxnSpPr>
        <p:spPr>
          <a:xfrm>
            <a:off x="3434342" y="4192199"/>
            <a:ext cx="1154613" cy="910421"/>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D6478F1-D760-46FB-802F-65B2EE7753EF}"/>
              </a:ext>
            </a:extLst>
          </p:cNvPr>
          <p:cNvCxnSpPr>
            <a:cxnSpLocks/>
          </p:cNvCxnSpPr>
          <p:nvPr/>
        </p:nvCxnSpPr>
        <p:spPr>
          <a:xfrm>
            <a:off x="6279031" y="3384280"/>
            <a:ext cx="1516158" cy="1102988"/>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C3D71B2B-D292-4BC4-8D02-97FB3C3FB263}"/>
              </a:ext>
            </a:extLst>
          </p:cNvPr>
          <p:cNvCxnSpPr>
            <a:cxnSpLocks/>
          </p:cNvCxnSpPr>
          <p:nvPr/>
        </p:nvCxnSpPr>
        <p:spPr>
          <a:xfrm flipV="1">
            <a:off x="8452906" y="4788580"/>
            <a:ext cx="444033" cy="335472"/>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F9B2B7D-EA15-4EE3-9D32-709D4F41E1FB}"/>
              </a:ext>
            </a:extLst>
          </p:cNvPr>
          <p:cNvCxnSpPr>
            <a:cxnSpLocks/>
          </p:cNvCxnSpPr>
          <p:nvPr/>
        </p:nvCxnSpPr>
        <p:spPr>
          <a:xfrm flipV="1">
            <a:off x="8450065" y="3778915"/>
            <a:ext cx="588390" cy="1353613"/>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A5B1FEE0-3116-4A14-BA18-FA428567016C}"/>
              </a:ext>
            </a:extLst>
          </p:cNvPr>
          <p:cNvCxnSpPr>
            <a:cxnSpLocks/>
          </p:cNvCxnSpPr>
          <p:nvPr/>
        </p:nvCxnSpPr>
        <p:spPr>
          <a:xfrm flipV="1">
            <a:off x="5076048" y="3439572"/>
            <a:ext cx="694652" cy="1027836"/>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 name="Freeform: Shape 37">
            <a:extLst>
              <a:ext uri="{FF2B5EF4-FFF2-40B4-BE49-F238E27FC236}">
                <a16:creationId xmlns:a16="http://schemas.microsoft.com/office/drawing/2014/main" id="{9B421A20-6A9F-4BDB-8350-31A698573B54}"/>
              </a:ext>
            </a:extLst>
          </p:cNvPr>
          <p:cNvSpPr/>
          <p:nvPr/>
        </p:nvSpPr>
        <p:spPr>
          <a:xfrm flipH="1">
            <a:off x="4376130" y="2782715"/>
            <a:ext cx="2127335" cy="2568573"/>
          </a:xfrm>
          <a:custGeom>
            <a:avLst/>
            <a:gdLst>
              <a:gd name="connsiteX0" fmla="*/ 718631 w 1165151"/>
              <a:gd name="connsiteY0" fmla="*/ 0 h 2894121"/>
              <a:gd name="connsiteX1" fmla="*/ 8417 w 1165151"/>
              <a:gd name="connsiteY1" fmla="*/ 1074198 h 2894121"/>
              <a:gd name="connsiteX2" fmla="*/ 1144759 w 1165151"/>
              <a:gd name="connsiteY2" fmla="*/ 1908699 h 2894121"/>
              <a:gd name="connsiteX3" fmla="*/ 629854 w 1165151"/>
              <a:gd name="connsiteY3" fmla="*/ 2894121 h 2894121"/>
            </a:gdLst>
            <a:ahLst/>
            <a:cxnLst>
              <a:cxn ang="0">
                <a:pos x="connsiteX0" y="connsiteY0"/>
              </a:cxn>
              <a:cxn ang="0">
                <a:pos x="connsiteX1" y="connsiteY1"/>
              </a:cxn>
              <a:cxn ang="0">
                <a:pos x="connsiteX2" y="connsiteY2"/>
              </a:cxn>
              <a:cxn ang="0">
                <a:pos x="connsiteX3" y="connsiteY3"/>
              </a:cxn>
            </a:cxnLst>
            <a:rect l="l" t="t" r="r" b="b"/>
            <a:pathLst>
              <a:path w="1165151" h="2894121">
                <a:moveTo>
                  <a:pt x="718631" y="0"/>
                </a:moveTo>
                <a:cubicBezTo>
                  <a:pt x="328013" y="378041"/>
                  <a:pt x="-62604" y="756082"/>
                  <a:pt x="8417" y="1074198"/>
                </a:cubicBezTo>
                <a:cubicBezTo>
                  <a:pt x="79438" y="1392315"/>
                  <a:pt x="1041186" y="1605379"/>
                  <a:pt x="1144759" y="1908699"/>
                </a:cubicBezTo>
                <a:cubicBezTo>
                  <a:pt x="1248332" y="2212020"/>
                  <a:pt x="939093" y="2553070"/>
                  <a:pt x="629854" y="2894121"/>
                </a:cubicBezTo>
              </a:path>
            </a:pathLst>
          </a:cu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B9B9921-A79B-4AF8-A8FC-D7CA269B4904}"/>
              </a:ext>
            </a:extLst>
          </p:cNvPr>
          <p:cNvSpPr txBox="1"/>
          <p:nvPr/>
        </p:nvSpPr>
        <p:spPr>
          <a:xfrm>
            <a:off x="5850642" y="2941907"/>
            <a:ext cx="520587" cy="369332"/>
          </a:xfrm>
          <a:prstGeom prst="rect">
            <a:avLst/>
          </a:prstGeom>
          <a:noFill/>
        </p:spPr>
        <p:txBody>
          <a:bodyPr wrap="square" rtlCol="0">
            <a:spAutoFit/>
          </a:bodyPr>
          <a:lstStyle/>
          <a:p>
            <a:pPr algn="r"/>
            <a:r>
              <a:rPr lang="en-US" b="1" dirty="0"/>
              <a:t>D</a:t>
            </a:r>
          </a:p>
        </p:txBody>
      </p:sp>
      <p:cxnSp>
        <p:nvCxnSpPr>
          <p:cNvPr id="41" name="Straight Arrow Connector 40">
            <a:extLst>
              <a:ext uri="{FF2B5EF4-FFF2-40B4-BE49-F238E27FC236}">
                <a16:creationId xmlns:a16="http://schemas.microsoft.com/office/drawing/2014/main" id="{737ADDA5-5281-4F48-AF70-498A9017A09E}"/>
              </a:ext>
            </a:extLst>
          </p:cNvPr>
          <p:cNvCxnSpPr>
            <a:cxnSpLocks/>
          </p:cNvCxnSpPr>
          <p:nvPr/>
        </p:nvCxnSpPr>
        <p:spPr>
          <a:xfrm flipV="1">
            <a:off x="5085519" y="3424140"/>
            <a:ext cx="694652" cy="1027836"/>
          </a:xfrm>
          <a:prstGeom prst="straightConnector1">
            <a:avLst/>
          </a:prstGeom>
          <a:ln w="28575">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2" name="Speech Bubble: Oval 41">
            <a:extLst>
              <a:ext uri="{FF2B5EF4-FFF2-40B4-BE49-F238E27FC236}">
                <a16:creationId xmlns:a16="http://schemas.microsoft.com/office/drawing/2014/main" id="{016FC8BF-EF82-4577-BF40-5A23A4082DF0}"/>
              </a:ext>
            </a:extLst>
          </p:cNvPr>
          <p:cNvSpPr/>
          <p:nvPr/>
        </p:nvSpPr>
        <p:spPr>
          <a:xfrm>
            <a:off x="6737202" y="961823"/>
            <a:ext cx="4334465" cy="1812284"/>
          </a:xfrm>
          <a:prstGeom prst="wedgeEllipseCallout">
            <a:avLst>
              <a:gd name="adj1" fmla="val -64084"/>
              <a:gd name="adj2" fmla="val 815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Including D but omitting C is like including the receipt of the message that caused D to happen, but omitting the send of that same message</a:t>
            </a:r>
          </a:p>
        </p:txBody>
      </p:sp>
      <p:sp>
        <p:nvSpPr>
          <p:cNvPr id="43" name="TextBox 42">
            <a:extLst>
              <a:ext uri="{FF2B5EF4-FFF2-40B4-BE49-F238E27FC236}">
                <a16:creationId xmlns:a16="http://schemas.microsoft.com/office/drawing/2014/main" id="{F71E05C1-BC7B-499D-9C62-17C6E80E71F6}"/>
              </a:ext>
            </a:extLst>
          </p:cNvPr>
          <p:cNvSpPr txBox="1"/>
          <p:nvPr/>
        </p:nvSpPr>
        <p:spPr>
          <a:xfrm>
            <a:off x="238539" y="6309360"/>
            <a:ext cx="5049078" cy="369332"/>
          </a:xfrm>
          <a:prstGeom prst="rect">
            <a:avLst/>
          </a:prstGeom>
          <a:noFill/>
        </p:spPr>
        <p:txBody>
          <a:bodyPr wrap="square" rtlCol="0">
            <a:spAutoFit/>
          </a:bodyPr>
          <a:lstStyle/>
          <a:p>
            <a:r>
              <a:rPr lang="en-US" dirty="0"/>
              <a:t>Drill down: </a:t>
            </a:r>
            <a:r>
              <a:rPr lang="en-US" b="1" dirty="0"/>
              <a:t>C</a:t>
            </a:r>
            <a:r>
              <a:rPr lang="en-US" dirty="0"/>
              <a:t>onsistency</a:t>
            </a:r>
          </a:p>
        </p:txBody>
      </p:sp>
    </p:spTree>
    <p:extLst>
      <p:ext uri="{BB962C8B-B14F-4D97-AF65-F5344CB8AC3E}">
        <p14:creationId xmlns:p14="http://schemas.microsoft.com/office/powerpoint/2010/main" val="371841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7"/>
                                        </p:tgtEl>
                                      </p:cBhvr>
                                    </p:animEffect>
                                    <p:set>
                                      <p:cBhvr>
                                        <p:cTn id="7" dur="1" fill="hold">
                                          <p:stCondLst>
                                            <p:cond delay="499"/>
                                          </p:stCondLst>
                                        </p:cTn>
                                        <p:tgtEl>
                                          <p:spTgt spid="37"/>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randombar(horizontal)">
                                      <p:cBhvr>
                                        <p:cTn id="1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89623-230A-B87E-9729-A07A79E64ADD}"/>
              </a:ext>
            </a:extLst>
          </p:cNvPr>
          <p:cNvSpPr>
            <a:spLocks noGrp="1"/>
          </p:cNvSpPr>
          <p:nvPr>
            <p:ph type="title"/>
          </p:nvPr>
        </p:nvSpPr>
        <p:spPr/>
        <p:txBody>
          <a:bodyPr/>
          <a:lstStyle/>
          <a:p>
            <a:r>
              <a:rPr lang="en-US" dirty="0"/>
              <a:t>Thought question</a:t>
            </a:r>
          </a:p>
        </p:txBody>
      </p:sp>
      <p:sp>
        <p:nvSpPr>
          <p:cNvPr id="3" name="Content Placeholder 2">
            <a:extLst>
              <a:ext uri="{FF2B5EF4-FFF2-40B4-BE49-F238E27FC236}">
                <a16:creationId xmlns:a16="http://schemas.microsoft.com/office/drawing/2014/main" id="{FA253DCB-DF91-8030-5E9D-C181595BC03C}"/>
              </a:ext>
            </a:extLst>
          </p:cNvPr>
          <p:cNvSpPr>
            <a:spLocks noGrp="1"/>
          </p:cNvSpPr>
          <p:nvPr>
            <p:ph idx="1"/>
          </p:nvPr>
        </p:nvSpPr>
        <p:spPr/>
        <p:txBody>
          <a:bodyPr/>
          <a:lstStyle/>
          <a:p>
            <a:r>
              <a:rPr lang="en-US" dirty="0"/>
              <a:t>Go back to slide 22, with examples.  Focus on the deadlock detector or the reference-counting garbage collector.</a:t>
            </a:r>
          </a:p>
          <a:p>
            <a:endParaRPr lang="en-US" dirty="0"/>
          </a:p>
          <a:p>
            <a:r>
              <a:rPr lang="en-US" dirty="0"/>
              <a:t>Now draw some time-line pictures like in slides 23-26.  Can you show, in “with/without” pictures, errors that might occur for a deadlock detector, or a reference counter, if it runs on an inconsistent cut?</a:t>
            </a:r>
            <a:br>
              <a:rPr lang="en-US" dirty="0"/>
            </a:br>
            <a:br>
              <a:rPr lang="en-US" dirty="0"/>
            </a:br>
            <a:r>
              <a:rPr lang="en-US" dirty="0"/>
              <a:t>Do the pictures help us understand why a consistent cut won’t lead to those mistakes?</a:t>
            </a:r>
          </a:p>
        </p:txBody>
      </p:sp>
      <p:sp>
        <p:nvSpPr>
          <p:cNvPr id="4" name="Footer Placeholder 3">
            <a:extLst>
              <a:ext uri="{FF2B5EF4-FFF2-40B4-BE49-F238E27FC236}">
                <a16:creationId xmlns:a16="http://schemas.microsoft.com/office/drawing/2014/main" id="{88D6C31D-CD72-8964-32C6-EE74A218080B}"/>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B0ECA735-1B16-EDA4-DE46-A988D536E8FA}"/>
              </a:ext>
            </a:extLst>
          </p:cNvPr>
          <p:cNvSpPr>
            <a:spLocks noGrp="1"/>
          </p:cNvSpPr>
          <p:nvPr>
            <p:ph type="sldNum" sz="quarter" idx="12"/>
          </p:nvPr>
        </p:nvSpPr>
        <p:spPr/>
        <p:txBody>
          <a:bodyPr/>
          <a:lstStyle/>
          <a:p>
            <a:fld id="{3C974458-8A97-4835-BF79-1FB6D7856C21}" type="slidenum">
              <a:rPr lang="en-US" smtClean="0"/>
              <a:t>27</a:t>
            </a:fld>
            <a:endParaRPr lang="en-US"/>
          </a:p>
        </p:txBody>
      </p:sp>
    </p:spTree>
    <p:extLst>
      <p:ext uri="{BB962C8B-B14F-4D97-AF65-F5344CB8AC3E}">
        <p14:creationId xmlns:p14="http://schemas.microsoft.com/office/powerpoint/2010/main" val="2797889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704A3-C0D4-F0BD-D87D-A556C64C1A0C}"/>
              </a:ext>
            </a:extLst>
          </p:cNvPr>
          <p:cNvSpPr>
            <a:spLocks noGrp="1"/>
          </p:cNvSpPr>
          <p:nvPr>
            <p:ph type="title"/>
          </p:nvPr>
        </p:nvSpPr>
        <p:spPr/>
        <p:txBody>
          <a:bodyPr/>
          <a:lstStyle/>
          <a:p>
            <a:r>
              <a:rPr lang="en-US" dirty="0"/>
              <a:t>Thought question</a:t>
            </a:r>
          </a:p>
        </p:txBody>
      </p:sp>
      <p:sp>
        <p:nvSpPr>
          <p:cNvPr id="3" name="Content Placeholder 2">
            <a:extLst>
              <a:ext uri="{FF2B5EF4-FFF2-40B4-BE49-F238E27FC236}">
                <a16:creationId xmlns:a16="http://schemas.microsoft.com/office/drawing/2014/main" id="{FAB4E335-2D63-E748-5F5D-00DBFBFDCF58}"/>
              </a:ext>
            </a:extLst>
          </p:cNvPr>
          <p:cNvSpPr>
            <a:spLocks noGrp="1"/>
          </p:cNvSpPr>
          <p:nvPr>
            <p:ph idx="1"/>
          </p:nvPr>
        </p:nvSpPr>
        <p:spPr/>
        <p:txBody>
          <a:bodyPr>
            <a:normAutofit lnSpcReduction="10000"/>
          </a:bodyPr>
          <a:lstStyle/>
          <a:p>
            <a:r>
              <a:rPr lang="en-US" dirty="0"/>
              <a:t>Suppose that a sharded key-value store (DHT) is using state machine replication (atomic multicast or </a:t>
            </a:r>
            <a:r>
              <a:rPr lang="en-US" dirty="0" err="1"/>
              <a:t>Paxos</a:t>
            </a:r>
            <a:r>
              <a:rPr lang="en-US" dirty="0"/>
              <a:t>) to implement replicated updates.</a:t>
            </a:r>
          </a:p>
          <a:p>
            <a:endParaRPr lang="en-US" dirty="0"/>
          </a:p>
          <a:p>
            <a:r>
              <a:rPr lang="en-US" dirty="0"/>
              <a:t>Now suppose that when an update is delivered, rather than just somehow doing the update and being done, or just logging the update, some sort of fancy computation runs (like reference counting, or deadlock checking)</a:t>
            </a:r>
          </a:p>
          <a:p>
            <a:endParaRPr lang="en-US" dirty="0"/>
          </a:p>
          <a:p>
            <a:r>
              <a:rPr lang="en-US" dirty="0"/>
              <a:t>Would that computation be running on a consistent cut?  Explain why (</a:t>
            </a:r>
            <a:r>
              <a:rPr lang="en-US"/>
              <a:t>or why not)</a:t>
            </a:r>
          </a:p>
        </p:txBody>
      </p:sp>
      <p:sp>
        <p:nvSpPr>
          <p:cNvPr id="4" name="Footer Placeholder 3">
            <a:extLst>
              <a:ext uri="{FF2B5EF4-FFF2-40B4-BE49-F238E27FC236}">
                <a16:creationId xmlns:a16="http://schemas.microsoft.com/office/drawing/2014/main" id="{1E615A6F-E1FB-4189-7239-562AC9FABE82}"/>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3ECD5D14-3155-89CF-5DAF-B509FC087831}"/>
              </a:ext>
            </a:extLst>
          </p:cNvPr>
          <p:cNvSpPr>
            <a:spLocks noGrp="1"/>
          </p:cNvSpPr>
          <p:nvPr>
            <p:ph type="sldNum" sz="quarter" idx="12"/>
          </p:nvPr>
        </p:nvSpPr>
        <p:spPr/>
        <p:txBody>
          <a:bodyPr/>
          <a:lstStyle/>
          <a:p>
            <a:fld id="{3C974458-8A97-4835-BF79-1FB6D7856C21}" type="slidenum">
              <a:rPr lang="en-US" smtClean="0"/>
              <a:t>28</a:t>
            </a:fld>
            <a:endParaRPr lang="en-US"/>
          </a:p>
        </p:txBody>
      </p:sp>
    </p:spTree>
    <p:extLst>
      <p:ext uri="{BB962C8B-B14F-4D97-AF65-F5344CB8AC3E}">
        <p14:creationId xmlns:p14="http://schemas.microsoft.com/office/powerpoint/2010/main" val="2761698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FE2D4-A497-4F63-C171-6D7946F07267}"/>
              </a:ext>
            </a:extLst>
          </p:cNvPr>
          <p:cNvSpPr>
            <a:spLocks noGrp="1"/>
          </p:cNvSpPr>
          <p:nvPr>
            <p:ph type="title"/>
          </p:nvPr>
        </p:nvSpPr>
        <p:spPr/>
        <p:txBody>
          <a:bodyPr/>
          <a:lstStyle/>
          <a:p>
            <a:r>
              <a:rPr lang="en-US" dirty="0"/>
              <a:t>Time creates unique challenges</a:t>
            </a:r>
          </a:p>
        </p:txBody>
      </p:sp>
      <p:sp>
        <p:nvSpPr>
          <p:cNvPr id="3" name="Content Placeholder 2">
            <a:extLst>
              <a:ext uri="{FF2B5EF4-FFF2-40B4-BE49-F238E27FC236}">
                <a16:creationId xmlns:a16="http://schemas.microsoft.com/office/drawing/2014/main" id="{A4317A51-25FE-95FA-9246-12AAF40C4977}"/>
              </a:ext>
            </a:extLst>
          </p:cNvPr>
          <p:cNvSpPr>
            <a:spLocks noGrp="1"/>
          </p:cNvSpPr>
          <p:nvPr>
            <p:ph idx="1"/>
          </p:nvPr>
        </p:nvSpPr>
        <p:spPr/>
        <p:txBody>
          <a:bodyPr>
            <a:normAutofit lnSpcReduction="10000"/>
          </a:bodyPr>
          <a:lstStyle/>
          <a:p>
            <a:r>
              <a:rPr lang="en-US" dirty="0"/>
              <a:t>Clocks are never perfectly </a:t>
            </a:r>
            <a:r>
              <a:rPr lang="en-US" b="1" dirty="0"/>
              <a:t>accurate</a:t>
            </a:r>
            <a:r>
              <a:rPr lang="en-US" dirty="0"/>
              <a:t>, a term that refers to “truth”</a:t>
            </a:r>
          </a:p>
          <a:p>
            <a:endParaRPr lang="en-US" dirty="0"/>
          </a:p>
          <a:p>
            <a:r>
              <a:rPr lang="en-US" dirty="0"/>
              <a:t>Any clock will also </a:t>
            </a:r>
            <a:r>
              <a:rPr lang="en-US" b="1" dirty="0"/>
              <a:t>drift</a:t>
            </a:r>
            <a:r>
              <a:rPr lang="en-US" dirty="0"/>
              <a:t> over time, causing </a:t>
            </a:r>
            <a:r>
              <a:rPr lang="en-US" b="1" dirty="0"/>
              <a:t>skew</a:t>
            </a:r>
            <a:r>
              <a:rPr lang="en-US" dirty="0"/>
              <a:t> between two clocks</a:t>
            </a:r>
          </a:p>
          <a:p>
            <a:endParaRPr lang="en-US" dirty="0"/>
          </a:p>
          <a:p>
            <a:r>
              <a:rPr lang="en-US" b="1" dirty="0"/>
              <a:t>Accuracy</a:t>
            </a:r>
            <a:r>
              <a:rPr lang="en-US" dirty="0"/>
              <a:t> relates to skew relative to a perfectly truthful clock (GPS is as close as we can get, but is pretty good!)</a:t>
            </a:r>
          </a:p>
          <a:p>
            <a:endParaRPr lang="en-US" b="1" dirty="0"/>
          </a:p>
          <a:p>
            <a:r>
              <a:rPr lang="en-US" b="1" dirty="0"/>
              <a:t>Precision</a:t>
            </a:r>
            <a:r>
              <a:rPr lang="en-US" dirty="0"/>
              <a:t> relates to skew between pairs of correct clocks in the system.</a:t>
            </a:r>
          </a:p>
        </p:txBody>
      </p:sp>
      <p:sp>
        <p:nvSpPr>
          <p:cNvPr id="4" name="Footer Placeholder 3">
            <a:extLst>
              <a:ext uri="{FF2B5EF4-FFF2-40B4-BE49-F238E27FC236}">
                <a16:creationId xmlns:a16="http://schemas.microsoft.com/office/drawing/2014/main" id="{5F81CB8E-BF3D-CD2E-84F2-34E90A044F1F}"/>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4A37AD57-3B67-F12C-157D-E95E42069B55}"/>
              </a:ext>
            </a:extLst>
          </p:cNvPr>
          <p:cNvSpPr>
            <a:spLocks noGrp="1"/>
          </p:cNvSpPr>
          <p:nvPr>
            <p:ph type="sldNum" sz="quarter" idx="12"/>
          </p:nvPr>
        </p:nvSpPr>
        <p:spPr/>
        <p:txBody>
          <a:bodyPr/>
          <a:lstStyle/>
          <a:p>
            <a:fld id="{3C974458-8A97-4835-BF79-1FB6D7856C21}" type="slidenum">
              <a:rPr lang="en-US" smtClean="0"/>
              <a:t>3</a:t>
            </a:fld>
            <a:endParaRPr lang="en-US"/>
          </a:p>
        </p:txBody>
      </p:sp>
    </p:spTree>
    <p:extLst>
      <p:ext uri="{BB962C8B-B14F-4D97-AF65-F5344CB8AC3E}">
        <p14:creationId xmlns:p14="http://schemas.microsoft.com/office/powerpoint/2010/main" val="1539375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8DD19-1124-0E1E-4096-A7D8E0B70715}"/>
              </a:ext>
            </a:extLst>
          </p:cNvPr>
          <p:cNvSpPr>
            <a:spLocks noGrp="1"/>
          </p:cNvSpPr>
          <p:nvPr>
            <p:ph type="title"/>
          </p:nvPr>
        </p:nvSpPr>
        <p:spPr/>
        <p:txBody>
          <a:bodyPr/>
          <a:lstStyle/>
          <a:p>
            <a:r>
              <a:rPr lang="en-US" dirty="0"/>
              <a:t>We often care more about precision</a:t>
            </a:r>
          </a:p>
        </p:txBody>
      </p:sp>
      <p:sp>
        <p:nvSpPr>
          <p:cNvPr id="3" name="Content Placeholder 2">
            <a:extLst>
              <a:ext uri="{FF2B5EF4-FFF2-40B4-BE49-F238E27FC236}">
                <a16:creationId xmlns:a16="http://schemas.microsoft.com/office/drawing/2014/main" id="{297921D1-CDAA-E1AB-CF8F-CC04DCC4E70F}"/>
              </a:ext>
            </a:extLst>
          </p:cNvPr>
          <p:cNvSpPr>
            <a:spLocks noGrp="1"/>
          </p:cNvSpPr>
          <p:nvPr>
            <p:ph idx="1"/>
          </p:nvPr>
        </p:nvSpPr>
        <p:spPr/>
        <p:txBody>
          <a:bodyPr/>
          <a:lstStyle/>
          <a:p>
            <a:r>
              <a:rPr lang="en-US" dirty="0"/>
              <a:t>It isn’t important whether the system knows that today is Wednesday</a:t>
            </a:r>
          </a:p>
          <a:p>
            <a:endParaRPr lang="en-US" dirty="0"/>
          </a:p>
          <a:p>
            <a:r>
              <a:rPr lang="en-US" dirty="0"/>
              <a:t>What matters more is that when process P on machine A tells process Q on machine B to take some action 10 seconds from now, Q’s action is consistent</a:t>
            </a:r>
          </a:p>
          <a:p>
            <a:pPr>
              <a:buFont typeface="Wingdings" panose="05000000000000000000" pitchFamily="2" charset="2"/>
              <a:buChar char="Ø"/>
            </a:pPr>
            <a:r>
              <a:rPr lang="en-US" dirty="0"/>
              <a:t>  Like in our missile defense example</a:t>
            </a:r>
          </a:p>
          <a:p>
            <a:endParaRPr lang="en-US" dirty="0"/>
          </a:p>
          <a:p>
            <a:r>
              <a:rPr lang="en-US" dirty="0"/>
              <a:t>This is a statement about </a:t>
            </a:r>
            <a:r>
              <a:rPr lang="en-US" b="1" dirty="0"/>
              <a:t>precision</a:t>
            </a:r>
            <a:r>
              <a:rPr lang="en-US" dirty="0"/>
              <a:t>… for this task, </a:t>
            </a:r>
            <a:r>
              <a:rPr lang="en-US" b="1" dirty="0"/>
              <a:t>accuracy</a:t>
            </a:r>
            <a:r>
              <a:rPr lang="en-US" dirty="0"/>
              <a:t> is secondary.</a:t>
            </a:r>
          </a:p>
        </p:txBody>
      </p:sp>
      <p:sp>
        <p:nvSpPr>
          <p:cNvPr id="4" name="Footer Placeholder 3">
            <a:extLst>
              <a:ext uri="{FF2B5EF4-FFF2-40B4-BE49-F238E27FC236}">
                <a16:creationId xmlns:a16="http://schemas.microsoft.com/office/drawing/2014/main" id="{4166DC97-D66E-7EC9-099A-31F8C874CC51}"/>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F8A5E0CD-73AC-3F85-D9A7-16A4312F4285}"/>
              </a:ext>
            </a:extLst>
          </p:cNvPr>
          <p:cNvSpPr>
            <a:spLocks noGrp="1"/>
          </p:cNvSpPr>
          <p:nvPr>
            <p:ph type="sldNum" sz="quarter" idx="12"/>
          </p:nvPr>
        </p:nvSpPr>
        <p:spPr/>
        <p:txBody>
          <a:bodyPr/>
          <a:lstStyle/>
          <a:p>
            <a:fld id="{3C974458-8A97-4835-BF79-1FB6D7856C21}" type="slidenum">
              <a:rPr lang="en-US" smtClean="0"/>
              <a:t>4</a:t>
            </a:fld>
            <a:endParaRPr lang="en-US"/>
          </a:p>
        </p:txBody>
      </p:sp>
    </p:spTree>
    <p:extLst>
      <p:ext uri="{BB962C8B-B14F-4D97-AF65-F5344CB8AC3E}">
        <p14:creationId xmlns:p14="http://schemas.microsoft.com/office/powerpoint/2010/main" val="72911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9F51F-D625-7D5E-D3A0-BB641DD43398}"/>
              </a:ext>
            </a:extLst>
          </p:cNvPr>
          <p:cNvSpPr>
            <a:spLocks noGrp="1"/>
          </p:cNvSpPr>
          <p:nvPr>
            <p:ph type="title"/>
          </p:nvPr>
        </p:nvSpPr>
        <p:spPr/>
        <p:txBody>
          <a:bodyPr/>
          <a:lstStyle/>
          <a:p>
            <a:r>
              <a:rPr lang="en-US" dirty="0"/>
              <a:t>Sensors have bounded accuracy</a:t>
            </a:r>
          </a:p>
        </p:txBody>
      </p:sp>
      <p:sp>
        <p:nvSpPr>
          <p:cNvPr id="3" name="Content Placeholder 2">
            <a:extLst>
              <a:ext uri="{FF2B5EF4-FFF2-40B4-BE49-F238E27FC236}">
                <a16:creationId xmlns:a16="http://schemas.microsoft.com/office/drawing/2014/main" id="{17B5575D-2070-3362-E305-491694FDF101}"/>
              </a:ext>
            </a:extLst>
          </p:cNvPr>
          <p:cNvSpPr>
            <a:spLocks noGrp="1"/>
          </p:cNvSpPr>
          <p:nvPr>
            <p:ph idx="1"/>
          </p:nvPr>
        </p:nvSpPr>
        <p:spPr/>
        <p:txBody>
          <a:bodyPr>
            <a:normAutofit fontScale="92500" lnSpcReduction="10000"/>
          </a:bodyPr>
          <a:lstStyle/>
          <a:p>
            <a:r>
              <a:rPr lang="en-US" dirty="0"/>
              <a:t>Always best to think of a sensor as reporting a bounding box</a:t>
            </a:r>
          </a:p>
          <a:p>
            <a:pPr>
              <a:buFont typeface="Wingdings" panose="05000000000000000000" pitchFamily="2" charset="2"/>
              <a:buChar char="Ø"/>
            </a:pPr>
            <a:r>
              <a:rPr lang="en-US" dirty="0"/>
              <a:t>  The value is v </a:t>
            </a:r>
            <a:r>
              <a:rPr lang="en-US" dirty="0">
                <a:sym typeface="Symbol" panose="05050102010706020507" pitchFamily="18" charset="2"/>
              </a:rPr>
              <a:t></a:t>
            </a:r>
            <a:r>
              <a:rPr lang="en-US" dirty="0"/>
              <a:t> </a:t>
            </a:r>
            <a:r>
              <a:rPr lang="en-US" dirty="0">
                <a:sym typeface="Symbol" panose="05050102010706020507" pitchFamily="18" charset="2"/>
              </a:rPr>
              <a:t>, and was measured at time t  .</a:t>
            </a:r>
          </a:p>
          <a:p>
            <a:pPr>
              <a:buFont typeface="Wingdings" panose="05000000000000000000" pitchFamily="2" charset="2"/>
              <a:buChar char="Ø"/>
            </a:pPr>
            <a:endParaRPr lang="en-US" dirty="0">
              <a:sym typeface="Symbol" panose="05050102010706020507" pitchFamily="18" charset="2"/>
            </a:endParaRPr>
          </a:p>
          <a:p>
            <a:pPr marL="0" indent="0">
              <a:buNone/>
            </a:pPr>
            <a:r>
              <a:rPr lang="en-US" dirty="0">
                <a:sym typeface="Symbol" panose="05050102010706020507" pitchFamily="18" charset="2"/>
              </a:rPr>
              <a:t>The Meta system taught us how to</a:t>
            </a:r>
          </a:p>
          <a:p>
            <a:pPr>
              <a:buFont typeface="Wingdings" panose="05000000000000000000" pitchFamily="2" charset="2"/>
              <a:buChar char="Ø"/>
            </a:pPr>
            <a:r>
              <a:rPr lang="en-US" dirty="0">
                <a:sym typeface="Symbol" panose="05050102010706020507" pitchFamily="18" charset="2"/>
              </a:rPr>
              <a:t>  Use sensor intersection to (sometime) eliminate bad values, like if 2 out</a:t>
            </a:r>
            <a:br>
              <a:rPr lang="en-US" dirty="0">
                <a:sym typeface="Symbol" panose="05050102010706020507" pitchFamily="18" charset="2"/>
              </a:rPr>
            </a:br>
            <a:r>
              <a:rPr lang="en-US" dirty="0">
                <a:sym typeface="Symbol" panose="05050102010706020507" pitchFamily="18" charset="2"/>
              </a:rPr>
              <a:t>    of 3 sensors agree but one is flakey.  But if all 3 overlap we can’t know</a:t>
            </a:r>
            <a:br>
              <a:rPr lang="en-US" dirty="0">
                <a:sym typeface="Symbol" panose="05050102010706020507" pitchFamily="18" charset="2"/>
              </a:rPr>
            </a:br>
            <a:r>
              <a:rPr lang="en-US" dirty="0">
                <a:sym typeface="Symbol" panose="05050102010706020507" pitchFamily="18" charset="2"/>
              </a:rPr>
              <a:t>    which are correct, and can’t eliminate any of them.</a:t>
            </a:r>
          </a:p>
          <a:p>
            <a:pPr>
              <a:buFont typeface="Wingdings" panose="05000000000000000000" pitchFamily="2" charset="2"/>
              <a:buChar char="Ø"/>
            </a:pPr>
            <a:r>
              <a:rPr lang="en-US" dirty="0">
                <a:sym typeface="Symbol" panose="05050102010706020507" pitchFamily="18" charset="2"/>
              </a:rPr>
              <a:t>  Also how to interpret statements like “if v &gt; x, do something”.  Meta </a:t>
            </a:r>
            <a:br>
              <a:rPr lang="en-US" dirty="0">
                <a:sym typeface="Symbol" panose="05050102010706020507" pitchFamily="18" charset="2"/>
              </a:rPr>
            </a:br>
            <a:r>
              <a:rPr lang="en-US" dirty="0">
                <a:sym typeface="Symbol" panose="05050102010706020507" pitchFamily="18" charset="2"/>
              </a:rPr>
              <a:t>    has two forms of if: “if definitely”, and “if possibly”.</a:t>
            </a:r>
            <a:endParaRPr lang="en-US" dirty="0"/>
          </a:p>
        </p:txBody>
      </p:sp>
      <p:sp>
        <p:nvSpPr>
          <p:cNvPr id="4" name="Footer Placeholder 3">
            <a:extLst>
              <a:ext uri="{FF2B5EF4-FFF2-40B4-BE49-F238E27FC236}">
                <a16:creationId xmlns:a16="http://schemas.microsoft.com/office/drawing/2014/main" id="{1F60561E-3EB7-9AFA-0D02-A61A2F177296}"/>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8B6DA579-E376-9023-D684-DFED19A3DD07}"/>
              </a:ext>
            </a:extLst>
          </p:cNvPr>
          <p:cNvSpPr>
            <a:spLocks noGrp="1"/>
          </p:cNvSpPr>
          <p:nvPr>
            <p:ph type="sldNum" sz="quarter" idx="12"/>
          </p:nvPr>
        </p:nvSpPr>
        <p:spPr/>
        <p:txBody>
          <a:bodyPr/>
          <a:lstStyle/>
          <a:p>
            <a:fld id="{3C974458-8A97-4835-BF79-1FB6D7856C21}" type="slidenum">
              <a:rPr lang="en-US" smtClean="0"/>
              <a:t>5</a:t>
            </a:fld>
            <a:endParaRPr lang="en-US"/>
          </a:p>
        </p:txBody>
      </p:sp>
    </p:spTree>
    <p:extLst>
      <p:ext uri="{BB962C8B-B14F-4D97-AF65-F5344CB8AC3E}">
        <p14:creationId xmlns:p14="http://schemas.microsoft.com/office/powerpoint/2010/main" val="2771989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36BFA-2E01-B187-B80F-0FE90DBADEC1}"/>
              </a:ext>
            </a:extLst>
          </p:cNvPr>
          <p:cNvSpPr>
            <a:spLocks noGrp="1"/>
          </p:cNvSpPr>
          <p:nvPr>
            <p:ph type="title"/>
          </p:nvPr>
        </p:nvSpPr>
        <p:spPr/>
        <p:txBody>
          <a:bodyPr/>
          <a:lstStyle/>
          <a:p>
            <a:r>
              <a:rPr lang="en-US" dirty="0"/>
              <a:t>Possibly versus definitely</a:t>
            </a:r>
          </a:p>
        </p:txBody>
      </p:sp>
      <p:sp>
        <p:nvSpPr>
          <p:cNvPr id="3" name="Content Placeholder 2">
            <a:extLst>
              <a:ext uri="{FF2B5EF4-FFF2-40B4-BE49-F238E27FC236}">
                <a16:creationId xmlns:a16="http://schemas.microsoft.com/office/drawing/2014/main" id="{EFA0E314-17AC-06A5-6FD2-DEAF03A8C06E}"/>
              </a:ext>
            </a:extLst>
          </p:cNvPr>
          <p:cNvSpPr>
            <a:spLocks noGrp="1"/>
          </p:cNvSpPr>
          <p:nvPr>
            <p:ph idx="1"/>
          </p:nvPr>
        </p:nvSpPr>
        <p:spPr/>
        <p:txBody>
          <a:bodyPr/>
          <a:lstStyle/>
          <a:p>
            <a:r>
              <a:rPr lang="en-US" dirty="0"/>
              <a:t>A value is “possibly” over a threshold if there is any portion of the bounding box that exceeds that threshold.</a:t>
            </a:r>
          </a:p>
          <a:p>
            <a:endParaRPr lang="en-US" dirty="0"/>
          </a:p>
          <a:p>
            <a:r>
              <a:rPr lang="en-US" dirty="0"/>
              <a:t>We cannot know for sure, but the potential exists that the value is over the limit.</a:t>
            </a:r>
          </a:p>
          <a:p>
            <a:endParaRPr lang="en-US" dirty="0"/>
          </a:p>
          <a:p>
            <a:r>
              <a:rPr lang="en-US" dirty="0"/>
              <a:t>A value is “definitely” over a threshold if the whole bounding box is over the threshold limit.  There is no risk that it is under the limit.</a:t>
            </a:r>
          </a:p>
        </p:txBody>
      </p:sp>
      <p:sp>
        <p:nvSpPr>
          <p:cNvPr id="4" name="Footer Placeholder 3">
            <a:extLst>
              <a:ext uri="{FF2B5EF4-FFF2-40B4-BE49-F238E27FC236}">
                <a16:creationId xmlns:a16="http://schemas.microsoft.com/office/drawing/2014/main" id="{DE26444E-6CEB-0246-78EE-63C20AC41E4C}"/>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D1138669-0A98-6A21-2426-F9403D2BEE15}"/>
              </a:ext>
            </a:extLst>
          </p:cNvPr>
          <p:cNvSpPr>
            <a:spLocks noGrp="1"/>
          </p:cNvSpPr>
          <p:nvPr>
            <p:ph type="sldNum" sz="quarter" idx="12"/>
          </p:nvPr>
        </p:nvSpPr>
        <p:spPr/>
        <p:txBody>
          <a:bodyPr/>
          <a:lstStyle/>
          <a:p>
            <a:fld id="{3C974458-8A97-4835-BF79-1FB6D7856C21}" type="slidenum">
              <a:rPr lang="en-US" smtClean="0"/>
              <a:t>6</a:t>
            </a:fld>
            <a:endParaRPr lang="en-US"/>
          </a:p>
        </p:txBody>
      </p:sp>
    </p:spTree>
    <p:extLst>
      <p:ext uri="{BB962C8B-B14F-4D97-AF65-F5344CB8AC3E}">
        <p14:creationId xmlns:p14="http://schemas.microsoft.com/office/powerpoint/2010/main" val="4036123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8E775-8838-8B02-30F0-17028BE2D1C9}"/>
              </a:ext>
            </a:extLst>
          </p:cNvPr>
          <p:cNvSpPr>
            <a:spLocks noGrp="1"/>
          </p:cNvSpPr>
          <p:nvPr>
            <p:ph type="title"/>
          </p:nvPr>
        </p:nvSpPr>
        <p:spPr/>
        <p:txBody>
          <a:bodyPr/>
          <a:lstStyle/>
          <a:p>
            <a:r>
              <a:rPr lang="en-US" dirty="0"/>
              <a:t>Thought question</a:t>
            </a:r>
          </a:p>
        </p:txBody>
      </p:sp>
      <p:sp>
        <p:nvSpPr>
          <p:cNvPr id="3" name="Content Placeholder 2">
            <a:extLst>
              <a:ext uri="{FF2B5EF4-FFF2-40B4-BE49-F238E27FC236}">
                <a16:creationId xmlns:a16="http://schemas.microsoft.com/office/drawing/2014/main" id="{0452BEFF-3633-C082-27BB-18355BF3A99A}"/>
              </a:ext>
            </a:extLst>
          </p:cNvPr>
          <p:cNvSpPr>
            <a:spLocks noGrp="1"/>
          </p:cNvSpPr>
          <p:nvPr>
            <p:ph idx="1"/>
          </p:nvPr>
        </p:nvSpPr>
        <p:spPr/>
        <p:txBody>
          <a:bodyPr>
            <a:normAutofit/>
          </a:bodyPr>
          <a:lstStyle/>
          <a:p>
            <a:r>
              <a:rPr lang="en-US" dirty="0"/>
              <a:t>Suppose that we are managing a chemical reaction.  And we use one non-faulty sensor, no need for backups and multiple-sensor-agreement</a:t>
            </a:r>
          </a:p>
          <a:p>
            <a:endParaRPr lang="en-US" dirty="0"/>
          </a:p>
          <a:p>
            <a:r>
              <a:rPr lang="en-US" dirty="0"/>
              <a:t>We want the reaction temperature to be </a:t>
            </a:r>
            <a:r>
              <a:rPr lang="en-US" i="1" dirty="0"/>
              <a:t>definitely</a:t>
            </a:r>
            <a:r>
              <a:rPr lang="en-US" dirty="0"/>
              <a:t> more than 100C, but also don’t want it to </a:t>
            </a:r>
            <a:r>
              <a:rPr lang="en-US" i="1" dirty="0"/>
              <a:t>ever</a:t>
            </a:r>
            <a:r>
              <a:rPr lang="en-US" dirty="0"/>
              <a:t> exceed 101C, even briefly.</a:t>
            </a:r>
          </a:p>
          <a:p>
            <a:endParaRPr lang="en-US" dirty="0"/>
          </a:p>
          <a:p>
            <a:r>
              <a:rPr lang="en-US" i="1" dirty="0"/>
              <a:t>What do bounding boxes tell us about implementing this rule?  How accurate would the sensor have to be to allow us to guarantee that we can follow it?</a:t>
            </a:r>
          </a:p>
        </p:txBody>
      </p:sp>
      <p:sp>
        <p:nvSpPr>
          <p:cNvPr id="4" name="Footer Placeholder 3">
            <a:extLst>
              <a:ext uri="{FF2B5EF4-FFF2-40B4-BE49-F238E27FC236}">
                <a16:creationId xmlns:a16="http://schemas.microsoft.com/office/drawing/2014/main" id="{8D8B3FD7-77CA-09F6-ABD9-0121E5CA88D7}"/>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BACC5291-8DC0-0D5F-5F56-A280FF5B1B72}"/>
              </a:ext>
            </a:extLst>
          </p:cNvPr>
          <p:cNvSpPr>
            <a:spLocks noGrp="1"/>
          </p:cNvSpPr>
          <p:nvPr>
            <p:ph type="sldNum" sz="quarter" idx="12"/>
          </p:nvPr>
        </p:nvSpPr>
        <p:spPr/>
        <p:txBody>
          <a:bodyPr/>
          <a:lstStyle/>
          <a:p>
            <a:fld id="{3C974458-8A97-4835-BF79-1FB6D7856C21}" type="slidenum">
              <a:rPr lang="en-US" smtClean="0"/>
              <a:t>7</a:t>
            </a:fld>
            <a:endParaRPr lang="en-US"/>
          </a:p>
        </p:txBody>
      </p:sp>
    </p:spTree>
    <p:extLst>
      <p:ext uri="{BB962C8B-B14F-4D97-AF65-F5344CB8AC3E}">
        <p14:creationId xmlns:p14="http://schemas.microsoft.com/office/powerpoint/2010/main" val="748938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F71B7-AC88-4B05-9F7A-BC659707DCCD}"/>
              </a:ext>
            </a:extLst>
          </p:cNvPr>
          <p:cNvSpPr>
            <a:spLocks noGrp="1"/>
          </p:cNvSpPr>
          <p:nvPr>
            <p:ph type="title"/>
          </p:nvPr>
        </p:nvSpPr>
        <p:spPr>
          <a:xfrm>
            <a:off x="1024127" y="585216"/>
            <a:ext cx="10626005" cy="1499616"/>
          </a:xfrm>
        </p:spPr>
        <p:txBody>
          <a:bodyPr/>
          <a:lstStyle/>
          <a:p>
            <a:r>
              <a:rPr lang="en-US" dirty="0"/>
              <a:t>Reminder: Sensor “overlap” concept</a:t>
            </a:r>
          </a:p>
        </p:txBody>
      </p:sp>
      <p:sp>
        <p:nvSpPr>
          <p:cNvPr id="4" name="Footer Placeholder 3">
            <a:extLst>
              <a:ext uri="{FF2B5EF4-FFF2-40B4-BE49-F238E27FC236}">
                <a16:creationId xmlns:a16="http://schemas.microsoft.com/office/drawing/2014/main" id="{1597E060-E3CE-4A2A-A764-2A1179F9F1FC}"/>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A18D03C0-E56E-4656-8CC5-BB9FEE16F817}"/>
              </a:ext>
            </a:extLst>
          </p:cNvPr>
          <p:cNvSpPr>
            <a:spLocks noGrp="1"/>
          </p:cNvSpPr>
          <p:nvPr>
            <p:ph type="sldNum" sz="quarter" idx="12"/>
          </p:nvPr>
        </p:nvSpPr>
        <p:spPr/>
        <p:txBody>
          <a:bodyPr/>
          <a:lstStyle/>
          <a:p>
            <a:fld id="{3C974458-8A97-4835-BF79-1FB6D7856C21}" type="slidenum">
              <a:rPr lang="en-US" smtClean="0"/>
              <a:t>8</a:t>
            </a:fld>
            <a:endParaRPr lang="en-US"/>
          </a:p>
        </p:txBody>
      </p:sp>
      <p:sp>
        <p:nvSpPr>
          <p:cNvPr id="7" name="TextBox 6">
            <a:extLst>
              <a:ext uri="{FF2B5EF4-FFF2-40B4-BE49-F238E27FC236}">
                <a16:creationId xmlns:a16="http://schemas.microsoft.com/office/drawing/2014/main" id="{1369DF41-994F-4ECA-821D-0A681B40B19D}"/>
              </a:ext>
            </a:extLst>
          </p:cNvPr>
          <p:cNvSpPr txBox="1"/>
          <p:nvPr/>
        </p:nvSpPr>
        <p:spPr>
          <a:xfrm>
            <a:off x="5791199" y="2827881"/>
            <a:ext cx="3479779" cy="1754326"/>
          </a:xfrm>
          <a:prstGeom prst="rect">
            <a:avLst/>
          </a:prstGeom>
          <a:noFill/>
        </p:spPr>
        <p:txBody>
          <a:bodyPr wrap="square" rtlCol="0">
            <a:spAutoFit/>
          </a:bodyPr>
          <a:lstStyle/>
          <a:p>
            <a:r>
              <a:rPr lang="en-US" dirty="0"/>
              <a:t>But sensor accuracy was registered as +/- 1.5F, and clock skew for sensors is +/- 5s.</a:t>
            </a:r>
          </a:p>
          <a:p>
            <a:endParaRPr lang="en-US" dirty="0"/>
          </a:p>
          <a:p>
            <a:r>
              <a:rPr lang="en-US" dirty="0"/>
              <a:t>Actual temperature and time are in the bounding box</a:t>
            </a:r>
          </a:p>
        </p:txBody>
      </p:sp>
      <p:cxnSp>
        <p:nvCxnSpPr>
          <p:cNvPr id="9" name="Straight Arrow Connector 8">
            <a:extLst>
              <a:ext uri="{FF2B5EF4-FFF2-40B4-BE49-F238E27FC236}">
                <a16:creationId xmlns:a16="http://schemas.microsoft.com/office/drawing/2014/main" id="{3DD34C87-B5D7-46E6-824D-041588F96B29}"/>
              </a:ext>
            </a:extLst>
          </p:cNvPr>
          <p:cNvCxnSpPr/>
          <p:nvPr/>
        </p:nvCxnSpPr>
        <p:spPr>
          <a:xfrm>
            <a:off x="3234266" y="4885267"/>
            <a:ext cx="62653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117FE23-CF96-457D-9E1A-3B3B404DCF61}"/>
              </a:ext>
            </a:extLst>
          </p:cNvPr>
          <p:cNvCxnSpPr>
            <a:cxnSpLocks/>
          </p:cNvCxnSpPr>
          <p:nvPr/>
        </p:nvCxnSpPr>
        <p:spPr>
          <a:xfrm flipH="1" flipV="1">
            <a:off x="3234266" y="2379133"/>
            <a:ext cx="1" cy="2506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2CA9C05-522F-45FA-8634-96BD1432F187}"/>
              </a:ext>
            </a:extLst>
          </p:cNvPr>
          <p:cNvSpPr txBox="1"/>
          <p:nvPr/>
        </p:nvSpPr>
        <p:spPr>
          <a:xfrm>
            <a:off x="4639733" y="5020733"/>
            <a:ext cx="1354667" cy="369332"/>
          </a:xfrm>
          <a:prstGeom prst="rect">
            <a:avLst/>
          </a:prstGeom>
          <a:noFill/>
        </p:spPr>
        <p:txBody>
          <a:bodyPr wrap="square" rtlCol="0">
            <a:spAutoFit/>
          </a:bodyPr>
          <a:lstStyle/>
          <a:p>
            <a:r>
              <a:rPr lang="en-US" dirty="0"/>
              <a:t>Time </a:t>
            </a:r>
          </a:p>
        </p:txBody>
      </p:sp>
      <p:sp>
        <p:nvSpPr>
          <p:cNvPr id="14" name="TextBox 13">
            <a:extLst>
              <a:ext uri="{FF2B5EF4-FFF2-40B4-BE49-F238E27FC236}">
                <a16:creationId xmlns:a16="http://schemas.microsoft.com/office/drawing/2014/main" id="{77ABFD2D-2476-468F-ABF3-0FA07DF7CC55}"/>
              </a:ext>
            </a:extLst>
          </p:cNvPr>
          <p:cNvSpPr txBox="1"/>
          <p:nvPr/>
        </p:nvSpPr>
        <p:spPr>
          <a:xfrm>
            <a:off x="2556932" y="3262868"/>
            <a:ext cx="1354667" cy="369332"/>
          </a:xfrm>
          <a:prstGeom prst="rect">
            <a:avLst/>
          </a:prstGeom>
          <a:noFill/>
        </p:spPr>
        <p:txBody>
          <a:bodyPr wrap="square" rtlCol="0">
            <a:spAutoFit/>
          </a:bodyPr>
          <a:lstStyle/>
          <a:p>
            <a:r>
              <a:rPr lang="en-US" dirty="0"/>
              <a:t>Temp </a:t>
            </a:r>
          </a:p>
        </p:txBody>
      </p:sp>
      <p:sp>
        <p:nvSpPr>
          <p:cNvPr id="3" name="Rectangle 2">
            <a:extLst>
              <a:ext uri="{FF2B5EF4-FFF2-40B4-BE49-F238E27FC236}">
                <a16:creationId xmlns:a16="http://schemas.microsoft.com/office/drawing/2014/main" id="{BA234D58-45DE-49D8-887E-33361225F1C1}"/>
              </a:ext>
            </a:extLst>
          </p:cNvPr>
          <p:cNvSpPr/>
          <p:nvPr/>
        </p:nvSpPr>
        <p:spPr>
          <a:xfrm>
            <a:off x="5249333" y="3471333"/>
            <a:ext cx="279400" cy="778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4177C03-2874-4679-819F-B381F3FB45BF}"/>
              </a:ext>
            </a:extLst>
          </p:cNvPr>
          <p:cNvSpPr/>
          <p:nvPr/>
        </p:nvSpPr>
        <p:spPr>
          <a:xfrm>
            <a:off x="5317066" y="3804628"/>
            <a:ext cx="143933" cy="135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3BE8284-EB9D-488F-8B7D-FFCDEF80C755}"/>
              </a:ext>
            </a:extLst>
          </p:cNvPr>
          <p:cNvSpPr txBox="1"/>
          <p:nvPr/>
        </p:nvSpPr>
        <p:spPr>
          <a:xfrm>
            <a:off x="2777112" y="3687693"/>
            <a:ext cx="457153" cy="369332"/>
          </a:xfrm>
          <a:prstGeom prst="rect">
            <a:avLst/>
          </a:prstGeom>
          <a:noFill/>
        </p:spPr>
        <p:txBody>
          <a:bodyPr wrap="square" rtlCol="0">
            <a:spAutoFit/>
          </a:bodyPr>
          <a:lstStyle/>
          <a:p>
            <a:r>
              <a:rPr lang="en-US" dirty="0"/>
              <a:t>70</a:t>
            </a:r>
          </a:p>
        </p:txBody>
      </p:sp>
      <p:sp>
        <p:nvSpPr>
          <p:cNvPr id="17" name="TextBox 16">
            <a:extLst>
              <a:ext uri="{FF2B5EF4-FFF2-40B4-BE49-F238E27FC236}">
                <a16:creationId xmlns:a16="http://schemas.microsoft.com/office/drawing/2014/main" id="{414C754A-F376-4268-A9DE-0341940A49D2}"/>
              </a:ext>
            </a:extLst>
          </p:cNvPr>
          <p:cNvSpPr txBox="1"/>
          <p:nvPr/>
        </p:nvSpPr>
        <p:spPr>
          <a:xfrm>
            <a:off x="2777111" y="2593416"/>
            <a:ext cx="457153" cy="369332"/>
          </a:xfrm>
          <a:prstGeom prst="rect">
            <a:avLst/>
          </a:prstGeom>
          <a:noFill/>
        </p:spPr>
        <p:txBody>
          <a:bodyPr wrap="square" rtlCol="0">
            <a:spAutoFit/>
          </a:bodyPr>
          <a:lstStyle/>
          <a:p>
            <a:r>
              <a:rPr lang="en-US" dirty="0"/>
              <a:t>75</a:t>
            </a:r>
          </a:p>
        </p:txBody>
      </p:sp>
      <p:sp>
        <p:nvSpPr>
          <p:cNvPr id="18" name="TextBox 17">
            <a:extLst>
              <a:ext uri="{FF2B5EF4-FFF2-40B4-BE49-F238E27FC236}">
                <a16:creationId xmlns:a16="http://schemas.microsoft.com/office/drawing/2014/main" id="{629E5BC6-0F43-4E3B-B210-403368A2689A}"/>
              </a:ext>
            </a:extLst>
          </p:cNvPr>
          <p:cNvSpPr txBox="1"/>
          <p:nvPr/>
        </p:nvSpPr>
        <p:spPr>
          <a:xfrm>
            <a:off x="2777111" y="4519137"/>
            <a:ext cx="457153" cy="369332"/>
          </a:xfrm>
          <a:prstGeom prst="rect">
            <a:avLst/>
          </a:prstGeom>
          <a:noFill/>
        </p:spPr>
        <p:txBody>
          <a:bodyPr wrap="square" rtlCol="0">
            <a:spAutoFit/>
          </a:bodyPr>
          <a:lstStyle/>
          <a:p>
            <a:r>
              <a:rPr lang="en-US" dirty="0"/>
              <a:t>65</a:t>
            </a:r>
          </a:p>
        </p:txBody>
      </p:sp>
      <p:cxnSp>
        <p:nvCxnSpPr>
          <p:cNvPr id="8" name="Straight Arrow Connector 7">
            <a:extLst>
              <a:ext uri="{FF2B5EF4-FFF2-40B4-BE49-F238E27FC236}">
                <a16:creationId xmlns:a16="http://schemas.microsoft.com/office/drawing/2014/main" id="{4E0BE3D3-B92A-48D2-98B1-D513961C7AB3}"/>
              </a:ext>
            </a:extLst>
          </p:cNvPr>
          <p:cNvCxnSpPr>
            <a:cxnSpLocks/>
          </p:cNvCxnSpPr>
          <p:nvPr/>
        </p:nvCxnSpPr>
        <p:spPr>
          <a:xfrm>
            <a:off x="5249333" y="3874212"/>
            <a:ext cx="279400"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A6A1D8-69D7-47DE-8B47-149BFF3EDAF1}"/>
              </a:ext>
            </a:extLst>
          </p:cNvPr>
          <p:cNvCxnSpPr>
            <a:cxnSpLocks/>
          </p:cNvCxnSpPr>
          <p:nvPr/>
        </p:nvCxnSpPr>
        <p:spPr>
          <a:xfrm flipV="1">
            <a:off x="5391942" y="3471333"/>
            <a:ext cx="0" cy="778931"/>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3953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F71B7-AC88-4B05-9F7A-BC659707DCCD}"/>
              </a:ext>
            </a:extLst>
          </p:cNvPr>
          <p:cNvSpPr>
            <a:spLocks noGrp="1"/>
          </p:cNvSpPr>
          <p:nvPr>
            <p:ph type="title"/>
          </p:nvPr>
        </p:nvSpPr>
        <p:spPr>
          <a:xfrm>
            <a:off x="1024127" y="585216"/>
            <a:ext cx="10626005" cy="1499616"/>
          </a:xfrm>
        </p:spPr>
        <p:txBody>
          <a:bodyPr/>
          <a:lstStyle/>
          <a:p>
            <a:r>
              <a:rPr lang="en-US" dirty="0"/>
              <a:t>Reminder: Sensor “overlap” concept</a:t>
            </a:r>
          </a:p>
        </p:txBody>
      </p:sp>
      <p:sp>
        <p:nvSpPr>
          <p:cNvPr id="4" name="Footer Placeholder 3">
            <a:extLst>
              <a:ext uri="{FF2B5EF4-FFF2-40B4-BE49-F238E27FC236}">
                <a16:creationId xmlns:a16="http://schemas.microsoft.com/office/drawing/2014/main" id="{1597E060-E3CE-4A2A-A764-2A1179F9F1FC}"/>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A18D03C0-E56E-4656-8CC5-BB9FEE16F817}"/>
              </a:ext>
            </a:extLst>
          </p:cNvPr>
          <p:cNvSpPr>
            <a:spLocks noGrp="1"/>
          </p:cNvSpPr>
          <p:nvPr>
            <p:ph type="sldNum" sz="quarter" idx="12"/>
          </p:nvPr>
        </p:nvSpPr>
        <p:spPr/>
        <p:txBody>
          <a:bodyPr/>
          <a:lstStyle/>
          <a:p>
            <a:fld id="{3C974458-8A97-4835-BF79-1FB6D7856C21}" type="slidenum">
              <a:rPr lang="en-US" smtClean="0"/>
              <a:t>9</a:t>
            </a:fld>
            <a:endParaRPr lang="en-US"/>
          </a:p>
        </p:txBody>
      </p:sp>
      <p:sp>
        <p:nvSpPr>
          <p:cNvPr id="7" name="TextBox 6">
            <a:extLst>
              <a:ext uri="{FF2B5EF4-FFF2-40B4-BE49-F238E27FC236}">
                <a16:creationId xmlns:a16="http://schemas.microsoft.com/office/drawing/2014/main" id="{1369DF41-994F-4ECA-821D-0A681B40B19D}"/>
              </a:ext>
            </a:extLst>
          </p:cNvPr>
          <p:cNvSpPr txBox="1"/>
          <p:nvPr/>
        </p:nvSpPr>
        <p:spPr>
          <a:xfrm>
            <a:off x="5791199" y="3471333"/>
            <a:ext cx="6197600" cy="1200329"/>
          </a:xfrm>
          <a:prstGeom prst="rect">
            <a:avLst/>
          </a:prstGeom>
          <a:noFill/>
        </p:spPr>
        <p:txBody>
          <a:bodyPr wrap="square" rtlCol="0">
            <a:spAutoFit/>
          </a:bodyPr>
          <a:lstStyle/>
          <a:p>
            <a:r>
              <a:rPr lang="en-US" dirty="0"/>
              <a:t>Now we can recognize that one (the orange one) is faulty or </a:t>
            </a:r>
            <a:r>
              <a:rPr lang="en-US" dirty="0" err="1"/>
              <a:t>miscalibrated</a:t>
            </a:r>
            <a:r>
              <a:rPr lang="en-US" dirty="0"/>
              <a:t>.  But the actual temperature must be in the overlap of the two correct ones, so we not only can figure this out, we can even improve the accuracy!</a:t>
            </a:r>
          </a:p>
        </p:txBody>
      </p:sp>
      <p:cxnSp>
        <p:nvCxnSpPr>
          <p:cNvPr id="9" name="Straight Arrow Connector 8">
            <a:extLst>
              <a:ext uri="{FF2B5EF4-FFF2-40B4-BE49-F238E27FC236}">
                <a16:creationId xmlns:a16="http://schemas.microsoft.com/office/drawing/2014/main" id="{3DD34C87-B5D7-46E6-824D-041588F96B29}"/>
              </a:ext>
            </a:extLst>
          </p:cNvPr>
          <p:cNvCxnSpPr/>
          <p:nvPr/>
        </p:nvCxnSpPr>
        <p:spPr>
          <a:xfrm>
            <a:off x="3234266" y="4885267"/>
            <a:ext cx="62653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117FE23-CF96-457D-9E1A-3B3B404DCF61}"/>
              </a:ext>
            </a:extLst>
          </p:cNvPr>
          <p:cNvCxnSpPr>
            <a:cxnSpLocks/>
          </p:cNvCxnSpPr>
          <p:nvPr/>
        </p:nvCxnSpPr>
        <p:spPr>
          <a:xfrm flipH="1" flipV="1">
            <a:off x="3234266" y="2379133"/>
            <a:ext cx="1" cy="2506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2CA9C05-522F-45FA-8634-96BD1432F187}"/>
              </a:ext>
            </a:extLst>
          </p:cNvPr>
          <p:cNvSpPr txBox="1"/>
          <p:nvPr/>
        </p:nvSpPr>
        <p:spPr>
          <a:xfrm>
            <a:off x="4639733" y="5020733"/>
            <a:ext cx="1354667" cy="369332"/>
          </a:xfrm>
          <a:prstGeom prst="rect">
            <a:avLst/>
          </a:prstGeom>
          <a:noFill/>
        </p:spPr>
        <p:txBody>
          <a:bodyPr wrap="square" rtlCol="0">
            <a:spAutoFit/>
          </a:bodyPr>
          <a:lstStyle/>
          <a:p>
            <a:r>
              <a:rPr lang="en-US" dirty="0"/>
              <a:t>Time </a:t>
            </a:r>
          </a:p>
        </p:txBody>
      </p:sp>
      <p:sp>
        <p:nvSpPr>
          <p:cNvPr id="14" name="TextBox 13">
            <a:extLst>
              <a:ext uri="{FF2B5EF4-FFF2-40B4-BE49-F238E27FC236}">
                <a16:creationId xmlns:a16="http://schemas.microsoft.com/office/drawing/2014/main" id="{77ABFD2D-2476-468F-ABF3-0FA07DF7CC55}"/>
              </a:ext>
            </a:extLst>
          </p:cNvPr>
          <p:cNvSpPr txBox="1"/>
          <p:nvPr/>
        </p:nvSpPr>
        <p:spPr>
          <a:xfrm>
            <a:off x="2556932" y="3262868"/>
            <a:ext cx="1354667" cy="369332"/>
          </a:xfrm>
          <a:prstGeom prst="rect">
            <a:avLst/>
          </a:prstGeom>
          <a:noFill/>
        </p:spPr>
        <p:txBody>
          <a:bodyPr wrap="square" rtlCol="0">
            <a:spAutoFit/>
          </a:bodyPr>
          <a:lstStyle/>
          <a:p>
            <a:r>
              <a:rPr lang="en-US" dirty="0"/>
              <a:t>Temp </a:t>
            </a:r>
          </a:p>
        </p:txBody>
      </p:sp>
      <p:sp>
        <p:nvSpPr>
          <p:cNvPr id="3" name="Rectangle 2">
            <a:extLst>
              <a:ext uri="{FF2B5EF4-FFF2-40B4-BE49-F238E27FC236}">
                <a16:creationId xmlns:a16="http://schemas.microsoft.com/office/drawing/2014/main" id="{BA234D58-45DE-49D8-887E-33361225F1C1}"/>
              </a:ext>
            </a:extLst>
          </p:cNvPr>
          <p:cNvSpPr/>
          <p:nvPr/>
        </p:nvSpPr>
        <p:spPr>
          <a:xfrm>
            <a:off x="5249333" y="3471333"/>
            <a:ext cx="279400" cy="778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4177C03-2874-4679-819F-B381F3FB45BF}"/>
              </a:ext>
            </a:extLst>
          </p:cNvPr>
          <p:cNvSpPr/>
          <p:nvPr/>
        </p:nvSpPr>
        <p:spPr>
          <a:xfrm>
            <a:off x="5317066" y="3804628"/>
            <a:ext cx="143933" cy="135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4ECF912-8704-4DB3-93AF-D5E1EAF77497}"/>
              </a:ext>
            </a:extLst>
          </p:cNvPr>
          <p:cNvSpPr/>
          <p:nvPr/>
        </p:nvSpPr>
        <p:spPr>
          <a:xfrm>
            <a:off x="5401733" y="3623733"/>
            <a:ext cx="279400" cy="778931"/>
          </a:xfrm>
          <a:prstGeom prst="rect">
            <a:avLst/>
          </a:prstGeom>
          <a:solidFill>
            <a:srgbClr val="000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3C976FD-D6C8-4095-81D8-EBABD93258EF}"/>
              </a:ext>
            </a:extLst>
          </p:cNvPr>
          <p:cNvSpPr/>
          <p:nvPr/>
        </p:nvSpPr>
        <p:spPr>
          <a:xfrm>
            <a:off x="5469466" y="3957028"/>
            <a:ext cx="143933" cy="135462"/>
          </a:xfrm>
          <a:prstGeom prst="ellipse">
            <a:avLst/>
          </a:prstGeom>
          <a:solidFill>
            <a:srgbClr val="000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51E9806-7192-4D38-8B2D-EB0FE4ABEDA8}"/>
              </a:ext>
            </a:extLst>
          </p:cNvPr>
          <p:cNvSpPr/>
          <p:nvPr/>
        </p:nvSpPr>
        <p:spPr>
          <a:xfrm>
            <a:off x="5333999" y="2304482"/>
            <a:ext cx="279400" cy="77893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7E0A3912-F045-45A1-ABC7-9EDEB0C94E34}"/>
              </a:ext>
            </a:extLst>
          </p:cNvPr>
          <p:cNvSpPr/>
          <p:nvPr/>
        </p:nvSpPr>
        <p:spPr>
          <a:xfrm>
            <a:off x="5401732" y="2637777"/>
            <a:ext cx="143933" cy="13546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0B74DF1B-D7D9-4A21-BB56-173A20C76E87}"/>
              </a:ext>
            </a:extLst>
          </p:cNvPr>
          <p:cNvSpPr txBox="1"/>
          <p:nvPr/>
        </p:nvSpPr>
        <p:spPr>
          <a:xfrm>
            <a:off x="2777112" y="3687693"/>
            <a:ext cx="457153" cy="369332"/>
          </a:xfrm>
          <a:prstGeom prst="rect">
            <a:avLst/>
          </a:prstGeom>
          <a:noFill/>
        </p:spPr>
        <p:txBody>
          <a:bodyPr wrap="square" rtlCol="0">
            <a:spAutoFit/>
          </a:bodyPr>
          <a:lstStyle/>
          <a:p>
            <a:r>
              <a:rPr lang="en-US" dirty="0"/>
              <a:t>70</a:t>
            </a:r>
          </a:p>
        </p:txBody>
      </p:sp>
      <p:sp>
        <p:nvSpPr>
          <p:cNvPr id="22" name="TextBox 21">
            <a:extLst>
              <a:ext uri="{FF2B5EF4-FFF2-40B4-BE49-F238E27FC236}">
                <a16:creationId xmlns:a16="http://schemas.microsoft.com/office/drawing/2014/main" id="{C904D8DA-2DDE-41BC-9A9D-8C3A951BB266}"/>
              </a:ext>
            </a:extLst>
          </p:cNvPr>
          <p:cNvSpPr txBox="1"/>
          <p:nvPr/>
        </p:nvSpPr>
        <p:spPr>
          <a:xfrm>
            <a:off x="2777111" y="2593416"/>
            <a:ext cx="457153" cy="369332"/>
          </a:xfrm>
          <a:prstGeom prst="rect">
            <a:avLst/>
          </a:prstGeom>
          <a:noFill/>
        </p:spPr>
        <p:txBody>
          <a:bodyPr wrap="square" rtlCol="0">
            <a:spAutoFit/>
          </a:bodyPr>
          <a:lstStyle/>
          <a:p>
            <a:r>
              <a:rPr lang="en-US" dirty="0"/>
              <a:t>75</a:t>
            </a:r>
          </a:p>
        </p:txBody>
      </p:sp>
      <p:sp>
        <p:nvSpPr>
          <p:cNvPr id="23" name="TextBox 22">
            <a:extLst>
              <a:ext uri="{FF2B5EF4-FFF2-40B4-BE49-F238E27FC236}">
                <a16:creationId xmlns:a16="http://schemas.microsoft.com/office/drawing/2014/main" id="{F2D65837-E316-4B2F-88D6-C3B31BB50B3A}"/>
              </a:ext>
            </a:extLst>
          </p:cNvPr>
          <p:cNvSpPr txBox="1"/>
          <p:nvPr/>
        </p:nvSpPr>
        <p:spPr>
          <a:xfrm>
            <a:off x="2777111" y="4519137"/>
            <a:ext cx="457153" cy="369332"/>
          </a:xfrm>
          <a:prstGeom prst="rect">
            <a:avLst/>
          </a:prstGeom>
          <a:noFill/>
        </p:spPr>
        <p:txBody>
          <a:bodyPr wrap="square" rtlCol="0">
            <a:spAutoFit/>
          </a:bodyPr>
          <a:lstStyle/>
          <a:p>
            <a:r>
              <a:rPr lang="en-US" dirty="0"/>
              <a:t>65</a:t>
            </a:r>
          </a:p>
        </p:txBody>
      </p:sp>
    </p:spTree>
    <p:extLst>
      <p:ext uri="{BB962C8B-B14F-4D97-AF65-F5344CB8AC3E}">
        <p14:creationId xmlns:p14="http://schemas.microsoft.com/office/powerpoint/2010/main" val="3450466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3247</TotalTime>
  <Words>3313</Words>
  <Application>Microsoft Office PowerPoint</Application>
  <PresentationFormat>Widescreen</PresentationFormat>
  <Paragraphs>357</Paragraphs>
  <Slides>28</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Calibri</vt:lpstr>
      <vt:lpstr>Tw Cen MT</vt:lpstr>
      <vt:lpstr>Tw Cen MT Condensed</vt:lpstr>
      <vt:lpstr>Wingdings</vt:lpstr>
      <vt:lpstr>Wingdings 3</vt:lpstr>
      <vt:lpstr>Integral</vt:lpstr>
      <vt:lpstr>CS5412 / Time-Related Content (Enrichment/Review)</vt:lpstr>
      <vt:lpstr>Recap: IoT Sensors / Actuators</vt:lpstr>
      <vt:lpstr>Time creates unique challenges</vt:lpstr>
      <vt:lpstr>We often care more about precision</vt:lpstr>
      <vt:lpstr>Sensors have bounded accuracy</vt:lpstr>
      <vt:lpstr>Possibly versus definitely</vt:lpstr>
      <vt:lpstr>Thought question</vt:lpstr>
      <vt:lpstr>Reminder: Sensor “overlap” concept</vt:lpstr>
      <vt:lpstr>Reminder: Sensor “overlap” concept</vt:lpstr>
      <vt:lpstr>Reminder: Sensor “overlap” concept</vt:lpstr>
      <vt:lpstr>Rule we use if we can’t detect that some sensor is faulty</vt:lpstr>
      <vt:lpstr>Why not figure out which sensor is bad?</vt:lpstr>
      <vt:lpstr>Lamport’s causal arrow notation</vt:lpstr>
      <vt:lpstr>Logical clocks</vt:lpstr>
      <vt:lpstr>A space-time Diagram for this case</vt:lpstr>
      <vt:lpstr>Vector clocks: extension of logical clocks </vt:lpstr>
      <vt:lpstr>A space-time Diagram for this case</vt:lpstr>
      <vt:lpstr>Why not always use vector clocks?</vt:lpstr>
      <vt:lpstr>Consistent Cuts and Snapshots</vt:lpstr>
      <vt:lpstr>Consistent cuts and snapshots</vt:lpstr>
      <vt:lpstr>Snapshots</vt:lpstr>
      <vt:lpstr>Value of consistent cuts and snapshots</vt:lpstr>
      <vt:lpstr>Consistent Cuts and Snapshots</vt:lpstr>
      <vt:lpstr>Stretching and shrinking timelines</vt:lpstr>
      <vt:lpstr>Consistent Cuts and Snapshots</vt:lpstr>
      <vt:lpstr>Consistent Cuts and Snapshots</vt:lpstr>
      <vt:lpstr>Thought question</vt:lpstr>
      <vt:lpstr>Thought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5412:  Topics in Cloud Computing</dc:title>
  <dc:creator>ken</dc:creator>
  <cp:lastModifiedBy>Ken Birman</cp:lastModifiedBy>
  <cp:revision>249</cp:revision>
  <dcterms:created xsi:type="dcterms:W3CDTF">2017-12-19T18:11:25Z</dcterms:created>
  <dcterms:modified xsi:type="dcterms:W3CDTF">2022-09-16T13:51:25Z</dcterms:modified>
</cp:coreProperties>
</file>