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382" r:id="rId3"/>
    <p:sldId id="809" r:id="rId4"/>
    <p:sldId id="419" r:id="rId5"/>
    <p:sldId id="810" r:id="rId6"/>
    <p:sldId id="811" r:id="rId7"/>
    <p:sldId id="797" r:id="rId8"/>
    <p:sldId id="812" r:id="rId9"/>
    <p:sldId id="798" r:id="rId10"/>
    <p:sldId id="808" r:id="rId11"/>
    <p:sldId id="300" r:id="rId12"/>
    <p:sldId id="297" r:id="rId13"/>
    <p:sldId id="813" r:id="rId14"/>
    <p:sldId id="814" r:id="rId15"/>
    <p:sldId id="420" r:id="rId16"/>
    <p:sldId id="815" r:id="rId17"/>
    <p:sldId id="807" r:id="rId18"/>
    <p:sldId id="782" r:id="rId19"/>
    <p:sldId id="816" r:id="rId20"/>
    <p:sldId id="817" r:id="rId21"/>
    <p:sldId id="801" r:id="rId22"/>
    <p:sldId id="81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51C459E-8AFD-4C88-A45E-D59C9A3879A0}">
          <p14:sldIdLst>
            <p14:sldId id="256"/>
            <p14:sldId id="382"/>
            <p14:sldId id="809"/>
            <p14:sldId id="419"/>
            <p14:sldId id="810"/>
            <p14:sldId id="811"/>
            <p14:sldId id="797"/>
            <p14:sldId id="812"/>
            <p14:sldId id="798"/>
            <p14:sldId id="808"/>
            <p14:sldId id="300"/>
            <p14:sldId id="297"/>
            <p14:sldId id="813"/>
            <p14:sldId id="814"/>
            <p14:sldId id="420"/>
            <p14:sldId id="815"/>
            <p14:sldId id="807"/>
            <p14:sldId id="782"/>
            <p14:sldId id="816"/>
            <p14:sldId id="817"/>
            <p14:sldId id="801"/>
            <p14:sldId id="81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B"/>
    <a:srgbClr val="92D050"/>
    <a:srgbClr val="95D8F3"/>
    <a:srgbClr val="FFFFFF"/>
    <a:srgbClr val="99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0579A-B1E4-47EB-8BA9-D99CA9E7BA0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DC88A-CD66-4609-884B-39722DAC3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46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C88A-CD66-4609-884B-39722DAC33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94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Today we’ll look at building a new </a:t>
            </a:r>
            <a:r>
              <a:rPr lang="en-US" dirty="0">
                <a:sym typeface="Symbol" panose="05050102010706020507" pitchFamily="18" charset="2"/>
              </a:rPr>
              <a:t>-service using Derecho as a tool to simplify some of the really hard steps.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C88A-CD66-4609-884B-39722DAC33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44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Today we’ll look at building a new </a:t>
            </a:r>
            <a:r>
              <a:rPr lang="en-US" dirty="0">
                <a:sym typeface="Symbol" panose="05050102010706020507" pitchFamily="18" charset="2"/>
              </a:rPr>
              <a:t>-service using Derecho as a tool to simplify some of the really hard steps.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C88A-CD66-4609-884B-39722DAC33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1" spc="200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C00000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EBA7E14-BCD4-4EEF-A160-B8F6A8367306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20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1C08-2DE0-45A8-9261-10D368FD1552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8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E744-1870-4E2B-81CD-0A98EEB15E81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94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86872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F208D-E9F8-435F-A81F-521946D77D58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49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856B-50BA-4B48-888C-3B86C967B46E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3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2DAD-1690-4A28-A495-6E018E241BEE}" type="datetime1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1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B815-73A8-455C-8444-668370E88486}" type="datetime1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2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B156-3E93-4955-9437-92C0E5001A6E}" type="datetime1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1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98FA-7D57-444F-AA07-DEB521FDE515}" type="datetime1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8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A2DB-7395-4338-BE5E-584269C16085}" type="datetime1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3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0E61-B744-4764-B934-37E0C2BD09C7}" type="datetime1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04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A32D87A-7FC0-4EDA-AD94-5A8FF578B2CC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http://www.cs.cornell.edu/courses/cs5412/2022fa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27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7B2A5-D888-4A68-9EB8-E190FABBD2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CS5412 / Replication and Consistency (Enrichment/Review)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64BDB-4610-415E-B88D-82832DD450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Ken Birman</a:t>
            </a:r>
          </a:p>
          <a:p>
            <a:r>
              <a:rPr lang="en-US"/>
              <a:t>Fall, </a:t>
            </a:r>
            <a:r>
              <a:rPr lang="en-US" dirty="0"/>
              <a:t>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7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056EF-8E4D-53C7-7282-FD8D764AD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Classic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0856B-1DDA-5347-CCCA-0431EE70C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Runs on a fixed set of machines, usually N=3 or N=5</a:t>
            </a:r>
          </a:p>
          <a:p>
            <a:endParaRPr lang="en-US" dirty="0"/>
          </a:p>
          <a:p>
            <a:r>
              <a:rPr lang="en-US" dirty="0"/>
              <a:t>Updates should go to a write quorum, QW &lt; N.  QW+QW &gt; N.</a:t>
            </a:r>
          </a:p>
          <a:p>
            <a:r>
              <a:rPr lang="en-US" dirty="0"/>
              <a:t>Reads must merge QR logs, also QR as small as possible, QW+QR &gt; N</a:t>
            </a:r>
          </a:p>
          <a:p>
            <a:endParaRPr lang="en-US" dirty="0"/>
          </a:p>
          <a:p>
            <a:r>
              <a:rPr lang="en-US" dirty="0"/>
              <a:t>Roles: client, leader, acceptor, log, learner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FBF9AB-0039-467D-2C57-09F014FF7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5BC5FA-0325-7F31-3688-FBE9ED7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77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</a:t>
            </a:r>
            <a:r>
              <a:rPr lang="en-US" dirty="0" err="1"/>
              <a:t>Paxos</a:t>
            </a:r>
            <a:r>
              <a:rPr lang="en-US" dirty="0"/>
              <a:t> setup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024128" y="3828540"/>
            <a:ext cx="10786872" cy="2480819"/>
          </a:xfrm>
        </p:spPr>
        <p:txBody>
          <a:bodyPr>
            <a:normAutofit/>
          </a:bodyPr>
          <a:lstStyle/>
          <a:p>
            <a:r>
              <a:rPr lang="en-US" dirty="0"/>
              <a:t>The client asks the leader to add a message to the </a:t>
            </a:r>
            <a:r>
              <a:rPr lang="en-US" dirty="0" err="1"/>
              <a:t>Paxos</a:t>
            </a:r>
            <a:r>
              <a:rPr lang="en-US" dirty="0"/>
              <a:t> logs.  </a:t>
            </a:r>
            <a:r>
              <a:rPr lang="en-US" dirty="0" err="1"/>
              <a:t>Paxos</a:t>
            </a:r>
            <a:r>
              <a:rPr lang="en-US" dirty="0"/>
              <a:t> is like a “postal system”.  The leader will be in charge of this request.</a:t>
            </a:r>
          </a:p>
          <a:p>
            <a:r>
              <a:rPr lang="en-US" dirty="0"/>
              <a:t>The system “discusses” the letter for a while (the first phase, which picks the slot in the log, stores the letter in the log, and reaches QW acceptors).</a:t>
            </a:r>
          </a:p>
          <a:p>
            <a:r>
              <a:rPr lang="en-US" dirty="0"/>
              <a:t>Once the update is “committed” the learners can execute the command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423557" y="1828800"/>
            <a:ext cx="5867400" cy="762000"/>
            <a:chOff x="1447800" y="4419600"/>
            <a:chExt cx="5867400" cy="762000"/>
          </a:xfrm>
        </p:grpSpPr>
        <p:sp>
          <p:nvSpPr>
            <p:cNvPr id="7" name="Oval 6"/>
            <p:cNvSpPr/>
            <p:nvPr/>
          </p:nvSpPr>
          <p:spPr>
            <a:xfrm>
              <a:off x="1447800" y="4419600"/>
              <a:ext cx="5867400" cy="762000"/>
            </a:xfrm>
            <a:prstGeom prst="ellipse">
              <a:avLst/>
            </a:prstGeom>
            <a:solidFill>
              <a:srgbClr val="95D8F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590800" y="4572000"/>
              <a:ext cx="533400" cy="45720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A1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038600" y="4572000"/>
              <a:ext cx="533400" cy="45720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A2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5334000" y="4572000"/>
              <a:ext cx="533400" cy="45720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A3</a:t>
              </a:r>
            </a:p>
          </p:txBody>
        </p:sp>
      </p:grpSp>
      <p:pic>
        <p:nvPicPr>
          <p:cNvPr id="3074" name="Picture 2" descr="C:\Users\ken\AppData\Local\Microsoft\Windows\Temporary Internet Files\Content.IE5\AC0OM6YO\MC900089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523" y="2392172"/>
            <a:ext cx="1797710" cy="118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691959" y="2984246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learners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34757" y="3203240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client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27116" y="2531005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leader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3158" y="2602468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Acceptor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1" y="2602468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Acceptor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52558" y="2602468"/>
            <a:ext cx="12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Acceptor </a:t>
            </a:r>
          </a:p>
        </p:txBody>
      </p:sp>
      <p:grpSp>
        <p:nvGrpSpPr>
          <p:cNvPr id="3200" name="Group 3199"/>
          <p:cNvGrpSpPr/>
          <p:nvPr/>
        </p:nvGrpSpPr>
        <p:grpSpPr>
          <a:xfrm flipH="1">
            <a:off x="1063976" y="1590133"/>
            <a:ext cx="1263214" cy="1351439"/>
            <a:chOff x="471488" y="1282700"/>
            <a:chExt cx="1631950" cy="1854200"/>
          </a:xfrm>
        </p:grpSpPr>
        <p:sp>
          <p:nvSpPr>
            <p:cNvPr id="18" name="AutoShape 6"/>
            <p:cNvSpPr>
              <a:spLocks noChangeAspect="1" noChangeArrowheads="1" noTextEdit="1"/>
            </p:cNvSpPr>
            <p:nvPr/>
          </p:nvSpPr>
          <p:spPr bwMode="auto">
            <a:xfrm>
              <a:off x="471488" y="1282700"/>
              <a:ext cx="1631950" cy="185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1123951" y="2259013"/>
              <a:ext cx="25400" cy="20638"/>
            </a:xfrm>
            <a:custGeom>
              <a:avLst/>
              <a:gdLst>
                <a:gd name="T0" fmla="*/ 0 w 33"/>
                <a:gd name="T1" fmla="*/ 12 h 25"/>
                <a:gd name="T2" fmla="*/ 13 w 33"/>
                <a:gd name="T3" fmla="*/ 25 h 25"/>
                <a:gd name="T4" fmla="*/ 25 w 33"/>
                <a:gd name="T5" fmla="*/ 24 h 25"/>
                <a:gd name="T6" fmla="*/ 33 w 33"/>
                <a:gd name="T7" fmla="*/ 9 h 25"/>
                <a:gd name="T8" fmla="*/ 21 w 33"/>
                <a:gd name="T9" fmla="*/ 0 h 25"/>
                <a:gd name="T10" fmla="*/ 10 w 33"/>
                <a:gd name="T11" fmla="*/ 2 h 25"/>
                <a:gd name="T12" fmla="*/ 0 w 33"/>
                <a:gd name="T13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25">
                  <a:moveTo>
                    <a:pt x="0" y="12"/>
                  </a:moveTo>
                  <a:lnTo>
                    <a:pt x="13" y="25"/>
                  </a:lnTo>
                  <a:lnTo>
                    <a:pt x="25" y="24"/>
                  </a:lnTo>
                  <a:lnTo>
                    <a:pt x="33" y="9"/>
                  </a:lnTo>
                  <a:lnTo>
                    <a:pt x="21" y="0"/>
                  </a:lnTo>
                  <a:lnTo>
                    <a:pt x="10" y="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0"/>
            <p:cNvSpPr>
              <a:spLocks/>
            </p:cNvSpPr>
            <p:nvPr/>
          </p:nvSpPr>
          <p:spPr bwMode="auto">
            <a:xfrm>
              <a:off x="1123951" y="2270125"/>
              <a:ext cx="15875" cy="11113"/>
            </a:xfrm>
            <a:custGeom>
              <a:avLst/>
              <a:gdLst>
                <a:gd name="T0" fmla="*/ 0 w 20"/>
                <a:gd name="T1" fmla="*/ 0 h 15"/>
                <a:gd name="T2" fmla="*/ 15 w 20"/>
                <a:gd name="T3" fmla="*/ 0 h 15"/>
                <a:gd name="T4" fmla="*/ 20 w 20"/>
                <a:gd name="T5" fmla="*/ 14 h 15"/>
                <a:gd name="T6" fmla="*/ 13 w 20"/>
                <a:gd name="T7" fmla="*/ 15 h 15"/>
                <a:gd name="T8" fmla="*/ 0 w 20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5">
                  <a:moveTo>
                    <a:pt x="0" y="0"/>
                  </a:moveTo>
                  <a:lnTo>
                    <a:pt x="15" y="0"/>
                  </a:lnTo>
                  <a:lnTo>
                    <a:pt x="20" y="14"/>
                  </a:lnTo>
                  <a:lnTo>
                    <a:pt x="1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1"/>
            <p:cNvSpPr>
              <a:spLocks/>
            </p:cNvSpPr>
            <p:nvPr/>
          </p:nvSpPr>
          <p:spPr bwMode="auto">
            <a:xfrm>
              <a:off x="1131888" y="2276475"/>
              <a:ext cx="12700" cy="28575"/>
            </a:xfrm>
            <a:custGeom>
              <a:avLst/>
              <a:gdLst>
                <a:gd name="T0" fmla="*/ 9 w 16"/>
                <a:gd name="T1" fmla="*/ 34 h 35"/>
                <a:gd name="T2" fmla="*/ 0 w 16"/>
                <a:gd name="T3" fmla="*/ 3 h 35"/>
                <a:gd name="T4" fmla="*/ 16 w 16"/>
                <a:gd name="T5" fmla="*/ 0 h 35"/>
                <a:gd name="T6" fmla="*/ 15 w 16"/>
                <a:gd name="T7" fmla="*/ 35 h 35"/>
                <a:gd name="T8" fmla="*/ 9 w 16"/>
                <a:gd name="T9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35">
                  <a:moveTo>
                    <a:pt x="9" y="34"/>
                  </a:moveTo>
                  <a:lnTo>
                    <a:pt x="0" y="3"/>
                  </a:lnTo>
                  <a:lnTo>
                    <a:pt x="16" y="0"/>
                  </a:lnTo>
                  <a:lnTo>
                    <a:pt x="15" y="35"/>
                  </a:lnTo>
                  <a:lnTo>
                    <a:pt x="9" y="34"/>
                  </a:lnTo>
                  <a:close/>
                </a:path>
              </a:pathLst>
            </a:custGeom>
            <a:solidFill>
              <a:srgbClr val="C47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2"/>
            <p:cNvSpPr>
              <a:spLocks/>
            </p:cNvSpPr>
            <p:nvPr/>
          </p:nvSpPr>
          <p:spPr bwMode="auto">
            <a:xfrm>
              <a:off x="1093788" y="2301875"/>
              <a:ext cx="103188" cy="15875"/>
            </a:xfrm>
            <a:custGeom>
              <a:avLst/>
              <a:gdLst>
                <a:gd name="T0" fmla="*/ 0 w 129"/>
                <a:gd name="T1" fmla="*/ 21 h 21"/>
                <a:gd name="T2" fmla="*/ 3 w 129"/>
                <a:gd name="T3" fmla="*/ 18 h 21"/>
                <a:gd name="T4" fmla="*/ 11 w 129"/>
                <a:gd name="T5" fmla="*/ 14 h 21"/>
                <a:gd name="T6" fmla="*/ 22 w 129"/>
                <a:gd name="T7" fmla="*/ 8 h 21"/>
                <a:gd name="T8" fmla="*/ 38 w 129"/>
                <a:gd name="T9" fmla="*/ 3 h 21"/>
                <a:gd name="T10" fmla="*/ 58 w 129"/>
                <a:gd name="T11" fmla="*/ 0 h 21"/>
                <a:gd name="T12" fmla="*/ 80 w 129"/>
                <a:gd name="T13" fmla="*/ 0 h 21"/>
                <a:gd name="T14" fmla="*/ 104 w 129"/>
                <a:gd name="T15" fmla="*/ 6 h 21"/>
                <a:gd name="T16" fmla="*/ 129 w 129"/>
                <a:gd name="T17" fmla="*/ 17 h 21"/>
                <a:gd name="T18" fmla="*/ 0 w 129"/>
                <a:gd name="T1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21">
                  <a:moveTo>
                    <a:pt x="0" y="21"/>
                  </a:moveTo>
                  <a:lnTo>
                    <a:pt x="3" y="18"/>
                  </a:lnTo>
                  <a:lnTo>
                    <a:pt x="11" y="14"/>
                  </a:lnTo>
                  <a:lnTo>
                    <a:pt x="22" y="8"/>
                  </a:lnTo>
                  <a:lnTo>
                    <a:pt x="38" y="3"/>
                  </a:lnTo>
                  <a:lnTo>
                    <a:pt x="58" y="0"/>
                  </a:lnTo>
                  <a:lnTo>
                    <a:pt x="80" y="0"/>
                  </a:lnTo>
                  <a:lnTo>
                    <a:pt x="104" y="6"/>
                  </a:lnTo>
                  <a:lnTo>
                    <a:pt x="129" y="17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"/>
            <p:cNvSpPr>
              <a:spLocks/>
            </p:cNvSpPr>
            <p:nvPr/>
          </p:nvSpPr>
          <p:spPr bwMode="auto">
            <a:xfrm>
              <a:off x="1065213" y="2736850"/>
              <a:ext cx="889000" cy="400050"/>
            </a:xfrm>
            <a:custGeom>
              <a:avLst/>
              <a:gdLst>
                <a:gd name="T0" fmla="*/ 675 w 1119"/>
                <a:gd name="T1" fmla="*/ 7 h 505"/>
                <a:gd name="T2" fmla="*/ 671 w 1119"/>
                <a:gd name="T3" fmla="*/ 20 h 505"/>
                <a:gd name="T4" fmla="*/ 662 w 1119"/>
                <a:gd name="T5" fmla="*/ 37 h 505"/>
                <a:gd name="T6" fmla="*/ 645 w 1119"/>
                <a:gd name="T7" fmla="*/ 50 h 505"/>
                <a:gd name="T8" fmla="*/ 622 w 1119"/>
                <a:gd name="T9" fmla="*/ 52 h 505"/>
                <a:gd name="T10" fmla="*/ 579 w 1119"/>
                <a:gd name="T11" fmla="*/ 50 h 505"/>
                <a:gd name="T12" fmla="*/ 515 w 1119"/>
                <a:gd name="T13" fmla="*/ 47 h 505"/>
                <a:gd name="T14" fmla="*/ 435 w 1119"/>
                <a:gd name="T15" fmla="*/ 45 h 505"/>
                <a:gd name="T16" fmla="*/ 346 w 1119"/>
                <a:gd name="T17" fmla="*/ 46 h 505"/>
                <a:gd name="T18" fmla="*/ 255 w 1119"/>
                <a:gd name="T19" fmla="*/ 50 h 505"/>
                <a:gd name="T20" fmla="*/ 169 w 1119"/>
                <a:gd name="T21" fmla="*/ 59 h 505"/>
                <a:gd name="T22" fmla="*/ 93 w 1119"/>
                <a:gd name="T23" fmla="*/ 75 h 505"/>
                <a:gd name="T24" fmla="*/ 37 w 1119"/>
                <a:gd name="T25" fmla="*/ 98 h 505"/>
                <a:gd name="T26" fmla="*/ 7 w 1119"/>
                <a:gd name="T27" fmla="*/ 129 h 505"/>
                <a:gd name="T28" fmla="*/ 0 w 1119"/>
                <a:gd name="T29" fmla="*/ 164 h 505"/>
                <a:gd name="T30" fmla="*/ 10 w 1119"/>
                <a:gd name="T31" fmla="*/ 198 h 505"/>
                <a:gd name="T32" fmla="*/ 30 w 1119"/>
                <a:gd name="T33" fmla="*/ 233 h 505"/>
                <a:gd name="T34" fmla="*/ 54 w 1119"/>
                <a:gd name="T35" fmla="*/ 263 h 505"/>
                <a:gd name="T36" fmla="*/ 76 w 1119"/>
                <a:gd name="T37" fmla="*/ 286 h 505"/>
                <a:gd name="T38" fmla="*/ 90 w 1119"/>
                <a:gd name="T39" fmla="*/ 299 h 505"/>
                <a:gd name="T40" fmla="*/ 412 w 1119"/>
                <a:gd name="T41" fmla="*/ 396 h 505"/>
                <a:gd name="T42" fmla="*/ 383 w 1119"/>
                <a:gd name="T43" fmla="*/ 328 h 505"/>
                <a:gd name="T44" fmla="*/ 404 w 1119"/>
                <a:gd name="T45" fmla="*/ 328 h 505"/>
                <a:gd name="T46" fmla="*/ 440 w 1119"/>
                <a:gd name="T47" fmla="*/ 329 h 505"/>
                <a:gd name="T48" fmla="*/ 488 w 1119"/>
                <a:gd name="T49" fmla="*/ 329 h 505"/>
                <a:gd name="T50" fmla="*/ 543 w 1119"/>
                <a:gd name="T51" fmla="*/ 330 h 505"/>
                <a:gd name="T52" fmla="*/ 601 w 1119"/>
                <a:gd name="T53" fmla="*/ 331 h 505"/>
                <a:gd name="T54" fmla="*/ 659 w 1119"/>
                <a:gd name="T55" fmla="*/ 331 h 505"/>
                <a:gd name="T56" fmla="*/ 709 w 1119"/>
                <a:gd name="T57" fmla="*/ 332 h 505"/>
                <a:gd name="T58" fmla="*/ 752 w 1119"/>
                <a:gd name="T59" fmla="*/ 445 h 505"/>
                <a:gd name="T60" fmla="*/ 1071 w 1119"/>
                <a:gd name="T61" fmla="*/ 491 h 505"/>
                <a:gd name="T62" fmla="*/ 1088 w 1119"/>
                <a:gd name="T63" fmla="*/ 401 h 505"/>
                <a:gd name="T64" fmla="*/ 1110 w 1119"/>
                <a:gd name="T65" fmla="*/ 266 h 505"/>
                <a:gd name="T66" fmla="*/ 1119 w 1119"/>
                <a:gd name="T67" fmla="*/ 134 h 505"/>
                <a:gd name="T68" fmla="*/ 1104 w 1119"/>
                <a:gd name="T69" fmla="*/ 64 h 505"/>
                <a:gd name="T70" fmla="*/ 1064 w 1119"/>
                <a:gd name="T71" fmla="*/ 34 h 505"/>
                <a:gd name="T72" fmla="*/ 1001 w 1119"/>
                <a:gd name="T73" fmla="*/ 15 h 505"/>
                <a:gd name="T74" fmla="*/ 925 w 1119"/>
                <a:gd name="T75" fmla="*/ 5 h 505"/>
                <a:gd name="T76" fmla="*/ 845 w 1119"/>
                <a:gd name="T77" fmla="*/ 0 h 505"/>
                <a:gd name="T78" fmla="*/ 771 w 1119"/>
                <a:gd name="T79" fmla="*/ 0 h 505"/>
                <a:gd name="T80" fmla="*/ 713 w 1119"/>
                <a:gd name="T81" fmla="*/ 3 h 505"/>
                <a:gd name="T82" fmla="*/ 679 w 1119"/>
                <a:gd name="T83" fmla="*/ 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19" h="505">
                  <a:moveTo>
                    <a:pt x="675" y="5"/>
                  </a:moveTo>
                  <a:lnTo>
                    <a:pt x="675" y="7"/>
                  </a:lnTo>
                  <a:lnTo>
                    <a:pt x="673" y="12"/>
                  </a:lnTo>
                  <a:lnTo>
                    <a:pt x="671" y="20"/>
                  </a:lnTo>
                  <a:lnTo>
                    <a:pt x="668" y="28"/>
                  </a:lnTo>
                  <a:lnTo>
                    <a:pt x="662" y="37"/>
                  </a:lnTo>
                  <a:lnTo>
                    <a:pt x="654" y="44"/>
                  </a:lnTo>
                  <a:lnTo>
                    <a:pt x="645" y="50"/>
                  </a:lnTo>
                  <a:lnTo>
                    <a:pt x="632" y="52"/>
                  </a:lnTo>
                  <a:lnTo>
                    <a:pt x="622" y="52"/>
                  </a:lnTo>
                  <a:lnTo>
                    <a:pt x="603" y="51"/>
                  </a:lnTo>
                  <a:lnTo>
                    <a:pt x="579" y="50"/>
                  </a:lnTo>
                  <a:lnTo>
                    <a:pt x="549" y="49"/>
                  </a:lnTo>
                  <a:lnTo>
                    <a:pt x="515" y="47"/>
                  </a:lnTo>
                  <a:lnTo>
                    <a:pt x="477" y="46"/>
                  </a:lnTo>
                  <a:lnTo>
                    <a:pt x="435" y="45"/>
                  </a:lnTo>
                  <a:lnTo>
                    <a:pt x="391" y="45"/>
                  </a:lnTo>
                  <a:lnTo>
                    <a:pt x="346" y="46"/>
                  </a:lnTo>
                  <a:lnTo>
                    <a:pt x="300" y="47"/>
                  </a:lnTo>
                  <a:lnTo>
                    <a:pt x="255" y="50"/>
                  </a:lnTo>
                  <a:lnTo>
                    <a:pt x="212" y="53"/>
                  </a:lnTo>
                  <a:lnTo>
                    <a:pt x="169" y="59"/>
                  </a:lnTo>
                  <a:lnTo>
                    <a:pt x="129" y="66"/>
                  </a:lnTo>
                  <a:lnTo>
                    <a:pt x="93" y="75"/>
                  </a:lnTo>
                  <a:lnTo>
                    <a:pt x="62" y="86"/>
                  </a:lnTo>
                  <a:lnTo>
                    <a:pt x="37" y="98"/>
                  </a:lnTo>
                  <a:lnTo>
                    <a:pt x="18" y="113"/>
                  </a:lnTo>
                  <a:lnTo>
                    <a:pt x="7" y="129"/>
                  </a:lnTo>
                  <a:lnTo>
                    <a:pt x="1" y="145"/>
                  </a:lnTo>
                  <a:lnTo>
                    <a:pt x="0" y="164"/>
                  </a:lnTo>
                  <a:lnTo>
                    <a:pt x="3" y="181"/>
                  </a:lnTo>
                  <a:lnTo>
                    <a:pt x="10" y="198"/>
                  </a:lnTo>
                  <a:lnTo>
                    <a:pt x="18" y="217"/>
                  </a:lnTo>
                  <a:lnTo>
                    <a:pt x="30" y="233"/>
                  </a:lnTo>
                  <a:lnTo>
                    <a:pt x="41" y="249"/>
                  </a:lnTo>
                  <a:lnTo>
                    <a:pt x="54" y="263"/>
                  </a:lnTo>
                  <a:lnTo>
                    <a:pt x="65" y="276"/>
                  </a:lnTo>
                  <a:lnTo>
                    <a:pt x="76" y="286"/>
                  </a:lnTo>
                  <a:lnTo>
                    <a:pt x="84" y="293"/>
                  </a:lnTo>
                  <a:lnTo>
                    <a:pt x="90" y="299"/>
                  </a:lnTo>
                  <a:lnTo>
                    <a:pt x="92" y="300"/>
                  </a:lnTo>
                  <a:lnTo>
                    <a:pt x="412" y="396"/>
                  </a:lnTo>
                  <a:lnTo>
                    <a:pt x="381" y="328"/>
                  </a:lnTo>
                  <a:lnTo>
                    <a:pt x="383" y="328"/>
                  </a:lnTo>
                  <a:lnTo>
                    <a:pt x="391" y="328"/>
                  </a:lnTo>
                  <a:lnTo>
                    <a:pt x="404" y="328"/>
                  </a:lnTo>
                  <a:lnTo>
                    <a:pt x="420" y="328"/>
                  </a:lnTo>
                  <a:lnTo>
                    <a:pt x="440" y="329"/>
                  </a:lnTo>
                  <a:lnTo>
                    <a:pt x="463" y="329"/>
                  </a:lnTo>
                  <a:lnTo>
                    <a:pt x="488" y="329"/>
                  </a:lnTo>
                  <a:lnTo>
                    <a:pt x="515" y="329"/>
                  </a:lnTo>
                  <a:lnTo>
                    <a:pt x="543" y="330"/>
                  </a:lnTo>
                  <a:lnTo>
                    <a:pt x="572" y="330"/>
                  </a:lnTo>
                  <a:lnTo>
                    <a:pt x="601" y="331"/>
                  </a:lnTo>
                  <a:lnTo>
                    <a:pt x="630" y="331"/>
                  </a:lnTo>
                  <a:lnTo>
                    <a:pt x="659" y="331"/>
                  </a:lnTo>
                  <a:lnTo>
                    <a:pt x="685" y="332"/>
                  </a:lnTo>
                  <a:lnTo>
                    <a:pt x="709" y="332"/>
                  </a:lnTo>
                  <a:lnTo>
                    <a:pt x="731" y="333"/>
                  </a:lnTo>
                  <a:lnTo>
                    <a:pt x="752" y="445"/>
                  </a:lnTo>
                  <a:lnTo>
                    <a:pt x="1067" y="505"/>
                  </a:lnTo>
                  <a:lnTo>
                    <a:pt x="1071" y="491"/>
                  </a:lnTo>
                  <a:lnTo>
                    <a:pt x="1078" y="455"/>
                  </a:lnTo>
                  <a:lnTo>
                    <a:pt x="1088" y="401"/>
                  </a:lnTo>
                  <a:lnTo>
                    <a:pt x="1100" y="337"/>
                  </a:lnTo>
                  <a:lnTo>
                    <a:pt x="1110" y="266"/>
                  </a:lnTo>
                  <a:lnTo>
                    <a:pt x="1117" y="197"/>
                  </a:lnTo>
                  <a:lnTo>
                    <a:pt x="1119" y="134"/>
                  </a:lnTo>
                  <a:lnTo>
                    <a:pt x="1113" y="83"/>
                  </a:lnTo>
                  <a:lnTo>
                    <a:pt x="1104" y="64"/>
                  </a:lnTo>
                  <a:lnTo>
                    <a:pt x="1087" y="47"/>
                  </a:lnTo>
                  <a:lnTo>
                    <a:pt x="1064" y="34"/>
                  </a:lnTo>
                  <a:lnTo>
                    <a:pt x="1034" y="23"/>
                  </a:lnTo>
                  <a:lnTo>
                    <a:pt x="1001" y="15"/>
                  </a:lnTo>
                  <a:lnTo>
                    <a:pt x="964" y="8"/>
                  </a:lnTo>
                  <a:lnTo>
                    <a:pt x="925" y="5"/>
                  </a:lnTo>
                  <a:lnTo>
                    <a:pt x="884" y="1"/>
                  </a:lnTo>
                  <a:lnTo>
                    <a:pt x="845" y="0"/>
                  </a:lnTo>
                  <a:lnTo>
                    <a:pt x="807" y="0"/>
                  </a:lnTo>
                  <a:lnTo>
                    <a:pt x="771" y="0"/>
                  </a:lnTo>
                  <a:lnTo>
                    <a:pt x="739" y="1"/>
                  </a:lnTo>
                  <a:lnTo>
                    <a:pt x="713" y="3"/>
                  </a:lnTo>
                  <a:lnTo>
                    <a:pt x="692" y="4"/>
                  </a:lnTo>
                  <a:lnTo>
                    <a:pt x="679" y="5"/>
                  </a:lnTo>
                  <a:lnTo>
                    <a:pt x="675" y="5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4"/>
            <p:cNvSpPr>
              <a:spLocks/>
            </p:cNvSpPr>
            <p:nvPr/>
          </p:nvSpPr>
          <p:spPr bwMode="auto">
            <a:xfrm>
              <a:off x="1858963" y="2890838"/>
              <a:ext cx="33338" cy="236538"/>
            </a:xfrm>
            <a:custGeom>
              <a:avLst/>
              <a:gdLst>
                <a:gd name="T0" fmla="*/ 41 w 43"/>
                <a:gd name="T1" fmla="*/ 0 h 297"/>
                <a:gd name="T2" fmla="*/ 41 w 43"/>
                <a:gd name="T3" fmla="*/ 0 h 297"/>
                <a:gd name="T4" fmla="*/ 39 w 43"/>
                <a:gd name="T5" fmla="*/ 12 h 297"/>
                <a:gd name="T6" fmla="*/ 37 w 43"/>
                <a:gd name="T7" fmla="*/ 40 h 297"/>
                <a:gd name="T8" fmla="*/ 33 w 43"/>
                <a:gd name="T9" fmla="*/ 81 h 297"/>
                <a:gd name="T10" fmla="*/ 27 w 43"/>
                <a:gd name="T11" fmla="*/ 129 h 297"/>
                <a:gd name="T12" fmla="*/ 20 w 43"/>
                <a:gd name="T13" fmla="*/ 180 h 297"/>
                <a:gd name="T14" fmla="*/ 13 w 43"/>
                <a:gd name="T15" fmla="*/ 228 h 297"/>
                <a:gd name="T16" fmla="*/ 7 w 43"/>
                <a:gd name="T17" fmla="*/ 269 h 297"/>
                <a:gd name="T18" fmla="*/ 0 w 43"/>
                <a:gd name="T19" fmla="*/ 296 h 297"/>
                <a:gd name="T20" fmla="*/ 3 w 43"/>
                <a:gd name="T21" fmla="*/ 297 h 297"/>
                <a:gd name="T22" fmla="*/ 10 w 43"/>
                <a:gd name="T23" fmla="*/ 270 h 297"/>
                <a:gd name="T24" fmla="*/ 15 w 43"/>
                <a:gd name="T25" fmla="*/ 229 h 297"/>
                <a:gd name="T26" fmla="*/ 22 w 43"/>
                <a:gd name="T27" fmla="*/ 181 h 297"/>
                <a:gd name="T28" fmla="*/ 29 w 43"/>
                <a:gd name="T29" fmla="*/ 129 h 297"/>
                <a:gd name="T30" fmla="*/ 35 w 43"/>
                <a:gd name="T31" fmla="*/ 81 h 297"/>
                <a:gd name="T32" fmla="*/ 39 w 43"/>
                <a:gd name="T33" fmla="*/ 40 h 297"/>
                <a:gd name="T34" fmla="*/ 42 w 43"/>
                <a:gd name="T35" fmla="*/ 12 h 297"/>
                <a:gd name="T36" fmla="*/ 43 w 43"/>
                <a:gd name="T37" fmla="*/ 0 h 297"/>
                <a:gd name="T38" fmla="*/ 41 w 43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" h="297">
                  <a:moveTo>
                    <a:pt x="41" y="0"/>
                  </a:moveTo>
                  <a:lnTo>
                    <a:pt x="41" y="0"/>
                  </a:lnTo>
                  <a:lnTo>
                    <a:pt x="39" y="12"/>
                  </a:lnTo>
                  <a:lnTo>
                    <a:pt x="37" y="40"/>
                  </a:lnTo>
                  <a:lnTo>
                    <a:pt x="33" y="81"/>
                  </a:lnTo>
                  <a:lnTo>
                    <a:pt x="27" y="129"/>
                  </a:lnTo>
                  <a:lnTo>
                    <a:pt x="20" y="180"/>
                  </a:lnTo>
                  <a:lnTo>
                    <a:pt x="13" y="228"/>
                  </a:lnTo>
                  <a:lnTo>
                    <a:pt x="7" y="269"/>
                  </a:lnTo>
                  <a:lnTo>
                    <a:pt x="0" y="296"/>
                  </a:lnTo>
                  <a:lnTo>
                    <a:pt x="3" y="297"/>
                  </a:lnTo>
                  <a:lnTo>
                    <a:pt x="10" y="270"/>
                  </a:lnTo>
                  <a:lnTo>
                    <a:pt x="15" y="229"/>
                  </a:lnTo>
                  <a:lnTo>
                    <a:pt x="22" y="181"/>
                  </a:lnTo>
                  <a:lnTo>
                    <a:pt x="29" y="129"/>
                  </a:lnTo>
                  <a:lnTo>
                    <a:pt x="35" y="81"/>
                  </a:lnTo>
                  <a:lnTo>
                    <a:pt x="39" y="40"/>
                  </a:lnTo>
                  <a:lnTo>
                    <a:pt x="42" y="12"/>
                  </a:lnTo>
                  <a:lnTo>
                    <a:pt x="43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5"/>
            <p:cNvSpPr>
              <a:spLocks/>
            </p:cNvSpPr>
            <p:nvPr/>
          </p:nvSpPr>
          <p:spPr bwMode="auto">
            <a:xfrm>
              <a:off x="1581151" y="2879725"/>
              <a:ext cx="66675" cy="120650"/>
            </a:xfrm>
            <a:custGeom>
              <a:avLst/>
              <a:gdLst>
                <a:gd name="T0" fmla="*/ 0 w 83"/>
                <a:gd name="T1" fmla="*/ 2 h 152"/>
                <a:gd name="T2" fmla="*/ 0 w 83"/>
                <a:gd name="T3" fmla="*/ 2 h 152"/>
                <a:gd name="T4" fmla="*/ 3 w 83"/>
                <a:gd name="T5" fmla="*/ 5 h 152"/>
                <a:gd name="T6" fmla="*/ 11 w 83"/>
                <a:gd name="T7" fmla="*/ 11 h 152"/>
                <a:gd name="T8" fmla="*/ 21 w 83"/>
                <a:gd name="T9" fmla="*/ 21 h 152"/>
                <a:gd name="T10" fmla="*/ 34 w 83"/>
                <a:gd name="T11" fmla="*/ 36 h 152"/>
                <a:gd name="T12" fmla="*/ 46 w 83"/>
                <a:gd name="T13" fmla="*/ 57 h 152"/>
                <a:gd name="T14" fmla="*/ 60 w 83"/>
                <a:gd name="T15" fmla="*/ 82 h 152"/>
                <a:gd name="T16" fmla="*/ 72 w 83"/>
                <a:gd name="T17" fmla="*/ 114 h 152"/>
                <a:gd name="T18" fmla="*/ 81 w 83"/>
                <a:gd name="T19" fmla="*/ 152 h 152"/>
                <a:gd name="T20" fmla="*/ 83 w 83"/>
                <a:gd name="T21" fmla="*/ 151 h 152"/>
                <a:gd name="T22" fmla="*/ 74 w 83"/>
                <a:gd name="T23" fmla="*/ 113 h 152"/>
                <a:gd name="T24" fmla="*/ 63 w 83"/>
                <a:gd name="T25" fmla="*/ 81 h 152"/>
                <a:gd name="T26" fmla="*/ 49 w 83"/>
                <a:gd name="T27" fmla="*/ 54 h 152"/>
                <a:gd name="T28" fmla="*/ 36 w 83"/>
                <a:gd name="T29" fmla="*/ 34 h 152"/>
                <a:gd name="T30" fmla="*/ 22 w 83"/>
                <a:gd name="T31" fmla="*/ 19 h 152"/>
                <a:gd name="T32" fmla="*/ 12 w 83"/>
                <a:gd name="T33" fmla="*/ 8 h 152"/>
                <a:gd name="T34" fmla="*/ 5 w 83"/>
                <a:gd name="T35" fmla="*/ 2 h 152"/>
                <a:gd name="T36" fmla="*/ 1 w 83"/>
                <a:gd name="T37" fmla="*/ 0 h 152"/>
                <a:gd name="T38" fmla="*/ 0 w 83"/>
                <a:gd name="T39" fmla="*/ 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3" h="152">
                  <a:moveTo>
                    <a:pt x="0" y="2"/>
                  </a:moveTo>
                  <a:lnTo>
                    <a:pt x="0" y="2"/>
                  </a:lnTo>
                  <a:lnTo>
                    <a:pt x="3" y="5"/>
                  </a:lnTo>
                  <a:lnTo>
                    <a:pt x="11" y="11"/>
                  </a:lnTo>
                  <a:lnTo>
                    <a:pt x="21" y="21"/>
                  </a:lnTo>
                  <a:lnTo>
                    <a:pt x="34" y="36"/>
                  </a:lnTo>
                  <a:lnTo>
                    <a:pt x="46" y="57"/>
                  </a:lnTo>
                  <a:lnTo>
                    <a:pt x="60" y="82"/>
                  </a:lnTo>
                  <a:lnTo>
                    <a:pt x="72" y="114"/>
                  </a:lnTo>
                  <a:lnTo>
                    <a:pt x="81" y="152"/>
                  </a:lnTo>
                  <a:lnTo>
                    <a:pt x="83" y="151"/>
                  </a:lnTo>
                  <a:lnTo>
                    <a:pt x="74" y="113"/>
                  </a:lnTo>
                  <a:lnTo>
                    <a:pt x="63" y="81"/>
                  </a:lnTo>
                  <a:lnTo>
                    <a:pt x="49" y="54"/>
                  </a:lnTo>
                  <a:lnTo>
                    <a:pt x="36" y="34"/>
                  </a:lnTo>
                  <a:lnTo>
                    <a:pt x="22" y="19"/>
                  </a:lnTo>
                  <a:lnTo>
                    <a:pt x="12" y="8"/>
                  </a:lnTo>
                  <a:lnTo>
                    <a:pt x="5" y="2"/>
                  </a:lnTo>
                  <a:lnTo>
                    <a:pt x="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>
              <a:off x="1192213" y="2878138"/>
              <a:ext cx="176213" cy="119063"/>
            </a:xfrm>
            <a:custGeom>
              <a:avLst/>
              <a:gdLst>
                <a:gd name="T0" fmla="*/ 0 w 221"/>
                <a:gd name="T1" fmla="*/ 0 h 150"/>
                <a:gd name="T2" fmla="*/ 1 w 221"/>
                <a:gd name="T3" fmla="*/ 1 h 150"/>
                <a:gd name="T4" fmla="*/ 4 w 221"/>
                <a:gd name="T5" fmla="*/ 6 h 150"/>
                <a:gd name="T6" fmla="*/ 11 w 221"/>
                <a:gd name="T7" fmla="*/ 13 h 150"/>
                <a:gd name="T8" fmla="*/ 19 w 221"/>
                <a:gd name="T9" fmla="*/ 21 h 150"/>
                <a:gd name="T10" fmla="*/ 30 w 221"/>
                <a:gd name="T11" fmla="*/ 32 h 150"/>
                <a:gd name="T12" fmla="*/ 41 w 221"/>
                <a:gd name="T13" fmla="*/ 44 h 150"/>
                <a:gd name="T14" fmla="*/ 55 w 221"/>
                <a:gd name="T15" fmla="*/ 56 h 150"/>
                <a:gd name="T16" fmla="*/ 70 w 221"/>
                <a:gd name="T17" fmla="*/ 69 h 150"/>
                <a:gd name="T18" fmla="*/ 86 w 221"/>
                <a:gd name="T19" fmla="*/ 83 h 150"/>
                <a:gd name="T20" fmla="*/ 103 w 221"/>
                <a:gd name="T21" fmla="*/ 96 h 150"/>
                <a:gd name="T22" fmla="*/ 122 w 221"/>
                <a:gd name="T23" fmla="*/ 108 h 150"/>
                <a:gd name="T24" fmla="*/ 141 w 221"/>
                <a:gd name="T25" fmla="*/ 120 h 150"/>
                <a:gd name="T26" fmla="*/ 161 w 221"/>
                <a:gd name="T27" fmla="*/ 130 h 150"/>
                <a:gd name="T28" fmla="*/ 181 w 221"/>
                <a:gd name="T29" fmla="*/ 138 h 150"/>
                <a:gd name="T30" fmla="*/ 201 w 221"/>
                <a:gd name="T31" fmla="*/ 145 h 150"/>
                <a:gd name="T32" fmla="*/ 221 w 221"/>
                <a:gd name="T33" fmla="*/ 149 h 150"/>
                <a:gd name="T34" fmla="*/ 220 w 221"/>
                <a:gd name="T35" fmla="*/ 149 h 150"/>
                <a:gd name="T36" fmla="*/ 214 w 221"/>
                <a:gd name="T37" fmla="*/ 150 h 150"/>
                <a:gd name="T38" fmla="*/ 207 w 221"/>
                <a:gd name="T39" fmla="*/ 150 h 150"/>
                <a:gd name="T40" fmla="*/ 197 w 221"/>
                <a:gd name="T41" fmla="*/ 150 h 150"/>
                <a:gd name="T42" fmla="*/ 184 w 221"/>
                <a:gd name="T43" fmla="*/ 149 h 150"/>
                <a:gd name="T44" fmla="*/ 170 w 221"/>
                <a:gd name="T45" fmla="*/ 147 h 150"/>
                <a:gd name="T46" fmla="*/ 154 w 221"/>
                <a:gd name="T47" fmla="*/ 144 h 150"/>
                <a:gd name="T48" fmla="*/ 137 w 221"/>
                <a:gd name="T49" fmla="*/ 139 h 150"/>
                <a:gd name="T50" fmla="*/ 120 w 221"/>
                <a:gd name="T51" fmla="*/ 132 h 150"/>
                <a:gd name="T52" fmla="*/ 101 w 221"/>
                <a:gd name="T53" fmla="*/ 123 h 150"/>
                <a:gd name="T54" fmla="*/ 83 w 221"/>
                <a:gd name="T55" fmla="*/ 112 h 150"/>
                <a:gd name="T56" fmla="*/ 64 w 221"/>
                <a:gd name="T57" fmla="*/ 97 h 150"/>
                <a:gd name="T58" fmla="*/ 47 w 221"/>
                <a:gd name="T59" fmla="*/ 78 h 150"/>
                <a:gd name="T60" fmla="*/ 30 w 221"/>
                <a:gd name="T61" fmla="*/ 56 h 150"/>
                <a:gd name="T62" fmla="*/ 14 w 221"/>
                <a:gd name="T63" fmla="*/ 30 h 150"/>
                <a:gd name="T64" fmla="*/ 0 w 221"/>
                <a:gd name="T65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" h="150">
                  <a:moveTo>
                    <a:pt x="0" y="0"/>
                  </a:moveTo>
                  <a:lnTo>
                    <a:pt x="1" y="1"/>
                  </a:lnTo>
                  <a:lnTo>
                    <a:pt x="4" y="6"/>
                  </a:lnTo>
                  <a:lnTo>
                    <a:pt x="11" y="13"/>
                  </a:lnTo>
                  <a:lnTo>
                    <a:pt x="19" y="21"/>
                  </a:lnTo>
                  <a:lnTo>
                    <a:pt x="30" y="32"/>
                  </a:lnTo>
                  <a:lnTo>
                    <a:pt x="41" y="44"/>
                  </a:lnTo>
                  <a:lnTo>
                    <a:pt x="55" y="56"/>
                  </a:lnTo>
                  <a:lnTo>
                    <a:pt x="70" y="69"/>
                  </a:lnTo>
                  <a:lnTo>
                    <a:pt x="86" y="83"/>
                  </a:lnTo>
                  <a:lnTo>
                    <a:pt x="103" y="96"/>
                  </a:lnTo>
                  <a:lnTo>
                    <a:pt x="122" y="108"/>
                  </a:lnTo>
                  <a:lnTo>
                    <a:pt x="141" y="120"/>
                  </a:lnTo>
                  <a:lnTo>
                    <a:pt x="161" y="130"/>
                  </a:lnTo>
                  <a:lnTo>
                    <a:pt x="181" y="138"/>
                  </a:lnTo>
                  <a:lnTo>
                    <a:pt x="201" y="145"/>
                  </a:lnTo>
                  <a:lnTo>
                    <a:pt x="221" y="149"/>
                  </a:lnTo>
                  <a:lnTo>
                    <a:pt x="220" y="149"/>
                  </a:lnTo>
                  <a:lnTo>
                    <a:pt x="214" y="150"/>
                  </a:lnTo>
                  <a:lnTo>
                    <a:pt x="207" y="150"/>
                  </a:lnTo>
                  <a:lnTo>
                    <a:pt x="197" y="150"/>
                  </a:lnTo>
                  <a:lnTo>
                    <a:pt x="184" y="149"/>
                  </a:lnTo>
                  <a:lnTo>
                    <a:pt x="170" y="147"/>
                  </a:lnTo>
                  <a:lnTo>
                    <a:pt x="154" y="144"/>
                  </a:lnTo>
                  <a:lnTo>
                    <a:pt x="137" y="139"/>
                  </a:lnTo>
                  <a:lnTo>
                    <a:pt x="120" y="132"/>
                  </a:lnTo>
                  <a:lnTo>
                    <a:pt x="101" y="123"/>
                  </a:lnTo>
                  <a:lnTo>
                    <a:pt x="83" y="112"/>
                  </a:lnTo>
                  <a:lnTo>
                    <a:pt x="64" y="97"/>
                  </a:lnTo>
                  <a:lnTo>
                    <a:pt x="47" y="78"/>
                  </a:lnTo>
                  <a:lnTo>
                    <a:pt x="30" y="56"/>
                  </a:lnTo>
                  <a:lnTo>
                    <a:pt x="14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>
              <a:off x="1411288" y="2332038"/>
              <a:ext cx="200025" cy="322263"/>
            </a:xfrm>
            <a:custGeom>
              <a:avLst/>
              <a:gdLst>
                <a:gd name="T0" fmla="*/ 97 w 251"/>
                <a:gd name="T1" fmla="*/ 0 h 406"/>
                <a:gd name="T2" fmla="*/ 96 w 251"/>
                <a:gd name="T3" fmla="*/ 2 h 406"/>
                <a:gd name="T4" fmla="*/ 92 w 251"/>
                <a:gd name="T5" fmla="*/ 9 h 406"/>
                <a:gd name="T6" fmla="*/ 86 w 251"/>
                <a:gd name="T7" fmla="*/ 19 h 406"/>
                <a:gd name="T8" fmla="*/ 81 w 251"/>
                <a:gd name="T9" fmla="*/ 32 h 406"/>
                <a:gd name="T10" fmla="*/ 74 w 251"/>
                <a:gd name="T11" fmla="*/ 47 h 406"/>
                <a:gd name="T12" fmla="*/ 68 w 251"/>
                <a:gd name="T13" fmla="*/ 63 h 406"/>
                <a:gd name="T14" fmla="*/ 63 w 251"/>
                <a:gd name="T15" fmla="*/ 79 h 406"/>
                <a:gd name="T16" fmla="*/ 61 w 251"/>
                <a:gd name="T17" fmla="*/ 96 h 406"/>
                <a:gd name="T18" fmla="*/ 55 w 251"/>
                <a:gd name="T19" fmla="*/ 122 h 406"/>
                <a:gd name="T20" fmla="*/ 47 w 251"/>
                <a:gd name="T21" fmla="*/ 144 h 406"/>
                <a:gd name="T22" fmla="*/ 38 w 251"/>
                <a:gd name="T23" fmla="*/ 162 h 406"/>
                <a:gd name="T24" fmla="*/ 28 w 251"/>
                <a:gd name="T25" fmla="*/ 176 h 406"/>
                <a:gd name="T26" fmla="*/ 17 w 251"/>
                <a:gd name="T27" fmla="*/ 187 h 406"/>
                <a:gd name="T28" fmla="*/ 8 w 251"/>
                <a:gd name="T29" fmla="*/ 193 h 406"/>
                <a:gd name="T30" fmla="*/ 2 w 251"/>
                <a:gd name="T31" fmla="*/ 197 h 406"/>
                <a:gd name="T32" fmla="*/ 0 w 251"/>
                <a:gd name="T33" fmla="*/ 198 h 406"/>
                <a:gd name="T34" fmla="*/ 5 w 251"/>
                <a:gd name="T35" fmla="*/ 207 h 406"/>
                <a:gd name="T36" fmla="*/ 15 w 251"/>
                <a:gd name="T37" fmla="*/ 230 h 406"/>
                <a:gd name="T38" fmla="*/ 31 w 251"/>
                <a:gd name="T39" fmla="*/ 264 h 406"/>
                <a:gd name="T40" fmla="*/ 51 w 251"/>
                <a:gd name="T41" fmla="*/ 302 h 406"/>
                <a:gd name="T42" fmla="*/ 70 w 251"/>
                <a:gd name="T43" fmla="*/ 340 h 406"/>
                <a:gd name="T44" fmla="*/ 90 w 251"/>
                <a:gd name="T45" fmla="*/ 373 h 406"/>
                <a:gd name="T46" fmla="*/ 107 w 251"/>
                <a:gd name="T47" fmla="*/ 397 h 406"/>
                <a:gd name="T48" fmla="*/ 119 w 251"/>
                <a:gd name="T49" fmla="*/ 406 h 406"/>
                <a:gd name="T50" fmla="*/ 128 w 251"/>
                <a:gd name="T51" fmla="*/ 403 h 406"/>
                <a:gd name="T52" fmla="*/ 135 w 251"/>
                <a:gd name="T53" fmla="*/ 397 h 406"/>
                <a:gd name="T54" fmla="*/ 141 w 251"/>
                <a:gd name="T55" fmla="*/ 391 h 406"/>
                <a:gd name="T56" fmla="*/ 145 w 251"/>
                <a:gd name="T57" fmla="*/ 382 h 406"/>
                <a:gd name="T58" fmla="*/ 149 w 251"/>
                <a:gd name="T59" fmla="*/ 373 h 406"/>
                <a:gd name="T60" fmla="*/ 151 w 251"/>
                <a:gd name="T61" fmla="*/ 366 h 406"/>
                <a:gd name="T62" fmla="*/ 153 w 251"/>
                <a:gd name="T63" fmla="*/ 362 h 406"/>
                <a:gd name="T64" fmla="*/ 153 w 251"/>
                <a:gd name="T65" fmla="*/ 359 h 406"/>
                <a:gd name="T66" fmla="*/ 251 w 251"/>
                <a:gd name="T67" fmla="*/ 130 h 406"/>
                <a:gd name="T68" fmla="*/ 97 w 251"/>
                <a:gd name="T69" fmla="*/ 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1" h="406">
                  <a:moveTo>
                    <a:pt x="97" y="0"/>
                  </a:moveTo>
                  <a:lnTo>
                    <a:pt x="96" y="2"/>
                  </a:lnTo>
                  <a:lnTo>
                    <a:pt x="92" y="9"/>
                  </a:lnTo>
                  <a:lnTo>
                    <a:pt x="86" y="19"/>
                  </a:lnTo>
                  <a:lnTo>
                    <a:pt x="81" y="32"/>
                  </a:lnTo>
                  <a:lnTo>
                    <a:pt x="74" y="47"/>
                  </a:lnTo>
                  <a:lnTo>
                    <a:pt x="68" y="63"/>
                  </a:lnTo>
                  <a:lnTo>
                    <a:pt x="63" y="79"/>
                  </a:lnTo>
                  <a:lnTo>
                    <a:pt x="61" y="96"/>
                  </a:lnTo>
                  <a:lnTo>
                    <a:pt x="55" y="122"/>
                  </a:lnTo>
                  <a:lnTo>
                    <a:pt x="47" y="144"/>
                  </a:lnTo>
                  <a:lnTo>
                    <a:pt x="38" y="162"/>
                  </a:lnTo>
                  <a:lnTo>
                    <a:pt x="28" y="176"/>
                  </a:lnTo>
                  <a:lnTo>
                    <a:pt x="17" y="187"/>
                  </a:lnTo>
                  <a:lnTo>
                    <a:pt x="8" y="193"/>
                  </a:lnTo>
                  <a:lnTo>
                    <a:pt x="2" y="197"/>
                  </a:lnTo>
                  <a:lnTo>
                    <a:pt x="0" y="198"/>
                  </a:lnTo>
                  <a:lnTo>
                    <a:pt x="5" y="207"/>
                  </a:lnTo>
                  <a:lnTo>
                    <a:pt x="15" y="230"/>
                  </a:lnTo>
                  <a:lnTo>
                    <a:pt x="31" y="264"/>
                  </a:lnTo>
                  <a:lnTo>
                    <a:pt x="51" y="302"/>
                  </a:lnTo>
                  <a:lnTo>
                    <a:pt x="70" y="340"/>
                  </a:lnTo>
                  <a:lnTo>
                    <a:pt x="90" y="373"/>
                  </a:lnTo>
                  <a:lnTo>
                    <a:pt x="107" y="397"/>
                  </a:lnTo>
                  <a:lnTo>
                    <a:pt x="119" y="406"/>
                  </a:lnTo>
                  <a:lnTo>
                    <a:pt x="128" y="403"/>
                  </a:lnTo>
                  <a:lnTo>
                    <a:pt x="135" y="397"/>
                  </a:lnTo>
                  <a:lnTo>
                    <a:pt x="141" y="391"/>
                  </a:lnTo>
                  <a:lnTo>
                    <a:pt x="145" y="382"/>
                  </a:lnTo>
                  <a:lnTo>
                    <a:pt x="149" y="373"/>
                  </a:lnTo>
                  <a:lnTo>
                    <a:pt x="151" y="366"/>
                  </a:lnTo>
                  <a:lnTo>
                    <a:pt x="153" y="362"/>
                  </a:lnTo>
                  <a:lnTo>
                    <a:pt x="153" y="359"/>
                  </a:lnTo>
                  <a:lnTo>
                    <a:pt x="251" y="13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8"/>
            <p:cNvSpPr>
              <a:spLocks/>
            </p:cNvSpPr>
            <p:nvPr/>
          </p:nvSpPr>
          <p:spPr bwMode="auto">
            <a:xfrm>
              <a:off x="1214438" y="2328863"/>
              <a:ext cx="323850" cy="325438"/>
            </a:xfrm>
            <a:custGeom>
              <a:avLst/>
              <a:gdLst>
                <a:gd name="T0" fmla="*/ 5 w 408"/>
                <a:gd name="T1" fmla="*/ 0 h 411"/>
                <a:gd name="T2" fmla="*/ 6 w 408"/>
                <a:gd name="T3" fmla="*/ 0 h 411"/>
                <a:gd name="T4" fmla="*/ 11 w 408"/>
                <a:gd name="T5" fmla="*/ 3 h 411"/>
                <a:gd name="T6" fmla="*/ 16 w 408"/>
                <a:gd name="T7" fmla="*/ 5 h 411"/>
                <a:gd name="T8" fmla="*/ 26 w 408"/>
                <a:gd name="T9" fmla="*/ 9 h 411"/>
                <a:gd name="T10" fmla="*/ 35 w 408"/>
                <a:gd name="T11" fmla="*/ 16 h 411"/>
                <a:gd name="T12" fmla="*/ 46 w 408"/>
                <a:gd name="T13" fmla="*/ 24 h 411"/>
                <a:gd name="T14" fmla="*/ 59 w 408"/>
                <a:gd name="T15" fmla="*/ 34 h 411"/>
                <a:gd name="T16" fmla="*/ 72 w 408"/>
                <a:gd name="T17" fmla="*/ 46 h 411"/>
                <a:gd name="T18" fmla="*/ 86 w 408"/>
                <a:gd name="T19" fmla="*/ 59 h 411"/>
                <a:gd name="T20" fmla="*/ 103 w 408"/>
                <a:gd name="T21" fmla="*/ 73 h 411"/>
                <a:gd name="T22" fmla="*/ 122 w 408"/>
                <a:gd name="T23" fmla="*/ 87 h 411"/>
                <a:gd name="T24" fmla="*/ 144 w 408"/>
                <a:gd name="T25" fmla="*/ 99 h 411"/>
                <a:gd name="T26" fmla="*/ 167 w 408"/>
                <a:gd name="T27" fmla="*/ 112 h 411"/>
                <a:gd name="T28" fmla="*/ 190 w 408"/>
                <a:gd name="T29" fmla="*/ 124 h 411"/>
                <a:gd name="T30" fmla="*/ 213 w 408"/>
                <a:gd name="T31" fmla="*/ 134 h 411"/>
                <a:gd name="T32" fmla="*/ 236 w 408"/>
                <a:gd name="T33" fmla="*/ 142 h 411"/>
                <a:gd name="T34" fmla="*/ 269 w 408"/>
                <a:gd name="T35" fmla="*/ 152 h 411"/>
                <a:gd name="T36" fmla="*/ 294 w 408"/>
                <a:gd name="T37" fmla="*/ 159 h 411"/>
                <a:gd name="T38" fmla="*/ 315 w 408"/>
                <a:gd name="T39" fmla="*/ 165 h 411"/>
                <a:gd name="T40" fmla="*/ 332 w 408"/>
                <a:gd name="T41" fmla="*/ 170 h 411"/>
                <a:gd name="T42" fmla="*/ 347 w 408"/>
                <a:gd name="T43" fmla="*/ 178 h 411"/>
                <a:gd name="T44" fmla="*/ 361 w 408"/>
                <a:gd name="T45" fmla="*/ 188 h 411"/>
                <a:gd name="T46" fmla="*/ 376 w 408"/>
                <a:gd name="T47" fmla="*/ 202 h 411"/>
                <a:gd name="T48" fmla="*/ 392 w 408"/>
                <a:gd name="T49" fmla="*/ 223 h 411"/>
                <a:gd name="T50" fmla="*/ 405 w 408"/>
                <a:gd name="T51" fmla="*/ 249 h 411"/>
                <a:gd name="T52" fmla="*/ 408 w 408"/>
                <a:gd name="T53" fmla="*/ 279 h 411"/>
                <a:gd name="T54" fmla="*/ 406 w 408"/>
                <a:gd name="T55" fmla="*/ 310 h 411"/>
                <a:gd name="T56" fmla="*/ 398 w 408"/>
                <a:gd name="T57" fmla="*/ 340 h 411"/>
                <a:gd name="T58" fmla="*/ 388 w 408"/>
                <a:gd name="T59" fmla="*/ 368 h 411"/>
                <a:gd name="T60" fmla="*/ 378 w 408"/>
                <a:gd name="T61" fmla="*/ 390 h 411"/>
                <a:gd name="T62" fmla="*/ 371 w 408"/>
                <a:gd name="T63" fmla="*/ 405 h 411"/>
                <a:gd name="T64" fmla="*/ 368 w 408"/>
                <a:gd name="T65" fmla="*/ 411 h 411"/>
                <a:gd name="T66" fmla="*/ 365 w 408"/>
                <a:gd name="T67" fmla="*/ 409 h 411"/>
                <a:gd name="T68" fmla="*/ 358 w 408"/>
                <a:gd name="T69" fmla="*/ 407 h 411"/>
                <a:gd name="T70" fmla="*/ 348 w 408"/>
                <a:gd name="T71" fmla="*/ 402 h 411"/>
                <a:gd name="T72" fmla="*/ 334 w 408"/>
                <a:gd name="T73" fmla="*/ 396 h 411"/>
                <a:gd name="T74" fmla="*/ 317 w 408"/>
                <a:gd name="T75" fmla="*/ 386 h 411"/>
                <a:gd name="T76" fmla="*/ 296 w 408"/>
                <a:gd name="T77" fmla="*/ 375 h 411"/>
                <a:gd name="T78" fmla="*/ 273 w 408"/>
                <a:gd name="T79" fmla="*/ 360 h 411"/>
                <a:gd name="T80" fmla="*/ 248 w 408"/>
                <a:gd name="T81" fmla="*/ 343 h 411"/>
                <a:gd name="T82" fmla="*/ 221 w 408"/>
                <a:gd name="T83" fmla="*/ 322 h 411"/>
                <a:gd name="T84" fmla="*/ 191 w 408"/>
                <a:gd name="T85" fmla="*/ 299 h 411"/>
                <a:gd name="T86" fmla="*/ 162 w 408"/>
                <a:gd name="T87" fmla="*/ 271 h 411"/>
                <a:gd name="T88" fmla="*/ 130 w 408"/>
                <a:gd name="T89" fmla="*/ 239 h 411"/>
                <a:gd name="T90" fmla="*/ 98 w 408"/>
                <a:gd name="T91" fmla="*/ 204 h 411"/>
                <a:gd name="T92" fmla="*/ 65 w 408"/>
                <a:gd name="T93" fmla="*/ 165 h 411"/>
                <a:gd name="T94" fmla="*/ 33 w 408"/>
                <a:gd name="T95" fmla="*/ 121 h 411"/>
                <a:gd name="T96" fmla="*/ 0 w 408"/>
                <a:gd name="T97" fmla="*/ 73 h 411"/>
                <a:gd name="T98" fmla="*/ 5 w 408"/>
                <a:gd name="T99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08" h="411">
                  <a:moveTo>
                    <a:pt x="5" y="0"/>
                  </a:moveTo>
                  <a:lnTo>
                    <a:pt x="6" y="0"/>
                  </a:lnTo>
                  <a:lnTo>
                    <a:pt x="11" y="3"/>
                  </a:lnTo>
                  <a:lnTo>
                    <a:pt x="16" y="5"/>
                  </a:lnTo>
                  <a:lnTo>
                    <a:pt x="26" y="9"/>
                  </a:lnTo>
                  <a:lnTo>
                    <a:pt x="35" y="16"/>
                  </a:lnTo>
                  <a:lnTo>
                    <a:pt x="46" y="24"/>
                  </a:lnTo>
                  <a:lnTo>
                    <a:pt x="59" y="34"/>
                  </a:lnTo>
                  <a:lnTo>
                    <a:pt x="72" y="46"/>
                  </a:lnTo>
                  <a:lnTo>
                    <a:pt x="86" y="59"/>
                  </a:lnTo>
                  <a:lnTo>
                    <a:pt x="103" y="73"/>
                  </a:lnTo>
                  <a:lnTo>
                    <a:pt x="122" y="87"/>
                  </a:lnTo>
                  <a:lnTo>
                    <a:pt x="144" y="99"/>
                  </a:lnTo>
                  <a:lnTo>
                    <a:pt x="167" y="112"/>
                  </a:lnTo>
                  <a:lnTo>
                    <a:pt x="190" y="124"/>
                  </a:lnTo>
                  <a:lnTo>
                    <a:pt x="213" y="134"/>
                  </a:lnTo>
                  <a:lnTo>
                    <a:pt x="236" y="142"/>
                  </a:lnTo>
                  <a:lnTo>
                    <a:pt x="269" y="152"/>
                  </a:lnTo>
                  <a:lnTo>
                    <a:pt x="294" y="159"/>
                  </a:lnTo>
                  <a:lnTo>
                    <a:pt x="315" y="165"/>
                  </a:lnTo>
                  <a:lnTo>
                    <a:pt x="332" y="170"/>
                  </a:lnTo>
                  <a:lnTo>
                    <a:pt x="347" y="178"/>
                  </a:lnTo>
                  <a:lnTo>
                    <a:pt x="361" y="188"/>
                  </a:lnTo>
                  <a:lnTo>
                    <a:pt x="376" y="202"/>
                  </a:lnTo>
                  <a:lnTo>
                    <a:pt x="392" y="223"/>
                  </a:lnTo>
                  <a:lnTo>
                    <a:pt x="405" y="249"/>
                  </a:lnTo>
                  <a:lnTo>
                    <a:pt x="408" y="279"/>
                  </a:lnTo>
                  <a:lnTo>
                    <a:pt x="406" y="310"/>
                  </a:lnTo>
                  <a:lnTo>
                    <a:pt x="398" y="340"/>
                  </a:lnTo>
                  <a:lnTo>
                    <a:pt x="388" y="368"/>
                  </a:lnTo>
                  <a:lnTo>
                    <a:pt x="378" y="390"/>
                  </a:lnTo>
                  <a:lnTo>
                    <a:pt x="371" y="405"/>
                  </a:lnTo>
                  <a:lnTo>
                    <a:pt x="368" y="411"/>
                  </a:lnTo>
                  <a:lnTo>
                    <a:pt x="365" y="409"/>
                  </a:lnTo>
                  <a:lnTo>
                    <a:pt x="358" y="407"/>
                  </a:lnTo>
                  <a:lnTo>
                    <a:pt x="348" y="402"/>
                  </a:lnTo>
                  <a:lnTo>
                    <a:pt x="334" y="396"/>
                  </a:lnTo>
                  <a:lnTo>
                    <a:pt x="317" y="386"/>
                  </a:lnTo>
                  <a:lnTo>
                    <a:pt x="296" y="375"/>
                  </a:lnTo>
                  <a:lnTo>
                    <a:pt x="273" y="360"/>
                  </a:lnTo>
                  <a:lnTo>
                    <a:pt x="248" y="343"/>
                  </a:lnTo>
                  <a:lnTo>
                    <a:pt x="221" y="322"/>
                  </a:lnTo>
                  <a:lnTo>
                    <a:pt x="191" y="299"/>
                  </a:lnTo>
                  <a:lnTo>
                    <a:pt x="162" y="271"/>
                  </a:lnTo>
                  <a:lnTo>
                    <a:pt x="130" y="239"/>
                  </a:lnTo>
                  <a:lnTo>
                    <a:pt x="98" y="204"/>
                  </a:lnTo>
                  <a:lnTo>
                    <a:pt x="65" y="165"/>
                  </a:lnTo>
                  <a:lnTo>
                    <a:pt x="33" y="121"/>
                  </a:lnTo>
                  <a:lnTo>
                    <a:pt x="0" y="7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9"/>
            <p:cNvSpPr>
              <a:spLocks/>
            </p:cNvSpPr>
            <p:nvPr/>
          </p:nvSpPr>
          <p:spPr bwMode="auto">
            <a:xfrm>
              <a:off x="1035051" y="2262188"/>
              <a:ext cx="80963" cy="111125"/>
            </a:xfrm>
            <a:custGeom>
              <a:avLst/>
              <a:gdLst>
                <a:gd name="T0" fmla="*/ 0 w 102"/>
                <a:gd name="T1" fmla="*/ 77 h 142"/>
                <a:gd name="T2" fmla="*/ 0 w 102"/>
                <a:gd name="T3" fmla="*/ 70 h 142"/>
                <a:gd name="T4" fmla="*/ 1 w 102"/>
                <a:gd name="T5" fmla="*/ 54 h 142"/>
                <a:gd name="T6" fmla="*/ 1 w 102"/>
                <a:gd name="T7" fmla="*/ 34 h 142"/>
                <a:gd name="T8" fmla="*/ 0 w 102"/>
                <a:gd name="T9" fmla="*/ 15 h 142"/>
                <a:gd name="T10" fmla="*/ 3 w 102"/>
                <a:gd name="T11" fmla="*/ 2 h 142"/>
                <a:gd name="T12" fmla="*/ 11 w 102"/>
                <a:gd name="T13" fmla="*/ 0 h 142"/>
                <a:gd name="T14" fmla="*/ 20 w 102"/>
                <a:gd name="T15" fmla="*/ 7 h 142"/>
                <a:gd name="T16" fmla="*/ 26 w 102"/>
                <a:gd name="T17" fmla="*/ 23 h 142"/>
                <a:gd name="T18" fmla="*/ 28 w 102"/>
                <a:gd name="T19" fmla="*/ 43 h 142"/>
                <a:gd name="T20" fmla="*/ 29 w 102"/>
                <a:gd name="T21" fmla="*/ 58 h 142"/>
                <a:gd name="T22" fmla="*/ 31 w 102"/>
                <a:gd name="T23" fmla="*/ 69 h 142"/>
                <a:gd name="T24" fmla="*/ 31 w 102"/>
                <a:gd name="T25" fmla="*/ 73 h 142"/>
                <a:gd name="T26" fmla="*/ 32 w 102"/>
                <a:gd name="T27" fmla="*/ 75 h 142"/>
                <a:gd name="T28" fmla="*/ 34 w 102"/>
                <a:gd name="T29" fmla="*/ 80 h 142"/>
                <a:gd name="T30" fmla="*/ 36 w 102"/>
                <a:gd name="T31" fmla="*/ 85 h 142"/>
                <a:gd name="T32" fmla="*/ 40 w 102"/>
                <a:gd name="T33" fmla="*/ 90 h 142"/>
                <a:gd name="T34" fmla="*/ 44 w 102"/>
                <a:gd name="T35" fmla="*/ 93 h 142"/>
                <a:gd name="T36" fmla="*/ 53 w 102"/>
                <a:gd name="T37" fmla="*/ 97 h 142"/>
                <a:gd name="T38" fmla="*/ 62 w 102"/>
                <a:gd name="T39" fmla="*/ 102 h 142"/>
                <a:gd name="T40" fmla="*/ 73 w 102"/>
                <a:gd name="T41" fmla="*/ 106 h 142"/>
                <a:gd name="T42" fmla="*/ 84 w 102"/>
                <a:gd name="T43" fmla="*/ 111 h 142"/>
                <a:gd name="T44" fmla="*/ 93 w 102"/>
                <a:gd name="T45" fmla="*/ 115 h 142"/>
                <a:gd name="T46" fmla="*/ 100 w 102"/>
                <a:gd name="T47" fmla="*/ 118 h 142"/>
                <a:gd name="T48" fmla="*/ 102 w 102"/>
                <a:gd name="T49" fmla="*/ 119 h 142"/>
                <a:gd name="T50" fmla="*/ 86 w 102"/>
                <a:gd name="T51" fmla="*/ 142 h 142"/>
                <a:gd name="T52" fmla="*/ 4 w 102"/>
                <a:gd name="T53" fmla="*/ 102 h 142"/>
                <a:gd name="T54" fmla="*/ 0 w 102"/>
                <a:gd name="T55" fmla="*/ 77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2" h="142">
                  <a:moveTo>
                    <a:pt x="0" y="77"/>
                  </a:moveTo>
                  <a:lnTo>
                    <a:pt x="0" y="70"/>
                  </a:lnTo>
                  <a:lnTo>
                    <a:pt x="1" y="54"/>
                  </a:lnTo>
                  <a:lnTo>
                    <a:pt x="1" y="34"/>
                  </a:lnTo>
                  <a:lnTo>
                    <a:pt x="0" y="15"/>
                  </a:lnTo>
                  <a:lnTo>
                    <a:pt x="3" y="2"/>
                  </a:lnTo>
                  <a:lnTo>
                    <a:pt x="11" y="0"/>
                  </a:lnTo>
                  <a:lnTo>
                    <a:pt x="20" y="7"/>
                  </a:lnTo>
                  <a:lnTo>
                    <a:pt x="26" y="23"/>
                  </a:lnTo>
                  <a:lnTo>
                    <a:pt x="28" y="43"/>
                  </a:lnTo>
                  <a:lnTo>
                    <a:pt x="29" y="58"/>
                  </a:lnTo>
                  <a:lnTo>
                    <a:pt x="31" y="69"/>
                  </a:lnTo>
                  <a:lnTo>
                    <a:pt x="31" y="73"/>
                  </a:lnTo>
                  <a:lnTo>
                    <a:pt x="32" y="75"/>
                  </a:lnTo>
                  <a:lnTo>
                    <a:pt x="34" y="80"/>
                  </a:lnTo>
                  <a:lnTo>
                    <a:pt x="36" y="85"/>
                  </a:lnTo>
                  <a:lnTo>
                    <a:pt x="40" y="90"/>
                  </a:lnTo>
                  <a:lnTo>
                    <a:pt x="44" y="93"/>
                  </a:lnTo>
                  <a:lnTo>
                    <a:pt x="53" y="97"/>
                  </a:lnTo>
                  <a:lnTo>
                    <a:pt x="62" y="102"/>
                  </a:lnTo>
                  <a:lnTo>
                    <a:pt x="73" y="106"/>
                  </a:lnTo>
                  <a:lnTo>
                    <a:pt x="84" y="111"/>
                  </a:lnTo>
                  <a:lnTo>
                    <a:pt x="93" y="115"/>
                  </a:lnTo>
                  <a:lnTo>
                    <a:pt x="100" y="118"/>
                  </a:lnTo>
                  <a:lnTo>
                    <a:pt x="102" y="119"/>
                  </a:lnTo>
                  <a:lnTo>
                    <a:pt x="86" y="142"/>
                  </a:lnTo>
                  <a:lnTo>
                    <a:pt x="4" y="102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0"/>
            <p:cNvSpPr>
              <a:spLocks/>
            </p:cNvSpPr>
            <p:nvPr/>
          </p:nvSpPr>
          <p:spPr bwMode="auto">
            <a:xfrm>
              <a:off x="1576388" y="1709738"/>
              <a:ext cx="34925" cy="92075"/>
            </a:xfrm>
            <a:custGeom>
              <a:avLst/>
              <a:gdLst>
                <a:gd name="T0" fmla="*/ 42 w 42"/>
                <a:gd name="T1" fmla="*/ 0 h 116"/>
                <a:gd name="T2" fmla="*/ 39 w 42"/>
                <a:gd name="T3" fmla="*/ 2 h 116"/>
                <a:gd name="T4" fmla="*/ 31 w 42"/>
                <a:gd name="T5" fmla="*/ 8 h 116"/>
                <a:gd name="T6" fmla="*/ 20 w 42"/>
                <a:gd name="T7" fmla="*/ 17 h 116"/>
                <a:gd name="T8" fmla="*/ 10 w 42"/>
                <a:gd name="T9" fmla="*/ 30 h 116"/>
                <a:gd name="T10" fmla="*/ 2 w 42"/>
                <a:gd name="T11" fmla="*/ 47 h 116"/>
                <a:gd name="T12" fmla="*/ 0 w 42"/>
                <a:gd name="T13" fmla="*/ 67 h 116"/>
                <a:gd name="T14" fmla="*/ 6 w 42"/>
                <a:gd name="T15" fmla="*/ 90 h 116"/>
                <a:gd name="T16" fmla="*/ 23 w 42"/>
                <a:gd name="T17" fmla="*/ 116 h 116"/>
                <a:gd name="T18" fmla="*/ 42 w 42"/>
                <a:gd name="T1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116">
                  <a:moveTo>
                    <a:pt x="42" y="0"/>
                  </a:moveTo>
                  <a:lnTo>
                    <a:pt x="39" y="2"/>
                  </a:lnTo>
                  <a:lnTo>
                    <a:pt x="31" y="8"/>
                  </a:lnTo>
                  <a:lnTo>
                    <a:pt x="20" y="17"/>
                  </a:lnTo>
                  <a:lnTo>
                    <a:pt x="10" y="30"/>
                  </a:lnTo>
                  <a:lnTo>
                    <a:pt x="2" y="47"/>
                  </a:lnTo>
                  <a:lnTo>
                    <a:pt x="0" y="67"/>
                  </a:lnTo>
                  <a:lnTo>
                    <a:pt x="6" y="90"/>
                  </a:lnTo>
                  <a:lnTo>
                    <a:pt x="23" y="116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" name="Freeform 21"/>
            <p:cNvSpPr>
              <a:spLocks/>
            </p:cNvSpPr>
            <p:nvPr/>
          </p:nvSpPr>
          <p:spPr bwMode="auto">
            <a:xfrm>
              <a:off x="1625601" y="1765300"/>
              <a:ext cx="298450" cy="436563"/>
            </a:xfrm>
            <a:custGeom>
              <a:avLst/>
              <a:gdLst>
                <a:gd name="T0" fmla="*/ 215 w 375"/>
                <a:gd name="T1" fmla="*/ 0 h 550"/>
                <a:gd name="T2" fmla="*/ 215 w 375"/>
                <a:gd name="T3" fmla="*/ 12 h 550"/>
                <a:gd name="T4" fmla="*/ 216 w 375"/>
                <a:gd name="T5" fmla="*/ 42 h 550"/>
                <a:gd name="T6" fmla="*/ 218 w 375"/>
                <a:gd name="T7" fmla="*/ 85 h 550"/>
                <a:gd name="T8" fmla="*/ 223 w 375"/>
                <a:gd name="T9" fmla="*/ 135 h 550"/>
                <a:gd name="T10" fmla="*/ 230 w 375"/>
                <a:gd name="T11" fmla="*/ 188 h 550"/>
                <a:gd name="T12" fmla="*/ 239 w 375"/>
                <a:gd name="T13" fmla="*/ 238 h 550"/>
                <a:gd name="T14" fmla="*/ 251 w 375"/>
                <a:gd name="T15" fmla="*/ 279 h 550"/>
                <a:gd name="T16" fmla="*/ 267 w 375"/>
                <a:gd name="T17" fmla="*/ 306 h 550"/>
                <a:gd name="T18" fmla="*/ 284 w 375"/>
                <a:gd name="T19" fmla="*/ 322 h 550"/>
                <a:gd name="T20" fmla="*/ 303 w 375"/>
                <a:gd name="T21" fmla="*/ 336 h 550"/>
                <a:gd name="T22" fmla="*/ 321 w 375"/>
                <a:gd name="T23" fmla="*/ 347 h 550"/>
                <a:gd name="T24" fmla="*/ 338 w 375"/>
                <a:gd name="T25" fmla="*/ 358 h 550"/>
                <a:gd name="T26" fmla="*/ 353 w 375"/>
                <a:gd name="T27" fmla="*/ 366 h 550"/>
                <a:gd name="T28" fmla="*/ 365 w 375"/>
                <a:gd name="T29" fmla="*/ 372 h 550"/>
                <a:gd name="T30" fmla="*/ 373 w 375"/>
                <a:gd name="T31" fmla="*/ 375 h 550"/>
                <a:gd name="T32" fmla="*/ 375 w 375"/>
                <a:gd name="T33" fmla="*/ 376 h 550"/>
                <a:gd name="T34" fmla="*/ 374 w 375"/>
                <a:gd name="T35" fmla="*/ 377 h 550"/>
                <a:gd name="T36" fmla="*/ 368 w 375"/>
                <a:gd name="T37" fmla="*/ 383 h 550"/>
                <a:gd name="T38" fmla="*/ 361 w 375"/>
                <a:gd name="T39" fmla="*/ 390 h 550"/>
                <a:gd name="T40" fmla="*/ 351 w 375"/>
                <a:gd name="T41" fmla="*/ 399 h 550"/>
                <a:gd name="T42" fmla="*/ 338 w 375"/>
                <a:gd name="T43" fmla="*/ 412 h 550"/>
                <a:gd name="T44" fmla="*/ 324 w 375"/>
                <a:gd name="T45" fmla="*/ 425 h 550"/>
                <a:gd name="T46" fmla="*/ 308 w 375"/>
                <a:gd name="T47" fmla="*/ 438 h 550"/>
                <a:gd name="T48" fmla="*/ 290 w 375"/>
                <a:gd name="T49" fmla="*/ 453 h 550"/>
                <a:gd name="T50" fmla="*/ 271 w 375"/>
                <a:gd name="T51" fmla="*/ 468 h 550"/>
                <a:gd name="T52" fmla="*/ 251 w 375"/>
                <a:gd name="T53" fmla="*/ 485 h 550"/>
                <a:gd name="T54" fmla="*/ 230 w 375"/>
                <a:gd name="T55" fmla="*/ 498 h 550"/>
                <a:gd name="T56" fmla="*/ 209 w 375"/>
                <a:gd name="T57" fmla="*/ 512 h 550"/>
                <a:gd name="T58" fmla="*/ 187 w 375"/>
                <a:gd name="T59" fmla="*/ 525 h 550"/>
                <a:gd name="T60" fmla="*/ 165 w 375"/>
                <a:gd name="T61" fmla="*/ 535 h 550"/>
                <a:gd name="T62" fmla="*/ 145 w 375"/>
                <a:gd name="T63" fmla="*/ 544 h 550"/>
                <a:gd name="T64" fmla="*/ 124 w 375"/>
                <a:gd name="T65" fmla="*/ 550 h 550"/>
                <a:gd name="T66" fmla="*/ 98 w 375"/>
                <a:gd name="T67" fmla="*/ 550 h 550"/>
                <a:gd name="T68" fmla="*/ 72 w 375"/>
                <a:gd name="T69" fmla="*/ 541 h 550"/>
                <a:gd name="T70" fmla="*/ 50 w 375"/>
                <a:gd name="T71" fmla="*/ 524 h 550"/>
                <a:gd name="T72" fmla="*/ 32 w 375"/>
                <a:gd name="T73" fmla="*/ 502 h 550"/>
                <a:gd name="T74" fmla="*/ 17 w 375"/>
                <a:gd name="T75" fmla="*/ 479 h 550"/>
                <a:gd name="T76" fmla="*/ 7 w 375"/>
                <a:gd name="T77" fmla="*/ 457 h 550"/>
                <a:gd name="T78" fmla="*/ 1 w 375"/>
                <a:gd name="T79" fmla="*/ 438 h 550"/>
                <a:gd name="T80" fmla="*/ 0 w 375"/>
                <a:gd name="T81" fmla="*/ 428 h 550"/>
                <a:gd name="T82" fmla="*/ 7 w 375"/>
                <a:gd name="T83" fmla="*/ 415 h 550"/>
                <a:gd name="T84" fmla="*/ 17 w 375"/>
                <a:gd name="T85" fmla="*/ 406 h 550"/>
                <a:gd name="T86" fmla="*/ 31 w 375"/>
                <a:gd name="T87" fmla="*/ 400 h 550"/>
                <a:gd name="T88" fmla="*/ 43 w 375"/>
                <a:gd name="T89" fmla="*/ 396 h 550"/>
                <a:gd name="T90" fmla="*/ 57 w 375"/>
                <a:gd name="T91" fmla="*/ 391 h 550"/>
                <a:gd name="T92" fmla="*/ 69 w 375"/>
                <a:gd name="T93" fmla="*/ 387 h 550"/>
                <a:gd name="T94" fmla="*/ 78 w 375"/>
                <a:gd name="T95" fmla="*/ 381 h 550"/>
                <a:gd name="T96" fmla="*/ 84 w 375"/>
                <a:gd name="T97" fmla="*/ 372 h 550"/>
                <a:gd name="T98" fmla="*/ 84 w 375"/>
                <a:gd name="T99" fmla="*/ 358 h 550"/>
                <a:gd name="T100" fmla="*/ 79 w 375"/>
                <a:gd name="T101" fmla="*/ 336 h 550"/>
                <a:gd name="T102" fmla="*/ 73 w 375"/>
                <a:gd name="T103" fmla="*/ 314 h 550"/>
                <a:gd name="T104" fmla="*/ 68 w 375"/>
                <a:gd name="T105" fmla="*/ 294 h 550"/>
                <a:gd name="T106" fmla="*/ 61 w 375"/>
                <a:gd name="T107" fmla="*/ 271 h 550"/>
                <a:gd name="T108" fmla="*/ 54 w 375"/>
                <a:gd name="T109" fmla="*/ 245 h 550"/>
                <a:gd name="T110" fmla="*/ 47 w 375"/>
                <a:gd name="T111" fmla="*/ 224 h 550"/>
                <a:gd name="T112" fmla="*/ 45 w 375"/>
                <a:gd name="T113" fmla="*/ 215 h 550"/>
                <a:gd name="T114" fmla="*/ 215 w 375"/>
                <a:gd name="T115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5" h="550">
                  <a:moveTo>
                    <a:pt x="215" y="0"/>
                  </a:moveTo>
                  <a:lnTo>
                    <a:pt x="215" y="12"/>
                  </a:lnTo>
                  <a:lnTo>
                    <a:pt x="216" y="42"/>
                  </a:lnTo>
                  <a:lnTo>
                    <a:pt x="218" y="85"/>
                  </a:lnTo>
                  <a:lnTo>
                    <a:pt x="223" y="135"/>
                  </a:lnTo>
                  <a:lnTo>
                    <a:pt x="230" y="188"/>
                  </a:lnTo>
                  <a:lnTo>
                    <a:pt x="239" y="238"/>
                  </a:lnTo>
                  <a:lnTo>
                    <a:pt x="251" y="279"/>
                  </a:lnTo>
                  <a:lnTo>
                    <a:pt x="267" y="306"/>
                  </a:lnTo>
                  <a:lnTo>
                    <a:pt x="284" y="322"/>
                  </a:lnTo>
                  <a:lnTo>
                    <a:pt x="303" y="336"/>
                  </a:lnTo>
                  <a:lnTo>
                    <a:pt x="321" y="347"/>
                  </a:lnTo>
                  <a:lnTo>
                    <a:pt x="338" y="358"/>
                  </a:lnTo>
                  <a:lnTo>
                    <a:pt x="353" y="366"/>
                  </a:lnTo>
                  <a:lnTo>
                    <a:pt x="365" y="372"/>
                  </a:lnTo>
                  <a:lnTo>
                    <a:pt x="373" y="375"/>
                  </a:lnTo>
                  <a:lnTo>
                    <a:pt x="375" y="376"/>
                  </a:lnTo>
                  <a:lnTo>
                    <a:pt x="374" y="377"/>
                  </a:lnTo>
                  <a:lnTo>
                    <a:pt x="368" y="383"/>
                  </a:lnTo>
                  <a:lnTo>
                    <a:pt x="361" y="390"/>
                  </a:lnTo>
                  <a:lnTo>
                    <a:pt x="351" y="399"/>
                  </a:lnTo>
                  <a:lnTo>
                    <a:pt x="338" y="412"/>
                  </a:lnTo>
                  <a:lnTo>
                    <a:pt x="324" y="425"/>
                  </a:lnTo>
                  <a:lnTo>
                    <a:pt x="308" y="438"/>
                  </a:lnTo>
                  <a:lnTo>
                    <a:pt x="290" y="453"/>
                  </a:lnTo>
                  <a:lnTo>
                    <a:pt x="271" y="468"/>
                  </a:lnTo>
                  <a:lnTo>
                    <a:pt x="251" y="485"/>
                  </a:lnTo>
                  <a:lnTo>
                    <a:pt x="230" y="498"/>
                  </a:lnTo>
                  <a:lnTo>
                    <a:pt x="209" y="512"/>
                  </a:lnTo>
                  <a:lnTo>
                    <a:pt x="187" y="525"/>
                  </a:lnTo>
                  <a:lnTo>
                    <a:pt x="165" y="535"/>
                  </a:lnTo>
                  <a:lnTo>
                    <a:pt x="145" y="544"/>
                  </a:lnTo>
                  <a:lnTo>
                    <a:pt x="124" y="550"/>
                  </a:lnTo>
                  <a:lnTo>
                    <a:pt x="98" y="550"/>
                  </a:lnTo>
                  <a:lnTo>
                    <a:pt x="72" y="541"/>
                  </a:lnTo>
                  <a:lnTo>
                    <a:pt x="50" y="524"/>
                  </a:lnTo>
                  <a:lnTo>
                    <a:pt x="32" y="502"/>
                  </a:lnTo>
                  <a:lnTo>
                    <a:pt x="17" y="479"/>
                  </a:lnTo>
                  <a:lnTo>
                    <a:pt x="7" y="457"/>
                  </a:lnTo>
                  <a:lnTo>
                    <a:pt x="1" y="438"/>
                  </a:lnTo>
                  <a:lnTo>
                    <a:pt x="0" y="428"/>
                  </a:lnTo>
                  <a:lnTo>
                    <a:pt x="7" y="415"/>
                  </a:lnTo>
                  <a:lnTo>
                    <a:pt x="17" y="406"/>
                  </a:lnTo>
                  <a:lnTo>
                    <a:pt x="31" y="400"/>
                  </a:lnTo>
                  <a:lnTo>
                    <a:pt x="43" y="396"/>
                  </a:lnTo>
                  <a:lnTo>
                    <a:pt x="57" y="391"/>
                  </a:lnTo>
                  <a:lnTo>
                    <a:pt x="69" y="387"/>
                  </a:lnTo>
                  <a:lnTo>
                    <a:pt x="78" y="381"/>
                  </a:lnTo>
                  <a:lnTo>
                    <a:pt x="84" y="372"/>
                  </a:lnTo>
                  <a:lnTo>
                    <a:pt x="84" y="358"/>
                  </a:lnTo>
                  <a:lnTo>
                    <a:pt x="79" y="336"/>
                  </a:lnTo>
                  <a:lnTo>
                    <a:pt x="73" y="314"/>
                  </a:lnTo>
                  <a:lnTo>
                    <a:pt x="68" y="294"/>
                  </a:lnTo>
                  <a:lnTo>
                    <a:pt x="61" y="271"/>
                  </a:lnTo>
                  <a:lnTo>
                    <a:pt x="54" y="245"/>
                  </a:lnTo>
                  <a:lnTo>
                    <a:pt x="47" y="224"/>
                  </a:lnTo>
                  <a:lnTo>
                    <a:pt x="45" y="215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" name="Freeform 22"/>
            <p:cNvSpPr>
              <a:spLocks/>
            </p:cNvSpPr>
            <p:nvPr/>
          </p:nvSpPr>
          <p:spPr bwMode="auto">
            <a:xfrm>
              <a:off x="1531938" y="2017713"/>
              <a:ext cx="527050" cy="904875"/>
            </a:xfrm>
            <a:custGeom>
              <a:avLst/>
              <a:gdLst>
                <a:gd name="T0" fmla="*/ 282 w 664"/>
                <a:gd name="T1" fmla="*/ 110 h 1140"/>
                <a:gd name="T2" fmla="*/ 338 w 664"/>
                <a:gd name="T3" fmla="*/ 74 h 1140"/>
                <a:gd name="T4" fmla="*/ 383 w 664"/>
                <a:gd name="T5" fmla="*/ 34 h 1140"/>
                <a:gd name="T6" fmla="*/ 410 w 664"/>
                <a:gd name="T7" fmla="*/ 5 h 1140"/>
                <a:gd name="T8" fmla="*/ 660 w 664"/>
                <a:gd name="T9" fmla="*/ 127 h 1140"/>
                <a:gd name="T10" fmla="*/ 659 w 664"/>
                <a:gd name="T11" fmla="*/ 237 h 1140"/>
                <a:gd name="T12" fmla="*/ 632 w 664"/>
                <a:gd name="T13" fmla="*/ 363 h 1140"/>
                <a:gd name="T14" fmla="*/ 599 w 664"/>
                <a:gd name="T15" fmla="*/ 491 h 1140"/>
                <a:gd name="T16" fmla="*/ 577 w 664"/>
                <a:gd name="T17" fmla="*/ 605 h 1140"/>
                <a:gd name="T18" fmla="*/ 565 w 664"/>
                <a:gd name="T19" fmla="*/ 918 h 1140"/>
                <a:gd name="T20" fmla="*/ 562 w 664"/>
                <a:gd name="T21" fmla="*/ 1129 h 1140"/>
                <a:gd name="T22" fmla="*/ 478 w 664"/>
                <a:gd name="T23" fmla="*/ 1140 h 1140"/>
                <a:gd name="T24" fmla="*/ 392 w 664"/>
                <a:gd name="T25" fmla="*/ 1129 h 1140"/>
                <a:gd name="T26" fmla="*/ 306 w 664"/>
                <a:gd name="T27" fmla="*/ 1100 h 1140"/>
                <a:gd name="T28" fmla="*/ 227 w 664"/>
                <a:gd name="T29" fmla="*/ 1060 h 1140"/>
                <a:gd name="T30" fmla="*/ 158 w 664"/>
                <a:gd name="T31" fmla="*/ 1017 h 1140"/>
                <a:gd name="T32" fmla="*/ 103 w 664"/>
                <a:gd name="T33" fmla="*/ 978 h 1140"/>
                <a:gd name="T34" fmla="*/ 66 w 664"/>
                <a:gd name="T35" fmla="*/ 950 h 1140"/>
                <a:gd name="T36" fmla="*/ 53 w 664"/>
                <a:gd name="T37" fmla="*/ 938 h 1140"/>
                <a:gd name="T38" fmla="*/ 67 w 664"/>
                <a:gd name="T39" fmla="*/ 846 h 1140"/>
                <a:gd name="T40" fmla="*/ 72 w 664"/>
                <a:gd name="T41" fmla="*/ 725 h 1140"/>
                <a:gd name="T42" fmla="*/ 66 w 664"/>
                <a:gd name="T43" fmla="*/ 602 h 1140"/>
                <a:gd name="T44" fmla="*/ 47 w 664"/>
                <a:gd name="T45" fmla="*/ 505 h 1140"/>
                <a:gd name="T46" fmla="*/ 25 w 664"/>
                <a:gd name="T47" fmla="*/ 407 h 1140"/>
                <a:gd name="T48" fmla="*/ 10 w 664"/>
                <a:gd name="T49" fmla="*/ 289 h 1140"/>
                <a:gd name="T50" fmla="*/ 2 w 664"/>
                <a:gd name="T51" fmla="*/ 189 h 1140"/>
                <a:gd name="T52" fmla="*/ 0 w 664"/>
                <a:gd name="T53" fmla="*/ 148 h 1140"/>
                <a:gd name="T54" fmla="*/ 195 w 664"/>
                <a:gd name="T55" fmla="*/ 55 h 1140"/>
                <a:gd name="T56" fmla="*/ 197 w 664"/>
                <a:gd name="T57" fmla="*/ 90 h 1140"/>
                <a:gd name="T58" fmla="*/ 218 w 664"/>
                <a:gd name="T59" fmla="*/ 110 h 1140"/>
                <a:gd name="T60" fmla="*/ 242 w 664"/>
                <a:gd name="T61" fmla="*/ 118 h 1140"/>
                <a:gd name="T62" fmla="*/ 254 w 664"/>
                <a:gd name="T63" fmla="*/ 12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4" h="1140">
                  <a:moveTo>
                    <a:pt x="254" y="120"/>
                  </a:moveTo>
                  <a:lnTo>
                    <a:pt x="282" y="110"/>
                  </a:lnTo>
                  <a:lnTo>
                    <a:pt x="310" y="94"/>
                  </a:lnTo>
                  <a:lnTo>
                    <a:pt x="338" y="74"/>
                  </a:lnTo>
                  <a:lnTo>
                    <a:pt x="362" y="53"/>
                  </a:lnTo>
                  <a:lnTo>
                    <a:pt x="383" y="34"/>
                  </a:lnTo>
                  <a:lnTo>
                    <a:pt x="399" y="17"/>
                  </a:lnTo>
                  <a:lnTo>
                    <a:pt x="410" y="5"/>
                  </a:lnTo>
                  <a:lnTo>
                    <a:pt x="414" y="0"/>
                  </a:lnTo>
                  <a:lnTo>
                    <a:pt x="660" y="127"/>
                  </a:lnTo>
                  <a:lnTo>
                    <a:pt x="664" y="179"/>
                  </a:lnTo>
                  <a:lnTo>
                    <a:pt x="659" y="237"/>
                  </a:lnTo>
                  <a:lnTo>
                    <a:pt x="647" y="299"/>
                  </a:lnTo>
                  <a:lnTo>
                    <a:pt x="632" y="363"/>
                  </a:lnTo>
                  <a:lnTo>
                    <a:pt x="615" y="428"/>
                  </a:lnTo>
                  <a:lnTo>
                    <a:pt x="599" y="491"/>
                  </a:lnTo>
                  <a:lnTo>
                    <a:pt x="585" y="551"/>
                  </a:lnTo>
                  <a:lnTo>
                    <a:pt x="577" y="605"/>
                  </a:lnTo>
                  <a:lnTo>
                    <a:pt x="569" y="745"/>
                  </a:lnTo>
                  <a:lnTo>
                    <a:pt x="565" y="918"/>
                  </a:lnTo>
                  <a:lnTo>
                    <a:pt x="562" y="1066"/>
                  </a:lnTo>
                  <a:lnTo>
                    <a:pt x="562" y="1129"/>
                  </a:lnTo>
                  <a:lnTo>
                    <a:pt x="521" y="1138"/>
                  </a:lnTo>
                  <a:lnTo>
                    <a:pt x="478" y="1140"/>
                  </a:lnTo>
                  <a:lnTo>
                    <a:pt x="436" y="1137"/>
                  </a:lnTo>
                  <a:lnTo>
                    <a:pt x="392" y="1129"/>
                  </a:lnTo>
                  <a:lnTo>
                    <a:pt x="349" y="1116"/>
                  </a:lnTo>
                  <a:lnTo>
                    <a:pt x="306" y="1100"/>
                  </a:lnTo>
                  <a:lnTo>
                    <a:pt x="266" y="1080"/>
                  </a:lnTo>
                  <a:lnTo>
                    <a:pt x="227" y="1060"/>
                  </a:lnTo>
                  <a:lnTo>
                    <a:pt x="190" y="1039"/>
                  </a:lnTo>
                  <a:lnTo>
                    <a:pt x="158" y="1017"/>
                  </a:lnTo>
                  <a:lnTo>
                    <a:pt x="128" y="997"/>
                  </a:lnTo>
                  <a:lnTo>
                    <a:pt x="103" y="978"/>
                  </a:lnTo>
                  <a:lnTo>
                    <a:pt x="82" y="962"/>
                  </a:lnTo>
                  <a:lnTo>
                    <a:pt x="66" y="950"/>
                  </a:lnTo>
                  <a:lnTo>
                    <a:pt x="57" y="942"/>
                  </a:lnTo>
                  <a:lnTo>
                    <a:pt x="53" y="938"/>
                  </a:lnTo>
                  <a:lnTo>
                    <a:pt x="61" y="897"/>
                  </a:lnTo>
                  <a:lnTo>
                    <a:pt x="67" y="846"/>
                  </a:lnTo>
                  <a:lnTo>
                    <a:pt x="70" y="788"/>
                  </a:lnTo>
                  <a:lnTo>
                    <a:pt x="72" y="725"/>
                  </a:lnTo>
                  <a:lnTo>
                    <a:pt x="70" y="662"/>
                  </a:lnTo>
                  <a:lnTo>
                    <a:pt x="66" y="602"/>
                  </a:lnTo>
                  <a:lnTo>
                    <a:pt x="59" y="549"/>
                  </a:lnTo>
                  <a:lnTo>
                    <a:pt x="47" y="505"/>
                  </a:lnTo>
                  <a:lnTo>
                    <a:pt x="36" y="461"/>
                  </a:lnTo>
                  <a:lnTo>
                    <a:pt x="25" y="407"/>
                  </a:lnTo>
                  <a:lnTo>
                    <a:pt x="17" y="348"/>
                  </a:lnTo>
                  <a:lnTo>
                    <a:pt x="10" y="289"/>
                  </a:lnTo>
                  <a:lnTo>
                    <a:pt x="6" y="234"/>
                  </a:lnTo>
                  <a:lnTo>
                    <a:pt x="2" y="189"/>
                  </a:lnTo>
                  <a:lnTo>
                    <a:pt x="1" y="159"/>
                  </a:lnTo>
                  <a:lnTo>
                    <a:pt x="0" y="148"/>
                  </a:lnTo>
                  <a:lnTo>
                    <a:pt x="151" y="81"/>
                  </a:lnTo>
                  <a:lnTo>
                    <a:pt x="195" y="55"/>
                  </a:lnTo>
                  <a:lnTo>
                    <a:pt x="192" y="74"/>
                  </a:lnTo>
                  <a:lnTo>
                    <a:pt x="197" y="90"/>
                  </a:lnTo>
                  <a:lnTo>
                    <a:pt x="206" y="102"/>
                  </a:lnTo>
                  <a:lnTo>
                    <a:pt x="218" y="110"/>
                  </a:lnTo>
                  <a:lnTo>
                    <a:pt x="230" y="116"/>
                  </a:lnTo>
                  <a:lnTo>
                    <a:pt x="242" y="118"/>
                  </a:lnTo>
                  <a:lnTo>
                    <a:pt x="250" y="120"/>
                  </a:lnTo>
                  <a:lnTo>
                    <a:pt x="254" y="120"/>
                  </a:lnTo>
                  <a:close/>
                </a:path>
              </a:pathLst>
            </a:custGeom>
            <a:solidFill>
              <a:srgbClr val="FFE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77" name="Freeform 23"/>
            <p:cNvSpPr>
              <a:spLocks/>
            </p:cNvSpPr>
            <p:nvPr/>
          </p:nvSpPr>
          <p:spPr bwMode="auto">
            <a:xfrm>
              <a:off x="1576388" y="1684338"/>
              <a:ext cx="241300" cy="330200"/>
            </a:xfrm>
            <a:custGeom>
              <a:avLst/>
              <a:gdLst>
                <a:gd name="T0" fmla="*/ 302 w 304"/>
                <a:gd name="T1" fmla="*/ 159 h 416"/>
                <a:gd name="T2" fmla="*/ 292 w 304"/>
                <a:gd name="T3" fmla="*/ 209 h 416"/>
                <a:gd name="T4" fmla="*/ 289 w 304"/>
                <a:gd name="T5" fmla="*/ 247 h 416"/>
                <a:gd name="T6" fmla="*/ 271 w 304"/>
                <a:gd name="T7" fmla="*/ 277 h 416"/>
                <a:gd name="T8" fmla="*/ 246 w 304"/>
                <a:gd name="T9" fmla="*/ 313 h 416"/>
                <a:gd name="T10" fmla="*/ 223 w 304"/>
                <a:gd name="T11" fmla="*/ 343 h 416"/>
                <a:gd name="T12" fmla="*/ 206 w 304"/>
                <a:gd name="T13" fmla="*/ 363 h 416"/>
                <a:gd name="T14" fmla="*/ 186 w 304"/>
                <a:gd name="T15" fmla="*/ 380 h 416"/>
                <a:gd name="T16" fmla="*/ 182 w 304"/>
                <a:gd name="T17" fmla="*/ 384 h 416"/>
                <a:gd name="T18" fmla="*/ 177 w 304"/>
                <a:gd name="T19" fmla="*/ 391 h 416"/>
                <a:gd name="T20" fmla="*/ 167 w 304"/>
                <a:gd name="T21" fmla="*/ 401 h 416"/>
                <a:gd name="T22" fmla="*/ 154 w 304"/>
                <a:gd name="T23" fmla="*/ 410 h 416"/>
                <a:gd name="T24" fmla="*/ 139 w 304"/>
                <a:gd name="T25" fmla="*/ 415 h 416"/>
                <a:gd name="T26" fmla="*/ 127 w 304"/>
                <a:gd name="T27" fmla="*/ 416 h 416"/>
                <a:gd name="T28" fmla="*/ 115 w 304"/>
                <a:gd name="T29" fmla="*/ 416 h 416"/>
                <a:gd name="T30" fmla="*/ 103 w 304"/>
                <a:gd name="T31" fmla="*/ 415 h 416"/>
                <a:gd name="T32" fmla="*/ 82 w 304"/>
                <a:gd name="T33" fmla="*/ 414 h 416"/>
                <a:gd name="T34" fmla="*/ 62 w 304"/>
                <a:gd name="T35" fmla="*/ 411 h 416"/>
                <a:gd name="T36" fmla="*/ 50 w 304"/>
                <a:gd name="T37" fmla="*/ 408 h 416"/>
                <a:gd name="T38" fmla="*/ 44 w 304"/>
                <a:gd name="T39" fmla="*/ 403 h 416"/>
                <a:gd name="T40" fmla="*/ 32 w 304"/>
                <a:gd name="T41" fmla="*/ 384 h 416"/>
                <a:gd name="T42" fmla="*/ 26 w 304"/>
                <a:gd name="T43" fmla="*/ 334 h 416"/>
                <a:gd name="T44" fmla="*/ 25 w 304"/>
                <a:gd name="T45" fmla="*/ 321 h 416"/>
                <a:gd name="T46" fmla="*/ 18 w 304"/>
                <a:gd name="T47" fmla="*/ 301 h 416"/>
                <a:gd name="T48" fmla="*/ 10 w 304"/>
                <a:gd name="T49" fmla="*/ 268 h 416"/>
                <a:gd name="T50" fmla="*/ 2 w 304"/>
                <a:gd name="T51" fmla="*/ 245 h 416"/>
                <a:gd name="T52" fmla="*/ 0 w 304"/>
                <a:gd name="T53" fmla="*/ 215 h 416"/>
                <a:gd name="T54" fmla="*/ 12 w 304"/>
                <a:gd name="T55" fmla="*/ 189 h 416"/>
                <a:gd name="T56" fmla="*/ 9 w 304"/>
                <a:gd name="T57" fmla="*/ 154 h 416"/>
                <a:gd name="T58" fmla="*/ 6 w 304"/>
                <a:gd name="T59" fmla="*/ 149 h 416"/>
                <a:gd name="T60" fmla="*/ 5 w 304"/>
                <a:gd name="T61" fmla="*/ 128 h 416"/>
                <a:gd name="T62" fmla="*/ 12 w 304"/>
                <a:gd name="T63" fmla="*/ 94 h 416"/>
                <a:gd name="T64" fmla="*/ 36 w 304"/>
                <a:gd name="T65" fmla="*/ 44 h 416"/>
                <a:gd name="T66" fmla="*/ 70 w 304"/>
                <a:gd name="T67" fmla="*/ 14 h 416"/>
                <a:gd name="T68" fmla="*/ 116 w 304"/>
                <a:gd name="T69" fmla="*/ 1 h 416"/>
                <a:gd name="T70" fmla="*/ 161 w 304"/>
                <a:gd name="T71" fmla="*/ 0 h 416"/>
                <a:gd name="T72" fmla="*/ 192 w 304"/>
                <a:gd name="T73" fmla="*/ 3 h 416"/>
                <a:gd name="T74" fmla="*/ 216 w 304"/>
                <a:gd name="T75" fmla="*/ 9 h 416"/>
                <a:gd name="T76" fmla="*/ 243 w 304"/>
                <a:gd name="T77" fmla="*/ 18 h 416"/>
                <a:gd name="T78" fmla="*/ 267 w 304"/>
                <a:gd name="T79" fmla="*/ 30 h 416"/>
                <a:gd name="T80" fmla="*/ 281 w 304"/>
                <a:gd name="T81" fmla="*/ 43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4" h="416">
                  <a:moveTo>
                    <a:pt x="304" y="143"/>
                  </a:moveTo>
                  <a:lnTo>
                    <a:pt x="302" y="159"/>
                  </a:lnTo>
                  <a:lnTo>
                    <a:pt x="298" y="181"/>
                  </a:lnTo>
                  <a:lnTo>
                    <a:pt x="292" y="209"/>
                  </a:lnTo>
                  <a:lnTo>
                    <a:pt x="291" y="237"/>
                  </a:lnTo>
                  <a:lnTo>
                    <a:pt x="289" y="247"/>
                  </a:lnTo>
                  <a:lnTo>
                    <a:pt x="282" y="260"/>
                  </a:lnTo>
                  <a:lnTo>
                    <a:pt x="271" y="277"/>
                  </a:lnTo>
                  <a:lnTo>
                    <a:pt x="259" y="295"/>
                  </a:lnTo>
                  <a:lnTo>
                    <a:pt x="246" y="313"/>
                  </a:lnTo>
                  <a:lnTo>
                    <a:pt x="233" y="330"/>
                  </a:lnTo>
                  <a:lnTo>
                    <a:pt x="223" y="343"/>
                  </a:lnTo>
                  <a:lnTo>
                    <a:pt x="216" y="351"/>
                  </a:lnTo>
                  <a:lnTo>
                    <a:pt x="206" y="363"/>
                  </a:lnTo>
                  <a:lnTo>
                    <a:pt x="195" y="372"/>
                  </a:lnTo>
                  <a:lnTo>
                    <a:pt x="186" y="380"/>
                  </a:lnTo>
                  <a:lnTo>
                    <a:pt x="183" y="383"/>
                  </a:lnTo>
                  <a:lnTo>
                    <a:pt x="182" y="384"/>
                  </a:lnTo>
                  <a:lnTo>
                    <a:pt x="180" y="386"/>
                  </a:lnTo>
                  <a:lnTo>
                    <a:pt x="177" y="391"/>
                  </a:lnTo>
                  <a:lnTo>
                    <a:pt x="172" y="395"/>
                  </a:lnTo>
                  <a:lnTo>
                    <a:pt x="167" y="401"/>
                  </a:lnTo>
                  <a:lnTo>
                    <a:pt x="161" y="406"/>
                  </a:lnTo>
                  <a:lnTo>
                    <a:pt x="154" y="410"/>
                  </a:lnTo>
                  <a:lnTo>
                    <a:pt x="146" y="414"/>
                  </a:lnTo>
                  <a:lnTo>
                    <a:pt x="139" y="415"/>
                  </a:lnTo>
                  <a:lnTo>
                    <a:pt x="133" y="416"/>
                  </a:lnTo>
                  <a:lnTo>
                    <a:pt x="127" y="416"/>
                  </a:lnTo>
                  <a:lnTo>
                    <a:pt x="120" y="416"/>
                  </a:lnTo>
                  <a:lnTo>
                    <a:pt x="115" y="416"/>
                  </a:lnTo>
                  <a:lnTo>
                    <a:pt x="109" y="416"/>
                  </a:lnTo>
                  <a:lnTo>
                    <a:pt x="103" y="415"/>
                  </a:lnTo>
                  <a:lnTo>
                    <a:pt x="97" y="415"/>
                  </a:lnTo>
                  <a:lnTo>
                    <a:pt x="82" y="414"/>
                  </a:lnTo>
                  <a:lnTo>
                    <a:pt x="71" y="412"/>
                  </a:lnTo>
                  <a:lnTo>
                    <a:pt x="62" y="411"/>
                  </a:lnTo>
                  <a:lnTo>
                    <a:pt x="56" y="409"/>
                  </a:lnTo>
                  <a:lnTo>
                    <a:pt x="50" y="408"/>
                  </a:lnTo>
                  <a:lnTo>
                    <a:pt x="47" y="406"/>
                  </a:lnTo>
                  <a:lnTo>
                    <a:pt x="44" y="403"/>
                  </a:lnTo>
                  <a:lnTo>
                    <a:pt x="41" y="401"/>
                  </a:lnTo>
                  <a:lnTo>
                    <a:pt x="32" y="384"/>
                  </a:lnTo>
                  <a:lnTo>
                    <a:pt x="27" y="358"/>
                  </a:lnTo>
                  <a:lnTo>
                    <a:pt x="26" y="334"/>
                  </a:lnTo>
                  <a:lnTo>
                    <a:pt x="26" y="324"/>
                  </a:lnTo>
                  <a:lnTo>
                    <a:pt x="25" y="321"/>
                  </a:lnTo>
                  <a:lnTo>
                    <a:pt x="23" y="315"/>
                  </a:lnTo>
                  <a:lnTo>
                    <a:pt x="18" y="301"/>
                  </a:lnTo>
                  <a:lnTo>
                    <a:pt x="12" y="279"/>
                  </a:lnTo>
                  <a:lnTo>
                    <a:pt x="10" y="268"/>
                  </a:lnTo>
                  <a:lnTo>
                    <a:pt x="6" y="256"/>
                  </a:lnTo>
                  <a:lnTo>
                    <a:pt x="2" y="245"/>
                  </a:lnTo>
                  <a:lnTo>
                    <a:pt x="0" y="236"/>
                  </a:lnTo>
                  <a:lnTo>
                    <a:pt x="0" y="215"/>
                  </a:lnTo>
                  <a:lnTo>
                    <a:pt x="5" y="199"/>
                  </a:lnTo>
                  <a:lnTo>
                    <a:pt x="12" y="189"/>
                  </a:lnTo>
                  <a:lnTo>
                    <a:pt x="16" y="185"/>
                  </a:lnTo>
                  <a:lnTo>
                    <a:pt x="9" y="154"/>
                  </a:lnTo>
                  <a:lnTo>
                    <a:pt x="8" y="153"/>
                  </a:lnTo>
                  <a:lnTo>
                    <a:pt x="6" y="149"/>
                  </a:lnTo>
                  <a:lnTo>
                    <a:pt x="5" y="141"/>
                  </a:lnTo>
                  <a:lnTo>
                    <a:pt x="5" y="128"/>
                  </a:lnTo>
                  <a:lnTo>
                    <a:pt x="8" y="113"/>
                  </a:lnTo>
                  <a:lnTo>
                    <a:pt x="12" y="94"/>
                  </a:lnTo>
                  <a:lnTo>
                    <a:pt x="21" y="71"/>
                  </a:lnTo>
                  <a:lnTo>
                    <a:pt x="36" y="44"/>
                  </a:lnTo>
                  <a:lnTo>
                    <a:pt x="51" y="26"/>
                  </a:lnTo>
                  <a:lnTo>
                    <a:pt x="70" y="14"/>
                  </a:lnTo>
                  <a:lnTo>
                    <a:pt x="93" y="6"/>
                  </a:lnTo>
                  <a:lnTo>
                    <a:pt x="116" y="1"/>
                  </a:lnTo>
                  <a:lnTo>
                    <a:pt x="139" y="0"/>
                  </a:lnTo>
                  <a:lnTo>
                    <a:pt x="161" y="0"/>
                  </a:lnTo>
                  <a:lnTo>
                    <a:pt x="179" y="1"/>
                  </a:lnTo>
                  <a:lnTo>
                    <a:pt x="192" y="3"/>
                  </a:lnTo>
                  <a:lnTo>
                    <a:pt x="203" y="6"/>
                  </a:lnTo>
                  <a:lnTo>
                    <a:pt x="216" y="9"/>
                  </a:lnTo>
                  <a:lnTo>
                    <a:pt x="230" y="14"/>
                  </a:lnTo>
                  <a:lnTo>
                    <a:pt x="243" y="18"/>
                  </a:lnTo>
                  <a:lnTo>
                    <a:pt x="255" y="24"/>
                  </a:lnTo>
                  <a:lnTo>
                    <a:pt x="267" y="30"/>
                  </a:lnTo>
                  <a:lnTo>
                    <a:pt x="275" y="36"/>
                  </a:lnTo>
                  <a:lnTo>
                    <a:pt x="281" y="43"/>
                  </a:lnTo>
                  <a:lnTo>
                    <a:pt x="304" y="143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Freeform 24"/>
            <p:cNvSpPr>
              <a:spLocks/>
            </p:cNvSpPr>
            <p:nvPr/>
          </p:nvSpPr>
          <p:spPr bwMode="auto">
            <a:xfrm>
              <a:off x="1658938" y="1839913"/>
              <a:ext cx="44450" cy="11113"/>
            </a:xfrm>
            <a:custGeom>
              <a:avLst/>
              <a:gdLst>
                <a:gd name="T0" fmla="*/ 56 w 56"/>
                <a:gd name="T1" fmla="*/ 0 h 14"/>
                <a:gd name="T2" fmla="*/ 54 w 56"/>
                <a:gd name="T3" fmla="*/ 0 h 14"/>
                <a:gd name="T4" fmla="*/ 51 w 56"/>
                <a:gd name="T5" fmla="*/ 2 h 14"/>
                <a:gd name="T6" fmla="*/ 45 w 56"/>
                <a:gd name="T7" fmla="*/ 3 h 14"/>
                <a:gd name="T8" fmla="*/ 38 w 56"/>
                <a:gd name="T9" fmla="*/ 4 h 14"/>
                <a:gd name="T10" fmla="*/ 30 w 56"/>
                <a:gd name="T11" fmla="*/ 6 h 14"/>
                <a:gd name="T12" fmla="*/ 21 w 56"/>
                <a:gd name="T13" fmla="*/ 6 h 14"/>
                <a:gd name="T14" fmla="*/ 11 w 56"/>
                <a:gd name="T15" fmla="*/ 4 h 14"/>
                <a:gd name="T16" fmla="*/ 0 w 56"/>
                <a:gd name="T17" fmla="*/ 2 h 14"/>
                <a:gd name="T18" fmla="*/ 1 w 56"/>
                <a:gd name="T19" fmla="*/ 3 h 14"/>
                <a:gd name="T20" fmla="*/ 4 w 56"/>
                <a:gd name="T21" fmla="*/ 6 h 14"/>
                <a:gd name="T22" fmla="*/ 7 w 56"/>
                <a:gd name="T23" fmla="*/ 9 h 14"/>
                <a:gd name="T24" fmla="*/ 13 w 56"/>
                <a:gd name="T25" fmla="*/ 13 h 14"/>
                <a:gd name="T26" fmla="*/ 20 w 56"/>
                <a:gd name="T27" fmla="*/ 14 h 14"/>
                <a:gd name="T28" fmla="*/ 30 w 56"/>
                <a:gd name="T29" fmla="*/ 14 h 14"/>
                <a:gd name="T30" fmla="*/ 42 w 56"/>
                <a:gd name="T31" fmla="*/ 9 h 14"/>
                <a:gd name="T32" fmla="*/ 56 w 56"/>
                <a:gd name="T3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14">
                  <a:moveTo>
                    <a:pt x="56" y="0"/>
                  </a:moveTo>
                  <a:lnTo>
                    <a:pt x="54" y="0"/>
                  </a:lnTo>
                  <a:lnTo>
                    <a:pt x="51" y="2"/>
                  </a:lnTo>
                  <a:lnTo>
                    <a:pt x="45" y="3"/>
                  </a:lnTo>
                  <a:lnTo>
                    <a:pt x="38" y="4"/>
                  </a:lnTo>
                  <a:lnTo>
                    <a:pt x="30" y="6"/>
                  </a:lnTo>
                  <a:lnTo>
                    <a:pt x="21" y="6"/>
                  </a:lnTo>
                  <a:lnTo>
                    <a:pt x="11" y="4"/>
                  </a:lnTo>
                  <a:lnTo>
                    <a:pt x="0" y="2"/>
                  </a:lnTo>
                  <a:lnTo>
                    <a:pt x="1" y="3"/>
                  </a:lnTo>
                  <a:lnTo>
                    <a:pt x="4" y="6"/>
                  </a:lnTo>
                  <a:lnTo>
                    <a:pt x="7" y="9"/>
                  </a:lnTo>
                  <a:lnTo>
                    <a:pt x="13" y="13"/>
                  </a:lnTo>
                  <a:lnTo>
                    <a:pt x="20" y="14"/>
                  </a:lnTo>
                  <a:lnTo>
                    <a:pt x="30" y="14"/>
                  </a:lnTo>
                  <a:lnTo>
                    <a:pt x="42" y="9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Freeform 25"/>
            <p:cNvSpPr>
              <a:spLocks/>
            </p:cNvSpPr>
            <p:nvPr/>
          </p:nvSpPr>
          <p:spPr bwMode="auto">
            <a:xfrm>
              <a:off x="1585913" y="1824038"/>
              <a:ext cx="20638" cy="15875"/>
            </a:xfrm>
            <a:custGeom>
              <a:avLst/>
              <a:gdLst>
                <a:gd name="T0" fmla="*/ 27 w 27"/>
                <a:gd name="T1" fmla="*/ 15 h 20"/>
                <a:gd name="T2" fmla="*/ 24 w 27"/>
                <a:gd name="T3" fmla="*/ 15 h 20"/>
                <a:gd name="T4" fmla="*/ 18 w 27"/>
                <a:gd name="T5" fmla="*/ 13 h 20"/>
                <a:gd name="T6" fmla="*/ 10 w 27"/>
                <a:gd name="T7" fmla="*/ 9 h 20"/>
                <a:gd name="T8" fmla="*/ 0 w 27"/>
                <a:gd name="T9" fmla="*/ 0 h 20"/>
                <a:gd name="T10" fmla="*/ 2 w 27"/>
                <a:gd name="T11" fmla="*/ 5 h 20"/>
                <a:gd name="T12" fmla="*/ 7 w 27"/>
                <a:gd name="T13" fmla="*/ 14 h 20"/>
                <a:gd name="T14" fmla="*/ 16 w 27"/>
                <a:gd name="T15" fmla="*/ 20 h 20"/>
                <a:gd name="T16" fmla="*/ 27 w 27"/>
                <a:gd name="T17" fmla="*/ 1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20">
                  <a:moveTo>
                    <a:pt x="27" y="15"/>
                  </a:moveTo>
                  <a:lnTo>
                    <a:pt x="24" y="15"/>
                  </a:lnTo>
                  <a:lnTo>
                    <a:pt x="18" y="13"/>
                  </a:lnTo>
                  <a:lnTo>
                    <a:pt x="10" y="9"/>
                  </a:lnTo>
                  <a:lnTo>
                    <a:pt x="0" y="0"/>
                  </a:lnTo>
                  <a:lnTo>
                    <a:pt x="2" y="5"/>
                  </a:lnTo>
                  <a:lnTo>
                    <a:pt x="7" y="14"/>
                  </a:lnTo>
                  <a:lnTo>
                    <a:pt x="16" y="20"/>
                  </a:lnTo>
                  <a:lnTo>
                    <a:pt x="27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Freeform 26"/>
            <p:cNvSpPr>
              <a:spLocks/>
            </p:cNvSpPr>
            <p:nvPr/>
          </p:nvSpPr>
          <p:spPr bwMode="auto">
            <a:xfrm>
              <a:off x="1614488" y="1947863"/>
              <a:ext cx="39688" cy="12700"/>
            </a:xfrm>
            <a:custGeom>
              <a:avLst/>
              <a:gdLst>
                <a:gd name="T0" fmla="*/ 49 w 49"/>
                <a:gd name="T1" fmla="*/ 1 h 16"/>
                <a:gd name="T2" fmla="*/ 48 w 49"/>
                <a:gd name="T3" fmla="*/ 1 h 16"/>
                <a:gd name="T4" fmla="*/ 46 w 49"/>
                <a:gd name="T5" fmla="*/ 2 h 16"/>
                <a:gd name="T6" fmla="*/ 41 w 49"/>
                <a:gd name="T7" fmla="*/ 4 h 16"/>
                <a:gd name="T8" fmla="*/ 35 w 49"/>
                <a:gd name="T9" fmla="*/ 6 h 16"/>
                <a:gd name="T10" fmla="*/ 29 w 49"/>
                <a:gd name="T11" fmla="*/ 6 h 16"/>
                <a:gd name="T12" fmla="*/ 19 w 49"/>
                <a:gd name="T13" fmla="*/ 6 h 16"/>
                <a:gd name="T14" fmla="*/ 10 w 49"/>
                <a:gd name="T15" fmla="*/ 3 h 16"/>
                <a:gd name="T16" fmla="*/ 0 w 49"/>
                <a:gd name="T17" fmla="*/ 0 h 16"/>
                <a:gd name="T18" fmla="*/ 1 w 49"/>
                <a:gd name="T19" fmla="*/ 1 h 16"/>
                <a:gd name="T20" fmla="*/ 3 w 49"/>
                <a:gd name="T21" fmla="*/ 4 h 16"/>
                <a:gd name="T22" fmla="*/ 8 w 49"/>
                <a:gd name="T23" fmla="*/ 9 h 16"/>
                <a:gd name="T24" fmla="*/ 14 w 49"/>
                <a:gd name="T25" fmla="*/ 14 h 16"/>
                <a:gd name="T26" fmla="*/ 21 w 49"/>
                <a:gd name="T27" fmla="*/ 16 h 16"/>
                <a:gd name="T28" fmla="*/ 29 w 49"/>
                <a:gd name="T29" fmla="*/ 15 h 16"/>
                <a:gd name="T30" fmla="*/ 39 w 49"/>
                <a:gd name="T31" fmla="*/ 11 h 16"/>
                <a:gd name="T32" fmla="*/ 49 w 49"/>
                <a:gd name="T3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16">
                  <a:moveTo>
                    <a:pt x="49" y="1"/>
                  </a:moveTo>
                  <a:lnTo>
                    <a:pt x="48" y="1"/>
                  </a:lnTo>
                  <a:lnTo>
                    <a:pt x="46" y="2"/>
                  </a:lnTo>
                  <a:lnTo>
                    <a:pt x="41" y="4"/>
                  </a:lnTo>
                  <a:lnTo>
                    <a:pt x="35" y="6"/>
                  </a:lnTo>
                  <a:lnTo>
                    <a:pt x="29" y="6"/>
                  </a:lnTo>
                  <a:lnTo>
                    <a:pt x="19" y="6"/>
                  </a:lnTo>
                  <a:lnTo>
                    <a:pt x="10" y="3"/>
                  </a:lnTo>
                  <a:lnTo>
                    <a:pt x="0" y="0"/>
                  </a:lnTo>
                  <a:lnTo>
                    <a:pt x="1" y="1"/>
                  </a:lnTo>
                  <a:lnTo>
                    <a:pt x="3" y="4"/>
                  </a:lnTo>
                  <a:lnTo>
                    <a:pt x="8" y="9"/>
                  </a:lnTo>
                  <a:lnTo>
                    <a:pt x="14" y="14"/>
                  </a:lnTo>
                  <a:lnTo>
                    <a:pt x="21" y="16"/>
                  </a:lnTo>
                  <a:lnTo>
                    <a:pt x="29" y="15"/>
                  </a:lnTo>
                  <a:lnTo>
                    <a:pt x="39" y="11"/>
                  </a:lnTo>
                  <a:lnTo>
                    <a:pt x="49" y="1"/>
                  </a:lnTo>
                  <a:close/>
                </a:path>
              </a:pathLst>
            </a:custGeom>
            <a:solidFill>
              <a:srgbClr val="7A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Freeform 27"/>
            <p:cNvSpPr>
              <a:spLocks/>
            </p:cNvSpPr>
            <p:nvPr/>
          </p:nvSpPr>
          <p:spPr bwMode="auto">
            <a:xfrm>
              <a:off x="1604963" y="1916113"/>
              <a:ext cx="85725" cy="19050"/>
            </a:xfrm>
            <a:custGeom>
              <a:avLst/>
              <a:gdLst>
                <a:gd name="T0" fmla="*/ 0 w 110"/>
                <a:gd name="T1" fmla="*/ 9 h 26"/>
                <a:gd name="T2" fmla="*/ 2 w 110"/>
                <a:gd name="T3" fmla="*/ 10 h 26"/>
                <a:gd name="T4" fmla="*/ 8 w 110"/>
                <a:gd name="T5" fmla="*/ 13 h 26"/>
                <a:gd name="T6" fmla="*/ 19 w 110"/>
                <a:gd name="T7" fmla="*/ 17 h 26"/>
                <a:gd name="T8" fmla="*/ 31 w 110"/>
                <a:gd name="T9" fmla="*/ 19 h 26"/>
                <a:gd name="T10" fmla="*/ 47 w 110"/>
                <a:gd name="T11" fmla="*/ 20 h 26"/>
                <a:gd name="T12" fmla="*/ 66 w 110"/>
                <a:gd name="T13" fmla="*/ 18 h 26"/>
                <a:gd name="T14" fmla="*/ 86 w 110"/>
                <a:gd name="T15" fmla="*/ 12 h 26"/>
                <a:gd name="T16" fmla="*/ 110 w 110"/>
                <a:gd name="T17" fmla="*/ 0 h 26"/>
                <a:gd name="T18" fmla="*/ 106 w 110"/>
                <a:gd name="T19" fmla="*/ 3 h 26"/>
                <a:gd name="T20" fmla="*/ 98 w 110"/>
                <a:gd name="T21" fmla="*/ 9 h 26"/>
                <a:gd name="T22" fmla="*/ 85 w 110"/>
                <a:gd name="T23" fmla="*/ 14 h 26"/>
                <a:gd name="T24" fmla="*/ 69 w 110"/>
                <a:gd name="T25" fmla="*/ 21 h 26"/>
                <a:gd name="T26" fmla="*/ 52 w 110"/>
                <a:gd name="T27" fmla="*/ 26 h 26"/>
                <a:gd name="T28" fmla="*/ 34 w 110"/>
                <a:gd name="T29" fmla="*/ 26 h 26"/>
                <a:gd name="T30" fmla="*/ 16 w 110"/>
                <a:gd name="T31" fmla="*/ 21 h 26"/>
                <a:gd name="T32" fmla="*/ 0 w 110"/>
                <a:gd name="T33" fmla="*/ 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" h="26">
                  <a:moveTo>
                    <a:pt x="0" y="9"/>
                  </a:moveTo>
                  <a:lnTo>
                    <a:pt x="2" y="10"/>
                  </a:lnTo>
                  <a:lnTo>
                    <a:pt x="8" y="13"/>
                  </a:lnTo>
                  <a:lnTo>
                    <a:pt x="19" y="17"/>
                  </a:lnTo>
                  <a:lnTo>
                    <a:pt x="31" y="19"/>
                  </a:lnTo>
                  <a:lnTo>
                    <a:pt x="47" y="20"/>
                  </a:lnTo>
                  <a:lnTo>
                    <a:pt x="66" y="18"/>
                  </a:lnTo>
                  <a:lnTo>
                    <a:pt x="86" y="12"/>
                  </a:lnTo>
                  <a:lnTo>
                    <a:pt x="110" y="0"/>
                  </a:lnTo>
                  <a:lnTo>
                    <a:pt x="106" y="3"/>
                  </a:lnTo>
                  <a:lnTo>
                    <a:pt x="98" y="9"/>
                  </a:lnTo>
                  <a:lnTo>
                    <a:pt x="85" y="14"/>
                  </a:lnTo>
                  <a:lnTo>
                    <a:pt x="69" y="21"/>
                  </a:lnTo>
                  <a:lnTo>
                    <a:pt x="52" y="26"/>
                  </a:lnTo>
                  <a:lnTo>
                    <a:pt x="34" y="26"/>
                  </a:lnTo>
                  <a:lnTo>
                    <a:pt x="16" y="2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7A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28"/>
            <p:cNvSpPr>
              <a:spLocks/>
            </p:cNvSpPr>
            <p:nvPr/>
          </p:nvSpPr>
          <p:spPr bwMode="auto">
            <a:xfrm>
              <a:off x="1644651" y="1801813"/>
              <a:ext cx="82550" cy="38100"/>
            </a:xfrm>
            <a:custGeom>
              <a:avLst/>
              <a:gdLst>
                <a:gd name="T0" fmla="*/ 102 w 103"/>
                <a:gd name="T1" fmla="*/ 48 h 48"/>
                <a:gd name="T2" fmla="*/ 101 w 103"/>
                <a:gd name="T3" fmla="*/ 47 h 48"/>
                <a:gd name="T4" fmla="*/ 100 w 103"/>
                <a:gd name="T5" fmla="*/ 46 h 48"/>
                <a:gd name="T6" fmla="*/ 97 w 103"/>
                <a:gd name="T7" fmla="*/ 42 h 48"/>
                <a:gd name="T8" fmla="*/ 92 w 103"/>
                <a:gd name="T9" fmla="*/ 39 h 48"/>
                <a:gd name="T10" fmla="*/ 86 w 103"/>
                <a:gd name="T11" fmla="*/ 35 h 48"/>
                <a:gd name="T12" fmla="*/ 79 w 103"/>
                <a:gd name="T13" fmla="*/ 31 h 48"/>
                <a:gd name="T14" fmla="*/ 71 w 103"/>
                <a:gd name="T15" fmla="*/ 27 h 48"/>
                <a:gd name="T16" fmla="*/ 63 w 103"/>
                <a:gd name="T17" fmla="*/ 25 h 48"/>
                <a:gd name="T18" fmla="*/ 54 w 103"/>
                <a:gd name="T19" fmla="*/ 23 h 48"/>
                <a:gd name="T20" fmla="*/ 45 w 103"/>
                <a:gd name="T21" fmla="*/ 21 h 48"/>
                <a:gd name="T22" fmla="*/ 35 w 103"/>
                <a:gd name="T23" fmla="*/ 20 h 48"/>
                <a:gd name="T24" fmla="*/ 26 w 103"/>
                <a:gd name="T25" fmla="*/ 20 h 48"/>
                <a:gd name="T26" fmla="*/ 18 w 103"/>
                <a:gd name="T27" fmla="*/ 20 h 48"/>
                <a:gd name="T28" fmla="*/ 11 w 103"/>
                <a:gd name="T29" fmla="*/ 21 h 48"/>
                <a:gd name="T30" fmla="*/ 7 w 103"/>
                <a:gd name="T31" fmla="*/ 21 h 48"/>
                <a:gd name="T32" fmla="*/ 6 w 103"/>
                <a:gd name="T33" fmla="*/ 21 h 48"/>
                <a:gd name="T34" fmla="*/ 4 w 103"/>
                <a:gd name="T35" fmla="*/ 19 h 48"/>
                <a:gd name="T36" fmla="*/ 1 w 103"/>
                <a:gd name="T37" fmla="*/ 13 h 48"/>
                <a:gd name="T38" fmla="*/ 0 w 103"/>
                <a:gd name="T39" fmla="*/ 7 h 48"/>
                <a:gd name="T40" fmla="*/ 2 w 103"/>
                <a:gd name="T41" fmla="*/ 2 h 48"/>
                <a:gd name="T42" fmla="*/ 7 w 103"/>
                <a:gd name="T43" fmla="*/ 1 h 48"/>
                <a:gd name="T44" fmla="*/ 12 w 103"/>
                <a:gd name="T45" fmla="*/ 0 h 48"/>
                <a:gd name="T46" fmla="*/ 21 w 103"/>
                <a:gd name="T47" fmla="*/ 0 h 48"/>
                <a:gd name="T48" fmla="*/ 30 w 103"/>
                <a:gd name="T49" fmla="*/ 0 h 48"/>
                <a:gd name="T50" fmla="*/ 39 w 103"/>
                <a:gd name="T51" fmla="*/ 1 h 48"/>
                <a:gd name="T52" fmla="*/ 50 w 103"/>
                <a:gd name="T53" fmla="*/ 2 h 48"/>
                <a:gd name="T54" fmla="*/ 62 w 103"/>
                <a:gd name="T55" fmla="*/ 4 h 48"/>
                <a:gd name="T56" fmla="*/ 74 w 103"/>
                <a:gd name="T57" fmla="*/ 5 h 48"/>
                <a:gd name="T58" fmla="*/ 78 w 103"/>
                <a:gd name="T59" fmla="*/ 8 h 48"/>
                <a:gd name="T60" fmla="*/ 83 w 103"/>
                <a:gd name="T61" fmla="*/ 11 h 48"/>
                <a:gd name="T62" fmla="*/ 88 w 103"/>
                <a:gd name="T63" fmla="*/ 16 h 48"/>
                <a:gd name="T64" fmla="*/ 93 w 103"/>
                <a:gd name="T65" fmla="*/ 23 h 48"/>
                <a:gd name="T66" fmla="*/ 98 w 103"/>
                <a:gd name="T67" fmla="*/ 30 h 48"/>
                <a:gd name="T68" fmla="*/ 101 w 103"/>
                <a:gd name="T69" fmla="*/ 35 h 48"/>
                <a:gd name="T70" fmla="*/ 103 w 103"/>
                <a:gd name="T71" fmla="*/ 42 h 48"/>
                <a:gd name="T72" fmla="*/ 102 w 103"/>
                <a:gd name="T7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" h="48">
                  <a:moveTo>
                    <a:pt x="102" y="48"/>
                  </a:moveTo>
                  <a:lnTo>
                    <a:pt x="101" y="47"/>
                  </a:lnTo>
                  <a:lnTo>
                    <a:pt x="100" y="46"/>
                  </a:lnTo>
                  <a:lnTo>
                    <a:pt x="97" y="42"/>
                  </a:lnTo>
                  <a:lnTo>
                    <a:pt x="92" y="39"/>
                  </a:lnTo>
                  <a:lnTo>
                    <a:pt x="86" y="35"/>
                  </a:lnTo>
                  <a:lnTo>
                    <a:pt x="79" y="31"/>
                  </a:lnTo>
                  <a:lnTo>
                    <a:pt x="71" y="27"/>
                  </a:lnTo>
                  <a:lnTo>
                    <a:pt x="63" y="25"/>
                  </a:lnTo>
                  <a:lnTo>
                    <a:pt x="54" y="23"/>
                  </a:lnTo>
                  <a:lnTo>
                    <a:pt x="45" y="21"/>
                  </a:lnTo>
                  <a:lnTo>
                    <a:pt x="35" y="20"/>
                  </a:lnTo>
                  <a:lnTo>
                    <a:pt x="26" y="20"/>
                  </a:lnTo>
                  <a:lnTo>
                    <a:pt x="18" y="20"/>
                  </a:lnTo>
                  <a:lnTo>
                    <a:pt x="11" y="21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4" y="19"/>
                  </a:lnTo>
                  <a:lnTo>
                    <a:pt x="1" y="13"/>
                  </a:lnTo>
                  <a:lnTo>
                    <a:pt x="0" y="7"/>
                  </a:lnTo>
                  <a:lnTo>
                    <a:pt x="2" y="2"/>
                  </a:lnTo>
                  <a:lnTo>
                    <a:pt x="7" y="1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0" y="0"/>
                  </a:lnTo>
                  <a:lnTo>
                    <a:pt x="39" y="1"/>
                  </a:lnTo>
                  <a:lnTo>
                    <a:pt x="50" y="2"/>
                  </a:lnTo>
                  <a:lnTo>
                    <a:pt x="62" y="4"/>
                  </a:lnTo>
                  <a:lnTo>
                    <a:pt x="74" y="5"/>
                  </a:lnTo>
                  <a:lnTo>
                    <a:pt x="78" y="8"/>
                  </a:lnTo>
                  <a:lnTo>
                    <a:pt x="83" y="11"/>
                  </a:lnTo>
                  <a:lnTo>
                    <a:pt x="88" y="16"/>
                  </a:lnTo>
                  <a:lnTo>
                    <a:pt x="93" y="23"/>
                  </a:lnTo>
                  <a:lnTo>
                    <a:pt x="98" y="30"/>
                  </a:lnTo>
                  <a:lnTo>
                    <a:pt x="101" y="35"/>
                  </a:lnTo>
                  <a:lnTo>
                    <a:pt x="103" y="42"/>
                  </a:lnTo>
                  <a:lnTo>
                    <a:pt x="102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Freeform 29"/>
            <p:cNvSpPr>
              <a:spLocks/>
            </p:cNvSpPr>
            <p:nvPr/>
          </p:nvSpPr>
          <p:spPr bwMode="auto">
            <a:xfrm>
              <a:off x="1581151" y="1793875"/>
              <a:ext cx="30163" cy="22225"/>
            </a:xfrm>
            <a:custGeom>
              <a:avLst/>
              <a:gdLst>
                <a:gd name="T0" fmla="*/ 36 w 37"/>
                <a:gd name="T1" fmla="*/ 15 h 29"/>
                <a:gd name="T2" fmla="*/ 37 w 37"/>
                <a:gd name="T3" fmla="*/ 17 h 29"/>
                <a:gd name="T4" fmla="*/ 37 w 37"/>
                <a:gd name="T5" fmla="*/ 23 h 29"/>
                <a:gd name="T6" fmla="*/ 37 w 37"/>
                <a:gd name="T7" fmla="*/ 29 h 29"/>
                <a:gd name="T8" fmla="*/ 34 w 37"/>
                <a:gd name="T9" fmla="*/ 29 h 29"/>
                <a:gd name="T10" fmla="*/ 28 w 37"/>
                <a:gd name="T11" fmla="*/ 25 h 29"/>
                <a:gd name="T12" fmla="*/ 20 w 37"/>
                <a:gd name="T13" fmla="*/ 22 h 29"/>
                <a:gd name="T14" fmla="*/ 12 w 37"/>
                <a:gd name="T15" fmla="*/ 21 h 29"/>
                <a:gd name="T16" fmla="*/ 6 w 37"/>
                <a:gd name="T17" fmla="*/ 22 h 29"/>
                <a:gd name="T18" fmla="*/ 3 w 37"/>
                <a:gd name="T19" fmla="*/ 21 h 29"/>
                <a:gd name="T20" fmla="*/ 0 w 37"/>
                <a:gd name="T21" fmla="*/ 15 h 29"/>
                <a:gd name="T22" fmla="*/ 0 w 37"/>
                <a:gd name="T23" fmla="*/ 8 h 29"/>
                <a:gd name="T24" fmla="*/ 0 w 37"/>
                <a:gd name="T25" fmla="*/ 2 h 29"/>
                <a:gd name="T26" fmla="*/ 1 w 37"/>
                <a:gd name="T27" fmla="*/ 1 h 29"/>
                <a:gd name="T28" fmla="*/ 5 w 37"/>
                <a:gd name="T29" fmla="*/ 0 h 29"/>
                <a:gd name="T30" fmla="*/ 10 w 37"/>
                <a:gd name="T31" fmla="*/ 0 h 29"/>
                <a:gd name="T32" fmla="*/ 15 w 37"/>
                <a:gd name="T33" fmla="*/ 1 h 29"/>
                <a:gd name="T34" fmla="*/ 21 w 37"/>
                <a:gd name="T35" fmla="*/ 4 h 29"/>
                <a:gd name="T36" fmla="*/ 27 w 37"/>
                <a:gd name="T37" fmla="*/ 6 h 29"/>
                <a:gd name="T38" fmla="*/ 33 w 37"/>
                <a:gd name="T39" fmla="*/ 9 h 29"/>
                <a:gd name="T40" fmla="*/ 36 w 37"/>
                <a:gd name="T41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" h="29">
                  <a:moveTo>
                    <a:pt x="36" y="15"/>
                  </a:moveTo>
                  <a:lnTo>
                    <a:pt x="37" y="17"/>
                  </a:lnTo>
                  <a:lnTo>
                    <a:pt x="37" y="23"/>
                  </a:lnTo>
                  <a:lnTo>
                    <a:pt x="37" y="29"/>
                  </a:lnTo>
                  <a:lnTo>
                    <a:pt x="34" y="29"/>
                  </a:lnTo>
                  <a:lnTo>
                    <a:pt x="28" y="25"/>
                  </a:lnTo>
                  <a:lnTo>
                    <a:pt x="20" y="22"/>
                  </a:lnTo>
                  <a:lnTo>
                    <a:pt x="12" y="21"/>
                  </a:lnTo>
                  <a:lnTo>
                    <a:pt x="6" y="22"/>
                  </a:lnTo>
                  <a:lnTo>
                    <a:pt x="3" y="21"/>
                  </a:lnTo>
                  <a:lnTo>
                    <a:pt x="0" y="15"/>
                  </a:lnTo>
                  <a:lnTo>
                    <a:pt x="0" y="8"/>
                  </a:lnTo>
                  <a:lnTo>
                    <a:pt x="0" y="2"/>
                  </a:lnTo>
                  <a:lnTo>
                    <a:pt x="1" y="1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5" y="1"/>
                  </a:lnTo>
                  <a:lnTo>
                    <a:pt x="21" y="4"/>
                  </a:lnTo>
                  <a:lnTo>
                    <a:pt x="27" y="6"/>
                  </a:lnTo>
                  <a:lnTo>
                    <a:pt x="33" y="9"/>
                  </a:lnTo>
                  <a:lnTo>
                    <a:pt x="3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4" name="Freeform 30"/>
            <p:cNvSpPr>
              <a:spLocks/>
            </p:cNvSpPr>
            <p:nvPr/>
          </p:nvSpPr>
          <p:spPr bwMode="auto">
            <a:xfrm>
              <a:off x="1438276" y="2127250"/>
              <a:ext cx="217488" cy="314325"/>
            </a:xfrm>
            <a:custGeom>
              <a:avLst/>
              <a:gdLst>
                <a:gd name="T0" fmla="*/ 143 w 275"/>
                <a:gd name="T1" fmla="*/ 0 h 396"/>
                <a:gd name="T2" fmla="*/ 141 w 275"/>
                <a:gd name="T3" fmla="*/ 0 h 396"/>
                <a:gd name="T4" fmla="*/ 136 w 275"/>
                <a:gd name="T5" fmla="*/ 1 h 396"/>
                <a:gd name="T6" fmla="*/ 128 w 275"/>
                <a:gd name="T7" fmla="*/ 3 h 396"/>
                <a:gd name="T8" fmla="*/ 118 w 275"/>
                <a:gd name="T9" fmla="*/ 8 h 396"/>
                <a:gd name="T10" fmla="*/ 108 w 275"/>
                <a:gd name="T11" fmla="*/ 16 h 396"/>
                <a:gd name="T12" fmla="*/ 97 w 275"/>
                <a:gd name="T13" fmla="*/ 27 h 396"/>
                <a:gd name="T14" fmla="*/ 87 w 275"/>
                <a:gd name="T15" fmla="*/ 45 h 396"/>
                <a:gd name="T16" fmla="*/ 79 w 275"/>
                <a:gd name="T17" fmla="*/ 67 h 396"/>
                <a:gd name="T18" fmla="*/ 72 w 275"/>
                <a:gd name="T19" fmla="*/ 90 h 396"/>
                <a:gd name="T20" fmla="*/ 60 w 275"/>
                <a:gd name="T21" fmla="*/ 122 h 396"/>
                <a:gd name="T22" fmla="*/ 48 w 275"/>
                <a:gd name="T23" fmla="*/ 160 h 396"/>
                <a:gd name="T24" fmla="*/ 35 w 275"/>
                <a:gd name="T25" fmla="*/ 200 h 396"/>
                <a:gd name="T26" fmla="*/ 21 w 275"/>
                <a:gd name="T27" fmla="*/ 238 h 396"/>
                <a:gd name="T28" fmla="*/ 11 w 275"/>
                <a:gd name="T29" fmla="*/ 269 h 396"/>
                <a:gd name="T30" fmla="*/ 3 w 275"/>
                <a:gd name="T31" fmla="*/ 291 h 396"/>
                <a:gd name="T32" fmla="*/ 0 w 275"/>
                <a:gd name="T33" fmla="*/ 299 h 396"/>
                <a:gd name="T34" fmla="*/ 2 w 275"/>
                <a:gd name="T35" fmla="*/ 299 h 396"/>
                <a:gd name="T36" fmla="*/ 6 w 275"/>
                <a:gd name="T37" fmla="*/ 300 h 396"/>
                <a:gd name="T38" fmla="*/ 12 w 275"/>
                <a:gd name="T39" fmla="*/ 302 h 396"/>
                <a:gd name="T40" fmla="*/ 20 w 275"/>
                <a:gd name="T41" fmla="*/ 304 h 396"/>
                <a:gd name="T42" fmla="*/ 30 w 275"/>
                <a:gd name="T43" fmla="*/ 306 h 396"/>
                <a:gd name="T44" fmla="*/ 43 w 275"/>
                <a:gd name="T45" fmla="*/ 310 h 396"/>
                <a:gd name="T46" fmla="*/ 56 w 275"/>
                <a:gd name="T47" fmla="*/ 314 h 396"/>
                <a:gd name="T48" fmla="*/ 71 w 275"/>
                <a:gd name="T49" fmla="*/ 319 h 396"/>
                <a:gd name="T50" fmla="*/ 87 w 275"/>
                <a:gd name="T51" fmla="*/ 325 h 396"/>
                <a:gd name="T52" fmla="*/ 104 w 275"/>
                <a:gd name="T53" fmla="*/ 332 h 396"/>
                <a:gd name="T54" fmla="*/ 121 w 275"/>
                <a:gd name="T55" fmla="*/ 340 h 396"/>
                <a:gd name="T56" fmla="*/ 140 w 275"/>
                <a:gd name="T57" fmla="*/ 349 h 396"/>
                <a:gd name="T58" fmla="*/ 158 w 275"/>
                <a:gd name="T59" fmla="*/ 358 h 396"/>
                <a:gd name="T60" fmla="*/ 177 w 275"/>
                <a:gd name="T61" fmla="*/ 368 h 396"/>
                <a:gd name="T62" fmla="*/ 194 w 275"/>
                <a:gd name="T63" fmla="*/ 381 h 396"/>
                <a:gd name="T64" fmla="*/ 212 w 275"/>
                <a:gd name="T65" fmla="*/ 394 h 396"/>
                <a:gd name="T66" fmla="*/ 244 w 275"/>
                <a:gd name="T67" fmla="*/ 396 h 396"/>
                <a:gd name="T68" fmla="*/ 264 w 275"/>
                <a:gd name="T69" fmla="*/ 357 h 396"/>
                <a:gd name="T70" fmla="*/ 275 w 275"/>
                <a:gd name="T71" fmla="*/ 289 h 396"/>
                <a:gd name="T72" fmla="*/ 275 w 275"/>
                <a:gd name="T73" fmla="*/ 207 h 396"/>
                <a:gd name="T74" fmla="*/ 262 w 275"/>
                <a:gd name="T75" fmla="*/ 123 h 396"/>
                <a:gd name="T76" fmla="*/ 237 w 275"/>
                <a:gd name="T77" fmla="*/ 52 h 396"/>
                <a:gd name="T78" fmla="*/ 197 w 275"/>
                <a:gd name="T79" fmla="*/ 7 h 396"/>
                <a:gd name="T80" fmla="*/ 143 w 275"/>
                <a:gd name="T81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5" h="396">
                  <a:moveTo>
                    <a:pt x="143" y="0"/>
                  </a:moveTo>
                  <a:lnTo>
                    <a:pt x="141" y="0"/>
                  </a:lnTo>
                  <a:lnTo>
                    <a:pt x="136" y="1"/>
                  </a:lnTo>
                  <a:lnTo>
                    <a:pt x="128" y="3"/>
                  </a:lnTo>
                  <a:lnTo>
                    <a:pt x="118" y="8"/>
                  </a:lnTo>
                  <a:lnTo>
                    <a:pt x="108" y="16"/>
                  </a:lnTo>
                  <a:lnTo>
                    <a:pt x="97" y="27"/>
                  </a:lnTo>
                  <a:lnTo>
                    <a:pt x="87" y="45"/>
                  </a:lnTo>
                  <a:lnTo>
                    <a:pt x="79" y="67"/>
                  </a:lnTo>
                  <a:lnTo>
                    <a:pt x="72" y="90"/>
                  </a:lnTo>
                  <a:lnTo>
                    <a:pt x="60" y="122"/>
                  </a:lnTo>
                  <a:lnTo>
                    <a:pt x="48" y="160"/>
                  </a:lnTo>
                  <a:lnTo>
                    <a:pt x="35" y="200"/>
                  </a:lnTo>
                  <a:lnTo>
                    <a:pt x="21" y="238"/>
                  </a:lnTo>
                  <a:lnTo>
                    <a:pt x="11" y="269"/>
                  </a:lnTo>
                  <a:lnTo>
                    <a:pt x="3" y="291"/>
                  </a:lnTo>
                  <a:lnTo>
                    <a:pt x="0" y="299"/>
                  </a:lnTo>
                  <a:lnTo>
                    <a:pt x="2" y="299"/>
                  </a:lnTo>
                  <a:lnTo>
                    <a:pt x="6" y="300"/>
                  </a:lnTo>
                  <a:lnTo>
                    <a:pt x="12" y="302"/>
                  </a:lnTo>
                  <a:lnTo>
                    <a:pt x="20" y="304"/>
                  </a:lnTo>
                  <a:lnTo>
                    <a:pt x="30" y="306"/>
                  </a:lnTo>
                  <a:lnTo>
                    <a:pt x="43" y="310"/>
                  </a:lnTo>
                  <a:lnTo>
                    <a:pt x="56" y="314"/>
                  </a:lnTo>
                  <a:lnTo>
                    <a:pt x="71" y="319"/>
                  </a:lnTo>
                  <a:lnTo>
                    <a:pt x="87" y="325"/>
                  </a:lnTo>
                  <a:lnTo>
                    <a:pt x="104" y="332"/>
                  </a:lnTo>
                  <a:lnTo>
                    <a:pt x="121" y="340"/>
                  </a:lnTo>
                  <a:lnTo>
                    <a:pt x="140" y="349"/>
                  </a:lnTo>
                  <a:lnTo>
                    <a:pt x="158" y="358"/>
                  </a:lnTo>
                  <a:lnTo>
                    <a:pt x="177" y="368"/>
                  </a:lnTo>
                  <a:lnTo>
                    <a:pt x="194" y="381"/>
                  </a:lnTo>
                  <a:lnTo>
                    <a:pt x="212" y="394"/>
                  </a:lnTo>
                  <a:lnTo>
                    <a:pt x="244" y="396"/>
                  </a:lnTo>
                  <a:lnTo>
                    <a:pt x="264" y="357"/>
                  </a:lnTo>
                  <a:lnTo>
                    <a:pt x="275" y="289"/>
                  </a:lnTo>
                  <a:lnTo>
                    <a:pt x="275" y="207"/>
                  </a:lnTo>
                  <a:lnTo>
                    <a:pt x="262" y="123"/>
                  </a:lnTo>
                  <a:lnTo>
                    <a:pt x="237" y="52"/>
                  </a:lnTo>
                  <a:lnTo>
                    <a:pt x="197" y="7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FFE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Freeform 31"/>
            <p:cNvSpPr>
              <a:spLocks/>
            </p:cNvSpPr>
            <p:nvPr/>
          </p:nvSpPr>
          <p:spPr bwMode="auto">
            <a:xfrm>
              <a:off x="1528763" y="2173288"/>
              <a:ext cx="41275" cy="244475"/>
            </a:xfrm>
            <a:custGeom>
              <a:avLst/>
              <a:gdLst>
                <a:gd name="T0" fmla="*/ 16 w 51"/>
                <a:gd name="T1" fmla="*/ 0 h 308"/>
                <a:gd name="T2" fmla="*/ 16 w 51"/>
                <a:gd name="T3" fmla="*/ 9 h 308"/>
                <a:gd name="T4" fmla="*/ 18 w 51"/>
                <a:gd name="T5" fmla="*/ 29 h 308"/>
                <a:gd name="T6" fmla="*/ 20 w 51"/>
                <a:gd name="T7" fmla="*/ 62 h 308"/>
                <a:gd name="T8" fmla="*/ 24 w 51"/>
                <a:gd name="T9" fmla="*/ 102 h 308"/>
                <a:gd name="T10" fmla="*/ 29 w 51"/>
                <a:gd name="T11" fmla="*/ 149 h 308"/>
                <a:gd name="T12" fmla="*/ 35 w 51"/>
                <a:gd name="T13" fmla="*/ 201 h 308"/>
                <a:gd name="T14" fmla="*/ 42 w 51"/>
                <a:gd name="T15" fmla="*/ 255 h 308"/>
                <a:gd name="T16" fmla="*/ 51 w 51"/>
                <a:gd name="T17" fmla="*/ 308 h 308"/>
                <a:gd name="T18" fmla="*/ 48 w 51"/>
                <a:gd name="T19" fmla="*/ 300 h 308"/>
                <a:gd name="T20" fmla="*/ 39 w 51"/>
                <a:gd name="T21" fmla="*/ 279 h 308"/>
                <a:gd name="T22" fmla="*/ 26 w 51"/>
                <a:gd name="T23" fmla="*/ 247 h 308"/>
                <a:gd name="T24" fmla="*/ 14 w 51"/>
                <a:gd name="T25" fmla="*/ 207 h 308"/>
                <a:gd name="T26" fmla="*/ 4 w 51"/>
                <a:gd name="T27" fmla="*/ 160 h 308"/>
                <a:gd name="T28" fmla="*/ 0 w 51"/>
                <a:gd name="T29" fmla="*/ 108 h 308"/>
                <a:gd name="T30" fmla="*/ 2 w 51"/>
                <a:gd name="T31" fmla="*/ 53 h 308"/>
                <a:gd name="T32" fmla="*/ 16 w 51"/>
                <a:gd name="T33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308">
                  <a:moveTo>
                    <a:pt x="16" y="0"/>
                  </a:moveTo>
                  <a:lnTo>
                    <a:pt x="16" y="9"/>
                  </a:lnTo>
                  <a:lnTo>
                    <a:pt x="18" y="29"/>
                  </a:lnTo>
                  <a:lnTo>
                    <a:pt x="20" y="62"/>
                  </a:lnTo>
                  <a:lnTo>
                    <a:pt x="24" y="102"/>
                  </a:lnTo>
                  <a:lnTo>
                    <a:pt x="29" y="149"/>
                  </a:lnTo>
                  <a:lnTo>
                    <a:pt x="35" y="201"/>
                  </a:lnTo>
                  <a:lnTo>
                    <a:pt x="42" y="255"/>
                  </a:lnTo>
                  <a:lnTo>
                    <a:pt x="51" y="308"/>
                  </a:lnTo>
                  <a:lnTo>
                    <a:pt x="48" y="300"/>
                  </a:lnTo>
                  <a:lnTo>
                    <a:pt x="39" y="279"/>
                  </a:lnTo>
                  <a:lnTo>
                    <a:pt x="26" y="247"/>
                  </a:lnTo>
                  <a:lnTo>
                    <a:pt x="14" y="207"/>
                  </a:lnTo>
                  <a:lnTo>
                    <a:pt x="4" y="160"/>
                  </a:lnTo>
                  <a:lnTo>
                    <a:pt x="0" y="108"/>
                  </a:lnTo>
                  <a:lnTo>
                    <a:pt x="2" y="5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8A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2" name="Freeform 128"/>
            <p:cNvSpPr>
              <a:spLocks/>
            </p:cNvSpPr>
            <p:nvPr/>
          </p:nvSpPr>
          <p:spPr bwMode="auto">
            <a:xfrm>
              <a:off x="1593851" y="1890713"/>
              <a:ext cx="31750" cy="20638"/>
            </a:xfrm>
            <a:custGeom>
              <a:avLst/>
              <a:gdLst>
                <a:gd name="T0" fmla="*/ 40 w 40"/>
                <a:gd name="T1" fmla="*/ 28 h 28"/>
                <a:gd name="T2" fmla="*/ 40 w 40"/>
                <a:gd name="T3" fmla="*/ 27 h 28"/>
                <a:gd name="T4" fmla="*/ 38 w 40"/>
                <a:gd name="T5" fmla="*/ 24 h 28"/>
                <a:gd name="T6" fmla="*/ 36 w 40"/>
                <a:gd name="T7" fmla="*/ 21 h 28"/>
                <a:gd name="T8" fmla="*/ 33 w 40"/>
                <a:gd name="T9" fmla="*/ 16 h 28"/>
                <a:gd name="T10" fmla="*/ 28 w 40"/>
                <a:gd name="T11" fmla="*/ 12 h 28"/>
                <a:gd name="T12" fmla="*/ 21 w 40"/>
                <a:gd name="T13" fmla="*/ 7 h 28"/>
                <a:gd name="T14" fmla="*/ 12 w 40"/>
                <a:gd name="T15" fmla="*/ 3 h 28"/>
                <a:gd name="T16" fmla="*/ 0 w 40"/>
                <a:gd name="T17" fmla="*/ 0 h 28"/>
                <a:gd name="T18" fmla="*/ 2 w 40"/>
                <a:gd name="T19" fmla="*/ 1 h 28"/>
                <a:gd name="T20" fmla="*/ 4 w 40"/>
                <a:gd name="T21" fmla="*/ 6 h 28"/>
                <a:gd name="T22" fmla="*/ 7 w 40"/>
                <a:gd name="T23" fmla="*/ 9 h 28"/>
                <a:gd name="T24" fmla="*/ 12 w 40"/>
                <a:gd name="T25" fmla="*/ 13 h 28"/>
                <a:gd name="T26" fmla="*/ 19 w 40"/>
                <a:gd name="T27" fmla="*/ 15 h 28"/>
                <a:gd name="T28" fmla="*/ 27 w 40"/>
                <a:gd name="T29" fmla="*/ 19 h 28"/>
                <a:gd name="T30" fmla="*/ 34 w 40"/>
                <a:gd name="T31" fmla="*/ 22 h 28"/>
                <a:gd name="T32" fmla="*/ 40 w 40"/>
                <a:gd name="T3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28">
                  <a:moveTo>
                    <a:pt x="40" y="28"/>
                  </a:moveTo>
                  <a:lnTo>
                    <a:pt x="40" y="27"/>
                  </a:lnTo>
                  <a:lnTo>
                    <a:pt x="38" y="24"/>
                  </a:lnTo>
                  <a:lnTo>
                    <a:pt x="36" y="21"/>
                  </a:lnTo>
                  <a:lnTo>
                    <a:pt x="33" y="16"/>
                  </a:lnTo>
                  <a:lnTo>
                    <a:pt x="28" y="12"/>
                  </a:lnTo>
                  <a:lnTo>
                    <a:pt x="21" y="7"/>
                  </a:lnTo>
                  <a:lnTo>
                    <a:pt x="12" y="3"/>
                  </a:lnTo>
                  <a:lnTo>
                    <a:pt x="0" y="0"/>
                  </a:lnTo>
                  <a:lnTo>
                    <a:pt x="2" y="1"/>
                  </a:lnTo>
                  <a:lnTo>
                    <a:pt x="4" y="6"/>
                  </a:lnTo>
                  <a:lnTo>
                    <a:pt x="7" y="9"/>
                  </a:lnTo>
                  <a:lnTo>
                    <a:pt x="12" y="13"/>
                  </a:lnTo>
                  <a:lnTo>
                    <a:pt x="19" y="15"/>
                  </a:lnTo>
                  <a:lnTo>
                    <a:pt x="27" y="19"/>
                  </a:lnTo>
                  <a:lnTo>
                    <a:pt x="34" y="22"/>
                  </a:lnTo>
                  <a:lnTo>
                    <a:pt x="40" y="28"/>
                  </a:lnTo>
                  <a:close/>
                </a:path>
              </a:pathLst>
            </a:custGeom>
            <a:solidFill>
              <a:srgbClr val="7A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3" name="Freeform 129"/>
            <p:cNvSpPr>
              <a:spLocks/>
            </p:cNvSpPr>
            <p:nvPr/>
          </p:nvSpPr>
          <p:spPr bwMode="auto">
            <a:xfrm>
              <a:off x="1635126" y="1679575"/>
              <a:ext cx="209550" cy="233363"/>
            </a:xfrm>
            <a:custGeom>
              <a:avLst/>
              <a:gdLst>
                <a:gd name="T0" fmla="*/ 131 w 265"/>
                <a:gd name="T1" fmla="*/ 0 h 295"/>
                <a:gd name="T2" fmla="*/ 91 w 265"/>
                <a:gd name="T3" fmla="*/ 3 h 295"/>
                <a:gd name="T4" fmla="*/ 51 w 265"/>
                <a:gd name="T5" fmla="*/ 16 h 295"/>
                <a:gd name="T6" fmla="*/ 14 w 265"/>
                <a:gd name="T7" fmla="*/ 37 h 295"/>
                <a:gd name="T8" fmla="*/ 2 w 265"/>
                <a:gd name="T9" fmla="*/ 47 h 295"/>
                <a:gd name="T10" fmla="*/ 19 w 265"/>
                <a:gd name="T11" fmla="*/ 43 h 295"/>
                <a:gd name="T12" fmla="*/ 42 w 265"/>
                <a:gd name="T13" fmla="*/ 41 h 295"/>
                <a:gd name="T14" fmla="*/ 61 w 265"/>
                <a:gd name="T15" fmla="*/ 51 h 295"/>
                <a:gd name="T16" fmla="*/ 69 w 265"/>
                <a:gd name="T17" fmla="*/ 76 h 295"/>
                <a:gd name="T18" fmla="*/ 74 w 265"/>
                <a:gd name="T19" fmla="*/ 104 h 295"/>
                <a:gd name="T20" fmla="*/ 82 w 265"/>
                <a:gd name="T21" fmla="*/ 129 h 295"/>
                <a:gd name="T22" fmla="*/ 103 w 265"/>
                <a:gd name="T23" fmla="*/ 156 h 295"/>
                <a:gd name="T24" fmla="*/ 116 w 265"/>
                <a:gd name="T25" fmla="*/ 165 h 295"/>
                <a:gd name="T26" fmla="*/ 99 w 265"/>
                <a:gd name="T27" fmla="*/ 137 h 295"/>
                <a:gd name="T28" fmla="*/ 96 w 265"/>
                <a:gd name="T29" fmla="*/ 123 h 295"/>
                <a:gd name="T30" fmla="*/ 107 w 265"/>
                <a:gd name="T31" fmla="*/ 148 h 295"/>
                <a:gd name="T32" fmla="*/ 128 w 265"/>
                <a:gd name="T33" fmla="*/ 172 h 295"/>
                <a:gd name="T34" fmla="*/ 143 w 265"/>
                <a:gd name="T35" fmla="*/ 186 h 295"/>
                <a:gd name="T36" fmla="*/ 154 w 265"/>
                <a:gd name="T37" fmla="*/ 199 h 295"/>
                <a:gd name="T38" fmla="*/ 158 w 265"/>
                <a:gd name="T39" fmla="*/ 216 h 295"/>
                <a:gd name="T40" fmla="*/ 158 w 265"/>
                <a:gd name="T41" fmla="*/ 225 h 295"/>
                <a:gd name="T42" fmla="*/ 167 w 265"/>
                <a:gd name="T43" fmla="*/ 226 h 295"/>
                <a:gd name="T44" fmla="*/ 181 w 265"/>
                <a:gd name="T45" fmla="*/ 221 h 295"/>
                <a:gd name="T46" fmla="*/ 192 w 265"/>
                <a:gd name="T47" fmla="*/ 221 h 295"/>
                <a:gd name="T48" fmla="*/ 202 w 265"/>
                <a:gd name="T49" fmla="*/ 226 h 295"/>
                <a:gd name="T50" fmla="*/ 206 w 265"/>
                <a:gd name="T51" fmla="*/ 239 h 295"/>
                <a:gd name="T52" fmla="*/ 205 w 265"/>
                <a:gd name="T53" fmla="*/ 258 h 295"/>
                <a:gd name="T54" fmla="*/ 207 w 265"/>
                <a:gd name="T55" fmla="*/ 278 h 295"/>
                <a:gd name="T56" fmla="*/ 220 w 265"/>
                <a:gd name="T57" fmla="*/ 290 h 295"/>
                <a:gd name="T58" fmla="*/ 243 w 265"/>
                <a:gd name="T59" fmla="*/ 295 h 295"/>
                <a:gd name="T60" fmla="*/ 257 w 265"/>
                <a:gd name="T61" fmla="*/ 287 h 295"/>
                <a:gd name="T62" fmla="*/ 244 w 265"/>
                <a:gd name="T63" fmla="*/ 262 h 295"/>
                <a:gd name="T64" fmla="*/ 248 w 265"/>
                <a:gd name="T65" fmla="*/ 235 h 295"/>
                <a:gd name="T66" fmla="*/ 258 w 265"/>
                <a:gd name="T67" fmla="*/ 205 h 295"/>
                <a:gd name="T68" fmla="*/ 265 w 265"/>
                <a:gd name="T69" fmla="*/ 164 h 295"/>
                <a:gd name="T70" fmla="*/ 260 w 265"/>
                <a:gd name="T71" fmla="*/ 111 h 295"/>
                <a:gd name="T72" fmla="*/ 242 w 265"/>
                <a:gd name="T73" fmla="*/ 67 h 295"/>
                <a:gd name="T74" fmla="*/ 222 w 265"/>
                <a:gd name="T75" fmla="*/ 41 h 295"/>
                <a:gd name="T76" fmla="*/ 196 w 265"/>
                <a:gd name="T77" fmla="*/ 22 h 295"/>
                <a:gd name="T78" fmla="*/ 165 w 265"/>
                <a:gd name="T79" fmla="*/ 7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5" h="295">
                  <a:moveTo>
                    <a:pt x="149" y="2"/>
                  </a:moveTo>
                  <a:lnTo>
                    <a:pt x="131" y="0"/>
                  </a:lnTo>
                  <a:lnTo>
                    <a:pt x="112" y="0"/>
                  </a:lnTo>
                  <a:lnTo>
                    <a:pt x="91" y="3"/>
                  </a:lnTo>
                  <a:lnTo>
                    <a:pt x="70" y="8"/>
                  </a:lnTo>
                  <a:lnTo>
                    <a:pt x="51" y="16"/>
                  </a:lnTo>
                  <a:lnTo>
                    <a:pt x="31" y="25"/>
                  </a:lnTo>
                  <a:lnTo>
                    <a:pt x="14" y="37"/>
                  </a:lnTo>
                  <a:lnTo>
                    <a:pt x="0" y="48"/>
                  </a:lnTo>
                  <a:lnTo>
                    <a:pt x="2" y="47"/>
                  </a:lnTo>
                  <a:lnTo>
                    <a:pt x="9" y="45"/>
                  </a:lnTo>
                  <a:lnTo>
                    <a:pt x="19" y="43"/>
                  </a:lnTo>
                  <a:lnTo>
                    <a:pt x="30" y="41"/>
                  </a:lnTo>
                  <a:lnTo>
                    <a:pt x="42" y="41"/>
                  </a:lnTo>
                  <a:lnTo>
                    <a:pt x="52" y="44"/>
                  </a:lnTo>
                  <a:lnTo>
                    <a:pt x="61" y="51"/>
                  </a:lnTo>
                  <a:lnTo>
                    <a:pt x="67" y="62"/>
                  </a:lnTo>
                  <a:lnTo>
                    <a:pt x="69" y="76"/>
                  </a:lnTo>
                  <a:lnTo>
                    <a:pt x="72" y="90"/>
                  </a:lnTo>
                  <a:lnTo>
                    <a:pt x="74" y="104"/>
                  </a:lnTo>
                  <a:lnTo>
                    <a:pt x="76" y="116"/>
                  </a:lnTo>
                  <a:lnTo>
                    <a:pt x="82" y="129"/>
                  </a:lnTo>
                  <a:lnTo>
                    <a:pt x="90" y="142"/>
                  </a:lnTo>
                  <a:lnTo>
                    <a:pt x="103" y="156"/>
                  </a:lnTo>
                  <a:lnTo>
                    <a:pt x="120" y="169"/>
                  </a:lnTo>
                  <a:lnTo>
                    <a:pt x="116" y="165"/>
                  </a:lnTo>
                  <a:lnTo>
                    <a:pt x="107" y="153"/>
                  </a:lnTo>
                  <a:lnTo>
                    <a:pt x="99" y="137"/>
                  </a:lnTo>
                  <a:lnTo>
                    <a:pt x="95" y="119"/>
                  </a:lnTo>
                  <a:lnTo>
                    <a:pt x="96" y="123"/>
                  </a:lnTo>
                  <a:lnTo>
                    <a:pt x="99" y="134"/>
                  </a:lnTo>
                  <a:lnTo>
                    <a:pt x="107" y="148"/>
                  </a:lnTo>
                  <a:lnTo>
                    <a:pt x="120" y="164"/>
                  </a:lnTo>
                  <a:lnTo>
                    <a:pt x="128" y="172"/>
                  </a:lnTo>
                  <a:lnTo>
                    <a:pt x="136" y="179"/>
                  </a:lnTo>
                  <a:lnTo>
                    <a:pt x="143" y="186"/>
                  </a:lnTo>
                  <a:lnTo>
                    <a:pt x="149" y="192"/>
                  </a:lnTo>
                  <a:lnTo>
                    <a:pt x="154" y="199"/>
                  </a:lnTo>
                  <a:lnTo>
                    <a:pt x="157" y="207"/>
                  </a:lnTo>
                  <a:lnTo>
                    <a:pt x="158" y="216"/>
                  </a:lnTo>
                  <a:lnTo>
                    <a:pt x="157" y="225"/>
                  </a:lnTo>
                  <a:lnTo>
                    <a:pt x="158" y="225"/>
                  </a:lnTo>
                  <a:lnTo>
                    <a:pt x="161" y="226"/>
                  </a:lnTo>
                  <a:lnTo>
                    <a:pt x="167" y="226"/>
                  </a:lnTo>
                  <a:lnTo>
                    <a:pt x="176" y="224"/>
                  </a:lnTo>
                  <a:lnTo>
                    <a:pt x="181" y="221"/>
                  </a:lnTo>
                  <a:lnTo>
                    <a:pt x="187" y="221"/>
                  </a:lnTo>
                  <a:lnTo>
                    <a:pt x="192" y="221"/>
                  </a:lnTo>
                  <a:lnTo>
                    <a:pt x="198" y="224"/>
                  </a:lnTo>
                  <a:lnTo>
                    <a:pt x="202" y="226"/>
                  </a:lnTo>
                  <a:lnTo>
                    <a:pt x="205" y="232"/>
                  </a:lnTo>
                  <a:lnTo>
                    <a:pt x="206" y="239"/>
                  </a:lnTo>
                  <a:lnTo>
                    <a:pt x="206" y="248"/>
                  </a:lnTo>
                  <a:lnTo>
                    <a:pt x="205" y="258"/>
                  </a:lnTo>
                  <a:lnTo>
                    <a:pt x="205" y="269"/>
                  </a:lnTo>
                  <a:lnTo>
                    <a:pt x="207" y="278"/>
                  </a:lnTo>
                  <a:lnTo>
                    <a:pt x="213" y="285"/>
                  </a:lnTo>
                  <a:lnTo>
                    <a:pt x="220" y="290"/>
                  </a:lnTo>
                  <a:lnTo>
                    <a:pt x="230" y="294"/>
                  </a:lnTo>
                  <a:lnTo>
                    <a:pt x="243" y="295"/>
                  </a:lnTo>
                  <a:lnTo>
                    <a:pt x="260" y="292"/>
                  </a:lnTo>
                  <a:lnTo>
                    <a:pt x="257" y="287"/>
                  </a:lnTo>
                  <a:lnTo>
                    <a:pt x="250" y="277"/>
                  </a:lnTo>
                  <a:lnTo>
                    <a:pt x="244" y="262"/>
                  </a:lnTo>
                  <a:lnTo>
                    <a:pt x="244" y="245"/>
                  </a:lnTo>
                  <a:lnTo>
                    <a:pt x="248" y="235"/>
                  </a:lnTo>
                  <a:lnTo>
                    <a:pt x="254" y="222"/>
                  </a:lnTo>
                  <a:lnTo>
                    <a:pt x="258" y="205"/>
                  </a:lnTo>
                  <a:lnTo>
                    <a:pt x="263" y="186"/>
                  </a:lnTo>
                  <a:lnTo>
                    <a:pt x="265" y="164"/>
                  </a:lnTo>
                  <a:lnTo>
                    <a:pt x="265" y="138"/>
                  </a:lnTo>
                  <a:lnTo>
                    <a:pt x="260" y="111"/>
                  </a:lnTo>
                  <a:lnTo>
                    <a:pt x="250" y="82"/>
                  </a:lnTo>
                  <a:lnTo>
                    <a:pt x="242" y="67"/>
                  </a:lnTo>
                  <a:lnTo>
                    <a:pt x="233" y="54"/>
                  </a:lnTo>
                  <a:lnTo>
                    <a:pt x="222" y="41"/>
                  </a:lnTo>
                  <a:lnTo>
                    <a:pt x="210" y="31"/>
                  </a:lnTo>
                  <a:lnTo>
                    <a:pt x="196" y="22"/>
                  </a:lnTo>
                  <a:lnTo>
                    <a:pt x="181" y="14"/>
                  </a:lnTo>
                  <a:lnTo>
                    <a:pt x="165" y="7"/>
                  </a:lnTo>
                  <a:lnTo>
                    <a:pt x="14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4" name="Freeform 130"/>
            <p:cNvSpPr>
              <a:spLocks/>
            </p:cNvSpPr>
            <p:nvPr/>
          </p:nvSpPr>
          <p:spPr bwMode="auto">
            <a:xfrm>
              <a:off x="1557338" y="1676400"/>
              <a:ext cx="176213" cy="103188"/>
            </a:xfrm>
            <a:custGeom>
              <a:avLst/>
              <a:gdLst>
                <a:gd name="T0" fmla="*/ 97 w 222"/>
                <a:gd name="T1" fmla="*/ 51 h 131"/>
                <a:gd name="T2" fmla="*/ 96 w 222"/>
                <a:gd name="T3" fmla="*/ 50 h 131"/>
                <a:gd name="T4" fmla="*/ 94 w 222"/>
                <a:gd name="T5" fmla="*/ 49 h 131"/>
                <a:gd name="T6" fmla="*/ 90 w 222"/>
                <a:gd name="T7" fmla="*/ 48 h 131"/>
                <a:gd name="T8" fmla="*/ 84 w 222"/>
                <a:gd name="T9" fmla="*/ 47 h 131"/>
                <a:gd name="T10" fmla="*/ 76 w 222"/>
                <a:gd name="T11" fmla="*/ 48 h 131"/>
                <a:gd name="T12" fmla="*/ 67 w 222"/>
                <a:gd name="T13" fmla="*/ 51 h 131"/>
                <a:gd name="T14" fmla="*/ 54 w 222"/>
                <a:gd name="T15" fmla="*/ 58 h 131"/>
                <a:gd name="T16" fmla="*/ 41 w 222"/>
                <a:gd name="T17" fmla="*/ 70 h 131"/>
                <a:gd name="T18" fmla="*/ 27 w 222"/>
                <a:gd name="T19" fmla="*/ 83 h 131"/>
                <a:gd name="T20" fmla="*/ 18 w 222"/>
                <a:gd name="T21" fmla="*/ 94 h 131"/>
                <a:gd name="T22" fmla="*/ 13 w 222"/>
                <a:gd name="T23" fmla="*/ 102 h 131"/>
                <a:gd name="T24" fmla="*/ 11 w 222"/>
                <a:gd name="T25" fmla="*/ 110 h 131"/>
                <a:gd name="T26" fmla="*/ 11 w 222"/>
                <a:gd name="T27" fmla="*/ 117 h 131"/>
                <a:gd name="T28" fmla="*/ 13 w 222"/>
                <a:gd name="T29" fmla="*/ 122 h 131"/>
                <a:gd name="T30" fmla="*/ 16 w 222"/>
                <a:gd name="T31" fmla="*/ 126 h 131"/>
                <a:gd name="T32" fmla="*/ 21 w 222"/>
                <a:gd name="T33" fmla="*/ 131 h 131"/>
                <a:gd name="T34" fmla="*/ 16 w 222"/>
                <a:gd name="T35" fmla="*/ 130 h 131"/>
                <a:gd name="T36" fmla="*/ 6 w 222"/>
                <a:gd name="T37" fmla="*/ 125 h 131"/>
                <a:gd name="T38" fmla="*/ 0 w 222"/>
                <a:gd name="T39" fmla="*/ 112 h 131"/>
                <a:gd name="T40" fmla="*/ 5 w 222"/>
                <a:gd name="T41" fmla="*/ 89 h 131"/>
                <a:gd name="T42" fmla="*/ 12 w 222"/>
                <a:gd name="T43" fmla="*/ 74 h 131"/>
                <a:gd name="T44" fmla="*/ 21 w 222"/>
                <a:gd name="T45" fmla="*/ 61 h 131"/>
                <a:gd name="T46" fmla="*/ 31 w 222"/>
                <a:gd name="T47" fmla="*/ 48 h 131"/>
                <a:gd name="T48" fmla="*/ 43 w 222"/>
                <a:gd name="T49" fmla="*/ 35 h 131"/>
                <a:gd name="T50" fmla="*/ 56 w 222"/>
                <a:gd name="T51" fmla="*/ 25 h 131"/>
                <a:gd name="T52" fmla="*/ 71 w 222"/>
                <a:gd name="T53" fmla="*/ 16 h 131"/>
                <a:gd name="T54" fmla="*/ 88 w 222"/>
                <a:gd name="T55" fmla="*/ 9 h 131"/>
                <a:gd name="T56" fmla="*/ 106 w 222"/>
                <a:gd name="T57" fmla="*/ 3 h 131"/>
                <a:gd name="T58" fmla="*/ 127 w 222"/>
                <a:gd name="T59" fmla="*/ 1 h 131"/>
                <a:gd name="T60" fmla="*/ 147 w 222"/>
                <a:gd name="T61" fmla="*/ 0 h 131"/>
                <a:gd name="T62" fmla="*/ 166 w 222"/>
                <a:gd name="T63" fmla="*/ 0 h 131"/>
                <a:gd name="T64" fmla="*/ 184 w 222"/>
                <a:gd name="T65" fmla="*/ 1 h 131"/>
                <a:gd name="T66" fmla="*/ 198 w 222"/>
                <a:gd name="T67" fmla="*/ 3 h 131"/>
                <a:gd name="T68" fmla="*/ 211 w 222"/>
                <a:gd name="T69" fmla="*/ 4 h 131"/>
                <a:gd name="T70" fmla="*/ 219 w 222"/>
                <a:gd name="T71" fmla="*/ 6 h 131"/>
                <a:gd name="T72" fmla="*/ 222 w 222"/>
                <a:gd name="T73" fmla="*/ 6 h 131"/>
                <a:gd name="T74" fmla="*/ 217 w 222"/>
                <a:gd name="T75" fmla="*/ 8 h 131"/>
                <a:gd name="T76" fmla="*/ 204 w 222"/>
                <a:gd name="T77" fmla="*/ 11 h 131"/>
                <a:gd name="T78" fmla="*/ 187 w 222"/>
                <a:gd name="T79" fmla="*/ 17 h 131"/>
                <a:gd name="T80" fmla="*/ 166 w 222"/>
                <a:gd name="T81" fmla="*/ 23 h 131"/>
                <a:gd name="T82" fmla="*/ 144 w 222"/>
                <a:gd name="T83" fmla="*/ 31 h 131"/>
                <a:gd name="T84" fmla="*/ 125 w 222"/>
                <a:gd name="T85" fmla="*/ 38 h 131"/>
                <a:gd name="T86" fmla="*/ 107 w 222"/>
                <a:gd name="T87" fmla="*/ 44 h 131"/>
                <a:gd name="T88" fmla="*/ 97 w 222"/>
                <a:gd name="T89" fmla="*/ 5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2" h="131">
                  <a:moveTo>
                    <a:pt x="97" y="51"/>
                  </a:moveTo>
                  <a:lnTo>
                    <a:pt x="96" y="50"/>
                  </a:lnTo>
                  <a:lnTo>
                    <a:pt x="94" y="49"/>
                  </a:lnTo>
                  <a:lnTo>
                    <a:pt x="90" y="48"/>
                  </a:lnTo>
                  <a:lnTo>
                    <a:pt x="84" y="47"/>
                  </a:lnTo>
                  <a:lnTo>
                    <a:pt x="76" y="48"/>
                  </a:lnTo>
                  <a:lnTo>
                    <a:pt x="67" y="51"/>
                  </a:lnTo>
                  <a:lnTo>
                    <a:pt x="54" y="58"/>
                  </a:lnTo>
                  <a:lnTo>
                    <a:pt x="41" y="70"/>
                  </a:lnTo>
                  <a:lnTo>
                    <a:pt x="27" y="83"/>
                  </a:lnTo>
                  <a:lnTo>
                    <a:pt x="18" y="94"/>
                  </a:lnTo>
                  <a:lnTo>
                    <a:pt x="13" y="102"/>
                  </a:lnTo>
                  <a:lnTo>
                    <a:pt x="11" y="110"/>
                  </a:lnTo>
                  <a:lnTo>
                    <a:pt x="11" y="117"/>
                  </a:lnTo>
                  <a:lnTo>
                    <a:pt x="13" y="122"/>
                  </a:lnTo>
                  <a:lnTo>
                    <a:pt x="16" y="126"/>
                  </a:lnTo>
                  <a:lnTo>
                    <a:pt x="21" y="131"/>
                  </a:lnTo>
                  <a:lnTo>
                    <a:pt x="16" y="130"/>
                  </a:lnTo>
                  <a:lnTo>
                    <a:pt x="6" y="125"/>
                  </a:lnTo>
                  <a:lnTo>
                    <a:pt x="0" y="112"/>
                  </a:lnTo>
                  <a:lnTo>
                    <a:pt x="5" y="89"/>
                  </a:lnTo>
                  <a:lnTo>
                    <a:pt x="12" y="74"/>
                  </a:lnTo>
                  <a:lnTo>
                    <a:pt x="21" y="61"/>
                  </a:lnTo>
                  <a:lnTo>
                    <a:pt x="31" y="48"/>
                  </a:lnTo>
                  <a:lnTo>
                    <a:pt x="43" y="35"/>
                  </a:lnTo>
                  <a:lnTo>
                    <a:pt x="56" y="25"/>
                  </a:lnTo>
                  <a:lnTo>
                    <a:pt x="71" y="16"/>
                  </a:lnTo>
                  <a:lnTo>
                    <a:pt x="88" y="9"/>
                  </a:lnTo>
                  <a:lnTo>
                    <a:pt x="106" y="3"/>
                  </a:lnTo>
                  <a:lnTo>
                    <a:pt x="127" y="1"/>
                  </a:lnTo>
                  <a:lnTo>
                    <a:pt x="147" y="0"/>
                  </a:lnTo>
                  <a:lnTo>
                    <a:pt x="166" y="0"/>
                  </a:lnTo>
                  <a:lnTo>
                    <a:pt x="184" y="1"/>
                  </a:lnTo>
                  <a:lnTo>
                    <a:pt x="198" y="3"/>
                  </a:lnTo>
                  <a:lnTo>
                    <a:pt x="211" y="4"/>
                  </a:lnTo>
                  <a:lnTo>
                    <a:pt x="219" y="6"/>
                  </a:lnTo>
                  <a:lnTo>
                    <a:pt x="222" y="6"/>
                  </a:lnTo>
                  <a:lnTo>
                    <a:pt x="217" y="8"/>
                  </a:lnTo>
                  <a:lnTo>
                    <a:pt x="204" y="11"/>
                  </a:lnTo>
                  <a:lnTo>
                    <a:pt x="187" y="17"/>
                  </a:lnTo>
                  <a:lnTo>
                    <a:pt x="166" y="23"/>
                  </a:lnTo>
                  <a:lnTo>
                    <a:pt x="144" y="31"/>
                  </a:lnTo>
                  <a:lnTo>
                    <a:pt x="125" y="38"/>
                  </a:lnTo>
                  <a:lnTo>
                    <a:pt x="107" y="44"/>
                  </a:lnTo>
                  <a:lnTo>
                    <a:pt x="97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5" name="Freeform 131"/>
            <p:cNvSpPr>
              <a:spLocks/>
            </p:cNvSpPr>
            <p:nvPr/>
          </p:nvSpPr>
          <p:spPr bwMode="auto">
            <a:xfrm>
              <a:off x="1751013" y="1833563"/>
              <a:ext cx="63500" cy="95250"/>
            </a:xfrm>
            <a:custGeom>
              <a:avLst/>
              <a:gdLst>
                <a:gd name="T0" fmla="*/ 0 w 79"/>
                <a:gd name="T1" fmla="*/ 74 h 120"/>
                <a:gd name="T2" fmla="*/ 1 w 79"/>
                <a:gd name="T3" fmla="*/ 68 h 120"/>
                <a:gd name="T4" fmla="*/ 6 w 79"/>
                <a:gd name="T5" fmla="*/ 53 h 120"/>
                <a:gd name="T6" fmla="*/ 17 w 79"/>
                <a:gd name="T7" fmla="*/ 33 h 120"/>
                <a:gd name="T8" fmla="*/ 32 w 79"/>
                <a:gd name="T9" fmla="*/ 13 h 120"/>
                <a:gd name="T10" fmla="*/ 41 w 79"/>
                <a:gd name="T11" fmla="*/ 6 h 120"/>
                <a:gd name="T12" fmla="*/ 49 w 79"/>
                <a:gd name="T13" fmla="*/ 1 h 120"/>
                <a:gd name="T14" fmla="*/ 57 w 79"/>
                <a:gd name="T15" fmla="*/ 0 h 120"/>
                <a:gd name="T16" fmla="*/ 64 w 79"/>
                <a:gd name="T17" fmla="*/ 0 h 120"/>
                <a:gd name="T18" fmla="*/ 71 w 79"/>
                <a:gd name="T19" fmla="*/ 3 h 120"/>
                <a:gd name="T20" fmla="*/ 76 w 79"/>
                <a:gd name="T21" fmla="*/ 9 h 120"/>
                <a:gd name="T22" fmla="*/ 78 w 79"/>
                <a:gd name="T23" fmla="*/ 15 h 120"/>
                <a:gd name="T24" fmla="*/ 79 w 79"/>
                <a:gd name="T25" fmla="*/ 23 h 120"/>
                <a:gd name="T26" fmla="*/ 78 w 79"/>
                <a:gd name="T27" fmla="*/ 33 h 120"/>
                <a:gd name="T28" fmla="*/ 73 w 79"/>
                <a:gd name="T29" fmla="*/ 46 h 120"/>
                <a:gd name="T30" fmla="*/ 66 w 79"/>
                <a:gd name="T31" fmla="*/ 60 h 120"/>
                <a:gd name="T32" fmla="*/ 58 w 79"/>
                <a:gd name="T33" fmla="*/ 75 h 120"/>
                <a:gd name="T34" fmla="*/ 50 w 79"/>
                <a:gd name="T35" fmla="*/ 90 h 120"/>
                <a:gd name="T36" fmla="*/ 42 w 79"/>
                <a:gd name="T37" fmla="*/ 102 h 120"/>
                <a:gd name="T38" fmla="*/ 34 w 79"/>
                <a:gd name="T39" fmla="*/ 113 h 120"/>
                <a:gd name="T40" fmla="*/ 28 w 79"/>
                <a:gd name="T41" fmla="*/ 120 h 120"/>
                <a:gd name="T42" fmla="*/ 19 w 79"/>
                <a:gd name="T43" fmla="*/ 119 h 120"/>
                <a:gd name="T44" fmla="*/ 10 w 79"/>
                <a:gd name="T45" fmla="*/ 101 h 120"/>
                <a:gd name="T46" fmla="*/ 3 w 79"/>
                <a:gd name="T47" fmla="*/ 83 h 120"/>
                <a:gd name="T48" fmla="*/ 0 w 79"/>
                <a:gd name="T49" fmla="*/ 7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" h="120">
                  <a:moveTo>
                    <a:pt x="0" y="74"/>
                  </a:moveTo>
                  <a:lnTo>
                    <a:pt x="1" y="68"/>
                  </a:lnTo>
                  <a:lnTo>
                    <a:pt x="6" y="53"/>
                  </a:lnTo>
                  <a:lnTo>
                    <a:pt x="17" y="33"/>
                  </a:lnTo>
                  <a:lnTo>
                    <a:pt x="32" y="13"/>
                  </a:lnTo>
                  <a:lnTo>
                    <a:pt x="41" y="6"/>
                  </a:lnTo>
                  <a:lnTo>
                    <a:pt x="49" y="1"/>
                  </a:lnTo>
                  <a:lnTo>
                    <a:pt x="57" y="0"/>
                  </a:lnTo>
                  <a:lnTo>
                    <a:pt x="64" y="0"/>
                  </a:lnTo>
                  <a:lnTo>
                    <a:pt x="71" y="3"/>
                  </a:lnTo>
                  <a:lnTo>
                    <a:pt x="76" y="9"/>
                  </a:lnTo>
                  <a:lnTo>
                    <a:pt x="78" y="15"/>
                  </a:lnTo>
                  <a:lnTo>
                    <a:pt x="79" y="23"/>
                  </a:lnTo>
                  <a:lnTo>
                    <a:pt x="78" y="33"/>
                  </a:lnTo>
                  <a:lnTo>
                    <a:pt x="73" y="46"/>
                  </a:lnTo>
                  <a:lnTo>
                    <a:pt x="66" y="60"/>
                  </a:lnTo>
                  <a:lnTo>
                    <a:pt x="58" y="75"/>
                  </a:lnTo>
                  <a:lnTo>
                    <a:pt x="50" y="90"/>
                  </a:lnTo>
                  <a:lnTo>
                    <a:pt x="42" y="102"/>
                  </a:lnTo>
                  <a:lnTo>
                    <a:pt x="34" y="113"/>
                  </a:lnTo>
                  <a:lnTo>
                    <a:pt x="28" y="120"/>
                  </a:lnTo>
                  <a:lnTo>
                    <a:pt x="19" y="119"/>
                  </a:lnTo>
                  <a:lnTo>
                    <a:pt x="10" y="101"/>
                  </a:lnTo>
                  <a:lnTo>
                    <a:pt x="3" y="83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6" name="Freeform 132"/>
            <p:cNvSpPr>
              <a:spLocks/>
            </p:cNvSpPr>
            <p:nvPr/>
          </p:nvSpPr>
          <p:spPr bwMode="auto">
            <a:xfrm>
              <a:off x="1658938" y="1687513"/>
              <a:ext cx="150813" cy="112713"/>
            </a:xfrm>
            <a:custGeom>
              <a:avLst/>
              <a:gdLst>
                <a:gd name="T0" fmla="*/ 39 w 191"/>
                <a:gd name="T1" fmla="*/ 10 h 140"/>
                <a:gd name="T2" fmla="*/ 35 w 191"/>
                <a:gd name="T3" fmla="*/ 9 h 140"/>
                <a:gd name="T4" fmla="*/ 30 w 191"/>
                <a:gd name="T5" fmla="*/ 8 h 140"/>
                <a:gd name="T6" fmla="*/ 25 w 191"/>
                <a:gd name="T7" fmla="*/ 8 h 140"/>
                <a:gd name="T8" fmla="*/ 20 w 191"/>
                <a:gd name="T9" fmla="*/ 8 h 140"/>
                <a:gd name="T10" fmla="*/ 15 w 191"/>
                <a:gd name="T11" fmla="*/ 9 h 140"/>
                <a:gd name="T12" fmla="*/ 10 w 191"/>
                <a:gd name="T13" fmla="*/ 10 h 140"/>
                <a:gd name="T14" fmla="*/ 5 w 191"/>
                <a:gd name="T15" fmla="*/ 11 h 140"/>
                <a:gd name="T16" fmla="*/ 0 w 191"/>
                <a:gd name="T17" fmla="*/ 13 h 140"/>
                <a:gd name="T18" fmla="*/ 2 w 191"/>
                <a:gd name="T19" fmla="*/ 12 h 140"/>
                <a:gd name="T20" fmla="*/ 7 w 191"/>
                <a:gd name="T21" fmla="*/ 9 h 140"/>
                <a:gd name="T22" fmla="*/ 15 w 191"/>
                <a:gd name="T23" fmla="*/ 5 h 140"/>
                <a:gd name="T24" fmla="*/ 25 w 191"/>
                <a:gd name="T25" fmla="*/ 2 h 140"/>
                <a:gd name="T26" fmla="*/ 37 w 191"/>
                <a:gd name="T27" fmla="*/ 0 h 140"/>
                <a:gd name="T28" fmla="*/ 50 w 191"/>
                <a:gd name="T29" fmla="*/ 2 h 140"/>
                <a:gd name="T30" fmla="*/ 61 w 191"/>
                <a:gd name="T31" fmla="*/ 8 h 140"/>
                <a:gd name="T32" fmla="*/ 73 w 191"/>
                <a:gd name="T33" fmla="*/ 19 h 140"/>
                <a:gd name="T34" fmla="*/ 83 w 191"/>
                <a:gd name="T35" fmla="*/ 35 h 140"/>
                <a:gd name="T36" fmla="*/ 93 w 191"/>
                <a:gd name="T37" fmla="*/ 55 h 140"/>
                <a:gd name="T38" fmla="*/ 104 w 191"/>
                <a:gd name="T39" fmla="*/ 74 h 140"/>
                <a:gd name="T40" fmla="*/ 115 w 191"/>
                <a:gd name="T41" fmla="*/ 93 h 140"/>
                <a:gd name="T42" fmla="*/ 128 w 191"/>
                <a:gd name="T43" fmla="*/ 110 h 140"/>
                <a:gd name="T44" fmla="*/ 145 w 191"/>
                <a:gd name="T45" fmla="*/ 125 h 140"/>
                <a:gd name="T46" fmla="*/ 166 w 191"/>
                <a:gd name="T47" fmla="*/ 136 h 140"/>
                <a:gd name="T48" fmla="*/ 191 w 191"/>
                <a:gd name="T49" fmla="*/ 140 h 140"/>
                <a:gd name="T50" fmla="*/ 189 w 191"/>
                <a:gd name="T51" fmla="*/ 140 h 140"/>
                <a:gd name="T52" fmla="*/ 183 w 191"/>
                <a:gd name="T53" fmla="*/ 140 h 140"/>
                <a:gd name="T54" fmla="*/ 173 w 191"/>
                <a:gd name="T55" fmla="*/ 139 h 140"/>
                <a:gd name="T56" fmla="*/ 161 w 191"/>
                <a:gd name="T57" fmla="*/ 136 h 140"/>
                <a:gd name="T58" fmla="*/ 149 w 191"/>
                <a:gd name="T59" fmla="*/ 130 h 140"/>
                <a:gd name="T60" fmla="*/ 135 w 191"/>
                <a:gd name="T61" fmla="*/ 122 h 140"/>
                <a:gd name="T62" fmla="*/ 121 w 191"/>
                <a:gd name="T63" fmla="*/ 109 h 140"/>
                <a:gd name="T64" fmla="*/ 108 w 191"/>
                <a:gd name="T65" fmla="*/ 92 h 140"/>
                <a:gd name="T66" fmla="*/ 107 w 191"/>
                <a:gd name="T67" fmla="*/ 88 h 140"/>
                <a:gd name="T68" fmla="*/ 104 w 191"/>
                <a:gd name="T69" fmla="*/ 81 h 140"/>
                <a:gd name="T70" fmla="*/ 98 w 191"/>
                <a:gd name="T71" fmla="*/ 70 h 140"/>
                <a:gd name="T72" fmla="*/ 90 w 191"/>
                <a:gd name="T73" fmla="*/ 56 h 140"/>
                <a:gd name="T74" fmla="*/ 80 w 191"/>
                <a:gd name="T75" fmla="*/ 42 h 140"/>
                <a:gd name="T76" fmla="*/ 68 w 191"/>
                <a:gd name="T77" fmla="*/ 28 h 140"/>
                <a:gd name="T78" fmla="*/ 54 w 191"/>
                <a:gd name="T79" fmla="*/ 17 h 140"/>
                <a:gd name="T80" fmla="*/ 39 w 191"/>
                <a:gd name="T81" fmla="*/ 1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1" h="140">
                  <a:moveTo>
                    <a:pt x="39" y="10"/>
                  </a:moveTo>
                  <a:lnTo>
                    <a:pt x="35" y="9"/>
                  </a:lnTo>
                  <a:lnTo>
                    <a:pt x="30" y="8"/>
                  </a:lnTo>
                  <a:lnTo>
                    <a:pt x="25" y="8"/>
                  </a:lnTo>
                  <a:lnTo>
                    <a:pt x="20" y="8"/>
                  </a:lnTo>
                  <a:lnTo>
                    <a:pt x="15" y="9"/>
                  </a:lnTo>
                  <a:lnTo>
                    <a:pt x="10" y="10"/>
                  </a:lnTo>
                  <a:lnTo>
                    <a:pt x="5" y="11"/>
                  </a:lnTo>
                  <a:lnTo>
                    <a:pt x="0" y="13"/>
                  </a:lnTo>
                  <a:lnTo>
                    <a:pt x="2" y="12"/>
                  </a:lnTo>
                  <a:lnTo>
                    <a:pt x="7" y="9"/>
                  </a:lnTo>
                  <a:lnTo>
                    <a:pt x="15" y="5"/>
                  </a:lnTo>
                  <a:lnTo>
                    <a:pt x="25" y="2"/>
                  </a:lnTo>
                  <a:lnTo>
                    <a:pt x="37" y="0"/>
                  </a:lnTo>
                  <a:lnTo>
                    <a:pt x="50" y="2"/>
                  </a:lnTo>
                  <a:lnTo>
                    <a:pt x="61" y="8"/>
                  </a:lnTo>
                  <a:lnTo>
                    <a:pt x="73" y="19"/>
                  </a:lnTo>
                  <a:lnTo>
                    <a:pt x="83" y="35"/>
                  </a:lnTo>
                  <a:lnTo>
                    <a:pt x="93" y="55"/>
                  </a:lnTo>
                  <a:lnTo>
                    <a:pt x="104" y="74"/>
                  </a:lnTo>
                  <a:lnTo>
                    <a:pt x="115" y="93"/>
                  </a:lnTo>
                  <a:lnTo>
                    <a:pt x="128" y="110"/>
                  </a:lnTo>
                  <a:lnTo>
                    <a:pt x="145" y="125"/>
                  </a:lnTo>
                  <a:lnTo>
                    <a:pt x="166" y="136"/>
                  </a:lnTo>
                  <a:lnTo>
                    <a:pt x="191" y="140"/>
                  </a:lnTo>
                  <a:lnTo>
                    <a:pt x="189" y="140"/>
                  </a:lnTo>
                  <a:lnTo>
                    <a:pt x="183" y="140"/>
                  </a:lnTo>
                  <a:lnTo>
                    <a:pt x="173" y="139"/>
                  </a:lnTo>
                  <a:lnTo>
                    <a:pt x="161" y="136"/>
                  </a:lnTo>
                  <a:lnTo>
                    <a:pt x="149" y="130"/>
                  </a:lnTo>
                  <a:lnTo>
                    <a:pt x="135" y="122"/>
                  </a:lnTo>
                  <a:lnTo>
                    <a:pt x="121" y="109"/>
                  </a:lnTo>
                  <a:lnTo>
                    <a:pt x="108" y="92"/>
                  </a:lnTo>
                  <a:lnTo>
                    <a:pt x="107" y="88"/>
                  </a:lnTo>
                  <a:lnTo>
                    <a:pt x="104" y="81"/>
                  </a:lnTo>
                  <a:lnTo>
                    <a:pt x="98" y="70"/>
                  </a:lnTo>
                  <a:lnTo>
                    <a:pt x="90" y="56"/>
                  </a:lnTo>
                  <a:lnTo>
                    <a:pt x="80" y="42"/>
                  </a:lnTo>
                  <a:lnTo>
                    <a:pt x="68" y="28"/>
                  </a:lnTo>
                  <a:lnTo>
                    <a:pt x="54" y="17"/>
                  </a:lnTo>
                  <a:lnTo>
                    <a:pt x="39" y="10"/>
                  </a:lnTo>
                  <a:close/>
                </a:path>
              </a:pathLst>
            </a:custGeom>
            <a:solidFill>
              <a:srgbClr val="3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7" name="Freeform 133"/>
            <p:cNvSpPr>
              <a:spLocks/>
            </p:cNvSpPr>
            <p:nvPr/>
          </p:nvSpPr>
          <p:spPr bwMode="auto">
            <a:xfrm>
              <a:off x="1704976" y="1681163"/>
              <a:ext cx="111125" cy="96838"/>
            </a:xfrm>
            <a:custGeom>
              <a:avLst/>
              <a:gdLst>
                <a:gd name="T0" fmla="*/ 0 w 138"/>
                <a:gd name="T1" fmla="*/ 2 h 121"/>
                <a:gd name="T2" fmla="*/ 5 w 138"/>
                <a:gd name="T3" fmla="*/ 0 h 121"/>
                <a:gd name="T4" fmla="*/ 16 w 138"/>
                <a:gd name="T5" fmla="*/ 0 h 121"/>
                <a:gd name="T6" fmla="*/ 35 w 138"/>
                <a:gd name="T7" fmla="*/ 2 h 121"/>
                <a:gd name="T8" fmla="*/ 55 w 138"/>
                <a:gd name="T9" fmla="*/ 9 h 121"/>
                <a:gd name="T10" fmla="*/ 78 w 138"/>
                <a:gd name="T11" fmla="*/ 21 h 121"/>
                <a:gd name="T12" fmla="*/ 101 w 138"/>
                <a:gd name="T13" fmla="*/ 43 h 121"/>
                <a:gd name="T14" fmla="*/ 122 w 138"/>
                <a:gd name="T15" fmla="*/ 75 h 121"/>
                <a:gd name="T16" fmla="*/ 138 w 138"/>
                <a:gd name="T17" fmla="*/ 121 h 121"/>
                <a:gd name="T18" fmla="*/ 137 w 138"/>
                <a:gd name="T19" fmla="*/ 117 h 121"/>
                <a:gd name="T20" fmla="*/ 131 w 138"/>
                <a:gd name="T21" fmla="*/ 103 h 121"/>
                <a:gd name="T22" fmla="*/ 123 w 138"/>
                <a:gd name="T23" fmla="*/ 85 h 121"/>
                <a:gd name="T24" fmla="*/ 109 w 138"/>
                <a:gd name="T25" fmla="*/ 63 h 121"/>
                <a:gd name="T26" fmla="*/ 91 w 138"/>
                <a:gd name="T27" fmla="*/ 41 h 121"/>
                <a:gd name="T28" fmla="*/ 67 w 138"/>
                <a:gd name="T29" fmla="*/ 21 h 121"/>
                <a:gd name="T30" fmla="*/ 37 w 138"/>
                <a:gd name="T31" fmla="*/ 7 h 121"/>
                <a:gd name="T32" fmla="*/ 0 w 138"/>
                <a:gd name="T33" fmla="*/ 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8" h="121">
                  <a:moveTo>
                    <a:pt x="0" y="2"/>
                  </a:moveTo>
                  <a:lnTo>
                    <a:pt x="5" y="0"/>
                  </a:lnTo>
                  <a:lnTo>
                    <a:pt x="16" y="0"/>
                  </a:lnTo>
                  <a:lnTo>
                    <a:pt x="35" y="2"/>
                  </a:lnTo>
                  <a:lnTo>
                    <a:pt x="55" y="9"/>
                  </a:lnTo>
                  <a:lnTo>
                    <a:pt x="78" y="21"/>
                  </a:lnTo>
                  <a:lnTo>
                    <a:pt x="101" y="43"/>
                  </a:lnTo>
                  <a:lnTo>
                    <a:pt x="122" y="75"/>
                  </a:lnTo>
                  <a:lnTo>
                    <a:pt x="138" y="121"/>
                  </a:lnTo>
                  <a:lnTo>
                    <a:pt x="137" y="117"/>
                  </a:lnTo>
                  <a:lnTo>
                    <a:pt x="131" y="103"/>
                  </a:lnTo>
                  <a:lnTo>
                    <a:pt x="123" y="85"/>
                  </a:lnTo>
                  <a:lnTo>
                    <a:pt x="109" y="63"/>
                  </a:lnTo>
                  <a:lnTo>
                    <a:pt x="91" y="41"/>
                  </a:lnTo>
                  <a:lnTo>
                    <a:pt x="67" y="21"/>
                  </a:lnTo>
                  <a:lnTo>
                    <a:pt x="37" y="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8" name="Freeform 134"/>
            <p:cNvSpPr>
              <a:spLocks/>
            </p:cNvSpPr>
            <p:nvPr/>
          </p:nvSpPr>
          <p:spPr bwMode="auto">
            <a:xfrm>
              <a:off x="1666876" y="2024063"/>
              <a:ext cx="209550" cy="106363"/>
            </a:xfrm>
            <a:custGeom>
              <a:avLst/>
              <a:gdLst>
                <a:gd name="T0" fmla="*/ 263 w 265"/>
                <a:gd name="T1" fmla="*/ 0 h 135"/>
                <a:gd name="T2" fmla="*/ 263 w 265"/>
                <a:gd name="T3" fmla="*/ 0 h 135"/>
                <a:gd name="T4" fmla="*/ 262 w 265"/>
                <a:gd name="T5" fmla="*/ 2 h 135"/>
                <a:gd name="T6" fmla="*/ 258 w 265"/>
                <a:gd name="T7" fmla="*/ 6 h 135"/>
                <a:gd name="T8" fmla="*/ 253 w 265"/>
                <a:gd name="T9" fmla="*/ 12 h 135"/>
                <a:gd name="T10" fmla="*/ 245 w 265"/>
                <a:gd name="T11" fmla="*/ 20 h 135"/>
                <a:gd name="T12" fmla="*/ 235 w 265"/>
                <a:gd name="T13" fmla="*/ 30 h 135"/>
                <a:gd name="T14" fmla="*/ 225 w 265"/>
                <a:gd name="T15" fmla="*/ 41 h 135"/>
                <a:gd name="T16" fmla="*/ 214 w 265"/>
                <a:gd name="T17" fmla="*/ 52 h 135"/>
                <a:gd name="T18" fmla="*/ 200 w 265"/>
                <a:gd name="T19" fmla="*/ 64 h 135"/>
                <a:gd name="T20" fmla="*/ 186 w 265"/>
                <a:gd name="T21" fmla="*/ 77 h 135"/>
                <a:gd name="T22" fmla="*/ 171 w 265"/>
                <a:gd name="T23" fmla="*/ 88 h 135"/>
                <a:gd name="T24" fmla="*/ 155 w 265"/>
                <a:gd name="T25" fmla="*/ 98 h 135"/>
                <a:gd name="T26" fmla="*/ 139 w 265"/>
                <a:gd name="T27" fmla="*/ 109 h 135"/>
                <a:gd name="T28" fmla="*/ 121 w 265"/>
                <a:gd name="T29" fmla="*/ 118 h 135"/>
                <a:gd name="T30" fmla="*/ 105 w 265"/>
                <a:gd name="T31" fmla="*/ 125 h 135"/>
                <a:gd name="T32" fmla="*/ 88 w 265"/>
                <a:gd name="T33" fmla="*/ 131 h 135"/>
                <a:gd name="T34" fmla="*/ 72 w 265"/>
                <a:gd name="T35" fmla="*/ 133 h 135"/>
                <a:gd name="T36" fmla="*/ 63 w 265"/>
                <a:gd name="T37" fmla="*/ 133 h 135"/>
                <a:gd name="T38" fmla="*/ 53 w 265"/>
                <a:gd name="T39" fmla="*/ 133 h 135"/>
                <a:gd name="T40" fmla="*/ 45 w 265"/>
                <a:gd name="T41" fmla="*/ 132 h 135"/>
                <a:gd name="T42" fmla="*/ 37 w 265"/>
                <a:gd name="T43" fmla="*/ 131 h 135"/>
                <a:gd name="T44" fmla="*/ 30 w 265"/>
                <a:gd name="T45" fmla="*/ 128 h 135"/>
                <a:gd name="T46" fmla="*/ 25 w 265"/>
                <a:gd name="T47" fmla="*/ 125 h 135"/>
                <a:gd name="T48" fmla="*/ 19 w 265"/>
                <a:gd name="T49" fmla="*/ 120 h 135"/>
                <a:gd name="T50" fmla="*/ 14 w 265"/>
                <a:gd name="T51" fmla="*/ 116 h 135"/>
                <a:gd name="T52" fmla="*/ 5 w 265"/>
                <a:gd name="T53" fmla="*/ 100 h 135"/>
                <a:gd name="T54" fmla="*/ 3 w 265"/>
                <a:gd name="T55" fmla="*/ 82 h 135"/>
                <a:gd name="T56" fmla="*/ 4 w 265"/>
                <a:gd name="T57" fmla="*/ 70 h 135"/>
                <a:gd name="T58" fmla="*/ 5 w 265"/>
                <a:gd name="T59" fmla="*/ 64 h 135"/>
                <a:gd name="T60" fmla="*/ 2 w 265"/>
                <a:gd name="T61" fmla="*/ 63 h 135"/>
                <a:gd name="T62" fmla="*/ 0 w 265"/>
                <a:gd name="T63" fmla="*/ 68 h 135"/>
                <a:gd name="T64" fmla="*/ 0 w 265"/>
                <a:gd name="T65" fmla="*/ 82 h 135"/>
                <a:gd name="T66" fmla="*/ 3 w 265"/>
                <a:gd name="T67" fmla="*/ 101 h 135"/>
                <a:gd name="T68" fmla="*/ 12 w 265"/>
                <a:gd name="T69" fmla="*/ 118 h 135"/>
                <a:gd name="T70" fmla="*/ 17 w 265"/>
                <a:gd name="T71" fmla="*/ 123 h 135"/>
                <a:gd name="T72" fmla="*/ 22 w 265"/>
                <a:gd name="T73" fmla="*/ 127 h 135"/>
                <a:gd name="T74" fmla="*/ 29 w 265"/>
                <a:gd name="T75" fmla="*/ 131 h 135"/>
                <a:gd name="T76" fmla="*/ 36 w 265"/>
                <a:gd name="T77" fmla="*/ 133 h 135"/>
                <a:gd name="T78" fmla="*/ 44 w 265"/>
                <a:gd name="T79" fmla="*/ 134 h 135"/>
                <a:gd name="T80" fmla="*/ 53 w 265"/>
                <a:gd name="T81" fmla="*/ 135 h 135"/>
                <a:gd name="T82" fmla="*/ 63 w 265"/>
                <a:gd name="T83" fmla="*/ 135 h 135"/>
                <a:gd name="T84" fmla="*/ 73 w 265"/>
                <a:gd name="T85" fmla="*/ 135 h 135"/>
                <a:gd name="T86" fmla="*/ 90 w 265"/>
                <a:gd name="T87" fmla="*/ 133 h 135"/>
                <a:gd name="T88" fmla="*/ 108 w 265"/>
                <a:gd name="T89" fmla="*/ 127 h 135"/>
                <a:gd name="T90" fmla="*/ 125 w 265"/>
                <a:gd name="T91" fmla="*/ 119 h 135"/>
                <a:gd name="T92" fmla="*/ 142 w 265"/>
                <a:gd name="T93" fmla="*/ 110 h 135"/>
                <a:gd name="T94" fmla="*/ 158 w 265"/>
                <a:gd name="T95" fmla="*/ 100 h 135"/>
                <a:gd name="T96" fmla="*/ 174 w 265"/>
                <a:gd name="T97" fmla="*/ 88 h 135"/>
                <a:gd name="T98" fmla="*/ 189 w 265"/>
                <a:gd name="T99" fmla="*/ 78 h 135"/>
                <a:gd name="T100" fmla="*/ 202 w 265"/>
                <a:gd name="T101" fmla="*/ 66 h 135"/>
                <a:gd name="T102" fmla="*/ 216 w 265"/>
                <a:gd name="T103" fmla="*/ 55 h 135"/>
                <a:gd name="T104" fmla="*/ 227 w 265"/>
                <a:gd name="T105" fmla="*/ 43 h 135"/>
                <a:gd name="T106" fmla="*/ 238 w 265"/>
                <a:gd name="T107" fmla="*/ 32 h 135"/>
                <a:gd name="T108" fmla="*/ 248 w 265"/>
                <a:gd name="T109" fmla="*/ 22 h 135"/>
                <a:gd name="T110" fmla="*/ 255 w 265"/>
                <a:gd name="T111" fmla="*/ 14 h 135"/>
                <a:gd name="T112" fmla="*/ 261 w 265"/>
                <a:gd name="T113" fmla="*/ 9 h 135"/>
                <a:gd name="T114" fmla="*/ 264 w 265"/>
                <a:gd name="T115" fmla="*/ 4 h 135"/>
                <a:gd name="T116" fmla="*/ 265 w 265"/>
                <a:gd name="T117" fmla="*/ 3 h 135"/>
                <a:gd name="T118" fmla="*/ 263 w 265"/>
                <a:gd name="T11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5" h="135">
                  <a:moveTo>
                    <a:pt x="263" y="0"/>
                  </a:moveTo>
                  <a:lnTo>
                    <a:pt x="263" y="0"/>
                  </a:lnTo>
                  <a:lnTo>
                    <a:pt x="262" y="2"/>
                  </a:lnTo>
                  <a:lnTo>
                    <a:pt x="258" y="6"/>
                  </a:lnTo>
                  <a:lnTo>
                    <a:pt x="253" y="12"/>
                  </a:lnTo>
                  <a:lnTo>
                    <a:pt x="245" y="20"/>
                  </a:lnTo>
                  <a:lnTo>
                    <a:pt x="235" y="30"/>
                  </a:lnTo>
                  <a:lnTo>
                    <a:pt x="225" y="41"/>
                  </a:lnTo>
                  <a:lnTo>
                    <a:pt x="214" y="52"/>
                  </a:lnTo>
                  <a:lnTo>
                    <a:pt x="200" y="64"/>
                  </a:lnTo>
                  <a:lnTo>
                    <a:pt x="186" y="77"/>
                  </a:lnTo>
                  <a:lnTo>
                    <a:pt x="171" y="88"/>
                  </a:lnTo>
                  <a:lnTo>
                    <a:pt x="155" y="98"/>
                  </a:lnTo>
                  <a:lnTo>
                    <a:pt x="139" y="109"/>
                  </a:lnTo>
                  <a:lnTo>
                    <a:pt x="121" y="118"/>
                  </a:lnTo>
                  <a:lnTo>
                    <a:pt x="105" y="125"/>
                  </a:lnTo>
                  <a:lnTo>
                    <a:pt x="88" y="131"/>
                  </a:lnTo>
                  <a:lnTo>
                    <a:pt x="72" y="133"/>
                  </a:lnTo>
                  <a:lnTo>
                    <a:pt x="63" y="133"/>
                  </a:lnTo>
                  <a:lnTo>
                    <a:pt x="53" y="133"/>
                  </a:lnTo>
                  <a:lnTo>
                    <a:pt x="45" y="132"/>
                  </a:lnTo>
                  <a:lnTo>
                    <a:pt x="37" y="131"/>
                  </a:lnTo>
                  <a:lnTo>
                    <a:pt x="30" y="128"/>
                  </a:lnTo>
                  <a:lnTo>
                    <a:pt x="25" y="125"/>
                  </a:lnTo>
                  <a:lnTo>
                    <a:pt x="19" y="120"/>
                  </a:lnTo>
                  <a:lnTo>
                    <a:pt x="14" y="116"/>
                  </a:lnTo>
                  <a:lnTo>
                    <a:pt x="5" y="100"/>
                  </a:lnTo>
                  <a:lnTo>
                    <a:pt x="3" y="82"/>
                  </a:lnTo>
                  <a:lnTo>
                    <a:pt x="4" y="70"/>
                  </a:lnTo>
                  <a:lnTo>
                    <a:pt x="5" y="64"/>
                  </a:lnTo>
                  <a:lnTo>
                    <a:pt x="2" y="63"/>
                  </a:lnTo>
                  <a:lnTo>
                    <a:pt x="0" y="68"/>
                  </a:lnTo>
                  <a:lnTo>
                    <a:pt x="0" y="82"/>
                  </a:lnTo>
                  <a:lnTo>
                    <a:pt x="3" y="101"/>
                  </a:lnTo>
                  <a:lnTo>
                    <a:pt x="12" y="118"/>
                  </a:lnTo>
                  <a:lnTo>
                    <a:pt x="17" y="123"/>
                  </a:lnTo>
                  <a:lnTo>
                    <a:pt x="22" y="127"/>
                  </a:lnTo>
                  <a:lnTo>
                    <a:pt x="29" y="131"/>
                  </a:lnTo>
                  <a:lnTo>
                    <a:pt x="36" y="133"/>
                  </a:lnTo>
                  <a:lnTo>
                    <a:pt x="44" y="134"/>
                  </a:lnTo>
                  <a:lnTo>
                    <a:pt x="53" y="135"/>
                  </a:lnTo>
                  <a:lnTo>
                    <a:pt x="63" y="135"/>
                  </a:lnTo>
                  <a:lnTo>
                    <a:pt x="73" y="135"/>
                  </a:lnTo>
                  <a:lnTo>
                    <a:pt x="90" y="133"/>
                  </a:lnTo>
                  <a:lnTo>
                    <a:pt x="108" y="127"/>
                  </a:lnTo>
                  <a:lnTo>
                    <a:pt x="125" y="119"/>
                  </a:lnTo>
                  <a:lnTo>
                    <a:pt x="142" y="110"/>
                  </a:lnTo>
                  <a:lnTo>
                    <a:pt x="158" y="100"/>
                  </a:lnTo>
                  <a:lnTo>
                    <a:pt x="174" y="88"/>
                  </a:lnTo>
                  <a:lnTo>
                    <a:pt x="189" y="78"/>
                  </a:lnTo>
                  <a:lnTo>
                    <a:pt x="202" y="66"/>
                  </a:lnTo>
                  <a:lnTo>
                    <a:pt x="216" y="55"/>
                  </a:lnTo>
                  <a:lnTo>
                    <a:pt x="227" y="43"/>
                  </a:lnTo>
                  <a:lnTo>
                    <a:pt x="238" y="32"/>
                  </a:lnTo>
                  <a:lnTo>
                    <a:pt x="248" y="22"/>
                  </a:lnTo>
                  <a:lnTo>
                    <a:pt x="255" y="14"/>
                  </a:lnTo>
                  <a:lnTo>
                    <a:pt x="261" y="9"/>
                  </a:lnTo>
                  <a:lnTo>
                    <a:pt x="264" y="4"/>
                  </a:lnTo>
                  <a:lnTo>
                    <a:pt x="265" y="3"/>
                  </a:lnTo>
                  <a:lnTo>
                    <a:pt x="263" y="0"/>
                  </a:lnTo>
                  <a:close/>
                </a:path>
              </a:pathLst>
            </a:custGeom>
            <a:solidFill>
              <a:srgbClr val="D66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9" name="Freeform 135"/>
            <p:cNvSpPr>
              <a:spLocks/>
            </p:cNvSpPr>
            <p:nvPr/>
          </p:nvSpPr>
          <p:spPr bwMode="auto">
            <a:xfrm>
              <a:off x="1454151" y="2338388"/>
              <a:ext cx="104775" cy="41275"/>
            </a:xfrm>
            <a:custGeom>
              <a:avLst/>
              <a:gdLst>
                <a:gd name="T0" fmla="*/ 1 w 134"/>
                <a:gd name="T1" fmla="*/ 5 h 52"/>
                <a:gd name="T2" fmla="*/ 1 w 134"/>
                <a:gd name="T3" fmla="*/ 5 h 52"/>
                <a:gd name="T4" fmla="*/ 4 w 134"/>
                <a:gd name="T5" fmla="*/ 5 h 52"/>
                <a:gd name="T6" fmla="*/ 12 w 134"/>
                <a:gd name="T7" fmla="*/ 3 h 52"/>
                <a:gd name="T8" fmla="*/ 24 w 134"/>
                <a:gd name="T9" fmla="*/ 5 h 52"/>
                <a:gd name="T10" fmla="*/ 40 w 134"/>
                <a:gd name="T11" fmla="*/ 6 h 52"/>
                <a:gd name="T12" fmla="*/ 60 w 134"/>
                <a:gd name="T13" fmla="*/ 11 h 52"/>
                <a:gd name="T14" fmla="*/ 82 w 134"/>
                <a:gd name="T15" fmla="*/ 20 h 52"/>
                <a:gd name="T16" fmla="*/ 106 w 134"/>
                <a:gd name="T17" fmla="*/ 33 h 52"/>
                <a:gd name="T18" fmla="*/ 131 w 134"/>
                <a:gd name="T19" fmla="*/ 52 h 52"/>
                <a:gd name="T20" fmla="*/ 134 w 134"/>
                <a:gd name="T21" fmla="*/ 51 h 52"/>
                <a:gd name="T22" fmla="*/ 107 w 134"/>
                <a:gd name="T23" fmla="*/ 31 h 52"/>
                <a:gd name="T24" fmla="*/ 83 w 134"/>
                <a:gd name="T25" fmla="*/ 17 h 52"/>
                <a:gd name="T26" fmla="*/ 60 w 134"/>
                <a:gd name="T27" fmla="*/ 8 h 52"/>
                <a:gd name="T28" fmla="*/ 40 w 134"/>
                <a:gd name="T29" fmla="*/ 3 h 52"/>
                <a:gd name="T30" fmla="*/ 24 w 134"/>
                <a:gd name="T31" fmla="*/ 1 h 52"/>
                <a:gd name="T32" fmla="*/ 12 w 134"/>
                <a:gd name="T33" fmla="*/ 0 h 52"/>
                <a:gd name="T34" fmla="*/ 4 w 134"/>
                <a:gd name="T35" fmla="*/ 1 h 52"/>
                <a:gd name="T36" fmla="*/ 0 w 134"/>
                <a:gd name="T37" fmla="*/ 1 h 52"/>
                <a:gd name="T38" fmla="*/ 1 w 134"/>
                <a:gd name="T3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4" h="52">
                  <a:moveTo>
                    <a:pt x="1" y="5"/>
                  </a:moveTo>
                  <a:lnTo>
                    <a:pt x="1" y="5"/>
                  </a:lnTo>
                  <a:lnTo>
                    <a:pt x="4" y="5"/>
                  </a:lnTo>
                  <a:lnTo>
                    <a:pt x="12" y="3"/>
                  </a:lnTo>
                  <a:lnTo>
                    <a:pt x="24" y="5"/>
                  </a:lnTo>
                  <a:lnTo>
                    <a:pt x="40" y="6"/>
                  </a:lnTo>
                  <a:lnTo>
                    <a:pt x="60" y="11"/>
                  </a:lnTo>
                  <a:lnTo>
                    <a:pt x="82" y="20"/>
                  </a:lnTo>
                  <a:lnTo>
                    <a:pt x="106" y="33"/>
                  </a:lnTo>
                  <a:lnTo>
                    <a:pt x="131" y="52"/>
                  </a:lnTo>
                  <a:lnTo>
                    <a:pt x="134" y="51"/>
                  </a:lnTo>
                  <a:lnTo>
                    <a:pt x="107" y="31"/>
                  </a:lnTo>
                  <a:lnTo>
                    <a:pt x="83" y="17"/>
                  </a:lnTo>
                  <a:lnTo>
                    <a:pt x="60" y="8"/>
                  </a:lnTo>
                  <a:lnTo>
                    <a:pt x="40" y="3"/>
                  </a:lnTo>
                  <a:lnTo>
                    <a:pt x="24" y="1"/>
                  </a:lnTo>
                  <a:lnTo>
                    <a:pt x="12" y="0"/>
                  </a:lnTo>
                  <a:lnTo>
                    <a:pt x="4" y="1"/>
                  </a:lnTo>
                  <a:lnTo>
                    <a:pt x="0" y="1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D66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0" name="Freeform 136"/>
            <p:cNvSpPr>
              <a:spLocks/>
            </p:cNvSpPr>
            <p:nvPr/>
          </p:nvSpPr>
          <p:spPr bwMode="auto">
            <a:xfrm>
              <a:off x="1250951" y="2389188"/>
              <a:ext cx="798513" cy="431800"/>
            </a:xfrm>
            <a:custGeom>
              <a:avLst/>
              <a:gdLst>
                <a:gd name="T0" fmla="*/ 772 w 1007"/>
                <a:gd name="T1" fmla="*/ 51 h 543"/>
                <a:gd name="T2" fmla="*/ 764 w 1007"/>
                <a:gd name="T3" fmla="*/ 162 h 543"/>
                <a:gd name="T4" fmla="*/ 743 w 1007"/>
                <a:gd name="T5" fmla="*/ 246 h 543"/>
                <a:gd name="T6" fmla="*/ 734 w 1007"/>
                <a:gd name="T7" fmla="*/ 249 h 543"/>
                <a:gd name="T8" fmla="*/ 709 w 1007"/>
                <a:gd name="T9" fmla="*/ 259 h 543"/>
                <a:gd name="T10" fmla="*/ 670 w 1007"/>
                <a:gd name="T11" fmla="*/ 274 h 543"/>
                <a:gd name="T12" fmla="*/ 620 w 1007"/>
                <a:gd name="T13" fmla="*/ 295 h 543"/>
                <a:gd name="T14" fmla="*/ 564 w 1007"/>
                <a:gd name="T15" fmla="*/ 324 h 543"/>
                <a:gd name="T16" fmla="*/ 505 w 1007"/>
                <a:gd name="T17" fmla="*/ 358 h 543"/>
                <a:gd name="T18" fmla="*/ 451 w 1007"/>
                <a:gd name="T19" fmla="*/ 390 h 543"/>
                <a:gd name="T20" fmla="*/ 401 w 1007"/>
                <a:gd name="T21" fmla="*/ 418 h 543"/>
                <a:gd name="T22" fmla="*/ 357 w 1007"/>
                <a:gd name="T23" fmla="*/ 437 h 543"/>
                <a:gd name="T24" fmla="*/ 321 w 1007"/>
                <a:gd name="T25" fmla="*/ 446 h 543"/>
                <a:gd name="T26" fmla="*/ 280 w 1007"/>
                <a:gd name="T27" fmla="*/ 441 h 543"/>
                <a:gd name="T28" fmla="*/ 211 w 1007"/>
                <a:gd name="T29" fmla="*/ 430 h 543"/>
                <a:gd name="T30" fmla="*/ 163 w 1007"/>
                <a:gd name="T31" fmla="*/ 425 h 543"/>
                <a:gd name="T32" fmla="*/ 152 w 1007"/>
                <a:gd name="T33" fmla="*/ 427 h 543"/>
                <a:gd name="T34" fmla="*/ 132 w 1007"/>
                <a:gd name="T35" fmla="*/ 438 h 543"/>
                <a:gd name="T36" fmla="*/ 110 w 1007"/>
                <a:gd name="T37" fmla="*/ 453 h 543"/>
                <a:gd name="T38" fmla="*/ 89 w 1007"/>
                <a:gd name="T39" fmla="*/ 463 h 543"/>
                <a:gd name="T40" fmla="*/ 69 w 1007"/>
                <a:gd name="T41" fmla="*/ 465 h 543"/>
                <a:gd name="T42" fmla="*/ 4 w 1007"/>
                <a:gd name="T43" fmla="*/ 486 h 543"/>
                <a:gd name="T44" fmla="*/ 4 w 1007"/>
                <a:gd name="T45" fmla="*/ 496 h 543"/>
                <a:gd name="T46" fmla="*/ 37 w 1007"/>
                <a:gd name="T47" fmla="*/ 504 h 543"/>
                <a:gd name="T48" fmla="*/ 67 w 1007"/>
                <a:gd name="T49" fmla="*/ 498 h 543"/>
                <a:gd name="T50" fmla="*/ 81 w 1007"/>
                <a:gd name="T51" fmla="*/ 494 h 543"/>
                <a:gd name="T52" fmla="*/ 136 w 1007"/>
                <a:gd name="T53" fmla="*/ 497 h 543"/>
                <a:gd name="T54" fmla="*/ 166 w 1007"/>
                <a:gd name="T55" fmla="*/ 509 h 543"/>
                <a:gd name="T56" fmla="*/ 212 w 1007"/>
                <a:gd name="T57" fmla="*/ 525 h 543"/>
                <a:gd name="T58" fmla="*/ 262 w 1007"/>
                <a:gd name="T59" fmla="*/ 539 h 543"/>
                <a:gd name="T60" fmla="*/ 304 w 1007"/>
                <a:gd name="T61" fmla="*/ 543 h 543"/>
                <a:gd name="T62" fmla="*/ 326 w 1007"/>
                <a:gd name="T63" fmla="*/ 539 h 543"/>
                <a:gd name="T64" fmla="*/ 349 w 1007"/>
                <a:gd name="T65" fmla="*/ 534 h 543"/>
                <a:gd name="T66" fmla="*/ 392 w 1007"/>
                <a:gd name="T67" fmla="*/ 527 h 543"/>
                <a:gd name="T68" fmla="*/ 446 w 1007"/>
                <a:gd name="T69" fmla="*/ 516 h 543"/>
                <a:gd name="T70" fmla="*/ 505 w 1007"/>
                <a:gd name="T71" fmla="*/ 503 h 543"/>
                <a:gd name="T72" fmla="*/ 560 w 1007"/>
                <a:gd name="T73" fmla="*/ 489 h 543"/>
                <a:gd name="T74" fmla="*/ 614 w 1007"/>
                <a:gd name="T75" fmla="*/ 476 h 543"/>
                <a:gd name="T76" fmla="*/ 672 w 1007"/>
                <a:gd name="T77" fmla="*/ 465 h 543"/>
                <a:gd name="T78" fmla="*/ 732 w 1007"/>
                <a:gd name="T79" fmla="*/ 450 h 543"/>
                <a:gd name="T80" fmla="*/ 788 w 1007"/>
                <a:gd name="T81" fmla="*/ 429 h 543"/>
                <a:gd name="T82" fmla="*/ 840 w 1007"/>
                <a:gd name="T83" fmla="*/ 400 h 543"/>
                <a:gd name="T84" fmla="*/ 864 w 1007"/>
                <a:gd name="T85" fmla="*/ 385 h 543"/>
                <a:gd name="T86" fmla="*/ 892 w 1007"/>
                <a:gd name="T87" fmla="*/ 374 h 543"/>
                <a:gd name="T88" fmla="*/ 914 w 1007"/>
                <a:gd name="T89" fmla="*/ 347 h 543"/>
                <a:gd name="T90" fmla="*/ 947 w 1007"/>
                <a:gd name="T91" fmla="*/ 230 h 543"/>
                <a:gd name="T92" fmla="*/ 993 w 1007"/>
                <a:gd name="T93" fmla="*/ 68 h 543"/>
                <a:gd name="T94" fmla="*/ 1005 w 1007"/>
                <a:gd name="T95" fmla="*/ 22 h 543"/>
                <a:gd name="T96" fmla="*/ 981 w 1007"/>
                <a:gd name="T97" fmla="*/ 18 h 543"/>
                <a:gd name="T98" fmla="*/ 936 w 1007"/>
                <a:gd name="T99" fmla="*/ 11 h 543"/>
                <a:gd name="T100" fmla="*/ 879 w 1007"/>
                <a:gd name="T101" fmla="*/ 5 h 543"/>
                <a:gd name="T102" fmla="*/ 823 w 1007"/>
                <a:gd name="T103" fmla="*/ 0 h 543"/>
                <a:gd name="T104" fmla="*/ 776 w 1007"/>
                <a:gd name="T105" fmla="*/ 2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07" h="543">
                  <a:moveTo>
                    <a:pt x="776" y="2"/>
                  </a:moveTo>
                  <a:lnTo>
                    <a:pt x="774" y="17"/>
                  </a:lnTo>
                  <a:lnTo>
                    <a:pt x="772" y="51"/>
                  </a:lnTo>
                  <a:lnTo>
                    <a:pt x="769" y="93"/>
                  </a:lnTo>
                  <a:lnTo>
                    <a:pt x="767" y="128"/>
                  </a:lnTo>
                  <a:lnTo>
                    <a:pt x="764" y="162"/>
                  </a:lnTo>
                  <a:lnTo>
                    <a:pt x="756" y="201"/>
                  </a:lnTo>
                  <a:lnTo>
                    <a:pt x="747" y="232"/>
                  </a:lnTo>
                  <a:lnTo>
                    <a:pt x="743" y="246"/>
                  </a:lnTo>
                  <a:lnTo>
                    <a:pt x="742" y="246"/>
                  </a:lnTo>
                  <a:lnTo>
                    <a:pt x="739" y="247"/>
                  </a:lnTo>
                  <a:lnTo>
                    <a:pt x="734" y="249"/>
                  </a:lnTo>
                  <a:lnTo>
                    <a:pt x="727" y="252"/>
                  </a:lnTo>
                  <a:lnTo>
                    <a:pt x="718" y="254"/>
                  </a:lnTo>
                  <a:lnTo>
                    <a:pt x="709" y="259"/>
                  </a:lnTo>
                  <a:lnTo>
                    <a:pt x="696" y="263"/>
                  </a:lnTo>
                  <a:lnTo>
                    <a:pt x="683" y="268"/>
                  </a:lnTo>
                  <a:lnTo>
                    <a:pt x="670" y="274"/>
                  </a:lnTo>
                  <a:lnTo>
                    <a:pt x="653" y="280"/>
                  </a:lnTo>
                  <a:lnTo>
                    <a:pt x="637" y="287"/>
                  </a:lnTo>
                  <a:lnTo>
                    <a:pt x="620" y="295"/>
                  </a:lnTo>
                  <a:lnTo>
                    <a:pt x="602" y="305"/>
                  </a:lnTo>
                  <a:lnTo>
                    <a:pt x="583" y="314"/>
                  </a:lnTo>
                  <a:lnTo>
                    <a:pt x="564" y="324"/>
                  </a:lnTo>
                  <a:lnTo>
                    <a:pt x="544" y="335"/>
                  </a:lnTo>
                  <a:lnTo>
                    <a:pt x="524" y="346"/>
                  </a:lnTo>
                  <a:lnTo>
                    <a:pt x="505" y="358"/>
                  </a:lnTo>
                  <a:lnTo>
                    <a:pt x="486" y="368"/>
                  </a:lnTo>
                  <a:lnTo>
                    <a:pt x="468" y="380"/>
                  </a:lnTo>
                  <a:lnTo>
                    <a:pt x="451" y="390"/>
                  </a:lnTo>
                  <a:lnTo>
                    <a:pt x="433" y="399"/>
                  </a:lnTo>
                  <a:lnTo>
                    <a:pt x="416" y="408"/>
                  </a:lnTo>
                  <a:lnTo>
                    <a:pt x="401" y="418"/>
                  </a:lnTo>
                  <a:lnTo>
                    <a:pt x="385" y="425"/>
                  </a:lnTo>
                  <a:lnTo>
                    <a:pt x="371" y="431"/>
                  </a:lnTo>
                  <a:lnTo>
                    <a:pt x="357" y="437"/>
                  </a:lnTo>
                  <a:lnTo>
                    <a:pt x="344" y="442"/>
                  </a:lnTo>
                  <a:lnTo>
                    <a:pt x="332" y="444"/>
                  </a:lnTo>
                  <a:lnTo>
                    <a:pt x="321" y="446"/>
                  </a:lnTo>
                  <a:lnTo>
                    <a:pt x="309" y="446"/>
                  </a:lnTo>
                  <a:lnTo>
                    <a:pt x="300" y="445"/>
                  </a:lnTo>
                  <a:lnTo>
                    <a:pt x="280" y="441"/>
                  </a:lnTo>
                  <a:lnTo>
                    <a:pt x="257" y="437"/>
                  </a:lnTo>
                  <a:lnTo>
                    <a:pt x="234" y="433"/>
                  </a:lnTo>
                  <a:lnTo>
                    <a:pt x="211" y="430"/>
                  </a:lnTo>
                  <a:lnTo>
                    <a:pt x="190" y="428"/>
                  </a:lnTo>
                  <a:lnTo>
                    <a:pt x="173" y="426"/>
                  </a:lnTo>
                  <a:lnTo>
                    <a:pt x="163" y="425"/>
                  </a:lnTo>
                  <a:lnTo>
                    <a:pt x="158" y="425"/>
                  </a:lnTo>
                  <a:lnTo>
                    <a:pt x="157" y="426"/>
                  </a:lnTo>
                  <a:lnTo>
                    <a:pt x="152" y="427"/>
                  </a:lnTo>
                  <a:lnTo>
                    <a:pt x="147" y="430"/>
                  </a:lnTo>
                  <a:lnTo>
                    <a:pt x="140" y="434"/>
                  </a:lnTo>
                  <a:lnTo>
                    <a:pt x="132" y="438"/>
                  </a:lnTo>
                  <a:lnTo>
                    <a:pt x="124" y="443"/>
                  </a:lnTo>
                  <a:lnTo>
                    <a:pt x="117" y="449"/>
                  </a:lnTo>
                  <a:lnTo>
                    <a:pt x="110" y="453"/>
                  </a:lnTo>
                  <a:lnTo>
                    <a:pt x="103" y="457"/>
                  </a:lnTo>
                  <a:lnTo>
                    <a:pt x="96" y="460"/>
                  </a:lnTo>
                  <a:lnTo>
                    <a:pt x="89" y="463"/>
                  </a:lnTo>
                  <a:lnTo>
                    <a:pt x="81" y="464"/>
                  </a:lnTo>
                  <a:lnTo>
                    <a:pt x="75" y="464"/>
                  </a:lnTo>
                  <a:lnTo>
                    <a:pt x="69" y="465"/>
                  </a:lnTo>
                  <a:lnTo>
                    <a:pt x="66" y="465"/>
                  </a:lnTo>
                  <a:lnTo>
                    <a:pt x="65" y="465"/>
                  </a:lnTo>
                  <a:lnTo>
                    <a:pt x="4" y="486"/>
                  </a:lnTo>
                  <a:lnTo>
                    <a:pt x="3" y="487"/>
                  </a:lnTo>
                  <a:lnTo>
                    <a:pt x="0" y="490"/>
                  </a:lnTo>
                  <a:lnTo>
                    <a:pt x="4" y="496"/>
                  </a:lnTo>
                  <a:lnTo>
                    <a:pt x="16" y="502"/>
                  </a:lnTo>
                  <a:lnTo>
                    <a:pt x="26" y="504"/>
                  </a:lnTo>
                  <a:lnTo>
                    <a:pt x="37" y="504"/>
                  </a:lnTo>
                  <a:lnTo>
                    <a:pt x="48" y="503"/>
                  </a:lnTo>
                  <a:lnTo>
                    <a:pt x="58" y="501"/>
                  </a:lnTo>
                  <a:lnTo>
                    <a:pt x="67" y="498"/>
                  </a:lnTo>
                  <a:lnTo>
                    <a:pt x="74" y="496"/>
                  </a:lnTo>
                  <a:lnTo>
                    <a:pt x="79" y="495"/>
                  </a:lnTo>
                  <a:lnTo>
                    <a:pt x="81" y="494"/>
                  </a:lnTo>
                  <a:lnTo>
                    <a:pt x="129" y="494"/>
                  </a:lnTo>
                  <a:lnTo>
                    <a:pt x="132" y="495"/>
                  </a:lnTo>
                  <a:lnTo>
                    <a:pt x="136" y="497"/>
                  </a:lnTo>
                  <a:lnTo>
                    <a:pt x="144" y="499"/>
                  </a:lnTo>
                  <a:lnTo>
                    <a:pt x="155" y="504"/>
                  </a:lnTo>
                  <a:lnTo>
                    <a:pt x="166" y="509"/>
                  </a:lnTo>
                  <a:lnTo>
                    <a:pt x="180" y="514"/>
                  </a:lnTo>
                  <a:lnTo>
                    <a:pt x="196" y="520"/>
                  </a:lnTo>
                  <a:lnTo>
                    <a:pt x="212" y="525"/>
                  </a:lnTo>
                  <a:lnTo>
                    <a:pt x="228" y="531"/>
                  </a:lnTo>
                  <a:lnTo>
                    <a:pt x="245" y="535"/>
                  </a:lnTo>
                  <a:lnTo>
                    <a:pt x="262" y="539"/>
                  </a:lnTo>
                  <a:lnTo>
                    <a:pt x="277" y="542"/>
                  </a:lnTo>
                  <a:lnTo>
                    <a:pt x="292" y="543"/>
                  </a:lnTo>
                  <a:lnTo>
                    <a:pt x="304" y="543"/>
                  </a:lnTo>
                  <a:lnTo>
                    <a:pt x="316" y="542"/>
                  </a:lnTo>
                  <a:lnTo>
                    <a:pt x="325" y="539"/>
                  </a:lnTo>
                  <a:lnTo>
                    <a:pt x="326" y="539"/>
                  </a:lnTo>
                  <a:lnTo>
                    <a:pt x="332" y="537"/>
                  </a:lnTo>
                  <a:lnTo>
                    <a:pt x="339" y="536"/>
                  </a:lnTo>
                  <a:lnTo>
                    <a:pt x="349" y="534"/>
                  </a:lnTo>
                  <a:lnTo>
                    <a:pt x="362" y="532"/>
                  </a:lnTo>
                  <a:lnTo>
                    <a:pt x="376" y="529"/>
                  </a:lnTo>
                  <a:lnTo>
                    <a:pt x="392" y="527"/>
                  </a:lnTo>
                  <a:lnTo>
                    <a:pt x="409" y="524"/>
                  </a:lnTo>
                  <a:lnTo>
                    <a:pt x="428" y="520"/>
                  </a:lnTo>
                  <a:lnTo>
                    <a:pt x="446" y="516"/>
                  </a:lnTo>
                  <a:lnTo>
                    <a:pt x="466" y="512"/>
                  </a:lnTo>
                  <a:lnTo>
                    <a:pt x="485" y="508"/>
                  </a:lnTo>
                  <a:lnTo>
                    <a:pt x="505" y="503"/>
                  </a:lnTo>
                  <a:lnTo>
                    <a:pt x="524" y="498"/>
                  </a:lnTo>
                  <a:lnTo>
                    <a:pt x="543" y="494"/>
                  </a:lnTo>
                  <a:lnTo>
                    <a:pt x="560" y="489"/>
                  </a:lnTo>
                  <a:lnTo>
                    <a:pt x="577" y="484"/>
                  </a:lnTo>
                  <a:lnTo>
                    <a:pt x="596" y="481"/>
                  </a:lnTo>
                  <a:lnTo>
                    <a:pt x="614" y="476"/>
                  </a:lnTo>
                  <a:lnTo>
                    <a:pt x="633" y="473"/>
                  </a:lnTo>
                  <a:lnTo>
                    <a:pt x="652" y="468"/>
                  </a:lnTo>
                  <a:lnTo>
                    <a:pt x="672" y="465"/>
                  </a:lnTo>
                  <a:lnTo>
                    <a:pt x="691" y="460"/>
                  </a:lnTo>
                  <a:lnTo>
                    <a:pt x="712" y="456"/>
                  </a:lnTo>
                  <a:lnTo>
                    <a:pt x="732" y="450"/>
                  </a:lnTo>
                  <a:lnTo>
                    <a:pt x="750" y="444"/>
                  </a:lnTo>
                  <a:lnTo>
                    <a:pt x="770" y="437"/>
                  </a:lnTo>
                  <a:lnTo>
                    <a:pt x="788" y="429"/>
                  </a:lnTo>
                  <a:lnTo>
                    <a:pt x="807" y="421"/>
                  </a:lnTo>
                  <a:lnTo>
                    <a:pt x="824" y="411"/>
                  </a:lnTo>
                  <a:lnTo>
                    <a:pt x="840" y="400"/>
                  </a:lnTo>
                  <a:lnTo>
                    <a:pt x="856" y="388"/>
                  </a:lnTo>
                  <a:lnTo>
                    <a:pt x="858" y="388"/>
                  </a:lnTo>
                  <a:lnTo>
                    <a:pt x="864" y="385"/>
                  </a:lnTo>
                  <a:lnTo>
                    <a:pt x="872" y="383"/>
                  </a:lnTo>
                  <a:lnTo>
                    <a:pt x="881" y="380"/>
                  </a:lnTo>
                  <a:lnTo>
                    <a:pt x="892" y="374"/>
                  </a:lnTo>
                  <a:lnTo>
                    <a:pt x="901" y="367"/>
                  </a:lnTo>
                  <a:lnTo>
                    <a:pt x="909" y="359"/>
                  </a:lnTo>
                  <a:lnTo>
                    <a:pt x="914" y="347"/>
                  </a:lnTo>
                  <a:lnTo>
                    <a:pt x="920" y="324"/>
                  </a:lnTo>
                  <a:lnTo>
                    <a:pt x="932" y="283"/>
                  </a:lnTo>
                  <a:lnTo>
                    <a:pt x="947" y="230"/>
                  </a:lnTo>
                  <a:lnTo>
                    <a:pt x="963" y="172"/>
                  </a:lnTo>
                  <a:lnTo>
                    <a:pt x="979" y="117"/>
                  </a:lnTo>
                  <a:lnTo>
                    <a:pt x="993" y="68"/>
                  </a:lnTo>
                  <a:lnTo>
                    <a:pt x="1004" y="35"/>
                  </a:lnTo>
                  <a:lnTo>
                    <a:pt x="1007" y="22"/>
                  </a:lnTo>
                  <a:lnTo>
                    <a:pt x="1005" y="22"/>
                  </a:lnTo>
                  <a:lnTo>
                    <a:pt x="1000" y="21"/>
                  </a:lnTo>
                  <a:lnTo>
                    <a:pt x="992" y="20"/>
                  </a:lnTo>
                  <a:lnTo>
                    <a:pt x="981" y="18"/>
                  </a:lnTo>
                  <a:lnTo>
                    <a:pt x="967" y="15"/>
                  </a:lnTo>
                  <a:lnTo>
                    <a:pt x="952" y="13"/>
                  </a:lnTo>
                  <a:lnTo>
                    <a:pt x="936" y="11"/>
                  </a:lnTo>
                  <a:lnTo>
                    <a:pt x="917" y="9"/>
                  </a:lnTo>
                  <a:lnTo>
                    <a:pt x="899" y="6"/>
                  </a:lnTo>
                  <a:lnTo>
                    <a:pt x="879" y="5"/>
                  </a:lnTo>
                  <a:lnTo>
                    <a:pt x="860" y="3"/>
                  </a:lnTo>
                  <a:lnTo>
                    <a:pt x="841" y="2"/>
                  </a:lnTo>
                  <a:lnTo>
                    <a:pt x="823" y="0"/>
                  </a:lnTo>
                  <a:lnTo>
                    <a:pt x="805" y="0"/>
                  </a:lnTo>
                  <a:lnTo>
                    <a:pt x="789" y="0"/>
                  </a:lnTo>
                  <a:lnTo>
                    <a:pt x="776" y="2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1" name="Freeform 137"/>
            <p:cNvSpPr>
              <a:spLocks/>
            </p:cNvSpPr>
            <p:nvPr/>
          </p:nvSpPr>
          <p:spPr bwMode="auto">
            <a:xfrm>
              <a:off x="1847851" y="2108200"/>
              <a:ext cx="238125" cy="392113"/>
            </a:xfrm>
            <a:custGeom>
              <a:avLst/>
              <a:gdLst>
                <a:gd name="T0" fmla="*/ 156 w 301"/>
                <a:gd name="T1" fmla="*/ 4 h 494"/>
                <a:gd name="T2" fmla="*/ 161 w 301"/>
                <a:gd name="T3" fmla="*/ 3 h 494"/>
                <a:gd name="T4" fmla="*/ 173 w 301"/>
                <a:gd name="T5" fmla="*/ 1 h 494"/>
                <a:gd name="T6" fmla="*/ 191 w 301"/>
                <a:gd name="T7" fmla="*/ 0 h 494"/>
                <a:gd name="T8" fmla="*/ 212 w 301"/>
                <a:gd name="T9" fmla="*/ 0 h 494"/>
                <a:gd name="T10" fmla="*/ 235 w 301"/>
                <a:gd name="T11" fmla="*/ 3 h 494"/>
                <a:gd name="T12" fmla="*/ 257 w 301"/>
                <a:gd name="T13" fmla="*/ 12 h 494"/>
                <a:gd name="T14" fmla="*/ 277 w 301"/>
                <a:gd name="T15" fmla="*/ 28 h 494"/>
                <a:gd name="T16" fmla="*/ 292 w 301"/>
                <a:gd name="T17" fmla="*/ 51 h 494"/>
                <a:gd name="T18" fmla="*/ 300 w 301"/>
                <a:gd name="T19" fmla="*/ 92 h 494"/>
                <a:gd name="T20" fmla="*/ 301 w 301"/>
                <a:gd name="T21" fmla="*/ 152 h 494"/>
                <a:gd name="T22" fmla="*/ 298 w 301"/>
                <a:gd name="T23" fmla="*/ 224 h 494"/>
                <a:gd name="T24" fmla="*/ 291 w 301"/>
                <a:gd name="T25" fmla="*/ 300 h 494"/>
                <a:gd name="T26" fmla="*/ 283 w 301"/>
                <a:gd name="T27" fmla="*/ 374 h 494"/>
                <a:gd name="T28" fmla="*/ 275 w 301"/>
                <a:gd name="T29" fmla="*/ 435 h 494"/>
                <a:gd name="T30" fmla="*/ 269 w 301"/>
                <a:gd name="T31" fmla="*/ 478 h 494"/>
                <a:gd name="T32" fmla="*/ 267 w 301"/>
                <a:gd name="T33" fmla="*/ 494 h 494"/>
                <a:gd name="T34" fmla="*/ 265 w 301"/>
                <a:gd name="T35" fmla="*/ 493 h 494"/>
                <a:gd name="T36" fmla="*/ 262 w 301"/>
                <a:gd name="T37" fmla="*/ 489 h 494"/>
                <a:gd name="T38" fmla="*/ 255 w 301"/>
                <a:gd name="T39" fmla="*/ 485 h 494"/>
                <a:gd name="T40" fmla="*/ 247 w 301"/>
                <a:gd name="T41" fmla="*/ 479 h 494"/>
                <a:gd name="T42" fmla="*/ 237 w 301"/>
                <a:gd name="T43" fmla="*/ 471 h 494"/>
                <a:gd name="T44" fmla="*/ 224 w 301"/>
                <a:gd name="T45" fmla="*/ 464 h 494"/>
                <a:gd name="T46" fmla="*/ 209 w 301"/>
                <a:gd name="T47" fmla="*/ 455 h 494"/>
                <a:gd name="T48" fmla="*/ 193 w 301"/>
                <a:gd name="T49" fmla="*/ 447 h 494"/>
                <a:gd name="T50" fmla="*/ 173 w 301"/>
                <a:gd name="T51" fmla="*/ 439 h 494"/>
                <a:gd name="T52" fmla="*/ 154 w 301"/>
                <a:gd name="T53" fmla="*/ 432 h 494"/>
                <a:gd name="T54" fmla="*/ 132 w 301"/>
                <a:gd name="T55" fmla="*/ 426 h 494"/>
                <a:gd name="T56" fmla="*/ 108 w 301"/>
                <a:gd name="T57" fmla="*/ 421 h 494"/>
                <a:gd name="T58" fmla="*/ 83 w 301"/>
                <a:gd name="T59" fmla="*/ 418 h 494"/>
                <a:gd name="T60" fmla="*/ 57 w 301"/>
                <a:gd name="T61" fmla="*/ 417 h 494"/>
                <a:gd name="T62" fmla="*/ 29 w 301"/>
                <a:gd name="T63" fmla="*/ 418 h 494"/>
                <a:gd name="T64" fmla="*/ 0 w 301"/>
                <a:gd name="T65" fmla="*/ 422 h 494"/>
                <a:gd name="T66" fmla="*/ 5 w 301"/>
                <a:gd name="T67" fmla="*/ 407 h 494"/>
                <a:gd name="T68" fmla="*/ 18 w 301"/>
                <a:gd name="T69" fmla="*/ 366 h 494"/>
                <a:gd name="T70" fmla="*/ 36 w 301"/>
                <a:gd name="T71" fmla="*/ 307 h 494"/>
                <a:gd name="T72" fmla="*/ 58 w 301"/>
                <a:gd name="T73" fmla="*/ 238 h 494"/>
                <a:gd name="T74" fmla="*/ 83 w 301"/>
                <a:gd name="T75" fmla="*/ 165 h 494"/>
                <a:gd name="T76" fmla="*/ 110 w 301"/>
                <a:gd name="T77" fmla="*/ 97 h 494"/>
                <a:gd name="T78" fmla="*/ 134 w 301"/>
                <a:gd name="T79" fmla="*/ 41 h 494"/>
                <a:gd name="T80" fmla="*/ 156 w 301"/>
                <a:gd name="T81" fmla="*/ 4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1" h="494">
                  <a:moveTo>
                    <a:pt x="156" y="4"/>
                  </a:moveTo>
                  <a:lnTo>
                    <a:pt x="161" y="3"/>
                  </a:lnTo>
                  <a:lnTo>
                    <a:pt x="173" y="1"/>
                  </a:lnTo>
                  <a:lnTo>
                    <a:pt x="191" y="0"/>
                  </a:lnTo>
                  <a:lnTo>
                    <a:pt x="212" y="0"/>
                  </a:lnTo>
                  <a:lnTo>
                    <a:pt x="235" y="3"/>
                  </a:lnTo>
                  <a:lnTo>
                    <a:pt x="257" y="12"/>
                  </a:lnTo>
                  <a:lnTo>
                    <a:pt x="277" y="28"/>
                  </a:lnTo>
                  <a:lnTo>
                    <a:pt x="292" y="51"/>
                  </a:lnTo>
                  <a:lnTo>
                    <a:pt x="300" y="92"/>
                  </a:lnTo>
                  <a:lnTo>
                    <a:pt x="301" y="152"/>
                  </a:lnTo>
                  <a:lnTo>
                    <a:pt x="298" y="224"/>
                  </a:lnTo>
                  <a:lnTo>
                    <a:pt x="291" y="300"/>
                  </a:lnTo>
                  <a:lnTo>
                    <a:pt x="283" y="374"/>
                  </a:lnTo>
                  <a:lnTo>
                    <a:pt x="275" y="435"/>
                  </a:lnTo>
                  <a:lnTo>
                    <a:pt x="269" y="478"/>
                  </a:lnTo>
                  <a:lnTo>
                    <a:pt x="267" y="494"/>
                  </a:lnTo>
                  <a:lnTo>
                    <a:pt x="265" y="493"/>
                  </a:lnTo>
                  <a:lnTo>
                    <a:pt x="262" y="489"/>
                  </a:lnTo>
                  <a:lnTo>
                    <a:pt x="255" y="485"/>
                  </a:lnTo>
                  <a:lnTo>
                    <a:pt x="247" y="479"/>
                  </a:lnTo>
                  <a:lnTo>
                    <a:pt x="237" y="471"/>
                  </a:lnTo>
                  <a:lnTo>
                    <a:pt x="224" y="464"/>
                  </a:lnTo>
                  <a:lnTo>
                    <a:pt x="209" y="455"/>
                  </a:lnTo>
                  <a:lnTo>
                    <a:pt x="193" y="447"/>
                  </a:lnTo>
                  <a:lnTo>
                    <a:pt x="173" y="439"/>
                  </a:lnTo>
                  <a:lnTo>
                    <a:pt x="154" y="432"/>
                  </a:lnTo>
                  <a:lnTo>
                    <a:pt x="132" y="426"/>
                  </a:lnTo>
                  <a:lnTo>
                    <a:pt x="108" y="421"/>
                  </a:lnTo>
                  <a:lnTo>
                    <a:pt x="83" y="418"/>
                  </a:lnTo>
                  <a:lnTo>
                    <a:pt x="57" y="417"/>
                  </a:lnTo>
                  <a:lnTo>
                    <a:pt x="29" y="418"/>
                  </a:lnTo>
                  <a:lnTo>
                    <a:pt x="0" y="422"/>
                  </a:lnTo>
                  <a:lnTo>
                    <a:pt x="5" y="407"/>
                  </a:lnTo>
                  <a:lnTo>
                    <a:pt x="18" y="366"/>
                  </a:lnTo>
                  <a:lnTo>
                    <a:pt x="36" y="307"/>
                  </a:lnTo>
                  <a:lnTo>
                    <a:pt x="58" y="238"/>
                  </a:lnTo>
                  <a:lnTo>
                    <a:pt x="83" y="165"/>
                  </a:lnTo>
                  <a:lnTo>
                    <a:pt x="110" y="97"/>
                  </a:lnTo>
                  <a:lnTo>
                    <a:pt x="134" y="41"/>
                  </a:lnTo>
                  <a:lnTo>
                    <a:pt x="156" y="4"/>
                  </a:lnTo>
                  <a:close/>
                </a:path>
              </a:pathLst>
            </a:custGeom>
            <a:solidFill>
              <a:srgbClr val="FFE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2" name="Freeform 138"/>
            <p:cNvSpPr>
              <a:spLocks/>
            </p:cNvSpPr>
            <p:nvPr/>
          </p:nvSpPr>
          <p:spPr bwMode="auto">
            <a:xfrm>
              <a:off x="1833563" y="2171700"/>
              <a:ext cx="133350" cy="268288"/>
            </a:xfrm>
            <a:custGeom>
              <a:avLst/>
              <a:gdLst>
                <a:gd name="T0" fmla="*/ 168 w 168"/>
                <a:gd name="T1" fmla="*/ 0 h 340"/>
                <a:gd name="T2" fmla="*/ 160 w 168"/>
                <a:gd name="T3" fmla="*/ 8 h 340"/>
                <a:gd name="T4" fmla="*/ 141 w 168"/>
                <a:gd name="T5" fmla="*/ 31 h 340"/>
                <a:gd name="T6" fmla="*/ 114 w 168"/>
                <a:gd name="T7" fmla="*/ 66 h 340"/>
                <a:gd name="T8" fmla="*/ 84 w 168"/>
                <a:gd name="T9" fmla="*/ 111 h 340"/>
                <a:gd name="T10" fmla="*/ 57 w 168"/>
                <a:gd name="T11" fmla="*/ 163 h 340"/>
                <a:gd name="T12" fmla="*/ 35 w 168"/>
                <a:gd name="T13" fmla="*/ 220 h 340"/>
                <a:gd name="T14" fmla="*/ 25 w 168"/>
                <a:gd name="T15" fmla="*/ 280 h 340"/>
                <a:gd name="T16" fmla="*/ 32 w 168"/>
                <a:gd name="T17" fmla="*/ 340 h 340"/>
                <a:gd name="T18" fmla="*/ 31 w 168"/>
                <a:gd name="T19" fmla="*/ 338 h 340"/>
                <a:gd name="T20" fmla="*/ 28 w 168"/>
                <a:gd name="T21" fmla="*/ 333 h 340"/>
                <a:gd name="T22" fmla="*/ 22 w 168"/>
                <a:gd name="T23" fmla="*/ 325 h 340"/>
                <a:gd name="T24" fmla="*/ 16 w 168"/>
                <a:gd name="T25" fmla="*/ 313 h 340"/>
                <a:gd name="T26" fmla="*/ 9 w 168"/>
                <a:gd name="T27" fmla="*/ 300 h 340"/>
                <a:gd name="T28" fmla="*/ 5 w 168"/>
                <a:gd name="T29" fmla="*/ 282 h 340"/>
                <a:gd name="T30" fmla="*/ 1 w 168"/>
                <a:gd name="T31" fmla="*/ 263 h 340"/>
                <a:gd name="T32" fmla="*/ 0 w 168"/>
                <a:gd name="T33" fmla="*/ 241 h 340"/>
                <a:gd name="T34" fmla="*/ 1 w 168"/>
                <a:gd name="T35" fmla="*/ 218 h 340"/>
                <a:gd name="T36" fmla="*/ 7 w 168"/>
                <a:gd name="T37" fmla="*/ 191 h 340"/>
                <a:gd name="T38" fmla="*/ 17 w 168"/>
                <a:gd name="T39" fmla="*/ 164 h 340"/>
                <a:gd name="T40" fmla="*/ 33 w 168"/>
                <a:gd name="T41" fmla="*/ 134 h 340"/>
                <a:gd name="T42" fmla="*/ 57 w 168"/>
                <a:gd name="T43" fmla="*/ 101 h 340"/>
                <a:gd name="T44" fmla="*/ 85 w 168"/>
                <a:gd name="T45" fmla="*/ 69 h 340"/>
                <a:gd name="T46" fmla="*/ 122 w 168"/>
                <a:gd name="T47" fmla="*/ 36 h 340"/>
                <a:gd name="T48" fmla="*/ 168 w 168"/>
                <a:gd name="T49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8" h="340">
                  <a:moveTo>
                    <a:pt x="168" y="0"/>
                  </a:moveTo>
                  <a:lnTo>
                    <a:pt x="160" y="8"/>
                  </a:lnTo>
                  <a:lnTo>
                    <a:pt x="141" y="31"/>
                  </a:lnTo>
                  <a:lnTo>
                    <a:pt x="114" y="66"/>
                  </a:lnTo>
                  <a:lnTo>
                    <a:pt x="84" y="111"/>
                  </a:lnTo>
                  <a:lnTo>
                    <a:pt x="57" y="163"/>
                  </a:lnTo>
                  <a:lnTo>
                    <a:pt x="35" y="220"/>
                  </a:lnTo>
                  <a:lnTo>
                    <a:pt x="25" y="280"/>
                  </a:lnTo>
                  <a:lnTo>
                    <a:pt x="32" y="340"/>
                  </a:lnTo>
                  <a:lnTo>
                    <a:pt x="31" y="338"/>
                  </a:lnTo>
                  <a:lnTo>
                    <a:pt x="28" y="333"/>
                  </a:lnTo>
                  <a:lnTo>
                    <a:pt x="22" y="325"/>
                  </a:lnTo>
                  <a:lnTo>
                    <a:pt x="16" y="313"/>
                  </a:lnTo>
                  <a:lnTo>
                    <a:pt x="9" y="300"/>
                  </a:lnTo>
                  <a:lnTo>
                    <a:pt x="5" y="282"/>
                  </a:lnTo>
                  <a:lnTo>
                    <a:pt x="1" y="263"/>
                  </a:lnTo>
                  <a:lnTo>
                    <a:pt x="0" y="241"/>
                  </a:lnTo>
                  <a:lnTo>
                    <a:pt x="1" y="218"/>
                  </a:lnTo>
                  <a:lnTo>
                    <a:pt x="7" y="191"/>
                  </a:lnTo>
                  <a:lnTo>
                    <a:pt x="17" y="164"/>
                  </a:lnTo>
                  <a:lnTo>
                    <a:pt x="33" y="134"/>
                  </a:lnTo>
                  <a:lnTo>
                    <a:pt x="57" y="101"/>
                  </a:lnTo>
                  <a:lnTo>
                    <a:pt x="85" y="69"/>
                  </a:lnTo>
                  <a:lnTo>
                    <a:pt x="122" y="36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E8A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3" name="Freeform 139"/>
            <p:cNvSpPr>
              <a:spLocks/>
            </p:cNvSpPr>
            <p:nvPr/>
          </p:nvSpPr>
          <p:spPr bwMode="auto">
            <a:xfrm>
              <a:off x="1849438" y="2408238"/>
              <a:ext cx="215900" cy="65088"/>
            </a:xfrm>
            <a:custGeom>
              <a:avLst/>
              <a:gdLst>
                <a:gd name="T0" fmla="*/ 0 w 272"/>
                <a:gd name="T1" fmla="*/ 13 h 82"/>
                <a:gd name="T2" fmla="*/ 0 w 272"/>
                <a:gd name="T3" fmla="*/ 13 h 82"/>
                <a:gd name="T4" fmla="*/ 2 w 272"/>
                <a:gd name="T5" fmla="*/ 12 h 82"/>
                <a:gd name="T6" fmla="*/ 7 w 272"/>
                <a:gd name="T7" fmla="*/ 11 h 82"/>
                <a:gd name="T8" fmla="*/ 14 w 272"/>
                <a:gd name="T9" fmla="*/ 9 h 82"/>
                <a:gd name="T10" fmla="*/ 24 w 272"/>
                <a:gd name="T11" fmla="*/ 6 h 82"/>
                <a:gd name="T12" fmla="*/ 37 w 272"/>
                <a:gd name="T13" fmla="*/ 5 h 82"/>
                <a:gd name="T14" fmla="*/ 50 w 272"/>
                <a:gd name="T15" fmla="*/ 3 h 82"/>
                <a:gd name="T16" fmla="*/ 67 w 272"/>
                <a:gd name="T17" fmla="*/ 2 h 82"/>
                <a:gd name="T18" fmla="*/ 85 w 272"/>
                <a:gd name="T19" fmla="*/ 3 h 82"/>
                <a:gd name="T20" fmla="*/ 105 w 272"/>
                <a:gd name="T21" fmla="*/ 4 h 82"/>
                <a:gd name="T22" fmla="*/ 125 w 272"/>
                <a:gd name="T23" fmla="*/ 8 h 82"/>
                <a:gd name="T24" fmla="*/ 147 w 272"/>
                <a:gd name="T25" fmla="*/ 13 h 82"/>
                <a:gd name="T26" fmla="*/ 170 w 272"/>
                <a:gd name="T27" fmla="*/ 21 h 82"/>
                <a:gd name="T28" fmla="*/ 194 w 272"/>
                <a:gd name="T29" fmla="*/ 32 h 82"/>
                <a:gd name="T30" fmla="*/ 219 w 272"/>
                <a:gd name="T31" fmla="*/ 46 h 82"/>
                <a:gd name="T32" fmla="*/ 244 w 272"/>
                <a:gd name="T33" fmla="*/ 62 h 82"/>
                <a:gd name="T34" fmla="*/ 269 w 272"/>
                <a:gd name="T35" fmla="*/ 82 h 82"/>
                <a:gd name="T36" fmla="*/ 272 w 272"/>
                <a:gd name="T37" fmla="*/ 80 h 82"/>
                <a:gd name="T38" fmla="*/ 258 w 272"/>
                <a:gd name="T39" fmla="*/ 69 h 82"/>
                <a:gd name="T40" fmla="*/ 245 w 272"/>
                <a:gd name="T41" fmla="*/ 58 h 82"/>
                <a:gd name="T42" fmla="*/ 231 w 272"/>
                <a:gd name="T43" fmla="*/ 49 h 82"/>
                <a:gd name="T44" fmla="*/ 219 w 272"/>
                <a:gd name="T45" fmla="*/ 41 h 82"/>
                <a:gd name="T46" fmla="*/ 206 w 272"/>
                <a:gd name="T47" fmla="*/ 34 h 82"/>
                <a:gd name="T48" fmla="*/ 193 w 272"/>
                <a:gd name="T49" fmla="*/ 27 h 82"/>
                <a:gd name="T50" fmla="*/ 181 w 272"/>
                <a:gd name="T51" fmla="*/ 21 h 82"/>
                <a:gd name="T52" fmla="*/ 168 w 272"/>
                <a:gd name="T53" fmla="*/ 17 h 82"/>
                <a:gd name="T54" fmla="*/ 156 w 272"/>
                <a:gd name="T55" fmla="*/ 13 h 82"/>
                <a:gd name="T56" fmla="*/ 145 w 272"/>
                <a:gd name="T57" fmla="*/ 10 h 82"/>
                <a:gd name="T58" fmla="*/ 133 w 272"/>
                <a:gd name="T59" fmla="*/ 6 h 82"/>
                <a:gd name="T60" fmla="*/ 123 w 272"/>
                <a:gd name="T61" fmla="*/ 4 h 82"/>
                <a:gd name="T62" fmla="*/ 113 w 272"/>
                <a:gd name="T63" fmla="*/ 2 h 82"/>
                <a:gd name="T64" fmla="*/ 102 w 272"/>
                <a:gd name="T65" fmla="*/ 1 h 82"/>
                <a:gd name="T66" fmla="*/ 93 w 272"/>
                <a:gd name="T67" fmla="*/ 1 h 82"/>
                <a:gd name="T68" fmla="*/ 84 w 272"/>
                <a:gd name="T69" fmla="*/ 0 h 82"/>
                <a:gd name="T70" fmla="*/ 65 w 272"/>
                <a:gd name="T71" fmla="*/ 0 h 82"/>
                <a:gd name="T72" fmla="*/ 49 w 272"/>
                <a:gd name="T73" fmla="*/ 1 h 82"/>
                <a:gd name="T74" fmla="*/ 36 w 272"/>
                <a:gd name="T75" fmla="*/ 2 h 82"/>
                <a:gd name="T76" fmla="*/ 23 w 272"/>
                <a:gd name="T77" fmla="*/ 4 h 82"/>
                <a:gd name="T78" fmla="*/ 12 w 272"/>
                <a:gd name="T79" fmla="*/ 6 h 82"/>
                <a:gd name="T80" fmla="*/ 6 w 272"/>
                <a:gd name="T81" fmla="*/ 8 h 82"/>
                <a:gd name="T82" fmla="*/ 1 w 272"/>
                <a:gd name="T83" fmla="*/ 10 h 82"/>
                <a:gd name="T84" fmla="*/ 0 w 272"/>
                <a:gd name="T85" fmla="*/ 10 h 82"/>
                <a:gd name="T86" fmla="*/ 0 w 272"/>
                <a:gd name="T87" fmla="*/ 1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2" h="82">
                  <a:moveTo>
                    <a:pt x="0" y="13"/>
                  </a:moveTo>
                  <a:lnTo>
                    <a:pt x="0" y="13"/>
                  </a:lnTo>
                  <a:lnTo>
                    <a:pt x="2" y="12"/>
                  </a:lnTo>
                  <a:lnTo>
                    <a:pt x="7" y="11"/>
                  </a:lnTo>
                  <a:lnTo>
                    <a:pt x="14" y="9"/>
                  </a:lnTo>
                  <a:lnTo>
                    <a:pt x="24" y="6"/>
                  </a:lnTo>
                  <a:lnTo>
                    <a:pt x="37" y="5"/>
                  </a:lnTo>
                  <a:lnTo>
                    <a:pt x="50" y="3"/>
                  </a:lnTo>
                  <a:lnTo>
                    <a:pt x="67" y="2"/>
                  </a:lnTo>
                  <a:lnTo>
                    <a:pt x="85" y="3"/>
                  </a:lnTo>
                  <a:lnTo>
                    <a:pt x="105" y="4"/>
                  </a:lnTo>
                  <a:lnTo>
                    <a:pt x="125" y="8"/>
                  </a:lnTo>
                  <a:lnTo>
                    <a:pt x="147" y="13"/>
                  </a:lnTo>
                  <a:lnTo>
                    <a:pt x="170" y="21"/>
                  </a:lnTo>
                  <a:lnTo>
                    <a:pt x="194" y="32"/>
                  </a:lnTo>
                  <a:lnTo>
                    <a:pt x="219" y="46"/>
                  </a:lnTo>
                  <a:lnTo>
                    <a:pt x="244" y="62"/>
                  </a:lnTo>
                  <a:lnTo>
                    <a:pt x="269" y="82"/>
                  </a:lnTo>
                  <a:lnTo>
                    <a:pt x="272" y="80"/>
                  </a:lnTo>
                  <a:lnTo>
                    <a:pt x="258" y="69"/>
                  </a:lnTo>
                  <a:lnTo>
                    <a:pt x="245" y="58"/>
                  </a:lnTo>
                  <a:lnTo>
                    <a:pt x="231" y="49"/>
                  </a:lnTo>
                  <a:lnTo>
                    <a:pt x="219" y="41"/>
                  </a:lnTo>
                  <a:lnTo>
                    <a:pt x="206" y="34"/>
                  </a:lnTo>
                  <a:lnTo>
                    <a:pt x="193" y="27"/>
                  </a:lnTo>
                  <a:lnTo>
                    <a:pt x="181" y="21"/>
                  </a:lnTo>
                  <a:lnTo>
                    <a:pt x="168" y="17"/>
                  </a:lnTo>
                  <a:lnTo>
                    <a:pt x="156" y="13"/>
                  </a:lnTo>
                  <a:lnTo>
                    <a:pt x="145" y="10"/>
                  </a:lnTo>
                  <a:lnTo>
                    <a:pt x="133" y="6"/>
                  </a:lnTo>
                  <a:lnTo>
                    <a:pt x="123" y="4"/>
                  </a:lnTo>
                  <a:lnTo>
                    <a:pt x="113" y="2"/>
                  </a:lnTo>
                  <a:lnTo>
                    <a:pt x="102" y="1"/>
                  </a:lnTo>
                  <a:lnTo>
                    <a:pt x="93" y="1"/>
                  </a:lnTo>
                  <a:lnTo>
                    <a:pt x="84" y="0"/>
                  </a:lnTo>
                  <a:lnTo>
                    <a:pt x="65" y="0"/>
                  </a:lnTo>
                  <a:lnTo>
                    <a:pt x="49" y="1"/>
                  </a:lnTo>
                  <a:lnTo>
                    <a:pt x="36" y="2"/>
                  </a:lnTo>
                  <a:lnTo>
                    <a:pt x="23" y="4"/>
                  </a:lnTo>
                  <a:lnTo>
                    <a:pt x="12" y="6"/>
                  </a:lnTo>
                  <a:lnTo>
                    <a:pt x="6" y="8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66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4" name="Freeform 140"/>
            <p:cNvSpPr>
              <a:spLocks/>
            </p:cNvSpPr>
            <p:nvPr/>
          </p:nvSpPr>
          <p:spPr bwMode="auto">
            <a:xfrm>
              <a:off x="1089026" y="2309813"/>
              <a:ext cx="112713" cy="52388"/>
            </a:xfrm>
            <a:custGeom>
              <a:avLst/>
              <a:gdLst>
                <a:gd name="T0" fmla="*/ 0 w 143"/>
                <a:gd name="T1" fmla="*/ 7 h 66"/>
                <a:gd name="T2" fmla="*/ 0 w 143"/>
                <a:gd name="T3" fmla="*/ 12 h 66"/>
                <a:gd name="T4" fmla="*/ 4 w 143"/>
                <a:gd name="T5" fmla="*/ 24 h 66"/>
                <a:gd name="T6" fmla="*/ 11 w 143"/>
                <a:gd name="T7" fmla="*/ 39 h 66"/>
                <a:gd name="T8" fmla="*/ 26 w 143"/>
                <a:gd name="T9" fmla="*/ 54 h 66"/>
                <a:gd name="T10" fmla="*/ 36 w 143"/>
                <a:gd name="T11" fmla="*/ 60 h 66"/>
                <a:gd name="T12" fmla="*/ 48 w 143"/>
                <a:gd name="T13" fmla="*/ 64 h 66"/>
                <a:gd name="T14" fmla="*/ 59 w 143"/>
                <a:gd name="T15" fmla="*/ 66 h 66"/>
                <a:gd name="T16" fmla="*/ 72 w 143"/>
                <a:gd name="T17" fmla="*/ 66 h 66"/>
                <a:gd name="T18" fmla="*/ 83 w 143"/>
                <a:gd name="T19" fmla="*/ 66 h 66"/>
                <a:gd name="T20" fmla="*/ 95 w 143"/>
                <a:gd name="T21" fmla="*/ 64 h 66"/>
                <a:gd name="T22" fmla="*/ 104 w 143"/>
                <a:gd name="T23" fmla="*/ 61 h 66"/>
                <a:gd name="T24" fmla="*/ 112 w 143"/>
                <a:gd name="T25" fmla="*/ 58 h 66"/>
                <a:gd name="T26" fmla="*/ 131 w 143"/>
                <a:gd name="T27" fmla="*/ 41 h 66"/>
                <a:gd name="T28" fmla="*/ 140 w 143"/>
                <a:gd name="T29" fmla="*/ 22 h 66"/>
                <a:gd name="T30" fmla="*/ 143 w 143"/>
                <a:gd name="T31" fmla="*/ 7 h 66"/>
                <a:gd name="T32" fmla="*/ 143 w 143"/>
                <a:gd name="T33" fmla="*/ 0 h 66"/>
                <a:gd name="T34" fmla="*/ 0 w 143"/>
                <a:gd name="T35" fmla="*/ 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3" h="66">
                  <a:moveTo>
                    <a:pt x="0" y="7"/>
                  </a:moveTo>
                  <a:lnTo>
                    <a:pt x="0" y="12"/>
                  </a:lnTo>
                  <a:lnTo>
                    <a:pt x="4" y="24"/>
                  </a:lnTo>
                  <a:lnTo>
                    <a:pt x="11" y="39"/>
                  </a:lnTo>
                  <a:lnTo>
                    <a:pt x="26" y="54"/>
                  </a:lnTo>
                  <a:lnTo>
                    <a:pt x="36" y="60"/>
                  </a:lnTo>
                  <a:lnTo>
                    <a:pt x="48" y="64"/>
                  </a:lnTo>
                  <a:lnTo>
                    <a:pt x="59" y="66"/>
                  </a:lnTo>
                  <a:lnTo>
                    <a:pt x="72" y="66"/>
                  </a:lnTo>
                  <a:lnTo>
                    <a:pt x="83" y="66"/>
                  </a:lnTo>
                  <a:lnTo>
                    <a:pt x="95" y="64"/>
                  </a:lnTo>
                  <a:lnTo>
                    <a:pt x="104" y="61"/>
                  </a:lnTo>
                  <a:lnTo>
                    <a:pt x="112" y="58"/>
                  </a:lnTo>
                  <a:lnTo>
                    <a:pt x="131" y="41"/>
                  </a:lnTo>
                  <a:lnTo>
                    <a:pt x="140" y="22"/>
                  </a:lnTo>
                  <a:lnTo>
                    <a:pt x="143" y="7"/>
                  </a:lnTo>
                  <a:lnTo>
                    <a:pt x="143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910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" name="Freeform 141"/>
            <p:cNvSpPr>
              <a:spLocks/>
            </p:cNvSpPr>
            <p:nvPr/>
          </p:nvSpPr>
          <p:spPr bwMode="auto">
            <a:xfrm>
              <a:off x="1011238" y="2225675"/>
              <a:ext cx="85725" cy="100013"/>
            </a:xfrm>
            <a:custGeom>
              <a:avLst/>
              <a:gdLst>
                <a:gd name="T0" fmla="*/ 27 w 108"/>
                <a:gd name="T1" fmla="*/ 0 h 128"/>
                <a:gd name="T2" fmla="*/ 24 w 108"/>
                <a:gd name="T3" fmla="*/ 3 h 128"/>
                <a:gd name="T4" fmla="*/ 15 w 108"/>
                <a:gd name="T5" fmla="*/ 12 h 128"/>
                <a:gd name="T6" fmla="*/ 5 w 108"/>
                <a:gd name="T7" fmla="*/ 27 h 128"/>
                <a:gd name="T8" fmla="*/ 0 w 108"/>
                <a:gd name="T9" fmla="*/ 47 h 128"/>
                <a:gd name="T10" fmla="*/ 1 w 108"/>
                <a:gd name="T11" fmla="*/ 59 h 128"/>
                <a:gd name="T12" fmla="*/ 3 w 108"/>
                <a:gd name="T13" fmla="*/ 70 h 128"/>
                <a:gd name="T14" fmla="*/ 9 w 108"/>
                <a:gd name="T15" fmla="*/ 82 h 128"/>
                <a:gd name="T16" fmla="*/ 15 w 108"/>
                <a:gd name="T17" fmla="*/ 92 h 128"/>
                <a:gd name="T18" fmla="*/ 22 w 108"/>
                <a:gd name="T19" fmla="*/ 103 h 128"/>
                <a:gd name="T20" fmla="*/ 30 w 108"/>
                <a:gd name="T21" fmla="*/ 111 h 128"/>
                <a:gd name="T22" fmla="*/ 37 w 108"/>
                <a:gd name="T23" fmla="*/ 118 h 128"/>
                <a:gd name="T24" fmla="*/ 43 w 108"/>
                <a:gd name="T25" fmla="*/ 122 h 128"/>
                <a:gd name="T26" fmla="*/ 55 w 108"/>
                <a:gd name="T27" fmla="*/ 127 h 128"/>
                <a:gd name="T28" fmla="*/ 68 w 108"/>
                <a:gd name="T29" fmla="*/ 128 h 128"/>
                <a:gd name="T30" fmla="*/ 78 w 108"/>
                <a:gd name="T31" fmla="*/ 128 h 128"/>
                <a:gd name="T32" fmla="*/ 88 w 108"/>
                <a:gd name="T33" fmla="*/ 126 h 128"/>
                <a:gd name="T34" fmla="*/ 96 w 108"/>
                <a:gd name="T35" fmla="*/ 123 h 128"/>
                <a:gd name="T36" fmla="*/ 102 w 108"/>
                <a:gd name="T37" fmla="*/ 121 h 128"/>
                <a:gd name="T38" fmla="*/ 107 w 108"/>
                <a:gd name="T39" fmla="*/ 119 h 128"/>
                <a:gd name="T40" fmla="*/ 108 w 108"/>
                <a:gd name="T41" fmla="*/ 118 h 128"/>
                <a:gd name="T42" fmla="*/ 27 w 108"/>
                <a:gd name="T4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8">
                  <a:moveTo>
                    <a:pt x="27" y="0"/>
                  </a:moveTo>
                  <a:lnTo>
                    <a:pt x="24" y="3"/>
                  </a:lnTo>
                  <a:lnTo>
                    <a:pt x="15" y="12"/>
                  </a:lnTo>
                  <a:lnTo>
                    <a:pt x="5" y="27"/>
                  </a:lnTo>
                  <a:lnTo>
                    <a:pt x="0" y="47"/>
                  </a:lnTo>
                  <a:lnTo>
                    <a:pt x="1" y="59"/>
                  </a:lnTo>
                  <a:lnTo>
                    <a:pt x="3" y="70"/>
                  </a:lnTo>
                  <a:lnTo>
                    <a:pt x="9" y="82"/>
                  </a:lnTo>
                  <a:lnTo>
                    <a:pt x="15" y="92"/>
                  </a:lnTo>
                  <a:lnTo>
                    <a:pt x="22" y="103"/>
                  </a:lnTo>
                  <a:lnTo>
                    <a:pt x="30" y="111"/>
                  </a:lnTo>
                  <a:lnTo>
                    <a:pt x="37" y="118"/>
                  </a:lnTo>
                  <a:lnTo>
                    <a:pt x="43" y="122"/>
                  </a:lnTo>
                  <a:lnTo>
                    <a:pt x="55" y="127"/>
                  </a:lnTo>
                  <a:lnTo>
                    <a:pt x="68" y="128"/>
                  </a:lnTo>
                  <a:lnTo>
                    <a:pt x="78" y="128"/>
                  </a:lnTo>
                  <a:lnTo>
                    <a:pt x="88" y="126"/>
                  </a:lnTo>
                  <a:lnTo>
                    <a:pt x="96" y="123"/>
                  </a:lnTo>
                  <a:lnTo>
                    <a:pt x="102" y="121"/>
                  </a:lnTo>
                  <a:lnTo>
                    <a:pt x="107" y="119"/>
                  </a:lnTo>
                  <a:lnTo>
                    <a:pt x="108" y="118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910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6" name="Freeform 142"/>
            <p:cNvSpPr>
              <a:spLocks/>
            </p:cNvSpPr>
            <p:nvPr/>
          </p:nvSpPr>
          <p:spPr bwMode="auto">
            <a:xfrm>
              <a:off x="1009651" y="2279650"/>
              <a:ext cx="247650" cy="117475"/>
            </a:xfrm>
            <a:custGeom>
              <a:avLst/>
              <a:gdLst>
                <a:gd name="T0" fmla="*/ 311 w 311"/>
                <a:gd name="T1" fmla="*/ 94 h 149"/>
                <a:gd name="T2" fmla="*/ 310 w 311"/>
                <a:gd name="T3" fmla="*/ 91 h 149"/>
                <a:gd name="T4" fmla="*/ 308 w 311"/>
                <a:gd name="T5" fmla="*/ 87 h 149"/>
                <a:gd name="T6" fmla="*/ 303 w 311"/>
                <a:gd name="T7" fmla="*/ 80 h 149"/>
                <a:gd name="T8" fmla="*/ 295 w 311"/>
                <a:gd name="T9" fmla="*/ 72 h 149"/>
                <a:gd name="T10" fmla="*/ 283 w 311"/>
                <a:gd name="T11" fmla="*/ 65 h 149"/>
                <a:gd name="T12" fmla="*/ 266 w 311"/>
                <a:gd name="T13" fmla="*/ 60 h 149"/>
                <a:gd name="T14" fmla="*/ 246 w 311"/>
                <a:gd name="T15" fmla="*/ 58 h 149"/>
                <a:gd name="T16" fmla="*/ 219 w 311"/>
                <a:gd name="T17" fmla="*/ 61 h 149"/>
                <a:gd name="T18" fmla="*/ 190 w 311"/>
                <a:gd name="T19" fmla="*/ 67 h 149"/>
                <a:gd name="T20" fmla="*/ 166 w 311"/>
                <a:gd name="T21" fmla="*/ 73 h 149"/>
                <a:gd name="T22" fmla="*/ 144 w 311"/>
                <a:gd name="T23" fmla="*/ 79 h 149"/>
                <a:gd name="T24" fmla="*/ 127 w 311"/>
                <a:gd name="T25" fmla="*/ 84 h 149"/>
                <a:gd name="T26" fmla="*/ 113 w 311"/>
                <a:gd name="T27" fmla="*/ 90 h 149"/>
                <a:gd name="T28" fmla="*/ 103 w 311"/>
                <a:gd name="T29" fmla="*/ 95 h 149"/>
                <a:gd name="T30" fmla="*/ 97 w 311"/>
                <a:gd name="T31" fmla="*/ 97 h 149"/>
                <a:gd name="T32" fmla="*/ 95 w 311"/>
                <a:gd name="T33" fmla="*/ 98 h 149"/>
                <a:gd name="T34" fmla="*/ 43 w 311"/>
                <a:gd name="T35" fmla="*/ 70 h 149"/>
                <a:gd name="T36" fmla="*/ 42 w 311"/>
                <a:gd name="T37" fmla="*/ 60 h 149"/>
                <a:gd name="T38" fmla="*/ 36 w 311"/>
                <a:gd name="T39" fmla="*/ 36 h 149"/>
                <a:gd name="T40" fmla="*/ 27 w 311"/>
                <a:gd name="T41" fmla="*/ 12 h 149"/>
                <a:gd name="T42" fmla="*/ 11 w 311"/>
                <a:gd name="T43" fmla="*/ 0 h 149"/>
                <a:gd name="T44" fmla="*/ 8 w 311"/>
                <a:gd name="T45" fmla="*/ 1 h 149"/>
                <a:gd name="T46" fmla="*/ 3 w 311"/>
                <a:gd name="T47" fmla="*/ 5 h 149"/>
                <a:gd name="T48" fmla="*/ 0 w 311"/>
                <a:gd name="T49" fmla="*/ 13 h 149"/>
                <a:gd name="T50" fmla="*/ 5 w 311"/>
                <a:gd name="T51" fmla="*/ 30 h 149"/>
                <a:gd name="T52" fmla="*/ 8 w 311"/>
                <a:gd name="T53" fmla="*/ 44 h 149"/>
                <a:gd name="T54" fmla="*/ 12 w 311"/>
                <a:gd name="T55" fmla="*/ 64 h 149"/>
                <a:gd name="T56" fmla="*/ 13 w 311"/>
                <a:gd name="T57" fmla="*/ 81 h 149"/>
                <a:gd name="T58" fmla="*/ 14 w 311"/>
                <a:gd name="T59" fmla="*/ 89 h 149"/>
                <a:gd name="T60" fmla="*/ 99 w 311"/>
                <a:gd name="T61" fmla="*/ 141 h 149"/>
                <a:gd name="T62" fmla="*/ 101 w 311"/>
                <a:gd name="T63" fmla="*/ 143 h 149"/>
                <a:gd name="T64" fmla="*/ 105 w 311"/>
                <a:gd name="T65" fmla="*/ 147 h 149"/>
                <a:gd name="T66" fmla="*/ 114 w 311"/>
                <a:gd name="T67" fmla="*/ 149 h 149"/>
                <a:gd name="T68" fmla="*/ 131 w 311"/>
                <a:gd name="T69" fmla="*/ 149 h 149"/>
                <a:gd name="T70" fmla="*/ 152 w 311"/>
                <a:gd name="T71" fmla="*/ 148 h 149"/>
                <a:gd name="T72" fmla="*/ 178 w 311"/>
                <a:gd name="T73" fmla="*/ 145 h 149"/>
                <a:gd name="T74" fmla="*/ 207 w 311"/>
                <a:gd name="T75" fmla="*/ 144 h 149"/>
                <a:gd name="T76" fmla="*/ 234 w 311"/>
                <a:gd name="T77" fmla="*/ 143 h 149"/>
                <a:gd name="T78" fmla="*/ 258 w 311"/>
                <a:gd name="T79" fmla="*/ 143 h 149"/>
                <a:gd name="T80" fmla="*/ 279 w 311"/>
                <a:gd name="T81" fmla="*/ 142 h 149"/>
                <a:gd name="T82" fmla="*/ 294 w 311"/>
                <a:gd name="T83" fmla="*/ 142 h 149"/>
                <a:gd name="T84" fmla="*/ 299 w 311"/>
                <a:gd name="T85" fmla="*/ 142 h 149"/>
                <a:gd name="T86" fmla="*/ 311 w 311"/>
                <a:gd name="T87" fmla="*/ 9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11" h="149">
                  <a:moveTo>
                    <a:pt x="311" y="94"/>
                  </a:moveTo>
                  <a:lnTo>
                    <a:pt x="310" y="91"/>
                  </a:lnTo>
                  <a:lnTo>
                    <a:pt x="308" y="87"/>
                  </a:lnTo>
                  <a:lnTo>
                    <a:pt x="303" y="80"/>
                  </a:lnTo>
                  <a:lnTo>
                    <a:pt x="295" y="72"/>
                  </a:lnTo>
                  <a:lnTo>
                    <a:pt x="283" y="65"/>
                  </a:lnTo>
                  <a:lnTo>
                    <a:pt x="266" y="60"/>
                  </a:lnTo>
                  <a:lnTo>
                    <a:pt x="246" y="58"/>
                  </a:lnTo>
                  <a:lnTo>
                    <a:pt x="219" y="61"/>
                  </a:lnTo>
                  <a:lnTo>
                    <a:pt x="190" y="67"/>
                  </a:lnTo>
                  <a:lnTo>
                    <a:pt x="166" y="73"/>
                  </a:lnTo>
                  <a:lnTo>
                    <a:pt x="144" y="79"/>
                  </a:lnTo>
                  <a:lnTo>
                    <a:pt x="127" y="84"/>
                  </a:lnTo>
                  <a:lnTo>
                    <a:pt x="113" y="90"/>
                  </a:lnTo>
                  <a:lnTo>
                    <a:pt x="103" y="95"/>
                  </a:lnTo>
                  <a:lnTo>
                    <a:pt x="97" y="97"/>
                  </a:lnTo>
                  <a:lnTo>
                    <a:pt x="95" y="98"/>
                  </a:lnTo>
                  <a:lnTo>
                    <a:pt x="43" y="70"/>
                  </a:lnTo>
                  <a:lnTo>
                    <a:pt x="42" y="60"/>
                  </a:lnTo>
                  <a:lnTo>
                    <a:pt x="36" y="36"/>
                  </a:lnTo>
                  <a:lnTo>
                    <a:pt x="27" y="12"/>
                  </a:lnTo>
                  <a:lnTo>
                    <a:pt x="11" y="0"/>
                  </a:lnTo>
                  <a:lnTo>
                    <a:pt x="8" y="1"/>
                  </a:lnTo>
                  <a:lnTo>
                    <a:pt x="3" y="5"/>
                  </a:lnTo>
                  <a:lnTo>
                    <a:pt x="0" y="13"/>
                  </a:lnTo>
                  <a:lnTo>
                    <a:pt x="5" y="30"/>
                  </a:lnTo>
                  <a:lnTo>
                    <a:pt x="8" y="44"/>
                  </a:lnTo>
                  <a:lnTo>
                    <a:pt x="12" y="64"/>
                  </a:lnTo>
                  <a:lnTo>
                    <a:pt x="13" y="81"/>
                  </a:lnTo>
                  <a:lnTo>
                    <a:pt x="14" y="89"/>
                  </a:lnTo>
                  <a:lnTo>
                    <a:pt x="99" y="141"/>
                  </a:lnTo>
                  <a:lnTo>
                    <a:pt x="101" y="143"/>
                  </a:lnTo>
                  <a:lnTo>
                    <a:pt x="105" y="147"/>
                  </a:lnTo>
                  <a:lnTo>
                    <a:pt x="114" y="149"/>
                  </a:lnTo>
                  <a:lnTo>
                    <a:pt x="131" y="149"/>
                  </a:lnTo>
                  <a:lnTo>
                    <a:pt x="152" y="148"/>
                  </a:lnTo>
                  <a:lnTo>
                    <a:pt x="178" y="145"/>
                  </a:lnTo>
                  <a:lnTo>
                    <a:pt x="207" y="144"/>
                  </a:lnTo>
                  <a:lnTo>
                    <a:pt x="234" y="143"/>
                  </a:lnTo>
                  <a:lnTo>
                    <a:pt x="258" y="143"/>
                  </a:lnTo>
                  <a:lnTo>
                    <a:pt x="279" y="142"/>
                  </a:lnTo>
                  <a:lnTo>
                    <a:pt x="294" y="142"/>
                  </a:lnTo>
                  <a:lnTo>
                    <a:pt x="299" y="142"/>
                  </a:lnTo>
                  <a:lnTo>
                    <a:pt x="311" y="94"/>
                  </a:lnTo>
                  <a:close/>
                </a:path>
              </a:pathLst>
            </a:custGeom>
            <a:solidFill>
              <a:srgbClr val="A56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7" name="Freeform 143"/>
            <p:cNvSpPr>
              <a:spLocks/>
            </p:cNvSpPr>
            <p:nvPr/>
          </p:nvSpPr>
          <p:spPr bwMode="auto">
            <a:xfrm>
              <a:off x="1081088" y="2319338"/>
              <a:ext cx="12700" cy="14288"/>
            </a:xfrm>
            <a:custGeom>
              <a:avLst/>
              <a:gdLst>
                <a:gd name="T0" fmla="*/ 17 w 17"/>
                <a:gd name="T1" fmla="*/ 8 h 16"/>
                <a:gd name="T2" fmla="*/ 16 w 17"/>
                <a:gd name="T3" fmla="*/ 11 h 16"/>
                <a:gd name="T4" fmla="*/ 15 w 17"/>
                <a:gd name="T5" fmla="*/ 14 h 16"/>
                <a:gd name="T6" fmla="*/ 12 w 17"/>
                <a:gd name="T7" fmla="*/ 15 h 16"/>
                <a:gd name="T8" fmla="*/ 8 w 17"/>
                <a:gd name="T9" fmla="*/ 16 h 16"/>
                <a:gd name="T10" fmla="*/ 5 w 17"/>
                <a:gd name="T11" fmla="*/ 15 h 16"/>
                <a:gd name="T12" fmla="*/ 2 w 17"/>
                <a:gd name="T13" fmla="*/ 14 h 16"/>
                <a:gd name="T14" fmla="*/ 1 w 17"/>
                <a:gd name="T15" fmla="*/ 11 h 16"/>
                <a:gd name="T16" fmla="*/ 0 w 17"/>
                <a:gd name="T17" fmla="*/ 8 h 16"/>
                <a:gd name="T18" fmla="*/ 1 w 17"/>
                <a:gd name="T19" fmla="*/ 4 h 16"/>
                <a:gd name="T20" fmla="*/ 2 w 17"/>
                <a:gd name="T21" fmla="*/ 2 h 16"/>
                <a:gd name="T22" fmla="*/ 5 w 17"/>
                <a:gd name="T23" fmla="*/ 1 h 16"/>
                <a:gd name="T24" fmla="*/ 8 w 17"/>
                <a:gd name="T25" fmla="*/ 0 h 16"/>
                <a:gd name="T26" fmla="*/ 12 w 17"/>
                <a:gd name="T27" fmla="*/ 1 h 16"/>
                <a:gd name="T28" fmla="*/ 15 w 17"/>
                <a:gd name="T29" fmla="*/ 2 h 16"/>
                <a:gd name="T30" fmla="*/ 16 w 17"/>
                <a:gd name="T31" fmla="*/ 4 h 16"/>
                <a:gd name="T32" fmla="*/ 17 w 17"/>
                <a:gd name="T3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16">
                  <a:moveTo>
                    <a:pt x="17" y="8"/>
                  </a:moveTo>
                  <a:lnTo>
                    <a:pt x="16" y="11"/>
                  </a:lnTo>
                  <a:lnTo>
                    <a:pt x="15" y="14"/>
                  </a:lnTo>
                  <a:lnTo>
                    <a:pt x="12" y="15"/>
                  </a:lnTo>
                  <a:lnTo>
                    <a:pt x="8" y="16"/>
                  </a:lnTo>
                  <a:lnTo>
                    <a:pt x="5" y="15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8"/>
                  </a:lnTo>
                  <a:lnTo>
                    <a:pt x="1" y="4"/>
                  </a:lnTo>
                  <a:lnTo>
                    <a:pt x="2" y="2"/>
                  </a:lnTo>
                  <a:lnTo>
                    <a:pt x="5" y="1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5" y="2"/>
                  </a:lnTo>
                  <a:lnTo>
                    <a:pt x="16" y="4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934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8" name="Freeform 144"/>
            <p:cNvSpPr>
              <a:spLocks/>
            </p:cNvSpPr>
            <p:nvPr/>
          </p:nvSpPr>
          <p:spPr bwMode="auto">
            <a:xfrm>
              <a:off x="1082676" y="2322513"/>
              <a:ext cx="7938" cy="7938"/>
            </a:xfrm>
            <a:custGeom>
              <a:avLst/>
              <a:gdLst>
                <a:gd name="T0" fmla="*/ 12 w 12"/>
                <a:gd name="T1" fmla="*/ 5 h 10"/>
                <a:gd name="T2" fmla="*/ 12 w 12"/>
                <a:gd name="T3" fmla="*/ 6 h 10"/>
                <a:gd name="T4" fmla="*/ 11 w 12"/>
                <a:gd name="T5" fmla="*/ 8 h 10"/>
                <a:gd name="T6" fmla="*/ 8 w 12"/>
                <a:gd name="T7" fmla="*/ 10 h 10"/>
                <a:gd name="T8" fmla="*/ 6 w 12"/>
                <a:gd name="T9" fmla="*/ 10 h 10"/>
                <a:gd name="T10" fmla="*/ 4 w 12"/>
                <a:gd name="T11" fmla="*/ 10 h 10"/>
                <a:gd name="T12" fmla="*/ 3 w 12"/>
                <a:gd name="T13" fmla="*/ 8 h 10"/>
                <a:gd name="T14" fmla="*/ 2 w 12"/>
                <a:gd name="T15" fmla="*/ 6 h 10"/>
                <a:gd name="T16" fmla="*/ 0 w 12"/>
                <a:gd name="T17" fmla="*/ 5 h 10"/>
                <a:gd name="T18" fmla="*/ 2 w 12"/>
                <a:gd name="T19" fmla="*/ 4 h 10"/>
                <a:gd name="T20" fmla="*/ 3 w 12"/>
                <a:gd name="T21" fmla="*/ 1 h 10"/>
                <a:gd name="T22" fmla="*/ 4 w 12"/>
                <a:gd name="T23" fmla="*/ 0 h 10"/>
                <a:gd name="T24" fmla="*/ 6 w 12"/>
                <a:gd name="T25" fmla="*/ 0 h 10"/>
                <a:gd name="T26" fmla="*/ 8 w 12"/>
                <a:gd name="T27" fmla="*/ 0 h 10"/>
                <a:gd name="T28" fmla="*/ 11 w 12"/>
                <a:gd name="T29" fmla="*/ 1 h 10"/>
                <a:gd name="T30" fmla="*/ 12 w 12"/>
                <a:gd name="T31" fmla="*/ 4 h 10"/>
                <a:gd name="T32" fmla="*/ 12 w 12"/>
                <a:gd name="T33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0">
                  <a:moveTo>
                    <a:pt x="12" y="5"/>
                  </a:moveTo>
                  <a:lnTo>
                    <a:pt x="12" y="6"/>
                  </a:lnTo>
                  <a:lnTo>
                    <a:pt x="11" y="8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2" y="6"/>
                  </a:lnTo>
                  <a:lnTo>
                    <a:pt x="0" y="5"/>
                  </a:lnTo>
                  <a:lnTo>
                    <a:pt x="2" y="4"/>
                  </a:lnTo>
                  <a:lnTo>
                    <a:pt x="3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4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E89E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9" name="Freeform 145"/>
            <p:cNvSpPr>
              <a:spLocks/>
            </p:cNvSpPr>
            <p:nvPr/>
          </p:nvSpPr>
          <p:spPr bwMode="auto">
            <a:xfrm>
              <a:off x="1117601" y="2239963"/>
              <a:ext cx="44450" cy="49213"/>
            </a:xfrm>
            <a:custGeom>
              <a:avLst/>
              <a:gdLst>
                <a:gd name="T0" fmla="*/ 27 w 57"/>
                <a:gd name="T1" fmla="*/ 22 h 61"/>
                <a:gd name="T2" fmla="*/ 0 w 57"/>
                <a:gd name="T3" fmla="*/ 1 h 61"/>
                <a:gd name="T4" fmla="*/ 23 w 57"/>
                <a:gd name="T5" fmla="*/ 26 h 61"/>
                <a:gd name="T6" fmla="*/ 1 w 57"/>
                <a:gd name="T7" fmla="*/ 61 h 61"/>
                <a:gd name="T8" fmla="*/ 27 w 57"/>
                <a:gd name="T9" fmla="*/ 31 h 61"/>
                <a:gd name="T10" fmla="*/ 57 w 57"/>
                <a:gd name="T11" fmla="*/ 53 h 61"/>
                <a:gd name="T12" fmla="*/ 34 w 57"/>
                <a:gd name="T13" fmla="*/ 27 h 61"/>
                <a:gd name="T14" fmla="*/ 54 w 57"/>
                <a:gd name="T15" fmla="*/ 0 h 61"/>
                <a:gd name="T16" fmla="*/ 27 w 57"/>
                <a:gd name="T17" fmla="*/ 2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61">
                  <a:moveTo>
                    <a:pt x="27" y="22"/>
                  </a:moveTo>
                  <a:lnTo>
                    <a:pt x="0" y="1"/>
                  </a:lnTo>
                  <a:lnTo>
                    <a:pt x="23" y="26"/>
                  </a:lnTo>
                  <a:lnTo>
                    <a:pt x="1" y="61"/>
                  </a:lnTo>
                  <a:lnTo>
                    <a:pt x="27" y="31"/>
                  </a:lnTo>
                  <a:lnTo>
                    <a:pt x="57" y="53"/>
                  </a:lnTo>
                  <a:lnTo>
                    <a:pt x="34" y="27"/>
                  </a:lnTo>
                  <a:lnTo>
                    <a:pt x="54" y="0"/>
                  </a:lnTo>
                  <a:lnTo>
                    <a:pt x="2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218" name="Picture 146" descr="C:\Users\ken\AppData\Local\Microsoft\Windows\Temporary Internet Files\Content.IE5\0TVLZFVH\MC90043153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9894">
            <a:off x="1754769" y="2150378"/>
            <a:ext cx="279294" cy="27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0" name="Picture 148" descr="C:\Users\ken\AppData\Local\Microsoft\Windows\Temporary Internet Files\Content.IE5\0TVLZFVH\MC90043444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234" y="1744851"/>
            <a:ext cx="638685" cy="78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1" name="Picture 149" descr="C:\Users\ken\AppData\Local\Microsoft\Windows\Temporary Internet Files\Content.IE5\NTY8PUO3\MC90005460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727" y="1687514"/>
            <a:ext cx="643809" cy="97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2" name="Picture 150" descr="C:\Users\ken\AppData\Local\Microsoft\Windows\Temporary Internet Files\Content.IE5\0TVLZFVH\MC900195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443" y="1796257"/>
            <a:ext cx="813884" cy="940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49" descr="C:\Users\ken\AppData\Local\Microsoft\Windows\Temporary Internet Files\Content.IE5\NTY8PUO3\MC900054607[1].wmf">
            <a:extLst>
              <a:ext uri="{FF2B5EF4-FFF2-40B4-BE49-F238E27FC236}">
                <a16:creationId xmlns:a16="http://schemas.microsoft.com/office/drawing/2014/main" id="{1F2D4275-5D9B-4B7B-B550-80E6C1EA8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194" y="1611731"/>
            <a:ext cx="643809" cy="97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41F0F85D-8A0E-4F31-9870-101BE439078C}"/>
              </a:ext>
            </a:extLst>
          </p:cNvPr>
          <p:cNvSpPr txBox="1"/>
          <p:nvPr/>
        </p:nvSpPr>
        <p:spPr>
          <a:xfrm>
            <a:off x="2859349" y="3171883"/>
            <a:ext cx="1977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Logs, one per acceptor</a:t>
            </a:r>
          </a:p>
        </p:txBody>
      </p:sp>
      <p:sp>
        <p:nvSpPr>
          <p:cNvPr id="19" name="Flowchart: Multidocument 18">
            <a:extLst>
              <a:ext uri="{FF2B5EF4-FFF2-40B4-BE49-F238E27FC236}">
                <a16:creationId xmlns:a16="http://schemas.microsoft.com/office/drawing/2014/main" id="{55483F1D-085B-25C9-545F-0B2F44F51FB1}"/>
              </a:ext>
            </a:extLst>
          </p:cNvPr>
          <p:cNvSpPr/>
          <p:nvPr/>
        </p:nvSpPr>
        <p:spPr>
          <a:xfrm>
            <a:off x="4609609" y="3044283"/>
            <a:ext cx="604931" cy="364851"/>
          </a:xfrm>
          <a:prstGeom prst="flowChartMultidocument">
            <a:avLst/>
          </a:prstGeom>
          <a:solidFill>
            <a:srgbClr val="FFFF9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33" name="Flowchart: Multidocument 32">
            <a:extLst>
              <a:ext uri="{FF2B5EF4-FFF2-40B4-BE49-F238E27FC236}">
                <a16:creationId xmlns:a16="http://schemas.microsoft.com/office/drawing/2014/main" id="{FB24653C-F4D4-C207-BA9F-37962ECD4C8C}"/>
              </a:ext>
            </a:extLst>
          </p:cNvPr>
          <p:cNvSpPr/>
          <p:nvPr/>
        </p:nvSpPr>
        <p:spPr>
          <a:xfrm>
            <a:off x="5879260" y="3003671"/>
            <a:ext cx="604931" cy="364851"/>
          </a:xfrm>
          <a:prstGeom prst="flowChartMultidocument">
            <a:avLst/>
          </a:prstGeom>
          <a:solidFill>
            <a:srgbClr val="FFFF9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35" name="Flowchart: Multidocument 34">
            <a:extLst>
              <a:ext uri="{FF2B5EF4-FFF2-40B4-BE49-F238E27FC236}">
                <a16:creationId xmlns:a16="http://schemas.microsoft.com/office/drawing/2014/main" id="{B2DFF15C-EE9B-BAA7-144B-B07103978C58}"/>
              </a:ext>
            </a:extLst>
          </p:cNvPr>
          <p:cNvSpPr/>
          <p:nvPr/>
        </p:nvSpPr>
        <p:spPr>
          <a:xfrm>
            <a:off x="7037896" y="2917843"/>
            <a:ext cx="604931" cy="364851"/>
          </a:xfrm>
          <a:prstGeom prst="flowChartMultidocument">
            <a:avLst/>
          </a:prstGeom>
          <a:solidFill>
            <a:srgbClr val="FFFF9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854CCB-92E3-731F-0786-360F8786BEF9}"/>
              </a:ext>
            </a:extLst>
          </p:cNvPr>
          <p:cNvSpPr/>
          <p:nvPr/>
        </p:nvSpPr>
        <p:spPr>
          <a:xfrm>
            <a:off x="742729" y="2683439"/>
            <a:ext cx="1770988" cy="411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3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1" grpId="0"/>
      <p:bldP spid="14" grpId="0"/>
      <p:bldP spid="15" grpId="0"/>
      <p:bldP spid="16" grpId="0"/>
      <p:bldP spid="67" grpId="0"/>
      <p:bldP spid="19" grpId="0" animBg="1"/>
      <p:bldP spid="33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Ballot numbers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Paxos</a:t>
            </a:r>
            <a:r>
              <a:rPr lang="en-US" dirty="0"/>
              <a:t> log has “slots” but two or more leaders could try to put different proposed messages into the same slot.</a:t>
            </a:r>
          </a:p>
          <a:p>
            <a:endParaRPr lang="en-US" dirty="0"/>
          </a:p>
          <a:p>
            <a:r>
              <a:rPr lang="en-US" dirty="0"/>
              <a:t>This leads to the idea of “ballots” – the first phase loops, with the leader trying to get QW successes on a series of proposals, with an increasing ballot numbers  </a:t>
            </a:r>
          </a:p>
          <a:p>
            <a:endParaRPr lang="en-US" b="1" dirty="0"/>
          </a:p>
          <a:p>
            <a:r>
              <a:rPr lang="en-US" dirty="0"/>
              <a:t>Ideally, with one leader, the mechanism decides on the first ballot.  But with multiple contending leaders it could loop for a while.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19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AE50C-FB51-8ADB-9711-54D5C217E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Thought questions (we won’t answer them)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60B61-F78E-676A-F86B-CB4C8A8AD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F becomes bigger, and this causes us to make N larger.  One benefit of having more servers is that reads should be faster.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Will this advantage be seen in </a:t>
            </a:r>
            <a:r>
              <a:rPr lang="en-US" dirty="0" err="1"/>
              <a:t>Paxos</a:t>
            </a:r>
            <a:r>
              <a:rPr lang="en-US" dirty="0"/>
              <a:t>?  Why or why not?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Give a concrete example of how P and Q in some </a:t>
            </a:r>
            <a:r>
              <a:rPr lang="en-US" dirty="0" err="1"/>
              <a:t>Paxos</a:t>
            </a:r>
            <a:r>
              <a:rPr lang="en-US" dirty="0"/>
              <a:t> group might have different logs.  Does this mean that one of them is having a Byzantine fault?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454B07-F568-942A-B81D-67095567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29591-F5FE-E266-E639-DFA856363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7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AE50C-FB51-8ADB-9711-54D5C217E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Thought questions (we won’t answer them)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60B61-F78E-676A-F86B-CB4C8A8AD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Suppose that some learner merges QR logs, maybe the logs from P and Q.  Later more updates have occurred.  Should the learner restart from scratch and merge a new set of QR logs, or can it “cache” the answers and just update the tail of its merged log the next time a read query is issued?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Must every read check to see if the log has gotten longer?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we do need to update a log, does the learner need to read from the same logs it used the first time?  Or can it read some other set of QR logs?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454B07-F568-942A-B81D-67095567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29591-F5FE-E266-E639-DFA856363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12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32F9D-B051-42CE-958F-B3BEF7717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Virtual</a:t>
            </a:r>
            <a:br>
              <a:rPr lang="en-US" dirty="0"/>
            </a:br>
            <a:r>
              <a:rPr lang="en-US" dirty="0"/>
              <a:t>Synchrony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D48C9-470E-4D78-A6F6-0837C9915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idea was to break down a distributed systems into 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</a:t>
            </a:r>
            <a:r>
              <a:rPr lang="en-US" b="1" dirty="0"/>
              <a:t>Multicast or durable update protocol.  </a:t>
            </a:r>
            <a:r>
              <a:rPr lang="en-US" dirty="0"/>
              <a:t>Sends messages only while </a:t>
            </a:r>
            <a:br>
              <a:rPr lang="en-US" dirty="0"/>
            </a:br>
            <a:r>
              <a:rPr lang="en-US" dirty="0"/>
              <a:t>    membership is stable.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 Membership service</a:t>
            </a:r>
            <a:r>
              <a:rPr lang="en-US" dirty="0"/>
              <a:t>.  Tracks which processes are in the system, and</a:t>
            </a:r>
            <a:br>
              <a:rPr lang="en-US" dirty="0"/>
            </a:br>
            <a:r>
              <a:rPr lang="en-US" dirty="0"/>
              <a:t>    what role each process is playing (like which shard it is in).  Design it to never</a:t>
            </a:r>
            <a:br>
              <a:rPr lang="en-US" dirty="0"/>
            </a:br>
            <a:r>
              <a:rPr lang="en-US" dirty="0"/>
              <a:t>    experience a split-brain outage.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</a:t>
            </a:r>
            <a:r>
              <a:rPr lang="en-US" b="1" dirty="0"/>
              <a:t>State transfer mechanism.</a:t>
            </a:r>
            <a:r>
              <a:rPr lang="en-US" dirty="0"/>
              <a:t>  Uses checkpointing to initialize a joining process.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virtual synchrony, membership changes only when updates are frozen and vice-versa.  The multicast and state transfer logic becomes much simpler.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295428-A2A1-4D3F-97C1-356D12250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E4A6A6-E1BA-40ED-8CF1-736FBC4AB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15</a:t>
            </a:fld>
            <a:endParaRPr lang="en-US"/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6D10CB3F-EE92-F6A8-67E1-C47F9D35F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3777" y="384048"/>
            <a:ext cx="6338223" cy="149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636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F5328-529E-EA3C-7E16-E369F26E4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Virtual synchrony has complete replicas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D73A3-1252-A161-8AAB-29CD5E58C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Every member of the current view sees every update in the epoch</a:t>
            </a:r>
          </a:p>
          <a:p>
            <a:endParaRPr lang="en-US" dirty="0"/>
          </a:p>
          <a:p>
            <a:r>
              <a:rPr lang="en-US" dirty="0"/>
              <a:t>Thought questions: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Does this mean we no longer need to merge QR logs?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Is this saying that </a:t>
            </a:r>
            <a:r>
              <a:rPr lang="en-US" dirty="0" err="1"/>
              <a:t>Paxos</a:t>
            </a:r>
            <a:r>
              <a:rPr lang="en-US" dirty="0"/>
              <a:t> would always be slower than virtual synchrony </a:t>
            </a:r>
            <a:br>
              <a:rPr lang="en-US" dirty="0"/>
            </a:br>
            <a:r>
              <a:rPr lang="en-US" dirty="0"/>
              <a:t>    for doing reads (queries)?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With an atomic multicast that updates some variable, like a counter, can</a:t>
            </a:r>
            <a:br>
              <a:rPr lang="en-US" dirty="0"/>
            </a:br>
            <a:r>
              <a:rPr lang="en-US" dirty="0"/>
              <a:t>    an object instance just use its local replica safely?  Or does it have to</a:t>
            </a:r>
            <a:br>
              <a:rPr lang="en-US" dirty="0"/>
            </a:br>
            <a:r>
              <a:rPr lang="en-US" dirty="0"/>
              <a:t>    first check to see if other replicas have the same value in their versions?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606A2-A81E-EFA5-B726-512B6764C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EE4E89-4663-1165-651B-775F54FFD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88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A7883-9111-C703-92E6-2239E646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Note:  Classic </a:t>
            </a:r>
            <a:r>
              <a:rPr lang="en-US" sz="4000" dirty="0" err="1"/>
              <a:t>Paxos</a:t>
            </a:r>
            <a:r>
              <a:rPr lang="en-US" sz="4000" dirty="0"/>
              <a:t> </a:t>
            </a:r>
            <a:r>
              <a:rPr lang="en-US" sz="4000" dirty="0">
                <a:sym typeface="Symbol" panose="05050102010706020507" pitchFamily="18" charset="2"/>
              </a:rPr>
              <a:t> Virtually Synchronous </a:t>
            </a:r>
            <a:r>
              <a:rPr lang="en-US" sz="4000" dirty="0" err="1">
                <a:sym typeface="Symbol" panose="05050102010706020507" pitchFamily="18" charset="2"/>
              </a:rPr>
              <a:t>Paxos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EC643-54F5-F1A5-FEAD-AFEA969C6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Virtual synchrony adjusts membership to drop a failed process.  But updates always reach every process in the current view.</a:t>
            </a:r>
          </a:p>
          <a:p>
            <a:endParaRPr lang="en-US" dirty="0"/>
          </a:p>
          <a:p>
            <a:r>
              <a:rPr lang="en-US" dirty="0" err="1"/>
              <a:t>Paxos</a:t>
            </a:r>
            <a:r>
              <a:rPr lang="en-US" dirty="0"/>
              <a:t> just omits the failed or slow process from the update, but a result is that logs can have gaps.  Reading always must merge logs.</a:t>
            </a:r>
          </a:p>
          <a:p>
            <a:endParaRPr lang="en-US" dirty="0"/>
          </a:p>
          <a:p>
            <a:r>
              <a:rPr lang="en-US" dirty="0" err="1"/>
              <a:t>Paxos</a:t>
            </a:r>
            <a:r>
              <a:rPr lang="en-US" dirty="0"/>
              <a:t> runs in stages: a 3-stage commit.  Virtually synchronous </a:t>
            </a:r>
            <a:r>
              <a:rPr lang="en-US" dirty="0" err="1"/>
              <a:t>Paxos</a:t>
            </a:r>
            <a:r>
              <a:rPr lang="en-US" dirty="0"/>
              <a:t> (Derecho) streams data, separately streams control information.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2563E3-142B-8DE6-845A-A83353235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A8AD49-6CA2-2A16-36D3-F92E474E0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26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4DFFE-CA2E-4A50-BE60-4BF8C7A96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027" y="268432"/>
            <a:ext cx="10786871" cy="1499616"/>
          </a:xfrm>
        </p:spPr>
        <p:txBody>
          <a:bodyPr/>
          <a:lstStyle/>
          <a:p>
            <a:r>
              <a:rPr lang="en-US" dirty="0"/>
              <a:t>Derecho’s Epoch Mechanism in action</a:t>
            </a:r>
          </a:p>
        </p:txBody>
      </p:sp>
      <p:sp>
        <p:nvSpPr>
          <p:cNvPr id="55" name="Content Placeholder 54">
            <a:extLst>
              <a:ext uri="{FF2B5EF4-FFF2-40B4-BE49-F238E27FC236}">
                <a16:creationId xmlns:a16="http://schemas.microsoft.com/office/drawing/2014/main" id="{9257DC09-EF70-4AD3-BF05-C0897A3B8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475" y="5041636"/>
            <a:ext cx="10786872" cy="1429068"/>
          </a:xfrm>
        </p:spPr>
        <p:txBody>
          <a:bodyPr>
            <a:noAutofit/>
          </a:bodyPr>
          <a:lstStyle/>
          <a:p>
            <a:r>
              <a:rPr lang="en-US" sz="2800" dirty="0"/>
              <a:t>…. If a failure occurs, Derecho automatically repairs it.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6D3287-DBE1-4B84-A319-BABAB503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B690A0-BE48-40F2-BF69-3CE5B8382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5642-2DC6-4995-8FB3-76453B93C11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D030B80-36C4-4DF2-98BD-6B26990862A4}"/>
              </a:ext>
            </a:extLst>
          </p:cNvPr>
          <p:cNvSpPr/>
          <p:nvPr/>
        </p:nvSpPr>
        <p:spPr>
          <a:xfrm>
            <a:off x="4073463" y="3464167"/>
            <a:ext cx="1066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4C6540E-0EA5-45ED-A83F-3903A6048C96}"/>
              </a:ext>
            </a:extLst>
          </p:cNvPr>
          <p:cNvSpPr/>
          <p:nvPr/>
        </p:nvSpPr>
        <p:spPr>
          <a:xfrm>
            <a:off x="4378263" y="3633501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78DDAA4-10CF-4B35-B8FF-53963A583FDA}"/>
              </a:ext>
            </a:extLst>
          </p:cNvPr>
          <p:cNvSpPr/>
          <p:nvPr/>
        </p:nvSpPr>
        <p:spPr>
          <a:xfrm>
            <a:off x="4683063" y="3633501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AEBB847-1F38-47FD-937E-4715138798AE}"/>
              </a:ext>
            </a:extLst>
          </p:cNvPr>
          <p:cNvSpPr/>
          <p:nvPr/>
        </p:nvSpPr>
        <p:spPr>
          <a:xfrm>
            <a:off x="5292663" y="3481101"/>
            <a:ext cx="1066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909E29B-A539-4F41-9FD4-6B6EAC0A9E34}"/>
              </a:ext>
            </a:extLst>
          </p:cNvPr>
          <p:cNvSpPr/>
          <p:nvPr/>
        </p:nvSpPr>
        <p:spPr>
          <a:xfrm>
            <a:off x="3844863" y="3311767"/>
            <a:ext cx="2895600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18A2880-3170-4696-935C-37437161274C}"/>
              </a:ext>
            </a:extLst>
          </p:cNvPr>
          <p:cNvSpPr/>
          <p:nvPr/>
        </p:nvSpPr>
        <p:spPr>
          <a:xfrm>
            <a:off x="2930464" y="2244967"/>
            <a:ext cx="1066800" cy="457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F95343F-258F-4EE4-B268-35820C520020}"/>
              </a:ext>
            </a:extLst>
          </p:cNvPr>
          <p:cNvSpPr/>
          <p:nvPr/>
        </p:nvSpPr>
        <p:spPr>
          <a:xfrm>
            <a:off x="3082865" y="2414301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DF4BB44-62D2-4B2D-878F-9655CA695D2E}"/>
              </a:ext>
            </a:extLst>
          </p:cNvPr>
          <p:cNvSpPr/>
          <p:nvPr/>
        </p:nvSpPr>
        <p:spPr>
          <a:xfrm>
            <a:off x="3387664" y="2414301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A2F2551-CA3F-421C-B6E5-538777075184}"/>
              </a:ext>
            </a:extLst>
          </p:cNvPr>
          <p:cNvSpPr/>
          <p:nvPr/>
        </p:nvSpPr>
        <p:spPr>
          <a:xfrm>
            <a:off x="3692464" y="2414301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6144382-379E-4FD2-9F66-A2018D45ACE0}"/>
              </a:ext>
            </a:extLst>
          </p:cNvPr>
          <p:cNvSpPr/>
          <p:nvPr/>
        </p:nvSpPr>
        <p:spPr>
          <a:xfrm>
            <a:off x="4149664" y="2261901"/>
            <a:ext cx="1066800" cy="457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B35B708-F400-4F08-9BE3-E6403054F114}"/>
              </a:ext>
            </a:extLst>
          </p:cNvPr>
          <p:cNvSpPr/>
          <p:nvPr/>
        </p:nvSpPr>
        <p:spPr>
          <a:xfrm>
            <a:off x="4302065" y="2431235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0E20C75-C676-4BF8-A08A-0D8317391165}"/>
              </a:ext>
            </a:extLst>
          </p:cNvPr>
          <p:cNvSpPr/>
          <p:nvPr/>
        </p:nvSpPr>
        <p:spPr>
          <a:xfrm>
            <a:off x="4606864" y="2431235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83FD6E5-9478-445D-A39A-B887D0B7EBB3}"/>
              </a:ext>
            </a:extLst>
          </p:cNvPr>
          <p:cNvSpPr/>
          <p:nvPr/>
        </p:nvSpPr>
        <p:spPr>
          <a:xfrm>
            <a:off x="4911664" y="2431235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D100361-C98A-4B6B-98A8-64A855436A04}"/>
              </a:ext>
            </a:extLst>
          </p:cNvPr>
          <p:cNvSpPr/>
          <p:nvPr/>
        </p:nvSpPr>
        <p:spPr>
          <a:xfrm>
            <a:off x="2701864" y="2016367"/>
            <a:ext cx="5714999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84B93C8-FCDB-4A7F-9D23-E180914FF11B}"/>
              </a:ext>
            </a:extLst>
          </p:cNvPr>
          <p:cNvSpPr/>
          <p:nvPr/>
        </p:nvSpPr>
        <p:spPr>
          <a:xfrm>
            <a:off x="5360398" y="2283067"/>
            <a:ext cx="1066800" cy="457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42A251B-3098-4AEC-B0D1-C6887A74B7A2}"/>
              </a:ext>
            </a:extLst>
          </p:cNvPr>
          <p:cNvSpPr/>
          <p:nvPr/>
        </p:nvSpPr>
        <p:spPr>
          <a:xfrm>
            <a:off x="5512799" y="2452401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2746089-F024-4D85-8199-7267B37F843B}"/>
              </a:ext>
            </a:extLst>
          </p:cNvPr>
          <p:cNvSpPr/>
          <p:nvPr/>
        </p:nvSpPr>
        <p:spPr>
          <a:xfrm>
            <a:off x="5817598" y="2452401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0180AFD-1EAF-4F35-B45A-0F5EBB404AE9}"/>
              </a:ext>
            </a:extLst>
          </p:cNvPr>
          <p:cNvSpPr/>
          <p:nvPr/>
        </p:nvSpPr>
        <p:spPr>
          <a:xfrm>
            <a:off x="6122398" y="2452401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3EA3DB7-07DA-4664-B581-5FEFFD009300}"/>
              </a:ext>
            </a:extLst>
          </p:cNvPr>
          <p:cNvSpPr/>
          <p:nvPr/>
        </p:nvSpPr>
        <p:spPr>
          <a:xfrm>
            <a:off x="6588063" y="2473568"/>
            <a:ext cx="76200" cy="685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4EC7E6F-A726-46EC-A797-A6BC50002915}"/>
              </a:ext>
            </a:extLst>
          </p:cNvPr>
          <p:cNvSpPr/>
          <p:nvPr/>
        </p:nvSpPr>
        <p:spPr>
          <a:xfrm>
            <a:off x="6740463" y="2473568"/>
            <a:ext cx="76200" cy="685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5F9B3BB-3040-408D-A0E7-C6ABB5E2CDBC}"/>
              </a:ext>
            </a:extLst>
          </p:cNvPr>
          <p:cNvSpPr/>
          <p:nvPr/>
        </p:nvSpPr>
        <p:spPr>
          <a:xfrm>
            <a:off x="6892863" y="2473568"/>
            <a:ext cx="76200" cy="685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6CB4CC7-CB06-4B8A-8BFE-BDAE421547C6}"/>
              </a:ext>
            </a:extLst>
          </p:cNvPr>
          <p:cNvSpPr/>
          <p:nvPr/>
        </p:nvSpPr>
        <p:spPr>
          <a:xfrm>
            <a:off x="2168463" y="1559167"/>
            <a:ext cx="7543800" cy="2971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4B067ED-5A38-41BB-B54A-A402BAC34355}"/>
              </a:ext>
            </a:extLst>
          </p:cNvPr>
          <p:cNvSpPr/>
          <p:nvPr/>
        </p:nvSpPr>
        <p:spPr>
          <a:xfrm rot="1638657">
            <a:off x="2731706" y="2690030"/>
            <a:ext cx="3126944" cy="751102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6B3DF40-6258-45BA-ADE2-9475487DA98F}"/>
              </a:ext>
            </a:extLst>
          </p:cNvPr>
          <p:cNvSpPr/>
          <p:nvPr/>
        </p:nvSpPr>
        <p:spPr>
          <a:xfrm rot="2300382">
            <a:off x="3971179" y="2565185"/>
            <a:ext cx="2306852" cy="84714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4C01436-9421-49B9-BD93-E36130611F66}"/>
              </a:ext>
            </a:extLst>
          </p:cNvPr>
          <p:cNvSpPr/>
          <p:nvPr/>
        </p:nvSpPr>
        <p:spPr>
          <a:xfrm>
            <a:off x="4615334" y="1667200"/>
            <a:ext cx="1447799" cy="305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D744378-F8CD-42E5-ADDD-D9A3A20E0F2B}"/>
              </a:ext>
            </a:extLst>
          </p:cNvPr>
          <p:cNvSpPr/>
          <p:nvPr/>
        </p:nvSpPr>
        <p:spPr>
          <a:xfrm>
            <a:off x="4894735" y="1743833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9D5B08-1A7D-4D3B-8804-D84EE9167F60}"/>
              </a:ext>
            </a:extLst>
          </p:cNvPr>
          <p:cNvSpPr/>
          <p:nvPr/>
        </p:nvSpPr>
        <p:spPr>
          <a:xfrm>
            <a:off x="5309600" y="1743833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5819D59-61B0-4470-928D-B43EC33077AB}"/>
              </a:ext>
            </a:extLst>
          </p:cNvPr>
          <p:cNvSpPr/>
          <p:nvPr/>
        </p:nvSpPr>
        <p:spPr>
          <a:xfrm>
            <a:off x="5699381" y="1743833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A25AC79-500A-45E2-90E7-C24193BB5E27}"/>
              </a:ext>
            </a:extLst>
          </p:cNvPr>
          <p:cNvSpPr txBox="1"/>
          <p:nvPr/>
        </p:nvSpPr>
        <p:spPr>
          <a:xfrm>
            <a:off x="7840914" y="2666215"/>
            <a:ext cx="2247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/>
              <a:t>Warm-started </a:t>
            </a:r>
            <a:br>
              <a:rPr lang="en-US" sz="1200" b="1" i="1" dirty="0"/>
            </a:br>
            <a:r>
              <a:rPr lang="en-US" sz="1200" b="1" i="1" dirty="0"/>
              <a:t>spare processes 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31F367C-417D-4392-B0F2-10188FD79C89}"/>
              </a:ext>
            </a:extLst>
          </p:cNvPr>
          <p:cNvSpPr/>
          <p:nvPr/>
        </p:nvSpPr>
        <p:spPr>
          <a:xfrm>
            <a:off x="5521263" y="3633501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4CD38EB-085D-4591-BD70-03B1E7ACAB29}"/>
              </a:ext>
            </a:extLst>
          </p:cNvPr>
          <p:cNvSpPr/>
          <p:nvPr/>
        </p:nvSpPr>
        <p:spPr>
          <a:xfrm>
            <a:off x="5826063" y="3633501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Multidocument 38">
            <a:extLst>
              <a:ext uri="{FF2B5EF4-FFF2-40B4-BE49-F238E27FC236}">
                <a16:creationId xmlns:a16="http://schemas.microsoft.com/office/drawing/2014/main" id="{568BEA5E-22EE-4CA4-8C0F-A7A313248D5F}"/>
              </a:ext>
            </a:extLst>
          </p:cNvPr>
          <p:cNvSpPr/>
          <p:nvPr/>
        </p:nvSpPr>
        <p:spPr>
          <a:xfrm>
            <a:off x="3171093" y="2579739"/>
            <a:ext cx="181815" cy="118308"/>
          </a:xfrm>
          <a:prstGeom prst="flowChartMultidocumen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Multidocument 39">
            <a:extLst>
              <a:ext uri="{FF2B5EF4-FFF2-40B4-BE49-F238E27FC236}">
                <a16:creationId xmlns:a16="http://schemas.microsoft.com/office/drawing/2014/main" id="{12DD39FB-C97A-4B63-9DE4-56C6F9E99900}"/>
              </a:ext>
            </a:extLst>
          </p:cNvPr>
          <p:cNvSpPr/>
          <p:nvPr/>
        </p:nvSpPr>
        <p:spPr>
          <a:xfrm>
            <a:off x="3478465" y="2570127"/>
            <a:ext cx="181815" cy="118308"/>
          </a:xfrm>
          <a:prstGeom prst="flowChartMultidocumen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Multidocument 40">
            <a:extLst>
              <a:ext uri="{FF2B5EF4-FFF2-40B4-BE49-F238E27FC236}">
                <a16:creationId xmlns:a16="http://schemas.microsoft.com/office/drawing/2014/main" id="{B58E0F0A-1E35-4FF3-AA2E-536F27DD64A4}"/>
              </a:ext>
            </a:extLst>
          </p:cNvPr>
          <p:cNvSpPr/>
          <p:nvPr/>
        </p:nvSpPr>
        <p:spPr>
          <a:xfrm>
            <a:off x="3783370" y="2573663"/>
            <a:ext cx="181815" cy="118308"/>
          </a:xfrm>
          <a:prstGeom prst="flowChartMultidocumen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Multidocument 41">
            <a:extLst>
              <a:ext uri="{FF2B5EF4-FFF2-40B4-BE49-F238E27FC236}">
                <a16:creationId xmlns:a16="http://schemas.microsoft.com/office/drawing/2014/main" id="{CBDED85E-62C0-4882-9C68-F961DA4A8B8C}"/>
              </a:ext>
            </a:extLst>
          </p:cNvPr>
          <p:cNvSpPr/>
          <p:nvPr/>
        </p:nvSpPr>
        <p:spPr>
          <a:xfrm>
            <a:off x="4424321" y="2572336"/>
            <a:ext cx="181815" cy="118308"/>
          </a:xfrm>
          <a:prstGeom prst="flowChartMultidocumen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Multidocument 42">
            <a:extLst>
              <a:ext uri="{FF2B5EF4-FFF2-40B4-BE49-F238E27FC236}">
                <a16:creationId xmlns:a16="http://schemas.microsoft.com/office/drawing/2014/main" id="{98FEBE79-06A2-4888-A4E1-57C92CD9486B}"/>
              </a:ext>
            </a:extLst>
          </p:cNvPr>
          <p:cNvSpPr/>
          <p:nvPr/>
        </p:nvSpPr>
        <p:spPr>
          <a:xfrm>
            <a:off x="4731693" y="2562724"/>
            <a:ext cx="181815" cy="118308"/>
          </a:xfrm>
          <a:prstGeom prst="flowChartMultidocumen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Multidocument 43">
            <a:extLst>
              <a:ext uri="{FF2B5EF4-FFF2-40B4-BE49-F238E27FC236}">
                <a16:creationId xmlns:a16="http://schemas.microsoft.com/office/drawing/2014/main" id="{602E518E-1A37-4F0B-B287-05C59483F41D}"/>
              </a:ext>
            </a:extLst>
          </p:cNvPr>
          <p:cNvSpPr/>
          <p:nvPr/>
        </p:nvSpPr>
        <p:spPr>
          <a:xfrm>
            <a:off x="5036598" y="2566260"/>
            <a:ext cx="181815" cy="118308"/>
          </a:xfrm>
          <a:prstGeom prst="flowChartMultidocumen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Multidocument 44">
            <a:extLst>
              <a:ext uri="{FF2B5EF4-FFF2-40B4-BE49-F238E27FC236}">
                <a16:creationId xmlns:a16="http://schemas.microsoft.com/office/drawing/2014/main" id="{A3D8CC8E-8367-43BD-ADCD-D521B639FBD4}"/>
              </a:ext>
            </a:extLst>
          </p:cNvPr>
          <p:cNvSpPr/>
          <p:nvPr/>
        </p:nvSpPr>
        <p:spPr>
          <a:xfrm>
            <a:off x="5622819" y="2590096"/>
            <a:ext cx="181815" cy="118308"/>
          </a:xfrm>
          <a:prstGeom prst="flowChartMultidocumen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Multidocument 45">
            <a:extLst>
              <a:ext uri="{FF2B5EF4-FFF2-40B4-BE49-F238E27FC236}">
                <a16:creationId xmlns:a16="http://schemas.microsoft.com/office/drawing/2014/main" id="{266C29E3-4EBB-4E3C-B2A0-205864905CE3}"/>
              </a:ext>
            </a:extLst>
          </p:cNvPr>
          <p:cNvSpPr/>
          <p:nvPr/>
        </p:nvSpPr>
        <p:spPr>
          <a:xfrm>
            <a:off x="5930191" y="2580484"/>
            <a:ext cx="181815" cy="118308"/>
          </a:xfrm>
          <a:prstGeom prst="flowChartMultidocumen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Multidocument 46">
            <a:extLst>
              <a:ext uri="{FF2B5EF4-FFF2-40B4-BE49-F238E27FC236}">
                <a16:creationId xmlns:a16="http://schemas.microsoft.com/office/drawing/2014/main" id="{C999A702-2F27-421A-AD8C-5FC21AFA23C8}"/>
              </a:ext>
            </a:extLst>
          </p:cNvPr>
          <p:cNvSpPr/>
          <p:nvPr/>
        </p:nvSpPr>
        <p:spPr>
          <a:xfrm>
            <a:off x="6235096" y="2584020"/>
            <a:ext cx="181815" cy="118308"/>
          </a:xfrm>
          <a:prstGeom prst="flowChartMultidocumen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Multidocument 47">
            <a:extLst>
              <a:ext uri="{FF2B5EF4-FFF2-40B4-BE49-F238E27FC236}">
                <a16:creationId xmlns:a16="http://schemas.microsoft.com/office/drawing/2014/main" id="{BFEACE81-0C94-4655-AE68-F41DAC067F7C}"/>
              </a:ext>
            </a:extLst>
          </p:cNvPr>
          <p:cNvSpPr/>
          <p:nvPr/>
        </p:nvSpPr>
        <p:spPr>
          <a:xfrm>
            <a:off x="4504223" y="3761951"/>
            <a:ext cx="181815" cy="118308"/>
          </a:xfrm>
          <a:prstGeom prst="flowChartMultidocument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Multidocument 48">
            <a:extLst>
              <a:ext uri="{FF2B5EF4-FFF2-40B4-BE49-F238E27FC236}">
                <a16:creationId xmlns:a16="http://schemas.microsoft.com/office/drawing/2014/main" id="{0A807799-6A55-4536-8431-64AC7623A60B}"/>
              </a:ext>
            </a:extLst>
          </p:cNvPr>
          <p:cNvSpPr/>
          <p:nvPr/>
        </p:nvSpPr>
        <p:spPr>
          <a:xfrm>
            <a:off x="4811595" y="3752339"/>
            <a:ext cx="181815" cy="118308"/>
          </a:xfrm>
          <a:prstGeom prst="flowChartMultidocument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Multidocument 49">
            <a:extLst>
              <a:ext uri="{FF2B5EF4-FFF2-40B4-BE49-F238E27FC236}">
                <a16:creationId xmlns:a16="http://schemas.microsoft.com/office/drawing/2014/main" id="{9667A951-63CA-4607-83EB-67CE9A60A6F7}"/>
              </a:ext>
            </a:extLst>
          </p:cNvPr>
          <p:cNvSpPr/>
          <p:nvPr/>
        </p:nvSpPr>
        <p:spPr>
          <a:xfrm>
            <a:off x="5668676" y="3781184"/>
            <a:ext cx="181815" cy="118308"/>
          </a:xfrm>
          <a:prstGeom prst="flowChartMultidocument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Multidocument 50">
            <a:extLst>
              <a:ext uri="{FF2B5EF4-FFF2-40B4-BE49-F238E27FC236}">
                <a16:creationId xmlns:a16="http://schemas.microsoft.com/office/drawing/2014/main" id="{542981F4-065A-483A-99CA-723655D24216}"/>
              </a:ext>
            </a:extLst>
          </p:cNvPr>
          <p:cNvSpPr/>
          <p:nvPr/>
        </p:nvSpPr>
        <p:spPr>
          <a:xfrm>
            <a:off x="5976048" y="3771572"/>
            <a:ext cx="181815" cy="118308"/>
          </a:xfrm>
          <a:prstGeom prst="flowChartMultidocument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Explosion: 8 Points 51">
            <a:extLst>
              <a:ext uri="{FF2B5EF4-FFF2-40B4-BE49-F238E27FC236}">
                <a16:creationId xmlns:a16="http://schemas.microsoft.com/office/drawing/2014/main" id="{4EEDDECE-3A0C-42EA-8A0E-147AD847BFDF}"/>
              </a:ext>
            </a:extLst>
          </p:cNvPr>
          <p:cNvSpPr/>
          <p:nvPr/>
        </p:nvSpPr>
        <p:spPr>
          <a:xfrm>
            <a:off x="5691459" y="2352784"/>
            <a:ext cx="398761" cy="29039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9BD90830-1862-4D6E-A406-2FDB8F1B0A75}"/>
              </a:ext>
            </a:extLst>
          </p:cNvPr>
          <p:cNvSpPr/>
          <p:nvPr/>
        </p:nvSpPr>
        <p:spPr>
          <a:xfrm>
            <a:off x="8754114" y="2478875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09FD395B-1896-4EDE-8DDA-1C168ABBE0DB}"/>
              </a:ext>
            </a:extLst>
          </p:cNvPr>
          <p:cNvSpPr/>
          <p:nvPr/>
        </p:nvSpPr>
        <p:spPr>
          <a:xfrm>
            <a:off x="8986364" y="2488974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08BD3B80-A6A9-4F89-95A7-1C0A1E6D9ACC}"/>
              </a:ext>
            </a:extLst>
          </p:cNvPr>
          <p:cNvSpPr/>
          <p:nvPr/>
        </p:nvSpPr>
        <p:spPr>
          <a:xfrm>
            <a:off x="5680157" y="2472884"/>
            <a:ext cx="149469" cy="124148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peech Bubble: Rectangle 27">
            <a:extLst>
              <a:ext uri="{FF2B5EF4-FFF2-40B4-BE49-F238E27FC236}">
                <a16:creationId xmlns:a16="http://schemas.microsoft.com/office/drawing/2014/main" id="{84297820-90FC-4972-8FA0-508DB5E5112B}"/>
              </a:ext>
            </a:extLst>
          </p:cNvPr>
          <p:cNvSpPr/>
          <p:nvPr/>
        </p:nvSpPr>
        <p:spPr>
          <a:xfrm>
            <a:off x="7652083" y="1355558"/>
            <a:ext cx="2247899" cy="612648"/>
          </a:xfrm>
          <a:prstGeom prst="wedgeRectCallout">
            <a:avLst>
              <a:gd name="adj1" fmla="val -141008"/>
              <a:gd name="adj2" fmla="val 133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Copies state from some active member</a:t>
            </a:r>
          </a:p>
        </p:txBody>
      </p:sp>
    </p:spTree>
    <p:extLst>
      <p:ext uri="{BB962C8B-B14F-4D97-AF65-F5344CB8AC3E}">
        <p14:creationId xmlns:p14="http://schemas.microsoft.com/office/powerpoint/2010/main" val="373796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37" presetClass="path" presetSubtype="0" accel="50000" decel="5000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1.25E-6 -0.01759 L -0.06471 -0.05486 C -0.07826 -0.06319 -0.09844 -0.06782 -0.11979 -0.06782 C -0.14388 -0.06782 -0.16328 -0.06319 -0.17682 -0.05486 L -0.24167 -0.01759 " pathEditMode="relative" rAng="10800000" ptsTypes="AAAAA">
                                      <p:cBhvr>
                                        <p:cTn id="1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83" y="-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75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750"/>
                            </p:stCondLst>
                            <p:childTnLst>
                              <p:par>
                                <p:cTn id="2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75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52" grpId="0" animBg="1"/>
      <p:bldP spid="52" grpId="1" animBg="1"/>
      <p:bldP spid="53" grpId="0" animBg="1"/>
      <p:bldP spid="53" grpId="1" animBg="1"/>
      <p:bldP spid="3" grpId="0" animBg="1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C48B1-7E9B-4CDD-00DA-E6B54E12F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4E156-BBFA-5702-323B-FB0714A75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that Derecho is being used to replicate data in some persistent (logged) shard.</a:t>
            </a:r>
          </a:p>
          <a:p>
            <a:endParaRPr lang="en-US" dirty="0"/>
          </a:p>
          <a:p>
            <a:r>
              <a:rPr lang="en-US" dirty="0"/>
              <a:t>A crash causes </a:t>
            </a:r>
            <a:r>
              <a:rPr lang="en-US" i="1" dirty="0"/>
              <a:t>all </a:t>
            </a:r>
            <a:r>
              <a:rPr lang="en-US" dirty="0"/>
              <a:t>the members of that shard to fail – not just one like in the illustration on slide 18</a:t>
            </a:r>
          </a:p>
          <a:p>
            <a:endParaRPr lang="en-US" dirty="0"/>
          </a:p>
          <a:p>
            <a:r>
              <a:rPr lang="en-US" dirty="0"/>
              <a:t>Can Derecho replace </a:t>
            </a:r>
            <a:r>
              <a:rPr lang="en-US" i="1" u="sng" dirty="0"/>
              <a:t>all</a:t>
            </a:r>
            <a:r>
              <a:rPr lang="en-US" i="1" dirty="0"/>
              <a:t> the failed members</a:t>
            </a:r>
            <a:r>
              <a:rPr lang="en-US" dirty="0"/>
              <a:t> with standbys?  Or will it force the application to wait until one or more failed members recovers?  Why?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E59378-20A8-7229-12D4-8E766A41D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B3FD7D-F69C-AD6D-2457-8F6E11B7E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88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9874B-1CA8-4D9B-8B6E-94D4BE2FD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uses “peculiar”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2EAF9-9C3B-480C-8560-55BA4785A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C</a:t>
            </a:r>
            <a:r>
              <a:rPr lang="en-US" b="1" dirty="0"/>
              <a:t>onsistency</a:t>
            </a:r>
            <a:r>
              <a:rPr lang="en-US" dirty="0"/>
              <a:t> (for Eric) means:  </a:t>
            </a:r>
            <a:r>
              <a:rPr lang="en-US" i="1" dirty="0"/>
              <a:t>Uses the most current versions of data (he isn’t worried about update ordering, but probably should!).</a:t>
            </a:r>
          </a:p>
          <a:p>
            <a:endParaRPr lang="en-US" i="1" dirty="0"/>
          </a:p>
          <a:p>
            <a:r>
              <a:rPr lang="en-US" b="1" u="sng" dirty="0"/>
              <a:t>A</a:t>
            </a:r>
            <a:r>
              <a:rPr lang="en-US" b="1" dirty="0"/>
              <a:t>vailability </a:t>
            </a:r>
            <a:r>
              <a:rPr lang="en-US" dirty="0"/>
              <a:t>(…): </a:t>
            </a:r>
            <a:r>
              <a:rPr lang="en-US" i="1" dirty="0"/>
              <a:t>Able to give a fast response without waiting for anything else (should also include fault-tolerance, but Eric didn’t)</a:t>
            </a:r>
            <a:endParaRPr lang="en-US" dirty="0"/>
          </a:p>
          <a:p>
            <a:endParaRPr lang="en-US" b="1" dirty="0"/>
          </a:p>
          <a:p>
            <a:r>
              <a:rPr lang="en-US" b="1" u="sng" dirty="0"/>
              <a:t>P</a:t>
            </a:r>
            <a:r>
              <a:rPr lang="en-US" b="1" dirty="0"/>
              <a:t>artition Tolerance </a:t>
            </a:r>
            <a:r>
              <a:rPr lang="en-US" dirty="0"/>
              <a:t>(…): </a:t>
            </a:r>
            <a:r>
              <a:rPr lang="en-US" i="1" dirty="0"/>
              <a:t>No need to worry if you can’t get a rapid reply from a back-end storage service.  (Should include “no split brain” too)</a:t>
            </a: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671CD-FE7E-4BFA-B6F5-56F98B53D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583E81-74C6-4F2F-82DE-DF902A600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A5EFA9-D0DA-B403-1F3C-EB0F5F4368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0464" y="267864"/>
            <a:ext cx="2133737" cy="18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70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570C8-E743-FA9A-569D-7C967B08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en-US" dirty="0" err="1"/>
              <a:t>Paxos</a:t>
            </a:r>
            <a:r>
              <a:rPr lang="en-US" dirty="0"/>
              <a:t> more available than Derecho?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EEABD-548A-91AA-F1BF-B33B3C639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Can you identify a case where Derecho can make progress, but </a:t>
            </a:r>
            <a:r>
              <a:rPr lang="en-US" dirty="0" err="1"/>
              <a:t>Paxos</a:t>
            </a:r>
            <a:r>
              <a:rPr lang="en-US" dirty="0"/>
              <a:t> is stuck?</a:t>
            </a:r>
          </a:p>
          <a:p>
            <a:endParaRPr lang="en-US" dirty="0"/>
          </a:p>
          <a:p>
            <a:r>
              <a:rPr lang="en-US" dirty="0"/>
              <a:t>Can you identify a case where </a:t>
            </a:r>
            <a:r>
              <a:rPr lang="en-US" dirty="0" err="1"/>
              <a:t>Paxos</a:t>
            </a:r>
            <a:r>
              <a:rPr lang="en-US" dirty="0"/>
              <a:t> can make progress, but Derecho is stuck?</a:t>
            </a:r>
          </a:p>
          <a:p>
            <a:endParaRPr lang="en-US" dirty="0"/>
          </a:p>
          <a:p>
            <a:r>
              <a:rPr lang="en-US" dirty="0"/>
              <a:t>Which is faster for doing reads, if a system has mostly read-only queries?</a:t>
            </a:r>
          </a:p>
          <a:p>
            <a:endParaRPr lang="en-US" dirty="0"/>
          </a:p>
          <a:p>
            <a:r>
              <a:rPr lang="en-US" dirty="0"/>
              <a:t>What does this tell us about which is “best”?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E66C7A-16F4-B28F-2872-36A41BDA6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5AE523-CF3D-60CF-C696-0FE666657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37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61134-CF37-23EE-FACC-C7DA1FAD7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Derecho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4D7EC-AC42-9580-92A2-A71D04E8E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Quite efficient.  Because its data plane aligns better with fast networks and the control plane offers a simple, natural form of batching, Derecho is much faster than classic </a:t>
            </a:r>
            <a:r>
              <a:rPr lang="en-US" dirty="0" err="1"/>
              <a:t>Paxos</a:t>
            </a:r>
            <a:r>
              <a:rPr lang="en-US" dirty="0"/>
              <a:t> (as much as 10,000x)</a:t>
            </a:r>
          </a:p>
          <a:p>
            <a:endParaRPr lang="en-US" dirty="0"/>
          </a:p>
          <a:p>
            <a:r>
              <a:rPr lang="en-US" dirty="0"/>
              <a:t>But not so easy to use: You need to be a C++ programmer</a:t>
            </a:r>
          </a:p>
          <a:p>
            <a:endParaRPr lang="en-US" dirty="0"/>
          </a:p>
          <a:p>
            <a:r>
              <a:rPr lang="en-US" dirty="0"/>
              <a:t>Basis for Cornell Cascade project, which we will look at in Lecture 10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78D2A-6168-3CE1-B974-4FA44A890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0BDE99-4950-7891-C863-FE6045BBE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54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8DB06-4C29-907C-E032-F97B018D6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040F3-A670-039A-4ACA-42C05C7A3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systems are built today using Zookeeper, </a:t>
            </a:r>
            <a:r>
              <a:rPr lang="en-US" dirty="0" err="1"/>
              <a:t>RaFT</a:t>
            </a:r>
            <a:r>
              <a:rPr lang="en-US" dirty="0"/>
              <a:t> or </a:t>
            </a:r>
            <a:r>
              <a:rPr lang="en-US" dirty="0" err="1"/>
              <a:t>LibPaxos</a:t>
            </a:r>
            <a:r>
              <a:rPr lang="en-US" dirty="0"/>
              <a:t> (in that order).</a:t>
            </a:r>
          </a:p>
          <a:p>
            <a:endParaRPr lang="en-US" dirty="0"/>
          </a:p>
          <a:p>
            <a:r>
              <a:rPr lang="en-US" dirty="0"/>
              <a:t>If you joined a big company like Facebook, and discovered this, would you urge them to migrate their platform to Derecho?</a:t>
            </a:r>
          </a:p>
          <a:p>
            <a:endParaRPr lang="en-US" dirty="0"/>
          </a:p>
          <a:p>
            <a:r>
              <a:rPr lang="en-US" dirty="0"/>
              <a:t>What would be some reasons in favor of that?  What would be some reasons for </a:t>
            </a:r>
            <a:r>
              <a:rPr lang="en-US" i="1" dirty="0"/>
              <a:t>not</a:t>
            </a:r>
            <a:r>
              <a:rPr lang="en-US" dirty="0"/>
              <a:t> migrating?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73705C-BE42-2B00-F9D6-9094BB3B0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197A43-253C-9E8D-B943-F4CA9DC02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9874B-1CA8-4D9B-8B6E-94D4BE2FD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(Folk) Theorem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2EAF9-9C3B-480C-8560-55BA4785A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only have two of C+A+P, so favor A+P… don’t worry about C?  CAP and BASE work for many cloud computing web sites, like Amazon.com</a:t>
            </a:r>
          </a:p>
          <a:p>
            <a:endParaRPr lang="en-US" dirty="0"/>
          </a:p>
          <a:p>
            <a:r>
              <a:rPr lang="en-US" dirty="0"/>
              <a:t>But you don’t always need to abandon C.  If </a:t>
            </a:r>
            <a:r>
              <a:rPr lang="en-US" i="1" dirty="0"/>
              <a:t>a </a:t>
            </a:r>
            <a:r>
              <a:rPr lang="en-US" i="1" dirty="0">
                <a:sym typeface="Symbol" panose="05050102010706020507" pitchFamily="18" charset="2"/>
              </a:rPr>
              <a:t>-service does the whole job </a:t>
            </a:r>
            <a:r>
              <a:rPr lang="en-US" dirty="0">
                <a:sym typeface="Symbol" panose="05050102010706020507" pitchFamily="18" charset="2"/>
              </a:rPr>
              <a:t>–holds its own state and does the computing, using primary-partition membership – then P won’t matter.  We can opt for C+A.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 motivated state machine replication and virtual synchrony.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671CD-FE7E-4BFA-B6F5-56F98B53D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583E81-74C6-4F2F-82DE-DF902A600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A5EFA9-D0DA-B403-1F3C-EB0F5F4368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0464" y="267864"/>
            <a:ext cx="2133737" cy="18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391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AB74C-2D44-49D2-A6CA-ACC605BEF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State Machine Replication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DB966-6B55-4C61-9DB4-78621D60C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model in which we have </a:t>
            </a:r>
            <a:r>
              <a:rPr lang="en-US" i="1" dirty="0"/>
              <a:t>deterministic</a:t>
            </a:r>
            <a:r>
              <a:rPr lang="en-US" dirty="0"/>
              <a:t> </a:t>
            </a:r>
            <a:r>
              <a:rPr lang="en-US" i="1" dirty="0"/>
              <a:t>programs</a:t>
            </a:r>
          </a:p>
          <a:p>
            <a:endParaRPr lang="en-US" dirty="0"/>
          </a:p>
          <a:p>
            <a:r>
              <a:rPr lang="en-US" dirty="0"/>
              <a:t>They see one update at a time and apply the updates in the same order.  There is a communications version of this (atomic multicast) and a log-append version (persistent replicated logging).</a:t>
            </a:r>
          </a:p>
          <a:p>
            <a:endParaRPr lang="en-US" dirty="0"/>
          </a:p>
          <a:p>
            <a:r>
              <a:rPr lang="en-US" dirty="0"/>
              <a:t>If our replicas start up in sync, they stay in sync.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FFE3D-6910-45D6-92B1-1CF5D4EBB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1CB480-4D1B-489D-B59B-0C6023673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79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BD07E-F80F-636F-192F-5B16A65C5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Determinism issue, and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F078E-1B1F-2084-555F-74DFA2DF7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are rarely deterministic</a:t>
            </a:r>
          </a:p>
          <a:p>
            <a:endParaRPr lang="en-US" dirty="0"/>
          </a:p>
          <a:p>
            <a:r>
              <a:rPr lang="en-US" dirty="0"/>
              <a:t>But it is possible to build fully deterministic data types (classes), and then use state machine replication just in those kinds of objects</a:t>
            </a:r>
          </a:p>
          <a:p>
            <a:endParaRPr lang="en-US" dirty="0"/>
          </a:p>
          <a:p>
            <a:r>
              <a:rPr lang="en-US" dirty="0"/>
              <a:t>You end up with server instances doing different things, yet with a subsystem that can maintain consistent state across them!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91F3C5-C658-EC85-82AB-8B0284545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1B705-2606-BEF0-7DAC-E53325072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80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2FA2D04-75B4-240F-BD93-76B62464AE27}"/>
              </a:ext>
            </a:extLst>
          </p:cNvPr>
          <p:cNvSpPr/>
          <p:nvPr/>
        </p:nvSpPr>
        <p:spPr>
          <a:xfrm>
            <a:off x="8577237" y="81481"/>
            <a:ext cx="1783532" cy="2003351"/>
          </a:xfrm>
          <a:prstGeom prst="rect">
            <a:avLst/>
          </a:prstGeom>
          <a:solidFill>
            <a:srgbClr val="FFFF9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B94D16-5203-BE36-6D99-14FF2E136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Oriented computing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76C1D-1A1B-E0C9-2C08-C300EFF17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1004628" cy="4023360"/>
          </a:xfrm>
        </p:spPr>
        <p:txBody>
          <a:bodyPr>
            <a:normAutofit/>
          </a:bodyPr>
          <a:lstStyle/>
          <a:p>
            <a:r>
              <a:rPr lang="en-US" dirty="0"/>
              <a:t>The idea is to think of your main program</a:t>
            </a:r>
            <a:br>
              <a:rPr lang="en-US" dirty="0"/>
            </a:br>
            <a:r>
              <a:rPr lang="en-US" dirty="0"/>
              <a:t>as  thread that shares the address space with</a:t>
            </a:r>
            <a:br>
              <a:rPr lang="en-US" dirty="0"/>
            </a:br>
            <a:r>
              <a:rPr lang="en-US" dirty="0"/>
              <a:t>one or more objects, like the blue circle.</a:t>
            </a:r>
          </a:p>
          <a:p>
            <a:endParaRPr lang="en-US" dirty="0"/>
          </a:p>
          <a:p>
            <a:r>
              <a:rPr lang="en-US" dirty="0"/>
              <a:t>… This blue object is a member of a replicated group: the green oval</a:t>
            </a:r>
          </a:p>
          <a:p>
            <a:endParaRPr lang="en-US" dirty="0"/>
          </a:p>
          <a:p>
            <a:r>
              <a:rPr lang="en-US" dirty="0"/>
              <a:t>This is why your program can be non-deterministic and yet the object it created and uses can be deterministic and use state machine replication.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BC8581-0202-4D1B-A239-3B5F8248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E7C3A7-C0F0-26B1-D7F1-BEC86D34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6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7F3E4BD-AE44-ACA4-36DF-12CD579F9B2E}"/>
              </a:ext>
            </a:extLst>
          </p:cNvPr>
          <p:cNvSpPr/>
          <p:nvPr/>
        </p:nvSpPr>
        <p:spPr>
          <a:xfrm>
            <a:off x="9460025" y="588475"/>
            <a:ext cx="2568731" cy="53415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B6723FD-3C67-4625-4EB6-864B91843DEB}"/>
              </a:ext>
            </a:extLst>
          </p:cNvPr>
          <p:cNvSpPr/>
          <p:nvPr/>
        </p:nvSpPr>
        <p:spPr>
          <a:xfrm>
            <a:off x="9888208" y="751438"/>
            <a:ext cx="272582" cy="21728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1019C0D-F3C2-9422-9D0F-EA5FF6589B90}"/>
              </a:ext>
            </a:extLst>
          </p:cNvPr>
          <p:cNvSpPr/>
          <p:nvPr/>
        </p:nvSpPr>
        <p:spPr>
          <a:xfrm>
            <a:off x="9187443" y="425513"/>
            <a:ext cx="700765" cy="1394234"/>
          </a:xfrm>
          <a:custGeom>
            <a:avLst/>
            <a:gdLst>
              <a:gd name="connsiteX0" fmla="*/ 164787 w 700765"/>
              <a:gd name="connsiteY0" fmla="*/ 0 h 1394234"/>
              <a:gd name="connsiteX1" fmla="*/ 698941 w 700765"/>
              <a:gd name="connsiteY1" fmla="*/ 470780 h 1394234"/>
              <a:gd name="connsiteX2" fmla="*/ 1824 w 700765"/>
              <a:gd name="connsiteY2" fmla="*/ 778598 h 1394234"/>
              <a:gd name="connsiteX3" fmla="*/ 535979 w 700765"/>
              <a:gd name="connsiteY3" fmla="*/ 1394234 h 1394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0765" h="1394234">
                <a:moveTo>
                  <a:pt x="164787" y="0"/>
                </a:moveTo>
                <a:cubicBezTo>
                  <a:pt x="445444" y="170507"/>
                  <a:pt x="726102" y="341014"/>
                  <a:pt x="698941" y="470780"/>
                </a:cubicBezTo>
                <a:cubicBezTo>
                  <a:pt x="671780" y="600546"/>
                  <a:pt x="28984" y="624689"/>
                  <a:pt x="1824" y="778598"/>
                </a:cubicBezTo>
                <a:cubicBezTo>
                  <a:pt x="-25336" y="932507"/>
                  <a:pt x="255321" y="1163370"/>
                  <a:pt x="535979" y="139423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F7073F5-652D-E543-23F4-70F2AAACC4F5}"/>
              </a:ext>
            </a:extLst>
          </p:cNvPr>
          <p:cNvSpPr/>
          <p:nvPr/>
        </p:nvSpPr>
        <p:spPr>
          <a:xfrm>
            <a:off x="10525503" y="752435"/>
            <a:ext cx="272582" cy="21728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8841CDA-94C2-1D9A-B608-E8A86203EC0E}"/>
              </a:ext>
            </a:extLst>
          </p:cNvPr>
          <p:cNvSpPr/>
          <p:nvPr/>
        </p:nvSpPr>
        <p:spPr>
          <a:xfrm>
            <a:off x="11157344" y="746910"/>
            <a:ext cx="272582" cy="21728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5325EE-79B1-1B2B-B7CB-7C12C3A3E9EB}"/>
              </a:ext>
            </a:extLst>
          </p:cNvPr>
          <p:cNvSpPr txBox="1"/>
          <p:nvPr/>
        </p:nvSpPr>
        <p:spPr>
          <a:xfrm>
            <a:off x="7822194" y="2000316"/>
            <a:ext cx="334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Your program has an object in it, with some API defined by a class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AC4F70-54CB-18B4-6E53-0A1C1D6D1C0B}"/>
              </a:ext>
            </a:extLst>
          </p:cNvPr>
          <p:cNvSpPr txBox="1"/>
          <p:nvPr/>
        </p:nvSpPr>
        <p:spPr>
          <a:xfrm>
            <a:off x="10285697" y="1057983"/>
            <a:ext cx="204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object is a member of a group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CC3902-1F9F-707D-85FE-499DDE49F7F3}"/>
              </a:ext>
            </a:extLst>
          </p:cNvPr>
          <p:cNvSpPr txBox="1"/>
          <p:nvPr/>
        </p:nvSpPr>
        <p:spPr>
          <a:xfrm>
            <a:off x="8671280" y="35666"/>
            <a:ext cx="1489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Your program</a:t>
            </a:r>
          </a:p>
        </p:txBody>
      </p:sp>
    </p:spTree>
    <p:extLst>
      <p:ext uri="{BB962C8B-B14F-4D97-AF65-F5344CB8AC3E}">
        <p14:creationId xmlns:p14="http://schemas.microsoft.com/office/powerpoint/2010/main" val="227145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10" grpId="0" animBg="1"/>
      <p:bldP spid="12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DFB5F-8B16-66EF-E172-1FD2CD1D0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Atomic Multicast and Durable Replication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E902C-A26B-36BC-83A5-DFFAE52A0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Both ideas center on applying the same updates in the same order</a:t>
            </a:r>
          </a:p>
          <a:p>
            <a:endParaRPr lang="en-US" dirty="0"/>
          </a:p>
          <a:p>
            <a:r>
              <a:rPr lang="en-US" dirty="0"/>
              <a:t>With atomic multicast updates are carried in messages, and delivered to all receivers (or none), in the identical order, even despite failures.</a:t>
            </a:r>
          </a:p>
          <a:p>
            <a:endParaRPr lang="en-US" dirty="0"/>
          </a:p>
          <a:p>
            <a:r>
              <a:rPr lang="en-US" dirty="0"/>
              <a:t>With durable replication each receiver also keeps a log of updates or of the result after applying them.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In some solutions each replica (each log) is itself a complete history.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In other solutions logs must be</a:t>
            </a:r>
            <a:r>
              <a:rPr lang="en-US" i="1" dirty="0"/>
              <a:t> </a:t>
            </a:r>
            <a:r>
              <a:rPr lang="en-US" dirty="0"/>
              <a:t>merged to know the full update sequence.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FBB51A-D5BE-AC89-F26E-A0671F4B1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AEA7DC-54C8-FB4A-1005-975A5378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78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B63C0-0BD8-F804-1B9E-9F1BB98C3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881179" cy="1499616"/>
          </a:xfrm>
        </p:spPr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focuses on quorums in a fixed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D2ED-EBED-1282-AD01-B16EFA78B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Paxos</a:t>
            </a:r>
            <a:r>
              <a:rPr lang="en-US" dirty="0"/>
              <a:t> we normally assume the set of servers is fixed </a:t>
            </a:r>
          </a:p>
          <a:p>
            <a:endParaRPr lang="en-US" dirty="0"/>
          </a:p>
          <a:p>
            <a:r>
              <a:rPr lang="en-US" dirty="0"/>
              <a:t>If it gets updated, that happens offline</a:t>
            </a:r>
          </a:p>
          <a:p>
            <a:endParaRPr lang="en-US" dirty="0"/>
          </a:p>
          <a:p>
            <a:r>
              <a:rPr lang="en-US" dirty="0"/>
              <a:t>So there are N servers – but some of them might be crashed, or not responsive (overloaded, network outage, </a:t>
            </a:r>
            <a:r>
              <a:rPr lang="en-US" dirty="0" err="1"/>
              <a:t>etc</a:t>
            </a:r>
            <a:r>
              <a:rPr lang="en-US" dirty="0"/>
              <a:t>). 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E14AF9-9E51-2520-37A5-F6E1DF67B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1D1815-2AD6-F9BC-2C57-CF432C9D3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77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C6C7E-C1B8-E446-6D44-A6791327D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with </a:t>
            </a:r>
            <a:r>
              <a:rPr lang="en-US" u="sng" dirty="0"/>
              <a:t>N</a:t>
            </a:r>
            <a:r>
              <a:rPr lang="en-US" dirty="0"/>
              <a:t> members, </a:t>
            </a:r>
            <a:r>
              <a:rPr lang="en-US" u="sng" dirty="0"/>
              <a:t>F</a:t>
            </a:r>
            <a:r>
              <a:rPr lang="en-US" dirty="0"/>
              <a:t> potential crashes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DFCF1-B469-A092-C7B1-EEBF9B112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want to be sure that any two write quorums overlap: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QW+QW &gt; 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also want any read to “see” all the prior committed writes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QW+QR &gt; 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fault-tolerance, we need QW </a:t>
            </a:r>
            <a:r>
              <a:rPr lang="en-US" dirty="0">
                <a:sym typeface="Symbol" panose="05050102010706020507" pitchFamily="18" charset="2"/>
              </a:rPr>
              <a:t> N-F and QR  N-F.  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For maximum speed, QR should be as small as possible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C9DD3E-3DA3-D34C-0A99-D6E95A6A9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88A7FC-F0C0-28DF-D3D9-8F2183373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42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3191</TotalTime>
  <Words>2025</Words>
  <Application>Microsoft Office PowerPoint</Application>
  <PresentationFormat>Widescreen</PresentationFormat>
  <Paragraphs>196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Tw Cen MT</vt:lpstr>
      <vt:lpstr>Tw Cen MT Condensed</vt:lpstr>
      <vt:lpstr>Wingdings</vt:lpstr>
      <vt:lpstr>Wingdings 3</vt:lpstr>
      <vt:lpstr>Integral</vt:lpstr>
      <vt:lpstr>CS5412 / Replication and Consistency (Enrichment/Review)</vt:lpstr>
      <vt:lpstr>CAP uses “peculiar” definitions</vt:lpstr>
      <vt:lpstr>CAP (Folk) Theorem</vt:lpstr>
      <vt:lpstr>Recap: State Machine Replication</vt:lpstr>
      <vt:lpstr>Determinism issue, and solution</vt:lpstr>
      <vt:lpstr>Object Oriented computing</vt:lpstr>
      <vt:lpstr>Recap: Atomic Multicast and Durable Replication</vt:lpstr>
      <vt:lpstr>Paxos focuses on quorums in a fixed set</vt:lpstr>
      <vt:lpstr>Paxos with N members, F potential crashes</vt:lpstr>
      <vt:lpstr>RECAP: Classic Paxos</vt:lpstr>
      <vt:lpstr>Visualizing Paxos setup</vt:lpstr>
      <vt:lpstr>Paxos Ballot numbers</vt:lpstr>
      <vt:lpstr>Thought questions (we won’t answer them)</vt:lpstr>
      <vt:lpstr>Thought questions (we won’t answer them)</vt:lpstr>
      <vt:lpstr>Recap: Virtual Synchrony</vt:lpstr>
      <vt:lpstr>Virtual synchrony has complete replicas</vt:lpstr>
      <vt:lpstr>Note:  Classic Paxos  Virtually Synchronous Paxos</vt:lpstr>
      <vt:lpstr>Derecho’s Epoch Mechanism in action</vt:lpstr>
      <vt:lpstr>Thought questions</vt:lpstr>
      <vt:lpstr>Is Paxos more available than Derecho?</vt:lpstr>
      <vt:lpstr>Derecho is…</vt:lpstr>
      <vt:lpstr>Modern choices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5412:  Topics in Cloud Computing</dc:title>
  <dc:creator>ken</dc:creator>
  <cp:lastModifiedBy>Ken Birman</cp:lastModifiedBy>
  <cp:revision>246</cp:revision>
  <dcterms:created xsi:type="dcterms:W3CDTF">2017-12-19T18:11:25Z</dcterms:created>
  <dcterms:modified xsi:type="dcterms:W3CDTF">2022-09-14T13:58:26Z</dcterms:modified>
</cp:coreProperties>
</file>