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7" r:id="rId4"/>
    <p:sldId id="300" r:id="rId5"/>
    <p:sldId id="289" r:id="rId6"/>
    <p:sldId id="288" r:id="rId7"/>
    <p:sldId id="290" r:id="rId8"/>
    <p:sldId id="291" r:id="rId9"/>
    <p:sldId id="292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1C459E-8AFD-4C88-A45E-D59C9A3879A0}">
          <p14:sldIdLst>
            <p14:sldId id="256"/>
            <p14:sldId id="257"/>
            <p14:sldId id="287"/>
            <p14:sldId id="300"/>
            <p14:sldId id="289"/>
            <p14:sldId id="288"/>
            <p14:sldId id="290"/>
            <p14:sldId id="291"/>
            <p14:sldId id="292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  <a:srgbClr val="92D050"/>
    <a:srgbClr val="95D8F3"/>
    <a:srgbClr val="FFFFFF"/>
    <a:srgbClr val="99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579A-B1E4-47EB-8BA9-D99CA9E7BA07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C88A-CD66-4609-884B-39722DAC3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3669AF-42F2-4E99-B000-3E0ADB9222B9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20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9B20-1B7D-433C-B8B2-3D1FBF50A4B9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8101-1E83-4414-9A64-A2D0E20D661F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4C0F-02E9-42CC-B820-85FD62D4263E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E90C-ACE3-4B5A-8D25-BB16B561691B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1C07-5AEF-411B-8C84-36AAFA617679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C16F-6E6F-4002-94CD-9146BF6CDEC6}" type="datetime1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8CEB-1F2A-4BDD-B7FB-D3CBDD7356A0}" type="datetime1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4979-8762-4B85-AEBF-B9709A8E71B2}" type="datetime1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7A75-913B-412B-BC36-A4396BF1D4EB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A259-C73B-4813-B173-41A39D9B8BF3}" type="datetime1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4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30DD887-86D7-43ED-8B6D-1E149E24E0C3}" type="datetime1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http://www.cs.cornell.edu/courses/cs5412/2022fa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2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B2A5-D888-4A68-9EB8-E190FABBD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CS5412 / Gossip-Related Content (Enrichment/Review)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4BDB-4610-415E-B88D-82832DD45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 Birman</a:t>
            </a:r>
          </a:p>
          <a:p>
            <a:r>
              <a:rPr lang="en-US" dirty="0"/>
              <a:t>Fall,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CS5412 Cloud Computing, Fall 2022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6B45458-78A1-40D1-955C-F572CF28F1DB}" type="slidenum">
              <a:rPr lang="en-US"/>
              <a:pPr/>
              <a:t>10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808830" y="1987465"/>
            <a:ext cx="9840914" cy="4114800"/>
          </a:xfrm>
        </p:spPr>
        <p:txBody>
          <a:bodyPr/>
          <a:lstStyle/>
          <a:p>
            <a:r>
              <a:rPr lang="en-US" dirty="0"/>
              <a:t>Bad Astrolabe aggregation graph: diameter 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Official (correct) 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4953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648201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5684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8077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7024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688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CAE3-1F37-D352-1DFF-4FFC56B3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31F7-B645-2DD9-8684-6E3D5549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random exchange of information</a:t>
            </a:r>
          </a:p>
          <a:p>
            <a:endParaRPr lang="en-US" dirty="0"/>
          </a:p>
          <a:p>
            <a:r>
              <a:rPr lang="en-US" dirty="0"/>
              <a:t>Uses fixed size messages, at a fixed rate.  This bounds the load gossip can impose on a system, which is valuable in settings like monitoring</a:t>
            </a:r>
          </a:p>
          <a:p>
            <a:endParaRPr lang="en-US" dirty="0"/>
          </a:p>
          <a:p>
            <a:r>
              <a:rPr lang="en-US" dirty="0"/>
              <a:t>But the fixed size and randomness also introduce some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1714A-E541-9563-82D8-6BC02420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3F697E-BEE2-97AF-F0FC-2F4EF487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68C9C5-ADED-81FA-BB09-EC6BE32B8A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43"/>
          <a:stretch/>
        </p:blipFill>
        <p:spPr>
          <a:xfrm>
            <a:off x="10037233" y="292488"/>
            <a:ext cx="1600200" cy="16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is slow to spread but reaches everyone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024128" y="2914852"/>
            <a:ext cx="10786872" cy="33945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Average load is </a:t>
            </a:r>
            <a:r>
              <a:rPr lang="en-US" u="sng" dirty="0"/>
              <a:t>constant</a:t>
            </a:r>
            <a:r>
              <a:rPr lang="en-US" dirty="0"/>
              <a:t>, independent </a:t>
            </a:r>
            <a:br>
              <a:rPr lang="en-US" dirty="0"/>
            </a:br>
            <a:r>
              <a:rPr lang="en-US" dirty="0"/>
              <a:t>of size of the system.  </a:t>
            </a:r>
          </a:p>
          <a:p>
            <a:endParaRPr lang="en-US" dirty="0"/>
          </a:p>
          <a:p>
            <a:r>
              <a:rPr lang="en-US" dirty="0"/>
              <a:t>Total network load linear in system size.</a:t>
            </a:r>
          </a:p>
          <a:p>
            <a:endParaRPr lang="en-US" dirty="0"/>
          </a:p>
          <a:p>
            <a:r>
              <a:rPr lang="en-US" dirty="0"/>
              <a:t>Information spreads in log(N) time, yet that </a:t>
            </a:r>
            <a:br>
              <a:rPr lang="en-US" dirty="0"/>
            </a:br>
            <a:r>
              <a:rPr lang="en-US" dirty="0"/>
              <a:t>limit on work per process remains in effect!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CS5412 Cloud Computing, Fall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6E60FDE7-734C-073A-87EF-1F8B383980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8" t="15410" r="16479" b="26758"/>
          <a:stretch/>
        </p:blipFill>
        <p:spPr bwMode="auto">
          <a:xfrm>
            <a:off x="7639747" y="2588359"/>
            <a:ext cx="4273874" cy="281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30589DB3-0762-053C-2A9F-FFA9ABD00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909" y="2641602"/>
            <a:ext cx="4174958" cy="2762451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2855FFE-3803-7D64-BA9E-02BCC37EE54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595966" y="4039597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95A95450-FE2A-8250-111B-36AACE408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6509" y="5175453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40D0C80-426A-E703-7D14-FE04E19E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378" y="2635909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1.0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F63A364C-8AE6-E418-09E9-5D1793E58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909" y="5404054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703185-1184-D371-6600-F688EC6DBBED}"/>
              </a:ext>
            </a:extLst>
          </p:cNvPr>
          <p:cNvSpPr txBox="1"/>
          <p:nvPr/>
        </p:nvSpPr>
        <p:spPr>
          <a:xfrm>
            <a:off x="7806434" y="2049110"/>
            <a:ext cx="40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Push-Pull Terminates quickly and reaches every non-faulty process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DE36542B-08B1-465B-9024-BB1EC5EA02FB}"/>
              </a:ext>
            </a:extLst>
          </p:cNvPr>
          <p:cNvSpPr/>
          <p:nvPr/>
        </p:nvSpPr>
        <p:spPr>
          <a:xfrm>
            <a:off x="4749840" y="1834098"/>
            <a:ext cx="2920069" cy="754261"/>
          </a:xfrm>
          <a:prstGeom prst="wedgeRectCallout">
            <a:avLst>
              <a:gd name="adj1" fmla="val 122561"/>
              <a:gd name="adj2" fmla="val 149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“Reinfection” eventually becomes dominant</a:t>
            </a:r>
          </a:p>
        </p:txBody>
      </p:sp>
    </p:spTree>
    <p:extLst>
      <p:ext uri="{BB962C8B-B14F-4D97-AF65-F5344CB8AC3E}">
        <p14:creationId xmlns:p14="http://schemas.microsoft.com/office/powerpoint/2010/main" val="258462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484D4-6699-8076-44A8-E080652B1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continues to work if packets are dropped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E0F2-48C2-2B77-75C4-B46E33D9C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Gossip is sent over </a:t>
            </a:r>
            <a:r>
              <a:rPr lang="en-US" i="1" dirty="0"/>
              <a:t>unreliable</a:t>
            </a:r>
            <a:r>
              <a:rPr lang="en-US" dirty="0"/>
              <a:t> messages.  This is good because overloaded routers are designed to drop packets as a way to signal congestion.</a:t>
            </a:r>
          </a:p>
          <a:p>
            <a:endParaRPr lang="en-US" dirty="0"/>
          </a:p>
          <a:p>
            <a:r>
              <a:rPr lang="en-US" dirty="0"/>
              <a:t>This makes gossip extremely robust and tolerant of failures or network problems.  Information can flow down an exponential number of paths</a:t>
            </a:r>
          </a:p>
          <a:p>
            <a:endParaRPr lang="en-US" dirty="0"/>
          </a:p>
          <a:p>
            <a:r>
              <a:rPr lang="en-US" dirty="0"/>
              <a:t>But several factors limit gossip to probabilistic robustness… a major one is that because we limit message sizes, data tends to age out.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EA746-A073-87C2-AABD-816F7596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F55F89-3D14-D7BE-6FD0-0F13EE7C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B744-2C1A-FD40-8C1E-F29DE1E7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D45AE-ACDE-E2EC-1417-8A982E597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Refers to the need to decide which information to put in the message, because of the size limit on messages</a:t>
            </a:r>
          </a:p>
          <a:p>
            <a:endParaRPr lang="en-US" dirty="0"/>
          </a:p>
          <a:p>
            <a:r>
              <a:rPr lang="en-US" dirty="0"/>
              <a:t>Normally, applications prioritize recent information</a:t>
            </a:r>
          </a:p>
          <a:p>
            <a:endParaRPr lang="en-US" dirty="0"/>
          </a:p>
          <a:p>
            <a:r>
              <a:rPr lang="en-US" dirty="0"/>
              <a:t>Old data might never reach some participants!  Thus, gossip is very robust but not perfectly reliable.  In contrast, atomic multicast is totally reliable but might have to pause (or change a group view) if something fails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0B3E1-1859-84B6-3272-6E95A8B5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F5122-18C0-9494-9856-84BA42B0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E2E5-B458-7CB5-AFD2-65AC05981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MiCA</a:t>
            </a:r>
            <a:r>
              <a:rPr lang="en-US" dirty="0"/>
              <a:t>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58EFE-DCF3-FEAE-97B4-EFBBAD6C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it easy to build layered gossip-based solutions in Java</a:t>
            </a:r>
          </a:p>
          <a:p>
            <a:endParaRPr lang="en-US" dirty="0"/>
          </a:p>
          <a:p>
            <a:r>
              <a:rPr lang="en-US" dirty="0"/>
              <a:t>Your code decides what to put in the gossip messages.   Mica handles the implementation of the gossip exchanges</a:t>
            </a:r>
          </a:p>
          <a:p>
            <a:endParaRPr lang="en-US" dirty="0"/>
          </a:p>
          <a:p>
            <a:r>
              <a:rPr lang="en-US" dirty="0"/>
              <a:t>Inside the gossip messages you might find the actual data, or a summary (digest) of data if some items are large.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84E0A-F57D-A002-222C-AEB94157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CBE4B-12DA-8959-80C7-3147FA56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06F1F7-D5E2-5318-9A0D-3E47CE81B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995" y="112976"/>
            <a:ext cx="1736487" cy="173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34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FBB1-E89C-9DE1-166C-C6AA787E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Gossip with multicast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F2B17-76C6-443B-F6E7-9CCA41349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was a popular idea for a while, but UDP multicast storms became a concern</a:t>
            </a:r>
          </a:p>
          <a:p>
            <a:endParaRPr lang="en-US" dirty="0"/>
          </a:p>
          <a:p>
            <a:r>
              <a:rPr lang="en-US" dirty="0"/>
              <a:t>Today we more often combine gossip with unreliable multicast that tunnels over TCP.  This idea was proposed in “</a:t>
            </a:r>
            <a:r>
              <a:rPr lang="en-US" dirty="0" err="1"/>
              <a:t>pbcast</a:t>
            </a:r>
            <a:r>
              <a:rPr lang="en-US" dirty="0"/>
              <a:t>” by </a:t>
            </a:r>
            <a:r>
              <a:rPr lang="en-US" dirty="0" err="1"/>
              <a:t>Guerraoui</a:t>
            </a:r>
            <a:r>
              <a:rPr lang="en-US" dirty="0"/>
              <a:t> and </a:t>
            </a:r>
            <a:r>
              <a:rPr lang="en-US" dirty="0" err="1"/>
              <a:t>Kermarrec</a:t>
            </a:r>
            <a:r>
              <a:rPr lang="en-US" dirty="0"/>
              <a:t>.  It doesn’t use UDP multicast, yet enables a Bimodal Multicast behavior.</a:t>
            </a:r>
          </a:p>
          <a:p>
            <a:endParaRPr lang="en-US" dirty="0"/>
          </a:p>
          <a:p>
            <a:r>
              <a:rPr lang="en-US" b="1" dirty="0"/>
              <a:t>Expander graph</a:t>
            </a:r>
            <a:r>
              <a:rPr lang="en-US" dirty="0"/>
              <a:t>: a term for a routing graph that will reach every process within log(N) hops.  Important if each gossiping node only knows a few neighbors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5856E-4C14-0D6A-A6B1-CC9FA923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2EB53-CBF3-29A5-49C3-0E0DBF0D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68DB-58B7-471B-5C1E-B60104EF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inside data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F07E5-EF57-6389-733D-3A834FC6F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</a:t>
            </a:r>
            <a:r>
              <a:rPr lang="en-US" dirty="0" err="1"/>
              <a:t>Kelips</a:t>
            </a:r>
            <a:r>
              <a:rPr lang="en-US" dirty="0"/>
              <a:t>, a gossip-based key-value store.  More useful in WAN settings.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Astrolabe, a gossip-based data mining system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Bimodal Multicast, for rapid and robust data sharing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S3 uses gossip to track available space on storage servers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Many management systems use gossip to track slowly changing state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44EFDF-D723-718F-FAF0-2D38D71EB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228F1-2013-AB04-F086-25D3EA3A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3357-DC42-9163-D229-ECE7A7D8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Information-space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B6DB-9089-E260-6B13-76264439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way of thinking we focus on how data spreads in a system rather than thinking about the actual messages it sends</a:t>
            </a:r>
          </a:p>
          <a:p>
            <a:endParaRPr lang="en-US" dirty="0"/>
          </a:p>
          <a:p>
            <a:r>
              <a:rPr lang="en-US" dirty="0"/>
              <a:t>Because gossip sends at such a slow and steady pace, but information needs to spread exponentially quickly, the information-space perspective actually can tell us something the protocol itself “causes” but might not explicitly “reveal” – a simulation or an analysis of data spread is often needed to understand how a given protocol will spread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EBE85-12C6-08E0-B112-E086110D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http://www.cs.cornell.edu/courses/cs5412/2022fa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6C06C-4CA4-F47A-B5CC-3DEAA378E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3274</TotalTime>
  <Words>785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Tw Cen MT</vt:lpstr>
      <vt:lpstr>Tw Cen MT Condensed</vt:lpstr>
      <vt:lpstr>Wingdings</vt:lpstr>
      <vt:lpstr>Wingdings 3</vt:lpstr>
      <vt:lpstr>Integral</vt:lpstr>
      <vt:lpstr>CS5412 / Gossip-Related Content (Enrichment/Review)</vt:lpstr>
      <vt:lpstr>Gossip concept</vt:lpstr>
      <vt:lpstr>Gossip is slow to spread but reaches everyone</vt:lpstr>
      <vt:lpstr>Gossip continues to work if packets are dropped</vt:lpstr>
      <vt:lpstr>Prioritization</vt:lpstr>
      <vt:lpstr>MiCA system</vt:lpstr>
      <vt:lpstr>Combining Gossip with multicast</vt:lpstr>
      <vt:lpstr>Gossip inside data centers</vt:lpstr>
      <vt:lpstr>Information-space perspective</vt:lpstr>
      <vt:lpstr>Information space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5412:  Topics in Cloud Computing</dc:title>
  <dc:creator>ken</dc:creator>
  <cp:lastModifiedBy>Ken Birman</cp:lastModifiedBy>
  <cp:revision>251</cp:revision>
  <dcterms:created xsi:type="dcterms:W3CDTF">2017-12-19T18:11:25Z</dcterms:created>
  <dcterms:modified xsi:type="dcterms:W3CDTF">2022-10-21T15:29:55Z</dcterms:modified>
</cp:coreProperties>
</file>