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51C459E-8AFD-4C88-A45E-D59C9A3879A0}">
          <p14:sldIdLst>
            <p14:sldId id="256"/>
            <p14:sldId id="257"/>
            <p14:sldId id="258"/>
            <p14:sldId id="259"/>
            <p14:sldId id="260"/>
            <p14:sldId id="261"/>
            <p14:sldId id="262"/>
            <p14:sldId id="2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B"/>
    <a:srgbClr val="92D050"/>
    <a:srgbClr val="95D8F3"/>
    <a:srgbClr val="FFFFFF"/>
    <a:srgbClr val="99CC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notesViewPr>
    <p:cSldViewPr snapToGrid="0">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0579A-B1E4-47EB-8BA9-D99CA9E7BA07}" type="datetimeFigureOut">
              <a:rPr lang="en-US" smtClean="0"/>
              <a:t>9/16/2022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DC88A-CD66-4609-884B-39722DAC333B}" type="slidenum">
              <a:rPr lang="en-US" smtClean="0"/>
              <a:t>‹#›</a:t>
            </a:fld>
            <a:endParaRPr lang="en-US"/>
          </a:p>
        </p:txBody>
      </p:sp>
    </p:spTree>
    <p:extLst>
      <p:ext uri="{BB962C8B-B14F-4D97-AF65-F5344CB8AC3E}">
        <p14:creationId xmlns:p14="http://schemas.microsoft.com/office/powerpoint/2010/main" val="75324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1</a:t>
            </a:fld>
            <a:endParaRPr lang="en-US"/>
          </a:p>
        </p:txBody>
      </p:sp>
    </p:spTree>
    <p:extLst>
      <p:ext uri="{BB962C8B-B14F-4D97-AF65-F5344CB8AC3E}">
        <p14:creationId xmlns:p14="http://schemas.microsoft.com/office/powerpoint/2010/main" val="4234094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4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1EBA7E14-BCD4-4EEF-A160-B8F6A8367306}" type="datetime1">
              <a:rPr lang="en-US" smtClean="0"/>
              <a:t>9/16/2022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20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A1C08-2DE0-45A8-9261-10D368FD1552}" type="datetime1">
              <a:rPr lang="en-US" smtClean="0"/>
              <a:t>9/16/2022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5745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F4E744-1870-4E2B-81CD-0A98EEB15E81}" type="datetime1">
              <a:rPr lang="en-US" smtClean="0"/>
              <a:t>9/16/2022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9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786872" cy="4023360"/>
          </a:xfrm>
        </p:spPr>
        <p:txBody>
          <a:bodyPr>
            <a:normAutofit/>
          </a:bodyPr>
          <a:lstStyle>
            <a:lvl1pPr>
              <a:defRPr sz="2800"/>
            </a:lvl1pPr>
            <a:lvl2pPr>
              <a:defRPr sz="24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1EF208D-E9F8-435F-A81F-521946D77D58}" type="datetime1">
              <a:rPr lang="en-US" smtClean="0"/>
              <a:t>9/16/2022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7914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22856B-50BA-4B48-888C-3B86C967B46E}" type="datetime1">
              <a:rPr lang="en-US" smtClean="0"/>
              <a:t>9/16/2022</a:t>
            </a:fld>
            <a:endParaRPr lang="en-US"/>
          </a:p>
        </p:txBody>
      </p:sp>
      <p:sp>
        <p:nvSpPr>
          <p:cNvPr id="5" name="Footer Placeholder 4"/>
          <p:cNvSpPr>
            <a:spLocks noGrp="1"/>
          </p:cNvSpPr>
          <p:nvPr>
            <p:ph type="ftr" sz="quarter" idx="11"/>
          </p:nvPr>
        </p:nvSpPr>
        <p:spPr/>
        <p:txBody>
          <a:bodyPr/>
          <a:lstStyle/>
          <a:p>
            <a:r>
              <a:rPr lang="en-US"/>
              <a:t>http://www.cs.cornell.edu/courses/cs5412/2022fa</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3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422DAD-1690-4A28-A495-6E018E241BEE}" type="datetime1">
              <a:rPr lang="en-US" smtClean="0"/>
              <a:t>9/16/2022</a:t>
            </a:fld>
            <a:endParaRPr lang="en-US"/>
          </a:p>
        </p:txBody>
      </p:sp>
      <p:sp>
        <p:nvSpPr>
          <p:cNvPr id="6" name="Footer Placeholder 5"/>
          <p:cNvSpPr>
            <a:spLocks noGrp="1"/>
          </p:cNvSpPr>
          <p:nvPr>
            <p:ph type="ftr" sz="quarter" idx="11"/>
          </p:nvPr>
        </p:nvSpPr>
        <p:spPr/>
        <p:txBody>
          <a:bodyPr/>
          <a:lstStyle/>
          <a:p>
            <a:r>
              <a:rPr lang="en-US"/>
              <a:t>http://www.cs.cornell.edu/courses/cs5412/2022fa</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3421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FCB815-73A8-455C-8444-668370E88486}" type="datetime1">
              <a:rPr lang="en-US" smtClean="0"/>
              <a:t>9/16/2022</a:t>
            </a:fld>
            <a:endParaRPr lang="en-US"/>
          </a:p>
        </p:txBody>
      </p:sp>
      <p:sp>
        <p:nvSpPr>
          <p:cNvPr id="8" name="Footer Placeholder 7"/>
          <p:cNvSpPr>
            <a:spLocks noGrp="1"/>
          </p:cNvSpPr>
          <p:nvPr>
            <p:ph type="ftr" sz="quarter" idx="11"/>
          </p:nvPr>
        </p:nvSpPr>
        <p:spPr/>
        <p:txBody>
          <a:bodyPr/>
          <a:lstStyle/>
          <a:p>
            <a:r>
              <a:rPr lang="en-US"/>
              <a:t>http://www.cs.cornell.edu/courses/cs5412/2022fa</a:t>
            </a:r>
          </a:p>
        </p:txBody>
      </p:sp>
      <p:sp>
        <p:nvSpPr>
          <p:cNvPr id="9" name="Slide Number Placeholder 8"/>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55082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7A2CB156-3E93-4955-9437-92C0E5001A6E}" type="datetime1">
              <a:rPr lang="en-US" smtClean="0"/>
              <a:t>9/16/2022</a:t>
            </a:fld>
            <a:endParaRPr lang="en-US"/>
          </a:p>
        </p:txBody>
      </p:sp>
      <p:sp>
        <p:nvSpPr>
          <p:cNvPr id="4" name="Footer Placeholder 3"/>
          <p:cNvSpPr>
            <a:spLocks noGrp="1"/>
          </p:cNvSpPr>
          <p:nvPr>
            <p:ph type="ftr" sz="quarter" idx="11"/>
          </p:nvPr>
        </p:nvSpPr>
        <p:spPr/>
        <p:txBody>
          <a:bodyPr/>
          <a:lstStyle/>
          <a:p>
            <a:r>
              <a:rPr lang="en-US"/>
              <a:t>http://www.cs.cornell.edu/courses/cs5412/2022fa</a:t>
            </a:r>
          </a:p>
        </p:txBody>
      </p:sp>
      <p:sp>
        <p:nvSpPr>
          <p:cNvPr id="5" name="Slide Number Placeholder 4"/>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64101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198FA-7D57-444F-AA07-DEB521FDE515}" type="datetime1">
              <a:rPr lang="en-US" smtClean="0"/>
              <a:t>9/16/2022</a:t>
            </a:fld>
            <a:endParaRPr lang="en-US"/>
          </a:p>
        </p:txBody>
      </p:sp>
      <p:sp>
        <p:nvSpPr>
          <p:cNvPr id="3" name="Footer Placeholder 2"/>
          <p:cNvSpPr>
            <a:spLocks noGrp="1"/>
          </p:cNvSpPr>
          <p:nvPr>
            <p:ph type="ftr" sz="quarter" idx="11"/>
          </p:nvPr>
        </p:nvSpPr>
        <p:spPr/>
        <p:txBody>
          <a:bodyPr/>
          <a:lstStyle/>
          <a:p>
            <a:r>
              <a:rPr lang="en-US"/>
              <a:t>http://www.cs.cornell.edu/courses/cs5412/2022fa</a:t>
            </a:r>
          </a:p>
        </p:txBody>
      </p:sp>
      <p:sp>
        <p:nvSpPr>
          <p:cNvPr id="4" name="Slide Number Placeholder 3"/>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16418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1DA2DB-7395-4338-BE5E-584269C16085}" type="datetime1">
              <a:rPr lang="en-US" smtClean="0"/>
              <a:t>9/16/2022</a:t>
            </a:fld>
            <a:endParaRPr lang="en-US"/>
          </a:p>
        </p:txBody>
      </p:sp>
      <p:sp>
        <p:nvSpPr>
          <p:cNvPr id="6" name="Footer Placeholder 5"/>
          <p:cNvSpPr>
            <a:spLocks noGrp="1"/>
          </p:cNvSpPr>
          <p:nvPr>
            <p:ph type="ftr" sz="quarter" idx="11"/>
          </p:nvPr>
        </p:nvSpPr>
        <p:spPr/>
        <p:txBody>
          <a:bodyPr/>
          <a:lstStyle/>
          <a:p>
            <a:r>
              <a:rPr lang="en-US"/>
              <a:t>http://www.cs.cornell.edu/courses/cs5412/2022fa</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89013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3D0E61-B744-4764-B934-37E0C2BD09C7}" type="datetime1">
              <a:rPr lang="en-US" smtClean="0"/>
              <a:t>9/16/2022</a:t>
            </a:fld>
            <a:endParaRPr lang="en-US"/>
          </a:p>
        </p:txBody>
      </p:sp>
      <p:sp>
        <p:nvSpPr>
          <p:cNvPr id="6" name="Footer Placeholder 5"/>
          <p:cNvSpPr>
            <a:spLocks noGrp="1"/>
          </p:cNvSpPr>
          <p:nvPr>
            <p:ph type="ftr" sz="quarter" idx="11"/>
          </p:nvPr>
        </p:nvSpPr>
        <p:spPr/>
        <p:txBody>
          <a:bodyPr/>
          <a:lstStyle/>
          <a:p>
            <a:r>
              <a:rPr lang="en-US"/>
              <a:t>http://www.cs.cornell.edu/courses/cs5412/2022fa</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04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A32D87A-7FC0-4EDA-AD94-5A8FF578B2CC}" type="datetime1">
              <a:rPr lang="en-US" smtClean="0"/>
              <a:t>9/16/2022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http://www.cs.cornell.edu/courses/cs5412/2022fa</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974458-8A97-4835-BF79-1FB6D7856C2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270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7B2A5-D888-4A68-9EB8-E190FABBD294}"/>
              </a:ext>
            </a:extLst>
          </p:cNvPr>
          <p:cNvSpPr>
            <a:spLocks noGrp="1"/>
          </p:cNvSpPr>
          <p:nvPr>
            <p:ph type="ctrTitle"/>
          </p:nvPr>
        </p:nvSpPr>
        <p:spPr>
          <a:xfrm>
            <a:off x="381000" y="4960137"/>
            <a:ext cx="7772400" cy="1463040"/>
          </a:xfrm>
        </p:spPr>
        <p:txBody>
          <a:bodyPr>
            <a:noAutofit/>
          </a:bodyPr>
          <a:lstStyle/>
          <a:p>
            <a:r>
              <a:rPr lang="en-US" sz="4000" dirty="0"/>
              <a:t>CS5412 / Review for First Few Weeks</a:t>
            </a:r>
          </a:p>
        </p:txBody>
      </p:sp>
      <p:sp>
        <p:nvSpPr>
          <p:cNvPr id="3" name="Subtitle 2">
            <a:extLst>
              <a:ext uri="{FF2B5EF4-FFF2-40B4-BE49-F238E27FC236}">
                <a16:creationId xmlns:a16="http://schemas.microsoft.com/office/drawing/2014/main" id="{D1664BDB-4610-415E-B88D-82832DD4507C}"/>
              </a:ext>
            </a:extLst>
          </p:cNvPr>
          <p:cNvSpPr>
            <a:spLocks noGrp="1"/>
          </p:cNvSpPr>
          <p:nvPr>
            <p:ph type="subTitle" idx="1"/>
          </p:nvPr>
        </p:nvSpPr>
        <p:spPr/>
        <p:txBody>
          <a:bodyPr/>
          <a:lstStyle/>
          <a:p>
            <a:r>
              <a:rPr lang="en-US" dirty="0"/>
              <a:t>Ken Birman</a:t>
            </a:r>
          </a:p>
          <a:p>
            <a:r>
              <a:rPr lang="en-US"/>
              <a:t>Fall, </a:t>
            </a:r>
            <a:r>
              <a:rPr lang="en-US" dirty="0"/>
              <a:t>2022</a:t>
            </a:r>
          </a:p>
        </p:txBody>
      </p:sp>
      <p:sp>
        <p:nvSpPr>
          <p:cNvPr id="4" name="Footer Placeholder 3"/>
          <p:cNvSpPr>
            <a:spLocks noGrp="1"/>
          </p:cNvSpPr>
          <p:nvPr>
            <p:ph type="ftr" sz="quarter" idx="11"/>
          </p:nvPr>
        </p:nvSpPr>
        <p:spPr/>
        <p:txBody>
          <a:bodyPr/>
          <a:lstStyle/>
          <a:p>
            <a:r>
              <a:rPr lang="en-US"/>
              <a:t>http://www.cs.cornell.edu/courses/cs5412/2022fa</a:t>
            </a:r>
            <a:endParaRPr lang="en-US" dirty="0"/>
          </a:p>
        </p:txBody>
      </p:sp>
      <p:sp>
        <p:nvSpPr>
          <p:cNvPr id="5" name="Slide Number Placeholder 4"/>
          <p:cNvSpPr>
            <a:spLocks noGrp="1"/>
          </p:cNvSpPr>
          <p:nvPr>
            <p:ph type="sldNum" sz="quarter" idx="12"/>
          </p:nvPr>
        </p:nvSpPr>
        <p:spPr/>
        <p:txBody>
          <a:bodyPr/>
          <a:lstStyle/>
          <a:p>
            <a:fld id="{3C974458-8A97-4835-BF79-1FB6D7856C21}" type="slidenum">
              <a:rPr lang="en-US" smtClean="0"/>
              <a:t>1</a:t>
            </a:fld>
            <a:endParaRPr lang="en-US"/>
          </a:p>
        </p:txBody>
      </p:sp>
    </p:spTree>
    <p:extLst>
      <p:ext uri="{BB962C8B-B14F-4D97-AF65-F5344CB8AC3E}">
        <p14:creationId xmlns:p14="http://schemas.microsoft.com/office/powerpoint/2010/main" val="324567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D734E-4747-9351-6EF9-4B9FDAA77607}"/>
              </a:ext>
            </a:extLst>
          </p:cNvPr>
          <p:cNvSpPr>
            <a:spLocks noGrp="1"/>
          </p:cNvSpPr>
          <p:nvPr>
            <p:ph type="title"/>
          </p:nvPr>
        </p:nvSpPr>
        <p:spPr/>
        <p:txBody>
          <a:bodyPr/>
          <a:lstStyle/>
          <a:p>
            <a:r>
              <a:rPr lang="en-US" dirty="0"/>
              <a:t>These slides are for Prelim review</a:t>
            </a:r>
          </a:p>
        </p:txBody>
      </p:sp>
      <p:sp>
        <p:nvSpPr>
          <p:cNvPr id="3" name="Content Placeholder 2">
            <a:extLst>
              <a:ext uri="{FF2B5EF4-FFF2-40B4-BE49-F238E27FC236}">
                <a16:creationId xmlns:a16="http://schemas.microsoft.com/office/drawing/2014/main" id="{36D882E4-5F43-3CAE-0B66-A9E58FE2DA0E}"/>
              </a:ext>
            </a:extLst>
          </p:cNvPr>
          <p:cNvSpPr>
            <a:spLocks noGrp="1"/>
          </p:cNvSpPr>
          <p:nvPr>
            <p:ph idx="1"/>
          </p:nvPr>
        </p:nvSpPr>
        <p:spPr/>
        <p:txBody>
          <a:bodyPr/>
          <a:lstStyle/>
          <a:p>
            <a:r>
              <a:rPr lang="en-US" dirty="0"/>
              <a:t>Our exams definitely can question anything that we covered in class even if they are not on these slides</a:t>
            </a:r>
          </a:p>
          <a:p>
            <a:endParaRPr lang="en-US" dirty="0"/>
          </a:p>
          <a:p>
            <a:r>
              <a:rPr lang="en-US" dirty="0"/>
              <a:t>The goal of the slides is to help you review basic (“fundamental”) ideas that more subtle questions might build on</a:t>
            </a:r>
          </a:p>
          <a:p>
            <a:endParaRPr lang="en-US" dirty="0"/>
          </a:p>
          <a:p>
            <a:r>
              <a:rPr lang="en-US" dirty="0"/>
              <a:t>Often, prelim questions in cloud computing are thought and understanding questions.  Memorizing every slide won’t necessarily help.</a:t>
            </a:r>
          </a:p>
        </p:txBody>
      </p:sp>
      <p:sp>
        <p:nvSpPr>
          <p:cNvPr id="4" name="Footer Placeholder 3">
            <a:extLst>
              <a:ext uri="{FF2B5EF4-FFF2-40B4-BE49-F238E27FC236}">
                <a16:creationId xmlns:a16="http://schemas.microsoft.com/office/drawing/2014/main" id="{8CDA8614-802C-9AB7-D686-34EE7BFD1226}"/>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7249CB14-F546-4875-C0FA-5BDF1A84A324}"/>
              </a:ext>
            </a:extLst>
          </p:cNvPr>
          <p:cNvSpPr>
            <a:spLocks noGrp="1"/>
          </p:cNvSpPr>
          <p:nvPr>
            <p:ph type="sldNum" sz="quarter" idx="12"/>
          </p:nvPr>
        </p:nvSpPr>
        <p:spPr/>
        <p:txBody>
          <a:bodyPr/>
          <a:lstStyle/>
          <a:p>
            <a:fld id="{3C974458-8A97-4835-BF79-1FB6D7856C21}" type="slidenum">
              <a:rPr lang="en-US" smtClean="0"/>
              <a:t>2</a:t>
            </a:fld>
            <a:endParaRPr lang="en-US"/>
          </a:p>
        </p:txBody>
      </p:sp>
    </p:spTree>
    <p:extLst>
      <p:ext uri="{BB962C8B-B14F-4D97-AF65-F5344CB8AC3E}">
        <p14:creationId xmlns:p14="http://schemas.microsoft.com/office/powerpoint/2010/main" val="2491986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E7113-DB43-F8F7-360D-9044F890EB6F}"/>
              </a:ext>
            </a:extLst>
          </p:cNvPr>
          <p:cNvSpPr>
            <a:spLocks noGrp="1"/>
          </p:cNvSpPr>
          <p:nvPr>
            <p:ph type="title"/>
          </p:nvPr>
        </p:nvSpPr>
        <p:spPr/>
        <p:txBody>
          <a:bodyPr/>
          <a:lstStyle/>
          <a:p>
            <a:r>
              <a:rPr lang="en-US" dirty="0"/>
              <a:t>What is a memory versus a thought question?</a:t>
            </a:r>
          </a:p>
        </p:txBody>
      </p:sp>
      <p:sp>
        <p:nvSpPr>
          <p:cNvPr id="3" name="Content Placeholder 2">
            <a:extLst>
              <a:ext uri="{FF2B5EF4-FFF2-40B4-BE49-F238E27FC236}">
                <a16:creationId xmlns:a16="http://schemas.microsoft.com/office/drawing/2014/main" id="{99FC59DE-0FA8-381A-7B7D-F43AD53E9BA2}"/>
              </a:ext>
            </a:extLst>
          </p:cNvPr>
          <p:cNvSpPr>
            <a:spLocks noGrp="1"/>
          </p:cNvSpPr>
          <p:nvPr>
            <p:ph idx="1"/>
          </p:nvPr>
        </p:nvSpPr>
        <p:spPr/>
        <p:txBody>
          <a:bodyPr>
            <a:normAutofit fontScale="92500"/>
          </a:bodyPr>
          <a:lstStyle/>
          <a:p>
            <a:r>
              <a:rPr lang="en-US" dirty="0"/>
              <a:t>Some students come from academic traditions in which books and slides have every single thing you must know.</a:t>
            </a:r>
          </a:p>
          <a:p>
            <a:endParaRPr lang="en-US" dirty="0"/>
          </a:p>
          <a:p>
            <a:r>
              <a:rPr lang="en-US" dirty="0"/>
              <a:t>Exams would show something from some page or some slide and you would be able to get an A+ by filling in the blank from memory</a:t>
            </a:r>
          </a:p>
          <a:p>
            <a:endParaRPr lang="en-US" dirty="0"/>
          </a:p>
          <a:p>
            <a:r>
              <a:rPr lang="en-US" dirty="0"/>
              <a:t>A thought question shows you a scenario you could encounter as part of your job, working in the cloud field with tools like the Azure ones.  And you are asked what advice you would give your boss.  This is not fill-in-the-blank.</a:t>
            </a:r>
          </a:p>
        </p:txBody>
      </p:sp>
      <p:sp>
        <p:nvSpPr>
          <p:cNvPr id="4" name="Footer Placeholder 3">
            <a:extLst>
              <a:ext uri="{FF2B5EF4-FFF2-40B4-BE49-F238E27FC236}">
                <a16:creationId xmlns:a16="http://schemas.microsoft.com/office/drawing/2014/main" id="{20C617E8-F004-DB28-A496-1A1CE5B62B6F}"/>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13DDBBFE-020A-4DDE-6644-537D9517E203}"/>
              </a:ext>
            </a:extLst>
          </p:cNvPr>
          <p:cNvSpPr>
            <a:spLocks noGrp="1"/>
          </p:cNvSpPr>
          <p:nvPr>
            <p:ph type="sldNum" sz="quarter" idx="12"/>
          </p:nvPr>
        </p:nvSpPr>
        <p:spPr/>
        <p:txBody>
          <a:bodyPr/>
          <a:lstStyle/>
          <a:p>
            <a:fld id="{3C974458-8A97-4835-BF79-1FB6D7856C21}" type="slidenum">
              <a:rPr lang="en-US" smtClean="0"/>
              <a:t>3</a:t>
            </a:fld>
            <a:endParaRPr lang="en-US"/>
          </a:p>
        </p:txBody>
      </p:sp>
    </p:spTree>
    <p:extLst>
      <p:ext uri="{BB962C8B-B14F-4D97-AF65-F5344CB8AC3E}">
        <p14:creationId xmlns:p14="http://schemas.microsoft.com/office/powerpoint/2010/main" val="3402524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BDB35-29C7-5D2D-6928-A2BBD16EC6E7}"/>
              </a:ext>
            </a:extLst>
          </p:cNvPr>
          <p:cNvSpPr>
            <a:spLocks noGrp="1"/>
          </p:cNvSpPr>
          <p:nvPr>
            <p:ph type="title"/>
          </p:nvPr>
        </p:nvSpPr>
        <p:spPr/>
        <p:txBody>
          <a:bodyPr/>
          <a:lstStyle/>
          <a:p>
            <a:r>
              <a:rPr lang="en-US" dirty="0"/>
              <a:t>Ideas from the first weeks</a:t>
            </a:r>
          </a:p>
        </p:txBody>
      </p:sp>
      <p:sp>
        <p:nvSpPr>
          <p:cNvPr id="3" name="Content Placeholder 2">
            <a:extLst>
              <a:ext uri="{FF2B5EF4-FFF2-40B4-BE49-F238E27FC236}">
                <a16:creationId xmlns:a16="http://schemas.microsoft.com/office/drawing/2014/main" id="{BE8FAE37-35AE-80DC-138F-BE480A8CF201}"/>
              </a:ext>
            </a:extLst>
          </p:cNvPr>
          <p:cNvSpPr>
            <a:spLocks noGrp="1"/>
          </p:cNvSpPr>
          <p:nvPr>
            <p:ph idx="1"/>
          </p:nvPr>
        </p:nvSpPr>
        <p:spPr/>
        <p:txBody>
          <a:bodyPr/>
          <a:lstStyle/>
          <a:p>
            <a:r>
              <a:rPr lang="en-US" dirty="0"/>
              <a:t>The first weeks were really broad and introductory</a:t>
            </a:r>
          </a:p>
          <a:p>
            <a:endParaRPr lang="en-US" dirty="0"/>
          </a:p>
          <a:p>
            <a:r>
              <a:rPr lang="en-US" dirty="0"/>
              <a:t>For this reason there is less “specific” material in this review slide set than in the ones for state machine replication, or the ones on time and time-based concepts</a:t>
            </a:r>
          </a:p>
          <a:p>
            <a:endParaRPr lang="en-US" dirty="0"/>
          </a:p>
          <a:p>
            <a:r>
              <a:rPr lang="en-US" dirty="0"/>
              <a:t>Still, these broad ideas are important</a:t>
            </a:r>
          </a:p>
        </p:txBody>
      </p:sp>
      <p:sp>
        <p:nvSpPr>
          <p:cNvPr id="4" name="Footer Placeholder 3">
            <a:extLst>
              <a:ext uri="{FF2B5EF4-FFF2-40B4-BE49-F238E27FC236}">
                <a16:creationId xmlns:a16="http://schemas.microsoft.com/office/drawing/2014/main" id="{5C3CE662-0C29-411A-CB96-22C1F7C0B7F3}"/>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531835BE-7F1C-5425-DE9E-78314CEBCD43}"/>
              </a:ext>
            </a:extLst>
          </p:cNvPr>
          <p:cNvSpPr>
            <a:spLocks noGrp="1"/>
          </p:cNvSpPr>
          <p:nvPr>
            <p:ph type="sldNum" sz="quarter" idx="12"/>
          </p:nvPr>
        </p:nvSpPr>
        <p:spPr/>
        <p:txBody>
          <a:bodyPr/>
          <a:lstStyle/>
          <a:p>
            <a:fld id="{3C974458-8A97-4835-BF79-1FB6D7856C21}" type="slidenum">
              <a:rPr lang="en-US" smtClean="0"/>
              <a:t>4</a:t>
            </a:fld>
            <a:endParaRPr lang="en-US"/>
          </a:p>
        </p:txBody>
      </p:sp>
    </p:spTree>
    <p:extLst>
      <p:ext uri="{BB962C8B-B14F-4D97-AF65-F5344CB8AC3E}">
        <p14:creationId xmlns:p14="http://schemas.microsoft.com/office/powerpoint/2010/main" val="3180684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64D2A16-09E9-6E96-E06A-67D12E17B12B}"/>
              </a:ext>
            </a:extLst>
          </p:cNvPr>
          <p:cNvSpPr>
            <a:spLocks noGrp="1"/>
          </p:cNvSpPr>
          <p:nvPr>
            <p:ph type="title"/>
          </p:nvPr>
        </p:nvSpPr>
        <p:spPr/>
        <p:txBody>
          <a:bodyPr/>
          <a:lstStyle/>
          <a:p>
            <a:r>
              <a:rPr lang="en-US" b="1" dirty="0">
                <a:solidFill>
                  <a:srgbClr val="C00000"/>
                </a:solidFill>
              </a:rPr>
              <a:t>Ideas often tested from the first weeks of cloud computing</a:t>
            </a:r>
          </a:p>
        </p:txBody>
      </p:sp>
      <p:sp>
        <p:nvSpPr>
          <p:cNvPr id="7" name="Content Placeholder 6">
            <a:extLst>
              <a:ext uri="{FF2B5EF4-FFF2-40B4-BE49-F238E27FC236}">
                <a16:creationId xmlns:a16="http://schemas.microsoft.com/office/drawing/2014/main" id="{51278DAB-67A1-0B75-81FD-241F85753A05}"/>
              </a:ext>
            </a:extLst>
          </p:cNvPr>
          <p:cNvSpPr>
            <a:spLocks noGrp="1"/>
          </p:cNvSpPr>
          <p:nvPr>
            <p:ph sz="half" idx="1"/>
          </p:nvPr>
        </p:nvSpPr>
        <p:spPr/>
        <p:txBody>
          <a:bodyPr/>
          <a:lstStyle/>
          <a:p>
            <a:r>
              <a:rPr lang="en-US" dirty="0"/>
              <a:t>Concept of a key-value store (DHT)</a:t>
            </a:r>
          </a:p>
          <a:p>
            <a:endParaRPr lang="en-US" dirty="0"/>
          </a:p>
          <a:p>
            <a:r>
              <a:rPr lang="en-US" dirty="0"/>
              <a:t>Idea that a DHT could offer a file system API and yet still be a DHT underneath</a:t>
            </a:r>
          </a:p>
          <a:p>
            <a:endParaRPr lang="en-US" dirty="0"/>
          </a:p>
          <a:p>
            <a:r>
              <a:rPr lang="en-US" dirty="0"/>
              <a:t>Idea that we can encode almost any kind of data structure into a DHT.  A prelim question might offer an example and ask you to do the encoding.</a:t>
            </a:r>
          </a:p>
        </p:txBody>
      </p:sp>
      <p:sp>
        <p:nvSpPr>
          <p:cNvPr id="8" name="Content Placeholder 7">
            <a:extLst>
              <a:ext uri="{FF2B5EF4-FFF2-40B4-BE49-F238E27FC236}">
                <a16:creationId xmlns:a16="http://schemas.microsoft.com/office/drawing/2014/main" id="{94A70090-DD1A-C395-42DA-6C9361E17964}"/>
              </a:ext>
            </a:extLst>
          </p:cNvPr>
          <p:cNvSpPr>
            <a:spLocks noGrp="1"/>
          </p:cNvSpPr>
          <p:nvPr>
            <p:ph sz="half" idx="2"/>
          </p:nvPr>
        </p:nvSpPr>
        <p:spPr/>
        <p:txBody>
          <a:bodyPr/>
          <a:lstStyle/>
          <a:p>
            <a:r>
              <a:rPr lang="en-US" dirty="0"/>
              <a:t>A few details to be sure you understand:</a:t>
            </a:r>
          </a:p>
          <a:p>
            <a:pPr>
              <a:buFont typeface="Wingdings" panose="05000000000000000000" pitchFamily="2" charset="2"/>
              <a:buChar char="Ø"/>
            </a:pPr>
            <a:r>
              <a:rPr lang="en-US" dirty="0"/>
              <a:t>  </a:t>
            </a:r>
            <a:r>
              <a:rPr lang="en-US" dirty="0" err="1"/>
              <a:t>Sharding</a:t>
            </a:r>
            <a:r>
              <a:rPr lang="en-US" dirty="0"/>
              <a:t>: How it works, and why we</a:t>
            </a:r>
            <a:br>
              <a:rPr lang="en-US" dirty="0"/>
            </a:br>
            <a:r>
              <a:rPr lang="en-US" dirty="0"/>
              <a:t>    use it!</a:t>
            </a:r>
          </a:p>
          <a:p>
            <a:pPr>
              <a:buFont typeface="Wingdings" panose="05000000000000000000" pitchFamily="2" charset="2"/>
              <a:buChar char="Ø"/>
            </a:pPr>
            <a:r>
              <a:rPr lang="en-US" dirty="0"/>
              <a:t>  How to pick a good key for each key-</a:t>
            </a:r>
            <a:br>
              <a:rPr lang="en-US" dirty="0"/>
            </a:br>
            <a:r>
              <a:rPr lang="en-US" dirty="0"/>
              <a:t>    value pair you need to create</a:t>
            </a:r>
          </a:p>
          <a:p>
            <a:pPr>
              <a:buFont typeface="Wingdings" panose="05000000000000000000" pitchFamily="2" charset="2"/>
              <a:buChar char="Ø"/>
            </a:pPr>
            <a:r>
              <a:rPr lang="en-US" dirty="0"/>
              <a:t> Costs that arise when doing </a:t>
            </a:r>
            <a:r>
              <a:rPr lang="en-US" b="1" dirty="0"/>
              <a:t>put/get</a:t>
            </a:r>
            <a:endParaRPr lang="en-US" dirty="0"/>
          </a:p>
          <a:p>
            <a:pPr>
              <a:buFont typeface="Wingdings" panose="05000000000000000000" pitchFamily="2" charset="2"/>
              <a:buChar char="Ø"/>
            </a:pPr>
            <a:r>
              <a:rPr lang="en-US" dirty="0"/>
              <a:t>  Concept of </a:t>
            </a:r>
            <a:r>
              <a:rPr lang="en-US" b="1" dirty="0"/>
              <a:t>watching</a:t>
            </a:r>
            <a:r>
              <a:rPr lang="en-US" dirty="0"/>
              <a:t> a key</a:t>
            </a:r>
          </a:p>
          <a:p>
            <a:pPr>
              <a:buFont typeface="Wingdings" panose="05000000000000000000" pitchFamily="2" charset="2"/>
              <a:buChar char="Ø"/>
            </a:pPr>
            <a:r>
              <a:rPr lang="en-US" dirty="0"/>
              <a:t>  Concept of customizing an elastic</a:t>
            </a:r>
            <a:br>
              <a:rPr lang="en-US" dirty="0"/>
            </a:br>
            <a:r>
              <a:rPr lang="en-US" dirty="0"/>
              <a:t>    </a:t>
            </a:r>
            <a:r>
              <a:rPr lang="en-US" dirty="0">
                <a:sym typeface="Symbol" panose="05050102010706020507" pitchFamily="18" charset="2"/>
              </a:rPr>
              <a:t>-service</a:t>
            </a:r>
            <a:endParaRPr lang="en-US" dirty="0"/>
          </a:p>
        </p:txBody>
      </p:sp>
      <p:sp>
        <p:nvSpPr>
          <p:cNvPr id="4" name="Footer Placeholder 3">
            <a:extLst>
              <a:ext uri="{FF2B5EF4-FFF2-40B4-BE49-F238E27FC236}">
                <a16:creationId xmlns:a16="http://schemas.microsoft.com/office/drawing/2014/main" id="{6AB8BCBD-FA03-39FC-DB2D-BFAE81063BCE}"/>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AC11F208-DC9C-2A30-0A51-6B102DC6901A}"/>
              </a:ext>
            </a:extLst>
          </p:cNvPr>
          <p:cNvSpPr>
            <a:spLocks noGrp="1"/>
          </p:cNvSpPr>
          <p:nvPr>
            <p:ph type="sldNum" sz="quarter" idx="12"/>
          </p:nvPr>
        </p:nvSpPr>
        <p:spPr/>
        <p:txBody>
          <a:bodyPr/>
          <a:lstStyle/>
          <a:p>
            <a:fld id="{3C974458-8A97-4835-BF79-1FB6D7856C21}" type="slidenum">
              <a:rPr lang="en-US" smtClean="0"/>
              <a:t>5</a:t>
            </a:fld>
            <a:endParaRPr lang="en-US"/>
          </a:p>
        </p:txBody>
      </p:sp>
    </p:spTree>
    <p:extLst>
      <p:ext uri="{BB962C8B-B14F-4D97-AF65-F5344CB8AC3E}">
        <p14:creationId xmlns:p14="http://schemas.microsoft.com/office/powerpoint/2010/main" val="1843741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64D2A16-09E9-6E96-E06A-67D12E17B12B}"/>
              </a:ext>
            </a:extLst>
          </p:cNvPr>
          <p:cNvSpPr>
            <a:spLocks noGrp="1"/>
          </p:cNvSpPr>
          <p:nvPr>
            <p:ph type="title"/>
          </p:nvPr>
        </p:nvSpPr>
        <p:spPr/>
        <p:txBody>
          <a:bodyPr/>
          <a:lstStyle/>
          <a:p>
            <a:r>
              <a:rPr lang="en-US" b="1" dirty="0">
                <a:solidFill>
                  <a:srgbClr val="C00000"/>
                </a:solidFill>
              </a:rPr>
              <a:t>Ideas often tested from the first weeks of cloud computing</a:t>
            </a:r>
          </a:p>
        </p:txBody>
      </p:sp>
      <p:sp>
        <p:nvSpPr>
          <p:cNvPr id="7" name="Content Placeholder 6">
            <a:extLst>
              <a:ext uri="{FF2B5EF4-FFF2-40B4-BE49-F238E27FC236}">
                <a16:creationId xmlns:a16="http://schemas.microsoft.com/office/drawing/2014/main" id="{51278DAB-67A1-0B75-81FD-241F85753A05}"/>
              </a:ext>
            </a:extLst>
          </p:cNvPr>
          <p:cNvSpPr>
            <a:spLocks noGrp="1"/>
          </p:cNvSpPr>
          <p:nvPr>
            <p:ph sz="half" idx="1"/>
          </p:nvPr>
        </p:nvSpPr>
        <p:spPr/>
        <p:txBody>
          <a:bodyPr>
            <a:normAutofit/>
          </a:bodyPr>
          <a:lstStyle/>
          <a:p>
            <a:r>
              <a:rPr lang="en-US" dirty="0"/>
              <a:t>Why do we split monolithic services into collections of smaller </a:t>
            </a:r>
            <a:r>
              <a:rPr lang="en-US" dirty="0">
                <a:sym typeface="Symbol" panose="05050102010706020507" pitchFamily="18" charset="2"/>
              </a:rPr>
              <a:t>-services?</a:t>
            </a:r>
          </a:p>
          <a:p>
            <a:endParaRPr lang="en-US" dirty="0">
              <a:sym typeface="Symbol" panose="05050102010706020507" pitchFamily="18" charset="2"/>
            </a:endParaRPr>
          </a:p>
          <a:p>
            <a:r>
              <a:rPr lang="en-US" dirty="0"/>
              <a:t>How is this actually done?  What role is </a:t>
            </a:r>
            <a:r>
              <a:rPr lang="en-US" dirty="0" err="1"/>
              <a:t>gRPC</a:t>
            </a:r>
            <a:r>
              <a:rPr lang="en-US" dirty="0"/>
              <a:t> playing?  What about message bus or queuing solutions like Kafka?</a:t>
            </a:r>
          </a:p>
          <a:p>
            <a:endParaRPr lang="en-US" dirty="0"/>
          </a:p>
          <a:p>
            <a:r>
              <a:rPr lang="en-US" dirty="0"/>
              <a:t>Where did the 100ms goal come from, and why do we talk about it so often?</a:t>
            </a:r>
          </a:p>
        </p:txBody>
      </p:sp>
      <p:sp>
        <p:nvSpPr>
          <p:cNvPr id="8" name="Content Placeholder 7">
            <a:extLst>
              <a:ext uri="{FF2B5EF4-FFF2-40B4-BE49-F238E27FC236}">
                <a16:creationId xmlns:a16="http://schemas.microsoft.com/office/drawing/2014/main" id="{94A70090-DD1A-C395-42DA-6C9361E17964}"/>
              </a:ext>
            </a:extLst>
          </p:cNvPr>
          <p:cNvSpPr>
            <a:spLocks noGrp="1"/>
          </p:cNvSpPr>
          <p:nvPr>
            <p:ph sz="half" idx="2"/>
          </p:nvPr>
        </p:nvSpPr>
        <p:spPr>
          <a:xfrm>
            <a:off x="5989319" y="2286000"/>
            <a:ext cx="5037801" cy="4023360"/>
          </a:xfrm>
        </p:spPr>
        <p:txBody>
          <a:bodyPr>
            <a:normAutofit/>
          </a:bodyPr>
          <a:lstStyle/>
          <a:p>
            <a:r>
              <a:rPr lang="en-US" dirty="0"/>
              <a:t>A few details to be sure you understand:</a:t>
            </a:r>
          </a:p>
          <a:p>
            <a:pPr>
              <a:buFont typeface="Wingdings" panose="05000000000000000000" pitchFamily="2" charset="2"/>
              <a:buChar char="Ø"/>
            </a:pPr>
            <a:r>
              <a:rPr lang="en-US" dirty="0"/>
              <a:t>  Jim Gray’s analysis for a monolithic</a:t>
            </a:r>
            <a:br>
              <a:rPr lang="en-US" dirty="0"/>
            </a:br>
            <a:r>
              <a:rPr lang="en-US" dirty="0"/>
              <a:t>    replicated database that tries to gain</a:t>
            </a:r>
            <a:br>
              <a:rPr lang="en-US" dirty="0"/>
            </a:br>
            <a:r>
              <a:rPr lang="en-US" dirty="0"/>
              <a:t>    more capacity by scaling to more nodes</a:t>
            </a:r>
          </a:p>
          <a:p>
            <a:pPr>
              <a:buFont typeface="Wingdings" panose="05000000000000000000" pitchFamily="2" charset="2"/>
              <a:buChar char="Ø"/>
            </a:pPr>
            <a:r>
              <a:rPr lang="en-US" dirty="0"/>
              <a:t>  The actual formula: N</a:t>
            </a:r>
            <a:r>
              <a:rPr lang="en-US" baseline="30000" dirty="0"/>
              <a:t>3</a:t>
            </a:r>
            <a:r>
              <a:rPr lang="en-US" dirty="0"/>
              <a:t>T</a:t>
            </a:r>
            <a:r>
              <a:rPr lang="en-US" baseline="30000" dirty="0"/>
              <a:t>5</a:t>
            </a:r>
            <a:endParaRPr lang="en-US" dirty="0"/>
          </a:p>
          <a:p>
            <a:pPr>
              <a:buFont typeface="Wingdings" panose="05000000000000000000" pitchFamily="2" charset="2"/>
              <a:buChar char="Ø"/>
            </a:pPr>
            <a:r>
              <a:rPr lang="en-US" dirty="0"/>
              <a:t>  Concept of </a:t>
            </a:r>
            <a:r>
              <a:rPr lang="en-US" dirty="0" err="1"/>
              <a:t>sharding</a:t>
            </a:r>
            <a:r>
              <a:rPr lang="en-US" dirty="0"/>
              <a:t> for scalability</a:t>
            </a:r>
          </a:p>
          <a:p>
            <a:pPr>
              <a:buFont typeface="Wingdings" panose="05000000000000000000" pitchFamily="2" charset="2"/>
              <a:buChar char="Ø"/>
            </a:pPr>
            <a:r>
              <a:rPr lang="en-US" dirty="0"/>
              <a:t>  Need to modify SQL applications to</a:t>
            </a:r>
            <a:br>
              <a:rPr lang="en-US" dirty="0"/>
            </a:br>
            <a:r>
              <a:rPr lang="en-US" dirty="0"/>
              <a:t>    never try and combine data from more </a:t>
            </a:r>
            <a:br>
              <a:rPr lang="en-US" dirty="0"/>
            </a:br>
            <a:r>
              <a:rPr lang="en-US" dirty="0"/>
              <a:t>    than one shard in a single atomic action</a:t>
            </a:r>
          </a:p>
          <a:p>
            <a:pPr>
              <a:buFont typeface="Wingdings" panose="05000000000000000000" pitchFamily="2" charset="2"/>
              <a:buChar char="Ø"/>
            </a:pPr>
            <a:r>
              <a:rPr lang="en-US" dirty="0"/>
              <a:t>  Why we call this NoSQL </a:t>
            </a:r>
          </a:p>
        </p:txBody>
      </p:sp>
      <p:sp>
        <p:nvSpPr>
          <p:cNvPr id="4" name="Footer Placeholder 3">
            <a:extLst>
              <a:ext uri="{FF2B5EF4-FFF2-40B4-BE49-F238E27FC236}">
                <a16:creationId xmlns:a16="http://schemas.microsoft.com/office/drawing/2014/main" id="{6AB8BCBD-FA03-39FC-DB2D-BFAE81063BCE}"/>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AC11F208-DC9C-2A30-0A51-6B102DC6901A}"/>
              </a:ext>
            </a:extLst>
          </p:cNvPr>
          <p:cNvSpPr>
            <a:spLocks noGrp="1"/>
          </p:cNvSpPr>
          <p:nvPr>
            <p:ph type="sldNum" sz="quarter" idx="12"/>
          </p:nvPr>
        </p:nvSpPr>
        <p:spPr/>
        <p:txBody>
          <a:bodyPr/>
          <a:lstStyle/>
          <a:p>
            <a:fld id="{3C974458-8A97-4835-BF79-1FB6D7856C21}" type="slidenum">
              <a:rPr lang="en-US" smtClean="0"/>
              <a:t>6</a:t>
            </a:fld>
            <a:endParaRPr lang="en-US"/>
          </a:p>
        </p:txBody>
      </p:sp>
    </p:spTree>
    <p:extLst>
      <p:ext uri="{BB962C8B-B14F-4D97-AF65-F5344CB8AC3E}">
        <p14:creationId xmlns:p14="http://schemas.microsoft.com/office/powerpoint/2010/main" val="2637231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64D2A16-09E9-6E96-E06A-67D12E17B12B}"/>
              </a:ext>
            </a:extLst>
          </p:cNvPr>
          <p:cNvSpPr>
            <a:spLocks noGrp="1"/>
          </p:cNvSpPr>
          <p:nvPr>
            <p:ph type="title"/>
          </p:nvPr>
        </p:nvSpPr>
        <p:spPr/>
        <p:txBody>
          <a:bodyPr/>
          <a:lstStyle/>
          <a:p>
            <a:r>
              <a:rPr lang="en-US" b="1" dirty="0">
                <a:solidFill>
                  <a:srgbClr val="C00000"/>
                </a:solidFill>
              </a:rPr>
              <a:t>Ideas often tested from the first weeks of cloud computing</a:t>
            </a:r>
          </a:p>
        </p:txBody>
      </p:sp>
      <p:sp>
        <p:nvSpPr>
          <p:cNvPr id="7" name="Content Placeholder 6">
            <a:extLst>
              <a:ext uri="{FF2B5EF4-FFF2-40B4-BE49-F238E27FC236}">
                <a16:creationId xmlns:a16="http://schemas.microsoft.com/office/drawing/2014/main" id="{51278DAB-67A1-0B75-81FD-241F85753A05}"/>
              </a:ext>
            </a:extLst>
          </p:cNvPr>
          <p:cNvSpPr>
            <a:spLocks noGrp="1"/>
          </p:cNvSpPr>
          <p:nvPr>
            <p:ph sz="half" idx="1"/>
          </p:nvPr>
        </p:nvSpPr>
        <p:spPr>
          <a:xfrm>
            <a:off x="606582" y="2286000"/>
            <a:ext cx="5172425" cy="4023360"/>
          </a:xfrm>
        </p:spPr>
        <p:txBody>
          <a:bodyPr>
            <a:normAutofit fontScale="92500" lnSpcReduction="20000"/>
          </a:bodyPr>
          <a:lstStyle/>
          <a:p>
            <a:r>
              <a:rPr lang="en-US" dirty="0"/>
              <a:t>CAP theorem.  Meaning of BASE</a:t>
            </a:r>
            <a:br>
              <a:rPr lang="en-US" dirty="0"/>
            </a:br>
            <a:endParaRPr lang="en-US" dirty="0"/>
          </a:p>
          <a:p>
            <a:r>
              <a:rPr lang="en-US" dirty="0"/>
              <a:t>We learned about C+A systems that don’t need P.  Why does the soft state (versus hard state) idea led to designs in which </a:t>
            </a:r>
            <a:r>
              <a:rPr lang="en-US" dirty="0">
                <a:sym typeface="Symbol" panose="05050102010706020507" pitchFamily="18" charset="2"/>
              </a:rPr>
              <a:t>-services need P?</a:t>
            </a:r>
            <a:br>
              <a:rPr lang="en-US" dirty="0">
                <a:sym typeface="Symbol" panose="05050102010706020507" pitchFamily="18" charset="2"/>
              </a:rPr>
            </a:br>
            <a:endParaRPr lang="en-US" dirty="0"/>
          </a:p>
          <a:p>
            <a:r>
              <a:rPr lang="en-US" dirty="0"/>
              <a:t>Why does Eric focus on relaxing consistency, not one of the other properties?  What kind of inconsistency is he focused on?  Is it arbitrary, or a more specific kind of inconsistency?</a:t>
            </a:r>
            <a:br>
              <a:rPr lang="en-US" dirty="0"/>
            </a:br>
            <a:endParaRPr lang="en-US" dirty="0">
              <a:sym typeface="Symbol" panose="05050102010706020507" pitchFamily="18" charset="2"/>
            </a:endParaRPr>
          </a:p>
          <a:p>
            <a:r>
              <a:rPr lang="en-US" dirty="0">
                <a:sym typeface="Symbol" panose="05050102010706020507" pitchFamily="18" charset="2"/>
              </a:rPr>
              <a:t>Can you list some things that definitely do need consistency?  How would you decide, if you were looking at some new scenario?</a:t>
            </a:r>
            <a:endParaRPr lang="en-US" dirty="0"/>
          </a:p>
        </p:txBody>
      </p:sp>
      <p:sp>
        <p:nvSpPr>
          <p:cNvPr id="8" name="Content Placeholder 7">
            <a:extLst>
              <a:ext uri="{FF2B5EF4-FFF2-40B4-BE49-F238E27FC236}">
                <a16:creationId xmlns:a16="http://schemas.microsoft.com/office/drawing/2014/main" id="{94A70090-DD1A-C395-42DA-6C9361E17964}"/>
              </a:ext>
            </a:extLst>
          </p:cNvPr>
          <p:cNvSpPr>
            <a:spLocks noGrp="1"/>
          </p:cNvSpPr>
          <p:nvPr>
            <p:ph sz="half" idx="2"/>
          </p:nvPr>
        </p:nvSpPr>
        <p:spPr>
          <a:xfrm>
            <a:off x="5989319" y="2286000"/>
            <a:ext cx="5037801" cy="4023360"/>
          </a:xfrm>
        </p:spPr>
        <p:txBody>
          <a:bodyPr>
            <a:normAutofit fontScale="92500" lnSpcReduction="20000"/>
          </a:bodyPr>
          <a:lstStyle/>
          <a:p>
            <a:r>
              <a:rPr lang="en-US" dirty="0"/>
              <a:t>Can you give examples of relaxing C?</a:t>
            </a:r>
          </a:p>
          <a:p>
            <a:endParaRPr lang="en-US" dirty="0"/>
          </a:p>
          <a:p>
            <a:r>
              <a:rPr lang="en-US" dirty="0"/>
              <a:t>Why does relaxing C not hurt if the application is mostly focused on caching immutable content?</a:t>
            </a:r>
          </a:p>
          <a:p>
            <a:pPr>
              <a:buFont typeface="Wingdings" panose="05000000000000000000" pitchFamily="2" charset="2"/>
              <a:buChar char="Ø"/>
            </a:pPr>
            <a:r>
              <a:rPr lang="en-US" dirty="0"/>
              <a:t>  What does immutable content mean?</a:t>
            </a:r>
          </a:p>
          <a:p>
            <a:pPr>
              <a:buFont typeface="Wingdings" panose="05000000000000000000" pitchFamily="2" charset="2"/>
              <a:buChar char="Ø"/>
            </a:pPr>
            <a:r>
              <a:rPr lang="en-US" dirty="0"/>
              <a:t>  If Facebook resizes photos, why is this</a:t>
            </a:r>
            <a:br>
              <a:rPr lang="en-US" dirty="0"/>
            </a:br>
            <a:r>
              <a:rPr lang="en-US" dirty="0"/>
              <a:t>    not “mutating” the photos?</a:t>
            </a:r>
          </a:p>
          <a:p>
            <a:pPr>
              <a:buFont typeface="Wingdings" panose="05000000000000000000" pitchFamily="2" charset="2"/>
              <a:buChar char="Ø"/>
            </a:pPr>
            <a:r>
              <a:rPr lang="en-US" dirty="0"/>
              <a:t>  Why cache the photos at all, if we can</a:t>
            </a:r>
            <a:br>
              <a:rPr lang="en-US" dirty="0"/>
            </a:br>
            <a:r>
              <a:rPr lang="en-US" dirty="0"/>
              <a:t>    resize them as needed?</a:t>
            </a:r>
          </a:p>
          <a:p>
            <a:pPr>
              <a:buFont typeface="Wingdings" panose="05000000000000000000" pitchFamily="2" charset="2"/>
              <a:buChar char="Ø"/>
            </a:pPr>
            <a:r>
              <a:rPr lang="en-US" dirty="0"/>
              <a:t>  What was the intellectual value of the</a:t>
            </a:r>
            <a:br>
              <a:rPr lang="en-US" dirty="0"/>
            </a:br>
            <a:r>
              <a:rPr lang="en-US" dirty="0"/>
              <a:t>    type of study we looked at (for Facebook</a:t>
            </a:r>
            <a:br>
              <a:rPr lang="en-US" dirty="0"/>
            </a:br>
            <a:r>
              <a:rPr lang="en-US" dirty="0"/>
              <a:t>    image cache hit rates)?</a:t>
            </a:r>
          </a:p>
        </p:txBody>
      </p:sp>
      <p:sp>
        <p:nvSpPr>
          <p:cNvPr id="4" name="Footer Placeholder 3">
            <a:extLst>
              <a:ext uri="{FF2B5EF4-FFF2-40B4-BE49-F238E27FC236}">
                <a16:creationId xmlns:a16="http://schemas.microsoft.com/office/drawing/2014/main" id="{6AB8BCBD-FA03-39FC-DB2D-BFAE81063BCE}"/>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AC11F208-DC9C-2A30-0A51-6B102DC6901A}"/>
              </a:ext>
            </a:extLst>
          </p:cNvPr>
          <p:cNvSpPr>
            <a:spLocks noGrp="1"/>
          </p:cNvSpPr>
          <p:nvPr>
            <p:ph type="sldNum" sz="quarter" idx="12"/>
          </p:nvPr>
        </p:nvSpPr>
        <p:spPr/>
        <p:txBody>
          <a:bodyPr/>
          <a:lstStyle/>
          <a:p>
            <a:fld id="{3C974458-8A97-4835-BF79-1FB6D7856C21}" type="slidenum">
              <a:rPr lang="en-US" smtClean="0"/>
              <a:t>7</a:t>
            </a:fld>
            <a:endParaRPr lang="en-US"/>
          </a:p>
        </p:txBody>
      </p:sp>
    </p:spTree>
    <p:extLst>
      <p:ext uri="{BB962C8B-B14F-4D97-AF65-F5344CB8AC3E}">
        <p14:creationId xmlns:p14="http://schemas.microsoft.com/office/powerpoint/2010/main" val="2441002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64D2A16-09E9-6E96-E06A-67D12E17B12B}"/>
              </a:ext>
            </a:extLst>
          </p:cNvPr>
          <p:cNvSpPr>
            <a:spLocks noGrp="1"/>
          </p:cNvSpPr>
          <p:nvPr>
            <p:ph type="title"/>
          </p:nvPr>
        </p:nvSpPr>
        <p:spPr/>
        <p:txBody>
          <a:bodyPr/>
          <a:lstStyle/>
          <a:p>
            <a:r>
              <a:rPr lang="en-US" b="1" dirty="0">
                <a:solidFill>
                  <a:srgbClr val="C00000"/>
                </a:solidFill>
              </a:rPr>
              <a:t>Ideas often tested from the first weeks of cloud computing</a:t>
            </a:r>
          </a:p>
        </p:txBody>
      </p:sp>
      <p:sp>
        <p:nvSpPr>
          <p:cNvPr id="7" name="Content Placeholder 6">
            <a:extLst>
              <a:ext uri="{FF2B5EF4-FFF2-40B4-BE49-F238E27FC236}">
                <a16:creationId xmlns:a16="http://schemas.microsoft.com/office/drawing/2014/main" id="{51278DAB-67A1-0B75-81FD-241F85753A05}"/>
              </a:ext>
            </a:extLst>
          </p:cNvPr>
          <p:cNvSpPr>
            <a:spLocks noGrp="1"/>
          </p:cNvSpPr>
          <p:nvPr>
            <p:ph sz="half" idx="1"/>
          </p:nvPr>
        </p:nvSpPr>
        <p:spPr>
          <a:xfrm>
            <a:off x="606582" y="2286000"/>
            <a:ext cx="5172425" cy="4023360"/>
          </a:xfrm>
        </p:spPr>
        <p:txBody>
          <a:bodyPr>
            <a:normAutofit/>
          </a:bodyPr>
          <a:lstStyle/>
          <a:p>
            <a:r>
              <a:rPr lang="en-US" dirty="0"/>
              <a:t>What does it mean to customize some sort of preexisting elastic framework?</a:t>
            </a:r>
          </a:p>
          <a:p>
            <a:endParaRPr lang="en-US" dirty="0"/>
          </a:p>
          <a:p>
            <a:r>
              <a:rPr lang="en-US" dirty="0"/>
              <a:t>How does this concept related to the IaaS versus PaaS distinction?</a:t>
            </a:r>
          </a:p>
          <a:p>
            <a:endParaRPr lang="en-US" dirty="0"/>
          </a:p>
          <a:p>
            <a:r>
              <a:rPr lang="en-US" dirty="0"/>
              <a:t>We discussed how C+A </a:t>
            </a:r>
            <a:r>
              <a:rPr lang="en-US" dirty="0">
                <a:sym typeface="Symbol" panose="05050102010706020507" pitchFamily="18" charset="2"/>
              </a:rPr>
              <a:t>-services</a:t>
            </a:r>
            <a:r>
              <a:rPr lang="en-US" dirty="0"/>
              <a:t> do make sense, if the </a:t>
            </a:r>
            <a:r>
              <a:rPr lang="en-US" dirty="0">
                <a:sym typeface="Symbol" panose="05050102010706020507" pitchFamily="18" charset="2"/>
              </a:rPr>
              <a:t>-service or set of -services somehow holds “all the needed data”.  What would this mean, in practice?</a:t>
            </a:r>
            <a:endParaRPr lang="en-US" dirty="0"/>
          </a:p>
        </p:txBody>
      </p:sp>
      <p:sp>
        <p:nvSpPr>
          <p:cNvPr id="8" name="Content Placeholder 7">
            <a:extLst>
              <a:ext uri="{FF2B5EF4-FFF2-40B4-BE49-F238E27FC236}">
                <a16:creationId xmlns:a16="http://schemas.microsoft.com/office/drawing/2014/main" id="{94A70090-DD1A-C395-42DA-6C9361E17964}"/>
              </a:ext>
            </a:extLst>
          </p:cNvPr>
          <p:cNvSpPr>
            <a:spLocks noGrp="1"/>
          </p:cNvSpPr>
          <p:nvPr>
            <p:ph sz="half" idx="2"/>
          </p:nvPr>
        </p:nvSpPr>
        <p:spPr>
          <a:xfrm>
            <a:off x="5989319" y="2286000"/>
            <a:ext cx="5037801" cy="4023360"/>
          </a:xfrm>
        </p:spPr>
        <p:txBody>
          <a:bodyPr>
            <a:normAutofit/>
          </a:bodyPr>
          <a:lstStyle/>
          <a:p>
            <a:r>
              <a:rPr lang="en-US" dirty="0"/>
              <a:t>Can you give examples of </a:t>
            </a:r>
            <a:r>
              <a:rPr lang="en-US" dirty="0">
                <a:sym typeface="Symbol" panose="05050102010706020507" pitchFamily="18" charset="2"/>
              </a:rPr>
              <a:t>-services that can hold data in memory and won’t need persistent data (logging)?</a:t>
            </a:r>
          </a:p>
          <a:p>
            <a:endParaRPr lang="en-US" dirty="0">
              <a:sym typeface="Symbol" panose="05050102010706020507" pitchFamily="18" charset="2"/>
            </a:endParaRPr>
          </a:p>
          <a:p>
            <a:r>
              <a:rPr lang="en-US" dirty="0">
                <a:sym typeface="Symbol" panose="05050102010706020507" pitchFamily="18" charset="2"/>
              </a:rPr>
              <a:t>What might that kind of in-memory service be more easily elastic?</a:t>
            </a:r>
          </a:p>
          <a:p>
            <a:endParaRPr lang="en-US" dirty="0">
              <a:sym typeface="Symbol" panose="05050102010706020507" pitchFamily="18" charset="2"/>
            </a:endParaRPr>
          </a:p>
          <a:p>
            <a:r>
              <a:rPr lang="en-US" dirty="0">
                <a:sym typeface="Symbol" panose="05050102010706020507" pitchFamily="18" charset="2"/>
              </a:rPr>
              <a:t>What does “stateless” mean, when we talk about a stateless first tier?  Do we need to do all our coding in a functional language?</a:t>
            </a:r>
            <a:endParaRPr lang="en-US" dirty="0"/>
          </a:p>
        </p:txBody>
      </p:sp>
      <p:sp>
        <p:nvSpPr>
          <p:cNvPr id="4" name="Footer Placeholder 3">
            <a:extLst>
              <a:ext uri="{FF2B5EF4-FFF2-40B4-BE49-F238E27FC236}">
                <a16:creationId xmlns:a16="http://schemas.microsoft.com/office/drawing/2014/main" id="{6AB8BCBD-FA03-39FC-DB2D-BFAE81063BCE}"/>
              </a:ext>
            </a:extLst>
          </p:cNvPr>
          <p:cNvSpPr>
            <a:spLocks noGrp="1"/>
          </p:cNvSpPr>
          <p:nvPr>
            <p:ph type="ftr" sz="quarter" idx="11"/>
          </p:nvPr>
        </p:nvSpPr>
        <p:spPr/>
        <p:txBody>
          <a:bodyPr/>
          <a:lstStyle/>
          <a:p>
            <a:r>
              <a:rPr lang="en-US"/>
              <a:t>http://www.cs.cornell.edu/courses/cs5412/2022fa</a:t>
            </a:r>
          </a:p>
        </p:txBody>
      </p:sp>
      <p:sp>
        <p:nvSpPr>
          <p:cNvPr id="5" name="Slide Number Placeholder 4">
            <a:extLst>
              <a:ext uri="{FF2B5EF4-FFF2-40B4-BE49-F238E27FC236}">
                <a16:creationId xmlns:a16="http://schemas.microsoft.com/office/drawing/2014/main" id="{AC11F208-DC9C-2A30-0A51-6B102DC6901A}"/>
              </a:ext>
            </a:extLst>
          </p:cNvPr>
          <p:cNvSpPr>
            <a:spLocks noGrp="1"/>
          </p:cNvSpPr>
          <p:nvPr>
            <p:ph type="sldNum" sz="quarter" idx="12"/>
          </p:nvPr>
        </p:nvSpPr>
        <p:spPr/>
        <p:txBody>
          <a:bodyPr/>
          <a:lstStyle/>
          <a:p>
            <a:fld id="{3C974458-8A97-4835-BF79-1FB6D7856C21}" type="slidenum">
              <a:rPr lang="en-US" smtClean="0"/>
              <a:t>8</a:t>
            </a:fld>
            <a:endParaRPr lang="en-US"/>
          </a:p>
        </p:txBody>
      </p:sp>
    </p:spTree>
    <p:extLst>
      <p:ext uri="{BB962C8B-B14F-4D97-AF65-F5344CB8AC3E}">
        <p14:creationId xmlns:p14="http://schemas.microsoft.com/office/powerpoint/2010/main" val="336112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3214</TotalTime>
  <Words>964</Words>
  <Application>Microsoft Office PowerPoint</Application>
  <PresentationFormat>Widescreen</PresentationFormat>
  <Paragraphs>85</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Tw Cen MT</vt:lpstr>
      <vt:lpstr>Tw Cen MT Condensed</vt:lpstr>
      <vt:lpstr>Wingdings</vt:lpstr>
      <vt:lpstr>Wingdings 3</vt:lpstr>
      <vt:lpstr>Integral</vt:lpstr>
      <vt:lpstr>CS5412 / Review for First Few Weeks</vt:lpstr>
      <vt:lpstr>These slides are for Prelim review</vt:lpstr>
      <vt:lpstr>What is a memory versus a thought question?</vt:lpstr>
      <vt:lpstr>Ideas from the first weeks</vt:lpstr>
      <vt:lpstr>Ideas often tested from the first weeks of cloud computing</vt:lpstr>
      <vt:lpstr>Ideas often tested from the first weeks of cloud computing</vt:lpstr>
      <vt:lpstr>Ideas often tested from the first weeks of cloud computing</vt:lpstr>
      <vt:lpstr>Ideas often tested from the first weeks of cloud computing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5412:  Topics in Cloud Computing</dc:title>
  <dc:creator>ken</dc:creator>
  <cp:lastModifiedBy>Ken Birman</cp:lastModifiedBy>
  <cp:revision>247</cp:revision>
  <dcterms:created xsi:type="dcterms:W3CDTF">2017-12-19T18:11:25Z</dcterms:created>
  <dcterms:modified xsi:type="dcterms:W3CDTF">2022-09-16T13:46:45Z</dcterms:modified>
</cp:coreProperties>
</file>