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6" r:id="rId6"/>
    <p:sldId id="267" r:id="rId7"/>
    <p:sldId id="259" r:id="rId8"/>
    <p:sldId id="260" r:id="rId9"/>
    <p:sldId id="263" r:id="rId10"/>
    <p:sldId id="264" r:id="rId11"/>
    <p:sldId id="258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1C459E-8AFD-4C88-A45E-D59C9A3879A0}">
          <p14:sldIdLst>
            <p14:sldId id="256"/>
            <p14:sldId id="257"/>
            <p14:sldId id="261"/>
            <p14:sldId id="262"/>
            <p14:sldId id="266"/>
            <p14:sldId id="267"/>
            <p14:sldId id="259"/>
            <p14:sldId id="260"/>
            <p14:sldId id="263"/>
            <p14:sldId id="264"/>
            <p14:sldId id="258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B"/>
    <a:srgbClr val="92D050"/>
    <a:srgbClr val="95D8F3"/>
    <a:srgbClr val="FFFFFF"/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579A-B1E4-47EB-8BA9-D99CA9E7BA07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88A-CD66-4609-884B-39722DAC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13669AF-42F2-4E99-B000-3E0ADB9222B9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9B20-1B7D-433C-B8B2-3D1FBF50A4B9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8101-1E83-4414-9A64-A2D0E20D661F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4C0F-02E9-42CC-B820-85FD62D4263E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E90C-ACE3-4B5A-8D25-BB16B561691B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1C07-5AEF-411B-8C84-36AAFA617679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C16F-6E6F-4002-94CD-9146BF6CDEC6}" type="datetime1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CEB-1F2A-4BDD-B7FB-D3CBDD7356A0}" type="datetime1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84979-8762-4B85-AEBF-B9709A8E71B2}" type="datetime1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E7A75-913B-412B-BC36-A4396BF1D4EB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A259-C73B-4813-B173-41A39D9B8BF3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0DD887-86D7-43ED-8B6D-1E149E24E0C3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http://www.cs.cornell.edu/courses/cs5412/2022fa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B2A5-D888-4A68-9EB8-E190FABBD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CS5412 / Blockchain Content (Enrichment/Review)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64BDB-4610-415E-B88D-82832DD45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Birman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56AB-E163-9398-5C82-311B1EA7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this is not the same as </a:t>
            </a:r>
            <a:br>
              <a:rPr lang="en-US" dirty="0"/>
            </a:br>
            <a:r>
              <a:rPr lang="en-US" dirty="0"/>
              <a:t>anonymity in a public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F5DBF-071A-FC5C-2A21-C3BC9E0F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real world, you are anonymous if nobody knows your identity</a:t>
            </a:r>
          </a:p>
          <a:p>
            <a:endParaRPr lang="en-US" dirty="0"/>
          </a:p>
          <a:p>
            <a:r>
              <a:rPr lang="en-US" dirty="0"/>
              <a:t>But with blockchain, the main uses are </a:t>
            </a:r>
            <a:r>
              <a:rPr lang="en-US" i="1" dirty="0"/>
              <a:t>financial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Create or purchase coins, sell them, wallets (like bank accounts), </a:t>
            </a:r>
            <a:r>
              <a:rPr lang="en-US" dirty="0" err="1"/>
              <a:t>etc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blockchain can be anonymous, but when you convert cash to coins</a:t>
            </a:r>
            <a:br>
              <a:rPr lang="en-US" dirty="0"/>
            </a:br>
            <a:r>
              <a:rPr lang="en-US" dirty="0"/>
              <a:t>    or coins to cash, that links the chain to the outside world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smart sleuth can link the two “graphs” and deduce a lot about you.</a:t>
            </a:r>
            <a:br>
              <a:rPr lang="en-US" dirty="0"/>
            </a:br>
            <a:r>
              <a:rPr lang="en-US" dirty="0"/>
              <a:t>    Tax evasion or money laundering could actually be traced.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CB27E-228D-195A-BC66-9498E725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7E5A5-300F-1CE4-55E4-95F4FE60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7E8CD-2B8A-CC1D-602E-92217F30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664" y="423872"/>
            <a:ext cx="2283338" cy="141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8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B0A3-0796-5AF4-5FF7-E08E38FDF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forms of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EB01-F83D-AA8F-7CA1-29BD68F2D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Permissionless, anonymous</a:t>
            </a:r>
            <a:r>
              <a:rPr lang="en-US" dirty="0"/>
              <a:t>:  Like Bitcoin.  This approach uses a fully distributed and anonymous model, with proof-of-work to prevent Byzantine attacks from disrupting the system.</a:t>
            </a:r>
          </a:p>
          <a:p>
            <a:endParaRPr lang="en-US" dirty="0"/>
          </a:p>
          <a:p>
            <a:r>
              <a:rPr lang="en-US" b="1" dirty="0"/>
              <a:t>Permissioned, anonymous</a:t>
            </a:r>
            <a:r>
              <a:rPr lang="en-US" dirty="0"/>
              <a:t>:  Like Hyperledger.   Uses proof-of-stake records in the blockchain itself to authorize mining for new blocks.  Majority approval by the current set of witnesses needed to append a new record.</a:t>
            </a:r>
          </a:p>
          <a:p>
            <a:endParaRPr lang="en-US" dirty="0"/>
          </a:p>
          <a:p>
            <a:r>
              <a:rPr lang="en-US" b="1" dirty="0"/>
              <a:t>Permissioned, not anonymous</a:t>
            </a:r>
            <a:r>
              <a:rPr lang="en-US" dirty="0"/>
              <a:t>:  </a:t>
            </a:r>
            <a:r>
              <a:rPr lang="en-US" dirty="0" err="1"/>
              <a:t>Paxos</a:t>
            </a:r>
            <a:r>
              <a:rPr lang="en-US" dirty="0"/>
              <a:t> or Derecho are in this category.  They don’t normally entangle blocks… but they could!  No need for “proof-of-xxx”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B3A37-B029-87EF-E49F-B8BDBDA8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2F12B-392D-7982-53BB-8DECA712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1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9F59-2175-9EB2-5B1A-F6291780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A979D-4EC1-C7C9-35EE-6EC0195F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Blockchains work well for basic financial tasks, NFTs</a:t>
            </a:r>
          </a:p>
          <a:p>
            <a:endParaRPr lang="en-US" dirty="0"/>
          </a:p>
          <a:p>
            <a:r>
              <a:rPr lang="en-US" dirty="0"/>
              <a:t>But they are hard to use for records from IoT settings, or collaborating companies that hoped the chain could be a shared ground truth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Rollback can be problematic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Huge energy costs of proof of work are a concern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blockchain isn’t a “database” but companies want to treat it as 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18D38-1254-2BD7-F740-1780CE3B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60F6E-854F-02C6-5975-2E7EA988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33317-49D6-F0BB-578D-23E086C38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75" y="112976"/>
            <a:ext cx="2343427" cy="1768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513F72-9980-9033-5D25-4BF6DCEF9976}"/>
              </a:ext>
            </a:extLst>
          </p:cNvPr>
          <p:cNvSpPr txBox="1"/>
          <p:nvPr/>
        </p:nvSpPr>
        <p:spPr>
          <a:xfrm>
            <a:off x="7570158" y="1881885"/>
            <a:ext cx="462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can use your crypto coins to buy an NFT of </a:t>
            </a:r>
            <a:br>
              <a:rPr lang="en-US" dirty="0"/>
            </a:br>
            <a:r>
              <a:rPr lang="en-US" dirty="0"/>
              <a:t>Banksy’s </a:t>
            </a:r>
            <a:r>
              <a:rPr lang="en-US" b="1" dirty="0"/>
              <a:t>Love </a:t>
            </a:r>
            <a:r>
              <a:rPr lang="en-US" b="1" dirty="0" err="1"/>
              <a:t>isin</a:t>
            </a:r>
            <a:r>
              <a:rPr lang="en-US" b="1" dirty="0"/>
              <a:t> the Air</a:t>
            </a:r>
            <a:r>
              <a:rPr lang="en-US" dirty="0"/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341F40-114A-D105-5998-80FF2E4C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476" y="629751"/>
            <a:ext cx="1668572" cy="11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4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D386-F11F-BD21-10C2-18E6CEE1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Vegvisir</a:t>
            </a:r>
            <a:r>
              <a:rPr lang="en-US" dirty="0"/>
              <a:t>, EMR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7DB6-F0DE-374D-4A9B-590956FE6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looked at the idea of using </a:t>
            </a:r>
            <a:r>
              <a:rPr lang="en-US" dirty="0" err="1"/>
              <a:t>BlockChain</a:t>
            </a:r>
            <a:r>
              <a:rPr lang="en-US" dirty="0"/>
              <a:t> for farming, or for a hospital collaborating with </a:t>
            </a:r>
            <a:r>
              <a:rPr lang="en-US"/>
              <a:t>other hospitals.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are </a:t>
            </a:r>
            <a:r>
              <a:rPr lang="en-US" i="1" dirty="0"/>
              <a:t>good </a:t>
            </a:r>
            <a:r>
              <a:rPr lang="en-US" dirty="0"/>
              <a:t>questions, and worth exploring.</a:t>
            </a:r>
          </a:p>
          <a:p>
            <a:endParaRPr lang="en-US" dirty="0"/>
          </a:p>
          <a:p>
            <a:r>
              <a:rPr lang="en-US" dirty="0"/>
              <a:t>But they are also complex projects that require a lot of thought and many questions arise that go beyond what </a:t>
            </a:r>
            <a:r>
              <a:rPr lang="en-US" dirty="0" err="1"/>
              <a:t>BlockChain</a:t>
            </a:r>
            <a:r>
              <a:rPr lang="en-US" dirty="0"/>
              <a:t> can do today.  They are really research topics, not yet mature business opportunities.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F7A59-98D6-E8F3-7DAA-85016695E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38D16-344B-38DC-A1AD-C09EDF01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C4CB-F6B8-3F61-C3A4-C2A7C347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CB03-8AE7-3AD2-79E1-65036038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Blockchains are just append-only logs holding records.   However, unlike </a:t>
            </a:r>
            <a:r>
              <a:rPr lang="en-US" dirty="0" err="1"/>
              <a:t>Paxos</a:t>
            </a:r>
            <a:r>
              <a:rPr lang="en-US" dirty="0"/>
              <a:t> and Derecho, they normally are used in Byzantine settings.</a:t>
            </a:r>
          </a:p>
          <a:p>
            <a:br>
              <a:rPr lang="en-US" dirty="0"/>
            </a:br>
            <a:r>
              <a:rPr lang="en-US" dirty="0"/>
              <a:t>The term means “adversarial”.  A blockchain is designed to operate well even under a moderate attack.</a:t>
            </a:r>
          </a:p>
          <a:p>
            <a:endParaRPr lang="en-US" dirty="0"/>
          </a:p>
          <a:p>
            <a:r>
              <a:rPr lang="en-US" dirty="0"/>
              <a:t>Two important forms of attack are denial of service (DDoS) and Sybil attacks.  A Sybil attack is one where some single user mimics a big data center by running lots of VMs, hoping to “outnumber” the other users.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8762A-4028-C2FD-6919-945D7CF6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1ABB0-6D06-0DCE-1847-A44C0A67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5112-CBBB-831A-AF64-0FA2007B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a record?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CED5-520B-85D0-D2C6-594A200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Merkle tree of signatures… each entangles two integer “hashes”</a:t>
            </a:r>
          </a:p>
          <a:p>
            <a:endParaRPr lang="en-US" dirty="0"/>
          </a:p>
          <a:p>
            <a:r>
              <a:rPr lang="en-US" dirty="0"/>
              <a:t>Leaf nodes are transactions encoded as smart contracts in Ethereum or Hyperledger or a similar language</a:t>
            </a:r>
          </a:p>
          <a:p>
            <a:endParaRPr lang="en-US" dirty="0"/>
          </a:p>
          <a:p>
            <a:r>
              <a:rPr lang="en-US" dirty="0"/>
              <a:t>The root of the Merkle tree also has a field for the hash of the tail record of the current blockchain, and for an integer “nonce” (random value).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24ABC-DB74-C9B4-E464-D27B4EF5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BB2EC-2781-FBB8-1E71-C45525D3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5569B-1253-8231-5222-FD7EE73B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323" y="201168"/>
            <a:ext cx="3275677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8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6D11-EAD6-A4BA-38DC-1327EB20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a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10FA-38BF-CA41-419D-4DB35A65F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you first collect the transactions you wish to place into the block</a:t>
            </a:r>
          </a:p>
          <a:p>
            <a:endParaRPr lang="en-US" dirty="0"/>
          </a:p>
          <a:p>
            <a:r>
              <a:rPr lang="en-US" dirty="0"/>
              <a:t>Now you construct the Merkle tree by hashing the transactions and combining the hashes in a binary manner</a:t>
            </a:r>
          </a:p>
          <a:p>
            <a:endParaRPr lang="en-US" dirty="0"/>
          </a:p>
          <a:p>
            <a:r>
              <a:rPr lang="en-US" dirty="0"/>
              <a:t>Fill in the field that holds the hash of the last block on the current chain.  Now search for a nonce value such that the hash of your block is smaller than some target value (an integer with some number of leading zeros).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30035-0016-FC0F-C376-85B41AC6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668C3-B36B-B446-2A9D-0E87D414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0390B7-2371-7D1E-C529-D0B6ABC84727}"/>
              </a:ext>
            </a:extLst>
          </p:cNvPr>
          <p:cNvCxnSpPr>
            <a:cxnSpLocks/>
            <a:stCxn id="30" idx="1"/>
            <a:endCxn id="7" idx="3"/>
          </p:cNvCxnSpPr>
          <p:nvPr/>
        </p:nvCxnSpPr>
        <p:spPr>
          <a:xfrm flipH="1">
            <a:off x="8368806" y="945772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F215488-6D5F-FC6A-7A03-450F60A9D600}"/>
              </a:ext>
            </a:extLst>
          </p:cNvPr>
          <p:cNvSpPr/>
          <p:nvPr/>
        </p:nvSpPr>
        <p:spPr>
          <a:xfrm>
            <a:off x="7278237" y="250889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C21626-F04E-D7FC-A2F3-B4EFB5ECB1D9}"/>
              </a:ext>
            </a:extLst>
          </p:cNvPr>
          <p:cNvGrpSpPr/>
          <p:nvPr/>
        </p:nvGrpSpPr>
        <p:grpSpPr>
          <a:xfrm>
            <a:off x="7963292" y="355919"/>
            <a:ext cx="345981" cy="784332"/>
            <a:chOff x="845729" y="974306"/>
            <a:chExt cx="1513610" cy="34313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D53831-0248-0841-727B-01578438B4A5}"/>
                </a:ext>
              </a:extLst>
            </p:cNvPr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E5ADD8-F9D6-72B5-682E-681E2FE78155}"/>
                </a:ext>
              </a:extLst>
            </p:cNvPr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ED41F9-1F1E-5621-04EF-D95973E76F58}"/>
                </a:ext>
              </a:extLst>
            </p:cNvPr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FFC3EF-1875-3751-828C-7D273F960343}"/>
                </a:ext>
              </a:extLst>
            </p:cNvPr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78B39B-F374-E4CC-C4FB-C03F9EDB2339}"/>
                </a:ext>
              </a:extLst>
            </p:cNvPr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9612FD-B45A-6758-C375-9227981E7C15}"/>
                </a:ext>
              </a:extLst>
            </p:cNvPr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9CCE409-9234-2F7D-E121-87EDDF744C4E}"/>
              </a:ext>
            </a:extLst>
          </p:cNvPr>
          <p:cNvSpPr/>
          <p:nvPr/>
        </p:nvSpPr>
        <p:spPr>
          <a:xfrm>
            <a:off x="8511419" y="250889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DA9D31-B6BF-69E7-C254-3CA4757A9B93}"/>
              </a:ext>
            </a:extLst>
          </p:cNvPr>
          <p:cNvGrpSpPr/>
          <p:nvPr/>
        </p:nvGrpSpPr>
        <p:grpSpPr>
          <a:xfrm>
            <a:off x="9196474" y="355919"/>
            <a:ext cx="345981" cy="512810"/>
            <a:chOff x="845729" y="974306"/>
            <a:chExt cx="1513610" cy="2243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1B37DD-79D7-FDD8-1B74-5CF3EA00BBD4}"/>
                </a:ext>
              </a:extLst>
            </p:cNvPr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E8AB27-AF58-0579-C98B-2B1F1483A9CD}"/>
                </a:ext>
              </a:extLst>
            </p:cNvPr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AE5449-C507-7EFA-442A-6A5DEC049DAB}"/>
                </a:ext>
              </a:extLst>
            </p:cNvPr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60DA87-912A-B69C-F4C4-EF0976AD0411}"/>
                </a:ext>
              </a:extLst>
            </p:cNvPr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A70C62-D078-CE76-1E62-0779C7AC2708}"/>
              </a:ext>
            </a:extLst>
          </p:cNvPr>
          <p:cNvSpPr/>
          <p:nvPr/>
        </p:nvSpPr>
        <p:spPr>
          <a:xfrm>
            <a:off x="9744601" y="250889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04146-5054-BAE6-964D-6F248A3F8831}"/>
              </a:ext>
            </a:extLst>
          </p:cNvPr>
          <p:cNvSpPr/>
          <p:nvPr/>
        </p:nvSpPr>
        <p:spPr>
          <a:xfrm>
            <a:off x="10429656" y="35592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988B8F-4D74-8453-13A8-E6E0896BC35A}"/>
              </a:ext>
            </a:extLst>
          </p:cNvPr>
          <p:cNvSpPr/>
          <p:nvPr/>
        </p:nvSpPr>
        <p:spPr>
          <a:xfrm>
            <a:off x="10429656" y="49168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8382E0-FAF9-16E5-A62E-3E0F4869B2BE}"/>
              </a:ext>
            </a:extLst>
          </p:cNvPr>
          <p:cNvSpPr/>
          <p:nvPr/>
        </p:nvSpPr>
        <p:spPr>
          <a:xfrm>
            <a:off x="10429656" y="62744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9B825-FDA8-BBF9-25DE-AB676E31DD1D}"/>
              </a:ext>
            </a:extLst>
          </p:cNvPr>
          <p:cNvSpPr/>
          <p:nvPr/>
        </p:nvSpPr>
        <p:spPr>
          <a:xfrm>
            <a:off x="10429656" y="76320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0ABBC2-4D76-21FF-0513-684C3CDFF837}"/>
              </a:ext>
            </a:extLst>
          </p:cNvPr>
          <p:cNvSpPr/>
          <p:nvPr/>
        </p:nvSpPr>
        <p:spPr>
          <a:xfrm>
            <a:off x="10429656" y="89896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3E45A-4F40-28F6-BC58-60B915C56AAA}"/>
              </a:ext>
            </a:extLst>
          </p:cNvPr>
          <p:cNvSpPr/>
          <p:nvPr/>
        </p:nvSpPr>
        <p:spPr>
          <a:xfrm>
            <a:off x="10429656" y="103472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85A201-67F1-1BCC-A302-41E2E9E56F72}"/>
              </a:ext>
            </a:extLst>
          </p:cNvPr>
          <p:cNvSpPr/>
          <p:nvPr/>
        </p:nvSpPr>
        <p:spPr>
          <a:xfrm>
            <a:off x="10429656" y="117048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07DF7C-7762-016B-02F1-CEE7C7EA268C}"/>
              </a:ext>
            </a:extLst>
          </p:cNvPr>
          <p:cNvSpPr/>
          <p:nvPr/>
        </p:nvSpPr>
        <p:spPr>
          <a:xfrm>
            <a:off x="10429656" y="130624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40806A-8079-B72F-59A6-5004C16F2C31}"/>
              </a:ext>
            </a:extLst>
          </p:cNvPr>
          <p:cNvSpPr/>
          <p:nvPr/>
        </p:nvSpPr>
        <p:spPr>
          <a:xfrm>
            <a:off x="10977783" y="250889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AF035A-3918-685C-8423-893BA5952297}"/>
              </a:ext>
            </a:extLst>
          </p:cNvPr>
          <p:cNvSpPr/>
          <p:nvPr/>
        </p:nvSpPr>
        <p:spPr>
          <a:xfrm>
            <a:off x="11662838" y="35592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1803C6-2837-655A-274E-5F7DB81484CC}"/>
              </a:ext>
            </a:extLst>
          </p:cNvPr>
          <p:cNvSpPr/>
          <p:nvPr/>
        </p:nvSpPr>
        <p:spPr>
          <a:xfrm>
            <a:off x="11662838" y="49168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687EFB-4C1E-3E90-D28E-787F9D4978C8}"/>
              </a:ext>
            </a:extLst>
          </p:cNvPr>
          <p:cNvSpPr/>
          <p:nvPr/>
        </p:nvSpPr>
        <p:spPr>
          <a:xfrm>
            <a:off x="11662838" y="62744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40721C-1E37-11CC-C8CD-9153C175F017}"/>
              </a:ext>
            </a:extLst>
          </p:cNvPr>
          <p:cNvSpPr/>
          <p:nvPr/>
        </p:nvSpPr>
        <p:spPr>
          <a:xfrm>
            <a:off x="11662838" y="76320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1FF188-30D8-1B3E-1262-B38C0CF91B2A}"/>
              </a:ext>
            </a:extLst>
          </p:cNvPr>
          <p:cNvSpPr/>
          <p:nvPr/>
        </p:nvSpPr>
        <p:spPr>
          <a:xfrm>
            <a:off x="11662838" y="89896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B6215E-2A2F-DE04-3E94-5AE911027590}"/>
              </a:ext>
            </a:extLst>
          </p:cNvPr>
          <p:cNvSpPr/>
          <p:nvPr/>
        </p:nvSpPr>
        <p:spPr>
          <a:xfrm>
            <a:off x="11662838" y="103472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03E33A-E5EF-F1E2-E424-292CDDE677F6}"/>
              </a:ext>
            </a:extLst>
          </p:cNvPr>
          <p:cNvSpPr/>
          <p:nvPr/>
        </p:nvSpPr>
        <p:spPr>
          <a:xfrm>
            <a:off x="11662838" y="117048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B82D73-6E93-ED8B-51A2-E3D5406A3E03}"/>
              </a:ext>
            </a:extLst>
          </p:cNvPr>
          <p:cNvSpPr/>
          <p:nvPr/>
        </p:nvSpPr>
        <p:spPr>
          <a:xfrm>
            <a:off x="11662838" y="130624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E9EA8E-5664-7C79-226C-33C70FF6B580}"/>
              </a:ext>
            </a:extLst>
          </p:cNvPr>
          <p:cNvSpPr/>
          <p:nvPr/>
        </p:nvSpPr>
        <p:spPr>
          <a:xfrm>
            <a:off x="11662838" y="144200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CCDD89-66C5-60D1-ECB4-03D30152220E}"/>
              </a:ext>
            </a:extLst>
          </p:cNvPr>
          <p:cNvSpPr/>
          <p:nvPr/>
        </p:nvSpPr>
        <p:spPr>
          <a:xfrm>
            <a:off x="9806256" y="355920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BD7A48-4C6D-A7C2-E7C9-BB4F5A80D83D}"/>
              </a:ext>
            </a:extLst>
          </p:cNvPr>
          <p:cNvSpPr/>
          <p:nvPr/>
        </p:nvSpPr>
        <p:spPr>
          <a:xfrm>
            <a:off x="9872765" y="568724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0F9EBA-9894-AFA7-4144-EECBF8B5501E}"/>
              </a:ext>
            </a:extLst>
          </p:cNvPr>
          <p:cNvSpPr/>
          <p:nvPr/>
        </p:nvSpPr>
        <p:spPr>
          <a:xfrm>
            <a:off x="8573074" y="355920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172CB3-5110-184E-F5A9-7B95959B0252}"/>
              </a:ext>
            </a:extLst>
          </p:cNvPr>
          <p:cNvSpPr/>
          <p:nvPr/>
        </p:nvSpPr>
        <p:spPr>
          <a:xfrm>
            <a:off x="8639583" y="568724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80B933-6291-F2A8-0751-6E46261DDE95}"/>
              </a:ext>
            </a:extLst>
          </p:cNvPr>
          <p:cNvSpPr/>
          <p:nvPr/>
        </p:nvSpPr>
        <p:spPr>
          <a:xfrm>
            <a:off x="7339892" y="355920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22177F1-9047-62E0-FF9F-EA30357181B8}"/>
              </a:ext>
            </a:extLst>
          </p:cNvPr>
          <p:cNvSpPr/>
          <p:nvPr/>
        </p:nvSpPr>
        <p:spPr>
          <a:xfrm>
            <a:off x="7406401" y="568724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AF88DD-26C1-8BDE-C67F-4A9B4DFDDD72}"/>
              </a:ext>
            </a:extLst>
          </p:cNvPr>
          <p:cNvSpPr/>
          <p:nvPr/>
        </p:nvSpPr>
        <p:spPr>
          <a:xfrm>
            <a:off x="11038912" y="361290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840B69-74F5-ACC9-FDE8-3391A9DCA13C}"/>
              </a:ext>
            </a:extLst>
          </p:cNvPr>
          <p:cNvSpPr/>
          <p:nvPr/>
        </p:nvSpPr>
        <p:spPr>
          <a:xfrm>
            <a:off x="11105421" y="574094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96C2A-A176-7970-8423-5F1E42B09293}"/>
              </a:ext>
            </a:extLst>
          </p:cNvPr>
          <p:cNvSpPr/>
          <p:nvPr/>
        </p:nvSpPr>
        <p:spPr>
          <a:xfrm>
            <a:off x="11279331" y="520970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632311-99C9-7353-6428-4312156A57F0}"/>
              </a:ext>
            </a:extLst>
          </p:cNvPr>
          <p:cNvSpPr/>
          <p:nvPr/>
        </p:nvSpPr>
        <p:spPr>
          <a:xfrm>
            <a:off x="10046675" y="520970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481F6A-5DD9-E40F-B8C3-C762EDB10F66}"/>
              </a:ext>
            </a:extLst>
          </p:cNvPr>
          <p:cNvSpPr/>
          <p:nvPr/>
        </p:nvSpPr>
        <p:spPr>
          <a:xfrm>
            <a:off x="8814019" y="520970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4D018A5-F999-0007-D8FB-08948E39E984}"/>
              </a:ext>
            </a:extLst>
          </p:cNvPr>
          <p:cNvSpPr/>
          <p:nvPr/>
        </p:nvSpPr>
        <p:spPr>
          <a:xfrm>
            <a:off x="7581363" y="520970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1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4E62-6D91-4620-B9F5-49A43635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0E5A-BB33-6AD5-9295-46A5EE24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Rule:  Adopt the longest chain your system learns about.  A fork arises when two miners concurrently discover candidates for the next block.  Some adopt one, some adopt the other.</a:t>
            </a:r>
          </a:p>
          <a:p>
            <a:endParaRPr lang="en-US" dirty="0"/>
          </a:p>
          <a:p>
            <a:r>
              <a:rPr lang="en-US" dirty="0"/>
              <a:t>When an extension to one chain is found, the shorter chain is abandoned (unless someone shows up with an even longer extension that builds on the short one).</a:t>
            </a:r>
          </a:p>
          <a:p>
            <a:endParaRPr lang="en-US" dirty="0"/>
          </a:p>
          <a:p>
            <a:r>
              <a:rPr lang="en-US" dirty="0"/>
              <a:t>Block “buried” under six other blocks is stable: Rollback unlikely, safe to trust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3F21A-531B-DE25-7A00-827901B6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646D6-254D-3444-097F-0C361B92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F3CB81-F907-7F7C-2D7E-919D76F3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16" y="272422"/>
            <a:ext cx="5273728" cy="14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44C1-CB93-FBBC-EE0C-CB5FB6D4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slow lemonade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DCB2-B4F8-ACE0-4B9E-B288C7799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lecture 14, two children sold delicious lemonade</a:t>
            </a:r>
          </a:p>
          <a:p>
            <a:endParaRPr lang="en-US" dirty="0"/>
          </a:p>
          <a:p>
            <a:r>
              <a:rPr lang="en-US" dirty="0"/>
              <a:t>This woman bought a cup using a bitcoin, but then she had to wait for an hour before her purchase was considered stable.  </a:t>
            </a:r>
          </a:p>
          <a:p>
            <a:endParaRPr lang="en-US" dirty="0"/>
          </a:p>
          <a:p>
            <a:r>
              <a:rPr lang="en-US" dirty="0"/>
              <a:t>This is a problem with proof-of-work.  </a:t>
            </a:r>
            <a:r>
              <a:rPr lang="en-US" b="1" dirty="0"/>
              <a:t>Proof-of-stake eliminates rollback: A majority “vote” finalizes the position of a block. </a:t>
            </a:r>
            <a:r>
              <a:rPr lang="en-US" dirty="0"/>
              <a:t>But it favors rich participants.  Many blockchain users reject proof </a:t>
            </a:r>
            <a:r>
              <a:rPr lang="en-US"/>
              <a:t>of stake.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382E9-FBCE-22D9-5B01-EEB75B0E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E7D0-5A6F-D978-5495-26105B91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BFFA4-877D-6672-4FCA-A244BB04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826" y="121730"/>
            <a:ext cx="2768306" cy="1848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E49CC-6432-36F6-1244-18AE1BA2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03" r="31519"/>
          <a:stretch/>
        </p:blipFill>
        <p:spPr>
          <a:xfrm>
            <a:off x="10459906" y="872359"/>
            <a:ext cx="1732094" cy="14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FB40-8175-D151-4567-687EABFC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Entanglement, and other crypto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0BB6-D67D-E030-E161-B339BD5B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say that the blocks on the chain are </a:t>
            </a:r>
            <a:r>
              <a:rPr lang="en-US" i="1" dirty="0"/>
              <a:t>cryptographically entangled</a:t>
            </a:r>
          </a:p>
          <a:p>
            <a:endParaRPr lang="en-US" dirty="0"/>
          </a:p>
          <a:p>
            <a:r>
              <a:rPr lang="en-US" dirty="0"/>
              <a:t>This is one of several uses of cryptography.  We also learned about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Hash functions.  They take a block of data and reduce it to an integer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Encryption/decryption, especially with RSA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Blinded signatures where a record can be “notarized” yet with its</a:t>
            </a:r>
            <a:br>
              <a:rPr lang="en-US" dirty="0"/>
            </a:br>
            <a:r>
              <a:rPr lang="en-US" dirty="0"/>
              <a:t>    content hidden from the system that signs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1E15E-C738-0D75-19A6-85608E0C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48A6D-FFA1-D980-5155-044A071C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A97F-15F3-86A9-FAF9-465B5153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8B25-BD27-DDDB-F461-EC605F78F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than for entanglement this allows us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Send a message from A to B, such that only A could have sent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Send a message from A to B, such that only B can read 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Create a blockchain record that has hidden content, but that can be</a:t>
            </a:r>
            <a:br>
              <a:rPr lang="en-US" dirty="0"/>
            </a:br>
            <a:r>
              <a:rPr lang="en-US" dirty="0"/>
              <a:t>    revealed later (e.g. in the event of a dispute)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Confirm that A owns bitcoin X or NFT 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5C1F7-592E-5C5A-AC9A-D1E23F77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B4E10-F2CC-C36B-3DAE-DC3BA446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0808-6091-66D7-8595-03D8E98A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45F90-54B6-CCE8-50C3-4E9533F9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blockchain, this means “nobody knows who I am”</a:t>
            </a:r>
          </a:p>
          <a:p>
            <a:endParaRPr lang="en-US" dirty="0"/>
          </a:p>
          <a:p>
            <a:r>
              <a:rPr lang="en-US" dirty="0"/>
              <a:t>Normally, a user will create one or many (public-</a:t>
            </a:r>
            <a:r>
              <a:rPr lang="en-US" dirty="0" err="1"/>
              <a:t>key,private</a:t>
            </a:r>
            <a:r>
              <a:rPr lang="en-US" dirty="0"/>
              <a:t>-key) pairs</a:t>
            </a:r>
          </a:p>
          <a:p>
            <a:endParaRPr lang="en-US" dirty="0"/>
          </a:p>
          <a:p>
            <a:r>
              <a:rPr lang="en-US" dirty="0"/>
              <a:t>The public keys are anonymous names of this user.  The private keys allow the user to “prove” ownership of the public key.  Then a coin, for example, can be “owned by public-key X”.  Only Y, who has the private key for X, can spend this coin.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7A023-7D0D-70C1-B5BE-B4B603A5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http://www.cs.cornell.edu/courses/cs5412/2022fa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9B9D4-45E6-DB1F-FE27-FF29AD4E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3C6F7-3151-B8FB-A923-E2DD273A7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163" y="289136"/>
            <a:ext cx="2248456" cy="17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45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3301</TotalTime>
  <Words>1214</Words>
  <Application>Microsoft Office PowerPoint</Application>
  <PresentationFormat>Widescreen</PresentationFormat>
  <Paragraphs>106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</vt:lpstr>
      <vt:lpstr>Wingdings 3</vt:lpstr>
      <vt:lpstr>Integral</vt:lpstr>
      <vt:lpstr>CS5412 / Blockchain Content (Enrichment/Review)</vt:lpstr>
      <vt:lpstr>Recap: Blockchains</vt:lpstr>
      <vt:lpstr>What is in a record?</vt:lpstr>
      <vt:lpstr>Growing a blockchain</vt:lpstr>
      <vt:lpstr>Forks</vt:lpstr>
      <vt:lpstr>The slow lemonade issue</vt:lpstr>
      <vt:lpstr>Entanglement, and other crypto tools</vt:lpstr>
      <vt:lpstr>Some basic use cases</vt:lpstr>
      <vt:lpstr>Anonymity</vt:lpstr>
      <vt:lpstr>But this is not the same as  anonymity in a public setting</vt:lpstr>
      <vt:lpstr>Three forms of blockchain</vt:lpstr>
      <vt:lpstr>Today’s limitations</vt:lpstr>
      <vt:lpstr>Vegvisir, EMR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Ken Birman</cp:lastModifiedBy>
  <cp:revision>252</cp:revision>
  <dcterms:created xsi:type="dcterms:W3CDTF">2017-12-19T18:11:25Z</dcterms:created>
  <dcterms:modified xsi:type="dcterms:W3CDTF">2022-10-20T13:45:53Z</dcterms:modified>
</cp:coreProperties>
</file>