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419" r:id="rId3"/>
    <p:sldId id="420" r:id="rId4"/>
    <p:sldId id="421" r:id="rId5"/>
    <p:sldId id="257" r:id="rId6"/>
    <p:sldId id="416" r:id="rId7"/>
    <p:sldId id="422" r:id="rId8"/>
    <p:sldId id="423" r:id="rId9"/>
    <p:sldId id="424" r:id="rId10"/>
    <p:sldId id="425" r:id="rId11"/>
    <p:sldId id="426" r:id="rId12"/>
    <p:sldId id="427" r:id="rId13"/>
    <p:sldId id="428" r:id="rId14"/>
    <p:sldId id="430" r:id="rId15"/>
    <p:sldId id="431" r:id="rId16"/>
    <p:sldId id="432" r:id="rId17"/>
    <p:sldId id="433" r:id="rId18"/>
    <p:sldId id="434" r:id="rId19"/>
    <p:sldId id="435" r:id="rId20"/>
    <p:sldId id="436" r:id="rId21"/>
    <p:sldId id="437" r:id="rId22"/>
    <p:sldId id="439" r:id="rId23"/>
    <p:sldId id="455" r:id="rId24"/>
    <p:sldId id="438" r:id="rId25"/>
    <p:sldId id="451" r:id="rId26"/>
    <p:sldId id="440" r:id="rId27"/>
    <p:sldId id="429" r:id="rId28"/>
    <p:sldId id="442" r:id="rId29"/>
    <p:sldId id="452" r:id="rId30"/>
    <p:sldId id="441" r:id="rId31"/>
    <p:sldId id="453" r:id="rId32"/>
    <p:sldId id="443" r:id="rId33"/>
    <p:sldId id="405" r:id="rId34"/>
    <p:sldId id="444" r:id="rId35"/>
    <p:sldId id="454" r:id="rId36"/>
    <p:sldId id="445" r:id="rId37"/>
    <p:sldId id="406" r:id="rId38"/>
    <p:sldId id="446" r:id="rId39"/>
    <p:sldId id="447" r:id="rId40"/>
    <p:sldId id="272" r:id="rId41"/>
    <p:sldId id="381" r:id="rId42"/>
    <p:sldId id="448" r:id="rId43"/>
    <p:sldId id="346" r:id="rId44"/>
    <p:sldId id="418" r:id="rId45"/>
    <p:sldId id="450" r:id="rId46"/>
    <p:sldId id="44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419"/>
            <p14:sldId id="420"/>
            <p14:sldId id="421"/>
            <p14:sldId id="257"/>
            <p14:sldId id="416"/>
            <p14:sldId id="422"/>
            <p14:sldId id="423"/>
            <p14:sldId id="424"/>
            <p14:sldId id="425"/>
            <p14:sldId id="426"/>
            <p14:sldId id="427"/>
            <p14:sldId id="428"/>
            <p14:sldId id="430"/>
            <p14:sldId id="431"/>
            <p14:sldId id="432"/>
            <p14:sldId id="433"/>
            <p14:sldId id="434"/>
            <p14:sldId id="435"/>
            <p14:sldId id="436"/>
            <p14:sldId id="437"/>
            <p14:sldId id="439"/>
            <p14:sldId id="455"/>
            <p14:sldId id="438"/>
            <p14:sldId id="451"/>
            <p14:sldId id="440"/>
            <p14:sldId id="429"/>
            <p14:sldId id="442"/>
            <p14:sldId id="452"/>
            <p14:sldId id="441"/>
            <p14:sldId id="453"/>
            <p14:sldId id="443"/>
            <p14:sldId id="405"/>
            <p14:sldId id="444"/>
            <p14:sldId id="454"/>
            <p14:sldId id="445"/>
            <p14:sldId id="406"/>
            <p14:sldId id="446"/>
            <p14:sldId id="447"/>
            <p14:sldId id="272"/>
            <p14:sldId id="381"/>
            <p14:sldId id="448"/>
            <p14:sldId id="346"/>
            <p14:sldId id="418"/>
            <p14:sldId id="450"/>
            <p14:sldId id="4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B"/>
    <a:srgbClr val="92D050"/>
    <a:srgbClr val="FFFFFF"/>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23409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before we solve those problems, it can be helpful to see an example of K processes cooperating.</a:t>
            </a:r>
          </a:p>
          <a:p>
            <a:endParaRPr lang="en-US" dirty="0"/>
          </a:p>
          <a:p>
            <a:r>
              <a:rPr lang="en-US" dirty="0"/>
              <a:t>Here, K=3.  A, B and C are the three processes (in reality, A would be a machine where A is running, and a process id, and a port number).</a:t>
            </a:r>
          </a:p>
          <a:p>
            <a:endParaRPr lang="en-US" dirty="0"/>
          </a:p>
          <a:p>
            <a:r>
              <a:rPr lang="en-US" dirty="0"/>
              <a:t>In this image, A discovered B and C and connected to B.   B connected to both A and C.  We would use TCP for the connections.  TCP connections can carry messages: like email, but sent from computer to computer in binary format.</a:t>
            </a:r>
          </a:p>
          <a:p>
            <a:endParaRPr lang="en-US" dirty="0"/>
          </a:p>
          <a:p>
            <a:r>
              <a:rPr lang="en-US" dirty="0"/>
              <a:t>Now we can tell people to send updates to A, and they can be relayed to B, then C.  Later “ok” messages relay from C to A.  This is called “chain replication”.</a:t>
            </a:r>
          </a:p>
          <a:p>
            <a:endParaRPr lang="en-US" dirty="0"/>
          </a:p>
          <a:p>
            <a:r>
              <a:rPr lang="en-US" dirty="0"/>
              <a:t>But you can probably see right away that this would be hard to implement even if the chain idea is easy to understand.  </a:t>
            </a:r>
          </a:p>
          <a:p>
            <a:endParaRPr lang="en-US" dirty="0"/>
          </a:p>
          <a:p>
            <a:r>
              <a:rPr lang="en-US" dirty="0"/>
              <a:t>Another concern is that the updates travel node by node down the chain, and the queries are all done at the tail.  This is slow and means that we have 2 or 3 replicas yet are limited to the compute power of just 1.</a:t>
            </a:r>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834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90656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287604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176688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process == a program running on some computer.  Named by the computer’s IP address and the process id on that machine.  Maybe a bit more like which TCP port it is listening on, maybe not.</a:t>
            </a:r>
          </a:p>
          <a:p>
            <a:endParaRPr lang="en-US" dirty="0"/>
          </a:p>
          <a:p>
            <a:r>
              <a:rPr lang="en-US" dirty="0"/>
              <a:t>Membership == a list of which processes are in the system, and perhaps, what role they will play (in many </a:t>
            </a:r>
            <a:r>
              <a:rPr lang="en-US" dirty="0">
                <a:sym typeface="Symbol" panose="05050102010706020507" pitchFamily="18" charset="2"/>
              </a:rPr>
              <a:t>-services, the set of members are split into subsystems)</a:t>
            </a:r>
            <a:r>
              <a:rPr lang="en-US" dirty="0"/>
              <a:t>.</a:t>
            </a:r>
          </a:p>
          <a:p>
            <a:endParaRPr lang="en-US" dirty="0"/>
          </a:p>
          <a:p>
            <a:r>
              <a:rPr lang="en-US" dirty="0"/>
              <a:t>Role: complex systems often have subsystems, like running the DHT or doing load balancing or keeping the TAO database.  Those are roles.  The full membership might include ALL the processes and machines.  The roles are for individual members: this process is a DHT member.  That process has a TAO graph in a database.</a:t>
            </a:r>
          </a:p>
          <a:p>
            <a:endParaRPr lang="en-US" dirty="0"/>
          </a:p>
          <a:p>
            <a:r>
              <a:rPr lang="en-US" dirty="0"/>
              <a:t>The developer would need to design and control all of this.  None of it is free or automated or magic.  It can take </a:t>
            </a:r>
            <a:r>
              <a:rPr lang="en-US" i="1" dirty="0"/>
              <a:t>years</a:t>
            </a:r>
            <a:r>
              <a:rPr lang="en-US" dirty="0"/>
              <a:t> to design these systems.  Membership management is just a way to provide help – a tool for that developer.</a:t>
            </a:r>
          </a:p>
          <a:p>
            <a:br>
              <a:rPr lang="en-US" dirty="0"/>
            </a:br>
            <a:r>
              <a:rPr lang="en-US" dirty="0"/>
              <a:t>The tools have complex APIs.  We’re talking here about what the thing does, not the API.</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39341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of a system forming a logical partition is quite real – this has actually been seen in real systems!</a:t>
            </a:r>
          </a:p>
          <a:p>
            <a:endParaRPr lang="en-US" dirty="0"/>
          </a:p>
          <a:p>
            <a:r>
              <a:rPr lang="en-US" dirty="0"/>
              <a:t>It can be very dangerous.  The two halves might take inconsistent actions, like allowing two different planes to land simultaneously on the same runway.</a:t>
            </a:r>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94937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majority-progress rule, our system would actually shut down (get stuck) if we had, say, 4 members, and a link broke and left us with two subsets of 2 members each.  Neither would have a majority.</a:t>
            </a:r>
          </a:p>
          <a:p>
            <a:endParaRPr lang="en-US" dirty="0"/>
          </a:p>
          <a:p>
            <a:r>
              <a:rPr lang="en-US" dirty="0"/>
              <a:t>But it does ensure that we won’t have a split brain scenario.</a:t>
            </a:r>
          </a:p>
          <a:p>
            <a:endParaRPr lang="en-US" dirty="0"/>
          </a:p>
          <a:p>
            <a:r>
              <a:rPr lang="en-US" dirty="0"/>
              <a:t>The membership service needs to have this rule </a:t>
            </a:r>
            <a:r>
              <a:rPr lang="en-US"/>
              <a:t>built in.</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80638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06838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here, the job of the membership system is to make it all seem magically clean and simple.  Processes join or leave or crash and the manager reports these events in a clean way.  It even initializes joining processes (heavy arrows).  </a:t>
            </a:r>
          </a:p>
          <a:p>
            <a:endParaRPr lang="en-US" dirty="0"/>
          </a:p>
          <a:p>
            <a:r>
              <a:rPr lang="en-US" dirty="0"/>
              <a:t>How?  By asking some process to make a checkpoint, then asking the new guy to load it.  How?  Using </a:t>
            </a:r>
            <a:r>
              <a:rPr lang="en-US" dirty="0" err="1"/>
              <a:t>upcalls</a:t>
            </a:r>
            <a:r>
              <a:rPr lang="en-US" dirty="0"/>
              <a:t> to the software: event notifications.  How?  Through an API a lot like a GUI designer tool might offer.</a:t>
            </a:r>
          </a:p>
          <a:p>
            <a:endParaRPr lang="en-US" dirty="0"/>
          </a:p>
          <a:p>
            <a:r>
              <a:rPr lang="en-US" dirty="0"/>
              <a:t>Failures are usually sensed by timeout or by the OS, if a process crashed (but honestly, solid software rarely crashes.  Computers crash, though.  Remember those three R’s?)</a:t>
            </a:r>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402495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653092B-3E10-4656-853B-0B2A3F63BFE0}"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6D4D6-511A-45D4-88D6-6067CF91BE2D}"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56F818-807E-4D4A-9597-96B0FCC1D195}"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E1EF0B-001F-42EC-BD94-9AD4F8469E9E}"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ADFD7-FC36-41E7-B94B-F9D97A9D0860}"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726FB0-B2D6-4C64-9E9D-AE454B42FA79}"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E55BE-ED04-4816-8B00-4B6B0AAB2BB1}" type="datetime1">
              <a:rPr lang="en-US" smtClean="0"/>
              <a:t>3/8/2021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2231C64-D017-4B23-BA73-64DD39B8CB32}" type="datetime1">
              <a:rPr lang="en-US" smtClean="0"/>
              <a:t>3/8/2021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1C622-AE0B-48A6-9D82-0C6501DA8EC8}" type="datetime1">
              <a:rPr lang="en-US" smtClean="0"/>
              <a:t>3/8/2021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4CF1CD-7BBC-476A-8315-321FC41A90C1}"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5BB27-C601-482C-816D-564689AD8198}"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450924-7F01-446C-8D5C-8CCEB8085964}" type="datetime1">
              <a:rPr lang="en-US" smtClean="0"/>
              <a:t>3/8/2021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Autofit/>
          </a:bodyPr>
          <a:lstStyle/>
          <a:p>
            <a:r>
              <a:rPr lang="en-US" sz="4000" dirty="0"/>
              <a:t>CS5412 / Lecture 7</a:t>
            </a:r>
            <a:br>
              <a:rPr lang="en-US" sz="4000" dirty="0"/>
            </a:br>
            <a:r>
              <a:rPr lang="en-US" sz="4000" dirty="0"/>
              <a:t>Replication and Consistency (Part I: Theory and Protocols)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2021</a:t>
            </a:r>
          </a:p>
        </p:txBody>
      </p:sp>
      <p:sp>
        <p:nvSpPr>
          <p:cNvPr id="4" name="Footer Placeholder 3"/>
          <p:cNvSpPr>
            <a:spLocks noGrp="1"/>
          </p:cNvSpPr>
          <p:nvPr>
            <p:ph type="ftr" sz="quarter" idx="11"/>
          </p:nvPr>
        </p:nvSpPr>
        <p:spPr/>
        <p:txBody>
          <a:bodyPr/>
          <a:lstStyle/>
          <a:p>
            <a:r>
              <a:rPr lang="en-US"/>
              <a:t>http://www.cs.cornell.edu/courses/cs5412/2021sp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1B99-99EC-4620-A177-E6B964D4DF79}"/>
              </a:ext>
            </a:extLst>
          </p:cNvPr>
          <p:cNvSpPr>
            <a:spLocks noGrp="1"/>
          </p:cNvSpPr>
          <p:nvPr>
            <p:ph type="title"/>
          </p:nvPr>
        </p:nvSpPr>
        <p:spPr/>
        <p:txBody>
          <a:bodyPr/>
          <a:lstStyle/>
          <a:p>
            <a:r>
              <a:rPr lang="en-US" dirty="0"/>
              <a:t>Why might a program </a:t>
            </a:r>
            <a:r>
              <a:rPr lang="en-US" i="1" dirty="0"/>
              <a:t>not</a:t>
            </a:r>
            <a:r>
              <a:rPr lang="en-US" dirty="0"/>
              <a:t> </a:t>
            </a:r>
            <a:br>
              <a:rPr lang="en-US" dirty="0"/>
            </a:br>
            <a:r>
              <a:rPr lang="en-US" dirty="0"/>
              <a:t>be deterministic?</a:t>
            </a:r>
          </a:p>
        </p:txBody>
      </p:sp>
      <p:sp>
        <p:nvSpPr>
          <p:cNvPr id="3" name="Content Placeholder 2">
            <a:extLst>
              <a:ext uri="{FF2B5EF4-FFF2-40B4-BE49-F238E27FC236}">
                <a16:creationId xmlns:a16="http://schemas.microsoft.com/office/drawing/2014/main" id="{D16C74DB-AF9A-4C5A-9FDF-9643843BBFA1}"/>
              </a:ext>
            </a:extLst>
          </p:cNvPr>
          <p:cNvSpPr>
            <a:spLocks noGrp="1"/>
          </p:cNvSpPr>
          <p:nvPr>
            <p:ph idx="1"/>
          </p:nvPr>
        </p:nvSpPr>
        <p:spPr/>
        <p:txBody>
          <a:bodyPr/>
          <a:lstStyle/>
          <a:p>
            <a:r>
              <a:rPr lang="en-US" dirty="0"/>
              <a:t>Think about a program that reads the clock.</a:t>
            </a:r>
          </a:p>
          <a:p>
            <a:endParaRPr lang="en-US" dirty="0"/>
          </a:p>
          <a:p>
            <a:r>
              <a:rPr lang="en-US" dirty="0"/>
              <a:t>If I make two copies, they won’t see the same value because computer clocks advance at such high rates (nanosecond increments) that you basically can’t read two clocks in parallel and see the same time!</a:t>
            </a:r>
          </a:p>
          <a:p>
            <a:endParaRPr lang="en-US" dirty="0"/>
          </a:p>
          <a:p>
            <a:r>
              <a:rPr lang="en-US" dirty="0"/>
              <a:t>So even if you just print the time, your program is non-deterministic.</a:t>
            </a:r>
          </a:p>
        </p:txBody>
      </p:sp>
      <p:sp>
        <p:nvSpPr>
          <p:cNvPr id="4" name="Footer Placeholder 3">
            <a:extLst>
              <a:ext uri="{FF2B5EF4-FFF2-40B4-BE49-F238E27FC236}">
                <a16:creationId xmlns:a16="http://schemas.microsoft.com/office/drawing/2014/main" id="{2123BDB3-39B1-45D2-A24B-FF8C95688DED}"/>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818C509-946D-40E2-AB75-2306E0FFC3AD}"/>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126458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3580-2738-4A06-994A-887BFB35A1D4}"/>
              </a:ext>
            </a:extLst>
          </p:cNvPr>
          <p:cNvSpPr>
            <a:spLocks noGrp="1"/>
          </p:cNvSpPr>
          <p:nvPr>
            <p:ph type="title"/>
          </p:nvPr>
        </p:nvSpPr>
        <p:spPr/>
        <p:txBody>
          <a:bodyPr/>
          <a:lstStyle/>
          <a:p>
            <a:r>
              <a:rPr lang="en-US" dirty="0"/>
              <a:t>More issues… </a:t>
            </a:r>
          </a:p>
        </p:txBody>
      </p:sp>
      <p:sp>
        <p:nvSpPr>
          <p:cNvPr id="3" name="Content Placeholder 2">
            <a:extLst>
              <a:ext uri="{FF2B5EF4-FFF2-40B4-BE49-F238E27FC236}">
                <a16:creationId xmlns:a16="http://schemas.microsoft.com/office/drawing/2014/main" id="{12A41C2A-E91A-489A-9384-C29111AA3B33}"/>
              </a:ext>
            </a:extLst>
          </p:cNvPr>
          <p:cNvSpPr>
            <a:spLocks noGrp="1"/>
          </p:cNvSpPr>
          <p:nvPr>
            <p:ph idx="1"/>
          </p:nvPr>
        </p:nvSpPr>
        <p:spPr/>
        <p:txBody>
          <a:bodyPr/>
          <a:lstStyle/>
          <a:p>
            <a:r>
              <a:rPr lang="en-US" dirty="0"/>
              <a:t>Most modern programs are multithreaded.</a:t>
            </a:r>
          </a:p>
          <a:p>
            <a:endParaRPr lang="en-US" dirty="0"/>
          </a:p>
          <a:p>
            <a:r>
              <a:rPr lang="en-US" dirty="0"/>
              <a:t>But this implies that the thread scheduling order is random and unpredictable.  The only way to be fully sure of the order is to use locking in some very rigid way.</a:t>
            </a:r>
          </a:p>
          <a:p>
            <a:endParaRPr lang="en-US" dirty="0"/>
          </a:p>
          <a:p>
            <a:r>
              <a:rPr lang="en-US" dirty="0"/>
              <a:t>Since most programs don’t use locking in such a rigid way, the scheduling order can’t be controlled, and so each copy behaves differently.</a:t>
            </a:r>
          </a:p>
        </p:txBody>
      </p:sp>
      <p:sp>
        <p:nvSpPr>
          <p:cNvPr id="4" name="Footer Placeholder 3">
            <a:extLst>
              <a:ext uri="{FF2B5EF4-FFF2-40B4-BE49-F238E27FC236}">
                <a16:creationId xmlns:a16="http://schemas.microsoft.com/office/drawing/2014/main" id="{68E6786F-4B0B-46CE-8239-B527A654D96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0219D2B-DF36-46C3-9BE0-ADFAB1DBDB10}"/>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154927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7F25-218A-492A-B4CF-1BB46F4DD34F}"/>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4F2E7A43-1B1B-487F-A24E-9DAF50108117}"/>
              </a:ext>
            </a:extLst>
          </p:cNvPr>
          <p:cNvSpPr>
            <a:spLocks noGrp="1"/>
          </p:cNvSpPr>
          <p:nvPr>
            <p:ph idx="1"/>
          </p:nvPr>
        </p:nvSpPr>
        <p:spPr/>
        <p:txBody>
          <a:bodyPr/>
          <a:lstStyle/>
          <a:p>
            <a:r>
              <a:rPr lang="en-US" dirty="0"/>
              <a:t>Some programs read input from more than one potential source, like more than one client on a network.</a:t>
            </a:r>
          </a:p>
          <a:p>
            <a:endParaRPr lang="en-US" dirty="0"/>
          </a:p>
          <a:p>
            <a:r>
              <a:rPr lang="en-US" dirty="0"/>
              <a:t>Those programs could get two inputs more or less at the same time – in which case one replica might see A, then B.  But the other might see B first.</a:t>
            </a:r>
          </a:p>
          <a:p>
            <a:endParaRPr lang="en-US" dirty="0"/>
          </a:p>
          <a:p>
            <a:r>
              <a:rPr lang="en-US" dirty="0"/>
              <a:t>In fact this could even happen if we have one network connection to a multithreaded client.</a:t>
            </a:r>
          </a:p>
        </p:txBody>
      </p:sp>
      <p:sp>
        <p:nvSpPr>
          <p:cNvPr id="4" name="Footer Placeholder 3">
            <a:extLst>
              <a:ext uri="{FF2B5EF4-FFF2-40B4-BE49-F238E27FC236}">
                <a16:creationId xmlns:a16="http://schemas.microsoft.com/office/drawing/2014/main" id="{594DB428-40C6-43A6-86E5-38EBBA7E53C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6AF01D8-9ABF-4EAD-BCEC-B5D7002C5668}"/>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10907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0790-10FA-4048-B42E-A032D1888873}"/>
              </a:ext>
            </a:extLst>
          </p:cNvPr>
          <p:cNvSpPr>
            <a:spLocks noGrp="1"/>
          </p:cNvSpPr>
          <p:nvPr>
            <p:ph type="title"/>
          </p:nvPr>
        </p:nvSpPr>
        <p:spPr/>
        <p:txBody>
          <a:bodyPr/>
          <a:lstStyle/>
          <a:p>
            <a:r>
              <a:rPr lang="en-US" dirty="0"/>
              <a:t>Leslie’s answer?  “Meh.”</a:t>
            </a:r>
          </a:p>
        </p:txBody>
      </p:sp>
      <p:sp>
        <p:nvSpPr>
          <p:cNvPr id="3" name="Content Placeholder 2">
            <a:extLst>
              <a:ext uri="{FF2B5EF4-FFF2-40B4-BE49-F238E27FC236}">
                <a16:creationId xmlns:a16="http://schemas.microsoft.com/office/drawing/2014/main" id="{3CD11DAC-A64B-4F0B-8D5D-440429577AB6}"/>
              </a:ext>
            </a:extLst>
          </p:cNvPr>
          <p:cNvSpPr>
            <a:spLocks noGrp="1"/>
          </p:cNvSpPr>
          <p:nvPr>
            <p:ph idx="1"/>
          </p:nvPr>
        </p:nvSpPr>
        <p:spPr/>
        <p:txBody>
          <a:bodyPr/>
          <a:lstStyle/>
          <a:p>
            <a:r>
              <a:rPr lang="en-US" dirty="0"/>
              <a:t>When people first raised these concerns, Leslie didn’t really respond.</a:t>
            </a:r>
          </a:p>
          <a:p>
            <a:endParaRPr lang="en-US" dirty="0"/>
          </a:p>
          <a:p>
            <a:r>
              <a:rPr lang="en-US" dirty="0"/>
              <a:t>He said that at the end of the day, he is a theoretical computer scientist and not an engineer.  He said his role is to “inspire” not “implement”.</a:t>
            </a:r>
          </a:p>
          <a:p>
            <a:endParaRPr lang="en-US" dirty="0"/>
          </a:p>
          <a:p>
            <a:r>
              <a:rPr lang="en-US" dirty="0"/>
              <a:t>Leslie did define “building blocks” for state machine replication, but he didn’t worry much about those issues.</a:t>
            </a:r>
          </a:p>
        </p:txBody>
      </p:sp>
      <p:sp>
        <p:nvSpPr>
          <p:cNvPr id="4" name="Footer Placeholder 3">
            <a:extLst>
              <a:ext uri="{FF2B5EF4-FFF2-40B4-BE49-F238E27FC236}">
                <a16:creationId xmlns:a16="http://schemas.microsoft.com/office/drawing/2014/main" id="{92639B7E-57B2-4F99-905F-9D2C474819A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DED3D39-7379-4D96-AF5A-573A5AADCF15}"/>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8" name="Picture 7">
            <a:extLst>
              <a:ext uri="{FF2B5EF4-FFF2-40B4-BE49-F238E27FC236}">
                <a16:creationId xmlns:a16="http://schemas.microsoft.com/office/drawing/2014/main" id="{8009121C-F36F-403D-B6B6-694F488013DB}"/>
              </a:ext>
            </a:extLst>
          </p:cNvPr>
          <p:cNvPicPr>
            <a:picLocks noChangeAspect="1"/>
          </p:cNvPicPr>
          <p:nvPr/>
        </p:nvPicPr>
        <p:blipFill>
          <a:blip r:embed="rId2"/>
          <a:stretch>
            <a:fillRect/>
          </a:stretch>
        </p:blipFill>
        <p:spPr>
          <a:xfrm>
            <a:off x="9732367" y="384048"/>
            <a:ext cx="2024047" cy="1621677"/>
          </a:xfrm>
          <a:prstGeom prst="rect">
            <a:avLst/>
          </a:prstGeom>
        </p:spPr>
      </p:pic>
    </p:spTree>
    <p:extLst>
      <p:ext uri="{BB962C8B-B14F-4D97-AF65-F5344CB8AC3E}">
        <p14:creationId xmlns:p14="http://schemas.microsoft.com/office/powerpoint/2010/main" val="253849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1DAC-1CBC-4E91-83FF-63C10E000040}"/>
              </a:ext>
            </a:extLst>
          </p:cNvPr>
          <p:cNvSpPr>
            <a:spLocks noGrp="1"/>
          </p:cNvSpPr>
          <p:nvPr>
            <p:ph type="title"/>
          </p:nvPr>
        </p:nvSpPr>
        <p:spPr/>
        <p:txBody>
          <a:bodyPr/>
          <a:lstStyle/>
          <a:p>
            <a:r>
              <a:rPr lang="en-US" dirty="0"/>
              <a:t>The main building blocks</a:t>
            </a:r>
          </a:p>
        </p:txBody>
      </p:sp>
      <p:sp>
        <p:nvSpPr>
          <p:cNvPr id="3" name="Content Placeholder 2">
            <a:extLst>
              <a:ext uri="{FF2B5EF4-FFF2-40B4-BE49-F238E27FC236}">
                <a16:creationId xmlns:a16="http://schemas.microsoft.com/office/drawing/2014/main" id="{1ED81E63-A115-4085-8F76-5E20A4B1C81D}"/>
              </a:ext>
            </a:extLst>
          </p:cNvPr>
          <p:cNvSpPr>
            <a:spLocks noGrp="1"/>
          </p:cNvSpPr>
          <p:nvPr>
            <p:ph idx="1"/>
          </p:nvPr>
        </p:nvSpPr>
        <p:spPr/>
        <p:txBody>
          <a:bodyPr/>
          <a:lstStyle/>
          <a:p>
            <a:r>
              <a:rPr lang="en-US" dirty="0"/>
              <a:t>One is called </a:t>
            </a:r>
            <a:r>
              <a:rPr lang="en-US" i="1" dirty="0"/>
              <a:t>atomic multicast.</a:t>
            </a:r>
            <a:r>
              <a:rPr lang="en-US" dirty="0"/>
              <a:t>   The other is called </a:t>
            </a:r>
            <a:r>
              <a:rPr lang="en-US" i="1" dirty="0"/>
              <a:t>durable logging.</a:t>
            </a:r>
            <a:endParaRPr lang="en-US" dirty="0"/>
          </a:p>
          <a:p>
            <a:endParaRPr lang="en-US" dirty="0"/>
          </a:p>
          <a:p>
            <a:r>
              <a:rPr lang="en-US" dirty="0"/>
              <a:t>Both implement state machine replication, but in different settings.</a:t>
            </a:r>
          </a:p>
          <a:p>
            <a:endParaRPr lang="en-US" dirty="0"/>
          </a:p>
          <a:p>
            <a:r>
              <a:rPr lang="en-US" dirty="0"/>
              <a:t>Atomic multicast is a pure networking concept.  It doesn’t save data into storage of any form.</a:t>
            </a:r>
          </a:p>
        </p:txBody>
      </p:sp>
      <p:sp>
        <p:nvSpPr>
          <p:cNvPr id="4" name="Footer Placeholder 3">
            <a:extLst>
              <a:ext uri="{FF2B5EF4-FFF2-40B4-BE49-F238E27FC236}">
                <a16:creationId xmlns:a16="http://schemas.microsoft.com/office/drawing/2014/main" id="{C1BFA8E9-A83C-4E7A-9AC6-486A82F79D5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5A77533-B464-41E4-B075-38AA3AF63CB7}"/>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102965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EA75-F2E1-472B-9E01-3C7ABBCC9EFA}"/>
              </a:ext>
            </a:extLst>
          </p:cNvPr>
          <p:cNvSpPr>
            <a:spLocks noGrp="1"/>
          </p:cNvSpPr>
          <p:nvPr>
            <p:ph type="title"/>
          </p:nvPr>
        </p:nvSpPr>
        <p:spPr/>
        <p:txBody>
          <a:bodyPr/>
          <a:lstStyle/>
          <a:p>
            <a:r>
              <a:rPr lang="en-US" dirty="0"/>
              <a:t>Atomic multicast</a:t>
            </a:r>
          </a:p>
        </p:txBody>
      </p:sp>
      <p:sp>
        <p:nvSpPr>
          <p:cNvPr id="3" name="Content Placeholder 2">
            <a:extLst>
              <a:ext uri="{FF2B5EF4-FFF2-40B4-BE49-F238E27FC236}">
                <a16:creationId xmlns:a16="http://schemas.microsoft.com/office/drawing/2014/main" id="{4DEBF53B-93EE-48C0-B4D0-51B55CCD8DF7}"/>
              </a:ext>
            </a:extLst>
          </p:cNvPr>
          <p:cNvSpPr>
            <a:spLocks noGrp="1"/>
          </p:cNvSpPr>
          <p:nvPr>
            <p:ph idx="1"/>
          </p:nvPr>
        </p:nvSpPr>
        <p:spPr/>
        <p:txBody>
          <a:bodyPr/>
          <a:lstStyle/>
          <a:p>
            <a:r>
              <a:rPr lang="en-US" dirty="0"/>
              <a:t>We have a sender, and a group of receivers.</a:t>
            </a:r>
          </a:p>
          <a:p>
            <a:pPr>
              <a:buFont typeface="Wingdings" panose="05000000000000000000" pitchFamily="2" charset="2"/>
              <a:buChar char="Ø"/>
            </a:pPr>
            <a:r>
              <a:rPr lang="en-US" dirty="0"/>
              <a:t>  In some situations, this group of receivers is just a list of processes.</a:t>
            </a:r>
          </a:p>
          <a:p>
            <a:pPr>
              <a:buFont typeface="Wingdings" panose="05000000000000000000" pitchFamily="2" charset="2"/>
              <a:buChar char="Ø"/>
            </a:pPr>
            <a:r>
              <a:rPr lang="en-US" dirty="0"/>
              <a:t>  In others, the group is some form of “name” for the group, and a</a:t>
            </a:r>
            <a:br>
              <a:rPr lang="en-US" dirty="0"/>
            </a:br>
            <a:r>
              <a:rPr lang="en-US" dirty="0"/>
              <a:t>    group membership service is used to track the mapping from the name</a:t>
            </a:r>
            <a:br>
              <a:rPr lang="en-US" dirty="0"/>
            </a:br>
            <a:r>
              <a:rPr lang="en-US" dirty="0"/>
              <a:t>    to the current list of members.</a:t>
            </a:r>
          </a:p>
          <a:p>
            <a:pPr marL="0" indent="0">
              <a:buNone/>
            </a:pPr>
            <a:r>
              <a:rPr lang="en-US" dirty="0"/>
              <a:t> Now we can offer the sender an atomic multicast API</a:t>
            </a:r>
          </a:p>
          <a:p>
            <a:pPr marL="0" indent="0">
              <a:buNone/>
            </a:pPr>
            <a:r>
              <a:rPr lang="en-US" dirty="0"/>
              <a:t>     outcome = </a:t>
            </a:r>
            <a:r>
              <a:rPr lang="en-US" dirty="0" err="1"/>
              <a:t>atomic_multicast</a:t>
            </a:r>
            <a:r>
              <a:rPr lang="en-US" dirty="0"/>
              <a:t>(destinations, message);</a:t>
            </a:r>
          </a:p>
        </p:txBody>
      </p:sp>
      <p:sp>
        <p:nvSpPr>
          <p:cNvPr id="4" name="Footer Placeholder 3">
            <a:extLst>
              <a:ext uri="{FF2B5EF4-FFF2-40B4-BE49-F238E27FC236}">
                <a16:creationId xmlns:a16="http://schemas.microsoft.com/office/drawing/2014/main" id="{9D9C8039-A54B-4B67-9771-CE25DDEE21F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C9AD5C8-2DF8-4742-9541-1568A38EB560}"/>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98807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B548-C028-49BE-AD0E-AE4AFBE5EA25}"/>
              </a:ext>
            </a:extLst>
          </p:cNvPr>
          <p:cNvSpPr>
            <a:spLocks noGrp="1"/>
          </p:cNvSpPr>
          <p:nvPr>
            <p:ph type="title"/>
          </p:nvPr>
        </p:nvSpPr>
        <p:spPr/>
        <p:txBody>
          <a:bodyPr/>
          <a:lstStyle/>
          <a:p>
            <a:r>
              <a:rPr lang="en-US" dirty="0"/>
              <a:t>Atomic multicast</a:t>
            </a:r>
          </a:p>
        </p:txBody>
      </p:sp>
      <p:sp>
        <p:nvSpPr>
          <p:cNvPr id="3" name="Content Placeholder 2">
            <a:extLst>
              <a:ext uri="{FF2B5EF4-FFF2-40B4-BE49-F238E27FC236}">
                <a16:creationId xmlns:a16="http://schemas.microsoft.com/office/drawing/2014/main" id="{A3245065-0CE3-4AE2-8DFC-064D1C499E32}"/>
              </a:ext>
            </a:extLst>
          </p:cNvPr>
          <p:cNvSpPr>
            <a:spLocks noGrp="1"/>
          </p:cNvSpPr>
          <p:nvPr>
            <p:ph idx="1"/>
          </p:nvPr>
        </p:nvSpPr>
        <p:spPr/>
        <p:txBody>
          <a:bodyPr/>
          <a:lstStyle/>
          <a:p>
            <a:r>
              <a:rPr lang="en-US" dirty="0"/>
              <a:t>With an atomic multicast, we usually just say that the message is a vector of bytes.  From homework 1, 2 and 3 you’ve learned that actually we can represent all sorts of objects as byte vectors, using </a:t>
            </a:r>
            <a:r>
              <a:rPr lang="en-US" i="1" dirty="0"/>
              <a:t>serialization</a:t>
            </a:r>
            <a:r>
              <a:rPr lang="en-US" dirty="0"/>
              <a:t>.</a:t>
            </a:r>
          </a:p>
          <a:p>
            <a:endParaRPr lang="en-US" dirty="0"/>
          </a:p>
          <a:p>
            <a:r>
              <a:rPr lang="en-US" dirty="0"/>
              <a:t>Atomic multicast normally requires some form of protocol that implements the sending (just like TCP, which implements reliable one-to-one data streams over the more basic network hardware).</a:t>
            </a:r>
          </a:p>
        </p:txBody>
      </p:sp>
      <p:sp>
        <p:nvSpPr>
          <p:cNvPr id="4" name="Footer Placeholder 3">
            <a:extLst>
              <a:ext uri="{FF2B5EF4-FFF2-40B4-BE49-F238E27FC236}">
                <a16:creationId xmlns:a16="http://schemas.microsoft.com/office/drawing/2014/main" id="{DB60D609-F3F8-4212-A6FF-E1A72BE953A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CFBC87B-F9C5-4721-8825-AFDDC419AB45}"/>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158504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970C-09AD-49C0-B911-F81D9547BA96}"/>
              </a:ext>
            </a:extLst>
          </p:cNvPr>
          <p:cNvSpPr>
            <a:spLocks noGrp="1"/>
          </p:cNvSpPr>
          <p:nvPr>
            <p:ph type="title"/>
          </p:nvPr>
        </p:nvSpPr>
        <p:spPr/>
        <p:txBody>
          <a:bodyPr/>
          <a:lstStyle/>
          <a:p>
            <a:r>
              <a:rPr lang="en-US" dirty="0"/>
              <a:t>Atomic multicast</a:t>
            </a:r>
          </a:p>
        </p:txBody>
      </p:sp>
      <p:sp>
        <p:nvSpPr>
          <p:cNvPr id="3" name="Content Placeholder 2">
            <a:extLst>
              <a:ext uri="{FF2B5EF4-FFF2-40B4-BE49-F238E27FC236}">
                <a16:creationId xmlns:a16="http://schemas.microsoft.com/office/drawing/2014/main" id="{D2E63017-FAB5-49F0-89DA-BAF38F9D7DFE}"/>
              </a:ext>
            </a:extLst>
          </p:cNvPr>
          <p:cNvSpPr>
            <a:spLocks noGrp="1"/>
          </p:cNvSpPr>
          <p:nvPr>
            <p:ph idx="1"/>
          </p:nvPr>
        </p:nvSpPr>
        <p:spPr/>
        <p:txBody>
          <a:bodyPr>
            <a:normAutofit lnSpcReduction="10000"/>
          </a:bodyPr>
          <a:lstStyle/>
          <a:p>
            <a:r>
              <a:rPr lang="en-US" dirty="0"/>
              <a:t>The requirements are:</a:t>
            </a:r>
          </a:p>
          <a:p>
            <a:pPr>
              <a:buFont typeface="Wingdings" panose="05000000000000000000" pitchFamily="2" charset="2"/>
              <a:buChar char="Ø"/>
            </a:pPr>
            <a:r>
              <a:rPr lang="en-US" dirty="0"/>
              <a:t> The atomic multicast is all or nothing.  If any receiver delivers a message,</a:t>
            </a:r>
            <a:br>
              <a:rPr lang="en-US" dirty="0"/>
            </a:br>
            <a:r>
              <a:rPr lang="en-US" dirty="0"/>
              <a:t>   then every receiver must do so (unless it crashes, obviously).</a:t>
            </a:r>
          </a:p>
          <a:p>
            <a:pPr>
              <a:buFont typeface="Wingdings" panose="05000000000000000000" pitchFamily="2" charset="2"/>
              <a:buChar char="Ø"/>
            </a:pPr>
            <a:r>
              <a:rPr lang="en-US" dirty="0"/>
              <a:t> If a crash does occur, this can’t break the delivery guarantees.  Worst</a:t>
            </a:r>
            <a:br>
              <a:rPr lang="en-US" dirty="0"/>
            </a:br>
            <a:r>
              <a:rPr lang="en-US" dirty="0"/>
              <a:t>   case?  A sender crash after just one copy was sent.  This must be self-</a:t>
            </a:r>
            <a:br>
              <a:rPr lang="en-US" dirty="0"/>
            </a:br>
            <a:r>
              <a:rPr lang="en-US" dirty="0"/>
              <a:t>   repaired inside the protocol that implements the primitive.</a:t>
            </a:r>
          </a:p>
          <a:p>
            <a:pPr>
              <a:buFont typeface="Wingdings" panose="05000000000000000000" pitchFamily="2" charset="2"/>
              <a:buChar char="Ø"/>
            </a:pPr>
            <a:r>
              <a:rPr lang="en-US" dirty="0"/>
              <a:t> Additionally, messages must be delivered in the identical order at all</a:t>
            </a:r>
            <a:br>
              <a:rPr lang="en-US" dirty="0"/>
            </a:br>
            <a:r>
              <a:rPr lang="en-US" dirty="0"/>
              <a:t>   the receivers.  If A and B are simultaneously sent, the order can be A B </a:t>
            </a:r>
            <a:br>
              <a:rPr lang="en-US" dirty="0"/>
            </a:br>
            <a:r>
              <a:rPr lang="en-US" dirty="0"/>
              <a:t>   or B A, but everyone must “agree”.</a:t>
            </a:r>
          </a:p>
        </p:txBody>
      </p:sp>
      <p:sp>
        <p:nvSpPr>
          <p:cNvPr id="4" name="Footer Placeholder 3">
            <a:extLst>
              <a:ext uri="{FF2B5EF4-FFF2-40B4-BE49-F238E27FC236}">
                <a16:creationId xmlns:a16="http://schemas.microsoft.com/office/drawing/2014/main" id="{621FEA0B-AF78-4E4E-A6F2-5CCA3C8540D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F7AF884-8F77-4C44-8932-37708D5BA7FC}"/>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33090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A4FA-23FC-47D6-9795-77942F981F7A}"/>
              </a:ext>
            </a:extLst>
          </p:cNvPr>
          <p:cNvSpPr>
            <a:spLocks noGrp="1"/>
          </p:cNvSpPr>
          <p:nvPr>
            <p:ph type="title"/>
          </p:nvPr>
        </p:nvSpPr>
        <p:spPr/>
        <p:txBody>
          <a:bodyPr/>
          <a:lstStyle/>
          <a:p>
            <a:r>
              <a:rPr lang="en-US" dirty="0"/>
              <a:t>Persistent logging</a:t>
            </a:r>
          </a:p>
        </p:txBody>
      </p:sp>
      <p:sp>
        <p:nvSpPr>
          <p:cNvPr id="3" name="Content Placeholder 2">
            <a:extLst>
              <a:ext uri="{FF2B5EF4-FFF2-40B4-BE49-F238E27FC236}">
                <a16:creationId xmlns:a16="http://schemas.microsoft.com/office/drawing/2014/main" id="{8E9C4975-9C70-4071-8DDF-74FEE087D33C}"/>
              </a:ext>
            </a:extLst>
          </p:cNvPr>
          <p:cNvSpPr>
            <a:spLocks noGrp="1"/>
          </p:cNvSpPr>
          <p:nvPr>
            <p:ph idx="1"/>
          </p:nvPr>
        </p:nvSpPr>
        <p:spPr/>
        <p:txBody>
          <a:bodyPr>
            <a:normAutofit lnSpcReduction="10000"/>
          </a:bodyPr>
          <a:lstStyle/>
          <a:p>
            <a:r>
              <a:rPr lang="en-US" dirty="0"/>
              <a:t>This idea starts with atomic multicast, but assumes that each receiver will be saving messages in an append-only file: a </a:t>
            </a:r>
            <a:r>
              <a:rPr lang="en-US" i="1" dirty="0"/>
              <a:t>log.</a:t>
            </a:r>
            <a:endParaRPr lang="en-US" dirty="0"/>
          </a:p>
          <a:p>
            <a:endParaRPr lang="en-US" dirty="0"/>
          </a:p>
          <a:p>
            <a:r>
              <a:rPr lang="en-US" dirty="0"/>
              <a:t>We want all the receivers to either have identical logs, or we could allow the logs to have gaps but use a merge-and-repair protocol when reading data, to fill in any gaps.</a:t>
            </a:r>
          </a:p>
          <a:p>
            <a:endParaRPr lang="en-US" dirty="0"/>
          </a:p>
          <a:p>
            <a:r>
              <a:rPr lang="en-US" dirty="0"/>
              <a:t>With persistent logging, data becomes durable: After some point the protocol can guarantee “this information will not be lost.”</a:t>
            </a:r>
          </a:p>
        </p:txBody>
      </p:sp>
      <p:sp>
        <p:nvSpPr>
          <p:cNvPr id="4" name="Footer Placeholder 3">
            <a:extLst>
              <a:ext uri="{FF2B5EF4-FFF2-40B4-BE49-F238E27FC236}">
                <a16:creationId xmlns:a16="http://schemas.microsoft.com/office/drawing/2014/main" id="{5EEB2CE8-3DBC-4F5F-B85D-B5F3A794BB3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BFFDCFF-359D-417A-AB73-E2CDCEDE1655}"/>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20554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4DD7-C0C1-44B5-90A3-8ED8B2DDFFED}"/>
              </a:ext>
            </a:extLst>
          </p:cNvPr>
          <p:cNvSpPr>
            <a:spLocks noGrp="1"/>
          </p:cNvSpPr>
          <p:nvPr>
            <p:ph type="title"/>
          </p:nvPr>
        </p:nvSpPr>
        <p:spPr/>
        <p:txBody>
          <a:bodyPr/>
          <a:lstStyle/>
          <a:p>
            <a:r>
              <a:rPr lang="en-US" dirty="0"/>
              <a:t>How many failures?</a:t>
            </a:r>
          </a:p>
        </p:txBody>
      </p:sp>
      <p:sp>
        <p:nvSpPr>
          <p:cNvPr id="3" name="Content Placeholder 2">
            <a:extLst>
              <a:ext uri="{FF2B5EF4-FFF2-40B4-BE49-F238E27FC236}">
                <a16:creationId xmlns:a16="http://schemas.microsoft.com/office/drawing/2014/main" id="{7505D59D-5955-4E44-920D-FAAF9D47C796}"/>
              </a:ext>
            </a:extLst>
          </p:cNvPr>
          <p:cNvSpPr>
            <a:spLocks noGrp="1"/>
          </p:cNvSpPr>
          <p:nvPr>
            <p:ph idx="1"/>
          </p:nvPr>
        </p:nvSpPr>
        <p:spPr/>
        <p:txBody>
          <a:bodyPr/>
          <a:lstStyle/>
          <a:p>
            <a:r>
              <a:rPr lang="en-US" dirty="0"/>
              <a:t>Leslie proposed many protocols to implement the state machine replication model using atomic multicast or durable logging.</a:t>
            </a:r>
          </a:p>
          <a:p>
            <a:endParaRPr lang="en-US" dirty="0"/>
          </a:p>
          <a:p>
            <a:r>
              <a:rPr lang="en-US" dirty="0"/>
              <a:t>He also pioneered the art of proving that his protocols would be correct if the number of non-faulty receivers is  sufficiently large compared to the number of faulty ones.</a:t>
            </a:r>
          </a:p>
          <a:p>
            <a:endParaRPr lang="en-US" dirty="0"/>
          </a:p>
          <a:p>
            <a:r>
              <a:rPr lang="en-US" dirty="0"/>
              <a:t>Depending on the fault model we use, this can be easy… or quite hard…</a:t>
            </a:r>
          </a:p>
        </p:txBody>
      </p:sp>
      <p:sp>
        <p:nvSpPr>
          <p:cNvPr id="4" name="Footer Placeholder 3">
            <a:extLst>
              <a:ext uri="{FF2B5EF4-FFF2-40B4-BE49-F238E27FC236}">
                <a16:creationId xmlns:a16="http://schemas.microsoft.com/office/drawing/2014/main" id="{8135484A-06E4-4B86-9B98-86D39017EEE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A9C8E9D-A625-4567-A021-65765EC0967A}"/>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63335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Can we build consistent, highly available </a:t>
            </a:r>
            <a:r>
              <a:rPr lang="en-US" dirty="0">
                <a:sym typeface="Symbol" panose="05050102010706020507" pitchFamily="18" charset="2"/>
              </a:rPr>
              <a:t>-services?</a:t>
            </a:r>
            <a:endParaRPr lang="en-US" dirty="0"/>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p:txBody>
          <a:bodyPr>
            <a:normAutofit/>
          </a:bodyPr>
          <a:lstStyle/>
          <a:p>
            <a:r>
              <a:rPr lang="en-US" dirty="0"/>
              <a:t>When building </a:t>
            </a:r>
            <a:r>
              <a:rPr lang="en-US" dirty="0">
                <a:sym typeface="Symbol" panose="05050102010706020507" pitchFamily="18" charset="2"/>
              </a:rPr>
              <a:t>-services everything needs to be sharded for scaling.  </a:t>
            </a:r>
          </a:p>
          <a:p>
            <a:endParaRPr lang="en-US" dirty="0">
              <a:sym typeface="Symbol" panose="05050102010706020507" pitchFamily="18" charset="2"/>
            </a:endParaRPr>
          </a:p>
          <a:p>
            <a:r>
              <a:rPr lang="en-US" dirty="0">
                <a:sym typeface="Symbol" panose="05050102010706020507" pitchFamily="18" charset="2"/>
              </a:rPr>
              <a:t>But so far, our shards have just a single member each.  </a:t>
            </a:r>
          </a:p>
          <a:p>
            <a:endParaRPr lang="en-US" dirty="0">
              <a:sym typeface="Symbol" panose="05050102010706020507" pitchFamily="18" charset="2"/>
            </a:endParaRPr>
          </a:p>
          <a:p>
            <a:r>
              <a:rPr lang="en-US" dirty="0">
                <a:sym typeface="Symbol" panose="05050102010706020507" pitchFamily="18" charset="2"/>
              </a:rPr>
              <a:t>If we also want fault-tolerance we would have two or more members per shard, not just one.</a:t>
            </a: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5535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ED8F-AC0E-4146-9EA4-8CB073DE2E80}"/>
              </a:ext>
            </a:extLst>
          </p:cNvPr>
          <p:cNvSpPr>
            <a:spLocks noGrp="1"/>
          </p:cNvSpPr>
          <p:nvPr>
            <p:ph type="title"/>
          </p:nvPr>
        </p:nvSpPr>
        <p:spPr/>
        <p:txBody>
          <a:bodyPr/>
          <a:lstStyle/>
          <a:p>
            <a:r>
              <a:rPr lang="en-US" dirty="0"/>
              <a:t>Failure models</a:t>
            </a:r>
          </a:p>
        </p:txBody>
      </p:sp>
      <p:sp>
        <p:nvSpPr>
          <p:cNvPr id="3" name="Content Placeholder 2">
            <a:extLst>
              <a:ext uri="{FF2B5EF4-FFF2-40B4-BE49-F238E27FC236}">
                <a16:creationId xmlns:a16="http://schemas.microsoft.com/office/drawing/2014/main" id="{81FC04D5-30BB-4EEF-9CBD-FC51663AF552}"/>
              </a:ext>
            </a:extLst>
          </p:cNvPr>
          <p:cNvSpPr>
            <a:spLocks noGrp="1"/>
          </p:cNvSpPr>
          <p:nvPr>
            <p:ph idx="1"/>
          </p:nvPr>
        </p:nvSpPr>
        <p:spPr/>
        <p:txBody>
          <a:bodyPr/>
          <a:lstStyle/>
          <a:p>
            <a:r>
              <a:rPr lang="en-US" dirty="0"/>
              <a:t>Most cloud computing systems worry about crash failures and network link failures (partitioning).</a:t>
            </a:r>
          </a:p>
          <a:p>
            <a:endParaRPr lang="en-US" dirty="0"/>
          </a:p>
          <a:p>
            <a:r>
              <a:rPr lang="en-US" dirty="0"/>
              <a:t>These are relatively easy to detect and protect against.</a:t>
            </a:r>
          </a:p>
          <a:p>
            <a:endParaRPr lang="en-US" dirty="0"/>
          </a:p>
          <a:p>
            <a:r>
              <a:rPr lang="en-US" dirty="0"/>
              <a:t>With accurate detection we just need F+1 processes to tolerate F failures.</a:t>
            </a:r>
          </a:p>
        </p:txBody>
      </p:sp>
      <p:sp>
        <p:nvSpPr>
          <p:cNvPr id="4" name="Footer Placeholder 3">
            <a:extLst>
              <a:ext uri="{FF2B5EF4-FFF2-40B4-BE49-F238E27FC236}">
                <a16:creationId xmlns:a16="http://schemas.microsoft.com/office/drawing/2014/main" id="{709B5265-6121-4074-B9E3-481467BB0D2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5BF2E86-D6E4-4DDA-89ED-50E5854EB2F0}"/>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5026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DE8B-571A-456F-8874-520BBD2196DA}"/>
              </a:ext>
            </a:extLst>
          </p:cNvPr>
          <p:cNvSpPr>
            <a:spLocks noGrp="1"/>
          </p:cNvSpPr>
          <p:nvPr>
            <p:ph type="title"/>
          </p:nvPr>
        </p:nvSpPr>
        <p:spPr/>
        <p:txBody>
          <a:bodyPr/>
          <a:lstStyle/>
          <a:p>
            <a:r>
              <a:rPr lang="en-US" dirty="0"/>
              <a:t>More extreme models</a:t>
            </a:r>
          </a:p>
        </p:txBody>
      </p:sp>
      <p:sp>
        <p:nvSpPr>
          <p:cNvPr id="3" name="Content Placeholder 2">
            <a:extLst>
              <a:ext uri="{FF2B5EF4-FFF2-40B4-BE49-F238E27FC236}">
                <a16:creationId xmlns:a16="http://schemas.microsoft.com/office/drawing/2014/main" id="{283A3A4B-85FC-4B77-92B7-ED1F4F873174}"/>
              </a:ext>
            </a:extLst>
          </p:cNvPr>
          <p:cNvSpPr>
            <a:spLocks noGrp="1"/>
          </p:cNvSpPr>
          <p:nvPr>
            <p:ph idx="1"/>
          </p:nvPr>
        </p:nvSpPr>
        <p:spPr/>
        <p:txBody>
          <a:bodyPr/>
          <a:lstStyle/>
          <a:p>
            <a:r>
              <a:rPr lang="en-US" dirty="0"/>
              <a:t>In fact there are many models that try to capture extreme behavior, such as being under a hacking attack.</a:t>
            </a:r>
          </a:p>
          <a:p>
            <a:endParaRPr lang="en-US" dirty="0"/>
          </a:p>
          <a:p>
            <a:r>
              <a:rPr lang="en-US" dirty="0"/>
              <a:t>These are generally called Byzantine fault models.  </a:t>
            </a:r>
          </a:p>
          <a:p>
            <a:endParaRPr lang="en-US" dirty="0"/>
          </a:p>
          <a:p>
            <a:r>
              <a:rPr lang="en-US" dirty="0"/>
              <a:t>With Byzantine faults, we usually need 3F+1 processes to overcome F failures – a single Byzantine process can cause big trouble!</a:t>
            </a:r>
          </a:p>
        </p:txBody>
      </p:sp>
      <p:sp>
        <p:nvSpPr>
          <p:cNvPr id="4" name="Footer Placeholder 3">
            <a:extLst>
              <a:ext uri="{FF2B5EF4-FFF2-40B4-BE49-F238E27FC236}">
                <a16:creationId xmlns:a16="http://schemas.microsoft.com/office/drawing/2014/main" id="{EA5E534B-8C4B-4BB4-9E35-E2942BC393E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B4799AC-8F5F-414C-84E2-162E2BAA86A5}"/>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270822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807965-97F4-4748-930E-6ABB007BC098}"/>
              </a:ext>
            </a:extLst>
          </p:cNvPr>
          <p:cNvSpPr>
            <a:spLocks noGrp="1"/>
          </p:cNvSpPr>
          <p:nvPr>
            <p:ph type="title"/>
          </p:nvPr>
        </p:nvSpPr>
        <p:spPr/>
        <p:txBody>
          <a:bodyPr/>
          <a:lstStyle/>
          <a:p>
            <a:r>
              <a:rPr lang="en-US" dirty="0"/>
              <a:t>Some problems to think about</a:t>
            </a:r>
          </a:p>
        </p:txBody>
      </p:sp>
      <p:sp>
        <p:nvSpPr>
          <p:cNvPr id="6" name="Content Placeholder 5">
            <a:extLst>
              <a:ext uri="{FF2B5EF4-FFF2-40B4-BE49-F238E27FC236}">
                <a16:creationId xmlns:a16="http://schemas.microsoft.com/office/drawing/2014/main" id="{96E78AB2-D2B9-49C1-BA65-DFB244273265}"/>
              </a:ext>
            </a:extLst>
          </p:cNvPr>
          <p:cNvSpPr>
            <a:spLocks noGrp="1"/>
          </p:cNvSpPr>
          <p:nvPr>
            <p:ph idx="1"/>
          </p:nvPr>
        </p:nvSpPr>
        <p:spPr/>
        <p:txBody>
          <a:bodyPr/>
          <a:lstStyle/>
          <a:p>
            <a:r>
              <a:rPr lang="en-US" dirty="0"/>
              <a:t>The basic issue is when the knights don’t agree.  If some attack and some retreat, the force will be defeated and the king in the castle wins!</a:t>
            </a:r>
          </a:p>
          <a:p>
            <a:endParaRPr lang="en-US" dirty="0"/>
          </a:p>
          <a:p>
            <a:r>
              <a:rPr lang="en-US" dirty="0"/>
              <a:t>But the traitorous knight might lie.  It could say retreat to some knights and attack to others – trying to split their forces.</a:t>
            </a:r>
          </a:p>
          <a:p>
            <a:endParaRPr lang="en-US" dirty="0"/>
          </a:p>
          <a:p>
            <a:r>
              <a:rPr lang="en-US" dirty="0"/>
              <a:t>So we need a form of majority voting that works even when some knight tries to confuse and disrupt!  This is solvable but explains the 3F+1 rule.</a:t>
            </a:r>
          </a:p>
        </p:txBody>
      </p:sp>
      <p:sp>
        <p:nvSpPr>
          <p:cNvPr id="3" name="Footer Placeholder 2">
            <a:extLst>
              <a:ext uri="{FF2B5EF4-FFF2-40B4-BE49-F238E27FC236}">
                <a16:creationId xmlns:a16="http://schemas.microsoft.com/office/drawing/2014/main" id="{1FEDF8DF-0682-46A1-ACFD-8F764DEE99D6}"/>
              </a:ext>
            </a:extLst>
          </p:cNvPr>
          <p:cNvSpPr>
            <a:spLocks noGrp="1"/>
          </p:cNvSpPr>
          <p:nvPr>
            <p:ph type="ftr" sz="quarter" idx="11"/>
          </p:nvPr>
        </p:nvSpPr>
        <p:spPr/>
        <p:txBody>
          <a:bodyPr/>
          <a:lstStyle/>
          <a:p>
            <a:r>
              <a:rPr lang="en-US"/>
              <a:t>http://www.cs.cornell.edu/courses/cs5412/2021sp</a:t>
            </a:r>
          </a:p>
        </p:txBody>
      </p:sp>
      <p:sp>
        <p:nvSpPr>
          <p:cNvPr id="4" name="Slide Number Placeholder 3">
            <a:extLst>
              <a:ext uri="{FF2B5EF4-FFF2-40B4-BE49-F238E27FC236}">
                <a16:creationId xmlns:a16="http://schemas.microsoft.com/office/drawing/2014/main" id="{3E9DFDFF-960E-4AFB-BCDE-0EB82F1F9D0F}"/>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76798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C6CF-79F2-4E09-9C8D-FCF6A2B681FB}"/>
              </a:ext>
            </a:extLst>
          </p:cNvPr>
          <p:cNvSpPr>
            <a:spLocks noGrp="1"/>
          </p:cNvSpPr>
          <p:nvPr>
            <p:ph type="title"/>
          </p:nvPr>
        </p:nvSpPr>
        <p:spPr/>
        <p:txBody>
          <a:bodyPr/>
          <a:lstStyle/>
          <a:p>
            <a:r>
              <a:rPr lang="en-US" dirty="0"/>
              <a:t>The Byzantine Model in Action</a:t>
            </a:r>
          </a:p>
        </p:txBody>
      </p:sp>
      <p:sp>
        <p:nvSpPr>
          <p:cNvPr id="4" name="Footer Placeholder 3">
            <a:extLst>
              <a:ext uri="{FF2B5EF4-FFF2-40B4-BE49-F238E27FC236}">
                <a16:creationId xmlns:a16="http://schemas.microsoft.com/office/drawing/2014/main" id="{ED36C11D-634D-4A35-8EDC-4F490156B3C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645FE2B-AE80-46D6-970F-3B0729D0A130}"/>
              </a:ext>
            </a:extLst>
          </p:cNvPr>
          <p:cNvSpPr>
            <a:spLocks noGrp="1"/>
          </p:cNvSpPr>
          <p:nvPr>
            <p:ph type="sldNum" sz="quarter" idx="12"/>
          </p:nvPr>
        </p:nvSpPr>
        <p:spPr/>
        <p:txBody>
          <a:bodyPr/>
          <a:lstStyle/>
          <a:p>
            <a:fld id="{3C974458-8A97-4835-BF79-1FB6D7856C21}" type="slidenum">
              <a:rPr lang="en-US" smtClean="0"/>
              <a:t>23</a:t>
            </a:fld>
            <a:endParaRPr lang="en-US"/>
          </a:p>
        </p:txBody>
      </p:sp>
      <p:pic>
        <p:nvPicPr>
          <p:cNvPr id="6" name="Picture 5">
            <a:extLst>
              <a:ext uri="{FF2B5EF4-FFF2-40B4-BE49-F238E27FC236}">
                <a16:creationId xmlns:a16="http://schemas.microsoft.com/office/drawing/2014/main" id="{12BFBF88-A232-4FE0-A745-7786B5C468C9}"/>
              </a:ext>
            </a:extLst>
          </p:cNvPr>
          <p:cNvPicPr>
            <a:picLocks noChangeAspect="1"/>
          </p:cNvPicPr>
          <p:nvPr/>
        </p:nvPicPr>
        <p:blipFill>
          <a:blip r:embed="rId2"/>
          <a:stretch>
            <a:fillRect/>
          </a:stretch>
        </p:blipFill>
        <p:spPr>
          <a:xfrm>
            <a:off x="4002976" y="3339555"/>
            <a:ext cx="3762375" cy="1876425"/>
          </a:xfrm>
          <a:prstGeom prst="rect">
            <a:avLst/>
          </a:prstGeom>
        </p:spPr>
      </p:pic>
      <p:pic>
        <p:nvPicPr>
          <p:cNvPr id="7" name="Picture 6">
            <a:extLst>
              <a:ext uri="{FF2B5EF4-FFF2-40B4-BE49-F238E27FC236}">
                <a16:creationId xmlns:a16="http://schemas.microsoft.com/office/drawing/2014/main" id="{A4875F6D-C965-4129-A2BD-949DDF440EDA}"/>
              </a:ext>
            </a:extLst>
          </p:cNvPr>
          <p:cNvPicPr>
            <a:picLocks noChangeAspect="1"/>
          </p:cNvPicPr>
          <p:nvPr/>
        </p:nvPicPr>
        <p:blipFill>
          <a:blip r:embed="rId3"/>
          <a:stretch>
            <a:fillRect/>
          </a:stretch>
        </p:blipFill>
        <p:spPr>
          <a:xfrm flipH="1">
            <a:off x="9206716" y="1873111"/>
            <a:ext cx="1630617" cy="1678165"/>
          </a:xfrm>
          <a:prstGeom prst="rect">
            <a:avLst/>
          </a:prstGeom>
        </p:spPr>
      </p:pic>
      <p:pic>
        <p:nvPicPr>
          <p:cNvPr id="8" name="Picture 7">
            <a:extLst>
              <a:ext uri="{FF2B5EF4-FFF2-40B4-BE49-F238E27FC236}">
                <a16:creationId xmlns:a16="http://schemas.microsoft.com/office/drawing/2014/main" id="{9898F0A2-9F33-4199-AF7E-0B07CC9327C6}"/>
              </a:ext>
            </a:extLst>
          </p:cNvPr>
          <p:cNvPicPr>
            <a:picLocks noChangeAspect="1"/>
          </p:cNvPicPr>
          <p:nvPr/>
        </p:nvPicPr>
        <p:blipFill>
          <a:blip r:embed="rId4"/>
          <a:stretch>
            <a:fillRect/>
          </a:stretch>
        </p:blipFill>
        <p:spPr>
          <a:xfrm>
            <a:off x="1024128" y="2535220"/>
            <a:ext cx="2154745" cy="1422945"/>
          </a:xfrm>
          <a:prstGeom prst="rect">
            <a:avLst/>
          </a:prstGeom>
        </p:spPr>
      </p:pic>
      <p:pic>
        <p:nvPicPr>
          <p:cNvPr id="9" name="Picture 8">
            <a:extLst>
              <a:ext uri="{FF2B5EF4-FFF2-40B4-BE49-F238E27FC236}">
                <a16:creationId xmlns:a16="http://schemas.microsoft.com/office/drawing/2014/main" id="{D5060317-0D41-4722-BA29-4D60B9663613}"/>
              </a:ext>
            </a:extLst>
          </p:cNvPr>
          <p:cNvPicPr>
            <a:picLocks noChangeAspect="1"/>
          </p:cNvPicPr>
          <p:nvPr/>
        </p:nvPicPr>
        <p:blipFill>
          <a:blip r:embed="rId5"/>
          <a:stretch>
            <a:fillRect/>
          </a:stretch>
        </p:blipFill>
        <p:spPr>
          <a:xfrm>
            <a:off x="9375244" y="4463505"/>
            <a:ext cx="2257425" cy="1504950"/>
          </a:xfrm>
          <a:prstGeom prst="rect">
            <a:avLst/>
          </a:prstGeom>
        </p:spPr>
      </p:pic>
      <p:sp>
        <p:nvSpPr>
          <p:cNvPr id="10" name="Thought Bubble: Cloud 9">
            <a:extLst>
              <a:ext uri="{FF2B5EF4-FFF2-40B4-BE49-F238E27FC236}">
                <a16:creationId xmlns:a16="http://schemas.microsoft.com/office/drawing/2014/main" id="{FC76DDE7-1DBB-4912-BC62-99C6AC58FFE2}"/>
              </a:ext>
            </a:extLst>
          </p:cNvPr>
          <p:cNvSpPr/>
          <p:nvPr/>
        </p:nvSpPr>
        <p:spPr>
          <a:xfrm>
            <a:off x="3545775" y="1873111"/>
            <a:ext cx="2016825" cy="624545"/>
          </a:xfrm>
          <a:prstGeom prst="cloudCallout">
            <a:avLst>
              <a:gd name="adj1" fmla="val -110212"/>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3" name="Thought Bubble: Cloud 12">
            <a:extLst>
              <a:ext uri="{FF2B5EF4-FFF2-40B4-BE49-F238E27FC236}">
                <a16:creationId xmlns:a16="http://schemas.microsoft.com/office/drawing/2014/main" id="{A2349523-7D5A-4781-B5B0-9735892DA140}"/>
              </a:ext>
            </a:extLst>
          </p:cNvPr>
          <p:cNvSpPr/>
          <p:nvPr/>
        </p:nvSpPr>
        <p:spPr>
          <a:xfrm>
            <a:off x="6756938" y="1603467"/>
            <a:ext cx="2016825" cy="624545"/>
          </a:xfrm>
          <a:prstGeom prst="cloudCallout">
            <a:avLst>
              <a:gd name="adj1" fmla="val 103047"/>
              <a:gd name="adj2" fmla="val 41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Attack!</a:t>
            </a:r>
          </a:p>
        </p:txBody>
      </p:sp>
      <p:sp>
        <p:nvSpPr>
          <p:cNvPr id="14" name="Thought Bubble: Cloud 13">
            <a:extLst>
              <a:ext uri="{FF2B5EF4-FFF2-40B4-BE49-F238E27FC236}">
                <a16:creationId xmlns:a16="http://schemas.microsoft.com/office/drawing/2014/main" id="{16F5FEA2-3382-4BD1-91FB-F73734E6F027}"/>
              </a:ext>
            </a:extLst>
          </p:cNvPr>
          <p:cNvSpPr/>
          <p:nvPr/>
        </p:nvSpPr>
        <p:spPr>
          <a:xfrm>
            <a:off x="9307341" y="3490128"/>
            <a:ext cx="2016825" cy="624545"/>
          </a:xfrm>
          <a:prstGeom prst="cloudCallout">
            <a:avLst>
              <a:gd name="adj1" fmla="val -21214"/>
              <a:gd name="adj2" fmla="val 171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Attack!</a:t>
            </a:r>
          </a:p>
        </p:txBody>
      </p:sp>
      <p:sp>
        <p:nvSpPr>
          <p:cNvPr id="15" name="Thought Bubble: Cloud 14">
            <a:extLst>
              <a:ext uri="{FF2B5EF4-FFF2-40B4-BE49-F238E27FC236}">
                <a16:creationId xmlns:a16="http://schemas.microsoft.com/office/drawing/2014/main" id="{C4159E4C-FB90-4EBE-9BC6-6D3BB233D97D}"/>
              </a:ext>
            </a:extLst>
          </p:cNvPr>
          <p:cNvSpPr/>
          <p:nvPr/>
        </p:nvSpPr>
        <p:spPr>
          <a:xfrm>
            <a:off x="1814341" y="4096280"/>
            <a:ext cx="2016825" cy="624545"/>
          </a:xfrm>
          <a:prstGeom prst="cloudCallout">
            <a:avLst>
              <a:gd name="adj1" fmla="val 345273"/>
              <a:gd name="adj2" fmla="val 125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graphicFrame>
        <p:nvGraphicFramePr>
          <p:cNvPr id="3" name="Table 10">
            <a:extLst>
              <a:ext uri="{FF2B5EF4-FFF2-40B4-BE49-F238E27FC236}">
                <a16:creationId xmlns:a16="http://schemas.microsoft.com/office/drawing/2014/main" id="{70102F08-98F0-44A7-9722-69F1DD4692C4}"/>
              </a:ext>
            </a:extLst>
          </p:cNvPr>
          <p:cNvGraphicFramePr>
            <a:graphicFrameLocks noGrp="1"/>
          </p:cNvGraphicFramePr>
          <p:nvPr>
            <p:extLst>
              <p:ext uri="{D42A27DB-BD31-4B8C-83A1-F6EECF244321}">
                <p14:modId xmlns:p14="http://schemas.microsoft.com/office/powerpoint/2010/main" val="3230650514"/>
              </p:ext>
            </p:extLst>
          </p:nvPr>
        </p:nvGraphicFramePr>
        <p:xfrm>
          <a:off x="490184" y="5364701"/>
          <a:ext cx="5453416" cy="1112520"/>
        </p:xfrm>
        <a:graphic>
          <a:graphicData uri="http://schemas.openxmlformats.org/drawingml/2006/table">
            <a:tbl>
              <a:tblPr firstRow="1" bandRow="1">
                <a:tableStyleId>{5C22544A-7EE6-4342-B048-85BDC9FD1C3A}</a:tableStyleId>
              </a:tblPr>
              <a:tblGrid>
                <a:gridCol w="4499447">
                  <a:extLst>
                    <a:ext uri="{9D8B030D-6E8A-4147-A177-3AD203B41FA5}">
                      <a16:colId xmlns:a16="http://schemas.microsoft.com/office/drawing/2014/main" val="997325192"/>
                    </a:ext>
                  </a:extLst>
                </a:gridCol>
                <a:gridCol w="953969">
                  <a:extLst>
                    <a:ext uri="{9D8B030D-6E8A-4147-A177-3AD203B41FA5}">
                      <a16:colId xmlns:a16="http://schemas.microsoft.com/office/drawing/2014/main" val="1069991530"/>
                    </a:ext>
                  </a:extLst>
                </a:gridCol>
              </a:tblGrid>
              <a:tr h="370840">
                <a:tc>
                  <a:txBody>
                    <a:bodyPr/>
                    <a:lstStyle/>
                    <a:p>
                      <a:r>
                        <a:rPr lang="en-US" dirty="0">
                          <a:solidFill>
                            <a:schemeClr val="tx1"/>
                          </a:solidFill>
                        </a:rPr>
                        <a:t>Arthur sees Retreat, Attack, Retreat</a:t>
                      </a:r>
                    </a:p>
                  </a:txBody>
                  <a:tcPr>
                    <a:solidFill>
                      <a:schemeClr val="accent5">
                        <a:lumMod val="40000"/>
                        <a:lumOff val="60000"/>
                      </a:schemeClr>
                    </a:solidFill>
                  </a:tcPr>
                </a:tc>
                <a:tc>
                  <a:txBody>
                    <a:bodyPr/>
                    <a:lstStyle/>
                    <a:p>
                      <a:r>
                        <a:rPr lang="en-US" dirty="0">
                          <a:solidFill>
                            <a:schemeClr val="tx1"/>
                          </a:solidFill>
                        </a:rPr>
                        <a:t>Retreats</a:t>
                      </a:r>
                    </a:p>
                  </a:txBody>
                  <a:tcPr>
                    <a:solidFill>
                      <a:schemeClr val="accent5">
                        <a:lumMod val="40000"/>
                        <a:lumOff val="60000"/>
                      </a:schemeClr>
                    </a:solidFill>
                  </a:tcPr>
                </a:tc>
                <a:extLst>
                  <a:ext uri="{0D108BD9-81ED-4DB2-BD59-A6C34878D82A}">
                    <a16:rowId xmlns:a16="http://schemas.microsoft.com/office/drawing/2014/main" val="650349640"/>
                  </a:ext>
                </a:extLst>
              </a:tr>
              <a:tr h="370840">
                <a:tc>
                  <a:txBody>
                    <a:bodyPr/>
                    <a:lstStyle/>
                    <a:p>
                      <a:r>
                        <a:rPr lang="en-US" b="1" dirty="0"/>
                        <a:t>Lancelot sees Attack, Attack, Retreat</a:t>
                      </a:r>
                    </a:p>
                  </a:txBody>
                  <a:tcPr/>
                </a:tc>
                <a:tc>
                  <a:txBody>
                    <a:bodyPr/>
                    <a:lstStyle/>
                    <a:p>
                      <a:r>
                        <a:rPr lang="en-US" b="1" dirty="0"/>
                        <a:t>Attacks</a:t>
                      </a:r>
                    </a:p>
                  </a:txBody>
                  <a:tcPr/>
                </a:tc>
                <a:extLst>
                  <a:ext uri="{0D108BD9-81ED-4DB2-BD59-A6C34878D82A}">
                    <a16:rowId xmlns:a16="http://schemas.microsoft.com/office/drawing/2014/main" val="747956416"/>
                  </a:ext>
                </a:extLst>
              </a:tr>
              <a:tr h="370840">
                <a:tc>
                  <a:txBody>
                    <a:bodyPr/>
                    <a:lstStyle/>
                    <a:p>
                      <a:r>
                        <a:rPr lang="en-US" b="1" dirty="0"/>
                        <a:t>Phillip is a traitor, unimportant what he does</a:t>
                      </a:r>
                    </a:p>
                  </a:txBody>
                  <a:tcPr/>
                </a:tc>
                <a:tc>
                  <a:txBody>
                    <a:bodyPr/>
                    <a:lstStyle/>
                    <a:p>
                      <a:pPr algn="ctr"/>
                      <a:r>
                        <a:rPr lang="en-US" b="1" dirty="0"/>
                        <a:t>---</a:t>
                      </a:r>
                    </a:p>
                  </a:txBody>
                  <a:tcPr/>
                </a:tc>
                <a:extLst>
                  <a:ext uri="{0D108BD9-81ED-4DB2-BD59-A6C34878D82A}">
                    <a16:rowId xmlns:a16="http://schemas.microsoft.com/office/drawing/2014/main" val="3651719406"/>
                  </a:ext>
                </a:extLst>
              </a:tr>
            </a:tbl>
          </a:graphicData>
        </a:graphic>
      </p:graphicFrame>
      <p:sp>
        <p:nvSpPr>
          <p:cNvPr id="16" name="TextBox 15">
            <a:extLst>
              <a:ext uri="{FF2B5EF4-FFF2-40B4-BE49-F238E27FC236}">
                <a16:creationId xmlns:a16="http://schemas.microsoft.com/office/drawing/2014/main" id="{51C7542D-E767-4576-B490-FE6A59F7EBF0}"/>
              </a:ext>
            </a:extLst>
          </p:cNvPr>
          <p:cNvSpPr txBox="1"/>
          <p:nvPr/>
        </p:nvSpPr>
        <p:spPr>
          <a:xfrm>
            <a:off x="6002867" y="5519969"/>
            <a:ext cx="2878666" cy="646331"/>
          </a:xfrm>
          <a:prstGeom prst="rect">
            <a:avLst/>
          </a:prstGeom>
          <a:noFill/>
        </p:spPr>
        <p:txBody>
          <a:bodyPr wrap="square" rtlCol="0">
            <a:spAutoFit/>
          </a:bodyPr>
          <a:lstStyle/>
          <a:p>
            <a:pPr algn="ctr"/>
            <a:r>
              <a:rPr lang="en-US" b="1" dirty="0"/>
              <a:t>No solution works</a:t>
            </a:r>
            <a:br>
              <a:rPr lang="en-US" b="1" dirty="0"/>
            </a:br>
            <a:r>
              <a:rPr lang="en-US" b="1" dirty="0"/>
              <a:t>for 3 knights, 1 round</a:t>
            </a:r>
          </a:p>
        </p:txBody>
      </p:sp>
    </p:spTree>
    <p:extLst>
      <p:ext uri="{BB962C8B-B14F-4D97-AF65-F5344CB8AC3E}">
        <p14:creationId xmlns:p14="http://schemas.microsoft.com/office/powerpoint/2010/main" val="41657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C6CF-79F2-4E09-9C8D-FCF6A2B681FB}"/>
              </a:ext>
            </a:extLst>
          </p:cNvPr>
          <p:cNvSpPr>
            <a:spLocks noGrp="1"/>
          </p:cNvSpPr>
          <p:nvPr>
            <p:ph type="title"/>
          </p:nvPr>
        </p:nvSpPr>
        <p:spPr/>
        <p:txBody>
          <a:bodyPr/>
          <a:lstStyle/>
          <a:p>
            <a:r>
              <a:rPr lang="en-US" dirty="0"/>
              <a:t>The Byzantine Model in Action</a:t>
            </a:r>
          </a:p>
        </p:txBody>
      </p:sp>
      <p:sp>
        <p:nvSpPr>
          <p:cNvPr id="4" name="Footer Placeholder 3">
            <a:extLst>
              <a:ext uri="{FF2B5EF4-FFF2-40B4-BE49-F238E27FC236}">
                <a16:creationId xmlns:a16="http://schemas.microsoft.com/office/drawing/2014/main" id="{ED36C11D-634D-4A35-8EDC-4F490156B3C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645FE2B-AE80-46D6-970F-3B0729D0A130}"/>
              </a:ext>
            </a:extLst>
          </p:cNvPr>
          <p:cNvSpPr>
            <a:spLocks noGrp="1"/>
          </p:cNvSpPr>
          <p:nvPr>
            <p:ph type="sldNum" sz="quarter" idx="12"/>
          </p:nvPr>
        </p:nvSpPr>
        <p:spPr/>
        <p:txBody>
          <a:bodyPr/>
          <a:lstStyle/>
          <a:p>
            <a:fld id="{3C974458-8A97-4835-BF79-1FB6D7856C21}" type="slidenum">
              <a:rPr lang="en-US" smtClean="0"/>
              <a:t>24</a:t>
            </a:fld>
            <a:endParaRPr lang="en-US"/>
          </a:p>
        </p:txBody>
      </p:sp>
      <p:pic>
        <p:nvPicPr>
          <p:cNvPr id="6" name="Picture 5">
            <a:extLst>
              <a:ext uri="{FF2B5EF4-FFF2-40B4-BE49-F238E27FC236}">
                <a16:creationId xmlns:a16="http://schemas.microsoft.com/office/drawing/2014/main" id="{12BFBF88-A232-4FE0-A745-7786B5C468C9}"/>
              </a:ext>
            </a:extLst>
          </p:cNvPr>
          <p:cNvPicPr>
            <a:picLocks noChangeAspect="1"/>
          </p:cNvPicPr>
          <p:nvPr/>
        </p:nvPicPr>
        <p:blipFill>
          <a:blip r:embed="rId2"/>
          <a:stretch>
            <a:fillRect/>
          </a:stretch>
        </p:blipFill>
        <p:spPr>
          <a:xfrm>
            <a:off x="4002976" y="3339555"/>
            <a:ext cx="3762375" cy="1876425"/>
          </a:xfrm>
          <a:prstGeom prst="rect">
            <a:avLst/>
          </a:prstGeom>
        </p:spPr>
      </p:pic>
      <p:pic>
        <p:nvPicPr>
          <p:cNvPr id="7" name="Picture 6">
            <a:extLst>
              <a:ext uri="{FF2B5EF4-FFF2-40B4-BE49-F238E27FC236}">
                <a16:creationId xmlns:a16="http://schemas.microsoft.com/office/drawing/2014/main" id="{A4875F6D-C965-4129-A2BD-949DDF440EDA}"/>
              </a:ext>
            </a:extLst>
          </p:cNvPr>
          <p:cNvPicPr>
            <a:picLocks noChangeAspect="1"/>
          </p:cNvPicPr>
          <p:nvPr/>
        </p:nvPicPr>
        <p:blipFill>
          <a:blip r:embed="rId3"/>
          <a:stretch>
            <a:fillRect/>
          </a:stretch>
        </p:blipFill>
        <p:spPr>
          <a:xfrm flipH="1">
            <a:off x="9206716" y="1873111"/>
            <a:ext cx="1630617" cy="1678165"/>
          </a:xfrm>
          <a:prstGeom prst="rect">
            <a:avLst/>
          </a:prstGeom>
        </p:spPr>
      </p:pic>
      <p:pic>
        <p:nvPicPr>
          <p:cNvPr id="1026" name="Picture 2" descr="See the source image">
            <a:extLst>
              <a:ext uri="{FF2B5EF4-FFF2-40B4-BE49-F238E27FC236}">
                <a16:creationId xmlns:a16="http://schemas.microsoft.com/office/drawing/2014/main" id="{51BC182D-F246-4978-81C9-1616C26C2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31" y="4609155"/>
            <a:ext cx="1650470" cy="1698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898F0A2-9F33-4199-AF7E-0B07CC9327C6}"/>
              </a:ext>
            </a:extLst>
          </p:cNvPr>
          <p:cNvPicPr>
            <a:picLocks noChangeAspect="1"/>
          </p:cNvPicPr>
          <p:nvPr/>
        </p:nvPicPr>
        <p:blipFill>
          <a:blip r:embed="rId5"/>
          <a:stretch>
            <a:fillRect/>
          </a:stretch>
        </p:blipFill>
        <p:spPr>
          <a:xfrm>
            <a:off x="1024128" y="2535220"/>
            <a:ext cx="2154745" cy="1422945"/>
          </a:xfrm>
          <a:prstGeom prst="rect">
            <a:avLst/>
          </a:prstGeom>
        </p:spPr>
      </p:pic>
      <p:pic>
        <p:nvPicPr>
          <p:cNvPr id="9" name="Picture 8">
            <a:extLst>
              <a:ext uri="{FF2B5EF4-FFF2-40B4-BE49-F238E27FC236}">
                <a16:creationId xmlns:a16="http://schemas.microsoft.com/office/drawing/2014/main" id="{D5060317-0D41-4722-BA29-4D60B9663613}"/>
              </a:ext>
            </a:extLst>
          </p:cNvPr>
          <p:cNvPicPr>
            <a:picLocks noChangeAspect="1"/>
          </p:cNvPicPr>
          <p:nvPr/>
        </p:nvPicPr>
        <p:blipFill>
          <a:blip r:embed="rId6"/>
          <a:stretch>
            <a:fillRect/>
          </a:stretch>
        </p:blipFill>
        <p:spPr>
          <a:xfrm>
            <a:off x="9375244" y="4463505"/>
            <a:ext cx="2257425" cy="1504950"/>
          </a:xfrm>
          <a:prstGeom prst="rect">
            <a:avLst/>
          </a:prstGeom>
        </p:spPr>
      </p:pic>
      <p:sp>
        <p:nvSpPr>
          <p:cNvPr id="10" name="Thought Bubble: Cloud 9">
            <a:extLst>
              <a:ext uri="{FF2B5EF4-FFF2-40B4-BE49-F238E27FC236}">
                <a16:creationId xmlns:a16="http://schemas.microsoft.com/office/drawing/2014/main" id="{FC76DDE7-1DBB-4912-BC62-99C6AC58FFE2}"/>
              </a:ext>
            </a:extLst>
          </p:cNvPr>
          <p:cNvSpPr/>
          <p:nvPr/>
        </p:nvSpPr>
        <p:spPr>
          <a:xfrm>
            <a:off x="3545775" y="1873111"/>
            <a:ext cx="2016825" cy="624545"/>
          </a:xfrm>
          <a:prstGeom prst="cloudCallout">
            <a:avLst>
              <a:gd name="adj1" fmla="val -110212"/>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2" name="Thought Bubble: Cloud 11">
            <a:extLst>
              <a:ext uri="{FF2B5EF4-FFF2-40B4-BE49-F238E27FC236}">
                <a16:creationId xmlns:a16="http://schemas.microsoft.com/office/drawing/2014/main" id="{A41EA0E2-0565-43C7-B59C-EEFE1C119862}"/>
              </a:ext>
            </a:extLst>
          </p:cNvPr>
          <p:cNvSpPr/>
          <p:nvPr/>
        </p:nvSpPr>
        <p:spPr>
          <a:xfrm>
            <a:off x="2975407" y="3752379"/>
            <a:ext cx="2016825" cy="624545"/>
          </a:xfrm>
          <a:prstGeom prst="cloudCallout">
            <a:avLst>
              <a:gd name="adj1" fmla="val -110212"/>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3" name="Thought Bubble: Cloud 12">
            <a:extLst>
              <a:ext uri="{FF2B5EF4-FFF2-40B4-BE49-F238E27FC236}">
                <a16:creationId xmlns:a16="http://schemas.microsoft.com/office/drawing/2014/main" id="{A2349523-7D5A-4781-B5B0-9735892DA140}"/>
              </a:ext>
            </a:extLst>
          </p:cNvPr>
          <p:cNvSpPr/>
          <p:nvPr/>
        </p:nvSpPr>
        <p:spPr>
          <a:xfrm>
            <a:off x="6756938" y="1603467"/>
            <a:ext cx="2016825" cy="624545"/>
          </a:xfrm>
          <a:prstGeom prst="cloudCallout">
            <a:avLst>
              <a:gd name="adj1" fmla="val 103047"/>
              <a:gd name="adj2" fmla="val 41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Retreat!</a:t>
            </a:r>
          </a:p>
        </p:txBody>
      </p:sp>
      <p:sp>
        <p:nvSpPr>
          <p:cNvPr id="14" name="Thought Bubble: Cloud 13">
            <a:extLst>
              <a:ext uri="{FF2B5EF4-FFF2-40B4-BE49-F238E27FC236}">
                <a16:creationId xmlns:a16="http://schemas.microsoft.com/office/drawing/2014/main" id="{16F5FEA2-3382-4BD1-91FB-F73734E6F027}"/>
              </a:ext>
            </a:extLst>
          </p:cNvPr>
          <p:cNvSpPr/>
          <p:nvPr/>
        </p:nvSpPr>
        <p:spPr>
          <a:xfrm>
            <a:off x="7581041" y="3645892"/>
            <a:ext cx="2016825" cy="624545"/>
          </a:xfrm>
          <a:prstGeom prst="cloudCallout">
            <a:avLst>
              <a:gd name="adj1" fmla="val 96750"/>
              <a:gd name="adj2" fmla="val 143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Attack!</a:t>
            </a:r>
          </a:p>
        </p:txBody>
      </p:sp>
      <p:sp>
        <p:nvSpPr>
          <p:cNvPr id="3" name="TextBox 2">
            <a:extLst>
              <a:ext uri="{FF2B5EF4-FFF2-40B4-BE49-F238E27FC236}">
                <a16:creationId xmlns:a16="http://schemas.microsoft.com/office/drawing/2014/main" id="{B2EE7DE5-6C66-485C-BF81-3800D8C3683B}"/>
              </a:ext>
            </a:extLst>
          </p:cNvPr>
          <p:cNvSpPr txBox="1"/>
          <p:nvPr/>
        </p:nvSpPr>
        <p:spPr>
          <a:xfrm>
            <a:off x="3310467" y="5706533"/>
            <a:ext cx="4165600" cy="646331"/>
          </a:xfrm>
          <a:prstGeom prst="rect">
            <a:avLst/>
          </a:prstGeom>
          <a:noFill/>
        </p:spPr>
        <p:txBody>
          <a:bodyPr wrap="square" rtlCol="0">
            <a:spAutoFit/>
          </a:bodyPr>
          <a:lstStyle/>
          <a:p>
            <a:pPr algn="ctr"/>
            <a:r>
              <a:rPr lang="en-US" b="1" dirty="0"/>
              <a:t>With four knights and 2 rounds, we can untangle the puzzle (they all retreat)</a:t>
            </a:r>
          </a:p>
        </p:txBody>
      </p:sp>
    </p:spTree>
    <p:extLst>
      <p:ext uri="{BB962C8B-B14F-4D97-AF65-F5344CB8AC3E}">
        <p14:creationId xmlns:p14="http://schemas.microsoft.com/office/powerpoint/2010/main" val="720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C843-78FD-4C35-8A11-A2C6D53589FD}"/>
              </a:ext>
            </a:extLst>
          </p:cNvPr>
          <p:cNvSpPr>
            <a:spLocks noGrp="1"/>
          </p:cNvSpPr>
          <p:nvPr>
            <p:ph type="title"/>
          </p:nvPr>
        </p:nvSpPr>
        <p:spPr/>
        <p:txBody>
          <a:bodyPr/>
          <a:lstStyle/>
          <a:p>
            <a:r>
              <a:rPr lang="en-US" dirty="0"/>
              <a:t>Basic idea for one simple protocol</a:t>
            </a:r>
          </a:p>
        </p:txBody>
      </p:sp>
      <p:sp>
        <p:nvSpPr>
          <p:cNvPr id="3" name="Content Placeholder 2">
            <a:extLst>
              <a:ext uri="{FF2B5EF4-FFF2-40B4-BE49-F238E27FC236}">
                <a16:creationId xmlns:a16="http://schemas.microsoft.com/office/drawing/2014/main" id="{D3D0D423-09C5-4261-B2DB-40279729ECE0}"/>
              </a:ext>
            </a:extLst>
          </p:cNvPr>
          <p:cNvSpPr>
            <a:spLocks noGrp="1"/>
          </p:cNvSpPr>
          <p:nvPr>
            <p:ph idx="1"/>
          </p:nvPr>
        </p:nvSpPr>
        <p:spPr/>
        <p:txBody>
          <a:bodyPr/>
          <a:lstStyle/>
          <a:p>
            <a:r>
              <a:rPr lang="en-US" dirty="0"/>
              <a:t>The main concept is to run multiple rounds of “voting”</a:t>
            </a:r>
          </a:p>
          <a:p>
            <a:pPr>
              <a:buFont typeface="Wingdings" panose="05000000000000000000" pitchFamily="2" charset="2"/>
              <a:buChar char="Ø"/>
            </a:pPr>
            <a:r>
              <a:rPr lang="en-US" dirty="0"/>
              <a:t> “ I am Lancelot.  In round 3 I heard </a:t>
            </a:r>
            <a:r>
              <a:rPr lang="en-US" b="1" dirty="0"/>
              <a:t>attack, retreat, retreat, retreat</a:t>
            </a:r>
            <a:r>
              <a:rPr lang="en-US" dirty="0"/>
              <a:t>”.</a:t>
            </a:r>
          </a:p>
          <a:p>
            <a:pPr>
              <a:buFont typeface="Wingdings" panose="05000000000000000000" pitchFamily="2" charset="2"/>
              <a:buChar char="Ø"/>
            </a:pPr>
            <a:r>
              <a:rPr lang="en-US" dirty="0"/>
              <a:t> “ Therefore, in round 4, Lancelot votes </a:t>
            </a:r>
            <a:r>
              <a:rPr lang="en-US" b="1" dirty="0"/>
              <a:t>retreat</a:t>
            </a:r>
            <a:r>
              <a:rPr lang="en-US" dirty="0"/>
              <a:t>”.</a:t>
            </a:r>
          </a:p>
          <a:p>
            <a:pPr>
              <a:buFont typeface="Wingdings" panose="05000000000000000000" pitchFamily="2" charset="2"/>
              <a:buChar char="Ø"/>
            </a:pPr>
            <a:endParaRPr lang="en-US" dirty="0"/>
          </a:p>
          <a:p>
            <a:pPr marL="0" indent="0">
              <a:buNone/>
            </a:pPr>
            <a:r>
              <a:rPr lang="en-US" dirty="0"/>
              <a:t> </a:t>
            </a:r>
          </a:p>
          <a:p>
            <a:pPr marL="0" indent="0">
              <a:buNone/>
            </a:pPr>
            <a:r>
              <a:rPr lang="en-US" dirty="0"/>
              <a:t>After T+1 rounds, the non-faulty knights will converge.  The single faulty</a:t>
            </a:r>
            <a:br>
              <a:rPr lang="en-US" dirty="0"/>
            </a:br>
            <a:r>
              <a:rPr lang="en-US" dirty="0"/>
              <a:t> knight cannot stop them from overwhelming his confusing inputs.</a:t>
            </a:r>
          </a:p>
        </p:txBody>
      </p:sp>
      <p:sp>
        <p:nvSpPr>
          <p:cNvPr id="4" name="Footer Placeholder 3">
            <a:extLst>
              <a:ext uri="{FF2B5EF4-FFF2-40B4-BE49-F238E27FC236}">
                <a16:creationId xmlns:a16="http://schemas.microsoft.com/office/drawing/2014/main" id="{DA418B03-16D8-4201-A062-A3FB061D59A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7BEAE6F-0DA8-4A5B-A328-62416C1AA0F7}"/>
              </a:ext>
            </a:extLst>
          </p:cNvPr>
          <p:cNvSpPr>
            <a:spLocks noGrp="1"/>
          </p:cNvSpPr>
          <p:nvPr>
            <p:ph type="sldNum" sz="quarter" idx="12"/>
          </p:nvPr>
        </p:nvSpPr>
        <p:spPr/>
        <p:txBody>
          <a:bodyPr/>
          <a:lstStyle/>
          <a:p>
            <a:fld id="{3C974458-8A97-4835-BF79-1FB6D7856C21}" type="slidenum">
              <a:rPr lang="en-US" smtClean="0"/>
              <a:t>25</a:t>
            </a:fld>
            <a:endParaRPr lang="en-US"/>
          </a:p>
        </p:txBody>
      </p:sp>
      <p:pic>
        <p:nvPicPr>
          <p:cNvPr id="6" name="Picture 5">
            <a:extLst>
              <a:ext uri="{FF2B5EF4-FFF2-40B4-BE49-F238E27FC236}">
                <a16:creationId xmlns:a16="http://schemas.microsoft.com/office/drawing/2014/main" id="{77C5590D-F3F9-4869-B53F-2A682AA2F66A}"/>
              </a:ext>
            </a:extLst>
          </p:cNvPr>
          <p:cNvPicPr>
            <a:picLocks noChangeAspect="1"/>
          </p:cNvPicPr>
          <p:nvPr/>
        </p:nvPicPr>
        <p:blipFill>
          <a:blip r:embed="rId2"/>
          <a:stretch>
            <a:fillRect/>
          </a:stretch>
        </p:blipFill>
        <p:spPr>
          <a:xfrm flipH="1">
            <a:off x="9551582" y="3594947"/>
            <a:ext cx="1493184" cy="986065"/>
          </a:xfrm>
          <a:prstGeom prst="rect">
            <a:avLst/>
          </a:prstGeom>
        </p:spPr>
      </p:pic>
    </p:spTree>
    <p:extLst>
      <p:ext uri="{BB962C8B-B14F-4D97-AF65-F5344CB8AC3E}">
        <p14:creationId xmlns:p14="http://schemas.microsoft.com/office/powerpoint/2010/main" val="3990999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792E-040E-462F-AD44-514146DEF5DD}"/>
              </a:ext>
            </a:extLst>
          </p:cNvPr>
          <p:cNvSpPr>
            <a:spLocks noGrp="1"/>
          </p:cNvSpPr>
          <p:nvPr>
            <p:ph type="title"/>
          </p:nvPr>
        </p:nvSpPr>
        <p:spPr/>
        <p:txBody>
          <a:bodyPr/>
          <a:lstStyle/>
          <a:p>
            <a:r>
              <a:rPr lang="en-US" dirty="0"/>
              <a:t>Too many protocols!</a:t>
            </a:r>
          </a:p>
        </p:txBody>
      </p:sp>
      <p:sp>
        <p:nvSpPr>
          <p:cNvPr id="3" name="Content Placeholder 2">
            <a:extLst>
              <a:ext uri="{FF2B5EF4-FFF2-40B4-BE49-F238E27FC236}">
                <a16:creationId xmlns:a16="http://schemas.microsoft.com/office/drawing/2014/main" id="{DFB14410-D903-4C10-BB8D-1BF80635B3B9}"/>
              </a:ext>
            </a:extLst>
          </p:cNvPr>
          <p:cNvSpPr>
            <a:spLocks noGrp="1"/>
          </p:cNvSpPr>
          <p:nvPr>
            <p:ph idx="1"/>
          </p:nvPr>
        </p:nvSpPr>
        <p:spPr/>
        <p:txBody>
          <a:bodyPr/>
          <a:lstStyle/>
          <a:p>
            <a:r>
              <a:rPr lang="en-US" dirty="0"/>
              <a:t>Cloud engineers became overwhelmed</a:t>
            </a:r>
          </a:p>
          <a:p>
            <a:endParaRPr lang="en-US" dirty="0"/>
          </a:p>
          <a:p>
            <a:r>
              <a:rPr lang="en-US" dirty="0"/>
              <a:t>Even for simple cases with just crashes and network link failures, there are confusing scenarios to consider.</a:t>
            </a:r>
          </a:p>
          <a:p>
            <a:endParaRPr lang="en-US" dirty="0"/>
          </a:p>
          <a:p>
            <a:r>
              <a:rPr lang="en-US" dirty="0"/>
              <a:t>Cloud developers needed </a:t>
            </a:r>
            <a:r>
              <a:rPr lang="en-US" i="1" dirty="0"/>
              <a:t>practical </a:t>
            </a:r>
            <a:r>
              <a:rPr lang="en-US" dirty="0"/>
              <a:t>solutions.</a:t>
            </a:r>
          </a:p>
        </p:txBody>
      </p:sp>
      <p:sp>
        <p:nvSpPr>
          <p:cNvPr id="4" name="Footer Placeholder 3">
            <a:extLst>
              <a:ext uri="{FF2B5EF4-FFF2-40B4-BE49-F238E27FC236}">
                <a16:creationId xmlns:a16="http://schemas.microsoft.com/office/drawing/2014/main" id="{752C67E8-B483-4742-94EA-4F0C722CB24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8C2B1D9-06D7-4767-BF0A-1FEC18532C64}"/>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079274F8-CFB0-49CF-B43F-CA742ECA97D7}"/>
              </a:ext>
            </a:extLst>
          </p:cNvPr>
          <p:cNvPicPr>
            <a:picLocks noChangeAspect="1"/>
          </p:cNvPicPr>
          <p:nvPr/>
        </p:nvPicPr>
        <p:blipFill>
          <a:blip r:embed="rId2"/>
          <a:stretch>
            <a:fillRect/>
          </a:stretch>
        </p:blipFill>
        <p:spPr>
          <a:xfrm>
            <a:off x="7446962" y="347661"/>
            <a:ext cx="3952875" cy="2352675"/>
          </a:xfrm>
          <a:prstGeom prst="rect">
            <a:avLst/>
          </a:prstGeom>
        </p:spPr>
      </p:pic>
    </p:spTree>
    <p:extLst>
      <p:ext uri="{BB962C8B-B14F-4D97-AF65-F5344CB8AC3E}">
        <p14:creationId xmlns:p14="http://schemas.microsoft.com/office/powerpoint/2010/main" val="3281554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0790-10FA-4048-B42E-A032D1888873}"/>
              </a:ext>
            </a:extLst>
          </p:cNvPr>
          <p:cNvSpPr>
            <a:spLocks noGrp="1"/>
          </p:cNvSpPr>
          <p:nvPr>
            <p:ph type="title"/>
          </p:nvPr>
        </p:nvSpPr>
        <p:spPr/>
        <p:txBody>
          <a:bodyPr/>
          <a:lstStyle/>
          <a:p>
            <a:r>
              <a:rPr lang="en-US" dirty="0"/>
              <a:t>Fred Schneider to the rescue!</a:t>
            </a:r>
          </a:p>
        </p:txBody>
      </p:sp>
      <p:sp>
        <p:nvSpPr>
          <p:cNvPr id="3" name="Content Placeholder 2">
            <a:extLst>
              <a:ext uri="{FF2B5EF4-FFF2-40B4-BE49-F238E27FC236}">
                <a16:creationId xmlns:a16="http://schemas.microsoft.com/office/drawing/2014/main" id="{3CD11DAC-A64B-4F0B-8D5D-440429577AB6}"/>
              </a:ext>
            </a:extLst>
          </p:cNvPr>
          <p:cNvSpPr>
            <a:spLocks noGrp="1"/>
          </p:cNvSpPr>
          <p:nvPr>
            <p:ph idx="1"/>
          </p:nvPr>
        </p:nvSpPr>
        <p:spPr/>
        <p:txBody>
          <a:bodyPr/>
          <a:lstStyle/>
          <a:p>
            <a:r>
              <a:rPr lang="en-US" dirty="0"/>
              <a:t>When people first raised these concerns, Leslie didn’t really respond.</a:t>
            </a:r>
          </a:p>
          <a:p>
            <a:endParaRPr lang="en-US" dirty="0"/>
          </a:p>
          <a:p>
            <a:r>
              <a:rPr lang="en-US" dirty="0"/>
              <a:t>Leslie explained that at the end of the day, he is a theoretical computer scientist… not an engineer.</a:t>
            </a:r>
          </a:p>
          <a:p>
            <a:endParaRPr lang="en-US" dirty="0"/>
          </a:p>
          <a:p>
            <a:r>
              <a:rPr lang="en-US" dirty="0"/>
              <a:t>Leslie felt that although his work does define “building blocks” for state machine replication, practical issues were beyond his scope.</a:t>
            </a:r>
          </a:p>
        </p:txBody>
      </p:sp>
      <p:sp>
        <p:nvSpPr>
          <p:cNvPr id="4" name="Footer Placeholder 3">
            <a:extLst>
              <a:ext uri="{FF2B5EF4-FFF2-40B4-BE49-F238E27FC236}">
                <a16:creationId xmlns:a16="http://schemas.microsoft.com/office/drawing/2014/main" id="{92639B7E-57B2-4F99-905F-9D2C474819A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DED3D39-7379-4D96-AF5A-573A5AADCF15}"/>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6" name="Rectangle 5">
            <a:extLst>
              <a:ext uri="{FF2B5EF4-FFF2-40B4-BE49-F238E27FC236}">
                <a16:creationId xmlns:a16="http://schemas.microsoft.com/office/drawing/2014/main" id="{0AC319FA-3F01-4B2A-8697-3511B1F63460}"/>
              </a:ext>
            </a:extLst>
          </p:cNvPr>
          <p:cNvSpPr/>
          <p:nvPr/>
        </p:nvSpPr>
        <p:spPr>
          <a:xfrm rot="21105077">
            <a:off x="1419633" y="190270"/>
            <a:ext cx="2420856" cy="861774"/>
          </a:xfrm>
          <a:prstGeom prst="rect">
            <a:avLst/>
          </a:prstGeom>
        </p:spPr>
        <p:txBody>
          <a:bodyPr wrap="none">
            <a:spAutoFit/>
          </a:bodyPr>
          <a:lstStyle/>
          <a:p>
            <a:r>
              <a:rPr lang="en-US" sz="5000" b="1" strike="sngStrike" dirty="0">
                <a:solidFill>
                  <a:srgbClr val="C00000"/>
                </a:solidFill>
                <a:latin typeface="+mj-lt"/>
              </a:rPr>
              <a:t>Superman</a:t>
            </a:r>
          </a:p>
        </p:txBody>
      </p:sp>
      <p:pic>
        <p:nvPicPr>
          <p:cNvPr id="7" name="Picture 6">
            <a:extLst>
              <a:ext uri="{FF2B5EF4-FFF2-40B4-BE49-F238E27FC236}">
                <a16:creationId xmlns:a16="http://schemas.microsoft.com/office/drawing/2014/main" id="{28885733-ADEF-47EA-B730-CC8EFA7C4325}"/>
              </a:ext>
            </a:extLst>
          </p:cNvPr>
          <p:cNvPicPr>
            <a:picLocks noChangeAspect="1"/>
          </p:cNvPicPr>
          <p:nvPr/>
        </p:nvPicPr>
        <p:blipFill rotWithShape="1">
          <a:blip r:embed="rId2"/>
          <a:srcRect b="14445"/>
          <a:stretch/>
        </p:blipFill>
        <p:spPr>
          <a:xfrm>
            <a:off x="9782064" y="187325"/>
            <a:ext cx="2028936" cy="1897507"/>
          </a:xfrm>
          <a:prstGeom prst="rect">
            <a:avLst/>
          </a:prstGeom>
        </p:spPr>
      </p:pic>
    </p:spTree>
    <p:extLst>
      <p:ext uri="{BB962C8B-B14F-4D97-AF65-F5344CB8AC3E}">
        <p14:creationId xmlns:p14="http://schemas.microsoft.com/office/powerpoint/2010/main" val="361452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0790-10FA-4048-B42E-A032D1888873}"/>
              </a:ext>
            </a:extLst>
          </p:cNvPr>
          <p:cNvSpPr>
            <a:spLocks noGrp="1"/>
          </p:cNvSpPr>
          <p:nvPr>
            <p:ph type="title"/>
          </p:nvPr>
        </p:nvSpPr>
        <p:spPr/>
        <p:txBody>
          <a:bodyPr/>
          <a:lstStyle/>
          <a:p>
            <a:r>
              <a:rPr lang="en-US" dirty="0"/>
              <a:t>Fred Schneider to the rescue!</a:t>
            </a:r>
          </a:p>
        </p:txBody>
      </p:sp>
      <p:sp>
        <p:nvSpPr>
          <p:cNvPr id="3" name="Content Placeholder 2">
            <a:extLst>
              <a:ext uri="{FF2B5EF4-FFF2-40B4-BE49-F238E27FC236}">
                <a16:creationId xmlns:a16="http://schemas.microsoft.com/office/drawing/2014/main" id="{3CD11DAC-A64B-4F0B-8D5D-440429577AB6}"/>
              </a:ext>
            </a:extLst>
          </p:cNvPr>
          <p:cNvSpPr>
            <a:spLocks noGrp="1"/>
          </p:cNvSpPr>
          <p:nvPr>
            <p:ph idx="1"/>
          </p:nvPr>
        </p:nvSpPr>
        <p:spPr/>
        <p:txBody>
          <a:bodyPr/>
          <a:lstStyle/>
          <a:p>
            <a:r>
              <a:rPr lang="en-US" dirty="0"/>
              <a:t>But Fred Schneider saw this as an opportunity</a:t>
            </a:r>
          </a:p>
          <a:p>
            <a:endParaRPr lang="en-US" dirty="0"/>
          </a:p>
          <a:p>
            <a:r>
              <a:rPr lang="en-US" dirty="0"/>
              <a:t>Working with Leslie, he gradually identified a wide range of ways to actually implement state machine replication solutions.</a:t>
            </a:r>
          </a:p>
          <a:p>
            <a:endParaRPr lang="en-US" dirty="0"/>
          </a:p>
          <a:p>
            <a:r>
              <a:rPr lang="en-US" dirty="0"/>
              <a:t>Some were costly, and some were complex, but this work still showed that state machine replication could be useful</a:t>
            </a:r>
          </a:p>
        </p:txBody>
      </p:sp>
      <p:sp>
        <p:nvSpPr>
          <p:cNvPr id="4" name="Footer Placeholder 3">
            <a:extLst>
              <a:ext uri="{FF2B5EF4-FFF2-40B4-BE49-F238E27FC236}">
                <a16:creationId xmlns:a16="http://schemas.microsoft.com/office/drawing/2014/main" id="{92639B7E-57B2-4F99-905F-9D2C474819A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DED3D39-7379-4D96-AF5A-573A5AADCF15}"/>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6" name="Rectangle 5">
            <a:extLst>
              <a:ext uri="{FF2B5EF4-FFF2-40B4-BE49-F238E27FC236}">
                <a16:creationId xmlns:a16="http://schemas.microsoft.com/office/drawing/2014/main" id="{0AC319FA-3F01-4B2A-8697-3511B1F63460}"/>
              </a:ext>
            </a:extLst>
          </p:cNvPr>
          <p:cNvSpPr/>
          <p:nvPr/>
        </p:nvSpPr>
        <p:spPr>
          <a:xfrm rot="21105077">
            <a:off x="1419633" y="190270"/>
            <a:ext cx="2420856" cy="861774"/>
          </a:xfrm>
          <a:prstGeom prst="rect">
            <a:avLst/>
          </a:prstGeom>
        </p:spPr>
        <p:txBody>
          <a:bodyPr wrap="none">
            <a:spAutoFit/>
          </a:bodyPr>
          <a:lstStyle/>
          <a:p>
            <a:r>
              <a:rPr lang="en-US" sz="5000" b="1" strike="sngStrike" dirty="0">
                <a:solidFill>
                  <a:srgbClr val="C00000"/>
                </a:solidFill>
                <a:latin typeface="+mj-lt"/>
              </a:rPr>
              <a:t>Superman</a:t>
            </a:r>
          </a:p>
        </p:txBody>
      </p:sp>
      <p:pic>
        <p:nvPicPr>
          <p:cNvPr id="7" name="Picture 6">
            <a:extLst>
              <a:ext uri="{FF2B5EF4-FFF2-40B4-BE49-F238E27FC236}">
                <a16:creationId xmlns:a16="http://schemas.microsoft.com/office/drawing/2014/main" id="{28885733-ADEF-47EA-B730-CC8EFA7C4325}"/>
              </a:ext>
            </a:extLst>
          </p:cNvPr>
          <p:cNvPicPr>
            <a:picLocks noChangeAspect="1"/>
          </p:cNvPicPr>
          <p:nvPr/>
        </p:nvPicPr>
        <p:blipFill rotWithShape="1">
          <a:blip r:embed="rId2"/>
          <a:srcRect b="14445"/>
          <a:stretch/>
        </p:blipFill>
        <p:spPr>
          <a:xfrm>
            <a:off x="9782064" y="187325"/>
            <a:ext cx="2028936" cy="1897507"/>
          </a:xfrm>
          <a:prstGeom prst="rect">
            <a:avLst/>
          </a:prstGeom>
        </p:spPr>
      </p:pic>
    </p:spTree>
    <p:extLst>
      <p:ext uri="{BB962C8B-B14F-4D97-AF65-F5344CB8AC3E}">
        <p14:creationId xmlns:p14="http://schemas.microsoft.com/office/powerpoint/2010/main" val="124663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30B8-D022-4568-9138-3667EC6C0BC5}"/>
              </a:ext>
            </a:extLst>
          </p:cNvPr>
          <p:cNvSpPr>
            <a:spLocks noGrp="1"/>
          </p:cNvSpPr>
          <p:nvPr>
            <p:ph type="title"/>
          </p:nvPr>
        </p:nvSpPr>
        <p:spPr/>
        <p:txBody>
          <a:bodyPr/>
          <a:lstStyle/>
          <a:p>
            <a:r>
              <a:rPr lang="en-US" dirty="0"/>
              <a:t>A few big </a:t>
            </a:r>
            <a:r>
              <a:rPr lang="en-US" dirty="0" err="1"/>
              <a:t>takeways</a:t>
            </a:r>
            <a:endParaRPr lang="en-US" dirty="0"/>
          </a:p>
        </p:txBody>
      </p:sp>
      <p:sp>
        <p:nvSpPr>
          <p:cNvPr id="3" name="Content Placeholder 2">
            <a:extLst>
              <a:ext uri="{FF2B5EF4-FFF2-40B4-BE49-F238E27FC236}">
                <a16:creationId xmlns:a16="http://schemas.microsoft.com/office/drawing/2014/main" id="{EC29D6D8-88C9-4D61-B750-64377D8BEC28}"/>
              </a:ext>
            </a:extLst>
          </p:cNvPr>
          <p:cNvSpPr>
            <a:spLocks noGrp="1"/>
          </p:cNvSpPr>
          <p:nvPr>
            <p:ph idx="1"/>
          </p:nvPr>
        </p:nvSpPr>
        <p:spPr/>
        <p:txBody>
          <a:bodyPr/>
          <a:lstStyle/>
          <a:p>
            <a:r>
              <a:rPr lang="en-US" dirty="0"/>
              <a:t>One is that state machine replication is way more complex to actually deploy in a real system than anyone initially realized.</a:t>
            </a:r>
          </a:p>
          <a:p>
            <a:endParaRPr lang="en-US" dirty="0"/>
          </a:p>
          <a:p>
            <a:r>
              <a:rPr lang="en-US" dirty="0"/>
              <a:t>We can simplify some aspects by breaking out modules and applying the model only within those modules.  A non-deterministic program could still have a state-machine replicated “component” inside it.</a:t>
            </a:r>
          </a:p>
          <a:p>
            <a:endParaRPr lang="en-US" dirty="0"/>
          </a:p>
          <a:p>
            <a:r>
              <a:rPr lang="en-US" dirty="0"/>
              <a:t>But the needed code can be quite substantial!</a:t>
            </a:r>
          </a:p>
        </p:txBody>
      </p:sp>
      <p:sp>
        <p:nvSpPr>
          <p:cNvPr id="4" name="Footer Placeholder 3">
            <a:extLst>
              <a:ext uri="{FF2B5EF4-FFF2-40B4-BE49-F238E27FC236}">
                <a16:creationId xmlns:a16="http://schemas.microsoft.com/office/drawing/2014/main" id="{7498BC37-B680-4900-93AD-45E31BF125C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F70A1BB-082D-4A0F-AB98-262EF4B18E75}"/>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127752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Can we build consistent, highly available </a:t>
            </a:r>
            <a:r>
              <a:rPr lang="en-US" dirty="0">
                <a:sym typeface="Symbol" panose="05050102010706020507" pitchFamily="18" charset="2"/>
              </a:rPr>
              <a:t>-services?</a:t>
            </a:r>
            <a:endParaRPr lang="en-US" dirty="0"/>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p:txBody>
          <a:bodyPr>
            <a:normAutofit/>
          </a:bodyPr>
          <a:lstStyle/>
          <a:p>
            <a:r>
              <a:rPr lang="en-US" dirty="0"/>
              <a:t>We also learned about the CAP folk-theorem.</a:t>
            </a:r>
          </a:p>
          <a:p>
            <a:endParaRPr lang="en-US" dirty="0"/>
          </a:p>
          <a:p>
            <a:r>
              <a:rPr lang="en-US" dirty="0"/>
              <a:t>It says that consistency is just not needed in the cloud and that we should build systems with weak consistency if they would be more available (responsive) even when partitioned.  </a:t>
            </a:r>
          </a:p>
          <a:p>
            <a:endParaRPr lang="en-US" dirty="0"/>
          </a:p>
          <a:p>
            <a:r>
              <a:rPr lang="en-US" dirty="0"/>
              <a:t>Web sites tolerate staleness.  We can hide many forms of staleness, or explain it away.  Usually, our customer won’t even notice.  </a:t>
            </a:r>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2149150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6BEF-049A-4382-B48A-8B6DC2EC3153}"/>
              </a:ext>
            </a:extLst>
          </p:cNvPr>
          <p:cNvSpPr>
            <a:spLocks noGrp="1"/>
          </p:cNvSpPr>
          <p:nvPr>
            <p:ph type="title"/>
          </p:nvPr>
        </p:nvSpPr>
        <p:spPr/>
        <p:txBody>
          <a:bodyPr/>
          <a:lstStyle/>
          <a:p>
            <a:r>
              <a:rPr lang="en-US" dirty="0"/>
              <a:t>… which is where Ken came </a:t>
            </a:r>
            <a:r>
              <a:rPr lang="en-US" dirty="0" err="1"/>
              <a:t>iN</a:t>
            </a:r>
            <a:r>
              <a:rPr lang="en-US" dirty="0"/>
              <a:t>!</a:t>
            </a:r>
          </a:p>
        </p:txBody>
      </p:sp>
      <p:sp>
        <p:nvSpPr>
          <p:cNvPr id="3" name="Content Placeholder 2">
            <a:extLst>
              <a:ext uri="{FF2B5EF4-FFF2-40B4-BE49-F238E27FC236}">
                <a16:creationId xmlns:a16="http://schemas.microsoft.com/office/drawing/2014/main" id="{7BAB5FF5-AE8E-4F56-B65F-2E0167992E13}"/>
              </a:ext>
            </a:extLst>
          </p:cNvPr>
          <p:cNvSpPr>
            <a:spLocks noGrp="1"/>
          </p:cNvSpPr>
          <p:nvPr>
            <p:ph idx="1"/>
          </p:nvPr>
        </p:nvSpPr>
        <p:spPr>
          <a:xfrm>
            <a:off x="1024128" y="2557072"/>
            <a:ext cx="10786872" cy="3752288"/>
          </a:xfrm>
        </p:spPr>
        <p:txBody>
          <a:bodyPr/>
          <a:lstStyle/>
          <a:p>
            <a:r>
              <a:rPr lang="en-US" dirty="0"/>
              <a:t>When I first came to Cornell my initial</a:t>
            </a:r>
            <a:br>
              <a:rPr lang="en-US" dirty="0"/>
            </a:br>
            <a:r>
              <a:rPr lang="en-US" dirty="0"/>
              <a:t>research project focused on implementations of </a:t>
            </a:r>
            <a:br>
              <a:rPr lang="en-US" dirty="0"/>
            </a:br>
            <a:r>
              <a:rPr lang="en-US" dirty="0"/>
              <a:t>state machine replication in object oriented computing </a:t>
            </a:r>
            <a:br>
              <a:rPr lang="en-US" dirty="0"/>
            </a:br>
            <a:r>
              <a:rPr lang="en-US" dirty="0"/>
              <a:t>frameworks – like Java.</a:t>
            </a:r>
          </a:p>
          <a:p>
            <a:endParaRPr lang="en-US" dirty="0"/>
          </a:p>
          <a:p>
            <a:r>
              <a:rPr lang="en-US" dirty="0"/>
              <a:t>The Isis Toolkit became widely used and pretty famous.  This is how I earned tenure.</a:t>
            </a:r>
          </a:p>
        </p:txBody>
      </p:sp>
      <p:sp>
        <p:nvSpPr>
          <p:cNvPr id="4" name="Footer Placeholder 3">
            <a:extLst>
              <a:ext uri="{FF2B5EF4-FFF2-40B4-BE49-F238E27FC236}">
                <a16:creationId xmlns:a16="http://schemas.microsoft.com/office/drawing/2014/main" id="{9E2BA9B5-1FF5-4D6C-A554-57391CEE763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9C3CA36-1C48-403D-8319-748EFF1B1E11}"/>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a:extLst>
              <a:ext uri="{FF2B5EF4-FFF2-40B4-BE49-F238E27FC236}">
                <a16:creationId xmlns:a16="http://schemas.microsoft.com/office/drawing/2014/main" id="{8BD7542E-8505-4A04-80B6-DCB67C2F5EEE}"/>
              </a:ext>
            </a:extLst>
          </p:cNvPr>
          <p:cNvPicPr>
            <a:picLocks noChangeAspect="1"/>
          </p:cNvPicPr>
          <p:nvPr/>
        </p:nvPicPr>
        <p:blipFill>
          <a:blip r:embed="rId2"/>
          <a:stretch>
            <a:fillRect/>
          </a:stretch>
        </p:blipFill>
        <p:spPr>
          <a:xfrm>
            <a:off x="9767887" y="112976"/>
            <a:ext cx="2138891" cy="3130084"/>
          </a:xfrm>
          <a:prstGeom prst="rect">
            <a:avLst/>
          </a:prstGeom>
        </p:spPr>
      </p:pic>
    </p:spTree>
    <p:extLst>
      <p:ext uri="{BB962C8B-B14F-4D97-AF65-F5344CB8AC3E}">
        <p14:creationId xmlns:p14="http://schemas.microsoft.com/office/powerpoint/2010/main" val="112789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C8B5-81F3-4286-8E88-9CEB90C65621}"/>
              </a:ext>
            </a:extLst>
          </p:cNvPr>
          <p:cNvSpPr>
            <a:spLocks noGrp="1"/>
          </p:cNvSpPr>
          <p:nvPr>
            <p:ph type="title"/>
          </p:nvPr>
        </p:nvSpPr>
        <p:spPr/>
        <p:txBody>
          <a:bodyPr/>
          <a:lstStyle/>
          <a:p>
            <a:r>
              <a:rPr lang="en-US" dirty="0"/>
              <a:t>Why Isis?</a:t>
            </a:r>
          </a:p>
        </p:txBody>
      </p:sp>
      <p:sp>
        <p:nvSpPr>
          <p:cNvPr id="3" name="Content Placeholder 2">
            <a:extLst>
              <a:ext uri="{FF2B5EF4-FFF2-40B4-BE49-F238E27FC236}">
                <a16:creationId xmlns:a16="http://schemas.microsoft.com/office/drawing/2014/main" id="{21375D6E-BEB2-4700-9A98-98B43CF36355}"/>
              </a:ext>
            </a:extLst>
          </p:cNvPr>
          <p:cNvSpPr>
            <a:spLocks noGrp="1"/>
          </p:cNvSpPr>
          <p:nvPr>
            <p:ph idx="1"/>
          </p:nvPr>
        </p:nvSpPr>
        <p:spPr/>
        <p:txBody>
          <a:bodyPr>
            <a:normAutofit/>
          </a:bodyPr>
          <a:lstStyle/>
          <a:p>
            <a:r>
              <a:rPr lang="en-US" dirty="0"/>
              <a:t>Reference to Egyptian mythology.  </a:t>
            </a:r>
          </a:p>
          <a:p>
            <a:endParaRPr lang="en-US" dirty="0"/>
          </a:p>
          <a:p>
            <a:r>
              <a:rPr lang="en-US" dirty="0"/>
              <a:t>When Osiris was torn to pieces by Set, Isis gathered all the pieces and wrapped them in linen.   Osiris came back to life.   Their son, Horus, went on to defeat Set, who was then banished from Egypt and the underworld.</a:t>
            </a:r>
          </a:p>
          <a:p>
            <a:endParaRPr lang="en-US" dirty="0"/>
          </a:p>
          <a:p>
            <a:r>
              <a:rPr lang="en-US" dirty="0"/>
              <a:t>The Isis Toolkit was created to pick up the pieces of your messed up system and bring it back to life.</a:t>
            </a:r>
          </a:p>
        </p:txBody>
      </p:sp>
      <p:sp>
        <p:nvSpPr>
          <p:cNvPr id="4" name="Footer Placeholder 3">
            <a:extLst>
              <a:ext uri="{FF2B5EF4-FFF2-40B4-BE49-F238E27FC236}">
                <a16:creationId xmlns:a16="http://schemas.microsoft.com/office/drawing/2014/main" id="{15F161D4-7827-4BB7-8350-D10EDD89F0D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ED828AE-9448-4A20-BB12-5DBBEF47C3E5}"/>
              </a:ext>
            </a:extLst>
          </p:cNvPr>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5">
            <a:extLst>
              <a:ext uri="{FF2B5EF4-FFF2-40B4-BE49-F238E27FC236}">
                <a16:creationId xmlns:a16="http://schemas.microsoft.com/office/drawing/2014/main" id="{2317C6DC-05E7-4117-83C1-DBC0843D0CD2}"/>
              </a:ext>
            </a:extLst>
          </p:cNvPr>
          <p:cNvPicPr>
            <a:picLocks noChangeAspect="1"/>
          </p:cNvPicPr>
          <p:nvPr/>
        </p:nvPicPr>
        <p:blipFill>
          <a:blip r:embed="rId2"/>
          <a:stretch>
            <a:fillRect/>
          </a:stretch>
        </p:blipFill>
        <p:spPr>
          <a:xfrm>
            <a:off x="9767887" y="112976"/>
            <a:ext cx="2138891" cy="3130084"/>
          </a:xfrm>
          <a:prstGeom prst="rect">
            <a:avLst/>
          </a:prstGeom>
        </p:spPr>
      </p:pic>
    </p:spTree>
    <p:extLst>
      <p:ext uri="{BB962C8B-B14F-4D97-AF65-F5344CB8AC3E}">
        <p14:creationId xmlns:p14="http://schemas.microsoft.com/office/powerpoint/2010/main" val="252719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320C-09DC-44DE-8396-AD09E40BE3DF}"/>
              </a:ext>
            </a:extLst>
          </p:cNvPr>
          <p:cNvSpPr>
            <a:spLocks noGrp="1"/>
          </p:cNvSpPr>
          <p:nvPr>
            <p:ph type="title"/>
          </p:nvPr>
        </p:nvSpPr>
        <p:spPr/>
        <p:txBody>
          <a:bodyPr/>
          <a:lstStyle/>
          <a:p>
            <a:r>
              <a:rPr lang="en-US" dirty="0"/>
              <a:t>Virtual Synchrony</a:t>
            </a:r>
          </a:p>
        </p:txBody>
      </p:sp>
      <p:sp>
        <p:nvSpPr>
          <p:cNvPr id="3" name="Content Placeholder 2">
            <a:extLst>
              <a:ext uri="{FF2B5EF4-FFF2-40B4-BE49-F238E27FC236}">
                <a16:creationId xmlns:a16="http://schemas.microsoft.com/office/drawing/2014/main" id="{4F3331FC-0732-489B-8136-9B60EFFD7BE1}"/>
              </a:ext>
            </a:extLst>
          </p:cNvPr>
          <p:cNvSpPr>
            <a:spLocks noGrp="1"/>
          </p:cNvSpPr>
          <p:nvPr>
            <p:ph idx="1"/>
          </p:nvPr>
        </p:nvSpPr>
        <p:spPr/>
        <p:txBody>
          <a:bodyPr/>
          <a:lstStyle/>
          <a:p>
            <a:r>
              <a:rPr lang="en-US" dirty="0"/>
              <a:t>One feature Isis introduced was a practical form of self-managed group and shard membership tracking.</a:t>
            </a:r>
          </a:p>
          <a:p>
            <a:endParaRPr lang="en-US" dirty="0"/>
          </a:p>
          <a:p>
            <a:r>
              <a:rPr lang="en-US" dirty="0"/>
              <a:t>We called this model virtual synchrony.</a:t>
            </a:r>
          </a:p>
          <a:p>
            <a:endParaRPr lang="en-US" dirty="0"/>
          </a:p>
          <a:p>
            <a:r>
              <a:rPr lang="en-US" dirty="0"/>
              <a:t>It addresses the split-brain problem that Leslie mentioned, but didn’t directly talk about (and Fred’s tutorial didn’t either).</a:t>
            </a:r>
          </a:p>
        </p:txBody>
      </p:sp>
      <p:sp>
        <p:nvSpPr>
          <p:cNvPr id="4" name="Footer Placeholder 3">
            <a:extLst>
              <a:ext uri="{FF2B5EF4-FFF2-40B4-BE49-F238E27FC236}">
                <a16:creationId xmlns:a16="http://schemas.microsoft.com/office/drawing/2014/main" id="{D4825A42-5EBA-4F12-A2AE-AAD5E82D794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09FC8D2-D281-489B-9D8B-878CA24AAD20}"/>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a:extLst>
              <a:ext uri="{FF2B5EF4-FFF2-40B4-BE49-F238E27FC236}">
                <a16:creationId xmlns:a16="http://schemas.microsoft.com/office/drawing/2014/main" id="{046801CB-CE6E-4538-99C6-3E1208C828B2}"/>
              </a:ext>
            </a:extLst>
          </p:cNvPr>
          <p:cNvPicPr>
            <a:picLocks noChangeAspect="1"/>
          </p:cNvPicPr>
          <p:nvPr/>
        </p:nvPicPr>
        <p:blipFill>
          <a:blip r:embed="rId2"/>
          <a:stretch>
            <a:fillRect/>
          </a:stretch>
        </p:blipFill>
        <p:spPr>
          <a:xfrm>
            <a:off x="9767886" y="384048"/>
            <a:ext cx="2155825" cy="1621180"/>
          </a:xfrm>
          <a:prstGeom prst="rect">
            <a:avLst/>
          </a:prstGeom>
        </p:spPr>
      </p:pic>
      <p:sp>
        <p:nvSpPr>
          <p:cNvPr id="7" name="Lightning Bolt 6">
            <a:extLst>
              <a:ext uri="{FF2B5EF4-FFF2-40B4-BE49-F238E27FC236}">
                <a16:creationId xmlns:a16="http://schemas.microsoft.com/office/drawing/2014/main" id="{8D75CC42-E40B-43A2-AEC7-A31859520C1B}"/>
              </a:ext>
            </a:extLst>
          </p:cNvPr>
          <p:cNvSpPr/>
          <p:nvPr/>
        </p:nvSpPr>
        <p:spPr>
          <a:xfrm>
            <a:off x="10710331" y="194733"/>
            <a:ext cx="270933" cy="1810495"/>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77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E812-E7E7-42AA-B63A-877914D73ECB}"/>
              </a:ext>
            </a:extLst>
          </p:cNvPr>
          <p:cNvSpPr>
            <a:spLocks noGrp="1"/>
          </p:cNvSpPr>
          <p:nvPr>
            <p:ph type="title"/>
          </p:nvPr>
        </p:nvSpPr>
        <p:spPr/>
        <p:txBody>
          <a:bodyPr/>
          <a:lstStyle/>
          <a:p>
            <a:r>
              <a:rPr lang="en-US" dirty="0"/>
              <a:t>Split-brain concern</a:t>
            </a:r>
          </a:p>
        </p:txBody>
      </p:sp>
      <p:sp>
        <p:nvSpPr>
          <p:cNvPr id="3" name="Content Placeholder 2">
            <a:extLst>
              <a:ext uri="{FF2B5EF4-FFF2-40B4-BE49-F238E27FC236}">
                <a16:creationId xmlns:a16="http://schemas.microsoft.com/office/drawing/2014/main" id="{31020DB1-D685-4B5E-B12D-7029466DAE31}"/>
              </a:ext>
            </a:extLst>
          </p:cNvPr>
          <p:cNvSpPr>
            <a:spLocks noGrp="1"/>
          </p:cNvSpPr>
          <p:nvPr>
            <p:ph idx="1"/>
          </p:nvPr>
        </p:nvSpPr>
        <p:spPr/>
        <p:txBody>
          <a:bodyPr/>
          <a:lstStyle/>
          <a:p>
            <a:r>
              <a:rPr lang="en-US" dirty="0"/>
              <a:t>Suppose your </a:t>
            </a:r>
            <a:r>
              <a:rPr lang="en-US" dirty="0">
                <a:sym typeface="Symbol" panose="05050102010706020507" pitchFamily="18" charset="2"/>
              </a:rPr>
              <a:t>-service plays a key role, like air traffic control.  There should only be one “owner” for a given runway or airplane.</a:t>
            </a:r>
          </a:p>
          <a:p>
            <a:r>
              <a:rPr lang="en-US" dirty="0">
                <a:sym typeface="Symbol" panose="05050102010706020507" pitchFamily="18" charset="2"/>
              </a:rPr>
              <a:t>But when a failure occurs, we want to be sure that control isn’t lost.  So in this case, the “primary controller” role would shift from process P to some backup process, Q.</a:t>
            </a:r>
          </a:p>
          <a:p>
            <a:r>
              <a:rPr lang="en-US" dirty="0">
                <a:sym typeface="Symbol" panose="05050102010706020507" pitchFamily="18" charset="2"/>
              </a:rPr>
              <a:t>The issue: With networks, we lack an accurate way to sense failures, because network links can break and this looks like a crash.  Such a situation risks P and Q both trying to control the runway at the same time!</a:t>
            </a:r>
          </a:p>
        </p:txBody>
      </p:sp>
      <p:sp>
        <p:nvSpPr>
          <p:cNvPr id="4" name="Footer Placeholder 3">
            <a:extLst>
              <a:ext uri="{FF2B5EF4-FFF2-40B4-BE49-F238E27FC236}">
                <a16:creationId xmlns:a16="http://schemas.microsoft.com/office/drawing/2014/main" id="{02028AB1-7E4A-4ACE-A8BE-DFFF7AC0CA39}"/>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8186421-0CEB-44DF-807D-04258847664F}"/>
              </a:ext>
            </a:extLst>
          </p:cNvPr>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a:extLst>
              <a:ext uri="{FF2B5EF4-FFF2-40B4-BE49-F238E27FC236}">
                <a16:creationId xmlns:a16="http://schemas.microsoft.com/office/drawing/2014/main" id="{7BA2CC64-4F6B-467F-9DCA-ADC2C2A95E48}"/>
              </a:ext>
            </a:extLst>
          </p:cNvPr>
          <p:cNvPicPr>
            <a:picLocks noChangeAspect="1"/>
          </p:cNvPicPr>
          <p:nvPr/>
        </p:nvPicPr>
        <p:blipFill>
          <a:blip r:embed="rId3"/>
          <a:stretch>
            <a:fillRect/>
          </a:stretch>
        </p:blipFill>
        <p:spPr>
          <a:xfrm>
            <a:off x="9767886" y="384048"/>
            <a:ext cx="2155825" cy="1621180"/>
          </a:xfrm>
          <a:prstGeom prst="rect">
            <a:avLst/>
          </a:prstGeom>
        </p:spPr>
      </p:pic>
      <p:sp>
        <p:nvSpPr>
          <p:cNvPr id="9" name="Rectangle 8">
            <a:extLst>
              <a:ext uri="{FF2B5EF4-FFF2-40B4-BE49-F238E27FC236}">
                <a16:creationId xmlns:a16="http://schemas.microsoft.com/office/drawing/2014/main" id="{9E38F6D6-62C7-4935-906C-4BB87FF1D653}"/>
              </a:ext>
            </a:extLst>
          </p:cNvPr>
          <p:cNvSpPr/>
          <p:nvPr/>
        </p:nvSpPr>
        <p:spPr>
          <a:xfrm>
            <a:off x="11449202" y="1957736"/>
            <a:ext cx="537327" cy="230832"/>
          </a:xfrm>
          <a:prstGeom prst="rect">
            <a:avLst/>
          </a:prstGeom>
        </p:spPr>
        <p:txBody>
          <a:bodyPr wrap="none">
            <a:spAutoFit/>
          </a:bodyPr>
          <a:lstStyle/>
          <a:p>
            <a:r>
              <a:rPr lang="en-US" sz="900" dirty="0"/>
              <a:t>Tes.com</a:t>
            </a:r>
          </a:p>
        </p:txBody>
      </p:sp>
      <p:sp>
        <p:nvSpPr>
          <p:cNvPr id="7" name="Lightning Bolt 6">
            <a:extLst>
              <a:ext uri="{FF2B5EF4-FFF2-40B4-BE49-F238E27FC236}">
                <a16:creationId xmlns:a16="http://schemas.microsoft.com/office/drawing/2014/main" id="{CF6884FC-732E-4C51-9C5D-65681F0AD0C7}"/>
              </a:ext>
            </a:extLst>
          </p:cNvPr>
          <p:cNvSpPr/>
          <p:nvPr/>
        </p:nvSpPr>
        <p:spPr>
          <a:xfrm>
            <a:off x="10710331" y="194733"/>
            <a:ext cx="270933" cy="1810495"/>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15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FC12-531A-487F-A2AE-01CF0E871BF3}"/>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A8B87E43-03C0-4E09-8CC5-7F479242F1CE}"/>
              </a:ext>
            </a:extLst>
          </p:cNvPr>
          <p:cNvSpPr>
            <a:spLocks noGrp="1"/>
          </p:cNvSpPr>
          <p:nvPr>
            <p:ph idx="1"/>
          </p:nvPr>
        </p:nvSpPr>
        <p:spPr>
          <a:xfrm>
            <a:off x="1024127" y="2286000"/>
            <a:ext cx="11074739" cy="4023360"/>
          </a:xfrm>
        </p:spPr>
        <p:txBody>
          <a:bodyPr>
            <a:normAutofit lnSpcReduction="10000"/>
          </a:bodyPr>
          <a:lstStyle/>
          <a:p>
            <a:r>
              <a:rPr lang="en-US" dirty="0"/>
              <a:t>Think about air traffic control (a setting that actually does use Isis!)</a:t>
            </a:r>
          </a:p>
          <a:p>
            <a:endParaRPr lang="en-US" dirty="0"/>
          </a:p>
          <a:p>
            <a:r>
              <a:rPr lang="en-US" dirty="0"/>
              <a:t>A plane needs permission to land.  Suppose that the computer system tells two different air traffic controllers to take charge of the single runway.</a:t>
            </a:r>
          </a:p>
          <a:p>
            <a:pPr>
              <a:buFont typeface="Wingdings" panose="05000000000000000000" pitchFamily="2" charset="2"/>
              <a:buChar char="Ø"/>
            </a:pPr>
            <a:r>
              <a:rPr lang="en-US" dirty="0"/>
              <a:t>  One says “Flight US 270 you are cleared for landing.”</a:t>
            </a:r>
          </a:p>
          <a:p>
            <a:pPr>
              <a:buFont typeface="Wingdings" panose="05000000000000000000" pitchFamily="2" charset="2"/>
              <a:buChar char="Ø"/>
            </a:pPr>
            <a:r>
              <a:rPr lang="en-US" dirty="0"/>
              <a:t>  The other says “Flight US 270, wait.  Flight Delta 110 clear for takeoff”.</a:t>
            </a:r>
          </a:p>
          <a:p>
            <a:pPr marL="0" indent="0">
              <a:buNone/>
            </a:pPr>
            <a:endParaRPr lang="en-US" dirty="0"/>
          </a:p>
          <a:p>
            <a:pPr marL="0" indent="0">
              <a:buNone/>
            </a:pPr>
            <a:r>
              <a:rPr lang="en-US" dirty="0"/>
              <a:t>This would be a very dangerous inconsistency!</a:t>
            </a:r>
          </a:p>
        </p:txBody>
      </p:sp>
      <p:sp>
        <p:nvSpPr>
          <p:cNvPr id="4" name="Footer Placeholder 3">
            <a:extLst>
              <a:ext uri="{FF2B5EF4-FFF2-40B4-BE49-F238E27FC236}">
                <a16:creationId xmlns:a16="http://schemas.microsoft.com/office/drawing/2014/main" id="{FCE5B457-6203-4E35-8EE3-E8F3EAE687A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F8F9D07-F587-48E2-B385-FFC33EEB423F}"/>
              </a:ext>
            </a:extLst>
          </p:cNvPr>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a:extLst>
              <a:ext uri="{FF2B5EF4-FFF2-40B4-BE49-F238E27FC236}">
                <a16:creationId xmlns:a16="http://schemas.microsoft.com/office/drawing/2014/main" id="{B56C24FD-7345-4420-8BA2-AABE624E50D2}"/>
              </a:ext>
            </a:extLst>
          </p:cNvPr>
          <p:cNvPicPr>
            <a:picLocks noChangeAspect="1"/>
          </p:cNvPicPr>
          <p:nvPr/>
        </p:nvPicPr>
        <p:blipFill>
          <a:blip r:embed="rId2"/>
          <a:stretch>
            <a:fillRect/>
          </a:stretch>
        </p:blipFill>
        <p:spPr>
          <a:xfrm>
            <a:off x="9374717" y="175684"/>
            <a:ext cx="2552700" cy="1714500"/>
          </a:xfrm>
          <a:prstGeom prst="rect">
            <a:avLst/>
          </a:prstGeom>
        </p:spPr>
      </p:pic>
    </p:spTree>
    <p:extLst>
      <p:ext uri="{BB962C8B-B14F-4D97-AF65-F5344CB8AC3E}">
        <p14:creationId xmlns:p14="http://schemas.microsoft.com/office/powerpoint/2010/main" val="60295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6B32-636C-4FBE-8A67-14772B1069D5}"/>
              </a:ext>
            </a:extLst>
          </p:cNvPr>
          <p:cNvSpPr>
            <a:spLocks noGrp="1"/>
          </p:cNvSpPr>
          <p:nvPr>
            <p:ph type="title"/>
          </p:nvPr>
        </p:nvSpPr>
        <p:spPr/>
        <p:txBody>
          <a:bodyPr/>
          <a:lstStyle/>
          <a:p>
            <a:r>
              <a:rPr lang="en-US" dirty="0"/>
              <a:t>What caused the problem?</a:t>
            </a:r>
          </a:p>
        </p:txBody>
      </p:sp>
      <p:sp>
        <p:nvSpPr>
          <p:cNvPr id="3" name="Content Placeholder 2">
            <a:extLst>
              <a:ext uri="{FF2B5EF4-FFF2-40B4-BE49-F238E27FC236}">
                <a16:creationId xmlns:a16="http://schemas.microsoft.com/office/drawing/2014/main" id="{ADDC8A33-FFF2-468F-A630-10A57DADF3AF}"/>
              </a:ext>
            </a:extLst>
          </p:cNvPr>
          <p:cNvSpPr>
            <a:spLocks noGrp="1"/>
          </p:cNvSpPr>
          <p:nvPr>
            <p:ph idx="1"/>
          </p:nvPr>
        </p:nvSpPr>
        <p:spPr/>
        <p:txBody>
          <a:bodyPr/>
          <a:lstStyle/>
          <a:p>
            <a:r>
              <a:rPr lang="en-US" dirty="0"/>
              <a:t>This is an inconsistency related to who is the “leader”</a:t>
            </a:r>
          </a:p>
          <a:p>
            <a:endParaRPr lang="en-US" dirty="0"/>
          </a:p>
          <a:p>
            <a:r>
              <a:rPr lang="en-US" dirty="0"/>
              <a:t>It can be reduced to the same inconsistencies that CAP is introducing.  So if we are going to do things “like” air traffic control, we need consistency.</a:t>
            </a:r>
          </a:p>
          <a:p>
            <a:endParaRPr lang="en-US" dirty="0"/>
          </a:p>
          <a:p>
            <a:r>
              <a:rPr lang="en-US" dirty="0"/>
              <a:t>Key idea: Maybe we can have C+A and not even need P.  P matters if a service is really caching data from some other service.  </a:t>
            </a:r>
            <a:r>
              <a:rPr lang="en-US" b="1" i="1" dirty="0"/>
              <a:t>If each service is self-contained and fault-tolerant – and consistent – we won’t need P.</a:t>
            </a:r>
          </a:p>
        </p:txBody>
      </p:sp>
      <p:sp>
        <p:nvSpPr>
          <p:cNvPr id="4" name="Footer Placeholder 3">
            <a:extLst>
              <a:ext uri="{FF2B5EF4-FFF2-40B4-BE49-F238E27FC236}">
                <a16:creationId xmlns:a16="http://schemas.microsoft.com/office/drawing/2014/main" id="{05E95621-DBC8-48E1-B483-9C47A80BEAC9}"/>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67CC9E6-CC48-4DA2-8594-5213010E5C97}"/>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3512905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6635-2A4C-48DA-B34B-C513E24120FD}"/>
              </a:ext>
            </a:extLst>
          </p:cNvPr>
          <p:cNvSpPr>
            <a:spLocks noGrp="1"/>
          </p:cNvSpPr>
          <p:nvPr>
            <p:ph type="title"/>
          </p:nvPr>
        </p:nvSpPr>
        <p:spPr/>
        <p:txBody>
          <a:bodyPr/>
          <a:lstStyle/>
          <a:p>
            <a:r>
              <a:rPr lang="en-US" dirty="0"/>
              <a:t>IoT Systems will have </a:t>
            </a:r>
            <a:r>
              <a:rPr lang="en-US" u="sng" dirty="0"/>
              <a:t>many</a:t>
            </a:r>
            <a:r>
              <a:rPr lang="en-US" dirty="0"/>
              <a:t> issues like this example</a:t>
            </a:r>
          </a:p>
        </p:txBody>
      </p:sp>
      <p:sp>
        <p:nvSpPr>
          <p:cNvPr id="3" name="Content Placeholder 2">
            <a:extLst>
              <a:ext uri="{FF2B5EF4-FFF2-40B4-BE49-F238E27FC236}">
                <a16:creationId xmlns:a16="http://schemas.microsoft.com/office/drawing/2014/main" id="{4BF2EDE7-D64D-4199-8EB6-52311DE068D1}"/>
              </a:ext>
            </a:extLst>
          </p:cNvPr>
          <p:cNvSpPr>
            <a:spLocks noGrp="1"/>
          </p:cNvSpPr>
          <p:nvPr>
            <p:ph idx="1"/>
          </p:nvPr>
        </p:nvSpPr>
        <p:spPr/>
        <p:txBody>
          <a:bodyPr/>
          <a:lstStyle/>
          <a:p>
            <a:r>
              <a:rPr lang="en-US" dirty="0"/>
              <a:t>With IoT we will need consistency from the start!</a:t>
            </a:r>
          </a:p>
          <a:p>
            <a:endParaRPr lang="en-US" dirty="0"/>
          </a:p>
          <a:p>
            <a:r>
              <a:rPr lang="en-US" dirty="0"/>
              <a:t>… drones, and cars, and smart power grids all need consistency!</a:t>
            </a:r>
          </a:p>
          <a:p>
            <a:endParaRPr lang="en-US" dirty="0"/>
          </a:p>
          <a:p>
            <a:r>
              <a:rPr lang="en-US" dirty="0"/>
              <a:t>Virtual synchrony membership eliminates the split-brain problem and makes it easier to implement state machine replication.  In effect, by having “C” include agreement on membership, our </a:t>
            </a:r>
            <a:r>
              <a:rPr lang="en-US"/>
              <a:t>job gets </a:t>
            </a:r>
            <a:r>
              <a:rPr lang="en-US" dirty="0"/>
              <a:t>easier!</a:t>
            </a:r>
          </a:p>
        </p:txBody>
      </p:sp>
      <p:sp>
        <p:nvSpPr>
          <p:cNvPr id="4" name="Footer Placeholder 3">
            <a:extLst>
              <a:ext uri="{FF2B5EF4-FFF2-40B4-BE49-F238E27FC236}">
                <a16:creationId xmlns:a16="http://schemas.microsoft.com/office/drawing/2014/main" id="{12A62EB3-E35D-489D-B129-3CE87EE6AA3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0819F9A-18A3-49CF-9681-C552CDF906D0}"/>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20075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BBF3-651B-46CE-9D8E-224E2BB7DA07}"/>
              </a:ext>
            </a:extLst>
          </p:cNvPr>
          <p:cNvSpPr>
            <a:spLocks noGrp="1"/>
          </p:cNvSpPr>
          <p:nvPr>
            <p:ph type="title"/>
          </p:nvPr>
        </p:nvSpPr>
        <p:spPr/>
        <p:txBody>
          <a:bodyPr/>
          <a:lstStyle/>
          <a:p>
            <a:r>
              <a:rPr lang="en-US" dirty="0"/>
              <a:t>Solving the split brain problem</a:t>
            </a:r>
          </a:p>
        </p:txBody>
      </p:sp>
      <p:sp>
        <p:nvSpPr>
          <p:cNvPr id="3" name="Content Placeholder 2">
            <a:extLst>
              <a:ext uri="{FF2B5EF4-FFF2-40B4-BE49-F238E27FC236}">
                <a16:creationId xmlns:a16="http://schemas.microsoft.com/office/drawing/2014/main" id="{3015F4CF-24D1-41AD-8EC1-FD2321B3E2BF}"/>
              </a:ext>
            </a:extLst>
          </p:cNvPr>
          <p:cNvSpPr>
            <a:spLocks noGrp="1"/>
          </p:cNvSpPr>
          <p:nvPr>
            <p:ph idx="1"/>
          </p:nvPr>
        </p:nvSpPr>
        <p:spPr/>
        <p:txBody>
          <a:bodyPr>
            <a:normAutofit/>
          </a:bodyPr>
          <a:lstStyle/>
          <a:p>
            <a:r>
              <a:rPr lang="en-US" dirty="0"/>
              <a:t>We use a “quorum” approach.</a:t>
            </a:r>
          </a:p>
          <a:p>
            <a:endParaRPr lang="en-US" dirty="0"/>
          </a:p>
          <a:p>
            <a:r>
              <a:rPr lang="en-US" dirty="0"/>
              <a:t>Our system has N processes and only allows progress if more than half agree on the next membership view.  Example: if N=5, we say that after a failure, we need 3 or more of the original N to resume.</a:t>
            </a:r>
          </a:p>
          <a:p>
            <a:endParaRPr lang="en-US" dirty="0"/>
          </a:p>
          <a:p>
            <a:r>
              <a:rPr lang="en-US" dirty="0"/>
              <a:t>Since there can’t be two subsets that both have more than half, it is impossible to see a split into two subservices.  </a:t>
            </a:r>
          </a:p>
          <a:p>
            <a:endParaRPr lang="en-US" dirty="0"/>
          </a:p>
          <a:p>
            <a:endParaRPr lang="en-US" dirty="0"/>
          </a:p>
        </p:txBody>
      </p:sp>
      <p:sp>
        <p:nvSpPr>
          <p:cNvPr id="4" name="Footer Placeholder 3">
            <a:extLst>
              <a:ext uri="{FF2B5EF4-FFF2-40B4-BE49-F238E27FC236}">
                <a16:creationId xmlns:a16="http://schemas.microsoft.com/office/drawing/2014/main" id="{EC7439AB-670A-4543-A7F8-B4DFF66F957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E812B2E4-BDF8-4C40-B70A-9C21A7CE2EFC}"/>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427973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B281-1376-4822-BCC5-5EB47F5FD311}"/>
              </a:ext>
            </a:extLst>
          </p:cNvPr>
          <p:cNvSpPr>
            <a:spLocks noGrp="1"/>
          </p:cNvSpPr>
          <p:nvPr>
            <p:ph type="title"/>
          </p:nvPr>
        </p:nvSpPr>
        <p:spPr/>
        <p:txBody>
          <a:bodyPr/>
          <a:lstStyle/>
          <a:p>
            <a:r>
              <a:rPr lang="en-US" dirty="0"/>
              <a:t>Group Membership Service inside Isis</a:t>
            </a:r>
          </a:p>
        </p:txBody>
      </p:sp>
      <p:sp>
        <p:nvSpPr>
          <p:cNvPr id="3" name="Content Placeholder 2">
            <a:extLst>
              <a:ext uri="{FF2B5EF4-FFF2-40B4-BE49-F238E27FC236}">
                <a16:creationId xmlns:a16="http://schemas.microsoft.com/office/drawing/2014/main" id="{BAD7CED6-B1D2-4B61-BA5A-38E743B6406C}"/>
              </a:ext>
            </a:extLst>
          </p:cNvPr>
          <p:cNvSpPr>
            <a:spLocks noGrp="1"/>
          </p:cNvSpPr>
          <p:nvPr>
            <p:ph idx="1"/>
          </p:nvPr>
        </p:nvSpPr>
        <p:spPr/>
        <p:txBody>
          <a:bodyPr/>
          <a:lstStyle/>
          <a:p>
            <a:r>
              <a:rPr lang="en-US" dirty="0"/>
              <a:t>In Ken’s Isis Toolkit, there was a special subsystem to keep track of group membership, using a quorum method to prevent split brain issues.</a:t>
            </a:r>
          </a:p>
          <a:p>
            <a:endParaRPr lang="en-US" dirty="0"/>
          </a:p>
          <a:p>
            <a:r>
              <a:rPr lang="en-US" dirty="0"/>
              <a:t>Members could join… leave… fail (crash), and Isis would track the state of the system automatically, reporting changes to all the remaining members.</a:t>
            </a:r>
          </a:p>
          <a:p>
            <a:endParaRPr lang="en-US" dirty="0"/>
          </a:p>
          <a:p>
            <a:r>
              <a:rPr lang="en-US" dirty="0"/>
              <a:t>This was enough to enable them to automatically reconfigure and even to self-repair.  If too many members failed, the system gracefully shuts down.</a:t>
            </a:r>
          </a:p>
        </p:txBody>
      </p:sp>
      <p:sp>
        <p:nvSpPr>
          <p:cNvPr id="4" name="Footer Placeholder 3">
            <a:extLst>
              <a:ext uri="{FF2B5EF4-FFF2-40B4-BE49-F238E27FC236}">
                <a16:creationId xmlns:a16="http://schemas.microsoft.com/office/drawing/2014/main" id="{4850F9B4-C0D9-4BFD-9A2B-E667619BED6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E83FFEC-650D-4945-BF18-2E3AF381C2F8}"/>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4080836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BE75-701D-4478-8892-C929305EB9EE}"/>
              </a:ext>
            </a:extLst>
          </p:cNvPr>
          <p:cNvSpPr>
            <a:spLocks noGrp="1"/>
          </p:cNvSpPr>
          <p:nvPr>
            <p:ph type="title"/>
          </p:nvPr>
        </p:nvSpPr>
        <p:spPr/>
        <p:txBody>
          <a:bodyPr/>
          <a:lstStyle/>
          <a:p>
            <a:r>
              <a:rPr lang="en-US" dirty="0"/>
              <a:t>Virtual Synchrony model</a:t>
            </a:r>
          </a:p>
        </p:txBody>
      </p:sp>
      <p:sp>
        <p:nvSpPr>
          <p:cNvPr id="3" name="Content Placeholder 2">
            <a:extLst>
              <a:ext uri="{FF2B5EF4-FFF2-40B4-BE49-F238E27FC236}">
                <a16:creationId xmlns:a16="http://schemas.microsoft.com/office/drawing/2014/main" id="{5951407C-BAB8-48B8-B939-32557F1FF008}"/>
              </a:ext>
            </a:extLst>
          </p:cNvPr>
          <p:cNvSpPr>
            <a:spLocks noGrp="1"/>
          </p:cNvSpPr>
          <p:nvPr>
            <p:ph idx="1"/>
          </p:nvPr>
        </p:nvSpPr>
        <p:spPr/>
        <p:txBody>
          <a:bodyPr/>
          <a:lstStyle/>
          <a:p>
            <a:r>
              <a:rPr lang="en-US" dirty="0"/>
              <a:t>The term relates to how this was integrated with state machine replication.</a:t>
            </a:r>
          </a:p>
          <a:p>
            <a:endParaRPr lang="en-US" dirty="0"/>
          </a:p>
          <a:p>
            <a:r>
              <a:rPr lang="en-US" dirty="0"/>
              <a:t>In virtual synchrony, we use state machine replication when the membership is stable – not changing.   </a:t>
            </a:r>
          </a:p>
          <a:p>
            <a:endParaRPr lang="en-US" dirty="0"/>
          </a:p>
          <a:p>
            <a:r>
              <a:rPr lang="en-US" dirty="0"/>
              <a:t>But we pause the state machine replication layer and reconfigure membership if a join, leave or failure occurs.    This is done to make it look as if membership changes were atomic and instantaneous.</a:t>
            </a:r>
          </a:p>
        </p:txBody>
      </p:sp>
      <p:sp>
        <p:nvSpPr>
          <p:cNvPr id="4" name="Footer Placeholder 3">
            <a:extLst>
              <a:ext uri="{FF2B5EF4-FFF2-40B4-BE49-F238E27FC236}">
                <a16:creationId xmlns:a16="http://schemas.microsoft.com/office/drawing/2014/main" id="{959CFF6B-AF12-43FD-9853-6DFA7865B3BE}"/>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5A0F8F1-AEC7-44C6-852F-BC0171FAFD77}"/>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758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Can we build consistent, highly available </a:t>
            </a:r>
            <a:r>
              <a:rPr lang="en-US" dirty="0">
                <a:sym typeface="Symbol" panose="05050102010706020507" pitchFamily="18" charset="2"/>
              </a:rPr>
              <a:t>-services?</a:t>
            </a:r>
            <a:endParaRPr lang="en-US" dirty="0"/>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p:txBody>
          <a:bodyPr>
            <a:normAutofit lnSpcReduction="10000"/>
          </a:bodyPr>
          <a:lstStyle/>
          <a:p>
            <a:r>
              <a:rPr lang="en-US" dirty="0"/>
              <a:t>But in IoT settings, inconsistency is a big problem.  </a:t>
            </a:r>
          </a:p>
          <a:p>
            <a:pPr>
              <a:buFont typeface="Wingdings" panose="05000000000000000000" pitchFamily="2" charset="2"/>
              <a:buChar char="Ø"/>
            </a:pPr>
            <a:r>
              <a:rPr lang="en-US" dirty="0"/>
              <a:t>  IoT systems monitor physical things, like motors and power grids.</a:t>
            </a:r>
          </a:p>
          <a:p>
            <a:pPr>
              <a:buFont typeface="Wingdings" panose="05000000000000000000" pitchFamily="2" charset="2"/>
              <a:buChar char="Ø"/>
            </a:pPr>
            <a:r>
              <a:rPr lang="en-US" dirty="0"/>
              <a:t>  Inconsistencies can be confusing – they might tell us the motor isn’t on,</a:t>
            </a:r>
            <a:br>
              <a:rPr lang="en-US" dirty="0"/>
            </a:br>
            <a:r>
              <a:rPr lang="en-US" dirty="0"/>
              <a:t>    yet in fact it </a:t>
            </a:r>
            <a:r>
              <a:rPr lang="en-US" i="1" dirty="0"/>
              <a:t>is </a:t>
            </a:r>
            <a:r>
              <a:rPr lang="en-US" dirty="0"/>
              <a:t>on.  We don’t want stale IoT data!</a:t>
            </a:r>
          </a:p>
          <a:p>
            <a:pPr>
              <a:buFont typeface="Wingdings" panose="05000000000000000000" pitchFamily="2" charset="2"/>
              <a:buChar char="Ø"/>
            </a:pPr>
            <a:r>
              <a:rPr lang="en-US" dirty="0"/>
              <a:t>  Many people think that IoT requires strong consistency.</a:t>
            </a:r>
          </a:p>
          <a:p>
            <a:endParaRPr lang="en-US" dirty="0"/>
          </a:p>
          <a:p>
            <a:r>
              <a:rPr lang="en-US" dirty="0"/>
              <a:t>Could we build </a:t>
            </a:r>
            <a:r>
              <a:rPr lang="en-US" dirty="0">
                <a:sym typeface="Symbol" panose="05050102010706020507" pitchFamily="18" charset="2"/>
              </a:rPr>
              <a:t>-services</a:t>
            </a:r>
            <a:r>
              <a:rPr lang="en-US" dirty="0"/>
              <a:t> that just replicate the entire state: </a:t>
            </a:r>
            <a:r>
              <a:rPr lang="en-US" b="1" dirty="0"/>
              <a:t>CA</a:t>
            </a:r>
            <a:r>
              <a:rPr lang="en-US" dirty="0"/>
              <a:t> but not </a:t>
            </a:r>
            <a:r>
              <a:rPr lang="en-US" b="1" dirty="0"/>
              <a:t>P</a:t>
            </a:r>
            <a:r>
              <a:rPr lang="en-US" dirty="0"/>
              <a:t>?</a:t>
            </a:r>
          </a:p>
          <a:p>
            <a:pPr>
              <a:buFont typeface="Wingdings" panose="05000000000000000000" pitchFamily="2" charset="2"/>
              <a:buChar char="Ø"/>
            </a:pPr>
            <a:r>
              <a:rPr lang="en-US" dirty="0"/>
              <a:t>  If they </a:t>
            </a:r>
            <a:r>
              <a:rPr lang="en-US" dirty="0">
                <a:sym typeface="Symbol" panose="05050102010706020507" pitchFamily="18" charset="2"/>
              </a:rPr>
              <a:t>don’t depend on a second layer of services, </a:t>
            </a:r>
            <a:r>
              <a:rPr lang="en-US" b="1" dirty="0">
                <a:sym typeface="Symbol" panose="05050102010706020507" pitchFamily="18" charset="2"/>
              </a:rPr>
              <a:t>P</a:t>
            </a:r>
            <a:r>
              <a:rPr lang="en-US" dirty="0">
                <a:sym typeface="Symbol" panose="05050102010706020507" pitchFamily="18" charset="2"/>
              </a:rPr>
              <a:t> won’t arise.</a:t>
            </a:r>
            <a:endParaRPr lang="en-US" dirty="0"/>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619748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Virtual synchrony: Managed Groups</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40</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a:stCxn id="42" idx="5"/>
          </p:cNvCxnSpPr>
          <p:nvPr/>
        </p:nvCxnSpPr>
        <p:spPr>
          <a:xfrm>
            <a:off x="7807456" y="4699209"/>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3110AC-2405-4E9E-8147-15969052E342}"/>
              </a:ext>
            </a:extLst>
          </p:cNvPr>
          <p:cNvSpPr txBox="1"/>
          <p:nvPr/>
        </p:nvSpPr>
        <p:spPr>
          <a:xfrm>
            <a:off x="1247230" y="4357657"/>
            <a:ext cx="2404420" cy="369332"/>
          </a:xfrm>
          <a:prstGeom prst="rect">
            <a:avLst/>
          </a:prstGeom>
          <a:noFill/>
        </p:spPr>
        <p:txBody>
          <a:bodyPr wrap="square" rtlCol="0">
            <a:spAutoFit/>
          </a:bodyPr>
          <a:lstStyle/>
          <a:p>
            <a:r>
              <a:rPr lang="en-US" b="1" i="1" dirty="0"/>
              <a:t>TIME  </a:t>
            </a:r>
          </a:p>
        </p:txBody>
      </p:sp>
      <p:cxnSp>
        <p:nvCxnSpPr>
          <p:cNvPr id="14" name="Straight Arrow Connector 13">
            <a:extLst>
              <a:ext uri="{FF2B5EF4-FFF2-40B4-BE49-F238E27FC236}">
                <a16:creationId xmlns:a16="http://schemas.microsoft.com/office/drawing/2014/main" id="{DA1D836D-F14C-4F90-A3AA-6D614F2FE954}"/>
              </a:ext>
            </a:extLst>
          </p:cNvPr>
          <p:cNvCxnSpPr/>
          <p:nvPr/>
        </p:nvCxnSpPr>
        <p:spPr>
          <a:xfrm>
            <a:off x="1335738" y="4721680"/>
            <a:ext cx="587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D49A852-5B77-456C-B77F-AC73B583108A}"/>
              </a:ext>
            </a:extLst>
          </p:cNvPr>
          <p:cNvPicPr>
            <a:picLocks noChangeAspect="1"/>
          </p:cNvPicPr>
          <p:nvPr/>
        </p:nvPicPr>
        <p:blipFill>
          <a:blip r:embed="rId3"/>
          <a:stretch>
            <a:fillRect/>
          </a:stretch>
        </p:blipFill>
        <p:spPr>
          <a:xfrm>
            <a:off x="1773557" y="2969534"/>
            <a:ext cx="140220" cy="134124"/>
          </a:xfrm>
          <a:prstGeom prst="rect">
            <a:avLst/>
          </a:prstGeom>
        </p:spPr>
      </p:pic>
      <p:pic>
        <p:nvPicPr>
          <p:cNvPr id="74" name="Picture 73">
            <a:extLst>
              <a:ext uri="{FF2B5EF4-FFF2-40B4-BE49-F238E27FC236}">
                <a16:creationId xmlns:a16="http://schemas.microsoft.com/office/drawing/2014/main" id="{955EF49D-6696-444B-B4CA-10100F321381}"/>
              </a:ext>
            </a:extLst>
          </p:cNvPr>
          <p:cNvPicPr>
            <a:picLocks noChangeAspect="1"/>
          </p:cNvPicPr>
          <p:nvPr/>
        </p:nvPicPr>
        <p:blipFill>
          <a:blip r:embed="rId3"/>
          <a:stretch>
            <a:fillRect/>
          </a:stretch>
        </p:blipFill>
        <p:spPr>
          <a:xfrm>
            <a:off x="1782542" y="3274499"/>
            <a:ext cx="140220" cy="134124"/>
          </a:xfrm>
          <a:prstGeom prst="rect">
            <a:avLst/>
          </a:prstGeom>
        </p:spPr>
      </p:pic>
      <p:pic>
        <p:nvPicPr>
          <p:cNvPr id="88" name="Picture 87">
            <a:extLst>
              <a:ext uri="{FF2B5EF4-FFF2-40B4-BE49-F238E27FC236}">
                <a16:creationId xmlns:a16="http://schemas.microsoft.com/office/drawing/2014/main" id="{C32D5D4C-B31B-4642-84E5-D5A869CAFC48}"/>
              </a:ext>
            </a:extLst>
          </p:cNvPr>
          <p:cNvPicPr>
            <a:picLocks noChangeAspect="1"/>
          </p:cNvPicPr>
          <p:nvPr/>
        </p:nvPicPr>
        <p:blipFill>
          <a:blip r:embed="rId3"/>
          <a:stretch>
            <a:fillRect/>
          </a:stretch>
        </p:blipFill>
        <p:spPr>
          <a:xfrm>
            <a:off x="5295760" y="2979541"/>
            <a:ext cx="140220" cy="134124"/>
          </a:xfrm>
          <a:prstGeom prst="rect">
            <a:avLst/>
          </a:prstGeom>
        </p:spPr>
      </p:pic>
      <p:pic>
        <p:nvPicPr>
          <p:cNvPr id="89" name="Picture 88">
            <a:extLst>
              <a:ext uri="{FF2B5EF4-FFF2-40B4-BE49-F238E27FC236}">
                <a16:creationId xmlns:a16="http://schemas.microsoft.com/office/drawing/2014/main" id="{BB3B9AFF-EFD8-4743-9AF3-FD1577FFC05F}"/>
              </a:ext>
            </a:extLst>
          </p:cNvPr>
          <p:cNvPicPr>
            <a:picLocks noChangeAspect="1"/>
          </p:cNvPicPr>
          <p:nvPr/>
        </p:nvPicPr>
        <p:blipFill>
          <a:blip r:embed="rId3"/>
          <a:stretch>
            <a:fillRect/>
          </a:stretch>
        </p:blipFill>
        <p:spPr>
          <a:xfrm>
            <a:off x="5304745" y="3285299"/>
            <a:ext cx="140220" cy="134124"/>
          </a:xfrm>
          <a:prstGeom prst="rect">
            <a:avLst/>
          </a:prstGeom>
        </p:spPr>
      </p:pic>
      <p:pic>
        <p:nvPicPr>
          <p:cNvPr id="91" name="Picture 90">
            <a:extLst>
              <a:ext uri="{FF2B5EF4-FFF2-40B4-BE49-F238E27FC236}">
                <a16:creationId xmlns:a16="http://schemas.microsoft.com/office/drawing/2014/main" id="{D6DAD4D4-B18D-41BC-BCB9-C552578ED470}"/>
              </a:ext>
            </a:extLst>
          </p:cNvPr>
          <p:cNvPicPr>
            <a:picLocks noChangeAspect="1"/>
          </p:cNvPicPr>
          <p:nvPr/>
        </p:nvPicPr>
        <p:blipFill>
          <a:blip r:embed="rId3"/>
          <a:stretch>
            <a:fillRect/>
          </a:stretch>
        </p:blipFill>
        <p:spPr>
          <a:xfrm>
            <a:off x="5304745" y="4334364"/>
            <a:ext cx="140220" cy="134124"/>
          </a:xfrm>
          <a:prstGeom prst="rect">
            <a:avLst/>
          </a:prstGeom>
        </p:spPr>
      </p:pic>
      <p:pic>
        <p:nvPicPr>
          <p:cNvPr id="92" name="Picture 91">
            <a:extLst>
              <a:ext uri="{FF2B5EF4-FFF2-40B4-BE49-F238E27FC236}">
                <a16:creationId xmlns:a16="http://schemas.microsoft.com/office/drawing/2014/main" id="{547F156A-8DD0-47B4-86E9-C54619059154}"/>
              </a:ext>
            </a:extLst>
          </p:cNvPr>
          <p:cNvPicPr>
            <a:picLocks noChangeAspect="1"/>
          </p:cNvPicPr>
          <p:nvPr/>
        </p:nvPicPr>
        <p:blipFill>
          <a:blip r:embed="rId3"/>
          <a:stretch>
            <a:fillRect/>
          </a:stretch>
        </p:blipFill>
        <p:spPr>
          <a:xfrm>
            <a:off x="5286978" y="3691125"/>
            <a:ext cx="140220" cy="134124"/>
          </a:xfrm>
          <a:prstGeom prst="rect">
            <a:avLst/>
          </a:prstGeom>
        </p:spPr>
      </p:pic>
      <p:pic>
        <p:nvPicPr>
          <p:cNvPr id="93" name="Picture 92">
            <a:extLst>
              <a:ext uri="{FF2B5EF4-FFF2-40B4-BE49-F238E27FC236}">
                <a16:creationId xmlns:a16="http://schemas.microsoft.com/office/drawing/2014/main" id="{587FACD0-0918-4B6E-A1AD-E348E33E14F4}"/>
              </a:ext>
            </a:extLst>
          </p:cNvPr>
          <p:cNvPicPr>
            <a:picLocks noChangeAspect="1"/>
          </p:cNvPicPr>
          <p:nvPr/>
        </p:nvPicPr>
        <p:blipFill>
          <a:blip r:embed="rId3"/>
          <a:stretch>
            <a:fillRect/>
          </a:stretch>
        </p:blipFill>
        <p:spPr>
          <a:xfrm>
            <a:off x="5296588" y="4021250"/>
            <a:ext cx="140220" cy="134124"/>
          </a:xfrm>
          <a:prstGeom prst="rect">
            <a:avLst/>
          </a:prstGeom>
        </p:spPr>
      </p:pic>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16FB8D53-45F2-4004-AC24-B029EB11C8B1}"/>
              </a:ext>
            </a:extLst>
          </p:cNvPr>
          <p:cNvPicPr>
            <a:picLocks noChangeAspect="1"/>
          </p:cNvPicPr>
          <p:nvPr/>
        </p:nvPicPr>
        <p:blipFill>
          <a:blip r:embed="rId3"/>
          <a:stretch>
            <a:fillRect/>
          </a:stretch>
        </p:blipFill>
        <p:spPr>
          <a:xfrm>
            <a:off x="7633347" y="4637207"/>
            <a:ext cx="140220" cy="134124"/>
          </a:xfrm>
          <a:prstGeom prst="rect">
            <a:avLst/>
          </a:prstGeom>
        </p:spPr>
      </p:pic>
    </p:spTree>
    <p:extLst>
      <p:ext uri="{BB962C8B-B14F-4D97-AF65-F5344CB8AC3E}">
        <p14:creationId xmlns:p14="http://schemas.microsoft.com/office/powerpoint/2010/main" val="31964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xplosion: 8 Points 86">
            <a:extLst>
              <a:ext uri="{FF2B5EF4-FFF2-40B4-BE49-F238E27FC236}">
                <a16:creationId xmlns:a16="http://schemas.microsoft.com/office/drawing/2014/main" id="{FE48EEAA-ED0A-42B5-9B25-23BC444CA222}"/>
              </a:ext>
            </a:extLst>
          </p:cNvPr>
          <p:cNvSpPr/>
          <p:nvPr/>
        </p:nvSpPr>
        <p:spPr>
          <a:xfrm>
            <a:off x="6682796" y="2723858"/>
            <a:ext cx="481136" cy="44509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54388-557B-4D48-9479-797E7CB033C3}"/>
              </a:ext>
            </a:extLst>
          </p:cNvPr>
          <p:cNvSpPr>
            <a:spLocks noGrp="1"/>
          </p:cNvSpPr>
          <p:nvPr>
            <p:ph type="title"/>
          </p:nvPr>
        </p:nvSpPr>
        <p:spPr/>
        <p:txBody>
          <a:bodyPr/>
          <a:lstStyle/>
          <a:p>
            <a:r>
              <a:rPr lang="en-US" dirty="0"/>
              <a:t>Virtual synchrony: Managed Groups</a:t>
            </a:r>
          </a:p>
        </p:txBody>
      </p:sp>
      <p:sp>
        <p:nvSpPr>
          <p:cNvPr id="3" name="Content Placeholder 2">
            <a:extLst>
              <a:ext uri="{FF2B5EF4-FFF2-40B4-BE49-F238E27FC236}">
                <a16:creationId xmlns:a16="http://schemas.microsoft.com/office/drawing/2014/main" id="{C4C42791-40F6-4309-926A-0C9D4BDC6070}"/>
              </a:ext>
            </a:extLst>
          </p:cNvPr>
          <p:cNvSpPr>
            <a:spLocks noGrp="1"/>
          </p:cNvSpPr>
          <p:nvPr>
            <p:ph idx="1"/>
          </p:nvPr>
        </p:nvSpPr>
        <p:spPr/>
        <p:txBody>
          <a:bodyPr>
            <a:normAutofit/>
          </a:bodyPr>
          <a:lstStyle/>
          <a:p>
            <a:r>
              <a:rPr lang="en-US" dirty="0"/>
              <a:t>Epoch: A period from one membership view until the next one.</a:t>
            </a:r>
          </a:p>
          <a:p>
            <a:endParaRPr lang="en-US" dirty="0"/>
          </a:p>
          <a:p>
            <a:endParaRPr lang="en-US" dirty="0"/>
          </a:p>
          <a:p>
            <a:endParaRPr lang="en-US" dirty="0"/>
          </a:p>
          <a:p>
            <a:endParaRPr lang="en-US" dirty="0"/>
          </a:p>
          <a:p>
            <a:r>
              <a:rPr lang="en-US" dirty="0"/>
              <a:t>Joins, failures are “clean”, state is transferred to joining members</a:t>
            </a:r>
          </a:p>
          <a:p>
            <a:r>
              <a:rPr lang="en-US" dirty="0"/>
              <a:t>Multicasts reach all members, delay is minimal, and order is identical…</a:t>
            </a:r>
          </a:p>
        </p:txBody>
      </p:sp>
      <p:sp>
        <p:nvSpPr>
          <p:cNvPr id="4" name="Footer Placeholder 3">
            <a:extLst>
              <a:ext uri="{FF2B5EF4-FFF2-40B4-BE49-F238E27FC236}">
                <a16:creationId xmlns:a16="http://schemas.microsoft.com/office/drawing/2014/main" id="{3A3664C6-EB9E-41CE-8194-F7EB864CD53E}"/>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DE07EBF-6343-4D3A-9CF2-7A27385EA2C3}"/>
              </a:ext>
            </a:extLst>
          </p:cNvPr>
          <p:cNvSpPr>
            <a:spLocks noGrp="1"/>
          </p:cNvSpPr>
          <p:nvPr>
            <p:ph type="sldNum" sz="quarter" idx="12"/>
          </p:nvPr>
        </p:nvSpPr>
        <p:spPr/>
        <p:txBody>
          <a:bodyPr/>
          <a:lstStyle/>
          <a:p>
            <a:fld id="{3C974458-8A97-4835-BF79-1FB6D7856C21}" type="slidenum">
              <a:rPr lang="en-US" smtClean="0"/>
              <a:t>41</a:t>
            </a:fld>
            <a:endParaRPr lang="en-US"/>
          </a:p>
        </p:txBody>
      </p:sp>
      <p:cxnSp>
        <p:nvCxnSpPr>
          <p:cNvPr id="6" name="Straight Arrow Connector 5">
            <a:extLst>
              <a:ext uri="{FF2B5EF4-FFF2-40B4-BE49-F238E27FC236}">
                <a16:creationId xmlns:a16="http://schemas.microsoft.com/office/drawing/2014/main" id="{6C42F69F-3246-41FC-B0EF-25B3F2A4532F}"/>
              </a:ext>
            </a:extLst>
          </p:cNvPr>
          <p:cNvCxnSpPr>
            <a:cxnSpLocks/>
          </p:cNvCxnSpPr>
          <p:nvPr/>
        </p:nvCxnSpPr>
        <p:spPr>
          <a:xfrm flipV="1">
            <a:off x="5414452" y="4394686"/>
            <a:ext cx="5032263" cy="20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D9D372-4907-40EE-9880-84A511D9B627}"/>
              </a:ext>
            </a:extLst>
          </p:cNvPr>
          <p:cNvCxnSpPr>
            <a:cxnSpLocks/>
          </p:cNvCxnSpPr>
          <p:nvPr/>
        </p:nvCxnSpPr>
        <p:spPr>
          <a:xfrm flipV="1">
            <a:off x="5545940" y="3759208"/>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C95B56-451F-4068-A375-C978A22848E9}"/>
              </a:ext>
            </a:extLst>
          </p:cNvPr>
          <p:cNvCxnSpPr>
            <a:cxnSpLocks/>
          </p:cNvCxnSpPr>
          <p:nvPr/>
        </p:nvCxnSpPr>
        <p:spPr>
          <a:xfrm flipV="1">
            <a:off x="1983545" y="2998426"/>
            <a:ext cx="4869506" cy="25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0801CE6-470B-482A-BF6E-B962232DDC57}"/>
              </a:ext>
            </a:extLst>
          </p:cNvPr>
          <p:cNvCxnSpPr>
            <a:cxnSpLocks/>
          </p:cNvCxnSpPr>
          <p:nvPr/>
        </p:nvCxnSpPr>
        <p:spPr>
          <a:xfrm>
            <a:off x="7807456" y="4945155"/>
            <a:ext cx="2639259" cy="22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237D-7052-4471-B8A3-19C2D39175B7}"/>
              </a:ext>
            </a:extLst>
          </p:cNvPr>
          <p:cNvSpPr txBox="1"/>
          <p:nvPr/>
        </p:nvSpPr>
        <p:spPr>
          <a:xfrm>
            <a:off x="726643" y="2784868"/>
            <a:ext cx="520587" cy="369332"/>
          </a:xfrm>
          <a:prstGeom prst="rect">
            <a:avLst/>
          </a:prstGeom>
          <a:noFill/>
        </p:spPr>
        <p:txBody>
          <a:bodyPr wrap="square" rtlCol="0">
            <a:spAutoFit/>
          </a:bodyPr>
          <a:lstStyle/>
          <a:p>
            <a:pPr algn="r"/>
            <a:r>
              <a:rPr lang="en-US" b="1" dirty="0"/>
              <a:t>P</a:t>
            </a:r>
          </a:p>
        </p:txBody>
      </p:sp>
      <p:sp>
        <p:nvSpPr>
          <p:cNvPr id="11" name="TextBox 10">
            <a:extLst>
              <a:ext uri="{FF2B5EF4-FFF2-40B4-BE49-F238E27FC236}">
                <a16:creationId xmlns:a16="http://schemas.microsoft.com/office/drawing/2014/main" id="{B150605D-082D-43C8-A4BD-3E719E269ED2}"/>
              </a:ext>
            </a:extLst>
          </p:cNvPr>
          <p:cNvSpPr txBox="1"/>
          <p:nvPr/>
        </p:nvSpPr>
        <p:spPr>
          <a:xfrm>
            <a:off x="745718" y="3161151"/>
            <a:ext cx="520587" cy="369332"/>
          </a:xfrm>
          <a:prstGeom prst="rect">
            <a:avLst/>
          </a:prstGeom>
          <a:noFill/>
        </p:spPr>
        <p:txBody>
          <a:bodyPr wrap="square" rtlCol="0">
            <a:spAutoFit/>
          </a:bodyPr>
          <a:lstStyle/>
          <a:p>
            <a:pPr algn="r"/>
            <a:r>
              <a:rPr lang="en-US" b="1" dirty="0"/>
              <a:t>Q</a:t>
            </a:r>
          </a:p>
        </p:txBody>
      </p:sp>
      <p:cxnSp>
        <p:nvCxnSpPr>
          <p:cNvPr id="16" name="Straight Arrow Connector 15">
            <a:extLst>
              <a:ext uri="{FF2B5EF4-FFF2-40B4-BE49-F238E27FC236}">
                <a16:creationId xmlns:a16="http://schemas.microsoft.com/office/drawing/2014/main" id="{D6EE4EFA-9543-4833-9C53-4D2B1687A5D4}"/>
              </a:ext>
            </a:extLst>
          </p:cNvPr>
          <p:cNvCxnSpPr>
            <a:cxnSpLocks/>
          </p:cNvCxnSpPr>
          <p:nvPr/>
        </p:nvCxnSpPr>
        <p:spPr>
          <a:xfrm flipV="1">
            <a:off x="5545940" y="4086203"/>
            <a:ext cx="4857531" cy="11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2C238B-52F8-480A-A83B-674744AA451E}"/>
              </a:ext>
            </a:extLst>
          </p:cNvPr>
          <p:cNvCxnSpPr>
            <a:cxnSpLocks/>
          </p:cNvCxnSpPr>
          <p:nvPr/>
        </p:nvCxnSpPr>
        <p:spPr>
          <a:xfrm>
            <a:off x="1983545" y="3345817"/>
            <a:ext cx="8443698" cy="12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B4941-EE03-4201-AF2E-87248BA83422}"/>
              </a:ext>
            </a:extLst>
          </p:cNvPr>
          <p:cNvSpPr txBox="1"/>
          <p:nvPr/>
        </p:nvSpPr>
        <p:spPr>
          <a:xfrm>
            <a:off x="4634529" y="3505693"/>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35C0F28C-D5A5-4DA9-8920-4BF71532472A}"/>
              </a:ext>
            </a:extLst>
          </p:cNvPr>
          <p:cNvSpPr txBox="1"/>
          <p:nvPr/>
        </p:nvSpPr>
        <p:spPr>
          <a:xfrm>
            <a:off x="4663462" y="3848907"/>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AF72406D-F8DC-47E4-9B7C-9A3FD008914D}"/>
              </a:ext>
            </a:extLst>
          </p:cNvPr>
          <p:cNvSpPr txBox="1"/>
          <p:nvPr/>
        </p:nvSpPr>
        <p:spPr>
          <a:xfrm>
            <a:off x="4637170" y="4155374"/>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348AE0AD-F7A7-42F7-B11E-E5F1DBFE99FF}"/>
              </a:ext>
            </a:extLst>
          </p:cNvPr>
          <p:cNvSpPr txBox="1"/>
          <p:nvPr/>
        </p:nvSpPr>
        <p:spPr>
          <a:xfrm>
            <a:off x="7088771" y="4593889"/>
            <a:ext cx="520587" cy="369332"/>
          </a:xfrm>
          <a:prstGeom prst="rect">
            <a:avLst/>
          </a:prstGeom>
          <a:noFill/>
        </p:spPr>
        <p:txBody>
          <a:bodyPr wrap="square" rtlCol="0">
            <a:spAutoFit/>
          </a:bodyPr>
          <a:lstStyle/>
          <a:p>
            <a:pPr algn="r"/>
            <a:r>
              <a:rPr lang="en-US" b="1" dirty="0"/>
              <a:t>U</a:t>
            </a:r>
          </a:p>
        </p:txBody>
      </p:sp>
      <p:sp>
        <p:nvSpPr>
          <p:cNvPr id="40" name="Oval 39">
            <a:extLst>
              <a:ext uri="{FF2B5EF4-FFF2-40B4-BE49-F238E27FC236}">
                <a16:creationId xmlns:a16="http://schemas.microsoft.com/office/drawing/2014/main" id="{9921832A-1173-4690-BED1-769B2D02F081}"/>
              </a:ext>
            </a:extLst>
          </p:cNvPr>
          <p:cNvSpPr/>
          <p:nvPr/>
        </p:nvSpPr>
        <p:spPr>
          <a:xfrm>
            <a:off x="1702191" y="2784868"/>
            <a:ext cx="281354" cy="8200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863B0D-DC56-4342-9B72-0749997F937F}"/>
              </a:ext>
            </a:extLst>
          </p:cNvPr>
          <p:cNvSpPr/>
          <p:nvPr/>
        </p:nvSpPr>
        <p:spPr>
          <a:xfrm>
            <a:off x="5222161" y="2788964"/>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C147D5C-4AF7-4240-BE7F-F8681B0D6C37}"/>
              </a:ext>
            </a:extLst>
          </p:cNvPr>
          <p:cNvSpPr/>
          <p:nvPr/>
        </p:nvSpPr>
        <p:spPr>
          <a:xfrm>
            <a:off x="7554720" y="3160431"/>
            <a:ext cx="296099" cy="180279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0DD726-11CD-4D27-9ED1-7C234FC0A6AA}"/>
              </a:ext>
            </a:extLst>
          </p:cNvPr>
          <p:cNvSpPr/>
          <p:nvPr/>
        </p:nvSpPr>
        <p:spPr>
          <a:xfrm>
            <a:off x="6710638" y="3128680"/>
            <a:ext cx="284826" cy="1421399"/>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E12ED5C1-71DE-4E13-9F89-CC416838E53B}"/>
              </a:ext>
            </a:extLst>
          </p:cNvPr>
          <p:cNvCxnSpPr>
            <a:cxnSpLocks/>
          </p:cNvCxnSpPr>
          <p:nvPr/>
        </p:nvCxnSpPr>
        <p:spPr>
          <a:xfrm>
            <a:off x="2285154" y="3052578"/>
            <a:ext cx="23035" cy="293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6C9F6FF-AAEF-402C-B6A5-98D39728685C}"/>
              </a:ext>
            </a:extLst>
          </p:cNvPr>
          <p:cNvCxnSpPr>
            <a:cxnSpLocks/>
          </p:cNvCxnSpPr>
          <p:nvPr/>
        </p:nvCxnSpPr>
        <p:spPr>
          <a:xfrm>
            <a:off x="3040086" y="3023686"/>
            <a:ext cx="35348" cy="334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E6AE44E-09F2-4E3C-BD3B-562E6260CF55}"/>
              </a:ext>
            </a:extLst>
          </p:cNvPr>
          <p:cNvCxnSpPr>
            <a:cxnSpLocks/>
          </p:cNvCxnSpPr>
          <p:nvPr/>
        </p:nvCxnSpPr>
        <p:spPr>
          <a:xfrm>
            <a:off x="4720945" y="3052578"/>
            <a:ext cx="0" cy="3317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D088307-221E-440F-8222-A3F9ABA4C43E}"/>
              </a:ext>
            </a:extLst>
          </p:cNvPr>
          <p:cNvCxnSpPr>
            <a:cxnSpLocks/>
          </p:cNvCxnSpPr>
          <p:nvPr/>
        </p:nvCxnSpPr>
        <p:spPr>
          <a:xfrm flipV="1">
            <a:off x="3836623" y="2998427"/>
            <a:ext cx="0" cy="297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A0DCD90-DC95-4332-B256-048231655521}"/>
              </a:ext>
            </a:extLst>
          </p:cNvPr>
          <p:cNvCxnSpPr>
            <a:cxnSpLocks/>
          </p:cNvCxnSpPr>
          <p:nvPr/>
        </p:nvCxnSpPr>
        <p:spPr>
          <a:xfrm>
            <a:off x="5788705" y="2981807"/>
            <a:ext cx="75605" cy="365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E702B2F-FA88-4C2A-897E-306D66D1733C}"/>
              </a:ext>
            </a:extLst>
          </p:cNvPr>
          <p:cNvCxnSpPr>
            <a:cxnSpLocks/>
          </p:cNvCxnSpPr>
          <p:nvPr/>
        </p:nvCxnSpPr>
        <p:spPr>
          <a:xfrm>
            <a:off x="5796460" y="3013132"/>
            <a:ext cx="84720" cy="7887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A3DAE33-EDF4-49B7-9408-B224BEA85AD2}"/>
              </a:ext>
            </a:extLst>
          </p:cNvPr>
          <p:cNvCxnSpPr>
            <a:cxnSpLocks/>
          </p:cNvCxnSpPr>
          <p:nvPr/>
        </p:nvCxnSpPr>
        <p:spPr>
          <a:xfrm>
            <a:off x="5793834" y="3054290"/>
            <a:ext cx="121904" cy="103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CAB8FF-B5D9-41E9-8ABE-0964B22EF743}"/>
              </a:ext>
            </a:extLst>
          </p:cNvPr>
          <p:cNvCxnSpPr>
            <a:cxnSpLocks/>
          </p:cNvCxnSpPr>
          <p:nvPr/>
        </p:nvCxnSpPr>
        <p:spPr>
          <a:xfrm>
            <a:off x="5792631" y="2969534"/>
            <a:ext cx="88549" cy="14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FE6749E-12BC-460E-ACF4-E4C210D49C51}"/>
              </a:ext>
            </a:extLst>
          </p:cNvPr>
          <p:cNvCxnSpPr>
            <a:cxnSpLocks/>
          </p:cNvCxnSpPr>
          <p:nvPr/>
        </p:nvCxnSpPr>
        <p:spPr>
          <a:xfrm>
            <a:off x="8024928" y="3340093"/>
            <a:ext cx="15655" cy="4082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42F53C-C731-4DF2-94A1-9EB7E2D29D76}"/>
              </a:ext>
            </a:extLst>
          </p:cNvPr>
          <p:cNvCxnSpPr>
            <a:cxnSpLocks/>
          </p:cNvCxnSpPr>
          <p:nvPr/>
        </p:nvCxnSpPr>
        <p:spPr>
          <a:xfrm>
            <a:off x="8024928" y="3366881"/>
            <a:ext cx="55292" cy="7128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1DDEE87-5ABB-4356-98A9-172C613AF3F0}"/>
              </a:ext>
            </a:extLst>
          </p:cNvPr>
          <p:cNvCxnSpPr>
            <a:cxnSpLocks/>
          </p:cNvCxnSpPr>
          <p:nvPr/>
        </p:nvCxnSpPr>
        <p:spPr>
          <a:xfrm>
            <a:off x="8069922" y="3408039"/>
            <a:ext cx="53015" cy="975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2091A4B-DDB4-48B0-91FF-029116DB42DA}"/>
              </a:ext>
            </a:extLst>
          </p:cNvPr>
          <p:cNvCxnSpPr>
            <a:cxnSpLocks/>
          </p:cNvCxnSpPr>
          <p:nvPr/>
        </p:nvCxnSpPr>
        <p:spPr>
          <a:xfrm>
            <a:off x="8040583" y="3323283"/>
            <a:ext cx="79316" cy="1375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61D4DD4-AB11-419E-91FB-6C969B7C0B61}"/>
              </a:ext>
            </a:extLst>
          </p:cNvPr>
          <p:cNvGrpSpPr/>
          <p:nvPr/>
        </p:nvGrpSpPr>
        <p:grpSpPr>
          <a:xfrm>
            <a:off x="8897054" y="3320555"/>
            <a:ext cx="45653" cy="1378654"/>
            <a:chOff x="8897054" y="3714450"/>
            <a:chExt cx="45653" cy="1378654"/>
          </a:xfrm>
        </p:grpSpPr>
        <p:cxnSp>
          <p:nvCxnSpPr>
            <p:cNvPr id="64" name="Straight Arrow Connector 63">
              <a:extLst>
                <a:ext uri="{FF2B5EF4-FFF2-40B4-BE49-F238E27FC236}">
                  <a16:creationId xmlns:a16="http://schemas.microsoft.com/office/drawing/2014/main" id="{16993BA1-F4BA-48F5-9193-584F527ABDE0}"/>
                </a:ext>
              </a:extLst>
            </p:cNvPr>
            <p:cNvCxnSpPr>
              <a:cxnSpLocks/>
            </p:cNvCxnSpPr>
            <p:nvPr/>
          </p:nvCxnSpPr>
          <p:spPr>
            <a:xfrm>
              <a:off x="8912984" y="3731260"/>
              <a:ext cx="29723" cy="39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560E7B9-F2ED-4C47-BE45-D468504BE3DD}"/>
                </a:ext>
              </a:extLst>
            </p:cNvPr>
            <p:cNvCxnSpPr>
              <a:cxnSpLocks/>
            </p:cNvCxnSpPr>
            <p:nvPr/>
          </p:nvCxnSpPr>
          <p:spPr>
            <a:xfrm>
              <a:off x="8912984" y="3758048"/>
              <a:ext cx="10906" cy="693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D80EF11-EECA-4E72-BC2F-F4ADCC44ED1A}"/>
                </a:ext>
              </a:extLst>
            </p:cNvPr>
            <p:cNvCxnSpPr>
              <a:cxnSpLocks/>
            </p:cNvCxnSpPr>
            <p:nvPr/>
          </p:nvCxnSpPr>
          <p:spPr>
            <a:xfrm>
              <a:off x="8897054" y="3769461"/>
              <a:ext cx="45653" cy="1002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6C243B8-BF83-4070-B376-3542CC335F4C}"/>
                </a:ext>
              </a:extLst>
            </p:cNvPr>
            <p:cNvCxnSpPr>
              <a:cxnSpLocks/>
            </p:cNvCxnSpPr>
            <p:nvPr/>
          </p:nvCxnSpPr>
          <p:spPr>
            <a:xfrm>
              <a:off x="8918897" y="3714450"/>
              <a:ext cx="8863" cy="137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AB5AA9F-8926-45F8-B51A-CDB7C5A421FD}"/>
              </a:ext>
            </a:extLst>
          </p:cNvPr>
          <p:cNvGrpSpPr/>
          <p:nvPr/>
        </p:nvGrpSpPr>
        <p:grpSpPr>
          <a:xfrm flipV="1">
            <a:off x="8417384" y="3384355"/>
            <a:ext cx="37109" cy="1326089"/>
            <a:chOff x="8905599" y="3724181"/>
            <a:chExt cx="37109" cy="1326089"/>
          </a:xfrm>
        </p:grpSpPr>
        <p:cxnSp>
          <p:nvCxnSpPr>
            <p:cNvPr id="70" name="Straight Arrow Connector 69">
              <a:extLst>
                <a:ext uri="{FF2B5EF4-FFF2-40B4-BE49-F238E27FC236}">
                  <a16:creationId xmlns:a16="http://schemas.microsoft.com/office/drawing/2014/main" id="{9B36827D-6894-4AAC-BD0D-AA2705DB76D4}"/>
                </a:ext>
              </a:extLst>
            </p:cNvPr>
            <p:cNvCxnSpPr>
              <a:cxnSpLocks/>
            </p:cNvCxnSpPr>
            <p:nvPr/>
          </p:nvCxnSpPr>
          <p:spPr>
            <a:xfrm>
              <a:off x="8912984" y="3731259"/>
              <a:ext cx="29724" cy="26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87AD213-57DC-4084-B5B3-4BC54D69B44F}"/>
                </a:ext>
              </a:extLst>
            </p:cNvPr>
            <p:cNvCxnSpPr>
              <a:cxnSpLocks/>
            </p:cNvCxnSpPr>
            <p:nvPr/>
          </p:nvCxnSpPr>
          <p:spPr>
            <a:xfrm>
              <a:off x="8912984" y="3758047"/>
              <a:ext cx="0" cy="883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6A35E03-09E3-4C08-8789-697CFBF229F1}"/>
                </a:ext>
              </a:extLst>
            </p:cNvPr>
            <p:cNvCxnSpPr>
              <a:cxnSpLocks/>
            </p:cNvCxnSpPr>
            <p:nvPr/>
          </p:nvCxnSpPr>
          <p:spPr>
            <a:xfrm>
              <a:off x="8908637" y="3724181"/>
              <a:ext cx="34071" cy="5883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F0E11B7-EB0E-417A-91FB-ADB680ECEEF8}"/>
                </a:ext>
              </a:extLst>
            </p:cNvPr>
            <p:cNvCxnSpPr>
              <a:cxnSpLocks/>
            </p:cNvCxnSpPr>
            <p:nvPr/>
          </p:nvCxnSpPr>
          <p:spPr>
            <a:xfrm>
              <a:off x="8905599" y="3735416"/>
              <a:ext cx="22658" cy="1314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0F189EA0-DF5D-4258-A60B-1B38DAFEC838}"/>
              </a:ext>
            </a:extLst>
          </p:cNvPr>
          <p:cNvCxnSpPr>
            <a:cxnSpLocks/>
          </p:cNvCxnSpPr>
          <p:nvPr/>
        </p:nvCxnSpPr>
        <p:spPr>
          <a:xfrm flipV="1">
            <a:off x="6293443" y="4122097"/>
            <a:ext cx="53056" cy="2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7A1E103-EC71-4B83-8364-F72B2E8575C8}"/>
              </a:ext>
            </a:extLst>
          </p:cNvPr>
          <p:cNvCxnSpPr>
            <a:cxnSpLocks/>
          </p:cNvCxnSpPr>
          <p:nvPr/>
        </p:nvCxnSpPr>
        <p:spPr>
          <a:xfrm flipV="1">
            <a:off x="6293443" y="3801849"/>
            <a:ext cx="59077" cy="597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E5D1DD-E0BF-48C5-B59C-BD7203B3E44F}"/>
              </a:ext>
            </a:extLst>
          </p:cNvPr>
          <p:cNvCxnSpPr>
            <a:cxnSpLocks/>
          </p:cNvCxnSpPr>
          <p:nvPr/>
        </p:nvCxnSpPr>
        <p:spPr>
          <a:xfrm flipV="1">
            <a:off x="6306526" y="3375566"/>
            <a:ext cx="48241" cy="10258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F2D39-2453-4ECA-9B47-1955C5CF01BC}"/>
              </a:ext>
            </a:extLst>
          </p:cNvPr>
          <p:cNvCxnSpPr>
            <a:cxnSpLocks/>
          </p:cNvCxnSpPr>
          <p:nvPr/>
        </p:nvCxnSpPr>
        <p:spPr>
          <a:xfrm flipV="1">
            <a:off x="6295030" y="3011056"/>
            <a:ext cx="52464" cy="1363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9AD4597-44D6-4741-ACD7-3079DF1FA71B}"/>
              </a:ext>
            </a:extLst>
          </p:cNvPr>
          <p:cNvCxnSpPr>
            <a:cxnSpLocks/>
          </p:cNvCxnSpPr>
          <p:nvPr/>
        </p:nvCxnSpPr>
        <p:spPr>
          <a:xfrm flipV="1">
            <a:off x="7096068" y="4122097"/>
            <a:ext cx="45381" cy="3061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8217846-905F-4DE0-9C86-506E0F9D9FBA}"/>
              </a:ext>
            </a:extLst>
          </p:cNvPr>
          <p:cNvCxnSpPr>
            <a:cxnSpLocks/>
          </p:cNvCxnSpPr>
          <p:nvPr/>
        </p:nvCxnSpPr>
        <p:spPr>
          <a:xfrm flipV="1">
            <a:off x="7096068" y="3779918"/>
            <a:ext cx="18443" cy="621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D247D4-F6D8-4C3D-B549-8564B3909EDF}"/>
              </a:ext>
            </a:extLst>
          </p:cNvPr>
          <p:cNvCxnSpPr>
            <a:cxnSpLocks/>
          </p:cNvCxnSpPr>
          <p:nvPr/>
        </p:nvCxnSpPr>
        <p:spPr>
          <a:xfrm flipV="1">
            <a:off x="7096068" y="3384355"/>
            <a:ext cx="67864" cy="1030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5E16D81-698F-4437-94AF-CB4BD02465A3}"/>
              </a:ext>
            </a:extLst>
          </p:cNvPr>
          <p:cNvCxnSpPr/>
          <p:nvPr/>
        </p:nvCxnSpPr>
        <p:spPr>
          <a:xfrm>
            <a:off x="5397890" y="338435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7CE625-AE5D-4815-853D-D9881FFFCE28}"/>
              </a:ext>
            </a:extLst>
          </p:cNvPr>
          <p:cNvCxnSpPr/>
          <p:nvPr/>
        </p:nvCxnSpPr>
        <p:spPr>
          <a:xfrm>
            <a:off x="7702769" y="3763904"/>
            <a:ext cx="0" cy="8020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A430D9F-95D0-4E1F-B54A-4C1702B9B914}"/>
              </a:ext>
            </a:extLst>
          </p:cNvPr>
          <p:cNvSpPr/>
          <p:nvPr/>
        </p:nvSpPr>
        <p:spPr>
          <a:xfrm>
            <a:off x="872718" y="1983909"/>
            <a:ext cx="11319282" cy="432545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8A4614BB-5D92-4582-AD97-12AF417042C7}"/>
              </a:ext>
            </a:extLst>
          </p:cNvPr>
          <p:cNvSpPr/>
          <p:nvPr/>
        </p:nvSpPr>
        <p:spPr>
          <a:xfrm>
            <a:off x="1884003" y="4771724"/>
            <a:ext cx="3513885" cy="369333"/>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1</a:t>
            </a:r>
          </a:p>
        </p:txBody>
      </p:sp>
      <p:sp>
        <p:nvSpPr>
          <p:cNvPr id="57" name="Speech Bubble: Rectangle 56">
            <a:extLst>
              <a:ext uri="{FF2B5EF4-FFF2-40B4-BE49-F238E27FC236}">
                <a16:creationId xmlns:a16="http://schemas.microsoft.com/office/drawing/2014/main" id="{9B41A94E-5E77-4226-BD9F-F6AD03F36F12}"/>
              </a:ext>
            </a:extLst>
          </p:cNvPr>
          <p:cNvSpPr/>
          <p:nvPr/>
        </p:nvSpPr>
        <p:spPr>
          <a:xfrm>
            <a:off x="6940873" y="778908"/>
            <a:ext cx="3601485" cy="708494"/>
          </a:xfrm>
          <a:prstGeom prst="wedgeRectCallout">
            <a:avLst>
              <a:gd name="adj1" fmla="val -98274"/>
              <a:gd name="adj2" fmla="val 3084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Epoch Termination</a:t>
            </a:r>
          </a:p>
        </p:txBody>
      </p:sp>
      <p:sp>
        <p:nvSpPr>
          <p:cNvPr id="74" name="Arrow: Left-Right 73">
            <a:extLst>
              <a:ext uri="{FF2B5EF4-FFF2-40B4-BE49-F238E27FC236}">
                <a16:creationId xmlns:a16="http://schemas.microsoft.com/office/drawing/2014/main" id="{98792C0A-EB4D-439A-B139-85F50781DEAA}"/>
              </a:ext>
            </a:extLst>
          </p:cNvPr>
          <p:cNvSpPr/>
          <p:nvPr/>
        </p:nvSpPr>
        <p:spPr>
          <a:xfrm>
            <a:off x="5390065" y="4776913"/>
            <a:ext cx="1457245" cy="358955"/>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2</a:t>
            </a:r>
          </a:p>
        </p:txBody>
      </p:sp>
      <p:sp>
        <p:nvSpPr>
          <p:cNvPr id="79" name="Arrow: Left-Right 78">
            <a:extLst>
              <a:ext uri="{FF2B5EF4-FFF2-40B4-BE49-F238E27FC236}">
                <a16:creationId xmlns:a16="http://schemas.microsoft.com/office/drawing/2014/main" id="{6FFA1758-42C8-406C-8BE8-E37D48276DC3}"/>
              </a:ext>
            </a:extLst>
          </p:cNvPr>
          <p:cNvSpPr/>
          <p:nvPr/>
        </p:nvSpPr>
        <p:spPr>
          <a:xfrm>
            <a:off x="6856847" y="4782281"/>
            <a:ext cx="845922" cy="348218"/>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Epoch 3</a:t>
            </a:r>
          </a:p>
        </p:txBody>
      </p:sp>
      <p:sp>
        <p:nvSpPr>
          <p:cNvPr id="83" name="Arrow: Left-Right 82">
            <a:extLst>
              <a:ext uri="{FF2B5EF4-FFF2-40B4-BE49-F238E27FC236}">
                <a16:creationId xmlns:a16="http://schemas.microsoft.com/office/drawing/2014/main" id="{508B201C-6E70-4515-8D68-74E2212EB7EF}"/>
              </a:ext>
            </a:extLst>
          </p:cNvPr>
          <p:cNvSpPr/>
          <p:nvPr/>
        </p:nvSpPr>
        <p:spPr>
          <a:xfrm>
            <a:off x="7721844" y="4789546"/>
            <a:ext cx="3513885" cy="333689"/>
          </a:xfrm>
          <a:prstGeom prst="leftRightArrow">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Epoch 4</a:t>
            </a:r>
          </a:p>
        </p:txBody>
      </p:sp>
      <p:sp>
        <p:nvSpPr>
          <p:cNvPr id="59" name="Speech Bubble: Rectangle 58">
            <a:extLst>
              <a:ext uri="{FF2B5EF4-FFF2-40B4-BE49-F238E27FC236}">
                <a16:creationId xmlns:a16="http://schemas.microsoft.com/office/drawing/2014/main" id="{A2A1677D-5C8B-4990-850C-0CB5BB2C1625}"/>
              </a:ext>
            </a:extLst>
          </p:cNvPr>
          <p:cNvSpPr/>
          <p:nvPr/>
        </p:nvSpPr>
        <p:spPr>
          <a:xfrm>
            <a:off x="8638878" y="3450834"/>
            <a:ext cx="3258242" cy="1284028"/>
          </a:xfrm>
          <a:prstGeom prst="wedgeRectCallout">
            <a:avLst>
              <a:gd name="adj1" fmla="val -131254"/>
              <a:gd name="adj2" fmla="val -4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Active epoch: Totally-ordered multicasts or durable </a:t>
            </a:r>
            <a:r>
              <a:rPr lang="en-US" sz="2400" b="1" dirty="0" err="1">
                <a:solidFill>
                  <a:srgbClr val="C00000"/>
                </a:solidFill>
              </a:rPr>
              <a:t>Paxos</a:t>
            </a:r>
            <a:r>
              <a:rPr lang="en-US" sz="2400" b="1" dirty="0">
                <a:solidFill>
                  <a:srgbClr val="C00000"/>
                </a:solidFill>
              </a:rPr>
              <a:t> updates</a:t>
            </a:r>
          </a:p>
        </p:txBody>
      </p:sp>
      <p:sp>
        <p:nvSpPr>
          <p:cNvPr id="84" name="Speech Bubble: Rectangle 83">
            <a:extLst>
              <a:ext uri="{FF2B5EF4-FFF2-40B4-BE49-F238E27FC236}">
                <a16:creationId xmlns:a16="http://schemas.microsoft.com/office/drawing/2014/main" id="{55DC8096-3AFC-4205-AD31-A3FF91452046}"/>
              </a:ext>
            </a:extLst>
          </p:cNvPr>
          <p:cNvSpPr/>
          <p:nvPr/>
        </p:nvSpPr>
        <p:spPr>
          <a:xfrm>
            <a:off x="8590515" y="1624592"/>
            <a:ext cx="3601485" cy="708494"/>
          </a:xfrm>
          <a:prstGeom prst="wedgeRectCallout">
            <a:avLst>
              <a:gd name="adj1" fmla="val -98274"/>
              <a:gd name="adj2" fmla="val 3084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Epoch Termination</a:t>
            </a:r>
          </a:p>
        </p:txBody>
      </p:sp>
      <p:sp>
        <p:nvSpPr>
          <p:cNvPr id="13" name="Speech Bubble: Rectangle 12">
            <a:extLst>
              <a:ext uri="{FF2B5EF4-FFF2-40B4-BE49-F238E27FC236}">
                <a16:creationId xmlns:a16="http://schemas.microsoft.com/office/drawing/2014/main" id="{EB089157-7EF2-4EEF-817B-3F3043E1A413}"/>
              </a:ext>
            </a:extLst>
          </p:cNvPr>
          <p:cNvSpPr/>
          <p:nvPr/>
        </p:nvSpPr>
        <p:spPr>
          <a:xfrm>
            <a:off x="6682795" y="2054687"/>
            <a:ext cx="2528146" cy="708494"/>
          </a:xfrm>
          <a:prstGeom prst="wedgeRectCallout">
            <a:avLst>
              <a:gd name="adj1" fmla="val -92867"/>
              <a:gd name="adj2" fmla="val 1841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State Transfer</a:t>
            </a:r>
          </a:p>
        </p:txBody>
      </p:sp>
    </p:spTree>
    <p:extLst>
      <p:ext uri="{BB962C8B-B14F-4D97-AF65-F5344CB8AC3E}">
        <p14:creationId xmlns:p14="http://schemas.microsoft.com/office/powerpoint/2010/main" val="28796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500"/>
                                        <p:tgtEl>
                                          <p:spTgt spid="59"/>
                                        </p:tgtEl>
                                      </p:cBhvr>
                                    </p:animEffect>
                                  </p:childTnLst>
                                </p:cTn>
                              </p:par>
                            </p:childTnLst>
                          </p:cTn>
                        </p:par>
                        <p:par>
                          <p:cTn id="28" fill="hold">
                            <p:stCondLst>
                              <p:cond delay="500"/>
                            </p:stCondLst>
                            <p:childTnLst>
                              <p:par>
                                <p:cTn id="29" presetID="14" presetClass="entr" presetSubtype="10" fill="hold" grpId="0" nodeType="afterEffect">
                                  <p:stCondLst>
                                    <p:cond delay="1000"/>
                                  </p:stCondLst>
                                  <p:childTnLst>
                                    <p:set>
                                      <p:cBhvr>
                                        <p:cTn id="30" dur="1" fill="hold">
                                          <p:stCondLst>
                                            <p:cond delay="0"/>
                                          </p:stCondLst>
                                        </p:cTn>
                                        <p:tgtEl>
                                          <p:spTgt spid="84"/>
                                        </p:tgtEl>
                                        <p:attrNameLst>
                                          <p:attrName>style.visibility</p:attrName>
                                        </p:attrNameLst>
                                      </p:cBhvr>
                                      <p:to>
                                        <p:strVal val="visible"/>
                                      </p:to>
                                    </p:set>
                                    <p:animEffect transition="in" filter="randombar(horizontal)">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randombar(horizontal)">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randombar(horizontal)">
                                      <p:cBhvr>
                                        <p:cTn id="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7" grpId="0" animBg="1"/>
      <p:bldP spid="74" grpId="0" animBg="1"/>
      <p:bldP spid="79" grpId="0" animBg="1"/>
      <p:bldP spid="83" grpId="0" animBg="1"/>
      <p:bldP spid="59" grpId="0" animBg="1"/>
      <p:bldP spid="84"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8584-72D7-485F-8CE6-BCB475861C3C}"/>
              </a:ext>
            </a:extLst>
          </p:cNvPr>
          <p:cNvSpPr>
            <a:spLocks noGrp="1"/>
          </p:cNvSpPr>
          <p:nvPr>
            <p:ph type="title"/>
          </p:nvPr>
        </p:nvSpPr>
        <p:spPr/>
        <p:txBody>
          <a:bodyPr/>
          <a:lstStyle/>
          <a:p>
            <a:r>
              <a:rPr lang="en-US" dirty="0"/>
              <a:t>A few famous ways of “putting it all together” into a platform</a:t>
            </a:r>
          </a:p>
        </p:txBody>
      </p:sp>
      <p:sp>
        <p:nvSpPr>
          <p:cNvPr id="3" name="Content Placeholder 2">
            <a:extLst>
              <a:ext uri="{FF2B5EF4-FFF2-40B4-BE49-F238E27FC236}">
                <a16:creationId xmlns:a16="http://schemas.microsoft.com/office/drawing/2014/main" id="{DBC30281-70C9-4A0C-BE12-24541FADCD73}"/>
              </a:ext>
            </a:extLst>
          </p:cNvPr>
          <p:cNvSpPr>
            <a:spLocks noGrp="1"/>
          </p:cNvSpPr>
          <p:nvPr>
            <p:ph idx="1"/>
          </p:nvPr>
        </p:nvSpPr>
        <p:spPr/>
        <p:txBody>
          <a:bodyPr/>
          <a:lstStyle/>
          <a:p>
            <a:r>
              <a:rPr lang="en-US" dirty="0"/>
              <a:t>I’ll show you one: Chain Replication (Fred Schneider and Robbert van Renesse created this… it is very simple)</a:t>
            </a:r>
          </a:p>
          <a:p>
            <a:endParaRPr lang="en-US" dirty="0"/>
          </a:p>
          <a:p>
            <a:r>
              <a:rPr lang="en-US" dirty="0"/>
              <a:t>In the next lecture we will see others.  They include</a:t>
            </a:r>
          </a:p>
          <a:p>
            <a:pPr>
              <a:buFont typeface="Wingdings" panose="05000000000000000000" pitchFamily="2" charset="2"/>
              <a:buChar char="Ø"/>
            </a:pPr>
            <a:r>
              <a:rPr lang="en-US" dirty="0"/>
              <a:t>  </a:t>
            </a:r>
            <a:r>
              <a:rPr lang="en-US" dirty="0" err="1"/>
              <a:t>Paxos</a:t>
            </a:r>
            <a:r>
              <a:rPr lang="en-US" dirty="0"/>
              <a:t>, a family of protocols Leslie designed for atomic multicast (he</a:t>
            </a:r>
            <a:br>
              <a:rPr lang="en-US" dirty="0"/>
            </a:br>
            <a:r>
              <a:rPr lang="en-US" dirty="0"/>
              <a:t>    calls this “vertical </a:t>
            </a:r>
            <a:r>
              <a:rPr lang="en-US" dirty="0" err="1"/>
              <a:t>Paxos</a:t>
            </a:r>
            <a:r>
              <a:rPr lang="en-US" dirty="0"/>
              <a:t>”) and for persistent logging (“classic </a:t>
            </a:r>
            <a:r>
              <a:rPr lang="en-US" dirty="0" err="1"/>
              <a:t>Paxos</a:t>
            </a:r>
            <a:r>
              <a:rPr lang="en-US" dirty="0"/>
              <a:t>”)</a:t>
            </a:r>
          </a:p>
          <a:p>
            <a:pPr>
              <a:buFont typeface="Wingdings" panose="05000000000000000000" pitchFamily="2" charset="2"/>
              <a:buChar char="Ø"/>
            </a:pPr>
            <a:r>
              <a:rPr lang="en-US" dirty="0"/>
              <a:t>  Derecho, Cornell’s newest solutions.  These are the world’s fastest!</a:t>
            </a:r>
          </a:p>
        </p:txBody>
      </p:sp>
      <p:sp>
        <p:nvSpPr>
          <p:cNvPr id="4" name="Footer Placeholder 3">
            <a:extLst>
              <a:ext uri="{FF2B5EF4-FFF2-40B4-BE49-F238E27FC236}">
                <a16:creationId xmlns:a16="http://schemas.microsoft.com/office/drawing/2014/main" id="{9EFA61D2-765A-4690-AD9D-C9AEFCA54659}"/>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D2849BD-F034-434D-9BD5-E45DDBF046BC}"/>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1964001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Chain Replication</a:t>
            </a:r>
          </a:p>
        </p:txBody>
      </p:sp>
      <p:sp>
        <p:nvSpPr>
          <p:cNvPr id="3" name="Content Placeholder 2"/>
          <p:cNvSpPr>
            <a:spLocks noGrp="1"/>
          </p:cNvSpPr>
          <p:nvPr>
            <p:ph idx="1"/>
          </p:nvPr>
        </p:nvSpPr>
        <p:spPr/>
        <p:txBody>
          <a:bodyPr>
            <a:normAutofit fontScale="92500" lnSpcReduction="10000"/>
          </a:bodyPr>
          <a:lstStyle/>
          <a:p>
            <a:r>
              <a:rPr lang="en-US" dirty="0"/>
              <a:t>A common approach is “chain replication”, used to make copies of application data in a small group.  </a:t>
            </a:r>
            <a:r>
              <a:rPr lang="en-US" i="1" dirty="0"/>
              <a:t>It assumes that we know which processes participate.</a:t>
            </a:r>
            <a:endParaRPr lang="en-US" dirty="0"/>
          </a:p>
          <a:p>
            <a:endParaRPr lang="en-US" dirty="0"/>
          </a:p>
          <a:p>
            <a:r>
              <a:rPr lang="en-US" dirty="0"/>
              <a:t>Once we have the group, we just form a chain </a:t>
            </a:r>
            <a:r>
              <a:rPr lang="en-US" b="1" dirty="0"/>
              <a:t>and send updates to the head</a:t>
            </a:r>
            <a:r>
              <a:rPr lang="en-US" dirty="0"/>
              <a:t>.</a:t>
            </a:r>
          </a:p>
          <a:p>
            <a:endParaRPr lang="en-US" dirty="0"/>
          </a:p>
          <a:p>
            <a:r>
              <a:rPr lang="en-US" dirty="0"/>
              <a:t>The updates transit node by node to the tail, and only then are they applied: first at the tail, then node by node back to the head.</a:t>
            </a:r>
          </a:p>
          <a:p>
            <a:endParaRPr lang="en-US" dirty="0"/>
          </a:p>
          <a:p>
            <a:r>
              <a:rPr lang="en-US" b="1" dirty="0"/>
              <a:t>Queries are always sent to the tail</a:t>
            </a:r>
            <a:r>
              <a:rPr lang="en-US" dirty="0"/>
              <a:t> of the chain: it is the most up to date.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
        <p:nvSpPr>
          <p:cNvPr id="6" name="Oval 5"/>
          <p:cNvSpPr/>
          <p:nvPr/>
        </p:nvSpPr>
        <p:spPr>
          <a:xfrm>
            <a:off x="7535008"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a:t>
            </a:r>
            <a:r>
              <a:rPr lang="en-US" sz="1200" b="1" dirty="0"/>
              <a:t>(head)</a:t>
            </a:r>
            <a:endParaRPr lang="en-US" b="1" dirty="0"/>
          </a:p>
        </p:txBody>
      </p:sp>
      <p:sp>
        <p:nvSpPr>
          <p:cNvPr id="7" name="Oval 6"/>
          <p:cNvSpPr/>
          <p:nvPr/>
        </p:nvSpPr>
        <p:spPr>
          <a:xfrm>
            <a:off x="8758604"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p>
        </p:txBody>
      </p:sp>
      <p:sp>
        <p:nvSpPr>
          <p:cNvPr id="8" name="Oval 7"/>
          <p:cNvSpPr/>
          <p:nvPr/>
        </p:nvSpPr>
        <p:spPr>
          <a:xfrm>
            <a:off x="9982200"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 </a:t>
            </a:r>
            <a:r>
              <a:rPr lang="en-US" sz="1400" b="1" dirty="0"/>
              <a:t>(tail)</a:t>
            </a:r>
            <a:endParaRPr lang="en-US" b="1" dirty="0"/>
          </a:p>
        </p:txBody>
      </p:sp>
      <p:sp>
        <p:nvSpPr>
          <p:cNvPr id="9" name="TextBox 8"/>
          <p:cNvSpPr txBox="1"/>
          <p:nvPr/>
        </p:nvSpPr>
        <p:spPr>
          <a:xfrm>
            <a:off x="6620608" y="1715500"/>
            <a:ext cx="870438" cy="369332"/>
          </a:xfrm>
          <a:prstGeom prst="rect">
            <a:avLst/>
          </a:prstGeom>
          <a:solidFill>
            <a:srgbClr val="FFC000"/>
          </a:solidFill>
          <a:ln>
            <a:solidFill>
              <a:schemeClr val="accent1"/>
            </a:solidFill>
          </a:ln>
        </p:spPr>
        <p:txBody>
          <a:bodyPr wrap="square" rtlCol="0">
            <a:spAutoFit/>
          </a:bodyPr>
          <a:lstStyle/>
          <a:p>
            <a:r>
              <a:rPr lang="en-US" b="1" dirty="0">
                <a:solidFill>
                  <a:srgbClr val="002060"/>
                </a:solidFill>
              </a:rPr>
              <a:t>Update</a:t>
            </a:r>
          </a:p>
        </p:txBody>
      </p:sp>
      <p:sp>
        <p:nvSpPr>
          <p:cNvPr id="10" name="TextBox 9"/>
          <p:cNvSpPr txBox="1"/>
          <p:nvPr/>
        </p:nvSpPr>
        <p:spPr>
          <a:xfrm>
            <a:off x="10667999" y="473703"/>
            <a:ext cx="1143001" cy="369332"/>
          </a:xfrm>
          <a:prstGeom prst="rect">
            <a:avLst/>
          </a:prstGeom>
          <a:solidFill>
            <a:srgbClr val="92D050"/>
          </a:solidFill>
          <a:ln>
            <a:solidFill>
              <a:schemeClr val="accent1"/>
            </a:solidFill>
          </a:ln>
        </p:spPr>
        <p:txBody>
          <a:bodyPr wrap="square" rtlCol="0">
            <a:spAutoFit/>
          </a:bodyPr>
          <a:lstStyle/>
          <a:p>
            <a:r>
              <a:rPr lang="en-US" b="1" dirty="0">
                <a:solidFill>
                  <a:srgbClr val="002060"/>
                </a:solidFill>
              </a:rPr>
              <a:t>Ok: Do It</a:t>
            </a:r>
          </a:p>
        </p:txBody>
      </p:sp>
      <p:sp>
        <p:nvSpPr>
          <p:cNvPr id="12" name="TextBox 11"/>
          <p:cNvSpPr txBox="1"/>
          <p:nvPr/>
        </p:nvSpPr>
        <p:spPr>
          <a:xfrm>
            <a:off x="7808693" y="1587484"/>
            <a:ext cx="749381" cy="307777"/>
          </a:xfrm>
          <a:prstGeom prst="rect">
            <a:avLst/>
          </a:prstGeom>
          <a:solidFill>
            <a:srgbClr val="FFC000"/>
          </a:solidFill>
          <a:ln>
            <a:solidFill>
              <a:schemeClr val="accent1"/>
            </a:solidFill>
          </a:ln>
        </p:spPr>
        <p:txBody>
          <a:bodyPr wrap="square" rtlCol="0">
            <a:spAutoFit/>
          </a:bodyPr>
          <a:lstStyle/>
          <a:p>
            <a:r>
              <a:rPr lang="en-US" sz="1400" b="1" dirty="0"/>
              <a:t>Update</a:t>
            </a:r>
          </a:p>
        </p:txBody>
      </p:sp>
      <p:sp>
        <p:nvSpPr>
          <p:cNvPr id="13" name="TextBox 12"/>
          <p:cNvSpPr txBox="1"/>
          <p:nvPr/>
        </p:nvSpPr>
        <p:spPr>
          <a:xfrm>
            <a:off x="9198048" y="1587484"/>
            <a:ext cx="784152" cy="307777"/>
          </a:xfrm>
          <a:prstGeom prst="rect">
            <a:avLst/>
          </a:prstGeom>
          <a:solidFill>
            <a:srgbClr val="FFC000"/>
          </a:solidFill>
          <a:ln>
            <a:solidFill>
              <a:schemeClr val="accent1"/>
            </a:solidFill>
          </a:ln>
        </p:spPr>
        <p:txBody>
          <a:bodyPr wrap="square" rtlCol="0">
            <a:spAutoFit/>
          </a:bodyPr>
          <a:lstStyle/>
          <a:p>
            <a:r>
              <a:rPr lang="en-US" sz="1400" b="1" dirty="0"/>
              <a:t>Update</a:t>
            </a:r>
          </a:p>
        </p:txBody>
      </p:sp>
      <p:sp>
        <p:nvSpPr>
          <p:cNvPr id="14" name="Right Arrow 13"/>
          <p:cNvSpPr/>
          <p:nvPr/>
        </p:nvSpPr>
        <p:spPr>
          <a:xfrm>
            <a:off x="8403498" y="1282730"/>
            <a:ext cx="355106" cy="2303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658336" y="1291907"/>
            <a:ext cx="355106" cy="23036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3">
            <a:extLst>
              <a:ext uri="{FF2B5EF4-FFF2-40B4-BE49-F238E27FC236}">
                <a16:creationId xmlns:a16="http://schemas.microsoft.com/office/drawing/2014/main" id="{ED1C8F28-7A0E-48C6-B4B1-6C5E1084F20A}"/>
              </a:ext>
            </a:extLst>
          </p:cNvPr>
          <p:cNvSpPr/>
          <p:nvPr/>
        </p:nvSpPr>
        <p:spPr>
          <a:xfrm flipH="1">
            <a:off x="8386561" y="1037194"/>
            <a:ext cx="355106" cy="2303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4">
            <a:extLst>
              <a:ext uri="{FF2B5EF4-FFF2-40B4-BE49-F238E27FC236}">
                <a16:creationId xmlns:a16="http://schemas.microsoft.com/office/drawing/2014/main" id="{31304B89-79CD-4D6C-9A0C-B624C3EF23CD}"/>
              </a:ext>
            </a:extLst>
          </p:cNvPr>
          <p:cNvSpPr/>
          <p:nvPr/>
        </p:nvSpPr>
        <p:spPr>
          <a:xfrm flipH="1">
            <a:off x="9641399" y="1046371"/>
            <a:ext cx="355106" cy="23036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1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0.00324 L 0.06888 -0.02314 L 0.12057 0.0875 L 0.18255 -0.02685 L 0.25729 0.0875 L 0.29635 -0.01527 " pathEditMode="relative" rAng="0" ptsTypes="AAAAAA">
                                      <p:cBhvr>
                                        <p:cTn id="6" dur="5000" fill="hold"/>
                                        <p:tgtEl>
                                          <p:spTgt spid="9"/>
                                        </p:tgtEl>
                                        <p:attrNameLst>
                                          <p:attrName>ppt_x</p:attrName>
                                          <p:attrName>ppt_y</p:attrName>
                                        </p:attrNameLst>
                                      </p:cBhvr>
                                      <p:rCtr x="14818" y="3356"/>
                                    </p:animMotion>
                                  </p:childTnLst>
                                </p:cTn>
                              </p:par>
                              <p:par>
                                <p:cTn id="7" presetID="1" presetClass="entr" presetSubtype="0" fill="hold" grpId="0" nodeType="withEffect">
                                  <p:stCondLst>
                                    <p:cond delay="2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0"/>
                            </p:stCondLst>
                            <p:childTnLst>
                              <p:par>
                                <p:cTn id="12" presetID="1" presetClass="entr" presetSubtype="0" fill="hold" grpId="1"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5000"/>
                            </p:stCondLst>
                            <p:childTnLst>
                              <p:par>
                                <p:cTn id="15" presetID="0" presetClass="path" presetSubtype="0" accel="50000" decel="50000" fill="hold" grpId="0" nodeType="afterEffect">
                                  <p:stCondLst>
                                    <p:cond delay="1000"/>
                                  </p:stCondLst>
                                  <p:childTnLst>
                                    <p:animMotion origin="layout" path="M 0 0 L -0.05963 0.04051 L -0.10664 -0.07963 L -0.16549 0.03264 L -0.22799 -0.09398 L -0.26393 0.03518 " pathEditMode="relative" ptsTypes="AAAAAA">
                                      <p:cBhvr>
                                        <p:cTn id="16" dur="6000" fill="hold"/>
                                        <p:tgtEl>
                                          <p:spTgt spid="10"/>
                                        </p:tgtEl>
                                        <p:attrNameLst>
                                          <p:attrName>ppt_x</p:attrName>
                                          <p:attrName>ppt_y</p:attrName>
                                        </p:attrNameLst>
                                      </p:cBhvr>
                                    </p:animMotion>
                                  </p:childTnLst>
                                </p:cTn>
                              </p:par>
                              <p:par>
                                <p:cTn id="17" presetID="19" presetClass="emph" presetSubtype="0" fill="hold" grpId="0" nodeType="withEffect">
                                  <p:stCondLst>
                                    <p:cond delay="1000"/>
                                  </p:stCondLst>
                                  <p:childTnLst>
                                    <p:animClr clrSpc="rgb" dir="cw">
                                      <p:cBhvr override="childStyle">
                                        <p:cTn id="18" dur="500" fill="hold"/>
                                        <p:tgtEl>
                                          <p:spTgt spid="8"/>
                                        </p:tgtEl>
                                        <p:attrNameLst>
                                          <p:attrName>style.color</p:attrName>
                                        </p:attrNameLst>
                                      </p:cBhvr>
                                      <p:to>
                                        <a:schemeClr val="accent2"/>
                                      </p:to>
                                    </p:animClr>
                                    <p:animClr clrSpc="rgb" dir="cw">
                                      <p:cBhvr>
                                        <p:cTn id="19" dur="500" fill="hold"/>
                                        <p:tgtEl>
                                          <p:spTgt spid="8"/>
                                        </p:tgtEl>
                                        <p:attrNameLst>
                                          <p:attrName>fillcolor</p:attrName>
                                        </p:attrNameLst>
                                      </p:cBhvr>
                                      <p:to>
                                        <a:schemeClr val="accent2"/>
                                      </p:to>
                                    </p:animClr>
                                    <p:set>
                                      <p:cBhvr>
                                        <p:cTn id="20" dur="500" fill="hold"/>
                                        <p:tgtEl>
                                          <p:spTgt spid="8"/>
                                        </p:tgtEl>
                                        <p:attrNameLst>
                                          <p:attrName>fill.type</p:attrName>
                                        </p:attrNameLst>
                                      </p:cBhvr>
                                      <p:to>
                                        <p:strVal val="solid"/>
                                      </p:to>
                                    </p:set>
                                    <p:set>
                                      <p:cBhvr>
                                        <p:cTn id="21" dur="500" fill="hold"/>
                                        <p:tgtEl>
                                          <p:spTgt spid="8"/>
                                        </p:tgtEl>
                                        <p:attrNameLst>
                                          <p:attrName>fill.on</p:attrName>
                                        </p:attrNameLst>
                                      </p:cBhvr>
                                      <p:to>
                                        <p:strVal val="true"/>
                                      </p:to>
                                    </p:set>
                                  </p:childTnLst>
                                </p:cTn>
                              </p:par>
                              <p:par>
                                <p:cTn id="22" presetID="19" presetClass="emph" presetSubtype="0" fill="hold" grpId="0" nodeType="withEffect">
                                  <p:stCondLst>
                                    <p:cond delay="3000"/>
                                  </p:stCondLst>
                                  <p:childTnLst>
                                    <p:animClr clrSpc="rgb" dir="cw">
                                      <p:cBhvr override="childStyle">
                                        <p:cTn id="23" dur="500" fill="hold"/>
                                        <p:tgtEl>
                                          <p:spTgt spid="7"/>
                                        </p:tgtEl>
                                        <p:attrNameLst>
                                          <p:attrName>style.color</p:attrName>
                                        </p:attrNameLst>
                                      </p:cBhvr>
                                      <p:to>
                                        <a:schemeClr val="accent2"/>
                                      </p:to>
                                    </p:animClr>
                                    <p:animClr clrSpc="rgb" dir="cw">
                                      <p:cBhvr>
                                        <p:cTn id="24" dur="500" fill="hold"/>
                                        <p:tgtEl>
                                          <p:spTgt spid="7"/>
                                        </p:tgtEl>
                                        <p:attrNameLst>
                                          <p:attrName>fillcolor</p:attrName>
                                        </p:attrNameLst>
                                      </p:cBhvr>
                                      <p:to>
                                        <a:schemeClr val="accent2"/>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19" presetClass="emph" presetSubtype="0" fill="hold" grpId="0" nodeType="withEffect">
                                  <p:stCondLst>
                                    <p:cond delay="5750"/>
                                  </p:stCondLst>
                                  <p:childTnLst>
                                    <p:animClr clrSpc="rgb" dir="cw">
                                      <p:cBhvr override="childStyle">
                                        <p:cTn id="28" dur="500" fill="hold"/>
                                        <p:tgtEl>
                                          <p:spTgt spid="6"/>
                                        </p:tgtEl>
                                        <p:attrNameLst>
                                          <p:attrName>style.color</p:attrName>
                                        </p:attrNameLst>
                                      </p:cBhvr>
                                      <p:to>
                                        <a:schemeClr val="accent2"/>
                                      </p:to>
                                    </p:animClr>
                                    <p:animClr clrSpc="rgb" dir="cw">
                                      <p:cBhvr>
                                        <p:cTn id="29" dur="500" fill="hold"/>
                                        <p:tgtEl>
                                          <p:spTgt spid="6"/>
                                        </p:tgtEl>
                                        <p:attrNameLst>
                                          <p:attrName>fillcolor</p:attrName>
                                        </p:attrNameLst>
                                      </p:cBhvr>
                                      <p:to>
                                        <a:schemeClr val="accent2"/>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E38E-04AF-4862-83E6-802FD19E51E6}"/>
              </a:ext>
            </a:extLst>
          </p:cNvPr>
          <p:cNvSpPr>
            <a:spLocks noGrp="1"/>
          </p:cNvSpPr>
          <p:nvPr>
            <p:ph type="title"/>
          </p:nvPr>
        </p:nvSpPr>
        <p:spPr/>
        <p:txBody>
          <a:bodyPr/>
          <a:lstStyle/>
          <a:p>
            <a:r>
              <a:rPr lang="en-US" dirty="0"/>
              <a:t>Does chain replication satisfy State machine Replication?</a:t>
            </a:r>
          </a:p>
        </p:txBody>
      </p:sp>
      <p:sp>
        <p:nvSpPr>
          <p:cNvPr id="3" name="Content Placeholder 2">
            <a:extLst>
              <a:ext uri="{FF2B5EF4-FFF2-40B4-BE49-F238E27FC236}">
                <a16:creationId xmlns:a16="http://schemas.microsoft.com/office/drawing/2014/main" id="{C6D50BE8-BE76-4011-BD2D-1F7DDBF963A1}"/>
              </a:ext>
            </a:extLst>
          </p:cNvPr>
          <p:cNvSpPr>
            <a:spLocks noGrp="1"/>
          </p:cNvSpPr>
          <p:nvPr>
            <p:ph idx="1"/>
          </p:nvPr>
        </p:nvSpPr>
        <p:spPr/>
        <p:txBody>
          <a:bodyPr/>
          <a:lstStyle/>
          <a:p>
            <a:r>
              <a:rPr lang="en-US" dirty="0"/>
              <a:t>In some ways, but it is an incomplete story.</a:t>
            </a:r>
          </a:p>
          <a:p>
            <a:br>
              <a:rPr lang="en-US" dirty="0"/>
            </a:br>
            <a:r>
              <a:rPr lang="en-US" dirty="0"/>
              <a:t>This is actually why </a:t>
            </a:r>
            <a:r>
              <a:rPr lang="en-US" dirty="0" err="1"/>
              <a:t>Lamport</a:t>
            </a:r>
            <a:r>
              <a:rPr lang="en-US" dirty="0"/>
              <a:t> felt that a formal model (a mathematical one) and a methodology for proving things about protocols was needed.</a:t>
            </a:r>
          </a:p>
          <a:p>
            <a:endParaRPr lang="en-US" dirty="0"/>
          </a:p>
          <a:p>
            <a:r>
              <a:rPr lang="en-US" dirty="0"/>
              <a:t>Chain replication is provably correct, but it assumes a membership mechanism, which it does not include.  Without it, the chain replication scheme is not quite as strong as </a:t>
            </a:r>
            <a:r>
              <a:rPr lang="en-US" dirty="0" err="1"/>
              <a:t>Paxos</a:t>
            </a:r>
            <a:r>
              <a:rPr lang="en-US" dirty="0"/>
              <a:t>.</a:t>
            </a:r>
          </a:p>
        </p:txBody>
      </p:sp>
      <p:sp>
        <p:nvSpPr>
          <p:cNvPr id="4" name="Footer Placeholder 3">
            <a:extLst>
              <a:ext uri="{FF2B5EF4-FFF2-40B4-BE49-F238E27FC236}">
                <a16:creationId xmlns:a16="http://schemas.microsoft.com/office/drawing/2014/main" id="{C5E07375-57A3-49DF-872A-B73AFEDF68F9}"/>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0DC0FFA-241F-45ED-B5DD-1C5182D90BDA}"/>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209798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D489-BA97-4876-A207-FE07FBBED7F6}"/>
              </a:ext>
            </a:extLst>
          </p:cNvPr>
          <p:cNvSpPr>
            <a:spLocks noGrp="1"/>
          </p:cNvSpPr>
          <p:nvPr>
            <p:ph type="title"/>
          </p:nvPr>
        </p:nvSpPr>
        <p:spPr/>
        <p:txBody>
          <a:bodyPr/>
          <a:lstStyle/>
          <a:p>
            <a:r>
              <a:rPr lang="en-US" dirty="0"/>
              <a:t>What about a Sharded DHT?</a:t>
            </a:r>
          </a:p>
        </p:txBody>
      </p:sp>
      <p:sp>
        <p:nvSpPr>
          <p:cNvPr id="3" name="Content Placeholder 2">
            <a:extLst>
              <a:ext uri="{FF2B5EF4-FFF2-40B4-BE49-F238E27FC236}">
                <a16:creationId xmlns:a16="http://schemas.microsoft.com/office/drawing/2014/main" id="{B38888F4-CEC8-4A98-82E9-CEB3574FCCAB}"/>
              </a:ext>
            </a:extLst>
          </p:cNvPr>
          <p:cNvSpPr>
            <a:spLocks noGrp="1"/>
          </p:cNvSpPr>
          <p:nvPr>
            <p:ph idx="1"/>
          </p:nvPr>
        </p:nvSpPr>
        <p:spPr/>
        <p:txBody>
          <a:bodyPr>
            <a:normAutofit/>
          </a:bodyPr>
          <a:lstStyle/>
          <a:p>
            <a:r>
              <a:rPr lang="en-US" dirty="0"/>
              <a:t>This is an image from one of our recent slide sets</a:t>
            </a:r>
          </a:p>
          <a:p>
            <a:endParaRPr lang="en-US" dirty="0"/>
          </a:p>
          <a:p>
            <a:endParaRPr lang="en-US" dirty="0"/>
          </a:p>
          <a:p>
            <a:endParaRPr lang="en-US" dirty="0"/>
          </a:p>
          <a:p>
            <a:endParaRPr lang="en-US" dirty="0"/>
          </a:p>
          <a:p>
            <a:r>
              <a:rPr lang="en-US" dirty="0"/>
              <a:t>Could we just use chain replication on a shard-by-shard basis?  Some systems do this, but as noted, integration with membership tracking matters</a:t>
            </a:r>
          </a:p>
        </p:txBody>
      </p:sp>
      <p:sp>
        <p:nvSpPr>
          <p:cNvPr id="4" name="Footer Placeholder 3">
            <a:extLst>
              <a:ext uri="{FF2B5EF4-FFF2-40B4-BE49-F238E27FC236}">
                <a16:creationId xmlns:a16="http://schemas.microsoft.com/office/drawing/2014/main" id="{9A5FAB58-8485-40FB-A51E-697E4355F55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8B3287B-86E5-4906-A27A-4B939B61A2EC}"/>
              </a:ext>
            </a:extLst>
          </p:cNvPr>
          <p:cNvSpPr>
            <a:spLocks noGrp="1"/>
          </p:cNvSpPr>
          <p:nvPr>
            <p:ph type="sldNum" sz="quarter" idx="12"/>
          </p:nvPr>
        </p:nvSpPr>
        <p:spPr/>
        <p:txBody>
          <a:bodyPr/>
          <a:lstStyle/>
          <a:p>
            <a:fld id="{3C974458-8A97-4835-BF79-1FB6D7856C21}" type="slidenum">
              <a:rPr lang="en-US" smtClean="0"/>
              <a:t>45</a:t>
            </a:fld>
            <a:endParaRPr lang="en-US"/>
          </a:p>
        </p:txBody>
      </p:sp>
      <p:pic>
        <p:nvPicPr>
          <p:cNvPr id="6" name="Picture 5">
            <a:extLst>
              <a:ext uri="{FF2B5EF4-FFF2-40B4-BE49-F238E27FC236}">
                <a16:creationId xmlns:a16="http://schemas.microsoft.com/office/drawing/2014/main" id="{F5C83A26-7A8C-4B71-AB80-041645C57DBE}"/>
              </a:ext>
            </a:extLst>
          </p:cNvPr>
          <p:cNvPicPr>
            <a:picLocks noChangeAspect="1"/>
          </p:cNvPicPr>
          <p:nvPr/>
        </p:nvPicPr>
        <p:blipFill>
          <a:blip r:embed="rId2"/>
          <a:stretch>
            <a:fillRect/>
          </a:stretch>
        </p:blipFill>
        <p:spPr>
          <a:xfrm>
            <a:off x="3501521" y="3359574"/>
            <a:ext cx="4432839" cy="505647"/>
          </a:xfrm>
          <a:prstGeom prst="rect">
            <a:avLst/>
          </a:prstGeom>
        </p:spPr>
      </p:pic>
      <p:sp>
        <p:nvSpPr>
          <p:cNvPr id="7" name="TextBox 6">
            <a:extLst>
              <a:ext uri="{FF2B5EF4-FFF2-40B4-BE49-F238E27FC236}">
                <a16:creationId xmlns:a16="http://schemas.microsoft.com/office/drawing/2014/main" id="{D1600526-BC86-4922-8D69-0D3140B7B51D}"/>
              </a:ext>
            </a:extLst>
          </p:cNvPr>
          <p:cNvSpPr txBox="1"/>
          <p:nvPr/>
        </p:nvSpPr>
        <p:spPr>
          <a:xfrm>
            <a:off x="3287561" y="3921214"/>
            <a:ext cx="4860758" cy="646331"/>
          </a:xfrm>
          <a:prstGeom prst="rect">
            <a:avLst/>
          </a:prstGeom>
          <a:noFill/>
        </p:spPr>
        <p:txBody>
          <a:bodyPr wrap="square" rtlCol="0">
            <a:spAutoFit/>
          </a:bodyPr>
          <a:lstStyle/>
          <a:p>
            <a:pPr algn="ctr"/>
            <a:r>
              <a:rPr lang="en-US" b="1" i="1" dirty="0"/>
              <a:t>One </a:t>
            </a:r>
            <a:r>
              <a:rPr lang="en-US" b="1" i="1" dirty="0">
                <a:sym typeface="Symbol" panose="05050102010706020507" pitchFamily="18" charset="2"/>
              </a:rPr>
              <a:t>-service spanning many machines, split into shards with two machines per shard.</a:t>
            </a:r>
            <a:endParaRPr lang="en-US" b="1" i="1" dirty="0"/>
          </a:p>
        </p:txBody>
      </p:sp>
    </p:spTree>
    <p:extLst>
      <p:ext uri="{BB962C8B-B14F-4D97-AF65-F5344CB8AC3E}">
        <p14:creationId xmlns:p14="http://schemas.microsoft.com/office/powerpoint/2010/main" val="548460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639F-0834-4D8D-A623-582B5EB428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A84C127-C877-4E0E-9706-20C0EDC65B6F}"/>
              </a:ext>
            </a:extLst>
          </p:cNvPr>
          <p:cNvSpPr>
            <a:spLocks noGrp="1"/>
          </p:cNvSpPr>
          <p:nvPr>
            <p:ph idx="1"/>
          </p:nvPr>
        </p:nvSpPr>
        <p:spPr/>
        <p:txBody>
          <a:bodyPr>
            <a:normAutofit/>
          </a:bodyPr>
          <a:lstStyle/>
          <a:p>
            <a:r>
              <a:rPr lang="en-US" dirty="0"/>
              <a:t>Many systems need consistency.</a:t>
            </a:r>
          </a:p>
          <a:p>
            <a:endParaRPr lang="en-US" dirty="0"/>
          </a:p>
          <a:p>
            <a:r>
              <a:rPr lang="en-US" dirty="0"/>
              <a:t>CAP says “Hakuna Matata” but in IoT settings, we </a:t>
            </a:r>
            <a:r>
              <a:rPr lang="en-US" i="1" dirty="0"/>
              <a:t>do </a:t>
            </a:r>
            <a:r>
              <a:rPr lang="en-US" dirty="0"/>
              <a:t>worry about consistency.   The air traffic control example illustrates the concern.</a:t>
            </a:r>
          </a:p>
          <a:p>
            <a:endParaRPr lang="en-US" dirty="0"/>
          </a:p>
          <a:p>
            <a:r>
              <a:rPr lang="en-US" dirty="0"/>
              <a:t>But Leslie </a:t>
            </a:r>
            <a:r>
              <a:rPr lang="en-US" dirty="0" err="1"/>
              <a:t>Lamport’s</a:t>
            </a:r>
            <a:r>
              <a:rPr lang="en-US" dirty="0"/>
              <a:t> state machine replication model is a building block we can work from.  And there are simple solutions, like chain replication, that implement this model and can even integrate into a sharded DHT.</a:t>
            </a:r>
          </a:p>
        </p:txBody>
      </p:sp>
      <p:sp>
        <p:nvSpPr>
          <p:cNvPr id="4" name="Footer Placeholder 3">
            <a:extLst>
              <a:ext uri="{FF2B5EF4-FFF2-40B4-BE49-F238E27FC236}">
                <a16:creationId xmlns:a16="http://schemas.microsoft.com/office/drawing/2014/main" id="{50F99929-7534-415A-A1F4-2869DF68498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A0FF319-EAFB-4CAD-B252-0D897FD22198}"/>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230249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0C72-9A4D-4B5D-9DE4-72A331851662}"/>
              </a:ext>
            </a:extLst>
          </p:cNvPr>
          <p:cNvSpPr>
            <a:spLocks noGrp="1"/>
          </p:cNvSpPr>
          <p:nvPr>
            <p:ph type="title"/>
          </p:nvPr>
        </p:nvSpPr>
        <p:spPr>
          <a:xfrm>
            <a:off x="1024128" y="585216"/>
            <a:ext cx="10786872" cy="1499616"/>
          </a:xfrm>
        </p:spPr>
        <p:txBody>
          <a:bodyPr>
            <a:normAutofit/>
          </a:bodyPr>
          <a:lstStyle/>
          <a:p>
            <a:r>
              <a:rPr lang="en-US" sz="4400" b="1" dirty="0">
                <a:solidFill>
                  <a:srgbClr val="C00000"/>
                </a:solidFill>
              </a:rPr>
              <a:t>Other Tasks that require Consistent Replication</a:t>
            </a:r>
          </a:p>
        </p:txBody>
      </p:sp>
      <p:sp>
        <p:nvSpPr>
          <p:cNvPr id="6" name="Content Placeholder 5">
            <a:extLst>
              <a:ext uri="{FF2B5EF4-FFF2-40B4-BE49-F238E27FC236}">
                <a16:creationId xmlns:a16="http://schemas.microsoft.com/office/drawing/2014/main" id="{22B6D2D6-D675-4692-8F03-3CCC45E3A970}"/>
              </a:ext>
            </a:extLst>
          </p:cNvPr>
          <p:cNvSpPr>
            <a:spLocks noGrp="1"/>
          </p:cNvSpPr>
          <p:nvPr>
            <p:ph sz="half" idx="1"/>
          </p:nvPr>
        </p:nvSpPr>
        <p:spPr/>
        <p:txBody>
          <a:bodyPr>
            <a:normAutofit/>
          </a:bodyPr>
          <a:lstStyle/>
          <a:p>
            <a:r>
              <a:rPr lang="en-US" dirty="0"/>
              <a:t>Copying programs to machines that will run them, or entire virtual machines.</a:t>
            </a:r>
          </a:p>
          <a:p>
            <a:r>
              <a:rPr lang="en-US" dirty="0"/>
              <a:t>Replication of configuration parameters and input settings.</a:t>
            </a:r>
          </a:p>
          <a:p>
            <a:r>
              <a:rPr lang="en-US" dirty="0"/>
              <a:t>Copying patches or other updates.</a:t>
            </a:r>
          </a:p>
          <a:p>
            <a:r>
              <a:rPr lang="en-US" dirty="0"/>
              <a:t>Replication for fault-tolerance, within the datacenter or at geographic scale.</a:t>
            </a:r>
          </a:p>
          <a:p>
            <a:r>
              <a:rPr lang="en-US" dirty="0"/>
              <a:t>Replication so that a large set of first-tier systems have local copies of data needed to rapidly respond to requests</a:t>
            </a:r>
          </a:p>
        </p:txBody>
      </p:sp>
      <p:sp>
        <p:nvSpPr>
          <p:cNvPr id="7" name="Content Placeholder 6">
            <a:extLst>
              <a:ext uri="{FF2B5EF4-FFF2-40B4-BE49-F238E27FC236}">
                <a16:creationId xmlns:a16="http://schemas.microsoft.com/office/drawing/2014/main" id="{C8AE1185-15E7-494D-8FE9-B31E80AAEC34}"/>
              </a:ext>
            </a:extLst>
          </p:cNvPr>
          <p:cNvSpPr>
            <a:spLocks noGrp="1"/>
          </p:cNvSpPr>
          <p:nvPr>
            <p:ph sz="half" idx="2"/>
          </p:nvPr>
        </p:nvSpPr>
        <p:spPr/>
        <p:txBody>
          <a:bodyPr/>
          <a:lstStyle/>
          <a:p>
            <a:r>
              <a:rPr lang="en-US" dirty="0"/>
              <a:t>Replication for parallel processing in the back-end layer.</a:t>
            </a:r>
          </a:p>
          <a:p>
            <a:r>
              <a:rPr lang="en-US" dirty="0"/>
              <a:t>Data exchanged in the “shuffle/merge” phase of MapReduce</a:t>
            </a:r>
          </a:p>
          <a:p>
            <a:r>
              <a:rPr lang="en-US" dirty="0"/>
              <a:t>Interaction between members of a group of tasks that need to coordinate</a:t>
            </a:r>
          </a:p>
          <a:p>
            <a:pPr>
              <a:buFont typeface="Wingdings" panose="05000000000000000000" pitchFamily="2" charset="2"/>
              <a:buChar char="Ø"/>
            </a:pPr>
            <a:r>
              <a:rPr lang="en-US" dirty="0"/>
              <a:t>  Locking</a:t>
            </a:r>
          </a:p>
          <a:p>
            <a:pPr>
              <a:buFont typeface="Wingdings" panose="05000000000000000000" pitchFamily="2" charset="2"/>
              <a:buChar char="Ø"/>
            </a:pPr>
            <a:r>
              <a:rPr lang="en-US" dirty="0"/>
              <a:t>  Leader selection and disseminating</a:t>
            </a:r>
            <a:br>
              <a:rPr lang="en-US" dirty="0"/>
            </a:br>
            <a:r>
              <a:rPr lang="en-US" dirty="0"/>
              <a:t>    decisions back to the other members</a:t>
            </a:r>
          </a:p>
          <a:p>
            <a:pPr>
              <a:buFont typeface="Wingdings" panose="05000000000000000000" pitchFamily="2" charset="2"/>
              <a:buChar char="Ø"/>
            </a:pPr>
            <a:r>
              <a:rPr lang="en-US" dirty="0"/>
              <a:t>  Barrier coordination</a:t>
            </a:r>
          </a:p>
        </p:txBody>
      </p:sp>
      <p:sp>
        <p:nvSpPr>
          <p:cNvPr id="4" name="Footer Placeholder 3">
            <a:extLst>
              <a:ext uri="{FF2B5EF4-FFF2-40B4-BE49-F238E27FC236}">
                <a16:creationId xmlns:a16="http://schemas.microsoft.com/office/drawing/2014/main" id="{4222CA46-EE45-44F5-BEAF-1B7EA501233E}"/>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7530797-26CD-4939-AC76-0049FFD72D55}"/>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968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additive="base">
                                        <p:cTn id="6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6D71-E6D8-4C86-8880-05D7FFE584CE}"/>
              </a:ext>
            </a:extLst>
          </p:cNvPr>
          <p:cNvSpPr>
            <a:spLocks noGrp="1"/>
          </p:cNvSpPr>
          <p:nvPr>
            <p:ph type="title"/>
          </p:nvPr>
        </p:nvSpPr>
        <p:spPr/>
        <p:txBody>
          <a:bodyPr/>
          <a:lstStyle/>
          <a:p>
            <a:r>
              <a:rPr lang="en-US" dirty="0"/>
              <a:t>Leslie Lamport to the rescue!</a:t>
            </a:r>
          </a:p>
        </p:txBody>
      </p:sp>
      <p:sp>
        <p:nvSpPr>
          <p:cNvPr id="3" name="Content Placeholder 2">
            <a:extLst>
              <a:ext uri="{FF2B5EF4-FFF2-40B4-BE49-F238E27FC236}">
                <a16:creationId xmlns:a16="http://schemas.microsoft.com/office/drawing/2014/main" id="{0329A23C-88DD-4C2C-B9C5-AD80E12D726C}"/>
              </a:ext>
            </a:extLst>
          </p:cNvPr>
          <p:cNvSpPr>
            <a:spLocks noGrp="1"/>
          </p:cNvSpPr>
          <p:nvPr>
            <p:ph idx="1"/>
          </p:nvPr>
        </p:nvSpPr>
        <p:spPr/>
        <p:txBody>
          <a:bodyPr>
            <a:normAutofit/>
          </a:bodyPr>
          <a:lstStyle/>
          <a:p>
            <a:r>
              <a:rPr lang="en-US" dirty="0"/>
              <a:t>This is Leslie Lamport, who was a pioneer in bringing rigorous models and reasoning to distributed computing systems.</a:t>
            </a:r>
          </a:p>
          <a:p>
            <a:endParaRPr lang="en-US" dirty="0"/>
          </a:p>
          <a:p>
            <a:r>
              <a:rPr lang="en-US" dirty="0"/>
              <a:t>For Leslie, our question relates to replicating state.  If we have replicas of the state of a </a:t>
            </a:r>
            <a:r>
              <a:rPr lang="en-US" dirty="0">
                <a:sym typeface="Symbol" panose="05050102010706020507" pitchFamily="18" charset="2"/>
              </a:rPr>
              <a:t>-service, it can tolerate failures, and if we can make it consistent we get C+A.  Now we might not actually </a:t>
            </a:r>
            <a:r>
              <a:rPr lang="en-US" i="1" dirty="0">
                <a:sym typeface="Symbol" panose="05050102010706020507" pitchFamily="18" charset="2"/>
              </a:rPr>
              <a:t>need</a:t>
            </a:r>
            <a:r>
              <a:rPr lang="en-US" dirty="0">
                <a:sym typeface="Symbol" panose="05050102010706020507" pitchFamily="18" charset="2"/>
              </a:rPr>
              <a:t> P.</a:t>
            </a:r>
            <a:endParaRPr lang="en-US" dirty="0"/>
          </a:p>
          <a:p>
            <a:endParaRPr lang="en-US" dirty="0"/>
          </a:p>
          <a:p>
            <a:r>
              <a:rPr lang="en-US" i="1" dirty="0"/>
              <a:t>State machine replication </a:t>
            </a:r>
            <a:r>
              <a:rPr lang="en-US" dirty="0"/>
              <a:t>is the name Lamport proposed for this new model</a:t>
            </a:r>
          </a:p>
        </p:txBody>
      </p:sp>
      <p:sp>
        <p:nvSpPr>
          <p:cNvPr id="4" name="Footer Placeholder 3">
            <a:extLst>
              <a:ext uri="{FF2B5EF4-FFF2-40B4-BE49-F238E27FC236}">
                <a16:creationId xmlns:a16="http://schemas.microsoft.com/office/drawing/2014/main" id="{362B6D66-3C0F-4E10-A68F-CBA3D3359D7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FAAF9C0-4D1B-4D11-A1D4-A535D933C7D1}"/>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718CAEF8-E231-4A9E-A4E9-75B6FA84F3C9}"/>
              </a:ext>
            </a:extLst>
          </p:cNvPr>
          <p:cNvPicPr>
            <a:picLocks noChangeAspect="1"/>
          </p:cNvPicPr>
          <p:nvPr/>
        </p:nvPicPr>
        <p:blipFill>
          <a:blip r:embed="rId2"/>
          <a:stretch>
            <a:fillRect/>
          </a:stretch>
        </p:blipFill>
        <p:spPr>
          <a:xfrm>
            <a:off x="9732367" y="384048"/>
            <a:ext cx="2024047" cy="1621677"/>
          </a:xfrm>
          <a:prstGeom prst="rect">
            <a:avLst/>
          </a:prstGeom>
        </p:spPr>
      </p:pic>
      <p:sp>
        <p:nvSpPr>
          <p:cNvPr id="7" name="Rectangle 6">
            <a:extLst>
              <a:ext uri="{FF2B5EF4-FFF2-40B4-BE49-F238E27FC236}">
                <a16:creationId xmlns:a16="http://schemas.microsoft.com/office/drawing/2014/main" id="{B8D0E67F-AB5E-417A-9770-91E96C7EF089}"/>
              </a:ext>
            </a:extLst>
          </p:cNvPr>
          <p:cNvSpPr/>
          <p:nvPr/>
        </p:nvSpPr>
        <p:spPr>
          <a:xfrm rot="21105077">
            <a:off x="1419633" y="190270"/>
            <a:ext cx="2420856" cy="861774"/>
          </a:xfrm>
          <a:prstGeom prst="rect">
            <a:avLst/>
          </a:prstGeom>
        </p:spPr>
        <p:txBody>
          <a:bodyPr wrap="none">
            <a:spAutoFit/>
          </a:bodyPr>
          <a:lstStyle/>
          <a:p>
            <a:r>
              <a:rPr lang="en-US" sz="5000" b="1" strike="sngStrike" dirty="0">
                <a:solidFill>
                  <a:srgbClr val="C00000"/>
                </a:solidFill>
                <a:latin typeface="+mj-lt"/>
              </a:rPr>
              <a:t>Superman</a:t>
            </a:r>
          </a:p>
        </p:txBody>
      </p:sp>
    </p:spTree>
    <p:extLst>
      <p:ext uri="{BB962C8B-B14F-4D97-AF65-F5344CB8AC3E}">
        <p14:creationId xmlns:p14="http://schemas.microsoft.com/office/powerpoint/2010/main" val="368412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47A2-5E90-4B0B-948D-0D32167AED3E}"/>
              </a:ext>
            </a:extLst>
          </p:cNvPr>
          <p:cNvSpPr>
            <a:spLocks noGrp="1"/>
          </p:cNvSpPr>
          <p:nvPr>
            <p:ph type="title"/>
          </p:nvPr>
        </p:nvSpPr>
        <p:spPr/>
        <p:txBody>
          <a:bodyPr/>
          <a:lstStyle/>
          <a:p>
            <a:r>
              <a:rPr lang="en-US" dirty="0"/>
              <a:t>How does state machine replication work?</a:t>
            </a:r>
          </a:p>
        </p:txBody>
      </p:sp>
      <p:sp>
        <p:nvSpPr>
          <p:cNvPr id="3" name="Content Placeholder 2">
            <a:extLst>
              <a:ext uri="{FF2B5EF4-FFF2-40B4-BE49-F238E27FC236}">
                <a16:creationId xmlns:a16="http://schemas.microsoft.com/office/drawing/2014/main" id="{E75728FE-343C-4327-975C-F03CC8D187A6}"/>
              </a:ext>
            </a:extLst>
          </p:cNvPr>
          <p:cNvSpPr>
            <a:spLocks noGrp="1"/>
          </p:cNvSpPr>
          <p:nvPr>
            <p:ph idx="1"/>
          </p:nvPr>
        </p:nvSpPr>
        <p:spPr/>
        <p:txBody>
          <a:bodyPr>
            <a:normAutofit lnSpcReduction="10000"/>
          </a:bodyPr>
          <a:lstStyle/>
          <a:p>
            <a:r>
              <a:rPr lang="en-US" dirty="0"/>
              <a:t>We start with some set of processes (like servers in a DHT shard)</a:t>
            </a:r>
          </a:p>
          <a:p>
            <a:endParaRPr lang="en-US" dirty="0"/>
          </a:p>
          <a:p>
            <a:r>
              <a:rPr lang="en-US" dirty="0"/>
              <a:t>Initialize them into the identical starting state.</a:t>
            </a:r>
          </a:p>
          <a:p>
            <a:endParaRPr lang="en-US" dirty="0"/>
          </a:p>
          <a:p>
            <a:r>
              <a:rPr lang="en-US" dirty="0"/>
              <a:t>Then make sure each process sees the identical events in the identical order.  If the code is deterministic, they will remain consistent.</a:t>
            </a:r>
          </a:p>
          <a:p>
            <a:endParaRPr lang="en-US" dirty="0"/>
          </a:p>
          <a:p>
            <a:r>
              <a:rPr lang="en-US" dirty="0"/>
              <a:t>From this idea we can build up abstractions like fault-tolerant computing.</a:t>
            </a:r>
          </a:p>
        </p:txBody>
      </p:sp>
      <p:sp>
        <p:nvSpPr>
          <p:cNvPr id="4" name="Footer Placeholder 3">
            <a:extLst>
              <a:ext uri="{FF2B5EF4-FFF2-40B4-BE49-F238E27FC236}">
                <a16:creationId xmlns:a16="http://schemas.microsoft.com/office/drawing/2014/main" id="{58F28291-FA96-48A7-A526-5BDD564E568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D9DAF12-54F7-4A59-8BEB-41A7554C6214}"/>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68604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7CC9-B2C9-4D73-A526-D5F054B6A26B}"/>
              </a:ext>
            </a:extLst>
          </p:cNvPr>
          <p:cNvSpPr>
            <a:spLocks noGrp="1"/>
          </p:cNvSpPr>
          <p:nvPr>
            <p:ph type="title"/>
          </p:nvPr>
        </p:nvSpPr>
        <p:spPr/>
        <p:txBody>
          <a:bodyPr/>
          <a:lstStyle/>
          <a:p>
            <a:r>
              <a:rPr lang="en-US" dirty="0"/>
              <a:t>There are Many new ideas here!</a:t>
            </a:r>
          </a:p>
        </p:txBody>
      </p:sp>
      <p:sp>
        <p:nvSpPr>
          <p:cNvPr id="3" name="Content Placeholder 2">
            <a:extLst>
              <a:ext uri="{FF2B5EF4-FFF2-40B4-BE49-F238E27FC236}">
                <a16:creationId xmlns:a16="http://schemas.microsoft.com/office/drawing/2014/main" id="{22130711-5E54-4226-9492-5746F0D574B5}"/>
              </a:ext>
            </a:extLst>
          </p:cNvPr>
          <p:cNvSpPr>
            <a:spLocks noGrp="1"/>
          </p:cNvSpPr>
          <p:nvPr>
            <p:ph idx="1"/>
          </p:nvPr>
        </p:nvSpPr>
        <p:spPr/>
        <p:txBody>
          <a:bodyPr/>
          <a:lstStyle/>
          <a:p>
            <a:r>
              <a:rPr lang="en-US" dirty="0"/>
              <a:t>Can we really build “deterministic” computer programs?</a:t>
            </a:r>
          </a:p>
          <a:p>
            <a:endParaRPr lang="en-US" dirty="0"/>
          </a:p>
          <a:p>
            <a:r>
              <a:rPr lang="en-US" dirty="0"/>
              <a:t>What does it really mean to build a program that can be replicated this way?  How does this even fit with an IoT setting using </a:t>
            </a:r>
            <a:r>
              <a:rPr lang="en-US" dirty="0">
                <a:sym typeface="Symbol" panose="05050102010706020507" pitchFamily="18" charset="2"/>
              </a:rPr>
              <a:t>-services?</a:t>
            </a:r>
          </a:p>
          <a:p>
            <a:endParaRPr lang="en-US" dirty="0">
              <a:sym typeface="Symbol" panose="05050102010706020507" pitchFamily="18" charset="2"/>
            </a:endParaRPr>
          </a:p>
          <a:p>
            <a:r>
              <a:rPr lang="en-US" dirty="0">
                <a:sym typeface="Symbol" panose="05050102010706020507" pitchFamily="18" charset="2"/>
              </a:rPr>
              <a:t>Anyhow, how did we know which servers should do this replication?  And what if one of them fails, but the others keep running?</a:t>
            </a:r>
            <a:endParaRPr lang="en-US" dirty="0"/>
          </a:p>
        </p:txBody>
      </p:sp>
      <p:sp>
        <p:nvSpPr>
          <p:cNvPr id="4" name="Footer Placeholder 3">
            <a:extLst>
              <a:ext uri="{FF2B5EF4-FFF2-40B4-BE49-F238E27FC236}">
                <a16:creationId xmlns:a16="http://schemas.microsoft.com/office/drawing/2014/main" id="{8DDC1C43-ADA0-45DE-9D70-1B8BAB29F3D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18EE200-DC52-437B-AF3C-F7DA1947A157}"/>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03863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D90A-3994-43E3-AE96-D0D3091A96CC}"/>
              </a:ext>
            </a:extLst>
          </p:cNvPr>
          <p:cNvSpPr>
            <a:spLocks noGrp="1"/>
          </p:cNvSpPr>
          <p:nvPr>
            <p:ph type="title"/>
          </p:nvPr>
        </p:nvSpPr>
        <p:spPr/>
        <p:txBody>
          <a:bodyPr/>
          <a:lstStyle/>
          <a:p>
            <a:r>
              <a:rPr lang="en-US" dirty="0"/>
              <a:t>Determinism</a:t>
            </a:r>
          </a:p>
        </p:txBody>
      </p:sp>
      <p:sp>
        <p:nvSpPr>
          <p:cNvPr id="3" name="Content Placeholder 2">
            <a:extLst>
              <a:ext uri="{FF2B5EF4-FFF2-40B4-BE49-F238E27FC236}">
                <a16:creationId xmlns:a16="http://schemas.microsoft.com/office/drawing/2014/main" id="{32E8246C-6388-4273-A7E6-6FEC1B19D1FC}"/>
              </a:ext>
            </a:extLst>
          </p:cNvPr>
          <p:cNvSpPr>
            <a:spLocks noGrp="1"/>
          </p:cNvSpPr>
          <p:nvPr>
            <p:ph idx="1"/>
          </p:nvPr>
        </p:nvSpPr>
        <p:spPr/>
        <p:txBody>
          <a:bodyPr/>
          <a:lstStyle/>
          <a:p>
            <a:r>
              <a:rPr lang="en-US" dirty="0"/>
              <a:t>The idea here is to think of each program as code that reads inputs, then computes on the input, then produces outputs.</a:t>
            </a:r>
          </a:p>
          <a:p>
            <a:endParaRPr lang="en-US" dirty="0"/>
          </a:p>
          <a:p>
            <a:r>
              <a:rPr lang="en-US" dirty="0"/>
              <a:t>A non-deterministic program might do various different things even with the identical inputs.</a:t>
            </a:r>
          </a:p>
          <a:p>
            <a:endParaRPr lang="en-US" dirty="0"/>
          </a:p>
          <a:p>
            <a:r>
              <a:rPr lang="en-US" dirty="0"/>
              <a:t>A deterministic program will always behave identically.</a:t>
            </a:r>
          </a:p>
        </p:txBody>
      </p:sp>
      <p:sp>
        <p:nvSpPr>
          <p:cNvPr id="4" name="Footer Placeholder 3">
            <a:extLst>
              <a:ext uri="{FF2B5EF4-FFF2-40B4-BE49-F238E27FC236}">
                <a16:creationId xmlns:a16="http://schemas.microsoft.com/office/drawing/2014/main" id="{F66C08A0-F22B-4EE5-8632-4B32C4E2731D}"/>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BFAC834-877E-4676-AC48-4D22A0D3FDD4}"/>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305926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2996</TotalTime>
  <Words>4853</Words>
  <Application>Microsoft Office PowerPoint</Application>
  <PresentationFormat>Widescreen</PresentationFormat>
  <Paragraphs>466</Paragraphs>
  <Slides>46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Tw Cen MT</vt:lpstr>
      <vt:lpstr>Tw Cen MT Condensed</vt:lpstr>
      <vt:lpstr>Wingdings</vt:lpstr>
      <vt:lpstr>Wingdings 3</vt:lpstr>
      <vt:lpstr>Integral</vt:lpstr>
      <vt:lpstr>CS5412 / Lecture 7 Replication and Consistency (Part I: Theory and Protocols)</vt:lpstr>
      <vt:lpstr>Can we build consistent, highly available -services?</vt:lpstr>
      <vt:lpstr>Can we build consistent, highly available -services?</vt:lpstr>
      <vt:lpstr>Can we build consistent, highly available -services?</vt:lpstr>
      <vt:lpstr>Other Tasks that require Consistent Replication</vt:lpstr>
      <vt:lpstr>Leslie Lamport to the rescue!</vt:lpstr>
      <vt:lpstr>How does state machine replication work?</vt:lpstr>
      <vt:lpstr>There are Many new ideas here!</vt:lpstr>
      <vt:lpstr>Determinism</vt:lpstr>
      <vt:lpstr>Why might a program not  be deterministic?</vt:lpstr>
      <vt:lpstr>More issues… </vt:lpstr>
      <vt:lpstr>More Issues…</vt:lpstr>
      <vt:lpstr>Leslie’s answer?  “Meh.”</vt:lpstr>
      <vt:lpstr>The main building blocks</vt:lpstr>
      <vt:lpstr>Atomic multicast</vt:lpstr>
      <vt:lpstr>Atomic multicast</vt:lpstr>
      <vt:lpstr>Atomic multicast</vt:lpstr>
      <vt:lpstr>Persistent logging</vt:lpstr>
      <vt:lpstr>How many failures?</vt:lpstr>
      <vt:lpstr>Failure models</vt:lpstr>
      <vt:lpstr>More extreme models</vt:lpstr>
      <vt:lpstr>Some problems to think about</vt:lpstr>
      <vt:lpstr>The Byzantine Model in Action</vt:lpstr>
      <vt:lpstr>The Byzantine Model in Action</vt:lpstr>
      <vt:lpstr>Basic idea for one simple protocol</vt:lpstr>
      <vt:lpstr>Too many protocols!</vt:lpstr>
      <vt:lpstr>Fred Schneider to the rescue!</vt:lpstr>
      <vt:lpstr>Fred Schneider to the rescue!</vt:lpstr>
      <vt:lpstr>A few big takeways</vt:lpstr>
      <vt:lpstr>… which is where Ken came iN!</vt:lpstr>
      <vt:lpstr>Why Isis?</vt:lpstr>
      <vt:lpstr>Virtual Synchrony</vt:lpstr>
      <vt:lpstr>Split-brain concern</vt:lpstr>
      <vt:lpstr>Why is this important?</vt:lpstr>
      <vt:lpstr>What caused the problem?</vt:lpstr>
      <vt:lpstr>IoT Systems will have many issues like this example</vt:lpstr>
      <vt:lpstr>Solving the split brain problem</vt:lpstr>
      <vt:lpstr>Group Membership Service inside Isis</vt:lpstr>
      <vt:lpstr>Virtual Synchrony model</vt:lpstr>
      <vt:lpstr>Virtual synchrony: Managed Groups</vt:lpstr>
      <vt:lpstr>Virtual synchrony: Managed Groups</vt:lpstr>
      <vt:lpstr>A few famous ways of “putting it all together” into a platform</vt:lpstr>
      <vt:lpstr>Example: Chain Replication</vt:lpstr>
      <vt:lpstr>Does chain replication satisfy State machine Replication?</vt:lpstr>
      <vt:lpstr>What about a Sharded DHT?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237</cp:revision>
  <dcterms:created xsi:type="dcterms:W3CDTF">2017-12-19T18:11:25Z</dcterms:created>
  <dcterms:modified xsi:type="dcterms:W3CDTF">2021-03-08T16:41:44Z</dcterms:modified>
</cp:coreProperties>
</file>