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01" r:id="rId3"/>
    <p:sldId id="262" r:id="rId4"/>
    <p:sldId id="263" r:id="rId5"/>
    <p:sldId id="264" r:id="rId6"/>
    <p:sldId id="257" r:id="rId7"/>
    <p:sldId id="258" r:id="rId8"/>
    <p:sldId id="302" r:id="rId9"/>
    <p:sldId id="292" r:id="rId10"/>
    <p:sldId id="294" r:id="rId11"/>
    <p:sldId id="296" r:id="rId12"/>
    <p:sldId id="297" r:id="rId13"/>
    <p:sldId id="298" r:id="rId14"/>
    <p:sldId id="299" r:id="rId15"/>
    <p:sldId id="300" r:id="rId16"/>
    <p:sldId id="265" r:id="rId17"/>
    <p:sldId id="266" r:id="rId18"/>
    <p:sldId id="267" r:id="rId19"/>
    <p:sldId id="268" r:id="rId20"/>
    <p:sldId id="269" r:id="rId21"/>
    <p:sldId id="270" r:id="rId22"/>
    <p:sldId id="259" r:id="rId23"/>
    <p:sldId id="260" r:id="rId24"/>
    <p:sldId id="261" r:id="rId25"/>
    <p:sldId id="272" r:id="rId26"/>
    <p:sldId id="274" r:id="rId27"/>
    <p:sldId id="275" r:id="rId28"/>
    <p:sldId id="276" r:id="rId29"/>
    <p:sldId id="277" r:id="rId30"/>
    <p:sldId id="278" r:id="rId31"/>
    <p:sldId id="279" r:id="rId32"/>
    <p:sldId id="280" r:id="rId33"/>
    <p:sldId id="281" r:id="rId34"/>
    <p:sldId id="283" r:id="rId35"/>
    <p:sldId id="286" r:id="rId36"/>
    <p:sldId id="287" r:id="rId37"/>
    <p:sldId id="285" r:id="rId38"/>
    <p:sldId id="282" r:id="rId39"/>
    <p:sldId id="284" r:id="rId40"/>
    <p:sldId id="290" r:id="rId41"/>
    <p:sldId id="288" r:id="rId42"/>
    <p:sldId id="289" r:id="rId43"/>
    <p:sldId id="303" r:id="rId44"/>
    <p:sldId id="29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301"/>
            <p14:sldId id="262"/>
            <p14:sldId id="263"/>
            <p14:sldId id="264"/>
            <p14:sldId id="257"/>
            <p14:sldId id="258"/>
            <p14:sldId id="302"/>
            <p14:sldId id="292"/>
            <p14:sldId id="294"/>
            <p14:sldId id="296"/>
            <p14:sldId id="297"/>
            <p14:sldId id="298"/>
            <p14:sldId id="299"/>
            <p14:sldId id="300"/>
            <p14:sldId id="265"/>
            <p14:sldId id="266"/>
            <p14:sldId id="267"/>
            <p14:sldId id="268"/>
            <p14:sldId id="269"/>
            <p14:sldId id="270"/>
            <p14:sldId id="259"/>
            <p14:sldId id="260"/>
            <p14:sldId id="261"/>
          </p14:sldIdLst>
        </p14:section>
        <p14:section name="Untitled Section" id="{3DAA18E0-6334-4CAC-AD97-254B8CB24050}">
          <p14:sldIdLst>
            <p14:sldId id="272"/>
            <p14:sldId id="274"/>
            <p14:sldId id="275"/>
            <p14:sldId id="276"/>
            <p14:sldId id="277"/>
            <p14:sldId id="278"/>
            <p14:sldId id="279"/>
            <p14:sldId id="280"/>
            <p14:sldId id="281"/>
            <p14:sldId id="283"/>
            <p14:sldId id="286"/>
            <p14:sldId id="287"/>
            <p14:sldId id="285"/>
            <p14:sldId id="282"/>
            <p14:sldId id="284"/>
            <p14:sldId id="290"/>
            <p14:sldId id="288"/>
            <p14:sldId id="289"/>
            <p14:sldId id="303"/>
            <p14:sldId id="2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2D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13" d="100"/>
          <a:sy n="113" d="100"/>
        </p:scale>
        <p:origin x="486" y="96"/>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74580-B708-41AD-A377-33B26D18F29B}"/>
              </a:ext>
            </a:extLst>
          </p:cNvPr>
          <p:cNvSpPr>
            <a:spLocks noGrp="1" noChangeArrowheads="1"/>
          </p:cNvSpPr>
          <p:nvPr>
            <p:ph type="sldNum" sz="quarter" idx="5"/>
          </p:nvPr>
        </p:nvSpPr>
        <p:spPr>
          <a:ln/>
        </p:spPr>
        <p:txBody>
          <a:bodyPr/>
          <a:lstStyle/>
          <a:p>
            <a:fld id="{71B41459-3F25-436F-87CF-4FA8F077937E}" type="slidenum">
              <a:rPr lang="en-US" altLang="en-US"/>
              <a:pPr/>
              <a:t>10</a:t>
            </a:fld>
            <a:endParaRPr lang="en-US" altLang="en-US"/>
          </a:p>
        </p:txBody>
      </p:sp>
      <p:sp>
        <p:nvSpPr>
          <p:cNvPr id="176130" name="Rectangle 2">
            <a:extLst>
              <a:ext uri="{FF2B5EF4-FFF2-40B4-BE49-F238E27FC236}">
                <a16:creationId xmlns:a16="http://schemas.microsoft.com/office/drawing/2014/main" id="{A1C95FE1-330A-4F42-A8EB-DB5F6E7372D5}"/>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A6087069-C701-49DC-89D2-4D9A04D02E70}"/>
              </a:ext>
            </a:extLst>
          </p:cNvPr>
          <p:cNvSpPr>
            <a:spLocks noGrp="1" noChangeArrowheads="1"/>
          </p:cNvSpPr>
          <p:nvPr>
            <p:ph type="body" idx="1"/>
          </p:nvPr>
        </p:nvSpPr>
        <p:spPr/>
        <p:txBody>
          <a:bodyPr/>
          <a:lstStyle/>
          <a:p>
            <a:r>
              <a:rPr lang="en-US" altLang="en-US" dirty="0"/>
              <a:t>… so, much like Jim Gray later did for </a:t>
            </a:r>
            <a:r>
              <a:rPr lang="en-US" altLang="en-US" dirty="0" err="1"/>
              <a:t>sharding</a:t>
            </a:r>
            <a:r>
              <a:rPr lang="en-US" altLang="en-US" dirty="0"/>
              <a:t>, Amdahl did a paper-and-pencil analysis of a program with a parallelizable part and a sequential part.</a:t>
            </a:r>
          </a:p>
        </p:txBody>
      </p:sp>
    </p:spTree>
    <p:extLst>
      <p:ext uri="{BB962C8B-B14F-4D97-AF65-F5344CB8AC3E}">
        <p14:creationId xmlns:p14="http://schemas.microsoft.com/office/powerpoint/2010/main" val="179886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DADCB5-0E25-4E3A-8FAF-C16C0E33631E}"/>
              </a:ext>
            </a:extLst>
          </p:cNvPr>
          <p:cNvSpPr>
            <a:spLocks noGrp="1" noChangeArrowheads="1"/>
          </p:cNvSpPr>
          <p:nvPr>
            <p:ph type="sldNum" sz="quarter" idx="5"/>
          </p:nvPr>
        </p:nvSpPr>
        <p:spPr>
          <a:ln/>
        </p:spPr>
        <p:txBody>
          <a:bodyPr/>
          <a:lstStyle/>
          <a:p>
            <a:fld id="{6714B68E-11F9-4946-BEE2-C839B2F20A1D}" type="slidenum">
              <a:rPr lang="en-US" altLang="en-US"/>
              <a:pPr/>
              <a:t>11</a:t>
            </a:fld>
            <a:endParaRPr lang="en-US" altLang="en-US"/>
          </a:p>
        </p:txBody>
      </p:sp>
      <p:sp>
        <p:nvSpPr>
          <p:cNvPr id="178178" name="Rectangle 2">
            <a:extLst>
              <a:ext uri="{FF2B5EF4-FFF2-40B4-BE49-F238E27FC236}">
                <a16:creationId xmlns:a16="http://schemas.microsoft.com/office/drawing/2014/main" id="{D78DD2E8-09AE-4949-B95F-A9B3A63C788E}"/>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7B29FBEF-C575-42C6-92EF-7F50FC17EB05}"/>
              </a:ext>
            </a:extLst>
          </p:cNvPr>
          <p:cNvSpPr>
            <a:spLocks noGrp="1" noChangeArrowheads="1"/>
          </p:cNvSpPr>
          <p:nvPr>
            <p:ph type="body" idx="1"/>
          </p:nvPr>
        </p:nvSpPr>
        <p:spPr/>
        <p:txBody>
          <a:bodyPr/>
          <a:lstStyle/>
          <a:p>
            <a:r>
              <a:rPr lang="en-US" altLang="en-US" dirty="0"/>
              <a:t>The sequential part can be very minor and yet will still limit speed.  Sometimes this insight is just amazing for people who have never considered it.  They might not have thought much at all about the sequential portion of their code.  Yet even if it looks trivial it may be the performance-limiting path, and the weird thing is that often, you can speed that part up easily!</a:t>
            </a:r>
          </a:p>
        </p:txBody>
      </p:sp>
    </p:spTree>
    <p:extLst>
      <p:ext uri="{BB962C8B-B14F-4D97-AF65-F5344CB8AC3E}">
        <p14:creationId xmlns:p14="http://schemas.microsoft.com/office/powerpoint/2010/main" val="354691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F84DCB-A3CD-4C40-AAFF-1F05D3A5EF33}"/>
              </a:ext>
            </a:extLst>
          </p:cNvPr>
          <p:cNvSpPr>
            <a:spLocks noGrp="1" noChangeArrowheads="1"/>
          </p:cNvSpPr>
          <p:nvPr>
            <p:ph type="sldNum" sz="quarter" idx="5"/>
          </p:nvPr>
        </p:nvSpPr>
        <p:spPr>
          <a:ln/>
        </p:spPr>
        <p:txBody>
          <a:bodyPr/>
          <a:lstStyle/>
          <a:p>
            <a:fld id="{B028B8D1-EB82-48F9-812C-EC96C8E9B26F}" type="slidenum">
              <a:rPr lang="en-US" altLang="en-US"/>
              <a:pPr/>
              <a:t>12</a:t>
            </a:fld>
            <a:endParaRPr lang="en-US" altLang="en-US"/>
          </a:p>
        </p:txBody>
      </p:sp>
      <p:sp>
        <p:nvSpPr>
          <p:cNvPr id="179202" name="Rectangle 2">
            <a:extLst>
              <a:ext uri="{FF2B5EF4-FFF2-40B4-BE49-F238E27FC236}">
                <a16:creationId xmlns:a16="http://schemas.microsoft.com/office/drawing/2014/main" id="{3D1A5ADE-541F-4440-8C11-1B8C5211A6FF}"/>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3FD319AD-CF4B-4715-B315-53A480A21A8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4682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do speed the sequential part up, you might still be limited in how parallel you can really be: every operation throws off some heat, so an unlimited number of parallel operations would generate unlimited heat.</a:t>
            </a:r>
          </a:p>
          <a:p>
            <a:endParaRPr lang="en-US" dirty="0"/>
          </a:p>
          <a:p>
            <a:r>
              <a:rPr lang="en-US" dirty="0"/>
              <a:t>In practice you work in blocks and do a block of parallel work at a time.</a:t>
            </a:r>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68712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Liquid cooling and stuff like that can help, by the way.  But only “to a degree”!  Sorry, terrible pun…</a:t>
            </a:r>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14186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397998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insight is the first one to carry with you: parallelism helps,  albeit within limits.</a:t>
            </a:r>
          </a:p>
          <a:p>
            <a:br>
              <a:rPr lang="en-US" dirty="0"/>
            </a:br>
            <a:r>
              <a:rPr lang="en-US" dirty="0"/>
              <a:t>Welcome to “world of weird hardware”, 101.</a:t>
            </a:r>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135090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1378261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3559660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16890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goal in this lecture is mostly to motivate the industry trend towards building specialized accelerators almost on a per  </a:t>
            </a:r>
            <a:r>
              <a:rPr lang="en-US" dirty="0">
                <a:sym typeface="Symbol" panose="05050102010706020507" pitchFamily="18" charset="2"/>
              </a:rPr>
              <a:t>-service basis.   Once you convince everyone to use the </a:t>
            </a:r>
            <a:r>
              <a:rPr lang="en-US" dirty="0"/>
              <a:t> </a:t>
            </a:r>
            <a:r>
              <a:rPr lang="en-US" dirty="0">
                <a:sym typeface="Symbol" panose="05050102010706020507" pitchFamily="18" charset="2"/>
              </a:rPr>
              <a:t>-service options you offer, the cost-effectiveness of your version of photo resizing or whatever becomes central and again and again, it turns out that special hardware can be highly cost-effective.</a:t>
            </a:r>
          </a:p>
          <a:p>
            <a:br>
              <a:rPr lang="en-US" dirty="0">
                <a:sym typeface="Symbol" panose="05050102010706020507" pitchFamily="18" charset="2"/>
              </a:rPr>
            </a:br>
            <a:r>
              <a:rPr lang="en-US" dirty="0">
                <a:sym typeface="Symbol" panose="05050102010706020507" pitchFamily="18" charset="2"/>
              </a:rPr>
              <a:t>So these accelerators aren’t always faster, but they are invariably used as a way to save money!  This said, they often are faster AND ALSO cheaper to operate, on a per-job basis.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44054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572500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RDMA has become an incredibly important technology within the past few years.  Ken’s Derecho system is designed to leverage RDMA when possible.</a:t>
            </a:r>
          </a:p>
          <a:p>
            <a:endParaRPr lang="en-US" dirty="0"/>
          </a:p>
          <a:p>
            <a:r>
              <a:rPr lang="en-US" dirty="0"/>
              <a:t>There is a package called </a:t>
            </a:r>
            <a:r>
              <a:rPr lang="en-US" dirty="0" err="1"/>
              <a:t>LibFabrics</a:t>
            </a:r>
            <a:r>
              <a:rPr lang="en-US" dirty="0"/>
              <a:t> that many people use when talking to RDMA.  It will automatically map RDMA operations to TCP if the special hardware isn’t available.  This lets you build code that can leverage RDMA but that will work perfectly well (just slower) if RDMA is not available.</a:t>
            </a:r>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3340254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1306333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CUDA is more like C than Verilog.  But not very much like C, in the end, even so.</a:t>
            </a:r>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3405813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937496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247250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028798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3097277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299438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374290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429629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yes, you can actually create specialized circuits that bake computations right into the hardware layer, like for SHA-256.  The only issue being that you have to write the parallel specialized SHA-256 logic in a circuit-design language, and this becomes a barrier because it can be so hard to find people with that skill set.</a:t>
            </a:r>
          </a:p>
          <a:p>
            <a:endParaRPr lang="en-US" dirty="0"/>
          </a:p>
          <a:p>
            <a:r>
              <a:rPr lang="en-US" dirty="0"/>
              <a:t>If a company goes this route, it had better be prepared to support that specialized hardware layer for its full lifetime.</a:t>
            </a: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1621701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3607633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2594656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3133806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1500600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1584901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zettabyte is 1000 </a:t>
            </a:r>
            <a:r>
              <a:rPr lang="en-US" dirty="0" err="1"/>
              <a:t>exobytes</a:t>
            </a:r>
            <a:r>
              <a:rPr lang="en-US" dirty="0"/>
              <a:t>.  This amount of storage is hard to conceive of.</a:t>
            </a:r>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3250011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1963248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945792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263691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place to start is by appreciating that general purpose computers are really pretty fast!  Accelerators aren’t faster because they somehow can run the clock faster (actually they very often run their clocks much slower).  The win for other reasons, which we will look at.</a:t>
            </a:r>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136608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2964014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585738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permits, Ken will tells hair-raising stories (true ones).</a:t>
            </a:r>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37296070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233382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44498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11244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30810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463655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 Amdahl was talking to people who somehow imagined that hardware could offer magic, incomprehensible speedups for floating point.</a:t>
            </a:r>
          </a:p>
          <a:p>
            <a:endParaRPr lang="en-US" dirty="0"/>
          </a:p>
          <a:p>
            <a:r>
              <a:rPr lang="en-US" dirty="0"/>
              <a:t>He had to calm people down and get them to design applications in a way that matched what hardware is good at.</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48339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7F39A374-A301-4A6B-9217-ECA054A1FD16}"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0067F-4A83-4691-B1DC-084AD1E442B6}"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31547-4BDD-4EA9-B042-094402951513}"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1D58BD0-A5D1-4C26-BC66-FC296B921024}"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1AC684-11DB-4C1D-97F2-14F1E6B6A840}" type="datetime1">
              <a:rPr lang="en-US" smtClean="0"/>
              <a:t>3/8/2021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7A9379-D80C-4C31-B7ED-4E9216E7F4A1}" type="datetime1">
              <a:rPr lang="en-US" smtClean="0"/>
              <a:t>3/8/2021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D964A9-005A-41EC-A6B9-2DA6BB55C6FA}" type="datetime1">
              <a:rPr lang="en-US" smtClean="0"/>
              <a:t>3/8/2021</a:t>
            </a:fld>
            <a:endParaRPr lang="en-US"/>
          </a:p>
        </p:txBody>
      </p:sp>
      <p:sp>
        <p:nvSpPr>
          <p:cNvPr id="8" name="Footer Placeholder 7"/>
          <p:cNvSpPr>
            <a:spLocks noGrp="1"/>
          </p:cNvSpPr>
          <p:nvPr>
            <p:ph type="ftr" sz="quarter" idx="11"/>
          </p:nvPr>
        </p:nvSpPr>
        <p:spPr/>
        <p:txBody>
          <a:bodyPr/>
          <a:lstStyle/>
          <a:p>
            <a:r>
              <a:rPr lang="en-US"/>
              <a:t>http://www.cs.cornell.edu/courses/cs5412/2021sp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C0C8BB7D-FAB4-4E47-B803-89DAF4E10A78}" type="datetime1">
              <a:rPr lang="en-US" smtClean="0"/>
              <a:t>3/8/2021</a:t>
            </a:fld>
            <a:endParaRPr lang="en-US"/>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B87D8-7A86-4075-A2EF-EF2543A9B3FC}" type="datetime1">
              <a:rPr lang="en-US" smtClean="0"/>
              <a:t>3/8/2021</a:t>
            </a:fld>
            <a:endParaRPr lang="en-US"/>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C80CA5-2923-484A-AF0B-40BF8539021B}" type="datetime1">
              <a:rPr lang="en-US" smtClean="0"/>
              <a:t>3/8/2021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CF59DE-BFA8-41C1-A4D8-C628CE8D9A4F}" type="datetime1">
              <a:rPr lang="en-US" smtClean="0"/>
              <a:t>3/8/2021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D92DFE3-A49D-4516-B2A3-A5F9A2BA6066}" type="datetime1">
              <a:rPr lang="en-US" smtClean="0"/>
              <a:t>3/8/2021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http://www.cs.cornell.edu/courses/cs5412/2021sp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lstStyle/>
          <a:p>
            <a:r>
              <a:rPr lang="en-US" dirty="0"/>
              <a:t>CS5412/Lecture 25</a:t>
            </a:r>
            <a:br>
              <a:rPr lang="en-US" dirty="0"/>
            </a:br>
            <a:r>
              <a:rPr lang="en-US" dirty="0"/>
              <a:t>Hardware Accelerators</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a:t>
            </a:r>
            <a:r>
              <a:rPr lang="en-US"/>
              <a:t>Spring 2021</a:t>
            </a:r>
            <a:endParaRPr lang="en-US" dirty="0"/>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C177C60-3222-45B6-924D-798647162FAB}"/>
              </a:ext>
            </a:extLst>
          </p:cNvPr>
          <p:cNvSpPr>
            <a:spLocks noGrp="1" noChangeArrowheads="1"/>
          </p:cNvSpPr>
          <p:nvPr>
            <p:ph type="title"/>
          </p:nvPr>
        </p:nvSpPr>
        <p:spPr/>
        <p:txBody>
          <a:bodyPr/>
          <a:lstStyle/>
          <a:p>
            <a:r>
              <a:rPr lang="en-US" altLang="en-US"/>
              <a:t>AmdahL’s law</a:t>
            </a:r>
            <a:endParaRPr lang="en-US" altLang="en-US" dirty="0"/>
          </a:p>
        </p:txBody>
      </p:sp>
      <p:sp>
        <p:nvSpPr>
          <p:cNvPr id="3075" name="Rectangle 3">
            <a:extLst>
              <a:ext uri="{FF2B5EF4-FFF2-40B4-BE49-F238E27FC236}">
                <a16:creationId xmlns:a16="http://schemas.microsoft.com/office/drawing/2014/main" id="{8A1B0EB8-2074-4A8A-92E2-879246D08D44}"/>
              </a:ext>
            </a:extLst>
          </p:cNvPr>
          <p:cNvSpPr>
            <a:spLocks noGrp="1" noChangeArrowheads="1"/>
          </p:cNvSpPr>
          <p:nvPr>
            <p:ph type="body" idx="1"/>
          </p:nvPr>
        </p:nvSpPr>
        <p:spPr/>
        <p:txBody>
          <a:bodyPr>
            <a:normAutofit fontScale="92500"/>
          </a:bodyPr>
          <a:lstStyle/>
          <a:p>
            <a:r>
              <a:rPr lang="en-US" altLang="en-US" dirty="0"/>
              <a:t> Consider a computational task.  We can express the code in terms of actions that can occur in parallel, and actions that can only be done sequentially.</a:t>
            </a:r>
          </a:p>
          <a:p>
            <a:endParaRPr lang="en-US" altLang="en-US" dirty="0"/>
          </a:p>
          <a:p>
            <a:r>
              <a:rPr lang="en-US" altLang="en-US" dirty="0"/>
              <a:t>Measure the path-length of the sequential portion.  This is performance-limiting for the whole computation!</a:t>
            </a:r>
          </a:p>
          <a:p>
            <a:br>
              <a:rPr lang="en-US" altLang="en-US" dirty="0"/>
            </a:br>
            <a:r>
              <a:rPr lang="en-US" altLang="en-US" dirty="0"/>
              <a:t>If F is the fraction of a calculation that is sequential, and (1-F) is the fraction that can be parallelized, then the maximum speed-up that can be achieved by using P processors is 1/(F+(1-F)/P). </a:t>
            </a:r>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34735584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B427C4BE-7D0D-42AB-8583-7A5A0872A7FB}"/>
              </a:ext>
            </a:extLst>
          </p:cNvPr>
          <p:cNvSpPr>
            <a:spLocks noGrp="1" noChangeArrowheads="1"/>
          </p:cNvSpPr>
          <p:nvPr>
            <p:ph type="title"/>
          </p:nvPr>
        </p:nvSpPr>
        <p:spPr/>
        <p:txBody>
          <a:bodyPr/>
          <a:lstStyle/>
          <a:p>
            <a:r>
              <a:rPr lang="en-US" altLang="en-US"/>
              <a:t>Examples</a:t>
            </a:r>
          </a:p>
        </p:txBody>
      </p:sp>
      <p:sp>
        <p:nvSpPr>
          <p:cNvPr id="5123" name="Rectangle 3">
            <a:extLst>
              <a:ext uri="{FF2B5EF4-FFF2-40B4-BE49-F238E27FC236}">
                <a16:creationId xmlns:a16="http://schemas.microsoft.com/office/drawing/2014/main" id="{A11F0D8B-C7BC-4FA2-842A-E73A9EF0136D}"/>
              </a:ext>
            </a:extLst>
          </p:cNvPr>
          <p:cNvSpPr>
            <a:spLocks noGrp="1" noChangeArrowheads="1"/>
          </p:cNvSpPr>
          <p:nvPr>
            <p:ph type="body" idx="1"/>
          </p:nvPr>
        </p:nvSpPr>
        <p:spPr/>
        <p:txBody>
          <a:bodyPr>
            <a:normAutofit lnSpcReduction="10000"/>
          </a:bodyPr>
          <a:lstStyle/>
          <a:p>
            <a:pPr>
              <a:lnSpc>
                <a:spcPct val="80000"/>
              </a:lnSpc>
            </a:pPr>
            <a:r>
              <a:rPr lang="en-US" altLang="en-US" dirty="0"/>
              <a:t>If 90% of a calculation can be parallelized then the maximum speed-up on 2 processors is 1/(0.1+(1-0.1)/2) or 1.8 (i.e. investing twice as much hardware speeds the calculation up by almost 2x)</a:t>
            </a:r>
          </a:p>
          <a:p>
            <a:pPr>
              <a:lnSpc>
                <a:spcPct val="80000"/>
              </a:lnSpc>
            </a:pPr>
            <a:endParaRPr lang="en-US" altLang="en-US" dirty="0"/>
          </a:p>
          <a:p>
            <a:pPr>
              <a:lnSpc>
                <a:spcPct val="80000"/>
              </a:lnSpc>
            </a:pPr>
            <a:r>
              <a:rPr lang="en-US" altLang="en-US" dirty="0"/>
              <a:t>… but with 10 processors, we only get a 5.2x speedup</a:t>
            </a:r>
          </a:p>
          <a:p>
            <a:pPr>
              <a:lnSpc>
                <a:spcPct val="80000"/>
              </a:lnSpc>
            </a:pPr>
            <a:endParaRPr lang="en-US" altLang="en-US" dirty="0"/>
          </a:p>
          <a:p>
            <a:pPr>
              <a:lnSpc>
                <a:spcPct val="80000"/>
              </a:lnSpc>
            </a:pPr>
            <a:r>
              <a:rPr lang="en-US" altLang="en-US" dirty="0"/>
              <a:t>… on 20 processors, our speedup is 6.9x: diminishing returns!</a:t>
            </a:r>
          </a:p>
          <a:p>
            <a:pPr>
              <a:lnSpc>
                <a:spcPct val="80000"/>
              </a:lnSpc>
            </a:pPr>
            <a:endParaRPr lang="en-US" altLang="en-US" dirty="0"/>
          </a:p>
          <a:p>
            <a:pPr>
              <a:lnSpc>
                <a:spcPct val="80000"/>
              </a:lnSpc>
            </a:pPr>
            <a:r>
              <a:rPr lang="en-US" altLang="en-US" dirty="0"/>
              <a:t>… on 1000 processors is 1/(0.1+(1-0.1)/1000) or 9.9x</a:t>
            </a:r>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30755023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4DCD5E14-16D6-42EE-B87F-A9BE3A93D4EC}"/>
              </a:ext>
            </a:extLst>
          </p:cNvPr>
          <p:cNvSpPr>
            <a:spLocks noGrp="1" noChangeArrowheads="1"/>
          </p:cNvSpPr>
          <p:nvPr>
            <p:ph type="title"/>
          </p:nvPr>
        </p:nvSpPr>
        <p:spPr/>
        <p:txBody>
          <a:bodyPr/>
          <a:lstStyle/>
          <a:p>
            <a:r>
              <a:rPr lang="en-US" altLang="en-US" dirty="0"/>
              <a:t>Highway analogy</a:t>
            </a:r>
          </a:p>
        </p:txBody>
      </p:sp>
      <p:sp>
        <p:nvSpPr>
          <p:cNvPr id="6147" name="Rectangle 3">
            <a:extLst>
              <a:ext uri="{FF2B5EF4-FFF2-40B4-BE49-F238E27FC236}">
                <a16:creationId xmlns:a16="http://schemas.microsoft.com/office/drawing/2014/main" id="{E8612102-9005-4BF4-BAD9-3DF54734072E}"/>
              </a:ext>
            </a:extLst>
          </p:cNvPr>
          <p:cNvSpPr>
            <a:spLocks noGrp="1" noChangeArrowheads="1"/>
          </p:cNvSpPr>
          <p:nvPr>
            <p:ph type="body" idx="1"/>
          </p:nvPr>
        </p:nvSpPr>
        <p:spPr/>
        <p:txBody>
          <a:bodyPr/>
          <a:lstStyle/>
          <a:p>
            <a:r>
              <a:rPr lang="en-US" altLang="en-US" dirty="0"/>
              <a:t>You buy a Tesla, take it out on California Route 101, and mash the “Ludicrous Acceleration” button.</a:t>
            </a:r>
          </a:p>
          <a:p>
            <a:endParaRPr lang="en-US" altLang="en-US" dirty="0"/>
          </a:p>
          <a:p>
            <a:r>
              <a:rPr lang="en-US" altLang="en-US" dirty="0"/>
              <a:t>It can instantly accelerate to the speed of light!  But you won’t get far…</a:t>
            </a:r>
          </a:p>
          <a:p>
            <a:endParaRPr lang="en-US" altLang="en-US" dirty="0"/>
          </a:p>
          <a:p>
            <a:r>
              <a:rPr lang="en-US" altLang="en-US" dirty="0"/>
              <a:t>Your commute will be limited by “stragglers”.</a:t>
            </a:r>
          </a:p>
        </p:txBody>
      </p:sp>
      <p:pic>
        <p:nvPicPr>
          <p:cNvPr id="2" name="Picture 1">
            <a:extLst>
              <a:ext uri="{FF2B5EF4-FFF2-40B4-BE49-F238E27FC236}">
                <a16:creationId xmlns:a16="http://schemas.microsoft.com/office/drawing/2014/main" id="{98983C07-27FD-45A1-A976-85D70A126DBC}"/>
              </a:ext>
            </a:extLst>
          </p:cNvPr>
          <p:cNvPicPr>
            <a:picLocks noChangeAspect="1"/>
          </p:cNvPicPr>
          <p:nvPr/>
        </p:nvPicPr>
        <p:blipFill>
          <a:blip r:embed="rId3"/>
          <a:stretch>
            <a:fillRect/>
          </a:stretch>
        </p:blipFill>
        <p:spPr>
          <a:xfrm>
            <a:off x="9071104" y="228029"/>
            <a:ext cx="2876550" cy="1304925"/>
          </a:xfrm>
          <a:prstGeom prst="rect">
            <a:avLst/>
          </a:prstGeom>
        </p:spPr>
      </p:pic>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28756561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C2FC-C85F-42E8-A931-AC750BBE7DB9}"/>
              </a:ext>
            </a:extLst>
          </p:cNvPr>
          <p:cNvSpPr>
            <a:spLocks noGrp="1"/>
          </p:cNvSpPr>
          <p:nvPr>
            <p:ph type="title"/>
          </p:nvPr>
        </p:nvSpPr>
        <p:spPr/>
        <p:txBody>
          <a:bodyPr/>
          <a:lstStyle/>
          <a:p>
            <a:r>
              <a:rPr lang="en-US" dirty="0"/>
              <a:t>The other limiting factor: Heat!</a:t>
            </a:r>
          </a:p>
        </p:txBody>
      </p:sp>
      <p:sp>
        <p:nvSpPr>
          <p:cNvPr id="3" name="Content Placeholder 2">
            <a:extLst>
              <a:ext uri="{FF2B5EF4-FFF2-40B4-BE49-F238E27FC236}">
                <a16:creationId xmlns:a16="http://schemas.microsoft.com/office/drawing/2014/main" id="{E4EAB460-8798-4A7F-BB83-FFD105EA258C}"/>
              </a:ext>
            </a:extLst>
          </p:cNvPr>
          <p:cNvSpPr>
            <a:spLocks noGrp="1"/>
          </p:cNvSpPr>
          <p:nvPr>
            <p:ph idx="1"/>
          </p:nvPr>
        </p:nvSpPr>
        <p:spPr>
          <a:xfrm>
            <a:off x="1024128" y="2514600"/>
            <a:ext cx="10786872" cy="3794760"/>
          </a:xfrm>
        </p:spPr>
        <p:txBody>
          <a:bodyPr>
            <a:normAutofit/>
          </a:bodyPr>
          <a:lstStyle/>
          <a:p>
            <a:r>
              <a:rPr lang="en-US" dirty="0"/>
              <a:t>The clock rate might seem like a limiting factor, but a faster clock rate pumps more energy into the circuits and logic gates.  </a:t>
            </a:r>
          </a:p>
          <a:p>
            <a:br>
              <a:rPr lang="en-US" dirty="0"/>
            </a:br>
            <a:r>
              <a:rPr lang="en-US" dirty="0"/>
              <a:t>The heat dissipated will be proportional to the square of the clock rate.</a:t>
            </a:r>
          </a:p>
          <a:p>
            <a:endParaRPr lang="en-US" dirty="0"/>
          </a:p>
          <a:p>
            <a:r>
              <a:rPr lang="en-US" dirty="0"/>
              <a:t>In a parallel computing device, the whole surface might be active.  So very fast clock rates make a chip run </a:t>
            </a:r>
            <a:r>
              <a:rPr lang="en-US" i="1" dirty="0"/>
              <a:t>very hot</a:t>
            </a:r>
            <a:r>
              <a:rPr lang="en-US" dirty="0"/>
              <a:t>.  </a:t>
            </a:r>
          </a:p>
          <a:p>
            <a:endParaRPr lang="en-US" dirty="0"/>
          </a:p>
          <a:p>
            <a:endParaRPr lang="en-US" dirty="0"/>
          </a:p>
        </p:txBody>
      </p:sp>
      <p:sp>
        <p:nvSpPr>
          <p:cNvPr id="4" name="Footer Placeholder 3">
            <a:extLst>
              <a:ext uri="{FF2B5EF4-FFF2-40B4-BE49-F238E27FC236}">
                <a16:creationId xmlns:a16="http://schemas.microsoft.com/office/drawing/2014/main" id="{CA21DBA7-EE56-46D2-AB01-1D455A59DA07}"/>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D856659B-A9CE-46F3-99F9-F50D76DDB639}"/>
              </a:ext>
            </a:extLst>
          </p:cNvPr>
          <p:cNvSpPr>
            <a:spLocks noGrp="1"/>
          </p:cNvSpPr>
          <p:nvPr>
            <p:ph type="sldNum" sz="quarter" idx="12"/>
          </p:nvPr>
        </p:nvSpPr>
        <p:spPr/>
        <p:txBody>
          <a:bodyPr/>
          <a:lstStyle/>
          <a:p>
            <a:fld id="{3C974458-8A97-4835-BF79-1FB6D7856C21}" type="slidenum">
              <a:rPr lang="en-US" smtClean="0"/>
              <a:t>13</a:t>
            </a:fld>
            <a:endParaRPr lang="en-US"/>
          </a:p>
        </p:txBody>
      </p:sp>
      <p:pic>
        <p:nvPicPr>
          <p:cNvPr id="6" name="Picture 5">
            <a:extLst>
              <a:ext uri="{FF2B5EF4-FFF2-40B4-BE49-F238E27FC236}">
                <a16:creationId xmlns:a16="http://schemas.microsoft.com/office/drawing/2014/main" id="{3339EAB5-1B7E-4604-919A-307110C92508}"/>
              </a:ext>
            </a:extLst>
          </p:cNvPr>
          <p:cNvPicPr>
            <a:picLocks noChangeAspect="1"/>
          </p:cNvPicPr>
          <p:nvPr/>
        </p:nvPicPr>
        <p:blipFill>
          <a:blip r:embed="rId3"/>
          <a:stretch>
            <a:fillRect/>
          </a:stretch>
        </p:blipFill>
        <p:spPr>
          <a:xfrm>
            <a:off x="10326070" y="942393"/>
            <a:ext cx="1520357" cy="1142440"/>
          </a:xfrm>
          <a:prstGeom prst="rect">
            <a:avLst/>
          </a:prstGeom>
        </p:spPr>
      </p:pic>
      <p:sp>
        <p:nvSpPr>
          <p:cNvPr id="7" name="Freeform: Shape 6">
            <a:extLst>
              <a:ext uri="{FF2B5EF4-FFF2-40B4-BE49-F238E27FC236}">
                <a16:creationId xmlns:a16="http://schemas.microsoft.com/office/drawing/2014/main" id="{8B87E7D7-9224-4DC6-ADB1-071E49EFE7CA}"/>
              </a:ext>
            </a:extLst>
          </p:cNvPr>
          <p:cNvSpPr/>
          <p:nvPr/>
        </p:nvSpPr>
        <p:spPr>
          <a:xfrm>
            <a:off x="10468947" y="447869"/>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554D33C-8170-4F39-B921-95CD91BC7844}"/>
              </a:ext>
            </a:extLst>
          </p:cNvPr>
          <p:cNvSpPr/>
          <p:nvPr/>
        </p:nvSpPr>
        <p:spPr>
          <a:xfrm>
            <a:off x="10621347" y="600269"/>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AE9EC-218B-4D4A-A7B9-C1A566F405AC}"/>
              </a:ext>
            </a:extLst>
          </p:cNvPr>
          <p:cNvSpPr/>
          <p:nvPr/>
        </p:nvSpPr>
        <p:spPr>
          <a:xfrm>
            <a:off x="10773747" y="517850"/>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DA96F7-039D-4F77-BFA2-2620FFDE39F1}"/>
              </a:ext>
            </a:extLst>
          </p:cNvPr>
          <p:cNvSpPr/>
          <p:nvPr/>
        </p:nvSpPr>
        <p:spPr>
          <a:xfrm>
            <a:off x="11086248" y="551654"/>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4830F3-41BB-474C-9E04-71E8A4B9A746}"/>
              </a:ext>
            </a:extLst>
          </p:cNvPr>
          <p:cNvSpPr/>
          <p:nvPr/>
        </p:nvSpPr>
        <p:spPr>
          <a:xfrm>
            <a:off x="11250205" y="485938"/>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607EC4-D247-4D71-835D-EDAE009B16E1}"/>
              </a:ext>
            </a:extLst>
          </p:cNvPr>
          <p:cNvSpPr/>
          <p:nvPr/>
        </p:nvSpPr>
        <p:spPr>
          <a:xfrm>
            <a:off x="10857581" y="741226"/>
            <a:ext cx="214688" cy="849086"/>
          </a:xfrm>
          <a:custGeom>
            <a:avLst/>
            <a:gdLst>
              <a:gd name="connsiteX0" fmla="*/ 0 w 214688"/>
              <a:gd name="connsiteY0" fmla="*/ 0 h 849086"/>
              <a:gd name="connsiteX1" fmla="*/ 214604 w 214688"/>
              <a:gd name="connsiteY1" fmla="*/ 214604 h 849086"/>
              <a:gd name="connsiteX2" fmla="*/ 27992 w 214688"/>
              <a:gd name="connsiteY2" fmla="*/ 578498 h 849086"/>
              <a:gd name="connsiteX3" fmla="*/ 205273 w 214688"/>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214688" h="849086">
                <a:moveTo>
                  <a:pt x="0" y="0"/>
                </a:moveTo>
                <a:cubicBezTo>
                  <a:pt x="104969" y="59094"/>
                  <a:pt x="209939" y="118188"/>
                  <a:pt x="214604" y="214604"/>
                </a:cubicBezTo>
                <a:cubicBezTo>
                  <a:pt x="219269" y="311020"/>
                  <a:pt x="29547" y="472751"/>
                  <a:pt x="27992" y="578498"/>
                </a:cubicBezTo>
                <a:cubicBezTo>
                  <a:pt x="26437" y="684245"/>
                  <a:pt x="115855" y="766665"/>
                  <a:pt x="205273" y="84908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60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FD5C-703F-4524-9BDE-091DE2F67571}"/>
              </a:ext>
            </a:extLst>
          </p:cNvPr>
          <p:cNvSpPr>
            <a:spLocks noGrp="1"/>
          </p:cNvSpPr>
          <p:nvPr>
            <p:ph type="title"/>
          </p:nvPr>
        </p:nvSpPr>
        <p:spPr/>
        <p:txBody>
          <a:bodyPr/>
          <a:lstStyle/>
          <a:p>
            <a:r>
              <a:rPr lang="en-US" dirty="0"/>
              <a:t>But if a device Gets </a:t>
            </a:r>
            <a:r>
              <a:rPr lang="en-US" i="1" dirty="0"/>
              <a:t>too</a:t>
            </a:r>
            <a:r>
              <a:rPr lang="en-US" dirty="0"/>
              <a:t> hot…</a:t>
            </a:r>
          </a:p>
        </p:txBody>
      </p:sp>
      <p:sp>
        <p:nvSpPr>
          <p:cNvPr id="3" name="Content Placeholder 2">
            <a:extLst>
              <a:ext uri="{FF2B5EF4-FFF2-40B4-BE49-F238E27FC236}">
                <a16:creationId xmlns:a16="http://schemas.microsoft.com/office/drawing/2014/main" id="{BE562DAF-9DF0-494F-9441-30F0CAB73176}"/>
              </a:ext>
            </a:extLst>
          </p:cNvPr>
          <p:cNvSpPr>
            <a:spLocks noGrp="1"/>
          </p:cNvSpPr>
          <p:nvPr>
            <p:ph idx="1"/>
          </p:nvPr>
        </p:nvSpPr>
        <p:spPr/>
        <p:txBody>
          <a:bodyPr>
            <a:normAutofit/>
          </a:bodyPr>
          <a:lstStyle/>
          <a:p>
            <a:r>
              <a:rPr lang="en-US" dirty="0"/>
              <a:t>Even a general purpose CPU is close to the heat-dissipation limits!</a:t>
            </a:r>
          </a:p>
          <a:p>
            <a:endParaRPr lang="en-US" dirty="0"/>
          </a:p>
          <a:p>
            <a:r>
              <a:rPr lang="en-US" dirty="0"/>
              <a:t>Operating systems like Linux run the clock as slowly as possible for less active computing elements, and even disable hardware components that are not currently in use.  This helps.</a:t>
            </a:r>
          </a:p>
          <a:p>
            <a:endParaRPr lang="en-US" dirty="0"/>
          </a:p>
          <a:p>
            <a:r>
              <a:rPr lang="en-US" dirty="0"/>
              <a:t>But the clock rate on an accelerator might actually be lower than for a standard CPU!  The (only) big win is parallelism.</a:t>
            </a:r>
          </a:p>
        </p:txBody>
      </p:sp>
      <p:sp>
        <p:nvSpPr>
          <p:cNvPr id="4" name="Footer Placeholder 3">
            <a:extLst>
              <a:ext uri="{FF2B5EF4-FFF2-40B4-BE49-F238E27FC236}">
                <a16:creationId xmlns:a16="http://schemas.microsoft.com/office/drawing/2014/main" id="{BCC051F1-4BEA-4196-9066-CB22D45802A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28198FD-9D56-4F29-80E6-B6F22ED9B3D7}"/>
              </a:ext>
            </a:extLst>
          </p:cNvPr>
          <p:cNvSpPr>
            <a:spLocks noGrp="1"/>
          </p:cNvSpPr>
          <p:nvPr>
            <p:ph type="sldNum" sz="quarter" idx="12"/>
          </p:nvPr>
        </p:nvSpPr>
        <p:spPr/>
        <p:txBody>
          <a:bodyPr/>
          <a:lstStyle/>
          <a:p>
            <a:fld id="{3C974458-8A97-4835-BF79-1FB6D7856C21}" type="slidenum">
              <a:rPr lang="en-US" smtClean="0"/>
              <a:t>14</a:t>
            </a:fld>
            <a:endParaRPr lang="en-US"/>
          </a:p>
        </p:txBody>
      </p:sp>
      <p:pic>
        <p:nvPicPr>
          <p:cNvPr id="6" name="Picture 5">
            <a:extLst>
              <a:ext uri="{FF2B5EF4-FFF2-40B4-BE49-F238E27FC236}">
                <a16:creationId xmlns:a16="http://schemas.microsoft.com/office/drawing/2014/main" id="{1E2EE2BB-7EE1-44B0-99F2-26902CB90BE4}"/>
              </a:ext>
            </a:extLst>
          </p:cNvPr>
          <p:cNvPicPr>
            <a:picLocks noChangeAspect="1"/>
          </p:cNvPicPr>
          <p:nvPr/>
        </p:nvPicPr>
        <p:blipFill>
          <a:blip r:embed="rId3"/>
          <a:stretch>
            <a:fillRect/>
          </a:stretch>
        </p:blipFill>
        <p:spPr>
          <a:xfrm>
            <a:off x="9543531" y="234821"/>
            <a:ext cx="2462827" cy="1850011"/>
          </a:xfrm>
          <a:prstGeom prst="rect">
            <a:avLst/>
          </a:prstGeom>
        </p:spPr>
      </p:pic>
    </p:spTree>
    <p:extLst>
      <p:ext uri="{BB962C8B-B14F-4D97-AF65-F5344CB8AC3E}">
        <p14:creationId xmlns:p14="http://schemas.microsoft.com/office/powerpoint/2010/main" val="165973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01A0-90CA-45EE-9724-97DE20A6ABAD}"/>
              </a:ext>
            </a:extLst>
          </p:cNvPr>
          <p:cNvSpPr>
            <a:spLocks noGrp="1"/>
          </p:cNvSpPr>
          <p:nvPr>
            <p:ph type="title"/>
          </p:nvPr>
        </p:nvSpPr>
        <p:spPr/>
        <p:txBody>
          <a:bodyPr>
            <a:normAutofit fontScale="90000"/>
          </a:bodyPr>
          <a:lstStyle/>
          <a:p>
            <a:r>
              <a:rPr lang="en-US" dirty="0"/>
              <a:t>So acceleration options are limited to highly parallel tasks or “bump in the wire”</a:t>
            </a:r>
          </a:p>
        </p:txBody>
      </p:sp>
      <p:sp>
        <p:nvSpPr>
          <p:cNvPr id="3" name="Content Placeholder 2">
            <a:extLst>
              <a:ext uri="{FF2B5EF4-FFF2-40B4-BE49-F238E27FC236}">
                <a16:creationId xmlns:a16="http://schemas.microsoft.com/office/drawing/2014/main" id="{B79B6F5C-9EE4-4C16-BE62-9BAB76992B36}"/>
              </a:ext>
            </a:extLst>
          </p:cNvPr>
          <p:cNvSpPr>
            <a:spLocks noGrp="1"/>
          </p:cNvSpPr>
          <p:nvPr>
            <p:ph idx="1"/>
          </p:nvPr>
        </p:nvSpPr>
        <p:spPr/>
        <p:txBody>
          <a:bodyPr/>
          <a:lstStyle/>
          <a:p>
            <a:r>
              <a:rPr lang="en-US" dirty="0"/>
              <a:t>Hardware might be able to perform highly parallel steps rapidly.</a:t>
            </a:r>
          </a:p>
          <a:p>
            <a:endParaRPr lang="en-US" dirty="0"/>
          </a:p>
          <a:p>
            <a:r>
              <a:rPr lang="en-US" dirty="0"/>
              <a:t>We can also use hardware to reduce the work the host computer is doing.</a:t>
            </a:r>
          </a:p>
          <a:p>
            <a:endParaRPr lang="en-US" dirty="0"/>
          </a:p>
          <a:p>
            <a:r>
              <a:rPr lang="en-US" dirty="0"/>
              <a:t>And if host computers can’t actually keep up with the network, we could perhaps wire the network directly to the hardware accelerator and if we’re lucky, the device might keep up with the incoming data!</a:t>
            </a:r>
          </a:p>
        </p:txBody>
      </p:sp>
      <p:sp>
        <p:nvSpPr>
          <p:cNvPr id="4" name="Footer Placeholder 3">
            <a:extLst>
              <a:ext uri="{FF2B5EF4-FFF2-40B4-BE49-F238E27FC236}">
                <a16:creationId xmlns:a16="http://schemas.microsoft.com/office/drawing/2014/main" id="{88973D47-B916-446F-80E1-AED4DA2702D0}"/>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3FB4E94-EC40-40F2-BFC8-50EB3E553005}"/>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26675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5C16-DF38-40E5-9CCE-1ECE9D0D4A8D}"/>
              </a:ext>
            </a:extLst>
          </p:cNvPr>
          <p:cNvSpPr>
            <a:spLocks noGrp="1"/>
          </p:cNvSpPr>
          <p:nvPr>
            <p:ph type="title"/>
          </p:nvPr>
        </p:nvSpPr>
        <p:spPr/>
        <p:txBody>
          <a:bodyPr/>
          <a:lstStyle/>
          <a:p>
            <a:r>
              <a:rPr lang="en-US" dirty="0"/>
              <a:t>Acronym City!</a:t>
            </a:r>
          </a:p>
        </p:txBody>
      </p:sp>
      <p:sp>
        <p:nvSpPr>
          <p:cNvPr id="3" name="Content Placeholder 2">
            <a:extLst>
              <a:ext uri="{FF2B5EF4-FFF2-40B4-BE49-F238E27FC236}">
                <a16:creationId xmlns:a16="http://schemas.microsoft.com/office/drawing/2014/main" id="{8DCFAAF5-8A99-436D-B436-49DB34389B8C}"/>
              </a:ext>
            </a:extLst>
          </p:cNvPr>
          <p:cNvSpPr>
            <a:spLocks noGrp="1"/>
          </p:cNvSpPr>
          <p:nvPr>
            <p:ph idx="1"/>
          </p:nvPr>
        </p:nvSpPr>
        <p:spPr/>
        <p:txBody>
          <a:bodyPr/>
          <a:lstStyle/>
          <a:p>
            <a:r>
              <a:rPr lang="en-US" dirty="0"/>
              <a:t>So now we’ll review a staggering list of incomprehensible 4-letter terms.</a:t>
            </a:r>
          </a:p>
          <a:p>
            <a:endParaRPr lang="en-US" dirty="0"/>
          </a:p>
          <a:p>
            <a:r>
              <a:rPr lang="en-US" dirty="0"/>
              <a:t>You should memorize these to impress people.  </a:t>
            </a:r>
            <a:br>
              <a:rPr lang="en-US" dirty="0"/>
            </a:br>
            <a:r>
              <a:rPr lang="en-US" dirty="0"/>
              <a:t>But we wouldn’t see them on exams!</a:t>
            </a:r>
          </a:p>
          <a:p>
            <a:endParaRPr lang="en-US" dirty="0"/>
          </a:p>
          <a:p>
            <a:r>
              <a:rPr lang="en-US" dirty="0"/>
              <a:t>Sort of a “survey of the options”</a:t>
            </a:r>
          </a:p>
        </p:txBody>
      </p:sp>
      <p:sp>
        <p:nvSpPr>
          <p:cNvPr id="4" name="Footer Placeholder 3">
            <a:extLst>
              <a:ext uri="{FF2B5EF4-FFF2-40B4-BE49-F238E27FC236}">
                <a16:creationId xmlns:a16="http://schemas.microsoft.com/office/drawing/2014/main" id="{4EE2FF3E-D8DA-40B1-A8E7-633F8DA8B197}"/>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02CB7569-FD6B-45C6-BC67-85414565D79D}"/>
              </a:ext>
            </a:extLst>
          </p:cNvPr>
          <p:cNvSpPr>
            <a:spLocks noGrp="1"/>
          </p:cNvSpPr>
          <p:nvPr>
            <p:ph type="sldNum" sz="quarter" idx="12"/>
          </p:nvPr>
        </p:nvSpPr>
        <p:spPr/>
        <p:txBody>
          <a:bodyPr/>
          <a:lstStyle/>
          <a:p>
            <a:fld id="{3C974458-8A97-4835-BF79-1FB6D7856C21}" type="slidenum">
              <a:rPr lang="en-US" smtClean="0"/>
              <a:t>16</a:t>
            </a:fld>
            <a:endParaRPr lang="en-US"/>
          </a:p>
        </p:txBody>
      </p:sp>
      <p:pic>
        <p:nvPicPr>
          <p:cNvPr id="6" name="Picture 5">
            <a:extLst>
              <a:ext uri="{FF2B5EF4-FFF2-40B4-BE49-F238E27FC236}">
                <a16:creationId xmlns:a16="http://schemas.microsoft.com/office/drawing/2014/main" id="{EEC226EF-2659-4A39-8D99-9C980229E429}"/>
              </a:ext>
            </a:extLst>
          </p:cNvPr>
          <p:cNvPicPr>
            <a:picLocks noChangeAspect="1"/>
          </p:cNvPicPr>
          <p:nvPr/>
        </p:nvPicPr>
        <p:blipFill>
          <a:blip r:embed="rId3"/>
          <a:stretch>
            <a:fillRect/>
          </a:stretch>
        </p:blipFill>
        <p:spPr>
          <a:xfrm>
            <a:off x="7644586" y="4185712"/>
            <a:ext cx="3099805" cy="1808487"/>
          </a:xfrm>
          <a:prstGeom prst="rect">
            <a:avLst/>
          </a:prstGeom>
        </p:spPr>
      </p:pic>
      <p:sp>
        <p:nvSpPr>
          <p:cNvPr id="7" name="Speech Bubble: Rectangle 6">
            <a:extLst>
              <a:ext uri="{FF2B5EF4-FFF2-40B4-BE49-F238E27FC236}">
                <a16:creationId xmlns:a16="http://schemas.microsoft.com/office/drawing/2014/main" id="{B8C025D1-01CE-4696-A08C-FA9788CEA48D}"/>
              </a:ext>
            </a:extLst>
          </p:cNvPr>
          <p:cNvSpPr/>
          <p:nvPr/>
        </p:nvSpPr>
        <p:spPr>
          <a:xfrm>
            <a:off x="7793661" y="2718455"/>
            <a:ext cx="3099805" cy="890524"/>
          </a:xfrm>
          <a:prstGeom prst="wedgeRectCallout">
            <a:avLst>
              <a:gd name="adj1" fmla="val -15999"/>
              <a:gd name="adj2" fmla="val 130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Dude!  They run Verilog on a Xilinx </a:t>
            </a:r>
            <a:r>
              <a:rPr lang="en-US" b="1" dirty="0" err="1">
                <a:solidFill>
                  <a:schemeClr val="tx1"/>
                </a:solidFill>
              </a:rPr>
              <a:t>Vertix</a:t>
            </a:r>
            <a:r>
              <a:rPr lang="en-US" b="1" dirty="0">
                <a:solidFill>
                  <a:schemeClr val="tx1"/>
                </a:solidFill>
              </a:rPr>
              <a:t> 5QV! </a:t>
            </a:r>
          </a:p>
        </p:txBody>
      </p:sp>
      <p:sp>
        <p:nvSpPr>
          <p:cNvPr id="8" name="Speech Bubble: Rectangle 7">
            <a:extLst>
              <a:ext uri="{FF2B5EF4-FFF2-40B4-BE49-F238E27FC236}">
                <a16:creationId xmlns:a16="http://schemas.microsoft.com/office/drawing/2014/main" id="{40A941C5-E5D7-450F-AA1F-4E886DB4CEDB}"/>
              </a:ext>
            </a:extLst>
          </p:cNvPr>
          <p:cNvSpPr/>
          <p:nvPr/>
        </p:nvSpPr>
        <p:spPr>
          <a:xfrm>
            <a:off x="9032929" y="3801737"/>
            <a:ext cx="3099805" cy="445262"/>
          </a:xfrm>
          <a:prstGeom prst="wedgeRectCallout">
            <a:avLst>
              <a:gd name="adj1" fmla="val -53145"/>
              <a:gd name="adj2" fmla="val 1776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Cool!  Can’t wait to tell Mom!</a:t>
            </a:r>
          </a:p>
        </p:txBody>
      </p:sp>
    </p:spTree>
    <p:extLst>
      <p:ext uri="{BB962C8B-B14F-4D97-AF65-F5344CB8AC3E}">
        <p14:creationId xmlns:p14="http://schemas.microsoft.com/office/powerpoint/2010/main" val="130012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310B-750A-496B-96D0-7B20F1C646DE}"/>
              </a:ext>
            </a:extLst>
          </p:cNvPr>
          <p:cNvSpPr>
            <a:spLocks noGrp="1"/>
          </p:cNvSpPr>
          <p:nvPr>
            <p:ph type="title"/>
          </p:nvPr>
        </p:nvSpPr>
        <p:spPr/>
        <p:txBody>
          <a:bodyPr/>
          <a:lstStyle/>
          <a:p>
            <a:r>
              <a:rPr lang="en-US" dirty="0"/>
              <a:t>First, standard CPUs</a:t>
            </a:r>
          </a:p>
        </p:txBody>
      </p:sp>
      <p:sp>
        <p:nvSpPr>
          <p:cNvPr id="3" name="Content Placeholder 2">
            <a:extLst>
              <a:ext uri="{FF2B5EF4-FFF2-40B4-BE49-F238E27FC236}">
                <a16:creationId xmlns:a16="http://schemas.microsoft.com/office/drawing/2014/main" id="{FB49E936-8735-413A-9FBD-5DEEC31945D8}"/>
              </a:ext>
            </a:extLst>
          </p:cNvPr>
          <p:cNvSpPr>
            <a:spLocks noGrp="1"/>
          </p:cNvSpPr>
          <p:nvPr>
            <p:ph idx="1"/>
          </p:nvPr>
        </p:nvSpPr>
        <p:spPr/>
        <p:txBody>
          <a:bodyPr/>
          <a:lstStyle/>
          <a:p>
            <a:r>
              <a:rPr lang="en-US" dirty="0"/>
              <a:t>As you know, prior to 2010 Moore’s law was still “in control” and we had general purpose CPUs, with associated DRAM and caches, rotating disks.</a:t>
            </a:r>
          </a:p>
          <a:p>
            <a:endParaRPr lang="en-US" dirty="0"/>
          </a:p>
          <a:p>
            <a:r>
              <a:rPr lang="en-US" dirty="0"/>
              <a:t>Around 2010 rotating disks were displaced by flash memory drives.  These are actually kind of slow, so they often have some DRAM as a buffer.</a:t>
            </a:r>
          </a:p>
          <a:p>
            <a:endParaRPr lang="en-US" dirty="0"/>
          </a:p>
          <a:p>
            <a:r>
              <a:rPr lang="en-US" dirty="0"/>
              <a:t>Simultaneously, chip designers invented branch prediction, data prefetching, speculative execution, hyperthreading, out-of-order </a:t>
            </a:r>
            <a:r>
              <a:rPr lang="en-US" dirty="0" err="1"/>
              <a:t>exeuction</a:t>
            </a:r>
            <a:endParaRPr lang="en-US" dirty="0"/>
          </a:p>
        </p:txBody>
      </p:sp>
      <p:sp>
        <p:nvSpPr>
          <p:cNvPr id="4" name="Footer Placeholder 3">
            <a:extLst>
              <a:ext uri="{FF2B5EF4-FFF2-40B4-BE49-F238E27FC236}">
                <a16:creationId xmlns:a16="http://schemas.microsoft.com/office/drawing/2014/main" id="{F844DD9A-F74C-4DE3-A20E-F649A34C81A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9FC88A0-BC6D-4ED2-B6E2-2A85D6D89F8E}"/>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3015981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95E7-ECC6-4EE3-A13C-88EE266F226B}"/>
              </a:ext>
            </a:extLst>
          </p:cNvPr>
          <p:cNvSpPr>
            <a:spLocks noGrp="1"/>
          </p:cNvSpPr>
          <p:nvPr>
            <p:ph type="title"/>
          </p:nvPr>
        </p:nvSpPr>
        <p:spPr/>
        <p:txBody>
          <a:bodyPr/>
          <a:lstStyle/>
          <a:p>
            <a:r>
              <a:rPr lang="en-US" dirty="0"/>
              <a:t>After 2010 we saw NUMA</a:t>
            </a:r>
          </a:p>
        </p:txBody>
      </p:sp>
      <p:sp>
        <p:nvSpPr>
          <p:cNvPr id="3" name="Content Placeholder 2">
            <a:extLst>
              <a:ext uri="{FF2B5EF4-FFF2-40B4-BE49-F238E27FC236}">
                <a16:creationId xmlns:a16="http://schemas.microsoft.com/office/drawing/2014/main" id="{07A433D0-3158-4187-8BB6-0ED4793F4B6B}"/>
              </a:ext>
            </a:extLst>
          </p:cNvPr>
          <p:cNvSpPr>
            <a:spLocks noGrp="1"/>
          </p:cNvSpPr>
          <p:nvPr>
            <p:ph idx="1"/>
          </p:nvPr>
        </p:nvSpPr>
        <p:spPr/>
        <p:txBody>
          <a:bodyPr/>
          <a:lstStyle/>
          <a:p>
            <a:r>
              <a:rPr lang="en-US" dirty="0"/>
              <a:t>Today, a cloud computing data center server probably has 12 or more cores per CPU chip, with DRAM organized into clusters, perhaps 4 chunks of DRAM with 3 cores each.  (More cores/server are likely in the future)</a:t>
            </a:r>
          </a:p>
          <a:p>
            <a:endParaRPr lang="en-US" dirty="0"/>
          </a:p>
          <a:p>
            <a:r>
              <a:rPr lang="en-US" dirty="0"/>
              <a:t>An on-board coherency protocol allows any core to access any memory, but the fastest data path is to the local DRAM.</a:t>
            </a:r>
          </a:p>
          <a:p>
            <a:endParaRPr lang="en-US" dirty="0"/>
          </a:p>
          <a:p>
            <a:r>
              <a:rPr lang="en-US" dirty="0"/>
              <a:t>Then with container virtualization, we can run lots of programs per server.</a:t>
            </a:r>
          </a:p>
        </p:txBody>
      </p:sp>
      <p:sp>
        <p:nvSpPr>
          <p:cNvPr id="4" name="Footer Placeholder 3">
            <a:extLst>
              <a:ext uri="{FF2B5EF4-FFF2-40B4-BE49-F238E27FC236}">
                <a16:creationId xmlns:a16="http://schemas.microsoft.com/office/drawing/2014/main" id="{21C81030-7F62-484E-ACBF-BCB57637AD45}"/>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9495567A-7BF1-43D4-8067-21802E86FBBC}"/>
              </a:ext>
            </a:extLst>
          </p:cNvPr>
          <p:cNvSpPr>
            <a:spLocks noGrp="1"/>
          </p:cNvSpPr>
          <p:nvPr>
            <p:ph type="sldNum" sz="quarter" idx="12"/>
          </p:nvPr>
        </p:nvSpPr>
        <p:spPr/>
        <p:txBody>
          <a:bodyPr/>
          <a:lstStyle/>
          <a:p>
            <a:fld id="{3C974458-8A97-4835-BF79-1FB6D7856C21}" type="slidenum">
              <a:rPr lang="en-US" smtClean="0"/>
              <a:t>18</a:t>
            </a:fld>
            <a:endParaRPr lang="en-US"/>
          </a:p>
        </p:txBody>
      </p:sp>
      <p:pic>
        <p:nvPicPr>
          <p:cNvPr id="6" name="Picture 5">
            <a:extLst>
              <a:ext uri="{FF2B5EF4-FFF2-40B4-BE49-F238E27FC236}">
                <a16:creationId xmlns:a16="http://schemas.microsoft.com/office/drawing/2014/main" id="{0C8596DC-028E-478C-92E1-C154E527B256}"/>
              </a:ext>
            </a:extLst>
          </p:cNvPr>
          <p:cNvPicPr>
            <a:picLocks noChangeAspect="1"/>
          </p:cNvPicPr>
          <p:nvPr/>
        </p:nvPicPr>
        <p:blipFill>
          <a:blip r:embed="rId3"/>
          <a:stretch>
            <a:fillRect/>
          </a:stretch>
        </p:blipFill>
        <p:spPr>
          <a:xfrm>
            <a:off x="9347374" y="384048"/>
            <a:ext cx="2556932" cy="1534159"/>
          </a:xfrm>
          <a:prstGeom prst="rect">
            <a:avLst/>
          </a:prstGeom>
        </p:spPr>
      </p:pic>
    </p:spTree>
    <p:extLst>
      <p:ext uri="{BB962C8B-B14F-4D97-AF65-F5344CB8AC3E}">
        <p14:creationId xmlns:p14="http://schemas.microsoft.com/office/powerpoint/2010/main" val="1775932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2683-5702-4179-8E75-5CFEBBAC91B8}"/>
              </a:ext>
            </a:extLst>
          </p:cNvPr>
          <p:cNvSpPr>
            <a:spLocks noGrp="1"/>
          </p:cNvSpPr>
          <p:nvPr>
            <p:ph type="title"/>
          </p:nvPr>
        </p:nvSpPr>
        <p:spPr/>
        <p:txBody>
          <a:bodyPr/>
          <a:lstStyle/>
          <a:p>
            <a:r>
              <a:rPr lang="en-US" dirty="0"/>
              <a:t>Storage devices are improving too…</a:t>
            </a:r>
          </a:p>
        </p:txBody>
      </p:sp>
      <p:sp>
        <p:nvSpPr>
          <p:cNvPr id="3" name="Content Placeholder 2">
            <a:extLst>
              <a:ext uri="{FF2B5EF4-FFF2-40B4-BE49-F238E27FC236}">
                <a16:creationId xmlns:a16="http://schemas.microsoft.com/office/drawing/2014/main" id="{415F16E3-CC7D-46F4-BE23-429694388151}"/>
              </a:ext>
            </a:extLst>
          </p:cNvPr>
          <p:cNvSpPr>
            <a:spLocks noGrp="1"/>
          </p:cNvSpPr>
          <p:nvPr>
            <p:ph idx="1"/>
          </p:nvPr>
        </p:nvSpPr>
        <p:spPr/>
        <p:txBody>
          <a:bodyPr>
            <a:normAutofit/>
          </a:bodyPr>
          <a:lstStyle/>
          <a:p>
            <a:r>
              <a:rPr lang="en-US" dirty="0"/>
              <a:t>Disk I/O (even with flash SSD drives) often limits performance.</a:t>
            </a:r>
          </a:p>
          <a:p>
            <a:endParaRPr lang="en-US" dirty="0"/>
          </a:p>
          <a:p>
            <a:r>
              <a:rPr lang="en-US" dirty="0"/>
              <a:t>New “non-volatile memory” options like Intel’s </a:t>
            </a:r>
            <a:r>
              <a:rPr lang="en-US" dirty="0" err="1"/>
              <a:t>Optane</a:t>
            </a:r>
            <a:r>
              <a:rPr lang="en-US" dirty="0"/>
              <a:t> </a:t>
            </a:r>
            <a:r>
              <a:rPr lang="en-US" dirty="0" err="1"/>
              <a:t>NVMe</a:t>
            </a:r>
            <a:r>
              <a:rPr lang="en-US" dirty="0"/>
              <a:t> are much faster.  They use “phase change memory” technology.  Today:</a:t>
            </a:r>
          </a:p>
          <a:p>
            <a:pPr>
              <a:buFont typeface="Wingdings" panose="05000000000000000000" pitchFamily="2" charset="2"/>
              <a:buChar char="Ø"/>
            </a:pPr>
            <a:r>
              <a:rPr lang="en-US" dirty="0"/>
              <a:t>  </a:t>
            </a:r>
            <a:r>
              <a:rPr lang="en-US" dirty="0" err="1"/>
              <a:t>NVMe</a:t>
            </a:r>
            <a:r>
              <a:rPr lang="en-US" dirty="0"/>
              <a:t> is the new flash (somewhat expensive, but very fast)</a:t>
            </a:r>
          </a:p>
          <a:p>
            <a:pPr>
              <a:buFont typeface="Wingdings" panose="05000000000000000000" pitchFamily="2" charset="2"/>
              <a:buChar char="Ø"/>
            </a:pPr>
            <a:r>
              <a:rPr lang="en-US" dirty="0"/>
              <a:t>  Flash is the new disk (slow, but cheaper and more capacity)</a:t>
            </a:r>
          </a:p>
          <a:p>
            <a:pPr>
              <a:buFont typeface="Wingdings" panose="05000000000000000000" pitchFamily="2" charset="2"/>
              <a:buChar char="Ø"/>
            </a:pPr>
            <a:r>
              <a:rPr lang="en-US" dirty="0"/>
              <a:t>  Disk is the new tape (even slower, but massive capacity)</a:t>
            </a:r>
          </a:p>
        </p:txBody>
      </p:sp>
      <p:sp>
        <p:nvSpPr>
          <p:cNvPr id="4" name="Footer Placeholder 3">
            <a:extLst>
              <a:ext uri="{FF2B5EF4-FFF2-40B4-BE49-F238E27FC236}">
                <a16:creationId xmlns:a16="http://schemas.microsoft.com/office/drawing/2014/main" id="{32903353-5E17-412C-A353-1260803929E3}"/>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98BB49F-12A0-4D1C-B2B5-A536E90079CA}"/>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366448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23A0-AB30-4BFC-B0D7-C2781D9B259E}"/>
              </a:ext>
            </a:extLst>
          </p:cNvPr>
          <p:cNvSpPr>
            <a:spLocks noGrp="1"/>
          </p:cNvSpPr>
          <p:nvPr>
            <p:ph type="title"/>
          </p:nvPr>
        </p:nvSpPr>
        <p:spPr/>
        <p:txBody>
          <a:bodyPr/>
          <a:lstStyle/>
          <a:p>
            <a:r>
              <a:rPr lang="en-US" dirty="0"/>
              <a:t>In The early days, divide and Conquer Sufficed</a:t>
            </a:r>
          </a:p>
        </p:txBody>
      </p:sp>
      <p:sp>
        <p:nvSpPr>
          <p:cNvPr id="3" name="Content Placeholder 2">
            <a:extLst>
              <a:ext uri="{FF2B5EF4-FFF2-40B4-BE49-F238E27FC236}">
                <a16:creationId xmlns:a16="http://schemas.microsoft.com/office/drawing/2014/main" id="{5643DBCB-08AF-40AF-870B-9F913184EE03}"/>
              </a:ext>
            </a:extLst>
          </p:cNvPr>
          <p:cNvSpPr>
            <a:spLocks noGrp="1"/>
          </p:cNvSpPr>
          <p:nvPr>
            <p:ph idx="1"/>
          </p:nvPr>
        </p:nvSpPr>
        <p:spPr>
          <a:xfrm>
            <a:off x="1024127" y="2286000"/>
            <a:ext cx="10956205" cy="4023360"/>
          </a:xfrm>
        </p:spPr>
        <p:txBody>
          <a:bodyPr>
            <a:normAutofit/>
          </a:bodyPr>
          <a:lstStyle/>
          <a:p>
            <a:r>
              <a:rPr lang="en-US" dirty="0"/>
              <a:t>People broke web page computations into a first-tier, and then a bank of specialized </a:t>
            </a:r>
            <a:r>
              <a:rPr lang="en-US" dirty="0">
                <a:sym typeface="Symbol" panose="05050102010706020507" pitchFamily="18" charset="2"/>
              </a:rPr>
              <a:t>-services optimized for highly parallel computation.</a:t>
            </a:r>
          </a:p>
          <a:p>
            <a:endParaRPr lang="en-US" dirty="0">
              <a:sym typeface="Symbol" panose="05050102010706020507" pitchFamily="18" charset="2"/>
            </a:endParaRPr>
          </a:p>
          <a:p>
            <a:r>
              <a:rPr lang="en-US" dirty="0">
                <a:sym typeface="Symbol" panose="05050102010706020507" pitchFamily="18" charset="2"/>
              </a:rPr>
              <a:t>Then </a:t>
            </a:r>
            <a:r>
              <a:rPr lang="en-US" dirty="0" err="1">
                <a:sym typeface="Symbol" panose="05050102010706020507" pitchFamily="18" charset="2"/>
              </a:rPr>
              <a:t>sharded</a:t>
            </a:r>
            <a:r>
              <a:rPr lang="en-US" dirty="0">
                <a:sym typeface="Symbol" panose="05050102010706020507" pitchFamily="18" charset="2"/>
              </a:rPr>
              <a:t> data and held it in memory, and created huge in-memory (</a:t>
            </a:r>
            <a:r>
              <a:rPr lang="en-US" dirty="0" err="1">
                <a:sym typeface="Symbol" panose="05050102010706020507" pitchFamily="18" charset="2"/>
              </a:rPr>
              <a:t>key,value</a:t>
            </a:r>
            <a:r>
              <a:rPr lang="en-US" dirty="0">
                <a:sym typeface="Symbol" panose="05050102010706020507" pitchFamily="18" charset="2"/>
              </a:rPr>
              <a:t>) layers.</a:t>
            </a:r>
          </a:p>
          <a:p>
            <a:endParaRPr lang="en-US" dirty="0">
              <a:sym typeface="Symbol" panose="05050102010706020507" pitchFamily="18" charset="2"/>
            </a:endParaRPr>
          </a:p>
          <a:p>
            <a:r>
              <a:rPr lang="en-US" dirty="0">
                <a:sym typeface="Symbol" panose="05050102010706020507" pitchFamily="18" charset="2"/>
              </a:rPr>
              <a:t>Batched programming techniques helped to amortize overheads, introducing delays, but weak cache consistency made some delay tolerable.</a:t>
            </a:r>
            <a:endParaRPr lang="en-US" dirty="0"/>
          </a:p>
        </p:txBody>
      </p:sp>
      <p:sp>
        <p:nvSpPr>
          <p:cNvPr id="4" name="Footer Placeholder 3">
            <a:extLst>
              <a:ext uri="{FF2B5EF4-FFF2-40B4-BE49-F238E27FC236}">
                <a16:creationId xmlns:a16="http://schemas.microsoft.com/office/drawing/2014/main" id="{4FEBF20F-C4A5-4B62-AA42-E171F0F35935}"/>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B1F4929E-CEFA-44C9-8A79-158851C3F58A}"/>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4079350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5FDC-2D93-4AB7-B338-D3DB067581B1}"/>
              </a:ext>
            </a:extLst>
          </p:cNvPr>
          <p:cNvSpPr>
            <a:spLocks noGrp="1"/>
          </p:cNvSpPr>
          <p:nvPr>
            <p:ph type="title"/>
          </p:nvPr>
        </p:nvSpPr>
        <p:spPr/>
        <p:txBody>
          <a:bodyPr/>
          <a:lstStyle/>
          <a:p>
            <a:r>
              <a:rPr lang="en-US" dirty="0"/>
              <a:t>Networks have evolved too</a:t>
            </a:r>
          </a:p>
        </p:txBody>
      </p:sp>
      <p:sp>
        <p:nvSpPr>
          <p:cNvPr id="3" name="Content Placeholder 2">
            <a:extLst>
              <a:ext uri="{FF2B5EF4-FFF2-40B4-BE49-F238E27FC236}">
                <a16:creationId xmlns:a16="http://schemas.microsoft.com/office/drawing/2014/main" id="{1AB0958E-2461-4A72-9BF8-42FFF5B98768}"/>
              </a:ext>
            </a:extLst>
          </p:cNvPr>
          <p:cNvSpPr>
            <a:spLocks noGrp="1"/>
          </p:cNvSpPr>
          <p:nvPr>
            <p:ph idx="1"/>
          </p:nvPr>
        </p:nvSpPr>
        <p:spPr/>
        <p:txBody>
          <a:bodyPr>
            <a:normAutofit lnSpcReduction="10000"/>
          </a:bodyPr>
          <a:lstStyle/>
          <a:p>
            <a:r>
              <a:rPr lang="en-US" dirty="0"/>
              <a:t>The Network Interface Card (NIC) on your server now has a small operating system in it, and runs programs in C!  (Written by the vendor)</a:t>
            </a:r>
          </a:p>
          <a:p>
            <a:endParaRPr lang="en-US" dirty="0"/>
          </a:p>
          <a:p>
            <a:r>
              <a:rPr lang="en-US" dirty="0"/>
              <a:t>You can perform DMA transfers directly from machine to machine, not just from the network in and out of the machine as before.  “Remote DMA” is like TCP (reliable, ordered, </a:t>
            </a:r>
            <a:r>
              <a:rPr lang="en-US" dirty="0" err="1"/>
              <a:t>etc</a:t>
            </a:r>
            <a:r>
              <a:rPr lang="en-US" dirty="0"/>
              <a:t>) but the hardware does all the work.</a:t>
            </a:r>
          </a:p>
          <a:p>
            <a:endParaRPr lang="en-US" dirty="0"/>
          </a:p>
          <a:p>
            <a:r>
              <a:rPr lang="en-US" dirty="0"/>
              <a:t>RDMA is way faster than TCP: we have RDMA at 200Gbps today, but the fastest TCP solutions are easily 4x or 6x slower.</a:t>
            </a:r>
          </a:p>
        </p:txBody>
      </p:sp>
      <p:sp>
        <p:nvSpPr>
          <p:cNvPr id="4" name="Footer Placeholder 3">
            <a:extLst>
              <a:ext uri="{FF2B5EF4-FFF2-40B4-BE49-F238E27FC236}">
                <a16:creationId xmlns:a16="http://schemas.microsoft.com/office/drawing/2014/main" id="{BED2AA41-57CF-4F8B-BE57-C53045CFE340}"/>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0FC44F8C-726B-46DE-814C-DCC734BD80FD}"/>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2723634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8727-FBE9-48CB-BD36-B55014B7522B}"/>
              </a:ext>
            </a:extLst>
          </p:cNvPr>
          <p:cNvSpPr>
            <a:spLocks noGrp="1"/>
          </p:cNvSpPr>
          <p:nvPr>
            <p:ph type="title"/>
          </p:nvPr>
        </p:nvSpPr>
        <p:spPr/>
        <p:txBody>
          <a:bodyPr/>
          <a:lstStyle/>
          <a:p>
            <a:r>
              <a:rPr lang="en-US" dirty="0"/>
              <a:t>RDMA features</a:t>
            </a:r>
          </a:p>
        </p:txBody>
      </p:sp>
      <p:sp>
        <p:nvSpPr>
          <p:cNvPr id="3" name="Content Placeholder 2">
            <a:extLst>
              <a:ext uri="{FF2B5EF4-FFF2-40B4-BE49-F238E27FC236}">
                <a16:creationId xmlns:a16="http://schemas.microsoft.com/office/drawing/2014/main" id="{74388C44-3F9D-444F-AFF6-4E91BF17452E}"/>
              </a:ext>
            </a:extLst>
          </p:cNvPr>
          <p:cNvSpPr>
            <a:spLocks noGrp="1"/>
          </p:cNvSpPr>
          <p:nvPr>
            <p:ph idx="1"/>
          </p:nvPr>
        </p:nvSpPr>
        <p:spPr/>
        <p:txBody>
          <a:bodyPr/>
          <a:lstStyle/>
          <a:p>
            <a:r>
              <a:rPr lang="en-US" dirty="0"/>
              <a:t>With RDMA you can do some cool tricks</a:t>
            </a:r>
          </a:p>
          <a:p>
            <a:pPr>
              <a:buFont typeface="Wingdings" panose="05000000000000000000" pitchFamily="2" charset="2"/>
              <a:buChar char="Ø"/>
            </a:pPr>
            <a:r>
              <a:rPr lang="en-US" dirty="0"/>
              <a:t>  Recall that with a NUMA machine, one core can access memory on any</a:t>
            </a:r>
            <a:br>
              <a:rPr lang="en-US" dirty="0"/>
            </a:br>
            <a:r>
              <a:rPr lang="en-US" dirty="0"/>
              <a:t>    DRAM, so every machine shares the full memory pool.</a:t>
            </a:r>
          </a:p>
          <a:p>
            <a:pPr>
              <a:buFont typeface="Wingdings" panose="05000000000000000000" pitchFamily="2" charset="2"/>
              <a:buChar char="Ø"/>
            </a:pPr>
            <a:r>
              <a:rPr lang="en-US" dirty="0"/>
              <a:t>  With RDMA, any core </a:t>
            </a:r>
            <a:r>
              <a:rPr lang="en-US" i="1" dirty="0"/>
              <a:t>in the data center</a:t>
            </a:r>
            <a:r>
              <a:rPr lang="en-US" dirty="0"/>
              <a:t> can potentially DMA transfer</a:t>
            </a:r>
            <a:br>
              <a:rPr lang="en-US" dirty="0"/>
            </a:br>
            <a:r>
              <a:rPr lang="en-US" dirty="0"/>
              <a:t>     to memory anywhere else in the data center (but only if authorized).</a:t>
            </a:r>
          </a:p>
          <a:p>
            <a:pPr>
              <a:buFont typeface="Wingdings" panose="05000000000000000000" pitchFamily="2" charset="2"/>
              <a:buChar char="Ø"/>
            </a:pPr>
            <a:r>
              <a:rPr lang="en-US" dirty="0"/>
              <a:t>  Moreover, RDMA allows direct access to variables or data structures</a:t>
            </a:r>
            <a:br>
              <a:rPr lang="en-US" dirty="0"/>
            </a:br>
            <a:r>
              <a:rPr lang="en-US" dirty="0"/>
              <a:t>    hosted on a remote machine, too!  (Again, only if authorized)</a:t>
            </a:r>
          </a:p>
          <a:p>
            <a:pPr marL="0" indent="0">
              <a:buNone/>
            </a:pPr>
            <a:r>
              <a:rPr lang="en-US" dirty="0"/>
              <a:t>This is like having a normal computer, but a million times more memory…</a:t>
            </a:r>
          </a:p>
        </p:txBody>
      </p:sp>
      <p:sp>
        <p:nvSpPr>
          <p:cNvPr id="4" name="Footer Placeholder 3">
            <a:extLst>
              <a:ext uri="{FF2B5EF4-FFF2-40B4-BE49-F238E27FC236}">
                <a16:creationId xmlns:a16="http://schemas.microsoft.com/office/drawing/2014/main" id="{5E3328F6-1DE9-40C8-A44C-A82A81B4945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087E4B8B-FFD9-485D-B57E-8DA97D819CDF}"/>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117935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7F6E-5B7B-4F64-A6DE-0886FFF5DDBC}"/>
              </a:ext>
            </a:extLst>
          </p:cNvPr>
          <p:cNvSpPr>
            <a:spLocks noGrp="1"/>
          </p:cNvSpPr>
          <p:nvPr>
            <p:ph type="title"/>
          </p:nvPr>
        </p:nvSpPr>
        <p:spPr/>
        <p:txBody>
          <a:bodyPr/>
          <a:lstStyle/>
          <a:p>
            <a:r>
              <a:rPr lang="en-US" dirty="0"/>
              <a:t>GPU: A Common option</a:t>
            </a:r>
          </a:p>
        </p:txBody>
      </p:sp>
      <p:sp>
        <p:nvSpPr>
          <p:cNvPr id="3" name="Content Placeholder 2">
            <a:extLst>
              <a:ext uri="{FF2B5EF4-FFF2-40B4-BE49-F238E27FC236}">
                <a16:creationId xmlns:a16="http://schemas.microsoft.com/office/drawing/2014/main" id="{FE47D89D-77C4-497F-8EF3-91FCA8DE4FB4}"/>
              </a:ext>
            </a:extLst>
          </p:cNvPr>
          <p:cNvSpPr>
            <a:spLocks noGrp="1"/>
          </p:cNvSpPr>
          <p:nvPr>
            <p:ph idx="1"/>
          </p:nvPr>
        </p:nvSpPr>
        <p:spPr/>
        <p:txBody>
          <a:bodyPr>
            <a:normAutofit fontScale="92500" lnSpcReduction="10000"/>
          </a:bodyPr>
          <a:lstStyle/>
          <a:p>
            <a:r>
              <a:rPr lang="en-US" dirty="0"/>
              <a:t>Desktop computers generally have a multicore general-purpose computing infrastructure, but servers have a GPU that the general machine controls.</a:t>
            </a:r>
          </a:p>
          <a:p>
            <a:br>
              <a:rPr lang="en-US" dirty="0"/>
            </a:br>
            <a:r>
              <a:rPr lang="en-US" dirty="0"/>
              <a:t>The vendor creates a software library, so that a general purpose program can ask the GPU to perform a computation:</a:t>
            </a:r>
          </a:p>
          <a:p>
            <a:pPr>
              <a:buFont typeface="Wingdings" panose="05000000000000000000" pitchFamily="2" charset="2"/>
              <a:buChar char="Ø"/>
            </a:pPr>
            <a:r>
              <a:rPr lang="en-US" dirty="0"/>
              <a:t>  DMA transfer to copy the data from general-purpose DRAM memory</a:t>
            </a:r>
            <a:br>
              <a:rPr lang="en-US" dirty="0"/>
            </a:br>
            <a:r>
              <a:rPr lang="en-US" dirty="0"/>
              <a:t>    into the specialized GPU memory, which allows highly parallel access.</a:t>
            </a:r>
          </a:p>
          <a:p>
            <a:pPr>
              <a:buFont typeface="Wingdings" panose="05000000000000000000" pitchFamily="2" charset="2"/>
              <a:buChar char="Ø"/>
            </a:pPr>
            <a:r>
              <a:rPr lang="en-US" dirty="0"/>
              <a:t>  GPU program executes to perform desired actions.</a:t>
            </a:r>
          </a:p>
          <a:p>
            <a:pPr>
              <a:buFont typeface="Wingdings" panose="05000000000000000000" pitchFamily="2" charset="2"/>
              <a:buChar char="Ø"/>
            </a:pPr>
            <a:r>
              <a:rPr lang="en-US" dirty="0"/>
              <a:t>  Finally, the results are copied back to the general purpose host.</a:t>
            </a:r>
          </a:p>
          <a:p>
            <a:endParaRPr lang="en-US" dirty="0"/>
          </a:p>
        </p:txBody>
      </p:sp>
      <p:sp>
        <p:nvSpPr>
          <p:cNvPr id="4" name="Footer Placeholder 3">
            <a:extLst>
              <a:ext uri="{FF2B5EF4-FFF2-40B4-BE49-F238E27FC236}">
                <a16:creationId xmlns:a16="http://schemas.microsoft.com/office/drawing/2014/main" id="{7CABFA67-E540-44F3-A36D-7780C04A1631}"/>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5EA81295-1670-4A3F-A8BE-1891DC831D7C}"/>
              </a:ext>
            </a:extLst>
          </p:cNvPr>
          <p:cNvSpPr>
            <a:spLocks noGrp="1"/>
          </p:cNvSpPr>
          <p:nvPr>
            <p:ph type="sldNum" sz="quarter" idx="12"/>
          </p:nvPr>
        </p:nvSpPr>
        <p:spPr/>
        <p:txBody>
          <a:bodyPr/>
          <a:lstStyle/>
          <a:p>
            <a:fld id="{3C974458-8A97-4835-BF79-1FB6D7856C21}" type="slidenum">
              <a:rPr lang="en-US" smtClean="0"/>
              <a:t>22</a:t>
            </a:fld>
            <a:endParaRPr lang="en-US"/>
          </a:p>
        </p:txBody>
      </p:sp>
      <p:pic>
        <p:nvPicPr>
          <p:cNvPr id="7" name="Picture 6">
            <a:extLst>
              <a:ext uri="{FF2B5EF4-FFF2-40B4-BE49-F238E27FC236}">
                <a16:creationId xmlns:a16="http://schemas.microsoft.com/office/drawing/2014/main" id="{D8EC64DE-5641-475E-9186-24A9F7C4434D}"/>
              </a:ext>
            </a:extLst>
          </p:cNvPr>
          <p:cNvPicPr>
            <a:picLocks noChangeAspect="1"/>
          </p:cNvPicPr>
          <p:nvPr/>
        </p:nvPicPr>
        <p:blipFill>
          <a:blip r:embed="rId3"/>
          <a:stretch>
            <a:fillRect/>
          </a:stretch>
        </p:blipFill>
        <p:spPr>
          <a:xfrm>
            <a:off x="9428306" y="289247"/>
            <a:ext cx="1895860" cy="1421895"/>
          </a:xfrm>
          <a:prstGeom prst="rect">
            <a:avLst/>
          </a:prstGeom>
        </p:spPr>
      </p:pic>
      <p:sp>
        <p:nvSpPr>
          <p:cNvPr id="8" name="TextBox 7">
            <a:extLst>
              <a:ext uri="{FF2B5EF4-FFF2-40B4-BE49-F238E27FC236}">
                <a16:creationId xmlns:a16="http://schemas.microsoft.com/office/drawing/2014/main" id="{8721D923-6D43-451F-BA28-14E921CE7677}"/>
              </a:ext>
            </a:extLst>
          </p:cNvPr>
          <p:cNvSpPr txBox="1"/>
          <p:nvPr/>
        </p:nvSpPr>
        <p:spPr>
          <a:xfrm>
            <a:off x="8871166" y="1755324"/>
            <a:ext cx="3236167" cy="369332"/>
          </a:xfrm>
          <a:prstGeom prst="rect">
            <a:avLst/>
          </a:prstGeom>
          <a:noFill/>
        </p:spPr>
        <p:txBody>
          <a:bodyPr wrap="square" rtlCol="0">
            <a:spAutoFit/>
          </a:bodyPr>
          <a:lstStyle/>
          <a:p>
            <a:pPr algn="ctr"/>
            <a:r>
              <a:rPr lang="en-US" b="1" i="1" dirty="0"/>
              <a:t>Titan GPU cluster</a:t>
            </a:r>
          </a:p>
        </p:txBody>
      </p:sp>
    </p:spTree>
    <p:extLst>
      <p:ext uri="{BB962C8B-B14F-4D97-AF65-F5344CB8AC3E}">
        <p14:creationId xmlns:p14="http://schemas.microsoft.com/office/powerpoint/2010/main" val="211472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887E-7085-4C14-A5B8-0FBE9D39A090}"/>
              </a:ext>
            </a:extLst>
          </p:cNvPr>
          <p:cNvSpPr>
            <a:spLocks noGrp="1"/>
          </p:cNvSpPr>
          <p:nvPr>
            <p:ph type="title"/>
          </p:nvPr>
        </p:nvSpPr>
        <p:spPr/>
        <p:txBody>
          <a:bodyPr/>
          <a:lstStyle/>
          <a:p>
            <a:r>
              <a:rPr lang="en-US" dirty="0"/>
              <a:t>GPU Programming is hard!</a:t>
            </a:r>
          </a:p>
        </p:txBody>
      </p:sp>
      <p:sp>
        <p:nvSpPr>
          <p:cNvPr id="3" name="Content Placeholder 2">
            <a:extLst>
              <a:ext uri="{FF2B5EF4-FFF2-40B4-BE49-F238E27FC236}">
                <a16:creationId xmlns:a16="http://schemas.microsoft.com/office/drawing/2014/main" id="{8F387825-CC8B-481F-8752-74BCCFE0FC0A}"/>
              </a:ext>
            </a:extLst>
          </p:cNvPr>
          <p:cNvSpPr>
            <a:spLocks noGrp="1"/>
          </p:cNvSpPr>
          <p:nvPr>
            <p:ph idx="1"/>
          </p:nvPr>
        </p:nvSpPr>
        <p:spPr>
          <a:xfrm>
            <a:off x="1024128" y="2523066"/>
            <a:ext cx="10786872" cy="3786293"/>
          </a:xfrm>
        </p:spPr>
        <p:txBody>
          <a:bodyPr>
            <a:normAutofit lnSpcReduction="10000"/>
          </a:bodyPr>
          <a:lstStyle/>
          <a:p>
            <a:r>
              <a:rPr lang="en-US" b="1" i="1" dirty="0"/>
              <a:t>                                      Example of CUDA code</a:t>
            </a:r>
          </a:p>
          <a:p>
            <a:endParaRPr lang="en-US" dirty="0"/>
          </a:p>
          <a:p>
            <a:endParaRPr lang="en-US" dirty="0"/>
          </a:p>
          <a:p>
            <a:r>
              <a:rPr lang="en-US" dirty="0"/>
              <a:t>There has been work on taking a general program coded in Java or C# and automatically finding “patterns” that can run on a GPU.  Like a new</a:t>
            </a:r>
            <a:br>
              <a:rPr lang="en-US" dirty="0"/>
            </a:br>
            <a:r>
              <a:rPr lang="en-US" dirty="0"/>
              <a:t>compilation model in which the GPU offers special “instructions”.</a:t>
            </a:r>
          </a:p>
          <a:p>
            <a:endParaRPr lang="en-US" dirty="0"/>
          </a:p>
          <a:p>
            <a:r>
              <a:rPr lang="en-US" dirty="0"/>
              <a:t>This gets to within 5x or 10x of hand-coded CUDA, but that isn’t enough</a:t>
            </a:r>
          </a:p>
        </p:txBody>
      </p:sp>
      <p:sp>
        <p:nvSpPr>
          <p:cNvPr id="4" name="Footer Placeholder 3">
            <a:extLst>
              <a:ext uri="{FF2B5EF4-FFF2-40B4-BE49-F238E27FC236}">
                <a16:creationId xmlns:a16="http://schemas.microsoft.com/office/drawing/2014/main" id="{98B3A551-3861-4B5E-B1F0-FC7D436A7308}"/>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F6FFC251-A81F-46A9-BD4B-70CCAD187FEB}"/>
              </a:ext>
            </a:extLst>
          </p:cNvPr>
          <p:cNvSpPr>
            <a:spLocks noGrp="1"/>
          </p:cNvSpPr>
          <p:nvPr>
            <p:ph type="sldNum" sz="quarter" idx="12"/>
          </p:nvPr>
        </p:nvSpPr>
        <p:spPr/>
        <p:txBody>
          <a:bodyPr/>
          <a:lstStyle/>
          <a:p>
            <a:fld id="{3C974458-8A97-4835-BF79-1FB6D7856C21}" type="slidenum">
              <a:rPr lang="en-US" smtClean="0"/>
              <a:t>23</a:t>
            </a:fld>
            <a:endParaRPr lang="en-US"/>
          </a:p>
        </p:txBody>
      </p:sp>
      <p:pic>
        <p:nvPicPr>
          <p:cNvPr id="6" name="Picture 5">
            <a:extLst>
              <a:ext uri="{FF2B5EF4-FFF2-40B4-BE49-F238E27FC236}">
                <a16:creationId xmlns:a16="http://schemas.microsoft.com/office/drawing/2014/main" id="{AA8B52B6-8C5B-45DF-A0CB-00EEE35035BB}"/>
              </a:ext>
            </a:extLst>
          </p:cNvPr>
          <p:cNvPicPr>
            <a:picLocks noChangeAspect="1"/>
          </p:cNvPicPr>
          <p:nvPr/>
        </p:nvPicPr>
        <p:blipFill>
          <a:blip r:embed="rId3"/>
          <a:stretch>
            <a:fillRect/>
          </a:stretch>
        </p:blipFill>
        <p:spPr>
          <a:xfrm>
            <a:off x="8420704" y="357246"/>
            <a:ext cx="3535525" cy="3455172"/>
          </a:xfrm>
          <a:prstGeom prst="rect">
            <a:avLst/>
          </a:prstGeom>
          <a:solidFill>
            <a:srgbClr val="FFC000"/>
          </a:solidFill>
          <a:ln>
            <a:solidFill>
              <a:schemeClr val="accent1"/>
            </a:solidFill>
          </a:ln>
        </p:spPr>
      </p:pic>
    </p:spTree>
    <p:extLst>
      <p:ext uri="{BB962C8B-B14F-4D97-AF65-F5344CB8AC3E}">
        <p14:creationId xmlns:p14="http://schemas.microsoft.com/office/powerpoint/2010/main" val="305798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9971-525B-405C-A990-EBEE7DA6D434}"/>
              </a:ext>
            </a:extLst>
          </p:cNvPr>
          <p:cNvSpPr>
            <a:spLocks noGrp="1"/>
          </p:cNvSpPr>
          <p:nvPr>
            <p:ph type="title"/>
          </p:nvPr>
        </p:nvSpPr>
        <p:spPr/>
        <p:txBody>
          <a:bodyPr>
            <a:normAutofit/>
          </a:bodyPr>
          <a:lstStyle/>
          <a:p>
            <a:r>
              <a:rPr lang="en-US" sz="4400" dirty="0"/>
              <a:t>Even using prebuilt GPU libraries is an ART</a:t>
            </a:r>
          </a:p>
        </p:txBody>
      </p:sp>
      <p:sp>
        <p:nvSpPr>
          <p:cNvPr id="3" name="Content Placeholder 2">
            <a:extLst>
              <a:ext uri="{FF2B5EF4-FFF2-40B4-BE49-F238E27FC236}">
                <a16:creationId xmlns:a16="http://schemas.microsoft.com/office/drawing/2014/main" id="{6DC8F5D8-3066-41D5-913A-98DEFBBD6870}"/>
              </a:ext>
            </a:extLst>
          </p:cNvPr>
          <p:cNvSpPr>
            <a:spLocks noGrp="1"/>
          </p:cNvSpPr>
          <p:nvPr>
            <p:ph idx="1"/>
          </p:nvPr>
        </p:nvSpPr>
        <p:spPr/>
        <p:txBody>
          <a:bodyPr/>
          <a:lstStyle/>
          <a:p>
            <a:r>
              <a:rPr lang="en-US" dirty="0"/>
              <a:t>If our goal was just to recolor photos, it might be easier.</a:t>
            </a:r>
          </a:p>
          <a:p>
            <a:endParaRPr lang="en-US" dirty="0"/>
          </a:p>
          <a:p>
            <a:r>
              <a:rPr lang="en-US" dirty="0"/>
              <a:t>But graphics and vision algorithm often do very elaborate long sequences of matrix operations, and they may be designed with the specialized graphic display cards in mind (those cards can “see” data directly in memory, and can perform some operations on their own, like rescaling).</a:t>
            </a:r>
          </a:p>
          <a:p>
            <a:endParaRPr lang="en-US" dirty="0"/>
          </a:p>
          <a:p>
            <a:r>
              <a:rPr lang="en-US" dirty="0"/>
              <a:t>As a result, hard-core gaming or imaging companies hire specialists.</a:t>
            </a:r>
          </a:p>
        </p:txBody>
      </p:sp>
      <p:sp>
        <p:nvSpPr>
          <p:cNvPr id="4" name="Footer Placeholder 3">
            <a:extLst>
              <a:ext uri="{FF2B5EF4-FFF2-40B4-BE49-F238E27FC236}">
                <a16:creationId xmlns:a16="http://schemas.microsoft.com/office/drawing/2014/main" id="{424EE90C-0492-4865-B8E0-724CCC45E2D8}"/>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A90AB93-E742-42AA-B81E-E800ADF2812B}"/>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277468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D746-53CD-44F3-AEAE-E4C846738967}"/>
              </a:ext>
            </a:extLst>
          </p:cNvPr>
          <p:cNvSpPr>
            <a:spLocks noGrp="1"/>
          </p:cNvSpPr>
          <p:nvPr>
            <p:ph type="title"/>
          </p:nvPr>
        </p:nvSpPr>
        <p:spPr/>
        <p:txBody>
          <a:bodyPr/>
          <a:lstStyle/>
          <a:p>
            <a:r>
              <a:rPr lang="en-US" dirty="0"/>
              <a:t>Limiting issues with GPU?</a:t>
            </a:r>
          </a:p>
        </p:txBody>
      </p:sp>
      <p:sp>
        <p:nvSpPr>
          <p:cNvPr id="3" name="Content Placeholder 2">
            <a:extLst>
              <a:ext uri="{FF2B5EF4-FFF2-40B4-BE49-F238E27FC236}">
                <a16:creationId xmlns:a16="http://schemas.microsoft.com/office/drawing/2014/main" id="{37A840CF-128F-49CF-B8AF-6DD9C20D5E68}"/>
              </a:ext>
            </a:extLst>
          </p:cNvPr>
          <p:cNvSpPr>
            <a:spLocks noGrp="1"/>
          </p:cNvSpPr>
          <p:nvPr>
            <p:ph idx="1"/>
          </p:nvPr>
        </p:nvSpPr>
        <p:spPr>
          <a:xfrm>
            <a:off x="702733" y="2286000"/>
            <a:ext cx="11489267" cy="4023360"/>
          </a:xfrm>
        </p:spPr>
        <p:txBody>
          <a:bodyPr>
            <a:normAutofit/>
          </a:bodyPr>
          <a:lstStyle/>
          <a:p>
            <a:r>
              <a:rPr lang="en-US" dirty="0"/>
              <a:t>First, heat: on a GPU chip, we do a form of single-instruction, multiple data processing (like “multiply every pixel by this value”).  Expends a lot of energy</a:t>
            </a:r>
          </a:p>
          <a:p>
            <a:endParaRPr lang="en-US" dirty="0"/>
          </a:p>
          <a:p>
            <a:r>
              <a:rPr lang="en-US" dirty="0"/>
              <a:t>But also copying: You also do a lot of copying from the general purpose host memory to the GPU memory, then back.  (Hidden in GPU library, but costly).</a:t>
            </a:r>
          </a:p>
          <a:p>
            <a:endParaRPr lang="en-US" dirty="0"/>
          </a:p>
          <a:p>
            <a:r>
              <a:rPr lang="en-US" dirty="0"/>
              <a:t>The GPU has “extra logic” not really needed for machine learning.  If we could just power those features down, we could reduce these costs.</a:t>
            </a:r>
          </a:p>
        </p:txBody>
      </p:sp>
      <p:sp>
        <p:nvSpPr>
          <p:cNvPr id="4" name="Footer Placeholder 3">
            <a:extLst>
              <a:ext uri="{FF2B5EF4-FFF2-40B4-BE49-F238E27FC236}">
                <a16:creationId xmlns:a16="http://schemas.microsoft.com/office/drawing/2014/main" id="{004C5088-A2FA-4EB0-BA12-999E150F091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64E87FA-55F4-4F54-A83F-E83635478754}"/>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426726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8C79-A385-4CE5-B35C-B587A66898AE}"/>
              </a:ext>
            </a:extLst>
          </p:cNvPr>
          <p:cNvSpPr>
            <a:spLocks noGrp="1"/>
          </p:cNvSpPr>
          <p:nvPr>
            <p:ph type="title"/>
          </p:nvPr>
        </p:nvSpPr>
        <p:spPr/>
        <p:txBody>
          <a:bodyPr/>
          <a:lstStyle/>
          <a:p>
            <a:r>
              <a:rPr lang="en-US" dirty="0"/>
              <a:t>“GPU For machine learning”?</a:t>
            </a:r>
          </a:p>
        </p:txBody>
      </p:sp>
      <p:sp>
        <p:nvSpPr>
          <p:cNvPr id="3" name="Content Placeholder 2">
            <a:extLst>
              <a:ext uri="{FF2B5EF4-FFF2-40B4-BE49-F238E27FC236}">
                <a16:creationId xmlns:a16="http://schemas.microsoft.com/office/drawing/2014/main" id="{08CD3356-92E1-4568-867A-06A31D7D35E5}"/>
              </a:ext>
            </a:extLst>
          </p:cNvPr>
          <p:cNvSpPr>
            <a:spLocks noGrp="1"/>
          </p:cNvSpPr>
          <p:nvPr>
            <p:ph idx="1"/>
          </p:nvPr>
        </p:nvSpPr>
        <p:spPr/>
        <p:txBody>
          <a:bodyPr/>
          <a:lstStyle/>
          <a:p>
            <a:r>
              <a:rPr lang="en-US" dirty="0"/>
              <a:t>There has been more and more pressure to equip every computer in the cloud with a GPU, but this is very costly if those GPU units aren’t all in use.</a:t>
            </a:r>
          </a:p>
          <a:p>
            <a:endParaRPr lang="en-US" dirty="0"/>
          </a:p>
          <a:p>
            <a:r>
              <a:rPr lang="en-US" dirty="0"/>
              <a:t>Still, many data centers take this approach.</a:t>
            </a:r>
          </a:p>
          <a:p>
            <a:endParaRPr lang="en-US" dirty="0"/>
          </a:p>
          <a:p>
            <a:r>
              <a:rPr lang="en-US" dirty="0"/>
              <a:t>Google is betting that GPUs just aren’t cost-effective at scale and decided to strip the concept down to a minimum: TPUs == “Tensor Processing Units”</a:t>
            </a:r>
          </a:p>
        </p:txBody>
      </p:sp>
      <p:sp>
        <p:nvSpPr>
          <p:cNvPr id="4" name="Footer Placeholder 3">
            <a:extLst>
              <a:ext uri="{FF2B5EF4-FFF2-40B4-BE49-F238E27FC236}">
                <a16:creationId xmlns:a16="http://schemas.microsoft.com/office/drawing/2014/main" id="{641F26E7-F0A4-4AE1-8BCC-EADA58DA031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F31FEA8-AA9E-48EB-BC4C-98119A729E83}"/>
              </a:ext>
            </a:extLst>
          </p:cNvPr>
          <p:cNvSpPr>
            <a:spLocks noGrp="1"/>
          </p:cNvSpPr>
          <p:nvPr>
            <p:ph type="sldNum" sz="quarter" idx="12"/>
          </p:nvPr>
        </p:nvSpPr>
        <p:spPr/>
        <p:txBody>
          <a:bodyPr/>
          <a:lstStyle/>
          <a:p>
            <a:fld id="{3C974458-8A97-4835-BF79-1FB6D7856C21}" type="slidenum">
              <a:rPr lang="en-US" smtClean="0"/>
              <a:t>26</a:t>
            </a:fld>
            <a:endParaRPr lang="en-US"/>
          </a:p>
        </p:txBody>
      </p:sp>
      <p:pic>
        <p:nvPicPr>
          <p:cNvPr id="6" name="Picture 5">
            <a:extLst>
              <a:ext uri="{FF2B5EF4-FFF2-40B4-BE49-F238E27FC236}">
                <a16:creationId xmlns:a16="http://schemas.microsoft.com/office/drawing/2014/main" id="{8AA46431-53C6-4CD5-82DE-EE6C337F2A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89231" y="208653"/>
            <a:ext cx="2250965" cy="1876179"/>
          </a:xfrm>
          <a:prstGeom prst="rect">
            <a:avLst/>
          </a:prstGeom>
        </p:spPr>
      </p:pic>
    </p:spTree>
    <p:extLst>
      <p:ext uri="{BB962C8B-B14F-4D97-AF65-F5344CB8AC3E}">
        <p14:creationId xmlns:p14="http://schemas.microsoft.com/office/powerpoint/2010/main" val="241669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60FB-99C9-4F41-AFA3-90D86763FCB2}"/>
              </a:ext>
            </a:extLst>
          </p:cNvPr>
          <p:cNvSpPr>
            <a:spLocks noGrp="1"/>
          </p:cNvSpPr>
          <p:nvPr>
            <p:ph type="title"/>
          </p:nvPr>
        </p:nvSpPr>
        <p:spPr/>
        <p:txBody>
          <a:bodyPr/>
          <a:lstStyle/>
          <a:p>
            <a:r>
              <a:rPr lang="en-US" dirty="0"/>
              <a:t>TPU idea</a:t>
            </a:r>
          </a:p>
        </p:txBody>
      </p:sp>
      <p:sp>
        <p:nvSpPr>
          <p:cNvPr id="3" name="Content Placeholder 2">
            <a:extLst>
              <a:ext uri="{FF2B5EF4-FFF2-40B4-BE49-F238E27FC236}">
                <a16:creationId xmlns:a16="http://schemas.microsoft.com/office/drawing/2014/main" id="{9CD1E20C-ACFD-4326-86A8-5E1F96EFB690}"/>
              </a:ext>
            </a:extLst>
          </p:cNvPr>
          <p:cNvSpPr>
            <a:spLocks noGrp="1"/>
          </p:cNvSpPr>
          <p:nvPr>
            <p:ph idx="1"/>
          </p:nvPr>
        </p:nvSpPr>
        <p:spPr/>
        <p:txBody>
          <a:bodyPr>
            <a:normAutofit/>
          </a:bodyPr>
          <a:lstStyle/>
          <a:p>
            <a:r>
              <a:rPr lang="en-US" dirty="0"/>
              <a:t>If the main demand for GPU is from machine learning, not full graphics code, we only need to support a subset of operations.</a:t>
            </a:r>
          </a:p>
          <a:p>
            <a:endParaRPr lang="en-US" dirty="0"/>
          </a:p>
          <a:p>
            <a:r>
              <a:rPr lang="en-US" dirty="0"/>
              <a:t>Google focuses on “tensor arithmetic” (a tensor is just a matrix, but with </a:t>
            </a:r>
            <a:r>
              <a:rPr lang="en-US" i="1" dirty="0"/>
              <a:t>d </a:t>
            </a:r>
            <a:r>
              <a:rPr lang="en-US" dirty="0"/>
              <a:t> dimensions rather than just 1 or 2).</a:t>
            </a:r>
          </a:p>
          <a:p>
            <a:endParaRPr lang="en-US" dirty="0"/>
          </a:p>
          <a:p>
            <a:r>
              <a:rPr lang="en-US" dirty="0"/>
              <a:t>Because less heat is produced by “</a:t>
            </a:r>
            <a:r>
              <a:rPr lang="en-US" dirty="0" err="1"/>
              <a:t>unnessary</a:t>
            </a:r>
            <a:r>
              <a:rPr lang="en-US" dirty="0"/>
              <a:t> circuitry” we can reduce energy costs, or even run the clock a bit faster.</a:t>
            </a:r>
          </a:p>
          <a:p>
            <a:endParaRPr lang="en-US" dirty="0"/>
          </a:p>
        </p:txBody>
      </p:sp>
      <p:sp>
        <p:nvSpPr>
          <p:cNvPr id="4" name="Footer Placeholder 3">
            <a:extLst>
              <a:ext uri="{FF2B5EF4-FFF2-40B4-BE49-F238E27FC236}">
                <a16:creationId xmlns:a16="http://schemas.microsoft.com/office/drawing/2014/main" id="{D1262C5A-E7BD-4971-A3F4-46919DE1DCB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F236F4B-4C33-4494-A786-6E16BE963D2A}"/>
              </a:ext>
            </a:extLst>
          </p:cNvPr>
          <p:cNvSpPr>
            <a:spLocks noGrp="1"/>
          </p:cNvSpPr>
          <p:nvPr>
            <p:ph type="sldNum" sz="quarter" idx="12"/>
          </p:nvPr>
        </p:nvSpPr>
        <p:spPr/>
        <p:txBody>
          <a:bodyPr/>
          <a:lstStyle/>
          <a:p>
            <a:fld id="{3C974458-8A97-4835-BF79-1FB6D7856C21}" type="slidenum">
              <a:rPr lang="en-US" smtClean="0"/>
              <a:t>27</a:t>
            </a:fld>
            <a:endParaRPr lang="en-US"/>
          </a:p>
        </p:txBody>
      </p:sp>
      <p:pic>
        <p:nvPicPr>
          <p:cNvPr id="9" name="Picture 8">
            <a:extLst>
              <a:ext uri="{FF2B5EF4-FFF2-40B4-BE49-F238E27FC236}">
                <a16:creationId xmlns:a16="http://schemas.microsoft.com/office/drawing/2014/main" id="{411CA105-F66D-4D73-A611-FE3AE624339B}"/>
              </a:ext>
            </a:extLst>
          </p:cNvPr>
          <p:cNvPicPr>
            <a:picLocks noChangeAspect="1"/>
          </p:cNvPicPr>
          <p:nvPr/>
        </p:nvPicPr>
        <p:blipFill rotWithShape="1">
          <a:blip r:embed="rId3"/>
          <a:srcRect r="32148"/>
          <a:stretch/>
        </p:blipFill>
        <p:spPr>
          <a:xfrm>
            <a:off x="8916671" y="112976"/>
            <a:ext cx="2251201" cy="1579278"/>
          </a:xfrm>
          <a:prstGeom prst="rect">
            <a:avLst/>
          </a:prstGeom>
        </p:spPr>
      </p:pic>
      <p:sp>
        <p:nvSpPr>
          <p:cNvPr id="10" name="TextBox 9">
            <a:extLst>
              <a:ext uri="{FF2B5EF4-FFF2-40B4-BE49-F238E27FC236}">
                <a16:creationId xmlns:a16="http://schemas.microsoft.com/office/drawing/2014/main" id="{F52218C2-E885-43C8-8C1B-E0A542419607}"/>
              </a:ext>
            </a:extLst>
          </p:cNvPr>
          <p:cNvSpPr txBox="1"/>
          <p:nvPr/>
        </p:nvSpPr>
        <p:spPr>
          <a:xfrm>
            <a:off x="8900076" y="1715500"/>
            <a:ext cx="3172408" cy="369332"/>
          </a:xfrm>
          <a:prstGeom prst="rect">
            <a:avLst/>
          </a:prstGeom>
          <a:noFill/>
        </p:spPr>
        <p:txBody>
          <a:bodyPr wrap="square" rtlCol="0">
            <a:spAutoFit/>
          </a:bodyPr>
          <a:lstStyle/>
          <a:p>
            <a:r>
              <a:rPr lang="en-US" b="1" dirty="0"/>
              <a:t>Google’s first TPU unit</a:t>
            </a:r>
          </a:p>
        </p:txBody>
      </p:sp>
    </p:spTree>
    <p:extLst>
      <p:ext uri="{BB962C8B-B14F-4D97-AF65-F5344CB8AC3E}">
        <p14:creationId xmlns:p14="http://schemas.microsoft.com/office/powerpoint/2010/main" val="1941624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AB95-35AC-4926-9BA8-FB9E6923A345}"/>
              </a:ext>
            </a:extLst>
          </p:cNvPr>
          <p:cNvSpPr>
            <a:spLocks noGrp="1"/>
          </p:cNvSpPr>
          <p:nvPr>
            <p:ph type="title"/>
          </p:nvPr>
        </p:nvSpPr>
        <p:spPr/>
        <p:txBody>
          <a:bodyPr/>
          <a:lstStyle/>
          <a:p>
            <a:r>
              <a:rPr lang="en-US" dirty="0"/>
              <a:t>Tensor Flow language?</a:t>
            </a:r>
          </a:p>
        </p:txBody>
      </p:sp>
      <p:sp>
        <p:nvSpPr>
          <p:cNvPr id="3" name="Content Placeholder 2">
            <a:extLst>
              <a:ext uri="{FF2B5EF4-FFF2-40B4-BE49-F238E27FC236}">
                <a16:creationId xmlns:a16="http://schemas.microsoft.com/office/drawing/2014/main" id="{B2C4D361-90CF-48D2-93E9-F4421AFE1F9E}"/>
              </a:ext>
            </a:extLst>
          </p:cNvPr>
          <p:cNvSpPr>
            <a:spLocks noGrp="1"/>
          </p:cNvSpPr>
          <p:nvPr>
            <p:ph idx="1"/>
          </p:nvPr>
        </p:nvSpPr>
        <p:spPr/>
        <p:txBody>
          <a:bodyPr>
            <a:normAutofit/>
          </a:bodyPr>
          <a:lstStyle/>
          <a:p>
            <a:r>
              <a:rPr lang="en-US" dirty="0"/>
              <a:t>Tensor flow is a version of Python extended to have a built-in concept of tensor objects and TPUs.  Easy to express machine learning code this way.</a:t>
            </a:r>
          </a:p>
          <a:p>
            <a:endParaRPr lang="en-US" dirty="0"/>
          </a:p>
          <a:p>
            <a:r>
              <a:rPr lang="en-US" dirty="0"/>
              <a:t>The typical program is a kind of data-flow graph in which nodes compute and these tensors “flow” from input sources to outputs.</a:t>
            </a:r>
          </a:p>
          <a:p>
            <a:endParaRPr lang="en-US" dirty="0"/>
          </a:p>
          <a:p>
            <a:r>
              <a:rPr lang="en-US" dirty="0"/>
              <a:t>Mostly, tensor flow programs run on one NUMA machine, taking advantage of the attached TPU unit to accelerate the mathematical steps.</a:t>
            </a:r>
          </a:p>
        </p:txBody>
      </p:sp>
      <p:sp>
        <p:nvSpPr>
          <p:cNvPr id="4" name="Footer Placeholder 3">
            <a:extLst>
              <a:ext uri="{FF2B5EF4-FFF2-40B4-BE49-F238E27FC236}">
                <a16:creationId xmlns:a16="http://schemas.microsoft.com/office/drawing/2014/main" id="{0A3EA645-22D8-45EE-B821-DB4D6BA6206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581208EE-8DB1-4CCB-9B6E-3A53F9883BA5}"/>
              </a:ext>
            </a:extLst>
          </p:cNvPr>
          <p:cNvSpPr>
            <a:spLocks noGrp="1"/>
          </p:cNvSpPr>
          <p:nvPr>
            <p:ph type="sldNum" sz="quarter" idx="12"/>
          </p:nvPr>
        </p:nvSpPr>
        <p:spPr/>
        <p:txBody>
          <a:bodyPr/>
          <a:lstStyle/>
          <a:p>
            <a:fld id="{3C974458-8A97-4835-BF79-1FB6D7856C21}" type="slidenum">
              <a:rPr lang="en-US" smtClean="0"/>
              <a:t>28</a:t>
            </a:fld>
            <a:endParaRPr lang="en-US"/>
          </a:p>
        </p:txBody>
      </p:sp>
      <p:pic>
        <p:nvPicPr>
          <p:cNvPr id="6" name="Picture 5">
            <a:extLst>
              <a:ext uri="{FF2B5EF4-FFF2-40B4-BE49-F238E27FC236}">
                <a16:creationId xmlns:a16="http://schemas.microsoft.com/office/drawing/2014/main" id="{9312CDA8-81FC-4164-B780-7CEB897A796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89231" y="208653"/>
            <a:ext cx="2250965" cy="1876179"/>
          </a:xfrm>
          <a:prstGeom prst="rect">
            <a:avLst/>
          </a:prstGeom>
        </p:spPr>
      </p:pic>
    </p:spTree>
    <p:extLst>
      <p:ext uri="{BB962C8B-B14F-4D97-AF65-F5344CB8AC3E}">
        <p14:creationId xmlns:p14="http://schemas.microsoft.com/office/powerpoint/2010/main" val="2860843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ECAE-5507-4B76-A284-FB2897D01B40}"/>
              </a:ext>
            </a:extLst>
          </p:cNvPr>
          <p:cNvSpPr>
            <a:spLocks noGrp="1"/>
          </p:cNvSpPr>
          <p:nvPr>
            <p:ph type="title"/>
          </p:nvPr>
        </p:nvSpPr>
        <p:spPr/>
        <p:txBody>
          <a:bodyPr/>
          <a:lstStyle/>
          <a:p>
            <a:r>
              <a:rPr lang="en-US" dirty="0"/>
              <a:t>Field Programmable Gate Arrays (FPGA)</a:t>
            </a:r>
          </a:p>
        </p:txBody>
      </p:sp>
      <p:sp>
        <p:nvSpPr>
          <p:cNvPr id="3" name="Content Placeholder 2">
            <a:extLst>
              <a:ext uri="{FF2B5EF4-FFF2-40B4-BE49-F238E27FC236}">
                <a16:creationId xmlns:a16="http://schemas.microsoft.com/office/drawing/2014/main" id="{CD6A8305-772F-48CF-AB00-CB8C5F240C41}"/>
              </a:ext>
            </a:extLst>
          </p:cNvPr>
          <p:cNvSpPr>
            <a:spLocks noGrp="1"/>
          </p:cNvSpPr>
          <p:nvPr>
            <p:ph idx="1"/>
          </p:nvPr>
        </p:nvSpPr>
        <p:spPr/>
        <p:txBody>
          <a:bodyPr>
            <a:normAutofit lnSpcReduction="10000"/>
          </a:bodyPr>
          <a:lstStyle/>
          <a:p>
            <a:r>
              <a:rPr lang="en-US" dirty="0"/>
              <a:t>As you know, a CPU chip just maps instructions down to gate-level operations like AND, OR, XOR, NOT.</a:t>
            </a:r>
          </a:p>
          <a:p>
            <a:endParaRPr lang="en-US" dirty="0"/>
          </a:p>
          <a:p>
            <a:r>
              <a:rPr lang="en-US" dirty="0"/>
              <a:t>Xilinx invented a way to take a chip and “download” a wiring diagram and a logic diagram to it.  So you can “configure” your chip to have, say, an ARM or i86 processor on it.  Of course that would be silly.</a:t>
            </a:r>
          </a:p>
          <a:p>
            <a:endParaRPr lang="en-US" dirty="0"/>
          </a:p>
          <a:p>
            <a:r>
              <a:rPr lang="en-US" dirty="0"/>
              <a:t>But you can also design your own specialized chip, and in theory, it could do anything a GPU or TPU could do, or anything else, really.</a:t>
            </a:r>
          </a:p>
        </p:txBody>
      </p:sp>
      <p:sp>
        <p:nvSpPr>
          <p:cNvPr id="4" name="Footer Placeholder 3">
            <a:extLst>
              <a:ext uri="{FF2B5EF4-FFF2-40B4-BE49-F238E27FC236}">
                <a16:creationId xmlns:a16="http://schemas.microsoft.com/office/drawing/2014/main" id="{7972BDE7-F968-496B-B280-70ECF3BB1C31}"/>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ED3A3B71-274A-4F44-89AE-FD33421116A1}"/>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381608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7EBE11-C89F-454F-BB5E-0CC954678373}"/>
              </a:ext>
            </a:extLst>
          </p:cNvPr>
          <p:cNvPicPr>
            <a:picLocks noChangeAspect="1"/>
          </p:cNvPicPr>
          <p:nvPr/>
        </p:nvPicPr>
        <p:blipFill>
          <a:blip r:embed="rId3"/>
          <a:stretch>
            <a:fillRect/>
          </a:stretch>
        </p:blipFill>
        <p:spPr>
          <a:xfrm>
            <a:off x="7863957" y="1627608"/>
            <a:ext cx="3219450" cy="1885950"/>
          </a:xfrm>
          <a:prstGeom prst="rect">
            <a:avLst/>
          </a:prstGeom>
        </p:spPr>
      </p:pic>
      <p:sp>
        <p:nvSpPr>
          <p:cNvPr id="2" name="Title 1">
            <a:extLst>
              <a:ext uri="{FF2B5EF4-FFF2-40B4-BE49-F238E27FC236}">
                <a16:creationId xmlns:a16="http://schemas.microsoft.com/office/drawing/2014/main" id="{142BE65C-D431-4B78-8515-E089E143A4B5}"/>
              </a:ext>
            </a:extLst>
          </p:cNvPr>
          <p:cNvSpPr>
            <a:spLocks noGrp="1"/>
          </p:cNvSpPr>
          <p:nvPr>
            <p:ph type="title"/>
          </p:nvPr>
        </p:nvSpPr>
        <p:spPr>
          <a:xfrm>
            <a:off x="1024128" y="220134"/>
            <a:ext cx="10786872" cy="1718734"/>
          </a:xfrm>
        </p:spPr>
        <p:txBody>
          <a:bodyPr/>
          <a:lstStyle/>
          <a:p>
            <a:r>
              <a:rPr lang="en-US" dirty="0"/>
              <a:t>Yet this </a:t>
            </a:r>
            <a:r>
              <a:rPr lang="en-US" dirty="0" err="1"/>
              <a:t>turnED</a:t>
            </a:r>
            <a:r>
              <a:rPr lang="en-US" dirty="0"/>
              <a:t> out to be expensive!</a:t>
            </a:r>
          </a:p>
        </p:txBody>
      </p:sp>
      <p:sp>
        <p:nvSpPr>
          <p:cNvPr id="3" name="Content Placeholder 2">
            <a:extLst>
              <a:ext uri="{FF2B5EF4-FFF2-40B4-BE49-F238E27FC236}">
                <a16:creationId xmlns:a16="http://schemas.microsoft.com/office/drawing/2014/main" id="{F72623AC-1F27-4EF3-BC10-AA643E27B649}"/>
              </a:ext>
            </a:extLst>
          </p:cNvPr>
          <p:cNvSpPr>
            <a:spLocks noGrp="1"/>
          </p:cNvSpPr>
          <p:nvPr>
            <p:ph idx="1"/>
          </p:nvPr>
        </p:nvSpPr>
        <p:spPr/>
        <p:txBody>
          <a:bodyPr>
            <a:normAutofit fontScale="92500" lnSpcReduction="10000"/>
          </a:bodyPr>
          <a:lstStyle/>
          <a:p>
            <a:r>
              <a:rPr lang="en-US" dirty="0"/>
              <a:t>Cloud computing companies began to look closely</a:t>
            </a:r>
            <a:br>
              <a:rPr lang="en-US" dirty="0"/>
            </a:br>
            <a:r>
              <a:rPr lang="en-US" dirty="0"/>
              <a:t>at their cost of operations, and use of energy</a:t>
            </a:r>
          </a:p>
          <a:p>
            <a:endParaRPr lang="en-US" dirty="0"/>
          </a:p>
          <a:p>
            <a:r>
              <a:rPr lang="en-US" dirty="0"/>
              <a:t>An efficient cloud would fully utilize hardware but also minimize energy consumption.  Those early steps were valuable and improved these metrics.</a:t>
            </a:r>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But as the model matured, inefficiencies became more apparent</a:t>
            </a:r>
          </a:p>
          <a:p>
            <a:pPr>
              <a:buFont typeface="Wingdings" panose="05000000000000000000" pitchFamily="2" charset="2"/>
              <a:buChar char="Ø"/>
            </a:pPr>
            <a:r>
              <a:rPr lang="en-US" dirty="0">
                <a:sym typeface="Symbol" panose="05050102010706020507" pitchFamily="18" charset="2"/>
              </a:rPr>
              <a:t>  A lot of resources were “owned” but not fully used.</a:t>
            </a:r>
          </a:p>
          <a:p>
            <a:pPr>
              <a:buFont typeface="Wingdings" panose="05000000000000000000" pitchFamily="2" charset="2"/>
              <a:buChar char="Ø"/>
            </a:pPr>
            <a:r>
              <a:rPr lang="en-US" dirty="0">
                <a:sym typeface="Symbol" panose="05050102010706020507" pitchFamily="18" charset="2"/>
              </a:rPr>
              <a:t>  Time and money and energy was being spent </a:t>
            </a:r>
            <a:r>
              <a:rPr lang="en-US" i="1" dirty="0">
                <a:sym typeface="Symbol" panose="05050102010706020507" pitchFamily="18" charset="2"/>
              </a:rPr>
              <a:t>waiting.</a:t>
            </a:r>
            <a:endParaRPr lang="en-US" dirty="0"/>
          </a:p>
        </p:txBody>
      </p:sp>
      <p:sp>
        <p:nvSpPr>
          <p:cNvPr id="4" name="Footer Placeholder 3">
            <a:extLst>
              <a:ext uri="{FF2B5EF4-FFF2-40B4-BE49-F238E27FC236}">
                <a16:creationId xmlns:a16="http://schemas.microsoft.com/office/drawing/2014/main" id="{F49474E4-48F5-4030-8E51-FC512E73F151}"/>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6357F12-2187-4D27-AE6E-3FBE2D95B6AF}"/>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2221722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25F4-094B-4B15-97DA-A818F4E250CC}"/>
              </a:ext>
            </a:extLst>
          </p:cNvPr>
          <p:cNvSpPr>
            <a:spLocks noGrp="1"/>
          </p:cNvSpPr>
          <p:nvPr>
            <p:ph type="title"/>
          </p:nvPr>
        </p:nvSpPr>
        <p:spPr/>
        <p:txBody>
          <a:bodyPr/>
          <a:lstStyle/>
          <a:p>
            <a:r>
              <a:rPr lang="en-US" dirty="0"/>
              <a:t>FPGA programming is hard!</a:t>
            </a:r>
          </a:p>
        </p:txBody>
      </p:sp>
      <p:sp>
        <p:nvSpPr>
          <p:cNvPr id="3" name="Content Placeholder 2">
            <a:extLst>
              <a:ext uri="{FF2B5EF4-FFF2-40B4-BE49-F238E27FC236}">
                <a16:creationId xmlns:a16="http://schemas.microsoft.com/office/drawing/2014/main" id="{8A7C5A94-D60C-4A61-9587-E5D57ACF5FF9}"/>
              </a:ext>
            </a:extLst>
          </p:cNvPr>
          <p:cNvSpPr>
            <a:spLocks noGrp="1"/>
          </p:cNvSpPr>
          <p:nvPr>
            <p:ph idx="1"/>
          </p:nvPr>
        </p:nvSpPr>
        <p:spPr/>
        <p:txBody>
          <a:bodyPr/>
          <a:lstStyle/>
          <a:p>
            <a:r>
              <a:rPr lang="en-US" dirty="0"/>
              <a:t>Chip designers use Verilog, and FPGA designers do too.</a:t>
            </a:r>
          </a:p>
          <a:p>
            <a:endParaRPr lang="en-US" dirty="0"/>
          </a:p>
          <a:p>
            <a:r>
              <a:rPr lang="en-US" dirty="0"/>
              <a:t>Normal chips are carefully debugged.  If you try to create your own FPGA chip and it has bugs, you can cause the FPGA device to hang.  </a:t>
            </a:r>
          </a:p>
          <a:p>
            <a:endParaRPr lang="en-US" dirty="0"/>
          </a:p>
          <a:p>
            <a:r>
              <a:rPr lang="en-US" dirty="0"/>
              <a:t>So FPGAs are often built up from libraries of logic blocks that are carefully tested, but this makes FPGA programming a specialized task.  </a:t>
            </a:r>
          </a:p>
        </p:txBody>
      </p:sp>
      <p:sp>
        <p:nvSpPr>
          <p:cNvPr id="4" name="Footer Placeholder 3">
            <a:extLst>
              <a:ext uri="{FF2B5EF4-FFF2-40B4-BE49-F238E27FC236}">
                <a16:creationId xmlns:a16="http://schemas.microsoft.com/office/drawing/2014/main" id="{8891FB22-EAD7-43D4-A7F4-E6354E9BD05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9CD36AE-A802-4ABF-86DC-5568DF9E436B}"/>
              </a:ext>
            </a:extLst>
          </p:cNvPr>
          <p:cNvSpPr>
            <a:spLocks noGrp="1"/>
          </p:cNvSpPr>
          <p:nvPr>
            <p:ph type="sldNum" sz="quarter" idx="12"/>
          </p:nvPr>
        </p:nvSpPr>
        <p:spPr/>
        <p:txBody>
          <a:bodyPr/>
          <a:lstStyle/>
          <a:p>
            <a:fld id="{3C974458-8A97-4835-BF79-1FB6D7856C21}" type="slidenum">
              <a:rPr lang="en-US" smtClean="0"/>
              <a:t>30</a:t>
            </a:fld>
            <a:endParaRPr lang="en-US"/>
          </a:p>
        </p:txBody>
      </p:sp>
      <p:pic>
        <p:nvPicPr>
          <p:cNvPr id="6" name="Picture 5">
            <a:extLst>
              <a:ext uri="{FF2B5EF4-FFF2-40B4-BE49-F238E27FC236}">
                <a16:creationId xmlns:a16="http://schemas.microsoft.com/office/drawing/2014/main" id="{6CE3DC16-2C60-4FF1-BE69-E1E527D97995}"/>
              </a:ext>
            </a:extLst>
          </p:cNvPr>
          <p:cNvPicPr>
            <a:picLocks noChangeAspect="1"/>
          </p:cNvPicPr>
          <p:nvPr/>
        </p:nvPicPr>
        <p:blipFill>
          <a:blip r:embed="rId3"/>
          <a:stretch>
            <a:fillRect/>
          </a:stretch>
        </p:blipFill>
        <p:spPr>
          <a:xfrm>
            <a:off x="9015429" y="384048"/>
            <a:ext cx="2856411" cy="1499616"/>
          </a:xfrm>
          <a:prstGeom prst="rect">
            <a:avLst/>
          </a:prstGeom>
        </p:spPr>
      </p:pic>
    </p:spTree>
    <p:extLst>
      <p:ext uri="{BB962C8B-B14F-4D97-AF65-F5344CB8AC3E}">
        <p14:creationId xmlns:p14="http://schemas.microsoft.com/office/powerpoint/2010/main" val="15837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DBD8-2B44-4B02-B58E-AF2F981FEAC2}"/>
              </a:ext>
            </a:extLst>
          </p:cNvPr>
          <p:cNvSpPr>
            <a:spLocks noGrp="1"/>
          </p:cNvSpPr>
          <p:nvPr>
            <p:ph type="title"/>
          </p:nvPr>
        </p:nvSpPr>
        <p:spPr/>
        <p:txBody>
          <a:bodyPr/>
          <a:lstStyle/>
          <a:p>
            <a:r>
              <a:rPr lang="en-US" dirty="0"/>
              <a:t>Even so…</a:t>
            </a:r>
          </a:p>
        </p:txBody>
      </p:sp>
      <p:sp>
        <p:nvSpPr>
          <p:cNvPr id="3" name="Content Placeholder 2">
            <a:extLst>
              <a:ext uri="{FF2B5EF4-FFF2-40B4-BE49-F238E27FC236}">
                <a16:creationId xmlns:a16="http://schemas.microsoft.com/office/drawing/2014/main" id="{F1989DB6-D7B0-449A-841C-D7469EEE3361}"/>
              </a:ext>
            </a:extLst>
          </p:cNvPr>
          <p:cNvSpPr>
            <a:spLocks noGrp="1"/>
          </p:cNvSpPr>
          <p:nvPr>
            <p:ph idx="1"/>
          </p:nvPr>
        </p:nvSpPr>
        <p:spPr/>
        <p:txBody>
          <a:bodyPr>
            <a:normAutofit lnSpcReduction="10000"/>
          </a:bodyPr>
          <a:lstStyle/>
          <a:p>
            <a:r>
              <a:rPr lang="en-US" dirty="0"/>
              <a:t>FPGA turns out to be a very cost-effective option for some important cases seen in today’s cloud!</a:t>
            </a:r>
          </a:p>
          <a:p>
            <a:endParaRPr lang="en-US" dirty="0"/>
          </a:p>
          <a:p>
            <a:r>
              <a:rPr lang="en-US" dirty="0"/>
              <a:t>Cryptography is one example: As a “bump in the wire”, we can use FPGA chips to perform whatever cryptographic action is needed for various network security protocols (there are many).</a:t>
            </a:r>
          </a:p>
          <a:p>
            <a:endParaRPr lang="en-US" dirty="0"/>
          </a:p>
          <a:p>
            <a:r>
              <a:rPr lang="en-US" dirty="0"/>
              <a:t>You could create an “Application Specific Integrated Circuit” (ASIC) for each protocol, but an FPGA solution can be reconfigured as needed…</a:t>
            </a:r>
          </a:p>
        </p:txBody>
      </p:sp>
      <p:sp>
        <p:nvSpPr>
          <p:cNvPr id="4" name="Footer Placeholder 3">
            <a:extLst>
              <a:ext uri="{FF2B5EF4-FFF2-40B4-BE49-F238E27FC236}">
                <a16:creationId xmlns:a16="http://schemas.microsoft.com/office/drawing/2014/main" id="{C5508D3F-78E2-4046-B387-52B46FC5D97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E6FE7C13-8419-4166-8EF7-BEB427DA287B}"/>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520234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44A8-B91A-455B-BF39-040E4CBEBF8F}"/>
              </a:ext>
            </a:extLst>
          </p:cNvPr>
          <p:cNvSpPr>
            <a:spLocks noGrp="1"/>
          </p:cNvSpPr>
          <p:nvPr>
            <p:ph type="title"/>
          </p:nvPr>
        </p:nvSpPr>
        <p:spPr/>
        <p:txBody>
          <a:bodyPr/>
          <a:lstStyle/>
          <a:p>
            <a:r>
              <a:rPr lang="en-US" dirty="0"/>
              <a:t>Even so…</a:t>
            </a:r>
          </a:p>
        </p:txBody>
      </p:sp>
      <p:sp>
        <p:nvSpPr>
          <p:cNvPr id="3" name="Content Placeholder 2">
            <a:extLst>
              <a:ext uri="{FF2B5EF4-FFF2-40B4-BE49-F238E27FC236}">
                <a16:creationId xmlns:a16="http://schemas.microsoft.com/office/drawing/2014/main" id="{9A87C3E3-3F9C-44C8-8BEB-7EC0A333A44A}"/>
              </a:ext>
            </a:extLst>
          </p:cNvPr>
          <p:cNvSpPr>
            <a:spLocks noGrp="1"/>
          </p:cNvSpPr>
          <p:nvPr>
            <p:ph idx="1"/>
          </p:nvPr>
        </p:nvSpPr>
        <p:spPr/>
        <p:txBody>
          <a:bodyPr>
            <a:normAutofit lnSpcReduction="10000"/>
          </a:bodyPr>
          <a:lstStyle/>
          <a:p>
            <a:r>
              <a:rPr lang="en-US" dirty="0"/>
              <a:t>There is also very exciting work on mapping deep neural networks to clusters of FPGA chips.</a:t>
            </a:r>
          </a:p>
          <a:p>
            <a:endParaRPr lang="en-US" dirty="0"/>
          </a:p>
          <a:p>
            <a:r>
              <a:rPr lang="en-US" dirty="0"/>
              <a:t>This yields very rapid and cost-effect image classification solutions, or voice recognition ones.  The future of vision and speech could easily depend on these FPGA clusters.</a:t>
            </a:r>
          </a:p>
          <a:p>
            <a:endParaRPr lang="en-US" dirty="0"/>
          </a:p>
          <a:p>
            <a:r>
              <a:rPr lang="en-US" dirty="0"/>
              <a:t>But these ideas depend on having a cloud full of data (the models used are massive, and there may be one model per “situation”)</a:t>
            </a:r>
          </a:p>
        </p:txBody>
      </p:sp>
      <p:sp>
        <p:nvSpPr>
          <p:cNvPr id="4" name="Footer Placeholder 3">
            <a:extLst>
              <a:ext uri="{FF2B5EF4-FFF2-40B4-BE49-F238E27FC236}">
                <a16:creationId xmlns:a16="http://schemas.microsoft.com/office/drawing/2014/main" id="{A5EFE3B9-1C4D-42E0-8596-A093D7F4D3B6}"/>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C646D96-8F5D-4F46-A414-D57ADA308DED}"/>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2665265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C39E-BC0E-4AED-B475-43D326AF207D}"/>
              </a:ext>
            </a:extLst>
          </p:cNvPr>
          <p:cNvSpPr>
            <a:spLocks noGrp="1"/>
          </p:cNvSpPr>
          <p:nvPr>
            <p:ph type="title"/>
          </p:nvPr>
        </p:nvSpPr>
        <p:spPr/>
        <p:txBody>
          <a:bodyPr/>
          <a:lstStyle/>
          <a:p>
            <a:r>
              <a:rPr lang="en-US" dirty="0"/>
              <a:t>NICS and Routers</a:t>
            </a:r>
          </a:p>
        </p:txBody>
      </p:sp>
      <p:sp>
        <p:nvSpPr>
          <p:cNvPr id="3" name="Content Placeholder 2">
            <a:extLst>
              <a:ext uri="{FF2B5EF4-FFF2-40B4-BE49-F238E27FC236}">
                <a16:creationId xmlns:a16="http://schemas.microsoft.com/office/drawing/2014/main" id="{D1CB4A80-274D-49E6-80FA-26461BC92E96}"/>
              </a:ext>
            </a:extLst>
          </p:cNvPr>
          <p:cNvSpPr>
            <a:spLocks noGrp="1"/>
          </p:cNvSpPr>
          <p:nvPr>
            <p:ph idx="1"/>
          </p:nvPr>
        </p:nvSpPr>
        <p:spPr/>
        <p:txBody>
          <a:bodyPr>
            <a:normAutofit/>
          </a:bodyPr>
          <a:lstStyle/>
          <a:p>
            <a:r>
              <a:rPr lang="en-US" dirty="0"/>
              <a:t>We mentioned that NICs are able to do RDMA and run a kind of TCP on the card, in a dedicated processor.</a:t>
            </a:r>
          </a:p>
          <a:p>
            <a:endParaRPr lang="en-US" dirty="0"/>
          </a:p>
          <a:p>
            <a:r>
              <a:rPr lang="en-US" dirty="0"/>
              <a:t>But NICs and Routers are actually becoming programmable</a:t>
            </a:r>
          </a:p>
          <a:p>
            <a:endParaRPr lang="en-US" dirty="0"/>
          </a:p>
          <a:p>
            <a:r>
              <a:rPr lang="en-US" dirty="0"/>
              <a:t>Useful for many tasks: “smart routing” that looks into packets and directs packets based on content.  Network virtualization.  And there is even talk of running machine-learning tasks “directly” in the network itself.</a:t>
            </a:r>
          </a:p>
        </p:txBody>
      </p:sp>
      <p:sp>
        <p:nvSpPr>
          <p:cNvPr id="4" name="Footer Placeholder 3">
            <a:extLst>
              <a:ext uri="{FF2B5EF4-FFF2-40B4-BE49-F238E27FC236}">
                <a16:creationId xmlns:a16="http://schemas.microsoft.com/office/drawing/2014/main" id="{A8ADED35-8ED2-4B3D-A450-0FA4E6FD1C5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AC03896-D2C3-4F4F-A3C2-11EF2CD68D86}"/>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597555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A691-68CE-459C-A103-98B83C75B4C6}"/>
              </a:ext>
            </a:extLst>
          </p:cNvPr>
          <p:cNvSpPr>
            <a:spLocks noGrp="1"/>
          </p:cNvSpPr>
          <p:nvPr>
            <p:ph type="title"/>
          </p:nvPr>
        </p:nvSpPr>
        <p:spPr/>
        <p:txBody>
          <a:bodyPr/>
          <a:lstStyle/>
          <a:p>
            <a:r>
              <a:rPr lang="en-US" dirty="0"/>
              <a:t>And there is even more!</a:t>
            </a:r>
          </a:p>
        </p:txBody>
      </p:sp>
      <p:sp>
        <p:nvSpPr>
          <p:cNvPr id="3" name="Content Placeholder 2">
            <a:extLst>
              <a:ext uri="{FF2B5EF4-FFF2-40B4-BE49-F238E27FC236}">
                <a16:creationId xmlns:a16="http://schemas.microsoft.com/office/drawing/2014/main" id="{3F20188F-764A-4971-BC90-09C343FFDC8E}"/>
              </a:ext>
            </a:extLst>
          </p:cNvPr>
          <p:cNvSpPr>
            <a:spLocks noGrp="1"/>
          </p:cNvSpPr>
          <p:nvPr>
            <p:ph idx="1"/>
          </p:nvPr>
        </p:nvSpPr>
        <p:spPr/>
        <p:txBody>
          <a:bodyPr/>
          <a:lstStyle/>
          <a:p>
            <a:r>
              <a:rPr lang="en-US" dirty="0"/>
              <a:t>I didn’t even mention</a:t>
            </a:r>
          </a:p>
          <a:p>
            <a:pPr>
              <a:buFont typeface="Wingdings" panose="05000000000000000000" pitchFamily="2" charset="2"/>
              <a:buChar char="Ø"/>
            </a:pPr>
            <a:r>
              <a:rPr lang="en-US" dirty="0"/>
              <a:t> </a:t>
            </a:r>
            <a:r>
              <a:rPr lang="en-US" dirty="0" err="1"/>
              <a:t>iSGX</a:t>
            </a:r>
            <a:r>
              <a:rPr lang="en-US" dirty="0"/>
              <a:t>: Intel’s hardware-based privacy and security model</a:t>
            </a:r>
          </a:p>
          <a:p>
            <a:pPr>
              <a:buFont typeface="Wingdings" panose="05000000000000000000" pitchFamily="2" charset="2"/>
              <a:buChar char="Ø"/>
            </a:pPr>
            <a:r>
              <a:rPr lang="en-US" dirty="0"/>
              <a:t> Bitcoin mining and </a:t>
            </a:r>
            <a:r>
              <a:rPr lang="en-US" dirty="0" err="1"/>
              <a:t>BlockChain</a:t>
            </a:r>
            <a:r>
              <a:rPr lang="en-US" dirty="0"/>
              <a:t> “proof of work” codes</a:t>
            </a:r>
          </a:p>
          <a:p>
            <a:pPr>
              <a:buFont typeface="Wingdings" panose="05000000000000000000" pitchFamily="2" charset="2"/>
              <a:buChar char="Ø"/>
            </a:pPr>
            <a:r>
              <a:rPr lang="en-US" dirty="0"/>
              <a:t> Special chips for performing tasks like FFTs and Sonar/Radar/Lidar</a:t>
            </a:r>
          </a:p>
          <a:p>
            <a:pPr>
              <a:buFont typeface="Wingdings" panose="05000000000000000000" pitchFamily="2" charset="2"/>
              <a:buChar char="Ø"/>
            </a:pPr>
            <a:r>
              <a:rPr lang="en-US" dirty="0"/>
              <a:t> Chips with analog components, or optical components</a:t>
            </a:r>
          </a:p>
          <a:p>
            <a:pPr>
              <a:buFont typeface="Wingdings" panose="05000000000000000000" pitchFamily="2" charset="2"/>
              <a:buChar char="Ø"/>
            </a:pPr>
            <a:r>
              <a:rPr lang="en-US" dirty="0"/>
              <a:t> Quantum computing accelerators …</a:t>
            </a:r>
          </a:p>
        </p:txBody>
      </p:sp>
      <p:sp>
        <p:nvSpPr>
          <p:cNvPr id="4" name="Footer Placeholder 3">
            <a:extLst>
              <a:ext uri="{FF2B5EF4-FFF2-40B4-BE49-F238E27FC236}">
                <a16:creationId xmlns:a16="http://schemas.microsoft.com/office/drawing/2014/main" id="{BFFC6DC1-F81C-4AE3-9EA8-C479DB5C655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B8093C7D-03FB-43B7-B1F3-0C105A5736B7}"/>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4061915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B846-CBC5-4048-BA2F-CD3CC6ADCD32}"/>
              </a:ext>
            </a:extLst>
          </p:cNvPr>
          <p:cNvSpPr>
            <a:spLocks noGrp="1"/>
          </p:cNvSpPr>
          <p:nvPr>
            <p:ph type="title"/>
          </p:nvPr>
        </p:nvSpPr>
        <p:spPr/>
        <p:txBody>
          <a:bodyPr/>
          <a:lstStyle/>
          <a:p>
            <a:r>
              <a:rPr lang="en-US" dirty="0"/>
              <a:t>Optical Networks</a:t>
            </a:r>
          </a:p>
        </p:txBody>
      </p:sp>
      <p:sp>
        <p:nvSpPr>
          <p:cNvPr id="3" name="Content Placeholder 2">
            <a:extLst>
              <a:ext uri="{FF2B5EF4-FFF2-40B4-BE49-F238E27FC236}">
                <a16:creationId xmlns:a16="http://schemas.microsoft.com/office/drawing/2014/main" id="{9B4232BB-2FA7-41DD-A3D1-039C1D1EC3CC}"/>
              </a:ext>
            </a:extLst>
          </p:cNvPr>
          <p:cNvSpPr>
            <a:spLocks noGrp="1"/>
          </p:cNvSpPr>
          <p:nvPr>
            <p:ph idx="1"/>
          </p:nvPr>
        </p:nvSpPr>
        <p:spPr/>
        <p:txBody>
          <a:bodyPr/>
          <a:lstStyle/>
          <a:p>
            <a:r>
              <a:rPr lang="en-US" dirty="0"/>
              <a:t>Looking to the future, people are noticing that we can run multiple wavelengths on a typical strand of optical network fiber.</a:t>
            </a:r>
          </a:p>
          <a:p>
            <a:endParaRPr lang="en-US" dirty="0"/>
          </a:p>
          <a:p>
            <a:r>
              <a:rPr lang="en-US" dirty="0"/>
              <a:t>So why not have multiple side-by-side networks?</a:t>
            </a:r>
          </a:p>
          <a:p>
            <a:endParaRPr lang="en-US" dirty="0"/>
          </a:p>
          <a:p>
            <a:r>
              <a:rPr lang="en-US" dirty="0"/>
              <a:t>And if the application owns its own “wavelength”, why not make that network specialized in various ways: a “software defined optical wavelength” just for the particular application!</a:t>
            </a:r>
          </a:p>
        </p:txBody>
      </p:sp>
      <p:sp>
        <p:nvSpPr>
          <p:cNvPr id="4" name="Footer Placeholder 3">
            <a:extLst>
              <a:ext uri="{FF2B5EF4-FFF2-40B4-BE49-F238E27FC236}">
                <a16:creationId xmlns:a16="http://schemas.microsoft.com/office/drawing/2014/main" id="{F3C152DD-1726-424D-80EB-B448F03CBEF0}"/>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F13A21BC-89C1-47A1-B0FA-88DCDCA4B855}"/>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86815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1A832D-64E5-434F-A7B9-20730A3099F5}"/>
              </a:ext>
            </a:extLst>
          </p:cNvPr>
          <p:cNvPicPr>
            <a:picLocks noChangeAspect="1"/>
          </p:cNvPicPr>
          <p:nvPr/>
        </p:nvPicPr>
        <p:blipFill>
          <a:blip r:embed="rId3"/>
          <a:stretch>
            <a:fillRect/>
          </a:stretch>
        </p:blipFill>
        <p:spPr>
          <a:xfrm>
            <a:off x="10330450" y="4795860"/>
            <a:ext cx="1674844" cy="1674844"/>
          </a:xfrm>
          <a:prstGeom prst="rect">
            <a:avLst/>
          </a:prstGeom>
        </p:spPr>
      </p:pic>
      <p:sp>
        <p:nvSpPr>
          <p:cNvPr id="2" name="Title 1">
            <a:extLst>
              <a:ext uri="{FF2B5EF4-FFF2-40B4-BE49-F238E27FC236}">
                <a16:creationId xmlns:a16="http://schemas.microsoft.com/office/drawing/2014/main" id="{A38C45CA-BA52-4F5F-8A63-C5E0135BF34D}"/>
              </a:ext>
            </a:extLst>
          </p:cNvPr>
          <p:cNvSpPr>
            <a:spLocks noGrp="1"/>
          </p:cNvSpPr>
          <p:nvPr>
            <p:ph type="title"/>
          </p:nvPr>
        </p:nvSpPr>
        <p:spPr/>
        <p:txBody>
          <a:bodyPr/>
          <a:lstStyle/>
          <a:p>
            <a:r>
              <a:rPr lang="en-US" dirty="0" err="1"/>
              <a:t>Hyperstorage</a:t>
            </a:r>
            <a:endParaRPr lang="en-US" dirty="0"/>
          </a:p>
        </p:txBody>
      </p:sp>
      <p:sp>
        <p:nvSpPr>
          <p:cNvPr id="3" name="Content Placeholder 2">
            <a:extLst>
              <a:ext uri="{FF2B5EF4-FFF2-40B4-BE49-F238E27FC236}">
                <a16:creationId xmlns:a16="http://schemas.microsoft.com/office/drawing/2014/main" id="{D7289E06-C4A0-4DFC-92BC-0F2785164BFE}"/>
              </a:ext>
            </a:extLst>
          </p:cNvPr>
          <p:cNvSpPr>
            <a:spLocks noGrp="1"/>
          </p:cNvSpPr>
          <p:nvPr>
            <p:ph idx="1"/>
          </p:nvPr>
        </p:nvSpPr>
        <p:spPr/>
        <p:txBody>
          <a:bodyPr>
            <a:normAutofit/>
          </a:bodyPr>
          <a:lstStyle/>
          <a:p>
            <a:r>
              <a:rPr lang="en-US" dirty="0"/>
              <a:t>Other cool ideas involve storage systems with insane capacity!</a:t>
            </a:r>
          </a:p>
          <a:p>
            <a:pPr>
              <a:buFont typeface="Wingdings" panose="05000000000000000000" pitchFamily="2" charset="2"/>
              <a:buChar char="Ø"/>
            </a:pPr>
            <a:r>
              <a:rPr lang="en-US" dirty="0"/>
              <a:t>  A single cube of computing-quality silicon can “record” 7-bit “numbers”</a:t>
            </a:r>
            <a:br>
              <a:rPr lang="en-US" dirty="0"/>
            </a:br>
            <a:r>
              <a:rPr lang="en-US" dirty="0"/>
              <a:t>    using a tricky laser “zap” system (in a “write once” model)</a:t>
            </a:r>
          </a:p>
          <a:p>
            <a:pPr>
              <a:buFont typeface="Wingdings" panose="05000000000000000000" pitchFamily="2" charset="2"/>
              <a:buChar char="Ø"/>
            </a:pPr>
            <a:r>
              <a:rPr lang="en-US" dirty="0"/>
              <a:t>  Then the data will persist for as long as 100,000 years!</a:t>
            </a:r>
          </a:p>
          <a:p>
            <a:pPr>
              <a:buFont typeface="Wingdings" panose="05000000000000000000" pitchFamily="2" charset="2"/>
              <a:buChar char="Ø"/>
            </a:pPr>
            <a:r>
              <a:rPr lang="en-US" dirty="0"/>
              <a:t>  One silica chip of this kind could hold all the movies ever made, plus</a:t>
            </a:r>
            <a:br>
              <a:rPr lang="en-US" dirty="0"/>
            </a:br>
            <a:r>
              <a:rPr lang="en-US" dirty="0"/>
              <a:t>    the whole library of Congress, and would only be ~1/3 full.</a:t>
            </a:r>
          </a:p>
          <a:p>
            <a:pPr marL="0" indent="0">
              <a:buNone/>
            </a:pPr>
            <a:r>
              <a:rPr lang="en-US" dirty="0"/>
              <a:t>There is another massive scale concept that uses DNA as a </a:t>
            </a:r>
            <a:br>
              <a:rPr lang="en-US" dirty="0"/>
            </a:br>
            <a:r>
              <a:rPr lang="en-US" dirty="0"/>
              <a:t>medium.  DNA memory can potentially be read-write</a:t>
            </a:r>
          </a:p>
        </p:txBody>
      </p:sp>
      <p:sp>
        <p:nvSpPr>
          <p:cNvPr id="4" name="Footer Placeholder 3">
            <a:extLst>
              <a:ext uri="{FF2B5EF4-FFF2-40B4-BE49-F238E27FC236}">
                <a16:creationId xmlns:a16="http://schemas.microsoft.com/office/drawing/2014/main" id="{1D54EC15-2738-4B01-A380-329712DAA52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8957A09-6590-4572-9547-0FE6C587E4BD}"/>
              </a:ext>
            </a:extLst>
          </p:cNvPr>
          <p:cNvSpPr>
            <a:spLocks noGrp="1"/>
          </p:cNvSpPr>
          <p:nvPr>
            <p:ph type="sldNum" sz="quarter" idx="12"/>
          </p:nvPr>
        </p:nvSpPr>
        <p:spPr/>
        <p:txBody>
          <a:bodyPr/>
          <a:lstStyle/>
          <a:p>
            <a:fld id="{3C974458-8A97-4835-BF79-1FB6D7856C21}" type="slidenum">
              <a:rPr lang="en-US" smtClean="0"/>
              <a:t>36</a:t>
            </a:fld>
            <a:endParaRPr lang="en-US"/>
          </a:p>
        </p:txBody>
      </p:sp>
      <p:pic>
        <p:nvPicPr>
          <p:cNvPr id="6" name="Picture 5">
            <a:extLst>
              <a:ext uri="{FF2B5EF4-FFF2-40B4-BE49-F238E27FC236}">
                <a16:creationId xmlns:a16="http://schemas.microsoft.com/office/drawing/2014/main" id="{CACD65DA-8BB9-4F8E-944A-2C6CC78C9CD6}"/>
              </a:ext>
            </a:extLst>
          </p:cNvPr>
          <p:cNvPicPr>
            <a:picLocks noChangeAspect="1"/>
          </p:cNvPicPr>
          <p:nvPr/>
        </p:nvPicPr>
        <p:blipFill>
          <a:blip r:embed="rId4"/>
          <a:stretch>
            <a:fillRect/>
          </a:stretch>
        </p:blipFill>
        <p:spPr>
          <a:xfrm>
            <a:off x="7406921" y="165249"/>
            <a:ext cx="2786945" cy="1499616"/>
          </a:xfrm>
          <a:prstGeom prst="rect">
            <a:avLst/>
          </a:prstGeom>
        </p:spPr>
      </p:pic>
      <p:sp>
        <p:nvSpPr>
          <p:cNvPr id="7" name="TextBox 6">
            <a:extLst>
              <a:ext uri="{FF2B5EF4-FFF2-40B4-BE49-F238E27FC236}">
                <a16:creationId xmlns:a16="http://schemas.microsoft.com/office/drawing/2014/main" id="{391DDBCE-3E99-4E8A-8969-56CC5E781BA3}"/>
              </a:ext>
            </a:extLst>
          </p:cNvPr>
          <p:cNvSpPr txBox="1"/>
          <p:nvPr/>
        </p:nvSpPr>
        <p:spPr>
          <a:xfrm>
            <a:off x="7098695" y="1738391"/>
            <a:ext cx="3831771" cy="369332"/>
          </a:xfrm>
          <a:prstGeom prst="rect">
            <a:avLst/>
          </a:prstGeom>
          <a:noFill/>
        </p:spPr>
        <p:txBody>
          <a:bodyPr wrap="square" rtlCol="0">
            <a:spAutoFit/>
          </a:bodyPr>
          <a:lstStyle/>
          <a:p>
            <a:r>
              <a:rPr lang="en-US" b="1" dirty="0"/>
              <a:t>Microsoft Silica Zettabyte Storage Unit</a:t>
            </a:r>
          </a:p>
        </p:txBody>
      </p:sp>
    </p:spTree>
    <p:extLst>
      <p:ext uri="{BB962C8B-B14F-4D97-AF65-F5344CB8AC3E}">
        <p14:creationId xmlns:p14="http://schemas.microsoft.com/office/powerpoint/2010/main" val="3041104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7D2A-AFAE-4D3E-B876-5448EEC234EE}"/>
              </a:ext>
            </a:extLst>
          </p:cNvPr>
          <p:cNvSpPr>
            <a:spLocks noGrp="1"/>
          </p:cNvSpPr>
          <p:nvPr>
            <p:ph type="title"/>
          </p:nvPr>
        </p:nvSpPr>
        <p:spPr/>
        <p:txBody>
          <a:bodyPr/>
          <a:lstStyle/>
          <a:p>
            <a:r>
              <a:rPr lang="en-US" dirty="0"/>
              <a:t>Disaggregation</a:t>
            </a:r>
          </a:p>
        </p:txBody>
      </p:sp>
      <p:sp>
        <p:nvSpPr>
          <p:cNvPr id="3" name="Content Placeholder 2">
            <a:extLst>
              <a:ext uri="{FF2B5EF4-FFF2-40B4-BE49-F238E27FC236}">
                <a16:creationId xmlns:a16="http://schemas.microsoft.com/office/drawing/2014/main" id="{93994998-8476-4810-8A76-78128A624413}"/>
              </a:ext>
            </a:extLst>
          </p:cNvPr>
          <p:cNvSpPr>
            <a:spLocks noGrp="1"/>
          </p:cNvSpPr>
          <p:nvPr>
            <p:ph idx="1"/>
          </p:nvPr>
        </p:nvSpPr>
        <p:spPr/>
        <p:txBody>
          <a:bodyPr/>
          <a:lstStyle/>
          <a:p>
            <a:r>
              <a:rPr lang="en-US" dirty="0"/>
              <a:t>Some people believe that eventually, data centers will evolve into what they call a “disaggregated” model.</a:t>
            </a:r>
          </a:p>
          <a:p>
            <a:endParaRPr lang="en-US" dirty="0"/>
          </a:p>
          <a:p>
            <a:r>
              <a:rPr lang="en-US" dirty="0"/>
              <a:t>In this we will have racks of identical components: one kind of rack specialized for CPU, another for memory, for storage, for TPU / GPU, etc.</a:t>
            </a:r>
          </a:p>
          <a:p>
            <a:endParaRPr lang="en-US" dirty="0"/>
          </a:p>
          <a:p>
            <a:r>
              <a:rPr lang="en-US" dirty="0"/>
              <a:t>Then the network wiring will evolve to let us “assemble” the ideal virtual processor on the fly, with exactly the hardware for the specific use case.</a:t>
            </a:r>
          </a:p>
        </p:txBody>
      </p:sp>
      <p:sp>
        <p:nvSpPr>
          <p:cNvPr id="4" name="Footer Placeholder 3">
            <a:extLst>
              <a:ext uri="{FF2B5EF4-FFF2-40B4-BE49-F238E27FC236}">
                <a16:creationId xmlns:a16="http://schemas.microsoft.com/office/drawing/2014/main" id="{E85714F0-B28B-494F-8CB7-81C03D63939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FC435EE2-8234-4B37-B0B7-9971D992C6FF}"/>
              </a:ext>
            </a:extLst>
          </p:cNvPr>
          <p:cNvSpPr>
            <a:spLocks noGrp="1"/>
          </p:cNvSpPr>
          <p:nvPr>
            <p:ph type="sldNum" sz="quarter" idx="12"/>
          </p:nvPr>
        </p:nvSpPr>
        <p:spPr/>
        <p:txBody>
          <a:bodyPr/>
          <a:lstStyle/>
          <a:p>
            <a:fld id="{3C974458-8A97-4835-BF79-1FB6D7856C21}" type="slidenum">
              <a:rPr lang="en-US" smtClean="0"/>
              <a:t>37</a:t>
            </a:fld>
            <a:endParaRPr lang="en-US"/>
          </a:p>
        </p:txBody>
      </p:sp>
      <p:pic>
        <p:nvPicPr>
          <p:cNvPr id="6" name="Picture 5">
            <a:extLst>
              <a:ext uri="{FF2B5EF4-FFF2-40B4-BE49-F238E27FC236}">
                <a16:creationId xmlns:a16="http://schemas.microsoft.com/office/drawing/2014/main" id="{74335346-ECD3-4FC2-A24D-D4FB4E65645C}"/>
              </a:ext>
            </a:extLst>
          </p:cNvPr>
          <p:cNvPicPr>
            <a:picLocks noChangeAspect="1"/>
          </p:cNvPicPr>
          <p:nvPr/>
        </p:nvPicPr>
        <p:blipFill>
          <a:blip r:embed="rId3"/>
          <a:stretch>
            <a:fillRect/>
          </a:stretch>
        </p:blipFill>
        <p:spPr>
          <a:xfrm>
            <a:off x="9693130" y="206282"/>
            <a:ext cx="2288405" cy="1805238"/>
          </a:xfrm>
          <a:prstGeom prst="rect">
            <a:avLst/>
          </a:prstGeom>
        </p:spPr>
      </p:pic>
    </p:spTree>
    <p:extLst>
      <p:ext uri="{BB962C8B-B14F-4D97-AF65-F5344CB8AC3E}">
        <p14:creationId xmlns:p14="http://schemas.microsoft.com/office/powerpoint/2010/main" val="124455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F66C-22DE-4C91-A5D6-97CEBA858476}"/>
              </a:ext>
            </a:extLst>
          </p:cNvPr>
          <p:cNvSpPr>
            <a:spLocks noGrp="1"/>
          </p:cNvSpPr>
          <p:nvPr>
            <p:ph type="title"/>
          </p:nvPr>
        </p:nvSpPr>
        <p:spPr/>
        <p:txBody>
          <a:bodyPr/>
          <a:lstStyle/>
          <a:p>
            <a:r>
              <a:rPr lang="en-US" dirty="0"/>
              <a:t>So what’s the problem?</a:t>
            </a:r>
          </a:p>
        </p:txBody>
      </p:sp>
      <p:sp>
        <p:nvSpPr>
          <p:cNvPr id="3" name="Content Placeholder 2">
            <a:extLst>
              <a:ext uri="{FF2B5EF4-FFF2-40B4-BE49-F238E27FC236}">
                <a16:creationId xmlns:a16="http://schemas.microsoft.com/office/drawing/2014/main" id="{B6E3886B-A99E-48DB-A7BE-306DFD488610}"/>
              </a:ext>
            </a:extLst>
          </p:cNvPr>
          <p:cNvSpPr>
            <a:spLocks noGrp="1"/>
          </p:cNvSpPr>
          <p:nvPr>
            <p:ph idx="1"/>
          </p:nvPr>
        </p:nvSpPr>
        <p:spPr/>
        <p:txBody>
          <a:bodyPr/>
          <a:lstStyle/>
          <a:p>
            <a:r>
              <a:rPr lang="en-US" dirty="0"/>
              <a:t>The cloud is becoming massively complex and specialized!  And yet if you ignore all this stuff, your performance would be very poor.</a:t>
            </a:r>
          </a:p>
          <a:p>
            <a:endParaRPr lang="en-US" dirty="0"/>
          </a:p>
          <a:p>
            <a:r>
              <a:rPr lang="en-US" dirty="0"/>
              <a:t>The only possible answer is to learn to use the vendor-provided </a:t>
            </a:r>
            <a:r>
              <a:rPr lang="en-US" dirty="0">
                <a:sym typeface="Symbol" panose="05050102010706020507" pitchFamily="18" charset="2"/>
              </a:rPr>
              <a:t>-services, because those take full advantage of this special hardware.</a:t>
            </a:r>
          </a:p>
          <a:p>
            <a:endParaRPr lang="en-US" dirty="0">
              <a:sym typeface="Symbol" panose="05050102010706020507" pitchFamily="18" charset="2"/>
            </a:endParaRPr>
          </a:p>
          <a:p>
            <a:r>
              <a:rPr lang="en-US" dirty="0">
                <a:sym typeface="Symbol" panose="05050102010706020507" pitchFamily="18" charset="2"/>
              </a:rPr>
              <a:t>When you use their services and don’t try to roll-your-own, you get cost-effective and scalable performance (and don’t need to learn Verilog).</a:t>
            </a:r>
            <a:endParaRPr lang="en-US" dirty="0"/>
          </a:p>
        </p:txBody>
      </p:sp>
      <p:sp>
        <p:nvSpPr>
          <p:cNvPr id="4" name="Footer Placeholder 3">
            <a:extLst>
              <a:ext uri="{FF2B5EF4-FFF2-40B4-BE49-F238E27FC236}">
                <a16:creationId xmlns:a16="http://schemas.microsoft.com/office/drawing/2014/main" id="{24DFA317-5D5B-4A39-82C7-54642022D205}"/>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BF6EE39-3F90-43ED-A500-D05409AF5717}"/>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3913305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CCDA-6EB4-4767-999F-32CB75465F19}"/>
              </a:ext>
            </a:extLst>
          </p:cNvPr>
          <p:cNvSpPr>
            <a:spLocks noGrp="1"/>
          </p:cNvSpPr>
          <p:nvPr>
            <p:ph type="title"/>
          </p:nvPr>
        </p:nvSpPr>
        <p:spPr/>
        <p:txBody>
          <a:bodyPr/>
          <a:lstStyle/>
          <a:p>
            <a:r>
              <a:rPr lang="en-US" dirty="0"/>
              <a:t>Vendors have a problem too:</a:t>
            </a:r>
            <a:br>
              <a:rPr lang="en-US" dirty="0"/>
            </a:br>
            <a:r>
              <a:rPr lang="en-US" dirty="0"/>
              <a:t>Linux isn’t up to the new role</a:t>
            </a:r>
          </a:p>
        </p:txBody>
      </p:sp>
      <p:sp>
        <p:nvSpPr>
          <p:cNvPr id="3" name="Content Placeholder 2">
            <a:extLst>
              <a:ext uri="{FF2B5EF4-FFF2-40B4-BE49-F238E27FC236}">
                <a16:creationId xmlns:a16="http://schemas.microsoft.com/office/drawing/2014/main" id="{7DB85932-CDB0-424E-8E92-B7A0F42B9662}"/>
              </a:ext>
            </a:extLst>
          </p:cNvPr>
          <p:cNvSpPr>
            <a:spLocks noGrp="1"/>
          </p:cNvSpPr>
          <p:nvPr>
            <p:ph idx="1"/>
          </p:nvPr>
        </p:nvSpPr>
        <p:spPr>
          <a:xfrm>
            <a:off x="1024127" y="2604080"/>
            <a:ext cx="10998539" cy="3705280"/>
          </a:xfrm>
        </p:spPr>
        <p:txBody>
          <a:bodyPr>
            <a:normAutofit/>
          </a:bodyPr>
          <a:lstStyle/>
          <a:p>
            <a:r>
              <a:rPr lang="en-US" dirty="0"/>
              <a:t>Employees at cloud companies </a:t>
            </a:r>
            <a:r>
              <a:rPr lang="en-US" i="1" dirty="0"/>
              <a:t>want</a:t>
            </a:r>
            <a:r>
              <a:rPr lang="en-US" dirty="0"/>
              <a:t> to write programs in a normal way!</a:t>
            </a:r>
          </a:p>
          <a:p>
            <a:endParaRPr lang="en-US" dirty="0"/>
          </a:p>
          <a:p>
            <a:r>
              <a:rPr lang="en-US" dirty="0"/>
              <a:t>                                (Even Microsoft has become a mostly Linux company.)</a:t>
            </a:r>
          </a:p>
          <a:p>
            <a:endParaRPr lang="en-US" dirty="0"/>
          </a:p>
          <a:p>
            <a:r>
              <a:rPr lang="en-US" dirty="0"/>
              <a:t>But Linux wasn’t designed for specialized accelerators and cross-computer memory access and computation occurring at every level of every device…</a:t>
            </a:r>
          </a:p>
        </p:txBody>
      </p:sp>
      <p:sp>
        <p:nvSpPr>
          <p:cNvPr id="4" name="Footer Placeholder 3">
            <a:extLst>
              <a:ext uri="{FF2B5EF4-FFF2-40B4-BE49-F238E27FC236}">
                <a16:creationId xmlns:a16="http://schemas.microsoft.com/office/drawing/2014/main" id="{919913B0-9861-4656-99AB-B2FD4EF2CF2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90CA989A-A429-4C51-A5F7-4DE0A3177AF1}"/>
              </a:ext>
            </a:extLst>
          </p:cNvPr>
          <p:cNvSpPr>
            <a:spLocks noGrp="1"/>
          </p:cNvSpPr>
          <p:nvPr>
            <p:ph type="sldNum" sz="quarter" idx="12"/>
          </p:nvPr>
        </p:nvSpPr>
        <p:spPr/>
        <p:txBody>
          <a:bodyPr/>
          <a:lstStyle/>
          <a:p>
            <a:fld id="{3C974458-8A97-4835-BF79-1FB6D7856C21}" type="slidenum">
              <a:rPr lang="en-US" smtClean="0"/>
              <a:t>39</a:t>
            </a:fld>
            <a:endParaRPr lang="en-US"/>
          </a:p>
        </p:txBody>
      </p:sp>
      <p:pic>
        <p:nvPicPr>
          <p:cNvPr id="7" name="Picture 6">
            <a:extLst>
              <a:ext uri="{FF2B5EF4-FFF2-40B4-BE49-F238E27FC236}">
                <a16:creationId xmlns:a16="http://schemas.microsoft.com/office/drawing/2014/main" id="{90B0CA4F-7C80-43E2-8D70-56F445C4BB97}"/>
              </a:ext>
            </a:extLst>
          </p:cNvPr>
          <p:cNvPicPr>
            <a:picLocks noChangeAspect="1"/>
          </p:cNvPicPr>
          <p:nvPr/>
        </p:nvPicPr>
        <p:blipFill>
          <a:blip r:embed="rId3"/>
          <a:stretch>
            <a:fillRect/>
          </a:stretch>
        </p:blipFill>
        <p:spPr>
          <a:xfrm>
            <a:off x="9142037" y="174753"/>
            <a:ext cx="2360168" cy="1565770"/>
          </a:xfrm>
          <a:prstGeom prst="rect">
            <a:avLst/>
          </a:prstGeom>
        </p:spPr>
      </p:pic>
      <p:pic>
        <p:nvPicPr>
          <p:cNvPr id="8" name="Picture 7">
            <a:extLst>
              <a:ext uri="{FF2B5EF4-FFF2-40B4-BE49-F238E27FC236}">
                <a16:creationId xmlns:a16="http://schemas.microsoft.com/office/drawing/2014/main" id="{8CCDE67C-8428-4861-97D4-13CD9F15AF09}"/>
              </a:ext>
            </a:extLst>
          </p:cNvPr>
          <p:cNvPicPr>
            <a:picLocks noChangeAspect="1"/>
          </p:cNvPicPr>
          <p:nvPr/>
        </p:nvPicPr>
        <p:blipFill>
          <a:blip r:embed="rId4"/>
          <a:stretch>
            <a:fillRect/>
          </a:stretch>
        </p:blipFill>
        <p:spPr>
          <a:xfrm>
            <a:off x="1827958" y="3429000"/>
            <a:ext cx="1651842" cy="913436"/>
          </a:xfrm>
          <a:prstGeom prst="rect">
            <a:avLst/>
          </a:prstGeom>
        </p:spPr>
      </p:pic>
      <p:sp>
        <p:nvSpPr>
          <p:cNvPr id="9" name="TextBox 8">
            <a:extLst>
              <a:ext uri="{FF2B5EF4-FFF2-40B4-BE49-F238E27FC236}">
                <a16:creationId xmlns:a16="http://schemas.microsoft.com/office/drawing/2014/main" id="{8536BB1D-271D-43E1-912C-6717D297E257}"/>
              </a:ext>
            </a:extLst>
          </p:cNvPr>
          <p:cNvSpPr txBox="1"/>
          <p:nvPr/>
        </p:nvSpPr>
        <p:spPr>
          <a:xfrm>
            <a:off x="8746067" y="1884784"/>
            <a:ext cx="3355737" cy="646331"/>
          </a:xfrm>
          <a:prstGeom prst="rect">
            <a:avLst/>
          </a:prstGeom>
          <a:noFill/>
        </p:spPr>
        <p:txBody>
          <a:bodyPr wrap="square" rtlCol="0">
            <a:spAutoFit/>
          </a:bodyPr>
          <a:lstStyle/>
          <a:p>
            <a:pPr algn="ctr"/>
            <a:r>
              <a:rPr lang="en-US" b="1" i="1" dirty="0"/>
              <a:t>You can bolt stuff to a Model T, but it still is a Model T underneath!</a:t>
            </a:r>
          </a:p>
        </p:txBody>
      </p:sp>
    </p:spTree>
    <p:extLst>
      <p:ext uri="{BB962C8B-B14F-4D97-AF65-F5344CB8AC3E}">
        <p14:creationId xmlns:p14="http://schemas.microsoft.com/office/powerpoint/2010/main" val="155530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0228-7751-4EBF-AE84-F4BFE3807017}"/>
              </a:ext>
            </a:extLst>
          </p:cNvPr>
          <p:cNvSpPr>
            <a:spLocks noGrp="1"/>
          </p:cNvSpPr>
          <p:nvPr>
            <p:ph type="title"/>
          </p:nvPr>
        </p:nvSpPr>
        <p:spPr/>
        <p:txBody>
          <a:bodyPr/>
          <a:lstStyle/>
          <a:p>
            <a:r>
              <a:rPr lang="en-US" dirty="0"/>
              <a:t>Tension: Generality vs. Efficiency</a:t>
            </a:r>
          </a:p>
        </p:txBody>
      </p:sp>
      <p:sp>
        <p:nvSpPr>
          <p:cNvPr id="3" name="Content Placeholder 2">
            <a:extLst>
              <a:ext uri="{FF2B5EF4-FFF2-40B4-BE49-F238E27FC236}">
                <a16:creationId xmlns:a16="http://schemas.microsoft.com/office/drawing/2014/main" id="{73756A51-0961-4E63-8115-FE2DF887BBF3}"/>
              </a:ext>
            </a:extLst>
          </p:cNvPr>
          <p:cNvSpPr>
            <a:spLocks noGrp="1"/>
          </p:cNvSpPr>
          <p:nvPr>
            <p:ph idx="1"/>
          </p:nvPr>
        </p:nvSpPr>
        <p:spPr/>
        <p:txBody>
          <a:bodyPr>
            <a:normAutofit fontScale="92500"/>
          </a:bodyPr>
          <a:lstStyle/>
          <a:p>
            <a:r>
              <a:rPr lang="en-US" dirty="0"/>
              <a:t>If we understand the workload deeply, we can often create extremely efficient specialized solutions, and could even create specialized chips that only include the exact hardware ideal for the task.</a:t>
            </a:r>
          </a:p>
          <a:p>
            <a:endParaRPr lang="en-US" dirty="0"/>
          </a:p>
          <a:p>
            <a:r>
              <a:rPr lang="en-US" dirty="0"/>
              <a:t>But because computing workloads evolve, the solution would only be ideal for a few years, at best.  Then it would start to seem inflexible and inefficient!</a:t>
            </a:r>
          </a:p>
          <a:p>
            <a:endParaRPr lang="en-US" dirty="0"/>
          </a:p>
          <a:p>
            <a:r>
              <a:rPr lang="en-US" dirty="0"/>
              <a:t>Conversely, if we are overly general, we have this issue of copying data from place to place, and perhaps computing in less than ideal ways.</a:t>
            </a:r>
          </a:p>
        </p:txBody>
      </p:sp>
      <p:sp>
        <p:nvSpPr>
          <p:cNvPr id="4" name="Footer Placeholder 3">
            <a:extLst>
              <a:ext uri="{FF2B5EF4-FFF2-40B4-BE49-F238E27FC236}">
                <a16:creationId xmlns:a16="http://schemas.microsoft.com/office/drawing/2014/main" id="{177130F4-78F4-4756-8926-4CD36A2994E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045FBC96-0B9D-4351-A796-D988B49FD906}"/>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4254815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3F6B-87B3-40D9-8048-1A949BB624E9}"/>
              </a:ext>
            </a:extLst>
          </p:cNvPr>
          <p:cNvSpPr>
            <a:spLocks noGrp="1"/>
          </p:cNvSpPr>
          <p:nvPr>
            <p:ph type="title"/>
          </p:nvPr>
        </p:nvSpPr>
        <p:spPr/>
        <p:txBody>
          <a:bodyPr/>
          <a:lstStyle/>
          <a:p>
            <a:r>
              <a:rPr lang="en-US" dirty="0"/>
              <a:t>Linux issues…</a:t>
            </a:r>
          </a:p>
        </p:txBody>
      </p:sp>
      <p:sp>
        <p:nvSpPr>
          <p:cNvPr id="3" name="Content Placeholder 2">
            <a:extLst>
              <a:ext uri="{FF2B5EF4-FFF2-40B4-BE49-F238E27FC236}">
                <a16:creationId xmlns:a16="http://schemas.microsoft.com/office/drawing/2014/main" id="{F76CAA10-D862-4F40-BE51-209EADEE0B0B}"/>
              </a:ext>
            </a:extLst>
          </p:cNvPr>
          <p:cNvSpPr>
            <a:spLocks noGrp="1"/>
          </p:cNvSpPr>
          <p:nvPr>
            <p:ph idx="1"/>
          </p:nvPr>
        </p:nvSpPr>
        <p:spPr/>
        <p:txBody>
          <a:bodyPr/>
          <a:lstStyle/>
          <a:p>
            <a:r>
              <a:rPr lang="en-US" dirty="0"/>
              <a:t>Its basic model is of a program with memory…</a:t>
            </a:r>
          </a:p>
          <a:p>
            <a:pPr>
              <a:buFont typeface="Wingdings" panose="05000000000000000000" pitchFamily="2" charset="2"/>
              <a:buChar char="Ø"/>
            </a:pPr>
            <a:r>
              <a:rPr lang="en-US" dirty="0"/>
              <a:t> But for most of this hardware the program actually controls some sort</a:t>
            </a:r>
            <a:br>
              <a:rPr lang="en-US" dirty="0"/>
            </a:br>
            <a:r>
              <a:rPr lang="en-US" dirty="0"/>
              <a:t>   of device “outside” the computer, with its own memory, and maybe</a:t>
            </a:r>
            <a:br>
              <a:rPr lang="en-US" dirty="0"/>
            </a:br>
            <a:r>
              <a:rPr lang="en-US" dirty="0"/>
              <a:t>   its own network connection.</a:t>
            </a:r>
          </a:p>
          <a:p>
            <a:pPr>
              <a:buFont typeface="Wingdings" panose="05000000000000000000" pitchFamily="2" charset="2"/>
              <a:buChar char="Ø"/>
            </a:pPr>
            <a:r>
              <a:rPr lang="en-US" dirty="0"/>
              <a:t> Even copying just once might be 10x or 100x slower than what the</a:t>
            </a:r>
            <a:br>
              <a:rPr lang="en-US" dirty="0"/>
            </a:br>
            <a:r>
              <a:rPr lang="en-US" dirty="0"/>
              <a:t>   device could have done directly on the wire</a:t>
            </a:r>
          </a:p>
          <a:p>
            <a:pPr>
              <a:buFont typeface="Wingdings" panose="05000000000000000000" pitchFamily="2" charset="2"/>
              <a:buChar char="Ø"/>
            </a:pPr>
            <a:r>
              <a:rPr lang="en-US" dirty="0"/>
              <a:t> We also lack a security model for this kind of distributed sharing,</a:t>
            </a:r>
            <a:br>
              <a:rPr lang="en-US" dirty="0"/>
            </a:br>
            <a:r>
              <a:rPr lang="en-US" dirty="0"/>
              <a:t>   and we don’t understand how stable these new technologies will be</a:t>
            </a:r>
          </a:p>
        </p:txBody>
      </p:sp>
      <p:sp>
        <p:nvSpPr>
          <p:cNvPr id="4" name="Footer Placeholder 3">
            <a:extLst>
              <a:ext uri="{FF2B5EF4-FFF2-40B4-BE49-F238E27FC236}">
                <a16:creationId xmlns:a16="http://schemas.microsoft.com/office/drawing/2014/main" id="{35596D4F-6179-4E5A-9815-07623A93A6AE}"/>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EA1478CF-BDFB-4E1F-A914-0AE07F5F4EF9}"/>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661836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DF4C-29CE-44BA-935F-779CA8FDFEE3}"/>
              </a:ext>
            </a:extLst>
          </p:cNvPr>
          <p:cNvSpPr>
            <a:spLocks noGrp="1"/>
          </p:cNvSpPr>
          <p:nvPr>
            <p:ph type="title"/>
          </p:nvPr>
        </p:nvSpPr>
        <p:spPr/>
        <p:txBody>
          <a:bodyPr/>
          <a:lstStyle/>
          <a:p>
            <a:r>
              <a:rPr lang="en-US" dirty="0"/>
              <a:t>Today’s Situation?</a:t>
            </a:r>
          </a:p>
        </p:txBody>
      </p:sp>
      <p:sp>
        <p:nvSpPr>
          <p:cNvPr id="3" name="Content Placeholder 2">
            <a:extLst>
              <a:ext uri="{FF2B5EF4-FFF2-40B4-BE49-F238E27FC236}">
                <a16:creationId xmlns:a16="http://schemas.microsoft.com/office/drawing/2014/main" id="{CDD75AD1-340B-4203-B8CA-0F4E0A81BF0F}"/>
              </a:ext>
            </a:extLst>
          </p:cNvPr>
          <p:cNvSpPr>
            <a:spLocks noGrp="1"/>
          </p:cNvSpPr>
          <p:nvPr>
            <p:ph idx="1"/>
          </p:nvPr>
        </p:nvSpPr>
        <p:spPr/>
        <p:txBody>
          <a:bodyPr/>
          <a:lstStyle/>
          <a:p>
            <a:r>
              <a:rPr lang="en-US" dirty="0"/>
              <a:t>As the owner of an infrastructure, a company like Google, Microsoft or Amazon can build </a:t>
            </a:r>
            <a:r>
              <a:rPr lang="en-US" dirty="0">
                <a:sym typeface="Symbol" panose="05050102010706020507" pitchFamily="18" charset="2"/>
              </a:rPr>
              <a:t>-services that leverage all sorts of specialized hardware to accelerate important tasks.</a:t>
            </a:r>
          </a:p>
          <a:p>
            <a:endParaRPr lang="en-US" dirty="0">
              <a:sym typeface="Symbol" panose="05050102010706020507" pitchFamily="18" charset="2"/>
            </a:endParaRPr>
          </a:p>
          <a:p>
            <a:r>
              <a:rPr lang="en-US" dirty="0">
                <a:sym typeface="Symbol" panose="05050102010706020507" pitchFamily="18" charset="2"/>
              </a:rPr>
              <a:t>But as a developer, you can only benefit if you use their -service, not by trying to leverage these devices “directly”.</a:t>
            </a:r>
          </a:p>
          <a:p>
            <a:endParaRPr lang="en-US" dirty="0">
              <a:sym typeface="Symbol" panose="05050102010706020507" pitchFamily="18" charset="2"/>
            </a:endParaRPr>
          </a:p>
          <a:p>
            <a:r>
              <a:rPr lang="en-US" dirty="0">
                <a:sym typeface="Symbol" panose="05050102010706020507" pitchFamily="18" charset="2"/>
              </a:rPr>
              <a:t>Why?  Because they worry about the risk of instabilities (very real).</a:t>
            </a:r>
            <a:endParaRPr lang="en-US" dirty="0"/>
          </a:p>
        </p:txBody>
      </p:sp>
      <p:sp>
        <p:nvSpPr>
          <p:cNvPr id="4" name="Footer Placeholder 3">
            <a:extLst>
              <a:ext uri="{FF2B5EF4-FFF2-40B4-BE49-F238E27FC236}">
                <a16:creationId xmlns:a16="http://schemas.microsoft.com/office/drawing/2014/main" id="{B53CC886-246C-474C-8DFD-C6A1201E94E7}"/>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5AC5A108-F368-4F84-AE96-0C469B0785F2}"/>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1004655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235E-5DCC-4D8A-845B-672D9DB66152}"/>
              </a:ext>
            </a:extLst>
          </p:cNvPr>
          <p:cNvSpPr>
            <a:spLocks noGrp="1"/>
          </p:cNvSpPr>
          <p:nvPr>
            <p:ph type="title"/>
          </p:nvPr>
        </p:nvSpPr>
        <p:spPr/>
        <p:txBody>
          <a:bodyPr/>
          <a:lstStyle/>
          <a:p>
            <a:r>
              <a:rPr lang="en-US" dirty="0"/>
              <a:t>                    </a:t>
            </a:r>
            <a:r>
              <a:rPr lang="en-US" dirty="0">
                <a:latin typeface="Freestyle Script" panose="030804020302050B0404" pitchFamily="66" charset="0"/>
              </a:rPr>
              <a:t>Tech tales from the crypt</a:t>
            </a:r>
          </a:p>
        </p:txBody>
      </p:sp>
      <p:sp>
        <p:nvSpPr>
          <p:cNvPr id="3" name="Content Placeholder 2">
            <a:extLst>
              <a:ext uri="{FF2B5EF4-FFF2-40B4-BE49-F238E27FC236}">
                <a16:creationId xmlns:a16="http://schemas.microsoft.com/office/drawing/2014/main" id="{38C8B575-0127-4EBE-B07A-DB666E2C1E6D}"/>
              </a:ext>
            </a:extLst>
          </p:cNvPr>
          <p:cNvSpPr>
            <a:spLocks noGrp="1"/>
          </p:cNvSpPr>
          <p:nvPr>
            <p:ph idx="1"/>
          </p:nvPr>
        </p:nvSpPr>
        <p:spPr>
          <a:xfrm>
            <a:off x="1363133" y="3716275"/>
            <a:ext cx="10024703" cy="2539578"/>
          </a:xfrm>
        </p:spPr>
        <p:txBody>
          <a:bodyPr>
            <a:normAutofit/>
          </a:bodyPr>
          <a:lstStyle/>
          <a:p>
            <a:pPr>
              <a:buFont typeface="Wingdings" panose="05000000000000000000" pitchFamily="2" charset="2"/>
              <a:buChar char="Ø"/>
            </a:pPr>
            <a:r>
              <a:rPr lang="en-US" dirty="0">
                <a:latin typeface="Freestyle Script" panose="030804020302050B0404" pitchFamily="66" charset="0"/>
              </a:rPr>
              <a:t> The data center that couldn’t stop rebooting</a:t>
            </a:r>
          </a:p>
          <a:p>
            <a:pPr>
              <a:buFont typeface="Wingdings" panose="05000000000000000000" pitchFamily="2" charset="2"/>
              <a:buChar char="Ø"/>
            </a:pPr>
            <a:r>
              <a:rPr lang="en-US" dirty="0">
                <a:latin typeface="Freestyle Script" panose="030804020302050B0404" pitchFamily="66" charset="0"/>
              </a:rPr>
              <a:t> Bob forgot to verify his Verilog </a:t>
            </a:r>
          </a:p>
          <a:p>
            <a:pPr>
              <a:buFont typeface="Wingdings" panose="05000000000000000000" pitchFamily="2" charset="2"/>
              <a:buChar char="Ø"/>
            </a:pPr>
            <a:r>
              <a:rPr lang="en-US" dirty="0">
                <a:latin typeface="Freestyle Script" panose="030804020302050B0404" pitchFamily="66" charset="0"/>
              </a:rPr>
              <a:t> Oracle maxed out... on Black Friday</a:t>
            </a:r>
          </a:p>
          <a:p>
            <a:pPr>
              <a:buFont typeface="Wingdings" panose="05000000000000000000" pitchFamily="2" charset="2"/>
              <a:buChar char="Ø"/>
            </a:pPr>
            <a:r>
              <a:rPr lang="en-US" dirty="0">
                <a:latin typeface="Freestyle Script" panose="030804020302050B0404" pitchFamily="66" charset="0"/>
              </a:rPr>
              <a:t> Attack of the zombie refrigerators</a:t>
            </a:r>
          </a:p>
          <a:p>
            <a:pPr>
              <a:buFont typeface="Wingdings" panose="05000000000000000000" pitchFamily="2" charset="2"/>
              <a:buChar char="Ø"/>
            </a:pPr>
            <a:endParaRPr lang="en-US" dirty="0">
              <a:latin typeface="Freestyle Script" panose="030804020302050B0404" pitchFamily="66" charset="0"/>
            </a:endParaRPr>
          </a:p>
        </p:txBody>
      </p:sp>
      <p:sp>
        <p:nvSpPr>
          <p:cNvPr id="4" name="Footer Placeholder 3">
            <a:extLst>
              <a:ext uri="{FF2B5EF4-FFF2-40B4-BE49-F238E27FC236}">
                <a16:creationId xmlns:a16="http://schemas.microsoft.com/office/drawing/2014/main" id="{352DB3AA-8977-478E-A6B6-621019F271A7}"/>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FC4FD88-FC9A-42E2-8433-BD65C97140FE}"/>
              </a:ext>
            </a:extLst>
          </p:cNvPr>
          <p:cNvSpPr>
            <a:spLocks noGrp="1"/>
          </p:cNvSpPr>
          <p:nvPr>
            <p:ph type="sldNum" sz="quarter" idx="12"/>
          </p:nvPr>
        </p:nvSpPr>
        <p:spPr/>
        <p:txBody>
          <a:bodyPr/>
          <a:lstStyle/>
          <a:p>
            <a:fld id="{3C974458-8A97-4835-BF79-1FB6D7856C21}" type="slidenum">
              <a:rPr lang="en-US" smtClean="0"/>
              <a:t>42</a:t>
            </a:fld>
            <a:endParaRPr lang="en-US"/>
          </a:p>
        </p:txBody>
      </p:sp>
      <p:pic>
        <p:nvPicPr>
          <p:cNvPr id="7" name="Picture 6">
            <a:extLst>
              <a:ext uri="{FF2B5EF4-FFF2-40B4-BE49-F238E27FC236}">
                <a16:creationId xmlns:a16="http://schemas.microsoft.com/office/drawing/2014/main" id="{D31886B4-E064-49E8-982F-6BC730B61C93}"/>
              </a:ext>
            </a:extLst>
          </p:cNvPr>
          <p:cNvPicPr>
            <a:picLocks noChangeAspect="1"/>
          </p:cNvPicPr>
          <p:nvPr/>
        </p:nvPicPr>
        <p:blipFill>
          <a:blip r:embed="rId3"/>
          <a:stretch>
            <a:fillRect/>
          </a:stretch>
        </p:blipFill>
        <p:spPr>
          <a:xfrm>
            <a:off x="7548158" y="1928790"/>
            <a:ext cx="4432176" cy="4541914"/>
          </a:xfrm>
          <a:prstGeom prst="rect">
            <a:avLst/>
          </a:prstGeom>
          <a:ln w="38100">
            <a:solidFill>
              <a:schemeClr val="accent1"/>
            </a:solidFill>
          </a:ln>
        </p:spPr>
      </p:pic>
      <p:pic>
        <p:nvPicPr>
          <p:cNvPr id="9" name="Picture 8">
            <a:extLst>
              <a:ext uri="{FF2B5EF4-FFF2-40B4-BE49-F238E27FC236}">
                <a16:creationId xmlns:a16="http://schemas.microsoft.com/office/drawing/2014/main" id="{E99B88CD-83D9-416B-B06B-DA00077EA89A}"/>
              </a:ext>
            </a:extLst>
          </p:cNvPr>
          <p:cNvPicPr>
            <a:picLocks noChangeAspect="1"/>
          </p:cNvPicPr>
          <p:nvPr/>
        </p:nvPicPr>
        <p:blipFill>
          <a:blip r:embed="rId4"/>
          <a:stretch>
            <a:fillRect/>
          </a:stretch>
        </p:blipFill>
        <p:spPr>
          <a:xfrm>
            <a:off x="1024128" y="703851"/>
            <a:ext cx="2685078" cy="1799279"/>
          </a:xfrm>
          <a:prstGeom prst="rect">
            <a:avLst/>
          </a:prstGeom>
        </p:spPr>
      </p:pic>
      <p:sp>
        <p:nvSpPr>
          <p:cNvPr id="6" name="Rectangle 5">
            <a:extLst>
              <a:ext uri="{FF2B5EF4-FFF2-40B4-BE49-F238E27FC236}">
                <a16:creationId xmlns:a16="http://schemas.microsoft.com/office/drawing/2014/main" id="{DC8F428C-AD35-4480-B76C-AA0C6063D463}"/>
              </a:ext>
            </a:extLst>
          </p:cNvPr>
          <p:cNvSpPr/>
          <p:nvPr/>
        </p:nvSpPr>
        <p:spPr>
          <a:xfrm>
            <a:off x="439928" y="3032109"/>
            <a:ext cx="6679329" cy="523220"/>
          </a:xfrm>
          <a:prstGeom prst="rect">
            <a:avLst/>
          </a:prstGeom>
        </p:spPr>
        <p:txBody>
          <a:bodyPr wrap="none">
            <a:spAutoFit/>
          </a:bodyPr>
          <a:lstStyle/>
          <a:p>
            <a:r>
              <a:rPr lang="en-US" sz="2800" dirty="0"/>
              <a:t>“They that live by the sword shall die by it…”</a:t>
            </a:r>
          </a:p>
        </p:txBody>
      </p:sp>
    </p:spTree>
    <p:extLst>
      <p:ext uri="{BB962C8B-B14F-4D97-AF65-F5344CB8AC3E}">
        <p14:creationId xmlns:p14="http://schemas.microsoft.com/office/powerpoint/2010/main" val="3952353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why are those relevant?</a:t>
            </a:r>
          </a:p>
        </p:txBody>
      </p:sp>
      <p:sp>
        <p:nvSpPr>
          <p:cNvPr id="3" name="Content Placeholder 2"/>
          <p:cNvSpPr>
            <a:spLocks noGrp="1"/>
          </p:cNvSpPr>
          <p:nvPr>
            <p:ph idx="1"/>
          </p:nvPr>
        </p:nvSpPr>
        <p:spPr>
          <a:xfrm>
            <a:off x="1024128" y="2286000"/>
            <a:ext cx="10907034" cy="4023360"/>
          </a:xfrm>
        </p:spPr>
        <p:txBody>
          <a:bodyPr/>
          <a:lstStyle/>
          <a:p>
            <a:r>
              <a:rPr lang="en-US" dirty="0"/>
              <a:t>Only some involve new hardware.</a:t>
            </a:r>
          </a:p>
          <a:p>
            <a:endParaRPr lang="en-US" dirty="0"/>
          </a:p>
          <a:p>
            <a:r>
              <a:rPr lang="en-US" dirty="0"/>
              <a:t>But they all illustrate how when we change the way we do things, unexpected disruptions are a common consequence.</a:t>
            </a:r>
          </a:p>
          <a:p>
            <a:endParaRPr lang="en-US" dirty="0"/>
          </a:p>
          <a:p>
            <a:r>
              <a:rPr lang="en-US" dirty="0"/>
              <a:t>Even success can be a cause of technology collapse – risks </a:t>
            </a:r>
            <a:r>
              <a:rPr lang="en-US"/>
              <a:t>are inevitable.  </a:t>
            </a:r>
            <a:r>
              <a:rPr lang="en-US" dirty="0"/>
              <a:t>But don’t panic.  The game is to just accept that we need to climb this endless slope: better technology, that creates opportunity, but brings issues.</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680224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691B-5B4C-4193-964A-BD09ABE84E2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231BBE8-C111-4D04-8D60-2FCF5B6D6348}"/>
              </a:ext>
            </a:extLst>
          </p:cNvPr>
          <p:cNvSpPr>
            <a:spLocks noGrp="1"/>
          </p:cNvSpPr>
          <p:nvPr>
            <p:ph idx="1"/>
          </p:nvPr>
        </p:nvSpPr>
        <p:spPr/>
        <p:txBody>
          <a:bodyPr>
            <a:normAutofit fontScale="92500" lnSpcReduction="10000"/>
          </a:bodyPr>
          <a:lstStyle/>
          <a:p>
            <a:r>
              <a:rPr lang="en-US" dirty="0"/>
              <a:t>Specialized hardware is a key to cost-effective modern cloud computing.  Yet these innovations are also creating new “risks”.</a:t>
            </a:r>
          </a:p>
          <a:p>
            <a:endParaRPr lang="en-US" dirty="0"/>
          </a:p>
          <a:p>
            <a:r>
              <a:rPr lang="en-US" dirty="0"/>
              <a:t>Accelerators will be even more critical if the future IoT edge needs a lot of support for very rapid computer vision, speech recognition, and intelligence.  But these devices will need to live near the edge.</a:t>
            </a:r>
          </a:p>
          <a:p>
            <a:endParaRPr lang="en-US" dirty="0"/>
          </a:p>
          <a:p>
            <a:r>
              <a:rPr lang="en-US" dirty="0"/>
              <a:t>Accelerators can only </a:t>
            </a:r>
            <a:r>
              <a:rPr lang="en-US"/>
              <a:t>be used in </a:t>
            </a:r>
            <a:r>
              <a:rPr lang="en-US" dirty="0"/>
              <a:t>a </a:t>
            </a:r>
            <a:r>
              <a:rPr lang="en-US" dirty="0">
                <a:sym typeface="Symbol" panose="05050102010706020507" pitchFamily="18" charset="2"/>
              </a:rPr>
              <a:t>-service model</a:t>
            </a:r>
            <a:r>
              <a:rPr lang="en-US" dirty="0"/>
              <a:t>.  The main exception is that end-users do have ways to access TPU and GPU accelerators from their code, via libraries of numerical methods.</a:t>
            </a:r>
          </a:p>
        </p:txBody>
      </p:sp>
      <p:sp>
        <p:nvSpPr>
          <p:cNvPr id="4" name="Footer Placeholder 3">
            <a:extLst>
              <a:ext uri="{FF2B5EF4-FFF2-40B4-BE49-F238E27FC236}">
                <a16:creationId xmlns:a16="http://schemas.microsoft.com/office/drawing/2014/main" id="{143FED4D-7F68-4AFF-A62F-076BF6549FB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920C34A-0E4A-4426-AA05-8450B5508D05}"/>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57625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D013-EAD4-4099-9D44-1D145581E422}"/>
              </a:ext>
            </a:extLst>
          </p:cNvPr>
          <p:cNvSpPr>
            <a:spLocks noGrp="1"/>
          </p:cNvSpPr>
          <p:nvPr>
            <p:ph type="title"/>
          </p:nvPr>
        </p:nvSpPr>
        <p:spPr/>
        <p:txBody>
          <a:bodyPr/>
          <a:lstStyle/>
          <a:p>
            <a:r>
              <a:rPr lang="en-US" dirty="0"/>
              <a:t>Can we have it all?</a:t>
            </a:r>
          </a:p>
        </p:txBody>
      </p:sp>
      <p:sp>
        <p:nvSpPr>
          <p:cNvPr id="3" name="Content Placeholder 2">
            <a:extLst>
              <a:ext uri="{FF2B5EF4-FFF2-40B4-BE49-F238E27FC236}">
                <a16:creationId xmlns:a16="http://schemas.microsoft.com/office/drawing/2014/main" id="{851E0B2F-F7A4-4820-AD61-4E61CD4B1963}"/>
              </a:ext>
            </a:extLst>
          </p:cNvPr>
          <p:cNvSpPr>
            <a:spLocks noGrp="1"/>
          </p:cNvSpPr>
          <p:nvPr>
            <p:ph idx="1"/>
          </p:nvPr>
        </p:nvSpPr>
        <p:spPr/>
        <p:txBody>
          <a:bodyPr/>
          <a:lstStyle/>
          <a:p>
            <a:r>
              <a:rPr lang="en-US" dirty="0"/>
              <a:t>Modern datacenter hardware designers are asking:</a:t>
            </a:r>
          </a:p>
          <a:p>
            <a:pPr>
              <a:buFont typeface="Wingdings" panose="05000000000000000000" pitchFamily="2" charset="2"/>
              <a:buChar char="Ø"/>
            </a:pPr>
            <a:r>
              <a:rPr lang="en-US" dirty="0"/>
              <a:t>  Can they create general purpose solutions in a normal way…</a:t>
            </a:r>
          </a:p>
          <a:p>
            <a:pPr>
              <a:buFont typeface="Wingdings" panose="05000000000000000000" pitchFamily="2" charset="2"/>
              <a:buChar char="Ø"/>
            </a:pPr>
            <a:r>
              <a:rPr lang="en-US" dirty="0"/>
              <a:t>  … yet leverage specialized hardware where the benefits are large</a:t>
            </a:r>
          </a:p>
          <a:p>
            <a:pPr>
              <a:buFont typeface="Wingdings" panose="05000000000000000000" pitchFamily="2" charset="2"/>
              <a:buChar char="Ø"/>
            </a:pPr>
            <a:r>
              <a:rPr lang="en-US" dirty="0"/>
              <a:t>  … in way that still can be upgraded periodically, or “repurposed”</a:t>
            </a:r>
          </a:p>
          <a:p>
            <a:pPr>
              <a:buFont typeface="Wingdings" panose="05000000000000000000" pitchFamily="2" charset="2"/>
              <a:buChar char="Ø"/>
            </a:pPr>
            <a:r>
              <a:rPr lang="en-US" dirty="0"/>
              <a:t>  … and cut back on work done on the general purpose CPUs?</a:t>
            </a:r>
          </a:p>
        </p:txBody>
      </p:sp>
      <p:sp>
        <p:nvSpPr>
          <p:cNvPr id="4" name="Footer Placeholder 3">
            <a:extLst>
              <a:ext uri="{FF2B5EF4-FFF2-40B4-BE49-F238E27FC236}">
                <a16:creationId xmlns:a16="http://schemas.microsoft.com/office/drawing/2014/main" id="{6DF7D8BE-E4C9-4A45-A603-DF6D78641D4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7CDA89E0-1034-4CFE-AAE6-18495108F179}"/>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45031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40D6-E99E-44D0-AE72-1F784D412E77}"/>
              </a:ext>
            </a:extLst>
          </p:cNvPr>
          <p:cNvSpPr>
            <a:spLocks noGrp="1"/>
          </p:cNvSpPr>
          <p:nvPr>
            <p:ph type="title"/>
          </p:nvPr>
        </p:nvSpPr>
        <p:spPr/>
        <p:txBody>
          <a:bodyPr/>
          <a:lstStyle/>
          <a:p>
            <a:r>
              <a:rPr lang="en-US" dirty="0"/>
              <a:t>Broad Hardware Trends</a:t>
            </a:r>
          </a:p>
        </p:txBody>
      </p:sp>
      <p:sp>
        <p:nvSpPr>
          <p:cNvPr id="3" name="Content Placeholder 2">
            <a:extLst>
              <a:ext uri="{FF2B5EF4-FFF2-40B4-BE49-F238E27FC236}">
                <a16:creationId xmlns:a16="http://schemas.microsoft.com/office/drawing/2014/main" id="{8084F109-4F63-4553-BD2D-FBB04B06D21F}"/>
              </a:ext>
            </a:extLst>
          </p:cNvPr>
          <p:cNvSpPr>
            <a:spLocks noGrp="1"/>
          </p:cNvSpPr>
          <p:nvPr>
            <p:ph idx="1"/>
          </p:nvPr>
        </p:nvSpPr>
        <p:spPr/>
        <p:txBody>
          <a:bodyPr>
            <a:normAutofit lnSpcReduction="10000"/>
          </a:bodyPr>
          <a:lstStyle/>
          <a:p>
            <a:r>
              <a:rPr lang="en-US" dirty="0"/>
              <a:t>There has always been a tradeoff between </a:t>
            </a:r>
            <a:r>
              <a:rPr lang="en-US" i="1" dirty="0"/>
              <a:t>generality </a:t>
            </a:r>
            <a:r>
              <a:rPr lang="en-US" dirty="0"/>
              <a:t>and </a:t>
            </a:r>
            <a:r>
              <a:rPr lang="en-US" i="1" dirty="0"/>
              <a:t>efficiency</a:t>
            </a:r>
          </a:p>
          <a:p>
            <a:endParaRPr lang="en-US" i="1" dirty="0"/>
          </a:p>
          <a:p>
            <a:r>
              <a:rPr lang="en-US" dirty="0"/>
              <a:t>A general purpose CPU has considerable advantages:</a:t>
            </a:r>
          </a:p>
          <a:p>
            <a:pPr>
              <a:buFont typeface="Wingdings" panose="05000000000000000000" pitchFamily="2" charset="2"/>
              <a:buChar char="Ø"/>
            </a:pPr>
            <a:r>
              <a:rPr lang="en-US" dirty="0"/>
              <a:t> Very cost-effective (high volume sales drive costs down)</a:t>
            </a:r>
          </a:p>
          <a:p>
            <a:pPr>
              <a:buFont typeface="Wingdings" panose="05000000000000000000" pitchFamily="2" charset="2"/>
              <a:buChar char="Ø"/>
            </a:pPr>
            <a:r>
              <a:rPr lang="en-US" dirty="0"/>
              <a:t> Highly performant (Moore’s law, until ~2010. </a:t>
            </a:r>
            <a:r>
              <a:rPr lang="en-US" dirty="0" err="1"/>
              <a:t>Multicore+hyperthreading</a:t>
            </a:r>
            <a:r>
              <a:rPr lang="en-US" dirty="0"/>
              <a:t> </a:t>
            </a:r>
            <a:br>
              <a:rPr lang="en-US" dirty="0"/>
            </a:br>
            <a:r>
              <a:rPr lang="en-US" dirty="0"/>
              <a:t>   since then), flexible (lots of languages, computing models), familiar.</a:t>
            </a:r>
          </a:p>
          <a:p>
            <a:pPr>
              <a:buFont typeface="Wingdings" panose="05000000000000000000" pitchFamily="2" charset="2"/>
              <a:buChar char="Ø"/>
            </a:pPr>
            <a:r>
              <a:rPr lang="en-US" dirty="0"/>
              <a:t> Virtualization (VMs and containers) easily support sharing, so cloud</a:t>
            </a:r>
            <a:br>
              <a:rPr lang="en-US" dirty="0"/>
            </a:br>
            <a:r>
              <a:rPr lang="en-US" dirty="0"/>
              <a:t>   can pack jobs to keep machines busy.</a:t>
            </a:r>
          </a:p>
        </p:txBody>
      </p:sp>
      <p:sp>
        <p:nvSpPr>
          <p:cNvPr id="4" name="Footer Placeholder 3">
            <a:extLst>
              <a:ext uri="{FF2B5EF4-FFF2-40B4-BE49-F238E27FC236}">
                <a16:creationId xmlns:a16="http://schemas.microsoft.com/office/drawing/2014/main" id="{4A58E95C-87A6-41C9-8C37-E59B0EBADDF3}"/>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1EB2DECE-AA6F-4F83-9926-8D3978558C93}"/>
              </a:ext>
            </a:extLst>
          </p:cNvPr>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a:extLst>
              <a:ext uri="{FF2B5EF4-FFF2-40B4-BE49-F238E27FC236}">
                <a16:creationId xmlns:a16="http://schemas.microsoft.com/office/drawing/2014/main" id="{C5448103-8B47-4AFC-839E-0854670B0F41}"/>
              </a:ext>
            </a:extLst>
          </p:cNvPr>
          <p:cNvPicPr>
            <a:picLocks noChangeAspect="1"/>
          </p:cNvPicPr>
          <p:nvPr/>
        </p:nvPicPr>
        <p:blipFill>
          <a:blip r:embed="rId3"/>
          <a:stretch>
            <a:fillRect/>
          </a:stretch>
        </p:blipFill>
        <p:spPr>
          <a:xfrm>
            <a:off x="8947600" y="216657"/>
            <a:ext cx="2638627" cy="1742771"/>
          </a:xfrm>
          <a:prstGeom prst="rect">
            <a:avLst/>
          </a:prstGeom>
        </p:spPr>
      </p:pic>
      <p:sp>
        <p:nvSpPr>
          <p:cNvPr id="7" name="TextBox 6">
            <a:extLst>
              <a:ext uri="{FF2B5EF4-FFF2-40B4-BE49-F238E27FC236}">
                <a16:creationId xmlns:a16="http://schemas.microsoft.com/office/drawing/2014/main" id="{4BD44297-1ECB-4FEC-9B30-174EB786CB64}"/>
              </a:ext>
            </a:extLst>
          </p:cNvPr>
          <p:cNvSpPr txBox="1"/>
          <p:nvPr/>
        </p:nvSpPr>
        <p:spPr>
          <a:xfrm>
            <a:off x="8744166" y="1855434"/>
            <a:ext cx="3236167" cy="369332"/>
          </a:xfrm>
          <a:prstGeom prst="rect">
            <a:avLst/>
          </a:prstGeom>
          <a:noFill/>
        </p:spPr>
        <p:txBody>
          <a:bodyPr wrap="square" rtlCol="0">
            <a:spAutoFit/>
          </a:bodyPr>
          <a:lstStyle/>
          <a:p>
            <a:pPr algn="ctr"/>
            <a:r>
              <a:rPr lang="en-US" b="1" i="1" dirty="0"/>
              <a:t>Amazon AWS server card</a:t>
            </a:r>
          </a:p>
        </p:txBody>
      </p:sp>
    </p:spTree>
    <p:extLst>
      <p:ext uri="{BB962C8B-B14F-4D97-AF65-F5344CB8AC3E}">
        <p14:creationId xmlns:p14="http://schemas.microsoft.com/office/powerpoint/2010/main" val="14818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5BB4-48B9-489C-875C-FE7CBA356B09}"/>
              </a:ext>
            </a:extLst>
          </p:cNvPr>
          <p:cNvSpPr>
            <a:spLocks noGrp="1"/>
          </p:cNvSpPr>
          <p:nvPr>
            <p:ph type="title"/>
          </p:nvPr>
        </p:nvSpPr>
        <p:spPr/>
        <p:txBody>
          <a:bodyPr/>
          <a:lstStyle/>
          <a:p>
            <a:r>
              <a:rPr lang="en-US" dirty="0"/>
              <a:t>But for certain tasks, specialized hardware is really needed</a:t>
            </a:r>
          </a:p>
        </p:txBody>
      </p:sp>
      <p:sp>
        <p:nvSpPr>
          <p:cNvPr id="3" name="Content Placeholder 2">
            <a:extLst>
              <a:ext uri="{FF2B5EF4-FFF2-40B4-BE49-F238E27FC236}">
                <a16:creationId xmlns:a16="http://schemas.microsoft.com/office/drawing/2014/main" id="{81D3A376-4906-47C8-B5F0-1D3085AEA396}"/>
              </a:ext>
            </a:extLst>
          </p:cNvPr>
          <p:cNvSpPr>
            <a:spLocks noGrp="1"/>
          </p:cNvSpPr>
          <p:nvPr>
            <p:ph idx="1"/>
          </p:nvPr>
        </p:nvSpPr>
        <p:spPr/>
        <p:txBody>
          <a:bodyPr/>
          <a:lstStyle/>
          <a:p>
            <a:r>
              <a:rPr lang="en-US" dirty="0"/>
              <a:t>Basically, these are devices that can either do something in hardware that normal CPU instructions don’t support (like direct operations on analog signals), or they can do parallel operations very efficiently.</a:t>
            </a:r>
          </a:p>
          <a:p>
            <a:endParaRPr lang="en-US" dirty="0"/>
          </a:p>
          <a:p>
            <a:r>
              <a:rPr lang="en-US" dirty="0"/>
              <a:t>The parallel computing opportunity is the most intriguing, today.  </a:t>
            </a:r>
          </a:p>
          <a:p>
            <a:endParaRPr lang="en-US" dirty="0"/>
          </a:p>
          <a:p>
            <a:r>
              <a:rPr lang="en-US" dirty="0"/>
              <a:t>Someday, the analog dimension may get more attention.</a:t>
            </a:r>
          </a:p>
        </p:txBody>
      </p:sp>
      <p:sp>
        <p:nvSpPr>
          <p:cNvPr id="4" name="Footer Placeholder 3">
            <a:extLst>
              <a:ext uri="{FF2B5EF4-FFF2-40B4-BE49-F238E27FC236}">
                <a16:creationId xmlns:a16="http://schemas.microsoft.com/office/drawing/2014/main" id="{A0832388-F415-4246-855A-AED3653527F3}"/>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C27C11B-7842-492A-8026-29A385CEC4C8}"/>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04696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Accelerators: The Secret to Azure Performance!</a:t>
            </a:r>
          </a:p>
        </p:txBody>
      </p:sp>
      <p:sp>
        <p:nvSpPr>
          <p:cNvPr id="3" name="Content Placeholder 2"/>
          <p:cNvSpPr>
            <a:spLocks noGrp="1"/>
          </p:cNvSpPr>
          <p:nvPr>
            <p:ph idx="1"/>
          </p:nvPr>
        </p:nvSpPr>
        <p:spPr>
          <a:xfrm>
            <a:off x="1024128" y="2277208"/>
            <a:ext cx="10786872" cy="4032152"/>
          </a:xfrm>
        </p:spPr>
        <p:txBody>
          <a:bodyPr/>
          <a:lstStyle/>
          <a:p>
            <a:r>
              <a:rPr lang="en-US" dirty="0"/>
              <a:t>It is important to understand how vital these accelerators are in the cloud.</a:t>
            </a:r>
          </a:p>
          <a:p>
            <a:endParaRPr lang="en-US" dirty="0"/>
          </a:p>
          <a:p>
            <a:r>
              <a:rPr lang="en-US" dirty="0"/>
              <a:t>People who pretend the cloud is just a rent-a-server model lose access to the accelerators (the vendors all have security features that block you).</a:t>
            </a:r>
          </a:p>
          <a:p>
            <a:endParaRPr lang="en-US" dirty="0"/>
          </a:p>
          <a:p>
            <a:r>
              <a:rPr lang="en-US" dirty="0"/>
              <a:t>So because the accelerators are so amazing, you must use </a:t>
            </a:r>
            <a:r>
              <a:rPr lang="en-US" dirty="0">
                <a:sym typeface="Symbol" panose="05050102010706020507" pitchFamily="18" charset="2"/>
              </a:rPr>
              <a:t>-services!</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14144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6E31-A1EE-4EE0-81F3-BF315654F807}"/>
              </a:ext>
            </a:extLst>
          </p:cNvPr>
          <p:cNvSpPr>
            <a:spLocks noGrp="1"/>
          </p:cNvSpPr>
          <p:nvPr>
            <p:ph type="title"/>
          </p:nvPr>
        </p:nvSpPr>
        <p:spPr/>
        <p:txBody>
          <a:bodyPr/>
          <a:lstStyle/>
          <a:p>
            <a:r>
              <a:rPr lang="en-US" dirty="0"/>
              <a:t>How much speedup can we hope for?</a:t>
            </a:r>
          </a:p>
        </p:txBody>
      </p:sp>
      <p:sp>
        <p:nvSpPr>
          <p:cNvPr id="3" name="Content Placeholder 2">
            <a:extLst>
              <a:ext uri="{FF2B5EF4-FFF2-40B4-BE49-F238E27FC236}">
                <a16:creationId xmlns:a16="http://schemas.microsoft.com/office/drawing/2014/main" id="{762FF0F1-2263-4778-84CF-C5073B5F7553}"/>
              </a:ext>
            </a:extLst>
          </p:cNvPr>
          <p:cNvSpPr>
            <a:spLocks noGrp="1"/>
          </p:cNvSpPr>
          <p:nvPr>
            <p:ph idx="1"/>
          </p:nvPr>
        </p:nvSpPr>
        <p:spPr/>
        <p:txBody>
          <a:bodyPr/>
          <a:lstStyle/>
          <a:p>
            <a:r>
              <a:rPr lang="en-US" dirty="0"/>
              <a:t>This was a debated topic in the 1970’s.</a:t>
            </a:r>
          </a:p>
          <a:p>
            <a:endParaRPr lang="en-US" dirty="0"/>
          </a:p>
          <a:p>
            <a:r>
              <a:rPr lang="en-US" dirty="0"/>
              <a:t>Some people imagined that there could be magic ways to speed computation up, and the people building the actual chips needed to find a way to limit these unrealistic expectations!</a:t>
            </a:r>
          </a:p>
          <a:p>
            <a:endParaRPr lang="en-US" dirty="0"/>
          </a:p>
          <a:p>
            <a:r>
              <a:rPr lang="en-US" dirty="0"/>
              <a:t>Eventually, Gene Amdahl found a way to explain the limits.</a:t>
            </a:r>
          </a:p>
        </p:txBody>
      </p:sp>
      <p:sp>
        <p:nvSpPr>
          <p:cNvPr id="4" name="Footer Placeholder 3">
            <a:extLst>
              <a:ext uri="{FF2B5EF4-FFF2-40B4-BE49-F238E27FC236}">
                <a16:creationId xmlns:a16="http://schemas.microsoft.com/office/drawing/2014/main" id="{4670FE16-BA27-41DC-9564-950E3E3BA238}"/>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BF2ABF10-A2AE-4A48-9180-C90EAC639D09}"/>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8CAC1F87-FB10-4155-8A96-E115A89C6184}"/>
              </a:ext>
            </a:extLst>
          </p:cNvPr>
          <p:cNvPicPr>
            <a:picLocks noChangeAspect="1"/>
          </p:cNvPicPr>
          <p:nvPr/>
        </p:nvPicPr>
        <p:blipFill>
          <a:blip r:embed="rId3"/>
          <a:stretch>
            <a:fillRect/>
          </a:stretch>
        </p:blipFill>
        <p:spPr>
          <a:xfrm>
            <a:off x="10286848" y="4547312"/>
            <a:ext cx="1762048" cy="1762048"/>
          </a:xfrm>
          <a:prstGeom prst="rect">
            <a:avLst/>
          </a:prstGeom>
        </p:spPr>
      </p:pic>
    </p:spTree>
    <p:extLst>
      <p:ext uri="{BB962C8B-B14F-4D97-AF65-F5344CB8AC3E}">
        <p14:creationId xmlns:p14="http://schemas.microsoft.com/office/powerpoint/2010/main" val="591148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2460</TotalTime>
  <Words>4783</Words>
  <Application>Microsoft Office PowerPoint</Application>
  <PresentationFormat>Widescreen</PresentationFormat>
  <Paragraphs>427</Paragraphs>
  <Slides>44</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Freestyle Script</vt:lpstr>
      <vt:lpstr>Tw Cen MT</vt:lpstr>
      <vt:lpstr>Tw Cen MT Condensed</vt:lpstr>
      <vt:lpstr>Wingdings</vt:lpstr>
      <vt:lpstr>Wingdings 3</vt:lpstr>
      <vt:lpstr>Integral</vt:lpstr>
      <vt:lpstr>CS5412/Lecture 25 Hardware Accelerators</vt:lpstr>
      <vt:lpstr>In The early days, divide and Conquer Sufficed</vt:lpstr>
      <vt:lpstr>Yet this turnED out to be expensive!</vt:lpstr>
      <vt:lpstr>Tension: Generality vs. Efficiency</vt:lpstr>
      <vt:lpstr>Can we have it all?</vt:lpstr>
      <vt:lpstr>Broad Hardware Trends</vt:lpstr>
      <vt:lpstr>But for certain tasks, specialized hardware is really needed</vt:lpstr>
      <vt:lpstr>Accelerators: The Secret to Azure Performance!</vt:lpstr>
      <vt:lpstr>How much speedup can we hope for?</vt:lpstr>
      <vt:lpstr>AmdahL’s law</vt:lpstr>
      <vt:lpstr>Examples</vt:lpstr>
      <vt:lpstr>Highway analogy</vt:lpstr>
      <vt:lpstr>The other limiting factor: Heat!</vt:lpstr>
      <vt:lpstr>But if a device Gets too hot…</vt:lpstr>
      <vt:lpstr>So acceleration options are limited to highly parallel tasks or “bump in the wire”</vt:lpstr>
      <vt:lpstr>Acronym City!</vt:lpstr>
      <vt:lpstr>First, standard CPUs</vt:lpstr>
      <vt:lpstr>After 2010 we saw NUMA</vt:lpstr>
      <vt:lpstr>Storage devices are improving too…</vt:lpstr>
      <vt:lpstr>Networks have evolved too</vt:lpstr>
      <vt:lpstr>RDMA features</vt:lpstr>
      <vt:lpstr>GPU: A Common option</vt:lpstr>
      <vt:lpstr>GPU Programming is hard!</vt:lpstr>
      <vt:lpstr>Even using prebuilt GPU libraries is an ART</vt:lpstr>
      <vt:lpstr>Limiting issues with GPU?</vt:lpstr>
      <vt:lpstr>“GPU For machine learning”?</vt:lpstr>
      <vt:lpstr>TPU idea</vt:lpstr>
      <vt:lpstr>Tensor Flow language?</vt:lpstr>
      <vt:lpstr>Field Programmable Gate Arrays (FPGA)</vt:lpstr>
      <vt:lpstr>FPGA programming is hard!</vt:lpstr>
      <vt:lpstr>Even so…</vt:lpstr>
      <vt:lpstr>Even so…</vt:lpstr>
      <vt:lpstr>NICS and Routers</vt:lpstr>
      <vt:lpstr>And there is even more!</vt:lpstr>
      <vt:lpstr>Optical Networks</vt:lpstr>
      <vt:lpstr>Hyperstorage</vt:lpstr>
      <vt:lpstr>Disaggregation</vt:lpstr>
      <vt:lpstr>So what’s the problem?</vt:lpstr>
      <vt:lpstr>Vendors have a problem too: Linux isn’t up to the new role</vt:lpstr>
      <vt:lpstr>Linux issues…</vt:lpstr>
      <vt:lpstr>Today’s Situation?</vt:lpstr>
      <vt:lpstr>                    Tech tales from the crypt</vt:lpstr>
      <vt:lpstr>But why are those relevant?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179</cp:revision>
  <dcterms:created xsi:type="dcterms:W3CDTF">2017-12-19T18:11:25Z</dcterms:created>
  <dcterms:modified xsi:type="dcterms:W3CDTF">2021-03-08T15:43:47Z</dcterms:modified>
</cp:coreProperties>
</file>