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6"/>
  </p:notesMasterIdLst>
  <p:sldIdLst>
    <p:sldId id="256" r:id="rId2"/>
    <p:sldId id="257" r:id="rId3"/>
    <p:sldId id="272" r:id="rId4"/>
    <p:sldId id="259" r:id="rId5"/>
    <p:sldId id="260" r:id="rId6"/>
    <p:sldId id="273" r:id="rId7"/>
    <p:sldId id="261" r:id="rId8"/>
    <p:sldId id="262" r:id="rId9"/>
    <p:sldId id="293" r:id="rId10"/>
    <p:sldId id="258" r:id="rId11"/>
    <p:sldId id="294" r:id="rId12"/>
    <p:sldId id="277" r:id="rId13"/>
    <p:sldId id="278" r:id="rId14"/>
    <p:sldId id="279" r:id="rId15"/>
    <p:sldId id="280" r:id="rId16"/>
    <p:sldId id="281" r:id="rId17"/>
    <p:sldId id="282" r:id="rId18"/>
    <p:sldId id="283" r:id="rId19"/>
    <p:sldId id="285" r:id="rId20"/>
    <p:sldId id="284" r:id="rId21"/>
    <p:sldId id="417" r:id="rId22"/>
    <p:sldId id="415" r:id="rId23"/>
    <p:sldId id="431" r:id="rId24"/>
    <p:sldId id="432" r:id="rId25"/>
    <p:sldId id="433" r:id="rId26"/>
    <p:sldId id="434" r:id="rId27"/>
    <p:sldId id="287" r:id="rId28"/>
    <p:sldId id="288" r:id="rId29"/>
    <p:sldId id="289" r:id="rId30"/>
    <p:sldId id="290" r:id="rId31"/>
    <p:sldId id="291" r:id="rId32"/>
    <p:sldId id="292" r:id="rId33"/>
    <p:sldId id="274" r:id="rId34"/>
    <p:sldId id="263" r:id="rId35"/>
    <p:sldId id="264" r:id="rId36"/>
    <p:sldId id="265" r:id="rId37"/>
    <p:sldId id="266" r:id="rId38"/>
    <p:sldId id="269" r:id="rId39"/>
    <p:sldId id="267" r:id="rId40"/>
    <p:sldId id="268" r:id="rId41"/>
    <p:sldId id="275" r:id="rId42"/>
    <p:sldId id="270" r:id="rId43"/>
    <p:sldId id="271" r:id="rId44"/>
    <p:sldId id="276" r:id="rId4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D913163D-0310-4A3C-85F0-C6DB54F5A027}">
          <p14:sldIdLst>
            <p14:sldId id="256"/>
            <p14:sldId id="257"/>
            <p14:sldId id="272"/>
            <p14:sldId id="259"/>
            <p14:sldId id="260"/>
            <p14:sldId id="273"/>
            <p14:sldId id="261"/>
            <p14:sldId id="262"/>
            <p14:sldId id="293"/>
            <p14:sldId id="258"/>
            <p14:sldId id="294"/>
            <p14:sldId id="277"/>
            <p14:sldId id="278"/>
            <p14:sldId id="279"/>
            <p14:sldId id="280"/>
            <p14:sldId id="281"/>
            <p14:sldId id="282"/>
            <p14:sldId id="283"/>
            <p14:sldId id="285"/>
            <p14:sldId id="284"/>
            <p14:sldId id="417"/>
            <p14:sldId id="415"/>
            <p14:sldId id="431"/>
            <p14:sldId id="432"/>
            <p14:sldId id="433"/>
            <p14:sldId id="434"/>
            <p14:sldId id="287"/>
            <p14:sldId id="288"/>
            <p14:sldId id="289"/>
            <p14:sldId id="290"/>
            <p14:sldId id="291"/>
            <p14:sldId id="292"/>
            <p14:sldId id="274"/>
            <p14:sldId id="263"/>
            <p14:sldId id="264"/>
            <p14:sldId id="265"/>
            <p14:sldId id="266"/>
            <p14:sldId id="269"/>
            <p14:sldId id="267"/>
            <p14:sldId id="268"/>
            <p14:sldId id="275"/>
            <p14:sldId id="270"/>
            <p14:sldId id="271"/>
            <p14:sldId id="276"/>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B4DE86"/>
    <a:srgbClr val="E917B2"/>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017" autoAdjust="0"/>
    <p:restoredTop sz="91452" autoAdjust="0"/>
  </p:normalViewPr>
  <p:slideViewPr>
    <p:cSldViewPr snapToGrid="0">
      <p:cViewPr varScale="1">
        <p:scale>
          <a:sx n="86" d="100"/>
          <a:sy n="86" d="100"/>
        </p:scale>
        <p:origin x="648" y="78"/>
      </p:cViewPr>
      <p:guideLst/>
    </p:cSldViewPr>
  </p:slideViewPr>
  <p:notesTextViewPr>
    <p:cViewPr>
      <p:scale>
        <a:sx n="1" d="1"/>
        <a:sy n="1" d="1"/>
      </p:scale>
      <p:origin x="0" y="0"/>
    </p:cViewPr>
  </p:notesTextViewPr>
  <p:sorterViewPr>
    <p:cViewPr>
      <p:scale>
        <a:sx n="100" d="100"/>
        <a:sy n="100" d="100"/>
      </p:scale>
      <p:origin x="0" y="0"/>
    </p:cViewPr>
  </p:sorter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viewProps" Target="viewProps.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4/27/2021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313520062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623B3980-1731-4AE2-A631-B25529DA7508}" type="datetime1">
              <a:rPr lang="en-US" smtClean="0"/>
              <a:t>4/27/2021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2484E87A-3495-4BD0-A247-F89ED9F06D84}" type="datetime1">
              <a:rPr lang="en-US" smtClean="0"/>
              <a:t>4/27/2021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E28A9336-8ABE-4BC1-B46F-456338A885E7}" type="datetime1">
              <a:rPr lang="en-US" smtClean="0"/>
              <a:t>4/27/2021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A25A83C-8209-40CE-BB95-E7BAA4C8A19C}" type="datetime1">
              <a:rPr lang="en-US" smtClean="0"/>
              <a:t>4/27/2021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9966C11-B21C-4CE6-B3C8-BC873B43A67F}" type="datetime1">
              <a:rPr lang="en-US" smtClean="0"/>
              <a:t>4/27/2021</a:t>
            </a:fld>
            <a:endParaRPr lang="en-US"/>
          </a:p>
        </p:txBody>
      </p:sp>
      <p:sp>
        <p:nvSpPr>
          <p:cNvPr id="8" name="Footer Placeholder 7"/>
          <p:cNvSpPr>
            <a:spLocks noGrp="1"/>
          </p:cNvSpPr>
          <p:nvPr>
            <p:ph type="ftr" sz="quarter" idx="11"/>
          </p:nvPr>
        </p:nvSpPr>
        <p:spPr/>
        <p:txBody>
          <a:bodyPr/>
          <a:lstStyle/>
          <a:p>
            <a:r>
              <a:rPr lang="en-US"/>
              <a:t>http://www.cs.cornell.edu/courses/cs5412/2021sp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974D675C-D236-437A-9BB4-63EF3C2F22AC}" type="datetime1">
              <a:rPr lang="en-US" smtClean="0"/>
              <a:t>4/27/2021</a:t>
            </a:fld>
            <a:endParaRPr lang="en-US"/>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891B160-1CE0-4050-B5C5-0F9F0D4C0C96}" type="datetime1">
              <a:rPr lang="en-US" smtClean="0"/>
              <a:t>4/27/2021</a:t>
            </a:fld>
            <a:endParaRPr lang="en-US"/>
          </a:p>
        </p:txBody>
      </p:sp>
      <p:sp>
        <p:nvSpPr>
          <p:cNvPr id="3" name="Footer Placeholder 2"/>
          <p:cNvSpPr>
            <a:spLocks noGrp="1"/>
          </p:cNvSpPr>
          <p:nvPr>
            <p:ph type="ftr" sz="quarter" idx="11"/>
          </p:nvPr>
        </p:nvSpPr>
        <p:spPr/>
        <p:txBody>
          <a:bodyPr/>
          <a:lstStyle/>
          <a:p>
            <a:r>
              <a:rPr lang="en-US"/>
              <a:t>http://www.cs.cornell.edu/courses/cs5412/2021sp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97F72E64-80EA-45C5-AFE6-6A3A97EF6F9F}" type="datetime1">
              <a:rPr lang="en-US" smtClean="0"/>
              <a:t>4/27/2021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947DFF49-EB38-448E-A72B-501C1FCE26AD}" type="datetime1">
              <a:rPr lang="en-US" smtClean="0"/>
              <a:t>4/27/2021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4DE06C5-3140-4B62-A298-9379EABE3BC8}" type="datetime1">
              <a:rPr lang="en-US" smtClean="0"/>
              <a:t>4/27/2021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06425EF-0554-46BD-8653-3CAAD7A2137F}" type="datetime1">
              <a:rPr lang="en-US" smtClean="0"/>
              <a:t>4/27/2021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138CDE22-1268-403B-9770-8C66220716F1}" type="datetime1">
              <a:rPr lang="en-US" smtClean="0"/>
              <a:t>4/27/2021</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http://www.cs.cornell.edu/courses/cs5412/2021sp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hyperlink" Target="https://github.com/k06a/boolinq" TargetMode="Externa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hyperlink" Target="https://pandas.pydata.org/pandas-docs/stable/getting_started/10min.html" TargetMode="External"/><Relationship Id="rId2" Type="http://schemas.openxmlformats.org/officeDocument/2006/relationships/hyperlink" Target="https://github.com/k06a/boolinq" TargetMode="External"/><Relationship Id="rId1" Type="http://schemas.openxmlformats.org/officeDocument/2006/relationships/slideLayout" Target="../slideLayouts/slideLayout2.xml"/><Relationship Id="rId4" Type="http://schemas.openxmlformats.org/officeDocument/2006/relationships/hyperlink" Target="https://docs.microsoft.com/en-us/dotnet/csharp/linq/query-expression-basics" TargetMode="Externa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CS 5412/</a:t>
            </a:r>
            <a:r>
              <a:rPr lang="en-US"/>
              <a:t>Lecture 18 </a:t>
            </a:r>
            <a:br>
              <a:rPr lang="en-US" dirty="0"/>
            </a:br>
            <a:r>
              <a:rPr lang="en-US" dirty="0"/>
              <a:t>Accessing Collections</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a:t>
            </a:r>
            <a:r>
              <a:rPr lang="en-US"/>
              <a:t>, 2021</a:t>
            </a:r>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Structured and Unstructured Data</a:t>
            </a:r>
          </a:p>
        </p:txBody>
      </p:sp>
      <p:sp>
        <p:nvSpPr>
          <p:cNvPr id="3" name="Content Placeholder 2"/>
          <p:cNvSpPr>
            <a:spLocks noGrp="1"/>
          </p:cNvSpPr>
          <p:nvPr>
            <p:ph idx="1"/>
          </p:nvPr>
        </p:nvSpPr>
        <p:spPr/>
        <p:txBody>
          <a:bodyPr/>
          <a:lstStyle/>
          <a:p>
            <a:r>
              <a:rPr lang="en-US" dirty="0"/>
              <a:t>Earlier we learned that cloud data is generally viewed as structured or unstructured.</a:t>
            </a:r>
          </a:p>
          <a:p>
            <a:endParaRPr lang="en-US" dirty="0"/>
          </a:p>
          <a:p>
            <a:r>
              <a:rPr lang="en-US" dirty="0"/>
              <a:t>Unstructured data means web pages, photos, or other kinds of content that isn’t organized into some kind of table.</a:t>
            </a:r>
          </a:p>
          <a:p>
            <a:endParaRPr lang="en-US" dirty="0"/>
          </a:p>
          <a:p>
            <a:r>
              <a:rPr lang="en-US" dirty="0"/>
              <a:t>Structured data means “a table” with a regular structure.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101786575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table</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839401496"/>
              </p:ext>
            </p:extLst>
          </p:nvPr>
        </p:nvGraphicFramePr>
        <p:xfrm>
          <a:off x="1023938" y="2286000"/>
          <a:ext cx="10787060" cy="2225040"/>
        </p:xfrm>
        <a:graphic>
          <a:graphicData uri="http://schemas.openxmlformats.org/drawingml/2006/table">
            <a:tbl>
              <a:tblPr firstRow="1" bandRow="1">
                <a:tableStyleId>{5C22544A-7EE6-4342-B048-85BDC9FD1C3A}</a:tableStyleId>
              </a:tblPr>
              <a:tblGrid>
                <a:gridCol w="2157412">
                  <a:extLst>
                    <a:ext uri="{9D8B030D-6E8A-4147-A177-3AD203B41FA5}">
                      <a16:colId xmlns:a16="http://schemas.microsoft.com/office/drawing/2014/main" val="3180970501"/>
                    </a:ext>
                  </a:extLst>
                </a:gridCol>
                <a:gridCol w="2157412">
                  <a:extLst>
                    <a:ext uri="{9D8B030D-6E8A-4147-A177-3AD203B41FA5}">
                      <a16:colId xmlns:a16="http://schemas.microsoft.com/office/drawing/2014/main" val="3649867824"/>
                    </a:ext>
                  </a:extLst>
                </a:gridCol>
                <a:gridCol w="2157412">
                  <a:extLst>
                    <a:ext uri="{9D8B030D-6E8A-4147-A177-3AD203B41FA5}">
                      <a16:colId xmlns:a16="http://schemas.microsoft.com/office/drawing/2014/main" val="1216641398"/>
                    </a:ext>
                  </a:extLst>
                </a:gridCol>
                <a:gridCol w="2157412">
                  <a:extLst>
                    <a:ext uri="{9D8B030D-6E8A-4147-A177-3AD203B41FA5}">
                      <a16:colId xmlns:a16="http://schemas.microsoft.com/office/drawing/2014/main" val="2624070229"/>
                    </a:ext>
                  </a:extLst>
                </a:gridCol>
                <a:gridCol w="2157412">
                  <a:extLst>
                    <a:ext uri="{9D8B030D-6E8A-4147-A177-3AD203B41FA5}">
                      <a16:colId xmlns:a16="http://schemas.microsoft.com/office/drawing/2014/main" val="2452821226"/>
                    </a:ext>
                  </a:extLst>
                </a:gridCol>
              </a:tblGrid>
              <a:tr h="370840">
                <a:tc>
                  <a:txBody>
                    <a:bodyPr/>
                    <a:lstStyle/>
                    <a:p>
                      <a:pPr algn="ctr"/>
                      <a:r>
                        <a:rPr lang="en-US" dirty="0"/>
                        <a:t>Cow Name</a:t>
                      </a:r>
                    </a:p>
                  </a:txBody>
                  <a:tcPr/>
                </a:tc>
                <a:tc>
                  <a:txBody>
                    <a:bodyPr/>
                    <a:lstStyle/>
                    <a:p>
                      <a:pPr algn="ctr"/>
                      <a:r>
                        <a:rPr lang="en-US" dirty="0"/>
                        <a:t>Weight</a:t>
                      </a:r>
                    </a:p>
                  </a:txBody>
                  <a:tcPr/>
                </a:tc>
                <a:tc>
                  <a:txBody>
                    <a:bodyPr/>
                    <a:lstStyle/>
                    <a:p>
                      <a:pPr algn="ctr"/>
                      <a:r>
                        <a:rPr lang="en-US" dirty="0"/>
                        <a:t>Age</a:t>
                      </a:r>
                    </a:p>
                  </a:txBody>
                  <a:tcPr/>
                </a:tc>
                <a:tc>
                  <a:txBody>
                    <a:bodyPr/>
                    <a:lstStyle/>
                    <a:p>
                      <a:pPr algn="ctr"/>
                      <a:r>
                        <a:rPr lang="en-US" dirty="0"/>
                        <a:t>Sex</a:t>
                      </a:r>
                    </a:p>
                  </a:txBody>
                  <a:tcPr/>
                </a:tc>
                <a:tc>
                  <a:txBody>
                    <a:bodyPr/>
                    <a:lstStyle/>
                    <a:p>
                      <a:pPr algn="ctr"/>
                      <a:r>
                        <a:rPr lang="en-US" dirty="0"/>
                        <a:t>Milking?</a:t>
                      </a:r>
                    </a:p>
                  </a:txBody>
                  <a:tcPr/>
                </a:tc>
                <a:extLst>
                  <a:ext uri="{0D108BD9-81ED-4DB2-BD59-A6C34878D82A}">
                    <a16:rowId xmlns:a16="http://schemas.microsoft.com/office/drawing/2014/main" val="3826650075"/>
                  </a:ext>
                </a:extLst>
              </a:tr>
              <a:tr h="370840">
                <a:tc>
                  <a:txBody>
                    <a:bodyPr/>
                    <a:lstStyle/>
                    <a:p>
                      <a:pPr algn="ctr"/>
                      <a:r>
                        <a:rPr lang="en-US" b="1" dirty="0"/>
                        <a:t>Bessie</a:t>
                      </a:r>
                    </a:p>
                  </a:txBody>
                  <a:tcPr/>
                </a:tc>
                <a:tc>
                  <a:txBody>
                    <a:bodyPr/>
                    <a:lstStyle/>
                    <a:p>
                      <a:pPr algn="ctr"/>
                      <a:r>
                        <a:rPr lang="en-US" b="1" dirty="0"/>
                        <a:t>375kg</a:t>
                      </a:r>
                    </a:p>
                  </a:txBody>
                  <a:tcPr/>
                </a:tc>
                <a:tc>
                  <a:txBody>
                    <a:bodyPr/>
                    <a:lstStyle/>
                    <a:p>
                      <a:pPr algn="ctr"/>
                      <a:r>
                        <a:rPr lang="en-US" b="1" dirty="0"/>
                        <a:t>4</a:t>
                      </a:r>
                    </a:p>
                  </a:txBody>
                  <a:tcPr/>
                </a:tc>
                <a:tc>
                  <a:txBody>
                    <a:bodyPr/>
                    <a:lstStyle/>
                    <a:p>
                      <a:pPr algn="ctr"/>
                      <a:r>
                        <a:rPr lang="en-US" b="1" dirty="0"/>
                        <a:t>F</a:t>
                      </a:r>
                    </a:p>
                  </a:txBody>
                  <a:tcPr/>
                </a:tc>
                <a:tc>
                  <a:txBody>
                    <a:bodyPr/>
                    <a:lstStyle/>
                    <a:p>
                      <a:pPr algn="ctr"/>
                      <a:r>
                        <a:rPr lang="en-US" b="1" dirty="0"/>
                        <a:t>Y</a:t>
                      </a:r>
                    </a:p>
                  </a:txBody>
                  <a:tcPr/>
                </a:tc>
                <a:extLst>
                  <a:ext uri="{0D108BD9-81ED-4DB2-BD59-A6C34878D82A}">
                    <a16:rowId xmlns:a16="http://schemas.microsoft.com/office/drawing/2014/main" val="3549540184"/>
                  </a:ext>
                </a:extLst>
              </a:tr>
              <a:tr h="370840">
                <a:tc>
                  <a:txBody>
                    <a:bodyPr/>
                    <a:lstStyle/>
                    <a:p>
                      <a:pPr algn="ctr"/>
                      <a:r>
                        <a:rPr lang="en-US" b="1" dirty="0"/>
                        <a:t>Bruno</a:t>
                      </a:r>
                    </a:p>
                  </a:txBody>
                  <a:tcPr/>
                </a:tc>
                <a:tc>
                  <a:txBody>
                    <a:bodyPr/>
                    <a:lstStyle/>
                    <a:p>
                      <a:pPr algn="ctr"/>
                      <a:r>
                        <a:rPr lang="en-US" b="1" dirty="0"/>
                        <a:t>480kg</a:t>
                      </a:r>
                    </a:p>
                  </a:txBody>
                  <a:tcPr/>
                </a:tc>
                <a:tc>
                  <a:txBody>
                    <a:bodyPr/>
                    <a:lstStyle/>
                    <a:p>
                      <a:pPr algn="ctr"/>
                      <a:r>
                        <a:rPr lang="en-US" b="1" dirty="0"/>
                        <a:t>3</a:t>
                      </a:r>
                    </a:p>
                  </a:txBody>
                  <a:tcPr/>
                </a:tc>
                <a:tc>
                  <a:txBody>
                    <a:bodyPr/>
                    <a:lstStyle/>
                    <a:p>
                      <a:pPr algn="ctr"/>
                      <a:r>
                        <a:rPr lang="en-US" b="1" dirty="0"/>
                        <a:t>M</a:t>
                      </a:r>
                    </a:p>
                  </a:txBody>
                  <a:tcPr/>
                </a:tc>
                <a:tc>
                  <a:txBody>
                    <a:bodyPr/>
                    <a:lstStyle/>
                    <a:p>
                      <a:pPr algn="ctr"/>
                      <a:endParaRPr lang="en-US" b="1" dirty="0"/>
                    </a:p>
                  </a:txBody>
                  <a:tcPr/>
                </a:tc>
                <a:extLst>
                  <a:ext uri="{0D108BD9-81ED-4DB2-BD59-A6C34878D82A}">
                    <a16:rowId xmlns:a16="http://schemas.microsoft.com/office/drawing/2014/main" val="1198887556"/>
                  </a:ext>
                </a:extLst>
              </a:tr>
              <a:tr h="370840">
                <a:tc>
                  <a:txBody>
                    <a:bodyPr/>
                    <a:lstStyle/>
                    <a:p>
                      <a:pPr algn="ctr"/>
                      <a:r>
                        <a:rPr lang="en-US" b="1" dirty="0"/>
                        <a:t>Clover</a:t>
                      </a:r>
                    </a:p>
                  </a:txBody>
                  <a:tcPr/>
                </a:tc>
                <a:tc>
                  <a:txBody>
                    <a:bodyPr/>
                    <a:lstStyle/>
                    <a:p>
                      <a:pPr algn="ctr"/>
                      <a:r>
                        <a:rPr lang="en-US" b="1" dirty="0"/>
                        <a:t>390kg</a:t>
                      </a:r>
                    </a:p>
                  </a:txBody>
                  <a:tcPr/>
                </a:tc>
                <a:tc>
                  <a:txBody>
                    <a:bodyPr/>
                    <a:lstStyle/>
                    <a:p>
                      <a:pPr algn="ctr"/>
                      <a:r>
                        <a:rPr lang="en-US" b="1" dirty="0"/>
                        <a:t>2</a:t>
                      </a:r>
                    </a:p>
                  </a:txBody>
                  <a:tcPr/>
                </a:tc>
                <a:tc>
                  <a:txBody>
                    <a:bodyPr/>
                    <a:lstStyle/>
                    <a:p>
                      <a:pPr algn="ctr"/>
                      <a:r>
                        <a:rPr lang="en-US" b="1" dirty="0"/>
                        <a:t>F</a:t>
                      </a:r>
                    </a:p>
                  </a:txBody>
                  <a:tcPr/>
                </a:tc>
                <a:tc>
                  <a:txBody>
                    <a:bodyPr/>
                    <a:lstStyle/>
                    <a:p>
                      <a:pPr algn="ctr"/>
                      <a:r>
                        <a:rPr lang="en-US" b="1" dirty="0"/>
                        <a:t>N</a:t>
                      </a:r>
                    </a:p>
                  </a:txBody>
                  <a:tcPr/>
                </a:tc>
                <a:extLst>
                  <a:ext uri="{0D108BD9-81ED-4DB2-BD59-A6C34878D82A}">
                    <a16:rowId xmlns:a16="http://schemas.microsoft.com/office/drawing/2014/main" val="3842903847"/>
                  </a:ext>
                </a:extLst>
              </a:tr>
              <a:tr h="370840">
                <a:tc>
                  <a:txBody>
                    <a:bodyPr/>
                    <a:lstStyle/>
                    <a:p>
                      <a:pPr algn="ctr"/>
                      <a:r>
                        <a:rPr lang="en-US" b="1" dirty="0"/>
                        <a:t>Daisy</a:t>
                      </a:r>
                    </a:p>
                  </a:txBody>
                  <a:tcPr/>
                </a:tc>
                <a:tc>
                  <a:txBody>
                    <a:bodyPr/>
                    <a:lstStyle/>
                    <a:p>
                      <a:pPr algn="ctr"/>
                      <a:r>
                        <a:rPr lang="en-US" b="1" dirty="0"/>
                        <a:t>411kg</a:t>
                      </a:r>
                    </a:p>
                  </a:txBody>
                  <a:tcPr/>
                </a:tc>
                <a:tc>
                  <a:txBody>
                    <a:bodyPr/>
                    <a:lstStyle/>
                    <a:p>
                      <a:pPr algn="ctr"/>
                      <a:r>
                        <a:rPr lang="en-US" b="1" dirty="0"/>
                        <a:t>5</a:t>
                      </a:r>
                    </a:p>
                  </a:txBody>
                  <a:tcPr/>
                </a:tc>
                <a:tc>
                  <a:txBody>
                    <a:bodyPr/>
                    <a:lstStyle/>
                    <a:p>
                      <a:pPr algn="ctr"/>
                      <a:r>
                        <a:rPr lang="en-US" b="1" dirty="0"/>
                        <a:t>F</a:t>
                      </a:r>
                    </a:p>
                  </a:txBody>
                  <a:tcPr/>
                </a:tc>
                <a:tc>
                  <a:txBody>
                    <a:bodyPr/>
                    <a:lstStyle/>
                    <a:p>
                      <a:pPr algn="ctr"/>
                      <a:r>
                        <a:rPr lang="en-US" b="1" dirty="0"/>
                        <a:t>Y</a:t>
                      </a:r>
                    </a:p>
                  </a:txBody>
                  <a:tcPr/>
                </a:tc>
                <a:extLst>
                  <a:ext uri="{0D108BD9-81ED-4DB2-BD59-A6C34878D82A}">
                    <a16:rowId xmlns:a16="http://schemas.microsoft.com/office/drawing/2014/main" val="1822032879"/>
                  </a:ext>
                </a:extLst>
              </a:tr>
              <a:tr h="370840">
                <a:tc>
                  <a:txBody>
                    <a:bodyPr/>
                    <a:lstStyle/>
                    <a:p>
                      <a:pPr algn="ctr"/>
                      <a:r>
                        <a:rPr lang="en-US" b="1" dirty="0"/>
                        <a:t>…</a:t>
                      </a:r>
                    </a:p>
                  </a:txBody>
                  <a:tcPr/>
                </a:tc>
                <a:tc>
                  <a:txBody>
                    <a:bodyPr/>
                    <a:lstStyle/>
                    <a:p>
                      <a:pPr algn="ctr"/>
                      <a:endParaRPr lang="en-US" b="1" dirty="0"/>
                    </a:p>
                  </a:txBody>
                  <a:tcPr/>
                </a:tc>
                <a:tc>
                  <a:txBody>
                    <a:bodyPr/>
                    <a:lstStyle/>
                    <a:p>
                      <a:pPr algn="ctr"/>
                      <a:endParaRPr lang="en-US" b="1" dirty="0"/>
                    </a:p>
                  </a:txBody>
                  <a:tcPr/>
                </a:tc>
                <a:tc>
                  <a:txBody>
                    <a:bodyPr/>
                    <a:lstStyle/>
                    <a:p>
                      <a:pPr algn="ctr"/>
                      <a:endParaRPr lang="en-US" b="1" dirty="0"/>
                    </a:p>
                  </a:txBody>
                  <a:tcPr/>
                </a:tc>
                <a:tc>
                  <a:txBody>
                    <a:bodyPr/>
                    <a:lstStyle/>
                    <a:p>
                      <a:pPr algn="ctr"/>
                      <a:endParaRPr lang="en-US" b="1" dirty="0"/>
                    </a:p>
                  </a:txBody>
                  <a:tcPr/>
                </a:tc>
                <a:extLst>
                  <a:ext uri="{0D108BD9-81ED-4DB2-BD59-A6C34878D82A}">
                    <a16:rowId xmlns:a16="http://schemas.microsoft.com/office/drawing/2014/main" val="1304382367"/>
                  </a:ext>
                </a:extLst>
              </a:tr>
            </a:tbl>
          </a:graphicData>
        </a:graphic>
      </p:graphicFrame>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176569073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Structured and Unstructured Data</a:t>
            </a:r>
          </a:p>
        </p:txBody>
      </p:sp>
      <p:sp>
        <p:nvSpPr>
          <p:cNvPr id="3" name="Content Placeholder 2"/>
          <p:cNvSpPr>
            <a:spLocks noGrp="1"/>
          </p:cNvSpPr>
          <p:nvPr>
            <p:ph idx="1"/>
          </p:nvPr>
        </p:nvSpPr>
        <p:spPr/>
        <p:txBody>
          <a:bodyPr/>
          <a:lstStyle/>
          <a:p>
            <a:r>
              <a:rPr lang="en-US" dirty="0"/>
              <a:t>Often we convert unstructured data to structured data.</a:t>
            </a:r>
          </a:p>
          <a:p>
            <a:endParaRPr lang="en-US" dirty="0"/>
          </a:p>
          <a:p>
            <a:r>
              <a:rPr lang="en-US" dirty="0"/>
              <a:t>For example, we could take a set of photos and extract the photo meta-data.  </a:t>
            </a:r>
          </a:p>
          <a:p>
            <a:endParaRPr lang="en-US" dirty="0"/>
          </a:p>
          <a:p>
            <a:r>
              <a:rPr lang="en-US" dirty="0"/>
              <a:t>We could create a table: photo-id or name, and then one column per type of tag, and then the value of that tag from the meta-data we extracted.</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243191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Structured and Unstructured Data</a:t>
            </a:r>
          </a:p>
        </p:txBody>
      </p:sp>
      <p:sp>
        <p:nvSpPr>
          <p:cNvPr id="3" name="Content Placeholder 2"/>
          <p:cNvSpPr>
            <a:spLocks noGrp="1"/>
          </p:cNvSpPr>
          <p:nvPr>
            <p:ph idx="1"/>
          </p:nvPr>
        </p:nvSpPr>
        <p:spPr/>
        <p:txBody>
          <a:bodyPr/>
          <a:lstStyle/>
          <a:p>
            <a:r>
              <a:rPr lang="en-US" dirty="0"/>
              <a:t>Another example with a photo collection.</a:t>
            </a:r>
          </a:p>
          <a:p>
            <a:br>
              <a:rPr lang="en-US" dirty="0"/>
            </a:br>
            <a:r>
              <a:rPr lang="en-US" dirty="0"/>
              <a:t>We could take a set of photos and </a:t>
            </a:r>
            <a:r>
              <a:rPr lang="en-US" i="1" dirty="0"/>
              <a:t>segment </a:t>
            </a:r>
            <a:r>
              <a:rPr lang="en-US" dirty="0"/>
              <a:t>them to outline the objects in the image: fences, plants, cows, dogs, etc.</a:t>
            </a:r>
          </a:p>
          <a:p>
            <a:endParaRPr lang="en-US" dirty="0"/>
          </a:p>
          <a:p>
            <a:r>
              <a:rPr lang="en-US" dirty="0"/>
              <a:t>Then we can tag the objects: this is Bessie the cow, that is Scruffy the dog, over there is the milking barn.  And finally, we could make one table per photo with a row for each of the tagged objects within the photo.</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219992351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photo and its meta-data</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2978389947"/>
              </p:ext>
            </p:extLst>
          </p:nvPr>
        </p:nvGraphicFramePr>
        <p:xfrm>
          <a:off x="4446739" y="2411260"/>
          <a:ext cx="7476996" cy="3708400"/>
        </p:xfrm>
        <a:graphic>
          <a:graphicData uri="http://schemas.openxmlformats.org/drawingml/2006/table">
            <a:tbl>
              <a:tblPr firstRow="1" bandRow="1">
                <a:tableStyleId>{5C22544A-7EE6-4342-B048-85BDC9FD1C3A}</a:tableStyleId>
              </a:tblPr>
              <a:tblGrid>
                <a:gridCol w="1139869">
                  <a:extLst>
                    <a:ext uri="{9D8B030D-6E8A-4147-A177-3AD203B41FA5}">
                      <a16:colId xmlns:a16="http://schemas.microsoft.com/office/drawing/2014/main" val="940151034"/>
                    </a:ext>
                  </a:extLst>
                </a:gridCol>
                <a:gridCol w="3582444">
                  <a:extLst>
                    <a:ext uri="{9D8B030D-6E8A-4147-A177-3AD203B41FA5}">
                      <a16:colId xmlns:a16="http://schemas.microsoft.com/office/drawing/2014/main" val="661024605"/>
                    </a:ext>
                  </a:extLst>
                </a:gridCol>
                <a:gridCol w="2754683">
                  <a:extLst>
                    <a:ext uri="{9D8B030D-6E8A-4147-A177-3AD203B41FA5}">
                      <a16:colId xmlns:a16="http://schemas.microsoft.com/office/drawing/2014/main" val="3976005923"/>
                    </a:ext>
                  </a:extLst>
                </a:gridCol>
              </a:tblGrid>
              <a:tr h="370840">
                <a:tc>
                  <a:txBody>
                    <a:bodyPr/>
                    <a:lstStyle/>
                    <a:p>
                      <a:r>
                        <a:rPr lang="en-US" dirty="0"/>
                        <a:t>TAG</a:t>
                      </a:r>
                    </a:p>
                  </a:txBody>
                  <a:tcPr/>
                </a:tc>
                <a:tc>
                  <a:txBody>
                    <a:bodyPr/>
                    <a:lstStyle/>
                    <a:p>
                      <a:r>
                        <a:rPr lang="en-US" dirty="0"/>
                        <a:t>VALUE</a:t>
                      </a:r>
                    </a:p>
                  </a:txBody>
                  <a:tcPr/>
                </a:tc>
                <a:tc>
                  <a:txBody>
                    <a:bodyPr/>
                    <a:lstStyle/>
                    <a:p>
                      <a:r>
                        <a:rPr lang="en-US" dirty="0"/>
                        <a:t>ADDITIONAL_VALUE</a:t>
                      </a:r>
                    </a:p>
                  </a:txBody>
                  <a:tcPr/>
                </a:tc>
                <a:extLst>
                  <a:ext uri="{0D108BD9-81ED-4DB2-BD59-A6C34878D82A}">
                    <a16:rowId xmlns:a16="http://schemas.microsoft.com/office/drawing/2014/main" val="411252970"/>
                  </a:ext>
                </a:extLst>
              </a:tr>
              <a:tr h="370840">
                <a:tc>
                  <a:txBody>
                    <a:bodyPr/>
                    <a:lstStyle/>
                    <a:p>
                      <a:r>
                        <a:rPr lang="en-US" dirty="0"/>
                        <a:t>GPS</a:t>
                      </a:r>
                    </a:p>
                  </a:txBody>
                  <a:tcPr/>
                </a:tc>
                <a:tc>
                  <a:txBody>
                    <a:bodyPr/>
                    <a:lstStyle/>
                    <a:p>
                      <a:r>
                        <a:rPr lang="en-US" dirty="0"/>
                        <a:t>42°26'26.27" N -76°29'47.80"</a:t>
                      </a:r>
                    </a:p>
                  </a:txBody>
                  <a:tcPr/>
                </a:tc>
                <a:tc>
                  <a:txBody>
                    <a:bodyPr/>
                    <a:lstStyle/>
                    <a:p>
                      <a:r>
                        <a:rPr lang="en-US" dirty="0"/>
                        <a:t>DMS </a:t>
                      </a:r>
                    </a:p>
                  </a:txBody>
                  <a:tcPr/>
                </a:tc>
                <a:extLst>
                  <a:ext uri="{0D108BD9-81ED-4DB2-BD59-A6C34878D82A}">
                    <a16:rowId xmlns:a16="http://schemas.microsoft.com/office/drawing/2014/main" val="924517426"/>
                  </a:ext>
                </a:extLst>
              </a:tr>
              <a:tr h="370840">
                <a:tc>
                  <a:txBody>
                    <a:bodyPr/>
                    <a:lstStyle/>
                    <a:p>
                      <a:r>
                        <a:rPr lang="en-US" dirty="0"/>
                        <a:t>Cow</a:t>
                      </a:r>
                    </a:p>
                  </a:txBody>
                  <a:tcPr/>
                </a:tc>
                <a:tc>
                  <a:txBody>
                    <a:bodyPr/>
                    <a:lstStyle/>
                    <a:p>
                      <a:r>
                        <a:rPr lang="en-US" dirty="0"/>
                        <a:t>Bessie</a:t>
                      </a:r>
                    </a:p>
                  </a:txBody>
                  <a:tcPr/>
                </a:tc>
                <a:tc>
                  <a:txBody>
                    <a:bodyPr/>
                    <a:lstStyle/>
                    <a:p>
                      <a:r>
                        <a:rPr lang="en-US" dirty="0"/>
                        <a:t>Object #3</a:t>
                      </a:r>
                    </a:p>
                  </a:txBody>
                  <a:tcPr/>
                </a:tc>
                <a:extLst>
                  <a:ext uri="{0D108BD9-81ED-4DB2-BD59-A6C34878D82A}">
                    <a16:rowId xmlns:a16="http://schemas.microsoft.com/office/drawing/2014/main" val="478802503"/>
                  </a:ext>
                </a:extLst>
              </a:tr>
              <a:tr h="370840">
                <a:tc>
                  <a:txBody>
                    <a:bodyPr/>
                    <a:lstStyle/>
                    <a:p>
                      <a:r>
                        <a:rPr lang="en-US" dirty="0"/>
                        <a:t>Cow</a:t>
                      </a:r>
                    </a:p>
                  </a:txBody>
                  <a:tcPr/>
                </a:tc>
                <a:tc>
                  <a:txBody>
                    <a:bodyPr/>
                    <a:lstStyle/>
                    <a:p>
                      <a:r>
                        <a:rPr lang="en-US" dirty="0"/>
                        <a:t>Daisy</a:t>
                      </a:r>
                    </a:p>
                  </a:txBody>
                  <a:tcPr/>
                </a:tc>
                <a:tc>
                  <a:txBody>
                    <a:bodyPr/>
                    <a:lstStyle/>
                    <a:p>
                      <a:r>
                        <a:rPr lang="en-US" dirty="0"/>
                        <a:t>Object #4</a:t>
                      </a:r>
                    </a:p>
                  </a:txBody>
                  <a:tcPr/>
                </a:tc>
                <a:extLst>
                  <a:ext uri="{0D108BD9-81ED-4DB2-BD59-A6C34878D82A}">
                    <a16:rowId xmlns:a16="http://schemas.microsoft.com/office/drawing/2014/main" val="1493829048"/>
                  </a:ext>
                </a:extLst>
              </a:tr>
              <a:tr h="370840">
                <a:tc>
                  <a:txBody>
                    <a:bodyPr/>
                    <a:lstStyle/>
                    <a:p>
                      <a:r>
                        <a:rPr lang="en-US" dirty="0"/>
                        <a:t>Dog</a:t>
                      </a:r>
                    </a:p>
                  </a:txBody>
                  <a:tcPr/>
                </a:tc>
                <a:tc>
                  <a:txBody>
                    <a:bodyPr/>
                    <a:lstStyle/>
                    <a:p>
                      <a:r>
                        <a:rPr lang="en-US" dirty="0"/>
                        <a:t>Scruffy</a:t>
                      </a:r>
                    </a:p>
                  </a:txBody>
                  <a:tcPr/>
                </a:tc>
                <a:tc>
                  <a:txBody>
                    <a:bodyPr/>
                    <a:lstStyle/>
                    <a:p>
                      <a:r>
                        <a:rPr lang="en-US" dirty="0"/>
                        <a:t>Object #5</a:t>
                      </a:r>
                    </a:p>
                  </a:txBody>
                  <a:tcPr/>
                </a:tc>
                <a:extLst>
                  <a:ext uri="{0D108BD9-81ED-4DB2-BD59-A6C34878D82A}">
                    <a16:rowId xmlns:a16="http://schemas.microsoft.com/office/drawing/2014/main" val="3476114623"/>
                  </a:ext>
                </a:extLst>
              </a:tr>
              <a:tr h="370840">
                <a:tc>
                  <a:txBody>
                    <a:bodyPr/>
                    <a:lstStyle/>
                    <a:p>
                      <a:r>
                        <a:rPr lang="en-US" dirty="0"/>
                        <a:t>DATETIME</a:t>
                      </a:r>
                    </a:p>
                  </a:txBody>
                  <a:tcPr/>
                </a:tc>
                <a:tc>
                  <a:txBody>
                    <a:bodyPr/>
                    <a:lstStyle/>
                    <a:p>
                      <a:r>
                        <a:rPr lang="en-US" dirty="0"/>
                        <a:t>Jan</a:t>
                      </a:r>
                      <a:r>
                        <a:rPr lang="en-US" baseline="0" dirty="0"/>
                        <a:t> 15, 2020</a:t>
                      </a:r>
                      <a:endParaRPr lang="en-US" dirty="0"/>
                    </a:p>
                  </a:txBody>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a:t>10:18.25.821</a:t>
                      </a:r>
                      <a:endParaRPr lang="en-US" dirty="0"/>
                    </a:p>
                  </a:txBody>
                  <a:tcPr/>
                </a:tc>
                <a:extLst>
                  <a:ext uri="{0D108BD9-81ED-4DB2-BD59-A6C34878D82A}">
                    <a16:rowId xmlns:a16="http://schemas.microsoft.com/office/drawing/2014/main" val="2550097548"/>
                  </a:ext>
                </a:extLst>
              </a:tr>
              <a:tr h="370840">
                <a:tc>
                  <a:txBody>
                    <a:bodyPr/>
                    <a:lstStyle/>
                    <a:p>
                      <a:r>
                        <a:rPr lang="en-US" dirty="0" err="1"/>
                        <a:t>Bldg</a:t>
                      </a:r>
                      <a:endParaRPr lang="en-US" dirty="0"/>
                    </a:p>
                  </a:txBody>
                  <a:tcPr/>
                </a:tc>
                <a:tc>
                  <a:txBody>
                    <a:bodyPr/>
                    <a:lstStyle/>
                    <a:p>
                      <a:r>
                        <a:rPr lang="en-US" dirty="0"/>
                        <a:t>Milking</a:t>
                      </a:r>
                      <a:r>
                        <a:rPr lang="en-US" baseline="0" dirty="0"/>
                        <a:t> shed</a:t>
                      </a:r>
                      <a:endParaRPr lang="en-US" dirty="0"/>
                    </a:p>
                  </a:txBody>
                  <a:tcPr/>
                </a:tc>
                <a:tc>
                  <a:txBody>
                    <a:bodyPr/>
                    <a:lstStyle/>
                    <a:p>
                      <a:r>
                        <a:rPr lang="en-US" dirty="0"/>
                        <a:t>Object #8</a:t>
                      </a:r>
                    </a:p>
                  </a:txBody>
                  <a:tcPr/>
                </a:tc>
                <a:extLst>
                  <a:ext uri="{0D108BD9-81ED-4DB2-BD59-A6C34878D82A}">
                    <a16:rowId xmlns:a16="http://schemas.microsoft.com/office/drawing/2014/main" val="1989010317"/>
                  </a:ext>
                </a:extLst>
              </a:tr>
              <a:tr h="370840">
                <a:tc>
                  <a:txBody>
                    <a:bodyPr/>
                    <a:lstStyle/>
                    <a:p>
                      <a:r>
                        <a:rPr lang="en-US" dirty="0"/>
                        <a:t>Man</a:t>
                      </a:r>
                    </a:p>
                  </a:txBody>
                  <a:tcPr/>
                </a:tc>
                <a:tc>
                  <a:txBody>
                    <a:bodyPr/>
                    <a:lstStyle/>
                    <a:p>
                      <a:r>
                        <a:rPr lang="en-US" dirty="0"/>
                        <a:t>Farmer Jim</a:t>
                      </a:r>
                    </a:p>
                  </a:txBody>
                  <a:tcPr/>
                </a:tc>
                <a:tc>
                  <a:txBody>
                    <a:bodyPr/>
                    <a:lstStyle/>
                    <a:p>
                      <a:r>
                        <a:rPr lang="en-US" dirty="0"/>
                        <a:t>Object</a:t>
                      </a:r>
                      <a:r>
                        <a:rPr lang="en-US" baseline="0" dirty="0"/>
                        <a:t> #71</a:t>
                      </a:r>
                      <a:endParaRPr lang="en-US" dirty="0"/>
                    </a:p>
                  </a:txBody>
                  <a:tcPr/>
                </a:tc>
                <a:extLst>
                  <a:ext uri="{0D108BD9-81ED-4DB2-BD59-A6C34878D82A}">
                    <a16:rowId xmlns:a16="http://schemas.microsoft.com/office/drawing/2014/main" val="1344030336"/>
                  </a:ext>
                </a:extLst>
              </a:tr>
              <a:tr h="370840">
                <a:tc>
                  <a:txBody>
                    <a:bodyPr/>
                    <a:lstStyle/>
                    <a:p>
                      <a:r>
                        <a:rPr lang="en-US" dirty="0" err="1"/>
                        <a:t>Bldg</a:t>
                      </a:r>
                      <a:endParaRPr lang="en-US" dirty="0"/>
                    </a:p>
                  </a:txBody>
                  <a:tcPr/>
                </a:tc>
                <a:tc>
                  <a:txBody>
                    <a:bodyPr/>
                    <a:lstStyle/>
                    <a:p>
                      <a:r>
                        <a:rPr lang="en-US" dirty="0"/>
                        <a:t>Farm</a:t>
                      </a:r>
                      <a:r>
                        <a:rPr lang="en-US" baseline="0" dirty="0"/>
                        <a:t> House</a:t>
                      </a:r>
                      <a:endParaRPr lang="en-US" dirty="0"/>
                    </a:p>
                  </a:txBody>
                  <a:tcPr/>
                </a:tc>
                <a:tc>
                  <a:txBody>
                    <a:bodyPr/>
                    <a:lstStyle/>
                    <a:p>
                      <a:r>
                        <a:rPr lang="en-US" dirty="0"/>
                        <a:t>Object #2</a:t>
                      </a:r>
                    </a:p>
                  </a:txBody>
                  <a:tcPr/>
                </a:tc>
                <a:extLst>
                  <a:ext uri="{0D108BD9-81ED-4DB2-BD59-A6C34878D82A}">
                    <a16:rowId xmlns:a16="http://schemas.microsoft.com/office/drawing/2014/main" val="3177855774"/>
                  </a:ext>
                </a:extLst>
              </a:tr>
              <a:tr h="370840">
                <a:tc>
                  <a:txBody>
                    <a:bodyPr/>
                    <a:lstStyle/>
                    <a:p>
                      <a:r>
                        <a:rPr lang="en-US" dirty="0"/>
                        <a:t>Vehicle</a:t>
                      </a:r>
                    </a:p>
                  </a:txBody>
                  <a:tcPr/>
                </a:tc>
                <a:tc>
                  <a:txBody>
                    <a:bodyPr/>
                    <a:lstStyle/>
                    <a:p>
                      <a:r>
                        <a:rPr lang="en-US" dirty="0"/>
                        <a:t>Tractor</a:t>
                      </a:r>
                    </a:p>
                  </a:txBody>
                  <a:tcPr/>
                </a:tc>
                <a:tc>
                  <a:txBody>
                    <a:bodyPr/>
                    <a:lstStyle/>
                    <a:p>
                      <a:r>
                        <a:rPr lang="en-US" dirty="0"/>
                        <a:t>Object #33</a:t>
                      </a:r>
                    </a:p>
                  </a:txBody>
                  <a:tcPr/>
                </a:tc>
                <a:extLst>
                  <a:ext uri="{0D108BD9-81ED-4DB2-BD59-A6C34878D82A}">
                    <a16:rowId xmlns:a16="http://schemas.microsoft.com/office/drawing/2014/main" val="1625849309"/>
                  </a:ext>
                </a:extLst>
              </a:tr>
            </a:tbl>
          </a:graphicData>
        </a:graphic>
      </p:graphicFrame>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pic>
        <p:nvPicPr>
          <p:cNvPr id="7" name="Picture 6"/>
          <p:cNvPicPr>
            <a:picLocks noChangeAspect="1"/>
          </p:cNvPicPr>
          <p:nvPr/>
        </p:nvPicPr>
        <p:blipFill>
          <a:blip r:embed="rId2"/>
          <a:stretch>
            <a:fillRect/>
          </a:stretch>
        </p:blipFill>
        <p:spPr>
          <a:xfrm>
            <a:off x="457982" y="3344449"/>
            <a:ext cx="3762360" cy="1595241"/>
          </a:xfrm>
          <a:prstGeom prst="rect">
            <a:avLst/>
          </a:prstGeom>
        </p:spPr>
      </p:pic>
    </p:spTree>
    <p:extLst>
      <p:ext uri="{BB962C8B-B14F-4D97-AF65-F5344CB8AC3E}">
        <p14:creationId xmlns:p14="http://schemas.microsoft.com/office/powerpoint/2010/main" val="190968547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Structured and Unstructured Data</a:t>
            </a:r>
          </a:p>
        </p:txBody>
      </p:sp>
      <p:sp>
        <p:nvSpPr>
          <p:cNvPr id="3" name="Content Placeholder 2"/>
          <p:cNvSpPr>
            <a:spLocks noGrp="1"/>
          </p:cNvSpPr>
          <p:nvPr>
            <p:ph idx="1"/>
          </p:nvPr>
        </p:nvSpPr>
        <p:spPr/>
        <p:txBody>
          <a:bodyPr/>
          <a:lstStyle/>
          <a:p>
            <a:r>
              <a:rPr lang="en-US" dirty="0"/>
              <a:t>What about missing data?</a:t>
            </a:r>
            <a:br>
              <a:rPr lang="en-US" dirty="0"/>
            </a:br>
            <a:br>
              <a:rPr lang="en-US" dirty="0"/>
            </a:br>
            <a:r>
              <a:rPr lang="en-US" dirty="0"/>
              <a:t>Often if we convert unstructured data to structured data, not all the fields will be identical!</a:t>
            </a:r>
          </a:p>
          <a:p>
            <a:endParaRPr lang="en-US" dirty="0"/>
          </a:p>
          <a:p>
            <a:r>
              <a:rPr lang="en-US" dirty="0"/>
              <a:t>We could easily end up with “holes” in the table: missing information.</a:t>
            </a:r>
          </a:p>
          <a:p>
            <a:endParaRPr lang="en-US" dirty="0"/>
          </a:p>
          <a:p>
            <a:r>
              <a:rPr lang="en-US" dirty="0"/>
              <a:t>In fact this is exactly what happens.  Structured data can have gaps!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28506145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structured world!</a:t>
            </a:r>
          </a:p>
        </p:txBody>
      </p:sp>
      <p:sp>
        <p:nvSpPr>
          <p:cNvPr id="3" name="Content Placeholder 2"/>
          <p:cNvSpPr>
            <a:spLocks noGrp="1"/>
          </p:cNvSpPr>
          <p:nvPr>
            <p:ph idx="1"/>
          </p:nvPr>
        </p:nvSpPr>
        <p:spPr/>
        <p:txBody>
          <a:bodyPr/>
          <a:lstStyle/>
          <a:p>
            <a:r>
              <a:rPr lang="en-US" dirty="0"/>
              <a:t>This lets us start with almost any information, even unstructured information, and convert that information into tables.</a:t>
            </a:r>
          </a:p>
          <a:p>
            <a:endParaRPr lang="en-US" dirty="0"/>
          </a:p>
          <a:p>
            <a:r>
              <a:rPr lang="en-US" dirty="0"/>
              <a:t>For many purposes, we can view almost everything as a table or a multi-dimensional “tensor” (means a d-dimensional matrix).</a:t>
            </a:r>
          </a:p>
          <a:p>
            <a:endParaRPr lang="en-US" dirty="0"/>
          </a:p>
          <a:p>
            <a:r>
              <a:rPr lang="en-US" dirty="0"/>
              <a:t>The most universal perspective is to think about the table itself as a </a:t>
            </a:r>
            <a:r>
              <a:rPr lang="en-US" i="1" dirty="0"/>
              <a:t>collection</a:t>
            </a:r>
            <a:r>
              <a:rPr lang="en-US" dirty="0"/>
              <a:t> of tuples (rows).</a:t>
            </a:r>
          </a:p>
          <a:p>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350056064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E4AFB3-F397-46A8-9BA6-C495245D50F8}"/>
              </a:ext>
            </a:extLst>
          </p:cNvPr>
          <p:cNvSpPr>
            <a:spLocks noGrp="1"/>
          </p:cNvSpPr>
          <p:nvPr>
            <p:ph type="title"/>
          </p:nvPr>
        </p:nvSpPr>
        <p:spPr/>
        <p:txBody>
          <a:bodyPr/>
          <a:lstStyle/>
          <a:p>
            <a:r>
              <a:rPr lang="en-US" dirty="0"/>
              <a:t>JSON files</a:t>
            </a:r>
          </a:p>
        </p:txBody>
      </p:sp>
      <p:sp>
        <p:nvSpPr>
          <p:cNvPr id="3" name="Content Placeholder 2">
            <a:extLst>
              <a:ext uri="{FF2B5EF4-FFF2-40B4-BE49-F238E27FC236}">
                <a16:creationId xmlns:a16="http://schemas.microsoft.com/office/drawing/2014/main" id="{1AADA771-966C-40AD-A4B7-3B7D82A580C5}"/>
              </a:ext>
            </a:extLst>
          </p:cNvPr>
          <p:cNvSpPr>
            <a:spLocks noGrp="1"/>
          </p:cNvSpPr>
          <p:nvPr>
            <p:ph idx="1"/>
          </p:nvPr>
        </p:nvSpPr>
        <p:spPr/>
        <p:txBody>
          <a:bodyPr>
            <a:normAutofit lnSpcReduction="10000"/>
          </a:bodyPr>
          <a:lstStyle/>
          <a:p>
            <a:r>
              <a:rPr lang="en-US" dirty="0"/>
              <a:t>The cloud has a standard way of representing this kind of structured data, in a file format called JSON.</a:t>
            </a:r>
          </a:p>
          <a:p>
            <a:endParaRPr lang="en-US" dirty="0"/>
          </a:p>
          <a:p>
            <a:r>
              <a:rPr lang="en-US" dirty="0"/>
              <a:t>It looks like a web page, with text fields, field = “value”;</a:t>
            </a:r>
          </a:p>
          <a:p>
            <a:endParaRPr lang="en-US" dirty="0"/>
          </a:p>
          <a:p>
            <a:r>
              <a:rPr lang="en-US" dirty="0"/>
              <a:t>These can nest, using a simple bracket notation.   You can open a JSON file as a text file, but more often you use a JSON file reader.  It will automatically convert the file into a “collection” of fields (which can also be collections, because JSON allows nested declarations).</a:t>
            </a:r>
          </a:p>
        </p:txBody>
      </p:sp>
      <p:sp>
        <p:nvSpPr>
          <p:cNvPr id="4" name="Footer Placeholder 3">
            <a:extLst>
              <a:ext uri="{FF2B5EF4-FFF2-40B4-BE49-F238E27FC236}">
                <a16:creationId xmlns:a16="http://schemas.microsoft.com/office/drawing/2014/main" id="{35007F37-9CCA-477F-89C7-35D052616C7B}"/>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BC6D033B-283C-40B8-852E-F7AA8B78AE09}"/>
              </a:ext>
            </a:extLst>
          </p:cNvPr>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222753580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Collection Concept</a:t>
            </a:r>
          </a:p>
        </p:txBody>
      </p:sp>
      <p:sp>
        <p:nvSpPr>
          <p:cNvPr id="3" name="Content Placeholder 2"/>
          <p:cNvSpPr>
            <a:spLocks noGrp="1"/>
          </p:cNvSpPr>
          <p:nvPr>
            <p:ph idx="1"/>
          </p:nvPr>
        </p:nvSpPr>
        <p:spPr/>
        <p:txBody>
          <a:bodyPr>
            <a:normAutofit lnSpcReduction="10000"/>
          </a:bodyPr>
          <a:lstStyle/>
          <a:p>
            <a:r>
              <a:rPr lang="en-US" dirty="0"/>
              <a:t>A collection is any kind of list of data that has some form of key for each item.  The value could be a simple value like a number, or a tuple.</a:t>
            </a:r>
          </a:p>
          <a:p>
            <a:br>
              <a:rPr lang="en-US" dirty="0"/>
            </a:br>
            <a:r>
              <a:rPr lang="en-US" dirty="0"/>
              <a:t>Unlike in cloud storage, collections are a programming concept used inside your code.  So the value can also be any form of object, or even another collection!</a:t>
            </a:r>
          </a:p>
          <a:p>
            <a:endParaRPr lang="en-US" dirty="0"/>
          </a:p>
          <a:p>
            <a:r>
              <a:rPr lang="en-US" dirty="0"/>
              <a:t>Now you can think about code that iterates over the (</a:t>
            </a:r>
            <a:r>
              <a:rPr lang="en-US" dirty="0" err="1"/>
              <a:t>key,value</a:t>
            </a:r>
            <a:r>
              <a:rPr lang="en-US" dirty="0"/>
              <a:t>) pairs and even does database-style operations on them!</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332753686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B4C8DD-98ED-4CBD-9077-ABAACF59D21C}"/>
              </a:ext>
            </a:extLst>
          </p:cNvPr>
          <p:cNvSpPr>
            <a:spLocks noGrp="1"/>
          </p:cNvSpPr>
          <p:nvPr>
            <p:ph type="title"/>
          </p:nvPr>
        </p:nvSpPr>
        <p:spPr/>
        <p:txBody>
          <a:bodyPr/>
          <a:lstStyle/>
          <a:p>
            <a:r>
              <a:rPr lang="en-US" dirty="0"/>
              <a:t>What about non-JSON files?</a:t>
            </a:r>
          </a:p>
        </p:txBody>
      </p:sp>
      <p:sp>
        <p:nvSpPr>
          <p:cNvPr id="3" name="Content Placeholder 2">
            <a:extLst>
              <a:ext uri="{FF2B5EF4-FFF2-40B4-BE49-F238E27FC236}">
                <a16:creationId xmlns:a16="http://schemas.microsoft.com/office/drawing/2014/main" id="{90C13F90-56D8-4B27-B54E-ADC5CCC5B7D1}"/>
              </a:ext>
            </a:extLst>
          </p:cNvPr>
          <p:cNvSpPr>
            <a:spLocks noGrp="1"/>
          </p:cNvSpPr>
          <p:nvPr>
            <p:ph idx="1"/>
          </p:nvPr>
        </p:nvSpPr>
        <p:spPr/>
        <p:txBody>
          <a:bodyPr/>
          <a:lstStyle/>
          <a:p>
            <a:r>
              <a:rPr lang="en-US" dirty="0"/>
              <a:t>Many file format can also be treated like collections.  For example, .csv files (spreadsheets in comma-separated form).</a:t>
            </a:r>
          </a:p>
          <a:p>
            <a:endParaRPr lang="en-US" dirty="0"/>
          </a:p>
          <a:p>
            <a:r>
              <a:rPr lang="en-US" dirty="0"/>
              <a:t>Some scanner libraries can deal with many formats all using the same scanner library –  and again, you end up with collections that could perhaps have nested collections (fields that hold a collection).</a:t>
            </a:r>
          </a:p>
          <a:p>
            <a:endParaRPr lang="en-US" dirty="0"/>
          </a:p>
          <a:p>
            <a:r>
              <a:rPr lang="en-US" dirty="0"/>
              <a:t>A collection is like a list where the file itself determines the items and order</a:t>
            </a:r>
          </a:p>
        </p:txBody>
      </p:sp>
      <p:sp>
        <p:nvSpPr>
          <p:cNvPr id="4" name="Footer Placeholder 3">
            <a:extLst>
              <a:ext uri="{FF2B5EF4-FFF2-40B4-BE49-F238E27FC236}">
                <a16:creationId xmlns:a16="http://schemas.microsoft.com/office/drawing/2014/main" id="{2E30B12F-02E5-4454-BBD8-7DB1AE9B5916}"/>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2AAB4395-0E05-4CB8-91F1-D92FF49F09C4}"/>
              </a:ext>
            </a:extLst>
          </p:cNvPr>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400394685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E6B13A-056F-4175-A75C-864404BDB099}"/>
              </a:ext>
            </a:extLst>
          </p:cNvPr>
          <p:cNvSpPr>
            <a:spLocks noGrp="1"/>
          </p:cNvSpPr>
          <p:nvPr>
            <p:ph type="title"/>
          </p:nvPr>
        </p:nvSpPr>
        <p:spPr/>
        <p:txBody>
          <a:bodyPr/>
          <a:lstStyle/>
          <a:p>
            <a:r>
              <a:rPr lang="en-US" dirty="0"/>
              <a:t>Programming Language Concepts</a:t>
            </a:r>
          </a:p>
        </p:txBody>
      </p:sp>
      <p:sp>
        <p:nvSpPr>
          <p:cNvPr id="3" name="Content Placeholder 2">
            <a:extLst>
              <a:ext uri="{FF2B5EF4-FFF2-40B4-BE49-F238E27FC236}">
                <a16:creationId xmlns:a16="http://schemas.microsoft.com/office/drawing/2014/main" id="{1AFBAE22-49C8-4339-9DA4-FB3256B7C019}"/>
              </a:ext>
            </a:extLst>
          </p:cNvPr>
          <p:cNvSpPr>
            <a:spLocks noGrp="1"/>
          </p:cNvSpPr>
          <p:nvPr>
            <p:ph idx="1"/>
          </p:nvPr>
        </p:nvSpPr>
        <p:spPr/>
        <p:txBody>
          <a:bodyPr/>
          <a:lstStyle/>
          <a:p>
            <a:r>
              <a:rPr lang="en-US" dirty="0"/>
              <a:t>Modern object oriented programming languages have outstanding support for the idea of collections of objects.  This is </a:t>
            </a:r>
            <a:r>
              <a:rPr lang="en-US" i="1" dirty="0"/>
              <a:t>not </a:t>
            </a:r>
            <a:r>
              <a:rPr lang="en-US" dirty="0"/>
              <a:t>found in languages that lack object orientation.  But for users of Java, C++, Python with its object features, </a:t>
            </a:r>
            <a:r>
              <a:rPr lang="en-US" dirty="0" err="1"/>
              <a:t>etc</a:t>
            </a:r>
            <a:r>
              <a:rPr lang="en-US" dirty="0"/>
              <a:t>, collections are very easy to access.</a:t>
            </a:r>
          </a:p>
          <a:p>
            <a:endParaRPr lang="en-US" dirty="0"/>
          </a:p>
          <a:p>
            <a:r>
              <a:rPr lang="en-US" dirty="0"/>
              <a:t>A collection is a </a:t>
            </a:r>
            <a:r>
              <a:rPr lang="en-US" i="1" dirty="0"/>
              <a:t>set </a:t>
            </a:r>
            <a:r>
              <a:rPr lang="en-US" dirty="0"/>
              <a:t>type.  You can think of it as a list of elements.</a:t>
            </a:r>
          </a:p>
          <a:p>
            <a:endParaRPr lang="en-US" dirty="0"/>
          </a:p>
          <a:p>
            <a:r>
              <a:rPr lang="en-US" dirty="0"/>
              <a:t>For the cases that arise in the cloud, each element is a key-value pair.</a:t>
            </a:r>
          </a:p>
        </p:txBody>
      </p:sp>
      <p:sp>
        <p:nvSpPr>
          <p:cNvPr id="4" name="Footer Placeholder 3">
            <a:extLst>
              <a:ext uri="{FF2B5EF4-FFF2-40B4-BE49-F238E27FC236}">
                <a16:creationId xmlns:a16="http://schemas.microsoft.com/office/drawing/2014/main" id="{73DEA032-B926-43BC-A7AD-F71D3E11219C}"/>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3A20C1C5-FB18-4BEA-8B28-AD4A0707B116}"/>
              </a:ext>
            </a:extLst>
          </p:cNvPr>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392094540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910A89-2EE1-4C53-AFE0-BB67C9BA59E5}"/>
              </a:ext>
            </a:extLst>
          </p:cNvPr>
          <p:cNvSpPr>
            <a:spLocks noGrp="1"/>
          </p:cNvSpPr>
          <p:nvPr>
            <p:ph type="title"/>
          </p:nvPr>
        </p:nvSpPr>
        <p:spPr/>
        <p:txBody>
          <a:bodyPr/>
          <a:lstStyle/>
          <a:p>
            <a:r>
              <a:rPr lang="en-US" dirty="0"/>
              <a:t>Iterators</a:t>
            </a:r>
          </a:p>
        </p:txBody>
      </p:sp>
      <p:sp>
        <p:nvSpPr>
          <p:cNvPr id="3" name="Content Placeholder 2">
            <a:extLst>
              <a:ext uri="{FF2B5EF4-FFF2-40B4-BE49-F238E27FC236}">
                <a16:creationId xmlns:a16="http://schemas.microsoft.com/office/drawing/2014/main" id="{D3571323-5BE2-42A7-821D-A29D8BD416CD}"/>
              </a:ext>
            </a:extLst>
          </p:cNvPr>
          <p:cNvSpPr>
            <a:spLocks noGrp="1"/>
          </p:cNvSpPr>
          <p:nvPr>
            <p:ph idx="1"/>
          </p:nvPr>
        </p:nvSpPr>
        <p:spPr/>
        <p:txBody>
          <a:bodyPr/>
          <a:lstStyle/>
          <a:p>
            <a:r>
              <a:rPr lang="en-US" dirty="0"/>
              <a:t>Modern object oriented languages allow for loops to scan collections, or subsets of them.  The scan will be in the order of the collection itself.</a:t>
            </a:r>
          </a:p>
          <a:p>
            <a:endParaRPr lang="en-US" dirty="0"/>
          </a:p>
          <a:p>
            <a:r>
              <a:rPr lang="en-US" dirty="0"/>
              <a:t>This is done using an “iterator” object.  Often the syntax hides the object from you if you just plan to scan the entire collection.</a:t>
            </a:r>
          </a:p>
          <a:p>
            <a:endParaRPr lang="en-US" dirty="0"/>
          </a:p>
          <a:p>
            <a:r>
              <a:rPr lang="en-US" dirty="0"/>
              <a:t>An iterator object represents some portion of the collection.  It has a </a:t>
            </a:r>
            <a:r>
              <a:rPr lang="en-US" b="1" dirty="0"/>
              <a:t>begin</a:t>
            </a:r>
            <a:r>
              <a:rPr lang="en-US" dirty="0"/>
              <a:t> point, a </a:t>
            </a:r>
            <a:r>
              <a:rPr lang="en-US" b="1" dirty="0"/>
              <a:t>next</a:t>
            </a:r>
            <a:r>
              <a:rPr lang="en-US" dirty="0"/>
              <a:t> operator, and an </a:t>
            </a:r>
            <a:r>
              <a:rPr lang="en-US" b="1" dirty="0"/>
              <a:t>end</a:t>
            </a:r>
            <a:r>
              <a:rPr lang="en-US" dirty="0"/>
              <a:t> point.</a:t>
            </a:r>
          </a:p>
        </p:txBody>
      </p:sp>
      <p:sp>
        <p:nvSpPr>
          <p:cNvPr id="4" name="Footer Placeholder 3">
            <a:extLst>
              <a:ext uri="{FF2B5EF4-FFF2-40B4-BE49-F238E27FC236}">
                <a16:creationId xmlns:a16="http://schemas.microsoft.com/office/drawing/2014/main" id="{D1ACE8FE-CCCA-4701-9790-77711A9F8813}"/>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4E1A6CF1-478A-482E-816F-81C72A99F1A3}"/>
              </a:ext>
            </a:extLst>
          </p:cNvPr>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26996796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3B4360-C211-42D7-8B92-A8186307E54D}"/>
              </a:ext>
            </a:extLst>
          </p:cNvPr>
          <p:cNvSpPr>
            <a:spLocks noGrp="1"/>
          </p:cNvSpPr>
          <p:nvPr>
            <p:ph type="title"/>
          </p:nvPr>
        </p:nvSpPr>
        <p:spPr/>
        <p:txBody>
          <a:bodyPr/>
          <a:lstStyle/>
          <a:p>
            <a:r>
              <a:rPr lang="en-US" dirty="0"/>
              <a:t>Examples</a:t>
            </a:r>
          </a:p>
        </p:txBody>
      </p:sp>
      <p:sp>
        <p:nvSpPr>
          <p:cNvPr id="3" name="Content Placeholder 2">
            <a:extLst>
              <a:ext uri="{FF2B5EF4-FFF2-40B4-BE49-F238E27FC236}">
                <a16:creationId xmlns:a16="http://schemas.microsoft.com/office/drawing/2014/main" id="{D030179A-9C15-4BED-B664-69AD83A2E142}"/>
              </a:ext>
            </a:extLst>
          </p:cNvPr>
          <p:cNvSpPr>
            <a:spLocks noGrp="1"/>
          </p:cNvSpPr>
          <p:nvPr>
            <p:ph idx="1"/>
          </p:nvPr>
        </p:nvSpPr>
        <p:spPr/>
        <p:txBody>
          <a:bodyPr/>
          <a:lstStyle/>
          <a:p>
            <a:r>
              <a:rPr lang="en-US" dirty="0"/>
              <a:t>My photo meta-data was a table, but I can think of it as a collection of rows, one row per meta-data item.</a:t>
            </a:r>
          </a:p>
          <a:p>
            <a:endParaRPr lang="en-US" dirty="0"/>
          </a:p>
          <a:p>
            <a:r>
              <a:rPr lang="en-US" dirty="0"/>
              <a:t>Every row always has a unique row key.  The value is the row contents: a struct or array or an object with one field per column.</a:t>
            </a:r>
          </a:p>
          <a:p>
            <a:endParaRPr lang="en-US" dirty="0"/>
          </a:p>
          <a:p>
            <a:r>
              <a:rPr lang="en-US" dirty="0"/>
              <a:t>To scan the full row, a for loop will begin with the first row and scan to the last row: </a:t>
            </a:r>
            <a:r>
              <a:rPr lang="en-US" b="1" dirty="0"/>
              <a:t>begin… next… next…. End.</a:t>
            </a:r>
            <a:endParaRPr lang="en-US" dirty="0"/>
          </a:p>
        </p:txBody>
      </p:sp>
      <p:sp>
        <p:nvSpPr>
          <p:cNvPr id="4" name="Footer Placeholder 3">
            <a:extLst>
              <a:ext uri="{FF2B5EF4-FFF2-40B4-BE49-F238E27FC236}">
                <a16:creationId xmlns:a16="http://schemas.microsoft.com/office/drawing/2014/main" id="{91A19A1F-D9AB-4F19-9DB9-9E32509A029E}"/>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D54F2A76-3F91-4951-A25B-83B3D4B855A6}"/>
              </a:ext>
            </a:extLst>
          </p:cNvPr>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363960907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143F73-1C34-496E-A848-C678DA874F4F}"/>
              </a:ext>
            </a:extLst>
          </p:cNvPr>
          <p:cNvSpPr>
            <a:spLocks noGrp="1"/>
          </p:cNvSpPr>
          <p:nvPr>
            <p:ph type="title"/>
          </p:nvPr>
        </p:nvSpPr>
        <p:spPr/>
        <p:txBody>
          <a:bodyPr/>
          <a:lstStyle/>
          <a:p>
            <a:r>
              <a:rPr lang="en-US" dirty="0"/>
              <a:t>Examples</a:t>
            </a:r>
          </a:p>
        </p:txBody>
      </p:sp>
      <p:sp>
        <p:nvSpPr>
          <p:cNvPr id="3" name="Content Placeholder 2">
            <a:extLst>
              <a:ext uri="{FF2B5EF4-FFF2-40B4-BE49-F238E27FC236}">
                <a16:creationId xmlns:a16="http://schemas.microsoft.com/office/drawing/2014/main" id="{49222170-B885-42AE-AD4C-63E9171B6B63}"/>
              </a:ext>
            </a:extLst>
          </p:cNvPr>
          <p:cNvSpPr>
            <a:spLocks noGrp="1"/>
          </p:cNvSpPr>
          <p:nvPr>
            <p:ph idx="1"/>
          </p:nvPr>
        </p:nvSpPr>
        <p:spPr/>
        <p:txBody>
          <a:bodyPr/>
          <a:lstStyle/>
          <a:p>
            <a:r>
              <a:rPr lang="en-US" dirty="0"/>
              <a:t>You would see code like this in C++:</a:t>
            </a:r>
          </a:p>
          <a:p>
            <a:endParaRPr lang="en-US" dirty="0"/>
          </a:p>
          <a:p>
            <a:r>
              <a:rPr lang="en-US" dirty="0"/>
              <a:t>            for(auto row = </a:t>
            </a:r>
            <a:r>
              <a:rPr lang="en-US" dirty="0" err="1"/>
              <a:t>table.begin</a:t>
            </a:r>
            <a:r>
              <a:rPr lang="en-US" dirty="0"/>
              <a:t>(); row = </a:t>
            </a:r>
            <a:r>
              <a:rPr lang="en-US" dirty="0" err="1"/>
              <a:t>row.next</a:t>
            </a:r>
            <a:r>
              <a:rPr lang="en-US" dirty="0"/>
              <a:t>(); row != </a:t>
            </a:r>
            <a:r>
              <a:rPr lang="en-US" dirty="0" err="1"/>
              <a:t>table.end</a:t>
            </a:r>
            <a:r>
              <a:rPr lang="en-US" dirty="0"/>
              <a:t>())</a:t>
            </a:r>
            <a:br>
              <a:rPr lang="en-US" dirty="0"/>
            </a:br>
            <a:r>
              <a:rPr lang="en-US" dirty="0"/>
              <a:t>            {</a:t>
            </a:r>
          </a:p>
          <a:p>
            <a:r>
              <a:rPr lang="en-US" dirty="0"/>
              <a:t>                    </a:t>
            </a:r>
            <a:r>
              <a:rPr lang="en-US" i="1" dirty="0"/>
              <a:t>do something with this row</a:t>
            </a:r>
          </a:p>
          <a:p>
            <a:r>
              <a:rPr lang="en-US" i="1" dirty="0"/>
              <a:t>            }</a:t>
            </a:r>
            <a:endParaRPr lang="en-US" dirty="0"/>
          </a:p>
        </p:txBody>
      </p:sp>
      <p:sp>
        <p:nvSpPr>
          <p:cNvPr id="4" name="Footer Placeholder 3">
            <a:extLst>
              <a:ext uri="{FF2B5EF4-FFF2-40B4-BE49-F238E27FC236}">
                <a16:creationId xmlns:a16="http://schemas.microsoft.com/office/drawing/2014/main" id="{C17B9E28-009A-4C23-963B-789B883C35F8}"/>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6A201E37-FCE7-4508-9784-0CA1B547110A}"/>
              </a:ext>
            </a:extLst>
          </p:cNvPr>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60934224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143F73-1C34-496E-A848-C678DA874F4F}"/>
              </a:ext>
            </a:extLst>
          </p:cNvPr>
          <p:cNvSpPr>
            <a:spLocks noGrp="1"/>
          </p:cNvSpPr>
          <p:nvPr>
            <p:ph type="title"/>
          </p:nvPr>
        </p:nvSpPr>
        <p:spPr/>
        <p:txBody>
          <a:bodyPr/>
          <a:lstStyle/>
          <a:p>
            <a:r>
              <a:rPr lang="en-US" dirty="0"/>
              <a:t>Examples</a:t>
            </a:r>
          </a:p>
        </p:txBody>
      </p:sp>
      <p:sp>
        <p:nvSpPr>
          <p:cNvPr id="3" name="Content Placeholder 2">
            <a:extLst>
              <a:ext uri="{FF2B5EF4-FFF2-40B4-BE49-F238E27FC236}">
                <a16:creationId xmlns:a16="http://schemas.microsoft.com/office/drawing/2014/main" id="{49222170-B885-42AE-AD4C-63E9171B6B63}"/>
              </a:ext>
            </a:extLst>
          </p:cNvPr>
          <p:cNvSpPr>
            <a:spLocks noGrp="1"/>
          </p:cNvSpPr>
          <p:nvPr>
            <p:ph idx="1"/>
          </p:nvPr>
        </p:nvSpPr>
        <p:spPr/>
        <p:txBody>
          <a:bodyPr/>
          <a:lstStyle/>
          <a:p>
            <a:r>
              <a:rPr lang="en-US" dirty="0"/>
              <a:t>You would see code like this in C++:</a:t>
            </a:r>
          </a:p>
          <a:p>
            <a:endParaRPr lang="en-US" dirty="0"/>
          </a:p>
          <a:p>
            <a:r>
              <a:rPr lang="en-US" dirty="0"/>
              <a:t>            for(auto row: table)</a:t>
            </a:r>
            <a:br>
              <a:rPr lang="en-US" dirty="0"/>
            </a:br>
            <a:r>
              <a:rPr lang="en-US" dirty="0"/>
              <a:t>            {</a:t>
            </a:r>
          </a:p>
          <a:p>
            <a:r>
              <a:rPr lang="en-US" dirty="0"/>
              <a:t>                    </a:t>
            </a:r>
            <a:r>
              <a:rPr lang="en-US" i="1" dirty="0"/>
              <a:t>do something with this row</a:t>
            </a:r>
          </a:p>
          <a:p>
            <a:r>
              <a:rPr lang="en-US" i="1" dirty="0"/>
              <a:t>            }</a:t>
            </a:r>
            <a:endParaRPr lang="en-US" dirty="0"/>
          </a:p>
        </p:txBody>
      </p:sp>
      <p:sp>
        <p:nvSpPr>
          <p:cNvPr id="4" name="Footer Placeholder 3">
            <a:extLst>
              <a:ext uri="{FF2B5EF4-FFF2-40B4-BE49-F238E27FC236}">
                <a16:creationId xmlns:a16="http://schemas.microsoft.com/office/drawing/2014/main" id="{C17B9E28-009A-4C23-963B-789B883C35F8}"/>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6A201E37-FCE7-4508-9784-0CA1B547110A}"/>
              </a:ext>
            </a:extLst>
          </p:cNvPr>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1448066334"/>
      </p:ext>
    </p:extLst>
  </p:cSld>
  <p:clrMapOvr>
    <a:masterClrMapping/>
  </p:clrMapOvr>
  <p:transition spd="slow">
    <p:randomBar dir="vert"/>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E73D87-C725-4A08-9BDE-C30A4E395A44}"/>
              </a:ext>
            </a:extLst>
          </p:cNvPr>
          <p:cNvSpPr>
            <a:spLocks noGrp="1"/>
          </p:cNvSpPr>
          <p:nvPr>
            <p:ph type="title"/>
          </p:nvPr>
        </p:nvSpPr>
        <p:spPr/>
        <p:txBody>
          <a:bodyPr/>
          <a:lstStyle/>
          <a:p>
            <a:r>
              <a:rPr lang="en-US" dirty="0"/>
              <a:t>Many cloud storage layers provide iterators as “connectors”</a:t>
            </a:r>
          </a:p>
        </p:txBody>
      </p:sp>
      <p:sp>
        <p:nvSpPr>
          <p:cNvPr id="3" name="Content Placeholder 2">
            <a:extLst>
              <a:ext uri="{FF2B5EF4-FFF2-40B4-BE49-F238E27FC236}">
                <a16:creationId xmlns:a16="http://schemas.microsoft.com/office/drawing/2014/main" id="{F060EAC2-5851-436F-9158-14CF53F9C58B}"/>
              </a:ext>
            </a:extLst>
          </p:cNvPr>
          <p:cNvSpPr>
            <a:spLocks noGrp="1"/>
          </p:cNvSpPr>
          <p:nvPr>
            <p:ph idx="1"/>
          </p:nvPr>
        </p:nvSpPr>
        <p:spPr/>
        <p:txBody>
          <a:bodyPr>
            <a:normAutofit lnSpcReduction="10000"/>
          </a:bodyPr>
          <a:lstStyle/>
          <a:p>
            <a:r>
              <a:rPr lang="en-US" dirty="0"/>
              <a:t>Suppose you have data in a cloud DHT, database, file system, etc.</a:t>
            </a:r>
          </a:p>
          <a:p>
            <a:endParaRPr lang="en-US" dirty="0"/>
          </a:p>
          <a:p>
            <a:r>
              <a:rPr lang="en-US" dirty="0"/>
              <a:t>You can generally access your data by:</a:t>
            </a:r>
          </a:p>
          <a:p>
            <a:pPr>
              <a:buFont typeface="Wingdings" panose="05000000000000000000" pitchFamily="2" charset="2"/>
              <a:buChar char="Ø"/>
            </a:pPr>
            <a:r>
              <a:rPr lang="en-US" dirty="0"/>
              <a:t>  Opening the storage system using a library method that returns an </a:t>
            </a:r>
            <a:br>
              <a:rPr lang="en-US" dirty="0"/>
            </a:br>
            <a:r>
              <a:rPr lang="en-US" dirty="0"/>
              <a:t>    iterator.  By default it will iterate over all of your content in the service.</a:t>
            </a:r>
          </a:p>
          <a:p>
            <a:pPr>
              <a:buFont typeface="Wingdings" panose="05000000000000000000" pitchFamily="2" charset="2"/>
              <a:buChar char="Ø"/>
            </a:pPr>
            <a:r>
              <a:rPr lang="en-US" dirty="0"/>
              <a:t>  Then you can apply a filter to “focus” the iterator on just certain items.</a:t>
            </a:r>
          </a:p>
          <a:p>
            <a:pPr>
              <a:buFont typeface="Wingdings" panose="05000000000000000000" pitchFamily="2" charset="2"/>
              <a:buChar char="Ø"/>
            </a:pPr>
            <a:endParaRPr lang="en-US" dirty="0"/>
          </a:p>
          <a:p>
            <a:pPr marL="0" indent="0">
              <a:buNone/>
            </a:pPr>
            <a:r>
              <a:rPr lang="en-US" dirty="0"/>
              <a:t>A filter will select certain items, but skip others.</a:t>
            </a:r>
          </a:p>
        </p:txBody>
      </p:sp>
      <p:sp>
        <p:nvSpPr>
          <p:cNvPr id="4" name="Footer Placeholder 3">
            <a:extLst>
              <a:ext uri="{FF2B5EF4-FFF2-40B4-BE49-F238E27FC236}">
                <a16:creationId xmlns:a16="http://schemas.microsoft.com/office/drawing/2014/main" id="{B5B0EEB7-8905-4B5E-A1CC-37E65A88EEAE}"/>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9370D77D-76E1-4209-B45E-5625CCAFFD49}"/>
              </a:ext>
            </a:extLst>
          </p:cNvPr>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182498944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143F73-1C34-496E-A848-C678DA874F4F}"/>
              </a:ext>
            </a:extLst>
          </p:cNvPr>
          <p:cNvSpPr>
            <a:spLocks noGrp="1"/>
          </p:cNvSpPr>
          <p:nvPr>
            <p:ph type="title"/>
          </p:nvPr>
        </p:nvSpPr>
        <p:spPr/>
        <p:txBody>
          <a:bodyPr/>
          <a:lstStyle/>
          <a:p>
            <a:r>
              <a:rPr lang="en-US" dirty="0"/>
              <a:t>Examples</a:t>
            </a:r>
          </a:p>
        </p:txBody>
      </p:sp>
      <p:sp>
        <p:nvSpPr>
          <p:cNvPr id="3" name="Content Placeholder 2">
            <a:extLst>
              <a:ext uri="{FF2B5EF4-FFF2-40B4-BE49-F238E27FC236}">
                <a16:creationId xmlns:a16="http://schemas.microsoft.com/office/drawing/2014/main" id="{49222170-B885-42AE-AD4C-63E9171B6B63}"/>
              </a:ext>
            </a:extLst>
          </p:cNvPr>
          <p:cNvSpPr>
            <a:spLocks noGrp="1"/>
          </p:cNvSpPr>
          <p:nvPr>
            <p:ph idx="1"/>
          </p:nvPr>
        </p:nvSpPr>
        <p:spPr/>
        <p:txBody>
          <a:bodyPr>
            <a:normAutofit lnSpcReduction="10000"/>
          </a:bodyPr>
          <a:lstStyle/>
          <a:p>
            <a:r>
              <a:rPr lang="en-US" dirty="0"/>
              <a:t>You would see code like this in C++:</a:t>
            </a:r>
          </a:p>
          <a:p>
            <a:endParaRPr lang="en-US" dirty="0"/>
          </a:p>
          <a:p>
            <a:r>
              <a:rPr lang="en-US" dirty="0"/>
              <a:t>            for(auto row: table) </a:t>
            </a:r>
            <a:br>
              <a:rPr lang="en-US" dirty="0"/>
            </a:br>
            <a:r>
              <a:rPr lang="en-US" dirty="0"/>
              <a:t>            {</a:t>
            </a:r>
            <a:br>
              <a:rPr lang="en-US" dirty="0"/>
            </a:br>
            <a:r>
              <a:rPr lang="en-US" dirty="0"/>
              <a:t>                 if(</a:t>
            </a:r>
            <a:r>
              <a:rPr lang="en-US" dirty="0" err="1"/>
              <a:t>row.cow_id</a:t>
            </a:r>
            <a:r>
              <a:rPr lang="en-US" dirty="0"/>
              <a:t> = 1471)</a:t>
            </a:r>
            <a:br>
              <a:rPr lang="en-US" dirty="0"/>
            </a:br>
            <a:r>
              <a:rPr lang="en-US" dirty="0"/>
              <a:t>                 {</a:t>
            </a:r>
          </a:p>
          <a:p>
            <a:r>
              <a:rPr lang="en-US" dirty="0"/>
              <a:t>                         </a:t>
            </a:r>
            <a:r>
              <a:rPr lang="en-US" i="1" dirty="0"/>
              <a:t>do something with this row</a:t>
            </a:r>
          </a:p>
          <a:p>
            <a:r>
              <a:rPr lang="en-US" i="1" dirty="0"/>
              <a:t>                 }</a:t>
            </a:r>
            <a:br>
              <a:rPr lang="en-US" i="1" dirty="0"/>
            </a:br>
            <a:r>
              <a:rPr lang="en-US" i="1" dirty="0"/>
              <a:t>            }</a:t>
            </a:r>
            <a:endParaRPr lang="en-US" dirty="0"/>
          </a:p>
        </p:txBody>
      </p:sp>
      <p:sp>
        <p:nvSpPr>
          <p:cNvPr id="4" name="Footer Placeholder 3">
            <a:extLst>
              <a:ext uri="{FF2B5EF4-FFF2-40B4-BE49-F238E27FC236}">
                <a16:creationId xmlns:a16="http://schemas.microsoft.com/office/drawing/2014/main" id="{C17B9E28-009A-4C23-963B-789B883C35F8}"/>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6A201E37-FCE7-4508-9784-0CA1B547110A}"/>
              </a:ext>
            </a:extLst>
          </p:cNvPr>
          <p:cNvSpPr>
            <a:spLocks noGrp="1"/>
          </p:cNvSpPr>
          <p:nvPr>
            <p:ph type="sldNum" sz="quarter" idx="12"/>
          </p:nvPr>
        </p:nvSpPr>
        <p:spPr/>
        <p:txBody>
          <a:bodyPr/>
          <a:lstStyle/>
          <a:p>
            <a:fld id="{3C974458-8A97-4835-BF79-1FB6D7856C21}" type="slidenum">
              <a:rPr lang="en-US" smtClean="0"/>
              <a:t>18</a:t>
            </a:fld>
            <a:endParaRPr lang="en-US"/>
          </a:p>
        </p:txBody>
      </p:sp>
    </p:spTree>
    <p:extLst>
      <p:ext uri="{BB962C8B-B14F-4D97-AF65-F5344CB8AC3E}">
        <p14:creationId xmlns:p14="http://schemas.microsoft.com/office/powerpoint/2010/main" val="3992094887"/>
      </p:ext>
    </p:extLst>
  </p:cSld>
  <p:clrMapOvr>
    <a:masterClrMapping/>
  </p:clrMapOvr>
  <p:transition spd="slow">
    <p:randomBar dir="vert"/>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3D81AE-E1A8-48A4-A3ED-15CD1DBBD456}"/>
              </a:ext>
            </a:extLst>
          </p:cNvPr>
          <p:cNvSpPr>
            <a:spLocks noGrp="1"/>
          </p:cNvSpPr>
          <p:nvPr>
            <p:ph type="title"/>
          </p:nvPr>
        </p:nvSpPr>
        <p:spPr/>
        <p:txBody>
          <a:bodyPr/>
          <a:lstStyle/>
          <a:p>
            <a:r>
              <a:rPr lang="en-US" dirty="0"/>
              <a:t>But we can do even better!</a:t>
            </a:r>
          </a:p>
        </p:txBody>
      </p:sp>
      <p:sp>
        <p:nvSpPr>
          <p:cNvPr id="3" name="Content Placeholder 2">
            <a:extLst>
              <a:ext uri="{FF2B5EF4-FFF2-40B4-BE49-F238E27FC236}">
                <a16:creationId xmlns:a16="http://schemas.microsoft.com/office/drawing/2014/main" id="{9C8100ED-6925-4D8C-98A2-0A7A359F6898}"/>
              </a:ext>
            </a:extLst>
          </p:cNvPr>
          <p:cNvSpPr>
            <a:spLocks noGrp="1"/>
          </p:cNvSpPr>
          <p:nvPr>
            <p:ph idx="1"/>
          </p:nvPr>
        </p:nvSpPr>
        <p:spPr/>
        <p:txBody>
          <a:bodyPr>
            <a:normAutofit fontScale="92500" lnSpcReduction="10000"/>
          </a:bodyPr>
          <a:lstStyle/>
          <a:p>
            <a:r>
              <a:rPr lang="en-US" dirty="0"/>
              <a:t>Languages like C++ have built-in libraries that do this form of selection for you, in a few lines of code:</a:t>
            </a:r>
          </a:p>
          <a:p>
            <a:endParaRPr lang="en-US" dirty="0"/>
          </a:p>
          <a:p>
            <a:r>
              <a:rPr lang="en-US" dirty="0"/>
              <a:t>       // … code to connect </a:t>
            </a:r>
            <a:r>
              <a:rPr lang="en-US" dirty="0" err="1"/>
              <a:t>src</a:t>
            </a:r>
            <a:r>
              <a:rPr lang="en-US" dirty="0"/>
              <a:t> to some collection hosted on Azure ….</a:t>
            </a:r>
            <a:br>
              <a:rPr lang="en-US" dirty="0"/>
            </a:br>
            <a:r>
              <a:rPr lang="en-US" dirty="0"/>
              <a:t>       auto </a:t>
            </a:r>
            <a:r>
              <a:rPr lang="en-US" dirty="0" err="1"/>
              <a:t>src</a:t>
            </a:r>
            <a:r>
              <a:rPr lang="en-US" dirty="0"/>
              <a:t> = …;   // details depend on the particular service </a:t>
            </a:r>
          </a:p>
          <a:p>
            <a:r>
              <a:rPr lang="en-US" dirty="0"/>
              <a:t>       // now I can iterate over the collection</a:t>
            </a:r>
          </a:p>
          <a:p>
            <a:r>
              <a:rPr lang="en-US" dirty="0"/>
              <a:t>       auto </a:t>
            </a:r>
            <a:r>
              <a:rPr lang="en-US" dirty="0" err="1"/>
              <a:t>my_rows</a:t>
            </a:r>
            <a:r>
              <a:rPr lang="en-US" dirty="0"/>
              <a:t> = from(</a:t>
            </a:r>
            <a:r>
              <a:rPr lang="en-US" dirty="0" err="1"/>
              <a:t>src</a:t>
            </a:r>
            <a:r>
              <a:rPr lang="en-US" dirty="0"/>
              <a:t>).where([ ](row r) { return </a:t>
            </a:r>
            <a:r>
              <a:rPr lang="en-US" dirty="0" err="1"/>
              <a:t>r.cowid</a:t>
            </a:r>
            <a:r>
              <a:rPr lang="en-US" dirty="0"/>
              <a:t> == 1417 });</a:t>
            </a:r>
          </a:p>
          <a:p>
            <a:endParaRPr lang="en-US" dirty="0"/>
          </a:p>
          <a:p>
            <a:r>
              <a:rPr lang="en-US" dirty="0"/>
              <a:t>The first line binds to the service.  The second scans data.</a:t>
            </a:r>
          </a:p>
        </p:txBody>
      </p:sp>
      <p:sp>
        <p:nvSpPr>
          <p:cNvPr id="4" name="Footer Placeholder 3">
            <a:extLst>
              <a:ext uri="{FF2B5EF4-FFF2-40B4-BE49-F238E27FC236}">
                <a16:creationId xmlns:a16="http://schemas.microsoft.com/office/drawing/2014/main" id="{39940CBB-6FD4-4B0B-AA40-9C2F01A03C34}"/>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D88BAB6B-C684-40B9-8F26-0C070AE2AB20}"/>
              </a:ext>
            </a:extLst>
          </p:cNvPr>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1207262230"/>
      </p:ext>
    </p:extLst>
  </p:cSld>
  <p:clrMapOvr>
    <a:masterClrMapping/>
  </p:clrMapOvr>
  <p:transition spd="slow">
    <p:randomBar dir="vert"/>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3D81AE-E1A8-48A4-A3ED-15CD1DBBD456}"/>
              </a:ext>
            </a:extLst>
          </p:cNvPr>
          <p:cNvSpPr>
            <a:spLocks noGrp="1"/>
          </p:cNvSpPr>
          <p:nvPr>
            <p:ph type="title"/>
          </p:nvPr>
        </p:nvSpPr>
        <p:spPr/>
        <p:txBody>
          <a:bodyPr/>
          <a:lstStyle/>
          <a:p>
            <a:r>
              <a:rPr lang="en-US" dirty="0"/>
              <a:t>But we can do even better!</a:t>
            </a:r>
          </a:p>
        </p:txBody>
      </p:sp>
      <p:sp>
        <p:nvSpPr>
          <p:cNvPr id="3" name="Content Placeholder 2">
            <a:extLst>
              <a:ext uri="{FF2B5EF4-FFF2-40B4-BE49-F238E27FC236}">
                <a16:creationId xmlns:a16="http://schemas.microsoft.com/office/drawing/2014/main" id="{9C8100ED-6925-4D8C-98A2-0A7A359F6898}"/>
              </a:ext>
            </a:extLst>
          </p:cNvPr>
          <p:cNvSpPr>
            <a:spLocks noGrp="1"/>
          </p:cNvSpPr>
          <p:nvPr>
            <p:ph idx="1"/>
          </p:nvPr>
        </p:nvSpPr>
        <p:spPr/>
        <p:txBody>
          <a:bodyPr/>
          <a:lstStyle/>
          <a:p>
            <a:r>
              <a:rPr lang="en-US" dirty="0"/>
              <a:t>… or even more compactly, in a single line:</a:t>
            </a:r>
          </a:p>
          <a:p>
            <a:endParaRPr lang="en-US" dirty="0"/>
          </a:p>
          <a:p>
            <a:r>
              <a:rPr lang="en-US" dirty="0"/>
              <a:t>           auto </a:t>
            </a:r>
            <a:r>
              <a:rPr lang="en-US" dirty="0" err="1"/>
              <a:t>my_rows</a:t>
            </a:r>
            <a:r>
              <a:rPr lang="en-US" dirty="0"/>
              <a:t> = </a:t>
            </a:r>
            <a:r>
              <a:rPr lang="en-US" dirty="0" err="1"/>
              <a:t>table.where</a:t>
            </a:r>
            <a:r>
              <a:rPr lang="en-US" dirty="0"/>
              <a:t>([ ](row r) { return </a:t>
            </a:r>
            <a:r>
              <a:rPr lang="en-US" dirty="0" err="1"/>
              <a:t>r.cowid</a:t>
            </a:r>
            <a:r>
              <a:rPr lang="en-US" dirty="0"/>
              <a:t> == 1417 });</a:t>
            </a:r>
          </a:p>
          <a:p>
            <a:endParaRPr lang="en-US" dirty="0"/>
          </a:p>
          <a:p>
            <a:r>
              <a:rPr lang="en-US" dirty="0"/>
              <a:t>Notice how the select operation is using a C++ lambda that decides, row by row, which rows to include into </a:t>
            </a:r>
            <a:r>
              <a:rPr lang="en-US" dirty="0" err="1"/>
              <a:t>my_rows</a:t>
            </a:r>
            <a:r>
              <a:rPr lang="en-US" dirty="0"/>
              <a:t>.  Here is picks rows r with </a:t>
            </a:r>
            <a:r>
              <a:rPr lang="en-US" dirty="0" err="1"/>
              <a:t>r.cowid</a:t>
            </a:r>
            <a:r>
              <a:rPr lang="en-US" dirty="0"/>
              <a:t> = 1417.</a:t>
            </a:r>
          </a:p>
        </p:txBody>
      </p:sp>
      <p:sp>
        <p:nvSpPr>
          <p:cNvPr id="4" name="Footer Placeholder 3">
            <a:extLst>
              <a:ext uri="{FF2B5EF4-FFF2-40B4-BE49-F238E27FC236}">
                <a16:creationId xmlns:a16="http://schemas.microsoft.com/office/drawing/2014/main" id="{39940CBB-6FD4-4B0B-AA40-9C2F01A03C34}"/>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D88BAB6B-C684-40B9-8F26-0C070AE2AB20}"/>
              </a:ext>
            </a:extLst>
          </p:cNvPr>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174277062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2EAB3729-E4A5-4056-B1BA-8DEA246A0B28}"/>
              </a:ext>
            </a:extLst>
          </p:cNvPr>
          <p:cNvSpPr>
            <a:spLocks noGrp="1"/>
          </p:cNvSpPr>
          <p:nvPr>
            <p:ph type="title"/>
          </p:nvPr>
        </p:nvSpPr>
        <p:spPr/>
        <p:txBody>
          <a:bodyPr/>
          <a:lstStyle/>
          <a:p>
            <a:r>
              <a:rPr lang="en-US" dirty="0"/>
              <a:t>Notice the strange “methods” used here</a:t>
            </a:r>
          </a:p>
        </p:txBody>
      </p:sp>
      <p:sp>
        <p:nvSpPr>
          <p:cNvPr id="5" name="Content Placeholder 4">
            <a:extLst>
              <a:ext uri="{FF2B5EF4-FFF2-40B4-BE49-F238E27FC236}">
                <a16:creationId xmlns:a16="http://schemas.microsoft.com/office/drawing/2014/main" id="{48E8443F-6A37-4CD8-8EEA-57C6C59002AB}"/>
              </a:ext>
            </a:extLst>
          </p:cNvPr>
          <p:cNvSpPr>
            <a:spLocks noGrp="1"/>
          </p:cNvSpPr>
          <p:nvPr>
            <p:ph idx="1"/>
          </p:nvPr>
        </p:nvSpPr>
        <p:spPr/>
        <p:txBody>
          <a:bodyPr>
            <a:normAutofit fontScale="92500"/>
          </a:bodyPr>
          <a:lstStyle/>
          <a:p>
            <a:r>
              <a:rPr lang="en-US" dirty="0"/>
              <a:t>This example used “.where” – an SQL operation.  In fact all of SQL is available!</a:t>
            </a:r>
          </a:p>
          <a:p>
            <a:endParaRPr lang="en-US" dirty="0"/>
          </a:p>
          <a:p>
            <a:r>
              <a:rPr lang="en-US" dirty="0"/>
              <a:t>Collections support a number of these kinds of methods. They tend to come in two flavors: functions that will test an item and return true or false, like where, and functions that transform the whole collection, like count or distinct.</a:t>
            </a:r>
          </a:p>
          <a:p>
            <a:endParaRPr lang="en-US" dirty="0"/>
          </a:p>
          <a:p>
            <a:r>
              <a:rPr lang="en-US" dirty="0"/>
              <a:t>The true/false ones are usually employed to select a subset of items without changing them.  The transformer functions create a new collection (perhaps just one element) from an input collection.</a:t>
            </a:r>
          </a:p>
        </p:txBody>
      </p:sp>
      <p:sp>
        <p:nvSpPr>
          <p:cNvPr id="2" name="Footer Placeholder 1">
            <a:extLst>
              <a:ext uri="{FF2B5EF4-FFF2-40B4-BE49-F238E27FC236}">
                <a16:creationId xmlns:a16="http://schemas.microsoft.com/office/drawing/2014/main" id="{20BB164A-4897-402F-9B4A-1E01C949B90A}"/>
              </a:ext>
            </a:extLst>
          </p:cNvPr>
          <p:cNvSpPr>
            <a:spLocks noGrp="1"/>
          </p:cNvSpPr>
          <p:nvPr>
            <p:ph type="ftr" sz="quarter" idx="11"/>
          </p:nvPr>
        </p:nvSpPr>
        <p:spPr/>
        <p:txBody>
          <a:bodyPr/>
          <a:lstStyle/>
          <a:p>
            <a:r>
              <a:rPr lang="en-US"/>
              <a:t>http://www.cs.cornell.edu/courses/cs5412/2021sp</a:t>
            </a:r>
          </a:p>
        </p:txBody>
      </p:sp>
      <p:sp>
        <p:nvSpPr>
          <p:cNvPr id="3" name="Slide Number Placeholder 2">
            <a:extLst>
              <a:ext uri="{FF2B5EF4-FFF2-40B4-BE49-F238E27FC236}">
                <a16:creationId xmlns:a16="http://schemas.microsoft.com/office/drawing/2014/main" id="{71DFB8C2-3705-4B1C-B34E-4FA1B1FDB36F}"/>
              </a:ext>
            </a:extLst>
          </p:cNvPr>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198078947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FF160B-EC8E-4014-9254-086E605BB66F}"/>
              </a:ext>
            </a:extLst>
          </p:cNvPr>
          <p:cNvSpPr>
            <a:spLocks noGrp="1"/>
          </p:cNvSpPr>
          <p:nvPr>
            <p:ph type="title"/>
          </p:nvPr>
        </p:nvSpPr>
        <p:spPr/>
        <p:txBody>
          <a:bodyPr/>
          <a:lstStyle/>
          <a:p>
            <a:r>
              <a:rPr lang="en-US" dirty="0"/>
              <a:t>LINQ examples</a:t>
            </a:r>
          </a:p>
        </p:txBody>
      </p:sp>
      <p:sp>
        <p:nvSpPr>
          <p:cNvPr id="7" name="Content Placeholder 6">
            <a:extLst>
              <a:ext uri="{FF2B5EF4-FFF2-40B4-BE49-F238E27FC236}">
                <a16:creationId xmlns:a16="http://schemas.microsoft.com/office/drawing/2014/main" id="{0B9E2DD6-1896-44F8-8BA5-2CC2DB92066D}"/>
              </a:ext>
            </a:extLst>
          </p:cNvPr>
          <p:cNvSpPr>
            <a:spLocks noGrp="1"/>
          </p:cNvSpPr>
          <p:nvPr>
            <p:ph idx="1"/>
          </p:nvPr>
        </p:nvSpPr>
        <p:spPr/>
        <p:txBody>
          <a:bodyPr/>
          <a:lstStyle/>
          <a:p>
            <a:r>
              <a:rPr lang="en-US" dirty="0"/>
              <a:t>Things to notice:</a:t>
            </a:r>
          </a:p>
          <a:p>
            <a:r>
              <a:rPr lang="en-US" dirty="0"/>
              <a:t>- Code is very “succinct”</a:t>
            </a:r>
          </a:p>
          <a:p>
            <a:r>
              <a:rPr lang="en-US" dirty="0"/>
              <a:t>- Lots of use of lambdas</a:t>
            </a:r>
          </a:p>
          <a:p>
            <a:r>
              <a:rPr lang="en-US" dirty="0"/>
              <a:t>- Very powerful</a:t>
            </a:r>
          </a:p>
          <a:p>
            <a:r>
              <a:rPr lang="en-US" dirty="0"/>
              <a:t>- Mixes with normal C++</a:t>
            </a:r>
            <a:br>
              <a:rPr lang="en-US" dirty="0"/>
            </a:br>
            <a:r>
              <a:rPr lang="en-US" dirty="0"/>
              <a:t>(in fact, is a C++ library)</a:t>
            </a:r>
          </a:p>
        </p:txBody>
      </p:sp>
      <p:sp>
        <p:nvSpPr>
          <p:cNvPr id="4" name="Footer Placeholder 3">
            <a:extLst>
              <a:ext uri="{FF2B5EF4-FFF2-40B4-BE49-F238E27FC236}">
                <a16:creationId xmlns:a16="http://schemas.microsoft.com/office/drawing/2014/main" id="{C0FEEC22-AA57-475E-92E1-61FB7E5D4CF8}"/>
              </a:ext>
            </a:extLst>
          </p:cNvPr>
          <p:cNvSpPr>
            <a:spLocks noGrp="1"/>
          </p:cNvSpPr>
          <p:nvPr>
            <p:ph type="ftr" sz="quarter" idx="11"/>
          </p:nvPr>
        </p:nvSpPr>
        <p:spPr/>
        <p:txBody>
          <a:bodyPr/>
          <a:lstStyle/>
          <a:p>
            <a:r>
              <a:rPr lang="en-US"/>
              <a:t>Cornell CS4414 - Fall 2020.</a:t>
            </a:r>
          </a:p>
        </p:txBody>
      </p:sp>
      <p:sp>
        <p:nvSpPr>
          <p:cNvPr id="5" name="Slide Number Placeholder 4">
            <a:extLst>
              <a:ext uri="{FF2B5EF4-FFF2-40B4-BE49-F238E27FC236}">
                <a16:creationId xmlns:a16="http://schemas.microsoft.com/office/drawing/2014/main" id="{FD31386C-39FC-4701-A757-32908A521D0C}"/>
              </a:ext>
            </a:extLst>
          </p:cNvPr>
          <p:cNvSpPr>
            <a:spLocks noGrp="1"/>
          </p:cNvSpPr>
          <p:nvPr>
            <p:ph type="sldNum" sz="quarter" idx="12"/>
          </p:nvPr>
        </p:nvSpPr>
        <p:spPr/>
        <p:txBody>
          <a:bodyPr/>
          <a:lstStyle/>
          <a:p>
            <a:fld id="{6547F9EC-0141-428E-9624-21FD351CB832}" type="slidenum">
              <a:rPr lang="en-US" smtClean="0"/>
              <a:t>22</a:t>
            </a:fld>
            <a:endParaRPr lang="en-US"/>
          </a:p>
        </p:txBody>
      </p:sp>
      <p:sp>
        <p:nvSpPr>
          <p:cNvPr id="6" name="Rectangle 5">
            <a:extLst>
              <a:ext uri="{FF2B5EF4-FFF2-40B4-BE49-F238E27FC236}">
                <a16:creationId xmlns:a16="http://schemas.microsoft.com/office/drawing/2014/main" id="{1AAEB18F-F53D-44BC-B010-5621447C9B61}"/>
              </a:ext>
            </a:extLst>
          </p:cNvPr>
          <p:cNvSpPr/>
          <p:nvPr/>
        </p:nvSpPr>
        <p:spPr>
          <a:xfrm>
            <a:off x="6093125" y="954048"/>
            <a:ext cx="6082684" cy="5078313"/>
          </a:xfrm>
          <a:prstGeom prst="rect">
            <a:avLst/>
          </a:prstGeom>
          <a:solidFill>
            <a:srgbClr val="FFFF00"/>
          </a:solidFill>
        </p:spPr>
        <p:txBody>
          <a:bodyPr wrap="square">
            <a:spAutoFit/>
          </a:bodyPr>
          <a:lstStyle/>
          <a:p>
            <a:r>
              <a:rPr lang="en-US" b="1" i="1" dirty="0">
                <a:solidFill>
                  <a:srgbClr val="0070C0"/>
                </a:solidFill>
              </a:rPr>
              <a:t>Double the odd numbers, then keep those in the range [3,11]:</a:t>
            </a:r>
            <a:endParaRPr lang="en-US" b="1" dirty="0">
              <a:solidFill>
                <a:srgbClr val="0070C0"/>
              </a:solidFill>
            </a:endParaRPr>
          </a:p>
          <a:p>
            <a:r>
              <a:rPr lang="en-US" b="1" dirty="0"/>
              <a:t>int </a:t>
            </a:r>
            <a:r>
              <a:rPr lang="en-US" b="1" dirty="0" err="1"/>
              <a:t>src</a:t>
            </a:r>
            <a:r>
              <a:rPr lang="en-US" b="1" dirty="0"/>
              <a:t>[] = {1, 2, 3, 4, 5, 6, 7, 8};</a:t>
            </a:r>
          </a:p>
          <a:p>
            <a:r>
              <a:rPr lang="en-US" b="1" dirty="0"/>
              <a:t>auto </a:t>
            </a:r>
            <a:r>
              <a:rPr lang="en-US" b="1" dirty="0" err="1"/>
              <a:t>dst</a:t>
            </a:r>
            <a:r>
              <a:rPr lang="en-US" b="1" dirty="0"/>
              <a:t> = from(</a:t>
            </a:r>
            <a:r>
              <a:rPr lang="en-US" b="1" dirty="0" err="1"/>
              <a:t>src</a:t>
            </a:r>
            <a:r>
              <a:rPr lang="en-US" b="1" dirty="0"/>
              <a:t>)</a:t>
            </a:r>
            <a:br>
              <a:rPr lang="en-US" b="1" dirty="0"/>
            </a:br>
            <a:r>
              <a:rPr lang="en-US" b="1" dirty="0"/>
              <a:t>         .where( [](int a) { return a % 2 == 1; })  // 1, 3, 5, 7</a:t>
            </a:r>
            <a:br>
              <a:rPr lang="en-US" b="1" dirty="0"/>
            </a:br>
            <a:r>
              <a:rPr lang="en-US" b="1" dirty="0"/>
              <a:t>         .select([](int a) { return a * 2; })               // 2, 6, 10, 14</a:t>
            </a:r>
          </a:p>
          <a:p>
            <a:r>
              <a:rPr lang="en-US" b="1" dirty="0"/>
              <a:t>         .where( [](int a) { return a &gt; 2 &amp;&amp; a &lt; 12; }) // 6, 10</a:t>
            </a:r>
          </a:p>
          <a:p>
            <a:r>
              <a:rPr lang="en-US" b="1" dirty="0"/>
              <a:t>         .</a:t>
            </a:r>
            <a:r>
              <a:rPr lang="en-US" b="1" dirty="0" err="1"/>
              <a:t>toStdVector</a:t>
            </a:r>
            <a:r>
              <a:rPr lang="en-US" b="1" dirty="0"/>
              <a:t>();     // </a:t>
            </a:r>
            <a:r>
              <a:rPr lang="en-US" b="1" dirty="0" err="1"/>
              <a:t>dst</a:t>
            </a:r>
            <a:r>
              <a:rPr lang="en-US" b="1" dirty="0"/>
              <a:t> will be a std::vector with 6, 10</a:t>
            </a:r>
          </a:p>
          <a:p>
            <a:endParaRPr lang="en-US" b="1" dirty="0"/>
          </a:p>
          <a:p>
            <a:r>
              <a:rPr lang="en-US" b="1" i="1" dirty="0">
                <a:solidFill>
                  <a:srgbClr val="0070C0"/>
                </a:solidFill>
              </a:rPr>
              <a:t>Order descending all the distinct numbers from an array of integers, transform them into strings and print the result.</a:t>
            </a:r>
            <a:endParaRPr lang="en-US" b="1" dirty="0">
              <a:solidFill>
                <a:srgbClr val="0070C0"/>
              </a:solidFill>
            </a:endParaRPr>
          </a:p>
          <a:p>
            <a:r>
              <a:rPr lang="en-US" b="1" dirty="0"/>
              <a:t>int numbers[] = {3, 1, 4, 1, 5, 9, 2, 6};</a:t>
            </a:r>
          </a:p>
          <a:p>
            <a:r>
              <a:rPr lang="en-US" b="1" dirty="0"/>
              <a:t>auto result = from(numbers)</a:t>
            </a:r>
          </a:p>
          <a:p>
            <a:r>
              <a:rPr lang="en-US" b="1" dirty="0"/>
              <a:t>           . distinct()</a:t>
            </a:r>
          </a:p>
          <a:p>
            <a:r>
              <a:rPr lang="en-US" b="1" dirty="0"/>
              <a:t>           . </a:t>
            </a:r>
            <a:r>
              <a:rPr lang="en-US" b="1" dirty="0" err="1"/>
              <a:t>orderby_descending</a:t>
            </a:r>
            <a:r>
              <a:rPr lang="en-US" b="1" dirty="0"/>
              <a:t>([](int i) {return i;})</a:t>
            </a:r>
          </a:p>
          <a:p>
            <a:r>
              <a:rPr lang="en-US" b="1" dirty="0"/>
              <a:t>           . select([](int i){std::</a:t>
            </a:r>
            <a:r>
              <a:rPr lang="en-US" b="1" dirty="0" err="1"/>
              <a:t>stringstream</a:t>
            </a:r>
            <a:r>
              <a:rPr lang="en-US" b="1" dirty="0"/>
              <a:t> s; s&lt;&lt;i; return </a:t>
            </a:r>
            <a:r>
              <a:rPr lang="en-US" b="1" dirty="0" err="1"/>
              <a:t>s.str</a:t>
            </a:r>
            <a:r>
              <a:rPr lang="en-US" b="1" dirty="0"/>
              <a:t>();})</a:t>
            </a:r>
          </a:p>
          <a:p>
            <a:r>
              <a:rPr lang="en-US" b="1" dirty="0"/>
              <a:t>           . </a:t>
            </a:r>
            <a:r>
              <a:rPr lang="en-US" b="1" dirty="0" err="1"/>
              <a:t>toStdVector</a:t>
            </a:r>
            <a:r>
              <a:rPr lang="en-US" b="1" dirty="0"/>
              <a:t>();</a:t>
            </a:r>
          </a:p>
          <a:p>
            <a:r>
              <a:rPr lang="en-US" b="1" dirty="0"/>
              <a:t>for(auto i : result)</a:t>
            </a:r>
          </a:p>
          <a:p>
            <a:r>
              <a:rPr lang="en-US" b="1" dirty="0"/>
              <a:t>    std::</a:t>
            </a:r>
            <a:r>
              <a:rPr lang="en-US" b="1" dirty="0" err="1"/>
              <a:t>cout</a:t>
            </a:r>
            <a:r>
              <a:rPr lang="en-US" b="1" dirty="0"/>
              <a:t> &lt;&lt; i &lt;&lt; std::</a:t>
            </a:r>
            <a:r>
              <a:rPr lang="en-US" b="1" dirty="0" err="1"/>
              <a:t>endl</a:t>
            </a:r>
            <a:r>
              <a:rPr lang="en-US" b="1" dirty="0"/>
              <a:t>;</a:t>
            </a:r>
          </a:p>
        </p:txBody>
      </p:sp>
      <p:sp>
        <p:nvSpPr>
          <p:cNvPr id="3" name="Rectangle 2">
            <a:extLst>
              <a:ext uri="{FF2B5EF4-FFF2-40B4-BE49-F238E27FC236}">
                <a16:creationId xmlns:a16="http://schemas.microsoft.com/office/drawing/2014/main" id="{893B98A6-1340-4A10-9FD6-D5B181DA845C}"/>
              </a:ext>
            </a:extLst>
          </p:cNvPr>
          <p:cNvSpPr/>
          <p:nvPr/>
        </p:nvSpPr>
        <p:spPr>
          <a:xfrm>
            <a:off x="181737" y="6423198"/>
            <a:ext cx="4918334" cy="369332"/>
          </a:xfrm>
          <a:prstGeom prst="rect">
            <a:avLst/>
          </a:prstGeom>
          <a:solidFill>
            <a:srgbClr val="FFFF00"/>
          </a:solidFill>
        </p:spPr>
        <p:txBody>
          <a:bodyPr wrap="none">
            <a:spAutoFit/>
          </a:bodyPr>
          <a:lstStyle/>
          <a:p>
            <a:r>
              <a:rPr lang="en-US" b="1" dirty="0">
                <a:solidFill>
                  <a:srgbClr val="C00000"/>
                </a:solidFill>
              </a:rPr>
              <a:t>Visit </a:t>
            </a:r>
            <a:r>
              <a:rPr lang="en-US" b="1" dirty="0" err="1">
                <a:solidFill>
                  <a:srgbClr val="C00000"/>
                </a:solidFill>
                <a:hlinkClick r:id="rId2">
                  <a:extLst>
                    <a:ext uri="{A12FA001-AC4F-418D-AE19-62706E023703}">
                      <ahyp:hlinkClr xmlns:ahyp="http://schemas.microsoft.com/office/drawing/2018/hyperlinkcolor" val="tx"/>
                    </a:ext>
                  </a:extLst>
                </a:hlinkClick>
              </a:rPr>
              <a:t>boolinq</a:t>
            </a:r>
            <a:r>
              <a:rPr lang="en-US" b="1" dirty="0">
                <a:solidFill>
                  <a:srgbClr val="C00000"/>
                </a:solidFill>
                <a:hlinkClick r:id="rId2">
                  <a:extLst>
                    <a:ext uri="{A12FA001-AC4F-418D-AE19-62706E023703}">
                      <ahyp:hlinkClr xmlns:ahyp="http://schemas.microsoft.com/office/drawing/2018/hyperlinkcolor" val="tx"/>
                    </a:ext>
                  </a:extLst>
                </a:hlinkClick>
              </a:rPr>
              <a:t> on GitHub </a:t>
            </a:r>
            <a:r>
              <a:rPr lang="en-US" b="1" dirty="0">
                <a:solidFill>
                  <a:srgbClr val="C00000"/>
                </a:solidFill>
              </a:rPr>
              <a:t>to download, learn more</a:t>
            </a:r>
          </a:p>
        </p:txBody>
      </p:sp>
    </p:spTree>
    <p:extLst>
      <p:ext uri="{BB962C8B-B14F-4D97-AF65-F5344CB8AC3E}">
        <p14:creationId xmlns:p14="http://schemas.microsoft.com/office/powerpoint/2010/main" val="308828466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9D7F6D-542D-4AD6-9C00-875DEC3599A3}"/>
              </a:ext>
            </a:extLst>
          </p:cNvPr>
          <p:cNvSpPr>
            <a:spLocks noGrp="1"/>
          </p:cNvSpPr>
          <p:nvPr>
            <p:ph type="title"/>
          </p:nvPr>
        </p:nvSpPr>
        <p:spPr/>
        <p:txBody>
          <a:bodyPr/>
          <a:lstStyle/>
          <a:p>
            <a:r>
              <a:rPr lang="en-US" dirty="0"/>
              <a:t>Example with structs</a:t>
            </a:r>
          </a:p>
        </p:txBody>
      </p:sp>
      <p:sp>
        <p:nvSpPr>
          <p:cNvPr id="3" name="Content Placeholder 2">
            <a:extLst>
              <a:ext uri="{FF2B5EF4-FFF2-40B4-BE49-F238E27FC236}">
                <a16:creationId xmlns:a16="http://schemas.microsoft.com/office/drawing/2014/main" id="{8034CF56-5918-470A-9D66-8D5B112C6D20}"/>
              </a:ext>
            </a:extLst>
          </p:cNvPr>
          <p:cNvSpPr>
            <a:spLocks noGrp="1"/>
          </p:cNvSpPr>
          <p:nvPr>
            <p:ph idx="1"/>
          </p:nvPr>
        </p:nvSpPr>
        <p:spPr>
          <a:xfrm>
            <a:off x="836762" y="2286000"/>
            <a:ext cx="10829056" cy="4023360"/>
          </a:xfrm>
          <a:solidFill>
            <a:srgbClr val="FFFF00"/>
          </a:solidFill>
        </p:spPr>
        <p:txBody>
          <a:bodyPr>
            <a:normAutofit/>
          </a:bodyPr>
          <a:lstStyle/>
          <a:p>
            <a:r>
              <a:rPr lang="en-US" sz="1800" b="1" i="1" dirty="0">
                <a:solidFill>
                  <a:srgbClr val="0070C0"/>
                </a:solidFill>
              </a:rPr>
              <a:t>In a list of friends, find the subset who are under age 18, order them by age, then return their names.</a:t>
            </a:r>
            <a:endParaRPr lang="en-US" sz="1800" b="1" dirty="0">
              <a:solidFill>
                <a:srgbClr val="0070C0"/>
              </a:solidFill>
            </a:endParaRPr>
          </a:p>
          <a:p>
            <a:r>
              <a:rPr lang="en-US" sz="1800" b="1" dirty="0"/>
              <a:t>struct Friends { std::string name; int age; };</a:t>
            </a:r>
          </a:p>
          <a:p>
            <a:r>
              <a:rPr lang="en-US" sz="1800" b="1" dirty="0"/>
              <a:t>Friends </a:t>
            </a:r>
            <a:r>
              <a:rPr lang="en-US" sz="1800" b="1" dirty="0" err="1"/>
              <a:t>src</a:t>
            </a:r>
            <a:r>
              <a:rPr lang="en-US" sz="1800" b="1" dirty="0"/>
              <a:t>[] = {</a:t>
            </a:r>
            <a:br>
              <a:rPr lang="en-US" sz="1800" b="1" dirty="0"/>
            </a:br>
            <a:r>
              <a:rPr lang="en-US" sz="1800" b="1" dirty="0"/>
              <a:t>    {“Kevin”, 14}, {“Anton”, 18}, {“Agata”, 17}, “Saman”, 20}, {“Alice”, 15}, </a:t>
            </a:r>
            <a:br>
              <a:rPr lang="en-US" sz="1800" b="1" dirty="0"/>
            </a:br>
            <a:r>
              <a:rPr lang="en-US" sz="1800" b="1" dirty="0"/>
              <a:t>};</a:t>
            </a:r>
          </a:p>
          <a:p>
            <a:r>
              <a:rPr lang="en-US" sz="1800" b="1" dirty="0"/>
              <a:t>auto </a:t>
            </a:r>
            <a:r>
              <a:rPr lang="en-US" sz="1800" b="1" dirty="0" err="1"/>
              <a:t>dst</a:t>
            </a:r>
            <a:r>
              <a:rPr lang="en-US" sz="1800" b="1" dirty="0"/>
              <a:t> = from(</a:t>
            </a:r>
            <a:r>
              <a:rPr lang="en-US" sz="1800" b="1" dirty="0" err="1"/>
              <a:t>src</a:t>
            </a:r>
            <a:r>
              <a:rPr lang="en-US" sz="1800" b="1" dirty="0"/>
              <a:t>).where([](const Friends &amp; who) { return </a:t>
            </a:r>
            <a:r>
              <a:rPr lang="en-US" sz="1800" b="1" dirty="0" err="1"/>
              <a:t>who.age</a:t>
            </a:r>
            <a:r>
              <a:rPr lang="en-US" sz="1800" b="1" dirty="0"/>
              <a:t> &lt; 18; })</a:t>
            </a:r>
            <a:br>
              <a:rPr lang="en-US" sz="1800" b="1" dirty="0"/>
            </a:br>
            <a:r>
              <a:rPr lang="en-US" sz="1800" b="1" dirty="0"/>
              <a:t>                    .</a:t>
            </a:r>
            <a:r>
              <a:rPr lang="en-US" sz="1800" b="1" dirty="0" err="1"/>
              <a:t>orderBy</a:t>
            </a:r>
            <a:r>
              <a:rPr lang="en-US" sz="1800" b="1" dirty="0"/>
              <a:t>([](const Friends &amp; who) { return </a:t>
            </a:r>
            <a:r>
              <a:rPr lang="en-US" sz="1800" b="1" dirty="0" err="1"/>
              <a:t>who.age</a:t>
            </a:r>
            <a:r>
              <a:rPr lang="en-US" sz="1800" b="1" dirty="0"/>
              <a:t>; })</a:t>
            </a:r>
            <a:br>
              <a:rPr lang="en-US" sz="1800" b="1" dirty="0"/>
            </a:br>
            <a:r>
              <a:rPr lang="en-US" sz="1800" b="1" dirty="0"/>
              <a:t>                    .select( [](const Friends &amp; who) { return who.name; })</a:t>
            </a:r>
            <a:br>
              <a:rPr lang="en-US" sz="1800" b="1" dirty="0"/>
            </a:br>
            <a:r>
              <a:rPr lang="en-US" sz="1800" b="1" dirty="0"/>
              <a:t>                    .</a:t>
            </a:r>
            <a:r>
              <a:rPr lang="en-US" sz="1800" b="1" dirty="0" err="1"/>
              <a:t>toStdVector</a:t>
            </a:r>
            <a:r>
              <a:rPr lang="en-US" sz="1800" b="1" dirty="0"/>
              <a:t>();</a:t>
            </a:r>
          </a:p>
          <a:p>
            <a:r>
              <a:rPr lang="en-US" sz="1800" b="1" dirty="0"/>
              <a:t>// </a:t>
            </a:r>
            <a:r>
              <a:rPr lang="en-US" sz="1800" b="1" dirty="0" err="1"/>
              <a:t>dst</a:t>
            </a:r>
            <a:r>
              <a:rPr lang="en-US" sz="1800" b="1" dirty="0"/>
              <a:t> type: std::vector&lt;:string&gt;…  items: “Kevin”, “Agata”, “Alice”</a:t>
            </a:r>
          </a:p>
        </p:txBody>
      </p:sp>
      <p:sp>
        <p:nvSpPr>
          <p:cNvPr id="4" name="Footer Placeholder 3">
            <a:extLst>
              <a:ext uri="{FF2B5EF4-FFF2-40B4-BE49-F238E27FC236}">
                <a16:creationId xmlns:a16="http://schemas.microsoft.com/office/drawing/2014/main" id="{B6392241-EEF5-4BF4-AF58-1FD0C4BE135F}"/>
              </a:ext>
            </a:extLst>
          </p:cNvPr>
          <p:cNvSpPr>
            <a:spLocks noGrp="1"/>
          </p:cNvSpPr>
          <p:nvPr>
            <p:ph type="ftr" sz="quarter" idx="11"/>
          </p:nvPr>
        </p:nvSpPr>
        <p:spPr/>
        <p:txBody>
          <a:bodyPr/>
          <a:lstStyle/>
          <a:p>
            <a:r>
              <a:rPr lang="en-US"/>
              <a:t>Cornell CS4414 - Fall 2020.</a:t>
            </a:r>
          </a:p>
        </p:txBody>
      </p:sp>
      <p:sp>
        <p:nvSpPr>
          <p:cNvPr id="5" name="Slide Number Placeholder 4">
            <a:extLst>
              <a:ext uri="{FF2B5EF4-FFF2-40B4-BE49-F238E27FC236}">
                <a16:creationId xmlns:a16="http://schemas.microsoft.com/office/drawing/2014/main" id="{818D523A-D763-45D5-807D-F2EC0CB1CCD8}"/>
              </a:ext>
            </a:extLst>
          </p:cNvPr>
          <p:cNvSpPr>
            <a:spLocks noGrp="1"/>
          </p:cNvSpPr>
          <p:nvPr>
            <p:ph type="sldNum" sz="quarter" idx="12"/>
          </p:nvPr>
        </p:nvSpPr>
        <p:spPr/>
        <p:txBody>
          <a:bodyPr/>
          <a:lstStyle/>
          <a:p>
            <a:fld id="{6547F9EC-0141-428E-9624-21FD351CB832}" type="slidenum">
              <a:rPr lang="en-US" smtClean="0"/>
              <a:pPr/>
              <a:t>23</a:t>
            </a:fld>
            <a:endParaRPr lang="en-US"/>
          </a:p>
        </p:txBody>
      </p:sp>
    </p:spTree>
    <p:extLst>
      <p:ext uri="{BB962C8B-B14F-4D97-AF65-F5344CB8AC3E}">
        <p14:creationId xmlns:p14="http://schemas.microsoft.com/office/powerpoint/2010/main" val="281105991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9D7F6D-542D-4AD6-9C00-875DEC3599A3}"/>
              </a:ext>
            </a:extLst>
          </p:cNvPr>
          <p:cNvSpPr>
            <a:spLocks noGrp="1"/>
          </p:cNvSpPr>
          <p:nvPr>
            <p:ph type="title"/>
          </p:nvPr>
        </p:nvSpPr>
        <p:spPr/>
        <p:txBody>
          <a:bodyPr/>
          <a:lstStyle/>
          <a:p>
            <a:r>
              <a:rPr lang="en-US" dirty="0"/>
              <a:t>Example with Strings</a:t>
            </a:r>
          </a:p>
        </p:txBody>
      </p:sp>
      <p:sp>
        <p:nvSpPr>
          <p:cNvPr id="3" name="Content Placeholder 2">
            <a:extLst>
              <a:ext uri="{FF2B5EF4-FFF2-40B4-BE49-F238E27FC236}">
                <a16:creationId xmlns:a16="http://schemas.microsoft.com/office/drawing/2014/main" id="{8034CF56-5918-470A-9D66-8D5B112C6D20}"/>
              </a:ext>
            </a:extLst>
          </p:cNvPr>
          <p:cNvSpPr>
            <a:spLocks noGrp="1"/>
          </p:cNvSpPr>
          <p:nvPr>
            <p:ph idx="1"/>
          </p:nvPr>
        </p:nvSpPr>
        <p:spPr>
          <a:solidFill>
            <a:srgbClr val="FFFF00"/>
          </a:solidFill>
        </p:spPr>
        <p:txBody>
          <a:bodyPr>
            <a:normAutofit lnSpcReduction="10000"/>
          </a:bodyPr>
          <a:lstStyle/>
          <a:p>
            <a:r>
              <a:rPr lang="en-US" sz="1800" b="1" i="1" dirty="0">
                <a:solidFill>
                  <a:srgbClr val="0070C0"/>
                </a:solidFill>
              </a:rPr>
              <a:t>In a list of text messages, count the number of messages to Dennis by sender:</a:t>
            </a:r>
            <a:endParaRPr lang="en-US" sz="1800" b="1" dirty="0">
              <a:solidFill>
                <a:srgbClr val="0070C0"/>
              </a:solidFill>
            </a:endParaRPr>
          </a:p>
          <a:p>
            <a:r>
              <a:rPr lang="en-US" sz="1800" b="1" dirty="0"/>
              <a:t>struct Message {  std::string </a:t>
            </a:r>
            <a:r>
              <a:rPr lang="en-US" sz="1800" b="1" dirty="0" err="1"/>
              <a:t>PhoneA</a:t>
            </a:r>
            <a:r>
              <a:rPr lang="en-US" sz="1800" b="1" dirty="0"/>
              <a:t>; std::string </a:t>
            </a:r>
            <a:r>
              <a:rPr lang="en-US" sz="1800" b="1" dirty="0" err="1"/>
              <a:t>PhoneB</a:t>
            </a:r>
            <a:r>
              <a:rPr lang="en-US" sz="1800" b="1" dirty="0"/>
              <a:t>;  std::string Text;  };</a:t>
            </a:r>
          </a:p>
          <a:p>
            <a:r>
              <a:rPr lang="en-US" sz="1800" b="1" dirty="0"/>
              <a:t>Message messages[] = {</a:t>
            </a:r>
            <a:br>
              <a:rPr lang="en-US" sz="1800" b="1" dirty="0"/>
            </a:br>
            <a:r>
              <a:rPr lang="en-US" sz="1800" b="1" dirty="0"/>
              <a:t>    {“Anton”,  “Troll”, “Hello, friend!”}, </a:t>
            </a:r>
            <a:br>
              <a:rPr lang="en-US" sz="1800" b="1" dirty="0"/>
            </a:br>
            <a:r>
              <a:rPr lang="en-US" sz="1800" b="1" dirty="0"/>
              <a:t>    {“Denis”,  “Mark”,  “Join us to watch the game?"}, </a:t>
            </a:r>
            <a:br>
              <a:rPr lang="en-US" sz="1800" b="1" dirty="0"/>
            </a:br>
            <a:r>
              <a:rPr lang="en-US" sz="1800" b="1" dirty="0"/>
              <a:t>    {“Anton”,  “Sarah”, “OMG! ”}, </a:t>
            </a:r>
            <a:br>
              <a:rPr lang="en-US" sz="1800" b="1" dirty="0"/>
            </a:br>
            <a:r>
              <a:rPr lang="en-US" sz="1800" b="1" dirty="0"/>
              <a:t>    {“Denis”,  “Jimmy", “How r u?”}, </a:t>
            </a:r>
            <a:br>
              <a:rPr lang="en-US" sz="1800" b="1" dirty="0"/>
            </a:br>
            <a:r>
              <a:rPr lang="en-US" sz="1800" b="1" dirty="0"/>
              <a:t>    {“Denis”,  “Mark",  “The night is young!”}, </a:t>
            </a:r>
            <a:br>
              <a:rPr lang="en-US" sz="1800" b="1" dirty="0"/>
            </a:br>
            <a:r>
              <a:rPr lang="en-US" sz="1800" b="1" dirty="0"/>
              <a:t>};</a:t>
            </a:r>
          </a:p>
          <a:p>
            <a:r>
              <a:rPr lang="en-US" sz="1800" b="1" dirty="0"/>
              <a:t>int </a:t>
            </a:r>
            <a:r>
              <a:rPr lang="en-US" sz="1800" b="1" dirty="0" err="1"/>
              <a:t>DenisUniqueContactCount</a:t>
            </a:r>
            <a:r>
              <a:rPr lang="en-US" sz="1800" b="1" dirty="0"/>
              <a:t> =</a:t>
            </a:r>
            <a:br>
              <a:rPr lang="en-US" sz="1800" b="1" dirty="0"/>
            </a:br>
            <a:r>
              <a:rPr lang="en-US" sz="1800" b="1" dirty="0"/>
              <a:t>    from(messages)</a:t>
            </a:r>
            <a:br>
              <a:rPr lang="en-US" sz="1800" b="1" dirty="0"/>
            </a:br>
            <a:r>
              <a:rPr lang="en-US" sz="1800" b="1" dirty="0"/>
              <a:t>            .where([](const Message &amp; msg) { return </a:t>
            </a:r>
            <a:r>
              <a:rPr lang="en-US" sz="1800" b="1" dirty="0" err="1"/>
              <a:t>msg.PhoneA</a:t>
            </a:r>
            <a:r>
              <a:rPr lang="en-US" sz="1800" b="1" dirty="0"/>
              <a:t> == “Denis”; })</a:t>
            </a:r>
            <a:br>
              <a:rPr lang="en-US" sz="1800" b="1" dirty="0"/>
            </a:br>
            <a:r>
              <a:rPr lang="en-US" sz="1800" b="1" dirty="0"/>
              <a:t>            .distinct([](const Message &amp; msg) { return </a:t>
            </a:r>
            <a:r>
              <a:rPr lang="en-US" sz="1800" b="1" dirty="0" err="1"/>
              <a:t>msg.PhoneB</a:t>
            </a:r>
            <a:r>
              <a:rPr lang="en-US" sz="1800" b="1" dirty="0"/>
              <a:t>; })</a:t>
            </a:r>
            <a:br>
              <a:rPr lang="en-US" sz="1800" b="1" dirty="0"/>
            </a:br>
            <a:r>
              <a:rPr lang="en-US" sz="1800" b="1" dirty="0"/>
              <a:t>            .count();</a:t>
            </a:r>
          </a:p>
        </p:txBody>
      </p:sp>
      <p:sp>
        <p:nvSpPr>
          <p:cNvPr id="4" name="Footer Placeholder 3">
            <a:extLst>
              <a:ext uri="{FF2B5EF4-FFF2-40B4-BE49-F238E27FC236}">
                <a16:creationId xmlns:a16="http://schemas.microsoft.com/office/drawing/2014/main" id="{B6392241-EEF5-4BF4-AF58-1FD0C4BE135F}"/>
              </a:ext>
            </a:extLst>
          </p:cNvPr>
          <p:cNvSpPr>
            <a:spLocks noGrp="1"/>
          </p:cNvSpPr>
          <p:nvPr>
            <p:ph type="ftr" sz="quarter" idx="11"/>
          </p:nvPr>
        </p:nvSpPr>
        <p:spPr/>
        <p:txBody>
          <a:bodyPr/>
          <a:lstStyle/>
          <a:p>
            <a:r>
              <a:rPr lang="en-US"/>
              <a:t>Cornell CS4414 - Fall 2020.</a:t>
            </a:r>
          </a:p>
        </p:txBody>
      </p:sp>
      <p:sp>
        <p:nvSpPr>
          <p:cNvPr id="5" name="Slide Number Placeholder 4">
            <a:extLst>
              <a:ext uri="{FF2B5EF4-FFF2-40B4-BE49-F238E27FC236}">
                <a16:creationId xmlns:a16="http://schemas.microsoft.com/office/drawing/2014/main" id="{818D523A-D763-45D5-807D-F2EC0CB1CCD8}"/>
              </a:ext>
            </a:extLst>
          </p:cNvPr>
          <p:cNvSpPr>
            <a:spLocks noGrp="1"/>
          </p:cNvSpPr>
          <p:nvPr>
            <p:ph type="sldNum" sz="quarter" idx="12"/>
          </p:nvPr>
        </p:nvSpPr>
        <p:spPr/>
        <p:txBody>
          <a:bodyPr/>
          <a:lstStyle/>
          <a:p>
            <a:fld id="{6547F9EC-0141-428E-9624-21FD351CB832}" type="slidenum">
              <a:rPr lang="en-US" smtClean="0"/>
              <a:pPr/>
              <a:t>24</a:t>
            </a:fld>
            <a:endParaRPr lang="en-US"/>
          </a:p>
        </p:txBody>
      </p:sp>
    </p:spTree>
    <p:extLst>
      <p:ext uri="{BB962C8B-B14F-4D97-AF65-F5344CB8AC3E}">
        <p14:creationId xmlns:p14="http://schemas.microsoft.com/office/powerpoint/2010/main" val="3674773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A1A9DC-D1DF-45E6-B0EF-12BAB1214FA1}"/>
              </a:ext>
            </a:extLst>
          </p:cNvPr>
          <p:cNvSpPr>
            <a:spLocks noGrp="1"/>
          </p:cNvSpPr>
          <p:nvPr>
            <p:ph type="title"/>
          </p:nvPr>
        </p:nvSpPr>
        <p:spPr/>
        <p:txBody>
          <a:bodyPr/>
          <a:lstStyle/>
          <a:p>
            <a:r>
              <a:rPr lang="en-US" dirty="0"/>
              <a:t>Some LINQ operators</a:t>
            </a:r>
          </a:p>
        </p:txBody>
      </p:sp>
      <p:sp>
        <p:nvSpPr>
          <p:cNvPr id="4" name="Footer Placeholder 3">
            <a:extLst>
              <a:ext uri="{FF2B5EF4-FFF2-40B4-BE49-F238E27FC236}">
                <a16:creationId xmlns:a16="http://schemas.microsoft.com/office/drawing/2014/main" id="{A92A7C62-3600-44FF-BEA0-5129E44B9DFD}"/>
              </a:ext>
            </a:extLst>
          </p:cNvPr>
          <p:cNvSpPr>
            <a:spLocks noGrp="1"/>
          </p:cNvSpPr>
          <p:nvPr>
            <p:ph type="ftr" sz="quarter" idx="11"/>
          </p:nvPr>
        </p:nvSpPr>
        <p:spPr/>
        <p:txBody>
          <a:bodyPr/>
          <a:lstStyle/>
          <a:p>
            <a:r>
              <a:rPr lang="en-US"/>
              <a:t>Cornell CS4414 - Fall 2020.</a:t>
            </a:r>
          </a:p>
        </p:txBody>
      </p:sp>
      <p:sp>
        <p:nvSpPr>
          <p:cNvPr id="5" name="Slide Number Placeholder 4">
            <a:extLst>
              <a:ext uri="{FF2B5EF4-FFF2-40B4-BE49-F238E27FC236}">
                <a16:creationId xmlns:a16="http://schemas.microsoft.com/office/drawing/2014/main" id="{4C07AAA8-829D-4962-ACC3-F16332556F05}"/>
              </a:ext>
            </a:extLst>
          </p:cNvPr>
          <p:cNvSpPr>
            <a:spLocks noGrp="1"/>
          </p:cNvSpPr>
          <p:nvPr>
            <p:ph type="sldNum" sz="quarter" idx="12"/>
          </p:nvPr>
        </p:nvSpPr>
        <p:spPr/>
        <p:txBody>
          <a:bodyPr/>
          <a:lstStyle/>
          <a:p>
            <a:fld id="{6547F9EC-0141-428E-9624-21FD351CB832}" type="slidenum">
              <a:rPr lang="en-US" smtClean="0"/>
              <a:t>25</a:t>
            </a:fld>
            <a:endParaRPr lang="en-US"/>
          </a:p>
        </p:txBody>
      </p:sp>
      <p:sp>
        <p:nvSpPr>
          <p:cNvPr id="10" name="Rectangle 1">
            <a:extLst>
              <a:ext uri="{FF2B5EF4-FFF2-40B4-BE49-F238E27FC236}">
                <a16:creationId xmlns:a16="http://schemas.microsoft.com/office/drawing/2014/main" id="{6A6E0D39-4503-4B85-84DA-F2EEC9F9D185}"/>
              </a:ext>
            </a:extLst>
          </p:cNvPr>
          <p:cNvSpPr>
            <a:spLocks noGrp="1" noChangeArrowheads="1"/>
          </p:cNvSpPr>
          <p:nvPr>
            <p:ph idx="1"/>
          </p:nvPr>
        </p:nvSpPr>
        <p:spPr bwMode="auto">
          <a:xfrm>
            <a:off x="1024128" y="2432451"/>
            <a:ext cx="3981218" cy="3730458"/>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0" tIns="0" rIns="0" bIns="15870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200" b="1" i="0" u="none" strike="noStrike" cap="none" normalizeH="0" baseline="0" dirty="0">
                <a:ln>
                  <a:noFill/>
                </a:ln>
                <a:solidFill>
                  <a:schemeClr val="tx1"/>
                </a:solidFill>
                <a:effectLst/>
                <a:latin typeface="Open Sans"/>
              </a:rPr>
              <a:t>Filters and reorders</a:t>
            </a:r>
            <a:r>
              <a:rPr kumimoji="0" lang="en-US" altLang="en-US" sz="1200" b="0" i="0" u="none" strike="noStrike" cap="none" normalizeH="0" baseline="0" dirty="0">
                <a:ln>
                  <a:noFill/>
                </a:ln>
                <a:solidFill>
                  <a:schemeClr val="tx1"/>
                </a:solidFill>
                <a:effectLst/>
                <a:latin typeface="Open Sans"/>
              </a:rPr>
              <a:t>:</a:t>
            </a: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where(predicate)</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where_i</a:t>
            </a:r>
            <a:r>
              <a:rPr kumimoji="0" lang="en-US" altLang="en-US" sz="1000" b="0" i="0" u="none" strike="noStrike" cap="none" normalizeH="0" baseline="0" dirty="0">
                <a:ln>
                  <a:noFill/>
                </a:ln>
                <a:solidFill>
                  <a:srgbClr val="000000"/>
                </a:solidFill>
                <a:effectLst/>
                <a:latin typeface="Consolas" panose="020B0609020204030204" pitchFamily="49" charset="0"/>
              </a:rPr>
              <a:t>(predicate)</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take(count)</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takeWhile</a:t>
            </a:r>
            <a:r>
              <a:rPr kumimoji="0" lang="en-US" altLang="en-US" sz="1000" b="0" i="0" u="none" strike="noStrike" cap="none" normalizeH="0" baseline="0" dirty="0">
                <a:ln>
                  <a:noFill/>
                </a:ln>
                <a:solidFill>
                  <a:srgbClr val="000000"/>
                </a:solidFill>
                <a:effectLst/>
                <a:latin typeface="Consolas" panose="020B0609020204030204" pitchFamily="49" charset="0"/>
              </a:rPr>
              <a:t>(predicate)</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takeWhile_i</a:t>
            </a:r>
            <a:r>
              <a:rPr kumimoji="0" lang="en-US" altLang="en-US" sz="1000" b="0" i="0" u="none" strike="noStrike" cap="none" normalizeH="0" baseline="0" dirty="0">
                <a:ln>
                  <a:noFill/>
                </a:ln>
                <a:solidFill>
                  <a:srgbClr val="000000"/>
                </a:solidFill>
                <a:effectLst/>
                <a:latin typeface="Consolas" panose="020B0609020204030204" pitchFamily="49" charset="0"/>
              </a:rPr>
              <a:t>(predicate)</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skip(count)</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skipWhile</a:t>
            </a:r>
            <a:r>
              <a:rPr kumimoji="0" lang="en-US" altLang="en-US" sz="1000" b="0" i="0" u="none" strike="noStrike" cap="none" normalizeH="0" baseline="0" dirty="0">
                <a:ln>
                  <a:noFill/>
                </a:ln>
                <a:solidFill>
                  <a:srgbClr val="000000"/>
                </a:solidFill>
                <a:effectLst/>
                <a:latin typeface="Consolas" panose="020B0609020204030204" pitchFamily="49" charset="0"/>
              </a:rPr>
              <a:t>(predicate)</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skipWhile_i</a:t>
            </a:r>
            <a:r>
              <a:rPr kumimoji="0" lang="en-US" altLang="en-US" sz="1000" b="0" i="0" u="none" strike="noStrike" cap="none" normalizeH="0" baseline="0" dirty="0">
                <a:ln>
                  <a:noFill/>
                </a:ln>
                <a:solidFill>
                  <a:srgbClr val="000000"/>
                </a:solidFill>
                <a:effectLst/>
                <a:latin typeface="Consolas" panose="020B0609020204030204" pitchFamily="49" charset="0"/>
              </a:rPr>
              <a:t>(predicate)</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err="1">
                <a:ln>
                  <a:noFill/>
                </a:ln>
                <a:solidFill>
                  <a:srgbClr val="000000"/>
                </a:solidFill>
                <a:effectLst/>
                <a:latin typeface="Consolas" panose="020B0609020204030204" pitchFamily="49" charset="0"/>
              </a:rPr>
              <a:t>orderBy</a:t>
            </a:r>
            <a:r>
              <a:rPr kumimoji="0" lang="en-US" altLang="en-US" sz="1000" b="0" i="0" u="none" strike="noStrike" cap="none" normalizeH="0" baseline="0" dirty="0">
                <a:ln>
                  <a:noFill/>
                </a:ln>
                <a:solidFill>
                  <a:srgbClr val="000000"/>
                </a:solidFill>
                <a:effectLst/>
                <a:latin typeface="Consolas" panose="020B0609020204030204" pitchFamily="49" charset="0"/>
              </a:rPr>
              <a:t>()</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orderBy</a:t>
            </a:r>
            <a:r>
              <a:rPr kumimoji="0" lang="en-US" altLang="en-US" sz="1000" b="0" i="0" u="none" strike="noStrike" cap="none" normalizeH="0" baseline="0" dirty="0">
                <a:ln>
                  <a:noFill/>
                </a:ln>
                <a:solidFill>
                  <a:srgbClr val="000000"/>
                </a:solidFill>
                <a:effectLst/>
                <a:latin typeface="Consolas" panose="020B0609020204030204" pitchFamily="49" charset="0"/>
              </a:rPr>
              <a:t>(transform)</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distinct()</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a:ln>
                  <a:noFill/>
                </a:ln>
                <a:solidFill>
                  <a:srgbClr val="000000"/>
                </a:solidFill>
                <a:effectLst/>
                <a:latin typeface="Consolas" panose="020B0609020204030204" pitchFamily="49" charset="0"/>
              </a:rPr>
              <a:t>distinct(transform)</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append(items)</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a:ln>
                  <a:noFill/>
                </a:ln>
                <a:solidFill>
                  <a:srgbClr val="000000"/>
                </a:solidFill>
                <a:effectLst/>
                <a:latin typeface="Consolas" panose="020B0609020204030204" pitchFamily="49" charset="0"/>
              </a:rPr>
              <a:t>prepend(items)</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err="1">
                <a:ln>
                  <a:noFill/>
                </a:ln>
                <a:solidFill>
                  <a:srgbClr val="000000"/>
                </a:solidFill>
                <a:effectLst/>
                <a:latin typeface="Consolas" panose="020B0609020204030204" pitchFamily="49" charset="0"/>
              </a:rPr>
              <a:t>concat</a:t>
            </a:r>
            <a:r>
              <a:rPr kumimoji="0" lang="en-US" altLang="en-US" sz="1000" b="0" i="0" u="none" strike="noStrike" cap="none" normalizeH="0" baseline="0" dirty="0">
                <a:ln>
                  <a:noFill/>
                </a:ln>
                <a:solidFill>
                  <a:srgbClr val="000000"/>
                </a:solidFill>
                <a:effectLst/>
                <a:latin typeface="Consolas" panose="020B0609020204030204" pitchFamily="49" charset="0"/>
              </a:rPr>
              <a:t>(</a:t>
            </a:r>
            <a:r>
              <a:rPr kumimoji="0" lang="en-US" altLang="en-US" sz="1000" b="0" i="0" u="none" strike="noStrike" cap="none" normalizeH="0" baseline="0" dirty="0" err="1">
                <a:ln>
                  <a:noFill/>
                </a:ln>
                <a:solidFill>
                  <a:srgbClr val="000000"/>
                </a:solidFill>
                <a:effectLst/>
                <a:latin typeface="Consolas" panose="020B0609020204030204" pitchFamily="49" charset="0"/>
              </a:rPr>
              <a:t>linq</a:t>
            </a:r>
            <a:r>
              <a:rPr kumimoji="0" lang="en-US" altLang="en-US" sz="1000" b="0" i="0" u="none" strike="noStrike" cap="none" normalizeH="0" baseline="0" dirty="0">
                <a:ln>
                  <a:noFill/>
                </a:ln>
                <a:solidFill>
                  <a:srgbClr val="000000"/>
                </a:solidFill>
                <a:effectLst/>
                <a:latin typeface="Consolas" panose="020B0609020204030204" pitchFamily="49" charset="0"/>
              </a:rPr>
              <a:t>)</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reverse()</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cast()</a:t>
            </a:r>
            <a:endParaRPr kumimoji="0" lang="en-US" altLang="en-US" sz="1200" b="0" i="0" u="none" strike="noStrike" cap="none" normalizeH="0" baseline="0" dirty="0">
              <a:ln>
                <a:noFill/>
              </a:ln>
              <a:solidFill>
                <a:srgbClr val="595959"/>
              </a:solidFill>
              <a:effectLst/>
              <a:latin typeface="Open Sans"/>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US" altLang="en-US" sz="1200" b="0" i="0" u="none" strike="noStrike" cap="none" normalizeH="0" baseline="0" dirty="0">
              <a:ln>
                <a:noFill/>
              </a:ln>
              <a:solidFill>
                <a:schemeClr val="tx1"/>
              </a:solidFill>
              <a:effectLst/>
              <a:latin typeface="Open Sans"/>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200" b="1" i="0" u="none" strike="noStrike" cap="none" normalizeH="0" baseline="0" dirty="0">
                <a:ln>
                  <a:noFill/>
                </a:ln>
                <a:solidFill>
                  <a:schemeClr val="tx1"/>
                </a:solidFill>
                <a:effectLst/>
                <a:latin typeface="Open Sans"/>
              </a:rPr>
              <a:t>Transformers:</a:t>
            </a: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a:ln>
                  <a:noFill/>
                </a:ln>
                <a:solidFill>
                  <a:srgbClr val="000000"/>
                </a:solidFill>
                <a:effectLst/>
                <a:latin typeface="Consolas" panose="020B0609020204030204" pitchFamily="49" charset="0"/>
              </a:rPr>
              <a:t>select(transform)</a:t>
            </a:r>
            <a:r>
              <a:rPr kumimoji="0" lang="en-US" altLang="en-US" sz="1200" b="0" i="0" u="none" strike="noStrike" cap="none" normalizeH="0" baseline="0" dirty="0">
                <a:ln>
                  <a:noFill/>
                </a:ln>
                <a:solidFill>
                  <a:srgbClr val="595959"/>
                </a:solidFill>
                <a:effectLst/>
                <a:latin typeface="Open Sans"/>
              </a:rPr>
              <a:t>, </a:t>
            </a:r>
            <a:r>
              <a:rPr kumimoji="0" lang="en-US" altLang="en-US" sz="1000" b="0" i="0" u="none" strike="noStrike" cap="none" normalizeH="0" baseline="0" dirty="0" err="1">
                <a:ln>
                  <a:noFill/>
                </a:ln>
                <a:solidFill>
                  <a:srgbClr val="000000"/>
                </a:solidFill>
                <a:effectLst/>
                <a:latin typeface="Consolas" panose="020B0609020204030204" pitchFamily="49" charset="0"/>
              </a:rPr>
              <a:t>select_i</a:t>
            </a:r>
            <a:r>
              <a:rPr kumimoji="0" lang="en-US" altLang="en-US" sz="1000" b="0" i="0" u="none" strike="noStrike" cap="none" normalizeH="0" baseline="0" dirty="0">
                <a:ln>
                  <a:noFill/>
                </a:ln>
                <a:solidFill>
                  <a:srgbClr val="000000"/>
                </a:solidFill>
                <a:effectLst/>
                <a:latin typeface="Consolas" panose="020B0609020204030204" pitchFamily="49" charset="0"/>
              </a:rPr>
              <a:t>(transform)</a:t>
            </a:r>
            <a:endParaRPr kumimoji="0" lang="en-US" altLang="en-US" sz="1200" b="0" i="0" u="none" strike="noStrike" cap="none" normalizeH="0" baseline="0" dirty="0">
              <a:ln>
                <a:noFill/>
              </a:ln>
              <a:solidFill>
                <a:srgbClr val="595959"/>
              </a:solidFill>
              <a:effectLst/>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US" altLang="en-US" sz="1000" b="0" i="0" u="none" strike="noStrike" cap="none" normalizeH="0" baseline="0" dirty="0" err="1">
                <a:ln>
                  <a:noFill/>
                </a:ln>
                <a:solidFill>
                  <a:srgbClr val="000000"/>
                </a:solidFill>
                <a:effectLst/>
                <a:latin typeface="Consolas" panose="020B0609020204030204" pitchFamily="49" charset="0"/>
              </a:rPr>
              <a:t>groupBy</a:t>
            </a:r>
            <a:r>
              <a:rPr kumimoji="0" lang="en-US" altLang="en-US" sz="1000" b="0" i="0" u="none" strike="noStrike" cap="none" normalizeH="0" baseline="0" dirty="0">
                <a:ln>
                  <a:noFill/>
                </a:ln>
                <a:solidFill>
                  <a:srgbClr val="000000"/>
                </a:solidFill>
                <a:effectLst/>
                <a:latin typeface="Consolas" panose="020B0609020204030204" pitchFamily="49" charset="0"/>
              </a:rPr>
              <a:t>(transform)</a:t>
            </a:r>
            <a:endParaRPr lang="en-US" altLang="en-US" sz="1200" dirty="0">
              <a:solidFill>
                <a:srgbClr val="595959"/>
              </a:solidFill>
              <a:latin typeface="Open Sans"/>
            </a:endParaRPr>
          </a:p>
          <a:p>
            <a:pPr marR="0" lvl="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lang="en-US" altLang="en-US" sz="1000" dirty="0" err="1">
                <a:solidFill>
                  <a:srgbClr val="000000"/>
                </a:solidFill>
                <a:latin typeface="Consolas" panose="020B0609020204030204" pitchFamily="49" charset="0"/>
              </a:rPr>
              <a:t>selectMany</a:t>
            </a:r>
            <a:r>
              <a:rPr lang="en-US" altLang="en-US" sz="1000" dirty="0">
                <a:solidFill>
                  <a:srgbClr val="000000"/>
                </a:solidFill>
                <a:latin typeface="Consolas" panose="020B0609020204030204" pitchFamily="49" charset="0"/>
              </a:rPr>
              <a:t>(</a:t>
            </a:r>
            <a:r>
              <a:rPr lang="en-US" altLang="en-US" sz="1000" dirty="0" err="1">
                <a:solidFill>
                  <a:srgbClr val="000000"/>
                </a:solidFill>
                <a:latin typeface="Consolas" panose="020B0609020204030204" pitchFamily="49" charset="0"/>
              </a:rPr>
              <a:t>transfom</a:t>
            </a:r>
            <a:r>
              <a:rPr lang="en-US" altLang="en-US" sz="1000" dirty="0">
                <a:solidFill>
                  <a:srgbClr val="000000"/>
                </a:solidFill>
                <a:latin typeface="Consolas" panose="020B0609020204030204" pitchFamily="49" charset="0"/>
              </a:rPr>
              <a:t>) </a:t>
            </a:r>
          </a:p>
          <a:p>
            <a:pPr marL="0" indent="0" eaLnBrk="0" fontAlgn="base" hangingPunct="0">
              <a:lnSpc>
                <a:spcPct val="100000"/>
              </a:lnSpc>
              <a:spcBef>
                <a:spcPct val="0"/>
              </a:spcBef>
              <a:spcAft>
                <a:spcPct val="0"/>
              </a:spcAft>
              <a:buClrTx/>
              <a:buSzTx/>
              <a:buFontTx/>
              <a:buNone/>
            </a:pPr>
            <a:endParaRPr lang="en-US" altLang="en-US" sz="1000" dirty="0">
              <a:solidFill>
                <a:srgbClr val="000000"/>
              </a:solidFill>
              <a:latin typeface="Consolas" panose="020B0609020204030204" pitchFamily="49" charset="0"/>
            </a:endParaRPr>
          </a:p>
          <a:p>
            <a:pPr marL="0" indent="0" eaLnBrk="0" fontAlgn="base" hangingPunct="0">
              <a:lnSpc>
                <a:spcPct val="100000"/>
              </a:lnSpc>
              <a:spcBef>
                <a:spcPct val="0"/>
              </a:spcBef>
              <a:spcAft>
                <a:spcPct val="0"/>
              </a:spcAft>
              <a:buClrTx/>
              <a:buSzTx/>
              <a:buFontTx/>
              <a:buNone/>
            </a:pPr>
            <a:r>
              <a:rPr lang="en-US" altLang="en-US" sz="1200" b="1" dirty="0">
                <a:solidFill>
                  <a:srgbClr val="000000"/>
                </a:solidFill>
                <a:latin typeface="Consolas" panose="020B0609020204030204" pitchFamily="49" charset="0"/>
              </a:rPr>
              <a:t>Bits and Bytes:</a:t>
            </a: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bytes(</a:t>
            </a:r>
            <a:r>
              <a:rPr lang="en-US" altLang="en-US" sz="1000" dirty="0" err="1">
                <a:solidFill>
                  <a:srgbClr val="000000"/>
                </a:solidFill>
                <a:latin typeface="Consolas" panose="020B0609020204030204" pitchFamily="49" charset="0"/>
              </a:rPr>
              <a:t>ByteDirection</a:t>
            </a:r>
            <a:r>
              <a:rPr lang="en-US" altLang="en-US" sz="1000" dirty="0">
                <a:solidFill>
                  <a:srgbClr val="000000"/>
                </a:solidFill>
                <a:latin typeface="Consolas" panose="020B0609020204030204" pitchFamily="49" charset="0"/>
              </a:rPr>
              <a:t>?)</a:t>
            </a: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err="1">
                <a:solidFill>
                  <a:srgbClr val="000000"/>
                </a:solidFill>
                <a:latin typeface="Consolas" panose="020B0609020204030204" pitchFamily="49" charset="0"/>
              </a:rPr>
              <a:t>unbytes</a:t>
            </a:r>
            <a:r>
              <a:rPr lang="en-US" altLang="en-US" sz="1000" dirty="0">
                <a:solidFill>
                  <a:srgbClr val="000000"/>
                </a:solidFill>
                <a:latin typeface="Consolas" panose="020B0609020204030204" pitchFamily="49" charset="0"/>
              </a:rPr>
              <a:t>(</a:t>
            </a:r>
            <a:r>
              <a:rPr lang="en-US" altLang="en-US" sz="1000" dirty="0" err="1">
                <a:solidFill>
                  <a:srgbClr val="000000"/>
                </a:solidFill>
                <a:latin typeface="Consolas" panose="020B0609020204030204" pitchFamily="49" charset="0"/>
              </a:rPr>
              <a:t>ByteDirection</a:t>
            </a:r>
            <a:r>
              <a:rPr lang="en-US" altLang="en-US" sz="1000" dirty="0">
                <a:solidFill>
                  <a:srgbClr val="000000"/>
                </a:solidFill>
                <a:latin typeface="Consolas" panose="020B0609020204030204" pitchFamily="49" charset="0"/>
              </a:rPr>
              <a:t>?)</a:t>
            </a: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bits(</a:t>
            </a:r>
            <a:r>
              <a:rPr lang="en-US" altLang="en-US" sz="1000" dirty="0" err="1">
                <a:solidFill>
                  <a:srgbClr val="000000"/>
                </a:solidFill>
                <a:latin typeface="Consolas" panose="020B0609020204030204" pitchFamily="49" charset="0"/>
              </a:rPr>
              <a:t>BitsDirection</a:t>
            </a:r>
            <a:r>
              <a:rPr lang="en-US" altLang="en-US" sz="1000" dirty="0">
                <a:solidFill>
                  <a:srgbClr val="000000"/>
                </a:solidFill>
                <a:latin typeface="Consolas" panose="020B0609020204030204" pitchFamily="49" charset="0"/>
              </a:rPr>
              <a:t>?, </a:t>
            </a:r>
            <a:r>
              <a:rPr lang="en-US" altLang="en-US" sz="1000" dirty="0" err="1">
                <a:solidFill>
                  <a:srgbClr val="000000"/>
                </a:solidFill>
                <a:latin typeface="Consolas" panose="020B0609020204030204" pitchFamily="49" charset="0"/>
              </a:rPr>
              <a:t>BytesDirection</a:t>
            </a:r>
            <a:r>
              <a:rPr lang="en-US" altLang="en-US" sz="1000" dirty="0">
                <a:solidFill>
                  <a:srgbClr val="000000"/>
                </a:solidFill>
                <a:latin typeface="Consolas" panose="020B0609020204030204" pitchFamily="49" charset="0"/>
              </a:rPr>
              <a:t>?)</a:t>
            </a: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err="1">
                <a:solidFill>
                  <a:srgbClr val="000000"/>
                </a:solidFill>
                <a:latin typeface="Consolas" panose="020B0609020204030204" pitchFamily="49" charset="0"/>
              </a:rPr>
              <a:t>unbits</a:t>
            </a:r>
            <a:r>
              <a:rPr lang="en-US" altLang="en-US" sz="1000" dirty="0">
                <a:solidFill>
                  <a:srgbClr val="000000"/>
                </a:solidFill>
                <a:latin typeface="Consolas" panose="020B0609020204030204" pitchFamily="49" charset="0"/>
              </a:rPr>
              <a:t>(</a:t>
            </a:r>
            <a:r>
              <a:rPr lang="en-US" altLang="en-US" sz="1000" dirty="0" err="1">
                <a:solidFill>
                  <a:srgbClr val="000000"/>
                </a:solidFill>
                <a:latin typeface="Consolas" panose="020B0609020204030204" pitchFamily="49" charset="0"/>
              </a:rPr>
              <a:t>BitsDirection</a:t>
            </a:r>
            <a:r>
              <a:rPr lang="en-US" altLang="en-US" sz="1000" dirty="0">
                <a:solidFill>
                  <a:srgbClr val="000000"/>
                </a:solidFill>
                <a:latin typeface="Consolas" panose="020B0609020204030204" pitchFamily="49" charset="0"/>
              </a:rPr>
              <a:t>?, </a:t>
            </a:r>
            <a:r>
              <a:rPr lang="en-US" altLang="en-US" sz="1000" dirty="0" err="1">
                <a:solidFill>
                  <a:srgbClr val="000000"/>
                </a:solidFill>
                <a:latin typeface="Consolas" panose="020B0609020204030204" pitchFamily="49" charset="0"/>
              </a:rPr>
              <a:t>BytesDirection</a:t>
            </a:r>
            <a:r>
              <a:rPr lang="en-US" altLang="en-US" sz="1000" dirty="0">
                <a:solidFill>
                  <a:srgbClr val="000000"/>
                </a:solidFill>
                <a:latin typeface="Consolas" panose="020B0609020204030204" pitchFamily="49" charset="0"/>
              </a:rPr>
              <a:t>?)</a:t>
            </a:r>
            <a:endParaRPr kumimoji="0" lang="en-US" altLang="en-US" sz="1800" b="0" i="0" u="none" strike="noStrike" cap="none" normalizeH="0" baseline="0" dirty="0">
              <a:ln>
                <a:noFill/>
              </a:ln>
              <a:solidFill>
                <a:schemeClr val="tx1"/>
              </a:solidFill>
              <a:effectLst/>
              <a:latin typeface="Arial" panose="020B0604020202020204" pitchFamily="34" charset="0"/>
            </a:endParaRPr>
          </a:p>
        </p:txBody>
      </p:sp>
      <p:sp>
        <p:nvSpPr>
          <p:cNvPr id="11" name="Rectangle 1">
            <a:extLst>
              <a:ext uri="{FF2B5EF4-FFF2-40B4-BE49-F238E27FC236}">
                <a16:creationId xmlns:a16="http://schemas.microsoft.com/office/drawing/2014/main" id="{B4C21398-2248-4ADC-8D1F-9EE37E0E7596}"/>
              </a:ext>
            </a:extLst>
          </p:cNvPr>
          <p:cNvSpPr txBox="1">
            <a:spLocks noChangeArrowheads="1"/>
          </p:cNvSpPr>
          <p:nvPr/>
        </p:nvSpPr>
        <p:spPr bwMode="auto">
          <a:xfrm>
            <a:off x="5857336" y="2678671"/>
            <a:ext cx="5808482" cy="3238015"/>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158700" numCol="1" rtlCol="0" anchor="ctr" anchorCtr="0" compatLnSpc="1">
            <a:prstTxWarp prst="textNoShape">
              <a:avLst/>
            </a:prstTxWarp>
            <a:sp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3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panose="05000000000000000000" pitchFamily="2" charset="2"/>
              <a:buChar char="Ø"/>
              <a:defRPr sz="2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panose="05000000000000000000" pitchFamily="2" charset="2"/>
              <a:buChar char="Ø"/>
              <a:defRPr sz="20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panose="05000000000000000000" pitchFamily="2" charset="2"/>
              <a:buChar char="Ø"/>
              <a:defRPr sz="20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panose="05000000000000000000" pitchFamily="2" charset="2"/>
              <a:buChar char="Ø"/>
              <a:defRPr sz="20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a:lstStyle>
          <a:p>
            <a:pPr marL="0" indent="0" eaLnBrk="0" fontAlgn="base" hangingPunct="0">
              <a:lnSpc>
                <a:spcPct val="100000"/>
              </a:lnSpc>
              <a:spcBef>
                <a:spcPct val="0"/>
              </a:spcBef>
              <a:spcAft>
                <a:spcPct val="0"/>
              </a:spcAft>
              <a:buClrTx/>
              <a:buSzTx/>
              <a:buFontTx/>
              <a:buNone/>
            </a:pPr>
            <a:r>
              <a:rPr lang="en-US" altLang="en-US" sz="1200" b="1" dirty="0">
                <a:latin typeface="Open Sans"/>
              </a:rPr>
              <a:t>Aggregators:</a:t>
            </a: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all()</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all(predicate)</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any()</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any(lambda)</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sum()</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sum()</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sum(lambda)</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avg()</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avg()</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avg(lambda)</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min()</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min(lambda)</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max()</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max(lambda)</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count()</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count(value)</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count(predicate)</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contains(value)</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err="1">
                <a:solidFill>
                  <a:srgbClr val="000000"/>
                </a:solidFill>
                <a:latin typeface="Consolas" panose="020B0609020204030204" pitchFamily="49" charset="0"/>
              </a:rPr>
              <a:t>elementAt</a:t>
            </a:r>
            <a:r>
              <a:rPr lang="en-US" altLang="en-US" sz="1000" dirty="0">
                <a:solidFill>
                  <a:srgbClr val="000000"/>
                </a:solidFill>
                <a:latin typeface="Consolas" panose="020B0609020204030204" pitchFamily="49" charset="0"/>
              </a:rPr>
              <a:t>(index)</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first()</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first(filter)</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firstOrDefault</a:t>
            </a:r>
            <a:r>
              <a:rPr lang="en-US" altLang="en-US" sz="1000" dirty="0">
                <a:solidFill>
                  <a:srgbClr val="000000"/>
                </a:solidFill>
                <a:latin typeface="Consolas" panose="020B0609020204030204" pitchFamily="49" charset="0"/>
              </a:rPr>
              <a:t>()</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firstOrDefault</a:t>
            </a:r>
            <a:r>
              <a:rPr lang="en-US" altLang="en-US" sz="1000" dirty="0">
                <a:solidFill>
                  <a:srgbClr val="000000"/>
                </a:solidFill>
                <a:latin typeface="Consolas" panose="020B0609020204030204" pitchFamily="49" charset="0"/>
              </a:rPr>
              <a:t>(filter)</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a:solidFill>
                  <a:srgbClr val="000000"/>
                </a:solidFill>
                <a:latin typeface="Consolas" panose="020B0609020204030204" pitchFamily="49" charset="0"/>
              </a:rPr>
              <a:t>last()</a:t>
            </a:r>
            <a:r>
              <a:rPr lang="en-US" altLang="en-US" sz="1200" dirty="0">
                <a:solidFill>
                  <a:srgbClr val="595959"/>
                </a:solidFill>
                <a:latin typeface="Open Sans"/>
              </a:rPr>
              <a:t>, </a:t>
            </a:r>
            <a:r>
              <a:rPr lang="en-US" altLang="en-US" sz="1000" dirty="0">
                <a:solidFill>
                  <a:srgbClr val="000000"/>
                </a:solidFill>
                <a:latin typeface="Consolas" panose="020B0609020204030204" pitchFamily="49" charset="0"/>
              </a:rPr>
              <a:t>last(filter)</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lastOrDefault</a:t>
            </a:r>
            <a:r>
              <a:rPr lang="en-US" altLang="en-US" sz="1000" dirty="0">
                <a:solidFill>
                  <a:srgbClr val="000000"/>
                </a:solidFill>
                <a:latin typeface="Consolas" panose="020B0609020204030204" pitchFamily="49" charset="0"/>
              </a:rPr>
              <a:t>()</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lastOrDefault</a:t>
            </a:r>
            <a:r>
              <a:rPr lang="en-US" altLang="en-US" sz="1000" dirty="0">
                <a:solidFill>
                  <a:srgbClr val="000000"/>
                </a:solidFill>
                <a:latin typeface="Consolas" panose="020B0609020204030204" pitchFamily="49" charset="0"/>
              </a:rPr>
              <a:t>(filter)</a:t>
            </a:r>
            <a:endParaRPr lang="en-US" altLang="en-US" sz="1200" dirty="0">
              <a:solidFill>
                <a:srgbClr val="595959"/>
              </a:solidFill>
              <a:latin typeface="Open Sans"/>
            </a:endParaRPr>
          </a:p>
          <a:p>
            <a:pPr eaLnBrk="0" fontAlgn="base" hangingPunct="0">
              <a:lnSpc>
                <a:spcPct val="100000"/>
              </a:lnSpc>
              <a:spcBef>
                <a:spcPct val="0"/>
              </a:spcBef>
              <a:spcAft>
                <a:spcPct val="0"/>
              </a:spcAft>
              <a:buClrTx/>
              <a:buSzTx/>
              <a:buFont typeface="Arial" panose="020B0604020202020204" pitchFamily="34" charset="0"/>
              <a:buChar char="•"/>
            </a:pPr>
            <a:r>
              <a:rPr lang="en-US" altLang="en-US" sz="1000" dirty="0" err="1">
                <a:solidFill>
                  <a:srgbClr val="000000"/>
                </a:solidFill>
                <a:latin typeface="Consolas" panose="020B0609020204030204" pitchFamily="49" charset="0"/>
              </a:rPr>
              <a:t>toStdSet</a:t>
            </a:r>
            <a:r>
              <a:rPr lang="en-US" altLang="en-US" sz="1000" dirty="0">
                <a:solidFill>
                  <a:srgbClr val="000000"/>
                </a:solidFill>
                <a:latin typeface="Consolas" panose="020B0609020204030204" pitchFamily="49" charset="0"/>
              </a:rPr>
              <a:t>()</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toStdList</a:t>
            </a:r>
            <a:r>
              <a:rPr lang="en-US" altLang="en-US" sz="1000" dirty="0">
                <a:solidFill>
                  <a:srgbClr val="000000"/>
                </a:solidFill>
                <a:latin typeface="Consolas" panose="020B0609020204030204" pitchFamily="49" charset="0"/>
              </a:rPr>
              <a:t>()</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toStdDeque</a:t>
            </a:r>
            <a:r>
              <a:rPr lang="en-US" altLang="en-US" sz="1000" dirty="0">
                <a:solidFill>
                  <a:srgbClr val="000000"/>
                </a:solidFill>
                <a:latin typeface="Consolas" panose="020B0609020204030204" pitchFamily="49" charset="0"/>
              </a:rPr>
              <a:t>()</a:t>
            </a:r>
            <a:r>
              <a:rPr lang="en-US" altLang="en-US" sz="1200" dirty="0">
                <a:solidFill>
                  <a:srgbClr val="595959"/>
                </a:solidFill>
                <a:latin typeface="Open Sans"/>
              </a:rPr>
              <a:t>, </a:t>
            </a:r>
            <a:r>
              <a:rPr lang="en-US" altLang="en-US" sz="1000" dirty="0" err="1">
                <a:solidFill>
                  <a:srgbClr val="000000"/>
                </a:solidFill>
                <a:latin typeface="Consolas" panose="020B0609020204030204" pitchFamily="49" charset="0"/>
              </a:rPr>
              <a:t>toStdVector</a:t>
            </a:r>
            <a:r>
              <a:rPr lang="en-US" altLang="en-US" sz="1000" dirty="0">
                <a:solidFill>
                  <a:srgbClr val="000000"/>
                </a:solidFill>
                <a:latin typeface="Consolas" panose="020B0609020204030204" pitchFamily="49" charset="0"/>
              </a:rPr>
              <a:t>()</a:t>
            </a:r>
            <a:endParaRPr lang="en-US" altLang="en-US" sz="1200" dirty="0">
              <a:solidFill>
                <a:srgbClr val="595959"/>
              </a:solidFill>
              <a:latin typeface="Open Sans"/>
            </a:endParaRPr>
          </a:p>
          <a:p>
            <a:pPr marL="0" indent="0" eaLnBrk="0" fontAlgn="base" hangingPunct="0">
              <a:lnSpc>
                <a:spcPct val="100000"/>
              </a:lnSpc>
              <a:spcBef>
                <a:spcPct val="0"/>
              </a:spcBef>
              <a:spcAft>
                <a:spcPct val="0"/>
              </a:spcAft>
              <a:buClrTx/>
              <a:buSzTx/>
              <a:buFontTx/>
              <a:buNone/>
            </a:pPr>
            <a:endParaRPr lang="en-US" altLang="en-US" sz="1200" dirty="0">
              <a:latin typeface="Open Sans"/>
            </a:endParaRPr>
          </a:p>
          <a:p>
            <a:pPr marL="0" indent="0" eaLnBrk="0" fontAlgn="base" hangingPunct="0">
              <a:lnSpc>
                <a:spcPct val="100000"/>
              </a:lnSpc>
              <a:spcBef>
                <a:spcPct val="0"/>
              </a:spcBef>
              <a:spcAft>
                <a:spcPct val="0"/>
              </a:spcAft>
              <a:buClrTx/>
              <a:buSzTx/>
              <a:buFontTx/>
              <a:buNone/>
            </a:pPr>
            <a:endParaRPr lang="en-US" altLang="en-US" sz="1200" b="1" dirty="0">
              <a:latin typeface="Open Sans"/>
            </a:endParaRPr>
          </a:p>
          <a:p>
            <a:pPr marL="0" indent="0" eaLnBrk="0" fontAlgn="base" hangingPunct="0">
              <a:lnSpc>
                <a:spcPct val="100000"/>
              </a:lnSpc>
              <a:spcBef>
                <a:spcPct val="0"/>
              </a:spcBef>
              <a:spcAft>
                <a:spcPct val="0"/>
              </a:spcAft>
              <a:buClrTx/>
              <a:buSzTx/>
              <a:buFontTx/>
              <a:buNone/>
            </a:pPr>
            <a:r>
              <a:rPr lang="en-US" altLang="en-US" sz="1200" b="1" dirty="0">
                <a:latin typeface="Open Sans"/>
              </a:rPr>
              <a:t>Coming soon:</a:t>
            </a:r>
          </a:p>
          <a:p>
            <a:pPr eaLnBrk="0" fontAlgn="base" hangingPunct="0">
              <a:lnSpc>
                <a:spcPct val="100000"/>
              </a:lnSpc>
              <a:spcBef>
                <a:spcPct val="0"/>
              </a:spcBef>
              <a:spcAft>
                <a:spcPct val="0"/>
              </a:spcAft>
              <a:buClrTx/>
              <a:buSzTx/>
              <a:buFont typeface="Arial" panose="020B0604020202020204" pitchFamily="34" charset="0"/>
              <a:buChar char="•"/>
            </a:pPr>
            <a:r>
              <a:rPr lang="en-US" altLang="en-US" sz="1200" dirty="0" err="1">
                <a:solidFill>
                  <a:srgbClr val="595959"/>
                </a:solidFill>
                <a:latin typeface="Open Sans"/>
              </a:rPr>
              <a:t>gz</a:t>
            </a:r>
            <a:r>
              <a:rPr lang="en-US" altLang="en-US" sz="1200" dirty="0">
                <a:solidFill>
                  <a:srgbClr val="595959"/>
                </a:solidFill>
                <a:latin typeface="Open Sans"/>
              </a:rPr>
              <a:t>(), </a:t>
            </a:r>
            <a:r>
              <a:rPr lang="en-US" altLang="en-US" sz="1200" dirty="0" err="1">
                <a:solidFill>
                  <a:srgbClr val="595959"/>
                </a:solidFill>
                <a:latin typeface="Open Sans"/>
              </a:rPr>
              <a:t>ungz</a:t>
            </a:r>
            <a:r>
              <a:rPr lang="en-US" altLang="en-US" sz="1200" dirty="0">
                <a:solidFill>
                  <a:srgbClr val="595959"/>
                </a:solidFill>
                <a:latin typeface="Open Sans"/>
              </a:rPr>
              <a:t>(), </a:t>
            </a:r>
            <a:r>
              <a:rPr lang="en-US" altLang="en-US" sz="1200" dirty="0" err="1">
                <a:solidFill>
                  <a:srgbClr val="595959"/>
                </a:solidFill>
                <a:latin typeface="Open Sans"/>
              </a:rPr>
              <a:t>leftJoin</a:t>
            </a:r>
            <a:r>
              <a:rPr lang="en-US" altLang="en-US" sz="1200" dirty="0">
                <a:solidFill>
                  <a:srgbClr val="595959"/>
                </a:solidFill>
                <a:latin typeface="Open Sans"/>
              </a:rPr>
              <a:t>, </a:t>
            </a:r>
            <a:r>
              <a:rPr lang="en-US" altLang="en-US" sz="1200" dirty="0" err="1">
                <a:solidFill>
                  <a:srgbClr val="595959"/>
                </a:solidFill>
                <a:latin typeface="Open Sans"/>
              </a:rPr>
              <a:t>rightJoin</a:t>
            </a:r>
            <a:r>
              <a:rPr lang="en-US" altLang="en-US" sz="1200" dirty="0">
                <a:solidFill>
                  <a:srgbClr val="595959"/>
                </a:solidFill>
                <a:latin typeface="Open Sans"/>
              </a:rPr>
              <a:t>, </a:t>
            </a:r>
            <a:r>
              <a:rPr lang="en-US" altLang="en-US" sz="1200" dirty="0" err="1">
                <a:solidFill>
                  <a:srgbClr val="595959"/>
                </a:solidFill>
                <a:latin typeface="Open Sans"/>
              </a:rPr>
              <a:t>crossJoin</a:t>
            </a:r>
            <a:r>
              <a:rPr lang="en-US" altLang="en-US" sz="1200" dirty="0">
                <a:solidFill>
                  <a:srgbClr val="595959"/>
                </a:solidFill>
                <a:latin typeface="Open Sans"/>
              </a:rPr>
              <a:t>, </a:t>
            </a:r>
            <a:r>
              <a:rPr lang="en-US" altLang="en-US" sz="1200" dirty="0" err="1">
                <a:solidFill>
                  <a:srgbClr val="595959"/>
                </a:solidFill>
                <a:latin typeface="Open Sans"/>
              </a:rPr>
              <a:t>fullJoin</a:t>
            </a:r>
            <a:endParaRPr lang="en-US" altLang="en-US" sz="1800" dirty="0">
              <a:latin typeface="Arial" panose="020B0604020202020204" pitchFamily="34" charset="0"/>
            </a:endParaRPr>
          </a:p>
        </p:txBody>
      </p:sp>
    </p:spTree>
    <p:extLst>
      <p:ext uri="{BB962C8B-B14F-4D97-AF65-F5344CB8AC3E}">
        <p14:creationId xmlns:p14="http://schemas.microsoft.com/office/powerpoint/2010/main" val="300938122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FF2D55-EF44-461B-8CD7-FDFEF73B0440}"/>
              </a:ext>
            </a:extLst>
          </p:cNvPr>
          <p:cNvSpPr>
            <a:spLocks noGrp="1"/>
          </p:cNvSpPr>
          <p:nvPr>
            <p:ph type="title"/>
          </p:nvPr>
        </p:nvSpPr>
        <p:spPr/>
        <p:txBody>
          <a:bodyPr/>
          <a:lstStyle/>
          <a:p>
            <a:r>
              <a:rPr lang="en-US" dirty="0"/>
              <a:t>Yet this is called the “NoSQL model”</a:t>
            </a:r>
          </a:p>
        </p:txBody>
      </p:sp>
      <p:sp>
        <p:nvSpPr>
          <p:cNvPr id="3" name="Content Placeholder 2">
            <a:extLst>
              <a:ext uri="{FF2B5EF4-FFF2-40B4-BE49-F238E27FC236}">
                <a16:creationId xmlns:a16="http://schemas.microsoft.com/office/drawing/2014/main" id="{04341287-94EC-41D1-B434-7256AFE892DD}"/>
              </a:ext>
            </a:extLst>
          </p:cNvPr>
          <p:cNvSpPr>
            <a:spLocks noGrp="1"/>
          </p:cNvSpPr>
          <p:nvPr>
            <p:ph idx="1"/>
          </p:nvPr>
        </p:nvSpPr>
        <p:spPr/>
        <p:txBody>
          <a:bodyPr>
            <a:normAutofit lnSpcReduction="10000"/>
          </a:bodyPr>
          <a:lstStyle/>
          <a:p>
            <a:r>
              <a:rPr lang="en-US" dirty="0"/>
              <a:t>Why “No” SQL?   SQL is the full database model </a:t>
            </a:r>
            <a:br>
              <a:rPr lang="en-US" dirty="0"/>
            </a:br>
            <a:r>
              <a:rPr lang="en-US" dirty="0"/>
              <a:t>including ACID transactions for updates.</a:t>
            </a:r>
          </a:p>
          <a:p>
            <a:endParaRPr lang="en-US" dirty="0"/>
          </a:p>
          <a:p>
            <a:r>
              <a:rPr lang="en-US" dirty="0"/>
              <a:t>NoSQL is used in read-only settings, and doesn’t have full SQL guarantees...  But it </a:t>
            </a:r>
            <a:r>
              <a:rPr lang="en-US" i="1" dirty="0"/>
              <a:t>does </a:t>
            </a:r>
            <a:r>
              <a:rPr lang="en-US" dirty="0"/>
              <a:t>have all the SQL operators and because read-only data isn’t changing, you don’t need the full ACID model.  </a:t>
            </a:r>
          </a:p>
          <a:p>
            <a:endParaRPr lang="en-US" dirty="0"/>
          </a:p>
          <a:p>
            <a:r>
              <a:rPr lang="en-US" dirty="0"/>
              <a:t>We split the updates away from the queries.  The updates are done “in the background”.</a:t>
            </a:r>
          </a:p>
        </p:txBody>
      </p:sp>
      <p:sp>
        <p:nvSpPr>
          <p:cNvPr id="4" name="Footer Placeholder 3">
            <a:extLst>
              <a:ext uri="{FF2B5EF4-FFF2-40B4-BE49-F238E27FC236}">
                <a16:creationId xmlns:a16="http://schemas.microsoft.com/office/drawing/2014/main" id="{9783E2C8-9F46-4857-A593-CD4315F05132}"/>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90C6804E-A51A-41D5-B131-6B8C1F198AA8}"/>
              </a:ext>
            </a:extLst>
          </p:cNvPr>
          <p:cNvSpPr>
            <a:spLocks noGrp="1"/>
          </p:cNvSpPr>
          <p:nvPr>
            <p:ph type="sldNum" sz="quarter" idx="12"/>
          </p:nvPr>
        </p:nvSpPr>
        <p:spPr/>
        <p:txBody>
          <a:bodyPr/>
          <a:lstStyle/>
          <a:p>
            <a:fld id="{3C974458-8A97-4835-BF79-1FB6D7856C21}" type="slidenum">
              <a:rPr lang="en-US" smtClean="0"/>
              <a:t>26</a:t>
            </a:fld>
            <a:endParaRPr lang="en-US"/>
          </a:p>
        </p:txBody>
      </p:sp>
      <p:pic>
        <p:nvPicPr>
          <p:cNvPr id="6" name="Picture 5">
            <a:extLst>
              <a:ext uri="{FF2B5EF4-FFF2-40B4-BE49-F238E27FC236}">
                <a16:creationId xmlns:a16="http://schemas.microsoft.com/office/drawing/2014/main" id="{3D71F690-FF14-4B93-92AF-F1AE3B051B87}"/>
              </a:ext>
            </a:extLst>
          </p:cNvPr>
          <p:cNvPicPr>
            <a:picLocks noChangeAspect="1"/>
          </p:cNvPicPr>
          <p:nvPr/>
        </p:nvPicPr>
        <p:blipFill>
          <a:blip r:embed="rId2"/>
          <a:stretch>
            <a:fillRect/>
          </a:stretch>
        </p:blipFill>
        <p:spPr>
          <a:xfrm>
            <a:off x="8800272" y="1929384"/>
            <a:ext cx="2187474" cy="1499616"/>
          </a:xfrm>
          <a:prstGeom prst="rect">
            <a:avLst/>
          </a:prstGeom>
        </p:spPr>
      </p:pic>
    </p:spTree>
    <p:extLst>
      <p:ext uri="{BB962C8B-B14F-4D97-AF65-F5344CB8AC3E}">
        <p14:creationId xmlns:p14="http://schemas.microsoft.com/office/powerpoint/2010/main" val="323347534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8F67395D-3073-477E-A9E0-EEFC5ECCC5A7}"/>
              </a:ext>
            </a:extLst>
          </p:cNvPr>
          <p:cNvSpPr>
            <a:spLocks noGrp="1"/>
          </p:cNvSpPr>
          <p:nvPr>
            <p:ph type="title"/>
          </p:nvPr>
        </p:nvSpPr>
        <p:spPr/>
        <p:txBody>
          <a:bodyPr/>
          <a:lstStyle/>
          <a:p>
            <a:r>
              <a:rPr lang="en-US" dirty="0"/>
              <a:t>So… </a:t>
            </a:r>
          </a:p>
        </p:txBody>
      </p:sp>
      <p:sp>
        <p:nvSpPr>
          <p:cNvPr id="5" name="Content Placeholder 4">
            <a:extLst>
              <a:ext uri="{FF2B5EF4-FFF2-40B4-BE49-F238E27FC236}">
                <a16:creationId xmlns:a16="http://schemas.microsoft.com/office/drawing/2014/main" id="{BC23946A-2F5A-464B-B5F3-75D3B56BC3E4}"/>
              </a:ext>
            </a:extLst>
          </p:cNvPr>
          <p:cNvSpPr>
            <a:spLocks noGrp="1"/>
          </p:cNvSpPr>
          <p:nvPr>
            <p:ph idx="1"/>
          </p:nvPr>
        </p:nvSpPr>
        <p:spPr/>
        <p:txBody>
          <a:bodyPr/>
          <a:lstStyle/>
          <a:p>
            <a:r>
              <a:rPr lang="en-US" dirty="0"/>
              <a:t>We can iterate over data already in memory, in any data structure compatible with this notion of collections (interface </a:t>
            </a:r>
            <a:r>
              <a:rPr lang="en-US" dirty="0" err="1"/>
              <a:t>Icollections</a:t>
            </a:r>
            <a:r>
              <a:rPr lang="en-US" dirty="0"/>
              <a:t>, in C++).</a:t>
            </a:r>
          </a:p>
          <a:p>
            <a:endParaRPr lang="en-US" dirty="0"/>
          </a:p>
          <a:p>
            <a:r>
              <a:rPr lang="en-US" dirty="0"/>
              <a:t>And we can also iterate over data hosted externally, in some sort of cloud repository like a database, a csv file, etc.</a:t>
            </a:r>
          </a:p>
          <a:p>
            <a:endParaRPr lang="en-US" dirty="0"/>
          </a:p>
          <a:p>
            <a:r>
              <a:rPr lang="en-US" dirty="0"/>
              <a:t>There are many things we can do at this point – including any kind of database SQL query, expressed in this notation.</a:t>
            </a:r>
          </a:p>
        </p:txBody>
      </p:sp>
      <p:sp>
        <p:nvSpPr>
          <p:cNvPr id="2" name="Footer Placeholder 1">
            <a:extLst>
              <a:ext uri="{FF2B5EF4-FFF2-40B4-BE49-F238E27FC236}">
                <a16:creationId xmlns:a16="http://schemas.microsoft.com/office/drawing/2014/main" id="{5C6FB8A4-E82B-46D1-9DA8-679514174B1D}"/>
              </a:ext>
            </a:extLst>
          </p:cNvPr>
          <p:cNvSpPr>
            <a:spLocks noGrp="1"/>
          </p:cNvSpPr>
          <p:nvPr>
            <p:ph type="ftr" sz="quarter" idx="11"/>
          </p:nvPr>
        </p:nvSpPr>
        <p:spPr/>
        <p:txBody>
          <a:bodyPr/>
          <a:lstStyle/>
          <a:p>
            <a:r>
              <a:rPr lang="en-US"/>
              <a:t>http://www.cs.cornell.edu/courses/cs5412/2021sp</a:t>
            </a:r>
          </a:p>
        </p:txBody>
      </p:sp>
      <p:sp>
        <p:nvSpPr>
          <p:cNvPr id="3" name="Slide Number Placeholder 2">
            <a:extLst>
              <a:ext uri="{FF2B5EF4-FFF2-40B4-BE49-F238E27FC236}">
                <a16:creationId xmlns:a16="http://schemas.microsoft.com/office/drawing/2014/main" id="{BEA4290C-426B-4F33-8263-D945CA50C5E0}"/>
              </a:ext>
            </a:extLst>
          </p:cNvPr>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1506988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9186C11-A94C-4169-9D82-B846523B17EE}"/>
              </a:ext>
            </a:extLst>
          </p:cNvPr>
          <p:cNvSpPr>
            <a:spLocks noGrp="1"/>
          </p:cNvSpPr>
          <p:nvPr>
            <p:ph type="title"/>
          </p:nvPr>
        </p:nvSpPr>
        <p:spPr/>
        <p:txBody>
          <a:bodyPr/>
          <a:lstStyle/>
          <a:p>
            <a:r>
              <a:rPr lang="en-US" dirty="0"/>
              <a:t>Required Steps</a:t>
            </a:r>
          </a:p>
        </p:txBody>
      </p:sp>
      <p:sp>
        <p:nvSpPr>
          <p:cNvPr id="3" name="Content Placeholder 2">
            <a:extLst>
              <a:ext uri="{FF2B5EF4-FFF2-40B4-BE49-F238E27FC236}">
                <a16:creationId xmlns:a16="http://schemas.microsoft.com/office/drawing/2014/main" id="{56276FB3-18F7-4512-86DE-420BEAD44351}"/>
              </a:ext>
            </a:extLst>
          </p:cNvPr>
          <p:cNvSpPr>
            <a:spLocks noGrp="1"/>
          </p:cNvSpPr>
          <p:nvPr>
            <p:ph idx="1"/>
          </p:nvPr>
        </p:nvSpPr>
        <p:spPr/>
        <p:txBody>
          <a:bodyPr/>
          <a:lstStyle/>
          <a:p>
            <a:r>
              <a:rPr lang="en-US" dirty="0"/>
              <a:t>Application requires a </a:t>
            </a:r>
            <a:r>
              <a:rPr lang="en-US" i="1" dirty="0"/>
              <a:t>binding </a:t>
            </a:r>
            <a:r>
              <a:rPr lang="en-US" dirty="0"/>
              <a:t>to the data source, such as the file system or perhaps the key-value store.</a:t>
            </a:r>
          </a:p>
          <a:p>
            <a:endParaRPr lang="en-US" dirty="0"/>
          </a:p>
          <a:p>
            <a:r>
              <a:rPr lang="en-US" dirty="0"/>
              <a:t>This is similar to saying “to read a file, first the application must know the file name and be able to open it.”</a:t>
            </a:r>
          </a:p>
          <a:p>
            <a:endParaRPr lang="en-US" dirty="0"/>
          </a:p>
          <a:p>
            <a:r>
              <a:rPr lang="en-US" dirty="0"/>
              <a:t>The difference is that a binding connects to a service that could be sharded, whereas a file is a single thing in a file system or key-value store.</a:t>
            </a:r>
          </a:p>
        </p:txBody>
      </p:sp>
      <p:sp>
        <p:nvSpPr>
          <p:cNvPr id="4" name="Footer Placeholder 3">
            <a:extLst>
              <a:ext uri="{FF2B5EF4-FFF2-40B4-BE49-F238E27FC236}">
                <a16:creationId xmlns:a16="http://schemas.microsoft.com/office/drawing/2014/main" id="{E03F0860-6FCE-4BB4-B5A2-9310DA036017}"/>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A1E6482F-C5CE-4BEC-819C-593F4EFB4440}"/>
              </a:ext>
            </a:extLst>
          </p:cNvPr>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428184219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F2A86B-7190-4A09-838D-7723A53046BA}"/>
              </a:ext>
            </a:extLst>
          </p:cNvPr>
          <p:cNvSpPr>
            <a:spLocks noGrp="1"/>
          </p:cNvSpPr>
          <p:nvPr>
            <p:ph type="title"/>
          </p:nvPr>
        </p:nvSpPr>
        <p:spPr/>
        <p:txBody>
          <a:bodyPr/>
          <a:lstStyle/>
          <a:p>
            <a:r>
              <a:rPr lang="en-US" dirty="0"/>
              <a:t>Each type of cloud has its own way of expressing bindings</a:t>
            </a:r>
          </a:p>
        </p:txBody>
      </p:sp>
      <p:sp>
        <p:nvSpPr>
          <p:cNvPr id="3" name="Content Placeholder 2">
            <a:extLst>
              <a:ext uri="{FF2B5EF4-FFF2-40B4-BE49-F238E27FC236}">
                <a16:creationId xmlns:a16="http://schemas.microsoft.com/office/drawing/2014/main" id="{E0296A27-8059-4842-BD44-C03D8A4E47A1}"/>
              </a:ext>
            </a:extLst>
          </p:cNvPr>
          <p:cNvSpPr>
            <a:spLocks noGrp="1"/>
          </p:cNvSpPr>
          <p:nvPr>
            <p:ph idx="1"/>
          </p:nvPr>
        </p:nvSpPr>
        <p:spPr/>
        <p:txBody>
          <a:bodyPr>
            <a:normAutofit lnSpcReduction="10000"/>
          </a:bodyPr>
          <a:lstStyle/>
          <a:p>
            <a:r>
              <a:rPr lang="en-US" dirty="0"/>
              <a:t>In some cloud systems bindings are very static.   But fancier clouds, like Azure and AWS, allow you to express a binding to a service that might not be running.</a:t>
            </a:r>
          </a:p>
          <a:p>
            <a:endParaRPr lang="en-US" dirty="0"/>
          </a:p>
          <a:p>
            <a:r>
              <a:rPr lang="en-US" dirty="0"/>
              <a:t>The “app service” would then launch your required service on demand.  But startup could take 30s or more for a complex service.  </a:t>
            </a:r>
            <a:r>
              <a:rPr lang="en-US" i="1" dirty="0"/>
              <a:t>Pre-binding</a:t>
            </a:r>
            <a:r>
              <a:rPr lang="en-US" dirty="0"/>
              <a:t> is important if you care about performance.  </a:t>
            </a:r>
          </a:p>
          <a:p>
            <a:endParaRPr lang="en-US" dirty="0"/>
          </a:p>
          <a:p>
            <a:r>
              <a:rPr lang="en-US" dirty="0"/>
              <a:t>Once launched, you would want the service to remain active for a while!</a:t>
            </a:r>
          </a:p>
        </p:txBody>
      </p:sp>
      <p:sp>
        <p:nvSpPr>
          <p:cNvPr id="4" name="Footer Placeholder 3">
            <a:extLst>
              <a:ext uri="{FF2B5EF4-FFF2-40B4-BE49-F238E27FC236}">
                <a16:creationId xmlns:a16="http://schemas.microsoft.com/office/drawing/2014/main" id="{7DA8628A-E405-42D0-8EA1-313A74D5BD71}"/>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C9F83C12-5960-4DEB-81CE-780D55530810}"/>
              </a:ext>
            </a:extLst>
          </p:cNvPr>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247713416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7CF1E5-A9D5-42F9-8753-3FA0F8835745}"/>
              </a:ext>
            </a:extLst>
          </p:cNvPr>
          <p:cNvSpPr>
            <a:spLocks noGrp="1"/>
          </p:cNvSpPr>
          <p:nvPr>
            <p:ph type="title"/>
          </p:nvPr>
        </p:nvSpPr>
        <p:spPr/>
        <p:txBody>
          <a:bodyPr/>
          <a:lstStyle/>
          <a:p>
            <a:r>
              <a:rPr lang="en-US" dirty="0"/>
              <a:t>Sequence that we end up with?</a:t>
            </a:r>
          </a:p>
        </p:txBody>
      </p:sp>
      <p:sp>
        <p:nvSpPr>
          <p:cNvPr id="3" name="Content Placeholder 2">
            <a:extLst>
              <a:ext uri="{FF2B5EF4-FFF2-40B4-BE49-F238E27FC236}">
                <a16:creationId xmlns:a16="http://schemas.microsoft.com/office/drawing/2014/main" id="{FAB2A204-0443-4D15-A649-C9E27191757D}"/>
              </a:ext>
            </a:extLst>
          </p:cNvPr>
          <p:cNvSpPr>
            <a:spLocks noGrp="1"/>
          </p:cNvSpPr>
          <p:nvPr>
            <p:ph idx="1"/>
          </p:nvPr>
        </p:nvSpPr>
        <p:spPr/>
        <p:txBody>
          <a:bodyPr>
            <a:normAutofit lnSpcReduction="10000"/>
          </a:bodyPr>
          <a:lstStyle/>
          <a:p>
            <a:r>
              <a:rPr lang="en-US" dirty="0"/>
              <a:t>Application A will pull data in from service S using an SQL-like notation.</a:t>
            </a:r>
          </a:p>
          <a:p>
            <a:pPr marL="514350" indent="-514350">
              <a:buFont typeface="+mj-lt"/>
              <a:buAutoNum type="arabicPeriod"/>
            </a:pPr>
            <a:r>
              <a:rPr lang="en-US" dirty="0"/>
              <a:t>You build application A using a package, perhaps </a:t>
            </a:r>
            <a:r>
              <a:rPr lang="en-US" dirty="0" err="1"/>
              <a:t>PyLINQ</a:t>
            </a:r>
            <a:r>
              <a:rPr lang="en-US" dirty="0"/>
              <a:t> or Pandas</a:t>
            </a:r>
          </a:p>
          <a:p>
            <a:pPr marL="514350" indent="-514350">
              <a:buFont typeface="+mj-lt"/>
              <a:buAutoNum type="arabicPeriod"/>
            </a:pPr>
            <a:r>
              <a:rPr lang="en-US" dirty="0"/>
              <a:t>You create a container and install A on the cloud using the hybrid cloud App Manager Service.  You tell the App Manager Service that A requires a binding to S.</a:t>
            </a:r>
          </a:p>
          <a:p>
            <a:pPr marL="514350" indent="-514350">
              <a:buFont typeface="+mj-lt"/>
              <a:buAutoNum type="arabicPeriod"/>
            </a:pPr>
            <a:r>
              <a:rPr lang="en-US" dirty="0"/>
              <a:t>At runtime, when A is started, App Manager will check that S is running, and will start it if not (if you requested this).</a:t>
            </a:r>
          </a:p>
          <a:p>
            <a:pPr marL="514350" indent="-514350">
              <a:buFont typeface="+mj-lt"/>
              <a:buAutoNum type="arabicPeriod"/>
            </a:pPr>
            <a:r>
              <a:rPr lang="en-US" dirty="0"/>
              <a:t>Now A begins to execute and should be able to bind its iterators to S as a data source, enabling A to do runtime access to data in S.</a:t>
            </a:r>
          </a:p>
        </p:txBody>
      </p:sp>
      <p:sp>
        <p:nvSpPr>
          <p:cNvPr id="4" name="Footer Placeholder 3">
            <a:extLst>
              <a:ext uri="{FF2B5EF4-FFF2-40B4-BE49-F238E27FC236}">
                <a16:creationId xmlns:a16="http://schemas.microsoft.com/office/drawing/2014/main" id="{17E85C46-CE55-45FA-9B77-58B6827C6964}"/>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9379403B-4930-49E1-8AD2-C980DAA1E03B}"/>
              </a:ext>
            </a:extLst>
          </p:cNvPr>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309436045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339F6F-2CCB-4EB9-8796-6F7568C4ADB1}"/>
              </a:ext>
            </a:extLst>
          </p:cNvPr>
          <p:cNvSpPr>
            <a:spLocks noGrp="1"/>
          </p:cNvSpPr>
          <p:nvPr>
            <p:ph type="title"/>
          </p:nvPr>
        </p:nvSpPr>
        <p:spPr/>
        <p:txBody>
          <a:bodyPr/>
          <a:lstStyle/>
          <a:p>
            <a:r>
              <a:rPr lang="en-US" dirty="0"/>
              <a:t>Common ways this can fail?</a:t>
            </a:r>
          </a:p>
        </p:txBody>
      </p:sp>
      <p:sp>
        <p:nvSpPr>
          <p:cNvPr id="3" name="Content Placeholder 2">
            <a:extLst>
              <a:ext uri="{FF2B5EF4-FFF2-40B4-BE49-F238E27FC236}">
                <a16:creationId xmlns:a16="http://schemas.microsoft.com/office/drawing/2014/main" id="{A2729300-E1DD-4AC2-87EA-12654C67B597}"/>
              </a:ext>
            </a:extLst>
          </p:cNvPr>
          <p:cNvSpPr>
            <a:spLocks noGrp="1"/>
          </p:cNvSpPr>
          <p:nvPr>
            <p:ph idx="1"/>
          </p:nvPr>
        </p:nvSpPr>
        <p:spPr/>
        <p:txBody>
          <a:bodyPr>
            <a:normAutofit fontScale="92500" lnSpcReduction="10000"/>
          </a:bodyPr>
          <a:lstStyle/>
          <a:p>
            <a:r>
              <a:rPr lang="en-US" dirty="0"/>
              <a:t>When debugging A you probably ran your own version of S on your own computer.  Moving A to the cloud requires you to express this binding obligation, to properly tell the App Service where S is supposed to be running, and to have runtime permissions to talk to S.</a:t>
            </a:r>
          </a:p>
          <a:p>
            <a:endParaRPr lang="en-US" dirty="0"/>
          </a:p>
          <a:p>
            <a:r>
              <a:rPr lang="en-US" dirty="0"/>
              <a:t>Any of these steps could fail or be misconfigured.  Then when A is launched in the cloud, it will crash with some form of binding error.</a:t>
            </a:r>
          </a:p>
          <a:p>
            <a:endParaRPr lang="en-US" dirty="0"/>
          </a:p>
          <a:p>
            <a:r>
              <a:rPr lang="en-US" dirty="0"/>
              <a:t>Best to find examples of how to do it, e.g. in docs.Microsoft.com, and then modify those to create your application and service bindings.</a:t>
            </a:r>
          </a:p>
        </p:txBody>
      </p:sp>
      <p:sp>
        <p:nvSpPr>
          <p:cNvPr id="4" name="Footer Placeholder 3">
            <a:extLst>
              <a:ext uri="{FF2B5EF4-FFF2-40B4-BE49-F238E27FC236}">
                <a16:creationId xmlns:a16="http://schemas.microsoft.com/office/drawing/2014/main" id="{AC72E5DE-5B9B-4E1A-B0D7-07E1A8745D48}"/>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F4E04047-3CC7-4F3B-A6DA-D042109B26B1}"/>
              </a:ext>
            </a:extLst>
          </p:cNvPr>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181437654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1AFE8A-502D-44E9-B4A3-B0FC5E7F1FF0}"/>
              </a:ext>
            </a:extLst>
          </p:cNvPr>
          <p:cNvSpPr>
            <a:spLocks noGrp="1"/>
          </p:cNvSpPr>
          <p:nvPr>
            <p:ph type="title"/>
          </p:nvPr>
        </p:nvSpPr>
        <p:spPr/>
        <p:txBody>
          <a:bodyPr/>
          <a:lstStyle/>
          <a:p>
            <a:r>
              <a:rPr lang="en-US" dirty="0"/>
              <a:t>OK, now A can talk to S!</a:t>
            </a:r>
          </a:p>
        </p:txBody>
      </p:sp>
      <p:sp>
        <p:nvSpPr>
          <p:cNvPr id="3" name="Content Placeholder 2">
            <a:extLst>
              <a:ext uri="{FF2B5EF4-FFF2-40B4-BE49-F238E27FC236}">
                <a16:creationId xmlns:a16="http://schemas.microsoft.com/office/drawing/2014/main" id="{F7B22CCE-CDE2-487F-94C3-E4E647D935E8}"/>
              </a:ext>
            </a:extLst>
          </p:cNvPr>
          <p:cNvSpPr>
            <a:spLocks noGrp="1"/>
          </p:cNvSpPr>
          <p:nvPr>
            <p:ph idx="1"/>
          </p:nvPr>
        </p:nvSpPr>
        <p:spPr/>
        <p:txBody>
          <a:bodyPr/>
          <a:lstStyle/>
          <a:p>
            <a:r>
              <a:rPr lang="en-US" dirty="0"/>
              <a:t>(In practice, it can take weeks to get this right… like with </a:t>
            </a:r>
            <a:r>
              <a:rPr lang="en-US" dirty="0" err="1"/>
              <a:t>CosmosDB</a:t>
            </a:r>
            <a:r>
              <a:rPr lang="en-US" dirty="0"/>
              <a:t> in assignment 2 – that was an example of a “binding” challenge)</a:t>
            </a:r>
          </a:p>
          <a:p>
            <a:endParaRPr lang="en-US" dirty="0"/>
          </a:p>
          <a:p>
            <a:r>
              <a:rPr lang="en-US" dirty="0"/>
              <a:t>Now what could go wrong?</a:t>
            </a:r>
          </a:p>
          <a:p>
            <a:endParaRPr lang="en-US" dirty="0"/>
          </a:p>
          <a:p>
            <a:r>
              <a:rPr lang="en-US" dirty="0"/>
              <a:t>A very common issue is that because cloud-scale DHT data stores are huge, you are very likely to see issues you didn’t see in your test setup!</a:t>
            </a:r>
          </a:p>
        </p:txBody>
      </p:sp>
      <p:sp>
        <p:nvSpPr>
          <p:cNvPr id="4" name="Footer Placeholder 3">
            <a:extLst>
              <a:ext uri="{FF2B5EF4-FFF2-40B4-BE49-F238E27FC236}">
                <a16:creationId xmlns:a16="http://schemas.microsoft.com/office/drawing/2014/main" id="{ABB8AC8A-C767-49E0-AEC6-C8477B557C7B}"/>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79F2310C-E881-449F-AB7F-3D9040EFC3C5}"/>
              </a:ext>
            </a:extLst>
          </p:cNvPr>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292730750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Missing values</a:t>
            </a:r>
          </a:p>
        </p:txBody>
      </p:sp>
      <p:sp>
        <p:nvSpPr>
          <p:cNvPr id="3" name="Content Placeholder 2"/>
          <p:cNvSpPr>
            <a:spLocks noGrp="1"/>
          </p:cNvSpPr>
          <p:nvPr>
            <p:ph idx="1"/>
          </p:nvPr>
        </p:nvSpPr>
        <p:spPr/>
        <p:txBody>
          <a:bodyPr/>
          <a:lstStyle/>
          <a:p>
            <a:r>
              <a:rPr lang="en-US" dirty="0"/>
              <a:t>Recall that unstructured data converts to structured data but with gaps.  Most kinds of objects are </a:t>
            </a:r>
            <a:r>
              <a:rPr lang="en-US" i="1" dirty="0"/>
              <a:t>nullable – </a:t>
            </a:r>
            <a:r>
              <a:rPr lang="en-US" dirty="0"/>
              <a:t>a </a:t>
            </a:r>
            <a:r>
              <a:rPr lang="en-US" i="1" dirty="0"/>
              <a:t>null</a:t>
            </a:r>
            <a:r>
              <a:rPr lang="en-US" dirty="0"/>
              <a:t> represents a gap.</a:t>
            </a:r>
          </a:p>
          <a:p>
            <a:endParaRPr lang="en-US" dirty="0"/>
          </a:p>
          <a:p>
            <a:r>
              <a:rPr lang="en-US" dirty="0"/>
              <a:t>This means that null is a legal value, and can be used for missing data</a:t>
            </a:r>
          </a:p>
          <a:p>
            <a:endParaRPr lang="en-US" dirty="0"/>
          </a:p>
          <a:p>
            <a:r>
              <a:rPr lang="en-US" dirty="0"/>
              <a:t>Others might have a default value for missing data, like -99</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194467948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Database Concepts</a:t>
            </a:r>
          </a:p>
        </p:txBody>
      </p:sp>
      <p:sp>
        <p:nvSpPr>
          <p:cNvPr id="3" name="Content Placeholder 2"/>
          <p:cNvSpPr>
            <a:spLocks noGrp="1"/>
          </p:cNvSpPr>
          <p:nvPr>
            <p:ph idx="1"/>
          </p:nvPr>
        </p:nvSpPr>
        <p:spPr>
          <a:xfrm>
            <a:off x="1024128" y="2286000"/>
            <a:ext cx="10950754" cy="4023360"/>
          </a:xfrm>
        </p:spPr>
        <p:txBody>
          <a:bodyPr>
            <a:normAutofit/>
          </a:bodyPr>
          <a:lstStyle/>
          <a:p>
            <a:r>
              <a:rPr lang="en-US" dirty="0"/>
              <a:t>In databases we talk about</a:t>
            </a:r>
          </a:p>
          <a:p>
            <a:pPr>
              <a:buFont typeface="Wingdings" panose="05000000000000000000" pitchFamily="2" charset="2"/>
              <a:buChar char="Ø"/>
            </a:pPr>
            <a:r>
              <a:rPr lang="en-US" dirty="0"/>
              <a:t>  A </a:t>
            </a:r>
            <a:r>
              <a:rPr lang="en-US" b="1" dirty="0"/>
              <a:t>schema</a:t>
            </a:r>
            <a:r>
              <a:rPr lang="en-US" dirty="0"/>
              <a:t>: This is the layout of our tables (hence, our collections) plus</a:t>
            </a:r>
            <a:br>
              <a:rPr lang="en-US" dirty="0"/>
            </a:br>
            <a:r>
              <a:rPr lang="en-US" dirty="0"/>
              <a:t>    the relationships between them (for example, “cow id” might show up</a:t>
            </a:r>
            <a:br>
              <a:rPr lang="en-US" dirty="0"/>
            </a:br>
            <a:r>
              <a:rPr lang="en-US" dirty="0"/>
              <a:t>    in many different relations).</a:t>
            </a:r>
          </a:p>
          <a:p>
            <a:pPr>
              <a:buFont typeface="Wingdings" panose="05000000000000000000" pitchFamily="2" charset="2"/>
              <a:buChar char="Ø"/>
            </a:pPr>
            <a:r>
              <a:rPr lang="en-US" dirty="0"/>
              <a:t>  Individual </a:t>
            </a:r>
            <a:r>
              <a:rPr lang="en-US" b="1" dirty="0"/>
              <a:t>relations</a:t>
            </a:r>
            <a:r>
              <a:rPr lang="en-US" dirty="0"/>
              <a:t>, which just means “tables”.  Each table is a set of</a:t>
            </a:r>
            <a:br>
              <a:rPr lang="en-US" dirty="0"/>
            </a:br>
            <a:r>
              <a:rPr lang="en-US" dirty="0"/>
              <a:t>    rows and within each row, some column is designated as the primary key</a:t>
            </a:r>
          </a:p>
          <a:p>
            <a:pPr>
              <a:buFont typeface="Wingdings" panose="05000000000000000000" pitchFamily="2" charset="2"/>
              <a:buChar char="Ø"/>
            </a:pPr>
            <a:r>
              <a:rPr lang="en-US" dirty="0"/>
              <a:t>  Often a relation is sorted by </a:t>
            </a:r>
            <a:r>
              <a:rPr lang="en-US" b="1" dirty="0"/>
              <a:t>primary key</a:t>
            </a:r>
            <a:r>
              <a:rPr lang="en-US" dirty="0"/>
              <a:t>, and there may be </a:t>
            </a:r>
            <a:r>
              <a:rPr lang="en-US" b="1" dirty="0"/>
              <a:t>secondary</a:t>
            </a:r>
            <a:br>
              <a:rPr lang="en-US" dirty="0"/>
            </a:br>
            <a:r>
              <a:rPr lang="en-US" dirty="0"/>
              <a:t>    </a:t>
            </a:r>
            <a:r>
              <a:rPr lang="en-US" b="1" dirty="0"/>
              <a:t>keys</a:t>
            </a:r>
            <a:r>
              <a:rPr lang="en-US" dirty="0"/>
              <a:t> (sorted indices) as well for other columns (B+ trees)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147389513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database concepts</a:t>
            </a:r>
          </a:p>
        </p:txBody>
      </p:sp>
      <p:sp>
        <p:nvSpPr>
          <p:cNvPr id="3" name="Content Placeholder 2"/>
          <p:cNvSpPr>
            <a:spLocks noGrp="1"/>
          </p:cNvSpPr>
          <p:nvPr>
            <p:ph idx="1"/>
          </p:nvPr>
        </p:nvSpPr>
        <p:spPr/>
        <p:txBody>
          <a:bodyPr>
            <a:normAutofit fontScale="92500" lnSpcReduction="10000"/>
          </a:bodyPr>
          <a:lstStyle/>
          <a:p>
            <a:r>
              <a:rPr lang="en-US" dirty="0"/>
              <a:t>We say that a </a:t>
            </a:r>
            <a:r>
              <a:rPr lang="en-US" b="1" dirty="0"/>
              <a:t>select</a:t>
            </a:r>
            <a:r>
              <a:rPr lang="en-US" dirty="0"/>
              <a:t> operation is occurring if we take a row but extract just a few columns, yielding smaller rows.  </a:t>
            </a:r>
            <a:r>
              <a:rPr lang="en-US" b="1" dirty="0"/>
              <a:t>Project</a:t>
            </a:r>
            <a:r>
              <a:rPr lang="en-US" dirty="0"/>
              <a:t> is similar, but creates a whole new table containing only rows that match some pattern.</a:t>
            </a:r>
            <a:br>
              <a:rPr lang="en-US" dirty="0"/>
            </a:br>
            <a:endParaRPr lang="en-US" dirty="0"/>
          </a:p>
          <a:p>
            <a:r>
              <a:rPr lang="en-US" dirty="0"/>
              <a:t>A </a:t>
            </a:r>
            <a:r>
              <a:rPr lang="en-US" b="1" dirty="0"/>
              <a:t>group-by</a:t>
            </a:r>
            <a:r>
              <a:rPr lang="en-US" dirty="0"/>
              <a:t> operation occurs if we create smaller collections that have the same value in some field, like if we grouped by cow names.  Bessie’s data would end up in one single group.</a:t>
            </a:r>
            <a:br>
              <a:rPr lang="en-US" dirty="0"/>
            </a:br>
            <a:br>
              <a:rPr lang="en-US" dirty="0"/>
            </a:br>
            <a:br>
              <a:rPr lang="en-US" dirty="0"/>
            </a:br>
            <a:r>
              <a:rPr lang="en-US" dirty="0"/>
              <a:t>A </a:t>
            </a:r>
            <a:r>
              <a:rPr lang="en-US" b="1" dirty="0"/>
              <a:t>join</a:t>
            </a:r>
            <a:r>
              <a:rPr lang="en-US" dirty="0"/>
              <a:t> operation occurs if we have two tables and combine data from both, for rows that have matching values in some field.</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264926337"/>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Programming Language </a:t>
            </a:r>
            <a:r>
              <a:rPr lang="en-US" dirty="0" err="1"/>
              <a:t>Embeddings</a:t>
            </a:r>
            <a:endParaRPr lang="en-US" dirty="0"/>
          </a:p>
        </p:txBody>
      </p:sp>
      <p:sp>
        <p:nvSpPr>
          <p:cNvPr id="3" name="Content Placeholder 2"/>
          <p:cNvSpPr>
            <a:spLocks noGrp="1"/>
          </p:cNvSpPr>
          <p:nvPr>
            <p:ph idx="1"/>
          </p:nvPr>
        </p:nvSpPr>
        <p:spPr/>
        <p:txBody>
          <a:bodyPr>
            <a:normAutofit lnSpcReduction="10000"/>
          </a:bodyPr>
          <a:lstStyle/>
          <a:p>
            <a:r>
              <a:rPr lang="en-US" dirty="0"/>
              <a:t>The idea is that these collections can be used just like other data structures, and will even be created </a:t>
            </a:r>
            <a:r>
              <a:rPr lang="en-US" i="1" dirty="0"/>
              <a:t>automatically </a:t>
            </a:r>
            <a:r>
              <a:rPr lang="en-US" dirty="0"/>
              <a:t>just by opening a particular file or database and saying that you wish to treat it as a collection!</a:t>
            </a:r>
          </a:p>
          <a:p>
            <a:endParaRPr lang="en-US" dirty="0"/>
          </a:p>
          <a:p>
            <a:r>
              <a:rPr lang="en-US" dirty="0"/>
              <a:t>You just need to know which service is hosting your data, and then you have to “bind” to it and obtain the proper kind of iterator.</a:t>
            </a:r>
          </a:p>
          <a:p>
            <a:endParaRPr lang="en-US" dirty="0"/>
          </a:p>
          <a:p>
            <a:r>
              <a:rPr lang="en-US" dirty="0"/>
              <a:t>Then you can write code that actually has database-style operations in your code – you don’t have to implement them yourself.</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94188670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Visiting three good web sites</a:t>
            </a:r>
          </a:p>
        </p:txBody>
      </p:sp>
      <p:sp>
        <p:nvSpPr>
          <p:cNvPr id="3" name="Content Placeholder 2"/>
          <p:cNvSpPr>
            <a:spLocks noGrp="1"/>
          </p:cNvSpPr>
          <p:nvPr>
            <p:ph idx="1"/>
          </p:nvPr>
        </p:nvSpPr>
        <p:spPr/>
        <p:txBody>
          <a:bodyPr>
            <a:normAutofit lnSpcReduction="10000"/>
          </a:bodyPr>
          <a:lstStyle/>
          <a:p>
            <a:r>
              <a:rPr lang="en-US" dirty="0"/>
              <a:t>Boost LINQ for C++:</a:t>
            </a:r>
            <a:br>
              <a:rPr lang="en-US" dirty="0"/>
            </a:br>
            <a:r>
              <a:rPr lang="en-US" dirty="0">
                <a:hlinkClick r:id="rId2"/>
              </a:rPr>
              <a:t>k06a/</a:t>
            </a:r>
            <a:r>
              <a:rPr lang="en-US" dirty="0" err="1">
                <a:hlinkClick r:id="rId2"/>
              </a:rPr>
              <a:t>boolinq</a:t>
            </a:r>
            <a:r>
              <a:rPr lang="en-US" dirty="0">
                <a:hlinkClick r:id="rId2"/>
              </a:rPr>
              <a:t>: Simplest C++ header-only LINQ template library (github.com)</a:t>
            </a:r>
            <a:br>
              <a:rPr lang="en-US" dirty="0"/>
            </a:br>
            <a:br>
              <a:rPr lang="en-US" dirty="0"/>
            </a:br>
            <a:r>
              <a:rPr lang="en-US" dirty="0"/>
              <a:t>Pandas, for Python:</a:t>
            </a:r>
          </a:p>
          <a:p>
            <a:r>
              <a:rPr lang="en-US" sz="2400" dirty="0">
                <a:solidFill>
                  <a:srgbClr val="0070C0"/>
                </a:solidFill>
                <a:hlinkClick r:id="rId3"/>
              </a:rPr>
              <a:t>https://pandas.pydata.org/pandas-docs/stable/getting_started/10min.html</a:t>
            </a:r>
            <a:endParaRPr lang="en-US" sz="2400" dirty="0">
              <a:solidFill>
                <a:srgbClr val="0070C0"/>
              </a:solidFill>
            </a:endParaRPr>
          </a:p>
          <a:p>
            <a:endParaRPr lang="en-US" dirty="0"/>
          </a:p>
          <a:p>
            <a:r>
              <a:rPr lang="en-US" dirty="0"/>
              <a:t>C# LINQ (a language like Java):</a:t>
            </a:r>
          </a:p>
          <a:p>
            <a:r>
              <a:rPr lang="en-US" sz="2400" u="sng" dirty="0">
                <a:hlinkClick r:id="rId4"/>
              </a:rPr>
              <a:t>https://docs.microsoft.com/en-us/dotnet/csharp/linq/query-expression-basics</a:t>
            </a:r>
            <a:endParaRPr lang="en-US" sz="2400" dirty="0"/>
          </a:p>
          <a:p>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339862006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You can create new persistent data too, or update existing data</a:t>
            </a:r>
          </a:p>
        </p:txBody>
      </p:sp>
      <p:sp>
        <p:nvSpPr>
          <p:cNvPr id="3" name="Content Placeholder 2"/>
          <p:cNvSpPr>
            <a:spLocks noGrp="1"/>
          </p:cNvSpPr>
          <p:nvPr>
            <p:ph idx="1"/>
          </p:nvPr>
        </p:nvSpPr>
        <p:spPr/>
        <p:txBody>
          <a:bodyPr>
            <a:normAutofit fontScale="92500"/>
          </a:bodyPr>
          <a:lstStyle/>
          <a:p>
            <a:r>
              <a:rPr lang="en-US" dirty="0"/>
              <a:t>These same solutions create new temporary collections as in-memory data objects all the time.</a:t>
            </a:r>
          </a:p>
          <a:p>
            <a:endParaRPr lang="en-US" dirty="0"/>
          </a:p>
          <a:p>
            <a:r>
              <a:rPr lang="en-US" dirty="0"/>
              <a:t>You can just work with them like other in-memory variables, but you can also write them back to storage.</a:t>
            </a:r>
          </a:p>
          <a:p>
            <a:endParaRPr lang="en-US" dirty="0"/>
          </a:p>
          <a:p>
            <a:r>
              <a:rPr lang="en-US" dirty="0"/>
              <a:t>And you can do in-place updates too, but this is not as common.  For many reasons the cloud is often a world of “immutable” data (write-once, read as often as you like).  New versions are often preferable to updating old versions.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207455907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SQl</a:t>
            </a:r>
            <a:r>
              <a:rPr lang="en-US" dirty="0"/>
              <a:t> AND </a:t>
            </a:r>
            <a:r>
              <a:rPr lang="en-US" dirty="0" err="1"/>
              <a:t>n</a:t>
            </a:r>
            <a:r>
              <a:rPr lang="en-US" sz="4000" dirty="0" err="1"/>
              <a:t>O</a:t>
            </a:r>
            <a:r>
              <a:rPr lang="en-US" dirty="0" err="1"/>
              <a:t>sql</a:t>
            </a:r>
            <a:endParaRPr lang="en-US" dirty="0"/>
          </a:p>
        </p:txBody>
      </p:sp>
      <p:sp>
        <p:nvSpPr>
          <p:cNvPr id="3" name="Content Placeholder 2"/>
          <p:cNvSpPr>
            <a:spLocks noGrp="1"/>
          </p:cNvSpPr>
          <p:nvPr>
            <p:ph idx="1"/>
          </p:nvPr>
        </p:nvSpPr>
        <p:spPr/>
        <p:txBody>
          <a:bodyPr>
            <a:normAutofit/>
          </a:bodyPr>
          <a:lstStyle/>
          <a:p>
            <a:r>
              <a:rPr lang="en-US" dirty="0"/>
              <a:t>Be aware of the limitations of NoSQL services that offer SQL APIs but in fact don’t offer ACID guarantees.</a:t>
            </a:r>
          </a:p>
          <a:p>
            <a:endParaRPr lang="en-US" dirty="0"/>
          </a:p>
          <a:p>
            <a:r>
              <a:rPr lang="en-US" dirty="0" err="1"/>
              <a:t>CosmosDB</a:t>
            </a:r>
            <a:r>
              <a:rPr lang="en-US" dirty="0"/>
              <a:t> and DynamoDB and Cassandra and </a:t>
            </a:r>
            <a:r>
              <a:rPr lang="en-US" dirty="0" err="1"/>
              <a:t>RocksDB</a:t>
            </a:r>
            <a:r>
              <a:rPr lang="en-US" dirty="0"/>
              <a:t> are all examples.</a:t>
            </a:r>
          </a:p>
          <a:p>
            <a:endParaRPr lang="en-US" dirty="0"/>
          </a:p>
          <a:p>
            <a:r>
              <a:rPr lang="en-US" dirty="0"/>
              <a:t>Often, you end up with a genuine database in the back-end, and updates go to it.  Then periodically, you copy a checkpoint into </a:t>
            </a:r>
            <a:r>
              <a:rPr lang="en-US" dirty="0" err="1"/>
              <a:t>CosmosDB</a:t>
            </a:r>
            <a:r>
              <a:rPr lang="en-US" dirty="0"/>
              <a:t> or your favorite NoSQL solution.  And queries run against the NoSQL system.</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39</a:t>
            </a:fld>
            <a:endParaRPr lang="en-US"/>
          </a:p>
        </p:txBody>
      </p:sp>
    </p:spTree>
    <p:extLst>
      <p:ext uri="{BB962C8B-B14F-4D97-AF65-F5344CB8AC3E}">
        <p14:creationId xmlns:p14="http://schemas.microsoft.com/office/powerpoint/2010/main" val="223634053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SQl</a:t>
            </a:r>
            <a:r>
              <a:rPr lang="en-US" dirty="0"/>
              <a:t> AND </a:t>
            </a:r>
            <a:r>
              <a:rPr lang="en-US" dirty="0" err="1"/>
              <a:t>n</a:t>
            </a:r>
            <a:r>
              <a:rPr lang="en-US" sz="4000" dirty="0" err="1"/>
              <a:t>O</a:t>
            </a:r>
            <a:r>
              <a:rPr lang="en-US" dirty="0" err="1"/>
              <a:t>sql</a:t>
            </a:r>
            <a:endParaRPr lang="en-US" dirty="0"/>
          </a:p>
        </p:txBody>
      </p:sp>
      <p:sp>
        <p:nvSpPr>
          <p:cNvPr id="3" name="Content Placeholder 2"/>
          <p:cNvSpPr>
            <a:spLocks noGrp="1"/>
          </p:cNvSpPr>
          <p:nvPr>
            <p:ph idx="1"/>
          </p:nvPr>
        </p:nvSpPr>
        <p:spPr/>
        <p:txBody>
          <a:bodyPr>
            <a:normAutofit lnSpcReduction="10000"/>
          </a:bodyPr>
          <a:lstStyle/>
          <a:p>
            <a:endParaRPr lang="en-US" dirty="0"/>
          </a:p>
          <a:p>
            <a:r>
              <a:rPr lang="en-US" dirty="0"/>
              <a:t>When you write cloud computing code with Pandas or LINQ, it is </a:t>
            </a:r>
            <a:r>
              <a:rPr lang="en-US" u="sng" dirty="0"/>
              <a:t>your</a:t>
            </a:r>
            <a:r>
              <a:rPr lang="en-US" dirty="0"/>
              <a:t> responsibility to understand which model you are working with.</a:t>
            </a:r>
          </a:p>
          <a:p>
            <a:endParaRPr lang="en-US" dirty="0"/>
          </a:p>
          <a:p>
            <a:r>
              <a:rPr lang="en-US" dirty="0"/>
              <a:t>If you use the wrong model for a given task, you could have visible bugs or inconsistencies, and this can cause your applications to crash.</a:t>
            </a:r>
          </a:p>
          <a:p>
            <a:endParaRPr lang="en-US" dirty="0"/>
          </a:p>
          <a:p>
            <a:r>
              <a:rPr lang="en-US" dirty="0"/>
              <a:t>NoSQL scales and performs much better for read-only uses.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40</a:t>
            </a:fld>
            <a:endParaRPr lang="en-US"/>
          </a:p>
        </p:txBody>
      </p:sp>
      <p:pic>
        <p:nvPicPr>
          <p:cNvPr id="6" name="Picture 5"/>
          <p:cNvPicPr>
            <a:picLocks noChangeAspect="1"/>
          </p:cNvPicPr>
          <p:nvPr/>
        </p:nvPicPr>
        <p:blipFill>
          <a:blip r:embed="rId2"/>
          <a:stretch>
            <a:fillRect/>
          </a:stretch>
        </p:blipFill>
        <p:spPr>
          <a:xfrm>
            <a:off x="9244208" y="158441"/>
            <a:ext cx="2810006" cy="1926391"/>
          </a:xfrm>
          <a:prstGeom prst="rect">
            <a:avLst/>
          </a:prstGeom>
        </p:spPr>
      </p:pic>
    </p:spTree>
    <p:extLst>
      <p:ext uri="{BB962C8B-B14F-4D97-AF65-F5344CB8AC3E}">
        <p14:creationId xmlns:p14="http://schemas.microsoft.com/office/powerpoint/2010/main" val="117141220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788495-CAC1-43FD-81C7-3E684E95C6A5}"/>
              </a:ext>
            </a:extLst>
          </p:cNvPr>
          <p:cNvSpPr>
            <a:spLocks noGrp="1"/>
          </p:cNvSpPr>
          <p:nvPr>
            <p:ph type="title"/>
          </p:nvPr>
        </p:nvSpPr>
        <p:spPr/>
        <p:txBody>
          <a:bodyPr/>
          <a:lstStyle/>
          <a:p>
            <a:r>
              <a:rPr lang="en-US" dirty="0"/>
              <a:t>How do you update NoSQL data?</a:t>
            </a:r>
          </a:p>
        </p:txBody>
      </p:sp>
      <p:sp>
        <p:nvSpPr>
          <p:cNvPr id="3" name="Content Placeholder 2">
            <a:extLst>
              <a:ext uri="{FF2B5EF4-FFF2-40B4-BE49-F238E27FC236}">
                <a16:creationId xmlns:a16="http://schemas.microsoft.com/office/drawing/2014/main" id="{003B3F71-066A-4075-A7B1-7FA74E77A2A1}"/>
              </a:ext>
            </a:extLst>
          </p:cNvPr>
          <p:cNvSpPr>
            <a:spLocks noGrp="1"/>
          </p:cNvSpPr>
          <p:nvPr>
            <p:ph idx="1"/>
          </p:nvPr>
        </p:nvSpPr>
        <p:spPr/>
        <p:txBody>
          <a:bodyPr>
            <a:normAutofit/>
          </a:bodyPr>
          <a:lstStyle/>
          <a:p>
            <a:r>
              <a:rPr lang="en-US" dirty="0"/>
              <a:t>Some NoSQL systems do allow updates, but in a restricted form.</a:t>
            </a:r>
          </a:p>
          <a:p>
            <a:endParaRPr lang="en-US" dirty="0"/>
          </a:p>
          <a:p>
            <a:r>
              <a:rPr lang="en-US" dirty="0"/>
              <a:t>These generally are systems that support “versioned” objects.  Derecho’s object store (Cascade) does this; the data is indexed by time, which can be very helpful in IoT applications.</a:t>
            </a:r>
          </a:p>
          <a:p>
            <a:endParaRPr lang="en-US" dirty="0"/>
          </a:p>
          <a:p>
            <a:r>
              <a:rPr lang="en-US" dirty="0"/>
              <a:t>You obtain the equivalent of an “append only file”.  You can’t change the </a:t>
            </a:r>
            <a:r>
              <a:rPr lang="en-US" i="1" dirty="0"/>
              <a:t>existing</a:t>
            </a:r>
            <a:r>
              <a:rPr lang="en-US" dirty="0"/>
              <a:t> data but can add new versions by appending new records.</a:t>
            </a:r>
          </a:p>
        </p:txBody>
      </p:sp>
      <p:sp>
        <p:nvSpPr>
          <p:cNvPr id="4" name="Footer Placeholder 3">
            <a:extLst>
              <a:ext uri="{FF2B5EF4-FFF2-40B4-BE49-F238E27FC236}">
                <a16:creationId xmlns:a16="http://schemas.microsoft.com/office/drawing/2014/main" id="{51CC469A-8B68-4658-9A7B-11ED1441472A}"/>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6B4527D0-30DD-4D0C-8153-B7E1D63A7B9E}"/>
              </a:ext>
            </a:extLst>
          </p:cNvPr>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55571084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Sharded</a:t>
            </a:r>
            <a:r>
              <a:rPr lang="en-US" dirty="0"/>
              <a:t> data</a:t>
            </a:r>
          </a:p>
        </p:txBody>
      </p:sp>
      <p:sp>
        <p:nvSpPr>
          <p:cNvPr id="3" name="Content Placeholder 2"/>
          <p:cNvSpPr>
            <a:spLocks noGrp="1"/>
          </p:cNvSpPr>
          <p:nvPr>
            <p:ph idx="1"/>
          </p:nvPr>
        </p:nvSpPr>
        <p:spPr/>
        <p:txBody>
          <a:bodyPr>
            <a:normAutofit fontScale="92500" lnSpcReduction="10000"/>
          </a:bodyPr>
          <a:lstStyle/>
          <a:p>
            <a:r>
              <a:rPr lang="en-US" dirty="0"/>
              <a:t>With </a:t>
            </a:r>
            <a:r>
              <a:rPr lang="en-US" dirty="0" err="1"/>
              <a:t>sharded</a:t>
            </a:r>
            <a:r>
              <a:rPr lang="en-US" dirty="0"/>
              <a:t> data, we often take one program, but then </a:t>
            </a:r>
            <a:r>
              <a:rPr lang="en-US" i="1" dirty="0"/>
              <a:t>run an instance of it on each shard, one instance per shard.</a:t>
            </a:r>
          </a:p>
          <a:p>
            <a:endParaRPr lang="en-US" dirty="0"/>
          </a:p>
          <a:p>
            <a:r>
              <a:rPr lang="en-US" dirty="0"/>
              <a:t>If we adopt this approach, we end up with parallel processing: each instance handles a portion of the overall task, just for data in its own local shard.  If it generates new tuples to store, we “shuffle” them to the proper locations before the next stage of computing.</a:t>
            </a:r>
          </a:p>
          <a:p>
            <a:endParaRPr lang="en-US" dirty="0"/>
          </a:p>
          <a:p>
            <a:r>
              <a:rPr lang="en-US" dirty="0"/>
              <a:t>We also can use group-by and then some form of aggregation to handle the reduce operation common in </a:t>
            </a:r>
            <a:r>
              <a:rPr lang="en-US" dirty="0" err="1"/>
              <a:t>MapReduce</a:t>
            </a:r>
            <a:r>
              <a:rPr lang="en-US" dirty="0"/>
              <a:t> computational patterns.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42</a:t>
            </a:fld>
            <a:endParaRPr lang="en-US"/>
          </a:p>
        </p:txBody>
      </p:sp>
      <p:pic>
        <p:nvPicPr>
          <p:cNvPr id="6" name="Picture 5"/>
          <p:cNvPicPr>
            <a:picLocks noChangeAspect="1"/>
          </p:cNvPicPr>
          <p:nvPr/>
        </p:nvPicPr>
        <p:blipFill>
          <a:blip r:embed="rId2"/>
          <a:stretch>
            <a:fillRect/>
          </a:stretch>
        </p:blipFill>
        <p:spPr>
          <a:xfrm>
            <a:off x="6147147" y="585216"/>
            <a:ext cx="5809992" cy="963251"/>
          </a:xfrm>
          <a:prstGeom prst="rect">
            <a:avLst/>
          </a:prstGeom>
        </p:spPr>
      </p:pic>
    </p:spTree>
    <p:extLst>
      <p:ext uri="{BB962C8B-B14F-4D97-AF65-F5344CB8AC3E}">
        <p14:creationId xmlns:p14="http://schemas.microsoft.com/office/powerpoint/2010/main" val="2070563034"/>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Temporary data?  Persistent?  Or </a:t>
            </a:r>
            <a:r>
              <a:rPr lang="en-US" u="sng" dirty="0"/>
              <a:t>both</a:t>
            </a:r>
            <a:r>
              <a:rPr lang="en-US" dirty="0"/>
              <a:t>?</a:t>
            </a:r>
          </a:p>
        </p:txBody>
      </p:sp>
      <p:sp>
        <p:nvSpPr>
          <p:cNvPr id="3" name="Content Placeholder 2"/>
          <p:cNvSpPr>
            <a:spLocks noGrp="1"/>
          </p:cNvSpPr>
          <p:nvPr>
            <p:ph idx="1"/>
          </p:nvPr>
        </p:nvSpPr>
        <p:spPr/>
        <p:txBody>
          <a:bodyPr>
            <a:normAutofit lnSpcReduction="10000"/>
          </a:bodyPr>
          <a:lstStyle/>
          <a:p>
            <a:r>
              <a:rPr lang="en-US" dirty="0"/>
              <a:t>A curious thing about the cloud is that we often do almost all our computing on temporary data!  Think of the air traffic control example, where the only permanent data was the flight plan database.</a:t>
            </a:r>
          </a:p>
          <a:p>
            <a:r>
              <a:rPr lang="en-US" dirty="0"/>
              <a:t>In the cloud, the raw </a:t>
            </a:r>
            <a:r>
              <a:rPr lang="en-US" dirty="0" err="1"/>
              <a:t>IoT</a:t>
            </a:r>
            <a:r>
              <a:rPr lang="en-US" dirty="0"/>
              <a:t> input data is permanent, or perhaps held for a fixed period.  But with the input we can rerun our task and re-create any needed outputs!  And this can be repeated for subsequent stages too!</a:t>
            </a:r>
            <a:br>
              <a:rPr lang="en-US" dirty="0"/>
            </a:br>
            <a:br>
              <a:rPr lang="en-US" dirty="0"/>
            </a:br>
            <a:r>
              <a:rPr lang="en-US" dirty="0"/>
              <a:t>So, most cloud data is viewed as temporary, but cached (and maybe even persisted on a temporary disk area for fast reloading!)  We can always recreate it if necessary.  </a:t>
            </a:r>
            <a:r>
              <a:rPr lang="en-US" u="sng" dirty="0"/>
              <a:t>You control </a:t>
            </a:r>
            <a:r>
              <a:rPr lang="en-US" dirty="0"/>
              <a:t>when persistent data will be stored.</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103281612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E77C15-B43B-41A2-AE7C-933200DE0A7D}"/>
              </a:ext>
            </a:extLst>
          </p:cNvPr>
          <p:cNvSpPr>
            <a:spLocks noGrp="1"/>
          </p:cNvSpPr>
          <p:nvPr>
            <p:ph type="title"/>
          </p:nvPr>
        </p:nvSpPr>
        <p:spPr/>
        <p:txBody>
          <a:bodyPr/>
          <a:lstStyle/>
          <a:p>
            <a:r>
              <a:rPr lang="en-US" dirty="0"/>
              <a:t>Summary</a:t>
            </a:r>
          </a:p>
        </p:txBody>
      </p:sp>
      <p:sp>
        <p:nvSpPr>
          <p:cNvPr id="3" name="Content Placeholder 2">
            <a:extLst>
              <a:ext uri="{FF2B5EF4-FFF2-40B4-BE49-F238E27FC236}">
                <a16:creationId xmlns:a16="http://schemas.microsoft.com/office/drawing/2014/main" id="{0320E11F-5D44-400A-8621-C8EF55F47E21}"/>
              </a:ext>
            </a:extLst>
          </p:cNvPr>
          <p:cNvSpPr>
            <a:spLocks noGrp="1"/>
          </p:cNvSpPr>
          <p:nvPr>
            <p:ph idx="1"/>
          </p:nvPr>
        </p:nvSpPr>
        <p:spPr/>
        <p:txBody>
          <a:bodyPr/>
          <a:lstStyle/>
          <a:p>
            <a:r>
              <a:rPr lang="en-US" dirty="0"/>
              <a:t>In today’s cloud platforms, data is big and often sharded all the time.</a:t>
            </a:r>
          </a:p>
          <a:p>
            <a:endParaRPr lang="en-US" dirty="0"/>
          </a:p>
          <a:p>
            <a:r>
              <a:rPr lang="en-US" dirty="0"/>
              <a:t>Tools like Pandas and LINQ make it very easy to compute on this data, especially if we can think of it as have some kind of regular structure.</a:t>
            </a:r>
          </a:p>
          <a:p>
            <a:endParaRPr lang="en-US" dirty="0"/>
          </a:p>
          <a:p>
            <a:r>
              <a:rPr lang="en-US" dirty="0"/>
              <a:t>We haven’t yet seen them, but there are also powerful packages to take less-structured forms of data, like web pages, and turn them into more structured summary data objects.</a:t>
            </a:r>
          </a:p>
        </p:txBody>
      </p:sp>
      <p:sp>
        <p:nvSpPr>
          <p:cNvPr id="4" name="Footer Placeholder 3">
            <a:extLst>
              <a:ext uri="{FF2B5EF4-FFF2-40B4-BE49-F238E27FC236}">
                <a16:creationId xmlns:a16="http://schemas.microsoft.com/office/drawing/2014/main" id="{54C030F6-79B7-47C6-8DA6-4DA4F7467711}"/>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5229E1C1-40D1-43A6-BEDF-734217D228C2}"/>
              </a:ext>
            </a:extLst>
          </p:cNvPr>
          <p:cNvSpPr>
            <a:spLocks noGrp="1"/>
          </p:cNvSpPr>
          <p:nvPr>
            <p:ph type="sldNum" sz="quarter" idx="12"/>
          </p:nvPr>
        </p:nvSpPr>
        <p:spPr/>
        <p:txBody>
          <a:bodyPr/>
          <a:lstStyle/>
          <a:p>
            <a:fld id="{3C974458-8A97-4835-BF79-1FB6D7856C21}" type="slidenum">
              <a:rPr lang="en-US" smtClean="0"/>
              <a:t>44</a:t>
            </a:fld>
            <a:endParaRPr lang="en-US"/>
          </a:p>
        </p:txBody>
      </p:sp>
    </p:spTree>
    <p:extLst>
      <p:ext uri="{BB962C8B-B14F-4D97-AF65-F5344CB8AC3E}">
        <p14:creationId xmlns:p14="http://schemas.microsoft.com/office/powerpoint/2010/main" val="362066319"/>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2554</TotalTime>
  <Words>4628</Words>
  <Application>Microsoft Office PowerPoint</Application>
  <PresentationFormat>Widescreen</PresentationFormat>
  <Paragraphs>439</Paragraphs>
  <Slides>44</Slides>
  <Notes>1</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44</vt:i4>
      </vt:variant>
    </vt:vector>
  </HeadingPairs>
  <TitlesOfParts>
    <vt:vector size="53" baseType="lpstr">
      <vt:lpstr>Arial</vt:lpstr>
      <vt:lpstr>Calibri</vt:lpstr>
      <vt:lpstr>Consolas</vt:lpstr>
      <vt:lpstr>Open Sans</vt:lpstr>
      <vt:lpstr>Tw Cen MT</vt:lpstr>
      <vt:lpstr>Tw Cen MT Condensed</vt:lpstr>
      <vt:lpstr>Wingdings</vt:lpstr>
      <vt:lpstr>Wingdings 3</vt:lpstr>
      <vt:lpstr>Integral</vt:lpstr>
      <vt:lpstr>CS 5412/Lecture 18  Accessing Collections</vt:lpstr>
      <vt:lpstr>Structured and Unstructured Data</vt:lpstr>
      <vt:lpstr>A table</vt:lpstr>
      <vt:lpstr>Structured and Unstructured Data</vt:lpstr>
      <vt:lpstr>Structured and Unstructured Data</vt:lpstr>
      <vt:lpstr>A photo and its meta-data</vt:lpstr>
      <vt:lpstr>Structured and Unstructured Data</vt:lpstr>
      <vt:lpstr>A structured world!</vt:lpstr>
      <vt:lpstr>JSON files</vt:lpstr>
      <vt:lpstr>Collection Concept</vt:lpstr>
      <vt:lpstr>What about non-JSON files?</vt:lpstr>
      <vt:lpstr>Programming Language Concepts</vt:lpstr>
      <vt:lpstr>Iterators</vt:lpstr>
      <vt:lpstr>Examples</vt:lpstr>
      <vt:lpstr>Examples</vt:lpstr>
      <vt:lpstr>Examples</vt:lpstr>
      <vt:lpstr>Many cloud storage layers provide iterators as “connectors”</vt:lpstr>
      <vt:lpstr>Examples</vt:lpstr>
      <vt:lpstr>But we can do even better!</vt:lpstr>
      <vt:lpstr>But we can do even better!</vt:lpstr>
      <vt:lpstr>Notice the strange “methods” used here</vt:lpstr>
      <vt:lpstr>LINQ examples</vt:lpstr>
      <vt:lpstr>Example with structs</vt:lpstr>
      <vt:lpstr>Example with Strings</vt:lpstr>
      <vt:lpstr>Some LINQ operators</vt:lpstr>
      <vt:lpstr>Yet this is called the “NoSQL model”</vt:lpstr>
      <vt:lpstr>So… </vt:lpstr>
      <vt:lpstr>Required Steps</vt:lpstr>
      <vt:lpstr>Each type of cloud has its own way of expressing bindings</vt:lpstr>
      <vt:lpstr>Sequence that we end up with?</vt:lpstr>
      <vt:lpstr>Common ways this can fail?</vt:lpstr>
      <vt:lpstr>OK, now A can talk to S!</vt:lpstr>
      <vt:lpstr>Missing values</vt:lpstr>
      <vt:lpstr>Important Database Concepts</vt:lpstr>
      <vt:lpstr>Important database concepts</vt:lpstr>
      <vt:lpstr>Programming Language Embeddings</vt:lpstr>
      <vt:lpstr>Visiting three good web sites</vt:lpstr>
      <vt:lpstr>You can create new persistent data too, or update existing data</vt:lpstr>
      <vt:lpstr>SQl AND nOsql</vt:lpstr>
      <vt:lpstr>SQl AND nOsql</vt:lpstr>
      <vt:lpstr>How do you update NoSQL data?</vt:lpstr>
      <vt:lpstr>Sharded data</vt:lpstr>
      <vt:lpstr>Temporary data?  Persistent?  Or both?</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158</cp:revision>
  <dcterms:created xsi:type="dcterms:W3CDTF">2017-12-19T18:11:25Z</dcterms:created>
  <dcterms:modified xsi:type="dcterms:W3CDTF">2021-04-27T13:02:16Z</dcterms:modified>
</cp:coreProperties>
</file>