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405" r:id="rId3"/>
    <p:sldId id="406" r:id="rId4"/>
    <p:sldId id="404" r:id="rId5"/>
    <p:sldId id="416" r:id="rId6"/>
    <p:sldId id="423" r:id="rId7"/>
    <p:sldId id="417" r:id="rId8"/>
    <p:sldId id="424" r:id="rId9"/>
    <p:sldId id="418" r:id="rId10"/>
    <p:sldId id="419" r:id="rId11"/>
    <p:sldId id="420" r:id="rId12"/>
    <p:sldId id="414" r:id="rId13"/>
    <p:sldId id="402" r:id="rId14"/>
    <p:sldId id="415" r:id="rId15"/>
    <p:sldId id="421" r:id="rId16"/>
    <p:sldId id="284" r:id="rId17"/>
    <p:sldId id="299" r:id="rId18"/>
    <p:sldId id="328" r:id="rId19"/>
    <p:sldId id="330" r:id="rId20"/>
    <p:sldId id="370" r:id="rId21"/>
    <p:sldId id="372" r:id="rId22"/>
    <p:sldId id="399" r:id="rId23"/>
    <p:sldId id="401" r:id="rId24"/>
    <p:sldId id="345" r:id="rId25"/>
    <p:sldId id="347" r:id="rId26"/>
    <p:sldId id="298" r:id="rId27"/>
    <p:sldId id="312" r:id="rId28"/>
    <p:sldId id="335" r:id="rId29"/>
    <p:sldId id="336" r:id="rId30"/>
    <p:sldId id="337" r:id="rId31"/>
    <p:sldId id="338" r:id="rId32"/>
    <p:sldId id="339" r:id="rId33"/>
    <p:sldId id="341" r:id="rId34"/>
    <p:sldId id="342" r:id="rId35"/>
    <p:sldId id="343" r:id="rId36"/>
    <p:sldId id="362" r:id="rId37"/>
    <p:sldId id="366" r:id="rId38"/>
    <p:sldId id="365" r:id="rId39"/>
    <p:sldId id="369" r:id="rId40"/>
    <p:sldId id="351" r:id="rId41"/>
    <p:sldId id="400" r:id="rId42"/>
    <p:sldId id="385" r:id="rId43"/>
    <p:sldId id="386" r:id="rId44"/>
    <p:sldId id="387" r:id="rId45"/>
    <p:sldId id="388" r:id="rId46"/>
    <p:sldId id="391" r:id="rId47"/>
    <p:sldId id="395" r:id="rId48"/>
    <p:sldId id="422" r:id="rId49"/>
    <p:sldId id="397" r:id="rId50"/>
    <p:sldId id="36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405"/>
            <p14:sldId id="406"/>
            <p14:sldId id="404"/>
            <p14:sldId id="416"/>
            <p14:sldId id="423"/>
            <p14:sldId id="417"/>
            <p14:sldId id="424"/>
            <p14:sldId id="418"/>
            <p14:sldId id="419"/>
            <p14:sldId id="420"/>
            <p14:sldId id="414"/>
            <p14:sldId id="402"/>
            <p14:sldId id="415"/>
            <p14:sldId id="421"/>
            <p14:sldId id="284"/>
            <p14:sldId id="299"/>
            <p14:sldId id="328"/>
            <p14:sldId id="330"/>
            <p14:sldId id="370"/>
            <p14:sldId id="372"/>
            <p14:sldId id="399"/>
            <p14:sldId id="401"/>
            <p14:sldId id="345"/>
            <p14:sldId id="347"/>
            <p14:sldId id="298"/>
            <p14:sldId id="312"/>
            <p14:sldId id="335"/>
            <p14:sldId id="336"/>
            <p14:sldId id="337"/>
            <p14:sldId id="338"/>
            <p14:sldId id="339"/>
            <p14:sldId id="341"/>
            <p14:sldId id="342"/>
            <p14:sldId id="343"/>
            <p14:sldId id="362"/>
            <p14:sldId id="366"/>
            <p14:sldId id="365"/>
            <p14:sldId id="369"/>
            <p14:sldId id="351"/>
            <p14:sldId id="400"/>
            <p14:sldId id="385"/>
            <p14:sldId id="386"/>
            <p14:sldId id="387"/>
            <p14:sldId id="388"/>
            <p14:sldId id="391"/>
            <p14:sldId id="395"/>
            <p14:sldId id="422"/>
            <p14:sldId id="397"/>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ABAB"/>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64" d="100"/>
          <a:sy n="64" d="100"/>
        </p:scale>
        <p:origin x="96" y="120"/>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0077269588706E-2"/>
          <c:y val="0"/>
          <c:w val="0.84299888205701501"/>
          <c:h val="0.85449735449735398"/>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08F-4363-94E3-521215A258D2}"/>
              </c:ext>
            </c:extLst>
          </c:dPt>
          <c:dPt>
            <c:idx val="1"/>
            <c:bubble3D val="0"/>
            <c:spPr>
              <a:solidFill>
                <a:schemeClr val="accent2"/>
              </a:solidFill>
              <a:ln w="19050">
                <a:noFill/>
              </a:ln>
              <a:effectLst/>
            </c:spPr>
            <c:extLst>
              <c:ext xmlns:c16="http://schemas.microsoft.com/office/drawing/2014/chart" uri="{C3380CC4-5D6E-409C-BE32-E72D297353CC}">
                <c16:uniqueId val="{00000003-D08F-4363-94E3-521215A258D2}"/>
              </c:ext>
            </c:extLst>
          </c:dPt>
          <c:dPt>
            <c:idx val="2"/>
            <c:bubble3D val="0"/>
            <c:spPr>
              <a:solidFill>
                <a:schemeClr val="accent4"/>
              </a:solidFill>
              <a:ln w="19050">
                <a:noFill/>
              </a:ln>
              <a:effectLst/>
            </c:spPr>
            <c:extLst>
              <c:ext xmlns:c16="http://schemas.microsoft.com/office/drawing/2014/chart" uri="{C3380CC4-5D6E-409C-BE32-E72D297353CC}">
                <c16:uniqueId val="{00000005-D08F-4363-94E3-521215A258D2}"/>
              </c:ext>
            </c:extLst>
          </c:dPt>
          <c:dPt>
            <c:idx val="3"/>
            <c:bubble3D val="0"/>
            <c:spPr>
              <a:solidFill>
                <a:schemeClr val="accent2">
                  <a:lumMod val="75000"/>
                </a:schemeClr>
              </a:solidFill>
              <a:ln w="19050">
                <a:noFill/>
              </a:ln>
              <a:effectLst/>
            </c:spPr>
            <c:extLst>
              <c:ext xmlns:c16="http://schemas.microsoft.com/office/drawing/2014/chart" uri="{C3380CC4-5D6E-409C-BE32-E72D297353CC}">
                <c16:uniqueId val="{00000007-D08F-4363-94E3-521215A258D2}"/>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9-D08F-4363-94E3-521215A258D2}"/>
              </c:ext>
            </c:extLst>
          </c:dPt>
          <c:dPt>
            <c:idx val="5"/>
            <c:bubble3D val="0"/>
            <c:spPr>
              <a:solidFill>
                <a:schemeClr val="accent6"/>
              </a:solidFill>
              <a:ln w="19050">
                <a:noFill/>
              </a:ln>
              <a:effectLst/>
            </c:spPr>
            <c:extLst>
              <c:ext xmlns:c16="http://schemas.microsoft.com/office/drawing/2014/chart" uri="{C3380CC4-5D6E-409C-BE32-E72D297353CC}">
                <c16:uniqueId val="{0000000B-D08F-4363-94E3-521215A258D2}"/>
              </c:ext>
            </c:extLst>
          </c:dPt>
          <c:dPt>
            <c:idx val="6"/>
            <c:bubble3D val="0"/>
            <c:spPr>
              <a:solidFill>
                <a:schemeClr val="accent4">
                  <a:lumMod val="75000"/>
                </a:schemeClr>
              </a:solidFill>
              <a:ln w="19050">
                <a:noFill/>
              </a:ln>
              <a:effectLst/>
            </c:spPr>
            <c:extLst>
              <c:ext xmlns:c16="http://schemas.microsoft.com/office/drawing/2014/chart" uri="{C3380CC4-5D6E-409C-BE32-E72D297353CC}">
                <c16:uniqueId val="{0000000D-D08F-4363-94E3-521215A258D2}"/>
              </c:ext>
            </c:extLst>
          </c:dPt>
          <c:dPt>
            <c:idx val="7"/>
            <c:bubble3D val="0"/>
            <c:spPr>
              <a:solidFill>
                <a:schemeClr val="bg1">
                  <a:lumMod val="65000"/>
                </a:schemeClr>
              </a:solidFill>
              <a:ln w="19050">
                <a:noFill/>
              </a:ln>
              <a:effectLst/>
            </c:spPr>
            <c:extLst>
              <c:ext xmlns:c16="http://schemas.microsoft.com/office/drawing/2014/chart" uri="{C3380CC4-5D6E-409C-BE32-E72D297353CC}">
                <c16:uniqueId val="{0000000F-D08F-4363-94E3-521215A258D2}"/>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D08F-4363-94E3-521215A258D2}"/>
              </c:ext>
            </c:extLst>
          </c:dPt>
          <c:dPt>
            <c:idx val="9"/>
            <c:bubble3D val="0"/>
            <c:spPr>
              <a:noFill/>
              <a:ln w="19050">
                <a:noFill/>
              </a:ln>
              <a:effectLst/>
            </c:spPr>
            <c:extLst>
              <c:ext xmlns:c16="http://schemas.microsoft.com/office/drawing/2014/chart" uri="{C3380CC4-5D6E-409C-BE32-E72D297353CC}">
                <c16:uniqueId val="{00000013-D08F-4363-94E3-521215A258D2}"/>
              </c:ext>
            </c:extLst>
          </c:dPt>
          <c:cat>
            <c:strRef>
              <c:f>Sheet1!$A$61:$A$70</c:f>
              <c:strCache>
                <c:ptCount val="10"/>
                <c:pt idx="0">
                  <c:v>f2pool</c:v>
                </c:pt>
                <c:pt idx="1">
                  <c:v>antpool</c:v>
                </c:pt>
                <c:pt idx="2">
                  <c:v>bw.com</c:v>
                </c:pt>
                <c:pt idx="3">
                  <c:v>btcchina</c:v>
                </c:pt>
                <c:pt idx="4">
                  <c:v>kncminer</c:v>
                </c:pt>
                <c:pt idx="5">
                  <c:v>ghash.io</c:v>
                </c:pt>
                <c:pt idx="6">
                  <c:v>btc guild</c:v>
                </c:pt>
                <c:pt idx="7">
                  <c:v>slush</c:v>
                </c:pt>
                <c:pt idx="8">
                  <c:v>eligius</c:v>
                </c:pt>
                <c:pt idx="9">
                  <c:v>others</c:v>
                </c:pt>
              </c:strCache>
            </c:strRef>
          </c:cat>
          <c:val>
            <c:numRef>
              <c:f>Sheet1!$B$61:$B$70</c:f>
              <c:numCache>
                <c:formatCode>General</c:formatCode>
                <c:ptCount val="10"/>
                <c:pt idx="0">
                  <c:v>0.22</c:v>
                </c:pt>
                <c:pt idx="1">
                  <c:v>0.15</c:v>
                </c:pt>
                <c:pt idx="2">
                  <c:v>0.11</c:v>
                </c:pt>
                <c:pt idx="3">
                  <c:v>0.09</c:v>
                </c:pt>
                <c:pt idx="4">
                  <c:v>0.06</c:v>
                </c:pt>
                <c:pt idx="5">
                  <c:v>0.04</c:v>
                </c:pt>
                <c:pt idx="6">
                  <c:v>0.04</c:v>
                </c:pt>
                <c:pt idx="7">
                  <c:v>0.03</c:v>
                </c:pt>
                <c:pt idx="8">
                  <c:v>0.02</c:v>
                </c:pt>
                <c:pt idx="9">
                  <c:v>0.24</c:v>
                </c:pt>
              </c:numCache>
            </c:numRef>
          </c:val>
          <c:extLst>
            <c:ext xmlns:c16="http://schemas.microsoft.com/office/drawing/2014/chart" uri="{C3380CC4-5D6E-409C-BE32-E72D297353CC}">
              <c16:uniqueId val="{00000014-D08F-4363-94E3-521215A258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33026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14164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02360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76289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2995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15257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71784-4B83-E640-8DF6-C15442E2D921}" type="slidenum">
              <a:rPr lang="en-US" smtClean="0"/>
              <a:t>18</a:t>
            </a:fld>
            <a:endParaRPr lang="en-US"/>
          </a:p>
        </p:txBody>
      </p:sp>
    </p:spTree>
    <p:extLst>
      <p:ext uri="{BB962C8B-B14F-4D97-AF65-F5344CB8AC3E}">
        <p14:creationId xmlns:p14="http://schemas.microsoft.com/office/powerpoint/2010/main" val="172211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Unstructured peer-to-peer network</a:t>
            </a:r>
          </a:p>
          <a:p>
            <a:r>
              <a:rPr lang="en-US" dirty="0"/>
              <a:t>Propagation by gossip </a:t>
            </a:r>
          </a:p>
          <a:p>
            <a:r>
              <a:rPr lang="en-US" dirty="0"/>
              <a:t>Talk about</a:t>
            </a:r>
            <a:r>
              <a:rPr lang="en-US" baseline="0" dirty="0"/>
              <a:t> how transaction security prohibits theft. </a:t>
            </a:r>
          </a:p>
          <a:p>
            <a:r>
              <a:rPr lang="en-US" baseline="0" dirty="0"/>
              <a:t>Say we’re not going to deal with </a:t>
            </a:r>
            <a:r>
              <a:rPr lang="en-US" baseline="0" dirty="0" err="1"/>
              <a:t>txns</a:t>
            </a:r>
            <a:r>
              <a:rPr lang="en-US" baseline="0" dirty="0"/>
              <a:t> anymore. </a:t>
            </a:r>
          </a:p>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19</a:t>
            </a:fld>
            <a:endParaRPr lang="en-US"/>
          </a:p>
        </p:txBody>
      </p:sp>
    </p:spTree>
    <p:extLst>
      <p:ext uri="{BB962C8B-B14F-4D97-AF65-F5344CB8AC3E}">
        <p14:creationId xmlns:p14="http://schemas.microsoft.com/office/powerpoint/2010/main" val="239383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5485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130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21723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78534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8023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36664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323302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11808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549949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27665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29</a:t>
            </a:fld>
            <a:endParaRPr lang="en-US"/>
          </a:p>
        </p:txBody>
      </p:sp>
    </p:spTree>
    <p:extLst>
      <p:ext uri="{BB962C8B-B14F-4D97-AF65-F5344CB8AC3E}">
        <p14:creationId xmlns:p14="http://schemas.microsoft.com/office/powerpoint/2010/main" val="3679293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30</a:t>
            </a:fld>
            <a:endParaRPr lang="en-US"/>
          </a:p>
        </p:txBody>
      </p:sp>
    </p:spTree>
    <p:extLst>
      <p:ext uri="{BB962C8B-B14F-4D97-AF65-F5344CB8AC3E}">
        <p14:creationId xmlns:p14="http://schemas.microsoft.com/office/powerpoint/2010/main" val="428847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31</a:t>
            </a:fld>
            <a:endParaRPr lang="en-US"/>
          </a:p>
        </p:txBody>
      </p:sp>
    </p:spTree>
    <p:extLst>
      <p:ext uri="{BB962C8B-B14F-4D97-AF65-F5344CB8AC3E}">
        <p14:creationId xmlns:p14="http://schemas.microsoft.com/office/powerpoint/2010/main" val="16971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96582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Mining total: 21 million at 2140 </a:t>
            </a:r>
          </a:p>
        </p:txBody>
      </p:sp>
      <p:sp>
        <p:nvSpPr>
          <p:cNvPr id="4" name="Slide Number Placeholder 3"/>
          <p:cNvSpPr>
            <a:spLocks noGrp="1"/>
          </p:cNvSpPr>
          <p:nvPr>
            <p:ph type="sldNum" sz="quarter" idx="10"/>
          </p:nvPr>
        </p:nvSpPr>
        <p:spPr/>
        <p:txBody>
          <a:bodyPr/>
          <a:lstStyle/>
          <a:p>
            <a:fld id="{85CEE7A6-E435-4E5A-B8FB-4B155C3EA2DD}" type="slidenum">
              <a:rPr lang="en-US" smtClean="0"/>
              <a:t>32</a:t>
            </a:fld>
            <a:endParaRPr lang="en-US"/>
          </a:p>
        </p:txBody>
      </p:sp>
    </p:spTree>
    <p:extLst>
      <p:ext uri="{BB962C8B-B14F-4D97-AF65-F5344CB8AC3E}">
        <p14:creationId xmlns:p14="http://schemas.microsoft.com/office/powerpoint/2010/main" val="1524758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832902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5CEE7A6-E435-4E5A-B8FB-4B155C3EA2DD}" type="slidenum">
              <a:rPr lang="en-US" smtClean="0"/>
              <a:t>34</a:t>
            </a:fld>
            <a:endParaRPr lang="en-US"/>
          </a:p>
        </p:txBody>
      </p:sp>
    </p:spTree>
    <p:extLst>
      <p:ext uri="{BB962C8B-B14F-4D97-AF65-F5344CB8AC3E}">
        <p14:creationId xmlns:p14="http://schemas.microsoft.com/office/powerpoint/2010/main" val="2579596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DECIDE step as in classical consensus </a:t>
            </a:r>
          </a:p>
          <a:p>
            <a:r>
              <a:rPr lang="en-US" dirty="0"/>
              <a:t>Making it difficult enough for attacker to out-run. </a:t>
            </a:r>
          </a:p>
        </p:txBody>
      </p:sp>
      <p:sp>
        <p:nvSpPr>
          <p:cNvPr id="4" name="Slide Number Placeholder 3"/>
          <p:cNvSpPr>
            <a:spLocks noGrp="1"/>
          </p:cNvSpPr>
          <p:nvPr>
            <p:ph type="sldNum" sz="quarter" idx="10"/>
          </p:nvPr>
        </p:nvSpPr>
        <p:spPr/>
        <p:txBody>
          <a:bodyPr/>
          <a:lstStyle/>
          <a:p>
            <a:fld id="{85CEE7A6-E435-4E5A-B8FB-4B155C3EA2DD}" type="slidenum">
              <a:rPr lang="en-US" smtClean="0"/>
              <a:t>35</a:t>
            </a:fld>
            <a:endParaRPr lang="en-US"/>
          </a:p>
        </p:txBody>
      </p:sp>
    </p:spTree>
    <p:extLst>
      <p:ext uri="{BB962C8B-B14F-4D97-AF65-F5344CB8AC3E}">
        <p14:creationId xmlns:p14="http://schemas.microsoft.com/office/powerpoint/2010/main" val="2924262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670923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45874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3552114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726441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647907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67903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this lecture recaps the one from Thursday, but it has some additional ideas too that we didn’t see on Thursday.</a:t>
            </a:r>
          </a:p>
          <a:p>
            <a:endParaRPr lang="en-US" dirty="0"/>
          </a:p>
          <a:p>
            <a:r>
              <a:rPr lang="en-US" dirty="0"/>
              <a:t>Partly our focus is on the aggressive uptake of Blockchain, but then we’ll be asking what elements need to be more mature in order to really use these solutions in a farming setting.</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942886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understand is that a branch for them is not a fork.  A branch occurs when a non-adversarial part of the system is temporarily disconnected and later able to reconnect.  But it isn’t attacking their chain.  They just want availability with partitioning events.</a:t>
            </a:r>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448223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branches more trusted they use this concept that so many nodes see the events that most of them must be trustworthy (under their assumptions)</a:t>
            </a:r>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1580356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 chain holds pointers into the IoT chain.</a:t>
            </a:r>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3922728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3163540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requiring conflict-freedom they rule out an issue we will discuss in a moment.   Their CRDT language offers a form of programmability, like a restriction on Ethereum.</a:t>
            </a:r>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2921335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think of the chain as having a kind of state machine floating down it and evaluating data and transactional logic.</a:t>
            </a:r>
          </a:p>
        </p:txBody>
      </p:sp>
      <p:sp>
        <p:nvSpPr>
          <p:cNvPr id="4" name="Slide Number Placeholder 3"/>
          <p:cNvSpPr>
            <a:spLocks noGrp="1"/>
          </p:cNvSpPr>
          <p:nvPr>
            <p:ph type="sldNum" sz="quarter" idx="5"/>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847293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Vegvisir’s</a:t>
            </a:r>
            <a:r>
              <a:rPr lang="en-US" dirty="0"/>
              <a:t> answer right now is that “these kinds of things can’t occur” because of the CRDT rules, but in practical systems, that might be too strong an assumption.  Maybe we can’t just outlaw conflicting events.</a:t>
            </a:r>
          </a:p>
          <a:p>
            <a:endParaRPr lang="en-US" dirty="0"/>
          </a:p>
          <a:p>
            <a:r>
              <a:rPr lang="en-US" dirty="0"/>
              <a:t>Also, they overlook the questions tied to sensor trust mentioned earlier.  The ones involving sensor failure raised in Meta are also relevant here.</a:t>
            </a:r>
          </a:p>
        </p:txBody>
      </p:sp>
      <p:sp>
        <p:nvSpPr>
          <p:cNvPr id="4" name="Slide Number Placeholder 3"/>
          <p:cNvSpPr>
            <a:spLocks noGrp="1"/>
          </p:cNvSpPr>
          <p:nvPr>
            <p:ph type="sldNum" sz="quarter" idx="5"/>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682064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 working link to the demo, sorry!</a:t>
            </a:r>
          </a:p>
        </p:txBody>
      </p:sp>
      <p:sp>
        <p:nvSpPr>
          <p:cNvPr id="4" name="Slide Number Placeholder 3"/>
          <p:cNvSpPr>
            <a:spLocks noGrp="1"/>
          </p:cNvSpPr>
          <p:nvPr>
            <p:ph type="sldNum" sz="quarter" idx="5"/>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2243405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186372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Nonetheless there is keen interest in actually using </a:t>
            </a:r>
            <a:r>
              <a:rPr lang="en-US" dirty="0" err="1"/>
              <a:t>BlockChain</a:t>
            </a:r>
            <a:r>
              <a:rPr lang="en-US" dirty="0"/>
              <a:t> on farms.  Why?</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37245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core issue.  To trust that some particular record “tells me something” I need to know what device generated it and why it was the proper device to play that role at that time, and how the system authenticated it, and how it was calibrated, and maybe even whether the record is confirmed by redundant readings.</a:t>
            </a:r>
          </a:p>
          <a:p>
            <a:endParaRPr lang="en-US" dirty="0"/>
          </a:p>
          <a:p>
            <a:r>
              <a:rPr lang="en-US" dirty="0"/>
              <a:t>Without that information, it is just a number claiming to be relevant to my task, but with no real basis for trust in the underlying source of the data – yes, it wasn’t tampered with </a:t>
            </a:r>
            <a:r>
              <a:rPr lang="en-US" i="1" dirty="0"/>
              <a:t>after being put in the chain</a:t>
            </a:r>
            <a:r>
              <a:rPr lang="en-US" dirty="0"/>
              <a:t> but who knows about whether the sensor is even a legitimate part of the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7752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9183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4380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basis for believing time needs study.</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11996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3EF5FC15-EBBB-4E5A-87BE-5BE082171CC6}" type="datetime1">
              <a:rPr lang="en-US" smtClean="0"/>
              <a:t>3/31/2021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39E78-C7A0-42F0-884E-2C1C61FD76A9}" type="datetime1">
              <a:rPr lang="en-US" smtClean="0"/>
              <a:t>3/31/2021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5A2A-18D1-48F2-895C-B0656D2FAEC7}" type="datetime1">
              <a:rPr lang="en-US" smtClean="0"/>
              <a:t>3/31/2021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220706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146202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59243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49826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8014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3662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7495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32291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2D9AFD-CCAF-4B84-9A42-9AD8E1AA5D22}" type="datetime1">
              <a:rPr lang="en-US" smtClean="0"/>
              <a:t>3/31/2021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35406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60549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53C25E-61A3-42AC-B6B2-0DB7E22F9E8A}" type="datetime1">
              <a:rPr lang="en-US" smtClean="0"/>
              <a:t>3/31/2021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8EDB2-6AEA-4B7C-BFAE-0AEEF40838EA}" type="datetime1">
              <a:rPr lang="en-US" smtClean="0"/>
              <a:t>3/31/2021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EE3E9-BC3F-4E11-B722-1D8B754A1909}" type="datetime1">
              <a:rPr lang="en-US" smtClean="0"/>
              <a:t>3/31/2021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FC59FE3-CDC6-4809-8B17-05B01F77271B}" type="datetime1">
              <a:rPr lang="en-US" smtClean="0"/>
              <a:t>3/31/2021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F5FF3-0079-41AC-8D24-42048245672B}" type="datetime1">
              <a:rPr lang="en-US" smtClean="0"/>
              <a:t>3/31/2021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E047A1-AC7F-49C6-8517-9126657361D5}" type="datetime1">
              <a:rPr lang="en-US" smtClean="0"/>
              <a:t>3/31/2021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BE994-14AB-48A9-B621-F0EBD9519429}" type="datetime1">
              <a:rPr lang="en-US" smtClean="0"/>
              <a:t>3/31/2021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D623A25-FC51-401A-B04C-C28DC8DA7E84}" type="datetime1">
              <a:rPr lang="en-US" smtClean="0"/>
              <a:t>3/31/2021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oe.ie/news/pics-this-pile-of-cash-worth-22bn-wa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rive.google.com/file/d/1aDka7INU6KEisMdY6fUEcnAaUTx4P5-9/view?ts=5b16ffd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a:t>
            </a:r>
            <a:r>
              <a:rPr lang="en-US"/>
              <a:t>Lecture 15</a:t>
            </a:r>
            <a:br>
              <a:rPr lang="en-US" dirty="0"/>
            </a:br>
            <a:r>
              <a:rPr lang="en-US" dirty="0"/>
              <a:t>Blockchains for I</a:t>
            </a:r>
            <a:r>
              <a:rPr lang="en-US" sz="4400" dirty="0"/>
              <a:t>o</a:t>
            </a:r>
            <a:r>
              <a:rPr lang="en-US" dirty="0"/>
              <a:t>T (Part 2)</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a:t>
            </a:r>
            <a:r>
              <a:rPr lang="en-US"/>
              <a:t>Spring 2021</a:t>
            </a:r>
            <a:endParaRPr lang="en-US" dirty="0"/>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questions an auditor might ask?</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Realistically, an audit using sensor data would provide “evidence” but can’t answer these questions.  Non-technical people might find this surprising, but in cloud computing we have seen why many either </a:t>
            </a:r>
            <a:r>
              <a:rPr lang="en-US" i="1" dirty="0"/>
              <a:t>cannot </a:t>
            </a:r>
            <a:r>
              <a:rPr lang="en-US" dirty="0"/>
              <a:t>be answered, or </a:t>
            </a:r>
            <a:r>
              <a:rPr lang="en-US" i="1" dirty="0"/>
              <a:t>we can’t have confidence our answers will be correct.</a:t>
            </a:r>
          </a:p>
          <a:p>
            <a:endParaRPr lang="en-US" i="1" dirty="0">
              <a:solidFill>
                <a:srgbClr val="007033"/>
              </a:solidFill>
            </a:endParaRPr>
          </a:p>
          <a:p>
            <a:r>
              <a:rPr lang="en-US" dirty="0" err="1">
                <a:solidFill>
                  <a:srgbClr val="007033"/>
                </a:solidFill>
              </a:rPr>
              <a:t>BlockChain</a:t>
            </a:r>
            <a:r>
              <a:rPr lang="en-US" dirty="0">
                <a:solidFill>
                  <a:srgbClr val="007033"/>
                </a:solidFill>
              </a:rPr>
              <a:t> does protect against tampering, and does record what the sensors reported, and when.  This is already valuable, as long as we are honest about the capabilities and limitations.</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5852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5378-A89E-4BB8-9C8B-A531C49E3313}"/>
              </a:ext>
            </a:extLst>
          </p:cNvPr>
          <p:cNvSpPr>
            <a:spLocks noGrp="1"/>
          </p:cNvSpPr>
          <p:nvPr>
            <p:ph type="title"/>
          </p:nvPr>
        </p:nvSpPr>
        <p:spPr/>
        <p:txBody>
          <a:bodyPr/>
          <a:lstStyle/>
          <a:p>
            <a:r>
              <a:rPr lang="en-US" dirty="0"/>
              <a:t>To have real confidence… </a:t>
            </a:r>
          </a:p>
        </p:txBody>
      </p:sp>
      <p:sp>
        <p:nvSpPr>
          <p:cNvPr id="3" name="Content Placeholder 2">
            <a:extLst>
              <a:ext uri="{FF2B5EF4-FFF2-40B4-BE49-F238E27FC236}">
                <a16:creationId xmlns:a16="http://schemas.microsoft.com/office/drawing/2014/main" id="{991D38B9-F65D-41A8-827A-D1C809B17EF0}"/>
              </a:ext>
            </a:extLst>
          </p:cNvPr>
          <p:cNvSpPr>
            <a:spLocks noGrp="1"/>
          </p:cNvSpPr>
          <p:nvPr>
            <p:ph idx="1"/>
          </p:nvPr>
        </p:nvSpPr>
        <p:spPr/>
        <p:txBody>
          <a:bodyPr>
            <a:normAutofit/>
          </a:bodyPr>
          <a:lstStyle/>
          <a:p>
            <a:r>
              <a:rPr lang="en-US" dirty="0"/>
              <a:t>Azure IoT Hub would need to log </a:t>
            </a:r>
            <a:r>
              <a:rPr lang="en-US" b="1" dirty="0"/>
              <a:t>management</a:t>
            </a:r>
            <a:r>
              <a:rPr lang="en-US" dirty="0"/>
              <a:t> events too.  </a:t>
            </a:r>
          </a:p>
          <a:p>
            <a:endParaRPr lang="en-US" dirty="0"/>
          </a:p>
          <a:p>
            <a:r>
              <a:rPr lang="en-US" dirty="0"/>
              <a:t>The audit-trail examination tool would need to visualize this information and be able to convince the auditor that yes, this is the proper sensor, it seems to be properly calibrated, the data wasn’t tampered with…</a:t>
            </a:r>
          </a:p>
          <a:p>
            <a:endParaRPr lang="en-US" dirty="0"/>
          </a:p>
          <a:p>
            <a:r>
              <a:rPr lang="en-US" dirty="0"/>
              <a:t>The mention of time suggests that we might also need to log events related to the way the system tracks time, or at least have a “story” there.</a:t>
            </a:r>
          </a:p>
        </p:txBody>
      </p:sp>
      <p:sp>
        <p:nvSpPr>
          <p:cNvPr id="4" name="Footer Placeholder 3">
            <a:extLst>
              <a:ext uri="{FF2B5EF4-FFF2-40B4-BE49-F238E27FC236}">
                <a16:creationId xmlns:a16="http://schemas.microsoft.com/office/drawing/2014/main" id="{77EF334C-C34B-4331-BC86-A3C5A1DA620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704CD43-0683-4DEC-9FC6-1B2C6D89E44B}"/>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70511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-specific form this takes?</a:t>
            </a:r>
          </a:p>
        </p:txBody>
      </p:sp>
      <p:sp>
        <p:nvSpPr>
          <p:cNvPr id="3" name="Content Placeholder 2"/>
          <p:cNvSpPr>
            <a:spLocks noGrp="1"/>
          </p:cNvSpPr>
          <p:nvPr>
            <p:ph idx="1"/>
          </p:nvPr>
        </p:nvSpPr>
        <p:spPr/>
        <p:txBody>
          <a:bodyPr>
            <a:normAutofit fontScale="92500"/>
          </a:bodyPr>
          <a:lstStyle/>
          <a:p>
            <a:r>
              <a:rPr lang="en-US" dirty="0"/>
              <a:t>We noted that early adopters are people with transactions to carry out anonymously, or maybe with money to launder.  Strongly motivated mostly because for now, </a:t>
            </a:r>
            <a:r>
              <a:rPr lang="en-US" dirty="0" err="1"/>
              <a:t>Blockchain</a:t>
            </a:r>
            <a:r>
              <a:rPr lang="en-US" dirty="0"/>
              <a:t> feels like a way to evade oversight and taxes.</a:t>
            </a:r>
          </a:p>
          <a:p>
            <a:endParaRPr lang="en-US" dirty="0"/>
          </a:p>
          <a:p>
            <a:r>
              <a:rPr lang="en-US" dirty="0"/>
              <a:t>Business community has many people keen to adopt the next new thing.  Startup frenzy and huge fortunes made on ICOs adds fuel to the flames.</a:t>
            </a:r>
          </a:p>
          <a:p>
            <a:endParaRPr lang="en-US" dirty="0"/>
          </a:p>
          <a:p>
            <a:r>
              <a:rPr lang="en-US" dirty="0"/>
              <a:t>But farming is a case for mainstream use and these questions need to be answered.  This is why the mainstream technology community is more cautious.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24170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E9E1-36F9-4529-BA6F-B7F6F106F90F}"/>
              </a:ext>
            </a:extLst>
          </p:cNvPr>
          <p:cNvSpPr>
            <a:spLocks noGrp="1"/>
          </p:cNvSpPr>
          <p:nvPr>
            <p:ph type="title"/>
          </p:nvPr>
        </p:nvSpPr>
        <p:spPr/>
        <p:txBody>
          <a:bodyPr/>
          <a:lstStyle/>
          <a:p>
            <a:r>
              <a:rPr lang="en-US" dirty="0"/>
              <a:t>Let’s look at a Blockchain created </a:t>
            </a:r>
            <a:r>
              <a:rPr lang="en-US" u="sng" dirty="0"/>
              <a:t>specifically</a:t>
            </a:r>
            <a:r>
              <a:rPr lang="en-US" dirty="0"/>
              <a:t> for IoT</a:t>
            </a:r>
          </a:p>
        </p:txBody>
      </p:sp>
      <p:sp>
        <p:nvSpPr>
          <p:cNvPr id="3" name="Content Placeholder 2">
            <a:extLst>
              <a:ext uri="{FF2B5EF4-FFF2-40B4-BE49-F238E27FC236}">
                <a16:creationId xmlns:a16="http://schemas.microsoft.com/office/drawing/2014/main" id="{FED934FE-10F5-4899-8A6A-41B38FCE1DCD}"/>
              </a:ext>
            </a:extLst>
          </p:cNvPr>
          <p:cNvSpPr>
            <a:spLocks noGrp="1"/>
          </p:cNvSpPr>
          <p:nvPr>
            <p:ph idx="1"/>
          </p:nvPr>
        </p:nvSpPr>
        <p:spPr>
          <a:xfrm>
            <a:off x="1024127" y="2286000"/>
            <a:ext cx="11023939" cy="4023360"/>
          </a:xfrm>
        </p:spPr>
        <p:txBody>
          <a:bodyPr/>
          <a:lstStyle/>
          <a:p>
            <a:r>
              <a:rPr lang="en-US" dirty="0"/>
              <a:t>Cornell “smart farms” research effort (CIDA) is highly visible.</a:t>
            </a:r>
          </a:p>
          <a:p>
            <a:endParaRPr lang="en-US" dirty="0"/>
          </a:p>
          <a:p>
            <a:r>
              <a:rPr lang="en-US" dirty="0"/>
              <a:t>Led by Susan McCouch, Hakim Weatherspoon, Steve Wolf and Abe </a:t>
            </a:r>
            <a:r>
              <a:rPr lang="en-US" dirty="0" err="1"/>
              <a:t>Strouck</a:t>
            </a:r>
            <a:r>
              <a:rPr lang="en-US" dirty="0"/>
              <a:t>.</a:t>
            </a:r>
          </a:p>
          <a:p>
            <a:endParaRPr lang="en-US" dirty="0"/>
          </a:p>
          <a:p>
            <a:r>
              <a:rPr lang="en-US" dirty="0"/>
              <a:t>One early accomplishment: </a:t>
            </a:r>
            <a:r>
              <a:rPr lang="en-US" dirty="0" err="1"/>
              <a:t>Vegvisir</a:t>
            </a:r>
            <a:r>
              <a:rPr lang="en-US" dirty="0"/>
              <a:t>, a </a:t>
            </a:r>
            <a:r>
              <a:rPr lang="en-US" dirty="0" err="1"/>
              <a:t>BlockChain</a:t>
            </a:r>
            <a:r>
              <a:rPr lang="en-US" dirty="0"/>
              <a:t> specifically for agriculture.</a:t>
            </a:r>
          </a:p>
        </p:txBody>
      </p:sp>
      <p:sp>
        <p:nvSpPr>
          <p:cNvPr id="4" name="Footer Placeholder 3">
            <a:extLst>
              <a:ext uri="{FF2B5EF4-FFF2-40B4-BE49-F238E27FC236}">
                <a16:creationId xmlns:a16="http://schemas.microsoft.com/office/drawing/2014/main" id="{07841205-2CED-46E1-9C15-78183765434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2557FB8-33FC-4CE3-9BFF-8B5FE86B4800}"/>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77803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issues they thought about</a:t>
            </a:r>
          </a:p>
        </p:txBody>
      </p:sp>
      <p:sp>
        <p:nvSpPr>
          <p:cNvPr id="3" name="Content Placeholder 2"/>
          <p:cNvSpPr>
            <a:spLocks noGrp="1"/>
          </p:cNvSpPr>
          <p:nvPr>
            <p:ph idx="1"/>
          </p:nvPr>
        </p:nvSpPr>
        <p:spPr/>
        <p:txBody>
          <a:bodyPr/>
          <a:lstStyle/>
          <a:p>
            <a:r>
              <a:rPr lang="en-US" dirty="0"/>
              <a:t>A lot of the “events” that matter in an agriculture or farming setting are in remote places, </a:t>
            </a:r>
            <a:r>
              <a:rPr lang="en-US" u="sng" dirty="0"/>
              <a:t>disconnected</a:t>
            </a:r>
            <a:r>
              <a:rPr lang="en-US" dirty="0"/>
              <a:t> from the main system.</a:t>
            </a:r>
          </a:p>
          <a:p>
            <a:endParaRPr lang="en-US" dirty="0"/>
          </a:p>
          <a:p>
            <a:r>
              <a:rPr lang="en-US" dirty="0"/>
              <a:t>The </a:t>
            </a:r>
            <a:r>
              <a:rPr lang="en-US" dirty="0" err="1"/>
              <a:t>BlockChain</a:t>
            </a:r>
            <a:r>
              <a:rPr lang="en-US" dirty="0"/>
              <a:t> would probably be used primarily as an audit trace, to track events in the food chain from farm to table.</a:t>
            </a:r>
          </a:p>
          <a:p>
            <a:endParaRPr lang="en-US" dirty="0"/>
          </a:p>
          <a:p>
            <a:r>
              <a:rPr lang="en-US" dirty="0"/>
              <a:t>So this raises issues like intermittent connectivity, how we know that the sensor that generated a record is the “correct one” for that role, etc.</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255519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B1F5-E6A8-4A6C-AEBE-0C6997F5BBD3}"/>
              </a:ext>
            </a:extLst>
          </p:cNvPr>
          <p:cNvSpPr>
            <a:spLocks noGrp="1"/>
          </p:cNvSpPr>
          <p:nvPr>
            <p:ph type="title"/>
          </p:nvPr>
        </p:nvSpPr>
        <p:spPr/>
        <p:txBody>
          <a:bodyPr/>
          <a:lstStyle/>
          <a:p>
            <a:r>
              <a:rPr lang="en-US" dirty="0"/>
              <a:t>Connectivity: just one issue of many!</a:t>
            </a:r>
          </a:p>
        </p:txBody>
      </p:sp>
      <p:sp>
        <p:nvSpPr>
          <p:cNvPr id="3" name="Content Placeholder 2">
            <a:extLst>
              <a:ext uri="{FF2B5EF4-FFF2-40B4-BE49-F238E27FC236}">
                <a16:creationId xmlns:a16="http://schemas.microsoft.com/office/drawing/2014/main" id="{2B1872FF-D8C1-49E7-A8CE-EE8E97CA9AC8}"/>
              </a:ext>
            </a:extLst>
          </p:cNvPr>
          <p:cNvSpPr>
            <a:spLocks noGrp="1"/>
          </p:cNvSpPr>
          <p:nvPr>
            <p:ph idx="1"/>
          </p:nvPr>
        </p:nvSpPr>
        <p:spPr/>
        <p:txBody>
          <a:bodyPr/>
          <a:lstStyle/>
          <a:p>
            <a:r>
              <a:rPr lang="en-US" dirty="0" err="1"/>
              <a:t>Vegvisir</a:t>
            </a:r>
            <a:r>
              <a:rPr lang="en-US" dirty="0"/>
              <a:t> is a research project and a proof of concept, but not deeply integrated with Azure IoT Edge.</a:t>
            </a:r>
          </a:p>
          <a:p>
            <a:endParaRPr lang="en-US" dirty="0"/>
          </a:p>
          <a:p>
            <a:r>
              <a:rPr lang="en-US" dirty="0"/>
              <a:t>Any real product will need more ties to the Azure infrastructure.</a:t>
            </a:r>
          </a:p>
          <a:p>
            <a:endParaRPr lang="en-US" dirty="0"/>
          </a:p>
          <a:p>
            <a:r>
              <a:rPr lang="en-US" dirty="0"/>
              <a:t>But an Azure Blockchain would also benefit: as a part of the official Azure ecosystem, we might gain better answers to some of the trust issues!</a:t>
            </a:r>
          </a:p>
        </p:txBody>
      </p:sp>
      <p:sp>
        <p:nvSpPr>
          <p:cNvPr id="4" name="Footer Placeholder 3">
            <a:extLst>
              <a:ext uri="{FF2B5EF4-FFF2-40B4-BE49-F238E27FC236}">
                <a16:creationId xmlns:a16="http://schemas.microsoft.com/office/drawing/2014/main" id="{9D0F3BCB-3D9F-4151-B24D-055D76388E5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2F4E29A-CD4E-4E22-98EE-07A5E6F5572C}"/>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01804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B0334-D5EC-4C09-8A03-D3824226D60E}"/>
              </a:ext>
            </a:extLst>
          </p:cNvPr>
          <p:cNvSpPr>
            <a:spLocks noGrp="1"/>
          </p:cNvSpPr>
          <p:nvPr>
            <p:ph type="title"/>
          </p:nvPr>
        </p:nvSpPr>
        <p:spPr/>
        <p:txBody>
          <a:bodyPr/>
          <a:lstStyle/>
          <a:p>
            <a:r>
              <a:rPr lang="en-US" b="1" dirty="0" err="1">
                <a:solidFill>
                  <a:srgbClr val="C00000"/>
                </a:solidFill>
              </a:rPr>
              <a:t>Vegvisir</a:t>
            </a:r>
            <a:endParaRPr lang="en-US" b="1" dirty="0">
              <a:solidFill>
                <a:srgbClr val="C00000"/>
              </a:solidFill>
            </a:endParaRPr>
          </a:p>
        </p:txBody>
      </p:sp>
      <p:sp>
        <p:nvSpPr>
          <p:cNvPr id="7" name="Text Placeholder 6">
            <a:extLst>
              <a:ext uri="{FF2B5EF4-FFF2-40B4-BE49-F238E27FC236}">
                <a16:creationId xmlns:a16="http://schemas.microsoft.com/office/drawing/2014/main" id="{E9023353-16B2-4838-965B-4B2E29EEA30D}"/>
              </a:ext>
            </a:extLst>
          </p:cNvPr>
          <p:cNvSpPr>
            <a:spLocks noGrp="1"/>
          </p:cNvSpPr>
          <p:nvPr>
            <p:ph type="body" idx="1"/>
          </p:nvPr>
        </p:nvSpPr>
        <p:spPr>
          <a:xfrm>
            <a:off x="8524240" y="4960137"/>
            <a:ext cx="3667760" cy="1463040"/>
          </a:xfrm>
        </p:spPr>
        <p:txBody>
          <a:bodyPr>
            <a:normAutofit/>
          </a:bodyPr>
          <a:lstStyle/>
          <a:p>
            <a:r>
              <a:rPr lang="en-US" sz="2000" b="1" dirty="0"/>
              <a:t>Slides from Robbert van Renesse</a:t>
            </a:r>
            <a:br>
              <a:rPr lang="en-US" sz="2000" b="1" dirty="0"/>
            </a:br>
            <a:br>
              <a:rPr lang="en-US" sz="2000" b="1" dirty="0"/>
            </a:br>
            <a:r>
              <a:rPr lang="en-US" sz="2000" b="1" dirty="0"/>
              <a:t>Talk presented at ICDCS 2018</a:t>
            </a:r>
          </a:p>
        </p:txBody>
      </p:sp>
      <p:sp>
        <p:nvSpPr>
          <p:cNvPr id="4" name="Footer Placeholder 3">
            <a:extLst>
              <a:ext uri="{FF2B5EF4-FFF2-40B4-BE49-F238E27FC236}">
                <a16:creationId xmlns:a16="http://schemas.microsoft.com/office/drawing/2014/main" id="{42D7AD8B-34E6-4FD0-95D9-0F84267462F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436020B-6507-4350-BEC5-93D0EEDDA1FB}"/>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8" name="Picture 7">
            <a:extLst>
              <a:ext uri="{FF2B5EF4-FFF2-40B4-BE49-F238E27FC236}">
                <a16:creationId xmlns:a16="http://schemas.microsoft.com/office/drawing/2014/main" id="{7CD63F61-CF24-421D-9C82-D99ECDBC10FF}"/>
              </a:ext>
            </a:extLst>
          </p:cNvPr>
          <p:cNvPicPr/>
          <p:nvPr/>
        </p:nvPicPr>
        <p:blipFill>
          <a:blip r:embed="rId3"/>
          <a:stretch/>
        </p:blipFill>
        <p:spPr>
          <a:xfrm>
            <a:off x="3581401" y="4912610"/>
            <a:ext cx="1557742" cy="1463040"/>
          </a:xfrm>
          <a:prstGeom prst="rect">
            <a:avLst/>
          </a:prstGeom>
          <a:ln>
            <a:noFill/>
          </a:ln>
        </p:spPr>
      </p:pic>
    </p:spTree>
    <p:extLst>
      <p:ext uri="{BB962C8B-B14F-4D97-AF65-F5344CB8AC3E}">
        <p14:creationId xmlns:p14="http://schemas.microsoft.com/office/powerpoint/2010/main" val="140238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Blockchain for the Food Supply Chain</a:t>
            </a:r>
            <a:endParaRPr lang="en-US" dirty="0"/>
          </a:p>
        </p:txBody>
      </p:sp>
      <p:sp>
        <p:nvSpPr>
          <p:cNvPr id="3" name="Subtitle 2"/>
          <p:cNvSpPr>
            <a:spLocks noGrp="1"/>
          </p:cNvSpPr>
          <p:nvPr>
            <p:ph idx="1"/>
          </p:nvPr>
        </p:nvSpPr>
        <p:spPr/>
        <p:txBody>
          <a:bodyPr/>
          <a:lstStyle/>
          <a:p>
            <a:r>
              <a:rPr lang="en-US"/>
              <a:t>Robbert van Renesse</a:t>
            </a:r>
          </a:p>
          <a:p>
            <a:endParaRPr lang="en-US"/>
          </a:p>
          <a:p>
            <a:r>
              <a:rPr lang="en-US"/>
              <a:t>joint work with Hakim Weatherspoon, Danny Adams,</a:t>
            </a:r>
          </a:p>
          <a:p>
            <a:r>
              <a:rPr lang="en-US"/>
              <a:t>Kolbeinn Karlsson, and Stephen B. Wicker</a:t>
            </a:r>
          </a:p>
          <a:p>
            <a:endParaRPr lang="en-US"/>
          </a:p>
          <a:p>
            <a:r>
              <a:rPr lang="en-US"/>
              <a:t>Initiative for Crypto-Currencies and Contracts (IC3)</a:t>
            </a:r>
          </a:p>
          <a:p>
            <a:r>
              <a:rPr lang="en-US"/>
              <a:t>Cornell Digital Agriculture Initiative </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5148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Blockchain’s</a:t>
            </a:r>
            <a:r>
              <a:rPr lang="en-US" dirty="0"/>
              <a:t> Promise</a:t>
            </a:r>
            <a:endParaRPr lang="he-IL" dirty="0"/>
          </a:p>
        </p:txBody>
      </p:sp>
      <p:sp>
        <p:nvSpPr>
          <p:cNvPr id="3" name="Content Placeholder 2">
            <a:extLst>
              <a:ext uri="{FF2B5EF4-FFF2-40B4-BE49-F238E27FC236}">
                <a16:creationId xmlns:a16="http://schemas.microsoft.com/office/drawing/2014/main" id="{A28AA199-3E3A-4B29-81DF-F91E270B5703}"/>
              </a:ext>
            </a:extLst>
          </p:cNvPr>
          <p:cNvSpPr>
            <a:spLocks noGrp="1"/>
          </p:cNvSpPr>
          <p:nvPr>
            <p:ph idx="1"/>
          </p:nvPr>
        </p:nvSpPr>
        <p:spPr>
          <a:xfrm>
            <a:off x="1024128" y="2249424"/>
            <a:ext cx="10786872" cy="4023360"/>
          </a:xfrm>
        </p:spPr>
        <p:txBody>
          <a:bodyPr/>
          <a:lstStyle/>
          <a:p>
            <a:pPr>
              <a:buClr>
                <a:schemeClr val="tx1"/>
              </a:buClr>
            </a:pPr>
            <a:r>
              <a:rPr lang="en-US" b="1" dirty="0">
                <a:solidFill>
                  <a:schemeClr val="tx1">
                    <a:lumMod val="50000"/>
                    <a:lumOff val="50000"/>
                  </a:schemeClr>
                </a:solidFill>
              </a:rPr>
              <a:t>Promises </a:t>
            </a:r>
          </a:p>
          <a:p>
            <a:pPr marL="457200" indent="-457200">
              <a:buClr>
                <a:schemeClr val="tx1"/>
              </a:buClr>
              <a:buFont typeface="Arial" panose="020B0604020202020204" pitchFamily="34" charset="0"/>
              <a:buChar char="•"/>
            </a:pPr>
            <a:r>
              <a:rPr lang="en-US" dirty="0">
                <a:solidFill>
                  <a:schemeClr val="tx1">
                    <a:lumMod val="50000"/>
                    <a:lumOff val="50000"/>
                  </a:schemeClr>
                </a:solidFill>
              </a:rPr>
              <a:t>Global currency</a:t>
            </a:r>
          </a:p>
          <a:p>
            <a:pPr marL="457200" indent="-457200">
              <a:buClr>
                <a:schemeClr val="tx1"/>
              </a:buClr>
              <a:buFont typeface="Arial" panose="020B0604020202020204" pitchFamily="34" charset="0"/>
              <a:buChar char="•"/>
            </a:pPr>
            <a:r>
              <a:rPr lang="en-US" dirty="0">
                <a:solidFill>
                  <a:schemeClr val="tx1">
                    <a:lumMod val="50000"/>
                    <a:lumOff val="50000"/>
                  </a:schemeClr>
                </a:solidFill>
              </a:rPr>
              <a:t>Smart contracts</a:t>
            </a:r>
          </a:p>
          <a:p>
            <a:pPr marL="457200" indent="-457200">
              <a:buClr>
                <a:schemeClr val="tx1"/>
              </a:buClr>
              <a:buFont typeface="Arial" panose="020B0604020202020204" pitchFamily="34" charset="0"/>
              <a:buChar char="•"/>
            </a:pPr>
            <a:r>
              <a:rPr lang="en-US" dirty="0">
                <a:solidFill>
                  <a:schemeClr val="tx1">
                    <a:lumMod val="50000"/>
                    <a:lumOff val="50000"/>
                  </a:schemeClr>
                </a:solidFill>
              </a:rPr>
              <a:t>Notarization</a:t>
            </a:r>
          </a:p>
          <a:p>
            <a:pPr marL="457200" indent="-457200">
              <a:buClr>
                <a:schemeClr val="tx1"/>
              </a:buClr>
              <a:buFont typeface="Arial" panose="020B0604020202020204" pitchFamily="34" charset="0"/>
              <a:buChar char="•"/>
            </a:pPr>
            <a:r>
              <a:rPr lang="en-US" i="1" dirty="0">
                <a:solidFill>
                  <a:schemeClr val="tx1">
                    <a:lumMod val="50000"/>
                    <a:lumOff val="50000"/>
                  </a:schemeClr>
                </a:solidFill>
              </a:rPr>
              <a:t>Accountability</a:t>
            </a:r>
          </a:p>
          <a:p>
            <a:pPr marL="457200" indent="-457200">
              <a:buClr>
                <a:schemeClr val="tx1"/>
              </a:buClr>
              <a:buFont typeface="Arial" panose="020B0604020202020204" pitchFamily="34" charset="0"/>
              <a:buChar char="•"/>
            </a:pPr>
            <a:r>
              <a:rPr lang="mr-IN" dirty="0">
                <a:solidFill>
                  <a:schemeClr val="tx1">
                    <a:lumMod val="50000"/>
                    <a:lumOff val="50000"/>
                  </a:schemeClr>
                </a:solidFill>
              </a:rPr>
              <a:t>…</a:t>
            </a:r>
            <a:endParaRPr lang="en-US" dirty="0">
              <a:solidFill>
                <a:schemeClr val="tx1">
                  <a:lumMod val="50000"/>
                  <a:lumOff val="50000"/>
                </a:schemeClr>
              </a:solidFill>
            </a:endParaRPr>
          </a:p>
          <a:p>
            <a:endParaRPr lang="en-US" dirty="0"/>
          </a:p>
        </p:txBody>
      </p:sp>
      <p:pic>
        <p:nvPicPr>
          <p:cNvPr id="13" name="Picture 1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37080" r="62160" b="36755"/>
          <a:stretch/>
        </p:blipFill>
        <p:spPr>
          <a:xfrm>
            <a:off x="5625181" y="2783123"/>
            <a:ext cx="4992853" cy="2291052"/>
          </a:xfrm>
          <a:prstGeom prst="rect">
            <a:avLst/>
          </a:prstGeom>
        </p:spPr>
      </p:pic>
      <p:sp>
        <p:nvSpPr>
          <p:cNvPr id="4" name="TextBox 3"/>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367186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22226" y="6570212"/>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4" name="Title 3"/>
          <p:cNvSpPr>
            <a:spLocks noGrp="1"/>
          </p:cNvSpPr>
          <p:nvPr>
            <p:ph type="title"/>
          </p:nvPr>
        </p:nvSpPr>
        <p:spPr/>
        <p:txBody>
          <a:bodyPr/>
          <a:lstStyle/>
          <a:p>
            <a:r>
              <a:rPr lang="en-US" dirty="0">
                <a:solidFill>
                  <a:srgbClr val="C00000"/>
                </a:solidFill>
              </a:rPr>
              <a:t>A Replicated Ledger of Transactions</a:t>
            </a:r>
          </a:p>
        </p:txBody>
      </p:sp>
      <p:sp>
        <p:nvSpPr>
          <p:cNvPr id="5" name="Rounded Rectangle 4"/>
          <p:cNvSpPr/>
          <p:nvPr/>
        </p:nvSpPr>
        <p:spPr>
          <a:xfrm>
            <a:off x="2309992" y="646331"/>
            <a:ext cx="6829064" cy="3796498"/>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cxnSp>
        <p:nvCxnSpPr>
          <p:cNvPr id="34" name="Straight Connector 33"/>
          <p:cNvCxnSpPr/>
          <p:nvPr/>
        </p:nvCxnSpPr>
        <p:spPr>
          <a:xfrm flipH="1" flipV="1">
            <a:off x="7068154" y="2912076"/>
            <a:ext cx="1279967" cy="16686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93570" y="1973543"/>
            <a:ext cx="714566" cy="75847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60574" y="1397409"/>
            <a:ext cx="625658" cy="64302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47354" y="1416627"/>
            <a:ext cx="1253100" cy="62380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077468" y="1397409"/>
            <a:ext cx="344006" cy="97065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671228" y="2475133"/>
            <a:ext cx="509286" cy="117675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435157" y="2220489"/>
            <a:ext cx="1123710" cy="69158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856177" y="1217349"/>
            <a:ext cx="2055472"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03" y="906882"/>
            <a:ext cx="721180" cy="767708"/>
          </a:xfrm>
          <a:prstGeom prst="rect">
            <a:avLst/>
          </a:prstGeom>
          <a:noFill/>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283" y="1454681"/>
            <a:ext cx="721180" cy="767708"/>
          </a:xfrm>
          <a:prstGeom prst="rect">
            <a:avLst/>
          </a:prstGeom>
          <a:noFill/>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4463" y="2807470"/>
            <a:ext cx="721180" cy="767708"/>
          </a:xfrm>
          <a:prstGeom prst="rect">
            <a:avLst/>
          </a:prstGeom>
          <a:noFill/>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630" y="2544580"/>
            <a:ext cx="721180" cy="767708"/>
          </a:xfrm>
          <a:prstGeom prst="rect">
            <a:avLst/>
          </a:prstGeom>
          <a:noFill/>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100" y="1824348"/>
            <a:ext cx="721180" cy="767708"/>
          </a:xfrm>
          <a:prstGeom prst="rect">
            <a:avLst/>
          </a:prstGeom>
          <a:noFill/>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2646" y="933134"/>
            <a:ext cx="721180" cy="767708"/>
          </a:xfrm>
          <a:prstGeom prst="rect">
            <a:avLst/>
          </a:prstGeom>
          <a:noFill/>
        </p:spPr>
      </p:pic>
      <p:cxnSp>
        <p:nvCxnSpPr>
          <p:cNvPr id="66" name="Straight Connector 65"/>
          <p:cNvCxnSpPr/>
          <p:nvPr/>
        </p:nvCxnSpPr>
        <p:spPr>
          <a:xfrm flipH="1" flipV="1">
            <a:off x="3077468" y="2802769"/>
            <a:ext cx="1313556" cy="92433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9682" y="2265971"/>
            <a:ext cx="721180" cy="767708"/>
          </a:xfrm>
          <a:prstGeom prst="rect">
            <a:avLst/>
          </a:prstGeom>
          <a:noFill/>
        </p:spPr>
      </p:pic>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2733" y="3508619"/>
            <a:ext cx="721180" cy="767708"/>
          </a:xfrm>
          <a:prstGeom prst="rect">
            <a:avLst/>
          </a:prstGeom>
          <a:noFill/>
        </p:spPr>
      </p:pic>
      <p:cxnSp>
        <p:nvCxnSpPr>
          <p:cNvPr id="35" name="Straight Connector 34"/>
          <p:cNvCxnSpPr>
            <a:endCxn id="27" idx="2"/>
          </p:cNvCxnSpPr>
          <p:nvPr/>
        </p:nvCxnSpPr>
        <p:spPr>
          <a:xfrm flipH="1" flipV="1">
            <a:off x="2910272" y="3033680"/>
            <a:ext cx="120464" cy="2533273"/>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26451" y="3601422"/>
            <a:ext cx="1444411" cy="112507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Jane</a:t>
            </a:r>
          </a:p>
        </p:txBody>
      </p:sp>
      <p:cxnSp>
        <p:nvCxnSpPr>
          <p:cNvPr id="40" name="Straight Connector 39"/>
          <p:cNvCxnSpPr/>
          <p:nvPr/>
        </p:nvCxnSpPr>
        <p:spPr>
          <a:xfrm flipV="1">
            <a:off x="4730383" y="3199054"/>
            <a:ext cx="1939237" cy="2663206"/>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2"/>
          </p:cNvCxnSpPr>
          <p:nvPr/>
        </p:nvCxnSpPr>
        <p:spPr>
          <a:xfrm>
            <a:off x="8575053" y="3575179"/>
            <a:ext cx="479944" cy="1572299"/>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639168" y="1087883"/>
            <a:ext cx="488045" cy="5128017"/>
            <a:chOff x="664129" y="1501836"/>
            <a:chExt cx="345981" cy="3635313"/>
          </a:xfrm>
        </p:grpSpPr>
        <p:sp>
          <p:nvSpPr>
            <p:cNvPr id="49" name="Rectangle 48"/>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587924"/>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9" name="Rectangle 58"/>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0" name="Rectangle 59"/>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266729"/>
              <a:ext cx="345981" cy="10552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9" name="Rectangle 68"/>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4" name="Rectangle 73"/>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9216746" y="484220"/>
            <a:ext cx="1333827" cy="584775"/>
          </a:xfrm>
          <a:prstGeom prst="rect">
            <a:avLst/>
          </a:prstGeom>
          <a:noFill/>
        </p:spPr>
        <p:txBody>
          <a:bodyPr wrap="none" rtlCol="0">
            <a:spAutoFit/>
          </a:bodyPr>
          <a:lstStyle/>
          <a:p>
            <a:pPr algn="ctr"/>
            <a:r>
              <a:rPr lang="en-US" sz="3200" dirty="0"/>
              <a:t>Ledger</a:t>
            </a:r>
          </a:p>
        </p:txBody>
      </p:sp>
      <p:grpSp>
        <p:nvGrpSpPr>
          <p:cNvPr id="14" name="Group 13"/>
          <p:cNvGrpSpPr/>
          <p:nvPr/>
        </p:nvGrpSpPr>
        <p:grpSpPr>
          <a:xfrm>
            <a:off x="2926545" y="5707111"/>
            <a:ext cx="268576" cy="814197"/>
            <a:chOff x="5933426" y="4052062"/>
            <a:chExt cx="459306" cy="1392399"/>
          </a:xfrm>
        </p:grpSpPr>
        <p:cxnSp>
          <p:nvCxnSpPr>
            <p:cNvPr id="6" name="Straight Connector 5"/>
            <p:cNvCxnSpPr>
              <a:stCxn id="10"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933426" y="4411267"/>
              <a:ext cx="459306" cy="315231"/>
              <a:chOff x="5933426" y="4411267"/>
              <a:chExt cx="459306" cy="464089"/>
            </a:xfrm>
          </p:grpSpPr>
          <p:cxnSp>
            <p:nvCxnSpPr>
              <p:cNvPr id="82" name="Straight Connector 81"/>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2" name="Group 91"/>
          <p:cNvGrpSpPr/>
          <p:nvPr/>
        </p:nvGrpSpPr>
        <p:grpSpPr>
          <a:xfrm>
            <a:off x="4402893" y="5899303"/>
            <a:ext cx="268576" cy="814197"/>
            <a:chOff x="5933426" y="4052062"/>
            <a:chExt cx="459306" cy="1392399"/>
          </a:xfrm>
        </p:grpSpPr>
        <p:cxnSp>
          <p:nvCxnSpPr>
            <p:cNvPr id="93" name="Straight Connector 92"/>
            <p:cNvCxnSpPr>
              <a:stCxn id="97"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933426" y="4411267"/>
              <a:ext cx="459306" cy="315231"/>
              <a:chOff x="5933426" y="4411267"/>
              <a:chExt cx="459306" cy="464089"/>
            </a:xfrm>
          </p:grpSpPr>
          <p:cxnSp>
            <p:nvCxnSpPr>
              <p:cNvPr id="98" name="Straight Connector 97"/>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val 96"/>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108" name="Straight Connector 107"/>
          <p:cNvCxnSpPr/>
          <p:nvPr/>
        </p:nvCxnSpPr>
        <p:spPr>
          <a:xfrm flipV="1">
            <a:off x="3377753" y="4175841"/>
            <a:ext cx="836832" cy="1566212"/>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45234" y="5528433"/>
            <a:ext cx="1134069" cy="1200329"/>
          </a:xfrm>
          <a:prstGeom prst="rect">
            <a:avLst/>
          </a:prstGeom>
          <a:noFill/>
        </p:spPr>
        <p:txBody>
          <a:bodyPr wrap="none" rtlCol="1">
            <a:spAutoFit/>
          </a:bodyPr>
          <a:lstStyle/>
          <a:p>
            <a:r>
              <a:rPr lang="en-US" sz="3200" dirty="0"/>
              <a:t>Judy</a:t>
            </a:r>
          </a:p>
          <a:p>
            <a:r>
              <a:rPr lang="en-US" sz="2000" dirty="0"/>
              <a:t>(owns 15</a:t>
            </a:r>
          </a:p>
          <a:p>
            <a:r>
              <a:rPr lang="en-US" sz="2000" dirty="0"/>
              <a:t> </a:t>
            </a:r>
            <a:r>
              <a:rPr lang="en-US" sz="2000" dirty="0" err="1"/>
              <a:t>bitcoin</a:t>
            </a:r>
            <a:r>
              <a:rPr lang="en-US" sz="2000" dirty="0"/>
              <a:t>)</a:t>
            </a:r>
            <a:endParaRPr lang="he-IL" sz="2000" dirty="0"/>
          </a:p>
        </p:txBody>
      </p:sp>
      <p:sp>
        <p:nvSpPr>
          <p:cNvPr id="125" name="TextBox 124"/>
          <p:cNvSpPr txBox="1"/>
          <p:nvPr/>
        </p:nvSpPr>
        <p:spPr>
          <a:xfrm>
            <a:off x="4761980" y="5960117"/>
            <a:ext cx="2500880" cy="584776"/>
          </a:xfrm>
          <a:prstGeom prst="rect">
            <a:avLst/>
          </a:prstGeom>
          <a:noFill/>
        </p:spPr>
        <p:txBody>
          <a:bodyPr wrap="none" rtlCol="1">
            <a:spAutoFit/>
          </a:bodyPr>
          <a:lstStyle/>
          <a:p>
            <a:r>
              <a:rPr lang="en-US" sz="3200" dirty="0"/>
              <a:t>Joe </a:t>
            </a:r>
            <a:r>
              <a:rPr lang="en-US" sz="2000" dirty="0"/>
              <a:t>(owns 1 </a:t>
            </a:r>
            <a:r>
              <a:rPr lang="en-US" sz="2000" dirty="0" err="1"/>
              <a:t>bitcoin</a:t>
            </a:r>
            <a:r>
              <a:rPr lang="en-US" sz="2000" dirty="0"/>
              <a:t>)</a:t>
            </a:r>
            <a:endParaRPr lang="he-IL" sz="2000" dirty="0"/>
          </a:p>
        </p:txBody>
      </p:sp>
      <p:sp>
        <p:nvSpPr>
          <p:cNvPr id="127" name="Rectangle 126"/>
          <p:cNvSpPr/>
          <p:nvPr/>
        </p:nvSpPr>
        <p:spPr>
          <a:xfrm>
            <a:off x="3180771" y="4435744"/>
            <a:ext cx="1440568" cy="1131208"/>
          </a:xfrm>
          <a:prstGeom prst="rect">
            <a:avLst/>
          </a:prstGeom>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Joe</a:t>
            </a:r>
          </a:p>
        </p:txBody>
      </p:sp>
      <p:sp>
        <p:nvSpPr>
          <p:cNvPr id="128" name="Rectangle 127"/>
          <p:cNvSpPr/>
          <p:nvPr/>
        </p:nvSpPr>
        <p:spPr>
          <a:xfrm>
            <a:off x="4798756" y="4276328"/>
            <a:ext cx="1340979" cy="11710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US" sz="2400" dirty="0">
                <a:solidFill>
                  <a:schemeClr val="tx1"/>
                </a:solidFill>
              </a:rPr>
              <a:t>give 3 </a:t>
            </a:r>
            <a:r>
              <a:rPr lang="en-US" sz="2400" dirty="0" err="1">
                <a:solidFill>
                  <a:schemeClr val="tx1"/>
                </a:solidFill>
              </a:rPr>
              <a:t>bitcoins</a:t>
            </a:r>
            <a:r>
              <a:rPr lang="en-US" sz="2400" dirty="0">
                <a:solidFill>
                  <a:schemeClr val="tx1"/>
                </a:solidFill>
              </a:rPr>
              <a:t> to Judy</a:t>
            </a:r>
          </a:p>
        </p:txBody>
      </p:sp>
      <p:grpSp>
        <p:nvGrpSpPr>
          <p:cNvPr id="84" name="Group 83"/>
          <p:cNvGrpSpPr/>
          <p:nvPr/>
        </p:nvGrpSpPr>
        <p:grpSpPr>
          <a:xfrm>
            <a:off x="9004768" y="5276931"/>
            <a:ext cx="268576" cy="814197"/>
            <a:chOff x="5933426" y="4052062"/>
            <a:chExt cx="459306" cy="1392399"/>
          </a:xfrm>
        </p:grpSpPr>
        <p:cxnSp>
          <p:nvCxnSpPr>
            <p:cNvPr id="85" name="Straight Connector 84"/>
            <p:cNvCxnSpPr>
              <a:stCxn id="89"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5933426" y="4411267"/>
              <a:ext cx="459306" cy="315231"/>
              <a:chOff x="5933426" y="4411267"/>
              <a:chExt cx="459306" cy="464089"/>
            </a:xfrm>
          </p:grpSpPr>
          <p:cxnSp>
            <p:nvCxnSpPr>
              <p:cNvPr id="90" name="Straight Connector 89"/>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Oval 88"/>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00" name="TextBox 99"/>
          <p:cNvSpPr txBox="1"/>
          <p:nvPr/>
        </p:nvSpPr>
        <p:spPr>
          <a:xfrm>
            <a:off x="8003777" y="5774654"/>
            <a:ext cx="950068" cy="584775"/>
          </a:xfrm>
          <a:prstGeom prst="rect">
            <a:avLst/>
          </a:prstGeom>
          <a:noFill/>
        </p:spPr>
        <p:txBody>
          <a:bodyPr wrap="none" rtlCol="1">
            <a:spAutoFit/>
          </a:bodyPr>
          <a:lstStyle/>
          <a:p>
            <a:r>
              <a:rPr lang="en-US" sz="3200" dirty="0"/>
              <a:t>Jane</a:t>
            </a:r>
            <a:endParaRPr lang="he-IL" sz="3200" dirty="0"/>
          </a:p>
        </p:txBody>
      </p:sp>
    </p:spTree>
    <p:extLst>
      <p:ext uri="{BB962C8B-B14F-4D97-AF65-F5344CB8AC3E}">
        <p14:creationId xmlns:p14="http://schemas.microsoft.com/office/powerpoint/2010/main" val="361807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02E7-0286-48E1-8586-65AE1CC9A5DF}"/>
              </a:ext>
            </a:extLst>
          </p:cNvPr>
          <p:cNvSpPr>
            <a:spLocks noGrp="1"/>
          </p:cNvSpPr>
          <p:nvPr>
            <p:ph type="title"/>
          </p:nvPr>
        </p:nvSpPr>
        <p:spPr/>
        <p:txBody>
          <a:bodyPr/>
          <a:lstStyle/>
          <a:p>
            <a:r>
              <a:rPr lang="en-US" b="1" dirty="0">
                <a:solidFill>
                  <a:srgbClr val="C00000"/>
                </a:solidFill>
              </a:rPr>
              <a:t>Summary of </a:t>
            </a:r>
            <a:r>
              <a:rPr lang="en-US" b="1" dirty="0" err="1">
                <a:solidFill>
                  <a:srgbClr val="C00000"/>
                </a:solidFill>
              </a:rPr>
              <a:t>BlockChain</a:t>
            </a:r>
            <a:r>
              <a:rPr lang="en-US" b="1" dirty="0">
                <a:solidFill>
                  <a:srgbClr val="C00000"/>
                </a:solidFill>
              </a:rPr>
              <a:t> Concerns</a:t>
            </a:r>
          </a:p>
        </p:txBody>
      </p:sp>
      <p:sp>
        <p:nvSpPr>
          <p:cNvPr id="6" name="Content Placeholder 5">
            <a:extLst>
              <a:ext uri="{FF2B5EF4-FFF2-40B4-BE49-F238E27FC236}">
                <a16:creationId xmlns:a16="http://schemas.microsoft.com/office/drawing/2014/main" id="{E0F3F90B-2C53-45CE-8CAC-32BCFD6CE0F6}"/>
              </a:ext>
            </a:extLst>
          </p:cNvPr>
          <p:cNvSpPr>
            <a:spLocks noGrp="1"/>
          </p:cNvSpPr>
          <p:nvPr>
            <p:ph idx="1"/>
          </p:nvPr>
        </p:nvSpPr>
        <p:spPr>
          <a:xfrm>
            <a:off x="1024128" y="2286000"/>
            <a:ext cx="11015472" cy="4023360"/>
          </a:xfrm>
        </p:spPr>
        <p:txBody>
          <a:bodyPr>
            <a:normAutofit/>
          </a:bodyPr>
          <a:lstStyle/>
          <a:p>
            <a:r>
              <a:rPr lang="en-US" dirty="0"/>
              <a:t>Permissioned or </a:t>
            </a:r>
            <a:r>
              <a:rPr lang="en-US" dirty="0" err="1"/>
              <a:t>Permissionless</a:t>
            </a:r>
            <a:r>
              <a:rPr lang="en-US" dirty="0"/>
              <a:t>?   Energy cost of </a:t>
            </a:r>
            <a:r>
              <a:rPr lang="en-US" dirty="0" err="1"/>
              <a:t>permissionless</a:t>
            </a:r>
            <a:r>
              <a:rPr lang="en-US" dirty="0"/>
              <a:t> block mining.</a:t>
            </a:r>
          </a:p>
          <a:p>
            <a:r>
              <a:rPr lang="en-US" dirty="0"/>
              <a:t>If the </a:t>
            </a:r>
            <a:r>
              <a:rPr lang="en-US" dirty="0" err="1"/>
              <a:t>BlockChain</a:t>
            </a:r>
            <a:r>
              <a:rPr lang="en-US" dirty="0"/>
              <a:t> gets really large, costs of downloading a copy.</a:t>
            </a:r>
          </a:p>
          <a:p>
            <a:r>
              <a:rPr lang="en-US" dirty="0"/>
              <a:t>Cost of verifying that the </a:t>
            </a:r>
            <a:r>
              <a:rPr lang="en-US" dirty="0" err="1"/>
              <a:t>BlockChain</a:t>
            </a:r>
            <a:r>
              <a:rPr lang="en-US" dirty="0"/>
              <a:t> hasn’t been tampered with.</a:t>
            </a:r>
          </a:p>
          <a:p>
            <a:r>
              <a:rPr lang="en-US" dirty="0"/>
              <a:t>National-scale “disruption” scenarios that cause massive rollbacks, chaos.</a:t>
            </a:r>
          </a:p>
          <a:p>
            <a:r>
              <a:rPr lang="en-US" dirty="0"/>
              <a:t>Accidental loss of some chunk of the chain, making verification impossible.</a:t>
            </a:r>
          </a:p>
          <a:p>
            <a:r>
              <a:rPr lang="en-US" dirty="0"/>
              <a:t>Smart contracts might be too smart for their own good.</a:t>
            </a:r>
          </a:p>
        </p:txBody>
      </p:sp>
      <p:sp>
        <p:nvSpPr>
          <p:cNvPr id="4" name="Footer Placeholder 3">
            <a:extLst>
              <a:ext uri="{FF2B5EF4-FFF2-40B4-BE49-F238E27FC236}">
                <a16:creationId xmlns:a16="http://schemas.microsoft.com/office/drawing/2014/main" id="{FF70A10B-8313-4A5B-81A3-FB98854F849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30FE835-78DC-48A5-BBDF-1E6EA62910A7}"/>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9004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Contracts</a:t>
            </a:r>
          </a:p>
        </p:txBody>
      </p:sp>
      <p:sp>
        <p:nvSpPr>
          <p:cNvPr id="3" name="Content Placeholder 2"/>
          <p:cNvSpPr>
            <a:spLocks noGrp="1"/>
          </p:cNvSpPr>
          <p:nvPr>
            <p:ph idx="1"/>
          </p:nvPr>
        </p:nvSpPr>
        <p:spPr/>
        <p:txBody>
          <a:bodyPr/>
          <a:lstStyle/>
          <a:p>
            <a:r>
              <a:rPr lang="en-US" i="1" dirty="0"/>
              <a:t>Smart contracts </a:t>
            </a:r>
            <a:r>
              <a:rPr lang="en-US" dirty="0"/>
              <a:t>are executable programs on the </a:t>
            </a:r>
            <a:r>
              <a:rPr lang="en-US" dirty="0" err="1"/>
              <a:t>BlockChain</a:t>
            </a:r>
            <a:r>
              <a:rPr lang="en-US" dirty="0"/>
              <a:t>, take input from the </a:t>
            </a:r>
            <a:r>
              <a:rPr lang="en-US" dirty="0" err="1"/>
              <a:t>BlockChain</a:t>
            </a:r>
            <a:r>
              <a:rPr lang="en-US" dirty="0"/>
              <a:t>, and produce output on the </a:t>
            </a:r>
            <a:r>
              <a:rPr lang="en-US" dirty="0" err="1"/>
              <a:t>BlockChain</a:t>
            </a:r>
            <a:endParaRPr lang="en-US" dirty="0"/>
          </a:p>
          <a:p>
            <a:r>
              <a:rPr lang="en-US" dirty="0"/>
              <a:t>Main use: </a:t>
            </a:r>
            <a:r>
              <a:rPr lang="en-US" i="1" dirty="0"/>
              <a:t>automated escrow</a:t>
            </a:r>
            <a:r>
              <a:rPr lang="en-US" dirty="0"/>
              <a:t>, where disbursement depends on agreed upon conditions</a:t>
            </a:r>
          </a:p>
          <a:p>
            <a:r>
              <a:rPr lang="en-US" dirty="0"/>
              <a:t>Caution: Smart Contracts have been found to be prone to (very expensive) bugs</a:t>
            </a:r>
          </a:p>
        </p:txBody>
      </p:sp>
      <p:sp>
        <p:nvSpPr>
          <p:cNvPr id="4" name="Slide Number Placeholder 3"/>
          <p:cNvSpPr>
            <a:spLocks noGrp="1"/>
          </p:cNvSpPr>
          <p:nvPr>
            <p:ph type="sldNum" sz="quarter" idx="12"/>
          </p:nvPr>
        </p:nvSpPr>
        <p:spPr/>
        <p:txBody>
          <a:bodyPr/>
          <a:lstStyle/>
          <a:p>
            <a:fld id="{DB35F32B-8281-2C4F-BEB6-8E34D21E794C}" type="slidenum">
              <a:rPr lang="en-US" smtClean="0"/>
              <a:t>20</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4972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Use Cases</a:t>
            </a:r>
          </a:p>
        </p:txBody>
      </p:sp>
      <p:sp>
        <p:nvSpPr>
          <p:cNvPr id="3" name="Content Placeholder 2"/>
          <p:cNvSpPr>
            <a:spLocks noGrp="1"/>
          </p:cNvSpPr>
          <p:nvPr>
            <p:ph idx="1"/>
          </p:nvPr>
        </p:nvSpPr>
        <p:spPr>
          <a:xfrm>
            <a:off x="790448" y="2084832"/>
            <a:ext cx="10786872" cy="4023360"/>
          </a:xfrm>
        </p:spPr>
        <p:txBody>
          <a:bodyPr>
            <a:noAutofit/>
          </a:bodyPr>
          <a:lstStyle/>
          <a:p>
            <a:r>
              <a:rPr lang="en-US" sz="2400" dirty="0"/>
              <a:t>Killer app: </a:t>
            </a:r>
            <a:r>
              <a:rPr lang="en-US" sz="2400" dirty="0" err="1"/>
              <a:t>cryptocurrencies</a:t>
            </a:r>
            <a:endParaRPr lang="en-US" sz="2400" dirty="0"/>
          </a:p>
          <a:p>
            <a:r>
              <a:rPr lang="en-US" sz="2400" dirty="0"/>
              <a:t>Other potential uses:</a:t>
            </a:r>
          </a:p>
          <a:p>
            <a:pPr lvl="1"/>
            <a:r>
              <a:rPr lang="en-US" dirty="0"/>
              <a:t>Reduce opaqueness of supply chains</a:t>
            </a:r>
          </a:p>
          <a:p>
            <a:pPr lvl="2"/>
            <a:r>
              <a:rPr lang="en-US" sz="2400" dirty="0"/>
              <a:t>One “trustless” place for all transactions along the way</a:t>
            </a:r>
          </a:p>
          <a:p>
            <a:pPr lvl="2"/>
            <a:r>
              <a:rPr lang="en-US" sz="2400" dirty="0"/>
              <a:t>Improvements over paper-based systems and many disjoint databases</a:t>
            </a:r>
          </a:p>
          <a:p>
            <a:pPr lvl="1"/>
            <a:r>
              <a:rPr lang="en-US" dirty="0"/>
              <a:t>Eliminate middlemen</a:t>
            </a:r>
          </a:p>
          <a:p>
            <a:pPr lvl="2"/>
            <a:r>
              <a:rPr lang="en-US" sz="2400" dirty="0"/>
              <a:t>Why does farmer make so little and consumer pay so much?</a:t>
            </a:r>
          </a:p>
          <a:p>
            <a:pPr lvl="1"/>
            <a:r>
              <a:rPr lang="en-US" dirty="0"/>
              <a:t>Reduce fraud</a:t>
            </a:r>
          </a:p>
          <a:p>
            <a:pPr lvl="2"/>
            <a:r>
              <a:rPr lang="en-US" sz="2400" dirty="0"/>
              <a:t>India, Russia, Sweden, Georgia</a:t>
            </a:r>
            <a:r>
              <a:rPr lang="mr-IN" sz="2400" dirty="0"/>
              <a:t>…</a:t>
            </a:r>
            <a:r>
              <a:rPr lang="en-US" sz="2400" dirty="0"/>
              <a:t> are building </a:t>
            </a:r>
            <a:r>
              <a:rPr lang="en-US" sz="2400" dirty="0" err="1"/>
              <a:t>blockchain</a:t>
            </a:r>
            <a:r>
              <a:rPr lang="en-US" sz="2400" dirty="0"/>
              <a:t>-based land registries to fight “land fraud” and simplify international property transactions</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21</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11282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Food Supply Chain?</a:t>
            </a:r>
          </a:p>
        </p:txBody>
      </p:sp>
      <p:sp>
        <p:nvSpPr>
          <p:cNvPr id="3" name="Content Placeholder 2"/>
          <p:cNvSpPr>
            <a:spLocks noGrp="1"/>
          </p:cNvSpPr>
          <p:nvPr>
            <p:ph idx="1"/>
          </p:nvPr>
        </p:nvSpPr>
        <p:spPr>
          <a:xfrm>
            <a:off x="1115568" y="1828800"/>
            <a:ext cx="10786872" cy="4023360"/>
          </a:xfrm>
        </p:spPr>
        <p:txBody>
          <a:bodyPr>
            <a:noAutofit/>
          </a:bodyPr>
          <a:lstStyle/>
          <a:p>
            <a:r>
              <a:rPr lang="en-US" sz="2400" dirty="0"/>
              <a:t>Supply chain management</a:t>
            </a:r>
          </a:p>
          <a:p>
            <a:pPr lvl="1"/>
            <a:r>
              <a:rPr lang="en-US" dirty="0" err="1"/>
              <a:t>Walmart</a:t>
            </a:r>
            <a:r>
              <a:rPr lang="en-US" dirty="0"/>
              <a:t> is building one for the food supply chain</a:t>
            </a:r>
          </a:p>
          <a:p>
            <a:pPr lvl="2"/>
            <a:r>
              <a:rPr lang="en-US" sz="2400" dirty="0"/>
              <a:t>Food safety: fast identification of tainted foods</a:t>
            </a:r>
          </a:p>
          <a:p>
            <a:pPr lvl="2"/>
            <a:r>
              <a:rPr lang="en-US" sz="2400" dirty="0"/>
              <a:t>Consumers are demanding more information about the products they buy (organic, fair trade, </a:t>
            </a:r>
            <a:r>
              <a:rPr lang="mr-IN" sz="2400" dirty="0"/>
              <a:t>…</a:t>
            </a:r>
            <a:r>
              <a:rPr lang="en-US" sz="2400" dirty="0"/>
              <a:t>)</a:t>
            </a:r>
          </a:p>
          <a:p>
            <a:pPr lvl="1"/>
            <a:r>
              <a:rPr lang="en-US" dirty="0"/>
              <a:t>Simplify international transactions</a:t>
            </a:r>
          </a:p>
          <a:p>
            <a:r>
              <a:rPr lang="en-US" sz="2400" dirty="0"/>
              <a:t>Help farmers</a:t>
            </a:r>
          </a:p>
          <a:p>
            <a:pPr lvl="1"/>
            <a:r>
              <a:rPr lang="en-US" dirty="0"/>
              <a:t>Want to know what happens to their products for fair pricing</a:t>
            </a:r>
          </a:p>
          <a:p>
            <a:pPr lvl="1"/>
            <a:r>
              <a:rPr lang="en-US" dirty="0"/>
              <a:t>What products should they be producing?</a:t>
            </a:r>
          </a:p>
          <a:p>
            <a:r>
              <a:rPr lang="en-US" sz="2400" dirty="0"/>
              <a:t>Reduce food scandals</a:t>
            </a:r>
          </a:p>
          <a:p>
            <a:pPr lvl="1"/>
            <a:r>
              <a:rPr lang="en-US" dirty="0"/>
              <a:t>illegal production, misrepresentation, loss and waste, </a:t>
            </a:r>
            <a:r>
              <a:rPr lang="mr-IN" dirty="0"/>
              <a:t>…</a:t>
            </a:r>
            <a:endParaRPr lang="en-US" dirty="0"/>
          </a:p>
          <a:p>
            <a:pPr lvl="1"/>
            <a:endParaRPr lang="en-US" dirty="0"/>
          </a:p>
          <a:p>
            <a:endParaRPr lang="en-US" sz="2400" dirty="0"/>
          </a:p>
        </p:txBody>
      </p:sp>
      <p:sp>
        <p:nvSpPr>
          <p:cNvPr id="4" name="Slide Number Placeholder 3"/>
          <p:cNvSpPr>
            <a:spLocks noGrp="1"/>
          </p:cNvSpPr>
          <p:nvPr>
            <p:ph type="sldNum" sz="quarter" idx="12"/>
          </p:nvPr>
        </p:nvSpPr>
        <p:spPr/>
        <p:txBody>
          <a:bodyPr/>
          <a:lstStyle/>
          <a:p>
            <a:fld id="{DB35F32B-8281-2C4F-BEB6-8E34D21E794C}" type="slidenum">
              <a:rPr lang="en-US" smtClean="0"/>
              <a:t>22</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05201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uptake?</a:t>
            </a:r>
          </a:p>
        </p:txBody>
      </p:sp>
      <p:sp>
        <p:nvSpPr>
          <p:cNvPr id="3" name="Content Placeholder 2"/>
          <p:cNvSpPr>
            <a:spLocks noGrp="1"/>
          </p:cNvSpPr>
          <p:nvPr>
            <p:ph idx="1"/>
          </p:nvPr>
        </p:nvSpPr>
        <p:spPr/>
        <p:txBody>
          <a:bodyPr>
            <a:normAutofit/>
          </a:bodyPr>
          <a:lstStyle/>
          <a:p>
            <a:r>
              <a:rPr lang="en-US" sz="2400" dirty="0" err="1"/>
              <a:t>ripe.io</a:t>
            </a:r>
            <a:r>
              <a:rPr lang="en-US" sz="2400" dirty="0"/>
              <a:t>:</a:t>
            </a:r>
          </a:p>
          <a:p>
            <a:pPr lvl="1"/>
            <a:r>
              <a:rPr lang="en-US" dirty="0"/>
              <a:t>A company that is building a “</a:t>
            </a:r>
            <a:r>
              <a:rPr lang="en-US" dirty="0" err="1"/>
              <a:t>blockchain</a:t>
            </a:r>
            <a:r>
              <a:rPr lang="en-US" dirty="0"/>
              <a:t> of food” with </a:t>
            </a:r>
            <a:r>
              <a:rPr lang="en-US" dirty="0" err="1"/>
              <a:t>IoT</a:t>
            </a:r>
            <a:r>
              <a:rPr lang="en-US" dirty="0"/>
              <a:t> interfaces</a:t>
            </a:r>
          </a:p>
          <a:p>
            <a:r>
              <a:rPr lang="en-US" sz="2400" dirty="0" err="1"/>
              <a:t>Walmart</a:t>
            </a:r>
            <a:r>
              <a:rPr lang="en-US" sz="2400" dirty="0"/>
              <a:t>:</a:t>
            </a:r>
          </a:p>
          <a:p>
            <a:pPr lvl="1"/>
            <a:r>
              <a:rPr lang="en-US" dirty="0"/>
              <a:t>partnered with IBM and Tsinghua to identify sources of contaminated products and speed up recall</a:t>
            </a:r>
          </a:p>
          <a:p>
            <a:r>
              <a:rPr lang="en-US" sz="2400" dirty="0"/>
              <a:t>But today’s blockchain technology may not be appropriate for all use cases</a:t>
            </a:r>
          </a:p>
          <a:p>
            <a:pPr lvl="1"/>
            <a:r>
              <a:rPr lang="en-US" dirty="0"/>
              <a:t>too dependent on availability of plentiful power, networking, and storage</a:t>
            </a:r>
          </a:p>
        </p:txBody>
      </p:sp>
      <p:sp>
        <p:nvSpPr>
          <p:cNvPr id="4" name="Slide Number Placeholder 3"/>
          <p:cNvSpPr>
            <a:spLocks noGrp="1"/>
          </p:cNvSpPr>
          <p:nvPr>
            <p:ph type="sldNum" sz="quarter" idx="12"/>
          </p:nvPr>
        </p:nvSpPr>
        <p:spPr/>
        <p:txBody>
          <a:bodyPr/>
          <a:lstStyle/>
          <a:p>
            <a:fld id="{DB35F32B-8281-2C4F-BEB6-8E34D21E794C}" type="slidenum">
              <a:rPr lang="en-US" smtClean="0"/>
              <a:t>23</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4452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Desired Blockchain properties</a:t>
            </a:r>
          </a:p>
        </p:txBody>
      </p:sp>
      <p:sp>
        <p:nvSpPr>
          <p:cNvPr id="3" name="Content Placeholder 2"/>
          <p:cNvSpPr>
            <a:spLocks noGrp="1"/>
          </p:cNvSpPr>
          <p:nvPr>
            <p:ph idx="1"/>
          </p:nvPr>
        </p:nvSpPr>
        <p:spPr/>
        <p:txBody>
          <a:bodyPr>
            <a:normAutofit fontScale="85000" lnSpcReduction="20000"/>
          </a:bodyPr>
          <a:lstStyle/>
          <a:p>
            <a:r>
              <a:rPr lang="en-US" i="1" dirty="0"/>
              <a:t>Performance</a:t>
            </a:r>
            <a:r>
              <a:rPr lang="en-US" dirty="0"/>
              <a:t>:</a:t>
            </a:r>
          </a:p>
          <a:p>
            <a:pPr lvl="1"/>
            <a:r>
              <a:rPr lang="en-US" dirty="0"/>
              <a:t>High Throughput, Low Latency</a:t>
            </a:r>
          </a:p>
          <a:p>
            <a:pPr lvl="1"/>
            <a:r>
              <a:rPr lang="en-US" dirty="0"/>
              <a:t>Energy-Efficient</a:t>
            </a:r>
          </a:p>
          <a:p>
            <a:r>
              <a:rPr lang="en-US" i="1" dirty="0"/>
              <a:t>Security</a:t>
            </a:r>
            <a:r>
              <a:rPr lang="en-US" dirty="0"/>
              <a:t>:</a:t>
            </a:r>
          </a:p>
          <a:p>
            <a:pPr lvl="1"/>
            <a:r>
              <a:rPr lang="en-US" dirty="0"/>
              <a:t>Always available for reading (verifying) and appending</a:t>
            </a:r>
          </a:p>
          <a:p>
            <a:pPr lvl="1"/>
            <a:r>
              <a:rPr lang="en-US" dirty="0"/>
              <a:t>Fair</a:t>
            </a:r>
          </a:p>
          <a:p>
            <a:pPr lvl="1"/>
            <a:r>
              <a:rPr lang="en-US" dirty="0"/>
              <a:t>Tamperproof (Integrity)</a:t>
            </a:r>
          </a:p>
          <a:p>
            <a:pPr lvl="1"/>
            <a:r>
              <a:rPr lang="en-US" dirty="0"/>
              <a:t>Possibly confidentiality as well</a:t>
            </a:r>
          </a:p>
          <a:p>
            <a:r>
              <a:rPr lang="en-US" i="1" dirty="0"/>
              <a:t>No Single Administrative Domain</a:t>
            </a:r>
          </a:p>
          <a:p>
            <a:pPr lvl="1"/>
            <a:r>
              <a:rPr lang="en-US" i="1" dirty="0">
                <a:solidFill>
                  <a:srgbClr val="008000"/>
                </a:solidFill>
              </a:rPr>
              <a:t>no need to trust a single provider</a:t>
            </a:r>
          </a:p>
          <a:p>
            <a:r>
              <a:rPr lang="en-US" i="1" dirty="0"/>
              <a:t>Open membership (or not)</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89399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Membership is Hard</a:t>
            </a:r>
          </a:p>
        </p:txBody>
      </p:sp>
      <p:sp>
        <p:nvSpPr>
          <p:cNvPr id="3" name="Content Placeholder 2"/>
          <p:cNvSpPr>
            <a:spLocks noGrp="1"/>
          </p:cNvSpPr>
          <p:nvPr>
            <p:ph idx="1"/>
          </p:nvPr>
        </p:nvSpPr>
        <p:spPr/>
        <p:txBody>
          <a:bodyPr>
            <a:normAutofit/>
          </a:bodyPr>
          <a:lstStyle/>
          <a:p>
            <a:r>
              <a:rPr lang="en-US" dirty="0"/>
              <a:t>Traditional secure logs are based on voting</a:t>
            </a:r>
          </a:p>
          <a:p>
            <a:r>
              <a:rPr lang="en-US" dirty="0"/>
              <a:t>Members vote on which transactions to add to the log and in what order</a:t>
            </a:r>
          </a:p>
          <a:p>
            <a:r>
              <a:rPr lang="en-US" dirty="0"/>
              <a:t>Problem: </a:t>
            </a:r>
            <a:r>
              <a:rPr lang="en-US" dirty="0">
                <a:solidFill>
                  <a:srgbClr val="C00000"/>
                </a:solidFill>
              </a:rPr>
              <a:t>“Sybil” or impersonation attacks</a:t>
            </a:r>
          </a:p>
          <a:p>
            <a:pPr lvl="1"/>
            <a:r>
              <a:rPr lang="en-US" dirty="0"/>
              <a:t>a participant may try to vote multiple times</a:t>
            </a:r>
          </a:p>
          <a:p>
            <a:pPr lvl="1"/>
            <a:r>
              <a:rPr lang="en-US" dirty="0"/>
              <a:t>with closed membership, cryptographic signatures can identify the source of a vote</a:t>
            </a:r>
          </a:p>
          <a:p>
            <a:pPr lvl="1"/>
            <a:r>
              <a:rPr lang="en-US" dirty="0"/>
              <a:t>with open membership, anybody can create identities and that way vote many times</a:t>
            </a:r>
          </a:p>
        </p:txBody>
      </p:sp>
      <p:sp>
        <p:nvSpPr>
          <p:cNvPr id="4" name="Slide Number Placeholder 3"/>
          <p:cNvSpPr>
            <a:spLocks noGrp="1"/>
          </p:cNvSpPr>
          <p:nvPr>
            <p:ph type="sldNum" sz="quarter" idx="12"/>
          </p:nvPr>
        </p:nvSpPr>
        <p:spPr/>
        <p:txBody>
          <a:bodyPr/>
          <a:lstStyle/>
          <a:p>
            <a:fld id="{DB35F32B-8281-2C4F-BEB6-8E34D21E794C}" type="slidenum">
              <a:rPr lang="en-US" smtClean="0"/>
              <a:t>25</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78802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Permissionless vs Permissioned Blockchains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8045616"/>
              </p:ext>
            </p:extLst>
          </p:nvPr>
        </p:nvGraphicFramePr>
        <p:xfrm>
          <a:off x="2276073" y="3131206"/>
          <a:ext cx="7889727" cy="2595880"/>
        </p:xfrm>
        <a:graphic>
          <a:graphicData uri="http://schemas.openxmlformats.org/drawingml/2006/table">
            <a:tbl>
              <a:tblPr firstRow="1" bandRow="1">
                <a:tableStyleId>{5C22544A-7EE6-4342-B048-85BDC9FD1C3A}</a:tableStyleId>
              </a:tblPr>
              <a:tblGrid>
                <a:gridCol w="2079140">
                  <a:extLst>
                    <a:ext uri="{9D8B030D-6E8A-4147-A177-3AD203B41FA5}">
                      <a16:colId xmlns:a16="http://schemas.microsoft.com/office/drawing/2014/main" val="20000"/>
                    </a:ext>
                  </a:extLst>
                </a:gridCol>
                <a:gridCol w="2539922">
                  <a:extLst>
                    <a:ext uri="{9D8B030D-6E8A-4147-A177-3AD203B41FA5}">
                      <a16:colId xmlns:a16="http://schemas.microsoft.com/office/drawing/2014/main" val="20001"/>
                    </a:ext>
                  </a:extLst>
                </a:gridCol>
                <a:gridCol w="327066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t>Permissionless</a:t>
                      </a:r>
                      <a:endParaRPr lang="en-US" dirty="0"/>
                    </a:p>
                  </a:txBody>
                  <a:tcPr/>
                </a:tc>
                <a:tc>
                  <a:txBody>
                    <a:bodyPr/>
                    <a:lstStyle/>
                    <a:p>
                      <a:r>
                        <a:rPr lang="en-US" dirty="0"/>
                        <a:t>Permissioned</a:t>
                      </a:r>
                    </a:p>
                  </a:txBody>
                  <a:tcPr/>
                </a:tc>
                <a:extLst>
                  <a:ext uri="{0D108BD9-81ED-4DB2-BD59-A6C34878D82A}">
                    <a16:rowId xmlns:a16="http://schemas.microsoft.com/office/drawing/2014/main" val="10000"/>
                  </a:ext>
                </a:extLst>
              </a:tr>
              <a:tr h="370840">
                <a:tc>
                  <a:txBody>
                    <a:bodyPr/>
                    <a:lstStyle/>
                    <a:p>
                      <a:r>
                        <a:rPr lang="en-US" dirty="0"/>
                        <a:t>Approach</a:t>
                      </a:r>
                    </a:p>
                  </a:txBody>
                  <a:tcPr/>
                </a:tc>
                <a:tc>
                  <a:txBody>
                    <a:bodyPr/>
                    <a:lstStyle/>
                    <a:p>
                      <a:r>
                        <a:rPr lang="en-US" dirty="0">
                          <a:solidFill>
                            <a:srgbClr val="000000"/>
                          </a:solidFill>
                        </a:rPr>
                        <a:t>Competitive</a:t>
                      </a:r>
                    </a:p>
                  </a:txBody>
                  <a:tcPr/>
                </a:tc>
                <a:tc>
                  <a:txBody>
                    <a:bodyPr/>
                    <a:lstStyle/>
                    <a:p>
                      <a:r>
                        <a:rPr lang="en-US" dirty="0">
                          <a:solidFill>
                            <a:srgbClr val="000000"/>
                          </a:solidFill>
                        </a:rPr>
                        <a:t>Cooperative</a:t>
                      </a:r>
                    </a:p>
                  </a:txBody>
                  <a:tcPr/>
                </a:tc>
                <a:extLst>
                  <a:ext uri="{0D108BD9-81ED-4DB2-BD59-A6C34878D82A}">
                    <a16:rowId xmlns:a16="http://schemas.microsoft.com/office/drawing/2014/main" val="10001"/>
                  </a:ext>
                </a:extLst>
              </a:tr>
              <a:tr h="370840">
                <a:tc>
                  <a:txBody>
                    <a:bodyPr/>
                    <a:lstStyle/>
                    <a:p>
                      <a:r>
                        <a:rPr lang="en-US" dirty="0"/>
                        <a:t>Basic</a:t>
                      </a:r>
                      <a:r>
                        <a:rPr lang="en-US" baseline="0" dirty="0"/>
                        <a:t> technique</a:t>
                      </a:r>
                      <a:endParaRPr lang="en-US" dirty="0"/>
                    </a:p>
                  </a:txBody>
                  <a:tcPr/>
                </a:tc>
                <a:tc>
                  <a:txBody>
                    <a:bodyPr/>
                    <a:lstStyle/>
                    <a:p>
                      <a:r>
                        <a:rPr lang="en-US" dirty="0"/>
                        <a:t>Proof-of-Resource</a:t>
                      </a:r>
                    </a:p>
                  </a:txBody>
                  <a:tcPr/>
                </a:tc>
                <a:tc>
                  <a:txBody>
                    <a:bodyPr/>
                    <a:lstStyle/>
                    <a:p>
                      <a:r>
                        <a:rPr lang="en-US" dirty="0"/>
                        <a:t>Voting</a:t>
                      </a:r>
                    </a:p>
                  </a:txBody>
                  <a:tcPr/>
                </a:tc>
                <a:extLst>
                  <a:ext uri="{0D108BD9-81ED-4DB2-BD59-A6C34878D82A}">
                    <a16:rowId xmlns:a16="http://schemas.microsoft.com/office/drawing/2014/main" val="10002"/>
                  </a:ext>
                </a:extLst>
              </a:tr>
              <a:tr h="370840">
                <a:tc>
                  <a:txBody>
                    <a:bodyPr/>
                    <a:lstStyle/>
                    <a:p>
                      <a:r>
                        <a:rPr lang="en-US" dirty="0"/>
                        <a:t>Membership</a:t>
                      </a:r>
                    </a:p>
                  </a:txBody>
                  <a:tcPr/>
                </a:tc>
                <a:tc>
                  <a:txBody>
                    <a:bodyPr/>
                    <a:lstStyle/>
                    <a:p>
                      <a:r>
                        <a:rPr lang="en-US" dirty="0">
                          <a:solidFill>
                            <a:srgbClr val="008000"/>
                          </a:solidFill>
                        </a:rPr>
                        <a:t>Open</a:t>
                      </a:r>
                    </a:p>
                  </a:txBody>
                  <a:tcPr/>
                </a:tc>
                <a:tc>
                  <a:txBody>
                    <a:bodyPr/>
                    <a:lstStyle/>
                    <a:p>
                      <a:r>
                        <a:rPr lang="en-US" dirty="0">
                          <a:solidFill>
                            <a:srgbClr val="FF0000"/>
                          </a:solidFill>
                        </a:rPr>
                        <a:t>Closed</a:t>
                      </a:r>
                      <a:endParaRPr lang="en-US" i="1"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dirty="0"/>
                        <a:t>Energy-efficiency</a:t>
                      </a:r>
                    </a:p>
                  </a:txBody>
                  <a:tcPr/>
                </a:tc>
                <a:tc>
                  <a:txBody>
                    <a:bodyPr/>
                    <a:lstStyle/>
                    <a:p>
                      <a:r>
                        <a:rPr lang="en-US" dirty="0">
                          <a:solidFill>
                            <a:srgbClr val="FF0000"/>
                          </a:solidFill>
                        </a:rPr>
                        <a:t>Often terrible</a:t>
                      </a:r>
                    </a:p>
                  </a:txBody>
                  <a:tcPr/>
                </a:tc>
                <a:tc>
                  <a:txBody>
                    <a:bodyPr/>
                    <a:lstStyle/>
                    <a:p>
                      <a:r>
                        <a:rPr lang="en-US" dirty="0">
                          <a:solidFill>
                            <a:srgbClr val="008000"/>
                          </a:solidFill>
                        </a:rPr>
                        <a:t>Excellent</a:t>
                      </a:r>
                    </a:p>
                  </a:txBody>
                  <a:tcPr/>
                </a:tc>
                <a:extLst>
                  <a:ext uri="{0D108BD9-81ED-4DB2-BD59-A6C34878D82A}">
                    <a16:rowId xmlns:a16="http://schemas.microsoft.com/office/drawing/2014/main" val="10004"/>
                  </a:ext>
                </a:extLst>
              </a:tr>
              <a:tr h="370840">
                <a:tc>
                  <a:txBody>
                    <a:bodyPr/>
                    <a:lstStyle/>
                    <a:p>
                      <a:r>
                        <a:rPr lang="en-US" dirty="0"/>
                        <a:t>Transaction rate</a:t>
                      </a:r>
                    </a:p>
                  </a:txBody>
                  <a:tcPr/>
                </a:tc>
                <a:tc>
                  <a:txBody>
                    <a:bodyPr/>
                    <a:lstStyle/>
                    <a:p>
                      <a:r>
                        <a:rPr lang="en-US" dirty="0">
                          <a:solidFill>
                            <a:srgbClr val="FF0000"/>
                          </a:solidFill>
                        </a:rPr>
                        <a:t>At best</a:t>
                      </a:r>
                      <a:r>
                        <a:rPr lang="en-US" baseline="0" dirty="0">
                          <a:solidFill>
                            <a:srgbClr val="FF0000"/>
                          </a:solidFill>
                        </a:rPr>
                        <a:t> hundreds / sec</a:t>
                      </a:r>
                      <a:endParaRPr lang="en-US" dirty="0">
                        <a:solidFill>
                          <a:srgbClr val="FF0000"/>
                        </a:solidFill>
                      </a:endParaRPr>
                    </a:p>
                  </a:txBody>
                  <a:tcPr/>
                </a:tc>
                <a:tc>
                  <a:txBody>
                    <a:bodyPr/>
                    <a:lstStyle/>
                    <a:p>
                      <a:r>
                        <a:rPr lang="en-US" dirty="0">
                          <a:solidFill>
                            <a:srgbClr val="008000"/>
                          </a:solidFill>
                        </a:rPr>
                        <a:t>Many thousands</a:t>
                      </a:r>
                      <a:r>
                        <a:rPr lang="en-US" baseline="0" dirty="0">
                          <a:solidFill>
                            <a:srgbClr val="008000"/>
                          </a:solidFill>
                        </a:rPr>
                        <a:t> per second</a:t>
                      </a:r>
                      <a:endParaRPr lang="en-US" dirty="0">
                        <a:solidFill>
                          <a:srgbClr val="008000"/>
                        </a:solidFill>
                      </a:endParaRPr>
                    </a:p>
                  </a:txBody>
                  <a:tcPr/>
                </a:tc>
                <a:extLst>
                  <a:ext uri="{0D108BD9-81ED-4DB2-BD59-A6C34878D82A}">
                    <a16:rowId xmlns:a16="http://schemas.microsoft.com/office/drawing/2014/main" val="10005"/>
                  </a:ext>
                </a:extLst>
              </a:tr>
              <a:tr h="370840">
                <a:tc>
                  <a:txBody>
                    <a:bodyPr/>
                    <a:lstStyle/>
                    <a:p>
                      <a:r>
                        <a:rPr lang="en-US" dirty="0"/>
                        <a:t>Transaction latency</a:t>
                      </a:r>
                    </a:p>
                  </a:txBody>
                  <a:tcPr/>
                </a:tc>
                <a:tc>
                  <a:txBody>
                    <a:bodyPr/>
                    <a:lstStyle/>
                    <a:p>
                      <a:r>
                        <a:rPr lang="en-US" dirty="0">
                          <a:solidFill>
                            <a:srgbClr val="FF0000"/>
                          </a:solidFill>
                        </a:rPr>
                        <a:t>As high as many minutes</a:t>
                      </a:r>
                    </a:p>
                  </a:txBody>
                  <a:tcPr/>
                </a:tc>
                <a:tc>
                  <a:txBody>
                    <a:bodyPr/>
                    <a:lstStyle/>
                    <a:p>
                      <a:r>
                        <a:rPr lang="en-US" dirty="0">
                          <a:solidFill>
                            <a:srgbClr val="008000"/>
                          </a:solidFill>
                        </a:rPr>
                        <a:t>Less</a:t>
                      </a:r>
                      <a:r>
                        <a:rPr lang="en-US" baseline="0" dirty="0">
                          <a:solidFill>
                            <a:srgbClr val="008000"/>
                          </a:solidFill>
                        </a:rPr>
                        <a:t> </a:t>
                      </a:r>
                      <a:r>
                        <a:rPr lang="en-US" dirty="0">
                          <a:solidFill>
                            <a:srgbClr val="008000"/>
                          </a:solidFill>
                        </a:rPr>
                        <a:t>than a second</a:t>
                      </a:r>
                    </a:p>
                  </a:txBody>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93222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Bitcoin</a:t>
            </a:r>
            <a:r>
              <a:rPr lang="en-US" dirty="0"/>
              <a:t> </a:t>
            </a:r>
            <a:r>
              <a:rPr lang="en-US" dirty="0" err="1"/>
              <a:t>Blockchain</a:t>
            </a:r>
            <a:endParaRPr lang="en-US" dirty="0"/>
          </a:p>
        </p:txBody>
      </p:sp>
      <p:sp>
        <p:nvSpPr>
          <p:cNvPr id="3" name="Content Placeholder 2"/>
          <p:cNvSpPr>
            <a:spLocks noGrp="1"/>
          </p:cNvSpPr>
          <p:nvPr>
            <p:ph idx="1"/>
          </p:nvPr>
        </p:nvSpPr>
        <p:spPr/>
        <p:txBody>
          <a:bodyPr>
            <a:normAutofit/>
          </a:bodyPr>
          <a:lstStyle/>
          <a:p>
            <a:r>
              <a:rPr lang="en-US" dirty="0" err="1"/>
              <a:t>Permissionless</a:t>
            </a:r>
            <a:r>
              <a:rPr lang="en-US" dirty="0"/>
              <a:t>, open membership</a:t>
            </a:r>
          </a:p>
          <a:p>
            <a:r>
              <a:rPr lang="en-US" dirty="0"/>
              <a:t>Proof-of-Work</a:t>
            </a:r>
          </a:p>
          <a:p>
            <a:r>
              <a:rPr lang="en-US" dirty="0"/>
              <a:t>There are thousands of </a:t>
            </a:r>
            <a:r>
              <a:rPr lang="en-US" dirty="0" err="1"/>
              <a:t>Bitcoin</a:t>
            </a:r>
            <a:r>
              <a:rPr lang="en-US" dirty="0"/>
              <a:t> miners</a:t>
            </a:r>
          </a:p>
          <a:p>
            <a:pPr lvl="1"/>
            <a:r>
              <a:rPr lang="en-US" dirty="0"/>
              <a:t>they use ASIC hardware to compute SHA256 hashes</a:t>
            </a:r>
          </a:p>
          <a:p>
            <a:pPr lvl="1"/>
            <a:r>
              <a:rPr lang="en-US" dirty="0"/>
              <a:t>use about more energy than the country of Denmark</a:t>
            </a:r>
          </a:p>
          <a:p>
            <a:r>
              <a:rPr lang="en-US" dirty="0"/>
              <a:t>Overall rate is a few transactions per second</a:t>
            </a:r>
          </a:p>
          <a:p>
            <a:endParaRPr lang="en-US" i="1" dirty="0"/>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27</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74453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a:stCxn id="38" idx="1"/>
            <a:endCxn id="15" idx="3"/>
          </p:cNvCxnSpPr>
          <p:nvPr/>
        </p:nvCxnSpPr>
        <p:spPr>
          <a:xfrm flipH="1">
            <a:off x="5758931" y="3618674"/>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628506" y="1168848"/>
            <a:ext cx="8934989" cy="4418221"/>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15" name="Rectangle 14"/>
          <p:cNvSpPr/>
          <p:nvPr/>
        </p:nvSpPr>
        <p:spPr>
          <a:xfrm>
            <a:off x="4668362"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3"/>
          <p:cNvSpPr>
            <a:spLocks noGrp="1"/>
          </p:cNvSpPr>
          <p:nvPr>
            <p:ph type="title"/>
          </p:nvPr>
        </p:nvSpPr>
        <p:spPr/>
        <p:txBody>
          <a:bodyPr/>
          <a:lstStyle/>
          <a:p>
            <a:r>
              <a:rPr lang="en-US" dirty="0"/>
              <a:t>The </a:t>
            </a:r>
            <a:r>
              <a:rPr lang="en-US" dirty="0" err="1"/>
              <a:t>Blockchain</a:t>
            </a:r>
            <a:endParaRPr lang="en-US" dirty="0"/>
          </a:p>
        </p:txBody>
      </p:sp>
      <p:grpSp>
        <p:nvGrpSpPr>
          <p:cNvPr id="2" name="Group 1"/>
          <p:cNvGrpSpPr/>
          <p:nvPr/>
        </p:nvGrpSpPr>
        <p:grpSpPr>
          <a:xfrm>
            <a:off x="5353417" y="3028822"/>
            <a:ext cx="345981" cy="1191615"/>
            <a:chOff x="845729" y="974306"/>
            <a:chExt cx="1513610" cy="5213121"/>
          </a:xfrm>
        </p:grpSpPr>
        <p:sp>
          <p:nvSpPr>
            <p:cNvPr id="5" name="Rectangle 4"/>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 name="Rectangle 6"/>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 name="Rectangle 7"/>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 name="Rectangle 8"/>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 name="Rectangle 9"/>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 name="Rectangle 10"/>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 name="Rectangle 11"/>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 name="Rectangle 12"/>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 name="Rectangle 13"/>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6" name="Rectangle 15"/>
          <p:cNvSpPr/>
          <p:nvPr/>
        </p:nvSpPr>
        <p:spPr>
          <a:xfrm>
            <a:off x="5901544"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7" name="Group 16"/>
          <p:cNvGrpSpPr/>
          <p:nvPr/>
        </p:nvGrpSpPr>
        <p:grpSpPr>
          <a:xfrm>
            <a:off x="6586599" y="3028822"/>
            <a:ext cx="345981" cy="1191615"/>
            <a:chOff x="845729" y="974306"/>
            <a:chExt cx="1513610" cy="5213121"/>
          </a:xfrm>
        </p:grpSpPr>
        <p:sp>
          <p:nvSpPr>
            <p:cNvPr id="18" name="Rectangle 1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9" name="Rectangle 1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0" name="Rectangle 1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1" name="Rectangle 2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2" name="Rectangle 2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3" name="Rectangle 2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4" name="Rectangle 2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5" name="Rectangle 2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6" name="Rectangle 2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27" name="Rectangle 26"/>
          <p:cNvSpPr/>
          <p:nvPr/>
        </p:nvSpPr>
        <p:spPr>
          <a:xfrm>
            <a:off x="7134726"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p:cNvSpPr/>
          <p:nvPr/>
        </p:nvSpPr>
        <p:spPr>
          <a:xfrm>
            <a:off x="7819781" y="30288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0" name="Rectangle 29"/>
          <p:cNvSpPr/>
          <p:nvPr/>
        </p:nvSpPr>
        <p:spPr>
          <a:xfrm>
            <a:off x="7819781" y="316458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1" name="Rectangle 30"/>
          <p:cNvSpPr/>
          <p:nvPr/>
        </p:nvSpPr>
        <p:spPr>
          <a:xfrm>
            <a:off x="7819781" y="330034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7819781" y="343610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3" name="Rectangle 32"/>
          <p:cNvSpPr/>
          <p:nvPr/>
        </p:nvSpPr>
        <p:spPr>
          <a:xfrm>
            <a:off x="7819781" y="357186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4" name="Rectangle 33"/>
          <p:cNvSpPr/>
          <p:nvPr/>
        </p:nvSpPr>
        <p:spPr>
          <a:xfrm>
            <a:off x="7819781" y="370762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5" name="Rectangle 34"/>
          <p:cNvSpPr/>
          <p:nvPr/>
        </p:nvSpPr>
        <p:spPr>
          <a:xfrm>
            <a:off x="7819781" y="384338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6" name="Rectangle 35"/>
          <p:cNvSpPr/>
          <p:nvPr/>
        </p:nvSpPr>
        <p:spPr>
          <a:xfrm>
            <a:off x="7819781" y="397914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7" name="Rectangle 36"/>
          <p:cNvSpPr/>
          <p:nvPr/>
        </p:nvSpPr>
        <p:spPr>
          <a:xfrm>
            <a:off x="7819781" y="411491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8" name="Rectangle 37"/>
          <p:cNvSpPr/>
          <p:nvPr/>
        </p:nvSpPr>
        <p:spPr>
          <a:xfrm>
            <a:off x="8367908"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p:cNvGrpSpPr/>
          <p:nvPr/>
        </p:nvGrpSpPr>
        <p:grpSpPr>
          <a:xfrm>
            <a:off x="9052963" y="3028822"/>
            <a:ext cx="345981" cy="1191615"/>
            <a:chOff x="845729" y="974306"/>
            <a:chExt cx="1513610" cy="5213121"/>
          </a:xfrm>
        </p:grpSpPr>
        <p:sp>
          <p:nvSpPr>
            <p:cNvPr id="40" name="Rectangle 39"/>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1" name="Rectangle 40"/>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2" name="Rectangle 41"/>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3" name="Rectangle 42"/>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4" name="Rectangle 43"/>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5" name="Rectangle 44"/>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6" name="Rectangle 45"/>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8" name="Rectangle 47"/>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grpSp>
        <p:nvGrpSpPr>
          <p:cNvPr id="77" name="Group 76"/>
          <p:cNvGrpSpPr/>
          <p:nvPr/>
        </p:nvGrpSpPr>
        <p:grpSpPr>
          <a:xfrm>
            <a:off x="2246853" y="2635190"/>
            <a:ext cx="345981" cy="3635313"/>
            <a:chOff x="664129" y="1501836"/>
            <a:chExt cx="345981" cy="3635313"/>
          </a:xfrm>
        </p:grpSpPr>
        <p:sp>
          <p:nvSpPr>
            <p:cNvPr id="50" name="Rectangle 49"/>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664129" y="258792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9" name="Rectangle 58"/>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1" name="Rectangle 60"/>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664129" y="326672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3" name="Rectangle 72"/>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1752929" y="1879791"/>
            <a:ext cx="1333827" cy="584775"/>
          </a:xfrm>
          <a:prstGeom prst="rect">
            <a:avLst/>
          </a:prstGeom>
          <a:noFill/>
        </p:spPr>
        <p:txBody>
          <a:bodyPr wrap="none" rtlCol="0">
            <a:spAutoFit/>
          </a:bodyPr>
          <a:lstStyle/>
          <a:p>
            <a:pPr algn="ctr"/>
            <a:r>
              <a:rPr lang="en-US" sz="3200" dirty="0"/>
              <a:t>Ledger</a:t>
            </a:r>
          </a:p>
        </p:txBody>
      </p:sp>
      <p:sp>
        <p:nvSpPr>
          <p:cNvPr id="82" name="Rectangle 81"/>
          <p:cNvSpPr/>
          <p:nvPr/>
        </p:nvSpPr>
        <p:spPr>
          <a:xfrm>
            <a:off x="7196381"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 name="Rectangle 5"/>
          <p:cNvSpPr/>
          <p:nvPr/>
        </p:nvSpPr>
        <p:spPr>
          <a:xfrm>
            <a:off x="7262890"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4" name="Rectangle 83"/>
          <p:cNvSpPr/>
          <p:nvPr/>
        </p:nvSpPr>
        <p:spPr>
          <a:xfrm>
            <a:off x="5963199"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6" name="Rectangle 85"/>
          <p:cNvSpPr/>
          <p:nvPr/>
        </p:nvSpPr>
        <p:spPr>
          <a:xfrm>
            <a:off x="6029708"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7" name="Rectangle 86"/>
          <p:cNvSpPr/>
          <p:nvPr/>
        </p:nvSpPr>
        <p:spPr>
          <a:xfrm>
            <a:off x="4730017"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4796526"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8429037" y="303419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95546" y="324699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971488" y="31879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6203501" y="31941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9" name="Rectangle 98"/>
          <p:cNvSpPr/>
          <p:nvPr/>
        </p:nvSpPr>
        <p:spPr>
          <a:xfrm>
            <a:off x="7435514" y="32004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0" name="Rectangle 99"/>
          <p:cNvSpPr/>
          <p:nvPr/>
        </p:nvSpPr>
        <p:spPr>
          <a:xfrm>
            <a:off x="8667527" y="32067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mc:AlternateContent xmlns:mc="http://schemas.openxmlformats.org/markup-compatibility/2006" xmlns:a14="http://schemas.microsoft.com/office/drawing/2010/main">
        <mc:Choice Requires="a14">
          <p:sp useBgFill="1">
            <p:nvSpPr>
              <p:cNvPr id="103" name="TextBox 102"/>
              <p:cNvSpPr txBox="1"/>
              <p:nvPr/>
            </p:nvSpPr>
            <p:spPr>
              <a:xfrm>
                <a:off x="9231544" y="438395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103" name="TextBox 102"/>
              <p:cNvSpPr txBox="1">
                <a:spLocks noRot="1" noChangeAspect="1" noMove="1" noResize="1" noEditPoints="1" noAdjustHandles="1" noChangeArrowheads="1" noChangeShapeType="1" noTextEdit="1"/>
              </p:cNvSpPr>
              <p:nvPr/>
            </p:nvSpPr>
            <p:spPr>
              <a:xfrm>
                <a:off x="9231544" y="4383954"/>
                <a:ext cx="506934" cy="646331"/>
              </a:xfrm>
              <a:prstGeom prst="rect">
                <a:avLst/>
              </a:prstGeom>
              <a:blipFill>
                <a:blip r:embed="rId3"/>
                <a:stretch>
                  <a:fillRect/>
                </a:stretch>
              </a:blipFill>
            </p:spPr>
            <p:txBody>
              <a:bodyPr/>
              <a:lstStyle/>
              <a:p>
                <a:r>
                  <a:rPr lang="en-US">
                    <a:noFill/>
                  </a:rPr>
                  <a:t> </a:t>
                </a:r>
              </a:p>
            </p:txBody>
          </p:sp>
        </mc:Fallback>
      </mc:AlternateContent>
      <p:cxnSp>
        <p:nvCxnSpPr>
          <p:cNvPr id="98" name="Straight Connector 97"/>
          <p:cNvCxnSpPr/>
          <p:nvPr/>
        </p:nvCxnSpPr>
        <p:spPr>
          <a:xfrm flipH="1">
            <a:off x="8772676" y="4742796"/>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997326" y="5097084"/>
            <a:ext cx="613748" cy="782129"/>
            <a:chOff x="3296761" y="4491986"/>
            <a:chExt cx="1090569" cy="1389766"/>
          </a:xfrm>
        </p:grpSpPr>
        <p:sp>
          <p:nvSpPr>
            <p:cNvPr id="104" name="Rectangle 103"/>
            <p:cNvSpPr/>
            <p:nvPr/>
          </p:nvSpPr>
          <p:spPr>
            <a:xfrm>
              <a:off x="3296761" y="449198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7" name="Group 106"/>
            <p:cNvGrpSpPr/>
            <p:nvPr/>
          </p:nvGrpSpPr>
          <p:grpSpPr>
            <a:xfrm>
              <a:off x="3981816" y="4597016"/>
              <a:ext cx="345981" cy="1191615"/>
              <a:chOff x="845729" y="974306"/>
              <a:chExt cx="1513610" cy="5213121"/>
            </a:xfrm>
          </p:grpSpPr>
          <p:sp>
            <p:nvSpPr>
              <p:cNvPr id="108" name="Rectangle 10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18" name="Rectangle 117"/>
            <p:cNvSpPr/>
            <p:nvPr/>
          </p:nvSpPr>
          <p:spPr>
            <a:xfrm>
              <a:off x="3358416" y="459701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9" name="Rectangle 118"/>
            <p:cNvSpPr/>
            <p:nvPr/>
          </p:nvSpPr>
          <p:spPr>
            <a:xfrm>
              <a:off x="3424925" y="4809820"/>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0" name="Rectangle 119"/>
            <p:cNvSpPr/>
            <p:nvPr/>
          </p:nvSpPr>
          <p:spPr>
            <a:xfrm>
              <a:off x="3599888" y="4756112"/>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83" name="TextBox 82"/>
          <p:cNvSpPr txBox="1"/>
          <p:nvPr/>
        </p:nvSpPr>
        <p:spPr>
          <a:xfrm>
            <a:off x="3618839" y="5156193"/>
            <a:ext cx="4148828" cy="646331"/>
          </a:xfrm>
          <a:prstGeom prst="rect">
            <a:avLst/>
          </a:prstGeom>
          <a:noFill/>
        </p:spPr>
        <p:txBody>
          <a:bodyPr wrap="none" rtlCol="0">
            <a:spAutoFit/>
          </a:bodyPr>
          <a:lstStyle/>
          <a:p>
            <a:r>
              <a:rPr lang="en-US" sz="3600" dirty="0"/>
              <a:t>HASH(        ) &lt; </a:t>
            </a:r>
            <a:r>
              <a:rPr lang="en-US" sz="3600" b="1" i="1" dirty="0"/>
              <a:t>target</a:t>
            </a:r>
          </a:p>
        </p:txBody>
      </p:sp>
      <p:sp>
        <p:nvSpPr>
          <p:cNvPr id="88" name="TextBox 87"/>
          <p:cNvSpPr txBox="1"/>
          <p:nvPr/>
        </p:nvSpPr>
        <p:spPr>
          <a:xfrm>
            <a:off x="6387119" y="1595107"/>
            <a:ext cx="1112805" cy="584775"/>
          </a:xfrm>
          <a:prstGeom prst="rect">
            <a:avLst/>
          </a:prstGeom>
          <a:noFill/>
        </p:spPr>
        <p:txBody>
          <a:bodyPr wrap="none" rtlCol="0">
            <a:spAutoFit/>
          </a:bodyPr>
          <a:lstStyle/>
          <a:p>
            <a:r>
              <a:rPr lang="en-US" sz="3200" dirty="0"/>
              <a:t>nonce</a:t>
            </a:r>
          </a:p>
        </p:txBody>
      </p:sp>
      <p:cxnSp>
        <p:nvCxnSpPr>
          <p:cNvPr id="121" name="Straight Connector 120"/>
          <p:cNvCxnSpPr>
            <a:stCxn id="96" idx="0"/>
          </p:cNvCxnSpPr>
          <p:nvPr/>
        </p:nvCxnSpPr>
        <p:spPr>
          <a:xfrm flipV="1">
            <a:off x="5103591" y="2179883"/>
            <a:ext cx="1364115" cy="100803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97" idx="0"/>
          </p:cNvCxnSpPr>
          <p:nvPr/>
        </p:nvCxnSpPr>
        <p:spPr>
          <a:xfrm flipV="1">
            <a:off x="6335604" y="2291299"/>
            <a:ext cx="490111" cy="902899"/>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9" idx="0"/>
          </p:cNvCxnSpPr>
          <p:nvPr/>
        </p:nvCxnSpPr>
        <p:spPr>
          <a:xfrm flipH="1" flipV="1">
            <a:off x="7134726" y="2271809"/>
            <a:ext cx="432891" cy="928668"/>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0" idx="0"/>
          </p:cNvCxnSpPr>
          <p:nvPr/>
        </p:nvCxnSpPr>
        <p:spPr>
          <a:xfrm flipH="1" flipV="1">
            <a:off x="7435515" y="2179883"/>
            <a:ext cx="1364115" cy="102687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216828" y="5291983"/>
            <a:ext cx="2226059" cy="523220"/>
          </a:xfrm>
          <a:prstGeom prst="rect">
            <a:avLst/>
          </a:prstGeom>
          <a:noFill/>
        </p:spPr>
        <p:txBody>
          <a:bodyPr wrap="none" rtlCol="0">
            <a:spAutoFit/>
          </a:bodyPr>
          <a:lstStyle/>
          <a:p>
            <a:r>
              <a:rPr lang="en-US" sz="2800" i="1" dirty="0">
                <a:solidFill>
                  <a:srgbClr val="FF0000"/>
                </a:solidFill>
              </a:rPr>
              <a:t>“</a:t>
            </a:r>
            <a:r>
              <a:rPr lang="en-US" sz="2800" i="1" dirty="0" err="1">
                <a:solidFill>
                  <a:srgbClr val="FF0000"/>
                </a:solidFill>
              </a:rPr>
              <a:t>cryptopuzzle</a:t>
            </a:r>
            <a:r>
              <a:rPr lang="en-US" sz="2800" i="1" dirty="0">
                <a:solidFill>
                  <a:srgbClr val="FF0000"/>
                </a:solidFill>
              </a:rPr>
              <a:t>”</a:t>
            </a:r>
          </a:p>
        </p:txBody>
      </p:sp>
      <p:sp>
        <p:nvSpPr>
          <p:cNvPr id="28" name="Footer Placeholder 27"/>
          <p:cNvSpPr>
            <a:spLocks noGrp="1"/>
          </p:cNvSpPr>
          <p:nvPr>
            <p:ph type="ftr" sz="quarter" idx="11"/>
          </p:nvPr>
        </p:nvSpPr>
        <p:spPr/>
        <p:txBody>
          <a:bodyPr/>
          <a:lstStyle/>
          <a:p>
            <a:r>
              <a:rPr lang="en-US"/>
              <a:t>http://www.cs.cornell.edu/courses/cs5412/2021sp</a:t>
            </a:r>
          </a:p>
        </p:txBody>
      </p:sp>
      <p:sp>
        <p:nvSpPr>
          <p:cNvPr id="49" name="Slide Number Placeholder 48"/>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39275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a:stCxn id="131" idx="1"/>
            <a:endCxn id="117" idx="3"/>
          </p:cNvCxnSpPr>
          <p:nvPr/>
        </p:nvCxnSpPr>
        <p:spPr>
          <a:xfrm flipH="1">
            <a:off x="2388713" y="2559139"/>
            <a:ext cx="1375795"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82745"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05537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6" name="Rectangle 75"/>
          <p:cNvSpPr/>
          <p:nvPr/>
        </p:nvSpPr>
        <p:spPr>
          <a:xfrm>
            <a:off x="5058819" y="197465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18746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 name="Rectangle 1"/>
          <p:cNvSpPr/>
          <p:nvPr/>
        </p:nvSpPr>
        <p:spPr>
          <a:xfrm>
            <a:off x="5299238" y="2134337"/>
            <a:ext cx="264204" cy="153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7" name="Rectangle 116"/>
          <p:cNvSpPr/>
          <p:nvPr/>
        </p:nvSpPr>
        <p:spPr>
          <a:xfrm>
            <a:off x="1298144"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983199" y="1969286"/>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5" name="Rectangle 124"/>
          <p:cNvSpPr/>
          <p:nvPr/>
        </p:nvSpPr>
        <p:spPr>
          <a:xfrm>
            <a:off x="2531326"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26" name="Group 125"/>
          <p:cNvGrpSpPr/>
          <p:nvPr/>
        </p:nvGrpSpPr>
        <p:grpSpPr>
          <a:xfrm>
            <a:off x="3216381" y="1969286"/>
            <a:ext cx="345981" cy="512810"/>
            <a:chOff x="845729" y="974306"/>
            <a:chExt cx="1513610" cy="2243461"/>
          </a:xfrm>
        </p:grpSpPr>
        <p:sp>
          <p:nvSpPr>
            <p:cNvPr id="127" name="Rectangle 12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8" name="Rectangle 12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9" name="Rectangle 12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0" name="Rectangle 12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31" name="Rectangle 130"/>
          <p:cNvSpPr/>
          <p:nvPr/>
        </p:nvSpPr>
        <p:spPr>
          <a:xfrm>
            <a:off x="3764508"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4449563"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4449563"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4" name="Rectangle 133"/>
          <p:cNvSpPr/>
          <p:nvPr/>
        </p:nvSpPr>
        <p:spPr>
          <a:xfrm>
            <a:off x="4449563"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4449563"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6" name="Rectangle 135"/>
          <p:cNvSpPr/>
          <p:nvPr/>
        </p:nvSpPr>
        <p:spPr>
          <a:xfrm>
            <a:off x="4449563"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7" name="Rectangle 136"/>
          <p:cNvSpPr/>
          <p:nvPr/>
        </p:nvSpPr>
        <p:spPr>
          <a:xfrm>
            <a:off x="4449563"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8" name="Rectangle 137"/>
          <p:cNvSpPr/>
          <p:nvPr/>
        </p:nvSpPr>
        <p:spPr>
          <a:xfrm>
            <a:off x="4449563"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9" name="Rectangle 138"/>
          <p:cNvSpPr/>
          <p:nvPr/>
        </p:nvSpPr>
        <p:spPr>
          <a:xfrm>
            <a:off x="4449563"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0" name="Rectangle 139"/>
          <p:cNvSpPr/>
          <p:nvPr/>
        </p:nvSpPr>
        <p:spPr>
          <a:xfrm>
            <a:off x="3826163"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1" name="Rectangle 140"/>
          <p:cNvSpPr/>
          <p:nvPr/>
        </p:nvSpPr>
        <p:spPr>
          <a:xfrm>
            <a:off x="3892672"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2" name="Rectangle 141"/>
          <p:cNvSpPr/>
          <p:nvPr/>
        </p:nvSpPr>
        <p:spPr>
          <a:xfrm>
            <a:off x="2592981"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7" name="Rectangle 146"/>
          <p:cNvSpPr/>
          <p:nvPr/>
        </p:nvSpPr>
        <p:spPr>
          <a:xfrm>
            <a:off x="2659490"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1359799"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9" name="Rectangle 148"/>
          <p:cNvSpPr/>
          <p:nvPr/>
        </p:nvSpPr>
        <p:spPr>
          <a:xfrm>
            <a:off x="1426308"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4066582"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2833926"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601270"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29</a:t>
            </a:fld>
            <a:endParaRPr lang="en-US"/>
          </a:p>
        </p:txBody>
      </p:sp>
    </p:spTree>
    <p:custDataLst>
      <p:tags r:id="rId1"/>
    </p:custDataLst>
    <p:extLst>
      <p:ext uri="{BB962C8B-B14F-4D97-AF65-F5344CB8AC3E}">
        <p14:creationId xmlns:p14="http://schemas.microsoft.com/office/powerpoint/2010/main" val="10283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1+#ppt_w/2"/>
                                          </p:val>
                                        </p:tav>
                                        <p:tav tm="100000">
                                          <p:val>
                                            <p:strVal val="#ppt_x"/>
                                          </p:val>
                                        </p:tav>
                                      </p:tavLst>
                                    </p:anim>
                                    <p:anim calcmode="lin" valueType="num">
                                      <p:cBhvr additive="base">
                                        <p:cTn id="13" dur="500" fill="hold"/>
                                        <p:tgtEl>
                                          <p:spTgt spid="6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1+#ppt_w/2"/>
                                          </p:val>
                                        </p:tav>
                                        <p:tav tm="100000">
                                          <p:val>
                                            <p:strVal val="#ppt_x"/>
                                          </p:val>
                                        </p:tav>
                                      </p:tavLst>
                                    </p:anim>
                                    <p:anim calcmode="lin" valueType="num">
                                      <p:cBhvr additive="base">
                                        <p:cTn id="18" dur="50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repeatCount="indefinite" autoRev="1" fill="hold" nodeType="clickEffect">
                                  <p:stCondLst>
                                    <p:cond delay="0"/>
                                  </p:stCondLst>
                                  <p:childTnLst>
                                    <p:animClr clrSpc="rgb" dir="cw">
                                      <p:cBhvr>
                                        <p:cTn id="27" dur="250" fill="hold"/>
                                        <p:tgtEl>
                                          <p:spTgt spid="2"/>
                                        </p:tgtEl>
                                        <p:attrNameLst>
                                          <p:attrName>fillcolor</p:attrName>
                                        </p:attrNameLst>
                                      </p:cBhvr>
                                      <p:to>
                                        <a:schemeClr val="bg1"/>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 presetClass="entr" presetSubtype="3"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1+#ppt_w/2"/>
                                          </p:val>
                                        </p:tav>
                                        <p:tav tm="100000">
                                          <p:val>
                                            <p:strVal val="#ppt_x"/>
                                          </p:val>
                                        </p:tav>
                                      </p:tavLst>
                                    </p:anim>
                                    <p:anim calcmode="lin" valueType="num">
                                      <p:cBhvr additive="base">
                                        <p:cTn id="45" dur="500" fill="hold"/>
                                        <p:tgtEl>
                                          <p:spTgt spid="67"/>
                                        </p:tgtEl>
                                        <p:attrNameLst>
                                          <p:attrName>ppt_y</p:attrName>
                                        </p:attrNameLst>
                                      </p:cBhvr>
                                      <p:tavLst>
                                        <p:tav tm="0">
                                          <p:val>
                                            <p:strVal val="0-#ppt_h/2"/>
                                          </p:val>
                                        </p:tav>
                                        <p:tav tm="100000">
                                          <p:val>
                                            <p:strVal val="#ppt_y"/>
                                          </p:val>
                                        </p:tav>
                                      </p:tavLst>
                                    </p:anim>
                                  </p:childTnLst>
                                </p:cTn>
                              </p:par>
                            </p:childTnLst>
                          </p:cTn>
                        </p:par>
                        <p:par>
                          <p:cTn id="46" fill="hold">
                            <p:stCondLst>
                              <p:cond delay="1500"/>
                            </p:stCondLst>
                            <p:childTnLst>
                              <p:par>
                                <p:cTn id="47" presetID="2" presetClass="entr" presetSubtype="3"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1+#ppt_w/2"/>
                                          </p:val>
                                        </p:tav>
                                        <p:tav tm="100000">
                                          <p:val>
                                            <p:strVal val="#ppt_x"/>
                                          </p:val>
                                        </p:tav>
                                      </p:tavLst>
                                    </p:anim>
                                    <p:anim calcmode="lin" valueType="num">
                                      <p:cBhvr additive="base">
                                        <p:cTn id="50"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EAD2-2A72-400C-A231-D4CE1C25E2F3}"/>
              </a:ext>
            </a:extLst>
          </p:cNvPr>
          <p:cNvSpPr>
            <a:spLocks noGrp="1"/>
          </p:cNvSpPr>
          <p:nvPr>
            <p:ph type="title"/>
          </p:nvPr>
        </p:nvSpPr>
        <p:spPr/>
        <p:txBody>
          <a:bodyPr/>
          <a:lstStyle/>
          <a:p>
            <a:r>
              <a:rPr lang="en-US" dirty="0"/>
              <a:t>More concerns</a:t>
            </a:r>
          </a:p>
        </p:txBody>
      </p:sp>
      <p:sp>
        <p:nvSpPr>
          <p:cNvPr id="3" name="Content Placeholder 2">
            <a:extLst>
              <a:ext uri="{FF2B5EF4-FFF2-40B4-BE49-F238E27FC236}">
                <a16:creationId xmlns:a16="http://schemas.microsoft.com/office/drawing/2014/main" id="{20AF3D6A-571C-40F8-8698-F2E644075E3A}"/>
              </a:ext>
            </a:extLst>
          </p:cNvPr>
          <p:cNvSpPr>
            <a:spLocks noGrp="1"/>
          </p:cNvSpPr>
          <p:nvPr>
            <p:ph idx="1"/>
          </p:nvPr>
        </p:nvSpPr>
        <p:spPr>
          <a:xfrm>
            <a:off x="1024128" y="2286000"/>
            <a:ext cx="10974832" cy="4023360"/>
          </a:xfrm>
        </p:spPr>
        <p:txBody>
          <a:bodyPr>
            <a:normAutofit/>
          </a:bodyPr>
          <a:lstStyle/>
          <a:p>
            <a:r>
              <a:rPr lang="en-US" dirty="0"/>
              <a:t>Today’s most enthusiastic Blockchain use cases seem to center on a mix of illegal transactions, money laundering, and a gigantic technology boom but without much of a “market” for the associated products.</a:t>
            </a:r>
          </a:p>
          <a:p>
            <a:endParaRPr lang="en-US" dirty="0"/>
          </a:p>
          <a:p>
            <a:r>
              <a:rPr lang="en-US" dirty="0"/>
              <a:t>The model also depends on some hardness assumptions: finding a nonce, factoring RSA key.  Quantum computers could shake up these assumptions.</a:t>
            </a:r>
          </a:p>
          <a:p>
            <a:endParaRPr lang="en-US" dirty="0"/>
          </a:p>
          <a:p>
            <a:r>
              <a:rPr lang="en-US" dirty="0"/>
              <a:t>Unresolved privacy concerns: “everything is on the table.”</a:t>
            </a:r>
          </a:p>
        </p:txBody>
      </p:sp>
      <p:sp>
        <p:nvSpPr>
          <p:cNvPr id="4" name="Footer Placeholder 3">
            <a:extLst>
              <a:ext uri="{FF2B5EF4-FFF2-40B4-BE49-F238E27FC236}">
                <a16:creationId xmlns:a16="http://schemas.microsoft.com/office/drawing/2014/main" id="{F0D058E4-EDBE-41A0-9364-C4528397032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BB1442C-96BA-4A0C-B707-96B583669CBB}"/>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8" name="Picture 7"/>
          <p:cNvPicPr>
            <a:picLocks noChangeAspect="1"/>
          </p:cNvPicPr>
          <p:nvPr/>
        </p:nvPicPr>
        <p:blipFill>
          <a:blip r:embed="rId3"/>
          <a:stretch>
            <a:fillRect/>
          </a:stretch>
        </p:blipFill>
        <p:spPr>
          <a:xfrm>
            <a:off x="9183932" y="108291"/>
            <a:ext cx="2627068" cy="1476227"/>
          </a:xfrm>
          <a:prstGeom prst="rect">
            <a:avLst/>
          </a:prstGeom>
        </p:spPr>
      </p:pic>
      <p:sp>
        <p:nvSpPr>
          <p:cNvPr id="9" name="Rectangle 8"/>
          <p:cNvSpPr/>
          <p:nvPr/>
        </p:nvSpPr>
        <p:spPr>
          <a:xfrm>
            <a:off x="8845062" y="1650009"/>
            <a:ext cx="3346938" cy="369332"/>
          </a:xfrm>
          <a:prstGeom prst="rect">
            <a:avLst/>
          </a:prstGeom>
        </p:spPr>
        <p:txBody>
          <a:bodyPr wrap="square">
            <a:spAutoFit/>
          </a:bodyPr>
          <a:lstStyle/>
          <a:p>
            <a:r>
              <a:rPr lang="en-US" sz="900" b="1" dirty="0">
                <a:hlinkClick r:id="rId4"/>
              </a:rPr>
              <a:t>https://www.joe.ie/news/pics-this-pile-of-cash-worth-22bn-was</a:t>
            </a:r>
            <a:br>
              <a:rPr lang="en-US" sz="900" b="1" dirty="0"/>
            </a:br>
            <a:r>
              <a:rPr lang="en-US" sz="900" b="1" dirty="0"/>
              <a:t>-found-inside-the-insane-home-of-a-mexican-drug-lord-409313</a:t>
            </a:r>
          </a:p>
        </p:txBody>
      </p:sp>
    </p:spTree>
    <p:extLst>
      <p:ext uri="{BB962C8B-B14F-4D97-AF65-F5344CB8AC3E}">
        <p14:creationId xmlns:p14="http://schemas.microsoft.com/office/powerpoint/2010/main" val="2384726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a:cxnSpLocks/>
            <a:stCxn id="74" idx="1"/>
            <a:endCxn id="51" idx="3"/>
          </p:cNvCxnSpPr>
          <p:nvPr/>
        </p:nvCxnSpPr>
        <p:spPr>
          <a:xfrm flipH="1">
            <a:off x="2378553" y="2569299"/>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51" name="Rectangle 50"/>
          <p:cNvSpPr/>
          <p:nvPr/>
        </p:nvSpPr>
        <p:spPr>
          <a:xfrm>
            <a:off x="1287984"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2" name="Group 51"/>
          <p:cNvGrpSpPr/>
          <p:nvPr/>
        </p:nvGrpSpPr>
        <p:grpSpPr>
          <a:xfrm>
            <a:off x="1973039" y="1979446"/>
            <a:ext cx="345981" cy="784332"/>
            <a:chOff x="845729" y="974306"/>
            <a:chExt cx="1513610" cy="3431325"/>
          </a:xfrm>
        </p:grpSpPr>
        <p:sp>
          <p:nvSpPr>
            <p:cNvPr id="53" name="Rectangle 52"/>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59" name="Rectangle 58"/>
          <p:cNvSpPr/>
          <p:nvPr/>
        </p:nvSpPr>
        <p:spPr>
          <a:xfrm>
            <a:off x="2521166"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0" name="Group 59"/>
          <p:cNvGrpSpPr/>
          <p:nvPr/>
        </p:nvGrpSpPr>
        <p:grpSpPr>
          <a:xfrm>
            <a:off x="3206221" y="1979446"/>
            <a:ext cx="345981" cy="512810"/>
            <a:chOff x="845729" y="974306"/>
            <a:chExt cx="1513610" cy="2243461"/>
          </a:xfrm>
        </p:grpSpPr>
        <p:sp>
          <p:nvSpPr>
            <p:cNvPr id="61" name="Rectangle 60"/>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3" name="Rectangle 62"/>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65" name="Rectangle 64"/>
          <p:cNvSpPr/>
          <p:nvPr/>
        </p:nvSpPr>
        <p:spPr>
          <a:xfrm>
            <a:off x="3754348"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6" name="Rectangle 65"/>
          <p:cNvSpPr/>
          <p:nvPr/>
        </p:nvSpPr>
        <p:spPr>
          <a:xfrm>
            <a:off x="4439403"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4439403"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4439403"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4439403"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4439403"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4439403"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4439403"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4439403"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4987530"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5672585"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5672585"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7" name="Rectangle 76"/>
          <p:cNvSpPr/>
          <p:nvPr/>
        </p:nvSpPr>
        <p:spPr>
          <a:xfrm>
            <a:off x="5672585"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8" name="Rectangle 77"/>
          <p:cNvSpPr/>
          <p:nvPr/>
        </p:nvSpPr>
        <p:spPr>
          <a:xfrm>
            <a:off x="5672585"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9" name="Rectangle 78"/>
          <p:cNvSpPr/>
          <p:nvPr/>
        </p:nvSpPr>
        <p:spPr>
          <a:xfrm>
            <a:off x="5672585"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0" name="Rectangle 79"/>
          <p:cNvSpPr/>
          <p:nvPr/>
        </p:nvSpPr>
        <p:spPr>
          <a:xfrm>
            <a:off x="5672585"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1" name="Rectangle 80"/>
          <p:cNvSpPr/>
          <p:nvPr/>
        </p:nvSpPr>
        <p:spPr>
          <a:xfrm>
            <a:off x="5672585"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2" name="Rectangle 81"/>
          <p:cNvSpPr/>
          <p:nvPr/>
        </p:nvSpPr>
        <p:spPr>
          <a:xfrm>
            <a:off x="5672585"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3" name="Rectangle 82"/>
          <p:cNvSpPr/>
          <p:nvPr/>
        </p:nvSpPr>
        <p:spPr>
          <a:xfrm>
            <a:off x="5672585" y="306553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4" name="Rectangle 83"/>
          <p:cNvSpPr/>
          <p:nvPr/>
        </p:nvSpPr>
        <p:spPr>
          <a:xfrm>
            <a:off x="3816003"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5" name="Rectangle 84"/>
          <p:cNvSpPr/>
          <p:nvPr/>
        </p:nvSpPr>
        <p:spPr>
          <a:xfrm>
            <a:off x="3882512"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6" name="Rectangle 85"/>
          <p:cNvSpPr/>
          <p:nvPr/>
        </p:nvSpPr>
        <p:spPr>
          <a:xfrm>
            <a:off x="2582821"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7" name="Rectangle 86"/>
          <p:cNvSpPr/>
          <p:nvPr/>
        </p:nvSpPr>
        <p:spPr>
          <a:xfrm>
            <a:off x="2649330"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8" name="Rectangle 87"/>
          <p:cNvSpPr/>
          <p:nvPr/>
        </p:nvSpPr>
        <p:spPr>
          <a:xfrm>
            <a:off x="1349639"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1416148"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5048659" y="198481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5115168" y="219762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5" name="Rectangle 94"/>
          <p:cNvSpPr/>
          <p:nvPr/>
        </p:nvSpPr>
        <p:spPr>
          <a:xfrm>
            <a:off x="5289078"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056422"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2823766"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Rectangle 97"/>
          <p:cNvSpPr/>
          <p:nvPr/>
        </p:nvSpPr>
        <p:spPr>
          <a:xfrm>
            <a:off x="1591110"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235742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 name="Straight Connector 138"/>
          <p:cNvCxnSpPr>
            <a:stCxn id="117" idx="1"/>
            <a:endCxn id="21" idx="3"/>
          </p:cNvCxnSpPr>
          <p:nvPr/>
        </p:nvCxnSpPr>
        <p:spPr>
          <a:xfrm flipH="1" flipV="1">
            <a:off x="2388712" y="3199219"/>
            <a:ext cx="7538862" cy="1948"/>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1" name="Rectangle 20"/>
          <p:cNvSpPr/>
          <p:nvPr/>
        </p:nvSpPr>
        <p:spPr>
          <a:xfrm>
            <a:off x="1298144"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5" name="Group 24"/>
          <p:cNvGrpSpPr/>
          <p:nvPr/>
        </p:nvGrpSpPr>
        <p:grpSpPr>
          <a:xfrm>
            <a:off x="1983199" y="2609366"/>
            <a:ext cx="345981" cy="784332"/>
            <a:chOff x="845729" y="974306"/>
            <a:chExt cx="1513610" cy="3431325"/>
          </a:xfrm>
        </p:grpSpPr>
        <p:sp>
          <p:nvSpPr>
            <p:cNvPr id="28" name="Rectangle 2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9" name="Rectangle 2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0" name="Rectangle 2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1" name="Rectangle 3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3" name="Rectangle 3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7" name="Rectangle 36"/>
          <p:cNvSpPr/>
          <p:nvPr/>
        </p:nvSpPr>
        <p:spPr>
          <a:xfrm>
            <a:off x="2531326"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8" name="Group 37"/>
          <p:cNvGrpSpPr/>
          <p:nvPr/>
        </p:nvGrpSpPr>
        <p:grpSpPr>
          <a:xfrm>
            <a:off x="3216381" y="2609366"/>
            <a:ext cx="345981" cy="512810"/>
            <a:chOff x="845729" y="974306"/>
            <a:chExt cx="1513610" cy="2243461"/>
          </a:xfrm>
        </p:grpSpPr>
        <p:sp>
          <p:nvSpPr>
            <p:cNvPr id="39" name="Rectangle 3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0" name="Rectangle 3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1" name="Rectangle 4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2" name="Rectangle 4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48" name="Rectangle 47"/>
          <p:cNvSpPr/>
          <p:nvPr/>
        </p:nvSpPr>
        <p:spPr>
          <a:xfrm>
            <a:off x="3764508"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Rectangle 48"/>
          <p:cNvSpPr/>
          <p:nvPr/>
        </p:nvSpPr>
        <p:spPr>
          <a:xfrm>
            <a:off x="4449563"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4449563"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4449563"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4449563"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4449563"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4449563"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4449563"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4449563"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4997690"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0" name="Rectangle 59"/>
          <p:cNvSpPr/>
          <p:nvPr/>
        </p:nvSpPr>
        <p:spPr>
          <a:xfrm>
            <a:off x="5682745"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69545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3826163"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3892672"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2" name="Rectangle 71"/>
          <p:cNvSpPr/>
          <p:nvPr/>
        </p:nvSpPr>
        <p:spPr>
          <a:xfrm>
            <a:off x="2592981"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2659490"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4" name="Rectangle 73"/>
          <p:cNvSpPr/>
          <p:nvPr/>
        </p:nvSpPr>
        <p:spPr>
          <a:xfrm>
            <a:off x="1359799"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1426308"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6" name="Rectangle 75"/>
          <p:cNvSpPr/>
          <p:nvPr/>
        </p:nvSpPr>
        <p:spPr>
          <a:xfrm>
            <a:off x="5058819" y="261473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82754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5" name="Rectangle 84"/>
          <p:cNvSpPr/>
          <p:nvPr/>
        </p:nvSpPr>
        <p:spPr>
          <a:xfrm>
            <a:off x="6228029"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6" name="Group 85"/>
          <p:cNvGrpSpPr/>
          <p:nvPr/>
        </p:nvGrpSpPr>
        <p:grpSpPr>
          <a:xfrm>
            <a:off x="6913084" y="2611314"/>
            <a:ext cx="345981" cy="784332"/>
            <a:chOff x="845729" y="974306"/>
            <a:chExt cx="1513610" cy="3431325"/>
          </a:xfrm>
        </p:grpSpPr>
        <p:sp>
          <p:nvSpPr>
            <p:cNvPr id="87" name="Rectangle 8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8" name="Rectangle 8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9" name="Rectangle 8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0" name="Rectangle 8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92" name="Rectangle 91"/>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96" name="Rectangle 95"/>
          <p:cNvSpPr/>
          <p:nvPr/>
        </p:nvSpPr>
        <p:spPr>
          <a:xfrm>
            <a:off x="7461211"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7" name="Group 96"/>
          <p:cNvGrpSpPr/>
          <p:nvPr/>
        </p:nvGrpSpPr>
        <p:grpSpPr>
          <a:xfrm>
            <a:off x="8146266" y="2611315"/>
            <a:ext cx="345981" cy="920093"/>
            <a:chOff x="845729" y="974306"/>
            <a:chExt cx="1513610" cy="4025257"/>
          </a:xfrm>
        </p:grpSpPr>
        <p:sp>
          <p:nvSpPr>
            <p:cNvPr id="98" name="Rectangle 9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9" name="Rectangle 9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0" name="Rectangle 9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1" name="Rectangle 10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2" name="Rectangle 10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3" name="Rectangle 10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4" name="Rectangle 10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07" name="Rectangle 106"/>
          <p:cNvSpPr/>
          <p:nvPr/>
        </p:nvSpPr>
        <p:spPr>
          <a:xfrm>
            <a:off x="8694393"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8" name="Rectangle 107"/>
          <p:cNvSpPr/>
          <p:nvPr/>
        </p:nvSpPr>
        <p:spPr>
          <a:xfrm>
            <a:off x="9379448" y="261131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9379448" y="274707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9379448" y="288283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9379448" y="301859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9379448" y="315435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9379448" y="329012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9379448" y="342588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9379448" y="356164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9379448" y="369740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7" name="Rectangle 116"/>
          <p:cNvSpPr/>
          <p:nvPr/>
        </p:nvSpPr>
        <p:spPr>
          <a:xfrm>
            <a:off x="9927575"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0612630" y="2611314"/>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8" name="Rectangle 127"/>
          <p:cNvSpPr/>
          <p:nvPr/>
        </p:nvSpPr>
        <p:spPr>
          <a:xfrm>
            <a:off x="8756048"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9" name="Rectangle 128"/>
          <p:cNvSpPr/>
          <p:nvPr/>
        </p:nvSpPr>
        <p:spPr>
          <a:xfrm>
            <a:off x="8822557"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0" name="Rectangle 129"/>
          <p:cNvSpPr/>
          <p:nvPr/>
        </p:nvSpPr>
        <p:spPr>
          <a:xfrm>
            <a:off x="7522866"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1" name="Rectangle 130"/>
          <p:cNvSpPr/>
          <p:nvPr/>
        </p:nvSpPr>
        <p:spPr>
          <a:xfrm>
            <a:off x="7589375"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6289684"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6356193"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4" name="Rectangle 133"/>
          <p:cNvSpPr/>
          <p:nvPr/>
        </p:nvSpPr>
        <p:spPr>
          <a:xfrm>
            <a:off x="9988704" y="261668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10055213" y="282948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3" name="Rectangle 142"/>
          <p:cNvSpPr/>
          <p:nvPr/>
        </p:nvSpPr>
        <p:spPr>
          <a:xfrm>
            <a:off x="5299238"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4066582"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9" name="Rectangle 148"/>
          <p:cNvSpPr/>
          <p:nvPr/>
        </p:nvSpPr>
        <p:spPr>
          <a:xfrm>
            <a:off x="2833926"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0" name="Rectangle 149"/>
          <p:cNvSpPr/>
          <p:nvPr/>
        </p:nvSpPr>
        <p:spPr>
          <a:xfrm>
            <a:off x="1601270"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1" name="Rectangle 150"/>
          <p:cNvSpPr/>
          <p:nvPr/>
        </p:nvSpPr>
        <p:spPr>
          <a:xfrm>
            <a:off x="6534366" y="27680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7769494" y="27617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9004622" y="27553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0239750" y="27490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5" name="Group 104"/>
          <p:cNvGrpSpPr/>
          <p:nvPr/>
        </p:nvGrpSpPr>
        <p:grpSpPr>
          <a:xfrm rot="10800000" flipV="1">
            <a:off x="5563440" y="3901422"/>
            <a:ext cx="1235127" cy="801964"/>
            <a:chOff x="5853494" y="4644702"/>
            <a:chExt cx="654576" cy="1715496"/>
          </a:xfrm>
        </p:grpSpPr>
        <p:cxnSp>
          <p:nvCxnSpPr>
            <p:cNvPr id="106" name="Straight Connector 105"/>
            <p:cNvCxnSpPr/>
            <p:nvPr/>
          </p:nvCxnSpPr>
          <p:spPr>
            <a:xfrm flipV="1">
              <a:off x="6508070"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860955"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853494" y="6191912"/>
              <a:ext cx="654576" cy="0"/>
            </a:xfrm>
            <a:prstGeom prst="line">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2730258" y="4783068"/>
            <a:ext cx="6506557" cy="830997"/>
          </a:xfrm>
          <a:prstGeom prst="rect">
            <a:avLst/>
          </a:prstGeom>
          <a:ln>
            <a:noFill/>
          </a:ln>
        </p:spPr>
        <p:txBody>
          <a:bodyPr wrap="square">
            <a:spAutoFit/>
          </a:bodyPr>
          <a:lstStyle/>
          <a:p>
            <a:pPr algn="ctr"/>
            <a:r>
              <a:rPr lang="en-US" sz="2400" dirty="0"/>
              <a:t>Exponentially distributed rate of new blocks, with</a:t>
            </a:r>
            <a:br>
              <a:rPr lang="en-US" sz="2400" dirty="0"/>
            </a:br>
            <a:r>
              <a:rPr lang="en-US" sz="2400" dirty="0"/>
              <a:t>constant mean interval</a:t>
            </a:r>
          </a:p>
        </p:txBody>
      </p:sp>
      <p:sp>
        <p:nvSpPr>
          <p:cNvPr id="2" name="TextBox 1"/>
          <p:cNvSpPr txBox="1"/>
          <p:nvPr/>
        </p:nvSpPr>
        <p:spPr>
          <a:xfrm>
            <a:off x="3145074" y="5836679"/>
            <a:ext cx="5677483" cy="830997"/>
          </a:xfrm>
          <a:prstGeom prst="rect">
            <a:avLst/>
          </a:prstGeom>
          <a:noFill/>
        </p:spPr>
        <p:txBody>
          <a:bodyPr wrap="square" rtlCol="0">
            <a:spAutoFit/>
          </a:bodyPr>
          <a:lstStyle/>
          <a:p>
            <a:pPr algn="ctr"/>
            <a:r>
              <a:rPr lang="en-US" sz="2400" b="1" i="1" dirty="0">
                <a:solidFill>
                  <a:srgbClr val="C00000"/>
                </a:solidFill>
              </a:rPr>
              <a:t>target</a:t>
            </a:r>
            <a:r>
              <a:rPr lang="en-US" sz="2400" dirty="0">
                <a:solidFill>
                  <a:srgbClr val="C00000"/>
                </a:solidFill>
              </a:rPr>
              <a:t> automatically adjusted every 2016 blocks so that mean interval is </a:t>
            </a:r>
            <a:r>
              <a:rPr lang="en-US" sz="2400" b="1" dirty="0">
                <a:solidFill>
                  <a:srgbClr val="C00000"/>
                </a:solidFill>
              </a:rPr>
              <a:t>10 minutes</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4206244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6514"/>
            <a:ext cx="9144000" cy="593304"/>
          </a:xfrm>
        </p:spPr>
        <p:txBody>
          <a:bodyPr/>
          <a:lstStyle/>
          <a:p>
            <a:r>
              <a:rPr lang="en-US" dirty="0">
                <a:solidFill>
                  <a:srgbClr val="C00000"/>
                </a:solidFill>
              </a:rPr>
              <a:t>Incentives for Mining</a:t>
            </a:r>
          </a:p>
        </p:txBody>
      </p:sp>
      <p:sp>
        <p:nvSpPr>
          <p:cNvPr id="6" name="Rectangle 5"/>
          <p:cNvSpPr/>
          <p:nvPr/>
        </p:nvSpPr>
        <p:spPr>
          <a:xfrm>
            <a:off x="1971525" y="996351"/>
            <a:ext cx="4438147"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Prize: </a:t>
            </a:r>
          </a:p>
          <a:p>
            <a:pPr marL="914400" lvl="1" indent="-457200">
              <a:buClr>
                <a:schemeClr val="tx1"/>
              </a:buClr>
              <a:buFont typeface="Arial" panose="020B0604020202020204" pitchFamily="34" charset="0"/>
              <a:buChar char="•"/>
            </a:pPr>
            <a:r>
              <a:rPr lang="en-US" sz="3200" b="1" dirty="0">
                <a:solidFill>
                  <a:schemeClr val="accent2"/>
                </a:solidFill>
              </a:rPr>
              <a:t>“Minting”</a:t>
            </a:r>
            <a:endParaRPr lang="en-US" sz="3200" dirty="0">
              <a:solidFill>
                <a:schemeClr val="tx1"/>
              </a:solidFill>
            </a:endParaRPr>
          </a:p>
          <a:p>
            <a:pPr marL="914400" lvl="1" indent="-457200">
              <a:buClr>
                <a:schemeClr val="tx1"/>
              </a:buClr>
              <a:buFont typeface="Arial" panose="020B0604020202020204" pitchFamily="34" charset="0"/>
              <a:buChar char="•"/>
            </a:pPr>
            <a:r>
              <a:rPr lang="en-US" sz="3200" b="1" dirty="0">
                <a:solidFill>
                  <a:schemeClr val="accent2"/>
                </a:solidFill>
              </a:rPr>
              <a:t>Transaction Fees</a:t>
            </a:r>
            <a:endParaRPr lang="en-US" sz="3200" dirty="0">
              <a:solidFill>
                <a:schemeClr val="accent2"/>
              </a:solidFill>
            </a:endParaRPr>
          </a:p>
        </p:txBody>
      </p:sp>
      <p:grpSp>
        <p:nvGrpSpPr>
          <p:cNvPr id="5" name="Group 4"/>
          <p:cNvGrpSpPr/>
          <p:nvPr/>
        </p:nvGrpSpPr>
        <p:grpSpPr>
          <a:xfrm>
            <a:off x="6481088" y="999751"/>
            <a:ext cx="2000011" cy="2548713"/>
            <a:chOff x="3394987" y="3091611"/>
            <a:chExt cx="2000011" cy="2548713"/>
          </a:xfrm>
        </p:grpSpPr>
        <p:grpSp>
          <p:nvGrpSpPr>
            <p:cNvPr id="2" name="Group 1"/>
            <p:cNvGrpSpPr/>
            <p:nvPr/>
          </p:nvGrpSpPr>
          <p:grpSpPr>
            <a:xfrm>
              <a:off x="3394987" y="3091611"/>
              <a:ext cx="2000011" cy="2548713"/>
              <a:chOff x="5226289" y="2946296"/>
              <a:chExt cx="1090569" cy="1389766"/>
            </a:xfrm>
          </p:grpSpPr>
          <p:sp>
            <p:nvSpPr>
              <p:cNvPr id="43" name="Rectangle 42"/>
              <p:cNvSpPr/>
              <p:nvPr/>
            </p:nvSpPr>
            <p:spPr>
              <a:xfrm>
                <a:off x="5226289" y="294629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p:cNvSpPr/>
              <p:nvPr/>
            </p:nvSpPr>
            <p:spPr>
              <a:xfrm>
                <a:off x="5911344" y="3051326"/>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5911344" y="31870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8" name="Rectangle 47"/>
              <p:cNvSpPr/>
              <p:nvPr/>
            </p:nvSpPr>
            <p:spPr>
              <a:xfrm>
                <a:off x="5911344" y="33228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9" name="Rectangle 48"/>
              <p:cNvSpPr/>
              <p:nvPr/>
            </p:nvSpPr>
            <p:spPr>
              <a:xfrm>
                <a:off x="5911344" y="34586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5911344" y="35943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5911344" y="37301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5911344" y="38658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5911344" y="40016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911344" y="41374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287418" y="305669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 name="Oval 2"/>
            <p:cNvSpPr/>
            <p:nvPr/>
          </p:nvSpPr>
          <p:spPr>
            <a:xfrm>
              <a:off x="5153869" y="3549219"/>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5" name="Oval 64"/>
            <p:cNvSpPr/>
            <p:nvPr/>
          </p:nvSpPr>
          <p:spPr>
            <a:xfrm>
              <a:off x="5153869" y="3797102"/>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6" name="Oval 65"/>
            <p:cNvSpPr/>
            <p:nvPr/>
          </p:nvSpPr>
          <p:spPr>
            <a:xfrm>
              <a:off x="5153869" y="4044985"/>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7" name="Oval 66"/>
            <p:cNvSpPr/>
            <p:nvPr/>
          </p:nvSpPr>
          <p:spPr>
            <a:xfrm>
              <a:off x="5153869" y="4292868"/>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8" name="Oval 67"/>
            <p:cNvSpPr/>
            <p:nvPr/>
          </p:nvSpPr>
          <p:spPr>
            <a:xfrm>
              <a:off x="5153869" y="4540751"/>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9" name="Oval 68"/>
            <p:cNvSpPr/>
            <p:nvPr/>
          </p:nvSpPr>
          <p:spPr>
            <a:xfrm>
              <a:off x="5153869" y="4788634"/>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0" name="Oval 69"/>
            <p:cNvSpPr/>
            <p:nvPr/>
          </p:nvSpPr>
          <p:spPr>
            <a:xfrm>
              <a:off x="5153869" y="5036517"/>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1" name="Oval 70"/>
            <p:cNvSpPr/>
            <p:nvPr/>
          </p:nvSpPr>
          <p:spPr>
            <a:xfrm>
              <a:off x="5153869" y="5284400"/>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grpSp>
      <p:sp>
        <p:nvSpPr>
          <p:cNvPr id="30" name="Rectangle 29"/>
          <p:cNvSpPr/>
          <p:nvPr/>
        </p:nvSpPr>
        <p:spPr>
          <a:xfrm>
            <a:off x="2669095" y="5623058"/>
            <a:ext cx="7131233"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b="1" i="1" dirty="0">
                <a:solidFill>
                  <a:schemeClr val="tx1"/>
                </a:solidFill>
              </a:rPr>
              <a:t>Wins</a:t>
            </a:r>
            <a:r>
              <a:rPr lang="en-US" sz="3200" i="1" dirty="0">
                <a:solidFill>
                  <a:schemeClr val="tx1"/>
                </a:solidFill>
              </a:rPr>
              <a:t> proportional to computation power</a:t>
            </a:r>
          </a:p>
        </p:txBody>
      </p:sp>
      <p:grpSp>
        <p:nvGrpSpPr>
          <p:cNvPr id="10" name="Group 9"/>
          <p:cNvGrpSpPr/>
          <p:nvPr/>
        </p:nvGrpSpPr>
        <p:grpSpPr>
          <a:xfrm>
            <a:off x="1786106" y="3142753"/>
            <a:ext cx="1504908" cy="1500106"/>
            <a:chOff x="1905946" y="3266317"/>
            <a:chExt cx="1504908" cy="1500106"/>
          </a:xfrm>
        </p:grpSpPr>
        <p:sp>
          <p:nvSpPr>
            <p:cNvPr id="34" name="Pie 33"/>
            <p:cNvSpPr/>
            <p:nvPr/>
          </p:nvSpPr>
          <p:spPr>
            <a:xfrm rot="16200000">
              <a:off x="1905946" y="3316104"/>
              <a:ext cx="1450319" cy="1450319"/>
            </a:xfrm>
            <a:prstGeom prst="pie">
              <a:avLst>
                <a:gd name="adj1" fmla="val 5372658"/>
                <a:gd name="adj2" fmla="val 21576095"/>
              </a:avLst>
            </a:prstGeom>
            <a:solidFill>
              <a:srgbClr val="C9C9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Pie 35"/>
            <p:cNvSpPr/>
            <p:nvPr/>
          </p:nvSpPr>
          <p:spPr>
            <a:xfrm rot="5400000">
              <a:off x="1960535" y="3266317"/>
              <a:ext cx="1450319" cy="1450319"/>
            </a:xfrm>
            <a:prstGeom prst="pie">
              <a:avLst>
                <a:gd name="adj1" fmla="val 10784082"/>
                <a:gd name="adj2" fmla="val 16200000"/>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38" name="Rectangle 37"/>
          <p:cNvSpPr/>
          <p:nvPr/>
        </p:nvSpPr>
        <p:spPr>
          <a:xfrm>
            <a:off x="2240627" y="4939683"/>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Rectangle 38"/>
          <p:cNvSpPr/>
          <p:nvPr/>
        </p:nvSpPr>
        <p:spPr>
          <a:xfrm>
            <a:off x="3208711"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p:cNvCxnSpPr/>
          <p:nvPr/>
        </p:nvCxnSpPr>
        <p:spPr>
          <a:xfrm>
            <a:off x="1825256"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93340"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272543"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Rectangle 49"/>
          <p:cNvSpPr/>
          <p:nvPr/>
        </p:nvSpPr>
        <p:spPr>
          <a:xfrm>
            <a:off x="4199510"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4" name="Rectangle 53"/>
          <p:cNvSpPr/>
          <p:nvPr/>
        </p:nvSpPr>
        <p:spPr>
          <a:xfrm>
            <a:off x="5167594"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Connector 54"/>
          <p:cNvCxnSpPr/>
          <p:nvPr/>
        </p:nvCxnSpPr>
        <p:spPr>
          <a:xfrm>
            <a:off x="3784139"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52223"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135678" y="4935137"/>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9" name="Rectangle 58"/>
          <p:cNvSpPr/>
          <p:nvPr/>
        </p:nvSpPr>
        <p:spPr>
          <a:xfrm>
            <a:off x="7103762" y="4935137"/>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2" name="Straight Connector 71"/>
          <p:cNvCxnSpPr/>
          <p:nvPr/>
        </p:nvCxnSpPr>
        <p:spPr>
          <a:xfrm>
            <a:off x="5720307"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88391"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8071846"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9039930"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6" name="Straight Connector 75"/>
          <p:cNvCxnSpPr/>
          <p:nvPr/>
        </p:nvCxnSpPr>
        <p:spPr>
          <a:xfrm>
            <a:off x="7656475"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624559"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0008014" y="4926045"/>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0" name="Straight Connector 79"/>
          <p:cNvCxnSpPr/>
          <p:nvPr/>
        </p:nvCxnSpPr>
        <p:spPr>
          <a:xfrm>
            <a:off x="9592643"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560727"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74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Forks</a:t>
            </a:r>
          </a:p>
        </p:txBody>
      </p:sp>
      <p:sp>
        <p:nvSpPr>
          <p:cNvPr id="21" name="Rounded Rectangle 20"/>
          <p:cNvSpPr/>
          <p:nvPr/>
        </p:nvSpPr>
        <p:spPr>
          <a:xfrm>
            <a:off x="1628505" y="646331"/>
            <a:ext cx="8934989" cy="3758944"/>
          </a:xfrm>
          <a:prstGeom prst="roundRect">
            <a:avLst>
              <a:gd name="adj" fmla="val 51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47" name="Rounded Rectangle 46"/>
          <p:cNvSpPr/>
          <p:nvPr/>
        </p:nvSpPr>
        <p:spPr>
          <a:xfrm>
            <a:off x="1859665" y="4497705"/>
            <a:ext cx="8703828"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Two blocks “mined” at approximately the same time by two different miners</a:t>
            </a:r>
          </a:p>
        </p:txBody>
      </p:sp>
      <p:cxnSp>
        <p:nvCxnSpPr>
          <p:cNvPr id="78" name="Straight Connector 77"/>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26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1859665" y="4258656"/>
            <a:ext cx="8472670"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457200" indent="-457200">
              <a:buFont typeface="Arial" panose="020B0604020202020204" pitchFamily="34" charset="0"/>
              <a:buChar char="•"/>
            </a:pPr>
            <a:r>
              <a:rPr lang="en-US" sz="3200" b="1" dirty="0">
                <a:solidFill>
                  <a:schemeClr val="tx1"/>
                </a:solidFill>
              </a:rPr>
              <a:t>Longest</a:t>
            </a:r>
            <a:r>
              <a:rPr lang="en-US" sz="3200" dirty="0">
                <a:solidFill>
                  <a:schemeClr val="tx1"/>
                </a:solidFill>
              </a:rPr>
              <a:t> chain wins</a:t>
            </a:r>
          </a:p>
          <a:p>
            <a:pPr marL="457200" indent="-457200">
              <a:buFont typeface="Arial" panose="020B0604020202020204" pitchFamily="34" charset="0"/>
              <a:buChar char="•"/>
            </a:pPr>
            <a:r>
              <a:rPr lang="en-US" sz="3200" dirty="0">
                <a:solidFill>
                  <a:schemeClr val="tx1"/>
                </a:solidFill>
              </a:rPr>
              <a:t>Transactions on short chain are reverted </a:t>
            </a:r>
          </a:p>
        </p:txBody>
      </p:sp>
      <p:sp>
        <p:nvSpPr>
          <p:cNvPr id="120" name="Right Arrow 119"/>
          <p:cNvSpPr/>
          <p:nvPr/>
        </p:nvSpPr>
        <p:spPr>
          <a:xfrm>
            <a:off x="4855735" y="2239716"/>
            <a:ext cx="1430766" cy="713504"/>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868365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p:nvPr/>
        </p:nvCxnSpPr>
        <p:spPr>
          <a:xfrm>
            <a:off x="7385963"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6828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7398472"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6926703"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715575"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771557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a:off x="6598012"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887531"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627478"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54" idx="3"/>
            <a:endCxn id="20" idx="1"/>
          </p:cNvCxnSpPr>
          <p:nvPr/>
        </p:nvCxnSpPr>
        <p:spPr>
          <a:xfrm flipV="1">
            <a:off x="8268287"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05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3131992" y="4258656"/>
            <a:ext cx="7200343" cy="1630382"/>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3200" dirty="0">
                <a:solidFill>
                  <a:schemeClr val="tx1"/>
                </a:solidFill>
              </a:rPr>
              <a:t>A transaction is </a:t>
            </a:r>
            <a:r>
              <a:rPr lang="en-US" sz="3200" b="1" dirty="0">
                <a:solidFill>
                  <a:schemeClr val="accent6"/>
                </a:solidFill>
              </a:rPr>
              <a:t>confirmed</a:t>
            </a:r>
            <a:r>
              <a:rPr lang="en-US" sz="3200" dirty="0">
                <a:solidFill>
                  <a:schemeClr val="accent6"/>
                </a:solidFill>
              </a:rPr>
              <a:t> </a:t>
            </a:r>
            <a:r>
              <a:rPr lang="en-US" sz="3200" dirty="0">
                <a:solidFill>
                  <a:schemeClr val="tx1"/>
                </a:solidFill>
              </a:rPr>
              <a:t>when </a:t>
            </a:r>
            <a:br>
              <a:rPr lang="en-US" sz="3200" dirty="0">
                <a:solidFill>
                  <a:schemeClr val="tx1"/>
                </a:solidFill>
              </a:rPr>
            </a:br>
            <a:r>
              <a:rPr lang="en-US" sz="3200" dirty="0">
                <a:solidFill>
                  <a:schemeClr val="tx1"/>
                </a:solidFill>
              </a:rPr>
              <a:t>it is </a:t>
            </a:r>
            <a:r>
              <a:rPr lang="en-US" sz="3200" b="1" dirty="0">
                <a:solidFill>
                  <a:schemeClr val="accent6"/>
                </a:solidFill>
              </a:rPr>
              <a:t>buried</a:t>
            </a:r>
            <a:r>
              <a:rPr lang="en-US" sz="3200" dirty="0">
                <a:solidFill>
                  <a:schemeClr val="tx1"/>
                </a:solidFill>
              </a:rPr>
              <a:t> “deep enough”</a:t>
            </a:r>
          </a:p>
          <a:p>
            <a:pPr algn="ctr"/>
            <a:r>
              <a:rPr lang="en-US" sz="3200" dirty="0">
                <a:solidFill>
                  <a:schemeClr val="tx1"/>
                </a:solidFill>
              </a:rPr>
              <a:t>(typically 6 blocks </a:t>
            </a:r>
            <a:r>
              <a:rPr lang="mr-IN" sz="3200" dirty="0">
                <a:solidFill>
                  <a:schemeClr val="tx1"/>
                </a:solidFill>
              </a:rPr>
              <a:t>–</a:t>
            </a:r>
            <a:r>
              <a:rPr lang="en-US" sz="3200" dirty="0">
                <a:solidFill>
                  <a:schemeClr val="tx1"/>
                </a:solidFill>
              </a:rPr>
              <a:t> i.e., one hour) </a:t>
            </a:r>
          </a:p>
        </p:txBody>
      </p:sp>
      <p:cxnSp>
        <p:nvCxnSpPr>
          <p:cNvPr id="373" name="Straight Connector 372"/>
          <p:cNvCxnSpPr>
            <a:endCxn id="123" idx="2"/>
          </p:cNvCxnSpPr>
          <p:nvPr/>
        </p:nvCxnSpPr>
        <p:spPr>
          <a:xfrm flipH="1" flipV="1">
            <a:off x="4513232" y="3602505"/>
            <a:ext cx="506405" cy="824831"/>
          </a:xfrm>
          <a:prstGeom prst="line">
            <a:avLst/>
          </a:prstGeom>
          <a:ln w="762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236875"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a:off x="2939181"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821504"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951690"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479921"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268793"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3268791"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2151230"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440749"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204959"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4789588"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17304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p:nvPr/>
        </p:nvCxnSpPr>
        <p:spPr>
          <a:xfrm>
            <a:off x="5757672"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14112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672575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04959"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1"/>
          </p:cNvCxnSpPr>
          <p:nvPr/>
        </p:nvCxnSpPr>
        <p:spPr>
          <a:xfrm flipV="1">
            <a:off x="3845768"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7500082" y="1090738"/>
            <a:ext cx="780691" cy="55551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8120860"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705489"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088944"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673573"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057028"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9641657"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3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r>
              <a:rPr lang="en-US" dirty="0"/>
              <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6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44953" y="4959049"/>
            <a:ext cx="5507823" cy="461665"/>
          </a:xfrm>
          <a:prstGeom prst="rect">
            <a:avLst/>
          </a:prstGeom>
          <a:noFill/>
        </p:spPr>
        <p:txBody>
          <a:bodyPr wrap="square" rtlCol="0">
            <a:spAutoFit/>
          </a:bodyPr>
          <a:lstStyle/>
          <a:p>
            <a:r>
              <a:rPr lang="en-US" sz="2400" dirty="0"/>
              <a:t>Threat: attacker outruns good miners</a:t>
            </a:r>
          </a:p>
        </p:txBody>
      </p:sp>
    </p:spTree>
    <p:extLst>
      <p:ext uri="{BB962C8B-B14F-4D97-AF65-F5344CB8AC3E}">
        <p14:creationId xmlns:p14="http://schemas.microsoft.com/office/powerpoint/2010/main" val="184122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56" name="TextBox 55"/>
          <p:cNvSpPr txBox="1"/>
          <p:nvPr/>
        </p:nvSpPr>
        <p:spPr>
          <a:xfrm>
            <a:off x="1644953" y="4959048"/>
            <a:ext cx="5092452" cy="1200328"/>
          </a:xfrm>
          <a:prstGeom prst="rect">
            <a:avLst/>
          </a:prstGeom>
          <a:noFill/>
        </p:spPr>
        <p:txBody>
          <a:bodyPr wrap="square" rtlCol="0">
            <a:spAutoFit/>
          </a:bodyPr>
          <a:lstStyle/>
          <a:p>
            <a:r>
              <a:rPr lang="en-US" sz="2400" dirty="0"/>
              <a:t>Threat: attacker outruns good miners</a:t>
            </a:r>
          </a:p>
          <a:p>
            <a:r>
              <a:rPr lang="en-US" sz="2400" dirty="0">
                <a:sym typeface="Wingdings"/>
              </a:rPr>
              <a:t> </a:t>
            </a:r>
            <a:r>
              <a:rPr lang="en-US" sz="2400" b="1" dirty="0">
                <a:sym typeface="Wingdings"/>
              </a:rPr>
              <a:t>Security Assumption</a:t>
            </a:r>
            <a:r>
              <a:rPr lang="en-US" sz="2400" dirty="0">
                <a:sym typeface="Wingdings"/>
              </a:rPr>
              <a:t>: </a:t>
            </a:r>
            <a:r>
              <a:rPr lang="en-US" sz="2400" i="1" dirty="0">
                <a:sym typeface="Wingdings"/>
              </a:rPr>
              <a:t>good miners own &gt;.5 of the total compute power</a:t>
            </a:r>
            <a:endParaRPr lang="en-US" sz="2400" i="1" dirty="0"/>
          </a:p>
        </p:txBody>
      </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8955188" y="5804060"/>
            <a:ext cx="1603955" cy="523220"/>
          </a:xfrm>
          <a:prstGeom prst="rect">
            <a:avLst/>
          </a:prstGeom>
          <a:noFill/>
          <a:ln w="28575">
            <a:noFill/>
          </a:ln>
        </p:spPr>
        <p:txBody>
          <a:bodyPr wrap="square">
            <a:spAutoFit/>
          </a:bodyPr>
          <a:lstStyle/>
          <a:p>
            <a:pPr algn="r"/>
            <a:r>
              <a:rPr lang="en-US" sz="1400" dirty="0"/>
              <a:t>[</a:t>
            </a:r>
            <a:r>
              <a:rPr lang="he-IL" sz="1400" dirty="0"/>
              <a:t>blockchain.inf</a:t>
            </a:r>
            <a:r>
              <a:rPr lang="en-US" sz="1400" dirty="0"/>
              <a:t>o, April 2015]</a:t>
            </a:r>
            <a:endParaRPr lang="he-IL" sz="1400" dirty="0"/>
          </a:p>
        </p:txBody>
      </p:sp>
      <p:grpSp>
        <p:nvGrpSpPr>
          <p:cNvPr id="71" name="Group 70"/>
          <p:cNvGrpSpPr/>
          <p:nvPr/>
        </p:nvGrpSpPr>
        <p:grpSpPr>
          <a:xfrm>
            <a:off x="6664704" y="4478979"/>
            <a:ext cx="2317180" cy="2286000"/>
            <a:chOff x="6531644" y="1190153"/>
            <a:chExt cx="2317180" cy="2286000"/>
          </a:xfrm>
        </p:grpSpPr>
        <p:graphicFrame>
          <p:nvGraphicFramePr>
            <p:cNvPr id="72" name="Chart 71"/>
            <p:cNvGraphicFramePr>
              <a:graphicFrameLocks noChangeAspect="1"/>
            </p:cNvGraphicFramePr>
            <p:nvPr/>
          </p:nvGraphicFramePr>
          <p:xfrm>
            <a:off x="6531644" y="1190153"/>
            <a:ext cx="231718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73" name="Rectangle 72"/>
            <p:cNvSpPr/>
            <p:nvPr/>
          </p:nvSpPr>
          <p:spPr>
            <a:xfrm>
              <a:off x="7654779" y="1459227"/>
              <a:ext cx="957322" cy="1077218"/>
            </a:xfrm>
            <a:prstGeom prst="rect">
              <a:avLst/>
            </a:prstGeom>
            <a:noFill/>
            <a:ln w="28575">
              <a:noFill/>
            </a:ln>
          </p:spPr>
          <p:txBody>
            <a:bodyPr wrap="square">
              <a:spAutoFit/>
            </a:bodyPr>
            <a:lstStyle/>
            <a:p>
              <a:pPr algn="ctr"/>
              <a:r>
                <a:rPr lang="en-US" sz="3200" dirty="0"/>
                <a:t>20%</a:t>
              </a:r>
              <a:endParaRPr lang="he-IL" sz="3200" dirty="0"/>
            </a:p>
          </p:txBody>
        </p:sp>
      </p:grp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687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Permissionless</a:t>
            </a:r>
            <a:r>
              <a:rPr lang="en-US" dirty="0"/>
              <a:t> </a:t>
            </a:r>
            <a:r>
              <a:rPr lang="en-US" dirty="0" err="1"/>
              <a:t>Blockchains</a:t>
            </a:r>
            <a:endParaRPr lang="en-US" dirty="0"/>
          </a:p>
        </p:txBody>
      </p:sp>
      <p:sp>
        <p:nvSpPr>
          <p:cNvPr id="3" name="Content Placeholder 2"/>
          <p:cNvSpPr>
            <a:spLocks noGrp="1"/>
          </p:cNvSpPr>
          <p:nvPr>
            <p:ph idx="1"/>
          </p:nvPr>
        </p:nvSpPr>
        <p:spPr/>
        <p:txBody>
          <a:bodyPr>
            <a:normAutofit/>
          </a:bodyPr>
          <a:lstStyle/>
          <a:p>
            <a:r>
              <a:rPr lang="en-US" dirty="0"/>
              <a:t>Open membership, but inefficient</a:t>
            </a:r>
          </a:p>
          <a:p>
            <a:r>
              <a:rPr lang="en-US" dirty="0"/>
              <a:t>Vulnerable to 50% attacks</a:t>
            </a:r>
          </a:p>
          <a:p>
            <a:r>
              <a:rPr lang="en-US" dirty="0"/>
              <a:t>Examples include </a:t>
            </a:r>
            <a:r>
              <a:rPr lang="en-US" dirty="0" err="1"/>
              <a:t>Bitcoin</a:t>
            </a:r>
            <a:r>
              <a:rPr lang="en-US" dirty="0"/>
              <a:t>, </a:t>
            </a:r>
            <a:r>
              <a:rPr lang="en-US" dirty="0" err="1"/>
              <a:t>Ethereum</a:t>
            </a:r>
            <a:r>
              <a:rPr lang="en-US" dirty="0"/>
              <a:t>, IOTA</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39</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522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8DA674-BB41-4443-BE90-DD79E2A17A6E}"/>
              </a:ext>
            </a:extLst>
          </p:cNvPr>
          <p:cNvSpPr>
            <a:spLocks noGrp="1"/>
          </p:cNvSpPr>
          <p:nvPr>
            <p:ph type="title"/>
          </p:nvPr>
        </p:nvSpPr>
        <p:spPr/>
        <p:txBody>
          <a:bodyPr/>
          <a:lstStyle/>
          <a:p>
            <a:r>
              <a:rPr lang="en-US" dirty="0"/>
              <a:t>Walking through the issues </a:t>
            </a:r>
          </a:p>
        </p:txBody>
      </p:sp>
      <p:sp>
        <p:nvSpPr>
          <p:cNvPr id="7" name="Content Placeholder 6">
            <a:extLst>
              <a:ext uri="{FF2B5EF4-FFF2-40B4-BE49-F238E27FC236}">
                <a16:creationId xmlns:a16="http://schemas.microsoft.com/office/drawing/2014/main" id="{5F0F6A3A-9388-43C9-96D5-F34EAD16FEEF}"/>
              </a:ext>
            </a:extLst>
          </p:cNvPr>
          <p:cNvSpPr>
            <a:spLocks noGrp="1"/>
          </p:cNvSpPr>
          <p:nvPr>
            <p:ph idx="1"/>
          </p:nvPr>
        </p:nvSpPr>
        <p:spPr/>
        <p:txBody>
          <a:bodyPr/>
          <a:lstStyle/>
          <a:p>
            <a:r>
              <a:rPr lang="en-US" dirty="0"/>
              <a:t>Which issues would arise on a “smart farm”?</a:t>
            </a:r>
            <a:br>
              <a:rPr lang="en-US" dirty="0"/>
            </a:br>
            <a:br>
              <a:rPr lang="en-US" dirty="0"/>
            </a:br>
            <a:endParaRPr lang="en-US" dirty="0"/>
          </a:p>
          <a:p>
            <a:r>
              <a:rPr lang="en-US" dirty="0"/>
              <a:t>Would a </a:t>
            </a:r>
            <a:r>
              <a:rPr lang="en-US" dirty="0" err="1"/>
              <a:t>BlockChain</a:t>
            </a:r>
            <a:r>
              <a:rPr lang="en-US" dirty="0"/>
              <a:t> solve those issues?  What </a:t>
            </a:r>
            <a:r>
              <a:rPr lang="en-US" u="sng" dirty="0"/>
              <a:t>new</a:t>
            </a:r>
            <a:r>
              <a:rPr lang="en-US" dirty="0"/>
              <a:t> risks would it introduce?</a:t>
            </a:r>
          </a:p>
          <a:p>
            <a:endParaRPr lang="en-US" dirty="0"/>
          </a:p>
          <a:p>
            <a:r>
              <a:rPr lang="en-US" dirty="0"/>
              <a:t>What limits the speed of new technology adoption?</a:t>
            </a:r>
          </a:p>
        </p:txBody>
      </p:sp>
      <p:sp>
        <p:nvSpPr>
          <p:cNvPr id="4" name="Footer Placeholder 3">
            <a:extLst>
              <a:ext uri="{FF2B5EF4-FFF2-40B4-BE49-F238E27FC236}">
                <a16:creationId xmlns:a16="http://schemas.microsoft.com/office/drawing/2014/main" id="{F3439071-1DBA-47E3-9441-D296C51345D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06EF32C-F472-48A0-B563-D7593D5A602A}"/>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39998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Permissioned </a:t>
            </a:r>
            <a:r>
              <a:rPr lang="en-US" dirty="0" err="1"/>
              <a:t>Blockchains</a:t>
            </a:r>
            <a:endParaRPr lang="en-US" dirty="0"/>
          </a:p>
        </p:txBody>
      </p:sp>
      <p:sp>
        <p:nvSpPr>
          <p:cNvPr id="4" name="Content Placeholder 3"/>
          <p:cNvSpPr>
            <a:spLocks noGrp="1"/>
          </p:cNvSpPr>
          <p:nvPr>
            <p:ph idx="1"/>
          </p:nvPr>
        </p:nvSpPr>
        <p:spPr/>
        <p:txBody>
          <a:bodyPr>
            <a:normAutofit/>
          </a:bodyPr>
          <a:lstStyle/>
          <a:p>
            <a:r>
              <a:rPr lang="en-US" dirty="0"/>
              <a:t>Performance:</a:t>
            </a:r>
          </a:p>
          <a:p>
            <a:pPr lvl="1"/>
            <a:r>
              <a:rPr lang="en-US" dirty="0"/>
              <a:t>High Throughput, Low Latency</a:t>
            </a:r>
          </a:p>
          <a:p>
            <a:pPr lvl="1"/>
            <a:r>
              <a:rPr lang="en-US" dirty="0"/>
              <a:t>Energy-efficient</a:t>
            </a:r>
          </a:p>
          <a:p>
            <a:r>
              <a:rPr lang="en-US" dirty="0"/>
              <a:t>Security:</a:t>
            </a:r>
          </a:p>
          <a:p>
            <a:pPr lvl="1"/>
            <a:r>
              <a:rPr lang="en-US" dirty="0"/>
              <a:t>No forks!</a:t>
            </a:r>
          </a:p>
          <a:p>
            <a:r>
              <a:rPr lang="en-US" dirty="0">
                <a:solidFill>
                  <a:srgbClr val="FF0000"/>
                </a:solidFill>
              </a:rPr>
              <a:t>Closed membership</a:t>
            </a:r>
          </a:p>
          <a:p>
            <a:r>
              <a:rPr lang="en-US" dirty="0"/>
              <a:t>Examples include Ripple, </a:t>
            </a:r>
            <a:r>
              <a:rPr lang="en-US" dirty="0" err="1"/>
              <a:t>Hyperledger</a:t>
            </a:r>
            <a:endParaRPr lang="en-US" dirty="0"/>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432239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for the Farm?</a:t>
            </a:r>
          </a:p>
        </p:txBody>
      </p:sp>
      <p:sp>
        <p:nvSpPr>
          <p:cNvPr id="3" name="Content Placeholder 2"/>
          <p:cNvSpPr>
            <a:spLocks noGrp="1"/>
          </p:cNvSpPr>
          <p:nvPr>
            <p:ph idx="1"/>
          </p:nvPr>
        </p:nvSpPr>
        <p:spPr/>
        <p:txBody>
          <a:bodyPr>
            <a:normAutofit/>
          </a:bodyPr>
          <a:lstStyle/>
          <a:p>
            <a:r>
              <a:rPr lang="en-US" dirty="0" err="1"/>
              <a:t>Blockchains</a:t>
            </a:r>
            <a:r>
              <a:rPr lang="en-US" dirty="0"/>
              <a:t> require strong network connectivity and lots of storage</a:t>
            </a:r>
          </a:p>
          <a:p>
            <a:r>
              <a:rPr lang="en-US" dirty="0" err="1"/>
              <a:t>Permissionless</a:t>
            </a:r>
            <a:r>
              <a:rPr lang="en-US" dirty="0"/>
              <a:t> </a:t>
            </a:r>
            <a:r>
              <a:rPr lang="en-US" dirty="0" err="1"/>
              <a:t>blockchain</a:t>
            </a:r>
            <a:r>
              <a:rPr lang="en-US" dirty="0"/>
              <a:t> are power-hungry</a:t>
            </a:r>
          </a:p>
          <a:p>
            <a:r>
              <a:rPr lang="en-US" dirty="0"/>
              <a:t>Sensors have limited resources</a:t>
            </a:r>
          </a:p>
          <a:p>
            <a:pPr lvl="1"/>
            <a:r>
              <a:rPr lang="en-US" dirty="0"/>
              <a:t>Sensors for growing conditions, storage conditions, shipping conditions, </a:t>
            </a:r>
            <a:r>
              <a:rPr lang="mr-IN" dirty="0"/>
              <a:t>…</a:t>
            </a:r>
            <a:endParaRPr lang="en-US" dirty="0"/>
          </a:p>
          <a:p>
            <a:r>
              <a:rPr lang="en-US" i="1" dirty="0"/>
              <a:t>Blockchain for a farm will generate records in a decentralized way, and hence it *must* work in a network-partitioned or -challenged environment</a:t>
            </a:r>
          </a:p>
        </p:txBody>
      </p:sp>
      <p:sp>
        <p:nvSpPr>
          <p:cNvPr id="4" name="Slide Number Placeholder 3"/>
          <p:cNvSpPr>
            <a:spLocks noGrp="1"/>
          </p:cNvSpPr>
          <p:nvPr>
            <p:ph type="sldNum" sz="quarter" idx="12"/>
          </p:nvPr>
        </p:nvSpPr>
        <p:spPr/>
        <p:txBody>
          <a:bodyPr/>
          <a:lstStyle/>
          <a:p>
            <a:fld id="{DB35F32B-8281-2C4F-BEB6-8E34D21E794C}" type="slidenum">
              <a:rPr lang="en-US" smtClean="0"/>
              <a:t>41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84355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9492" y="571500"/>
            <a:ext cx="3778797" cy="6242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Shape 1"/>
          <p:cNvSpPr txBox="1"/>
          <p:nvPr/>
        </p:nvSpPr>
        <p:spPr>
          <a:xfrm>
            <a:off x="1951133" y="176683"/>
            <a:ext cx="8514810" cy="1338674"/>
          </a:xfrm>
          <a:prstGeom prst="rect">
            <a:avLst/>
          </a:prstGeom>
          <a:noFill/>
          <a:ln>
            <a:noFill/>
          </a:ln>
        </p:spPr>
        <p:txBody>
          <a:bodyPr lIns="0" tIns="0" rIns="0" bIns="0" anchor="ctr"/>
          <a:lstStyle/>
          <a:p>
            <a:pPr algn="ctr"/>
            <a:r>
              <a:rPr lang="en-US" sz="3400" spc="-1" dirty="0">
                <a:latin typeface="Roboto"/>
              </a:rPr>
              <a:t>      </a:t>
            </a:r>
            <a:r>
              <a:rPr lang="en-US" sz="3600" spc="-1" dirty="0" err="1">
                <a:latin typeface="Roboto"/>
              </a:rPr>
              <a:t>Vegvisir</a:t>
            </a:r>
            <a:r>
              <a:rPr lang="en-US" sz="3600" spc="-1" dirty="0">
                <a:latin typeface="Roboto"/>
              </a:rPr>
              <a:t>: </a:t>
            </a:r>
            <a:r>
              <a:rPr lang="en-US" sz="3600" spc="-1" dirty="0">
                <a:solidFill>
                  <a:srgbClr val="0000FF"/>
                </a:solidFill>
                <a:latin typeface="Roboto"/>
              </a:rPr>
              <a:t>tolerate branches</a:t>
            </a:r>
          </a:p>
        </p:txBody>
      </p:sp>
      <p:sp>
        <p:nvSpPr>
          <p:cNvPr id="81" name="TextShape 2"/>
          <p:cNvSpPr txBox="1"/>
          <p:nvPr/>
        </p:nvSpPr>
        <p:spPr>
          <a:xfrm>
            <a:off x="1389185" y="4874570"/>
            <a:ext cx="10264335" cy="1746038"/>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r>
              <a:rPr lang="en-US" sz="2400" spc="-1" dirty="0">
                <a:latin typeface="Roboto"/>
              </a:rPr>
              <a:t>The key innovation is to allow branching as a feature.</a:t>
            </a:r>
          </a:p>
          <a:p>
            <a:pPr marL="329228" indent="-246920">
              <a:spcBef>
                <a:spcPts val="1080"/>
              </a:spcBef>
              <a:buClr>
                <a:srgbClr val="000000"/>
              </a:buClr>
              <a:buSzPct val="45000"/>
              <a:buFont typeface="Wingdings" charset="2"/>
              <a:buChar char=""/>
            </a:pPr>
            <a:r>
              <a:rPr lang="en-US" sz="2400" spc="-1" dirty="0">
                <a:latin typeface="Roboto"/>
              </a:rPr>
              <a:t>Leads to DAG structure instead of linear </a:t>
            </a:r>
            <a:r>
              <a:rPr lang="en-US" sz="2400" spc="-1" dirty="0" err="1">
                <a:latin typeface="Roboto"/>
              </a:rPr>
              <a:t>blockchain</a:t>
            </a:r>
            <a:endParaRPr lang="en-US" sz="2400" spc="-1" dirty="0">
              <a:latin typeface="Roboto"/>
            </a:endParaRPr>
          </a:p>
          <a:p>
            <a:pPr marL="329228" indent="-246920">
              <a:spcBef>
                <a:spcPts val="1080"/>
              </a:spcBef>
              <a:buClr>
                <a:srgbClr val="000000"/>
              </a:buClr>
              <a:buSzPct val="45000"/>
              <a:buFont typeface="Wingdings" charset="2"/>
              <a:buChar char=""/>
            </a:pPr>
            <a:r>
              <a:rPr lang="en-US" sz="2400" spc="-1" dirty="0">
                <a:latin typeface="Roboto"/>
              </a:rPr>
              <a:t>Still maintains full causal history of events (respect’s </a:t>
            </a:r>
            <a:r>
              <a:rPr lang="en-US" sz="2400" spc="-1" dirty="0" err="1">
                <a:latin typeface="Roboto"/>
              </a:rPr>
              <a:t>Lamport’s</a:t>
            </a:r>
            <a:r>
              <a:rPr lang="en-US" sz="2400" spc="-1" dirty="0">
                <a:latin typeface="Roboto"/>
              </a:rPr>
              <a:t> </a:t>
            </a:r>
            <a:r>
              <a:rPr lang="en-US" sz="2400" spc="-1" dirty="0">
                <a:latin typeface="Roboto"/>
                <a:sym typeface="Symbol" panose="05050102010706020507" pitchFamily="18" charset="2"/>
              </a:rPr>
              <a:t>)</a:t>
            </a:r>
            <a:endParaRPr lang="en-US" sz="2400" spc="-1" dirty="0">
              <a:latin typeface="Robo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450" y="2069454"/>
            <a:ext cx="5644839" cy="2097709"/>
          </a:xfrm>
          <a:prstGeom prst="rect">
            <a:avLst/>
          </a:prstGeom>
        </p:spPr>
      </p:pic>
      <p:pic>
        <p:nvPicPr>
          <p:cNvPr id="5" name="Picture 4"/>
          <p:cNvPicPr/>
          <p:nvPr/>
        </p:nvPicPr>
        <p:blipFill>
          <a:blip r:embed="rId4"/>
          <a:stretch/>
        </p:blipFill>
        <p:spPr>
          <a:xfrm>
            <a:off x="1824815" y="301369"/>
            <a:ext cx="1699807" cy="1612067"/>
          </a:xfrm>
          <a:prstGeom prst="rect">
            <a:avLst/>
          </a:prstGeom>
          <a:ln>
            <a:noFill/>
          </a:ln>
        </p:spPr>
      </p:pic>
      <p:sp>
        <p:nvSpPr>
          <p:cNvPr id="3" name="Footer Placeholder 2"/>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7791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886134" y="176683"/>
            <a:ext cx="8575166" cy="1338674"/>
          </a:xfrm>
          <a:prstGeom prst="rect">
            <a:avLst/>
          </a:prstGeom>
          <a:noFill/>
          <a:ln>
            <a:noFill/>
          </a:ln>
        </p:spPr>
        <p:txBody>
          <a:bodyPr lIns="0" tIns="0" rIns="0" bIns="0" anchor="ctr"/>
          <a:lstStyle/>
          <a:p>
            <a:pPr algn="ctr"/>
            <a:r>
              <a:rPr lang="en-US" sz="3400" i="1" spc="-1" dirty="0">
                <a:solidFill>
                  <a:srgbClr val="0000FF"/>
                </a:solidFill>
                <a:latin typeface="Roboto"/>
              </a:rPr>
              <a:t>Proof-of-Witness </a:t>
            </a:r>
            <a:r>
              <a:rPr lang="en-US" sz="3400" spc="-1" dirty="0">
                <a:solidFill>
                  <a:srgbClr val="0000FF"/>
                </a:solidFill>
                <a:latin typeface="Roboto"/>
              </a:rPr>
              <a:t>to persist blocks securely</a:t>
            </a:r>
          </a:p>
        </p:txBody>
      </p:sp>
      <p:sp>
        <p:nvSpPr>
          <p:cNvPr id="102" name="TextShape 2"/>
          <p:cNvSpPr txBox="1"/>
          <p:nvPr/>
        </p:nvSpPr>
        <p:spPr>
          <a:xfrm>
            <a:off x="2216777" y="5889644"/>
            <a:ext cx="7838631" cy="439257"/>
          </a:xfrm>
          <a:prstGeom prst="rect">
            <a:avLst/>
          </a:prstGeom>
          <a:noFill/>
          <a:ln>
            <a:noFill/>
          </a:ln>
        </p:spPr>
        <p:txBody>
          <a:bodyPr lIns="0" tIns="0" rIns="0" bIns="0">
            <a:noAutofit/>
          </a:bodyPr>
          <a:lstStyle/>
          <a:p>
            <a:r>
              <a:rPr lang="en-US" sz="2000" spc="-1" dirty="0">
                <a:latin typeface="Roboto"/>
              </a:rPr>
              <a:t>At least one copy of a valid block will survive if &lt;</a:t>
            </a:r>
            <a:r>
              <a:rPr lang="en-US" sz="2000" i="1" spc="-1" dirty="0">
                <a:latin typeface="Roboto"/>
              </a:rPr>
              <a:t>k</a:t>
            </a:r>
            <a:r>
              <a:rPr lang="en-US" sz="2000" spc="-1" dirty="0">
                <a:latin typeface="Roboto"/>
              </a:rPr>
              <a:t> malicious peers</a:t>
            </a:r>
          </a:p>
        </p:txBody>
      </p:sp>
      <p:pic>
        <p:nvPicPr>
          <p:cNvPr id="103" name="Picture 724"/>
          <p:cNvPicPr/>
          <p:nvPr/>
        </p:nvPicPr>
        <p:blipFill>
          <a:blip r:embed="rId3"/>
          <a:stretch/>
        </p:blipFill>
        <p:spPr>
          <a:xfrm>
            <a:off x="4913254" y="2693781"/>
            <a:ext cx="803379" cy="841611"/>
          </a:xfrm>
          <a:prstGeom prst="rect">
            <a:avLst/>
          </a:prstGeom>
          <a:ln>
            <a:noFill/>
          </a:ln>
        </p:spPr>
      </p:pic>
      <p:pic>
        <p:nvPicPr>
          <p:cNvPr id="104" name="Picture 724"/>
          <p:cNvPicPr/>
          <p:nvPr/>
        </p:nvPicPr>
        <p:blipFill>
          <a:blip r:embed="rId3"/>
          <a:stretch/>
        </p:blipFill>
        <p:spPr>
          <a:xfrm>
            <a:off x="3581065" y="2818211"/>
            <a:ext cx="803379" cy="841611"/>
          </a:xfrm>
          <a:prstGeom prst="rect">
            <a:avLst/>
          </a:prstGeom>
          <a:ln>
            <a:noFill/>
          </a:ln>
        </p:spPr>
      </p:pic>
      <p:pic>
        <p:nvPicPr>
          <p:cNvPr id="105" name="Picture 724"/>
          <p:cNvPicPr/>
          <p:nvPr/>
        </p:nvPicPr>
        <p:blipFill>
          <a:blip r:embed="rId3"/>
          <a:stretch/>
        </p:blipFill>
        <p:spPr>
          <a:xfrm>
            <a:off x="3052255" y="4269884"/>
            <a:ext cx="803379" cy="841611"/>
          </a:xfrm>
          <a:prstGeom prst="rect">
            <a:avLst/>
          </a:prstGeom>
          <a:ln>
            <a:noFill/>
          </a:ln>
        </p:spPr>
      </p:pic>
      <p:sp>
        <p:nvSpPr>
          <p:cNvPr id="106" name="Line 3"/>
          <p:cNvSpPr/>
          <p:nvPr/>
        </p:nvSpPr>
        <p:spPr>
          <a:xfrm flipV="1">
            <a:off x="3762315" y="4211097"/>
            <a:ext cx="497703" cy="331811"/>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7" name="Line 4"/>
          <p:cNvSpPr/>
          <p:nvPr/>
        </p:nvSpPr>
        <p:spPr>
          <a:xfrm flipV="1">
            <a:off x="3575675" y="3505999"/>
            <a:ext cx="248852" cy="82952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8" name="Line 5"/>
          <p:cNvSpPr/>
          <p:nvPr/>
        </p:nvSpPr>
        <p:spPr>
          <a:xfrm>
            <a:off x="4104486" y="3506000"/>
            <a:ext cx="342171" cy="37328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9" name="Line 6"/>
          <p:cNvSpPr/>
          <p:nvPr/>
        </p:nvSpPr>
        <p:spPr>
          <a:xfrm flipV="1">
            <a:off x="4788828" y="3423045"/>
            <a:ext cx="342171" cy="414764"/>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10" name="Line 7"/>
          <p:cNvSpPr/>
          <p:nvPr/>
        </p:nvSpPr>
        <p:spPr>
          <a:xfrm>
            <a:off x="5535382" y="3257140"/>
            <a:ext cx="466597" cy="248858"/>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pic>
        <p:nvPicPr>
          <p:cNvPr id="111" name="Picture 110"/>
          <p:cNvPicPr/>
          <p:nvPr/>
        </p:nvPicPr>
        <p:blipFill>
          <a:blip r:embed="rId4"/>
          <a:stretch/>
        </p:blipFill>
        <p:spPr>
          <a:xfrm>
            <a:off x="4358725" y="3862631"/>
            <a:ext cx="435490" cy="644027"/>
          </a:xfrm>
          <a:prstGeom prst="rect">
            <a:avLst/>
          </a:prstGeom>
          <a:ln>
            <a:noFill/>
          </a:ln>
        </p:spPr>
      </p:pic>
      <p:pic>
        <p:nvPicPr>
          <p:cNvPr id="112" name="Picture 111"/>
          <p:cNvPicPr/>
          <p:nvPr/>
        </p:nvPicPr>
        <p:blipFill>
          <a:blip r:embed="rId4"/>
          <a:stretch/>
        </p:blipFill>
        <p:spPr>
          <a:xfrm>
            <a:off x="6009817" y="3406391"/>
            <a:ext cx="451901" cy="668194"/>
          </a:xfrm>
          <a:prstGeom prst="rect">
            <a:avLst/>
          </a:prstGeom>
          <a:ln>
            <a:noFill/>
          </a:ln>
        </p:spPr>
      </p:pic>
      <p:sp>
        <p:nvSpPr>
          <p:cNvPr id="113" name="TextShape 8"/>
          <p:cNvSpPr txBox="1"/>
          <p:nvPr/>
        </p:nvSpPr>
        <p:spPr>
          <a:xfrm>
            <a:off x="2915582" y="1927410"/>
            <a:ext cx="3797436" cy="355978"/>
          </a:xfrm>
          <a:prstGeom prst="rect">
            <a:avLst/>
          </a:prstGeom>
          <a:noFill/>
          <a:ln>
            <a:noFill/>
          </a:ln>
        </p:spPr>
        <p:txBody>
          <a:bodyPr lIns="68580" tIns="34290" rIns="68580" bIns="34290"/>
          <a:lstStyle/>
          <a:p>
            <a:r>
              <a:rPr lang="en-US" sz="2000" spc="-1" dirty="0">
                <a:latin typeface="Roboto"/>
              </a:rPr>
              <a:t>No more than </a:t>
            </a:r>
            <a:r>
              <a:rPr lang="en-US" sz="2000" i="1" spc="-1" dirty="0">
                <a:latin typeface="Roboto"/>
              </a:rPr>
              <a:t>k</a:t>
            </a:r>
            <a:r>
              <a:rPr lang="en-US" sz="2000" spc="-1" dirty="0">
                <a:latin typeface="Roboto"/>
              </a:rPr>
              <a:t> malicious nodes in any neighborhood</a:t>
            </a:r>
          </a:p>
        </p:txBody>
      </p:sp>
      <p:sp>
        <p:nvSpPr>
          <p:cNvPr id="114" name="CustomShape 9"/>
          <p:cNvSpPr/>
          <p:nvPr/>
        </p:nvSpPr>
        <p:spPr>
          <a:xfrm rot="5400000">
            <a:off x="7695599" y="2655657"/>
            <a:ext cx="580669" cy="435490"/>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15" name="CustomShape 10"/>
          <p:cNvSpPr/>
          <p:nvPr/>
        </p:nvSpPr>
        <p:spPr>
          <a:xfrm rot="5400000">
            <a:off x="713568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6" name="CustomShape 11"/>
          <p:cNvSpPr/>
          <p:nvPr/>
        </p:nvSpPr>
        <p:spPr>
          <a:xfrm rot="5400000">
            <a:off x="819330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7" name="CustomShape 12"/>
          <p:cNvSpPr/>
          <p:nvPr/>
        </p:nvSpPr>
        <p:spPr>
          <a:xfrm rot="5400000">
            <a:off x="7695599" y="5089047"/>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8" name="CustomShape 13"/>
          <p:cNvSpPr/>
          <p:nvPr/>
        </p:nvSpPr>
        <p:spPr>
          <a:xfrm rot="13500000">
            <a:off x="8135991" y="3428110"/>
            <a:ext cx="331811" cy="124426"/>
          </a:xfrm>
          <a:custGeom>
            <a:avLst/>
            <a:gdLst/>
            <a:ahLst/>
            <a:cxnLst/>
            <a:rect l="0" t="0" r="r" b="b"/>
            <a:pathLst>
              <a:path w="1018" h="510">
                <a:moveTo>
                  <a:pt x="0" y="126"/>
                </a:moveTo>
                <a:lnTo>
                  <a:pt x="761" y="127"/>
                </a:lnTo>
                <a:lnTo>
                  <a:pt x="761" y="0"/>
                </a:lnTo>
                <a:lnTo>
                  <a:pt x="1017"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19" name="CustomShape 14"/>
          <p:cNvSpPr/>
          <p:nvPr/>
        </p:nvSpPr>
        <p:spPr>
          <a:xfrm rot="18900000">
            <a:off x="7547258" y="3407698"/>
            <a:ext cx="248852" cy="165905"/>
          </a:xfrm>
          <a:custGeom>
            <a:avLst/>
            <a:gdLst/>
            <a:ahLst/>
            <a:cxnLst/>
            <a:rect l="0" t="0" r="r" b="b"/>
            <a:pathLst>
              <a:path w="1018" h="510">
                <a:moveTo>
                  <a:pt x="0" y="126"/>
                </a:moveTo>
                <a:lnTo>
                  <a:pt x="762" y="127"/>
                </a:lnTo>
                <a:lnTo>
                  <a:pt x="762" y="0"/>
                </a:lnTo>
                <a:lnTo>
                  <a:pt x="1017" y="253"/>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0" name="CustomShape 15"/>
          <p:cNvSpPr/>
          <p:nvPr/>
        </p:nvSpPr>
        <p:spPr>
          <a:xfrm rot="13500000">
            <a:off x="7519496" y="4667828"/>
            <a:ext cx="331811" cy="124426"/>
          </a:xfrm>
          <a:custGeom>
            <a:avLst/>
            <a:gdLst/>
            <a:ahLst/>
            <a:cxnLst/>
            <a:rect l="0" t="0" r="r" b="b"/>
            <a:pathLst>
              <a:path w="1017" h="510">
                <a:moveTo>
                  <a:pt x="0" y="126"/>
                </a:moveTo>
                <a:lnTo>
                  <a:pt x="761" y="127"/>
                </a:lnTo>
                <a:lnTo>
                  <a:pt x="761" y="0"/>
                </a:lnTo>
                <a:lnTo>
                  <a:pt x="1016"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1" name="CustomShape 16"/>
          <p:cNvSpPr/>
          <p:nvPr/>
        </p:nvSpPr>
        <p:spPr>
          <a:xfrm rot="18900000">
            <a:off x="8184328" y="4630760"/>
            <a:ext cx="248852" cy="165905"/>
          </a:xfrm>
          <a:custGeom>
            <a:avLst/>
            <a:gdLst/>
            <a:ahLst/>
            <a:cxnLst/>
            <a:rect l="0" t="0" r="r" b="b"/>
            <a:pathLst>
              <a:path w="1018" h="510">
                <a:moveTo>
                  <a:pt x="0" y="126"/>
                </a:moveTo>
                <a:lnTo>
                  <a:pt x="762" y="127"/>
                </a:lnTo>
                <a:lnTo>
                  <a:pt x="762" y="0"/>
                </a:lnTo>
                <a:lnTo>
                  <a:pt x="1017" y="254"/>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2" name="CustomShape 17"/>
          <p:cNvSpPr/>
          <p:nvPr/>
        </p:nvSpPr>
        <p:spPr>
          <a:xfrm rot="5400000">
            <a:off x="7124830" y="1953249"/>
            <a:ext cx="165905" cy="124426"/>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23" name="CustomShape 18"/>
          <p:cNvSpPr/>
          <p:nvPr/>
        </p:nvSpPr>
        <p:spPr>
          <a:xfrm rot="5400000">
            <a:off x="7125320" y="2201782"/>
            <a:ext cx="165905" cy="124426"/>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24" name="TextShape 19"/>
          <p:cNvSpPr txBox="1"/>
          <p:nvPr/>
        </p:nvSpPr>
        <p:spPr>
          <a:xfrm>
            <a:off x="7394911" y="1848577"/>
            <a:ext cx="624823" cy="264534"/>
          </a:xfrm>
          <a:prstGeom prst="rect">
            <a:avLst/>
          </a:prstGeom>
          <a:noFill/>
          <a:ln>
            <a:noFill/>
          </a:ln>
        </p:spPr>
        <p:txBody>
          <a:bodyPr lIns="68580" tIns="34290" rIns="68580" bIns="34290"/>
          <a:lstStyle/>
          <a:p>
            <a:r>
              <a:rPr lang="en-US" sz="900" spc="-1">
                <a:latin typeface="Roboto"/>
              </a:rPr>
              <a:t>Valid block</a:t>
            </a:r>
          </a:p>
        </p:txBody>
      </p:sp>
      <p:sp>
        <p:nvSpPr>
          <p:cNvPr id="125" name="TextShape 20"/>
          <p:cNvSpPr txBox="1"/>
          <p:nvPr/>
        </p:nvSpPr>
        <p:spPr>
          <a:xfrm>
            <a:off x="7269750" y="2115072"/>
            <a:ext cx="967974" cy="264534"/>
          </a:xfrm>
          <a:prstGeom prst="rect">
            <a:avLst/>
          </a:prstGeom>
          <a:noFill/>
          <a:ln>
            <a:noFill/>
          </a:ln>
        </p:spPr>
        <p:txBody>
          <a:bodyPr lIns="68580" tIns="34290" rIns="68580" bIns="34290"/>
          <a:lstStyle/>
          <a:p>
            <a:r>
              <a:rPr lang="en-US" sz="900" spc="-1" dirty="0">
                <a:latin typeface="Roboto"/>
              </a:rPr>
              <a:t>Not yet valid block</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4037173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2113631" y="176683"/>
            <a:ext cx="7994821" cy="1338674"/>
          </a:xfrm>
          <a:prstGeom prst="rect">
            <a:avLst/>
          </a:prstGeom>
          <a:noFill/>
          <a:ln>
            <a:noFill/>
          </a:ln>
        </p:spPr>
        <p:txBody>
          <a:bodyPr lIns="0" tIns="0" rIns="0" bIns="0" anchor="ctr"/>
          <a:lstStyle/>
          <a:p>
            <a:pPr algn="ctr"/>
            <a:r>
              <a:rPr lang="en-US" sz="3400" i="1" spc="-1" dirty="0">
                <a:solidFill>
                  <a:srgbClr val="0000FF"/>
                </a:solidFill>
                <a:latin typeface="Roboto"/>
              </a:rPr>
              <a:t>The </a:t>
            </a:r>
            <a:r>
              <a:rPr lang="en-US" sz="3400" i="1" u="sng" spc="-1" dirty="0">
                <a:solidFill>
                  <a:srgbClr val="0000FF"/>
                </a:solidFill>
                <a:latin typeface="Roboto"/>
              </a:rPr>
              <a:t>Support</a:t>
            </a:r>
            <a:r>
              <a:rPr lang="en-US" sz="3400" i="1" spc="-1" dirty="0">
                <a:solidFill>
                  <a:srgbClr val="0000FF"/>
                </a:solidFill>
                <a:latin typeface="Roboto"/>
              </a:rPr>
              <a:t> </a:t>
            </a:r>
            <a:r>
              <a:rPr lang="en-US" sz="3400" i="1" u="sng" spc="-1" dirty="0" err="1">
                <a:solidFill>
                  <a:srgbClr val="0000FF"/>
                </a:solidFill>
                <a:latin typeface="Roboto"/>
              </a:rPr>
              <a:t>Blockchain</a:t>
            </a:r>
            <a:r>
              <a:rPr lang="en-US" sz="3400" spc="-1" dirty="0">
                <a:solidFill>
                  <a:srgbClr val="0000FF"/>
                </a:solidFill>
                <a:latin typeface="Roboto"/>
              </a:rPr>
              <a:t> reduces sensor storage needs</a:t>
            </a:r>
          </a:p>
        </p:txBody>
      </p:sp>
      <p:sp>
        <p:nvSpPr>
          <p:cNvPr id="127" name="TextShape 2"/>
          <p:cNvSpPr txBox="1"/>
          <p:nvPr/>
        </p:nvSpPr>
        <p:spPr>
          <a:xfrm>
            <a:off x="1883218" y="5384416"/>
            <a:ext cx="8480089" cy="439257"/>
          </a:xfrm>
          <a:prstGeom prst="rect">
            <a:avLst/>
          </a:prstGeom>
          <a:noFill/>
          <a:ln>
            <a:noFill/>
          </a:ln>
        </p:spPr>
        <p:txBody>
          <a:bodyPr lIns="0" tIns="0" rIns="0" bIns="0">
            <a:noAutofit/>
          </a:bodyPr>
          <a:lstStyle/>
          <a:p>
            <a:pPr algn="ctr">
              <a:spcBef>
                <a:spcPts val="1080"/>
              </a:spcBef>
            </a:pPr>
            <a:r>
              <a:rPr lang="en-US" sz="2000" spc="-1" dirty="0">
                <a:latin typeface="Roboto"/>
              </a:rPr>
              <a:t>Allows regular peers to discard old blocks when storage space is low</a:t>
            </a:r>
          </a:p>
        </p:txBody>
      </p:sp>
      <p:sp>
        <p:nvSpPr>
          <p:cNvPr id="128" name="CustomShape 3"/>
          <p:cNvSpPr/>
          <p:nvPr/>
        </p:nvSpPr>
        <p:spPr>
          <a:xfrm>
            <a:off x="3835794"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29" name="CustomShape 4"/>
          <p:cNvSpPr/>
          <p:nvPr/>
        </p:nvSpPr>
        <p:spPr>
          <a:xfrm>
            <a:off x="4800094"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0" name="CustomShape 5"/>
          <p:cNvSpPr/>
          <p:nvPr/>
        </p:nvSpPr>
        <p:spPr>
          <a:xfrm>
            <a:off x="5795500"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1" name="CustomShape 6"/>
          <p:cNvSpPr/>
          <p:nvPr/>
        </p:nvSpPr>
        <p:spPr>
          <a:xfrm>
            <a:off x="6728694" y="2095975"/>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2" name="CustomShape 7"/>
          <p:cNvSpPr/>
          <p:nvPr/>
        </p:nvSpPr>
        <p:spPr>
          <a:xfrm>
            <a:off x="7661887"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3" name="CustomShape 8"/>
          <p:cNvSpPr/>
          <p:nvPr/>
        </p:nvSpPr>
        <p:spPr>
          <a:xfrm>
            <a:off x="5764393"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4" name="CustomShape 9"/>
          <p:cNvSpPr/>
          <p:nvPr/>
        </p:nvSpPr>
        <p:spPr>
          <a:xfrm>
            <a:off x="6510948" y="472923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5" name="CustomShape 10"/>
          <p:cNvSpPr/>
          <p:nvPr/>
        </p:nvSpPr>
        <p:spPr>
          <a:xfrm>
            <a:off x="6510948" y="377527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6" name="CustomShape 11"/>
          <p:cNvSpPr/>
          <p:nvPr/>
        </p:nvSpPr>
        <p:spPr>
          <a:xfrm>
            <a:off x="7226396"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7" name="CustomShape 12"/>
          <p:cNvSpPr/>
          <p:nvPr/>
        </p:nvSpPr>
        <p:spPr>
          <a:xfrm>
            <a:off x="7910738"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8" name="Line 13"/>
          <p:cNvSpPr/>
          <p:nvPr/>
        </p:nvSpPr>
        <p:spPr>
          <a:xfrm flipH="1" flipV="1">
            <a:off x="7879633"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39" name="Line 14"/>
          <p:cNvSpPr/>
          <p:nvPr/>
        </p:nvSpPr>
        <p:spPr>
          <a:xfrm flipH="1" flipV="1">
            <a:off x="7195291"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0" name="Line 15"/>
          <p:cNvSpPr/>
          <p:nvPr/>
        </p:nvSpPr>
        <p:spPr>
          <a:xfrm flipH="1" flipV="1">
            <a:off x="6417630" y="3070179"/>
            <a:ext cx="186639" cy="663622"/>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1" name="Line 16"/>
          <p:cNvSpPr/>
          <p:nvPr/>
        </p:nvSpPr>
        <p:spPr>
          <a:xfrm flipH="1" flipV="1">
            <a:off x="5546648" y="3070179"/>
            <a:ext cx="1088726" cy="161757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2" name="Line 17"/>
          <p:cNvSpPr/>
          <p:nvPr/>
        </p:nvSpPr>
        <p:spPr>
          <a:xfrm flipH="1" flipV="1">
            <a:off x="4582349" y="3070179"/>
            <a:ext cx="1182045" cy="116133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3" name="CustomShape 18"/>
          <p:cNvSpPr/>
          <p:nvPr/>
        </p:nvSpPr>
        <p:spPr>
          <a:xfrm>
            <a:off x="4489029" y="4812187"/>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4" name="CustomShape 19"/>
          <p:cNvSpPr/>
          <p:nvPr/>
        </p:nvSpPr>
        <p:spPr>
          <a:xfrm>
            <a:off x="4489029" y="3858231"/>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5" name="CustomShape 20"/>
          <p:cNvSpPr/>
          <p:nvPr/>
        </p:nvSpPr>
        <p:spPr>
          <a:xfrm>
            <a:off x="5142264"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6" name="CustomShape 21"/>
          <p:cNvSpPr/>
          <p:nvPr/>
        </p:nvSpPr>
        <p:spPr>
          <a:xfrm>
            <a:off x="3835793" y="427299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7" name="CustomShape 22"/>
          <p:cNvSpPr/>
          <p:nvPr/>
        </p:nvSpPr>
        <p:spPr>
          <a:xfrm>
            <a:off x="7475248" y="2489510"/>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8" name="CustomShape 23"/>
          <p:cNvSpPr/>
          <p:nvPr/>
        </p:nvSpPr>
        <p:spPr>
          <a:xfrm>
            <a:off x="45823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9" name="CustomShape 24"/>
          <p:cNvSpPr/>
          <p:nvPr/>
        </p:nvSpPr>
        <p:spPr>
          <a:xfrm>
            <a:off x="5577755"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0" name="CustomShape 25"/>
          <p:cNvSpPr/>
          <p:nvPr/>
        </p:nvSpPr>
        <p:spPr>
          <a:xfrm>
            <a:off x="6542300" y="2448034"/>
            <a:ext cx="124426" cy="207382"/>
          </a:xfrm>
          <a:custGeom>
            <a:avLst/>
            <a:gdLst/>
            <a:ahLst/>
            <a:cxnLst/>
            <a:rect l="0" t="0" r="r" b="b"/>
            <a:pathLst>
              <a:path w="510" h="637">
                <a:moveTo>
                  <a:pt x="509" y="159"/>
                </a:moveTo>
                <a:lnTo>
                  <a:pt x="127" y="159"/>
                </a:lnTo>
                <a:lnTo>
                  <a:pt x="127" y="0"/>
                </a:lnTo>
                <a:lnTo>
                  <a:pt x="0" y="318"/>
                </a:lnTo>
                <a:lnTo>
                  <a:pt x="127" y="636"/>
                </a:lnTo>
                <a:lnTo>
                  <a:pt x="127" y="477"/>
                </a:lnTo>
                <a:lnTo>
                  <a:pt x="509" y="477"/>
                </a:lnTo>
                <a:lnTo>
                  <a:pt x="509"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1" name="CustomShape 26"/>
          <p:cNvSpPr/>
          <p:nvPr/>
        </p:nvSpPr>
        <p:spPr>
          <a:xfrm rot="21599400">
            <a:off x="7537461" y="4231193"/>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2" name="CustomShape 27"/>
          <p:cNvSpPr/>
          <p:nvPr/>
        </p:nvSpPr>
        <p:spPr>
          <a:xfrm rot="1647600">
            <a:off x="6797275" y="4078023"/>
            <a:ext cx="393607" cy="165905"/>
          </a:xfrm>
          <a:custGeom>
            <a:avLst/>
            <a:gdLst/>
            <a:ahLst/>
            <a:cxnLst/>
            <a:rect l="0" t="0" r="r" b="b"/>
            <a:pathLst>
              <a:path w="1608" h="510">
                <a:moveTo>
                  <a:pt x="1607" y="127"/>
                </a:moveTo>
                <a:lnTo>
                  <a:pt x="400" y="127"/>
                </a:lnTo>
                <a:lnTo>
                  <a:pt x="401" y="0"/>
                </a:lnTo>
                <a:lnTo>
                  <a:pt x="0" y="254"/>
                </a:lnTo>
                <a:lnTo>
                  <a:pt x="401" y="509"/>
                </a:lnTo>
                <a:lnTo>
                  <a:pt x="401" y="381"/>
                </a:lnTo>
                <a:lnTo>
                  <a:pt x="1607" y="380"/>
                </a:lnTo>
                <a:lnTo>
                  <a:pt x="160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3" name="CustomShape 28"/>
          <p:cNvSpPr/>
          <p:nvPr/>
        </p:nvSpPr>
        <p:spPr>
          <a:xfrm rot="19578000">
            <a:off x="6821523" y="4591089"/>
            <a:ext cx="369358" cy="165905"/>
          </a:xfrm>
          <a:custGeom>
            <a:avLst/>
            <a:gdLst/>
            <a:ahLst/>
            <a:cxnLst/>
            <a:rect l="0" t="0" r="r" b="b"/>
            <a:pathLst>
              <a:path w="1510" h="510">
                <a:moveTo>
                  <a:pt x="1509" y="127"/>
                </a:moveTo>
                <a:lnTo>
                  <a:pt x="376" y="128"/>
                </a:lnTo>
                <a:lnTo>
                  <a:pt x="376" y="0"/>
                </a:lnTo>
                <a:lnTo>
                  <a:pt x="0" y="254"/>
                </a:lnTo>
                <a:lnTo>
                  <a:pt x="377" y="509"/>
                </a:lnTo>
                <a:lnTo>
                  <a:pt x="376" y="381"/>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4" name="CustomShape 29"/>
          <p:cNvSpPr/>
          <p:nvPr/>
        </p:nvSpPr>
        <p:spPr>
          <a:xfrm rot="1647600">
            <a:off x="6079623" y="4633218"/>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5" name="CustomShape 30"/>
          <p:cNvSpPr/>
          <p:nvPr/>
        </p:nvSpPr>
        <p:spPr>
          <a:xfrm rot="19578000">
            <a:off x="6075703" y="4025444"/>
            <a:ext cx="369358" cy="165905"/>
          </a:xfrm>
          <a:custGeom>
            <a:avLst/>
            <a:gdLst/>
            <a:ahLst/>
            <a:cxnLst/>
            <a:rect l="0" t="0" r="r" b="b"/>
            <a:pathLst>
              <a:path w="1510" h="510">
                <a:moveTo>
                  <a:pt x="1509" y="127"/>
                </a:moveTo>
                <a:lnTo>
                  <a:pt x="377" y="127"/>
                </a:lnTo>
                <a:lnTo>
                  <a:pt x="376" y="0"/>
                </a:lnTo>
                <a:lnTo>
                  <a:pt x="0" y="254"/>
                </a:lnTo>
                <a:lnTo>
                  <a:pt x="377" y="509"/>
                </a:lnTo>
                <a:lnTo>
                  <a:pt x="377"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6" name="CustomShape 31"/>
          <p:cNvSpPr/>
          <p:nvPr/>
        </p:nvSpPr>
        <p:spPr>
          <a:xfrm rot="19578000">
            <a:off x="4772416" y="4647589"/>
            <a:ext cx="369358" cy="165905"/>
          </a:xfrm>
          <a:custGeom>
            <a:avLst/>
            <a:gdLst/>
            <a:ahLst/>
            <a:cxnLst/>
            <a:rect l="0" t="0" r="r" b="b"/>
            <a:pathLst>
              <a:path w="1510" h="510">
                <a:moveTo>
                  <a:pt x="1509" y="127"/>
                </a:moveTo>
                <a:lnTo>
                  <a:pt x="376" y="128"/>
                </a:lnTo>
                <a:lnTo>
                  <a:pt x="376" y="0"/>
                </a:lnTo>
                <a:lnTo>
                  <a:pt x="0" y="254"/>
                </a:lnTo>
                <a:lnTo>
                  <a:pt x="376" y="509"/>
                </a:lnTo>
                <a:lnTo>
                  <a:pt x="376" y="382"/>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7" name="CustomShape 32"/>
          <p:cNvSpPr/>
          <p:nvPr/>
        </p:nvSpPr>
        <p:spPr>
          <a:xfrm rot="1647600">
            <a:off x="4742045" y="4135503"/>
            <a:ext cx="393607" cy="165905"/>
          </a:xfrm>
          <a:custGeom>
            <a:avLst/>
            <a:gdLst/>
            <a:ahLst/>
            <a:cxnLst/>
            <a:rect l="0" t="0" r="r" b="b"/>
            <a:pathLst>
              <a:path w="1608" h="509">
                <a:moveTo>
                  <a:pt x="1607" y="126"/>
                </a:moveTo>
                <a:lnTo>
                  <a:pt x="401"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8" name="CustomShape 33"/>
          <p:cNvSpPr/>
          <p:nvPr/>
        </p:nvSpPr>
        <p:spPr>
          <a:xfrm rot="21599400">
            <a:off x="5453329" y="4314144"/>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9" name="CustomShape 34"/>
          <p:cNvSpPr/>
          <p:nvPr/>
        </p:nvSpPr>
        <p:spPr>
          <a:xfrm rot="1647600">
            <a:off x="4088810" y="4674695"/>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0" name="CustomShape 35"/>
          <p:cNvSpPr/>
          <p:nvPr/>
        </p:nvSpPr>
        <p:spPr>
          <a:xfrm rot="19578000">
            <a:off x="4119181" y="4108396"/>
            <a:ext cx="369358" cy="165905"/>
          </a:xfrm>
          <a:custGeom>
            <a:avLst/>
            <a:gdLst/>
            <a:ahLst/>
            <a:cxnLst/>
            <a:rect l="0" t="0" r="r" b="b"/>
            <a:pathLst>
              <a:path w="1510" h="510">
                <a:moveTo>
                  <a:pt x="1509" y="127"/>
                </a:moveTo>
                <a:lnTo>
                  <a:pt x="376" y="127"/>
                </a:lnTo>
                <a:lnTo>
                  <a:pt x="376" y="0"/>
                </a:lnTo>
                <a:lnTo>
                  <a:pt x="0" y="254"/>
                </a:lnTo>
                <a:lnTo>
                  <a:pt x="377" y="509"/>
                </a:lnTo>
                <a:lnTo>
                  <a:pt x="376"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1" name="CustomShape 36"/>
          <p:cNvSpPr/>
          <p:nvPr/>
        </p:nvSpPr>
        <p:spPr>
          <a:xfrm rot="21599400">
            <a:off x="3602863" y="4355621"/>
            <a:ext cx="170718" cy="165905"/>
          </a:xfrm>
          <a:custGeom>
            <a:avLst/>
            <a:gdLst/>
            <a:ahLst/>
            <a:cxnLst/>
            <a:rect l="0" t="0" r="r" b="b"/>
            <a:pathLst>
              <a:path w="699" h="510">
                <a:moveTo>
                  <a:pt x="698" y="127"/>
                </a:moveTo>
                <a:lnTo>
                  <a:pt x="174" y="127"/>
                </a:lnTo>
                <a:lnTo>
                  <a:pt x="174" y="0"/>
                </a:lnTo>
                <a:lnTo>
                  <a:pt x="0" y="254"/>
                </a:lnTo>
                <a:lnTo>
                  <a:pt x="174" y="509"/>
                </a:lnTo>
                <a:lnTo>
                  <a:pt x="174" y="381"/>
                </a:lnTo>
                <a:lnTo>
                  <a:pt x="698" y="381"/>
                </a:lnTo>
                <a:lnTo>
                  <a:pt x="698" y="127"/>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2" name="CustomShape 37"/>
          <p:cNvSpPr/>
          <p:nvPr/>
        </p:nvSpPr>
        <p:spPr>
          <a:xfrm>
            <a:off x="36180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3" name="Line 38"/>
          <p:cNvSpPr/>
          <p:nvPr/>
        </p:nvSpPr>
        <p:spPr>
          <a:xfrm>
            <a:off x="3431411" y="3443467"/>
            <a:ext cx="5024059" cy="6205"/>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64" name="TextShape 39"/>
          <p:cNvSpPr txBox="1"/>
          <p:nvPr/>
        </p:nvSpPr>
        <p:spPr>
          <a:xfrm>
            <a:off x="2537506" y="3526420"/>
            <a:ext cx="1805789" cy="314175"/>
          </a:xfrm>
          <a:prstGeom prst="rect">
            <a:avLst/>
          </a:prstGeom>
          <a:noFill/>
          <a:ln w="12600">
            <a:noFill/>
          </a:ln>
        </p:spPr>
        <p:txBody>
          <a:bodyPr lIns="68580" tIns="34290" rIns="68580" bIns="34290"/>
          <a:lstStyle/>
          <a:p>
            <a:r>
              <a:rPr lang="en-US" sz="1600" b="1" spc="-1" dirty="0" err="1">
                <a:latin typeface="Roboto"/>
              </a:rPr>
              <a:t>IoT</a:t>
            </a:r>
            <a:r>
              <a:rPr lang="en-US" sz="1600" b="1" spc="-1" dirty="0">
                <a:latin typeface="Roboto"/>
              </a:rPr>
              <a:t> </a:t>
            </a:r>
            <a:r>
              <a:rPr lang="en-US" sz="1600" b="1" spc="-1" dirty="0" err="1">
                <a:latin typeface="Roboto"/>
              </a:rPr>
              <a:t>Blockchain</a:t>
            </a:r>
            <a:endParaRPr lang="en-US" sz="1600" spc="-1" dirty="0">
              <a:latin typeface="Roboto"/>
            </a:endParaRPr>
          </a:p>
        </p:txBody>
      </p:sp>
      <p:sp>
        <p:nvSpPr>
          <p:cNvPr id="165" name="TextShape 40"/>
          <p:cNvSpPr txBox="1"/>
          <p:nvPr/>
        </p:nvSpPr>
        <p:spPr>
          <a:xfrm>
            <a:off x="2434873" y="1680885"/>
            <a:ext cx="2365221" cy="355978"/>
          </a:xfrm>
          <a:prstGeom prst="rect">
            <a:avLst/>
          </a:prstGeom>
          <a:noFill/>
          <a:ln w="12600">
            <a:noFill/>
          </a:ln>
        </p:spPr>
        <p:txBody>
          <a:bodyPr lIns="68580" tIns="34290" rIns="68580" bIns="34290"/>
          <a:lstStyle/>
          <a:p>
            <a:r>
              <a:rPr lang="en-US" sz="1600" b="1" spc="-1" dirty="0">
                <a:latin typeface="Roboto"/>
              </a:rPr>
              <a:t>Support </a:t>
            </a:r>
            <a:r>
              <a:rPr lang="en-US" sz="1600" b="1" spc="-1" dirty="0" err="1">
                <a:latin typeface="Roboto"/>
              </a:rPr>
              <a:t>Blockchain</a:t>
            </a:r>
            <a:endParaRPr lang="en-US" sz="1600" spc="-1" dirty="0">
              <a:latin typeface="Roboto"/>
            </a:endParaRP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938595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048633" y="176683"/>
            <a:ext cx="8152675" cy="1338674"/>
          </a:xfrm>
          <a:prstGeom prst="rect">
            <a:avLst/>
          </a:prstGeom>
          <a:noFill/>
          <a:ln>
            <a:noFill/>
          </a:ln>
        </p:spPr>
        <p:txBody>
          <a:bodyPr lIns="0" tIns="0" rIns="0" bIns="0" anchor="ctr"/>
          <a:lstStyle/>
          <a:p>
            <a:pPr algn="ctr"/>
            <a:r>
              <a:rPr lang="en-US" sz="3400" spc="-1" dirty="0">
                <a:solidFill>
                  <a:srgbClr val="0000FF"/>
                </a:solidFill>
                <a:latin typeface="Roboto"/>
              </a:rPr>
              <a:t>Blocks are </a:t>
            </a:r>
            <a:r>
              <a:rPr lang="en-US" sz="3400" i="1" spc="-1" dirty="0">
                <a:solidFill>
                  <a:srgbClr val="0000FF"/>
                </a:solidFill>
                <a:latin typeface="Roboto"/>
              </a:rPr>
              <a:t>gossiped</a:t>
            </a:r>
            <a:r>
              <a:rPr lang="en-US" sz="3400" spc="-1" dirty="0">
                <a:solidFill>
                  <a:srgbClr val="0000FF"/>
                </a:solidFill>
                <a:latin typeface="Roboto"/>
              </a:rPr>
              <a:t> over ad hoc network</a:t>
            </a:r>
          </a:p>
        </p:txBody>
      </p:sp>
      <p:sp>
        <p:nvSpPr>
          <p:cNvPr id="167" name="TextShape 2"/>
          <p:cNvSpPr txBox="1"/>
          <p:nvPr/>
        </p:nvSpPr>
        <p:spPr>
          <a:xfrm>
            <a:off x="2977795" y="5441652"/>
            <a:ext cx="6172058" cy="522210"/>
          </a:xfrm>
          <a:prstGeom prst="rect">
            <a:avLst/>
          </a:prstGeom>
          <a:noFill/>
          <a:ln>
            <a:noFill/>
          </a:ln>
        </p:spPr>
        <p:txBody>
          <a:bodyPr lIns="0" tIns="0" rIns="0" bIns="0">
            <a:normAutofit/>
          </a:bodyPr>
          <a:lstStyle/>
          <a:p>
            <a:pPr algn="ctr">
              <a:spcBef>
                <a:spcPts val="1080"/>
              </a:spcBef>
            </a:pPr>
            <a:r>
              <a:rPr lang="en-US" sz="2400" spc="-1">
                <a:latin typeface="Roboto"/>
              </a:rPr>
              <a:t>Heterogeneous, opportunistic networking</a:t>
            </a:r>
          </a:p>
        </p:txBody>
      </p:sp>
      <p:pic>
        <p:nvPicPr>
          <p:cNvPr id="168" name="Picture 167"/>
          <p:cNvPicPr/>
          <p:nvPr/>
        </p:nvPicPr>
        <p:blipFill>
          <a:blip r:embed="rId3"/>
          <a:stretch/>
        </p:blipFill>
        <p:spPr>
          <a:xfrm>
            <a:off x="4408692" y="1659055"/>
            <a:ext cx="3063863" cy="3392243"/>
          </a:xfrm>
          <a:prstGeom prst="rect">
            <a:avLst/>
          </a:prstGeom>
          <a:ln>
            <a:noFill/>
          </a:ln>
        </p:spPr>
      </p:pic>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2235726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754926" y="273353"/>
            <a:ext cx="8646869" cy="1145009"/>
          </a:xfrm>
          <a:prstGeom prst="rect">
            <a:avLst/>
          </a:prstGeom>
          <a:noFill/>
          <a:ln>
            <a:noFill/>
          </a:ln>
        </p:spPr>
        <p:txBody>
          <a:bodyPr lIns="0" tIns="0" rIns="0" bIns="0" anchor="ctr"/>
          <a:lstStyle/>
          <a:p>
            <a:pPr algn="ctr"/>
            <a:r>
              <a:rPr lang="en-US" sz="3200" i="1" spc="-1" dirty="0">
                <a:solidFill>
                  <a:srgbClr val="0000FF"/>
                </a:solidFill>
                <a:latin typeface="Roboto"/>
              </a:rPr>
              <a:t>CRDTs</a:t>
            </a:r>
            <a:r>
              <a:rPr lang="en-US" sz="3200" spc="-1" dirty="0">
                <a:solidFill>
                  <a:srgbClr val="0000FF"/>
                </a:solidFill>
                <a:latin typeface="Roboto"/>
              </a:rPr>
              <a:t> for strong semantics in partitioned world</a:t>
            </a:r>
          </a:p>
        </p:txBody>
      </p:sp>
      <p:sp>
        <p:nvSpPr>
          <p:cNvPr id="175" name="TextShape 2"/>
          <p:cNvSpPr txBox="1"/>
          <p:nvPr/>
        </p:nvSpPr>
        <p:spPr>
          <a:xfrm>
            <a:off x="2006848" y="1410197"/>
            <a:ext cx="8607665" cy="4811257"/>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r>
              <a:rPr lang="en-US" sz="2400" i="1" spc="-1" dirty="0">
                <a:latin typeface="Roboto"/>
              </a:rPr>
              <a:t>Conflict-Free Replicated Datatype</a:t>
            </a:r>
          </a:p>
          <a:p>
            <a:pPr marL="329228" indent="-246920">
              <a:spcBef>
                <a:spcPts val="1080"/>
              </a:spcBef>
              <a:buClr>
                <a:srgbClr val="000000"/>
              </a:buClr>
              <a:buSzPct val="45000"/>
              <a:buFont typeface="Wingdings" charset="2"/>
              <a:buChar char=""/>
            </a:pPr>
            <a:r>
              <a:rPr lang="en-US" sz="2400" spc="-1" dirty="0">
                <a:latin typeface="Roboto"/>
              </a:rPr>
              <a:t>Updates must be associative, commutative, idempotent</a:t>
            </a:r>
          </a:p>
          <a:p>
            <a:pPr marL="329228" indent="-246920">
              <a:spcBef>
                <a:spcPts val="1080"/>
              </a:spcBef>
              <a:buClr>
                <a:srgbClr val="000000"/>
              </a:buClr>
              <a:buSzPct val="45000"/>
              <a:buFont typeface="Wingdings" charset="2"/>
              <a:buChar char=""/>
            </a:pPr>
            <a:r>
              <a:rPr lang="en-US" sz="2400" spc="-1" dirty="0">
                <a:latin typeface="Roboto"/>
              </a:rPr>
              <a:t>Replicas can be updated independently and concurrently</a:t>
            </a:r>
          </a:p>
          <a:p>
            <a:pPr marL="329228" indent="-246920">
              <a:spcBef>
                <a:spcPts val="1080"/>
              </a:spcBef>
              <a:buClr>
                <a:srgbClr val="000000"/>
              </a:buClr>
              <a:buSzPct val="45000"/>
              <a:buFont typeface="Wingdings" charset="2"/>
              <a:buChar char=""/>
            </a:pPr>
            <a:r>
              <a:rPr lang="en-US" sz="2400" spc="-1" dirty="0">
                <a:latin typeface="Roboto"/>
              </a:rPr>
              <a:t>Basic CRDTs form registers, counters, sets</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188289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3009636" y="-75923"/>
            <a:ext cx="6172058" cy="1145009"/>
          </a:xfrm>
          <a:prstGeom prst="rect">
            <a:avLst/>
          </a:prstGeom>
          <a:noFill/>
          <a:ln>
            <a:noFill/>
          </a:ln>
        </p:spPr>
        <p:txBody>
          <a:bodyPr lIns="0" tIns="0" rIns="0" bIns="0" anchor="ctr"/>
          <a:lstStyle/>
          <a:p>
            <a:pPr algn="ctr"/>
            <a:r>
              <a:rPr lang="en-US" sz="3400" spc="-1" dirty="0">
                <a:solidFill>
                  <a:srgbClr val="0000FF"/>
                </a:solidFill>
                <a:latin typeface="Roboto"/>
              </a:rPr>
              <a:t>Transactions manipulate CRDTs</a:t>
            </a:r>
          </a:p>
        </p:txBody>
      </p:sp>
      <p:sp>
        <p:nvSpPr>
          <p:cNvPr id="204" name="CustomShape 2"/>
          <p:cNvSpPr/>
          <p:nvPr/>
        </p:nvSpPr>
        <p:spPr>
          <a:xfrm>
            <a:off x="3363809" y="2304180"/>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05" name="CustomShape 3"/>
          <p:cNvSpPr/>
          <p:nvPr/>
        </p:nvSpPr>
        <p:spPr>
          <a:xfrm>
            <a:off x="3985938" y="2304180"/>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06" name="CustomShape 4"/>
          <p:cNvSpPr/>
          <p:nvPr/>
        </p:nvSpPr>
        <p:spPr>
          <a:xfrm>
            <a:off x="4608067" y="2304180"/>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x</a:t>
            </a:r>
          </a:p>
        </p:txBody>
      </p:sp>
      <p:sp>
        <p:nvSpPr>
          <p:cNvPr id="207" name="CustomShape 5"/>
          <p:cNvSpPr/>
          <p:nvPr/>
        </p:nvSpPr>
        <p:spPr>
          <a:xfrm>
            <a:off x="3363809" y="2973027"/>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B</a:t>
            </a:r>
          </a:p>
        </p:txBody>
      </p:sp>
      <p:sp>
        <p:nvSpPr>
          <p:cNvPr id="208" name="CustomShape 6"/>
          <p:cNvSpPr/>
          <p:nvPr/>
        </p:nvSpPr>
        <p:spPr>
          <a:xfrm>
            <a:off x="3985938" y="2973027"/>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remove</a:t>
            </a:r>
          </a:p>
        </p:txBody>
      </p:sp>
      <p:sp>
        <p:nvSpPr>
          <p:cNvPr id="209" name="CustomShape 7"/>
          <p:cNvSpPr/>
          <p:nvPr/>
        </p:nvSpPr>
        <p:spPr>
          <a:xfrm>
            <a:off x="4608067" y="2973027"/>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z</a:t>
            </a:r>
          </a:p>
        </p:txBody>
      </p:sp>
      <p:sp>
        <p:nvSpPr>
          <p:cNvPr id="210" name="CustomShape 8"/>
          <p:cNvSpPr/>
          <p:nvPr/>
        </p:nvSpPr>
        <p:spPr>
          <a:xfrm>
            <a:off x="3363809" y="263860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11" name="CustomShape 9"/>
          <p:cNvSpPr/>
          <p:nvPr/>
        </p:nvSpPr>
        <p:spPr>
          <a:xfrm>
            <a:off x="3985938" y="263860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12" name="CustomShape 10"/>
          <p:cNvSpPr/>
          <p:nvPr/>
        </p:nvSpPr>
        <p:spPr>
          <a:xfrm>
            <a:off x="4608067" y="2638604"/>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y</a:t>
            </a:r>
          </a:p>
        </p:txBody>
      </p:sp>
      <p:sp>
        <p:nvSpPr>
          <p:cNvPr id="213" name="CustomShape 11"/>
          <p:cNvSpPr/>
          <p:nvPr/>
        </p:nvSpPr>
        <p:spPr>
          <a:xfrm>
            <a:off x="3141900" y="2304180"/>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4" name="CustomShape 12"/>
          <p:cNvSpPr/>
          <p:nvPr/>
        </p:nvSpPr>
        <p:spPr>
          <a:xfrm>
            <a:off x="3142145" y="2631092"/>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5" name="CustomShape 13"/>
          <p:cNvSpPr/>
          <p:nvPr/>
        </p:nvSpPr>
        <p:spPr>
          <a:xfrm>
            <a:off x="3142390" y="2958004"/>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6" name="CustomShape 14"/>
          <p:cNvSpPr/>
          <p:nvPr/>
        </p:nvSpPr>
        <p:spPr>
          <a:xfrm rot="5399400">
            <a:off x="3603188" y="1676695"/>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7" name="CustomShape 15"/>
          <p:cNvSpPr/>
          <p:nvPr/>
        </p:nvSpPr>
        <p:spPr>
          <a:xfrm rot="5399400">
            <a:off x="4191027" y="1677021"/>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8" name="CustomShape 16"/>
          <p:cNvSpPr/>
          <p:nvPr/>
        </p:nvSpPr>
        <p:spPr>
          <a:xfrm rot="5399400">
            <a:off x="5089930" y="1391062"/>
            <a:ext cx="165905" cy="1163920"/>
          </a:xfrm>
          <a:custGeom>
            <a:avLst/>
            <a:gdLst/>
            <a:ahLst/>
            <a:cxnLst/>
            <a:rect l="0" t="0" r="r" b="b"/>
            <a:pathLst>
              <a:path w="510" h="4754">
                <a:moveTo>
                  <a:pt x="509" y="0"/>
                </a:moveTo>
                <a:cubicBezTo>
                  <a:pt x="381" y="0"/>
                  <a:pt x="254" y="198"/>
                  <a:pt x="254" y="396"/>
                </a:cubicBezTo>
                <a:lnTo>
                  <a:pt x="254" y="1980"/>
                </a:lnTo>
                <a:cubicBezTo>
                  <a:pt x="254" y="2178"/>
                  <a:pt x="127" y="2376"/>
                  <a:pt x="0" y="2376"/>
                </a:cubicBezTo>
                <a:cubicBezTo>
                  <a:pt x="127" y="2376"/>
                  <a:pt x="254" y="2574"/>
                  <a:pt x="254" y="2772"/>
                </a:cubicBezTo>
                <a:lnTo>
                  <a:pt x="254" y="4356"/>
                </a:lnTo>
                <a:cubicBezTo>
                  <a:pt x="254" y="4554"/>
                  <a:pt x="381" y="4753"/>
                  <a:pt x="509" y="4753"/>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9" name="TextShape 17"/>
          <p:cNvSpPr txBox="1"/>
          <p:nvPr/>
        </p:nvSpPr>
        <p:spPr>
          <a:xfrm>
            <a:off x="2728944" y="2312672"/>
            <a:ext cx="349029" cy="296213"/>
          </a:xfrm>
          <a:prstGeom prst="rect">
            <a:avLst/>
          </a:prstGeom>
          <a:noFill/>
          <a:ln>
            <a:noFill/>
          </a:ln>
        </p:spPr>
        <p:txBody>
          <a:bodyPr lIns="68580" tIns="34290" rIns="68580" bIns="34290"/>
          <a:lstStyle/>
          <a:p>
            <a:r>
              <a:rPr lang="en-US" sz="800" spc="-1" dirty="0">
                <a:latin typeface="Roboto"/>
              </a:rPr>
              <a:t>Tx 1</a:t>
            </a:r>
          </a:p>
        </p:txBody>
      </p:sp>
      <p:sp>
        <p:nvSpPr>
          <p:cNvPr id="220" name="TextShape 18"/>
          <p:cNvSpPr txBox="1"/>
          <p:nvPr/>
        </p:nvSpPr>
        <p:spPr>
          <a:xfrm>
            <a:off x="2729189" y="2671916"/>
            <a:ext cx="349029" cy="296213"/>
          </a:xfrm>
          <a:prstGeom prst="rect">
            <a:avLst/>
          </a:prstGeom>
          <a:noFill/>
          <a:ln>
            <a:noFill/>
          </a:ln>
        </p:spPr>
        <p:txBody>
          <a:bodyPr lIns="68580" tIns="34290" rIns="68580" bIns="34290"/>
          <a:lstStyle/>
          <a:p>
            <a:r>
              <a:rPr lang="en-US" sz="800" spc="-1">
                <a:latin typeface="Roboto"/>
              </a:rPr>
              <a:t>Tx 2</a:t>
            </a:r>
          </a:p>
        </p:txBody>
      </p:sp>
      <p:sp>
        <p:nvSpPr>
          <p:cNvPr id="221" name="TextShape 19"/>
          <p:cNvSpPr txBox="1"/>
          <p:nvPr/>
        </p:nvSpPr>
        <p:spPr>
          <a:xfrm>
            <a:off x="2729189" y="2998501"/>
            <a:ext cx="349029" cy="296213"/>
          </a:xfrm>
          <a:prstGeom prst="rect">
            <a:avLst/>
          </a:prstGeom>
          <a:noFill/>
          <a:ln>
            <a:noFill/>
          </a:ln>
        </p:spPr>
        <p:txBody>
          <a:bodyPr lIns="68580" tIns="34290" rIns="68580" bIns="34290"/>
          <a:lstStyle/>
          <a:p>
            <a:r>
              <a:rPr lang="en-US" sz="800" spc="-1">
                <a:latin typeface="Roboto"/>
              </a:rPr>
              <a:t>Tx 3</a:t>
            </a:r>
          </a:p>
        </p:txBody>
      </p:sp>
      <p:sp>
        <p:nvSpPr>
          <p:cNvPr id="222" name="TextShape 20"/>
          <p:cNvSpPr txBox="1"/>
          <p:nvPr/>
        </p:nvSpPr>
        <p:spPr>
          <a:xfrm>
            <a:off x="3411325" y="1557607"/>
            <a:ext cx="570448" cy="510453"/>
          </a:xfrm>
          <a:prstGeom prst="rect">
            <a:avLst/>
          </a:prstGeom>
          <a:noFill/>
          <a:ln>
            <a:noFill/>
          </a:ln>
        </p:spPr>
        <p:txBody>
          <a:bodyPr lIns="68580" tIns="34290" rIns="68580" bIns="34290"/>
          <a:lstStyle/>
          <a:p>
            <a:r>
              <a:rPr lang="en-US" sz="800" spc="-1">
                <a:latin typeface="Roboto"/>
              </a:rPr>
              <a:t>CRDT ID</a:t>
            </a:r>
          </a:p>
        </p:txBody>
      </p:sp>
      <p:sp>
        <p:nvSpPr>
          <p:cNvPr id="223" name="TextShape 21"/>
          <p:cNvSpPr txBox="1"/>
          <p:nvPr/>
        </p:nvSpPr>
        <p:spPr>
          <a:xfrm>
            <a:off x="3981773" y="1557606"/>
            <a:ext cx="648582" cy="296213"/>
          </a:xfrm>
          <a:prstGeom prst="rect">
            <a:avLst/>
          </a:prstGeom>
          <a:noFill/>
          <a:ln>
            <a:noFill/>
          </a:ln>
        </p:spPr>
        <p:txBody>
          <a:bodyPr lIns="68580" tIns="34290" rIns="68580" bIns="34290"/>
          <a:lstStyle/>
          <a:p>
            <a:r>
              <a:rPr lang="en-US" sz="800" spc="-1">
                <a:latin typeface="Roboto"/>
              </a:rPr>
              <a:t>Operation</a:t>
            </a:r>
          </a:p>
        </p:txBody>
      </p:sp>
      <p:sp>
        <p:nvSpPr>
          <p:cNvPr id="224" name="TextShape 22"/>
          <p:cNvSpPr txBox="1"/>
          <p:nvPr/>
        </p:nvSpPr>
        <p:spPr>
          <a:xfrm>
            <a:off x="4849081" y="1557606"/>
            <a:ext cx="656909" cy="296213"/>
          </a:xfrm>
          <a:prstGeom prst="rect">
            <a:avLst/>
          </a:prstGeom>
          <a:noFill/>
          <a:ln>
            <a:noFill/>
          </a:ln>
        </p:spPr>
        <p:txBody>
          <a:bodyPr lIns="68580" tIns="34290" rIns="68580" bIns="34290"/>
          <a:lstStyle/>
          <a:p>
            <a:r>
              <a:rPr lang="en-US" sz="800" spc="-1">
                <a:latin typeface="Roboto"/>
              </a:rPr>
              <a:t>Argument</a:t>
            </a:r>
          </a:p>
        </p:txBody>
      </p:sp>
      <p:sp>
        <p:nvSpPr>
          <p:cNvPr id="225" name="CustomShape 23"/>
          <p:cNvSpPr/>
          <p:nvPr/>
        </p:nvSpPr>
        <p:spPr>
          <a:xfrm>
            <a:off x="6263811" y="967138"/>
            <a:ext cx="3187554" cy="4396494"/>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226" name="CustomShape 24"/>
          <p:cNvSpPr/>
          <p:nvPr/>
        </p:nvSpPr>
        <p:spPr>
          <a:xfrm>
            <a:off x="7259219" y="1796666"/>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A</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7" name="CustomShape 25"/>
          <p:cNvSpPr/>
          <p:nvPr/>
        </p:nvSpPr>
        <p:spPr>
          <a:xfrm>
            <a:off x="7259219" y="1464856"/>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1</a:t>
            </a:r>
            <a:endParaRPr lang="en-US" sz="800" spc="-1">
              <a:latin typeface="Roboto"/>
            </a:endParaRPr>
          </a:p>
        </p:txBody>
      </p:sp>
      <p:sp>
        <p:nvSpPr>
          <p:cNvPr id="228" name="CustomShape 26"/>
          <p:cNvSpPr/>
          <p:nvPr/>
        </p:nvSpPr>
        <p:spPr>
          <a:xfrm>
            <a:off x="6326026" y="3787532"/>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B</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9" name="CustomShape 27"/>
          <p:cNvSpPr/>
          <p:nvPr/>
        </p:nvSpPr>
        <p:spPr>
          <a:xfrm>
            <a:off x="6326026" y="3455721"/>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2</a:t>
            </a:r>
            <a:endParaRPr lang="en-US" sz="800" spc="-1">
              <a:latin typeface="Roboto"/>
            </a:endParaRPr>
          </a:p>
        </p:txBody>
      </p:sp>
      <p:sp>
        <p:nvSpPr>
          <p:cNvPr id="230" name="CustomShape 28"/>
          <p:cNvSpPr/>
          <p:nvPr/>
        </p:nvSpPr>
        <p:spPr>
          <a:xfrm>
            <a:off x="7943560" y="3837826"/>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C</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31" name="CustomShape 29"/>
          <p:cNvSpPr/>
          <p:nvPr/>
        </p:nvSpPr>
        <p:spPr>
          <a:xfrm>
            <a:off x="7943560" y="3506015"/>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3</a:t>
            </a:r>
            <a:endParaRPr lang="en-US" sz="800" spc="-1">
              <a:latin typeface="Roboto"/>
            </a:endParaRPr>
          </a:p>
        </p:txBody>
      </p:sp>
      <p:sp>
        <p:nvSpPr>
          <p:cNvPr id="232" name="CustomShape 30"/>
          <p:cNvSpPr/>
          <p:nvPr/>
        </p:nvSpPr>
        <p:spPr>
          <a:xfrm>
            <a:off x="6263811" y="967139"/>
            <a:ext cx="3187554"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pPr algn="ctr"/>
            <a:r>
              <a:rPr lang="en-US" b="1" spc="-1">
                <a:latin typeface="Roboto"/>
              </a:rPr>
              <a:t>CRDT State Machine</a:t>
            </a:r>
            <a:endParaRPr lang="en-US" spc="-1">
              <a:latin typeface="Roboto"/>
            </a:endParaRPr>
          </a:p>
        </p:txBody>
      </p:sp>
      <p:sp>
        <p:nvSpPr>
          <p:cNvPr id="233" name="CustomShape 31"/>
          <p:cNvSpPr/>
          <p:nvPr/>
        </p:nvSpPr>
        <p:spPr>
          <a:xfrm>
            <a:off x="5839588" y="2658851"/>
            <a:ext cx="311064" cy="248858"/>
          </a:xfrm>
          <a:custGeom>
            <a:avLst/>
            <a:gdLst/>
            <a:ahLst/>
            <a:cxnLst/>
            <a:rect l="0" t="0" r="r" b="b"/>
            <a:pathLst>
              <a:path w="1272" h="764">
                <a:moveTo>
                  <a:pt x="0" y="190"/>
                </a:moveTo>
                <a:lnTo>
                  <a:pt x="953" y="190"/>
                </a:lnTo>
                <a:lnTo>
                  <a:pt x="953" y="0"/>
                </a:lnTo>
                <a:lnTo>
                  <a:pt x="1271" y="381"/>
                </a:lnTo>
                <a:lnTo>
                  <a:pt x="953" y="763"/>
                </a:lnTo>
                <a:lnTo>
                  <a:pt x="953" y="572"/>
                </a:lnTo>
                <a:lnTo>
                  <a:pt x="0" y="572"/>
                </a:lnTo>
                <a:lnTo>
                  <a:pt x="0" y="190"/>
                </a:lnTo>
              </a:path>
            </a:pathLst>
          </a:cu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4118382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FB0-6A50-4FC9-87C9-C81D1814DAE1}"/>
              </a:ext>
            </a:extLst>
          </p:cNvPr>
          <p:cNvSpPr>
            <a:spLocks noGrp="1"/>
          </p:cNvSpPr>
          <p:nvPr>
            <p:ph type="title"/>
          </p:nvPr>
        </p:nvSpPr>
        <p:spPr/>
        <p:txBody>
          <a:bodyPr/>
          <a:lstStyle/>
          <a:p>
            <a:r>
              <a:rPr lang="en-US" dirty="0"/>
              <a:t>But some questions remain open</a:t>
            </a:r>
          </a:p>
        </p:txBody>
      </p:sp>
      <p:sp>
        <p:nvSpPr>
          <p:cNvPr id="3" name="Content Placeholder 2">
            <a:extLst>
              <a:ext uri="{FF2B5EF4-FFF2-40B4-BE49-F238E27FC236}">
                <a16:creationId xmlns:a16="http://schemas.microsoft.com/office/drawing/2014/main" id="{9B8A5F03-7E85-4D48-9872-15F228497C58}"/>
              </a:ext>
            </a:extLst>
          </p:cNvPr>
          <p:cNvSpPr>
            <a:spLocks noGrp="1"/>
          </p:cNvSpPr>
          <p:nvPr>
            <p:ph idx="1"/>
          </p:nvPr>
        </p:nvSpPr>
        <p:spPr/>
        <p:txBody>
          <a:bodyPr>
            <a:normAutofit fontScale="92500" lnSpcReduction="10000"/>
          </a:bodyPr>
          <a:lstStyle/>
          <a:p>
            <a:r>
              <a:rPr lang="en-US" dirty="0"/>
              <a:t>How would </a:t>
            </a:r>
            <a:r>
              <a:rPr lang="en-US" dirty="0" err="1"/>
              <a:t>Vegsivir</a:t>
            </a:r>
            <a:r>
              <a:rPr lang="en-US" dirty="0"/>
              <a:t> handle “double spending” (same coin spent in both branches), or other kinds of semantic conflicts that might not involve coins?</a:t>
            </a:r>
          </a:p>
          <a:p>
            <a:pPr>
              <a:buFont typeface="Wingdings" panose="05000000000000000000" pitchFamily="2" charset="2"/>
              <a:buChar char="Ø"/>
            </a:pPr>
            <a:r>
              <a:rPr lang="en-US" dirty="0"/>
              <a:t> The actual meaning of the operation changes, or it becomes invalid.</a:t>
            </a:r>
          </a:p>
          <a:p>
            <a:pPr>
              <a:buFont typeface="Wingdings" panose="05000000000000000000" pitchFamily="2" charset="2"/>
              <a:buChar char="Ø"/>
            </a:pPr>
            <a:r>
              <a:rPr lang="en-US" dirty="0"/>
              <a:t> This could cascade to impact subsequent operations, too.</a:t>
            </a:r>
          </a:p>
          <a:p>
            <a:pPr>
              <a:buFont typeface="Wingdings" panose="05000000000000000000" pitchFamily="2" charset="2"/>
              <a:buChar char="Ø"/>
            </a:pPr>
            <a:r>
              <a:rPr lang="en-US" dirty="0"/>
              <a:t> We can’t simply merge the chains and walk away…</a:t>
            </a:r>
          </a:p>
          <a:p>
            <a:pPr marL="0" indent="0">
              <a:buNone/>
            </a:pPr>
            <a:endParaRPr lang="en-US" dirty="0"/>
          </a:p>
          <a:p>
            <a:pPr marL="0" indent="0">
              <a:buNone/>
            </a:pPr>
            <a:r>
              <a:rPr lang="en-US" dirty="0"/>
              <a:t>Also, although smart farms have many sensors, </a:t>
            </a:r>
            <a:r>
              <a:rPr lang="en-US" dirty="0" err="1"/>
              <a:t>Vegvisir</a:t>
            </a:r>
            <a:r>
              <a:rPr lang="en-US" dirty="0"/>
              <a:t> lacks an answer to the issue of trust: we need the IoT hub to log enough information to know why we should trust a sensor, but this topic is out of scope for the paper.</a:t>
            </a:r>
          </a:p>
        </p:txBody>
      </p:sp>
      <p:sp>
        <p:nvSpPr>
          <p:cNvPr id="4" name="Footer Placeholder 3">
            <a:extLst>
              <a:ext uri="{FF2B5EF4-FFF2-40B4-BE49-F238E27FC236}">
                <a16:creationId xmlns:a16="http://schemas.microsoft.com/office/drawing/2014/main" id="{B3817002-896F-4366-BCFE-D615EA1289BD}"/>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8572A36-3FA2-40A0-98E5-86D45B5E36CD}"/>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1538142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31092"/>
            <a:ext cx="10786872" cy="1499616"/>
          </a:xfrm>
        </p:spPr>
        <p:txBody>
          <a:bodyPr/>
          <a:lstStyle/>
          <a:p>
            <a:r>
              <a:rPr lang="en-US" dirty="0"/>
              <a:t>Demonstration Video</a:t>
            </a:r>
            <a:br>
              <a:rPr lang="en-US" dirty="0"/>
            </a:br>
            <a:endParaRPr lang="en-US" dirty="0"/>
          </a:p>
        </p:txBody>
      </p:sp>
      <p:sp>
        <p:nvSpPr>
          <p:cNvPr id="3" name="Text Placeholder 2"/>
          <p:cNvSpPr>
            <a:spLocks noGrp="1"/>
          </p:cNvSpPr>
          <p:nvPr>
            <p:ph type="body" idx="1"/>
          </p:nvPr>
        </p:nvSpPr>
        <p:spPr>
          <a:xfrm>
            <a:off x="1024128" y="5536096"/>
            <a:ext cx="10786872" cy="773264"/>
          </a:xfrm>
        </p:spPr>
        <p:txBody>
          <a:bodyPr/>
          <a:lstStyle/>
          <a:p>
            <a:r>
              <a:rPr lang="en-US" dirty="0"/>
              <a:t>Proof of concept system </a:t>
            </a:r>
          </a:p>
        </p:txBody>
      </p:sp>
      <p:pic>
        <p:nvPicPr>
          <p:cNvPr id="6" name="Picture 5">
            <a:hlinkClick r:id="rId3"/>
          </p:cNvPr>
          <p:cNvPicPr>
            <a:picLocks noChangeAspect="1"/>
          </p:cNvPicPr>
          <p:nvPr/>
        </p:nvPicPr>
        <p:blipFill rotWithShape="1">
          <a:blip r:embed="rId4"/>
          <a:srcRect l="8204" t="13527" r="7076" b="15478"/>
          <a:stretch/>
        </p:blipFill>
        <p:spPr>
          <a:xfrm>
            <a:off x="3031050" y="1080900"/>
            <a:ext cx="5600303" cy="4171658"/>
          </a:xfrm>
          <a:prstGeom prst="rect">
            <a:avLst/>
          </a:prstGeom>
        </p:spPr>
      </p:pic>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343986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3E98-4FF9-48D1-8EF1-D7759C840290}"/>
              </a:ext>
            </a:extLst>
          </p:cNvPr>
          <p:cNvSpPr>
            <a:spLocks noGrp="1"/>
          </p:cNvSpPr>
          <p:nvPr>
            <p:ph type="title"/>
          </p:nvPr>
        </p:nvSpPr>
        <p:spPr/>
        <p:txBody>
          <a:bodyPr/>
          <a:lstStyle/>
          <a:p>
            <a:r>
              <a:rPr lang="en-US" dirty="0"/>
              <a:t>Blockchain on a farm</a:t>
            </a:r>
          </a:p>
        </p:txBody>
      </p:sp>
      <p:sp>
        <p:nvSpPr>
          <p:cNvPr id="3" name="Content Placeholder 2">
            <a:extLst>
              <a:ext uri="{FF2B5EF4-FFF2-40B4-BE49-F238E27FC236}">
                <a16:creationId xmlns:a16="http://schemas.microsoft.com/office/drawing/2014/main" id="{F5BC857A-03F8-47D7-A194-4B49772BFFE2}"/>
              </a:ext>
            </a:extLst>
          </p:cNvPr>
          <p:cNvSpPr>
            <a:spLocks noGrp="1"/>
          </p:cNvSpPr>
          <p:nvPr>
            <p:ph idx="1"/>
          </p:nvPr>
        </p:nvSpPr>
        <p:spPr/>
        <p:txBody>
          <a:bodyPr/>
          <a:lstStyle/>
          <a:p>
            <a:r>
              <a:rPr lang="en-US" dirty="0"/>
              <a:t>Main uses seem to be for audit trails of various kinds:</a:t>
            </a:r>
          </a:p>
          <a:p>
            <a:pPr>
              <a:buFont typeface="Wingdings" panose="05000000000000000000" pitchFamily="2" charset="2"/>
              <a:buChar char="Ø"/>
            </a:pPr>
            <a:r>
              <a:rPr lang="en-US" dirty="0"/>
              <a:t>  Capture data about something we are supposed to trace or record.</a:t>
            </a:r>
          </a:p>
          <a:p>
            <a:pPr>
              <a:buFont typeface="Wingdings" panose="05000000000000000000" pitchFamily="2" charset="2"/>
              <a:buChar char="Ø"/>
            </a:pPr>
            <a:r>
              <a:rPr lang="en-US" dirty="0"/>
              <a:t>  Write it digitally into the ledger, securely.  Tamperproof and automatic</a:t>
            </a:r>
          </a:p>
          <a:p>
            <a:pPr>
              <a:buFont typeface="Wingdings" panose="05000000000000000000" pitchFamily="2" charset="2"/>
              <a:buChar char="Ø"/>
            </a:pPr>
            <a:r>
              <a:rPr lang="en-US" dirty="0"/>
              <a:t>  Auditors given access to the record.</a:t>
            </a:r>
          </a:p>
          <a:p>
            <a:pPr>
              <a:buFont typeface="Wingdings" panose="05000000000000000000" pitchFamily="2" charset="2"/>
              <a:buChar char="Ø"/>
            </a:pPr>
            <a:endParaRPr lang="en-US" dirty="0"/>
          </a:p>
          <a:p>
            <a:pPr marL="0" indent="0">
              <a:buNone/>
            </a:pPr>
            <a:r>
              <a:rPr lang="en-US" dirty="0"/>
              <a:t>But they will want to know:</a:t>
            </a:r>
          </a:p>
          <a:p>
            <a:pPr>
              <a:buFont typeface="Wingdings" panose="05000000000000000000" pitchFamily="2" charset="2"/>
              <a:buChar char="Ø"/>
            </a:pPr>
            <a:r>
              <a:rPr lang="en-US" dirty="0"/>
              <a:t>  Why should I trust this </a:t>
            </a:r>
            <a:r>
              <a:rPr lang="en-US" dirty="0" err="1"/>
              <a:t>BlockChain</a:t>
            </a:r>
            <a:r>
              <a:rPr lang="en-US" dirty="0"/>
              <a:t> record?  Is the underlying data valid?</a:t>
            </a:r>
          </a:p>
        </p:txBody>
      </p:sp>
      <p:sp>
        <p:nvSpPr>
          <p:cNvPr id="4" name="Footer Placeholder 3">
            <a:extLst>
              <a:ext uri="{FF2B5EF4-FFF2-40B4-BE49-F238E27FC236}">
                <a16:creationId xmlns:a16="http://schemas.microsoft.com/office/drawing/2014/main" id="{56E51A2C-5495-4DA6-AC8E-52C9754D704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BA10E04-22F6-4782-9F04-11C92C9ECE19}"/>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339684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idx="1"/>
          </p:nvPr>
        </p:nvSpPr>
        <p:spPr/>
        <p:txBody>
          <a:bodyPr/>
          <a:lstStyle/>
          <a:p>
            <a:r>
              <a:rPr lang="en-US"/>
              <a:t>Exciting possibilities for blockchains in the food supply chain</a:t>
            </a:r>
          </a:p>
          <a:p>
            <a:r>
              <a:rPr lang="en-US"/>
              <a:t>But current blockchain designs may not be compatible with some deployment scenarios in the food supply chain</a:t>
            </a:r>
          </a:p>
          <a:p>
            <a:r>
              <a:rPr lang="en-US"/>
              <a:t>Vegvisir supports partitioned operation and has low power/networking/storage requirements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50</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8955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FA64-E617-4D3B-9607-A10A12AE7621}"/>
              </a:ext>
            </a:extLst>
          </p:cNvPr>
          <p:cNvSpPr>
            <a:spLocks noGrp="1"/>
          </p:cNvSpPr>
          <p:nvPr>
            <p:ph type="title"/>
          </p:nvPr>
        </p:nvSpPr>
        <p:spPr/>
        <p:txBody>
          <a:bodyPr/>
          <a:lstStyle/>
          <a:p>
            <a:r>
              <a:rPr lang="en-US" dirty="0"/>
              <a:t>Blockchain for Sensors</a:t>
            </a:r>
          </a:p>
        </p:txBody>
      </p:sp>
      <p:sp>
        <p:nvSpPr>
          <p:cNvPr id="3" name="Content Placeholder 2">
            <a:extLst>
              <a:ext uri="{FF2B5EF4-FFF2-40B4-BE49-F238E27FC236}">
                <a16:creationId xmlns:a16="http://schemas.microsoft.com/office/drawing/2014/main" id="{F4E8E584-B7F3-4E51-8C3E-C5260259DE49}"/>
              </a:ext>
            </a:extLst>
          </p:cNvPr>
          <p:cNvSpPr>
            <a:spLocks noGrp="1"/>
          </p:cNvSpPr>
          <p:nvPr>
            <p:ph idx="1"/>
          </p:nvPr>
        </p:nvSpPr>
        <p:spPr/>
        <p:txBody>
          <a:bodyPr/>
          <a:lstStyle/>
          <a:p>
            <a:r>
              <a:rPr lang="en-US" dirty="0"/>
              <a:t>A smart farm would store </a:t>
            </a:r>
            <a:r>
              <a:rPr lang="en-US" dirty="0" err="1"/>
              <a:t>BlockChain</a:t>
            </a:r>
            <a:r>
              <a:rPr lang="en-US" dirty="0"/>
              <a:t> records that include sensor data.</a:t>
            </a:r>
          </a:p>
          <a:p>
            <a:endParaRPr lang="en-US" dirty="0"/>
          </a:p>
          <a:p>
            <a:r>
              <a:rPr lang="en-US" dirty="0"/>
              <a:t>Very likely the sensors themselves would be securely connected to their host machines, for example using Azure’s IoT Hub or the AWS equivalent.</a:t>
            </a:r>
          </a:p>
          <a:p>
            <a:endParaRPr lang="en-US" dirty="0"/>
          </a:p>
          <a:p>
            <a:r>
              <a:rPr lang="en-US" dirty="0"/>
              <a:t>Reminder: With an IoT Hub model, the sensor itself uses security keys, and will only connect and talk to the hub.  This enables a </a:t>
            </a:r>
            <a:r>
              <a:rPr lang="en-US" i="1" dirty="0"/>
              <a:t>digital twin</a:t>
            </a:r>
            <a:r>
              <a:rPr lang="en-US" dirty="0"/>
              <a:t> concept.</a:t>
            </a:r>
          </a:p>
        </p:txBody>
      </p:sp>
      <p:sp>
        <p:nvSpPr>
          <p:cNvPr id="4" name="Footer Placeholder 3">
            <a:extLst>
              <a:ext uri="{FF2B5EF4-FFF2-40B4-BE49-F238E27FC236}">
                <a16:creationId xmlns:a16="http://schemas.microsoft.com/office/drawing/2014/main" id="{33AAFE66-9A43-4089-94AA-6E3F4DA92FB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5E51192-686F-4FC0-98A0-30C94315D3BA}"/>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8532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9F53-6D00-4080-8850-1887271DF79A}"/>
              </a:ext>
            </a:extLst>
          </p:cNvPr>
          <p:cNvSpPr>
            <a:spLocks noGrp="1"/>
          </p:cNvSpPr>
          <p:nvPr>
            <p:ph type="title"/>
          </p:nvPr>
        </p:nvSpPr>
        <p:spPr/>
        <p:txBody>
          <a:bodyPr/>
          <a:lstStyle/>
          <a:p>
            <a:r>
              <a:rPr lang="en-US" dirty="0"/>
              <a:t>Trust with Sensors</a:t>
            </a:r>
          </a:p>
        </p:txBody>
      </p:sp>
      <p:sp>
        <p:nvSpPr>
          <p:cNvPr id="3" name="Content Placeholder 2">
            <a:extLst>
              <a:ext uri="{FF2B5EF4-FFF2-40B4-BE49-F238E27FC236}">
                <a16:creationId xmlns:a16="http://schemas.microsoft.com/office/drawing/2014/main" id="{5ED53520-773F-4CA8-9C5E-C9FA3E2D2761}"/>
              </a:ext>
            </a:extLst>
          </p:cNvPr>
          <p:cNvSpPr>
            <a:spLocks noGrp="1"/>
          </p:cNvSpPr>
          <p:nvPr>
            <p:ph idx="1"/>
          </p:nvPr>
        </p:nvSpPr>
        <p:spPr/>
        <p:txBody>
          <a:bodyPr/>
          <a:lstStyle/>
          <a:p>
            <a:r>
              <a:rPr lang="en-US" dirty="0"/>
              <a:t>… so we can assume the connection to the sensor is secure.  But how would a digital twin for a farm work?</a:t>
            </a:r>
          </a:p>
          <a:p>
            <a:endParaRPr lang="en-US" dirty="0"/>
          </a:p>
          <a:p>
            <a:r>
              <a:rPr lang="en-US" dirty="0"/>
              <a:t>Azure IoT Hub will only allow authorized sensors to be part of the system, and it patches the software and configuration automatically.  Feeds events to the Azure IoT function server, where functions consume them.</a:t>
            </a:r>
          </a:p>
          <a:p>
            <a:endParaRPr lang="en-US" dirty="0"/>
          </a:p>
          <a:p>
            <a:r>
              <a:rPr lang="en-US" dirty="0"/>
              <a:t>So presumably these functions log the event records to the Blockchain.</a:t>
            </a:r>
          </a:p>
        </p:txBody>
      </p:sp>
      <p:sp>
        <p:nvSpPr>
          <p:cNvPr id="4" name="Footer Placeholder 3">
            <a:extLst>
              <a:ext uri="{FF2B5EF4-FFF2-40B4-BE49-F238E27FC236}">
                <a16:creationId xmlns:a16="http://schemas.microsoft.com/office/drawing/2014/main" id="{BDB991EE-FCA6-403C-ABB6-235825EBE84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7E87FFC-C996-485B-A98B-C0DDC2436C94}"/>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20120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3A98-4529-4F18-949C-A0F526C1FD81}"/>
              </a:ext>
            </a:extLst>
          </p:cNvPr>
          <p:cNvSpPr>
            <a:spLocks noGrp="1"/>
          </p:cNvSpPr>
          <p:nvPr>
            <p:ph type="title"/>
          </p:nvPr>
        </p:nvSpPr>
        <p:spPr/>
        <p:txBody>
          <a:bodyPr/>
          <a:lstStyle/>
          <a:p>
            <a:r>
              <a:rPr lang="en-US" dirty="0"/>
              <a:t>Questions this might not answer</a:t>
            </a:r>
          </a:p>
        </p:txBody>
      </p:sp>
      <p:sp>
        <p:nvSpPr>
          <p:cNvPr id="3" name="Content Placeholder 2">
            <a:extLst>
              <a:ext uri="{FF2B5EF4-FFF2-40B4-BE49-F238E27FC236}">
                <a16:creationId xmlns:a16="http://schemas.microsoft.com/office/drawing/2014/main" id="{39B0A050-7BD9-46EE-8A05-513F54668475}"/>
              </a:ext>
            </a:extLst>
          </p:cNvPr>
          <p:cNvSpPr>
            <a:spLocks noGrp="1"/>
          </p:cNvSpPr>
          <p:nvPr>
            <p:ph idx="1"/>
          </p:nvPr>
        </p:nvSpPr>
        <p:spPr/>
        <p:txBody>
          <a:bodyPr/>
          <a:lstStyle/>
          <a:p>
            <a:r>
              <a:rPr lang="en-US" dirty="0"/>
              <a:t>Is this sensor the correct one for the information the application claims to have captured?</a:t>
            </a:r>
          </a:p>
          <a:p>
            <a:endParaRPr lang="en-US" dirty="0"/>
          </a:p>
          <a:p>
            <a:r>
              <a:rPr lang="en-US" dirty="0"/>
              <a:t>Is the sensor working correctly?</a:t>
            </a:r>
          </a:p>
          <a:p>
            <a:endParaRPr lang="en-US" dirty="0"/>
          </a:p>
          <a:p>
            <a:r>
              <a:rPr lang="en-US" dirty="0"/>
              <a:t>Has the data the sensor generated been modified before it was logged?</a:t>
            </a:r>
          </a:p>
        </p:txBody>
      </p:sp>
      <p:sp>
        <p:nvSpPr>
          <p:cNvPr id="4" name="Footer Placeholder 3">
            <a:extLst>
              <a:ext uri="{FF2B5EF4-FFF2-40B4-BE49-F238E27FC236}">
                <a16:creationId xmlns:a16="http://schemas.microsoft.com/office/drawing/2014/main" id="{1072500B-854E-4FE3-B224-436D394C5C2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9C70439-349C-4F1A-8896-93CFB2A29B3E}"/>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99070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questions an auditor might ask?</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A sensor records shows that cow 2143 was milked on Tuesday at 10am.  Later the milk turned out to have a dangerous bacteria in it, like Listeria.  It got through and a consumer became quite sick.</a:t>
            </a:r>
          </a:p>
          <a:p>
            <a:endParaRPr lang="en-US" dirty="0"/>
          </a:p>
          <a:p>
            <a:r>
              <a:rPr lang="en-US" dirty="0"/>
              <a:t>Was she properly clean when she was milked?  Had she been evaluated for mastitis as required by the health department?  Was she periodically checked for overall health?  Did she receive any “off records” meds?</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810365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3.3|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2885</TotalTime>
  <Words>3478</Words>
  <Application>Microsoft Office PowerPoint</Application>
  <PresentationFormat>Widescreen</PresentationFormat>
  <Paragraphs>477</Paragraphs>
  <Slides>50</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Cambria Math</vt:lpstr>
      <vt:lpstr>Roboto</vt:lpstr>
      <vt:lpstr>Tw Cen MT</vt:lpstr>
      <vt:lpstr>Tw Cen MT Condensed</vt:lpstr>
      <vt:lpstr>Wingdings</vt:lpstr>
      <vt:lpstr>Wingdings 3</vt:lpstr>
      <vt:lpstr>Integral</vt:lpstr>
      <vt:lpstr>CS5412/Lecture 15 Blockchains for IoT (Part 2)</vt:lpstr>
      <vt:lpstr>Summary of BlockChain Concerns</vt:lpstr>
      <vt:lpstr>More concerns</vt:lpstr>
      <vt:lpstr>Walking through the issues </vt:lpstr>
      <vt:lpstr>Blockchain on a farm</vt:lpstr>
      <vt:lpstr>Blockchain for Sensors</vt:lpstr>
      <vt:lpstr>Trust with Sensors</vt:lpstr>
      <vt:lpstr>Questions this might not answer</vt:lpstr>
      <vt:lpstr>Can we answer the questions an auditor might ask?</vt:lpstr>
      <vt:lpstr>Can we answer the questions an auditor might ask?</vt:lpstr>
      <vt:lpstr>To have real confidence… </vt:lpstr>
      <vt:lpstr>Blockchain-specific form this takes?</vt:lpstr>
      <vt:lpstr>Let’s look at a Blockchain created specifically for IoT</vt:lpstr>
      <vt:lpstr>Some issues they thought about</vt:lpstr>
      <vt:lpstr>Connectivity: just one issue of many!</vt:lpstr>
      <vt:lpstr>Vegvisir</vt:lpstr>
      <vt:lpstr>A Blockchain for the Food Supply Chain</vt:lpstr>
      <vt:lpstr>Blockchain’s Promise</vt:lpstr>
      <vt:lpstr>A Replicated Ledger of Transactions</vt:lpstr>
      <vt:lpstr>Smart Contracts</vt:lpstr>
      <vt:lpstr>Potential Use Cases</vt:lpstr>
      <vt:lpstr>For the Food Supply Chain?</vt:lpstr>
      <vt:lpstr>Industrial uptake?</vt:lpstr>
      <vt:lpstr>Desired Blockchain properties</vt:lpstr>
      <vt:lpstr>Open Membership is Hard</vt:lpstr>
      <vt:lpstr>Permissionless vs Permissioned Blockchains</vt:lpstr>
      <vt:lpstr>Bitcoin Blockchain</vt:lpstr>
      <vt:lpstr>The Blockchain</vt:lpstr>
      <vt:lpstr>The Blockchain</vt:lpstr>
      <vt:lpstr>The Blockchain</vt:lpstr>
      <vt:lpstr>The Blockchain</vt:lpstr>
      <vt:lpstr>Incentives for Mining</vt:lpstr>
      <vt:lpstr>Forks</vt:lpstr>
      <vt:lpstr>Fork Resolution</vt:lpstr>
      <vt:lpstr>Fork Resolution</vt:lpstr>
      <vt:lpstr>Security Threat!</vt:lpstr>
      <vt:lpstr>Security Threat!</vt:lpstr>
      <vt:lpstr>Security Threat!</vt:lpstr>
      <vt:lpstr>Permissionless Blockchains</vt:lpstr>
      <vt:lpstr>Permissioned Blockchains</vt:lpstr>
      <vt:lpstr>Blockchain for the Farm?</vt:lpstr>
      <vt:lpstr>PowerPoint Presentation</vt:lpstr>
      <vt:lpstr>PowerPoint Presentation</vt:lpstr>
      <vt:lpstr>PowerPoint Presentation</vt:lpstr>
      <vt:lpstr>PowerPoint Presentation</vt:lpstr>
      <vt:lpstr>PowerPoint Presentation</vt:lpstr>
      <vt:lpstr>PowerPoint Presentation</vt:lpstr>
      <vt:lpstr>But some questions remain open</vt:lpstr>
      <vt:lpstr>Demonstration Video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235</cp:revision>
  <dcterms:created xsi:type="dcterms:W3CDTF">2017-12-19T18:11:25Z</dcterms:created>
  <dcterms:modified xsi:type="dcterms:W3CDTF">2021-03-31T19:56:02Z</dcterms:modified>
</cp:coreProperties>
</file>