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svg" ContentType="image/svg+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tags/tag1.xml" ContentType="application/vnd.openxmlformats-officedocument.presentationml.tag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6"/>
  </p:notesMasterIdLst>
  <p:sldIdLst>
    <p:sldId id="256" r:id="rId2"/>
    <p:sldId id="715" r:id="rId3"/>
    <p:sldId id="776" r:id="rId4"/>
    <p:sldId id="711" r:id="rId5"/>
    <p:sldId id="737" r:id="rId6"/>
    <p:sldId id="724" r:id="rId7"/>
    <p:sldId id="744" r:id="rId8"/>
    <p:sldId id="765" r:id="rId9"/>
    <p:sldId id="766" r:id="rId10"/>
    <p:sldId id="767" r:id="rId11"/>
    <p:sldId id="778" r:id="rId12"/>
    <p:sldId id="779" r:id="rId13"/>
    <p:sldId id="764" r:id="rId14"/>
    <p:sldId id="742" r:id="rId15"/>
    <p:sldId id="753" r:id="rId16"/>
    <p:sldId id="754" r:id="rId17"/>
    <p:sldId id="493" r:id="rId18"/>
    <p:sldId id="505" r:id="rId19"/>
    <p:sldId id="745" r:id="rId20"/>
    <p:sldId id="768" r:id="rId21"/>
    <p:sldId id="725" r:id="rId22"/>
    <p:sldId id="771" r:id="rId23"/>
    <p:sldId id="772" r:id="rId24"/>
    <p:sldId id="769" r:id="rId25"/>
    <p:sldId id="738" r:id="rId26"/>
    <p:sldId id="770" r:id="rId27"/>
    <p:sldId id="746" r:id="rId28"/>
    <p:sldId id="747" r:id="rId29"/>
    <p:sldId id="590" r:id="rId30"/>
    <p:sldId id="748" r:id="rId31"/>
    <p:sldId id="739" r:id="rId32"/>
    <p:sldId id="774" r:id="rId33"/>
    <p:sldId id="740" r:id="rId34"/>
    <p:sldId id="758" r:id="rId35"/>
    <p:sldId id="775" r:id="rId36"/>
    <p:sldId id="780" r:id="rId37"/>
    <p:sldId id="781" r:id="rId38"/>
    <p:sldId id="782" r:id="rId39"/>
    <p:sldId id="783" r:id="rId40"/>
    <p:sldId id="784" r:id="rId41"/>
    <p:sldId id="785" r:id="rId42"/>
    <p:sldId id="749" r:id="rId43"/>
    <p:sldId id="750" r:id="rId44"/>
    <p:sldId id="730" r:id="rId45"/>
    <p:sldId id="755" r:id="rId46"/>
    <p:sldId id="763" r:id="rId47"/>
    <p:sldId id="732" r:id="rId48"/>
    <p:sldId id="710" r:id="rId49"/>
    <p:sldId id="713" r:id="rId50"/>
    <p:sldId id="731" r:id="rId51"/>
    <p:sldId id="773" r:id="rId52"/>
    <p:sldId id="759" r:id="rId53"/>
    <p:sldId id="257" r:id="rId54"/>
    <p:sldId id="735" r:id="rId5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00000"/>
    <a:srgbClr val="FF7575"/>
    <a:srgbClr val="FFFFFF"/>
    <a:srgbClr val="CBE4F5"/>
    <a:srgbClr val="FFCCFF"/>
    <a:srgbClr val="FF3737"/>
    <a:srgbClr val="E7F1FA"/>
    <a:srgbClr val="FA5D06"/>
    <a:srgbClr val="CCFF99"/>
    <a:srgbClr val="E53BA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7680" autoAdjust="0"/>
    <p:restoredTop sz="92135" autoAdjust="0"/>
  </p:normalViewPr>
  <p:slideViewPr>
    <p:cSldViewPr snapToGrid="0">
      <p:cViewPr varScale="1">
        <p:scale>
          <a:sx n="110" d="100"/>
          <a:sy n="110" d="100"/>
        </p:scale>
        <p:origin x="1050" y="96"/>
      </p:cViewPr>
      <p:guideLst>
        <p:guide orient="horz" pos="2160"/>
        <p:guide pos="3840"/>
      </p:guideLst>
    </p:cSldViewPr>
  </p:slideViewPr>
  <p:notesTextViewPr>
    <p:cViewPr>
      <p:scale>
        <a:sx n="1" d="1"/>
        <a:sy n="1" d="1"/>
      </p:scale>
      <p:origin x="0" y="0"/>
    </p:cViewPr>
  </p:notesTextViewPr>
  <p:sorterViewPr>
    <p:cViewPr varScale="1">
      <p:scale>
        <a:sx n="1" d="1"/>
        <a:sy n="1" d="1"/>
      </p:scale>
      <p:origin x="0" y="-6060"/>
    </p:cViewPr>
  </p:sorterViewPr>
  <p:notesViewPr>
    <p:cSldViewPr snapToGrid="0">
      <p:cViewPr varScale="1">
        <p:scale>
          <a:sx n="91" d="100"/>
          <a:sy n="91" d="100"/>
        </p:scale>
        <p:origin x="3750" y="84"/>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slide" Target="slides/slide53.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notesMaster" Target="notesMasters/notesMaster1.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DE77D82-51DC-47C9-9A3C-ABC419775398}" type="datetimeFigureOut">
              <a:rPr lang="en-US" smtClean="0"/>
              <a:pPr/>
              <a:t>3/15/2021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8952055-0679-4F11-9844-B02E09680E7A}" type="slidenum">
              <a:rPr lang="en-US" smtClean="0"/>
              <a:pPr/>
              <a:t>‹#›</a:t>
            </a:fld>
            <a:endParaRPr lang="en-US"/>
          </a:p>
        </p:txBody>
      </p:sp>
    </p:spTree>
    <p:extLst>
      <p:ext uri="{BB962C8B-B14F-4D97-AF65-F5344CB8AC3E}">
        <p14:creationId xmlns:p14="http://schemas.microsoft.com/office/powerpoint/2010/main" val="292403892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8952055-0679-4F11-9844-B02E09680E7A}" type="slidenum">
              <a:rPr lang="en-US" smtClean="0"/>
              <a:pPr/>
              <a:t>1</a:t>
            </a:fld>
            <a:endParaRPr lang="en-US"/>
          </a:p>
        </p:txBody>
      </p:sp>
    </p:spTree>
    <p:extLst>
      <p:ext uri="{BB962C8B-B14F-4D97-AF65-F5344CB8AC3E}">
        <p14:creationId xmlns:p14="http://schemas.microsoft.com/office/powerpoint/2010/main" val="240388836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8952055-0679-4F11-9844-B02E09680E7A}" type="slidenum">
              <a:rPr lang="en-US" smtClean="0"/>
              <a:pPr/>
              <a:t>17</a:t>
            </a:fld>
            <a:endParaRPr lang="en-US"/>
          </a:p>
        </p:txBody>
      </p:sp>
    </p:spTree>
    <p:extLst>
      <p:ext uri="{BB962C8B-B14F-4D97-AF65-F5344CB8AC3E}">
        <p14:creationId xmlns:p14="http://schemas.microsoft.com/office/powerpoint/2010/main" val="234550603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is just a slide on a question of efficiency.</a:t>
            </a:r>
          </a:p>
          <a:p>
            <a:endParaRPr lang="en-US" dirty="0"/>
          </a:p>
          <a:p>
            <a:r>
              <a:rPr lang="en-US" dirty="0"/>
              <a:t>Sometimes a delta is MUCH smaller than the versions themselves would be.</a:t>
            </a:r>
          </a:p>
        </p:txBody>
      </p:sp>
      <p:sp>
        <p:nvSpPr>
          <p:cNvPr id="4" name="Slide Number Placeholder 3"/>
          <p:cNvSpPr>
            <a:spLocks noGrp="1"/>
          </p:cNvSpPr>
          <p:nvPr>
            <p:ph type="sldNum" sz="quarter" idx="10"/>
          </p:nvPr>
        </p:nvSpPr>
        <p:spPr/>
        <p:txBody>
          <a:bodyPr/>
          <a:lstStyle/>
          <a:p>
            <a:fld id="{D8952055-0679-4F11-9844-B02E09680E7A}" type="slidenum">
              <a:rPr lang="en-US" smtClean="0"/>
              <a:pPr/>
              <a:t>18</a:t>
            </a:fld>
            <a:endParaRPr lang="en-US"/>
          </a:p>
        </p:txBody>
      </p:sp>
    </p:spTree>
    <p:extLst>
      <p:ext uri="{BB962C8B-B14F-4D97-AF65-F5344CB8AC3E}">
        <p14:creationId xmlns:p14="http://schemas.microsoft.com/office/powerpoint/2010/main" val="15987065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1800">
                <a:solidFill>
                  <a:schemeClr val="tx1">
                    <a:lumMod val="95000"/>
                    <a:lumOff val="5000"/>
                  </a:schemeClr>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lgn="l">
              <a:defRPr/>
            </a:lvl1pPr>
          </a:lstStyle>
          <a:p>
            <a:fld id="{4B5F55E3-E861-4B7B-8DB0-2A9B263F39C2}" type="datetime1">
              <a:rPr lang="en-US" smtClean="0"/>
              <a:t>3/15/2021</a:t>
            </a:fld>
            <a:endParaRPr lang="en-US"/>
          </a:p>
        </p:txBody>
      </p:sp>
      <p:sp>
        <p:nvSpPr>
          <p:cNvPr id="5" name="Footer Placeholder 4"/>
          <p:cNvSpPr>
            <a:spLocks noGrp="1"/>
          </p:cNvSpPr>
          <p:nvPr>
            <p:ph type="ftr" sz="quarter" idx="11"/>
          </p:nvPr>
        </p:nvSpPr>
        <p:spPr/>
        <p:txBody>
          <a:bodyPr/>
          <a:lstStyle/>
          <a:p>
            <a:r>
              <a:rPr lang="en-US"/>
              <a:t>Cornell University CS5412 Spring 2021                                                                        </a:t>
            </a:r>
          </a:p>
        </p:txBody>
      </p:sp>
      <p:sp>
        <p:nvSpPr>
          <p:cNvPr id="6" name="Slide Number Placeholder 5"/>
          <p:cNvSpPr>
            <a:spLocks noGrp="1"/>
          </p:cNvSpPr>
          <p:nvPr>
            <p:ph type="sldNum" sz="quarter" idx="12"/>
          </p:nvPr>
        </p:nvSpPr>
        <p:spPr/>
        <p:txBody>
          <a:bodyPr/>
          <a:lstStyle/>
          <a:p>
            <a:fld id="{26165642-2DC6-4995-8FB3-76453B93C11F}" type="slidenum">
              <a:rPr lang="en-US" smtClean="0"/>
              <a:pPr/>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96828365"/>
      </p:ext>
    </p:extLst>
  </p:cSld>
  <p:clrMapOvr>
    <a:masterClrMapping/>
  </p:clrMapOvr>
  <p:transition advTm="60000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0786871"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3200"/>
            </a:lvl1pPr>
            <a:lvl2pPr>
              <a:defRPr sz="2800"/>
            </a:lvl2pPr>
            <a:lvl3pPr>
              <a:defRPr sz="2000"/>
            </a:lvl3pPr>
            <a:lvl4pPr>
              <a:defRPr sz="2000"/>
            </a:lvl4pPr>
            <a:lvl5pPr>
              <a:defRPr sz="20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726C290-11FF-4656-947E-F8180F99D157}" type="datetime1">
              <a:rPr lang="en-US" smtClean="0"/>
              <a:t>3/15/2021</a:t>
            </a:fld>
            <a:endParaRPr lang="en-US"/>
          </a:p>
        </p:txBody>
      </p:sp>
      <p:sp>
        <p:nvSpPr>
          <p:cNvPr id="5" name="Footer Placeholder 4"/>
          <p:cNvSpPr>
            <a:spLocks noGrp="1"/>
          </p:cNvSpPr>
          <p:nvPr>
            <p:ph type="ftr" sz="quarter" idx="11"/>
          </p:nvPr>
        </p:nvSpPr>
        <p:spPr/>
        <p:txBody>
          <a:bodyPr/>
          <a:lstStyle/>
          <a:p>
            <a:r>
              <a:rPr lang="en-US"/>
              <a:t>Cornell University CS5412 Spring 2021                                                                        </a:t>
            </a:r>
          </a:p>
        </p:txBody>
      </p:sp>
      <p:sp>
        <p:nvSpPr>
          <p:cNvPr id="6" name="Slide Number Placeholder 5"/>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865252012"/>
      </p:ext>
    </p:extLst>
  </p:cSld>
  <p:clrMapOvr>
    <a:masterClrMapping/>
  </p:clrMapOvr>
  <p:transition advTm="600000"/>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78128BE7-CB5D-4490-B6FD-CEE673C38B71}" type="datetime1">
              <a:rPr lang="en-US" smtClean="0"/>
              <a:t>3/15/2021</a:t>
            </a:fld>
            <a:endParaRPr lang="en-US"/>
          </a:p>
        </p:txBody>
      </p:sp>
      <p:sp>
        <p:nvSpPr>
          <p:cNvPr id="5" name="Footer Placeholder 4"/>
          <p:cNvSpPr>
            <a:spLocks noGrp="1"/>
          </p:cNvSpPr>
          <p:nvPr>
            <p:ph type="ftr" sz="quarter" idx="11"/>
          </p:nvPr>
        </p:nvSpPr>
        <p:spPr/>
        <p:txBody>
          <a:bodyPr/>
          <a:lstStyle/>
          <a:p>
            <a:r>
              <a:rPr lang="en-US"/>
              <a:t>Cornell University CS5412 Spring 2021                                                                        </a:t>
            </a:r>
          </a:p>
        </p:txBody>
      </p:sp>
      <p:sp>
        <p:nvSpPr>
          <p:cNvPr id="6" name="Slide Number Placeholder 5"/>
          <p:cNvSpPr>
            <a:spLocks noGrp="1"/>
          </p:cNvSpPr>
          <p:nvPr>
            <p:ph type="sldNum" sz="quarter" idx="12"/>
          </p:nvPr>
        </p:nvSpPr>
        <p:spPr/>
        <p:txBody>
          <a:bodyPr/>
          <a:lstStyle/>
          <a:p>
            <a:fld id="{26165642-2DC6-4995-8FB3-76453B93C11F}" type="slidenum">
              <a:rPr lang="en-US" smtClean="0"/>
              <a:pPr/>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0449907"/>
      </p:ext>
    </p:extLst>
  </p:cSld>
  <p:clrMapOvr>
    <a:masterClrMapping/>
  </p:clrMapOvr>
  <p:transition advTm="600000"/>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02F557A2-D6B8-456F-8528-A763A805120F}" type="datetime1">
              <a:rPr lang="en-US" smtClean="0"/>
              <a:t>3/15/2021</a:t>
            </a:fld>
            <a:endParaRPr lang="en-US"/>
          </a:p>
        </p:txBody>
      </p:sp>
      <p:sp>
        <p:nvSpPr>
          <p:cNvPr id="6" name="Footer Placeholder 5"/>
          <p:cNvSpPr>
            <a:spLocks noGrp="1"/>
          </p:cNvSpPr>
          <p:nvPr>
            <p:ph type="ftr" sz="quarter" idx="11"/>
          </p:nvPr>
        </p:nvSpPr>
        <p:spPr/>
        <p:txBody>
          <a:bodyPr/>
          <a:lstStyle/>
          <a:p>
            <a:r>
              <a:rPr lang="en-US"/>
              <a:t>Cornell University CS5412 Spring 2021                                                                        </a:t>
            </a:r>
          </a:p>
        </p:txBody>
      </p:sp>
      <p:sp>
        <p:nvSpPr>
          <p:cNvPr id="7" name="Slide Number Placeholder 6"/>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1185983118"/>
      </p:ext>
    </p:extLst>
  </p:cSld>
  <p:clrMapOvr>
    <a:masterClrMapping/>
  </p:clrMapOvr>
  <p:transition advTm="600000"/>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Click to 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E2DC68A7-392D-43F1-8082-96DE338A4BC3}" type="datetime1">
              <a:rPr lang="en-US" smtClean="0"/>
              <a:t>3/15/2021</a:t>
            </a:fld>
            <a:endParaRPr lang="en-US"/>
          </a:p>
        </p:txBody>
      </p:sp>
      <p:sp>
        <p:nvSpPr>
          <p:cNvPr id="8" name="Footer Placeholder 7"/>
          <p:cNvSpPr>
            <a:spLocks noGrp="1"/>
          </p:cNvSpPr>
          <p:nvPr>
            <p:ph type="ftr" sz="quarter" idx="11"/>
          </p:nvPr>
        </p:nvSpPr>
        <p:spPr/>
        <p:txBody>
          <a:bodyPr/>
          <a:lstStyle/>
          <a:p>
            <a:r>
              <a:rPr lang="en-US"/>
              <a:t>Cornell University CS5412 Spring 2021                                                                        </a:t>
            </a:r>
          </a:p>
        </p:txBody>
      </p:sp>
      <p:sp>
        <p:nvSpPr>
          <p:cNvPr id="9" name="Slide Number Placeholder 8"/>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368489046"/>
      </p:ext>
    </p:extLst>
  </p:cSld>
  <p:clrMapOvr>
    <a:masterClrMapping/>
  </p:clrMapOvr>
  <p:transition advTm="600000"/>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D0D39C46-F0C1-4DB9-931F-684FFB8D3024}" type="datetime1">
              <a:rPr lang="en-US" smtClean="0"/>
              <a:t>3/15/2021</a:t>
            </a:fld>
            <a:endParaRPr lang="en-US"/>
          </a:p>
        </p:txBody>
      </p:sp>
      <p:sp>
        <p:nvSpPr>
          <p:cNvPr id="4" name="Footer Placeholder 3"/>
          <p:cNvSpPr>
            <a:spLocks noGrp="1"/>
          </p:cNvSpPr>
          <p:nvPr>
            <p:ph type="ftr" sz="quarter" idx="11"/>
          </p:nvPr>
        </p:nvSpPr>
        <p:spPr/>
        <p:txBody>
          <a:bodyPr/>
          <a:lstStyle/>
          <a:p>
            <a:r>
              <a:rPr lang="en-US"/>
              <a:t>Cornell University CS5412 Spring 2021                                                                        </a:t>
            </a:r>
          </a:p>
        </p:txBody>
      </p:sp>
      <p:sp>
        <p:nvSpPr>
          <p:cNvPr id="5" name="Slide Number Placeholder 4"/>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3932649608"/>
      </p:ext>
    </p:extLst>
  </p:cSld>
  <p:clrMapOvr>
    <a:masterClrMapping/>
  </p:clrMapOvr>
  <p:transition advTm="600000"/>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85A6274-6EA2-451B-A615-4134AD87D767}" type="datetime1">
              <a:rPr lang="en-US" smtClean="0"/>
              <a:t>3/15/2021</a:t>
            </a:fld>
            <a:endParaRPr lang="en-US"/>
          </a:p>
        </p:txBody>
      </p:sp>
      <p:sp>
        <p:nvSpPr>
          <p:cNvPr id="3" name="Footer Placeholder 2"/>
          <p:cNvSpPr>
            <a:spLocks noGrp="1"/>
          </p:cNvSpPr>
          <p:nvPr>
            <p:ph type="ftr" sz="quarter" idx="11"/>
          </p:nvPr>
        </p:nvSpPr>
        <p:spPr/>
        <p:txBody>
          <a:bodyPr/>
          <a:lstStyle/>
          <a:p>
            <a:r>
              <a:rPr lang="en-US"/>
              <a:t>Cornell University CS5412 Spring 2021                                                                        </a:t>
            </a:r>
          </a:p>
        </p:txBody>
      </p:sp>
      <p:sp>
        <p:nvSpPr>
          <p:cNvPr id="4" name="Slide Number Placeholder 3"/>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2048321343"/>
      </p:ext>
    </p:extLst>
  </p:cSld>
  <p:clrMapOvr>
    <a:masterClrMapping/>
  </p:clrMapOvr>
  <p:transition advTm="600000"/>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57BD1B00-F613-4399-A18C-4D324F4EC437}" type="datetime1">
              <a:rPr lang="en-US" smtClean="0"/>
              <a:t>3/15/2021</a:t>
            </a:fld>
            <a:endParaRPr lang="en-US"/>
          </a:p>
        </p:txBody>
      </p:sp>
      <p:sp>
        <p:nvSpPr>
          <p:cNvPr id="6" name="Footer Placeholder 5"/>
          <p:cNvSpPr>
            <a:spLocks noGrp="1"/>
          </p:cNvSpPr>
          <p:nvPr>
            <p:ph type="ftr" sz="quarter" idx="11"/>
          </p:nvPr>
        </p:nvSpPr>
        <p:spPr/>
        <p:txBody>
          <a:bodyPr/>
          <a:lstStyle/>
          <a:p>
            <a:r>
              <a:rPr lang="en-US"/>
              <a:t>Cornell University CS5412 Spring 2021                                                                        </a:t>
            </a:r>
          </a:p>
        </p:txBody>
      </p:sp>
      <p:sp>
        <p:nvSpPr>
          <p:cNvPr id="7" name="Slide Number Placeholder 6"/>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1264146353"/>
      </p:ext>
    </p:extLst>
  </p:cSld>
  <p:clrMapOvr>
    <a:masterClrMapping/>
  </p:clrMapOvr>
  <p:transition advTm="600000"/>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DD320E86-EDF4-409F-A0DE-995344561585}" type="datetime1">
              <a:rPr lang="en-US" smtClean="0"/>
              <a:t>3/15/2021</a:t>
            </a:fld>
            <a:endParaRPr lang="en-US"/>
          </a:p>
        </p:txBody>
      </p:sp>
      <p:sp>
        <p:nvSpPr>
          <p:cNvPr id="6" name="Footer Placeholder 5"/>
          <p:cNvSpPr>
            <a:spLocks noGrp="1"/>
          </p:cNvSpPr>
          <p:nvPr>
            <p:ph type="ftr" sz="quarter" idx="11"/>
          </p:nvPr>
        </p:nvSpPr>
        <p:spPr/>
        <p:txBody>
          <a:bodyPr/>
          <a:lstStyle/>
          <a:p>
            <a:r>
              <a:rPr lang="en-US"/>
              <a:t>Cornell University CS5412 Spring 2021                                                                        </a:t>
            </a:r>
          </a:p>
        </p:txBody>
      </p:sp>
      <p:sp>
        <p:nvSpPr>
          <p:cNvPr id="7" name="Slide Number Placeholder 6"/>
          <p:cNvSpPr>
            <a:spLocks noGrp="1"/>
          </p:cNvSpPr>
          <p:nvPr>
            <p:ph type="sldNum" sz="quarter" idx="12"/>
          </p:nvPr>
        </p:nvSpPr>
        <p:spPr/>
        <p:txBody>
          <a:bodyPr/>
          <a:lstStyle/>
          <a:p>
            <a:fld id="{26165642-2DC6-4995-8FB3-76453B93C11F}" type="slidenum">
              <a:rPr lang="en-US" smtClean="0"/>
              <a:pPr/>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83532305"/>
      </p:ext>
    </p:extLst>
  </p:cSld>
  <p:clrMapOvr>
    <a:masterClrMapping/>
  </p:clrMapOvr>
  <p:transition advTm="600000"/>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B33A2F1-9A42-4933-8D41-BB4ED9CF2880}" type="datetime1">
              <a:rPr lang="en-US" smtClean="0"/>
              <a:t>3/15/2021</a:t>
            </a:fld>
            <a:endParaRPr lang="en-US"/>
          </a:p>
        </p:txBody>
      </p:sp>
      <p:sp>
        <p:nvSpPr>
          <p:cNvPr id="5" name="Footer Placeholder 4"/>
          <p:cNvSpPr>
            <a:spLocks noGrp="1"/>
          </p:cNvSpPr>
          <p:nvPr>
            <p:ph type="ftr" sz="quarter" idx="11"/>
          </p:nvPr>
        </p:nvSpPr>
        <p:spPr/>
        <p:txBody>
          <a:bodyPr/>
          <a:lstStyle/>
          <a:p>
            <a:r>
              <a:rPr lang="en-US"/>
              <a:t>Cornell University CS5412 Spring 2021                                                                        </a:t>
            </a:r>
          </a:p>
        </p:txBody>
      </p:sp>
      <p:sp>
        <p:nvSpPr>
          <p:cNvPr id="6" name="Slide Number Placeholder 5"/>
          <p:cNvSpPr>
            <a:spLocks noGrp="1"/>
          </p:cNvSpPr>
          <p:nvPr>
            <p:ph type="sldNum" sz="quarter" idx="12"/>
          </p:nvPr>
        </p:nvSpPr>
        <p:spPr/>
        <p:txBody>
          <a:bodyPr/>
          <a:lstStyle/>
          <a:p>
            <a:fld id="{26165642-2DC6-4995-8FB3-76453B93C11F}" type="slidenum">
              <a:rPr lang="en-US" smtClean="0"/>
              <a:pPr/>
              <a:t>‹#›</a:t>
            </a:fld>
            <a:endParaRPr lang="en-US"/>
          </a:p>
        </p:txBody>
      </p:sp>
    </p:spTree>
    <p:extLst>
      <p:ext uri="{BB962C8B-B14F-4D97-AF65-F5344CB8AC3E}">
        <p14:creationId xmlns:p14="http://schemas.microsoft.com/office/powerpoint/2010/main" val="858369842"/>
      </p:ext>
    </p:extLst>
  </p:cSld>
  <p:clrMapOvr>
    <a:masterClrMapping/>
  </p:clrMapOvr>
  <p:transition advTm="600000"/>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3760E18-F273-498E-9A99-01923DECE538}" type="datetime1">
              <a:rPr lang="en-US" smtClean="0"/>
              <a:t>3/15/2021</a:t>
            </a:fld>
            <a:endParaRPr lang="en-US"/>
          </a:p>
        </p:txBody>
      </p:sp>
      <p:sp>
        <p:nvSpPr>
          <p:cNvPr id="5" name="Footer Placeholder 4"/>
          <p:cNvSpPr>
            <a:spLocks noGrp="1"/>
          </p:cNvSpPr>
          <p:nvPr>
            <p:ph type="ftr" sz="quarter" idx="11"/>
          </p:nvPr>
        </p:nvSpPr>
        <p:spPr/>
        <p:txBody>
          <a:bodyPr/>
          <a:lstStyle/>
          <a:p>
            <a:r>
              <a:rPr lang="en-US"/>
              <a:t>Cornell University CS5412 Spring 2021                                                                        </a:t>
            </a:r>
          </a:p>
        </p:txBody>
      </p:sp>
      <p:sp>
        <p:nvSpPr>
          <p:cNvPr id="6" name="Slide Number Placeholder 5"/>
          <p:cNvSpPr>
            <a:spLocks noGrp="1"/>
          </p:cNvSpPr>
          <p:nvPr>
            <p:ph type="sldNum" sz="quarter" idx="12"/>
          </p:nvPr>
        </p:nvSpPr>
        <p:spPr/>
        <p:txBody>
          <a:bodyPr/>
          <a:lstStyle/>
          <a:p>
            <a:fld id="{26165642-2DC6-4995-8FB3-76453B93C11F}" type="slidenum">
              <a:rPr lang="en-US" smtClean="0"/>
              <a:pPr/>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36477868"/>
      </p:ext>
    </p:extLst>
  </p:cSld>
  <p:clrMapOvr>
    <a:masterClrMapping/>
  </p:clrMapOvr>
  <p:transition advTm="60000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7E79CDB1-A258-48D3-B0F0-72964E1BD293}" type="datetime1">
              <a:rPr lang="en-US" smtClean="0"/>
              <a:t>3/15/2021</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Cornell University CS5412 Spring 2021                                                                        </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26165642-2DC6-4995-8FB3-76453B93C11F}" type="slidenum">
              <a:rPr lang="en-US" smtClean="0"/>
              <a:pPr/>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42132251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advTm="600000"/>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png"/><Relationship Id="rId1" Type="http://schemas.openxmlformats.org/officeDocument/2006/relationships/slideLayout" Target="../slideLayouts/slideLayout2.xml"/><Relationship Id="rId4" Type="http://schemas.openxmlformats.org/officeDocument/2006/relationships/image" Target="../media/image9.jpe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6.xml"/><Relationship Id="rId5" Type="http://schemas.openxmlformats.org/officeDocument/2006/relationships/image" Target="../media/image14.png"/><Relationship Id="rId4" Type="http://schemas.openxmlformats.org/officeDocument/2006/relationships/image" Target="../media/image2.png"/></Relationships>
</file>

<file path=ppt/slides/_rels/slide2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slideLayout" Target="../slideLayouts/slideLayout6.xml"/><Relationship Id="rId1" Type="http://schemas.openxmlformats.org/officeDocument/2006/relationships/tags" Target="../tags/tag1.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17.gif"/><Relationship Id="rId2" Type="http://schemas.openxmlformats.org/officeDocument/2006/relationships/image" Target="../media/image16.gif"/><Relationship Id="rId1" Type="http://schemas.openxmlformats.org/officeDocument/2006/relationships/slideLayout" Target="../slideLayouts/slideLayout2.xml"/><Relationship Id="rId4" Type="http://schemas.openxmlformats.org/officeDocument/2006/relationships/image" Target="../media/image18.gif"/></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2.xml"/><Relationship Id="rId5" Type="http://schemas.openxmlformats.org/officeDocument/2006/relationships/image" Target="../media/image22.png"/><Relationship Id="rId4" Type="http://schemas.openxmlformats.org/officeDocument/2006/relationships/image" Target="../media/image21.svg"/></Relationships>
</file>

<file path=ppt/slides/_rels/slide3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2.xml"/><Relationship Id="rId5" Type="http://schemas.openxmlformats.org/officeDocument/2006/relationships/image" Target="../media/image22.png"/><Relationship Id="rId4" Type="http://schemas.openxmlformats.org/officeDocument/2006/relationships/image" Target="../media/image21.svg"/></Relationships>
</file>

<file path=ppt/slides/_rels/slide36.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2.xml"/><Relationship Id="rId4" Type="http://schemas.openxmlformats.org/officeDocument/2006/relationships/image" Target="../media/image2.png"/></Relationships>
</file>

<file path=ppt/slides/_rels/slide48.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24.png"/><Relationship Id="rId1" Type="http://schemas.openxmlformats.org/officeDocument/2006/relationships/slideLayout" Target="../slideLayouts/slideLayout2.xml"/><Relationship Id="rId5" Type="http://schemas.openxmlformats.org/officeDocument/2006/relationships/image" Target="../media/image26.png"/><Relationship Id="rId4" Type="http://schemas.openxmlformats.org/officeDocument/2006/relationships/image" Target="../media/image25.png"/></Relationships>
</file>

<file path=ppt/slides/_rels/slide49.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19.png"/><Relationship Id="rId1" Type="http://schemas.openxmlformats.org/officeDocument/2006/relationships/slideLayout" Target="../slideLayouts/slideLayout6.xml"/><Relationship Id="rId5" Type="http://schemas.openxmlformats.org/officeDocument/2006/relationships/image" Target="../media/image30.png"/><Relationship Id="rId4" Type="http://schemas.openxmlformats.org/officeDocument/2006/relationships/image" Target="../media/image29.png"/></Relationships>
</file>

<file path=ppt/slides/_rels/slide52.xml.rels><?xml version="1.0" encoding="UTF-8" standalone="yes"?>
<Relationships xmlns="http://schemas.openxmlformats.org/package/2006/relationships"><Relationship Id="rId8" Type="http://schemas.openxmlformats.org/officeDocument/2006/relationships/image" Target="../media/image35.jpeg"/><Relationship Id="rId13" Type="http://schemas.openxmlformats.org/officeDocument/2006/relationships/image" Target="../media/image40.svg"/><Relationship Id="rId3" Type="http://schemas.openxmlformats.org/officeDocument/2006/relationships/image" Target="../media/image32.tiff"/><Relationship Id="rId7" Type="http://schemas.openxmlformats.org/officeDocument/2006/relationships/image" Target="../media/image21.svg"/><Relationship Id="rId12" Type="http://schemas.openxmlformats.org/officeDocument/2006/relationships/image" Target="../media/image39.png"/><Relationship Id="rId17" Type="http://schemas.openxmlformats.org/officeDocument/2006/relationships/image" Target="../media/image19.png"/><Relationship Id="rId2" Type="http://schemas.openxmlformats.org/officeDocument/2006/relationships/image" Target="../media/image31.png"/><Relationship Id="rId16" Type="http://schemas.openxmlformats.org/officeDocument/2006/relationships/image" Target="../media/image43.png"/><Relationship Id="rId1" Type="http://schemas.openxmlformats.org/officeDocument/2006/relationships/slideLayout" Target="../slideLayouts/slideLayout7.xml"/><Relationship Id="rId6" Type="http://schemas.openxmlformats.org/officeDocument/2006/relationships/image" Target="../media/image20.png"/><Relationship Id="rId11" Type="http://schemas.openxmlformats.org/officeDocument/2006/relationships/image" Target="../media/image38.png"/><Relationship Id="rId5" Type="http://schemas.openxmlformats.org/officeDocument/2006/relationships/image" Target="../media/image34.jpeg"/><Relationship Id="rId15" Type="http://schemas.openxmlformats.org/officeDocument/2006/relationships/image" Target="../media/image42.png"/><Relationship Id="rId10" Type="http://schemas.openxmlformats.org/officeDocument/2006/relationships/image" Target="../media/image37.png"/><Relationship Id="rId4" Type="http://schemas.openxmlformats.org/officeDocument/2006/relationships/image" Target="../media/image33.png"/><Relationship Id="rId9" Type="http://schemas.openxmlformats.org/officeDocument/2006/relationships/image" Target="../media/image36.png"/><Relationship Id="rId14" Type="http://schemas.openxmlformats.org/officeDocument/2006/relationships/image" Target="../media/image41.png"/></Relationships>
</file>

<file path=ppt/slides/_rels/slide53.xml.rels><?xml version="1.0" encoding="UTF-8" standalone="yes"?>
<Relationships xmlns="http://schemas.openxmlformats.org/package/2006/relationships"><Relationship Id="rId8" Type="http://schemas.openxmlformats.org/officeDocument/2006/relationships/image" Target="../media/image35.jpeg"/><Relationship Id="rId13" Type="http://schemas.openxmlformats.org/officeDocument/2006/relationships/image" Target="../media/image39.png"/><Relationship Id="rId3" Type="http://schemas.openxmlformats.org/officeDocument/2006/relationships/image" Target="../media/image31.png"/><Relationship Id="rId7" Type="http://schemas.openxmlformats.org/officeDocument/2006/relationships/image" Target="../media/image21.svg"/><Relationship Id="rId12" Type="http://schemas.openxmlformats.org/officeDocument/2006/relationships/image" Target="../media/image44.png"/><Relationship Id="rId17" Type="http://schemas.openxmlformats.org/officeDocument/2006/relationships/image" Target="../media/image19.png"/><Relationship Id="rId2" Type="http://schemas.openxmlformats.org/officeDocument/2006/relationships/image" Target="../media/image32.tiff"/><Relationship Id="rId16" Type="http://schemas.openxmlformats.org/officeDocument/2006/relationships/image" Target="../media/image46.png"/><Relationship Id="rId1" Type="http://schemas.openxmlformats.org/officeDocument/2006/relationships/slideLayout" Target="../slideLayouts/slideLayout7.xml"/><Relationship Id="rId6" Type="http://schemas.openxmlformats.org/officeDocument/2006/relationships/image" Target="../media/image20.png"/><Relationship Id="rId11" Type="http://schemas.openxmlformats.org/officeDocument/2006/relationships/image" Target="../media/image38.png"/><Relationship Id="rId5" Type="http://schemas.openxmlformats.org/officeDocument/2006/relationships/image" Target="../media/image34.jpeg"/><Relationship Id="rId15" Type="http://schemas.openxmlformats.org/officeDocument/2006/relationships/image" Target="../media/image45.png"/><Relationship Id="rId10" Type="http://schemas.openxmlformats.org/officeDocument/2006/relationships/image" Target="../media/image37.png"/><Relationship Id="rId4" Type="http://schemas.openxmlformats.org/officeDocument/2006/relationships/image" Target="../media/image33.png"/><Relationship Id="rId9" Type="http://schemas.openxmlformats.org/officeDocument/2006/relationships/image" Target="../media/image36.png"/><Relationship Id="rId14" Type="http://schemas.openxmlformats.org/officeDocument/2006/relationships/image" Target="../media/image40.svg"/></Relationships>
</file>

<file path=ppt/slides/_rels/slide54.xml.rels><?xml version="1.0" encoding="UTF-8" standalone="yes"?>
<Relationships xmlns="http://schemas.openxmlformats.org/package/2006/relationships"><Relationship Id="rId8" Type="http://schemas.openxmlformats.org/officeDocument/2006/relationships/image" Target="../media/image52.png"/><Relationship Id="rId3" Type="http://schemas.openxmlformats.org/officeDocument/2006/relationships/image" Target="../media/image47.png"/><Relationship Id="rId7" Type="http://schemas.openxmlformats.org/officeDocument/2006/relationships/image" Target="../media/image51.png"/><Relationship Id="rId2" Type="http://schemas.openxmlformats.org/officeDocument/2006/relationships/image" Target="../media/image6.png"/><Relationship Id="rId1" Type="http://schemas.openxmlformats.org/officeDocument/2006/relationships/slideLayout" Target="../slideLayouts/slideLayout6.xml"/><Relationship Id="rId6" Type="http://schemas.openxmlformats.org/officeDocument/2006/relationships/image" Target="../media/image50.png"/><Relationship Id="rId11" Type="http://schemas.openxmlformats.org/officeDocument/2006/relationships/image" Target="../media/image55.jpeg"/><Relationship Id="rId5" Type="http://schemas.openxmlformats.org/officeDocument/2006/relationships/image" Target="../media/image49.png"/><Relationship Id="rId10" Type="http://schemas.openxmlformats.org/officeDocument/2006/relationships/image" Target="../media/image54.png"/><Relationship Id="rId4" Type="http://schemas.openxmlformats.org/officeDocument/2006/relationships/image" Target="../media/image48.jpg"/><Relationship Id="rId9" Type="http://schemas.openxmlformats.org/officeDocument/2006/relationships/image" Target="../media/image5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83127" y="5284693"/>
            <a:ext cx="8146473" cy="1138483"/>
          </a:xfrm>
        </p:spPr>
        <p:txBody>
          <a:bodyPr>
            <a:noAutofit/>
          </a:bodyPr>
          <a:lstStyle/>
          <a:p>
            <a:r>
              <a:rPr lang="en-US" sz="4800" b="1" dirty="0">
                <a:solidFill>
                  <a:srgbClr val="C00000"/>
                </a:solidFill>
              </a:rPr>
              <a:t>Dealing with Real-Time Data in the IoT Cloud</a:t>
            </a:r>
            <a:endParaRPr lang="en-US" sz="3600" b="1" dirty="0">
              <a:solidFill>
                <a:srgbClr val="C00000"/>
              </a:solidFill>
            </a:endParaRPr>
          </a:p>
        </p:txBody>
      </p:sp>
      <p:sp>
        <p:nvSpPr>
          <p:cNvPr id="3" name="Subtitle 2"/>
          <p:cNvSpPr>
            <a:spLocks noGrp="1"/>
          </p:cNvSpPr>
          <p:nvPr>
            <p:ph type="subTitle" idx="1"/>
          </p:nvPr>
        </p:nvSpPr>
        <p:spPr/>
        <p:txBody>
          <a:bodyPr>
            <a:normAutofit/>
          </a:bodyPr>
          <a:lstStyle/>
          <a:p>
            <a:r>
              <a:rPr lang="en-US" sz="2400" b="1" dirty="0">
                <a:solidFill>
                  <a:srgbClr val="C00000"/>
                </a:solidFill>
              </a:rPr>
              <a:t>Ken Birman</a:t>
            </a:r>
          </a:p>
          <a:p>
            <a:r>
              <a:rPr lang="en-US" sz="2400" b="1" dirty="0">
                <a:solidFill>
                  <a:srgbClr val="C00000"/>
                </a:solidFill>
              </a:rPr>
              <a:t>CS5412 Spring 2021</a:t>
            </a:r>
            <a:br>
              <a:rPr lang="en-US" sz="2400" b="1" dirty="0">
                <a:solidFill>
                  <a:srgbClr val="C00000"/>
                </a:solidFill>
              </a:rPr>
            </a:br>
            <a:r>
              <a:rPr lang="en-US" sz="2400" b="1" dirty="0">
                <a:solidFill>
                  <a:srgbClr val="C00000"/>
                </a:solidFill>
              </a:rPr>
              <a:t>Lecture 10</a:t>
            </a:r>
          </a:p>
        </p:txBody>
      </p:sp>
      <p:sp>
        <p:nvSpPr>
          <p:cNvPr id="4" name="Slide Number Placeholder 3"/>
          <p:cNvSpPr>
            <a:spLocks noGrp="1"/>
          </p:cNvSpPr>
          <p:nvPr>
            <p:ph type="sldNum" sz="quarter" idx="12"/>
          </p:nvPr>
        </p:nvSpPr>
        <p:spPr/>
        <p:txBody>
          <a:bodyPr/>
          <a:lstStyle/>
          <a:p>
            <a:fld id="{26165642-2DC6-4995-8FB3-76453B93C11F}" type="slidenum">
              <a:rPr lang="en-US" smtClean="0"/>
              <a:pPr/>
              <a:t>1</a:t>
            </a:fld>
            <a:endParaRPr lang="en-US"/>
          </a:p>
        </p:txBody>
      </p:sp>
      <p:sp>
        <p:nvSpPr>
          <p:cNvPr id="5" name="Footer Placeholder 4">
            <a:extLst>
              <a:ext uri="{FF2B5EF4-FFF2-40B4-BE49-F238E27FC236}">
                <a16:creationId xmlns:a16="http://schemas.microsoft.com/office/drawing/2014/main" id="{D6DCCB23-3DD7-469F-802C-77655C0B82DC}"/>
              </a:ext>
            </a:extLst>
          </p:cNvPr>
          <p:cNvSpPr>
            <a:spLocks noGrp="1"/>
          </p:cNvSpPr>
          <p:nvPr>
            <p:ph type="ftr" sz="quarter" idx="11"/>
          </p:nvPr>
        </p:nvSpPr>
        <p:spPr/>
        <p:txBody>
          <a:bodyPr/>
          <a:lstStyle/>
          <a:p>
            <a:r>
              <a:rPr lang="en-US"/>
              <a:t>Cornell University CS5412 Spring 2021                                                                        </a:t>
            </a:r>
          </a:p>
        </p:txBody>
      </p:sp>
    </p:spTree>
    <p:extLst>
      <p:ext uri="{BB962C8B-B14F-4D97-AF65-F5344CB8AC3E}">
        <p14:creationId xmlns:p14="http://schemas.microsoft.com/office/powerpoint/2010/main" val="2874290283"/>
      </p:ext>
    </p:extLst>
  </p:cSld>
  <p:clrMapOvr>
    <a:masterClrMapping/>
  </p:clrMapOvr>
  <p:transition advTm="600000"/>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CD991642-059B-494D-866E-26E3C00FC127}"/>
              </a:ext>
            </a:extLst>
          </p:cNvPr>
          <p:cNvPicPr>
            <a:picLocks noChangeAspect="1"/>
          </p:cNvPicPr>
          <p:nvPr/>
        </p:nvPicPr>
        <p:blipFill rotWithShape="1">
          <a:blip r:embed="rId2"/>
          <a:srcRect l="21177"/>
          <a:stretch/>
        </p:blipFill>
        <p:spPr>
          <a:xfrm>
            <a:off x="5992303" y="3137712"/>
            <a:ext cx="3526056" cy="2587217"/>
          </a:xfrm>
          <a:prstGeom prst="rect">
            <a:avLst/>
          </a:prstGeom>
        </p:spPr>
      </p:pic>
      <p:sp>
        <p:nvSpPr>
          <p:cNvPr id="2" name="Title 1">
            <a:extLst>
              <a:ext uri="{FF2B5EF4-FFF2-40B4-BE49-F238E27FC236}">
                <a16:creationId xmlns:a16="http://schemas.microsoft.com/office/drawing/2014/main" id="{7490A8FE-E52F-4E22-BEAD-1A693F6A4DA6}"/>
              </a:ext>
            </a:extLst>
          </p:cNvPr>
          <p:cNvSpPr>
            <a:spLocks noGrp="1"/>
          </p:cNvSpPr>
          <p:nvPr>
            <p:ph type="title"/>
          </p:nvPr>
        </p:nvSpPr>
        <p:spPr/>
        <p:txBody>
          <a:bodyPr>
            <a:normAutofit fontScale="90000"/>
          </a:bodyPr>
          <a:lstStyle/>
          <a:p>
            <a:r>
              <a:rPr lang="en-US" dirty="0"/>
              <a:t>The world is generating a new wave of IoT/ML pipelines… there are many use cases</a:t>
            </a:r>
          </a:p>
        </p:txBody>
      </p:sp>
      <p:sp>
        <p:nvSpPr>
          <p:cNvPr id="3" name="Content Placeholder 2">
            <a:extLst>
              <a:ext uri="{FF2B5EF4-FFF2-40B4-BE49-F238E27FC236}">
                <a16:creationId xmlns:a16="http://schemas.microsoft.com/office/drawing/2014/main" id="{EC424971-2D20-4206-A492-AEC9291D900A}"/>
              </a:ext>
            </a:extLst>
          </p:cNvPr>
          <p:cNvSpPr>
            <a:spLocks noGrp="1"/>
          </p:cNvSpPr>
          <p:nvPr>
            <p:ph idx="1"/>
          </p:nvPr>
        </p:nvSpPr>
        <p:spPr/>
        <p:txBody>
          <a:bodyPr/>
          <a:lstStyle/>
          <a:p>
            <a:r>
              <a:rPr lang="en-US" dirty="0"/>
              <a:t>Satellite Images              AI/ML Layer                  Smart Queries</a:t>
            </a:r>
          </a:p>
        </p:txBody>
      </p:sp>
      <p:sp>
        <p:nvSpPr>
          <p:cNvPr id="4" name="Footer Placeholder 3">
            <a:extLst>
              <a:ext uri="{FF2B5EF4-FFF2-40B4-BE49-F238E27FC236}">
                <a16:creationId xmlns:a16="http://schemas.microsoft.com/office/drawing/2014/main" id="{328937C9-24BF-48E9-A58E-583A7E12F1BF}"/>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7264BED2-B7F3-4933-8EE0-17A81E5F7BF1}"/>
              </a:ext>
            </a:extLst>
          </p:cNvPr>
          <p:cNvSpPr>
            <a:spLocks noGrp="1"/>
          </p:cNvSpPr>
          <p:nvPr>
            <p:ph type="sldNum" sz="quarter" idx="12"/>
          </p:nvPr>
        </p:nvSpPr>
        <p:spPr/>
        <p:txBody>
          <a:bodyPr/>
          <a:lstStyle/>
          <a:p>
            <a:fld id="{26165642-2DC6-4995-8FB3-76453B93C11F}" type="slidenum">
              <a:rPr lang="en-US" smtClean="0"/>
              <a:pPr/>
              <a:t>2</a:t>
            </a:fld>
            <a:endParaRPr lang="en-US"/>
          </a:p>
        </p:txBody>
      </p:sp>
      <p:pic>
        <p:nvPicPr>
          <p:cNvPr id="7" name="Picture 6">
            <a:extLst>
              <a:ext uri="{FF2B5EF4-FFF2-40B4-BE49-F238E27FC236}">
                <a16:creationId xmlns:a16="http://schemas.microsoft.com/office/drawing/2014/main" id="{2095E10B-C560-48A7-BB55-8A68EEF8A5A3}"/>
              </a:ext>
            </a:extLst>
          </p:cNvPr>
          <p:cNvPicPr>
            <a:picLocks noChangeAspect="1"/>
          </p:cNvPicPr>
          <p:nvPr/>
        </p:nvPicPr>
        <p:blipFill>
          <a:blip r:embed="rId3"/>
          <a:stretch>
            <a:fillRect/>
          </a:stretch>
        </p:blipFill>
        <p:spPr>
          <a:xfrm>
            <a:off x="814939" y="3489890"/>
            <a:ext cx="3928728" cy="2064117"/>
          </a:xfrm>
          <a:prstGeom prst="rect">
            <a:avLst/>
          </a:prstGeom>
        </p:spPr>
      </p:pic>
      <p:pic>
        <p:nvPicPr>
          <p:cNvPr id="6" name="Picture 5">
            <a:extLst>
              <a:ext uri="{FF2B5EF4-FFF2-40B4-BE49-F238E27FC236}">
                <a16:creationId xmlns:a16="http://schemas.microsoft.com/office/drawing/2014/main" id="{55758198-2807-417B-A287-EE04B7B11FD2}"/>
              </a:ext>
            </a:extLst>
          </p:cNvPr>
          <p:cNvPicPr>
            <a:picLocks noChangeAspect="1"/>
          </p:cNvPicPr>
          <p:nvPr/>
        </p:nvPicPr>
        <p:blipFill>
          <a:blip r:embed="rId4"/>
          <a:stretch>
            <a:fillRect/>
          </a:stretch>
        </p:blipFill>
        <p:spPr>
          <a:xfrm>
            <a:off x="2659042" y="4694813"/>
            <a:ext cx="3526055" cy="1695219"/>
          </a:xfrm>
          <a:prstGeom prst="rect">
            <a:avLst/>
          </a:prstGeom>
        </p:spPr>
      </p:pic>
      <p:sp>
        <p:nvSpPr>
          <p:cNvPr id="8" name="Arrow: Right 7">
            <a:extLst>
              <a:ext uri="{FF2B5EF4-FFF2-40B4-BE49-F238E27FC236}">
                <a16:creationId xmlns:a16="http://schemas.microsoft.com/office/drawing/2014/main" id="{5E4C841A-87D4-4039-981C-3465836396E8}"/>
              </a:ext>
            </a:extLst>
          </p:cNvPr>
          <p:cNvSpPr/>
          <p:nvPr/>
        </p:nvSpPr>
        <p:spPr>
          <a:xfrm>
            <a:off x="5439154" y="4189005"/>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Arrow: Right 9">
            <a:extLst>
              <a:ext uri="{FF2B5EF4-FFF2-40B4-BE49-F238E27FC236}">
                <a16:creationId xmlns:a16="http://schemas.microsoft.com/office/drawing/2014/main" id="{DA8A5B75-2837-4718-9BFE-BBDFB2E81C80}"/>
              </a:ext>
            </a:extLst>
          </p:cNvPr>
          <p:cNvSpPr/>
          <p:nvPr/>
        </p:nvSpPr>
        <p:spPr>
          <a:xfrm>
            <a:off x="9030422" y="4163769"/>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Picture 10">
            <a:extLst>
              <a:ext uri="{FF2B5EF4-FFF2-40B4-BE49-F238E27FC236}">
                <a16:creationId xmlns:a16="http://schemas.microsoft.com/office/drawing/2014/main" id="{344556B6-8507-461F-B5D4-391D4352F725}"/>
              </a:ext>
            </a:extLst>
          </p:cNvPr>
          <p:cNvPicPr>
            <a:picLocks noChangeAspect="1"/>
          </p:cNvPicPr>
          <p:nvPr/>
        </p:nvPicPr>
        <p:blipFill>
          <a:blip r:embed="rId5"/>
          <a:stretch>
            <a:fillRect/>
          </a:stretch>
        </p:blipFill>
        <p:spPr>
          <a:xfrm flipH="1">
            <a:off x="10080505" y="3639963"/>
            <a:ext cx="1753911" cy="1315433"/>
          </a:xfrm>
          <a:prstGeom prst="rect">
            <a:avLst/>
          </a:prstGeom>
        </p:spPr>
      </p:pic>
      <p:sp>
        <p:nvSpPr>
          <p:cNvPr id="12" name="TextBox 11">
            <a:extLst>
              <a:ext uri="{FF2B5EF4-FFF2-40B4-BE49-F238E27FC236}">
                <a16:creationId xmlns:a16="http://schemas.microsoft.com/office/drawing/2014/main" id="{F0870E9F-181B-4968-A611-F3A3E404537E}"/>
              </a:ext>
            </a:extLst>
          </p:cNvPr>
          <p:cNvSpPr txBox="1"/>
          <p:nvPr/>
        </p:nvSpPr>
        <p:spPr>
          <a:xfrm>
            <a:off x="9991980" y="5135991"/>
            <a:ext cx="2176121" cy="923330"/>
          </a:xfrm>
          <a:prstGeom prst="rect">
            <a:avLst/>
          </a:prstGeom>
          <a:noFill/>
        </p:spPr>
        <p:txBody>
          <a:bodyPr wrap="square" rtlCol="0">
            <a:spAutoFit/>
          </a:bodyPr>
          <a:lstStyle/>
          <a:p>
            <a:pPr algn="ctr"/>
            <a:r>
              <a:rPr lang="en-US" b="1" dirty="0"/>
              <a:t>“Which farms will be at risk of wheat blight in 2021?”</a:t>
            </a:r>
          </a:p>
        </p:txBody>
      </p:sp>
    </p:spTree>
    <p:extLst>
      <p:ext uri="{BB962C8B-B14F-4D97-AF65-F5344CB8AC3E}">
        <p14:creationId xmlns:p14="http://schemas.microsoft.com/office/powerpoint/2010/main" val="2001643190"/>
      </p:ext>
    </p:extLst>
  </p:cSld>
  <p:clrMapOvr>
    <a:masterClrMapping/>
  </p:clrMapOvr>
  <p:transition advTm="600000"/>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AD0F22-17C7-4C5A-B2D1-B8385005FB4D}"/>
              </a:ext>
            </a:extLst>
          </p:cNvPr>
          <p:cNvSpPr>
            <a:spLocks noGrp="1"/>
          </p:cNvSpPr>
          <p:nvPr>
            <p:ph type="title"/>
          </p:nvPr>
        </p:nvSpPr>
        <p:spPr/>
        <p:txBody>
          <a:bodyPr/>
          <a:lstStyle/>
          <a:p>
            <a:r>
              <a:rPr lang="en-US" dirty="0"/>
              <a:t>Many of these uses involve real-time data streams</a:t>
            </a:r>
          </a:p>
        </p:txBody>
      </p:sp>
      <p:sp>
        <p:nvSpPr>
          <p:cNvPr id="3" name="Content Placeholder 2">
            <a:extLst>
              <a:ext uri="{FF2B5EF4-FFF2-40B4-BE49-F238E27FC236}">
                <a16:creationId xmlns:a16="http://schemas.microsoft.com/office/drawing/2014/main" id="{DB5585D2-2073-41CF-975F-83EC349762C3}"/>
              </a:ext>
            </a:extLst>
          </p:cNvPr>
          <p:cNvSpPr>
            <a:spLocks noGrp="1"/>
          </p:cNvSpPr>
          <p:nvPr>
            <p:ph idx="1"/>
          </p:nvPr>
        </p:nvSpPr>
        <p:spPr/>
        <p:txBody>
          <a:bodyPr/>
          <a:lstStyle/>
          <a:p>
            <a:r>
              <a:rPr lang="en-US" dirty="0"/>
              <a:t>The data itself has GPS timestamps, accurate to a few </a:t>
            </a:r>
            <a:r>
              <a:rPr lang="en-US" dirty="0" err="1"/>
              <a:t>ms</a:t>
            </a:r>
            <a:endParaRPr lang="en-US" dirty="0"/>
          </a:p>
          <a:p>
            <a:endParaRPr lang="en-US" dirty="0"/>
          </a:p>
          <a:p>
            <a:r>
              <a:rPr lang="en-US" dirty="0"/>
              <a:t>We may need to quickly recognize important events or patterns: like doing AI under time pressure, so that we can react quickly.</a:t>
            </a:r>
          </a:p>
          <a:p>
            <a:endParaRPr lang="en-US" dirty="0"/>
          </a:p>
          <a:p>
            <a:r>
              <a:rPr lang="en-US" dirty="0"/>
              <a:t>Consistency matters: We saw how easy it would be to be fooled by data staleness or timing issues introduced by the platform.</a:t>
            </a:r>
          </a:p>
        </p:txBody>
      </p:sp>
      <p:sp>
        <p:nvSpPr>
          <p:cNvPr id="4" name="Footer Placeholder 3">
            <a:extLst>
              <a:ext uri="{FF2B5EF4-FFF2-40B4-BE49-F238E27FC236}">
                <a16:creationId xmlns:a16="http://schemas.microsoft.com/office/drawing/2014/main" id="{783DED62-3AC6-48B3-ABFF-EDA08A22EA88}"/>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C5769FC8-AEE8-439F-9BB4-61F108BA6A15}"/>
              </a:ext>
            </a:extLst>
          </p:cNvPr>
          <p:cNvSpPr>
            <a:spLocks noGrp="1"/>
          </p:cNvSpPr>
          <p:nvPr>
            <p:ph type="sldNum" sz="quarter" idx="12"/>
          </p:nvPr>
        </p:nvSpPr>
        <p:spPr/>
        <p:txBody>
          <a:bodyPr/>
          <a:lstStyle/>
          <a:p>
            <a:fld id="{26165642-2DC6-4995-8FB3-76453B93C11F}" type="slidenum">
              <a:rPr lang="en-US" smtClean="0"/>
              <a:pPr/>
              <a:t>3</a:t>
            </a:fld>
            <a:endParaRPr lang="en-US"/>
          </a:p>
        </p:txBody>
      </p:sp>
    </p:spTree>
    <p:extLst>
      <p:ext uri="{BB962C8B-B14F-4D97-AF65-F5344CB8AC3E}">
        <p14:creationId xmlns:p14="http://schemas.microsoft.com/office/powerpoint/2010/main" val="424762326"/>
      </p:ext>
    </p:extLst>
  </p:cSld>
  <p:clrMapOvr>
    <a:masterClrMapping/>
  </p:clrMapOvr>
  <p:transition advTm="600000"/>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5C18E5-E056-486B-B318-74A4E537E578}"/>
              </a:ext>
            </a:extLst>
          </p:cNvPr>
          <p:cNvSpPr>
            <a:spLocks noGrp="1"/>
          </p:cNvSpPr>
          <p:nvPr>
            <p:ph type="title"/>
          </p:nvPr>
        </p:nvSpPr>
        <p:spPr/>
        <p:txBody>
          <a:bodyPr/>
          <a:lstStyle/>
          <a:p>
            <a:r>
              <a:rPr lang="en-US" u="sng" dirty="0"/>
              <a:t>Distributed</a:t>
            </a:r>
            <a:r>
              <a:rPr lang="en-US" dirty="0"/>
              <a:t> AI</a:t>
            </a:r>
          </a:p>
        </p:txBody>
      </p:sp>
      <p:sp>
        <p:nvSpPr>
          <p:cNvPr id="3" name="Content Placeholder 2">
            <a:extLst>
              <a:ext uri="{FF2B5EF4-FFF2-40B4-BE49-F238E27FC236}">
                <a16:creationId xmlns:a16="http://schemas.microsoft.com/office/drawing/2014/main" id="{46D3EDA1-0CB6-4CE2-BFA1-B0018242AB93}"/>
              </a:ext>
            </a:extLst>
          </p:cNvPr>
          <p:cNvSpPr>
            <a:spLocks noGrp="1"/>
          </p:cNvSpPr>
          <p:nvPr>
            <p:ph idx="1"/>
          </p:nvPr>
        </p:nvSpPr>
        <p:spPr>
          <a:xfrm>
            <a:off x="643125" y="2807368"/>
            <a:ext cx="11452622" cy="3572194"/>
          </a:xfrm>
        </p:spPr>
        <p:txBody>
          <a:bodyPr>
            <a:normAutofit/>
          </a:bodyPr>
          <a:lstStyle/>
          <a:p>
            <a:r>
              <a:rPr lang="en-US" dirty="0"/>
              <a:t>Increasingly seen in robotics, smart homes, 5G, digital twin scenarios.</a:t>
            </a:r>
          </a:p>
          <a:p>
            <a:pPr>
              <a:buFont typeface="Wingdings" panose="05000000000000000000" pitchFamily="2" charset="2"/>
              <a:buChar char="Ø"/>
            </a:pPr>
            <a:r>
              <a:rPr lang="en-US" dirty="0"/>
              <a:t> The application is a </a:t>
            </a:r>
            <a:r>
              <a:rPr lang="en-US" u="sng" dirty="0"/>
              <a:t>graphical</a:t>
            </a:r>
            <a:r>
              <a:rPr lang="en-US" dirty="0"/>
              <a:t> </a:t>
            </a:r>
            <a:r>
              <a:rPr lang="en-US" u="sng" dirty="0"/>
              <a:t>collection</a:t>
            </a:r>
            <a:r>
              <a:rPr lang="en-US" dirty="0"/>
              <a:t> of AI classifiers / learners  </a:t>
            </a:r>
          </a:p>
          <a:p>
            <a:pPr>
              <a:buFont typeface="Wingdings" panose="05000000000000000000" pitchFamily="2" charset="2"/>
              <a:buChar char="Ø"/>
            </a:pPr>
            <a:r>
              <a:rPr lang="en-US" dirty="0"/>
              <a:t> Nodes represent computational tasks.</a:t>
            </a:r>
          </a:p>
          <a:p>
            <a:pPr>
              <a:buFont typeface="Wingdings" panose="05000000000000000000" pitchFamily="2" charset="2"/>
              <a:buChar char="Ø"/>
            </a:pPr>
            <a:r>
              <a:rPr lang="en-US" dirty="0"/>
              <a:t> Edges represent data flow between distinct tasks.</a:t>
            </a:r>
          </a:p>
        </p:txBody>
      </p:sp>
      <p:sp>
        <p:nvSpPr>
          <p:cNvPr id="4" name="Footer Placeholder 3">
            <a:extLst>
              <a:ext uri="{FF2B5EF4-FFF2-40B4-BE49-F238E27FC236}">
                <a16:creationId xmlns:a16="http://schemas.microsoft.com/office/drawing/2014/main" id="{6989CEA4-4A32-4502-BA57-3B5721FEEFC3}"/>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CA206801-CBE9-4491-980A-62E99DCA3C80}"/>
              </a:ext>
            </a:extLst>
          </p:cNvPr>
          <p:cNvSpPr>
            <a:spLocks noGrp="1"/>
          </p:cNvSpPr>
          <p:nvPr>
            <p:ph type="sldNum" sz="quarter" idx="12"/>
          </p:nvPr>
        </p:nvSpPr>
        <p:spPr/>
        <p:txBody>
          <a:bodyPr/>
          <a:lstStyle/>
          <a:p>
            <a:fld id="{26165642-2DC6-4995-8FB3-76453B93C11F}" type="slidenum">
              <a:rPr lang="en-US" smtClean="0"/>
              <a:pPr/>
              <a:t>4</a:t>
            </a:fld>
            <a:endParaRPr lang="en-US"/>
          </a:p>
        </p:txBody>
      </p:sp>
      <p:pic>
        <p:nvPicPr>
          <p:cNvPr id="6" name="Picture 5">
            <a:extLst>
              <a:ext uri="{FF2B5EF4-FFF2-40B4-BE49-F238E27FC236}">
                <a16:creationId xmlns:a16="http://schemas.microsoft.com/office/drawing/2014/main" id="{2C177A3E-B358-4524-9C28-323AF3724EE0}"/>
              </a:ext>
            </a:extLst>
          </p:cNvPr>
          <p:cNvPicPr>
            <a:picLocks noChangeAspect="1"/>
          </p:cNvPicPr>
          <p:nvPr/>
        </p:nvPicPr>
        <p:blipFill>
          <a:blip r:embed="rId2"/>
          <a:stretch>
            <a:fillRect/>
          </a:stretch>
        </p:blipFill>
        <p:spPr>
          <a:xfrm>
            <a:off x="8304535" y="437465"/>
            <a:ext cx="3159954" cy="1827595"/>
          </a:xfrm>
          <a:prstGeom prst="rect">
            <a:avLst/>
          </a:prstGeom>
        </p:spPr>
      </p:pic>
    </p:spTree>
    <p:extLst>
      <p:ext uri="{BB962C8B-B14F-4D97-AF65-F5344CB8AC3E}">
        <p14:creationId xmlns:p14="http://schemas.microsoft.com/office/powerpoint/2010/main" val="3150788327"/>
      </p:ext>
    </p:extLst>
  </p:cSld>
  <p:clrMapOvr>
    <a:masterClrMapping/>
  </p:clrMapOvr>
  <p:transition advTm="600000"/>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BE2296B-04ED-4A81-85E1-086692FC6619}"/>
              </a:ext>
            </a:extLst>
          </p:cNvPr>
          <p:cNvSpPr>
            <a:spLocks noGrp="1"/>
          </p:cNvSpPr>
          <p:nvPr>
            <p:ph type="title"/>
          </p:nvPr>
        </p:nvSpPr>
        <p:spPr/>
        <p:txBody>
          <a:bodyPr/>
          <a:lstStyle/>
          <a:p>
            <a:r>
              <a:rPr lang="en-US" dirty="0"/>
              <a:t>Each </a:t>
            </a:r>
            <a:r>
              <a:rPr lang="en-US" dirty="0">
                <a:sym typeface="Symbol" panose="05050102010706020507" pitchFamily="18" charset="2"/>
              </a:rPr>
              <a:t> represents a distinct AI element</a:t>
            </a:r>
            <a:endParaRPr lang="en-US" dirty="0"/>
          </a:p>
        </p:txBody>
      </p:sp>
      <p:sp>
        <p:nvSpPr>
          <p:cNvPr id="3" name="Content Placeholder 2">
            <a:extLst>
              <a:ext uri="{FF2B5EF4-FFF2-40B4-BE49-F238E27FC236}">
                <a16:creationId xmlns:a16="http://schemas.microsoft.com/office/drawing/2014/main" id="{7B799A89-B036-4273-A23B-74B3489BECEE}"/>
              </a:ext>
            </a:extLst>
          </p:cNvPr>
          <p:cNvSpPr>
            <a:spLocks noGrp="1"/>
          </p:cNvSpPr>
          <p:nvPr>
            <p:ph idx="1"/>
          </p:nvPr>
        </p:nvSpPr>
        <p:spPr>
          <a:xfrm>
            <a:off x="1024128" y="2286000"/>
            <a:ext cx="10895156" cy="4023360"/>
          </a:xfrm>
        </p:spPr>
        <p:txBody>
          <a:bodyPr>
            <a:normAutofit/>
          </a:bodyPr>
          <a:lstStyle/>
          <a:p>
            <a:r>
              <a:rPr lang="en-US" dirty="0"/>
              <a:t>Many are parallel: Single </a:t>
            </a:r>
            <a:r>
              <a:rPr lang="en-US" dirty="0">
                <a:sym typeface="Symbol" panose="05050102010706020507" pitchFamily="18" charset="2"/>
              </a:rPr>
              <a:t> may run on a pool of compute nodes.</a:t>
            </a:r>
          </a:p>
          <a:p>
            <a:endParaRPr lang="en-US" dirty="0">
              <a:sym typeface="Symbol" panose="05050102010706020507" pitchFamily="18" charset="2"/>
            </a:endParaRPr>
          </a:p>
          <a:p>
            <a:r>
              <a:rPr lang="en-US" dirty="0">
                <a:sym typeface="Symbol" panose="05050102010706020507" pitchFamily="18" charset="2"/>
              </a:rPr>
              <a:t>Thus, to build a D-AI we build pipelines linking parallel tasks.</a:t>
            </a:r>
          </a:p>
          <a:p>
            <a:endParaRPr lang="en-US" dirty="0">
              <a:sym typeface="Symbol" panose="05050102010706020507" pitchFamily="18" charset="2"/>
            </a:endParaRPr>
          </a:p>
          <a:p>
            <a:r>
              <a:rPr lang="en-US" b="1" dirty="0">
                <a:sym typeface="Symbol" panose="05050102010706020507" pitchFamily="18" charset="2"/>
              </a:rPr>
              <a:t>Today’s cloud platforms have limited support for this model, lack the real-time and consistency guarantees needed for IoT.</a:t>
            </a:r>
            <a:endParaRPr lang="en-US" b="1" dirty="0"/>
          </a:p>
        </p:txBody>
      </p:sp>
      <p:sp>
        <p:nvSpPr>
          <p:cNvPr id="4" name="Footer Placeholder 3">
            <a:extLst>
              <a:ext uri="{FF2B5EF4-FFF2-40B4-BE49-F238E27FC236}">
                <a16:creationId xmlns:a16="http://schemas.microsoft.com/office/drawing/2014/main" id="{B19918FA-32EC-4C95-810E-28AD8EA77775}"/>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0810521F-2863-4BB9-93EC-456045031070}"/>
              </a:ext>
            </a:extLst>
          </p:cNvPr>
          <p:cNvSpPr>
            <a:spLocks noGrp="1"/>
          </p:cNvSpPr>
          <p:nvPr>
            <p:ph type="sldNum" sz="quarter" idx="12"/>
          </p:nvPr>
        </p:nvSpPr>
        <p:spPr/>
        <p:txBody>
          <a:bodyPr/>
          <a:lstStyle/>
          <a:p>
            <a:fld id="{26165642-2DC6-4995-8FB3-76453B93C11F}" type="slidenum">
              <a:rPr lang="en-US" smtClean="0"/>
              <a:pPr/>
              <a:t>5</a:t>
            </a:fld>
            <a:endParaRPr lang="en-US"/>
          </a:p>
        </p:txBody>
      </p:sp>
    </p:spTree>
    <p:extLst>
      <p:ext uri="{BB962C8B-B14F-4D97-AF65-F5344CB8AC3E}">
        <p14:creationId xmlns:p14="http://schemas.microsoft.com/office/powerpoint/2010/main" val="676161612"/>
      </p:ext>
    </p:extLst>
  </p:cSld>
  <p:clrMapOvr>
    <a:masterClrMapping/>
  </p:clrMapOvr>
  <p:transition advTm="600000"/>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C93DC7-09EC-4004-A133-4EBC5F05BBB4}"/>
              </a:ext>
            </a:extLst>
          </p:cNvPr>
          <p:cNvSpPr>
            <a:spLocks noGrp="1"/>
          </p:cNvSpPr>
          <p:nvPr>
            <p:ph type="title"/>
          </p:nvPr>
        </p:nvSpPr>
        <p:spPr/>
        <p:txBody>
          <a:bodyPr/>
          <a:lstStyle/>
          <a:p>
            <a:r>
              <a:rPr lang="en-US" dirty="0"/>
              <a:t>We heard about Cascade in prior</a:t>
            </a:r>
            <a:br>
              <a:rPr lang="en-US" dirty="0"/>
            </a:br>
            <a:r>
              <a:rPr lang="en-US" dirty="0"/>
              <a:t>lectures.  This is what it is for!</a:t>
            </a:r>
          </a:p>
        </p:txBody>
      </p:sp>
      <p:sp>
        <p:nvSpPr>
          <p:cNvPr id="3" name="Content Placeholder 2">
            <a:extLst>
              <a:ext uri="{FF2B5EF4-FFF2-40B4-BE49-F238E27FC236}">
                <a16:creationId xmlns:a16="http://schemas.microsoft.com/office/drawing/2014/main" id="{7559DF0A-E64B-4D5C-AB45-86AAE152F3F6}"/>
              </a:ext>
            </a:extLst>
          </p:cNvPr>
          <p:cNvSpPr>
            <a:spLocks noGrp="1"/>
          </p:cNvSpPr>
          <p:nvPr>
            <p:ph idx="1"/>
          </p:nvPr>
        </p:nvSpPr>
        <p:spPr>
          <a:xfrm>
            <a:off x="1024128" y="2832410"/>
            <a:ext cx="10786872" cy="3476949"/>
          </a:xfrm>
        </p:spPr>
        <p:txBody>
          <a:bodyPr>
            <a:normAutofit/>
          </a:bodyPr>
          <a:lstStyle/>
          <a:p>
            <a:r>
              <a:rPr lang="en-US" dirty="0"/>
              <a:t>Cascade was created to be a runtime system for edge IoT that is</a:t>
            </a:r>
          </a:p>
          <a:p>
            <a:pPr>
              <a:buFont typeface="Wingdings" panose="05000000000000000000" pitchFamily="2" charset="2"/>
              <a:buChar char="Ø"/>
            </a:pPr>
            <a:r>
              <a:rPr lang="en-US" dirty="0"/>
              <a:t>  Really easy to use, like Tensor Flow, Pandas, Spark, …</a:t>
            </a:r>
          </a:p>
          <a:p>
            <a:pPr>
              <a:buFont typeface="Wingdings" panose="05000000000000000000" pitchFamily="2" charset="2"/>
              <a:buChar char="Ø"/>
            </a:pPr>
            <a:r>
              <a:rPr lang="en-US" dirty="0"/>
              <a:t>  Offers real-time responsiveness in addition to consistency</a:t>
            </a:r>
          </a:p>
          <a:p>
            <a:pPr>
              <a:buFont typeface="Wingdings" panose="05000000000000000000" pitchFamily="2" charset="2"/>
              <a:buChar char="Ø"/>
            </a:pPr>
            <a:r>
              <a:rPr lang="en-US" dirty="0"/>
              <a:t>  Scalable – even to global deployments.</a:t>
            </a:r>
          </a:p>
          <a:p>
            <a:pPr marL="0" indent="0">
              <a:buNone/>
            </a:pPr>
            <a:endParaRPr lang="en-US" dirty="0"/>
          </a:p>
          <a:p>
            <a:pPr marL="0" indent="0">
              <a:buNone/>
            </a:pPr>
            <a:endParaRPr lang="en-US" dirty="0"/>
          </a:p>
        </p:txBody>
      </p:sp>
      <p:sp>
        <p:nvSpPr>
          <p:cNvPr id="4" name="Footer Placeholder 3">
            <a:extLst>
              <a:ext uri="{FF2B5EF4-FFF2-40B4-BE49-F238E27FC236}">
                <a16:creationId xmlns:a16="http://schemas.microsoft.com/office/drawing/2014/main" id="{07A0C184-9344-4C64-9B1A-A6168199A399}"/>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1DC590D8-A851-4EDE-9618-00F5806AB549}"/>
              </a:ext>
            </a:extLst>
          </p:cNvPr>
          <p:cNvSpPr>
            <a:spLocks noGrp="1"/>
          </p:cNvSpPr>
          <p:nvPr>
            <p:ph type="sldNum" sz="quarter" idx="12"/>
          </p:nvPr>
        </p:nvSpPr>
        <p:spPr/>
        <p:txBody>
          <a:bodyPr/>
          <a:lstStyle/>
          <a:p>
            <a:fld id="{26165642-2DC6-4995-8FB3-76453B93C11F}" type="slidenum">
              <a:rPr lang="en-US" smtClean="0"/>
              <a:pPr/>
              <a:t>6</a:t>
            </a:fld>
            <a:endParaRPr lang="en-US"/>
          </a:p>
        </p:txBody>
      </p:sp>
      <p:pic>
        <p:nvPicPr>
          <p:cNvPr id="6" name="Picture 5">
            <a:extLst>
              <a:ext uri="{FF2B5EF4-FFF2-40B4-BE49-F238E27FC236}">
                <a16:creationId xmlns:a16="http://schemas.microsoft.com/office/drawing/2014/main" id="{E603706C-DC48-4CCB-B2A1-400F7F1CD171}"/>
              </a:ext>
            </a:extLst>
          </p:cNvPr>
          <p:cNvPicPr>
            <a:picLocks noChangeAspect="1"/>
          </p:cNvPicPr>
          <p:nvPr/>
        </p:nvPicPr>
        <p:blipFill>
          <a:blip r:embed="rId2"/>
          <a:stretch>
            <a:fillRect/>
          </a:stretch>
        </p:blipFill>
        <p:spPr>
          <a:xfrm>
            <a:off x="10312043" y="585877"/>
            <a:ext cx="1498955" cy="1498955"/>
          </a:xfrm>
          <a:prstGeom prst="rect">
            <a:avLst/>
          </a:prstGeom>
        </p:spPr>
      </p:pic>
      <p:sp>
        <p:nvSpPr>
          <p:cNvPr id="7" name="TextBox 6">
            <a:extLst>
              <a:ext uri="{FF2B5EF4-FFF2-40B4-BE49-F238E27FC236}">
                <a16:creationId xmlns:a16="http://schemas.microsoft.com/office/drawing/2014/main" id="{170F1867-69FE-4A24-BD53-2C9B1F309BC2}"/>
              </a:ext>
            </a:extLst>
          </p:cNvPr>
          <p:cNvSpPr txBox="1"/>
          <p:nvPr/>
        </p:nvSpPr>
        <p:spPr>
          <a:xfrm>
            <a:off x="10421485" y="150595"/>
            <a:ext cx="1363579" cy="369332"/>
          </a:xfrm>
          <a:prstGeom prst="rect">
            <a:avLst/>
          </a:prstGeom>
          <a:noFill/>
        </p:spPr>
        <p:txBody>
          <a:bodyPr wrap="square" rtlCol="0">
            <a:spAutoFit/>
          </a:bodyPr>
          <a:lstStyle/>
          <a:p>
            <a:r>
              <a:rPr lang="en-US" dirty="0"/>
              <a:t>Weijia Song</a:t>
            </a:r>
          </a:p>
        </p:txBody>
      </p:sp>
    </p:spTree>
    <p:extLst>
      <p:ext uri="{BB962C8B-B14F-4D97-AF65-F5344CB8AC3E}">
        <p14:creationId xmlns:p14="http://schemas.microsoft.com/office/powerpoint/2010/main" val="2654870242"/>
      </p:ext>
    </p:extLst>
  </p:cSld>
  <p:clrMapOvr>
    <a:masterClrMapping/>
  </p:clrMapOvr>
  <p:transition advTm="600000"/>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15AE10BF-5F39-42A5-91DF-D3FABD408C3F}"/>
              </a:ext>
            </a:extLst>
          </p:cNvPr>
          <p:cNvSpPr>
            <a:spLocks noGrp="1"/>
          </p:cNvSpPr>
          <p:nvPr>
            <p:ph type="title"/>
          </p:nvPr>
        </p:nvSpPr>
        <p:spPr/>
        <p:txBody>
          <a:bodyPr/>
          <a:lstStyle/>
          <a:p>
            <a:r>
              <a:rPr lang="en-US" b="1" dirty="0">
                <a:solidFill>
                  <a:srgbClr val="C00000"/>
                </a:solidFill>
              </a:rPr>
              <a:t>The Cascade Model</a:t>
            </a:r>
          </a:p>
        </p:txBody>
      </p:sp>
      <p:sp>
        <p:nvSpPr>
          <p:cNvPr id="7" name="Text Placeholder 6">
            <a:extLst>
              <a:ext uri="{FF2B5EF4-FFF2-40B4-BE49-F238E27FC236}">
                <a16:creationId xmlns:a16="http://schemas.microsoft.com/office/drawing/2014/main" id="{95706255-E6F6-43F3-BD6F-077E7C0358D4}"/>
              </a:ext>
            </a:extLst>
          </p:cNvPr>
          <p:cNvSpPr>
            <a:spLocks noGrp="1"/>
          </p:cNvSpPr>
          <p:nvPr>
            <p:ph type="body" idx="1"/>
          </p:nvPr>
        </p:nvSpPr>
        <p:spPr/>
        <p:txBody>
          <a:bodyPr>
            <a:normAutofit/>
          </a:bodyPr>
          <a:lstStyle/>
          <a:p>
            <a:r>
              <a:rPr lang="en-US" sz="2400" b="1" dirty="0"/>
              <a:t>Is it a service? A library?</a:t>
            </a:r>
          </a:p>
        </p:txBody>
      </p:sp>
      <p:sp>
        <p:nvSpPr>
          <p:cNvPr id="4" name="Footer Placeholder 3">
            <a:extLst>
              <a:ext uri="{FF2B5EF4-FFF2-40B4-BE49-F238E27FC236}">
                <a16:creationId xmlns:a16="http://schemas.microsoft.com/office/drawing/2014/main" id="{5D8C3560-0020-4FA9-AA6C-475AF62128D0}"/>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EE231F02-7141-4587-BA41-F6C6E2CB95C6}"/>
              </a:ext>
            </a:extLst>
          </p:cNvPr>
          <p:cNvSpPr>
            <a:spLocks noGrp="1"/>
          </p:cNvSpPr>
          <p:nvPr>
            <p:ph type="sldNum" sz="quarter" idx="12"/>
          </p:nvPr>
        </p:nvSpPr>
        <p:spPr/>
        <p:txBody>
          <a:bodyPr/>
          <a:lstStyle/>
          <a:p>
            <a:fld id="{26165642-2DC6-4995-8FB3-76453B93C11F}" type="slidenum">
              <a:rPr lang="en-US" smtClean="0"/>
              <a:pPr/>
              <a:t>7</a:t>
            </a:fld>
            <a:endParaRPr lang="en-US"/>
          </a:p>
        </p:txBody>
      </p:sp>
    </p:spTree>
    <p:extLst>
      <p:ext uri="{BB962C8B-B14F-4D97-AF65-F5344CB8AC3E}">
        <p14:creationId xmlns:p14="http://schemas.microsoft.com/office/powerpoint/2010/main" val="1930530046"/>
      </p:ext>
    </p:extLst>
  </p:cSld>
  <p:clrMapOvr>
    <a:masterClrMapping/>
  </p:clrMapOvr>
  <p:transition advTm="600000"/>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4148B83C-515E-47E6-9FA7-359F168BA993}"/>
              </a:ext>
            </a:extLst>
          </p:cNvPr>
          <p:cNvSpPr>
            <a:spLocks noGrp="1"/>
          </p:cNvSpPr>
          <p:nvPr>
            <p:ph type="title"/>
          </p:nvPr>
        </p:nvSpPr>
        <p:spPr/>
        <p:txBody>
          <a:bodyPr/>
          <a:lstStyle/>
          <a:p>
            <a:r>
              <a:rPr lang="en-US" dirty="0"/>
              <a:t>Cascade is a service</a:t>
            </a:r>
          </a:p>
        </p:txBody>
      </p:sp>
      <p:sp>
        <p:nvSpPr>
          <p:cNvPr id="7" name="Content Placeholder 6">
            <a:extLst>
              <a:ext uri="{FF2B5EF4-FFF2-40B4-BE49-F238E27FC236}">
                <a16:creationId xmlns:a16="http://schemas.microsoft.com/office/drawing/2014/main" id="{F87F80EC-A0EF-4DCB-8F55-2002B0E43400}"/>
              </a:ext>
            </a:extLst>
          </p:cNvPr>
          <p:cNvSpPr>
            <a:spLocks noGrp="1"/>
          </p:cNvSpPr>
          <p:nvPr>
            <p:ph idx="1"/>
          </p:nvPr>
        </p:nvSpPr>
        <p:spPr/>
        <p:txBody>
          <a:bodyPr>
            <a:normAutofit/>
          </a:bodyPr>
          <a:lstStyle/>
          <a:p>
            <a:r>
              <a:rPr lang="en-US" dirty="0"/>
              <a:t>Although created using Derecho (a C++ library), Cascade runs on a set of nodes (machines or VMs) where it controls some resources (cores, RDMA interfaces, GPUs/FPGAs, memory).</a:t>
            </a:r>
          </a:p>
          <a:p>
            <a:endParaRPr lang="en-US" dirty="0"/>
          </a:p>
          <a:p>
            <a:r>
              <a:rPr lang="en-US" dirty="0"/>
              <a:t>Users can build applications that access Cascade from “outside”.  We call those “external clients”.   The put/get API would work, and RDMA is supported.</a:t>
            </a:r>
          </a:p>
        </p:txBody>
      </p:sp>
      <p:sp>
        <p:nvSpPr>
          <p:cNvPr id="4" name="Footer Placeholder 3">
            <a:extLst>
              <a:ext uri="{FF2B5EF4-FFF2-40B4-BE49-F238E27FC236}">
                <a16:creationId xmlns:a16="http://schemas.microsoft.com/office/drawing/2014/main" id="{FA901A7E-9AC6-4E31-B04D-3CED9FA20E22}"/>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F3B7F8E6-8ECB-43B7-A72A-B0652C6067CF}"/>
              </a:ext>
            </a:extLst>
          </p:cNvPr>
          <p:cNvSpPr>
            <a:spLocks noGrp="1"/>
          </p:cNvSpPr>
          <p:nvPr>
            <p:ph type="sldNum" sz="quarter" idx="12"/>
          </p:nvPr>
        </p:nvSpPr>
        <p:spPr/>
        <p:txBody>
          <a:bodyPr/>
          <a:lstStyle/>
          <a:p>
            <a:fld id="{26165642-2DC6-4995-8FB3-76453B93C11F}" type="slidenum">
              <a:rPr lang="en-US" smtClean="0"/>
              <a:pPr/>
              <a:t>8</a:t>
            </a:fld>
            <a:endParaRPr lang="en-US"/>
          </a:p>
        </p:txBody>
      </p:sp>
      <p:sp>
        <p:nvSpPr>
          <p:cNvPr id="10" name="Cylinder 9">
            <a:extLst>
              <a:ext uri="{FF2B5EF4-FFF2-40B4-BE49-F238E27FC236}">
                <a16:creationId xmlns:a16="http://schemas.microsoft.com/office/drawing/2014/main" id="{D21DEC8D-8C7B-45FF-85DE-EBEA03825528}"/>
              </a:ext>
            </a:extLst>
          </p:cNvPr>
          <p:cNvSpPr/>
          <p:nvPr/>
        </p:nvSpPr>
        <p:spPr>
          <a:xfrm>
            <a:off x="9729779" y="423872"/>
            <a:ext cx="2277979" cy="1299411"/>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Cascade Service running as a file system or DHT</a:t>
            </a:r>
          </a:p>
        </p:txBody>
      </p:sp>
      <p:cxnSp>
        <p:nvCxnSpPr>
          <p:cNvPr id="12" name="Straight Arrow Connector 11">
            <a:extLst>
              <a:ext uri="{FF2B5EF4-FFF2-40B4-BE49-F238E27FC236}">
                <a16:creationId xmlns:a16="http://schemas.microsoft.com/office/drawing/2014/main" id="{4D851668-543E-4874-AEE6-4D11D7C12D38}"/>
              </a:ext>
            </a:extLst>
          </p:cNvPr>
          <p:cNvCxnSpPr>
            <a:cxnSpLocks/>
            <a:endCxn id="10" idx="2"/>
          </p:cNvCxnSpPr>
          <p:nvPr/>
        </p:nvCxnSpPr>
        <p:spPr>
          <a:xfrm>
            <a:off x="8751211" y="1073577"/>
            <a:ext cx="978568" cy="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pic>
        <p:nvPicPr>
          <p:cNvPr id="13" name="Picture 12">
            <a:extLst>
              <a:ext uri="{FF2B5EF4-FFF2-40B4-BE49-F238E27FC236}">
                <a16:creationId xmlns:a16="http://schemas.microsoft.com/office/drawing/2014/main" id="{BCDD281A-FD8E-4693-B9A0-31DB50F356CF}"/>
              </a:ext>
            </a:extLst>
          </p:cNvPr>
          <p:cNvPicPr>
            <a:picLocks noChangeAspect="1"/>
          </p:cNvPicPr>
          <p:nvPr/>
        </p:nvPicPr>
        <p:blipFill>
          <a:blip r:embed="rId2"/>
          <a:stretch>
            <a:fillRect/>
          </a:stretch>
        </p:blipFill>
        <p:spPr>
          <a:xfrm>
            <a:off x="7265115" y="384048"/>
            <a:ext cx="1753911" cy="1315433"/>
          </a:xfrm>
          <a:prstGeom prst="rect">
            <a:avLst/>
          </a:prstGeom>
        </p:spPr>
      </p:pic>
      <p:sp>
        <p:nvSpPr>
          <p:cNvPr id="14" name="TextBox 13">
            <a:extLst>
              <a:ext uri="{FF2B5EF4-FFF2-40B4-BE49-F238E27FC236}">
                <a16:creationId xmlns:a16="http://schemas.microsoft.com/office/drawing/2014/main" id="{1F87C937-A1A1-48FE-8423-B42C93421E19}"/>
              </a:ext>
            </a:extLst>
          </p:cNvPr>
          <p:cNvSpPr txBox="1"/>
          <p:nvPr/>
        </p:nvSpPr>
        <p:spPr>
          <a:xfrm>
            <a:off x="7110661" y="1660358"/>
            <a:ext cx="2053390" cy="369332"/>
          </a:xfrm>
          <a:prstGeom prst="rect">
            <a:avLst/>
          </a:prstGeom>
          <a:noFill/>
        </p:spPr>
        <p:txBody>
          <a:bodyPr wrap="square" rtlCol="0">
            <a:spAutoFit/>
          </a:bodyPr>
          <a:lstStyle/>
          <a:p>
            <a:pPr algn="ctr"/>
            <a:r>
              <a:rPr lang="en-US" b="1" dirty="0"/>
              <a:t>External Client</a:t>
            </a:r>
          </a:p>
        </p:txBody>
      </p:sp>
    </p:spTree>
    <p:extLst>
      <p:ext uri="{BB962C8B-B14F-4D97-AF65-F5344CB8AC3E}">
        <p14:creationId xmlns:p14="http://schemas.microsoft.com/office/powerpoint/2010/main" val="3985631792"/>
      </p:ext>
    </p:extLst>
  </p:cSld>
  <p:clrMapOvr>
    <a:masterClrMapping/>
  </p:clrMapOvr>
  <p:transition advTm="600000"/>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4148B83C-515E-47E6-9FA7-359F168BA993}"/>
              </a:ext>
            </a:extLst>
          </p:cNvPr>
          <p:cNvSpPr>
            <a:spLocks noGrp="1"/>
          </p:cNvSpPr>
          <p:nvPr>
            <p:ph type="title"/>
          </p:nvPr>
        </p:nvSpPr>
        <p:spPr/>
        <p:txBody>
          <a:bodyPr/>
          <a:lstStyle/>
          <a:p>
            <a:r>
              <a:rPr lang="en-US" dirty="0"/>
              <a:t>Cascade is an service</a:t>
            </a:r>
          </a:p>
        </p:txBody>
      </p:sp>
      <p:sp>
        <p:nvSpPr>
          <p:cNvPr id="7" name="Content Placeholder 6">
            <a:extLst>
              <a:ext uri="{FF2B5EF4-FFF2-40B4-BE49-F238E27FC236}">
                <a16:creationId xmlns:a16="http://schemas.microsoft.com/office/drawing/2014/main" id="{F87F80EC-A0EF-4DCB-8F55-2002B0E43400}"/>
              </a:ext>
            </a:extLst>
          </p:cNvPr>
          <p:cNvSpPr>
            <a:spLocks noGrp="1"/>
          </p:cNvSpPr>
          <p:nvPr>
            <p:ph idx="1"/>
          </p:nvPr>
        </p:nvSpPr>
        <p:spPr/>
        <p:txBody>
          <a:bodyPr>
            <a:normAutofit/>
          </a:bodyPr>
          <a:lstStyle/>
          <a:p>
            <a:r>
              <a:rPr lang="en-US" dirty="0"/>
              <a:t>But this slide deck is mostly about users who </a:t>
            </a:r>
            <a:r>
              <a:rPr lang="en-US" i="1" dirty="0"/>
              <a:t>extend</a:t>
            </a:r>
            <a:r>
              <a:rPr lang="en-US" dirty="0"/>
              <a:t> the Cascade service by adding logic that runs inside of Cascade.</a:t>
            </a:r>
          </a:p>
          <a:p>
            <a:endParaRPr lang="en-US" dirty="0"/>
          </a:p>
          <a:p>
            <a:r>
              <a:rPr lang="en-US" dirty="0"/>
              <a:t>Cascade behaves as a customized service:  a “smart” service.</a:t>
            </a:r>
          </a:p>
          <a:p>
            <a:endParaRPr lang="en-US" dirty="0"/>
          </a:p>
          <a:p>
            <a:r>
              <a:rPr lang="en-US" dirty="0"/>
              <a:t>We will explain how this is done… it involves extra APIs, but allows us to also treat our service as a kind of library.</a:t>
            </a:r>
          </a:p>
        </p:txBody>
      </p:sp>
      <p:sp>
        <p:nvSpPr>
          <p:cNvPr id="4" name="Footer Placeholder 3">
            <a:extLst>
              <a:ext uri="{FF2B5EF4-FFF2-40B4-BE49-F238E27FC236}">
                <a16:creationId xmlns:a16="http://schemas.microsoft.com/office/drawing/2014/main" id="{FA901A7E-9AC6-4E31-B04D-3CED9FA20E22}"/>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F3B7F8E6-8ECB-43B7-A72A-B0652C6067CF}"/>
              </a:ext>
            </a:extLst>
          </p:cNvPr>
          <p:cNvSpPr>
            <a:spLocks noGrp="1"/>
          </p:cNvSpPr>
          <p:nvPr>
            <p:ph type="sldNum" sz="quarter" idx="12"/>
          </p:nvPr>
        </p:nvSpPr>
        <p:spPr/>
        <p:txBody>
          <a:bodyPr/>
          <a:lstStyle/>
          <a:p>
            <a:fld id="{26165642-2DC6-4995-8FB3-76453B93C11F}" type="slidenum">
              <a:rPr lang="en-US" smtClean="0"/>
              <a:pPr/>
              <a:t>9</a:t>
            </a:fld>
            <a:endParaRPr lang="en-US"/>
          </a:p>
        </p:txBody>
      </p:sp>
      <p:sp>
        <p:nvSpPr>
          <p:cNvPr id="8" name="Cylinder 7">
            <a:extLst>
              <a:ext uri="{FF2B5EF4-FFF2-40B4-BE49-F238E27FC236}">
                <a16:creationId xmlns:a16="http://schemas.microsoft.com/office/drawing/2014/main" id="{EF7E8149-F398-48A8-8DEF-4BB14D5A5FC5}"/>
              </a:ext>
            </a:extLst>
          </p:cNvPr>
          <p:cNvSpPr/>
          <p:nvPr/>
        </p:nvSpPr>
        <p:spPr>
          <a:xfrm>
            <a:off x="9729779" y="423872"/>
            <a:ext cx="2277979" cy="1299411"/>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a:t>   Which cow</a:t>
            </a:r>
            <a:br>
              <a:rPr lang="en-US" b="1" dirty="0"/>
            </a:br>
            <a:r>
              <a:rPr lang="en-US" b="1" dirty="0"/>
              <a:t>         is this?</a:t>
            </a:r>
          </a:p>
        </p:txBody>
      </p:sp>
      <p:cxnSp>
        <p:nvCxnSpPr>
          <p:cNvPr id="11" name="Straight Arrow Connector 10">
            <a:extLst>
              <a:ext uri="{FF2B5EF4-FFF2-40B4-BE49-F238E27FC236}">
                <a16:creationId xmlns:a16="http://schemas.microsoft.com/office/drawing/2014/main" id="{44A28141-BE9D-4B49-9DAB-1BC0436AE856}"/>
              </a:ext>
            </a:extLst>
          </p:cNvPr>
          <p:cNvCxnSpPr>
            <a:cxnSpLocks/>
            <a:endCxn id="8" idx="2"/>
          </p:cNvCxnSpPr>
          <p:nvPr/>
        </p:nvCxnSpPr>
        <p:spPr>
          <a:xfrm>
            <a:off x="8751211" y="1073577"/>
            <a:ext cx="978568" cy="1"/>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pic>
        <p:nvPicPr>
          <p:cNvPr id="9" name="Picture 8">
            <a:extLst>
              <a:ext uri="{FF2B5EF4-FFF2-40B4-BE49-F238E27FC236}">
                <a16:creationId xmlns:a16="http://schemas.microsoft.com/office/drawing/2014/main" id="{18B714FB-A213-40AF-B0FD-A35DB9575FFA}"/>
              </a:ext>
            </a:extLst>
          </p:cNvPr>
          <p:cNvPicPr>
            <a:picLocks noChangeAspect="1"/>
          </p:cNvPicPr>
          <p:nvPr/>
        </p:nvPicPr>
        <p:blipFill>
          <a:blip r:embed="rId2"/>
          <a:stretch>
            <a:fillRect/>
          </a:stretch>
        </p:blipFill>
        <p:spPr>
          <a:xfrm>
            <a:off x="7265115" y="384048"/>
            <a:ext cx="1753911" cy="1315433"/>
          </a:xfrm>
          <a:prstGeom prst="rect">
            <a:avLst/>
          </a:prstGeom>
        </p:spPr>
      </p:pic>
      <p:sp>
        <p:nvSpPr>
          <p:cNvPr id="15" name="TextBox 14">
            <a:extLst>
              <a:ext uri="{FF2B5EF4-FFF2-40B4-BE49-F238E27FC236}">
                <a16:creationId xmlns:a16="http://schemas.microsoft.com/office/drawing/2014/main" id="{DDF11063-E001-4F80-AAFC-FAD6066BCF6C}"/>
              </a:ext>
            </a:extLst>
          </p:cNvPr>
          <p:cNvSpPr txBox="1"/>
          <p:nvPr/>
        </p:nvSpPr>
        <p:spPr>
          <a:xfrm>
            <a:off x="7110661" y="1660358"/>
            <a:ext cx="2053390" cy="369332"/>
          </a:xfrm>
          <a:prstGeom prst="rect">
            <a:avLst/>
          </a:prstGeom>
          <a:noFill/>
        </p:spPr>
        <p:txBody>
          <a:bodyPr wrap="square" rtlCol="0">
            <a:spAutoFit/>
          </a:bodyPr>
          <a:lstStyle/>
          <a:p>
            <a:pPr algn="ctr"/>
            <a:r>
              <a:rPr lang="en-US" b="1" dirty="0"/>
              <a:t>External Client</a:t>
            </a:r>
          </a:p>
        </p:txBody>
      </p:sp>
      <p:sp>
        <p:nvSpPr>
          <p:cNvPr id="2" name="TextBox 1">
            <a:extLst>
              <a:ext uri="{FF2B5EF4-FFF2-40B4-BE49-F238E27FC236}">
                <a16:creationId xmlns:a16="http://schemas.microsoft.com/office/drawing/2014/main" id="{A66E4878-4A65-4B89-A971-972563850AE1}"/>
              </a:ext>
            </a:extLst>
          </p:cNvPr>
          <p:cNvSpPr txBox="1"/>
          <p:nvPr/>
        </p:nvSpPr>
        <p:spPr>
          <a:xfrm rot="20996133">
            <a:off x="3484226" y="169717"/>
            <a:ext cx="2717411" cy="830997"/>
          </a:xfrm>
          <a:prstGeom prst="rect">
            <a:avLst/>
          </a:prstGeom>
          <a:noFill/>
        </p:spPr>
        <p:txBody>
          <a:bodyPr wrap="none" rtlCol="0">
            <a:spAutoFit/>
          </a:bodyPr>
          <a:lstStyle/>
          <a:p>
            <a:r>
              <a:rPr lang="en-US" sz="4800" b="1" u="sng" dirty="0">
                <a:solidFill>
                  <a:srgbClr val="C00000"/>
                </a:solidFill>
                <a:latin typeface="+mj-lt"/>
              </a:rPr>
              <a:t>EXTENSIBLE</a:t>
            </a:r>
          </a:p>
        </p:txBody>
      </p:sp>
      <p:sp>
        <p:nvSpPr>
          <p:cNvPr id="10" name="TextBox 9">
            <a:extLst>
              <a:ext uri="{FF2B5EF4-FFF2-40B4-BE49-F238E27FC236}">
                <a16:creationId xmlns:a16="http://schemas.microsoft.com/office/drawing/2014/main" id="{CA951C92-3854-4E87-837D-6573B28F30C9}"/>
              </a:ext>
            </a:extLst>
          </p:cNvPr>
          <p:cNvSpPr txBox="1"/>
          <p:nvPr/>
        </p:nvSpPr>
        <p:spPr>
          <a:xfrm rot="20921230">
            <a:off x="4562145" y="729489"/>
            <a:ext cx="285656" cy="369332"/>
          </a:xfrm>
          <a:prstGeom prst="rect">
            <a:avLst/>
          </a:prstGeom>
          <a:noFill/>
        </p:spPr>
        <p:txBody>
          <a:bodyPr wrap="none" rtlCol="0">
            <a:spAutoFit/>
          </a:bodyPr>
          <a:lstStyle/>
          <a:p>
            <a:r>
              <a:rPr lang="en-US" dirty="0">
                <a:solidFill>
                  <a:srgbClr val="C00000"/>
                </a:solidFill>
              </a:rPr>
              <a:t>v</a:t>
            </a:r>
          </a:p>
        </p:txBody>
      </p:sp>
      <p:pic>
        <p:nvPicPr>
          <p:cNvPr id="12" name="Picture 11">
            <a:extLst>
              <a:ext uri="{FF2B5EF4-FFF2-40B4-BE49-F238E27FC236}">
                <a16:creationId xmlns:a16="http://schemas.microsoft.com/office/drawing/2014/main" id="{240DBBF6-FD4D-4354-A76D-7CECD0E4A56E}"/>
              </a:ext>
            </a:extLst>
          </p:cNvPr>
          <p:cNvPicPr>
            <a:picLocks noChangeAspect="1"/>
          </p:cNvPicPr>
          <p:nvPr/>
        </p:nvPicPr>
        <p:blipFill>
          <a:blip r:embed="rId3"/>
          <a:stretch>
            <a:fillRect/>
          </a:stretch>
        </p:blipFill>
        <p:spPr>
          <a:xfrm>
            <a:off x="11162871" y="823099"/>
            <a:ext cx="720639" cy="720639"/>
          </a:xfrm>
          <a:prstGeom prst="rect">
            <a:avLst/>
          </a:prstGeom>
        </p:spPr>
      </p:pic>
    </p:spTree>
    <p:extLst>
      <p:ext uri="{BB962C8B-B14F-4D97-AF65-F5344CB8AC3E}">
        <p14:creationId xmlns:p14="http://schemas.microsoft.com/office/powerpoint/2010/main" val="1093482238"/>
      </p:ext>
    </p:extLst>
  </p:cSld>
  <p:clrMapOvr>
    <a:masterClrMapping/>
  </p:clrMapOvr>
  <p:transition advTm="600000"/>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Rectangle 13">
            <a:extLst>
              <a:ext uri="{FF2B5EF4-FFF2-40B4-BE49-F238E27FC236}">
                <a16:creationId xmlns:a16="http://schemas.microsoft.com/office/drawing/2014/main" id="{CEB1CB58-26B0-4160-A12E-5FD577B21189}"/>
              </a:ext>
            </a:extLst>
          </p:cNvPr>
          <p:cNvSpPr/>
          <p:nvPr/>
        </p:nvSpPr>
        <p:spPr>
          <a:xfrm>
            <a:off x="6940753" y="1296280"/>
            <a:ext cx="4981074" cy="4889778"/>
          </a:xfrm>
          <a:prstGeom prst="rect">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5484095D-E945-4F3B-909C-AAB6524D5961}"/>
              </a:ext>
            </a:extLst>
          </p:cNvPr>
          <p:cNvSpPr>
            <a:spLocks noGrp="1"/>
          </p:cNvSpPr>
          <p:nvPr>
            <p:ph type="title"/>
          </p:nvPr>
        </p:nvSpPr>
        <p:spPr/>
        <p:txBody>
          <a:bodyPr/>
          <a:lstStyle/>
          <a:p>
            <a:r>
              <a:rPr lang="en-US" b="1" dirty="0">
                <a:solidFill>
                  <a:srgbClr val="C00000"/>
                </a:solidFill>
              </a:rPr>
              <a:t>Extension concept</a:t>
            </a:r>
          </a:p>
        </p:txBody>
      </p:sp>
      <p:sp>
        <p:nvSpPr>
          <p:cNvPr id="20" name="Content Placeholder 19">
            <a:extLst>
              <a:ext uri="{FF2B5EF4-FFF2-40B4-BE49-F238E27FC236}">
                <a16:creationId xmlns:a16="http://schemas.microsoft.com/office/drawing/2014/main" id="{A1560792-0011-4E26-89C1-26706537F76D}"/>
              </a:ext>
            </a:extLst>
          </p:cNvPr>
          <p:cNvSpPr>
            <a:spLocks noGrp="1"/>
          </p:cNvSpPr>
          <p:nvPr>
            <p:ph idx="1"/>
          </p:nvPr>
        </p:nvSpPr>
        <p:spPr>
          <a:xfrm>
            <a:off x="1024127" y="2274738"/>
            <a:ext cx="10786872" cy="4023360"/>
          </a:xfrm>
        </p:spPr>
        <p:txBody>
          <a:bodyPr/>
          <a:lstStyle/>
          <a:p>
            <a:r>
              <a:rPr lang="en-US" dirty="0"/>
              <a:t>Cascade is one service</a:t>
            </a:r>
          </a:p>
          <a:p>
            <a:endParaRPr lang="en-US" dirty="0"/>
          </a:p>
          <a:p>
            <a:r>
              <a:rPr lang="en-US" dirty="0"/>
              <a:t>But you supply customization that</a:t>
            </a:r>
            <a:br>
              <a:rPr lang="en-US" dirty="0"/>
            </a:br>
            <a:r>
              <a:rPr lang="en-US" dirty="0"/>
              <a:t>lets it act like many specialized</a:t>
            </a:r>
            <a:br>
              <a:rPr lang="en-US" dirty="0"/>
            </a:br>
            <a:r>
              <a:rPr lang="en-US" dirty="0"/>
              <a:t>services, one per application</a:t>
            </a:r>
            <a:br>
              <a:rPr lang="en-US" dirty="0"/>
            </a:br>
            <a:br>
              <a:rPr lang="en-US" dirty="0"/>
            </a:br>
            <a:r>
              <a:rPr lang="en-US" dirty="0"/>
              <a:t>So it becomes a platform for new</a:t>
            </a:r>
            <a:br>
              <a:rPr lang="en-US" dirty="0"/>
            </a:br>
            <a:r>
              <a:rPr lang="en-US" dirty="0"/>
              <a:t>microservices, like these!</a:t>
            </a:r>
          </a:p>
        </p:txBody>
      </p:sp>
      <p:sp>
        <p:nvSpPr>
          <p:cNvPr id="4" name="Footer Placeholder 3">
            <a:extLst>
              <a:ext uri="{FF2B5EF4-FFF2-40B4-BE49-F238E27FC236}">
                <a16:creationId xmlns:a16="http://schemas.microsoft.com/office/drawing/2014/main" id="{6E7C49F3-BECB-4F5C-BECB-864D75F04891}"/>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7B833B6D-839F-4A84-B8F5-F748EB40DEF9}"/>
              </a:ext>
            </a:extLst>
          </p:cNvPr>
          <p:cNvSpPr>
            <a:spLocks noGrp="1"/>
          </p:cNvSpPr>
          <p:nvPr>
            <p:ph type="sldNum" sz="quarter" idx="12"/>
          </p:nvPr>
        </p:nvSpPr>
        <p:spPr/>
        <p:txBody>
          <a:bodyPr/>
          <a:lstStyle/>
          <a:p>
            <a:fld id="{26165642-2DC6-4995-8FB3-76453B93C11F}" type="slidenum">
              <a:rPr lang="en-US" smtClean="0"/>
              <a:pPr/>
              <a:t>10</a:t>
            </a:fld>
            <a:endParaRPr lang="en-US"/>
          </a:p>
        </p:txBody>
      </p:sp>
      <p:sp>
        <p:nvSpPr>
          <p:cNvPr id="7" name="Cylinder 6">
            <a:extLst>
              <a:ext uri="{FF2B5EF4-FFF2-40B4-BE49-F238E27FC236}">
                <a16:creationId xmlns:a16="http://schemas.microsoft.com/office/drawing/2014/main" id="{D6864306-B3E8-4738-89FC-79F2FEE4BA37}"/>
              </a:ext>
            </a:extLst>
          </p:cNvPr>
          <p:cNvSpPr/>
          <p:nvPr/>
        </p:nvSpPr>
        <p:spPr>
          <a:xfrm>
            <a:off x="7462364" y="4240316"/>
            <a:ext cx="2277979" cy="1299411"/>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a:t>   Which cow</a:t>
            </a:r>
            <a:br>
              <a:rPr lang="en-US" b="1" dirty="0"/>
            </a:br>
            <a:r>
              <a:rPr lang="en-US" b="1" dirty="0"/>
              <a:t>         is this?</a:t>
            </a:r>
          </a:p>
        </p:txBody>
      </p:sp>
      <p:pic>
        <p:nvPicPr>
          <p:cNvPr id="8" name="Picture 7">
            <a:extLst>
              <a:ext uri="{FF2B5EF4-FFF2-40B4-BE49-F238E27FC236}">
                <a16:creationId xmlns:a16="http://schemas.microsoft.com/office/drawing/2014/main" id="{14C2169C-084F-4EAA-9B03-6820828583FF}"/>
              </a:ext>
            </a:extLst>
          </p:cNvPr>
          <p:cNvPicPr>
            <a:picLocks noChangeAspect="1"/>
          </p:cNvPicPr>
          <p:nvPr/>
        </p:nvPicPr>
        <p:blipFill>
          <a:blip r:embed="rId2"/>
          <a:stretch>
            <a:fillRect/>
          </a:stretch>
        </p:blipFill>
        <p:spPr>
          <a:xfrm>
            <a:off x="8895456" y="4639543"/>
            <a:ext cx="720639" cy="720639"/>
          </a:xfrm>
          <a:prstGeom prst="rect">
            <a:avLst/>
          </a:prstGeom>
        </p:spPr>
      </p:pic>
      <p:sp>
        <p:nvSpPr>
          <p:cNvPr id="9" name="Cylinder 8">
            <a:extLst>
              <a:ext uri="{FF2B5EF4-FFF2-40B4-BE49-F238E27FC236}">
                <a16:creationId xmlns:a16="http://schemas.microsoft.com/office/drawing/2014/main" id="{A06CCC93-956B-4A89-BF30-ECEA23226D95}"/>
              </a:ext>
            </a:extLst>
          </p:cNvPr>
          <p:cNvSpPr/>
          <p:nvPr/>
        </p:nvSpPr>
        <p:spPr>
          <a:xfrm>
            <a:off x="8477105" y="2940905"/>
            <a:ext cx="2277979" cy="1299411"/>
          </a:xfrm>
          <a:prstGeom prst="can">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a:t>    Is this cow</a:t>
            </a:r>
            <a:br>
              <a:rPr lang="en-US" b="1" dirty="0"/>
            </a:br>
            <a:r>
              <a:rPr lang="en-US" b="1" dirty="0"/>
              <a:t>clean enough</a:t>
            </a:r>
            <a:br>
              <a:rPr lang="en-US" b="1" dirty="0"/>
            </a:br>
            <a:r>
              <a:rPr lang="en-US" b="1" dirty="0"/>
              <a:t>        to milk?</a:t>
            </a:r>
          </a:p>
        </p:txBody>
      </p:sp>
      <p:sp>
        <p:nvSpPr>
          <p:cNvPr id="11" name="Cylinder 10">
            <a:extLst>
              <a:ext uri="{FF2B5EF4-FFF2-40B4-BE49-F238E27FC236}">
                <a16:creationId xmlns:a16="http://schemas.microsoft.com/office/drawing/2014/main" id="{F6664320-F72C-46DB-B768-F10089E3A23F}"/>
              </a:ext>
            </a:extLst>
          </p:cNvPr>
          <p:cNvSpPr/>
          <p:nvPr/>
        </p:nvSpPr>
        <p:spPr>
          <a:xfrm>
            <a:off x="9359421" y="1616480"/>
            <a:ext cx="2277979" cy="1299411"/>
          </a:xfrm>
          <a:prstGeom prst="can">
            <a:avLst/>
          </a:prstGeom>
          <a:solidFill>
            <a:srgbClr val="7030A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b="1" dirty="0"/>
              <a:t>    Does this</a:t>
            </a:r>
            <a:br>
              <a:rPr lang="en-US" b="1" dirty="0"/>
            </a:br>
            <a:r>
              <a:rPr lang="en-US" b="1" dirty="0"/>
              <a:t>   cow have</a:t>
            </a:r>
            <a:br>
              <a:rPr lang="en-US" b="1" dirty="0"/>
            </a:br>
            <a:r>
              <a:rPr lang="en-US" b="1" dirty="0"/>
              <a:t>    mastitis?</a:t>
            </a:r>
          </a:p>
        </p:txBody>
      </p:sp>
      <p:pic>
        <p:nvPicPr>
          <p:cNvPr id="1026" name="Picture 2" descr="1,570 Cow Mud Photos and Premium High Res Pictures - Getty Images">
            <a:extLst>
              <a:ext uri="{FF2B5EF4-FFF2-40B4-BE49-F238E27FC236}">
                <a16:creationId xmlns:a16="http://schemas.microsoft.com/office/drawing/2014/main" id="{B92A89F8-0EB4-46E4-B193-335A40626B2D}"/>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9908071" y="3363255"/>
            <a:ext cx="739356" cy="69828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Cow Udder HD Stock Images | Shutterstock">
            <a:extLst>
              <a:ext uri="{FF2B5EF4-FFF2-40B4-BE49-F238E27FC236}">
                <a16:creationId xmlns:a16="http://schemas.microsoft.com/office/drawing/2014/main" id="{48C2971E-30F1-4FEA-AE64-2BBF33D83C2D}"/>
              </a:ext>
            </a:extLst>
          </p:cNvPr>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b="15148"/>
          <a:stretch/>
        </p:blipFill>
        <p:spPr bwMode="auto">
          <a:xfrm>
            <a:off x="10647427" y="2084261"/>
            <a:ext cx="875297" cy="521005"/>
          </a:xfrm>
          <a:prstGeom prst="rect">
            <a:avLst/>
          </a:prstGeom>
          <a:noFill/>
          <a:extLst>
            <a:ext uri="{909E8E84-426E-40DD-AFC4-6F175D3DCCD1}">
              <a14:hiddenFill xmlns:a14="http://schemas.microsoft.com/office/drawing/2010/main">
                <a:solidFill>
                  <a:srgbClr val="FFFFFF"/>
                </a:solidFill>
              </a14:hiddenFill>
            </a:ext>
          </a:extLst>
        </p:spPr>
      </p:pic>
      <p:sp>
        <p:nvSpPr>
          <p:cNvPr id="13" name="TextBox 12">
            <a:extLst>
              <a:ext uri="{FF2B5EF4-FFF2-40B4-BE49-F238E27FC236}">
                <a16:creationId xmlns:a16="http://schemas.microsoft.com/office/drawing/2014/main" id="{882761D6-46C3-4A64-BE1C-154314985FCE}"/>
              </a:ext>
            </a:extLst>
          </p:cNvPr>
          <p:cNvSpPr txBox="1"/>
          <p:nvPr/>
        </p:nvSpPr>
        <p:spPr>
          <a:xfrm>
            <a:off x="7362812" y="5539727"/>
            <a:ext cx="3669952" cy="646331"/>
          </a:xfrm>
          <a:prstGeom prst="rect">
            <a:avLst/>
          </a:prstGeom>
          <a:noFill/>
        </p:spPr>
        <p:txBody>
          <a:bodyPr wrap="square" rtlCol="0">
            <a:spAutoFit/>
          </a:bodyPr>
          <a:lstStyle/>
          <a:p>
            <a:pPr algn="ctr"/>
            <a:r>
              <a:rPr lang="en-US" dirty="0"/>
              <a:t>A single Cascade server can support</a:t>
            </a:r>
            <a:br>
              <a:rPr lang="en-US" dirty="0"/>
            </a:br>
            <a:r>
              <a:rPr lang="en-US" b="1" dirty="0"/>
              <a:t>multiple customized services</a:t>
            </a:r>
          </a:p>
        </p:txBody>
      </p:sp>
      <p:sp>
        <p:nvSpPr>
          <p:cNvPr id="23" name="Rectangle 22">
            <a:extLst>
              <a:ext uri="{FF2B5EF4-FFF2-40B4-BE49-F238E27FC236}">
                <a16:creationId xmlns:a16="http://schemas.microsoft.com/office/drawing/2014/main" id="{C85AB0C6-2595-40CF-9470-02D2ABB41F1D}"/>
              </a:ext>
            </a:extLst>
          </p:cNvPr>
          <p:cNvSpPr/>
          <p:nvPr/>
        </p:nvSpPr>
        <p:spPr>
          <a:xfrm>
            <a:off x="7589520" y="4639543"/>
            <a:ext cx="2026575" cy="788144"/>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The Cascade Server is extensible</a:t>
            </a:r>
          </a:p>
        </p:txBody>
      </p:sp>
    </p:spTree>
    <p:extLst>
      <p:ext uri="{BB962C8B-B14F-4D97-AF65-F5344CB8AC3E}">
        <p14:creationId xmlns:p14="http://schemas.microsoft.com/office/powerpoint/2010/main" val="2658058199"/>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xit" presetSubtype="0" fill="hold" grpId="0" nodeType="clickEffect">
                                  <p:stCondLst>
                                    <p:cond delay="0"/>
                                  </p:stCondLst>
                                  <p:childTnLst>
                                    <p:animEffect transition="out" filter="fade">
                                      <p:cBhvr>
                                        <p:cTn id="6" dur="500"/>
                                        <p:tgtEl>
                                          <p:spTgt spid="23"/>
                                        </p:tgtEl>
                                      </p:cBhvr>
                                    </p:animEffect>
                                    <p:set>
                                      <p:cBhvr>
                                        <p:cTn id="7" dur="1" fill="hold">
                                          <p:stCondLst>
                                            <p:cond delay="499"/>
                                          </p:stCondLst>
                                        </p:cTn>
                                        <p:tgtEl>
                                          <p:spTgt spid="23"/>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randombar(horizontal)">
                                      <p:cBhvr>
                                        <p:cTn id="12" dur="500"/>
                                        <p:tgtEl>
                                          <p:spTgt spid="9"/>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animEffect transition="in" filter="randombar(horizontal)">
                                      <p:cBhvr>
                                        <p:cTn id="15" dur="500"/>
                                        <p:tgtEl>
                                          <p:spTgt spid="11"/>
                                        </p:tgtEl>
                                      </p:cBhvr>
                                    </p:animEffect>
                                  </p:childTnLst>
                                </p:cTn>
                              </p:par>
                              <p:par>
                                <p:cTn id="16" presetID="14" presetClass="entr" presetSubtype="10" fill="hold" nodeType="withEffect">
                                  <p:stCondLst>
                                    <p:cond delay="0"/>
                                  </p:stCondLst>
                                  <p:childTnLst>
                                    <p:set>
                                      <p:cBhvr>
                                        <p:cTn id="17" dur="1" fill="hold">
                                          <p:stCondLst>
                                            <p:cond delay="0"/>
                                          </p:stCondLst>
                                        </p:cTn>
                                        <p:tgtEl>
                                          <p:spTgt spid="1026"/>
                                        </p:tgtEl>
                                        <p:attrNameLst>
                                          <p:attrName>style.visibility</p:attrName>
                                        </p:attrNameLst>
                                      </p:cBhvr>
                                      <p:to>
                                        <p:strVal val="visible"/>
                                      </p:to>
                                    </p:set>
                                    <p:animEffect transition="in" filter="randombar(horizontal)">
                                      <p:cBhvr>
                                        <p:cTn id="18" dur="500"/>
                                        <p:tgtEl>
                                          <p:spTgt spid="1026"/>
                                        </p:tgtEl>
                                      </p:cBhvr>
                                    </p:animEffect>
                                  </p:childTnLst>
                                </p:cTn>
                              </p:par>
                              <p:par>
                                <p:cTn id="19" presetID="14" presetClass="entr" presetSubtype="10" fill="hold" nodeType="withEffect">
                                  <p:stCondLst>
                                    <p:cond delay="0"/>
                                  </p:stCondLst>
                                  <p:childTnLst>
                                    <p:set>
                                      <p:cBhvr>
                                        <p:cTn id="20" dur="1" fill="hold">
                                          <p:stCondLst>
                                            <p:cond delay="0"/>
                                          </p:stCondLst>
                                        </p:cTn>
                                        <p:tgtEl>
                                          <p:spTgt spid="1028"/>
                                        </p:tgtEl>
                                        <p:attrNameLst>
                                          <p:attrName>style.visibility</p:attrName>
                                        </p:attrNameLst>
                                      </p:cBhvr>
                                      <p:to>
                                        <p:strVal val="visible"/>
                                      </p:to>
                                    </p:set>
                                    <p:animEffect transition="in" filter="randombar(horizontal)">
                                      <p:cBhvr>
                                        <p:cTn id="21" dur="5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1" grpId="0" animBg="1"/>
      <p:bldP spid="23"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137C01-6703-484C-8CBA-88ED0085EEF3}"/>
              </a:ext>
            </a:extLst>
          </p:cNvPr>
          <p:cNvSpPr>
            <a:spLocks noGrp="1"/>
          </p:cNvSpPr>
          <p:nvPr>
            <p:ph type="title"/>
          </p:nvPr>
        </p:nvSpPr>
        <p:spPr/>
        <p:txBody>
          <a:bodyPr/>
          <a:lstStyle/>
          <a:p>
            <a:r>
              <a:rPr lang="en-US" dirty="0"/>
              <a:t>Key concept: Extensibility</a:t>
            </a:r>
          </a:p>
        </p:txBody>
      </p:sp>
      <p:sp>
        <p:nvSpPr>
          <p:cNvPr id="3" name="Content Placeholder 2">
            <a:extLst>
              <a:ext uri="{FF2B5EF4-FFF2-40B4-BE49-F238E27FC236}">
                <a16:creationId xmlns:a16="http://schemas.microsoft.com/office/drawing/2014/main" id="{012DB77D-3011-4B56-ADE4-DFA66E508DB2}"/>
              </a:ext>
            </a:extLst>
          </p:cNvPr>
          <p:cNvSpPr>
            <a:spLocks noGrp="1"/>
          </p:cNvSpPr>
          <p:nvPr>
            <p:ph idx="1"/>
          </p:nvPr>
        </p:nvSpPr>
        <p:spPr>
          <a:xfrm>
            <a:off x="1024127" y="2291026"/>
            <a:ext cx="10786872" cy="4023360"/>
          </a:xfrm>
        </p:spPr>
        <p:txBody>
          <a:bodyPr>
            <a:normAutofit lnSpcReduction="10000"/>
          </a:bodyPr>
          <a:lstStyle/>
          <a:p>
            <a:r>
              <a:rPr lang="en-US" dirty="0"/>
              <a:t>What does it mean to be an “extensible platform as a service”?</a:t>
            </a:r>
          </a:p>
          <a:p>
            <a:endParaRPr lang="en-US" dirty="0"/>
          </a:p>
          <a:p>
            <a:r>
              <a:rPr lang="en-US" dirty="0"/>
              <a:t>Think about devices you plug into your computer.  For example, Ken uses a Garmin GPS to track bike rides.  When he plugs the Garmin into his Dell computer, it becomes an expert on all the bike rides he has taken since 2008.</a:t>
            </a:r>
          </a:p>
          <a:p>
            <a:endParaRPr lang="en-US" dirty="0"/>
          </a:p>
          <a:p>
            <a:r>
              <a:rPr lang="en-US" dirty="0"/>
              <a:t>In some sense, the </a:t>
            </a:r>
            <a:r>
              <a:rPr lang="en-US" dirty="0" err="1"/>
              <a:t>Garmin+Dell</a:t>
            </a:r>
            <a:r>
              <a:rPr lang="en-US" dirty="0"/>
              <a:t> pair is a “new thing”</a:t>
            </a:r>
          </a:p>
        </p:txBody>
      </p:sp>
      <p:sp>
        <p:nvSpPr>
          <p:cNvPr id="4" name="Footer Placeholder 3">
            <a:extLst>
              <a:ext uri="{FF2B5EF4-FFF2-40B4-BE49-F238E27FC236}">
                <a16:creationId xmlns:a16="http://schemas.microsoft.com/office/drawing/2014/main" id="{ACEF7A2A-B654-4D4D-B684-2D0150DD3498}"/>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F50F20F7-3A07-4985-BB7F-CB5169A1C830}"/>
              </a:ext>
            </a:extLst>
          </p:cNvPr>
          <p:cNvSpPr>
            <a:spLocks noGrp="1"/>
          </p:cNvSpPr>
          <p:nvPr>
            <p:ph type="sldNum" sz="quarter" idx="12"/>
          </p:nvPr>
        </p:nvSpPr>
        <p:spPr/>
        <p:txBody>
          <a:bodyPr/>
          <a:lstStyle/>
          <a:p>
            <a:fld id="{26165642-2DC6-4995-8FB3-76453B93C11F}" type="slidenum">
              <a:rPr lang="en-US" smtClean="0"/>
              <a:pPr/>
              <a:t>11</a:t>
            </a:fld>
            <a:endParaRPr lang="en-US"/>
          </a:p>
        </p:txBody>
      </p:sp>
    </p:spTree>
    <p:extLst>
      <p:ext uri="{BB962C8B-B14F-4D97-AF65-F5344CB8AC3E}">
        <p14:creationId xmlns:p14="http://schemas.microsoft.com/office/powerpoint/2010/main" val="2912632478"/>
      </p:ext>
    </p:extLst>
  </p:cSld>
  <p:clrMapOvr>
    <a:masterClrMapping/>
  </p:clrMapOvr>
  <p:transition advTm="600000"/>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137C01-6703-484C-8CBA-88ED0085EEF3}"/>
              </a:ext>
            </a:extLst>
          </p:cNvPr>
          <p:cNvSpPr>
            <a:spLocks noGrp="1"/>
          </p:cNvSpPr>
          <p:nvPr>
            <p:ph type="title"/>
          </p:nvPr>
        </p:nvSpPr>
        <p:spPr/>
        <p:txBody>
          <a:bodyPr/>
          <a:lstStyle/>
          <a:p>
            <a:r>
              <a:rPr lang="en-US" dirty="0"/>
              <a:t>How does a person extend Cascade?</a:t>
            </a:r>
          </a:p>
        </p:txBody>
      </p:sp>
      <p:sp>
        <p:nvSpPr>
          <p:cNvPr id="3" name="Content Placeholder 2">
            <a:extLst>
              <a:ext uri="{FF2B5EF4-FFF2-40B4-BE49-F238E27FC236}">
                <a16:creationId xmlns:a16="http://schemas.microsoft.com/office/drawing/2014/main" id="{012DB77D-3011-4B56-ADE4-DFA66E508DB2}"/>
              </a:ext>
            </a:extLst>
          </p:cNvPr>
          <p:cNvSpPr>
            <a:spLocks noGrp="1"/>
          </p:cNvSpPr>
          <p:nvPr>
            <p:ph idx="1"/>
          </p:nvPr>
        </p:nvSpPr>
        <p:spPr>
          <a:xfrm>
            <a:off x="1024127" y="2291026"/>
            <a:ext cx="10786872" cy="4023360"/>
          </a:xfrm>
        </p:spPr>
        <p:txBody>
          <a:bodyPr>
            <a:normAutofit/>
          </a:bodyPr>
          <a:lstStyle/>
          <a:p>
            <a:r>
              <a:rPr lang="en-US" dirty="0"/>
              <a:t>We will look at this later in the class, but the idea is to plug in new software written in C++, and to tell Cascade when this software should run.</a:t>
            </a:r>
          </a:p>
          <a:p>
            <a:endParaRPr lang="en-US" dirty="0"/>
          </a:p>
          <a:p>
            <a:r>
              <a:rPr lang="en-US" dirty="0"/>
              <a:t>The new code handles IoT events specific to the application</a:t>
            </a:r>
          </a:p>
          <a:p>
            <a:endParaRPr lang="en-US" dirty="0"/>
          </a:p>
          <a:p>
            <a:r>
              <a:rPr lang="en-US" dirty="0"/>
              <a:t>For example, it can handle “cow-washing events”</a:t>
            </a:r>
          </a:p>
        </p:txBody>
      </p:sp>
      <p:sp>
        <p:nvSpPr>
          <p:cNvPr id="4" name="Footer Placeholder 3">
            <a:extLst>
              <a:ext uri="{FF2B5EF4-FFF2-40B4-BE49-F238E27FC236}">
                <a16:creationId xmlns:a16="http://schemas.microsoft.com/office/drawing/2014/main" id="{ACEF7A2A-B654-4D4D-B684-2D0150DD3498}"/>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F50F20F7-3A07-4985-BB7F-CB5169A1C830}"/>
              </a:ext>
            </a:extLst>
          </p:cNvPr>
          <p:cNvSpPr>
            <a:spLocks noGrp="1"/>
          </p:cNvSpPr>
          <p:nvPr>
            <p:ph type="sldNum" sz="quarter" idx="12"/>
          </p:nvPr>
        </p:nvSpPr>
        <p:spPr/>
        <p:txBody>
          <a:bodyPr/>
          <a:lstStyle/>
          <a:p>
            <a:fld id="{26165642-2DC6-4995-8FB3-76453B93C11F}" type="slidenum">
              <a:rPr lang="en-US" smtClean="0"/>
              <a:pPr/>
              <a:t>12</a:t>
            </a:fld>
            <a:endParaRPr lang="en-US"/>
          </a:p>
        </p:txBody>
      </p:sp>
    </p:spTree>
    <p:extLst>
      <p:ext uri="{BB962C8B-B14F-4D97-AF65-F5344CB8AC3E}">
        <p14:creationId xmlns:p14="http://schemas.microsoft.com/office/powerpoint/2010/main" val="1608103307"/>
      </p:ext>
    </p:extLst>
  </p:cSld>
  <p:clrMapOvr>
    <a:masterClrMapping/>
  </p:clrMapOvr>
  <p:transition advTm="600000"/>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15AE10BF-5F39-42A5-91DF-D3FABD408C3F}"/>
              </a:ext>
            </a:extLst>
          </p:cNvPr>
          <p:cNvSpPr>
            <a:spLocks noGrp="1"/>
          </p:cNvSpPr>
          <p:nvPr>
            <p:ph type="title"/>
          </p:nvPr>
        </p:nvSpPr>
        <p:spPr/>
        <p:txBody>
          <a:bodyPr/>
          <a:lstStyle/>
          <a:p>
            <a:r>
              <a:rPr lang="en-US" b="1" dirty="0">
                <a:solidFill>
                  <a:srgbClr val="C00000"/>
                </a:solidFill>
              </a:rPr>
              <a:t>The Cascade Storage Model</a:t>
            </a:r>
          </a:p>
        </p:txBody>
      </p:sp>
      <p:sp>
        <p:nvSpPr>
          <p:cNvPr id="7" name="Text Placeholder 6">
            <a:extLst>
              <a:ext uri="{FF2B5EF4-FFF2-40B4-BE49-F238E27FC236}">
                <a16:creationId xmlns:a16="http://schemas.microsoft.com/office/drawing/2014/main" id="{95706255-E6F6-43F3-BD6F-077E7C0358D4}"/>
              </a:ext>
            </a:extLst>
          </p:cNvPr>
          <p:cNvSpPr>
            <a:spLocks noGrp="1"/>
          </p:cNvSpPr>
          <p:nvPr>
            <p:ph type="body" idx="1"/>
          </p:nvPr>
        </p:nvSpPr>
        <p:spPr/>
        <p:txBody>
          <a:bodyPr>
            <a:normAutofit/>
          </a:bodyPr>
          <a:lstStyle/>
          <a:p>
            <a:r>
              <a:rPr lang="en-US" sz="2400" b="1" dirty="0"/>
              <a:t>How should Cascade data be managed?</a:t>
            </a:r>
          </a:p>
        </p:txBody>
      </p:sp>
      <p:sp>
        <p:nvSpPr>
          <p:cNvPr id="4" name="Footer Placeholder 3">
            <a:extLst>
              <a:ext uri="{FF2B5EF4-FFF2-40B4-BE49-F238E27FC236}">
                <a16:creationId xmlns:a16="http://schemas.microsoft.com/office/drawing/2014/main" id="{5D8C3560-0020-4FA9-AA6C-475AF62128D0}"/>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EE231F02-7141-4587-BA41-F6C6E2CB95C6}"/>
              </a:ext>
            </a:extLst>
          </p:cNvPr>
          <p:cNvSpPr>
            <a:spLocks noGrp="1"/>
          </p:cNvSpPr>
          <p:nvPr>
            <p:ph type="sldNum" sz="quarter" idx="12"/>
          </p:nvPr>
        </p:nvSpPr>
        <p:spPr/>
        <p:txBody>
          <a:bodyPr/>
          <a:lstStyle/>
          <a:p>
            <a:fld id="{26165642-2DC6-4995-8FB3-76453B93C11F}" type="slidenum">
              <a:rPr lang="en-US" smtClean="0"/>
              <a:pPr/>
              <a:t>13</a:t>
            </a:fld>
            <a:endParaRPr lang="en-US"/>
          </a:p>
        </p:txBody>
      </p:sp>
    </p:spTree>
    <p:extLst>
      <p:ext uri="{BB962C8B-B14F-4D97-AF65-F5344CB8AC3E}">
        <p14:creationId xmlns:p14="http://schemas.microsoft.com/office/powerpoint/2010/main" val="3795673954"/>
      </p:ext>
    </p:extLst>
  </p:cSld>
  <p:clrMapOvr>
    <a:masterClrMapping/>
  </p:clrMapOvr>
  <p:transition advTm="600000"/>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704443-DB73-47F7-A68F-6D653F134D03}"/>
              </a:ext>
            </a:extLst>
          </p:cNvPr>
          <p:cNvSpPr>
            <a:spLocks noGrp="1"/>
          </p:cNvSpPr>
          <p:nvPr>
            <p:ph type="title"/>
          </p:nvPr>
        </p:nvSpPr>
        <p:spPr/>
        <p:txBody>
          <a:bodyPr/>
          <a:lstStyle/>
          <a:p>
            <a:r>
              <a:rPr lang="en-US" dirty="0"/>
              <a:t>File System “extension”</a:t>
            </a:r>
          </a:p>
        </p:txBody>
      </p:sp>
      <p:sp>
        <p:nvSpPr>
          <p:cNvPr id="3" name="Content Placeholder 2">
            <a:extLst>
              <a:ext uri="{FF2B5EF4-FFF2-40B4-BE49-F238E27FC236}">
                <a16:creationId xmlns:a16="http://schemas.microsoft.com/office/drawing/2014/main" id="{022873DD-3F5F-476C-8E22-7643B80357D3}"/>
              </a:ext>
            </a:extLst>
          </p:cNvPr>
          <p:cNvSpPr>
            <a:spLocks noGrp="1"/>
          </p:cNvSpPr>
          <p:nvPr>
            <p:ph idx="1"/>
          </p:nvPr>
        </p:nvSpPr>
        <p:spPr/>
        <p:txBody>
          <a:bodyPr>
            <a:normAutofit fontScale="92500" lnSpcReduction="10000"/>
          </a:bodyPr>
          <a:lstStyle/>
          <a:p>
            <a:r>
              <a:rPr lang="en-US" dirty="0"/>
              <a:t>Cascade has a built-in file system extension:</a:t>
            </a:r>
            <a:endParaRPr lang="en-US" i="1" dirty="0"/>
          </a:p>
          <a:p>
            <a:pPr>
              <a:buFont typeface="Wingdings" panose="05000000000000000000" pitchFamily="2" charset="2"/>
              <a:buChar char="Ø"/>
            </a:pPr>
            <a:r>
              <a:rPr lang="en-US" dirty="0"/>
              <a:t>  Every object has a pathname.</a:t>
            </a:r>
          </a:p>
          <a:p>
            <a:pPr>
              <a:buFont typeface="Wingdings" panose="05000000000000000000" pitchFamily="2" charset="2"/>
              <a:buChar char="Ø"/>
            </a:pPr>
            <a:r>
              <a:rPr lang="en-US" dirty="0"/>
              <a:t>  The file system extension supports normal file operations.</a:t>
            </a:r>
          </a:p>
          <a:p>
            <a:pPr>
              <a:buFont typeface="Wingdings" panose="05000000000000000000" pitchFamily="2" charset="2"/>
              <a:buChar char="Ø"/>
            </a:pPr>
            <a:r>
              <a:rPr lang="en-US" dirty="0"/>
              <a:t>  You can access it just like any file system. </a:t>
            </a:r>
          </a:p>
          <a:p>
            <a:pPr marL="0" indent="0">
              <a:buNone/>
            </a:pPr>
            <a:endParaRPr lang="en-US" dirty="0"/>
          </a:p>
          <a:p>
            <a:pPr marL="0" indent="0">
              <a:buNone/>
            </a:pPr>
            <a:r>
              <a:rPr lang="en-US" dirty="0"/>
              <a:t>Yet Cascade isn’t a file system.  It is a key-value </a:t>
            </a:r>
            <a:r>
              <a:rPr lang="en-US" b="1" dirty="0"/>
              <a:t>get/put/watch </a:t>
            </a:r>
            <a:r>
              <a:rPr lang="en-US" dirty="0"/>
              <a:t>store.  Moreover, it is automatically sharded for scalability.</a:t>
            </a:r>
            <a:br>
              <a:rPr lang="en-US" dirty="0"/>
            </a:br>
            <a:endParaRPr lang="en-US" dirty="0"/>
          </a:p>
        </p:txBody>
      </p:sp>
      <p:sp>
        <p:nvSpPr>
          <p:cNvPr id="4" name="Footer Placeholder 3">
            <a:extLst>
              <a:ext uri="{FF2B5EF4-FFF2-40B4-BE49-F238E27FC236}">
                <a16:creationId xmlns:a16="http://schemas.microsoft.com/office/drawing/2014/main" id="{499A600B-7385-43D1-A68E-BDCB69F0601D}"/>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202A1DD-E09A-4339-9AAA-9F5AA51627CE}"/>
              </a:ext>
            </a:extLst>
          </p:cNvPr>
          <p:cNvSpPr>
            <a:spLocks noGrp="1"/>
          </p:cNvSpPr>
          <p:nvPr>
            <p:ph type="sldNum" sz="quarter" idx="12"/>
          </p:nvPr>
        </p:nvSpPr>
        <p:spPr/>
        <p:txBody>
          <a:bodyPr/>
          <a:lstStyle/>
          <a:p>
            <a:fld id="{26165642-2DC6-4995-8FB3-76453B93C11F}" type="slidenum">
              <a:rPr lang="en-US" smtClean="0"/>
              <a:pPr/>
              <a:t>14</a:t>
            </a:fld>
            <a:endParaRPr lang="en-US"/>
          </a:p>
        </p:txBody>
      </p:sp>
      <p:sp>
        <p:nvSpPr>
          <p:cNvPr id="6" name="Cylinder 5">
            <a:extLst>
              <a:ext uri="{FF2B5EF4-FFF2-40B4-BE49-F238E27FC236}">
                <a16:creationId xmlns:a16="http://schemas.microsoft.com/office/drawing/2014/main" id="{0B697081-69E5-43C9-8989-DD12E467F4EB}"/>
              </a:ext>
            </a:extLst>
          </p:cNvPr>
          <p:cNvSpPr/>
          <p:nvPr/>
        </p:nvSpPr>
        <p:spPr>
          <a:xfrm>
            <a:off x="9640192" y="423872"/>
            <a:ext cx="2394282" cy="16115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lowchart: Multidocument 6">
            <a:extLst>
              <a:ext uri="{FF2B5EF4-FFF2-40B4-BE49-F238E27FC236}">
                <a16:creationId xmlns:a16="http://schemas.microsoft.com/office/drawing/2014/main" id="{3184065F-A054-4AAF-80C8-FE9EEB905EBC}"/>
              </a:ext>
            </a:extLst>
          </p:cNvPr>
          <p:cNvSpPr/>
          <p:nvPr/>
        </p:nvSpPr>
        <p:spPr>
          <a:xfrm>
            <a:off x="9817768" y="1130969"/>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lowchart: Multidocument 7">
            <a:extLst>
              <a:ext uri="{FF2B5EF4-FFF2-40B4-BE49-F238E27FC236}">
                <a16:creationId xmlns:a16="http://schemas.microsoft.com/office/drawing/2014/main" id="{DB289F78-2CC4-4017-988F-089CBDF795E5}"/>
              </a:ext>
            </a:extLst>
          </p:cNvPr>
          <p:cNvSpPr/>
          <p:nvPr/>
        </p:nvSpPr>
        <p:spPr>
          <a:xfrm>
            <a:off x="10384142" y="1335024"/>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lowchart: Multidocument 8">
            <a:extLst>
              <a:ext uri="{FF2B5EF4-FFF2-40B4-BE49-F238E27FC236}">
                <a16:creationId xmlns:a16="http://schemas.microsoft.com/office/drawing/2014/main" id="{6660092C-2078-4DDC-9974-8E9206BC4C44}"/>
              </a:ext>
            </a:extLst>
          </p:cNvPr>
          <p:cNvSpPr/>
          <p:nvPr/>
        </p:nvSpPr>
        <p:spPr>
          <a:xfrm>
            <a:off x="11320600" y="1069246"/>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Multidocument 9">
            <a:extLst>
              <a:ext uri="{FF2B5EF4-FFF2-40B4-BE49-F238E27FC236}">
                <a16:creationId xmlns:a16="http://schemas.microsoft.com/office/drawing/2014/main" id="{997B42E3-144D-4F2C-9EC3-440232C51FB4}"/>
              </a:ext>
            </a:extLst>
          </p:cNvPr>
          <p:cNvSpPr/>
          <p:nvPr/>
        </p:nvSpPr>
        <p:spPr>
          <a:xfrm>
            <a:off x="10833322" y="1578884"/>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lowchart: Multidocument 10">
            <a:extLst>
              <a:ext uri="{FF2B5EF4-FFF2-40B4-BE49-F238E27FC236}">
                <a16:creationId xmlns:a16="http://schemas.microsoft.com/office/drawing/2014/main" id="{B17E5F03-7099-4F01-99A4-5C2403AA0A2A}"/>
              </a:ext>
            </a:extLst>
          </p:cNvPr>
          <p:cNvSpPr/>
          <p:nvPr/>
        </p:nvSpPr>
        <p:spPr>
          <a:xfrm>
            <a:off x="10754226" y="955428"/>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Flowchart: Document 11">
            <a:extLst>
              <a:ext uri="{FF2B5EF4-FFF2-40B4-BE49-F238E27FC236}">
                <a16:creationId xmlns:a16="http://schemas.microsoft.com/office/drawing/2014/main" id="{E2091986-D47F-49D1-BDEC-AFD13550EBA0}"/>
              </a:ext>
            </a:extLst>
          </p:cNvPr>
          <p:cNvSpPr/>
          <p:nvPr/>
        </p:nvSpPr>
        <p:spPr>
          <a:xfrm>
            <a:off x="9856759" y="1652979"/>
            <a:ext cx="370084" cy="246747"/>
          </a:xfrm>
          <a:prstGeom prst="flowChart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Flowchart: Document 12">
            <a:extLst>
              <a:ext uri="{FF2B5EF4-FFF2-40B4-BE49-F238E27FC236}">
                <a16:creationId xmlns:a16="http://schemas.microsoft.com/office/drawing/2014/main" id="{8EA57832-97C9-43BA-9A50-8BEC4342C974}"/>
              </a:ext>
            </a:extLst>
          </p:cNvPr>
          <p:cNvSpPr/>
          <p:nvPr/>
        </p:nvSpPr>
        <p:spPr>
          <a:xfrm>
            <a:off x="11533379" y="1466027"/>
            <a:ext cx="370084" cy="246747"/>
          </a:xfrm>
          <a:prstGeom prst="flowChart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B795E318-98BF-455B-B1B4-73729E9798AA}"/>
              </a:ext>
            </a:extLst>
          </p:cNvPr>
          <p:cNvSpPr txBox="1"/>
          <p:nvPr/>
        </p:nvSpPr>
        <p:spPr>
          <a:xfrm>
            <a:off x="9705474" y="1962834"/>
            <a:ext cx="2329000" cy="646331"/>
          </a:xfrm>
          <a:prstGeom prst="rect">
            <a:avLst/>
          </a:prstGeom>
          <a:noFill/>
        </p:spPr>
        <p:txBody>
          <a:bodyPr wrap="square" rtlCol="0">
            <a:spAutoFit/>
          </a:bodyPr>
          <a:lstStyle/>
          <a:p>
            <a:pPr algn="ctr"/>
            <a:r>
              <a:rPr lang="en-US" b="1" dirty="0"/>
              <a:t>User sees scalable, “private” object pools</a:t>
            </a:r>
          </a:p>
        </p:txBody>
      </p:sp>
    </p:spTree>
    <p:extLst>
      <p:ext uri="{BB962C8B-B14F-4D97-AF65-F5344CB8AC3E}">
        <p14:creationId xmlns:p14="http://schemas.microsoft.com/office/powerpoint/2010/main" val="1231848107"/>
      </p:ext>
    </p:extLst>
  </p:cSld>
  <p:clrMapOvr>
    <a:masterClrMapping/>
  </p:clrMapOvr>
  <p:transition advTm="600000"/>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6704443-DB73-47F7-A68F-6D653F134D03}"/>
              </a:ext>
            </a:extLst>
          </p:cNvPr>
          <p:cNvSpPr>
            <a:spLocks noGrp="1"/>
          </p:cNvSpPr>
          <p:nvPr>
            <p:ph type="title"/>
          </p:nvPr>
        </p:nvSpPr>
        <p:spPr/>
        <p:txBody>
          <a:bodyPr>
            <a:normAutofit/>
          </a:bodyPr>
          <a:lstStyle/>
          <a:p>
            <a:r>
              <a:rPr lang="en-US" dirty="0"/>
              <a:t>Updates: Create a new file or</a:t>
            </a:r>
            <a:br>
              <a:rPr lang="en-US" dirty="0"/>
            </a:br>
            <a:r>
              <a:rPr lang="en-US" dirty="0"/>
              <a:t>Appending to an existing file</a:t>
            </a:r>
          </a:p>
        </p:txBody>
      </p:sp>
      <p:sp>
        <p:nvSpPr>
          <p:cNvPr id="3" name="Content Placeholder 2">
            <a:extLst>
              <a:ext uri="{FF2B5EF4-FFF2-40B4-BE49-F238E27FC236}">
                <a16:creationId xmlns:a16="http://schemas.microsoft.com/office/drawing/2014/main" id="{022873DD-3F5F-476C-8E22-7643B80357D3}"/>
              </a:ext>
            </a:extLst>
          </p:cNvPr>
          <p:cNvSpPr>
            <a:spLocks noGrp="1"/>
          </p:cNvSpPr>
          <p:nvPr>
            <p:ph idx="1"/>
          </p:nvPr>
        </p:nvSpPr>
        <p:spPr>
          <a:xfrm>
            <a:off x="1024128" y="2859225"/>
            <a:ext cx="11167872" cy="3450134"/>
          </a:xfrm>
        </p:spPr>
        <p:txBody>
          <a:bodyPr>
            <a:normAutofit/>
          </a:bodyPr>
          <a:lstStyle/>
          <a:p>
            <a:pPr marL="0" indent="0">
              <a:buNone/>
            </a:pPr>
            <a:r>
              <a:rPr lang="en-US" dirty="0"/>
              <a:t>Any key-value object lives in one shard (but that same shard may have many keys that map to it!). </a:t>
            </a:r>
          </a:p>
          <a:p>
            <a:pPr>
              <a:buFont typeface="Wingdings" panose="05000000000000000000" pitchFamily="2" charset="2"/>
              <a:buChar char="Ø"/>
            </a:pPr>
            <a:r>
              <a:rPr lang="en-US" dirty="0"/>
              <a:t> A </a:t>
            </a:r>
            <a:r>
              <a:rPr lang="en-US" i="1" dirty="0"/>
              <a:t>key</a:t>
            </a:r>
            <a:r>
              <a:rPr lang="en-US" dirty="0"/>
              <a:t> is a string. A </a:t>
            </a:r>
            <a:r>
              <a:rPr lang="en-US" i="1" dirty="0"/>
              <a:t>value</a:t>
            </a:r>
            <a:r>
              <a:rPr lang="en-US" dirty="0"/>
              <a:t> is an object serialized as a byte vector.</a:t>
            </a:r>
          </a:p>
          <a:p>
            <a:pPr>
              <a:buFont typeface="Wingdings" panose="05000000000000000000" pitchFamily="2" charset="2"/>
              <a:buChar char="Ø"/>
            </a:pPr>
            <a:r>
              <a:rPr lang="en-US" dirty="0"/>
              <a:t> Updates are log appends using </a:t>
            </a:r>
            <a:r>
              <a:rPr lang="en-US" dirty="0" err="1"/>
              <a:t>Paxos</a:t>
            </a:r>
            <a:r>
              <a:rPr lang="en-US" dirty="0"/>
              <a:t>.  Each object has a log</a:t>
            </a:r>
            <a:br>
              <a:rPr lang="en-US" dirty="0"/>
            </a:br>
            <a:r>
              <a:rPr lang="en-US" dirty="0"/>
              <a:t>   of versions that evolved over time.</a:t>
            </a:r>
          </a:p>
          <a:p>
            <a:pPr>
              <a:buFont typeface="Wingdings" panose="05000000000000000000" pitchFamily="2" charset="2"/>
              <a:buChar char="Ø"/>
            </a:pPr>
            <a:r>
              <a:rPr lang="en-US" dirty="0"/>
              <a:t> Queries run on the </a:t>
            </a:r>
            <a:r>
              <a:rPr lang="en-US" i="1" dirty="0"/>
              <a:t>stable prefix </a:t>
            </a:r>
            <a:r>
              <a:rPr lang="en-US" dirty="0"/>
              <a:t>of the log.</a:t>
            </a:r>
          </a:p>
        </p:txBody>
      </p:sp>
      <p:sp>
        <p:nvSpPr>
          <p:cNvPr id="4" name="Footer Placeholder 3">
            <a:extLst>
              <a:ext uri="{FF2B5EF4-FFF2-40B4-BE49-F238E27FC236}">
                <a16:creationId xmlns:a16="http://schemas.microsoft.com/office/drawing/2014/main" id="{499A600B-7385-43D1-A68E-BDCB69F0601D}"/>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202A1DD-E09A-4339-9AAA-9F5AA51627CE}"/>
              </a:ext>
            </a:extLst>
          </p:cNvPr>
          <p:cNvSpPr>
            <a:spLocks noGrp="1"/>
          </p:cNvSpPr>
          <p:nvPr>
            <p:ph type="sldNum" sz="quarter" idx="12"/>
          </p:nvPr>
        </p:nvSpPr>
        <p:spPr/>
        <p:txBody>
          <a:bodyPr/>
          <a:lstStyle/>
          <a:p>
            <a:fld id="{26165642-2DC6-4995-8FB3-76453B93C11F}" type="slidenum">
              <a:rPr lang="en-US" smtClean="0"/>
              <a:pPr/>
              <a:t>15</a:t>
            </a:fld>
            <a:endParaRPr lang="en-US"/>
          </a:p>
        </p:txBody>
      </p:sp>
      <p:sp>
        <p:nvSpPr>
          <p:cNvPr id="6" name="Cylinder 5">
            <a:extLst>
              <a:ext uri="{FF2B5EF4-FFF2-40B4-BE49-F238E27FC236}">
                <a16:creationId xmlns:a16="http://schemas.microsoft.com/office/drawing/2014/main" id="{0B697081-69E5-43C9-8989-DD12E467F4EB}"/>
              </a:ext>
            </a:extLst>
          </p:cNvPr>
          <p:cNvSpPr/>
          <p:nvPr/>
        </p:nvSpPr>
        <p:spPr>
          <a:xfrm>
            <a:off x="9640192" y="423872"/>
            <a:ext cx="2394282" cy="16115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Flowchart: Multidocument 6">
            <a:extLst>
              <a:ext uri="{FF2B5EF4-FFF2-40B4-BE49-F238E27FC236}">
                <a16:creationId xmlns:a16="http://schemas.microsoft.com/office/drawing/2014/main" id="{3184065F-A054-4AAF-80C8-FE9EEB905EBC}"/>
              </a:ext>
            </a:extLst>
          </p:cNvPr>
          <p:cNvSpPr/>
          <p:nvPr/>
        </p:nvSpPr>
        <p:spPr>
          <a:xfrm>
            <a:off x="9817768" y="1130969"/>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Flowchart: Multidocument 7">
            <a:extLst>
              <a:ext uri="{FF2B5EF4-FFF2-40B4-BE49-F238E27FC236}">
                <a16:creationId xmlns:a16="http://schemas.microsoft.com/office/drawing/2014/main" id="{DB289F78-2CC4-4017-988F-089CBDF795E5}"/>
              </a:ext>
            </a:extLst>
          </p:cNvPr>
          <p:cNvSpPr/>
          <p:nvPr/>
        </p:nvSpPr>
        <p:spPr>
          <a:xfrm>
            <a:off x="10384142" y="1335024"/>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lowchart: Multidocument 8">
            <a:extLst>
              <a:ext uri="{FF2B5EF4-FFF2-40B4-BE49-F238E27FC236}">
                <a16:creationId xmlns:a16="http://schemas.microsoft.com/office/drawing/2014/main" id="{6660092C-2078-4DDC-9974-8E9206BC4C44}"/>
              </a:ext>
            </a:extLst>
          </p:cNvPr>
          <p:cNvSpPr/>
          <p:nvPr/>
        </p:nvSpPr>
        <p:spPr>
          <a:xfrm>
            <a:off x="11320600" y="1069246"/>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Flowchart: Multidocument 9">
            <a:extLst>
              <a:ext uri="{FF2B5EF4-FFF2-40B4-BE49-F238E27FC236}">
                <a16:creationId xmlns:a16="http://schemas.microsoft.com/office/drawing/2014/main" id="{997B42E3-144D-4F2C-9EC3-440232C51FB4}"/>
              </a:ext>
            </a:extLst>
          </p:cNvPr>
          <p:cNvSpPr/>
          <p:nvPr/>
        </p:nvSpPr>
        <p:spPr>
          <a:xfrm>
            <a:off x="10833322" y="1578884"/>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Flowchart: Multidocument 10">
            <a:extLst>
              <a:ext uri="{FF2B5EF4-FFF2-40B4-BE49-F238E27FC236}">
                <a16:creationId xmlns:a16="http://schemas.microsoft.com/office/drawing/2014/main" id="{B17E5F03-7099-4F01-99A4-5C2403AA0A2A}"/>
              </a:ext>
            </a:extLst>
          </p:cNvPr>
          <p:cNvSpPr/>
          <p:nvPr/>
        </p:nvSpPr>
        <p:spPr>
          <a:xfrm>
            <a:off x="10754226" y="955428"/>
            <a:ext cx="409074" cy="320842"/>
          </a:xfrm>
          <a:prstGeom prst="flowChartMulti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Flowchart: Document 11">
            <a:extLst>
              <a:ext uri="{FF2B5EF4-FFF2-40B4-BE49-F238E27FC236}">
                <a16:creationId xmlns:a16="http://schemas.microsoft.com/office/drawing/2014/main" id="{E2091986-D47F-49D1-BDEC-AFD13550EBA0}"/>
              </a:ext>
            </a:extLst>
          </p:cNvPr>
          <p:cNvSpPr/>
          <p:nvPr/>
        </p:nvSpPr>
        <p:spPr>
          <a:xfrm>
            <a:off x="9856759" y="1652979"/>
            <a:ext cx="370084" cy="246747"/>
          </a:xfrm>
          <a:prstGeom prst="flowChart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Flowchart: Document 12">
            <a:extLst>
              <a:ext uri="{FF2B5EF4-FFF2-40B4-BE49-F238E27FC236}">
                <a16:creationId xmlns:a16="http://schemas.microsoft.com/office/drawing/2014/main" id="{8EA57832-97C9-43BA-9A50-8BEC4342C974}"/>
              </a:ext>
            </a:extLst>
          </p:cNvPr>
          <p:cNvSpPr/>
          <p:nvPr/>
        </p:nvSpPr>
        <p:spPr>
          <a:xfrm>
            <a:off x="11533379" y="1466027"/>
            <a:ext cx="370084" cy="246747"/>
          </a:xfrm>
          <a:prstGeom prst="flowChartDocument">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5AB191C0-F307-4BCD-8216-73F1E96D5B85}"/>
              </a:ext>
            </a:extLst>
          </p:cNvPr>
          <p:cNvSpPr txBox="1"/>
          <p:nvPr/>
        </p:nvSpPr>
        <p:spPr>
          <a:xfrm>
            <a:off x="9705474" y="1962834"/>
            <a:ext cx="2329000" cy="646331"/>
          </a:xfrm>
          <a:prstGeom prst="rect">
            <a:avLst/>
          </a:prstGeom>
          <a:noFill/>
        </p:spPr>
        <p:txBody>
          <a:bodyPr wrap="square" rtlCol="0">
            <a:spAutoFit/>
          </a:bodyPr>
          <a:lstStyle/>
          <a:p>
            <a:pPr algn="ctr"/>
            <a:r>
              <a:rPr lang="en-US" b="1" dirty="0"/>
              <a:t>User sees scalable, “private” object pools</a:t>
            </a:r>
          </a:p>
        </p:txBody>
      </p:sp>
    </p:spTree>
    <p:extLst>
      <p:ext uri="{BB962C8B-B14F-4D97-AF65-F5344CB8AC3E}">
        <p14:creationId xmlns:p14="http://schemas.microsoft.com/office/powerpoint/2010/main" val="2049698273"/>
      </p:ext>
    </p:extLst>
  </p:cSld>
  <p:clrMapOvr>
    <a:masterClrMapping/>
  </p:clrMapOvr>
  <p:transition advTm="600000"/>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A0FEC7-B4A4-4687-8508-BF8B84E2309C}"/>
              </a:ext>
            </a:extLst>
          </p:cNvPr>
          <p:cNvSpPr>
            <a:spLocks noGrp="1"/>
          </p:cNvSpPr>
          <p:nvPr>
            <p:ph type="title"/>
          </p:nvPr>
        </p:nvSpPr>
        <p:spPr/>
        <p:txBody>
          <a:bodyPr/>
          <a:lstStyle/>
          <a:p>
            <a:r>
              <a:rPr lang="en-US" dirty="0"/>
              <a:t>Versioned/Temporal queries</a:t>
            </a:r>
          </a:p>
        </p:txBody>
      </p:sp>
      <p:sp>
        <p:nvSpPr>
          <p:cNvPr id="3" name="Content Placeholder 2">
            <a:extLst>
              <a:ext uri="{FF2B5EF4-FFF2-40B4-BE49-F238E27FC236}">
                <a16:creationId xmlns:a16="http://schemas.microsoft.com/office/drawing/2014/main" id="{90D47D69-238A-4F72-AC3D-57CDF6038B22}"/>
              </a:ext>
            </a:extLst>
          </p:cNvPr>
          <p:cNvSpPr>
            <a:spLocks noGrp="1"/>
          </p:cNvSpPr>
          <p:nvPr>
            <p:ph idx="1"/>
          </p:nvPr>
        </p:nvSpPr>
        <p:spPr/>
        <p:txBody>
          <a:bodyPr/>
          <a:lstStyle/>
          <a:p>
            <a:r>
              <a:rPr lang="en-US" dirty="0"/>
              <a:t>For volatile objects, Cascade enforces version sequencing </a:t>
            </a:r>
            <a:br>
              <a:rPr lang="en-US" dirty="0"/>
            </a:br>
            <a:r>
              <a:rPr lang="en-US" dirty="0"/>
              <a:t>(this is enough to ensure lock-free consistency!)</a:t>
            </a:r>
          </a:p>
          <a:p>
            <a:endParaRPr lang="en-US" dirty="0"/>
          </a:p>
          <a:p>
            <a:r>
              <a:rPr lang="en-US" dirty="0"/>
              <a:t>With persistent objects, Cascade also keeps a history</a:t>
            </a:r>
          </a:p>
          <a:p>
            <a:pPr>
              <a:buFont typeface="Wingdings" panose="05000000000000000000" pitchFamily="2" charset="2"/>
              <a:buChar char="Ø"/>
            </a:pPr>
            <a:r>
              <a:rPr lang="en-US" dirty="0"/>
              <a:t>  By default, applications see the most current version</a:t>
            </a:r>
          </a:p>
          <a:p>
            <a:pPr>
              <a:buFont typeface="Wingdings" panose="05000000000000000000" pitchFamily="2" charset="2"/>
              <a:buChar char="Ø"/>
            </a:pPr>
            <a:r>
              <a:rPr lang="en-US" dirty="0"/>
              <a:t>  But indexed access allows the application to query any version</a:t>
            </a:r>
            <a:br>
              <a:rPr lang="en-US" dirty="0"/>
            </a:br>
            <a:r>
              <a:rPr lang="en-US" dirty="0"/>
              <a:t>    (by version number or time), or fetch any data range.</a:t>
            </a:r>
          </a:p>
          <a:p>
            <a:endParaRPr lang="en-US" dirty="0"/>
          </a:p>
          <a:p>
            <a:endParaRPr lang="en-US" dirty="0"/>
          </a:p>
        </p:txBody>
      </p:sp>
      <p:sp>
        <p:nvSpPr>
          <p:cNvPr id="4" name="Footer Placeholder 3">
            <a:extLst>
              <a:ext uri="{FF2B5EF4-FFF2-40B4-BE49-F238E27FC236}">
                <a16:creationId xmlns:a16="http://schemas.microsoft.com/office/drawing/2014/main" id="{38845899-6CA5-4AFB-BCBA-8830BD0BDACE}"/>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67A7306-EBF8-4CD5-BA48-CB9E7655A3E8}"/>
              </a:ext>
            </a:extLst>
          </p:cNvPr>
          <p:cNvSpPr>
            <a:spLocks noGrp="1"/>
          </p:cNvSpPr>
          <p:nvPr>
            <p:ph type="sldNum" sz="quarter" idx="12"/>
          </p:nvPr>
        </p:nvSpPr>
        <p:spPr/>
        <p:txBody>
          <a:bodyPr/>
          <a:lstStyle/>
          <a:p>
            <a:fld id="{26165642-2DC6-4995-8FB3-76453B93C11F}" type="slidenum">
              <a:rPr lang="en-US" smtClean="0"/>
              <a:pPr/>
              <a:t>16</a:t>
            </a:fld>
            <a:endParaRPr lang="en-US"/>
          </a:p>
        </p:txBody>
      </p:sp>
    </p:spTree>
    <p:extLst>
      <p:ext uri="{BB962C8B-B14F-4D97-AF65-F5344CB8AC3E}">
        <p14:creationId xmlns:p14="http://schemas.microsoft.com/office/powerpoint/2010/main" val="708422829"/>
      </p:ext>
    </p:extLst>
  </p:cSld>
  <p:clrMapOvr>
    <a:masterClrMapping/>
  </p:clrMapOvr>
  <p:transition advTm="600000"/>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E70D15-53D7-4475-A1BE-4AF36C490DAA}"/>
              </a:ext>
            </a:extLst>
          </p:cNvPr>
          <p:cNvSpPr>
            <a:spLocks noGrp="1"/>
          </p:cNvSpPr>
          <p:nvPr>
            <p:ph type="title"/>
          </p:nvPr>
        </p:nvSpPr>
        <p:spPr/>
        <p:txBody>
          <a:bodyPr/>
          <a:lstStyle/>
          <a:p>
            <a:r>
              <a:rPr lang="en-US" dirty="0"/>
              <a:t>Versioned objects</a:t>
            </a:r>
          </a:p>
        </p:txBody>
      </p:sp>
      <p:sp>
        <p:nvSpPr>
          <p:cNvPr id="3" name="Content Placeholder 2">
            <a:extLst>
              <a:ext uri="{FF2B5EF4-FFF2-40B4-BE49-F238E27FC236}">
                <a16:creationId xmlns:a16="http://schemas.microsoft.com/office/drawing/2014/main" id="{D910146C-7B9D-4879-AA33-A8299BEB419C}"/>
              </a:ext>
            </a:extLst>
          </p:cNvPr>
          <p:cNvSpPr>
            <a:spLocks noGrp="1"/>
          </p:cNvSpPr>
          <p:nvPr>
            <p:ph idx="1"/>
          </p:nvPr>
        </p:nvSpPr>
        <p:spPr>
          <a:xfrm>
            <a:off x="1024128" y="2003729"/>
            <a:ext cx="10786872" cy="4305631"/>
          </a:xfrm>
        </p:spPr>
        <p:txBody>
          <a:bodyPr>
            <a:normAutofit fontScale="85000" lnSpcReduction="10000"/>
          </a:bodyPr>
          <a:lstStyle/>
          <a:p>
            <a:r>
              <a:rPr lang="en-US" dirty="0"/>
              <a:t>We configure the object store to track versions. </a:t>
            </a:r>
            <a:r>
              <a:rPr lang="en-US" b="1" dirty="0"/>
              <a:t>put</a:t>
            </a:r>
            <a:r>
              <a:rPr lang="en-US" dirty="0"/>
              <a:t> creates a new version:</a:t>
            </a:r>
          </a:p>
          <a:p>
            <a:pPr>
              <a:buFont typeface="Wingdings" panose="05000000000000000000" pitchFamily="2" charset="2"/>
              <a:buChar char="Ø"/>
            </a:pPr>
            <a:r>
              <a:rPr lang="en-US" dirty="0"/>
              <a:t>  </a:t>
            </a:r>
            <a:r>
              <a:rPr lang="en-US" i="1" dirty="0"/>
              <a:t>key:</a:t>
            </a:r>
            <a:r>
              <a:rPr lang="en-US" dirty="0"/>
              <a:t> The object store </a:t>
            </a:r>
            <a:r>
              <a:rPr lang="en-US" i="1" dirty="0"/>
              <a:t>always</a:t>
            </a:r>
            <a:r>
              <a:rPr lang="en-US" dirty="0"/>
              <a:t> tracks information on a per-object basis</a:t>
            </a:r>
          </a:p>
          <a:p>
            <a:pPr>
              <a:buFont typeface="Wingdings" panose="05000000000000000000" pitchFamily="2" charset="2"/>
              <a:buChar char="Ø"/>
            </a:pPr>
            <a:r>
              <a:rPr lang="en-US" dirty="0"/>
              <a:t>  </a:t>
            </a:r>
            <a:r>
              <a:rPr lang="en-US" i="1" dirty="0"/>
              <a:t>version-number: </a:t>
            </a:r>
            <a:r>
              <a:rPr lang="en-US" dirty="0"/>
              <a:t>Just an integer</a:t>
            </a:r>
          </a:p>
          <a:p>
            <a:pPr>
              <a:buFont typeface="Wingdings" panose="05000000000000000000" pitchFamily="2" charset="2"/>
              <a:buChar char="Ø"/>
            </a:pPr>
            <a:r>
              <a:rPr lang="en-US" dirty="0"/>
              <a:t>  </a:t>
            </a:r>
            <a:r>
              <a:rPr lang="en-US" i="1" dirty="0"/>
              <a:t>time: </a:t>
            </a:r>
            <a:r>
              <a:rPr lang="en-US" dirty="0"/>
              <a:t>If the object itself lacks a timestamp, we just use “platform” time.</a:t>
            </a:r>
          </a:p>
          <a:p>
            <a:pPr>
              <a:buFont typeface="Wingdings" panose="05000000000000000000" pitchFamily="2" charset="2"/>
              <a:buChar char="Ø"/>
            </a:pPr>
            <a:endParaRPr lang="en-US" dirty="0"/>
          </a:p>
          <a:p>
            <a:pPr marL="0" indent="0">
              <a:buNone/>
            </a:pPr>
            <a:r>
              <a:rPr lang="en-US" dirty="0"/>
              <a:t>Now </a:t>
            </a:r>
            <a:r>
              <a:rPr lang="en-US" b="1" dirty="0"/>
              <a:t>get</a:t>
            </a:r>
            <a:r>
              <a:rPr lang="en-US" dirty="0"/>
              <a:t> can lookup most current version, or a specific one, even by time.</a:t>
            </a:r>
          </a:p>
          <a:p>
            <a:pPr marL="0" indent="0">
              <a:buNone/>
            </a:pPr>
            <a:r>
              <a:rPr lang="en-US" dirty="0"/>
              <a:t>The object store is optimized to leverage non-volatile memory hardware.</a:t>
            </a:r>
          </a:p>
        </p:txBody>
      </p:sp>
      <p:sp>
        <p:nvSpPr>
          <p:cNvPr id="4" name="Slide Number Placeholder 3">
            <a:extLst>
              <a:ext uri="{FF2B5EF4-FFF2-40B4-BE49-F238E27FC236}">
                <a16:creationId xmlns:a16="http://schemas.microsoft.com/office/drawing/2014/main" id="{94C0548E-2F20-4BB1-B131-D0A356BF70DB}"/>
              </a:ext>
            </a:extLst>
          </p:cNvPr>
          <p:cNvSpPr>
            <a:spLocks noGrp="1"/>
          </p:cNvSpPr>
          <p:nvPr>
            <p:ph type="sldNum" sz="quarter" idx="12"/>
          </p:nvPr>
        </p:nvSpPr>
        <p:spPr/>
        <p:txBody>
          <a:bodyPr/>
          <a:lstStyle/>
          <a:p>
            <a:fld id="{26165642-2DC6-4995-8FB3-76453B93C11F}" type="slidenum">
              <a:rPr lang="en-US" smtClean="0"/>
              <a:pPr/>
              <a:t>17</a:t>
            </a:fld>
            <a:endParaRPr lang="en-US"/>
          </a:p>
        </p:txBody>
      </p:sp>
      <p:sp>
        <p:nvSpPr>
          <p:cNvPr id="5" name="Footer Placeholder 4">
            <a:extLst>
              <a:ext uri="{FF2B5EF4-FFF2-40B4-BE49-F238E27FC236}">
                <a16:creationId xmlns:a16="http://schemas.microsoft.com/office/drawing/2014/main" id="{3604CF9C-7BB4-42CF-A473-6185A462B22E}"/>
              </a:ext>
            </a:extLst>
          </p:cNvPr>
          <p:cNvSpPr>
            <a:spLocks noGrp="1"/>
          </p:cNvSpPr>
          <p:nvPr>
            <p:ph type="ftr" sz="quarter" idx="11"/>
          </p:nvPr>
        </p:nvSpPr>
        <p:spPr/>
        <p:txBody>
          <a:bodyPr/>
          <a:lstStyle/>
          <a:p>
            <a:r>
              <a:rPr lang="en-US"/>
              <a:t>Cornell University CS5412 Spring 2021                                                                        </a:t>
            </a:r>
          </a:p>
        </p:txBody>
      </p:sp>
      <p:pic>
        <p:nvPicPr>
          <p:cNvPr id="8" name="Picture 7">
            <a:extLst>
              <a:ext uri="{FF2B5EF4-FFF2-40B4-BE49-F238E27FC236}">
                <a16:creationId xmlns:a16="http://schemas.microsoft.com/office/drawing/2014/main" id="{AB54F9BF-DEBA-4F84-98DD-A58E9D46AE3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908800" y="391159"/>
            <a:ext cx="4783667" cy="1457879"/>
          </a:xfrm>
          <a:prstGeom prst="rect">
            <a:avLst/>
          </a:prstGeom>
        </p:spPr>
      </p:pic>
    </p:spTree>
    <p:extLst>
      <p:ext uri="{BB962C8B-B14F-4D97-AF65-F5344CB8AC3E}">
        <p14:creationId xmlns:p14="http://schemas.microsoft.com/office/powerpoint/2010/main" val="341133314"/>
      </p:ext>
    </p:extLst>
  </p:cSld>
  <p:clrMapOvr>
    <a:masterClrMapping/>
  </p:clrMapOvr>
  <p:transition advTm="600000"/>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2E483D7-FDCD-4EE1-A223-9B2F70DB7E1E}"/>
              </a:ext>
            </a:extLst>
          </p:cNvPr>
          <p:cNvSpPr>
            <a:spLocks noGrp="1"/>
          </p:cNvSpPr>
          <p:nvPr>
            <p:ph type="title"/>
          </p:nvPr>
        </p:nvSpPr>
        <p:spPr/>
        <p:txBody>
          <a:bodyPr/>
          <a:lstStyle/>
          <a:p>
            <a:r>
              <a:rPr lang="en-US" dirty="0"/>
              <a:t>Storing deltas</a:t>
            </a:r>
          </a:p>
        </p:txBody>
      </p:sp>
      <p:sp>
        <p:nvSpPr>
          <p:cNvPr id="3" name="Content Placeholder 2">
            <a:extLst>
              <a:ext uri="{FF2B5EF4-FFF2-40B4-BE49-F238E27FC236}">
                <a16:creationId xmlns:a16="http://schemas.microsoft.com/office/drawing/2014/main" id="{DAD0442C-38D7-4980-8B57-522E77CB818F}"/>
              </a:ext>
            </a:extLst>
          </p:cNvPr>
          <p:cNvSpPr>
            <a:spLocks noGrp="1"/>
          </p:cNvSpPr>
          <p:nvPr>
            <p:ph idx="1"/>
          </p:nvPr>
        </p:nvSpPr>
        <p:spPr/>
        <p:txBody>
          <a:bodyPr>
            <a:normAutofit fontScale="92500" lnSpcReduction="10000"/>
          </a:bodyPr>
          <a:lstStyle/>
          <a:p>
            <a:r>
              <a:rPr lang="en-US" sz="2800" dirty="0"/>
              <a:t>Existing DHTs lack support for versioned data.</a:t>
            </a:r>
          </a:p>
          <a:p>
            <a:endParaRPr lang="en-US" sz="2800" dirty="0"/>
          </a:p>
          <a:p>
            <a:r>
              <a:rPr lang="en-US" sz="2800" dirty="0"/>
              <a:t>We implemented a highly optimized versioned data structure</a:t>
            </a:r>
          </a:p>
          <a:p>
            <a:r>
              <a:rPr lang="en-US" sz="2800" dirty="0"/>
              <a:t>We implement a temporal index, and cache frequently accessed data.</a:t>
            </a:r>
          </a:p>
          <a:p>
            <a:pPr>
              <a:buFont typeface="Wingdings" panose="05000000000000000000" pitchFamily="2" charset="2"/>
              <a:buChar char="Ø"/>
            </a:pPr>
            <a:r>
              <a:rPr lang="en-US" sz="2800" dirty="0"/>
              <a:t>  A server still manages a map (since many keys map to it), but you can</a:t>
            </a:r>
            <a:br>
              <a:rPr lang="en-US" sz="2800" dirty="0"/>
            </a:br>
            <a:r>
              <a:rPr lang="en-US" sz="2800" dirty="0"/>
              <a:t>    think of the values for a specific key as being versioned.</a:t>
            </a:r>
          </a:p>
          <a:p>
            <a:pPr>
              <a:buFont typeface="Wingdings" panose="05000000000000000000" pitchFamily="2" charset="2"/>
              <a:buChar char="Ø"/>
            </a:pPr>
            <a:r>
              <a:rPr lang="en-US" sz="2800" dirty="0"/>
              <a:t>  Sometimes deltas are more efficient.  If you have a function to compute</a:t>
            </a:r>
            <a:br>
              <a:rPr lang="en-US" sz="2800" dirty="0"/>
            </a:br>
            <a:r>
              <a:rPr lang="en-US" sz="2800" dirty="0"/>
              <a:t>    the delta, we won’t even create a new version unless you tell us to.</a:t>
            </a:r>
          </a:p>
          <a:p>
            <a:pPr>
              <a:buFont typeface="Wingdings" panose="05000000000000000000" pitchFamily="2" charset="2"/>
              <a:buChar char="Ø"/>
            </a:pPr>
            <a:r>
              <a:rPr lang="en-US" sz="2800" dirty="0"/>
              <a:t>  Values (or deltas) are saved on </a:t>
            </a:r>
            <a:r>
              <a:rPr lang="en-US" sz="2800" dirty="0" err="1"/>
              <a:t>NVMe</a:t>
            </a:r>
            <a:r>
              <a:rPr lang="en-US" sz="2800" dirty="0"/>
              <a:t> &amp; replicated for fault-tolerance.</a:t>
            </a:r>
          </a:p>
        </p:txBody>
      </p:sp>
      <p:sp>
        <p:nvSpPr>
          <p:cNvPr id="4" name="Slide Number Placeholder 3">
            <a:extLst>
              <a:ext uri="{FF2B5EF4-FFF2-40B4-BE49-F238E27FC236}">
                <a16:creationId xmlns:a16="http://schemas.microsoft.com/office/drawing/2014/main" id="{EFCFF878-082A-460F-851A-AAF4F8A60E02}"/>
              </a:ext>
            </a:extLst>
          </p:cNvPr>
          <p:cNvSpPr>
            <a:spLocks noGrp="1"/>
          </p:cNvSpPr>
          <p:nvPr>
            <p:ph type="sldNum" sz="quarter" idx="12"/>
          </p:nvPr>
        </p:nvSpPr>
        <p:spPr/>
        <p:txBody>
          <a:bodyPr/>
          <a:lstStyle/>
          <a:p>
            <a:fld id="{26165642-2DC6-4995-8FB3-76453B93C11F}" type="slidenum">
              <a:rPr lang="en-US" smtClean="0"/>
              <a:pPr/>
              <a:t>18</a:t>
            </a:fld>
            <a:endParaRPr lang="en-US"/>
          </a:p>
        </p:txBody>
      </p:sp>
      <p:sp>
        <p:nvSpPr>
          <p:cNvPr id="7" name="Footer Placeholder 6">
            <a:extLst>
              <a:ext uri="{FF2B5EF4-FFF2-40B4-BE49-F238E27FC236}">
                <a16:creationId xmlns:a16="http://schemas.microsoft.com/office/drawing/2014/main" id="{04AB0802-93EE-4FF8-BF0E-20328D6402A7}"/>
              </a:ext>
            </a:extLst>
          </p:cNvPr>
          <p:cNvSpPr>
            <a:spLocks noGrp="1"/>
          </p:cNvSpPr>
          <p:nvPr>
            <p:ph type="ftr" sz="quarter" idx="11"/>
          </p:nvPr>
        </p:nvSpPr>
        <p:spPr/>
        <p:txBody>
          <a:bodyPr/>
          <a:lstStyle/>
          <a:p>
            <a:r>
              <a:rPr lang="en-US"/>
              <a:t>Cornell University CS5412 Spring 2021                                                                        </a:t>
            </a:r>
          </a:p>
        </p:txBody>
      </p:sp>
      <p:pic>
        <p:nvPicPr>
          <p:cNvPr id="8" name="Picture 7">
            <a:extLst>
              <a:ext uri="{FF2B5EF4-FFF2-40B4-BE49-F238E27FC236}">
                <a16:creationId xmlns:a16="http://schemas.microsoft.com/office/drawing/2014/main" id="{CB685827-7A18-4ACE-B14E-DB93098B749F}"/>
              </a:ext>
            </a:extLst>
          </p:cNvPr>
          <p:cNvPicPr>
            <a:picLocks noChangeAspect="1"/>
          </p:cNvPicPr>
          <p:nvPr/>
        </p:nvPicPr>
        <p:blipFill>
          <a:blip r:embed="rId3"/>
          <a:stretch>
            <a:fillRect/>
          </a:stretch>
        </p:blipFill>
        <p:spPr>
          <a:xfrm>
            <a:off x="7867303" y="223532"/>
            <a:ext cx="2852517" cy="1961884"/>
          </a:xfrm>
          <a:prstGeom prst="rect">
            <a:avLst/>
          </a:prstGeom>
          <a:ln>
            <a:solidFill>
              <a:schemeClr val="tx1"/>
            </a:solidFill>
          </a:ln>
        </p:spPr>
      </p:pic>
      <p:pic>
        <p:nvPicPr>
          <p:cNvPr id="9" name="Picture 8">
            <a:extLst>
              <a:ext uri="{FF2B5EF4-FFF2-40B4-BE49-F238E27FC236}">
                <a16:creationId xmlns:a16="http://schemas.microsoft.com/office/drawing/2014/main" id="{B7A047EB-A443-4FFF-8FCB-E6FA908145B4}"/>
              </a:ext>
            </a:extLst>
          </p:cNvPr>
          <p:cNvPicPr>
            <a:picLocks noChangeAspect="1"/>
          </p:cNvPicPr>
          <p:nvPr/>
        </p:nvPicPr>
        <p:blipFill>
          <a:blip r:embed="rId3"/>
          <a:stretch>
            <a:fillRect/>
          </a:stretch>
        </p:blipFill>
        <p:spPr>
          <a:xfrm>
            <a:off x="8231029" y="452096"/>
            <a:ext cx="2852517" cy="1961884"/>
          </a:xfrm>
          <a:prstGeom prst="rect">
            <a:avLst/>
          </a:prstGeom>
          <a:ln>
            <a:solidFill>
              <a:schemeClr val="tx1"/>
            </a:solidFill>
          </a:ln>
        </p:spPr>
      </p:pic>
      <p:pic>
        <p:nvPicPr>
          <p:cNvPr id="10" name="Picture 9">
            <a:extLst>
              <a:ext uri="{FF2B5EF4-FFF2-40B4-BE49-F238E27FC236}">
                <a16:creationId xmlns:a16="http://schemas.microsoft.com/office/drawing/2014/main" id="{7D619974-64F8-4014-B62D-839D0BEF88F8}"/>
              </a:ext>
            </a:extLst>
          </p:cNvPr>
          <p:cNvPicPr>
            <a:picLocks noChangeAspect="1"/>
          </p:cNvPicPr>
          <p:nvPr/>
        </p:nvPicPr>
        <p:blipFill>
          <a:blip r:embed="rId3"/>
          <a:stretch>
            <a:fillRect/>
          </a:stretch>
        </p:blipFill>
        <p:spPr>
          <a:xfrm>
            <a:off x="8594755" y="737616"/>
            <a:ext cx="2852517" cy="1961884"/>
          </a:xfrm>
          <a:prstGeom prst="rect">
            <a:avLst/>
          </a:prstGeom>
          <a:ln>
            <a:solidFill>
              <a:schemeClr val="tx1"/>
            </a:solidFill>
          </a:ln>
        </p:spPr>
      </p:pic>
      <p:pic>
        <p:nvPicPr>
          <p:cNvPr id="11" name="Picture 10">
            <a:extLst>
              <a:ext uri="{FF2B5EF4-FFF2-40B4-BE49-F238E27FC236}">
                <a16:creationId xmlns:a16="http://schemas.microsoft.com/office/drawing/2014/main" id="{53C92D4A-A2B1-4E00-AE7C-A5A901BBFD2C}"/>
              </a:ext>
            </a:extLst>
          </p:cNvPr>
          <p:cNvPicPr>
            <a:picLocks noChangeAspect="1"/>
          </p:cNvPicPr>
          <p:nvPr/>
        </p:nvPicPr>
        <p:blipFill>
          <a:blip r:embed="rId3"/>
          <a:stretch>
            <a:fillRect/>
          </a:stretch>
        </p:blipFill>
        <p:spPr>
          <a:xfrm>
            <a:off x="8958481" y="1023136"/>
            <a:ext cx="2852517" cy="1961884"/>
          </a:xfrm>
          <a:prstGeom prst="rect">
            <a:avLst/>
          </a:prstGeom>
          <a:ln>
            <a:solidFill>
              <a:schemeClr val="tx1"/>
            </a:solidFill>
          </a:ln>
        </p:spPr>
      </p:pic>
    </p:spTree>
    <p:extLst>
      <p:ext uri="{BB962C8B-B14F-4D97-AF65-F5344CB8AC3E}">
        <p14:creationId xmlns:p14="http://schemas.microsoft.com/office/powerpoint/2010/main" val="3077685681"/>
      </p:ext>
    </p:extLst>
  </p:cSld>
  <p:clrMapOvr>
    <a:masterClrMapping/>
  </p:clrMapOvr>
  <p:transition advTm="600000"/>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15AE10BF-5F39-42A5-91DF-D3FABD408C3F}"/>
              </a:ext>
            </a:extLst>
          </p:cNvPr>
          <p:cNvSpPr>
            <a:spLocks noGrp="1"/>
          </p:cNvSpPr>
          <p:nvPr>
            <p:ph type="title"/>
          </p:nvPr>
        </p:nvSpPr>
        <p:spPr/>
        <p:txBody>
          <a:bodyPr/>
          <a:lstStyle/>
          <a:p>
            <a:r>
              <a:rPr lang="en-US" b="1" dirty="0">
                <a:solidFill>
                  <a:srgbClr val="C00000"/>
                </a:solidFill>
              </a:rPr>
              <a:t>The Cascade compute Model</a:t>
            </a:r>
          </a:p>
        </p:txBody>
      </p:sp>
      <p:sp>
        <p:nvSpPr>
          <p:cNvPr id="7" name="Text Placeholder 6">
            <a:extLst>
              <a:ext uri="{FF2B5EF4-FFF2-40B4-BE49-F238E27FC236}">
                <a16:creationId xmlns:a16="http://schemas.microsoft.com/office/drawing/2014/main" id="{95706255-E6F6-43F3-BD6F-077E7C0358D4}"/>
              </a:ext>
            </a:extLst>
          </p:cNvPr>
          <p:cNvSpPr>
            <a:spLocks noGrp="1"/>
          </p:cNvSpPr>
          <p:nvPr>
            <p:ph type="body" idx="1"/>
          </p:nvPr>
        </p:nvSpPr>
        <p:spPr/>
        <p:txBody>
          <a:bodyPr>
            <a:normAutofit/>
          </a:bodyPr>
          <a:lstStyle/>
          <a:p>
            <a:r>
              <a:rPr lang="en-US" sz="2400" b="1" dirty="0"/>
              <a:t>Lambdas, coded in your favorite language</a:t>
            </a:r>
          </a:p>
        </p:txBody>
      </p:sp>
      <p:sp>
        <p:nvSpPr>
          <p:cNvPr id="4" name="Footer Placeholder 3">
            <a:extLst>
              <a:ext uri="{FF2B5EF4-FFF2-40B4-BE49-F238E27FC236}">
                <a16:creationId xmlns:a16="http://schemas.microsoft.com/office/drawing/2014/main" id="{5D8C3560-0020-4FA9-AA6C-475AF62128D0}"/>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EE231F02-7141-4587-BA41-F6C6E2CB95C6}"/>
              </a:ext>
            </a:extLst>
          </p:cNvPr>
          <p:cNvSpPr>
            <a:spLocks noGrp="1"/>
          </p:cNvSpPr>
          <p:nvPr>
            <p:ph type="sldNum" sz="quarter" idx="12"/>
          </p:nvPr>
        </p:nvSpPr>
        <p:spPr/>
        <p:txBody>
          <a:bodyPr/>
          <a:lstStyle/>
          <a:p>
            <a:fld id="{26165642-2DC6-4995-8FB3-76453B93C11F}" type="slidenum">
              <a:rPr lang="en-US" smtClean="0"/>
              <a:pPr/>
              <a:t>19</a:t>
            </a:fld>
            <a:endParaRPr lang="en-US"/>
          </a:p>
        </p:txBody>
      </p:sp>
    </p:spTree>
    <p:extLst>
      <p:ext uri="{BB962C8B-B14F-4D97-AF65-F5344CB8AC3E}">
        <p14:creationId xmlns:p14="http://schemas.microsoft.com/office/powerpoint/2010/main" val="2652310338"/>
      </p:ext>
    </p:extLst>
  </p:cSld>
  <p:clrMapOvr>
    <a:masterClrMapping/>
  </p:clrMapOvr>
  <p:transition advTm="600000"/>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99A525EB-7618-4F14-A534-D74BBED4F461}"/>
              </a:ext>
            </a:extLst>
          </p:cNvPr>
          <p:cNvSpPr>
            <a:spLocks noGrp="1"/>
          </p:cNvSpPr>
          <p:nvPr>
            <p:ph type="title"/>
          </p:nvPr>
        </p:nvSpPr>
        <p:spPr/>
        <p:txBody>
          <a:bodyPr/>
          <a:lstStyle/>
          <a:p>
            <a:r>
              <a:rPr lang="en-US" dirty="0"/>
              <a:t>The central puzzle</a:t>
            </a:r>
          </a:p>
        </p:txBody>
      </p:sp>
      <p:sp>
        <p:nvSpPr>
          <p:cNvPr id="7" name="Content Placeholder 6">
            <a:extLst>
              <a:ext uri="{FF2B5EF4-FFF2-40B4-BE49-F238E27FC236}">
                <a16:creationId xmlns:a16="http://schemas.microsoft.com/office/drawing/2014/main" id="{129045BD-16E9-4004-BB7A-53C132EA57CC}"/>
              </a:ext>
            </a:extLst>
          </p:cNvPr>
          <p:cNvSpPr>
            <a:spLocks noGrp="1"/>
          </p:cNvSpPr>
          <p:nvPr>
            <p:ph idx="1"/>
          </p:nvPr>
        </p:nvSpPr>
        <p:spPr/>
        <p:txBody>
          <a:bodyPr>
            <a:normAutofit lnSpcReduction="10000"/>
          </a:bodyPr>
          <a:lstStyle/>
          <a:p>
            <a:r>
              <a:rPr lang="en-US" dirty="0"/>
              <a:t>The very fastest data paths require compilation, ideally in languages like C++.</a:t>
            </a:r>
          </a:p>
          <a:p>
            <a:endParaRPr lang="en-US" dirty="0"/>
          </a:p>
          <a:p>
            <a:r>
              <a:rPr lang="en-US" dirty="0"/>
              <a:t>But we want Cascade to run as a </a:t>
            </a:r>
            <a:r>
              <a:rPr lang="en-US" i="1" dirty="0"/>
              <a:t>service</a:t>
            </a:r>
            <a:r>
              <a:rPr lang="en-US" dirty="0"/>
              <a:t>, so it would often already be running when a new user comes along and wishes to create and launch some completely new service.</a:t>
            </a:r>
          </a:p>
          <a:p>
            <a:endParaRPr lang="en-US" dirty="0"/>
          </a:p>
          <a:p>
            <a:r>
              <a:rPr lang="en-US" dirty="0"/>
              <a:t>How can we extend a running system?  Actually… it isn’t so hard</a:t>
            </a:r>
          </a:p>
        </p:txBody>
      </p:sp>
      <p:sp>
        <p:nvSpPr>
          <p:cNvPr id="4" name="Footer Placeholder 3">
            <a:extLst>
              <a:ext uri="{FF2B5EF4-FFF2-40B4-BE49-F238E27FC236}">
                <a16:creationId xmlns:a16="http://schemas.microsoft.com/office/drawing/2014/main" id="{BBC953B6-B440-4E86-8E44-4804628EB663}"/>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E7C29C04-9A24-4CCF-A0FD-1F924057883C}"/>
              </a:ext>
            </a:extLst>
          </p:cNvPr>
          <p:cNvSpPr>
            <a:spLocks noGrp="1"/>
          </p:cNvSpPr>
          <p:nvPr>
            <p:ph type="sldNum" sz="quarter" idx="12"/>
          </p:nvPr>
        </p:nvSpPr>
        <p:spPr/>
        <p:txBody>
          <a:bodyPr/>
          <a:lstStyle/>
          <a:p>
            <a:fld id="{26165642-2DC6-4995-8FB3-76453B93C11F}" type="slidenum">
              <a:rPr lang="en-US" smtClean="0"/>
              <a:pPr/>
              <a:t>20</a:t>
            </a:fld>
            <a:endParaRPr lang="en-US"/>
          </a:p>
        </p:txBody>
      </p:sp>
    </p:spTree>
    <p:extLst>
      <p:ext uri="{BB962C8B-B14F-4D97-AF65-F5344CB8AC3E}">
        <p14:creationId xmlns:p14="http://schemas.microsoft.com/office/powerpoint/2010/main" val="2660468897"/>
      </p:ext>
    </p:extLst>
  </p:cSld>
  <p:clrMapOvr>
    <a:masterClrMapping/>
  </p:clrMapOvr>
  <p:transition advTm="600000"/>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90A090B-AEDB-487F-AD1B-B8A2534D1BD9}"/>
              </a:ext>
            </a:extLst>
          </p:cNvPr>
          <p:cNvSpPr>
            <a:spLocks noGrp="1"/>
          </p:cNvSpPr>
          <p:nvPr>
            <p:ph type="title"/>
          </p:nvPr>
        </p:nvSpPr>
        <p:spPr/>
        <p:txBody>
          <a:bodyPr/>
          <a:lstStyle/>
          <a:p>
            <a:r>
              <a:rPr lang="en-US" dirty="0"/>
              <a:t>First question: What’s in a </a:t>
            </a:r>
            <a:r>
              <a:rPr lang="en-US" dirty="0">
                <a:sym typeface="Symbol" panose="05050102010706020507" pitchFamily="18" charset="2"/>
              </a:rPr>
              <a:t>?</a:t>
            </a:r>
            <a:endParaRPr lang="en-US" dirty="0"/>
          </a:p>
        </p:txBody>
      </p:sp>
      <p:sp>
        <p:nvSpPr>
          <p:cNvPr id="3" name="Content Placeholder 2">
            <a:extLst>
              <a:ext uri="{FF2B5EF4-FFF2-40B4-BE49-F238E27FC236}">
                <a16:creationId xmlns:a16="http://schemas.microsoft.com/office/drawing/2014/main" id="{D4813AE0-2B4A-4DB9-B8E9-92980A04B692}"/>
              </a:ext>
            </a:extLst>
          </p:cNvPr>
          <p:cNvSpPr>
            <a:spLocks noGrp="1"/>
          </p:cNvSpPr>
          <p:nvPr>
            <p:ph idx="1"/>
          </p:nvPr>
        </p:nvSpPr>
        <p:spPr/>
        <p:txBody>
          <a:bodyPr>
            <a:normAutofit/>
          </a:bodyPr>
          <a:lstStyle/>
          <a:p>
            <a:r>
              <a:rPr lang="en-US" dirty="0"/>
              <a:t>We support many languages.  Native APIs are Python with various packages (including LINQ) and C++ with LINQ.</a:t>
            </a:r>
          </a:p>
          <a:p>
            <a:endParaRPr lang="en-US" dirty="0"/>
          </a:p>
          <a:p>
            <a:r>
              <a:rPr lang="en-US" dirty="0"/>
              <a:t>Code is concise – LINQ pioneered a style that mixes “kernel” invocations with embedded SQL.  Maps cleanly to GPU, FPGAs.</a:t>
            </a:r>
          </a:p>
          <a:p>
            <a:endParaRPr lang="en-US" dirty="0"/>
          </a:p>
          <a:p>
            <a:r>
              <a:rPr lang="en-US" dirty="0"/>
              <a:t>Cascade manages GPUs and can cache data in GPU memory.</a:t>
            </a:r>
          </a:p>
        </p:txBody>
      </p:sp>
      <p:sp>
        <p:nvSpPr>
          <p:cNvPr id="4" name="Footer Placeholder 3">
            <a:extLst>
              <a:ext uri="{FF2B5EF4-FFF2-40B4-BE49-F238E27FC236}">
                <a16:creationId xmlns:a16="http://schemas.microsoft.com/office/drawing/2014/main" id="{10B01847-B07C-46BE-9DDF-21542DA868CD}"/>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0A585BC0-0DC1-461B-B150-13D8D5A3A275}"/>
              </a:ext>
            </a:extLst>
          </p:cNvPr>
          <p:cNvSpPr>
            <a:spLocks noGrp="1"/>
          </p:cNvSpPr>
          <p:nvPr>
            <p:ph type="sldNum" sz="quarter" idx="12"/>
          </p:nvPr>
        </p:nvSpPr>
        <p:spPr/>
        <p:txBody>
          <a:bodyPr/>
          <a:lstStyle/>
          <a:p>
            <a:fld id="{26165642-2DC6-4995-8FB3-76453B93C11F}" type="slidenum">
              <a:rPr lang="en-US" smtClean="0"/>
              <a:pPr/>
              <a:t>21</a:t>
            </a:fld>
            <a:endParaRPr lang="en-US"/>
          </a:p>
        </p:txBody>
      </p:sp>
      <p:pic>
        <p:nvPicPr>
          <p:cNvPr id="6" name="Picture 5">
            <a:extLst>
              <a:ext uri="{FF2B5EF4-FFF2-40B4-BE49-F238E27FC236}">
                <a16:creationId xmlns:a16="http://schemas.microsoft.com/office/drawing/2014/main" id="{59434197-1DA5-4F6C-A7BD-096F955D3F76}"/>
              </a:ext>
            </a:extLst>
          </p:cNvPr>
          <p:cNvPicPr>
            <a:picLocks noChangeAspect="1"/>
          </p:cNvPicPr>
          <p:nvPr/>
        </p:nvPicPr>
        <p:blipFill>
          <a:blip r:embed="rId2"/>
          <a:stretch>
            <a:fillRect/>
          </a:stretch>
        </p:blipFill>
        <p:spPr>
          <a:xfrm>
            <a:off x="9360901" y="112976"/>
            <a:ext cx="2592872" cy="1499617"/>
          </a:xfrm>
          <a:prstGeom prst="rect">
            <a:avLst/>
          </a:prstGeom>
        </p:spPr>
      </p:pic>
    </p:spTree>
    <p:extLst>
      <p:ext uri="{BB962C8B-B14F-4D97-AF65-F5344CB8AC3E}">
        <p14:creationId xmlns:p14="http://schemas.microsoft.com/office/powerpoint/2010/main" val="2920721712"/>
      </p:ext>
    </p:extLst>
  </p:cSld>
  <p:clrMapOvr>
    <a:masterClrMapping/>
  </p:clrMapOvr>
  <p:transition advTm="600000"/>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0FDA43-34D9-48D2-B604-967F2F81B851}"/>
              </a:ext>
            </a:extLst>
          </p:cNvPr>
          <p:cNvSpPr>
            <a:spLocks noGrp="1"/>
          </p:cNvSpPr>
          <p:nvPr>
            <p:ph type="title"/>
          </p:nvPr>
        </p:nvSpPr>
        <p:spPr/>
        <p:txBody>
          <a:bodyPr/>
          <a:lstStyle/>
          <a:p>
            <a:r>
              <a:rPr lang="en-US" dirty="0"/>
              <a:t>Next: What is a key-value store?</a:t>
            </a:r>
          </a:p>
        </p:txBody>
      </p:sp>
      <p:sp>
        <p:nvSpPr>
          <p:cNvPr id="33" name="Content Placeholder 32">
            <a:extLst>
              <a:ext uri="{FF2B5EF4-FFF2-40B4-BE49-F238E27FC236}">
                <a16:creationId xmlns:a16="http://schemas.microsoft.com/office/drawing/2014/main" id="{7194780C-149A-49BC-8FFC-59824FC3FC44}"/>
              </a:ext>
            </a:extLst>
          </p:cNvPr>
          <p:cNvSpPr>
            <a:spLocks noGrp="1"/>
          </p:cNvSpPr>
          <p:nvPr>
            <p:ph idx="1"/>
          </p:nvPr>
        </p:nvSpPr>
        <p:spPr/>
        <p:txBody>
          <a:bodyPr>
            <a:normAutofit/>
          </a:bodyPr>
          <a:lstStyle/>
          <a:p>
            <a:r>
              <a:rPr lang="en-US" dirty="0"/>
              <a:t>We run Cascade on a </a:t>
            </a:r>
            <a:br>
              <a:rPr lang="en-US" dirty="0"/>
            </a:br>
            <a:r>
              <a:rPr lang="en-US" dirty="0"/>
              <a:t>set of nodes.  Here we see</a:t>
            </a:r>
            <a:br>
              <a:rPr lang="en-US" dirty="0"/>
            </a:br>
            <a:r>
              <a:rPr lang="en-US" dirty="0"/>
              <a:t>nine nodes in three shards.</a:t>
            </a:r>
            <a:br>
              <a:rPr lang="en-US" dirty="0"/>
            </a:br>
            <a:endParaRPr lang="en-US" dirty="0"/>
          </a:p>
          <a:p>
            <a:r>
              <a:rPr lang="en-US" dirty="0"/>
              <a:t>A shard identically replicates (</a:t>
            </a:r>
            <a:r>
              <a:rPr lang="en-US" dirty="0" err="1"/>
              <a:t>key,value</a:t>
            </a:r>
            <a:r>
              <a:rPr lang="en-US" dirty="0"/>
              <a:t>) tuples, using </a:t>
            </a:r>
            <a:r>
              <a:rPr lang="en-US" dirty="0" err="1"/>
              <a:t>Paxos</a:t>
            </a:r>
            <a:r>
              <a:rPr lang="en-US" dirty="0"/>
              <a:t>.</a:t>
            </a:r>
            <a:br>
              <a:rPr lang="en-US" dirty="0"/>
            </a:br>
            <a:br>
              <a:rPr lang="en-US" dirty="0"/>
            </a:br>
            <a:r>
              <a:rPr lang="en-US" dirty="0"/>
              <a:t>Here, an object with the key “Flowers” was stored in shard 0.  “Vegetables” ended up in shard 2.</a:t>
            </a:r>
          </a:p>
        </p:txBody>
      </p:sp>
      <p:sp>
        <p:nvSpPr>
          <p:cNvPr id="4" name="Footer Placeholder 3">
            <a:extLst>
              <a:ext uri="{FF2B5EF4-FFF2-40B4-BE49-F238E27FC236}">
                <a16:creationId xmlns:a16="http://schemas.microsoft.com/office/drawing/2014/main" id="{E407E296-7153-45BA-838B-9E15035ADF1F}"/>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286EFAF2-F5FA-4777-9246-1766DB54F1E6}"/>
              </a:ext>
            </a:extLst>
          </p:cNvPr>
          <p:cNvSpPr>
            <a:spLocks noGrp="1"/>
          </p:cNvSpPr>
          <p:nvPr>
            <p:ph type="sldNum" sz="quarter" idx="12"/>
          </p:nvPr>
        </p:nvSpPr>
        <p:spPr/>
        <p:txBody>
          <a:bodyPr/>
          <a:lstStyle/>
          <a:p>
            <a:fld id="{26165642-2DC6-4995-8FB3-76453B93C11F}" type="slidenum">
              <a:rPr lang="en-US" smtClean="0"/>
              <a:pPr/>
              <a:t>22</a:t>
            </a:fld>
            <a:endParaRPr lang="en-US"/>
          </a:p>
        </p:txBody>
      </p:sp>
      <p:sp>
        <p:nvSpPr>
          <p:cNvPr id="6" name="Oval 5">
            <a:extLst>
              <a:ext uri="{FF2B5EF4-FFF2-40B4-BE49-F238E27FC236}">
                <a16:creationId xmlns:a16="http://schemas.microsoft.com/office/drawing/2014/main" id="{C317C71F-FCCF-49FE-A448-359659E92090}"/>
              </a:ext>
            </a:extLst>
          </p:cNvPr>
          <p:cNvSpPr/>
          <p:nvPr/>
        </p:nvSpPr>
        <p:spPr>
          <a:xfrm>
            <a:off x="6324600" y="26306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a:extLst>
              <a:ext uri="{FF2B5EF4-FFF2-40B4-BE49-F238E27FC236}">
                <a16:creationId xmlns:a16="http://schemas.microsoft.com/office/drawing/2014/main" id="{DCFED93E-F359-4874-A3BC-BA0FCFF17FCE}"/>
              </a:ext>
            </a:extLst>
          </p:cNvPr>
          <p:cNvSpPr/>
          <p:nvPr/>
        </p:nvSpPr>
        <p:spPr>
          <a:xfrm>
            <a:off x="6477001" y="27999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5D887B72-827A-493A-B04E-60978671B5EE}"/>
              </a:ext>
            </a:extLst>
          </p:cNvPr>
          <p:cNvSpPr/>
          <p:nvPr/>
        </p:nvSpPr>
        <p:spPr>
          <a:xfrm>
            <a:off x="6781800" y="27999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8BAA3FB1-E81D-45BB-B5E7-FABA2D5FA4BE}"/>
              </a:ext>
            </a:extLst>
          </p:cNvPr>
          <p:cNvSpPr/>
          <p:nvPr/>
        </p:nvSpPr>
        <p:spPr>
          <a:xfrm>
            <a:off x="7086600" y="27999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7F1F6EAA-F004-4881-9D14-249838032733}"/>
              </a:ext>
            </a:extLst>
          </p:cNvPr>
          <p:cNvSpPr/>
          <p:nvPr/>
        </p:nvSpPr>
        <p:spPr>
          <a:xfrm>
            <a:off x="7543800" y="2647569"/>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98368D9D-75A3-48AB-88B4-F3CCF1AE5E5D}"/>
              </a:ext>
            </a:extLst>
          </p:cNvPr>
          <p:cNvSpPr/>
          <p:nvPr/>
        </p:nvSpPr>
        <p:spPr>
          <a:xfrm>
            <a:off x="7696201" y="28169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5EE1E4AF-6831-46BA-97DC-04608B1A834E}"/>
              </a:ext>
            </a:extLst>
          </p:cNvPr>
          <p:cNvSpPr/>
          <p:nvPr/>
        </p:nvSpPr>
        <p:spPr>
          <a:xfrm>
            <a:off x="8001000" y="28169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37EB3877-B44B-404E-8E6C-56E039BD0DD9}"/>
              </a:ext>
            </a:extLst>
          </p:cNvPr>
          <p:cNvSpPr/>
          <p:nvPr/>
        </p:nvSpPr>
        <p:spPr>
          <a:xfrm>
            <a:off x="8305800" y="28169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54CC573C-D062-42F7-9B00-EF5DE7F2B252}"/>
              </a:ext>
            </a:extLst>
          </p:cNvPr>
          <p:cNvSpPr/>
          <p:nvPr/>
        </p:nvSpPr>
        <p:spPr>
          <a:xfrm>
            <a:off x="6096000" y="2402035"/>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97E31AC1-C57A-449A-A2EE-752435981D7B}"/>
              </a:ext>
            </a:extLst>
          </p:cNvPr>
          <p:cNvSpPr/>
          <p:nvPr/>
        </p:nvSpPr>
        <p:spPr>
          <a:xfrm>
            <a:off x="8754534" y="26687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37BB11E6-3532-47D8-8EC6-E6BAECD1462E}"/>
              </a:ext>
            </a:extLst>
          </p:cNvPr>
          <p:cNvSpPr/>
          <p:nvPr/>
        </p:nvSpPr>
        <p:spPr>
          <a:xfrm>
            <a:off x="8906935" y="28380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a:extLst>
              <a:ext uri="{FF2B5EF4-FFF2-40B4-BE49-F238E27FC236}">
                <a16:creationId xmlns:a16="http://schemas.microsoft.com/office/drawing/2014/main" id="{E9F6144A-F4C7-4134-B8CD-0AD8F3CB8282}"/>
              </a:ext>
            </a:extLst>
          </p:cNvPr>
          <p:cNvSpPr/>
          <p:nvPr/>
        </p:nvSpPr>
        <p:spPr>
          <a:xfrm>
            <a:off x="9211734" y="28380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5B831EAA-7E3D-44CC-B92B-D5E41213FAC6}"/>
              </a:ext>
            </a:extLst>
          </p:cNvPr>
          <p:cNvSpPr/>
          <p:nvPr/>
        </p:nvSpPr>
        <p:spPr>
          <a:xfrm>
            <a:off x="9516534" y="28380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a:extLst>
              <a:ext uri="{FF2B5EF4-FFF2-40B4-BE49-F238E27FC236}">
                <a16:creationId xmlns:a16="http://schemas.microsoft.com/office/drawing/2014/main" id="{73638DCB-C353-4650-886A-15BD045028F1}"/>
              </a:ext>
            </a:extLst>
          </p:cNvPr>
          <p:cNvSpPr/>
          <p:nvPr/>
        </p:nvSpPr>
        <p:spPr>
          <a:xfrm>
            <a:off x="9982199" y="28592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1248ADEF-FA2A-46F5-8ACB-238934ED67C4}"/>
              </a:ext>
            </a:extLst>
          </p:cNvPr>
          <p:cNvSpPr/>
          <p:nvPr/>
        </p:nvSpPr>
        <p:spPr>
          <a:xfrm>
            <a:off x="10134599" y="28592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Oval 20">
            <a:extLst>
              <a:ext uri="{FF2B5EF4-FFF2-40B4-BE49-F238E27FC236}">
                <a16:creationId xmlns:a16="http://schemas.microsoft.com/office/drawing/2014/main" id="{5A1E32EE-CE9D-4C3C-B459-6A65E15AB95A}"/>
              </a:ext>
            </a:extLst>
          </p:cNvPr>
          <p:cNvSpPr/>
          <p:nvPr/>
        </p:nvSpPr>
        <p:spPr>
          <a:xfrm>
            <a:off x="10286999" y="28592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Flowchart: Multidocument 21">
            <a:extLst>
              <a:ext uri="{FF2B5EF4-FFF2-40B4-BE49-F238E27FC236}">
                <a16:creationId xmlns:a16="http://schemas.microsoft.com/office/drawing/2014/main" id="{93C43777-5E90-4E36-A944-D494448B7C4E}"/>
              </a:ext>
            </a:extLst>
          </p:cNvPr>
          <p:cNvSpPr/>
          <p:nvPr/>
        </p:nvSpPr>
        <p:spPr>
          <a:xfrm>
            <a:off x="6565229" y="296540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lowchart: Multidocument 22">
            <a:extLst>
              <a:ext uri="{FF2B5EF4-FFF2-40B4-BE49-F238E27FC236}">
                <a16:creationId xmlns:a16="http://schemas.microsoft.com/office/drawing/2014/main" id="{E862030D-0BB6-4E31-89CF-AD9FAFB685C0}"/>
              </a:ext>
            </a:extLst>
          </p:cNvPr>
          <p:cNvSpPr/>
          <p:nvPr/>
        </p:nvSpPr>
        <p:spPr>
          <a:xfrm>
            <a:off x="6872601" y="2955795"/>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Flowchart: Multidocument 23">
            <a:extLst>
              <a:ext uri="{FF2B5EF4-FFF2-40B4-BE49-F238E27FC236}">
                <a16:creationId xmlns:a16="http://schemas.microsoft.com/office/drawing/2014/main" id="{CBCAF12E-CE2F-417A-AA7B-9AA1E2F399AB}"/>
              </a:ext>
            </a:extLst>
          </p:cNvPr>
          <p:cNvSpPr/>
          <p:nvPr/>
        </p:nvSpPr>
        <p:spPr>
          <a:xfrm>
            <a:off x="7177506" y="2959331"/>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Flowchart: Multidocument 24">
            <a:extLst>
              <a:ext uri="{FF2B5EF4-FFF2-40B4-BE49-F238E27FC236}">
                <a16:creationId xmlns:a16="http://schemas.microsoft.com/office/drawing/2014/main" id="{47D081F1-5714-4C8B-9B7D-7E05843D7A6E}"/>
              </a:ext>
            </a:extLst>
          </p:cNvPr>
          <p:cNvSpPr/>
          <p:nvPr/>
        </p:nvSpPr>
        <p:spPr>
          <a:xfrm>
            <a:off x="7818457" y="295800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Flowchart: Multidocument 25">
            <a:extLst>
              <a:ext uri="{FF2B5EF4-FFF2-40B4-BE49-F238E27FC236}">
                <a16:creationId xmlns:a16="http://schemas.microsoft.com/office/drawing/2014/main" id="{0E4B02BF-4D60-48D8-8A1D-DDF512C530A1}"/>
              </a:ext>
            </a:extLst>
          </p:cNvPr>
          <p:cNvSpPr/>
          <p:nvPr/>
        </p:nvSpPr>
        <p:spPr>
          <a:xfrm>
            <a:off x="8125829" y="294839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Flowchart: Multidocument 26">
            <a:extLst>
              <a:ext uri="{FF2B5EF4-FFF2-40B4-BE49-F238E27FC236}">
                <a16:creationId xmlns:a16="http://schemas.microsoft.com/office/drawing/2014/main" id="{F398EDF0-B167-4777-9CAA-5296B0B8978A}"/>
              </a:ext>
            </a:extLst>
          </p:cNvPr>
          <p:cNvSpPr/>
          <p:nvPr/>
        </p:nvSpPr>
        <p:spPr>
          <a:xfrm>
            <a:off x="8430734" y="295192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Flowchart: Multidocument 27">
            <a:extLst>
              <a:ext uri="{FF2B5EF4-FFF2-40B4-BE49-F238E27FC236}">
                <a16:creationId xmlns:a16="http://schemas.microsoft.com/office/drawing/2014/main" id="{BE81E1F4-5710-4643-8040-F524A2B1B0A1}"/>
              </a:ext>
            </a:extLst>
          </p:cNvPr>
          <p:cNvSpPr/>
          <p:nvPr/>
        </p:nvSpPr>
        <p:spPr>
          <a:xfrm>
            <a:off x="9016955" y="297576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Flowchart: Multidocument 28">
            <a:extLst>
              <a:ext uri="{FF2B5EF4-FFF2-40B4-BE49-F238E27FC236}">
                <a16:creationId xmlns:a16="http://schemas.microsoft.com/office/drawing/2014/main" id="{D8C134E7-5508-41CE-A7F5-532D2E207515}"/>
              </a:ext>
            </a:extLst>
          </p:cNvPr>
          <p:cNvSpPr/>
          <p:nvPr/>
        </p:nvSpPr>
        <p:spPr>
          <a:xfrm>
            <a:off x="9324327" y="296615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lowchart: Multidocument 29">
            <a:extLst>
              <a:ext uri="{FF2B5EF4-FFF2-40B4-BE49-F238E27FC236}">
                <a16:creationId xmlns:a16="http://schemas.microsoft.com/office/drawing/2014/main" id="{94452D2E-5C11-4723-92FB-557358F6A853}"/>
              </a:ext>
            </a:extLst>
          </p:cNvPr>
          <p:cNvSpPr/>
          <p:nvPr/>
        </p:nvSpPr>
        <p:spPr>
          <a:xfrm>
            <a:off x="9629232" y="296968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TextBox 30">
            <a:extLst>
              <a:ext uri="{FF2B5EF4-FFF2-40B4-BE49-F238E27FC236}">
                <a16:creationId xmlns:a16="http://schemas.microsoft.com/office/drawing/2014/main" id="{C7497805-7F62-462B-8EC8-E6904CB49278}"/>
              </a:ext>
            </a:extLst>
          </p:cNvPr>
          <p:cNvSpPr txBox="1"/>
          <p:nvPr/>
        </p:nvSpPr>
        <p:spPr>
          <a:xfrm>
            <a:off x="5841364" y="2187954"/>
            <a:ext cx="884168" cy="369332"/>
          </a:xfrm>
          <a:prstGeom prst="rect">
            <a:avLst/>
          </a:prstGeom>
          <a:solidFill>
            <a:srgbClr val="FFFF00"/>
          </a:solidFill>
        </p:spPr>
        <p:txBody>
          <a:bodyPr wrap="square" rtlCol="0">
            <a:spAutoFit/>
          </a:bodyPr>
          <a:lstStyle/>
          <a:p>
            <a:r>
              <a:rPr lang="en-US" dirty="0"/>
              <a:t>Flowers</a:t>
            </a:r>
          </a:p>
        </p:txBody>
      </p:sp>
      <p:sp>
        <p:nvSpPr>
          <p:cNvPr id="32" name="TextBox 31">
            <a:extLst>
              <a:ext uri="{FF2B5EF4-FFF2-40B4-BE49-F238E27FC236}">
                <a16:creationId xmlns:a16="http://schemas.microsoft.com/office/drawing/2014/main" id="{B836C47A-F89C-45B0-A1A5-F00475080B49}"/>
              </a:ext>
            </a:extLst>
          </p:cNvPr>
          <p:cNvSpPr txBox="1"/>
          <p:nvPr/>
        </p:nvSpPr>
        <p:spPr>
          <a:xfrm>
            <a:off x="9541792" y="2307393"/>
            <a:ext cx="1405649" cy="369332"/>
          </a:xfrm>
          <a:prstGeom prst="rect">
            <a:avLst/>
          </a:prstGeom>
          <a:solidFill>
            <a:srgbClr val="FFFF00"/>
          </a:solidFill>
        </p:spPr>
        <p:txBody>
          <a:bodyPr wrap="square" rtlCol="0">
            <a:spAutoFit/>
          </a:bodyPr>
          <a:lstStyle/>
          <a:p>
            <a:r>
              <a:rPr lang="en-US" dirty="0"/>
              <a:t>Vegetables</a:t>
            </a:r>
          </a:p>
        </p:txBody>
      </p:sp>
    </p:spTree>
    <p:extLst>
      <p:ext uri="{BB962C8B-B14F-4D97-AF65-F5344CB8AC3E}">
        <p14:creationId xmlns:p14="http://schemas.microsoft.com/office/powerpoint/2010/main" val="3474265855"/>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with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8"/>
                                        </p:tgtEl>
                                        <p:attrNameLst>
                                          <p:attrName>style.visibility</p:attrName>
                                        </p:attrNameLst>
                                      </p:cBhvr>
                                      <p:to>
                                        <p:strVal val="visible"/>
                                      </p:to>
                                    </p:set>
                                    <p:animEffect transition="in" filter="randombar(horizontal)">
                                      <p:cBhvr>
                                        <p:cTn id="13" dur="500"/>
                                        <p:tgtEl>
                                          <p:spTgt spid="8"/>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9"/>
                                        </p:tgtEl>
                                        <p:attrNameLst>
                                          <p:attrName>style.visibility</p:attrName>
                                        </p:attrNameLst>
                                      </p:cBhvr>
                                      <p:to>
                                        <p:strVal val="visible"/>
                                      </p:to>
                                    </p:set>
                                    <p:animEffect transition="in" filter="randombar(horizontal)">
                                      <p:cBhvr>
                                        <p:cTn id="16" dur="500"/>
                                        <p:tgtEl>
                                          <p:spTgt spid="9"/>
                                        </p:tgtEl>
                                      </p:cBhvr>
                                    </p:animEffect>
                                  </p:childTnLst>
                                </p:cTn>
                              </p:par>
                              <p:par>
                                <p:cTn id="17" presetID="14" presetClass="entr" presetSubtype="10" fill="hold" grpId="0" nodeType="withEffect">
                                  <p:stCondLst>
                                    <p:cond delay="0"/>
                                  </p:stCondLst>
                                  <p:childTnLst>
                                    <p:set>
                                      <p:cBhvr>
                                        <p:cTn id="18" dur="1" fill="hold">
                                          <p:stCondLst>
                                            <p:cond delay="0"/>
                                          </p:stCondLst>
                                        </p:cTn>
                                        <p:tgtEl>
                                          <p:spTgt spid="10"/>
                                        </p:tgtEl>
                                        <p:attrNameLst>
                                          <p:attrName>style.visibility</p:attrName>
                                        </p:attrNameLst>
                                      </p:cBhvr>
                                      <p:to>
                                        <p:strVal val="visible"/>
                                      </p:to>
                                    </p:set>
                                    <p:animEffect transition="in" filter="randombar(horizontal)">
                                      <p:cBhvr>
                                        <p:cTn id="19" dur="500"/>
                                        <p:tgtEl>
                                          <p:spTgt spid="10"/>
                                        </p:tgtEl>
                                      </p:cBhvr>
                                    </p:animEffect>
                                  </p:childTnLst>
                                </p:cTn>
                              </p:par>
                              <p:par>
                                <p:cTn id="20" presetID="14" presetClass="entr" presetSubtype="10" fill="hold" grpId="0" nodeType="with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randombar(horizontal)">
                                      <p:cBhvr>
                                        <p:cTn id="22" dur="500"/>
                                        <p:tgtEl>
                                          <p:spTgt spid="11"/>
                                        </p:tgtEl>
                                      </p:cBhvr>
                                    </p:animEffect>
                                  </p:childTnLst>
                                </p:cTn>
                              </p:par>
                              <p:par>
                                <p:cTn id="23" presetID="14" presetClass="entr" presetSubtype="10" fill="hold" grpId="0" nodeType="withEffect">
                                  <p:stCondLst>
                                    <p:cond delay="0"/>
                                  </p:stCondLst>
                                  <p:childTnLst>
                                    <p:set>
                                      <p:cBhvr>
                                        <p:cTn id="24" dur="1" fill="hold">
                                          <p:stCondLst>
                                            <p:cond delay="0"/>
                                          </p:stCondLst>
                                        </p:cTn>
                                        <p:tgtEl>
                                          <p:spTgt spid="12"/>
                                        </p:tgtEl>
                                        <p:attrNameLst>
                                          <p:attrName>style.visibility</p:attrName>
                                        </p:attrNameLst>
                                      </p:cBhvr>
                                      <p:to>
                                        <p:strVal val="visible"/>
                                      </p:to>
                                    </p:set>
                                    <p:animEffect transition="in" filter="randombar(horizontal)">
                                      <p:cBhvr>
                                        <p:cTn id="25" dur="500"/>
                                        <p:tgtEl>
                                          <p:spTgt spid="12"/>
                                        </p:tgtEl>
                                      </p:cBhvr>
                                    </p:animEffect>
                                  </p:childTnLst>
                                </p:cTn>
                              </p:par>
                              <p:par>
                                <p:cTn id="26" presetID="14" presetClass="entr" presetSubtype="10" fill="hold" grpId="0" nodeType="withEffect">
                                  <p:stCondLst>
                                    <p:cond delay="0"/>
                                  </p:stCondLst>
                                  <p:childTnLst>
                                    <p:set>
                                      <p:cBhvr>
                                        <p:cTn id="27" dur="1" fill="hold">
                                          <p:stCondLst>
                                            <p:cond delay="0"/>
                                          </p:stCondLst>
                                        </p:cTn>
                                        <p:tgtEl>
                                          <p:spTgt spid="13"/>
                                        </p:tgtEl>
                                        <p:attrNameLst>
                                          <p:attrName>style.visibility</p:attrName>
                                        </p:attrNameLst>
                                      </p:cBhvr>
                                      <p:to>
                                        <p:strVal val="visible"/>
                                      </p:to>
                                    </p:set>
                                    <p:animEffect transition="in" filter="randombar(horizontal)">
                                      <p:cBhvr>
                                        <p:cTn id="28" dur="500"/>
                                        <p:tgtEl>
                                          <p:spTgt spid="13"/>
                                        </p:tgtEl>
                                      </p:cBhvr>
                                    </p:animEffect>
                                  </p:childTnLst>
                                </p:cTn>
                              </p:par>
                              <p:par>
                                <p:cTn id="29" presetID="14" presetClass="entr" presetSubtype="10" fill="hold" grpId="0" nodeType="withEffect">
                                  <p:stCondLst>
                                    <p:cond delay="0"/>
                                  </p:stCondLst>
                                  <p:childTnLst>
                                    <p:set>
                                      <p:cBhvr>
                                        <p:cTn id="30" dur="1" fill="hold">
                                          <p:stCondLst>
                                            <p:cond delay="0"/>
                                          </p:stCondLst>
                                        </p:cTn>
                                        <p:tgtEl>
                                          <p:spTgt spid="15"/>
                                        </p:tgtEl>
                                        <p:attrNameLst>
                                          <p:attrName>style.visibility</p:attrName>
                                        </p:attrNameLst>
                                      </p:cBhvr>
                                      <p:to>
                                        <p:strVal val="visible"/>
                                      </p:to>
                                    </p:set>
                                    <p:animEffect transition="in" filter="randombar(horizontal)">
                                      <p:cBhvr>
                                        <p:cTn id="31" dur="500"/>
                                        <p:tgtEl>
                                          <p:spTgt spid="15"/>
                                        </p:tgtEl>
                                      </p:cBhvr>
                                    </p:animEffect>
                                  </p:childTnLst>
                                </p:cTn>
                              </p:par>
                              <p:par>
                                <p:cTn id="32" presetID="14" presetClass="entr" presetSubtype="10" fill="hold" grpId="0" nodeType="withEffect">
                                  <p:stCondLst>
                                    <p:cond delay="0"/>
                                  </p:stCondLst>
                                  <p:childTnLst>
                                    <p:set>
                                      <p:cBhvr>
                                        <p:cTn id="33" dur="1" fill="hold">
                                          <p:stCondLst>
                                            <p:cond delay="0"/>
                                          </p:stCondLst>
                                        </p:cTn>
                                        <p:tgtEl>
                                          <p:spTgt spid="16"/>
                                        </p:tgtEl>
                                        <p:attrNameLst>
                                          <p:attrName>style.visibility</p:attrName>
                                        </p:attrNameLst>
                                      </p:cBhvr>
                                      <p:to>
                                        <p:strVal val="visible"/>
                                      </p:to>
                                    </p:set>
                                    <p:animEffect transition="in" filter="randombar(horizontal)">
                                      <p:cBhvr>
                                        <p:cTn id="34" dur="500"/>
                                        <p:tgtEl>
                                          <p:spTgt spid="16"/>
                                        </p:tgtEl>
                                      </p:cBhvr>
                                    </p:animEffect>
                                  </p:childTnLst>
                                </p:cTn>
                              </p:par>
                              <p:par>
                                <p:cTn id="35" presetID="14" presetClass="entr" presetSubtype="10" fill="hold" grpId="0" nodeType="withEffect">
                                  <p:stCondLst>
                                    <p:cond delay="0"/>
                                  </p:stCondLst>
                                  <p:childTnLst>
                                    <p:set>
                                      <p:cBhvr>
                                        <p:cTn id="36" dur="1" fill="hold">
                                          <p:stCondLst>
                                            <p:cond delay="0"/>
                                          </p:stCondLst>
                                        </p:cTn>
                                        <p:tgtEl>
                                          <p:spTgt spid="17"/>
                                        </p:tgtEl>
                                        <p:attrNameLst>
                                          <p:attrName>style.visibility</p:attrName>
                                        </p:attrNameLst>
                                      </p:cBhvr>
                                      <p:to>
                                        <p:strVal val="visible"/>
                                      </p:to>
                                    </p:set>
                                    <p:animEffect transition="in" filter="randombar(horizontal)">
                                      <p:cBhvr>
                                        <p:cTn id="37" dur="500"/>
                                        <p:tgtEl>
                                          <p:spTgt spid="17"/>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18"/>
                                        </p:tgtEl>
                                        <p:attrNameLst>
                                          <p:attrName>style.visibility</p:attrName>
                                        </p:attrNameLst>
                                      </p:cBhvr>
                                      <p:to>
                                        <p:strVal val="visible"/>
                                      </p:to>
                                    </p:set>
                                    <p:animEffect transition="in" filter="randombar(horizontal)">
                                      <p:cBhvr>
                                        <p:cTn id="40" dur="500"/>
                                        <p:tgtEl>
                                          <p:spTgt spid="18"/>
                                        </p:tgtEl>
                                      </p:cBhvr>
                                    </p:animEffect>
                                  </p:childTnLst>
                                </p:cTn>
                              </p:par>
                              <p:par>
                                <p:cTn id="41" presetID="14" presetClass="entr" presetSubtype="10" fill="hold" grpId="0" nodeType="withEffect">
                                  <p:stCondLst>
                                    <p:cond delay="0"/>
                                  </p:stCondLst>
                                  <p:childTnLst>
                                    <p:set>
                                      <p:cBhvr>
                                        <p:cTn id="42" dur="1" fill="hold">
                                          <p:stCondLst>
                                            <p:cond delay="0"/>
                                          </p:stCondLst>
                                        </p:cTn>
                                        <p:tgtEl>
                                          <p:spTgt spid="19"/>
                                        </p:tgtEl>
                                        <p:attrNameLst>
                                          <p:attrName>style.visibility</p:attrName>
                                        </p:attrNameLst>
                                      </p:cBhvr>
                                      <p:to>
                                        <p:strVal val="visible"/>
                                      </p:to>
                                    </p:set>
                                    <p:animEffect transition="in" filter="randombar(horizontal)">
                                      <p:cBhvr>
                                        <p:cTn id="43" dur="500"/>
                                        <p:tgtEl>
                                          <p:spTgt spid="19"/>
                                        </p:tgtEl>
                                      </p:cBhvr>
                                    </p:animEffect>
                                  </p:childTnLst>
                                </p:cTn>
                              </p:par>
                              <p:par>
                                <p:cTn id="44" presetID="14" presetClass="entr" presetSubtype="10" fill="hold" grpId="0" nodeType="withEffect">
                                  <p:stCondLst>
                                    <p:cond delay="0"/>
                                  </p:stCondLst>
                                  <p:childTnLst>
                                    <p:set>
                                      <p:cBhvr>
                                        <p:cTn id="45" dur="1" fill="hold">
                                          <p:stCondLst>
                                            <p:cond delay="0"/>
                                          </p:stCondLst>
                                        </p:cTn>
                                        <p:tgtEl>
                                          <p:spTgt spid="20"/>
                                        </p:tgtEl>
                                        <p:attrNameLst>
                                          <p:attrName>style.visibility</p:attrName>
                                        </p:attrNameLst>
                                      </p:cBhvr>
                                      <p:to>
                                        <p:strVal val="visible"/>
                                      </p:to>
                                    </p:set>
                                    <p:animEffect transition="in" filter="randombar(horizontal)">
                                      <p:cBhvr>
                                        <p:cTn id="46" dur="500"/>
                                        <p:tgtEl>
                                          <p:spTgt spid="20"/>
                                        </p:tgtEl>
                                      </p:cBhvr>
                                    </p:animEffect>
                                  </p:childTnLst>
                                </p:cTn>
                              </p:par>
                              <p:par>
                                <p:cTn id="47" presetID="14" presetClass="entr" presetSubtype="10" fill="hold" grpId="0" nodeType="withEffect">
                                  <p:stCondLst>
                                    <p:cond delay="0"/>
                                  </p:stCondLst>
                                  <p:childTnLst>
                                    <p:set>
                                      <p:cBhvr>
                                        <p:cTn id="48" dur="1" fill="hold">
                                          <p:stCondLst>
                                            <p:cond delay="0"/>
                                          </p:stCondLst>
                                        </p:cTn>
                                        <p:tgtEl>
                                          <p:spTgt spid="21"/>
                                        </p:tgtEl>
                                        <p:attrNameLst>
                                          <p:attrName>style.visibility</p:attrName>
                                        </p:attrNameLst>
                                      </p:cBhvr>
                                      <p:to>
                                        <p:strVal val="visible"/>
                                      </p:to>
                                    </p:set>
                                    <p:animEffect transition="in" filter="randombar(horizontal)">
                                      <p:cBhvr>
                                        <p:cTn id="49" dur="500"/>
                                        <p:tgtEl>
                                          <p:spTgt spid="21"/>
                                        </p:tgtEl>
                                      </p:cBhvr>
                                    </p:animEffect>
                                  </p:childTnLst>
                                </p:cTn>
                              </p:par>
                              <p:par>
                                <p:cTn id="50" presetID="14" presetClass="entr" presetSubtype="10" fill="hold" grpId="0" nodeType="withEffect">
                                  <p:stCondLst>
                                    <p:cond delay="0"/>
                                  </p:stCondLst>
                                  <p:childTnLst>
                                    <p:set>
                                      <p:cBhvr>
                                        <p:cTn id="51" dur="1" fill="hold">
                                          <p:stCondLst>
                                            <p:cond delay="0"/>
                                          </p:stCondLst>
                                        </p:cTn>
                                        <p:tgtEl>
                                          <p:spTgt spid="22"/>
                                        </p:tgtEl>
                                        <p:attrNameLst>
                                          <p:attrName>style.visibility</p:attrName>
                                        </p:attrNameLst>
                                      </p:cBhvr>
                                      <p:to>
                                        <p:strVal val="visible"/>
                                      </p:to>
                                    </p:set>
                                    <p:animEffect transition="in" filter="randombar(horizontal)">
                                      <p:cBhvr>
                                        <p:cTn id="52" dur="500"/>
                                        <p:tgtEl>
                                          <p:spTgt spid="22"/>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23"/>
                                        </p:tgtEl>
                                        <p:attrNameLst>
                                          <p:attrName>style.visibility</p:attrName>
                                        </p:attrNameLst>
                                      </p:cBhvr>
                                      <p:to>
                                        <p:strVal val="visible"/>
                                      </p:to>
                                    </p:set>
                                    <p:animEffect transition="in" filter="randombar(horizontal)">
                                      <p:cBhvr>
                                        <p:cTn id="55" dur="500"/>
                                        <p:tgtEl>
                                          <p:spTgt spid="23"/>
                                        </p:tgtEl>
                                      </p:cBhvr>
                                    </p:animEffect>
                                  </p:childTnLst>
                                </p:cTn>
                              </p:par>
                              <p:par>
                                <p:cTn id="56" presetID="14" presetClass="entr" presetSubtype="10" fill="hold" grpId="0" nodeType="withEffect">
                                  <p:stCondLst>
                                    <p:cond delay="0"/>
                                  </p:stCondLst>
                                  <p:childTnLst>
                                    <p:set>
                                      <p:cBhvr>
                                        <p:cTn id="57" dur="1" fill="hold">
                                          <p:stCondLst>
                                            <p:cond delay="0"/>
                                          </p:stCondLst>
                                        </p:cTn>
                                        <p:tgtEl>
                                          <p:spTgt spid="24"/>
                                        </p:tgtEl>
                                        <p:attrNameLst>
                                          <p:attrName>style.visibility</p:attrName>
                                        </p:attrNameLst>
                                      </p:cBhvr>
                                      <p:to>
                                        <p:strVal val="visible"/>
                                      </p:to>
                                    </p:set>
                                    <p:animEffect transition="in" filter="randombar(horizontal)">
                                      <p:cBhvr>
                                        <p:cTn id="58" dur="500"/>
                                        <p:tgtEl>
                                          <p:spTgt spid="24"/>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25"/>
                                        </p:tgtEl>
                                        <p:attrNameLst>
                                          <p:attrName>style.visibility</p:attrName>
                                        </p:attrNameLst>
                                      </p:cBhvr>
                                      <p:to>
                                        <p:strVal val="visible"/>
                                      </p:to>
                                    </p:set>
                                    <p:animEffect transition="in" filter="randombar(horizontal)">
                                      <p:cBhvr>
                                        <p:cTn id="61" dur="500"/>
                                        <p:tgtEl>
                                          <p:spTgt spid="25"/>
                                        </p:tgtEl>
                                      </p:cBhvr>
                                    </p:animEffect>
                                  </p:childTnLst>
                                </p:cTn>
                              </p:par>
                              <p:par>
                                <p:cTn id="62" presetID="14" presetClass="entr" presetSubtype="10" fill="hold" grpId="0" nodeType="withEffect">
                                  <p:stCondLst>
                                    <p:cond delay="0"/>
                                  </p:stCondLst>
                                  <p:childTnLst>
                                    <p:set>
                                      <p:cBhvr>
                                        <p:cTn id="63" dur="1" fill="hold">
                                          <p:stCondLst>
                                            <p:cond delay="0"/>
                                          </p:stCondLst>
                                        </p:cTn>
                                        <p:tgtEl>
                                          <p:spTgt spid="26"/>
                                        </p:tgtEl>
                                        <p:attrNameLst>
                                          <p:attrName>style.visibility</p:attrName>
                                        </p:attrNameLst>
                                      </p:cBhvr>
                                      <p:to>
                                        <p:strVal val="visible"/>
                                      </p:to>
                                    </p:set>
                                    <p:animEffect transition="in" filter="randombar(horizontal)">
                                      <p:cBhvr>
                                        <p:cTn id="64" dur="500"/>
                                        <p:tgtEl>
                                          <p:spTgt spid="26"/>
                                        </p:tgtEl>
                                      </p:cBhvr>
                                    </p:animEffect>
                                  </p:childTnLst>
                                </p:cTn>
                              </p:par>
                              <p:par>
                                <p:cTn id="65" presetID="14" presetClass="entr" presetSubtype="10" fill="hold" grpId="0" nodeType="withEffect">
                                  <p:stCondLst>
                                    <p:cond delay="0"/>
                                  </p:stCondLst>
                                  <p:childTnLst>
                                    <p:set>
                                      <p:cBhvr>
                                        <p:cTn id="66" dur="1" fill="hold">
                                          <p:stCondLst>
                                            <p:cond delay="0"/>
                                          </p:stCondLst>
                                        </p:cTn>
                                        <p:tgtEl>
                                          <p:spTgt spid="27"/>
                                        </p:tgtEl>
                                        <p:attrNameLst>
                                          <p:attrName>style.visibility</p:attrName>
                                        </p:attrNameLst>
                                      </p:cBhvr>
                                      <p:to>
                                        <p:strVal val="visible"/>
                                      </p:to>
                                    </p:set>
                                    <p:animEffect transition="in" filter="randombar(horizontal)">
                                      <p:cBhvr>
                                        <p:cTn id="67" dur="500"/>
                                        <p:tgtEl>
                                          <p:spTgt spid="27"/>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28"/>
                                        </p:tgtEl>
                                        <p:attrNameLst>
                                          <p:attrName>style.visibility</p:attrName>
                                        </p:attrNameLst>
                                      </p:cBhvr>
                                      <p:to>
                                        <p:strVal val="visible"/>
                                      </p:to>
                                    </p:set>
                                    <p:animEffect transition="in" filter="randombar(horizontal)">
                                      <p:cBhvr>
                                        <p:cTn id="70" dur="500"/>
                                        <p:tgtEl>
                                          <p:spTgt spid="28"/>
                                        </p:tgtEl>
                                      </p:cBhvr>
                                    </p:animEffect>
                                  </p:childTnLst>
                                </p:cTn>
                              </p:par>
                              <p:par>
                                <p:cTn id="71" presetID="14" presetClass="entr" presetSubtype="10" fill="hold" grpId="0" nodeType="withEffect">
                                  <p:stCondLst>
                                    <p:cond delay="0"/>
                                  </p:stCondLst>
                                  <p:childTnLst>
                                    <p:set>
                                      <p:cBhvr>
                                        <p:cTn id="72" dur="1" fill="hold">
                                          <p:stCondLst>
                                            <p:cond delay="0"/>
                                          </p:stCondLst>
                                        </p:cTn>
                                        <p:tgtEl>
                                          <p:spTgt spid="29"/>
                                        </p:tgtEl>
                                        <p:attrNameLst>
                                          <p:attrName>style.visibility</p:attrName>
                                        </p:attrNameLst>
                                      </p:cBhvr>
                                      <p:to>
                                        <p:strVal val="visible"/>
                                      </p:to>
                                    </p:set>
                                    <p:animEffect transition="in" filter="randombar(horizontal)">
                                      <p:cBhvr>
                                        <p:cTn id="73" dur="500"/>
                                        <p:tgtEl>
                                          <p:spTgt spid="29"/>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30"/>
                                        </p:tgtEl>
                                        <p:attrNameLst>
                                          <p:attrName>style.visibility</p:attrName>
                                        </p:attrNameLst>
                                      </p:cBhvr>
                                      <p:to>
                                        <p:strVal val="visible"/>
                                      </p:to>
                                    </p:set>
                                    <p:animEffect transition="in" filter="randombar(horizontal)">
                                      <p:cBhvr>
                                        <p:cTn id="76" dur="500"/>
                                        <p:tgtEl>
                                          <p:spTgt spid="30"/>
                                        </p:tgtEl>
                                      </p:cBhvr>
                                    </p:animEffect>
                                  </p:childTnLst>
                                </p:cTn>
                              </p:par>
                              <p:par>
                                <p:cTn id="77" presetID="14" presetClass="entr" presetSubtype="10" fill="hold" grpId="0" nodeType="withEffect">
                                  <p:stCondLst>
                                    <p:cond delay="0"/>
                                  </p:stCondLst>
                                  <p:childTnLst>
                                    <p:set>
                                      <p:cBhvr>
                                        <p:cTn id="78" dur="1" fill="hold">
                                          <p:stCondLst>
                                            <p:cond delay="0"/>
                                          </p:stCondLst>
                                        </p:cTn>
                                        <p:tgtEl>
                                          <p:spTgt spid="14"/>
                                        </p:tgtEl>
                                        <p:attrNameLst>
                                          <p:attrName>style.visibility</p:attrName>
                                        </p:attrNameLst>
                                      </p:cBhvr>
                                      <p:to>
                                        <p:strVal val="visible"/>
                                      </p:to>
                                    </p:set>
                                    <p:animEffect transition="in" filter="randombar(horizontal)">
                                      <p:cBhvr>
                                        <p:cTn id="79" dur="500"/>
                                        <p:tgtEl>
                                          <p:spTgt spid="14"/>
                                        </p:tgtEl>
                                      </p:cBhvr>
                                    </p:animEffect>
                                  </p:childTnLst>
                                </p:cTn>
                              </p:par>
                              <p:par>
                                <p:cTn id="80" presetID="14" presetClass="entr" presetSubtype="10" fill="hold" grpId="0" nodeType="withEffect">
                                  <p:stCondLst>
                                    <p:cond delay="0"/>
                                  </p:stCondLst>
                                  <p:childTnLst>
                                    <p:set>
                                      <p:cBhvr>
                                        <p:cTn id="81" dur="1" fill="hold">
                                          <p:stCondLst>
                                            <p:cond delay="0"/>
                                          </p:stCondLst>
                                        </p:cTn>
                                        <p:tgtEl>
                                          <p:spTgt spid="31"/>
                                        </p:tgtEl>
                                        <p:attrNameLst>
                                          <p:attrName>style.visibility</p:attrName>
                                        </p:attrNameLst>
                                      </p:cBhvr>
                                      <p:to>
                                        <p:strVal val="visible"/>
                                      </p:to>
                                    </p:set>
                                    <p:animEffect transition="in" filter="randombar(horizontal)">
                                      <p:cBhvr>
                                        <p:cTn id="82" dur="500"/>
                                        <p:tgtEl>
                                          <p:spTgt spid="31"/>
                                        </p:tgtEl>
                                      </p:cBhvr>
                                    </p:animEffect>
                                  </p:childTnLst>
                                </p:cTn>
                              </p:par>
                              <p:par>
                                <p:cTn id="83" presetID="14" presetClass="entr" presetSubtype="10" fill="hold" grpId="0" nodeType="withEffect">
                                  <p:stCondLst>
                                    <p:cond delay="0"/>
                                  </p:stCondLst>
                                  <p:childTnLst>
                                    <p:set>
                                      <p:cBhvr>
                                        <p:cTn id="84" dur="1" fill="hold">
                                          <p:stCondLst>
                                            <p:cond delay="0"/>
                                          </p:stCondLst>
                                        </p:cTn>
                                        <p:tgtEl>
                                          <p:spTgt spid="32"/>
                                        </p:tgtEl>
                                        <p:attrNameLst>
                                          <p:attrName>style.visibility</p:attrName>
                                        </p:attrNameLst>
                                      </p:cBhvr>
                                      <p:to>
                                        <p:strVal val="visible"/>
                                      </p:to>
                                    </p:set>
                                    <p:animEffect transition="in" filter="randombar(horizontal)">
                                      <p:cBhvr>
                                        <p:cTn id="85" dur="500"/>
                                        <p:tgtEl>
                                          <p:spTgt spid="3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A8C08CF-42D4-4145-A536-10D9EDB975FC}"/>
              </a:ext>
            </a:extLst>
          </p:cNvPr>
          <p:cNvSpPr>
            <a:spLocks noGrp="1"/>
          </p:cNvSpPr>
          <p:nvPr>
            <p:ph type="title"/>
          </p:nvPr>
        </p:nvSpPr>
        <p:spPr/>
        <p:txBody>
          <a:bodyPr/>
          <a:lstStyle/>
          <a:p>
            <a:r>
              <a:rPr lang="en-US" dirty="0"/>
              <a:t>How does “watch” work?</a:t>
            </a:r>
          </a:p>
        </p:txBody>
      </p:sp>
      <p:sp>
        <p:nvSpPr>
          <p:cNvPr id="3" name="Content Placeholder 2">
            <a:extLst>
              <a:ext uri="{FF2B5EF4-FFF2-40B4-BE49-F238E27FC236}">
                <a16:creationId xmlns:a16="http://schemas.microsoft.com/office/drawing/2014/main" id="{CBF0628A-AD2A-4690-AF36-521F5EE756DF}"/>
              </a:ext>
            </a:extLst>
          </p:cNvPr>
          <p:cNvSpPr>
            <a:spLocks noGrp="1"/>
          </p:cNvSpPr>
          <p:nvPr>
            <p:ph idx="1"/>
          </p:nvPr>
        </p:nvSpPr>
        <p:spPr/>
        <p:txBody>
          <a:bodyPr/>
          <a:lstStyle/>
          <a:p>
            <a:r>
              <a:rPr lang="en-US" dirty="0"/>
              <a:t>On a given Cascade server node, it will issue an upcall to user-specified code if the key(s) the user wants to watch change.</a:t>
            </a:r>
          </a:p>
          <a:p>
            <a:endParaRPr lang="en-US" dirty="0"/>
          </a:p>
          <a:p>
            <a:r>
              <a:rPr lang="en-US" dirty="0"/>
              <a:t>Cascade’s name space is best understood as a global file system namespace. The keys are the file pathnames.  </a:t>
            </a:r>
          </a:p>
          <a:p>
            <a:endParaRPr lang="en-US" dirty="0"/>
          </a:p>
          <a:p>
            <a:r>
              <a:rPr lang="en-US" dirty="0"/>
              <a:t>Watch thus is monitoring a file or directory…</a:t>
            </a:r>
          </a:p>
        </p:txBody>
      </p:sp>
      <p:sp>
        <p:nvSpPr>
          <p:cNvPr id="4" name="Footer Placeholder 3">
            <a:extLst>
              <a:ext uri="{FF2B5EF4-FFF2-40B4-BE49-F238E27FC236}">
                <a16:creationId xmlns:a16="http://schemas.microsoft.com/office/drawing/2014/main" id="{90AE64B3-B29E-494F-B09A-88751A09463A}"/>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ABB2A08-D7D8-434E-9C5C-B98B07CBADCA}"/>
              </a:ext>
            </a:extLst>
          </p:cNvPr>
          <p:cNvSpPr>
            <a:spLocks noGrp="1"/>
          </p:cNvSpPr>
          <p:nvPr>
            <p:ph type="sldNum" sz="quarter" idx="12"/>
          </p:nvPr>
        </p:nvSpPr>
        <p:spPr/>
        <p:txBody>
          <a:bodyPr/>
          <a:lstStyle/>
          <a:p>
            <a:fld id="{26165642-2DC6-4995-8FB3-76453B93C11F}" type="slidenum">
              <a:rPr lang="en-US" smtClean="0"/>
              <a:pPr/>
              <a:t>23</a:t>
            </a:fld>
            <a:endParaRPr lang="en-US"/>
          </a:p>
        </p:txBody>
      </p:sp>
    </p:spTree>
    <p:extLst>
      <p:ext uri="{BB962C8B-B14F-4D97-AF65-F5344CB8AC3E}">
        <p14:creationId xmlns:p14="http://schemas.microsoft.com/office/powerpoint/2010/main" val="2587426762"/>
      </p:ext>
    </p:extLst>
  </p:cSld>
  <p:clrMapOvr>
    <a:masterClrMapping/>
  </p:clrMapOvr>
  <p:transition advTm="600000"/>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583456E-F0FC-4A02-B516-08563E55BCA4}"/>
              </a:ext>
            </a:extLst>
          </p:cNvPr>
          <p:cNvSpPr>
            <a:spLocks noGrp="1"/>
          </p:cNvSpPr>
          <p:nvPr>
            <p:ph type="title"/>
          </p:nvPr>
        </p:nvSpPr>
        <p:spPr/>
        <p:txBody>
          <a:bodyPr>
            <a:normAutofit fontScale="90000"/>
          </a:bodyPr>
          <a:lstStyle/>
          <a:p>
            <a:r>
              <a:rPr lang="en-US" dirty="0"/>
              <a:t>So… a </a:t>
            </a:r>
            <a:r>
              <a:rPr lang="en-US" dirty="0">
                <a:sym typeface="Symbol" panose="05050102010706020507" pitchFamily="18" charset="2"/>
              </a:rPr>
              <a:t> is just a program designed for parallel execution </a:t>
            </a:r>
            <a:r>
              <a:rPr lang="en-US" u="sng" dirty="0">
                <a:sym typeface="Symbol" panose="05050102010706020507" pitchFamily="18" charset="2"/>
              </a:rPr>
              <a:t>Inside</a:t>
            </a:r>
            <a:r>
              <a:rPr lang="en-US" dirty="0">
                <a:sym typeface="Symbol" panose="05050102010706020507" pitchFamily="18" charset="2"/>
              </a:rPr>
              <a:t> a key-value store</a:t>
            </a:r>
            <a:endParaRPr lang="en-US" dirty="0"/>
          </a:p>
        </p:txBody>
      </p:sp>
      <p:sp>
        <p:nvSpPr>
          <p:cNvPr id="3" name="Content Placeholder 2">
            <a:extLst>
              <a:ext uri="{FF2B5EF4-FFF2-40B4-BE49-F238E27FC236}">
                <a16:creationId xmlns:a16="http://schemas.microsoft.com/office/drawing/2014/main" id="{5F781CCB-BD21-4E66-84CD-B1B0490069AD}"/>
              </a:ext>
            </a:extLst>
          </p:cNvPr>
          <p:cNvSpPr>
            <a:spLocks noGrp="1"/>
          </p:cNvSpPr>
          <p:nvPr>
            <p:ph idx="1"/>
          </p:nvPr>
        </p:nvSpPr>
        <p:spPr>
          <a:xfrm>
            <a:off x="1024127" y="2286000"/>
            <a:ext cx="11087661" cy="4023360"/>
          </a:xfrm>
        </p:spPr>
        <p:txBody>
          <a:bodyPr>
            <a:normAutofit fontScale="92500" lnSpcReduction="10000"/>
          </a:bodyPr>
          <a:lstStyle/>
          <a:p>
            <a:r>
              <a:rPr lang="en-US" dirty="0"/>
              <a:t>Our idea:</a:t>
            </a:r>
          </a:p>
          <a:p>
            <a:pPr>
              <a:buFont typeface="Wingdings" panose="05000000000000000000" pitchFamily="2" charset="2"/>
              <a:buChar char="Ø"/>
            </a:pPr>
            <a:r>
              <a:rPr lang="en-US" dirty="0"/>
              <a:t>  Cascade hosts the key-value data (or file system, like </a:t>
            </a:r>
            <a:r>
              <a:rPr lang="en-US" dirty="0" err="1"/>
              <a:t>Ceph</a:t>
            </a:r>
            <a:r>
              <a:rPr lang="en-US" dirty="0"/>
              <a:t>)</a:t>
            </a:r>
          </a:p>
          <a:p>
            <a:pPr>
              <a:buFont typeface="Wingdings" panose="05000000000000000000" pitchFamily="2" charset="2"/>
              <a:buChar char="Ø"/>
            </a:pPr>
            <a:r>
              <a:rPr lang="en-US" dirty="0"/>
              <a:t>  The user’s code is treated like a dynamically linked library.</a:t>
            </a:r>
          </a:p>
          <a:p>
            <a:pPr>
              <a:buFont typeface="Wingdings" panose="05000000000000000000" pitchFamily="2" charset="2"/>
              <a:buChar char="Ø"/>
            </a:pPr>
            <a:r>
              <a:rPr lang="en-US" dirty="0"/>
              <a:t>  The user creates this DLL, saves it into Cascade, then tells us</a:t>
            </a:r>
            <a:br>
              <a:rPr lang="en-US" dirty="0"/>
            </a:br>
            <a:r>
              <a:rPr lang="en-US" dirty="0"/>
              <a:t>    where to run it.  Cascade loads and launches it there.</a:t>
            </a:r>
          </a:p>
          <a:p>
            <a:pPr>
              <a:buFont typeface="Wingdings" panose="05000000000000000000" pitchFamily="2" charset="2"/>
              <a:buChar char="Ø"/>
            </a:pPr>
            <a:r>
              <a:rPr lang="en-US" dirty="0"/>
              <a:t>  DLLs have zero overhead, once loaded.  So now the user’s</a:t>
            </a:r>
            <a:br>
              <a:rPr lang="en-US" dirty="0"/>
            </a:br>
            <a:r>
              <a:rPr lang="en-US" dirty="0"/>
              <a:t>    logic is efficiently callable from Cascade!</a:t>
            </a:r>
          </a:p>
          <a:p>
            <a:pPr>
              <a:buFont typeface="Wingdings" panose="05000000000000000000" pitchFamily="2" charset="2"/>
              <a:buChar char="Ø"/>
            </a:pPr>
            <a:r>
              <a:rPr lang="en-US" dirty="0"/>
              <a:t>  And we use the </a:t>
            </a:r>
            <a:r>
              <a:rPr lang="en-US" b="1" dirty="0"/>
              <a:t>watch</a:t>
            </a:r>
            <a:r>
              <a:rPr lang="en-US" dirty="0"/>
              <a:t> feature to initiate those upcalls!</a:t>
            </a:r>
          </a:p>
        </p:txBody>
      </p:sp>
      <p:sp>
        <p:nvSpPr>
          <p:cNvPr id="4" name="Footer Placeholder 3">
            <a:extLst>
              <a:ext uri="{FF2B5EF4-FFF2-40B4-BE49-F238E27FC236}">
                <a16:creationId xmlns:a16="http://schemas.microsoft.com/office/drawing/2014/main" id="{E6CD0872-24C1-4CE9-98E5-3F06FD47F4AA}"/>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94A8DA09-DEB6-483E-B710-AA59033A180A}"/>
              </a:ext>
            </a:extLst>
          </p:cNvPr>
          <p:cNvSpPr>
            <a:spLocks noGrp="1"/>
          </p:cNvSpPr>
          <p:nvPr>
            <p:ph type="sldNum" sz="quarter" idx="12"/>
          </p:nvPr>
        </p:nvSpPr>
        <p:spPr/>
        <p:txBody>
          <a:bodyPr/>
          <a:lstStyle/>
          <a:p>
            <a:fld id="{26165642-2DC6-4995-8FB3-76453B93C11F}" type="slidenum">
              <a:rPr lang="en-US" smtClean="0"/>
              <a:pPr/>
              <a:t>24</a:t>
            </a:fld>
            <a:endParaRPr lang="en-US"/>
          </a:p>
        </p:txBody>
      </p:sp>
    </p:spTree>
    <p:extLst>
      <p:ext uri="{BB962C8B-B14F-4D97-AF65-F5344CB8AC3E}">
        <p14:creationId xmlns:p14="http://schemas.microsoft.com/office/powerpoint/2010/main" val="3163684431"/>
      </p:ext>
    </p:extLst>
  </p:cSld>
  <p:clrMapOvr>
    <a:masterClrMapping/>
  </p:clrMapOvr>
  <p:transition advTm="600000"/>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F60B1BA-18F8-4E7E-8988-C0B50E219EAA}"/>
              </a:ext>
            </a:extLst>
          </p:cNvPr>
          <p:cNvSpPr>
            <a:spLocks noGrp="1"/>
          </p:cNvSpPr>
          <p:nvPr>
            <p:ph type="title"/>
          </p:nvPr>
        </p:nvSpPr>
        <p:spPr/>
        <p:txBody>
          <a:bodyPr>
            <a:normAutofit/>
          </a:bodyPr>
          <a:lstStyle/>
          <a:p>
            <a:r>
              <a:rPr lang="en-US" b="1" dirty="0">
                <a:solidFill>
                  <a:srgbClr val="C00000"/>
                </a:solidFill>
              </a:rPr>
              <a:t>Creating and Installing a </a:t>
            </a:r>
            <a:br>
              <a:rPr lang="en-US" b="1" dirty="0">
                <a:solidFill>
                  <a:srgbClr val="C00000"/>
                </a:solidFill>
              </a:rPr>
            </a:br>
            <a:r>
              <a:rPr lang="en-US" b="1" dirty="0">
                <a:solidFill>
                  <a:srgbClr val="C00000"/>
                </a:solidFill>
              </a:rPr>
              <a:t>new </a:t>
            </a:r>
            <a:r>
              <a:rPr lang="en-US" b="1" dirty="0">
                <a:solidFill>
                  <a:srgbClr val="C00000"/>
                </a:solidFill>
                <a:sym typeface="Symbol" panose="05050102010706020507" pitchFamily="18" charset="2"/>
              </a:rPr>
              <a:t> on some Cascade Nodes</a:t>
            </a:r>
            <a:endParaRPr lang="en-US" b="1" dirty="0">
              <a:solidFill>
                <a:srgbClr val="C00000"/>
              </a:solidFill>
            </a:endParaRPr>
          </a:p>
        </p:txBody>
      </p:sp>
      <p:sp>
        <p:nvSpPr>
          <p:cNvPr id="4" name="Footer Placeholder 3">
            <a:extLst>
              <a:ext uri="{FF2B5EF4-FFF2-40B4-BE49-F238E27FC236}">
                <a16:creationId xmlns:a16="http://schemas.microsoft.com/office/drawing/2014/main" id="{22747128-F5BA-44B8-8938-6FDC543A4077}"/>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40B05CFB-4AC8-4A50-B45C-908C32B4533E}"/>
              </a:ext>
            </a:extLst>
          </p:cNvPr>
          <p:cNvSpPr>
            <a:spLocks noGrp="1"/>
          </p:cNvSpPr>
          <p:nvPr>
            <p:ph type="sldNum" sz="quarter" idx="12"/>
          </p:nvPr>
        </p:nvSpPr>
        <p:spPr/>
        <p:txBody>
          <a:bodyPr/>
          <a:lstStyle/>
          <a:p>
            <a:fld id="{26165642-2DC6-4995-8FB3-76453B93C11F}" type="slidenum">
              <a:rPr lang="en-US" smtClean="0"/>
              <a:pPr/>
              <a:t>25</a:t>
            </a:fld>
            <a:endParaRPr lang="en-US"/>
          </a:p>
        </p:txBody>
      </p:sp>
      <p:sp>
        <p:nvSpPr>
          <p:cNvPr id="3" name="Content Placeholder 2">
            <a:extLst>
              <a:ext uri="{FF2B5EF4-FFF2-40B4-BE49-F238E27FC236}">
                <a16:creationId xmlns:a16="http://schemas.microsoft.com/office/drawing/2014/main" id="{14970B5A-5A35-48B0-823E-D947A9E33E17}"/>
              </a:ext>
            </a:extLst>
          </p:cNvPr>
          <p:cNvSpPr>
            <a:spLocks noGrp="1"/>
          </p:cNvSpPr>
          <p:nvPr>
            <p:ph idx="4294967295"/>
          </p:nvPr>
        </p:nvSpPr>
        <p:spPr>
          <a:xfrm>
            <a:off x="1404938" y="2286000"/>
            <a:ext cx="10787062" cy="4022725"/>
          </a:xfrm>
        </p:spPr>
        <p:txBody>
          <a:bodyPr>
            <a:normAutofit/>
          </a:bodyPr>
          <a:lstStyle/>
          <a:p>
            <a:endParaRPr lang="en-US" dirty="0"/>
          </a:p>
          <a:p>
            <a:endParaRPr lang="en-US" dirty="0"/>
          </a:p>
          <a:p>
            <a:endParaRPr lang="en-US" dirty="0"/>
          </a:p>
          <a:p>
            <a:endParaRPr lang="en-US" dirty="0"/>
          </a:p>
          <a:p>
            <a:endParaRPr lang="en-US" dirty="0"/>
          </a:p>
          <a:p>
            <a:endParaRPr lang="en-US" dirty="0"/>
          </a:p>
        </p:txBody>
      </p:sp>
      <p:sp>
        <p:nvSpPr>
          <p:cNvPr id="6" name="Cylinder 5">
            <a:extLst>
              <a:ext uri="{FF2B5EF4-FFF2-40B4-BE49-F238E27FC236}">
                <a16:creationId xmlns:a16="http://schemas.microsoft.com/office/drawing/2014/main" id="{283AAB07-A69E-462F-AD5E-25AD7E938341}"/>
              </a:ext>
            </a:extLst>
          </p:cNvPr>
          <p:cNvSpPr/>
          <p:nvPr/>
        </p:nvSpPr>
        <p:spPr>
          <a:xfrm rot="16200000">
            <a:off x="6982326" y="2546683"/>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63CD6821-1F04-43F6-BB01-25003BB8F0CB}"/>
              </a:ext>
            </a:extLst>
          </p:cNvPr>
          <p:cNvPicPr>
            <a:picLocks noChangeAspect="1"/>
          </p:cNvPicPr>
          <p:nvPr/>
        </p:nvPicPr>
        <p:blipFill>
          <a:blip r:embed="rId2"/>
          <a:stretch>
            <a:fillRect/>
          </a:stretch>
        </p:blipFill>
        <p:spPr>
          <a:xfrm>
            <a:off x="6729663" y="2619479"/>
            <a:ext cx="1273117" cy="1479280"/>
          </a:xfrm>
          <a:prstGeom prst="rect">
            <a:avLst/>
          </a:prstGeom>
        </p:spPr>
      </p:pic>
      <p:sp>
        <p:nvSpPr>
          <p:cNvPr id="10" name="Flowchart: Multidocument 9">
            <a:extLst>
              <a:ext uri="{FF2B5EF4-FFF2-40B4-BE49-F238E27FC236}">
                <a16:creationId xmlns:a16="http://schemas.microsoft.com/office/drawing/2014/main" id="{04A0F980-A6E7-4F0A-A1C9-195375AB6630}"/>
              </a:ext>
            </a:extLst>
          </p:cNvPr>
          <p:cNvSpPr/>
          <p:nvPr/>
        </p:nvSpPr>
        <p:spPr>
          <a:xfrm>
            <a:off x="6637420" y="3941382"/>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11" name="Arrow: Up 10">
            <a:extLst>
              <a:ext uri="{FF2B5EF4-FFF2-40B4-BE49-F238E27FC236}">
                <a16:creationId xmlns:a16="http://schemas.microsoft.com/office/drawing/2014/main" id="{9458C4A2-FB58-42B9-9485-160754E930CC}"/>
              </a:ext>
            </a:extLst>
          </p:cNvPr>
          <p:cNvSpPr/>
          <p:nvPr/>
        </p:nvSpPr>
        <p:spPr>
          <a:xfrm>
            <a:off x="7390831" y="3737810"/>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a:extLst>
              <a:ext uri="{FF2B5EF4-FFF2-40B4-BE49-F238E27FC236}">
                <a16:creationId xmlns:a16="http://schemas.microsoft.com/office/drawing/2014/main" id="{391F1BA8-D89E-4E0F-A501-7DA811D3FDEB}"/>
              </a:ext>
            </a:extLst>
          </p:cNvPr>
          <p:cNvPicPr>
            <a:picLocks noChangeAspect="1"/>
          </p:cNvPicPr>
          <p:nvPr/>
        </p:nvPicPr>
        <p:blipFill rotWithShape="1">
          <a:blip r:embed="rId3"/>
          <a:srcRect l="50729" t="19795" r="4395" b="3636"/>
          <a:stretch/>
        </p:blipFill>
        <p:spPr>
          <a:xfrm>
            <a:off x="7706171" y="2855493"/>
            <a:ext cx="399160" cy="510794"/>
          </a:xfrm>
          <a:prstGeom prst="rect">
            <a:avLst/>
          </a:prstGeom>
        </p:spPr>
      </p:pic>
      <p:sp>
        <p:nvSpPr>
          <p:cNvPr id="13" name="TextBox 12">
            <a:extLst>
              <a:ext uri="{FF2B5EF4-FFF2-40B4-BE49-F238E27FC236}">
                <a16:creationId xmlns:a16="http://schemas.microsoft.com/office/drawing/2014/main" id="{36D96662-A85E-4F2A-8677-36C15F1BAB09}"/>
              </a:ext>
            </a:extLst>
          </p:cNvPr>
          <p:cNvSpPr txBox="1"/>
          <p:nvPr/>
        </p:nvSpPr>
        <p:spPr>
          <a:xfrm>
            <a:off x="7696263" y="3313191"/>
            <a:ext cx="399160" cy="230832"/>
          </a:xfrm>
          <a:prstGeom prst="rect">
            <a:avLst/>
          </a:prstGeom>
          <a:noFill/>
        </p:spPr>
        <p:txBody>
          <a:bodyPr wrap="square" rtlCol="0">
            <a:spAutoFit/>
          </a:bodyPr>
          <a:lstStyle/>
          <a:p>
            <a:r>
              <a:rPr lang="en-US" sz="900" b="1" dirty="0"/>
              <a:t>GPU</a:t>
            </a:r>
          </a:p>
        </p:txBody>
      </p:sp>
      <p:pic>
        <p:nvPicPr>
          <p:cNvPr id="28" name="Picture 27">
            <a:extLst>
              <a:ext uri="{FF2B5EF4-FFF2-40B4-BE49-F238E27FC236}">
                <a16:creationId xmlns:a16="http://schemas.microsoft.com/office/drawing/2014/main" id="{8BFB968F-53BC-4F1F-921E-4F91BCC49456}"/>
              </a:ext>
            </a:extLst>
          </p:cNvPr>
          <p:cNvPicPr>
            <a:picLocks noChangeAspect="1"/>
          </p:cNvPicPr>
          <p:nvPr/>
        </p:nvPicPr>
        <p:blipFill>
          <a:blip r:embed="rId4"/>
          <a:stretch>
            <a:fillRect/>
          </a:stretch>
        </p:blipFill>
        <p:spPr>
          <a:xfrm>
            <a:off x="9360901" y="112976"/>
            <a:ext cx="2592872" cy="1499617"/>
          </a:xfrm>
          <a:prstGeom prst="rect">
            <a:avLst/>
          </a:prstGeom>
        </p:spPr>
      </p:pic>
      <p:sp>
        <p:nvSpPr>
          <p:cNvPr id="7" name="Oval 6">
            <a:extLst>
              <a:ext uri="{FF2B5EF4-FFF2-40B4-BE49-F238E27FC236}">
                <a16:creationId xmlns:a16="http://schemas.microsoft.com/office/drawing/2014/main" id="{672C99BC-0B38-4CF2-8DD9-C8A0648E992E}"/>
              </a:ext>
            </a:extLst>
          </p:cNvPr>
          <p:cNvSpPr/>
          <p:nvPr/>
        </p:nvSpPr>
        <p:spPr>
          <a:xfrm>
            <a:off x="10577146" y="281354"/>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61ECA133-A335-4C6C-A939-03605D8FCC71}"/>
              </a:ext>
            </a:extLst>
          </p:cNvPr>
          <p:cNvSpPr/>
          <p:nvPr/>
        </p:nvSpPr>
        <p:spPr>
          <a:xfrm>
            <a:off x="10949208" y="331295"/>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Oval 29">
            <a:extLst>
              <a:ext uri="{FF2B5EF4-FFF2-40B4-BE49-F238E27FC236}">
                <a16:creationId xmlns:a16="http://schemas.microsoft.com/office/drawing/2014/main" id="{6B664E0B-2FA8-425F-856E-CCBC4E8ED90F}"/>
              </a:ext>
            </a:extLst>
          </p:cNvPr>
          <p:cNvSpPr/>
          <p:nvPr/>
        </p:nvSpPr>
        <p:spPr>
          <a:xfrm>
            <a:off x="11101427" y="147711"/>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2" name="Straight Connector 31">
            <a:extLst>
              <a:ext uri="{FF2B5EF4-FFF2-40B4-BE49-F238E27FC236}">
                <a16:creationId xmlns:a16="http://schemas.microsoft.com/office/drawing/2014/main" id="{26A80F8B-A777-4DF0-B2FC-224C0B8DC174}"/>
              </a:ext>
            </a:extLst>
          </p:cNvPr>
          <p:cNvCxnSpPr>
            <a:cxnSpLocks/>
            <a:endCxn id="29" idx="2"/>
          </p:cNvCxnSpPr>
          <p:nvPr/>
        </p:nvCxnSpPr>
        <p:spPr>
          <a:xfrm>
            <a:off x="10856511" y="417987"/>
            <a:ext cx="92697" cy="46951"/>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2B3CFD03-E2B5-45BA-8B8B-254C5D041077}"/>
              </a:ext>
            </a:extLst>
          </p:cNvPr>
          <p:cNvCxnSpPr>
            <a:cxnSpLocks/>
            <a:endCxn id="30" idx="2"/>
          </p:cNvCxnSpPr>
          <p:nvPr/>
        </p:nvCxnSpPr>
        <p:spPr>
          <a:xfrm flipV="1">
            <a:off x="10856511" y="281354"/>
            <a:ext cx="244916" cy="119042"/>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pic>
        <p:nvPicPr>
          <p:cNvPr id="31" name="Picture 30">
            <a:extLst>
              <a:ext uri="{FF2B5EF4-FFF2-40B4-BE49-F238E27FC236}">
                <a16:creationId xmlns:a16="http://schemas.microsoft.com/office/drawing/2014/main" id="{5B83DBB2-F0C6-4F8D-8A5A-21DEA93543BA}"/>
              </a:ext>
            </a:extLst>
          </p:cNvPr>
          <p:cNvPicPr>
            <a:picLocks noChangeAspect="1"/>
          </p:cNvPicPr>
          <p:nvPr/>
        </p:nvPicPr>
        <p:blipFill>
          <a:blip r:embed="rId5"/>
          <a:stretch>
            <a:fillRect/>
          </a:stretch>
        </p:blipFill>
        <p:spPr>
          <a:xfrm>
            <a:off x="1219200" y="2183493"/>
            <a:ext cx="2857500" cy="1600200"/>
          </a:xfrm>
          <a:prstGeom prst="rect">
            <a:avLst/>
          </a:prstGeom>
        </p:spPr>
      </p:pic>
      <p:sp>
        <p:nvSpPr>
          <p:cNvPr id="36" name="TextBox 35">
            <a:extLst>
              <a:ext uri="{FF2B5EF4-FFF2-40B4-BE49-F238E27FC236}">
                <a16:creationId xmlns:a16="http://schemas.microsoft.com/office/drawing/2014/main" id="{0BFC9568-0977-474F-A0A4-F9751F36F502}"/>
              </a:ext>
            </a:extLst>
          </p:cNvPr>
          <p:cNvSpPr txBox="1"/>
          <p:nvPr/>
        </p:nvSpPr>
        <p:spPr>
          <a:xfrm>
            <a:off x="184685" y="3919370"/>
            <a:ext cx="5418221" cy="1477328"/>
          </a:xfrm>
          <a:prstGeom prst="rect">
            <a:avLst/>
          </a:prstGeom>
          <a:noFill/>
        </p:spPr>
        <p:txBody>
          <a:bodyPr wrap="square" rtlCol="0">
            <a:spAutoFit/>
          </a:bodyPr>
          <a:lstStyle/>
          <a:p>
            <a:pPr algn="ctr"/>
            <a:r>
              <a:rPr lang="en-US" b="1" dirty="0">
                <a:solidFill>
                  <a:srgbClr val="C00000"/>
                </a:solidFill>
              </a:rPr>
              <a:t>Developer builds a new ML program, designed for parallel execution directly “in” a key-value store.   </a:t>
            </a:r>
            <a:br>
              <a:rPr lang="en-US" b="1" dirty="0">
                <a:solidFill>
                  <a:srgbClr val="C00000"/>
                </a:solidFill>
              </a:rPr>
            </a:br>
            <a:br>
              <a:rPr lang="en-US" b="1" dirty="0">
                <a:solidFill>
                  <a:srgbClr val="C00000"/>
                </a:solidFill>
              </a:rPr>
            </a:br>
            <a:r>
              <a:rPr lang="en-US" b="1" dirty="0">
                <a:solidFill>
                  <a:srgbClr val="C00000"/>
                </a:solidFill>
              </a:rPr>
              <a:t>Cascade is already running in the cloud. She tells Cascade to load this DLL.</a:t>
            </a:r>
          </a:p>
        </p:txBody>
      </p:sp>
      <p:sp>
        <p:nvSpPr>
          <p:cNvPr id="37" name="TextBox 36">
            <a:extLst>
              <a:ext uri="{FF2B5EF4-FFF2-40B4-BE49-F238E27FC236}">
                <a16:creationId xmlns:a16="http://schemas.microsoft.com/office/drawing/2014/main" id="{2CE065A7-EA80-4384-8396-A7BED10D560C}"/>
              </a:ext>
            </a:extLst>
          </p:cNvPr>
          <p:cNvSpPr txBox="1"/>
          <p:nvPr/>
        </p:nvSpPr>
        <p:spPr>
          <a:xfrm>
            <a:off x="8360186" y="2461440"/>
            <a:ext cx="3663598" cy="2308324"/>
          </a:xfrm>
          <a:prstGeom prst="rect">
            <a:avLst/>
          </a:prstGeom>
          <a:noFill/>
          <a:ln>
            <a:solidFill>
              <a:schemeClr val="accent1"/>
            </a:solidFill>
          </a:ln>
        </p:spPr>
        <p:txBody>
          <a:bodyPr wrap="square" rtlCol="0">
            <a:spAutoFit/>
          </a:bodyPr>
          <a:lstStyle/>
          <a:p>
            <a:pPr algn="ctr"/>
            <a:r>
              <a:rPr lang="en-US" b="1" dirty="0">
                <a:solidFill>
                  <a:schemeClr val="accent2"/>
                </a:solidFill>
              </a:rPr>
              <a:t>On the designated compute nodes, Cascade loads the DLL and activates it.  The DLL initializes itself and register some “watch” upcalls.</a:t>
            </a:r>
          </a:p>
          <a:p>
            <a:pPr algn="ctr"/>
            <a:endParaRPr lang="en-US" b="1" dirty="0">
              <a:solidFill>
                <a:schemeClr val="accent2"/>
              </a:solidFill>
            </a:endParaRPr>
          </a:p>
          <a:p>
            <a:pPr algn="ctr"/>
            <a:r>
              <a:rPr lang="en-US" b="1" dirty="0">
                <a:solidFill>
                  <a:schemeClr val="accent2"/>
                </a:solidFill>
              </a:rPr>
              <a:t>Recall that a key-value store is sharded.  Each node will host a different set of keys.</a:t>
            </a:r>
          </a:p>
        </p:txBody>
      </p:sp>
      <p:sp>
        <p:nvSpPr>
          <p:cNvPr id="38" name="Arrow: Right 37">
            <a:extLst>
              <a:ext uri="{FF2B5EF4-FFF2-40B4-BE49-F238E27FC236}">
                <a16:creationId xmlns:a16="http://schemas.microsoft.com/office/drawing/2014/main" id="{B525A543-1537-4EF0-B33F-4C3946369C97}"/>
              </a:ext>
            </a:extLst>
          </p:cNvPr>
          <p:cNvSpPr/>
          <p:nvPr/>
        </p:nvSpPr>
        <p:spPr>
          <a:xfrm>
            <a:off x="4576112" y="3059391"/>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36788397"/>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with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randombar(horizontal)">
                                      <p:cBhvr>
                                        <p:cTn id="12" dur="500"/>
                                        <p:tgtEl>
                                          <p:spTgt spid="10"/>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animEffect transition="in" filter="randombar(horizontal)">
                                      <p:cBhvr>
                                        <p:cTn id="15" dur="500"/>
                                        <p:tgtEl>
                                          <p:spTgt spid="11"/>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29"/>
                                        </p:tgtEl>
                                        <p:attrNameLst>
                                          <p:attrName>style.visibility</p:attrName>
                                        </p:attrNameLst>
                                      </p:cBhvr>
                                      <p:to>
                                        <p:strVal val="visible"/>
                                      </p:to>
                                    </p:set>
                                    <p:animEffect transition="in" filter="randombar(horizontal)">
                                      <p:cBhvr>
                                        <p:cTn id="18" dur="500"/>
                                        <p:tgtEl>
                                          <p:spTgt spid="29"/>
                                        </p:tgtEl>
                                      </p:cBhvr>
                                    </p:animEffect>
                                  </p:childTnLst>
                                </p:cTn>
                              </p:par>
                              <p:par>
                                <p:cTn id="19" presetID="14" presetClass="entr" presetSubtype="10" fill="hold" nodeType="withEffect">
                                  <p:stCondLst>
                                    <p:cond delay="0"/>
                                  </p:stCondLst>
                                  <p:childTnLst>
                                    <p:set>
                                      <p:cBhvr>
                                        <p:cTn id="20" dur="1" fill="hold">
                                          <p:stCondLst>
                                            <p:cond delay="0"/>
                                          </p:stCondLst>
                                        </p:cTn>
                                        <p:tgtEl>
                                          <p:spTgt spid="32"/>
                                        </p:tgtEl>
                                        <p:attrNameLst>
                                          <p:attrName>style.visibility</p:attrName>
                                        </p:attrNameLst>
                                      </p:cBhvr>
                                      <p:to>
                                        <p:strVal val="visible"/>
                                      </p:to>
                                    </p:set>
                                    <p:animEffect transition="in" filter="randombar(horizontal)">
                                      <p:cBhvr>
                                        <p:cTn id="21" dur="500"/>
                                        <p:tgtEl>
                                          <p:spTgt spid="32"/>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30"/>
                                        </p:tgtEl>
                                        <p:attrNameLst>
                                          <p:attrName>style.visibility</p:attrName>
                                        </p:attrNameLst>
                                      </p:cBhvr>
                                      <p:to>
                                        <p:strVal val="visible"/>
                                      </p:to>
                                    </p:set>
                                    <p:animEffect transition="in" filter="randombar(horizontal)">
                                      <p:cBhvr>
                                        <p:cTn id="24" dur="500"/>
                                        <p:tgtEl>
                                          <p:spTgt spid="30"/>
                                        </p:tgtEl>
                                      </p:cBhvr>
                                    </p:animEffect>
                                  </p:childTnLst>
                                </p:cTn>
                              </p:par>
                              <p:par>
                                <p:cTn id="25" presetID="14" presetClass="entr" presetSubtype="10" fill="hold" nodeType="withEffect">
                                  <p:stCondLst>
                                    <p:cond delay="0"/>
                                  </p:stCondLst>
                                  <p:childTnLst>
                                    <p:set>
                                      <p:cBhvr>
                                        <p:cTn id="26" dur="1" fill="hold">
                                          <p:stCondLst>
                                            <p:cond delay="0"/>
                                          </p:stCondLst>
                                        </p:cTn>
                                        <p:tgtEl>
                                          <p:spTgt spid="35"/>
                                        </p:tgtEl>
                                        <p:attrNameLst>
                                          <p:attrName>style.visibility</p:attrName>
                                        </p:attrNameLst>
                                      </p:cBhvr>
                                      <p:to>
                                        <p:strVal val="visible"/>
                                      </p:to>
                                    </p:set>
                                    <p:animEffect transition="in" filter="randombar(horizontal)">
                                      <p:cBhvr>
                                        <p:cTn id="27" dur="500"/>
                                        <p:tgtEl>
                                          <p:spTgt spid="35"/>
                                        </p:tgtEl>
                                      </p:cBhvr>
                                    </p:animEffect>
                                  </p:childTnLst>
                                </p:cTn>
                              </p:par>
                              <p:par>
                                <p:cTn id="28" presetID="14" presetClass="entr" presetSubtype="10" fill="hold" nodeType="withEffect">
                                  <p:stCondLst>
                                    <p:cond delay="0"/>
                                  </p:stCondLst>
                                  <p:childTnLst>
                                    <p:set>
                                      <p:cBhvr>
                                        <p:cTn id="29" dur="1" fill="hold">
                                          <p:stCondLst>
                                            <p:cond delay="0"/>
                                          </p:stCondLst>
                                        </p:cTn>
                                        <p:tgtEl>
                                          <p:spTgt spid="37">
                                            <p:txEl>
                                              <p:pRg st="0" end="0"/>
                                            </p:txEl>
                                          </p:spTgt>
                                        </p:tgtEl>
                                        <p:attrNameLst>
                                          <p:attrName>style.visibility</p:attrName>
                                        </p:attrNameLst>
                                      </p:cBhvr>
                                      <p:to>
                                        <p:strVal val="visible"/>
                                      </p:to>
                                    </p:set>
                                    <p:animEffect transition="in" filter="randombar(horizontal)">
                                      <p:cBhvr>
                                        <p:cTn id="30" dur="500"/>
                                        <p:tgtEl>
                                          <p:spTgt spid="37">
                                            <p:txEl>
                                              <p:pRg st="0" end="0"/>
                                            </p:txEl>
                                          </p:spTgt>
                                        </p:tgtEl>
                                      </p:cBhvr>
                                    </p:animEffect>
                                  </p:childTnLst>
                                </p:cTn>
                              </p:par>
                              <p:par>
                                <p:cTn id="31" presetID="14" presetClass="entr" presetSubtype="10" fill="hold" nodeType="withEffect">
                                  <p:stCondLst>
                                    <p:cond delay="0"/>
                                  </p:stCondLst>
                                  <p:childTnLst>
                                    <p:set>
                                      <p:cBhvr>
                                        <p:cTn id="32" dur="1" fill="hold">
                                          <p:stCondLst>
                                            <p:cond delay="0"/>
                                          </p:stCondLst>
                                        </p:cTn>
                                        <p:tgtEl>
                                          <p:spTgt spid="37">
                                            <p:txEl>
                                              <p:pRg st="2" end="2"/>
                                            </p:txEl>
                                          </p:spTgt>
                                        </p:tgtEl>
                                        <p:attrNameLst>
                                          <p:attrName>style.visibility</p:attrName>
                                        </p:attrNameLst>
                                      </p:cBhvr>
                                      <p:to>
                                        <p:strVal val="visible"/>
                                      </p:to>
                                    </p:set>
                                    <p:animEffect transition="in" filter="randombar(horizontal)">
                                      <p:cBhvr>
                                        <p:cTn id="33" dur="500"/>
                                        <p:tgtEl>
                                          <p:spTgt spid="37">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P spid="11" grpId="0" animBg="1"/>
      <p:bldP spid="7" grpId="0" animBg="1"/>
      <p:bldP spid="29" grpId="0" animBg="1"/>
      <p:bldP spid="30"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Cylinder 20">
            <a:extLst>
              <a:ext uri="{FF2B5EF4-FFF2-40B4-BE49-F238E27FC236}">
                <a16:creationId xmlns:a16="http://schemas.microsoft.com/office/drawing/2014/main" id="{BC8E96FA-1C08-44F2-A6DC-B3866B77245C}"/>
              </a:ext>
            </a:extLst>
          </p:cNvPr>
          <p:cNvSpPr/>
          <p:nvPr/>
        </p:nvSpPr>
        <p:spPr>
          <a:xfrm rot="16200000">
            <a:off x="7224603" y="2485562"/>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2" name="Picture 21">
            <a:extLst>
              <a:ext uri="{FF2B5EF4-FFF2-40B4-BE49-F238E27FC236}">
                <a16:creationId xmlns:a16="http://schemas.microsoft.com/office/drawing/2014/main" id="{47FFF0C7-53E2-4EDC-B6C9-39AE588D3DA5}"/>
              </a:ext>
            </a:extLst>
          </p:cNvPr>
          <p:cNvPicPr>
            <a:picLocks noChangeAspect="1"/>
          </p:cNvPicPr>
          <p:nvPr/>
        </p:nvPicPr>
        <p:blipFill>
          <a:blip r:embed="rId2"/>
          <a:stretch>
            <a:fillRect/>
          </a:stretch>
        </p:blipFill>
        <p:spPr>
          <a:xfrm>
            <a:off x="6971940" y="2558358"/>
            <a:ext cx="1273117" cy="1479280"/>
          </a:xfrm>
          <a:prstGeom prst="rect">
            <a:avLst/>
          </a:prstGeom>
        </p:spPr>
      </p:pic>
      <p:sp>
        <p:nvSpPr>
          <p:cNvPr id="23" name="Arrow: Striped Right 22">
            <a:extLst>
              <a:ext uri="{FF2B5EF4-FFF2-40B4-BE49-F238E27FC236}">
                <a16:creationId xmlns:a16="http://schemas.microsoft.com/office/drawing/2014/main" id="{196D2B7D-EEBA-4EB4-9703-9A8A73691BAF}"/>
              </a:ext>
            </a:extLst>
          </p:cNvPr>
          <p:cNvSpPr/>
          <p:nvPr/>
        </p:nvSpPr>
        <p:spPr>
          <a:xfrm>
            <a:off x="5006784" y="2794372"/>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C00000"/>
                </a:solidFill>
              </a:rPr>
              <a:t>Downstream action</a:t>
            </a:r>
          </a:p>
        </p:txBody>
      </p:sp>
      <p:sp>
        <p:nvSpPr>
          <p:cNvPr id="24" name="Flowchart: Multidocument 23">
            <a:extLst>
              <a:ext uri="{FF2B5EF4-FFF2-40B4-BE49-F238E27FC236}">
                <a16:creationId xmlns:a16="http://schemas.microsoft.com/office/drawing/2014/main" id="{D226E3BA-5754-4053-8CF8-660F3B6DA1D9}"/>
              </a:ext>
            </a:extLst>
          </p:cNvPr>
          <p:cNvSpPr/>
          <p:nvPr/>
        </p:nvSpPr>
        <p:spPr>
          <a:xfrm>
            <a:off x="6879697" y="3880261"/>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25" name="Arrow: Up 24">
            <a:extLst>
              <a:ext uri="{FF2B5EF4-FFF2-40B4-BE49-F238E27FC236}">
                <a16:creationId xmlns:a16="http://schemas.microsoft.com/office/drawing/2014/main" id="{22E3833A-F763-45E2-BE4A-DDD54EB0772E}"/>
              </a:ext>
            </a:extLst>
          </p:cNvPr>
          <p:cNvSpPr/>
          <p:nvPr/>
        </p:nvSpPr>
        <p:spPr>
          <a:xfrm>
            <a:off x="7633108" y="3676689"/>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6" name="Picture 25">
            <a:extLst>
              <a:ext uri="{FF2B5EF4-FFF2-40B4-BE49-F238E27FC236}">
                <a16:creationId xmlns:a16="http://schemas.microsoft.com/office/drawing/2014/main" id="{66003848-DCFB-476B-9C92-93380635DA78}"/>
              </a:ext>
            </a:extLst>
          </p:cNvPr>
          <p:cNvPicPr>
            <a:picLocks noChangeAspect="1"/>
          </p:cNvPicPr>
          <p:nvPr/>
        </p:nvPicPr>
        <p:blipFill rotWithShape="1">
          <a:blip r:embed="rId3"/>
          <a:srcRect l="50729" t="19795" r="4395" b="3636"/>
          <a:stretch/>
        </p:blipFill>
        <p:spPr>
          <a:xfrm>
            <a:off x="7948448" y="2794372"/>
            <a:ext cx="399160" cy="510794"/>
          </a:xfrm>
          <a:prstGeom prst="rect">
            <a:avLst/>
          </a:prstGeom>
        </p:spPr>
      </p:pic>
      <p:sp>
        <p:nvSpPr>
          <p:cNvPr id="27" name="TextBox 26">
            <a:extLst>
              <a:ext uri="{FF2B5EF4-FFF2-40B4-BE49-F238E27FC236}">
                <a16:creationId xmlns:a16="http://schemas.microsoft.com/office/drawing/2014/main" id="{708CAF66-233A-45E3-8349-9BBEA9678D7E}"/>
              </a:ext>
            </a:extLst>
          </p:cNvPr>
          <p:cNvSpPr txBox="1"/>
          <p:nvPr/>
        </p:nvSpPr>
        <p:spPr>
          <a:xfrm>
            <a:off x="7938540" y="3252070"/>
            <a:ext cx="399160" cy="230832"/>
          </a:xfrm>
          <a:prstGeom prst="rect">
            <a:avLst/>
          </a:prstGeom>
          <a:noFill/>
        </p:spPr>
        <p:txBody>
          <a:bodyPr wrap="square" rtlCol="0">
            <a:spAutoFit/>
          </a:bodyPr>
          <a:lstStyle/>
          <a:p>
            <a:r>
              <a:rPr lang="en-US" sz="900" b="1" dirty="0"/>
              <a:t>GPU</a:t>
            </a:r>
          </a:p>
        </p:txBody>
      </p:sp>
      <p:sp>
        <p:nvSpPr>
          <p:cNvPr id="2" name="Title 1">
            <a:extLst>
              <a:ext uri="{FF2B5EF4-FFF2-40B4-BE49-F238E27FC236}">
                <a16:creationId xmlns:a16="http://schemas.microsoft.com/office/drawing/2014/main" id="{3F60B1BA-18F8-4E7E-8988-C0B50E219EAA}"/>
              </a:ext>
            </a:extLst>
          </p:cNvPr>
          <p:cNvSpPr>
            <a:spLocks noGrp="1"/>
          </p:cNvSpPr>
          <p:nvPr>
            <p:ph type="title"/>
          </p:nvPr>
        </p:nvSpPr>
        <p:spPr/>
        <p:txBody>
          <a:bodyPr/>
          <a:lstStyle/>
          <a:p>
            <a:r>
              <a:rPr lang="en-US" dirty="0"/>
              <a:t>D-AI </a:t>
            </a:r>
            <a:r>
              <a:rPr lang="en-US" dirty="0" err="1"/>
              <a:t>pipelinEs</a:t>
            </a:r>
            <a:r>
              <a:rPr lang="en-US" dirty="0"/>
              <a:t> will be common</a:t>
            </a:r>
          </a:p>
        </p:txBody>
      </p:sp>
      <p:sp>
        <p:nvSpPr>
          <p:cNvPr id="3" name="Content Placeholder 2">
            <a:extLst>
              <a:ext uri="{FF2B5EF4-FFF2-40B4-BE49-F238E27FC236}">
                <a16:creationId xmlns:a16="http://schemas.microsoft.com/office/drawing/2014/main" id="{14970B5A-5A35-48B0-823E-D947A9E33E17}"/>
              </a:ext>
            </a:extLst>
          </p:cNvPr>
          <p:cNvSpPr>
            <a:spLocks noGrp="1"/>
          </p:cNvSpPr>
          <p:nvPr>
            <p:ph idx="1"/>
          </p:nvPr>
        </p:nvSpPr>
        <p:spPr/>
        <p:txBody>
          <a:bodyPr>
            <a:normAutofit fontScale="92500" lnSpcReduction="10000"/>
          </a:bodyPr>
          <a:lstStyle/>
          <a:p>
            <a:endParaRPr lang="en-US" dirty="0"/>
          </a:p>
          <a:p>
            <a:endParaRPr lang="en-US" dirty="0"/>
          </a:p>
          <a:p>
            <a:endParaRPr lang="en-US" dirty="0"/>
          </a:p>
          <a:p>
            <a:endParaRPr lang="en-US" dirty="0"/>
          </a:p>
          <a:p>
            <a:endParaRPr lang="en-US" dirty="0"/>
          </a:p>
          <a:p>
            <a:endParaRPr lang="en-US" dirty="0"/>
          </a:p>
          <a:p>
            <a:r>
              <a:rPr lang="en-US" dirty="0"/>
              <a:t>Each of these lambda stages potentially runs on a pool of machines.</a:t>
            </a:r>
          </a:p>
        </p:txBody>
      </p:sp>
      <p:sp>
        <p:nvSpPr>
          <p:cNvPr id="4" name="Footer Placeholder 3">
            <a:extLst>
              <a:ext uri="{FF2B5EF4-FFF2-40B4-BE49-F238E27FC236}">
                <a16:creationId xmlns:a16="http://schemas.microsoft.com/office/drawing/2014/main" id="{22747128-F5BA-44B8-8938-6FDC543A4077}"/>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40B05CFB-4AC8-4A50-B45C-908C32B4533E}"/>
              </a:ext>
            </a:extLst>
          </p:cNvPr>
          <p:cNvSpPr>
            <a:spLocks noGrp="1"/>
          </p:cNvSpPr>
          <p:nvPr>
            <p:ph type="sldNum" sz="quarter" idx="12"/>
          </p:nvPr>
        </p:nvSpPr>
        <p:spPr/>
        <p:txBody>
          <a:bodyPr/>
          <a:lstStyle/>
          <a:p>
            <a:fld id="{26165642-2DC6-4995-8FB3-76453B93C11F}" type="slidenum">
              <a:rPr lang="en-US" smtClean="0"/>
              <a:pPr/>
              <a:t>26</a:t>
            </a:fld>
            <a:endParaRPr lang="en-US"/>
          </a:p>
        </p:txBody>
      </p:sp>
      <p:sp>
        <p:nvSpPr>
          <p:cNvPr id="6" name="Cylinder 5">
            <a:extLst>
              <a:ext uri="{FF2B5EF4-FFF2-40B4-BE49-F238E27FC236}">
                <a16:creationId xmlns:a16="http://schemas.microsoft.com/office/drawing/2014/main" id="{283AAB07-A69E-462F-AD5E-25AD7E938341}"/>
              </a:ext>
            </a:extLst>
          </p:cNvPr>
          <p:cNvSpPr/>
          <p:nvPr/>
        </p:nvSpPr>
        <p:spPr>
          <a:xfrm rot="16200000">
            <a:off x="2779294" y="2995862"/>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63CD6821-1F04-43F6-BB01-25003BB8F0CB}"/>
              </a:ext>
            </a:extLst>
          </p:cNvPr>
          <p:cNvPicPr>
            <a:picLocks noChangeAspect="1"/>
          </p:cNvPicPr>
          <p:nvPr/>
        </p:nvPicPr>
        <p:blipFill>
          <a:blip r:embed="rId2"/>
          <a:stretch>
            <a:fillRect/>
          </a:stretch>
        </p:blipFill>
        <p:spPr>
          <a:xfrm>
            <a:off x="2526631" y="3068658"/>
            <a:ext cx="1273117" cy="1479280"/>
          </a:xfrm>
          <a:prstGeom prst="rect">
            <a:avLst/>
          </a:prstGeom>
        </p:spPr>
      </p:pic>
      <p:sp>
        <p:nvSpPr>
          <p:cNvPr id="9" name="Arrow: Striped Right 8">
            <a:extLst>
              <a:ext uri="{FF2B5EF4-FFF2-40B4-BE49-F238E27FC236}">
                <a16:creationId xmlns:a16="http://schemas.microsoft.com/office/drawing/2014/main" id="{561A396A-7BD5-411B-BF67-9D7F4A634BDA}"/>
              </a:ext>
            </a:extLst>
          </p:cNvPr>
          <p:cNvSpPr/>
          <p:nvPr/>
        </p:nvSpPr>
        <p:spPr>
          <a:xfrm>
            <a:off x="561475" y="3304672"/>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Input event</a:t>
            </a:r>
          </a:p>
        </p:txBody>
      </p:sp>
      <p:sp>
        <p:nvSpPr>
          <p:cNvPr id="10" name="Flowchart: Multidocument 9">
            <a:extLst>
              <a:ext uri="{FF2B5EF4-FFF2-40B4-BE49-F238E27FC236}">
                <a16:creationId xmlns:a16="http://schemas.microsoft.com/office/drawing/2014/main" id="{04A0F980-A6E7-4F0A-A1C9-195375AB6630}"/>
              </a:ext>
            </a:extLst>
          </p:cNvPr>
          <p:cNvSpPr/>
          <p:nvPr/>
        </p:nvSpPr>
        <p:spPr>
          <a:xfrm>
            <a:off x="2434388" y="4390561"/>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11" name="Arrow: Up 10">
            <a:extLst>
              <a:ext uri="{FF2B5EF4-FFF2-40B4-BE49-F238E27FC236}">
                <a16:creationId xmlns:a16="http://schemas.microsoft.com/office/drawing/2014/main" id="{9458C4A2-FB58-42B9-9485-160754E930CC}"/>
              </a:ext>
            </a:extLst>
          </p:cNvPr>
          <p:cNvSpPr/>
          <p:nvPr/>
        </p:nvSpPr>
        <p:spPr>
          <a:xfrm>
            <a:off x="3187799" y="4186989"/>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a:extLst>
              <a:ext uri="{FF2B5EF4-FFF2-40B4-BE49-F238E27FC236}">
                <a16:creationId xmlns:a16="http://schemas.microsoft.com/office/drawing/2014/main" id="{391F1BA8-D89E-4E0F-A501-7DA811D3FDEB}"/>
              </a:ext>
            </a:extLst>
          </p:cNvPr>
          <p:cNvPicPr>
            <a:picLocks noChangeAspect="1"/>
          </p:cNvPicPr>
          <p:nvPr/>
        </p:nvPicPr>
        <p:blipFill rotWithShape="1">
          <a:blip r:embed="rId3"/>
          <a:srcRect l="50729" t="19795" r="4395" b="3636"/>
          <a:stretch/>
        </p:blipFill>
        <p:spPr>
          <a:xfrm>
            <a:off x="3503139" y="3304672"/>
            <a:ext cx="399160" cy="510794"/>
          </a:xfrm>
          <a:prstGeom prst="rect">
            <a:avLst/>
          </a:prstGeom>
        </p:spPr>
      </p:pic>
      <p:sp>
        <p:nvSpPr>
          <p:cNvPr id="13" name="TextBox 12">
            <a:extLst>
              <a:ext uri="{FF2B5EF4-FFF2-40B4-BE49-F238E27FC236}">
                <a16:creationId xmlns:a16="http://schemas.microsoft.com/office/drawing/2014/main" id="{36D96662-A85E-4F2A-8677-36C15F1BAB09}"/>
              </a:ext>
            </a:extLst>
          </p:cNvPr>
          <p:cNvSpPr txBox="1"/>
          <p:nvPr/>
        </p:nvSpPr>
        <p:spPr>
          <a:xfrm>
            <a:off x="3493231" y="3762370"/>
            <a:ext cx="399160" cy="230832"/>
          </a:xfrm>
          <a:prstGeom prst="rect">
            <a:avLst/>
          </a:prstGeom>
          <a:noFill/>
        </p:spPr>
        <p:txBody>
          <a:bodyPr wrap="square" rtlCol="0">
            <a:spAutoFit/>
          </a:bodyPr>
          <a:lstStyle/>
          <a:p>
            <a:r>
              <a:rPr lang="en-US" sz="900" b="1" dirty="0"/>
              <a:t>GPU</a:t>
            </a:r>
          </a:p>
        </p:txBody>
      </p:sp>
      <p:sp>
        <p:nvSpPr>
          <p:cNvPr id="14" name="Cylinder 13">
            <a:extLst>
              <a:ext uri="{FF2B5EF4-FFF2-40B4-BE49-F238E27FC236}">
                <a16:creationId xmlns:a16="http://schemas.microsoft.com/office/drawing/2014/main" id="{EBAFB5F1-6D01-484C-8AA6-208ED4E2E56B}"/>
              </a:ext>
            </a:extLst>
          </p:cNvPr>
          <p:cNvSpPr/>
          <p:nvPr/>
        </p:nvSpPr>
        <p:spPr>
          <a:xfrm rot="16200000">
            <a:off x="6558859" y="2838485"/>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5" name="Picture 14">
            <a:extLst>
              <a:ext uri="{FF2B5EF4-FFF2-40B4-BE49-F238E27FC236}">
                <a16:creationId xmlns:a16="http://schemas.microsoft.com/office/drawing/2014/main" id="{95359A1F-E108-49C6-9EAF-5DBD89F9593C}"/>
              </a:ext>
            </a:extLst>
          </p:cNvPr>
          <p:cNvPicPr>
            <a:picLocks noChangeAspect="1"/>
          </p:cNvPicPr>
          <p:nvPr/>
        </p:nvPicPr>
        <p:blipFill>
          <a:blip r:embed="rId2"/>
          <a:stretch>
            <a:fillRect/>
          </a:stretch>
        </p:blipFill>
        <p:spPr>
          <a:xfrm>
            <a:off x="6306196" y="2911281"/>
            <a:ext cx="1273117" cy="1479280"/>
          </a:xfrm>
          <a:prstGeom prst="rect">
            <a:avLst/>
          </a:prstGeom>
        </p:spPr>
      </p:pic>
      <p:sp>
        <p:nvSpPr>
          <p:cNvPr id="16" name="Arrow: Striped Right 15">
            <a:extLst>
              <a:ext uri="{FF2B5EF4-FFF2-40B4-BE49-F238E27FC236}">
                <a16:creationId xmlns:a16="http://schemas.microsoft.com/office/drawing/2014/main" id="{E98B9C4A-F497-4EFC-A876-9DBF7B324F10}"/>
              </a:ext>
            </a:extLst>
          </p:cNvPr>
          <p:cNvSpPr/>
          <p:nvPr/>
        </p:nvSpPr>
        <p:spPr>
          <a:xfrm>
            <a:off x="4341040" y="3147295"/>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C00000"/>
                </a:solidFill>
              </a:rPr>
              <a:t>Downstream action</a:t>
            </a:r>
          </a:p>
        </p:txBody>
      </p:sp>
      <p:sp>
        <p:nvSpPr>
          <p:cNvPr id="17" name="Flowchart: Multidocument 16">
            <a:extLst>
              <a:ext uri="{FF2B5EF4-FFF2-40B4-BE49-F238E27FC236}">
                <a16:creationId xmlns:a16="http://schemas.microsoft.com/office/drawing/2014/main" id="{DC8D8F51-5560-4137-A7E6-D38B1401B47D}"/>
              </a:ext>
            </a:extLst>
          </p:cNvPr>
          <p:cNvSpPr/>
          <p:nvPr/>
        </p:nvSpPr>
        <p:spPr>
          <a:xfrm>
            <a:off x="6213953" y="4233184"/>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18" name="Arrow: Up 17">
            <a:extLst>
              <a:ext uri="{FF2B5EF4-FFF2-40B4-BE49-F238E27FC236}">
                <a16:creationId xmlns:a16="http://schemas.microsoft.com/office/drawing/2014/main" id="{3D6081E6-C7A7-41DD-8C48-320AAD41FB06}"/>
              </a:ext>
            </a:extLst>
          </p:cNvPr>
          <p:cNvSpPr/>
          <p:nvPr/>
        </p:nvSpPr>
        <p:spPr>
          <a:xfrm>
            <a:off x="6967364" y="4029612"/>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a:extLst>
              <a:ext uri="{FF2B5EF4-FFF2-40B4-BE49-F238E27FC236}">
                <a16:creationId xmlns:a16="http://schemas.microsoft.com/office/drawing/2014/main" id="{68A9FFAF-3710-436B-A983-909FFE9512F7}"/>
              </a:ext>
            </a:extLst>
          </p:cNvPr>
          <p:cNvPicPr>
            <a:picLocks noChangeAspect="1"/>
          </p:cNvPicPr>
          <p:nvPr/>
        </p:nvPicPr>
        <p:blipFill rotWithShape="1">
          <a:blip r:embed="rId3"/>
          <a:srcRect l="50729" t="19795" r="4395" b="3636"/>
          <a:stretch/>
        </p:blipFill>
        <p:spPr>
          <a:xfrm>
            <a:off x="7282704" y="3147295"/>
            <a:ext cx="399160" cy="510794"/>
          </a:xfrm>
          <a:prstGeom prst="rect">
            <a:avLst/>
          </a:prstGeom>
        </p:spPr>
      </p:pic>
      <p:sp>
        <p:nvSpPr>
          <p:cNvPr id="20" name="TextBox 19">
            <a:extLst>
              <a:ext uri="{FF2B5EF4-FFF2-40B4-BE49-F238E27FC236}">
                <a16:creationId xmlns:a16="http://schemas.microsoft.com/office/drawing/2014/main" id="{5D4EE558-1973-4476-AA59-6A4C90CBC700}"/>
              </a:ext>
            </a:extLst>
          </p:cNvPr>
          <p:cNvSpPr txBox="1"/>
          <p:nvPr/>
        </p:nvSpPr>
        <p:spPr>
          <a:xfrm>
            <a:off x="7272796" y="3604993"/>
            <a:ext cx="399160" cy="230832"/>
          </a:xfrm>
          <a:prstGeom prst="rect">
            <a:avLst/>
          </a:prstGeom>
          <a:noFill/>
        </p:spPr>
        <p:txBody>
          <a:bodyPr wrap="square" rtlCol="0">
            <a:spAutoFit/>
          </a:bodyPr>
          <a:lstStyle/>
          <a:p>
            <a:r>
              <a:rPr lang="en-US" sz="900" b="1" dirty="0"/>
              <a:t>GPU</a:t>
            </a:r>
          </a:p>
        </p:txBody>
      </p:sp>
      <p:pic>
        <p:nvPicPr>
          <p:cNvPr id="28" name="Picture 27">
            <a:extLst>
              <a:ext uri="{FF2B5EF4-FFF2-40B4-BE49-F238E27FC236}">
                <a16:creationId xmlns:a16="http://schemas.microsoft.com/office/drawing/2014/main" id="{8BFB968F-53BC-4F1F-921E-4F91BCC49456}"/>
              </a:ext>
            </a:extLst>
          </p:cNvPr>
          <p:cNvPicPr>
            <a:picLocks noChangeAspect="1"/>
          </p:cNvPicPr>
          <p:nvPr/>
        </p:nvPicPr>
        <p:blipFill>
          <a:blip r:embed="rId4"/>
          <a:stretch>
            <a:fillRect/>
          </a:stretch>
        </p:blipFill>
        <p:spPr>
          <a:xfrm>
            <a:off x="9360901" y="112976"/>
            <a:ext cx="2592872" cy="1499617"/>
          </a:xfrm>
          <a:prstGeom prst="rect">
            <a:avLst/>
          </a:prstGeom>
        </p:spPr>
      </p:pic>
      <p:sp>
        <p:nvSpPr>
          <p:cNvPr id="7" name="Oval 6">
            <a:extLst>
              <a:ext uri="{FF2B5EF4-FFF2-40B4-BE49-F238E27FC236}">
                <a16:creationId xmlns:a16="http://schemas.microsoft.com/office/drawing/2014/main" id="{672C99BC-0B38-4CF2-8DD9-C8A0648E992E}"/>
              </a:ext>
            </a:extLst>
          </p:cNvPr>
          <p:cNvSpPr/>
          <p:nvPr/>
        </p:nvSpPr>
        <p:spPr>
          <a:xfrm>
            <a:off x="10577146" y="281354"/>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61ECA133-A335-4C6C-A939-03605D8FCC71}"/>
              </a:ext>
            </a:extLst>
          </p:cNvPr>
          <p:cNvSpPr/>
          <p:nvPr/>
        </p:nvSpPr>
        <p:spPr>
          <a:xfrm>
            <a:off x="10949208" y="331295"/>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Oval 29">
            <a:extLst>
              <a:ext uri="{FF2B5EF4-FFF2-40B4-BE49-F238E27FC236}">
                <a16:creationId xmlns:a16="http://schemas.microsoft.com/office/drawing/2014/main" id="{6B664E0B-2FA8-425F-856E-CCBC4E8ED90F}"/>
              </a:ext>
            </a:extLst>
          </p:cNvPr>
          <p:cNvSpPr/>
          <p:nvPr/>
        </p:nvSpPr>
        <p:spPr>
          <a:xfrm>
            <a:off x="11101427" y="147711"/>
            <a:ext cx="260187" cy="267286"/>
          </a:xfrm>
          <a:prstGeom prst="ellipse">
            <a:avLst/>
          </a:prstGeom>
          <a:noFill/>
          <a:ln w="571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2" name="Straight Connector 31">
            <a:extLst>
              <a:ext uri="{FF2B5EF4-FFF2-40B4-BE49-F238E27FC236}">
                <a16:creationId xmlns:a16="http://schemas.microsoft.com/office/drawing/2014/main" id="{26A80F8B-A777-4DF0-B2FC-224C0B8DC174}"/>
              </a:ext>
            </a:extLst>
          </p:cNvPr>
          <p:cNvCxnSpPr>
            <a:cxnSpLocks/>
            <a:endCxn id="29" idx="2"/>
          </p:cNvCxnSpPr>
          <p:nvPr/>
        </p:nvCxnSpPr>
        <p:spPr>
          <a:xfrm>
            <a:off x="10856511" y="417987"/>
            <a:ext cx="92697" cy="46951"/>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cxnSp>
        <p:nvCxnSpPr>
          <p:cNvPr id="35" name="Straight Connector 34">
            <a:extLst>
              <a:ext uri="{FF2B5EF4-FFF2-40B4-BE49-F238E27FC236}">
                <a16:creationId xmlns:a16="http://schemas.microsoft.com/office/drawing/2014/main" id="{2B3CFD03-E2B5-45BA-8B8B-254C5D041077}"/>
              </a:ext>
            </a:extLst>
          </p:cNvPr>
          <p:cNvCxnSpPr>
            <a:cxnSpLocks/>
            <a:endCxn id="30" idx="2"/>
          </p:cNvCxnSpPr>
          <p:nvPr/>
        </p:nvCxnSpPr>
        <p:spPr>
          <a:xfrm flipV="1">
            <a:off x="10856511" y="281354"/>
            <a:ext cx="244916" cy="119042"/>
          </a:xfrm>
          <a:prstGeom prst="line">
            <a:avLst/>
          </a:prstGeom>
          <a:ln w="38100">
            <a:solidFill>
              <a:srgbClr val="C00000"/>
            </a:solidFill>
          </a:ln>
        </p:spPr>
        <p:style>
          <a:lnRef idx="1">
            <a:schemeClr val="accent1"/>
          </a:lnRef>
          <a:fillRef idx="0">
            <a:schemeClr val="accent1"/>
          </a:fillRef>
          <a:effectRef idx="0">
            <a:schemeClr val="accent1"/>
          </a:effectRef>
          <a:fontRef idx="minor">
            <a:schemeClr val="tx1"/>
          </a:fontRef>
        </p:style>
      </p:cxnSp>
      <p:sp>
        <p:nvSpPr>
          <p:cNvPr id="33" name="Speech Bubble: Rectangle 32">
            <a:extLst>
              <a:ext uri="{FF2B5EF4-FFF2-40B4-BE49-F238E27FC236}">
                <a16:creationId xmlns:a16="http://schemas.microsoft.com/office/drawing/2014/main" id="{9BB2853C-C75A-49B2-8FFF-7E0FB6277967}"/>
              </a:ext>
            </a:extLst>
          </p:cNvPr>
          <p:cNvSpPr/>
          <p:nvPr/>
        </p:nvSpPr>
        <p:spPr>
          <a:xfrm>
            <a:off x="158262" y="2189053"/>
            <a:ext cx="3418408" cy="671852"/>
          </a:xfrm>
          <a:prstGeom prst="wedgeRectCallout">
            <a:avLst>
              <a:gd name="adj1" fmla="val 87222"/>
              <a:gd name="adj2" fmla="val 127014"/>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One way to trigger a lambda is with a (</a:t>
            </a:r>
            <a:r>
              <a:rPr lang="en-US" b="1" dirty="0" err="1">
                <a:solidFill>
                  <a:srgbClr val="C00000"/>
                </a:solidFill>
              </a:rPr>
              <a:t>key,value</a:t>
            </a:r>
            <a:r>
              <a:rPr lang="en-US" b="1" dirty="0">
                <a:solidFill>
                  <a:srgbClr val="C00000"/>
                </a:solidFill>
              </a:rPr>
              <a:t>) put.</a:t>
            </a:r>
          </a:p>
        </p:txBody>
      </p:sp>
      <p:sp>
        <p:nvSpPr>
          <p:cNvPr id="34" name="Speech Bubble: Rectangle 33">
            <a:extLst>
              <a:ext uri="{FF2B5EF4-FFF2-40B4-BE49-F238E27FC236}">
                <a16:creationId xmlns:a16="http://schemas.microsoft.com/office/drawing/2014/main" id="{84C0FABE-2541-4CBB-8766-69FBFD711B81}"/>
              </a:ext>
            </a:extLst>
          </p:cNvPr>
          <p:cNvSpPr/>
          <p:nvPr/>
        </p:nvSpPr>
        <p:spPr>
          <a:xfrm>
            <a:off x="553370" y="3144304"/>
            <a:ext cx="3589208" cy="811574"/>
          </a:xfrm>
          <a:prstGeom prst="wedgeRectCallout">
            <a:avLst>
              <a:gd name="adj1" fmla="val 105455"/>
              <a:gd name="adj2" fmla="val 96709"/>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Many lambdas depend on persistent objects, fetched with get</a:t>
            </a:r>
          </a:p>
        </p:txBody>
      </p:sp>
    </p:spTree>
    <p:extLst>
      <p:ext uri="{BB962C8B-B14F-4D97-AF65-F5344CB8AC3E}">
        <p14:creationId xmlns:p14="http://schemas.microsoft.com/office/powerpoint/2010/main" val="2526574572"/>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randombar(horizontal)">
                                      <p:cBhvr>
                                        <p:cTn id="7" dur="500"/>
                                        <p:tgtEl>
                                          <p:spTgt spid="9"/>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animEffect transition="in" filter="randombar(horizontal)">
                                      <p:cBhvr>
                                        <p:cTn id="15" dur="500"/>
                                        <p:tgtEl>
                                          <p:spTgt spid="10"/>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1"/>
                                        </p:tgtEl>
                                        <p:attrNameLst>
                                          <p:attrName>style.visibility</p:attrName>
                                        </p:attrNameLst>
                                      </p:cBhvr>
                                      <p:to>
                                        <p:strVal val="visible"/>
                                      </p:to>
                                    </p:set>
                                    <p:animEffect transition="in" filter="randombar(horizontal)">
                                      <p:cBhvr>
                                        <p:cTn id="18" dur="500"/>
                                        <p:tgtEl>
                                          <p:spTgt spid="11"/>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grpId="0" nodeType="clickEffect">
                                  <p:stCondLst>
                                    <p:cond delay="0"/>
                                  </p:stCondLst>
                                  <p:childTnLst>
                                    <p:set>
                                      <p:cBhvr>
                                        <p:cTn id="22" dur="1" fill="hold">
                                          <p:stCondLst>
                                            <p:cond delay="0"/>
                                          </p:stCondLst>
                                        </p:cTn>
                                        <p:tgtEl>
                                          <p:spTgt spid="16"/>
                                        </p:tgtEl>
                                        <p:attrNameLst>
                                          <p:attrName>style.visibility</p:attrName>
                                        </p:attrNameLst>
                                      </p:cBhvr>
                                      <p:to>
                                        <p:strVal val="visible"/>
                                      </p:to>
                                    </p:set>
                                    <p:animEffect transition="in" filter="randombar(horizontal)">
                                      <p:cBhvr>
                                        <p:cTn id="23" dur="500"/>
                                        <p:tgtEl>
                                          <p:spTgt spid="16"/>
                                        </p:tgtEl>
                                      </p:cBhvr>
                                    </p:animEffect>
                                  </p:childTnLst>
                                </p:cTn>
                              </p:par>
                              <p:par>
                                <p:cTn id="24" presetID="14" presetClass="entr" presetSubtype="10" fill="hold" grpId="0" nodeType="withEffect">
                                  <p:stCondLst>
                                    <p:cond delay="0"/>
                                  </p:stCondLst>
                                  <p:childTnLst>
                                    <p:set>
                                      <p:cBhvr>
                                        <p:cTn id="25" dur="1" fill="hold">
                                          <p:stCondLst>
                                            <p:cond delay="0"/>
                                          </p:stCondLst>
                                        </p:cTn>
                                        <p:tgtEl>
                                          <p:spTgt spid="29"/>
                                        </p:tgtEl>
                                        <p:attrNameLst>
                                          <p:attrName>style.visibility</p:attrName>
                                        </p:attrNameLst>
                                      </p:cBhvr>
                                      <p:to>
                                        <p:strVal val="visible"/>
                                      </p:to>
                                    </p:set>
                                    <p:animEffect transition="in" filter="randombar(horizontal)">
                                      <p:cBhvr>
                                        <p:cTn id="26" dur="500"/>
                                        <p:tgtEl>
                                          <p:spTgt spid="29"/>
                                        </p:tgtEl>
                                      </p:cBhvr>
                                    </p:animEffect>
                                  </p:childTnLst>
                                </p:cTn>
                              </p:par>
                              <p:par>
                                <p:cTn id="27" presetID="14" presetClass="entr" presetSubtype="10" fill="hold" nodeType="withEffect">
                                  <p:stCondLst>
                                    <p:cond delay="0"/>
                                  </p:stCondLst>
                                  <p:childTnLst>
                                    <p:set>
                                      <p:cBhvr>
                                        <p:cTn id="28" dur="1" fill="hold">
                                          <p:stCondLst>
                                            <p:cond delay="0"/>
                                          </p:stCondLst>
                                        </p:cTn>
                                        <p:tgtEl>
                                          <p:spTgt spid="32"/>
                                        </p:tgtEl>
                                        <p:attrNameLst>
                                          <p:attrName>style.visibility</p:attrName>
                                        </p:attrNameLst>
                                      </p:cBhvr>
                                      <p:to>
                                        <p:strVal val="visible"/>
                                      </p:to>
                                    </p:set>
                                    <p:animEffect transition="in" filter="randombar(horizontal)">
                                      <p:cBhvr>
                                        <p:cTn id="29" dur="500"/>
                                        <p:tgtEl>
                                          <p:spTgt spid="32"/>
                                        </p:tgtEl>
                                      </p:cBhvr>
                                    </p:animEffect>
                                  </p:childTnLst>
                                </p:cTn>
                              </p:par>
                              <p:par>
                                <p:cTn id="30" presetID="14" presetClass="entr" presetSubtype="10" fill="hold" grpId="0" nodeType="withEffect">
                                  <p:stCondLst>
                                    <p:cond delay="0"/>
                                  </p:stCondLst>
                                  <p:childTnLst>
                                    <p:set>
                                      <p:cBhvr>
                                        <p:cTn id="31" dur="1" fill="hold">
                                          <p:stCondLst>
                                            <p:cond delay="0"/>
                                          </p:stCondLst>
                                        </p:cTn>
                                        <p:tgtEl>
                                          <p:spTgt spid="14"/>
                                        </p:tgtEl>
                                        <p:attrNameLst>
                                          <p:attrName>style.visibility</p:attrName>
                                        </p:attrNameLst>
                                      </p:cBhvr>
                                      <p:to>
                                        <p:strVal val="visible"/>
                                      </p:to>
                                    </p:set>
                                    <p:animEffect transition="in" filter="randombar(horizontal)">
                                      <p:cBhvr>
                                        <p:cTn id="32" dur="500"/>
                                        <p:tgtEl>
                                          <p:spTgt spid="14"/>
                                        </p:tgtEl>
                                      </p:cBhvr>
                                    </p:animEffect>
                                  </p:childTnLst>
                                </p:cTn>
                              </p:par>
                              <p:par>
                                <p:cTn id="33" presetID="14" presetClass="entr" presetSubtype="10" fill="hold" nodeType="withEffect">
                                  <p:stCondLst>
                                    <p:cond delay="0"/>
                                  </p:stCondLst>
                                  <p:childTnLst>
                                    <p:set>
                                      <p:cBhvr>
                                        <p:cTn id="34" dur="1" fill="hold">
                                          <p:stCondLst>
                                            <p:cond delay="0"/>
                                          </p:stCondLst>
                                        </p:cTn>
                                        <p:tgtEl>
                                          <p:spTgt spid="19"/>
                                        </p:tgtEl>
                                        <p:attrNameLst>
                                          <p:attrName>style.visibility</p:attrName>
                                        </p:attrNameLst>
                                      </p:cBhvr>
                                      <p:to>
                                        <p:strVal val="visible"/>
                                      </p:to>
                                    </p:set>
                                    <p:animEffect transition="in" filter="randombar(horizontal)">
                                      <p:cBhvr>
                                        <p:cTn id="35" dur="500"/>
                                        <p:tgtEl>
                                          <p:spTgt spid="19"/>
                                        </p:tgtEl>
                                      </p:cBhvr>
                                    </p:animEffect>
                                  </p:childTnLst>
                                </p:cTn>
                              </p:par>
                              <p:par>
                                <p:cTn id="36" presetID="14" presetClass="entr" presetSubtype="10" fill="hold" grpId="0" nodeType="withEffect">
                                  <p:stCondLst>
                                    <p:cond delay="0"/>
                                  </p:stCondLst>
                                  <p:childTnLst>
                                    <p:set>
                                      <p:cBhvr>
                                        <p:cTn id="37" dur="1" fill="hold">
                                          <p:stCondLst>
                                            <p:cond delay="0"/>
                                          </p:stCondLst>
                                        </p:cTn>
                                        <p:tgtEl>
                                          <p:spTgt spid="20"/>
                                        </p:tgtEl>
                                        <p:attrNameLst>
                                          <p:attrName>style.visibility</p:attrName>
                                        </p:attrNameLst>
                                      </p:cBhvr>
                                      <p:to>
                                        <p:strVal val="visible"/>
                                      </p:to>
                                    </p:set>
                                    <p:animEffect transition="in" filter="randombar(horizontal)">
                                      <p:cBhvr>
                                        <p:cTn id="38" dur="500"/>
                                        <p:tgtEl>
                                          <p:spTgt spid="20"/>
                                        </p:tgtEl>
                                      </p:cBhvr>
                                    </p:animEffect>
                                  </p:childTnLst>
                                </p:cTn>
                              </p:par>
                              <p:par>
                                <p:cTn id="39" presetID="14" presetClass="entr" presetSubtype="10" fill="hold" grpId="0" nodeType="withEffect">
                                  <p:stCondLst>
                                    <p:cond delay="0"/>
                                  </p:stCondLst>
                                  <p:childTnLst>
                                    <p:set>
                                      <p:cBhvr>
                                        <p:cTn id="40" dur="1" fill="hold">
                                          <p:stCondLst>
                                            <p:cond delay="0"/>
                                          </p:stCondLst>
                                        </p:cTn>
                                        <p:tgtEl>
                                          <p:spTgt spid="17"/>
                                        </p:tgtEl>
                                        <p:attrNameLst>
                                          <p:attrName>style.visibility</p:attrName>
                                        </p:attrNameLst>
                                      </p:cBhvr>
                                      <p:to>
                                        <p:strVal val="visible"/>
                                      </p:to>
                                    </p:set>
                                    <p:animEffect transition="in" filter="randombar(horizontal)">
                                      <p:cBhvr>
                                        <p:cTn id="41" dur="500"/>
                                        <p:tgtEl>
                                          <p:spTgt spid="17"/>
                                        </p:tgtEl>
                                      </p:cBhvr>
                                    </p:animEffect>
                                  </p:childTnLst>
                                </p:cTn>
                              </p:par>
                              <p:par>
                                <p:cTn id="42" presetID="14" presetClass="entr" presetSubtype="10" fill="hold" nodeType="withEffect">
                                  <p:stCondLst>
                                    <p:cond delay="0"/>
                                  </p:stCondLst>
                                  <p:childTnLst>
                                    <p:set>
                                      <p:cBhvr>
                                        <p:cTn id="43" dur="1" fill="hold">
                                          <p:stCondLst>
                                            <p:cond delay="0"/>
                                          </p:stCondLst>
                                        </p:cTn>
                                        <p:tgtEl>
                                          <p:spTgt spid="15"/>
                                        </p:tgtEl>
                                        <p:attrNameLst>
                                          <p:attrName>style.visibility</p:attrName>
                                        </p:attrNameLst>
                                      </p:cBhvr>
                                      <p:to>
                                        <p:strVal val="visible"/>
                                      </p:to>
                                    </p:set>
                                    <p:animEffect transition="in" filter="randombar(horizontal)">
                                      <p:cBhvr>
                                        <p:cTn id="44" dur="500"/>
                                        <p:tgtEl>
                                          <p:spTgt spid="15"/>
                                        </p:tgtEl>
                                      </p:cBhvr>
                                    </p:animEffect>
                                  </p:childTnLst>
                                </p:cTn>
                              </p:par>
                              <p:par>
                                <p:cTn id="45" presetID="14" presetClass="entr" presetSubtype="10" fill="hold" grpId="0" nodeType="withEffect">
                                  <p:stCondLst>
                                    <p:cond delay="0"/>
                                  </p:stCondLst>
                                  <p:childTnLst>
                                    <p:set>
                                      <p:cBhvr>
                                        <p:cTn id="46" dur="1" fill="hold">
                                          <p:stCondLst>
                                            <p:cond delay="0"/>
                                          </p:stCondLst>
                                        </p:cTn>
                                        <p:tgtEl>
                                          <p:spTgt spid="18"/>
                                        </p:tgtEl>
                                        <p:attrNameLst>
                                          <p:attrName>style.visibility</p:attrName>
                                        </p:attrNameLst>
                                      </p:cBhvr>
                                      <p:to>
                                        <p:strVal val="visible"/>
                                      </p:to>
                                    </p:set>
                                    <p:animEffect transition="in" filter="randombar(horizontal)">
                                      <p:cBhvr>
                                        <p:cTn id="47" dur="500"/>
                                        <p:tgtEl>
                                          <p:spTgt spid="18"/>
                                        </p:tgtEl>
                                      </p:cBhvr>
                                    </p:animEffect>
                                  </p:childTnLst>
                                </p:cTn>
                              </p:par>
                            </p:childTnLst>
                          </p:cTn>
                        </p:par>
                      </p:childTnLst>
                    </p:cTn>
                  </p:par>
                  <p:par>
                    <p:cTn id="48" fill="hold">
                      <p:stCondLst>
                        <p:cond delay="indefinite"/>
                      </p:stCondLst>
                      <p:childTnLst>
                        <p:par>
                          <p:cTn id="49" fill="hold">
                            <p:stCondLst>
                              <p:cond delay="0"/>
                            </p:stCondLst>
                            <p:childTnLst>
                              <p:par>
                                <p:cTn id="50" presetID="14" presetClass="entr" presetSubtype="10" fill="hold" grpId="0" nodeType="clickEffect">
                                  <p:stCondLst>
                                    <p:cond delay="0"/>
                                  </p:stCondLst>
                                  <p:childTnLst>
                                    <p:set>
                                      <p:cBhvr>
                                        <p:cTn id="51" dur="1" fill="hold">
                                          <p:stCondLst>
                                            <p:cond delay="0"/>
                                          </p:stCondLst>
                                        </p:cTn>
                                        <p:tgtEl>
                                          <p:spTgt spid="23"/>
                                        </p:tgtEl>
                                        <p:attrNameLst>
                                          <p:attrName>style.visibility</p:attrName>
                                        </p:attrNameLst>
                                      </p:cBhvr>
                                      <p:to>
                                        <p:strVal val="visible"/>
                                      </p:to>
                                    </p:set>
                                    <p:animEffect transition="in" filter="randombar(horizontal)">
                                      <p:cBhvr>
                                        <p:cTn id="52" dur="500"/>
                                        <p:tgtEl>
                                          <p:spTgt spid="23"/>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21"/>
                                        </p:tgtEl>
                                        <p:attrNameLst>
                                          <p:attrName>style.visibility</p:attrName>
                                        </p:attrNameLst>
                                      </p:cBhvr>
                                      <p:to>
                                        <p:strVal val="visible"/>
                                      </p:to>
                                    </p:set>
                                    <p:animEffect transition="in" filter="randombar(horizontal)">
                                      <p:cBhvr>
                                        <p:cTn id="55" dur="500"/>
                                        <p:tgtEl>
                                          <p:spTgt spid="21"/>
                                        </p:tgtEl>
                                      </p:cBhvr>
                                    </p:animEffect>
                                  </p:childTnLst>
                                </p:cTn>
                              </p:par>
                              <p:par>
                                <p:cTn id="56" presetID="14" presetClass="entr" presetSubtype="10" fill="hold" nodeType="withEffect">
                                  <p:stCondLst>
                                    <p:cond delay="0"/>
                                  </p:stCondLst>
                                  <p:childTnLst>
                                    <p:set>
                                      <p:cBhvr>
                                        <p:cTn id="57" dur="1" fill="hold">
                                          <p:stCondLst>
                                            <p:cond delay="0"/>
                                          </p:stCondLst>
                                        </p:cTn>
                                        <p:tgtEl>
                                          <p:spTgt spid="26"/>
                                        </p:tgtEl>
                                        <p:attrNameLst>
                                          <p:attrName>style.visibility</p:attrName>
                                        </p:attrNameLst>
                                      </p:cBhvr>
                                      <p:to>
                                        <p:strVal val="visible"/>
                                      </p:to>
                                    </p:set>
                                    <p:animEffect transition="in" filter="randombar(horizontal)">
                                      <p:cBhvr>
                                        <p:cTn id="58" dur="500"/>
                                        <p:tgtEl>
                                          <p:spTgt spid="26"/>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27"/>
                                        </p:tgtEl>
                                        <p:attrNameLst>
                                          <p:attrName>style.visibility</p:attrName>
                                        </p:attrNameLst>
                                      </p:cBhvr>
                                      <p:to>
                                        <p:strVal val="visible"/>
                                      </p:to>
                                    </p:set>
                                    <p:animEffect transition="in" filter="randombar(horizontal)">
                                      <p:cBhvr>
                                        <p:cTn id="61" dur="500"/>
                                        <p:tgtEl>
                                          <p:spTgt spid="27"/>
                                        </p:tgtEl>
                                      </p:cBhvr>
                                    </p:animEffect>
                                  </p:childTnLst>
                                </p:cTn>
                              </p:par>
                              <p:par>
                                <p:cTn id="62" presetID="14" presetClass="entr" presetSubtype="10" fill="hold" grpId="0" nodeType="withEffect">
                                  <p:stCondLst>
                                    <p:cond delay="0"/>
                                  </p:stCondLst>
                                  <p:childTnLst>
                                    <p:set>
                                      <p:cBhvr>
                                        <p:cTn id="63" dur="1" fill="hold">
                                          <p:stCondLst>
                                            <p:cond delay="0"/>
                                          </p:stCondLst>
                                        </p:cTn>
                                        <p:tgtEl>
                                          <p:spTgt spid="24"/>
                                        </p:tgtEl>
                                        <p:attrNameLst>
                                          <p:attrName>style.visibility</p:attrName>
                                        </p:attrNameLst>
                                      </p:cBhvr>
                                      <p:to>
                                        <p:strVal val="visible"/>
                                      </p:to>
                                    </p:set>
                                    <p:animEffect transition="in" filter="randombar(horizontal)">
                                      <p:cBhvr>
                                        <p:cTn id="64" dur="500"/>
                                        <p:tgtEl>
                                          <p:spTgt spid="24"/>
                                        </p:tgtEl>
                                      </p:cBhvr>
                                    </p:animEffect>
                                  </p:childTnLst>
                                </p:cTn>
                              </p:par>
                              <p:par>
                                <p:cTn id="65" presetID="14" presetClass="entr" presetSubtype="10" fill="hold" nodeType="withEffect">
                                  <p:stCondLst>
                                    <p:cond delay="0"/>
                                  </p:stCondLst>
                                  <p:childTnLst>
                                    <p:set>
                                      <p:cBhvr>
                                        <p:cTn id="66" dur="1" fill="hold">
                                          <p:stCondLst>
                                            <p:cond delay="0"/>
                                          </p:stCondLst>
                                        </p:cTn>
                                        <p:tgtEl>
                                          <p:spTgt spid="22"/>
                                        </p:tgtEl>
                                        <p:attrNameLst>
                                          <p:attrName>style.visibility</p:attrName>
                                        </p:attrNameLst>
                                      </p:cBhvr>
                                      <p:to>
                                        <p:strVal val="visible"/>
                                      </p:to>
                                    </p:set>
                                    <p:animEffect transition="in" filter="randombar(horizontal)">
                                      <p:cBhvr>
                                        <p:cTn id="67" dur="500"/>
                                        <p:tgtEl>
                                          <p:spTgt spid="22"/>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25"/>
                                        </p:tgtEl>
                                        <p:attrNameLst>
                                          <p:attrName>style.visibility</p:attrName>
                                        </p:attrNameLst>
                                      </p:cBhvr>
                                      <p:to>
                                        <p:strVal val="visible"/>
                                      </p:to>
                                    </p:set>
                                    <p:animEffect transition="in" filter="randombar(horizontal)">
                                      <p:cBhvr>
                                        <p:cTn id="70" dur="500"/>
                                        <p:tgtEl>
                                          <p:spTgt spid="25"/>
                                        </p:tgtEl>
                                      </p:cBhvr>
                                    </p:animEffect>
                                  </p:childTnLst>
                                </p:cTn>
                              </p:par>
                              <p:par>
                                <p:cTn id="71" presetID="14" presetClass="entr" presetSubtype="10" fill="hold" grpId="0" nodeType="withEffect">
                                  <p:stCondLst>
                                    <p:cond delay="0"/>
                                  </p:stCondLst>
                                  <p:childTnLst>
                                    <p:set>
                                      <p:cBhvr>
                                        <p:cTn id="72" dur="1" fill="hold">
                                          <p:stCondLst>
                                            <p:cond delay="0"/>
                                          </p:stCondLst>
                                        </p:cTn>
                                        <p:tgtEl>
                                          <p:spTgt spid="30"/>
                                        </p:tgtEl>
                                        <p:attrNameLst>
                                          <p:attrName>style.visibility</p:attrName>
                                        </p:attrNameLst>
                                      </p:cBhvr>
                                      <p:to>
                                        <p:strVal val="visible"/>
                                      </p:to>
                                    </p:set>
                                    <p:animEffect transition="in" filter="randombar(horizontal)">
                                      <p:cBhvr>
                                        <p:cTn id="73" dur="500"/>
                                        <p:tgtEl>
                                          <p:spTgt spid="30"/>
                                        </p:tgtEl>
                                      </p:cBhvr>
                                    </p:animEffect>
                                  </p:childTnLst>
                                </p:cTn>
                              </p:par>
                              <p:par>
                                <p:cTn id="74" presetID="14" presetClass="entr" presetSubtype="10" fill="hold" nodeType="withEffect">
                                  <p:stCondLst>
                                    <p:cond delay="0"/>
                                  </p:stCondLst>
                                  <p:childTnLst>
                                    <p:set>
                                      <p:cBhvr>
                                        <p:cTn id="75" dur="1" fill="hold">
                                          <p:stCondLst>
                                            <p:cond delay="0"/>
                                          </p:stCondLst>
                                        </p:cTn>
                                        <p:tgtEl>
                                          <p:spTgt spid="35"/>
                                        </p:tgtEl>
                                        <p:attrNameLst>
                                          <p:attrName>style.visibility</p:attrName>
                                        </p:attrNameLst>
                                      </p:cBhvr>
                                      <p:to>
                                        <p:strVal val="visible"/>
                                      </p:to>
                                    </p:set>
                                    <p:animEffect transition="in" filter="randombar(horizontal)">
                                      <p:cBhvr>
                                        <p:cTn id="76" dur="500"/>
                                        <p:tgtEl>
                                          <p:spTgt spid="35"/>
                                        </p:tgtEl>
                                      </p:cBhvr>
                                    </p:animEffect>
                                  </p:childTnLst>
                                </p:cTn>
                              </p:par>
                            </p:childTnLst>
                          </p:cTn>
                        </p:par>
                      </p:childTnLst>
                    </p:cTn>
                  </p:par>
                  <p:par>
                    <p:cTn id="77" fill="hold">
                      <p:stCondLst>
                        <p:cond delay="indefinite"/>
                      </p:stCondLst>
                      <p:childTnLst>
                        <p:par>
                          <p:cTn id="78" fill="hold">
                            <p:stCondLst>
                              <p:cond delay="0"/>
                            </p:stCondLst>
                            <p:childTnLst>
                              <p:par>
                                <p:cTn id="79" presetID="14" presetClass="entr" presetSubtype="10" fill="hold" grpId="0" nodeType="clickEffect">
                                  <p:stCondLst>
                                    <p:cond delay="0"/>
                                  </p:stCondLst>
                                  <p:childTnLst>
                                    <p:set>
                                      <p:cBhvr>
                                        <p:cTn id="80" dur="1" fill="hold">
                                          <p:stCondLst>
                                            <p:cond delay="0"/>
                                          </p:stCondLst>
                                        </p:cTn>
                                        <p:tgtEl>
                                          <p:spTgt spid="33"/>
                                        </p:tgtEl>
                                        <p:attrNameLst>
                                          <p:attrName>style.visibility</p:attrName>
                                        </p:attrNameLst>
                                      </p:cBhvr>
                                      <p:to>
                                        <p:strVal val="visible"/>
                                      </p:to>
                                    </p:set>
                                    <p:animEffect transition="in" filter="randombar(horizontal)">
                                      <p:cBhvr>
                                        <p:cTn id="81" dur="500"/>
                                        <p:tgtEl>
                                          <p:spTgt spid="33"/>
                                        </p:tgtEl>
                                      </p:cBhvr>
                                    </p:animEffect>
                                  </p:childTnLst>
                                </p:cTn>
                              </p:par>
                            </p:childTnLst>
                          </p:cTn>
                        </p:par>
                      </p:childTnLst>
                    </p:cTn>
                  </p:par>
                  <p:par>
                    <p:cTn id="82" fill="hold">
                      <p:stCondLst>
                        <p:cond delay="indefinite"/>
                      </p:stCondLst>
                      <p:childTnLst>
                        <p:par>
                          <p:cTn id="83" fill="hold">
                            <p:stCondLst>
                              <p:cond delay="0"/>
                            </p:stCondLst>
                            <p:childTnLst>
                              <p:par>
                                <p:cTn id="84" presetID="14" presetClass="entr" presetSubtype="10" fill="hold" grpId="0" nodeType="clickEffect">
                                  <p:stCondLst>
                                    <p:cond delay="0"/>
                                  </p:stCondLst>
                                  <p:childTnLst>
                                    <p:set>
                                      <p:cBhvr>
                                        <p:cTn id="85" dur="1" fill="hold">
                                          <p:stCondLst>
                                            <p:cond delay="0"/>
                                          </p:stCondLst>
                                        </p:cTn>
                                        <p:tgtEl>
                                          <p:spTgt spid="34"/>
                                        </p:tgtEl>
                                        <p:attrNameLst>
                                          <p:attrName>style.visibility</p:attrName>
                                        </p:attrNameLst>
                                      </p:cBhvr>
                                      <p:to>
                                        <p:strVal val="visible"/>
                                      </p:to>
                                    </p:set>
                                    <p:animEffect transition="in" filter="randombar(horizontal)">
                                      <p:cBhvr>
                                        <p:cTn id="86"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animBg="1"/>
      <p:bldP spid="23" grpId="0" animBg="1"/>
      <p:bldP spid="24" grpId="0" animBg="1"/>
      <p:bldP spid="25" grpId="0" animBg="1"/>
      <p:bldP spid="27" grpId="0"/>
      <p:bldP spid="9" grpId="0" animBg="1"/>
      <p:bldP spid="10" grpId="0" animBg="1"/>
      <p:bldP spid="11" grpId="0" animBg="1"/>
      <p:bldP spid="14" grpId="0" animBg="1"/>
      <p:bldP spid="16" grpId="0" animBg="1"/>
      <p:bldP spid="17" grpId="0" animBg="1"/>
      <p:bldP spid="18" grpId="0" animBg="1"/>
      <p:bldP spid="20" grpId="0"/>
      <p:bldP spid="7" grpId="0" animBg="1"/>
      <p:bldP spid="29" grpId="0" animBg="1"/>
      <p:bldP spid="30" grpId="0" animBg="1"/>
      <p:bldP spid="33" grpId="0" animBg="1"/>
      <p:bldP spid="34"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79DAC2C7-F9AC-4741-8BC0-84F450247017}"/>
              </a:ext>
            </a:extLst>
          </p:cNvPr>
          <p:cNvSpPr>
            <a:spLocks noGrp="1"/>
          </p:cNvSpPr>
          <p:nvPr>
            <p:ph type="title"/>
          </p:nvPr>
        </p:nvSpPr>
        <p:spPr/>
        <p:txBody>
          <a:bodyPr/>
          <a:lstStyle/>
          <a:p>
            <a:r>
              <a:rPr lang="en-US" dirty="0"/>
              <a:t>Anything, anywhere, any time</a:t>
            </a:r>
          </a:p>
        </p:txBody>
      </p:sp>
      <p:sp>
        <p:nvSpPr>
          <p:cNvPr id="6" name="Content Placeholder 5">
            <a:extLst>
              <a:ext uri="{FF2B5EF4-FFF2-40B4-BE49-F238E27FC236}">
                <a16:creationId xmlns:a16="http://schemas.microsoft.com/office/drawing/2014/main" id="{DB6C2511-E736-4F07-9A98-EF56D1265E69}"/>
              </a:ext>
            </a:extLst>
          </p:cNvPr>
          <p:cNvSpPr>
            <a:spLocks noGrp="1"/>
          </p:cNvSpPr>
          <p:nvPr>
            <p:ph idx="1"/>
          </p:nvPr>
        </p:nvSpPr>
        <p:spPr/>
        <p:txBody>
          <a:bodyPr/>
          <a:lstStyle/>
          <a:p>
            <a:r>
              <a:rPr lang="en-US" dirty="0"/>
              <a:t>With permissions, any code can access any object, or the associated time-series if the object is a persisted history.</a:t>
            </a:r>
          </a:p>
          <a:p>
            <a:endParaRPr lang="en-US" dirty="0"/>
          </a:p>
          <a:p>
            <a:r>
              <a:rPr lang="en-US" dirty="0"/>
              <a:t>Obviously, performance is best if we can minimize data movement and compute instantly when new events occur.</a:t>
            </a:r>
          </a:p>
          <a:p>
            <a:endParaRPr lang="en-US" dirty="0"/>
          </a:p>
          <a:p>
            <a:r>
              <a:rPr lang="en-US" dirty="0"/>
              <a:t>This all yields a sophisticated programming model</a:t>
            </a:r>
          </a:p>
        </p:txBody>
      </p:sp>
      <p:sp>
        <p:nvSpPr>
          <p:cNvPr id="3" name="Footer Placeholder 2">
            <a:extLst>
              <a:ext uri="{FF2B5EF4-FFF2-40B4-BE49-F238E27FC236}">
                <a16:creationId xmlns:a16="http://schemas.microsoft.com/office/drawing/2014/main" id="{0C79B6B2-63CD-4B6C-A996-2B4D3D882741}"/>
              </a:ext>
            </a:extLst>
          </p:cNvPr>
          <p:cNvSpPr>
            <a:spLocks noGrp="1"/>
          </p:cNvSpPr>
          <p:nvPr>
            <p:ph type="ftr" sz="quarter" idx="11"/>
          </p:nvPr>
        </p:nvSpPr>
        <p:spPr/>
        <p:txBody>
          <a:bodyPr/>
          <a:lstStyle/>
          <a:p>
            <a:r>
              <a:rPr lang="en-US"/>
              <a:t>Ken Birman (ken@cs.cornell.edu)                                                                           </a:t>
            </a:r>
          </a:p>
        </p:txBody>
      </p:sp>
      <p:sp>
        <p:nvSpPr>
          <p:cNvPr id="4" name="Slide Number Placeholder 3">
            <a:extLst>
              <a:ext uri="{FF2B5EF4-FFF2-40B4-BE49-F238E27FC236}">
                <a16:creationId xmlns:a16="http://schemas.microsoft.com/office/drawing/2014/main" id="{2694862E-2FB5-4D79-A211-A840D137910C}"/>
              </a:ext>
            </a:extLst>
          </p:cNvPr>
          <p:cNvSpPr>
            <a:spLocks noGrp="1"/>
          </p:cNvSpPr>
          <p:nvPr>
            <p:ph type="sldNum" sz="quarter" idx="12"/>
          </p:nvPr>
        </p:nvSpPr>
        <p:spPr/>
        <p:txBody>
          <a:bodyPr/>
          <a:lstStyle/>
          <a:p>
            <a:fld id="{26165642-2DC6-4995-8FB3-76453B93C11F}" type="slidenum">
              <a:rPr lang="en-US" smtClean="0"/>
              <a:pPr/>
              <a:t>27</a:t>
            </a:fld>
            <a:endParaRPr lang="en-US"/>
          </a:p>
        </p:txBody>
      </p:sp>
    </p:spTree>
    <p:extLst>
      <p:ext uri="{BB962C8B-B14F-4D97-AF65-F5344CB8AC3E}">
        <p14:creationId xmlns:p14="http://schemas.microsoft.com/office/powerpoint/2010/main" val="1371454404"/>
      </p:ext>
    </p:extLst>
  </p:cSld>
  <p:clrMapOvr>
    <a:masterClrMapping/>
  </p:clrMapOvr>
  <p:transition advTm="600000"/>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a:extLst>
              <a:ext uri="{FF2B5EF4-FFF2-40B4-BE49-F238E27FC236}">
                <a16:creationId xmlns:a16="http://schemas.microsoft.com/office/drawing/2014/main" id="{2809876F-E071-4C17-A61C-43716F4D0D75}"/>
              </a:ext>
            </a:extLst>
          </p:cNvPr>
          <p:cNvSpPr>
            <a:spLocks noGrp="1"/>
          </p:cNvSpPr>
          <p:nvPr>
            <p:ph type="title"/>
          </p:nvPr>
        </p:nvSpPr>
        <p:spPr/>
        <p:txBody>
          <a:bodyPr>
            <a:normAutofit fontScale="90000"/>
          </a:bodyPr>
          <a:lstStyle/>
          <a:p>
            <a:r>
              <a:rPr lang="en-US" b="1" dirty="0">
                <a:solidFill>
                  <a:srgbClr val="C00000"/>
                </a:solidFill>
              </a:rPr>
              <a:t>What does a real application look like today?</a:t>
            </a:r>
          </a:p>
        </p:txBody>
      </p:sp>
      <p:sp>
        <p:nvSpPr>
          <p:cNvPr id="7" name="Text Placeholder 6">
            <a:extLst>
              <a:ext uri="{FF2B5EF4-FFF2-40B4-BE49-F238E27FC236}">
                <a16:creationId xmlns:a16="http://schemas.microsoft.com/office/drawing/2014/main" id="{AC3C7FB4-E633-4ADB-B0FF-7BCCFC06CD35}"/>
              </a:ext>
            </a:extLst>
          </p:cNvPr>
          <p:cNvSpPr>
            <a:spLocks noGrp="1"/>
          </p:cNvSpPr>
          <p:nvPr>
            <p:ph type="body" idx="1"/>
          </p:nvPr>
        </p:nvSpPr>
        <p:spPr/>
        <p:txBody>
          <a:bodyPr/>
          <a:lstStyle/>
          <a:p>
            <a:r>
              <a:rPr lang="en-US" b="1" dirty="0"/>
              <a:t>Example, courtesy of Weijia, Alicia and Thompson</a:t>
            </a:r>
          </a:p>
        </p:txBody>
      </p:sp>
      <p:sp>
        <p:nvSpPr>
          <p:cNvPr id="4" name="Footer Placeholder 3">
            <a:extLst>
              <a:ext uri="{FF2B5EF4-FFF2-40B4-BE49-F238E27FC236}">
                <a16:creationId xmlns:a16="http://schemas.microsoft.com/office/drawing/2014/main" id="{E6831E7F-204C-4309-93BE-F33761E65F37}"/>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A717209-1F57-4D56-9384-9FA2CD68DF72}"/>
              </a:ext>
            </a:extLst>
          </p:cNvPr>
          <p:cNvSpPr>
            <a:spLocks noGrp="1"/>
          </p:cNvSpPr>
          <p:nvPr>
            <p:ph type="sldNum" sz="quarter" idx="12"/>
          </p:nvPr>
        </p:nvSpPr>
        <p:spPr/>
        <p:txBody>
          <a:bodyPr/>
          <a:lstStyle/>
          <a:p>
            <a:fld id="{26165642-2DC6-4995-8FB3-76453B93C11F}" type="slidenum">
              <a:rPr lang="en-US" smtClean="0"/>
              <a:pPr/>
              <a:t>28</a:t>
            </a:fld>
            <a:endParaRPr lang="en-US"/>
          </a:p>
        </p:txBody>
      </p:sp>
    </p:spTree>
    <p:extLst>
      <p:ext uri="{BB962C8B-B14F-4D97-AF65-F5344CB8AC3E}">
        <p14:creationId xmlns:p14="http://schemas.microsoft.com/office/powerpoint/2010/main" val="864032823"/>
      </p:ext>
    </p:extLst>
  </p:cSld>
  <p:clrMapOvr>
    <a:masterClrMapping/>
  </p:clrMapOvr>
  <p:transition advTm="600000"/>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 name="Oval 52">
            <a:extLst>
              <a:ext uri="{FF2B5EF4-FFF2-40B4-BE49-F238E27FC236}">
                <a16:creationId xmlns:a16="http://schemas.microsoft.com/office/drawing/2014/main" id="{2EA974B3-6E5C-4191-88D6-F2783F78234B}"/>
              </a:ext>
            </a:extLst>
          </p:cNvPr>
          <p:cNvSpPr/>
          <p:nvPr/>
        </p:nvSpPr>
        <p:spPr>
          <a:xfrm>
            <a:off x="3277095" y="116759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Oval 53">
            <a:extLst>
              <a:ext uri="{FF2B5EF4-FFF2-40B4-BE49-F238E27FC236}">
                <a16:creationId xmlns:a16="http://schemas.microsoft.com/office/drawing/2014/main" id="{68345133-4A12-4654-8713-9588DC20466A}"/>
              </a:ext>
            </a:extLst>
          </p:cNvPr>
          <p:cNvSpPr/>
          <p:nvPr/>
        </p:nvSpPr>
        <p:spPr>
          <a:xfrm>
            <a:off x="3025391" y="1713294"/>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Oval 54">
            <a:extLst>
              <a:ext uri="{FF2B5EF4-FFF2-40B4-BE49-F238E27FC236}">
                <a16:creationId xmlns:a16="http://schemas.microsoft.com/office/drawing/2014/main" id="{36E0BEA0-C570-4EE5-AB75-C962E498E566}"/>
              </a:ext>
            </a:extLst>
          </p:cNvPr>
          <p:cNvSpPr/>
          <p:nvPr/>
        </p:nvSpPr>
        <p:spPr>
          <a:xfrm>
            <a:off x="2711734" y="241926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Oval 55">
            <a:extLst>
              <a:ext uri="{FF2B5EF4-FFF2-40B4-BE49-F238E27FC236}">
                <a16:creationId xmlns:a16="http://schemas.microsoft.com/office/drawing/2014/main" id="{EF9F9491-5C60-443A-8023-A95AF66B2270}"/>
              </a:ext>
            </a:extLst>
          </p:cNvPr>
          <p:cNvSpPr/>
          <p:nvPr/>
        </p:nvSpPr>
        <p:spPr>
          <a:xfrm>
            <a:off x="2790786" y="3275633"/>
            <a:ext cx="9105736" cy="3195071"/>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57" name="Oval 56">
            <a:extLst>
              <a:ext uri="{FF2B5EF4-FFF2-40B4-BE49-F238E27FC236}">
                <a16:creationId xmlns:a16="http://schemas.microsoft.com/office/drawing/2014/main" id="{C8D6FF91-B225-46E6-AB84-616B7D47FB25}"/>
              </a:ext>
            </a:extLst>
          </p:cNvPr>
          <p:cNvSpPr/>
          <p:nvPr/>
        </p:nvSpPr>
        <p:spPr>
          <a:xfrm>
            <a:off x="3479048" y="1615947"/>
            <a:ext cx="8331952" cy="3812579"/>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Oval 57">
            <a:extLst>
              <a:ext uri="{FF2B5EF4-FFF2-40B4-BE49-F238E27FC236}">
                <a16:creationId xmlns:a16="http://schemas.microsoft.com/office/drawing/2014/main" id="{FAEC725F-D5B4-4847-8905-3C620D306722}"/>
              </a:ext>
            </a:extLst>
          </p:cNvPr>
          <p:cNvSpPr/>
          <p:nvPr/>
        </p:nvSpPr>
        <p:spPr>
          <a:xfrm>
            <a:off x="6533635" y="2592719"/>
            <a:ext cx="5583331" cy="2398174"/>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A174039-1C30-4618-BF2B-430BC5FD1B9B}"/>
              </a:ext>
            </a:extLst>
          </p:cNvPr>
          <p:cNvSpPr>
            <a:spLocks noGrp="1"/>
          </p:cNvSpPr>
          <p:nvPr>
            <p:ph type="title"/>
          </p:nvPr>
        </p:nvSpPr>
        <p:spPr>
          <a:xfrm>
            <a:off x="1002708" y="411595"/>
            <a:ext cx="11026701" cy="1499616"/>
          </a:xfrm>
          <a:solidFill>
            <a:schemeClr val="bg1"/>
          </a:solidFill>
        </p:spPr>
        <p:txBody>
          <a:bodyPr/>
          <a:lstStyle/>
          <a:p>
            <a:r>
              <a:rPr lang="en-US" b="1" dirty="0">
                <a:solidFill>
                  <a:srgbClr val="C00000"/>
                </a:solidFill>
              </a:rPr>
              <a:t>A very simple example</a:t>
            </a:r>
          </a:p>
        </p:txBody>
      </p:sp>
      <p:sp>
        <p:nvSpPr>
          <p:cNvPr id="4" name="Footer Placeholder 3">
            <a:extLst>
              <a:ext uri="{FF2B5EF4-FFF2-40B4-BE49-F238E27FC236}">
                <a16:creationId xmlns:a16="http://schemas.microsoft.com/office/drawing/2014/main" id="{952B0983-A73D-4A9A-A3EB-75BB7E92D949}"/>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B0AF40DB-7C34-4D67-A12C-A06A34AFF1A7}"/>
              </a:ext>
            </a:extLst>
          </p:cNvPr>
          <p:cNvSpPr>
            <a:spLocks noGrp="1"/>
          </p:cNvSpPr>
          <p:nvPr>
            <p:ph type="sldNum" sz="quarter" idx="12"/>
          </p:nvPr>
        </p:nvSpPr>
        <p:spPr/>
        <p:txBody>
          <a:bodyPr/>
          <a:lstStyle/>
          <a:p>
            <a:fld id="{26165642-2DC6-4995-8FB3-76453B93C11F}" type="slidenum">
              <a:rPr lang="en-US" smtClean="0"/>
              <a:pPr/>
              <a:t>29</a:t>
            </a:fld>
            <a:endParaRPr lang="en-US"/>
          </a:p>
        </p:txBody>
      </p:sp>
      <p:pic>
        <p:nvPicPr>
          <p:cNvPr id="6" name="Picture 5">
            <a:extLst>
              <a:ext uri="{FF2B5EF4-FFF2-40B4-BE49-F238E27FC236}">
                <a16:creationId xmlns:a16="http://schemas.microsoft.com/office/drawing/2014/main" id="{592CE09E-007F-475E-AC77-0B721B78D35C}"/>
              </a:ext>
            </a:extLst>
          </p:cNvPr>
          <p:cNvPicPr>
            <a:picLocks noChangeAspect="1"/>
          </p:cNvPicPr>
          <p:nvPr/>
        </p:nvPicPr>
        <p:blipFill>
          <a:blip r:embed="rId3"/>
          <a:stretch>
            <a:fillRect/>
          </a:stretch>
        </p:blipFill>
        <p:spPr>
          <a:xfrm>
            <a:off x="1046615" y="1911211"/>
            <a:ext cx="2005758" cy="2725148"/>
          </a:xfrm>
          <a:prstGeom prst="rect">
            <a:avLst/>
          </a:prstGeom>
        </p:spPr>
      </p:pic>
      <p:sp>
        <p:nvSpPr>
          <p:cNvPr id="7" name="Oval 6">
            <a:extLst>
              <a:ext uri="{FF2B5EF4-FFF2-40B4-BE49-F238E27FC236}">
                <a16:creationId xmlns:a16="http://schemas.microsoft.com/office/drawing/2014/main" id="{5C6D65DB-37F7-49E4-8C65-1FADD59D862A}"/>
              </a:ext>
            </a:extLst>
          </p:cNvPr>
          <p:cNvSpPr/>
          <p:nvPr/>
        </p:nvSpPr>
        <p:spPr>
          <a:xfrm>
            <a:off x="3782728" y="1982803"/>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3184BFE2-42C2-47BA-8851-2B66EB025655}"/>
              </a:ext>
            </a:extLst>
          </p:cNvPr>
          <p:cNvSpPr/>
          <p:nvPr/>
        </p:nvSpPr>
        <p:spPr>
          <a:xfrm>
            <a:off x="3782729" y="2597216"/>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3DF6A3C5-D285-4931-A7E5-C3D38340EE62}"/>
              </a:ext>
            </a:extLst>
          </p:cNvPr>
          <p:cNvSpPr/>
          <p:nvPr/>
        </p:nvSpPr>
        <p:spPr>
          <a:xfrm>
            <a:off x="3782728" y="3220583"/>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E76AB8AA-EE7B-4AF2-89DD-7A049803C9A2}"/>
              </a:ext>
            </a:extLst>
          </p:cNvPr>
          <p:cNvSpPr/>
          <p:nvPr/>
        </p:nvSpPr>
        <p:spPr>
          <a:xfrm>
            <a:off x="3782728" y="3860934"/>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a:extLst>
              <a:ext uri="{FF2B5EF4-FFF2-40B4-BE49-F238E27FC236}">
                <a16:creationId xmlns:a16="http://schemas.microsoft.com/office/drawing/2014/main" id="{BBB3EB7D-4D7B-4B83-A6A1-74578EB69404}"/>
              </a:ext>
            </a:extLst>
          </p:cNvPr>
          <p:cNvSpPr txBox="1"/>
          <p:nvPr/>
        </p:nvSpPr>
        <p:spPr>
          <a:xfrm>
            <a:off x="2765921" y="4437489"/>
            <a:ext cx="3017337" cy="646331"/>
          </a:xfrm>
          <a:prstGeom prst="rect">
            <a:avLst/>
          </a:prstGeom>
          <a:noFill/>
        </p:spPr>
        <p:txBody>
          <a:bodyPr wrap="square" rtlCol="0">
            <a:spAutoFit/>
          </a:bodyPr>
          <a:lstStyle/>
          <a:p>
            <a:pPr algn="ctr"/>
            <a:r>
              <a:rPr lang="en-US" b="1" dirty="0"/>
              <a:t>First tier: inexpensive computation on meta-data</a:t>
            </a:r>
          </a:p>
        </p:txBody>
      </p:sp>
      <p:cxnSp>
        <p:nvCxnSpPr>
          <p:cNvPr id="13" name="Straight Arrow Connector 12">
            <a:extLst>
              <a:ext uri="{FF2B5EF4-FFF2-40B4-BE49-F238E27FC236}">
                <a16:creationId xmlns:a16="http://schemas.microsoft.com/office/drawing/2014/main" id="{9D816685-99C8-4EF6-BB34-FAD825584C2B}"/>
              </a:ext>
            </a:extLst>
          </p:cNvPr>
          <p:cNvCxnSpPr>
            <a:endCxn id="9" idx="2"/>
          </p:cNvCxnSpPr>
          <p:nvPr/>
        </p:nvCxnSpPr>
        <p:spPr>
          <a:xfrm flipV="1">
            <a:off x="2146434" y="3429000"/>
            <a:ext cx="1636294" cy="36822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4" name="Oval 13">
            <a:extLst>
              <a:ext uri="{FF2B5EF4-FFF2-40B4-BE49-F238E27FC236}">
                <a16:creationId xmlns:a16="http://schemas.microsoft.com/office/drawing/2014/main" id="{4DECB362-9A2C-457E-9666-6BE78B79B581}"/>
              </a:ext>
            </a:extLst>
          </p:cNvPr>
          <p:cNvSpPr/>
          <p:nvPr/>
        </p:nvSpPr>
        <p:spPr>
          <a:xfrm>
            <a:off x="5601659" y="24782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78AE0F62-7F1B-417C-9CD8-C6582CE81FCA}"/>
              </a:ext>
            </a:extLst>
          </p:cNvPr>
          <p:cNvSpPr/>
          <p:nvPr/>
        </p:nvSpPr>
        <p:spPr>
          <a:xfrm>
            <a:off x="5754060"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E06B70C1-CCE9-4B89-9B52-B7142E607A82}"/>
              </a:ext>
            </a:extLst>
          </p:cNvPr>
          <p:cNvSpPr/>
          <p:nvPr/>
        </p:nvSpPr>
        <p:spPr>
          <a:xfrm>
            <a:off x="605885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a:extLst>
              <a:ext uri="{FF2B5EF4-FFF2-40B4-BE49-F238E27FC236}">
                <a16:creationId xmlns:a16="http://schemas.microsoft.com/office/drawing/2014/main" id="{EB08B9AB-43C1-4A08-95B2-AEAEEEC07002}"/>
              </a:ext>
            </a:extLst>
          </p:cNvPr>
          <p:cNvSpPr/>
          <p:nvPr/>
        </p:nvSpPr>
        <p:spPr>
          <a:xfrm>
            <a:off x="636365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BCE7D790-93C5-4A1F-86FD-418F270678EA}"/>
              </a:ext>
            </a:extLst>
          </p:cNvPr>
          <p:cNvSpPr/>
          <p:nvPr/>
        </p:nvSpPr>
        <p:spPr>
          <a:xfrm>
            <a:off x="6820859" y="2495169"/>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a:extLst>
              <a:ext uri="{FF2B5EF4-FFF2-40B4-BE49-F238E27FC236}">
                <a16:creationId xmlns:a16="http://schemas.microsoft.com/office/drawing/2014/main" id="{D4889F94-820B-4207-9BB3-57E34E80D8EF}"/>
              </a:ext>
            </a:extLst>
          </p:cNvPr>
          <p:cNvSpPr/>
          <p:nvPr/>
        </p:nvSpPr>
        <p:spPr>
          <a:xfrm>
            <a:off x="6973260"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1C39F801-FD99-4339-B43C-A1BB783D0ECD}"/>
              </a:ext>
            </a:extLst>
          </p:cNvPr>
          <p:cNvSpPr/>
          <p:nvPr/>
        </p:nvSpPr>
        <p:spPr>
          <a:xfrm>
            <a:off x="727805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Oval 20">
            <a:extLst>
              <a:ext uri="{FF2B5EF4-FFF2-40B4-BE49-F238E27FC236}">
                <a16:creationId xmlns:a16="http://schemas.microsoft.com/office/drawing/2014/main" id="{6EAD4300-483D-4DE1-8F4C-063179081D72}"/>
              </a:ext>
            </a:extLst>
          </p:cNvPr>
          <p:cNvSpPr/>
          <p:nvPr/>
        </p:nvSpPr>
        <p:spPr>
          <a:xfrm>
            <a:off x="758285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Oval 21">
            <a:extLst>
              <a:ext uri="{FF2B5EF4-FFF2-40B4-BE49-F238E27FC236}">
                <a16:creationId xmlns:a16="http://schemas.microsoft.com/office/drawing/2014/main" id="{22EAF68E-D20D-41FE-845D-EA34574A6820}"/>
              </a:ext>
            </a:extLst>
          </p:cNvPr>
          <p:cNvSpPr/>
          <p:nvPr/>
        </p:nvSpPr>
        <p:spPr>
          <a:xfrm>
            <a:off x="5373059" y="2249635"/>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Oval 22">
            <a:extLst>
              <a:ext uri="{FF2B5EF4-FFF2-40B4-BE49-F238E27FC236}">
                <a16:creationId xmlns:a16="http://schemas.microsoft.com/office/drawing/2014/main" id="{9012EBFB-292D-4E48-BC80-1B0ABBD2E384}"/>
              </a:ext>
            </a:extLst>
          </p:cNvPr>
          <p:cNvSpPr/>
          <p:nvPr/>
        </p:nvSpPr>
        <p:spPr>
          <a:xfrm>
            <a:off x="8031593" y="25163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Oval 23">
            <a:extLst>
              <a:ext uri="{FF2B5EF4-FFF2-40B4-BE49-F238E27FC236}">
                <a16:creationId xmlns:a16="http://schemas.microsoft.com/office/drawing/2014/main" id="{60483961-6F57-4B36-9100-51C78B106E1D}"/>
              </a:ext>
            </a:extLst>
          </p:cNvPr>
          <p:cNvSpPr/>
          <p:nvPr/>
        </p:nvSpPr>
        <p:spPr>
          <a:xfrm>
            <a:off x="8183994"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89B186B1-7286-4B3C-863E-4E401CAAA4DD}"/>
              </a:ext>
            </a:extLst>
          </p:cNvPr>
          <p:cNvSpPr/>
          <p:nvPr/>
        </p:nvSpPr>
        <p:spPr>
          <a:xfrm>
            <a:off x="848879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Oval 25">
            <a:extLst>
              <a:ext uri="{FF2B5EF4-FFF2-40B4-BE49-F238E27FC236}">
                <a16:creationId xmlns:a16="http://schemas.microsoft.com/office/drawing/2014/main" id="{64625966-31F6-4432-A814-09E8CC704563}"/>
              </a:ext>
            </a:extLst>
          </p:cNvPr>
          <p:cNvSpPr/>
          <p:nvPr/>
        </p:nvSpPr>
        <p:spPr>
          <a:xfrm>
            <a:off x="879359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a:extLst>
              <a:ext uri="{FF2B5EF4-FFF2-40B4-BE49-F238E27FC236}">
                <a16:creationId xmlns:a16="http://schemas.microsoft.com/office/drawing/2014/main" id="{9923AD60-CF97-43CB-BA24-CB8CFCC01AC4}"/>
              </a:ext>
            </a:extLst>
          </p:cNvPr>
          <p:cNvSpPr/>
          <p:nvPr/>
        </p:nvSpPr>
        <p:spPr>
          <a:xfrm>
            <a:off x="92592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Oval 27">
            <a:extLst>
              <a:ext uri="{FF2B5EF4-FFF2-40B4-BE49-F238E27FC236}">
                <a16:creationId xmlns:a16="http://schemas.microsoft.com/office/drawing/2014/main" id="{2B377FF1-AD65-4834-918B-1644111D8403}"/>
              </a:ext>
            </a:extLst>
          </p:cNvPr>
          <p:cNvSpPr/>
          <p:nvPr/>
        </p:nvSpPr>
        <p:spPr>
          <a:xfrm>
            <a:off x="94116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BF045DBE-7282-40AF-8164-C15449E03692}"/>
              </a:ext>
            </a:extLst>
          </p:cNvPr>
          <p:cNvSpPr/>
          <p:nvPr/>
        </p:nvSpPr>
        <p:spPr>
          <a:xfrm>
            <a:off x="95640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lowchart: Multidocument 29">
            <a:extLst>
              <a:ext uri="{FF2B5EF4-FFF2-40B4-BE49-F238E27FC236}">
                <a16:creationId xmlns:a16="http://schemas.microsoft.com/office/drawing/2014/main" id="{F456D5A9-26DE-49C5-B8E1-CD48DDD4610E}"/>
              </a:ext>
            </a:extLst>
          </p:cNvPr>
          <p:cNvSpPr/>
          <p:nvPr/>
        </p:nvSpPr>
        <p:spPr>
          <a:xfrm>
            <a:off x="5842288" y="281300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Flowchart: Multidocument 30">
            <a:extLst>
              <a:ext uri="{FF2B5EF4-FFF2-40B4-BE49-F238E27FC236}">
                <a16:creationId xmlns:a16="http://schemas.microsoft.com/office/drawing/2014/main" id="{0E16EE31-4FA9-40F0-8B74-1E586539F711}"/>
              </a:ext>
            </a:extLst>
          </p:cNvPr>
          <p:cNvSpPr/>
          <p:nvPr/>
        </p:nvSpPr>
        <p:spPr>
          <a:xfrm>
            <a:off x="6149660" y="2803395"/>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Flowchart: Multidocument 31">
            <a:extLst>
              <a:ext uri="{FF2B5EF4-FFF2-40B4-BE49-F238E27FC236}">
                <a16:creationId xmlns:a16="http://schemas.microsoft.com/office/drawing/2014/main" id="{89A21381-B217-4FB9-A1A4-E8B0C9C3874D}"/>
              </a:ext>
            </a:extLst>
          </p:cNvPr>
          <p:cNvSpPr/>
          <p:nvPr/>
        </p:nvSpPr>
        <p:spPr>
          <a:xfrm>
            <a:off x="6454565" y="2806931"/>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Flowchart: Multidocument 32">
            <a:extLst>
              <a:ext uri="{FF2B5EF4-FFF2-40B4-BE49-F238E27FC236}">
                <a16:creationId xmlns:a16="http://schemas.microsoft.com/office/drawing/2014/main" id="{BBA77762-BC13-4A49-8D5E-08E77BAA9060}"/>
              </a:ext>
            </a:extLst>
          </p:cNvPr>
          <p:cNvSpPr/>
          <p:nvPr/>
        </p:nvSpPr>
        <p:spPr>
          <a:xfrm>
            <a:off x="7095516" y="280560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Flowchart: Multidocument 33">
            <a:extLst>
              <a:ext uri="{FF2B5EF4-FFF2-40B4-BE49-F238E27FC236}">
                <a16:creationId xmlns:a16="http://schemas.microsoft.com/office/drawing/2014/main" id="{3E747B65-6D22-4661-B5AB-BDB9BC06A4B7}"/>
              </a:ext>
            </a:extLst>
          </p:cNvPr>
          <p:cNvSpPr/>
          <p:nvPr/>
        </p:nvSpPr>
        <p:spPr>
          <a:xfrm>
            <a:off x="7402888" y="279599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Flowchart: Multidocument 34">
            <a:extLst>
              <a:ext uri="{FF2B5EF4-FFF2-40B4-BE49-F238E27FC236}">
                <a16:creationId xmlns:a16="http://schemas.microsoft.com/office/drawing/2014/main" id="{61AA5DEC-9C03-4083-814B-8423A9CDE5FE}"/>
              </a:ext>
            </a:extLst>
          </p:cNvPr>
          <p:cNvSpPr/>
          <p:nvPr/>
        </p:nvSpPr>
        <p:spPr>
          <a:xfrm>
            <a:off x="7707793" y="279952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Flowchart: Multidocument 35">
            <a:extLst>
              <a:ext uri="{FF2B5EF4-FFF2-40B4-BE49-F238E27FC236}">
                <a16:creationId xmlns:a16="http://schemas.microsoft.com/office/drawing/2014/main" id="{1A5B70E5-1F7C-421F-957E-4B14A19F4714}"/>
              </a:ext>
            </a:extLst>
          </p:cNvPr>
          <p:cNvSpPr/>
          <p:nvPr/>
        </p:nvSpPr>
        <p:spPr>
          <a:xfrm>
            <a:off x="8294014" y="282336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Flowchart: Multidocument 36">
            <a:extLst>
              <a:ext uri="{FF2B5EF4-FFF2-40B4-BE49-F238E27FC236}">
                <a16:creationId xmlns:a16="http://schemas.microsoft.com/office/drawing/2014/main" id="{69A2FA97-4634-4EF3-ABC8-51D4A2A5FE0E}"/>
              </a:ext>
            </a:extLst>
          </p:cNvPr>
          <p:cNvSpPr/>
          <p:nvPr/>
        </p:nvSpPr>
        <p:spPr>
          <a:xfrm>
            <a:off x="8601386" y="281375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Flowchart: Multidocument 37">
            <a:extLst>
              <a:ext uri="{FF2B5EF4-FFF2-40B4-BE49-F238E27FC236}">
                <a16:creationId xmlns:a16="http://schemas.microsoft.com/office/drawing/2014/main" id="{65190824-2F35-4645-AC5D-329EE7C8966E}"/>
              </a:ext>
            </a:extLst>
          </p:cNvPr>
          <p:cNvSpPr/>
          <p:nvPr/>
        </p:nvSpPr>
        <p:spPr>
          <a:xfrm>
            <a:off x="8906291" y="281728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TextBox 38">
            <a:extLst>
              <a:ext uri="{FF2B5EF4-FFF2-40B4-BE49-F238E27FC236}">
                <a16:creationId xmlns:a16="http://schemas.microsoft.com/office/drawing/2014/main" id="{0B0D68EA-3FA3-4F99-B2B9-DBDF30B36C68}"/>
              </a:ext>
            </a:extLst>
          </p:cNvPr>
          <p:cNvSpPr txBox="1"/>
          <p:nvPr/>
        </p:nvSpPr>
        <p:spPr>
          <a:xfrm>
            <a:off x="6084472" y="4436628"/>
            <a:ext cx="5294740" cy="646331"/>
          </a:xfrm>
          <a:prstGeom prst="rect">
            <a:avLst/>
          </a:prstGeom>
          <a:noFill/>
        </p:spPr>
        <p:txBody>
          <a:bodyPr wrap="square" rtlCol="0">
            <a:spAutoFit/>
          </a:bodyPr>
          <a:lstStyle/>
          <a:p>
            <a:pPr algn="ctr"/>
            <a:r>
              <a:rPr lang="en-US" b="1" dirty="0"/>
              <a:t>Key-value object store hosts specialized knowledge models for categories (flowers, birds, dogs, trees…)</a:t>
            </a:r>
          </a:p>
        </p:txBody>
      </p:sp>
      <p:sp>
        <p:nvSpPr>
          <p:cNvPr id="40" name="Freeform: Shape 39">
            <a:extLst>
              <a:ext uri="{FF2B5EF4-FFF2-40B4-BE49-F238E27FC236}">
                <a16:creationId xmlns:a16="http://schemas.microsoft.com/office/drawing/2014/main" id="{42AAAD24-FBF0-4F1E-A3FF-F2033E84834A}"/>
              </a:ext>
            </a:extLst>
          </p:cNvPr>
          <p:cNvSpPr/>
          <p:nvPr/>
        </p:nvSpPr>
        <p:spPr>
          <a:xfrm>
            <a:off x="4186989" y="1954727"/>
            <a:ext cx="3128211" cy="1385239"/>
          </a:xfrm>
          <a:custGeom>
            <a:avLst/>
            <a:gdLst>
              <a:gd name="connsiteX0" fmla="*/ 0 w 3128211"/>
              <a:gd name="connsiteY0" fmla="*/ 1385239 h 1385239"/>
              <a:gd name="connsiteX1" fmla="*/ 1973179 w 3128211"/>
              <a:gd name="connsiteY1" fmla="*/ 18452 h 1385239"/>
              <a:gd name="connsiteX2" fmla="*/ 3128211 w 3128211"/>
              <a:gd name="connsiteY2" fmla="*/ 721096 h 1385239"/>
            </a:gdLst>
            <a:ahLst/>
            <a:cxnLst>
              <a:cxn ang="0">
                <a:pos x="connsiteX0" y="connsiteY0"/>
              </a:cxn>
              <a:cxn ang="0">
                <a:pos x="connsiteX1" y="connsiteY1"/>
              </a:cxn>
              <a:cxn ang="0">
                <a:pos x="connsiteX2" y="connsiteY2"/>
              </a:cxn>
            </a:cxnLst>
            <a:rect l="l" t="t" r="r" b="b"/>
            <a:pathLst>
              <a:path w="3128211" h="1385239">
                <a:moveTo>
                  <a:pt x="0" y="1385239"/>
                </a:moveTo>
                <a:cubicBezTo>
                  <a:pt x="725905" y="757190"/>
                  <a:pt x="1451811" y="129142"/>
                  <a:pt x="1973179" y="18452"/>
                </a:cubicBezTo>
                <a:cubicBezTo>
                  <a:pt x="2494547" y="-92238"/>
                  <a:pt x="2811379" y="314429"/>
                  <a:pt x="3128211" y="721096"/>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Freeform: Shape 40">
            <a:extLst>
              <a:ext uri="{FF2B5EF4-FFF2-40B4-BE49-F238E27FC236}">
                <a16:creationId xmlns:a16="http://schemas.microsoft.com/office/drawing/2014/main" id="{46F3535C-0E12-44E6-A1BF-F2A0D7665464}"/>
              </a:ext>
            </a:extLst>
          </p:cNvPr>
          <p:cNvSpPr/>
          <p:nvPr/>
        </p:nvSpPr>
        <p:spPr>
          <a:xfrm>
            <a:off x="4175875" y="1963178"/>
            <a:ext cx="4720129" cy="1385239"/>
          </a:xfrm>
          <a:custGeom>
            <a:avLst/>
            <a:gdLst>
              <a:gd name="connsiteX0" fmla="*/ 0 w 3128211"/>
              <a:gd name="connsiteY0" fmla="*/ 1385239 h 1385239"/>
              <a:gd name="connsiteX1" fmla="*/ 1973179 w 3128211"/>
              <a:gd name="connsiteY1" fmla="*/ 18452 h 1385239"/>
              <a:gd name="connsiteX2" fmla="*/ 3128211 w 3128211"/>
              <a:gd name="connsiteY2" fmla="*/ 721096 h 1385239"/>
            </a:gdLst>
            <a:ahLst/>
            <a:cxnLst>
              <a:cxn ang="0">
                <a:pos x="connsiteX0" y="connsiteY0"/>
              </a:cxn>
              <a:cxn ang="0">
                <a:pos x="connsiteX1" y="connsiteY1"/>
              </a:cxn>
              <a:cxn ang="0">
                <a:pos x="connsiteX2" y="connsiteY2"/>
              </a:cxn>
            </a:cxnLst>
            <a:rect l="l" t="t" r="r" b="b"/>
            <a:pathLst>
              <a:path w="3128211" h="1385239">
                <a:moveTo>
                  <a:pt x="0" y="1385239"/>
                </a:moveTo>
                <a:cubicBezTo>
                  <a:pt x="725905" y="757190"/>
                  <a:pt x="1451811" y="129142"/>
                  <a:pt x="1973179" y="18452"/>
                </a:cubicBezTo>
                <a:cubicBezTo>
                  <a:pt x="2494547" y="-92238"/>
                  <a:pt x="2811379" y="314429"/>
                  <a:pt x="3128211" y="721096"/>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TextBox 41">
            <a:extLst>
              <a:ext uri="{FF2B5EF4-FFF2-40B4-BE49-F238E27FC236}">
                <a16:creationId xmlns:a16="http://schemas.microsoft.com/office/drawing/2014/main" id="{8EB14C6A-DF70-4882-881C-3BB3E328231F}"/>
              </a:ext>
            </a:extLst>
          </p:cNvPr>
          <p:cNvSpPr txBox="1"/>
          <p:nvPr/>
        </p:nvSpPr>
        <p:spPr>
          <a:xfrm>
            <a:off x="4186988" y="2870316"/>
            <a:ext cx="1769465" cy="646331"/>
          </a:xfrm>
          <a:prstGeom prst="rect">
            <a:avLst/>
          </a:prstGeom>
          <a:noFill/>
        </p:spPr>
        <p:txBody>
          <a:bodyPr wrap="square" rtlCol="0">
            <a:spAutoFit/>
          </a:bodyPr>
          <a:lstStyle/>
          <a:p>
            <a:r>
              <a:rPr lang="en-US" dirty="0"/>
              <a:t>Flower p=.85</a:t>
            </a:r>
            <a:br>
              <a:rPr lang="en-US" dirty="0"/>
            </a:br>
            <a:r>
              <a:rPr lang="en-US" dirty="0"/>
              <a:t>Vegetable p=.6</a:t>
            </a:r>
          </a:p>
        </p:txBody>
      </p:sp>
      <p:sp>
        <p:nvSpPr>
          <p:cNvPr id="43" name="TextBox 42">
            <a:extLst>
              <a:ext uri="{FF2B5EF4-FFF2-40B4-BE49-F238E27FC236}">
                <a16:creationId xmlns:a16="http://schemas.microsoft.com/office/drawing/2014/main" id="{93D5309B-5655-4F96-8810-80E916CBC8E1}"/>
              </a:ext>
            </a:extLst>
          </p:cNvPr>
          <p:cNvSpPr txBox="1"/>
          <p:nvPr/>
        </p:nvSpPr>
        <p:spPr>
          <a:xfrm>
            <a:off x="5211833" y="1941517"/>
            <a:ext cx="884168" cy="369332"/>
          </a:xfrm>
          <a:prstGeom prst="rect">
            <a:avLst/>
          </a:prstGeom>
          <a:solidFill>
            <a:srgbClr val="FFFF00"/>
          </a:solidFill>
        </p:spPr>
        <p:txBody>
          <a:bodyPr wrap="square" rtlCol="0">
            <a:spAutoFit/>
          </a:bodyPr>
          <a:lstStyle/>
          <a:p>
            <a:r>
              <a:rPr lang="en-US" dirty="0"/>
              <a:t>Flowers</a:t>
            </a:r>
          </a:p>
        </p:txBody>
      </p:sp>
      <p:sp>
        <p:nvSpPr>
          <p:cNvPr id="44" name="TextBox 43">
            <a:extLst>
              <a:ext uri="{FF2B5EF4-FFF2-40B4-BE49-F238E27FC236}">
                <a16:creationId xmlns:a16="http://schemas.microsoft.com/office/drawing/2014/main" id="{A89725EB-0948-4C5D-B96F-96F6168417E5}"/>
              </a:ext>
            </a:extLst>
          </p:cNvPr>
          <p:cNvSpPr txBox="1"/>
          <p:nvPr/>
        </p:nvSpPr>
        <p:spPr>
          <a:xfrm>
            <a:off x="6930745" y="1737118"/>
            <a:ext cx="1405649" cy="369332"/>
          </a:xfrm>
          <a:prstGeom prst="rect">
            <a:avLst/>
          </a:prstGeom>
          <a:solidFill>
            <a:srgbClr val="FFFF00"/>
          </a:solidFill>
        </p:spPr>
        <p:txBody>
          <a:bodyPr wrap="square" rtlCol="0">
            <a:spAutoFit/>
          </a:bodyPr>
          <a:lstStyle/>
          <a:p>
            <a:r>
              <a:rPr lang="en-US" dirty="0"/>
              <a:t>Vegetables</a:t>
            </a:r>
          </a:p>
        </p:txBody>
      </p:sp>
      <p:sp>
        <p:nvSpPr>
          <p:cNvPr id="45" name="Freeform: Shape 44">
            <a:extLst>
              <a:ext uri="{FF2B5EF4-FFF2-40B4-BE49-F238E27FC236}">
                <a16:creationId xmlns:a16="http://schemas.microsoft.com/office/drawing/2014/main" id="{186A949F-C6D5-47B8-AA62-6DC818FC25C8}"/>
              </a:ext>
            </a:extLst>
          </p:cNvPr>
          <p:cNvSpPr/>
          <p:nvPr/>
        </p:nvSpPr>
        <p:spPr>
          <a:xfrm>
            <a:off x="4292260" y="2945330"/>
            <a:ext cx="3273668" cy="613213"/>
          </a:xfrm>
          <a:custGeom>
            <a:avLst/>
            <a:gdLst>
              <a:gd name="connsiteX0" fmla="*/ 2233061 w 2376552"/>
              <a:gd name="connsiteY0" fmla="*/ 0 h 962506"/>
              <a:gd name="connsiteX1" fmla="*/ 2136808 w 2376552"/>
              <a:gd name="connsiteY1" fmla="*/ 837397 h 962506"/>
              <a:gd name="connsiteX2" fmla="*/ 0 w 2376552"/>
              <a:gd name="connsiteY2" fmla="*/ 943275 h 962506"/>
            </a:gdLst>
            <a:ahLst/>
            <a:cxnLst>
              <a:cxn ang="0">
                <a:pos x="connsiteX0" y="connsiteY0"/>
              </a:cxn>
              <a:cxn ang="0">
                <a:pos x="connsiteX1" y="connsiteY1"/>
              </a:cxn>
              <a:cxn ang="0">
                <a:pos x="connsiteX2" y="connsiteY2"/>
              </a:cxn>
            </a:cxnLst>
            <a:rect l="l" t="t" r="r" b="b"/>
            <a:pathLst>
              <a:path w="2376552" h="962506">
                <a:moveTo>
                  <a:pt x="2233061" y="0"/>
                </a:moveTo>
                <a:cubicBezTo>
                  <a:pt x="2371023" y="340092"/>
                  <a:pt x="2508985" y="680185"/>
                  <a:pt x="2136808" y="837397"/>
                </a:cubicBezTo>
                <a:cubicBezTo>
                  <a:pt x="1764631" y="994609"/>
                  <a:pt x="882315" y="968942"/>
                  <a:pt x="0" y="943275"/>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reeform: Shape 45">
            <a:extLst>
              <a:ext uri="{FF2B5EF4-FFF2-40B4-BE49-F238E27FC236}">
                <a16:creationId xmlns:a16="http://schemas.microsoft.com/office/drawing/2014/main" id="{0A1B4FFB-F94A-4438-81F0-EEAFFF66812F}"/>
              </a:ext>
            </a:extLst>
          </p:cNvPr>
          <p:cNvSpPr/>
          <p:nvPr/>
        </p:nvSpPr>
        <p:spPr>
          <a:xfrm>
            <a:off x="6668459" y="2990639"/>
            <a:ext cx="2456767" cy="1092329"/>
          </a:xfrm>
          <a:custGeom>
            <a:avLst/>
            <a:gdLst>
              <a:gd name="connsiteX0" fmla="*/ 2233061 w 2376552"/>
              <a:gd name="connsiteY0" fmla="*/ 0 h 962506"/>
              <a:gd name="connsiteX1" fmla="*/ 2136808 w 2376552"/>
              <a:gd name="connsiteY1" fmla="*/ 837397 h 962506"/>
              <a:gd name="connsiteX2" fmla="*/ 0 w 2376552"/>
              <a:gd name="connsiteY2" fmla="*/ 943275 h 962506"/>
            </a:gdLst>
            <a:ahLst/>
            <a:cxnLst>
              <a:cxn ang="0">
                <a:pos x="connsiteX0" y="connsiteY0"/>
              </a:cxn>
              <a:cxn ang="0">
                <a:pos x="connsiteX1" y="connsiteY1"/>
              </a:cxn>
              <a:cxn ang="0">
                <a:pos x="connsiteX2" y="connsiteY2"/>
              </a:cxn>
            </a:cxnLst>
            <a:rect l="l" t="t" r="r" b="b"/>
            <a:pathLst>
              <a:path w="2376552" h="962506">
                <a:moveTo>
                  <a:pt x="2233061" y="0"/>
                </a:moveTo>
                <a:cubicBezTo>
                  <a:pt x="2371023" y="340092"/>
                  <a:pt x="2508985" y="680185"/>
                  <a:pt x="2136808" y="837397"/>
                </a:cubicBezTo>
                <a:cubicBezTo>
                  <a:pt x="1764631" y="994609"/>
                  <a:pt x="882315" y="968942"/>
                  <a:pt x="0" y="943275"/>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TextBox 46">
            <a:extLst>
              <a:ext uri="{FF2B5EF4-FFF2-40B4-BE49-F238E27FC236}">
                <a16:creationId xmlns:a16="http://schemas.microsoft.com/office/drawing/2014/main" id="{4DB36793-4762-4658-BE1B-5255DD967B04}"/>
              </a:ext>
            </a:extLst>
          </p:cNvPr>
          <p:cNvSpPr txBox="1"/>
          <p:nvPr/>
        </p:nvSpPr>
        <p:spPr>
          <a:xfrm>
            <a:off x="6455662" y="3364462"/>
            <a:ext cx="1775985" cy="369332"/>
          </a:xfrm>
          <a:prstGeom prst="rect">
            <a:avLst/>
          </a:prstGeom>
          <a:solidFill>
            <a:srgbClr val="FFFF00"/>
          </a:solidFill>
        </p:spPr>
        <p:txBody>
          <a:bodyPr wrap="square" rtlCol="0">
            <a:spAutoFit/>
          </a:bodyPr>
          <a:lstStyle/>
          <a:p>
            <a:r>
              <a:rPr lang="en-US" dirty="0"/>
              <a:t>Sunflower p=.97</a:t>
            </a:r>
          </a:p>
        </p:txBody>
      </p:sp>
      <p:sp>
        <p:nvSpPr>
          <p:cNvPr id="48" name="TextBox 47">
            <a:extLst>
              <a:ext uri="{FF2B5EF4-FFF2-40B4-BE49-F238E27FC236}">
                <a16:creationId xmlns:a16="http://schemas.microsoft.com/office/drawing/2014/main" id="{6DBFA6D2-15E4-4D18-9B4B-D1A77A865E5F}"/>
              </a:ext>
            </a:extLst>
          </p:cNvPr>
          <p:cNvSpPr txBox="1"/>
          <p:nvPr/>
        </p:nvSpPr>
        <p:spPr>
          <a:xfrm>
            <a:off x="8371265" y="3637145"/>
            <a:ext cx="2373126" cy="369332"/>
          </a:xfrm>
          <a:prstGeom prst="rect">
            <a:avLst/>
          </a:prstGeom>
          <a:solidFill>
            <a:srgbClr val="FFFF00"/>
          </a:solidFill>
        </p:spPr>
        <p:txBody>
          <a:bodyPr wrap="square" rtlCol="0">
            <a:spAutoFit/>
          </a:bodyPr>
          <a:lstStyle/>
          <a:p>
            <a:r>
              <a:rPr lang="en-US" dirty="0"/>
              <a:t>Zucchini blossom p=.04</a:t>
            </a:r>
          </a:p>
        </p:txBody>
      </p:sp>
      <p:cxnSp>
        <p:nvCxnSpPr>
          <p:cNvPr id="51" name="Straight Arrow Connector 50">
            <a:extLst>
              <a:ext uri="{FF2B5EF4-FFF2-40B4-BE49-F238E27FC236}">
                <a16:creationId xmlns:a16="http://schemas.microsoft.com/office/drawing/2014/main" id="{96BD4B91-91C2-4F6D-8F2D-D7D0F4DE936E}"/>
              </a:ext>
            </a:extLst>
          </p:cNvPr>
          <p:cNvCxnSpPr/>
          <p:nvPr/>
        </p:nvCxnSpPr>
        <p:spPr>
          <a:xfrm flipH="1">
            <a:off x="2300438" y="3637145"/>
            <a:ext cx="1482290" cy="27069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52" name="TextBox 51">
            <a:extLst>
              <a:ext uri="{FF2B5EF4-FFF2-40B4-BE49-F238E27FC236}">
                <a16:creationId xmlns:a16="http://schemas.microsoft.com/office/drawing/2014/main" id="{8AF813A8-DEEA-4036-9CAC-50CAE5D87719}"/>
              </a:ext>
            </a:extLst>
          </p:cNvPr>
          <p:cNvSpPr txBox="1"/>
          <p:nvPr/>
        </p:nvSpPr>
        <p:spPr>
          <a:xfrm>
            <a:off x="2347540" y="3931316"/>
            <a:ext cx="1113010" cy="369332"/>
          </a:xfrm>
          <a:prstGeom prst="rect">
            <a:avLst/>
          </a:prstGeom>
          <a:solidFill>
            <a:srgbClr val="FFFF00"/>
          </a:solidFill>
        </p:spPr>
        <p:txBody>
          <a:bodyPr wrap="square" rtlCol="0">
            <a:spAutoFit/>
          </a:bodyPr>
          <a:lstStyle/>
          <a:p>
            <a:r>
              <a:rPr lang="en-US" dirty="0"/>
              <a:t>Sunflower</a:t>
            </a:r>
          </a:p>
        </p:txBody>
      </p:sp>
      <p:sp>
        <p:nvSpPr>
          <p:cNvPr id="59" name="TextBox 58">
            <a:extLst>
              <a:ext uri="{FF2B5EF4-FFF2-40B4-BE49-F238E27FC236}">
                <a16:creationId xmlns:a16="http://schemas.microsoft.com/office/drawing/2014/main" id="{E68020B4-0275-40F2-B739-860790D42618}"/>
              </a:ext>
            </a:extLst>
          </p:cNvPr>
          <p:cNvSpPr txBox="1"/>
          <p:nvPr/>
        </p:nvSpPr>
        <p:spPr>
          <a:xfrm>
            <a:off x="5503399" y="5823034"/>
            <a:ext cx="4083790" cy="523220"/>
          </a:xfrm>
          <a:prstGeom prst="rect">
            <a:avLst/>
          </a:prstGeom>
          <a:noFill/>
        </p:spPr>
        <p:txBody>
          <a:bodyPr wrap="square" rtlCol="0">
            <a:spAutoFit/>
          </a:bodyPr>
          <a:lstStyle/>
          <a:p>
            <a:r>
              <a:rPr lang="en-US" sz="2800" b="1" dirty="0">
                <a:solidFill>
                  <a:srgbClr val="C00000"/>
                </a:solidFill>
              </a:rPr>
              <a:t>IoT Cloud Infrastructure</a:t>
            </a:r>
          </a:p>
        </p:txBody>
      </p:sp>
      <p:sp>
        <p:nvSpPr>
          <p:cNvPr id="60" name="TextBox 59">
            <a:extLst>
              <a:ext uri="{FF2B5EF4-FFF2-40B4-BE49-F238E27FC236}">
                <a16:creationId xmlns:a16="http://schemas.microsoft.com/office/drawing/2014/main" id="{16621C40-B3B1-469A-808F-4D10DCC1A99A}"/>
              </a:ext>
            </a:extLst>
          </p:cNvPr>
          <p:cNvSpPr txBox="1"/>
          <p:nvPr/>
        </p:nvSpPr>
        <p:spPr>
          <a:xfrm>
            <a:off x="3998542" y="3510006"/>
            <a:ext cx="2582678" cy="369332"/>
          </a:xfrm>
          <a:prstGeom prst="rect">
            <a:avLst/>
          </a:prstGeom>
          <a:noFill/>
        </p:spPr>
        <p:txBody>
          <a:bodyPr wrap="square" rtlCol="0">
            <a:spAutoFit/>
          </a:bodyPr>
          <a:lstStyle/>
          <a:p>
            <a:r>
              <a:rPr lang="en-US" dirty="0"/>
              <a:t>Most likely a sunflower!</a:t>
            </a:r>
          </a:p>
        </p:txBody>
      </p:sp>
      <p:sp>
        <p:nvSpPr>
          <p:cNvPr id="3" name="TextBox 2">
            <a:extLst>
              <a:ext uri="{FF2B5EF4-FFF2-40B4-BE49-F238E27FC236}">
                <a16:creationId xmlns:a16="http://schemas.microsoft.com/office/drawing/2014/main" id="{2744B75C-BCA7-42B0-B2AD-437E808B982B}"/>
              </a:ext>
            </a:extLst>
          </p:cNvPr>
          <p:cNvSpPr txBox="1"/>
          <p:nvPr/>
        </p:nvSpPr>
        <p:spPr>
          <a:xfrm>
            <a:off x="3747341" y="4958189"/>
            <a:ext cx="809837" cy="923330"/>
          </a:xfrm>
          <a:prstGeom prst="rect">
            <a:avLst/>
          </a:prstGeom>
          <a:noFill/>
        </p:spPr>
        <p:txBody>
          <a:bodyPr wrap="none" rtlCol="0">
            <a:spAutoFit/>
          </a:bodyPr>
          <a:lstStyle/>
          <a:p>
            <a:r>
              <a:rPr lang="en-US" sz="5400" b="1" dirty="0">
                <a:solidFill>
                  <a:srgbClr val="C00000"/>
                </a:solidFill>
                <a:sym typeface="Symbol" panose="05050102010706020507" pitchFamily="18" charset="2"/>
              </a:rPr>
              <a:t></a:t>
            </a:r>
            <a:r>
              <a:rPr lang="en-US" sz="5400" b="1" baseline="-25000" dirty="0">
                <a:solidFill>
                  <a:srgbClr val="C00000"/>
                </a:solidFill>
                <a:sym typeface="Symbol" panose="05050102010706020507" pitchFamily="18" charset="2"/>
              </a:rPr>
              <a:t>1</a:t>
            </a:r>
            <a:endParaRPr lang="en-US" sz="5400" b="1" dirty="0">
              <a:solidFill>
                <a:srgbClr val="C00000"/>
              </a:solidFill>
            </a:endParaRPr>
          </a:p>
        </p:txBody>
      </p:sp>
      <p:sp>
        <p:nvSpPr>
          <p:cNvPr id="61" name="TextBox 60">
            <a:extLst>
              <a:ext uri="{FF2B5EF4-FFF2-40B4-BE49-F238E27FC236}">
                <a16:creationId xmlns:a16="http://schemas.microsoft.com/office/drawing/2014/main" id="{1D351DF4-1F62-4F97-AC1B-BDF7099C172B}"/>
              </a:ext>
            </a:extLst>
          </p:cNvPr>
          <p:cNvSpPr txBox="1"/>
          <p:nvPr/>
        </p:nvSpPr>
        <p:spPr>
          <a:xfrm>
            <a:off x="7966346" y="4952655"/>
            <a:ext cx="809837" cy="923330"/>
          </a:xfrm>
          <a:prstGeom prst="rect">
            <a:avLst/>
          </a:prstGeom>
          <a:noFill/>
        </p:spPr>
        <p:txBody>
          <a:bodyPr wrap="none" rtlCol="0">
            <a:spAutoFit/>
          </a:bodyPr>
          <a:lstStyle/>
          <a:p>
            <a:r>
              <a:rPr lang="en-US" sz="5400" b="1" dirty="0">
                <a:solidFill>
                  <a:srgbClr val="C00000"/>
                </a:solidFill>
                <a:sym typeface="Symbol" panose="05050102010706020507" pitchFamily="18" charset="2"/>
              </a:rPr>
              <a:t></a:t>
            </a:r>
            <a:r>
              <a:rPr lang="en-US" sz="5400" b="1" baseline="-25000" dirty="0">
                <a:solidFill>
                  <a:srgbClr val="C00000"/>
                </a:solidFill>
                <a:sym typeface="Symbol" panose="05050102010706020507" pitchFamily="18" charset="2"/>
              </a:rPr>
              <a:t>2</a:t>
            </a:r>
            <a:endParaRPr lang="en-US" sz="5400" b="1" dirty="0">
              <a:solidFill>
                <a:srgbClr val="C00000"/>
              </a:solidFill>
            </a:endParaRPr>
          </a:p>
        </p:txBody>
      </p:sp>
    </p:spTree>
    <p:custDataLst>
      <p:tags r:id="rId1"/>
    </p:custDataLst>
    <p:extLst>
      <p:ext uri="{BB962C8B-B14F-4D97-AF65-F5344CB8AC3E}">
        <p14:creationId xmlns:p14="http://schemas.microsoft.com/office/powerpoint/2010/main" val="1469546528"/>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randombar(horizontal)">
                                      <p:cBhvr>
                                        <p:cTn id="10" dur="500"/>
                                        <p:tgtEl>
                                          <p:spTgt spid="8"/>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randombar(horizontal)">
                                      <p:cBhvr>
                                        <p:cTn id="13" dur="500"/>
                                        <p:tgtEl>
                                          <p:spTgt spid="9"/>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10"/>
                                        </p:tgtEl>
                                        <p:attrNameLst>
                                          <p:attrName>style.visibility</p:attrName>
                                        </p:attrNameLst>
                                      </p:cBhvr>
                                      <p:to>
                                        <p:strVal val="visible"/>
                                      </p:to>
                                    </p:set>
                                    <p:animEffect transition="in" filter="randombar(horizontal)">
                                      <p:cBhvr>
                                        <p:cTn id="16" dur="500"/>
                                        <p:tgtEl>
                                          <p:spTgt spid="10"/>
                                        </p:tgtEl>
                                      </p:cBhvr>
                                    </p:animEffect>
                                  </p:childTnLst>
                                </p:cTn>
                              </p:par>
                              <p:par>
                                <p:cTn id="17" presetID="14" presetClass="entr" presetSubtype="10" fill="hold" grpId="0" nodeType="withEffect">
                                  <p:stCondLst>
                                    <p:cond delay="0"/>
                                  </p:stCondLst>
                                  <p:childTnLst>
                                    <p:set>
                                      <p:cBhvr>
                                        <p:cTn id="18" dur="1" fill="hold">
                                          <p:stCondLst>
                                            <p:cond delay="0"/>
                                          </p:stCondLst>
                                        </p:cTn>
                                        <p:tgtEl>
                                          <p:spTgt spid="11"/>
                                        </p:tgtEl>
                                        <p:attrNameLst>
                                          <p:attrName>style.visibility</p:attrName>
                                        </p:attrNameLst>
                                      </p:cBhvr>
                                      <p:to>
                                        <p:strVal val="visible"/>
                                      </p:to>
                                    </p:set>
                                    <p:animEffect transition="in" filter="randombar(horizontal)">
                                      <p:cBhvr>
                                        <p:cTn id="19" dur="500"/>
                                        <p:tgtEl>
                                          <p:spTgt spid="11"/>
                                        </p:tgtEl>
                                      </p:cBhvr>
                                    </p:animEffect>
                                  </p:childTnLst>
                                </p:cTn>
                              </p:par>
                              <p:par>
                                <p:cTn id="20" presetID="14" presetClass="entr" presetSubtype="10" fill="hold" grpId="0" nodeType="withEffect">
                                  <p:stCondLst>
                                    <p:cond delay="0"/>
                                  </p:stCondLst>
                                  <p:childTnLst>
                                    <p:set>
                                      <p:cBhvr>
                                        <p:cTn id="21" dur="1" fill="hold">
                                          <p:stCondLst>
                                            <p:cond delay="0"/>
                                          </p:stCondLst>
                                        </p:cTn>
                                        <p:tgtEl>
                                          <p:spTgt spid="39"/>
                                        </p:tgtEl>
                                        <p:attrNameLst>
                                          <p:attrName>style.visibility</p:attrName>
                                        </p:attrNameLst>
                                      </p:cBhvr>
                                      <p:to>
                                        <p:strVal val="visible"/>
                                      </p:to>
                                    </p:set>
                                    <p:animEffect transition="in" filter="randombar(horizontal)">
                                      <p:cBhvr>
                                        <p:cTn id="22" dur="500"/>
                                        <p:tgtEl>
                                          <p:spTgt spid="39"/>
                                        </p:tgtEl>
                                      </p:cBhvr>
                                    </p:animEffect>
                                  </p:childTnLst>
                                </p:cTn>
                              </p:par>
                              <p:par>
                                <p:cTn id="23" presetID="14" presetClass="entr" presetSubtype="10" fill="hold" grpId="0" nodeType="withEffect">
                                  <p:stCondLst>
                                    <p:cond delay="0"/>
                                  </p:stCondLst>
                                  <p:childTnLst>
                                    <p:set>
                                      <p:cBhvr>
                                        <p:cTn id="24" dur="1" fill="hold">
                                          <p:stCondLst>
                                            <p:cond delay="0"/>
                                          </p:stCondLst>
                                        </p:cTn>
                                        <p:tgtEl>
                                          <p:spTgt spid="14"/>
                                        </p:tgtEl>
                                        <p:attrNameLst>
                                          <p:attrName>style.visibility</p:attrName>
                                        </p:attrNameLst>
                                      </p:cBhvr>
                                      <p:to>
                                        <p:strVal val="visible"/>
                                      </p:to>
                                    </p:set>
                                    <p:animEffect transition="in" filter="randombar(horizontal)">
                                      <p:cBhvr>
                                        <p:cTn id="25" dur="500"/>
                                        <p:tgtEl>
                                          <p:spTgt spid="14"/>
                                        </p:tgtEl>
                                      </p:cBhvr>
                                    </p:animEffect>
                                  </p:childTnLst>
                                </p:cTn>
                              </p:par>
                              <p:par>
                                <p:cTn id="26" presetID="14" presetClass="entr" presetSubtype="10" fill="hold" grpId="0" nodeType="withEffect">
                                  <p:stCondLst>
                                    <p:cond delay="0"/>
                                  </p:stCondLst>
                                  <p:childTnLst>
                                    <p:set>
                                      <p:cBhvr>
                                        <p:cTn id="27" dur="1" fill="hold">
                                          <p:stCondLst>
                                            <p:cond delay="0"/>
                                          </p:stCondLst>
                                        </p:cTn>
                                        <p:tgtEl>
                                          <p:spTgt spid="15"/>
                                        </p:tgtEl>
                                        <p:attrNameLst>
                                          <p:attrName>style.visibility</p:attrName>
                                        </p:attrNameLst>
                                      </p:cBhvr>
                                      <p:to>
                                        <p:strVal val="visible"/>
                                      </p:to>
                                    </p:set>
                                    <p:animEffect transition="in" filter="randombar(horizontal)">
                                      <p:cBhvr>
                                        <p:cTn id="28" dur="500"/>
                                        <p:tgtEl>
                                          <p:spTgt spid="15"/>
                                        </p:tgtEl>
                                      </p:cBhvr>
                                    </p:animEffect>
                                  </p:childTnLst>
                                </p:cTn>
                              </p:par>
                              <p:par>
                                <p:cTn id="29" presetID="14" presetClass="entr" presetSubtype="10" fill="hold" grpId="0" nodeType="withEffect">
                                  <p:stCondLst>
                                    <p:cond delay="0"/>
                                  </p:stCondLst>
                                  <p:childTnLst>
                                    <p:set>
                                      <p:cBhvr>
                                        <p:cTn id="30" dur="1" fill="hold">
                                          <p:stCondLst>
                                            <p:cond delay="0"/>
                                          </p:stCondLst>
                                        </p:cTn>
                                        <p:tgtEl>
                                          <p:spTgt spid="16"/>
                                        </p:tgtEl>
                                        <p:attrNameLst>
                                          <p:attrName>style.visibility</p:attrName>
                                        </p:attrNameLst>
                                      </p:cBhvr>
                                      <p:to>
                                        <p:strVal val="visible"/>
                                      </p:to>
                                    </p:set>
                                    <p:animEffect transition="in" filter="randombar(horizontal)">
                                      <p:cBhvr>
                                        <p:cTn id="31" dur="500"/>
                                        <p:tgtEl>
                                          <p:spTgt spid="16"/>
                                        </p:tgtEl>
                                      </p:cBhvr>
                                    </p:animEffect>
                                  </p:childTnLst>
                                </p:cTn>
                              </p:par>
                              <p:par>
                                <p:cTn id="32" presetID="14" presetClass="entr" presetSubtype="10" fill="hold" grpId="0" nodeType="withEffect">
                                  <p:stCondLst>
                                    <p:cond delay="0"/>
                                  </p:stCondLst>
                                  <p:childTnLst>
                                    <p:set>
                                      <p:cBhvr>
                                        <p:cTn id="33" dur="1" fill="hold">
                                          <p:stCondLst>
                                            <p:cond delay="0"/>
                                          </p:stCondLst>
                                        </p:cTn>
                                        <p:tgtEl>
                                          <p:spTgt spid="17"/>
                                        </p:tgtEl>
                                        <p:attrNameLst>
                                          <p:attrName>style.visibility</p:attrName>
                                        </p:attrNameLst>
                                      </p:cBhvr>
                                      <p:to>
                                        <p:strVal val="visible"/>
                                      </p:to>
                                    </p:set>
                                    <p:animEffect transition="in" filter="randombar(horizontal)">
                                      <p:cBhvr>
                                        <p:cTn id="34" dur="500"/>
                                        <p:tgtEl>
                                          <p:spTgt spid="17"/>
                                        </p:tgtEl>
                                      </p:cBhvr>
                                    </p:animEffect>
                                  </p:childTnLst>
                                </p:cTn>
                              </p:par>
                              <p:par>
                                <p:cTn id="35" presetID="14" presetClass="entr" presetSubtype="10" fill="hold" grpId="0" nodeType="withEffect">
                                  <p:stCondLst>
                                    <p:cond delay="0"/>
                                  </p:stCondLst>
                                  <p:childTnLst>
                                    <p:set>
                                      <p:cBhvr>
                                        <p:cTn id="36" dur="1" fill="hold">
                                          <p:stCondLst>
                                            <p:cond delay="0"/>
                                          </p:stCondLst>
                                        </p:cTn>
                                        <p:tgtEl>
                                          <p:spTgt spid="18"/>
                                        </p:tgtEl>
                                        <p:attrNameLst>
                                          <p:attrName>style.visibility</p:attrName>
                                        </p:attrNameLst>
                                      </p:cBhvr>
                                      <p:to>
                                        <p:strVal val="visible"/>
                                      </p:to>
                                    </p:set>
                                    <p:animEffect transition="in" filter="randombar(horizontal)">
                                      <p:cBhvr>
                                        <p:cTn id="37" dur="500"/>
                                        <p:tgtEl>
                                          <p:spTgt spid="18"/>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19"/>
                                        </p:tgtEl>
                                        <p:attrNameLst>
                                          <p:attrName>style.visibility</p:attrName>
                                        </p:attrNameLst>
                                      </p:cBhvr>
                                      <p:to>
                                        <p:strVal val="visible"/>
                                      </p:to>
                                    </p:set>
                                    <p:animEffect transition="in" filter="randombar(horizontal)">
                                      <p:cBhvr>
                                        <p:cTn id="40" dur="500"/>
                                        <p:tgtEl>
                                          <p:spTgt spid="19"/>
                                        </p:tgtEl>
                                      </p:cBhvr>
                                    </p:animEffect>
                                  </p:childTnLst>
                                </p:cTn>
                              </p:par>
                              <p:par>
                                <p:cTn id="41" presetID="14" presetClass="entr" presetSubtype="10" fill="hold" grpId="0" nodeType="withEffect">
                                  <p:stCondLst>
                                    <p:cond delay="0"/>
                                  </p:stCondLst>
                                  <p:childTnLst>
                                    <p:set>
                                      <p:cBhvr>
                                        <p:cTn id="42" dur="1" fill="hold">
                                          <p:stCondLst>
                                            <p:cond delay="0"/>
                                          </p:stCondLst>
                                        </p:cTn>
                                        <p:tgtEl>
                                          <p:spTgt spid="20"/>
                                        </p:tgtEl>
                                        <p:attrNameLst>
                                          <p:attrName>style.visibility</p:attrName>
                                        </p:attrNameLst>
                                      </p:cBhvr>
                                      <p:to>
                                        <p:strVal val="visible"/>
                                      </p:to>
                                    </p:set>
                                    <p:animEffect transition="in" filter="randombar(horizontal)">
                                      <p:cBhvr>
                                        <p:cTn id="43" dur="500"/>
                                        <p:tgtEl>
                                          <p:spTgt spid="20"/>
                                        </p:tgtEl>
                                      </p:cBhvr>
                                    </p:animEffect>
                                  </p:childTnLst>
                                </p:cTn>
                              </p:par>
                              <p:par>
                                <p:cTn id="44" presetID="14" presetClass="entr" presetSubtype="10" fill="hold" grpId="0" nodeType="withEffect">
                                  <p:stCondLst>
                                    <p:cond delay="0"/>
                                  </p:stCondLst>
                                  <p:childTnLst>
                                    <p:set>
                                      <p:cBhvr>
                                        <p:cTn id="45" dur="1" fill="hold">
                                          <p:stCondLst>
                                            <p:cond delay="0"/>
                                          </p:stCondLst>
                                        </p:cTn>
                                        <p:tgtEl>
                                          <p:spTgt spid="21"/>
                                        </p:tgtEl>
                                        <p:attrNameLst>
                                          <p:attrName>style.visibility</p:attrName>
                                        </p:attrNameLst>
                                      </p:cBhvr>
                                      <p:to>
                                        <p:strVal val="visible"/>
                                      </p:to>
                                    </p:set>
                                    <p:animEffect transition="in" filter="randombar(horizontal)">
                                      <p:cBhvr>
                                        <p:cTn id="46" dur="500"/>
                                        <p:tgtEl>
                                          <p:spTgt spid="21"/>
                                        </p:tgtEl>
                                      </p:cBhvr>
                                    </p:animEffect>
                                  </p:childTnLst>
                                </p:cTn>
                              </p:par>
                              <p:par>
                                <p:cTn id="47" presetID="14" presetClass="entr" presetSubtype="10" fill="hold" grpId="0" nodeType="withEffect">
                                  <p:stCondLst>
                                    <p:cond delay="0"/>
                                  </p:stCondLst>
                                  <p:childTnLst>
                                    <p:set>
                                      <p:cBhvr>
                                        <p:cTn id="48" dur="1" fill="hold">
                                          <p:stCondLst>
                                            <p:cond delay="0"/>
                                          </p:stCondLst>
                                        </p:cTn>
                                        <p:tgtEl>
                                          <p:spTgt spid="23"/>
                                        </p:tgtEl>
                                        <p:attrNameLst>
                                          <p:attrName>style.visibility</p:attrName>
                                        </p:attrNameLst>
                                      </p:cBhvr>
                                      <p:to>
                                        <p:strVal val="visible"/>
                                      </p:to>
                                    </p:set>
                                    <p:animEffect transition="in" filter="randombar(horizontal)">
                                      <p:cBhvr>
                                        <p:cTn id="49" dur="500"/>
                                        <p:tgtEl>
                                          <p:spTgt spid="23"/>
                                        </p:tgtEl>
                                      </p:cBhvr>
                                    </p:animEffect>
                                  </p:childTnLst>
                                </p:cTn>
                              </p:par>
                              <p:par>
                                <p:cTn id="50" presetID="14" presetClass="entr" presetSubtype="10" fill="hold" grpId="0" nodeType="withEffect">
                                  <p:stCondLst>
                                    <p:cond delay="0"/>
                                  </p:stCondLst>
                                  <p:childTnLst>
                                    <p:set>
                                      <p:cBhvr>
                                        <p:cTn id="51" dur="1" fill="hold">
                                          <p:stCondLst>
                                            <p:cond delay="0"/>
                                          </p:stCondLst>
                                        </p:cTn>
                                        <p:tgtEl>
                                          <p:spTgt spid="24"/>
                                        </p:tgtEl>
                                        <p:attrNameLst>
                                          <p:attrName>style.visibility</p:attrName>
                                        </p:attrNameLst>
                                      </p:cBhvr>
                                      <p:to>
                                        <p:strVal val="visible"/>
                                      </p:to>
                                    </p:set>
                                    <p:animEffect transition="in" filter="randombar(horizontal)">
                                      <p:cBhvr>
                                        <p:cTn id="52" dur="500"/>
                                        <p:tgtEl>
                                          <p:spTgt spid="24"/>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25"/>
                                        </p:tgtEl>
                                        <p:attrNameLst>
                                          <p:attrName>style.visibility</p:attrName>
                                        </p:attrNameLst>
                                      </p:cBhvr>
                                      <p:to>
                                        <p:strVal val="visible"/>
                                      </p:to>
                                    </p:set>
                                    <p:animEffect transition="in" filter="randombar(horizontal)">
                                      <p:cBhvr>
                                        <p:cTn id="55" dur="500"/>
                                        <p:tgtEl>
                                          <p:spTgt spid="25"/>
                                        </p:tgtEl>
                                      </p:cBhvr>
                                    </p:animEffect>
                                  </p:childTnLst>
                                </p:cTn>
                              </p:par>
                              <p:par>
                                <p:cTn id="56" presetID="14" presetClass="entr" presetSubtype="10" fill="hold" grpId="0" nodeType="withEffect">
                                  <p:stCondLst>
                                    <p:cond delay="0"/>
                                  </p:stCondLst>
                                  <p:childTnLst>
                                    <p:set>
                                      <p:cBhvr>
                                        <p:cTn id="57" dur="1" fill="hold">
                                          <p:stCondLst>
                                            <p:cond delay="0"/>
                                          </p:stCondLst>
                                        </p:cTn>
                                        <p:tgtEl>
                                          <p:spTgt spid="26"/>
                                        </p:tgtEl>
                                        <p:attrNameLst>
                                          <p:attrName>style.visibility</p:attrName>
                                        </p:attrNameLst>
                                      </p:cBhvr>
                                      <p:to>
                                        <p:strVal val="visible"/>
                                      </p:to>
                                    </p:set>
                                    <p:animEffect transition="in" filter="randombar(horizontal)">
                                      <p:cBhvr>
                                        <p:cTn id="58" dur="500"/>
                                        <p:tgtEl>
                                          <p:spTgt spid="26"/>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27"/>
                                        </p:tgtEl>
                                        <p:attrNameLst>
                                          <p:attrName>style.visibility</p:attrName>
                                        </p:attrNameLst>
                                      </p:cBhvr>
                                      <p:to>
                                        <p:strVal val="visible"/>
                                      </p:to>
                                    </p:set>
                                    <p:animEffect transition="in" filter="randombar(horizontal)">
                                      <p:cBhvr>
                                        <p:cTn id="61" dur="500"/>
                                        <p:tgtEl>
                                          <p:spTgt spid="27"/>
                                        </p:tgtEl>
                                      </p:cBhvr>
                                    </p:animEffect>
                                  </p:childTnLst>
                                </p:cTn>
                              </p:par>
                              <p:par>
                                <p:cTn id="62" presetID="14" presetClass="entr" presetSubtype="10" fill="hold" grpId="0" nodeType="withEffect">
                                  <p:stCondLst>
                                    <p:cond delay="0"/>
                                  </p:stCondLst>
                                  <p:childTnLst>
                                    <p:set>
                                      <p:cBhvr>
                                        <p:cTn id="63" dur="1" fill="hold">
                                          <p:stCondLst>
                                            <p:cond delay="0"/>
                                          </p:stCondLst>
                                        </p:cTn>
                                        <p:tgtEl>
                                          <p:spTgt spid="28"/>
                                        </p:tgtEl>
                                        <p:attrNameLst>
                                          <p:attrName>style.visibility</p:attrName>
                                        </p:attrNameLst>
                                      </p:cBhvr>
                                      <p:to>
                                        <p:strVal val="visible"/>
                                      </p:to>
                                    </p:set>
                                    <p:animEffect transition="in" filter="randombar(horizontal)">
                                      <p:cBhvr>
                                        <p:cTn id="64" dur="500"/>
                                        <p:tgtEl>
                                          <p:spTgt spid="28"/>
                                        </p:tgtEl>
                                      </p:cBhvr>
                                    </p:animEffect>
                                  </p:childTnLst>
                                </p:cTn>
                              </p:par>
                              <p:par>
                                <p:cTn id="65" presetID="14" presetClass="entr" presetSubtype="10" fill="hold" grpId="0" nodeType="withEffect">
                                  <p:stCondLst>
                                    <p:cond delay="0"/>
                                  </p:stCondLst>
                                  <p:childTnLst>
                                    <p:set>
                                      <p:cBhvr>
                                        <p:cTn id="66" dur="1" fill="hold">
                                          <p:stCondLst>
                                            <p:cond delay="0"/>
                                          </p:stCondLst>
                                        </p:cTn>
                                        <p:tgtEl>
                                          <p:spTgt spid="29"/>
                                        </p:tgtEl>
                                        <p:attrNameLst>
                                          <p:attrName>style.visibility</p:attrName>
                                        </p:attrNameLst>
                                      </p:cBhvr>
                                      <p:to>
                                        <p:strVal val="visible"/>
                                      </p:to>
                                    </p:set>
                                    <p:animEffect transition="in" filter="randombar(horizontal)">
                                      <p:cBhvr>
                                        <p:cTn id="67" dur="500"/>
                                        <p:tgtEl>
                                          <p:spTgt spid="29"/>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30"/>
                                        </p:tgtEl>
                                        <p:attrNameLst>
                                          <p:attrName>style.visibility</p:attrName>
                                        </p:attrNameLst>
                                      </p:cBhvr>
                                      <p:to>
                                        <p:strVal val="visible"/>
                                      </p:to>
                                    </p:set>
                                    <p:animEffect transition="in" filter="randombar(horizontal)">
                                      <p:cBhvr>
                                        <p:cTn id="70" dur="500"/>
                                        <p:tgtEl>
                                          <p:spTgt spid="30"/>
                                        </p:tgtEl>
                                      </p:cBhvr>
                                    </p:animEffect>
                                  </p:childTnLst>
                                </p:cTn>
                              </p:par>
                              <p:par>
                                <p:cTn id="71" presetID="14" presetClass="entr" presetSubtype="10" fill="hold" grpId="0" nodeType="withEffect">
                                  <p:stCondLst>
                                    <p:cond delay="0"/>
                                  </p:stCondLst>
                                  <p:childTnLst>
                                    <p:set>
                                      <p:cBhvr>
                                        <p:cTn id="72" dur="1" fill="hold">
                                          <p:stCondLst>
                                            <p:cond delay="0"/>
                                          </p:stCondLst>
                                        </p:cTn>
                                        <p:tgtEl>
                                          <p:spTgt spid="31"/>
                                        </p:tgtEl>
                                        <p:attrNameLst>
                                          <p:attrName>style.visibility</p:attrName>
                                        </p:attrNameLst>
                                      </p:cBhvr>
                                      <p:to>
                                        <p:strVal val="visible"/>
                                      </p:to>
                                    </p:set>
                                    <p:animEffect transition="in" filter="randombar(horizontal)">
                                      <p:cBhvr>
                                        <p:cTn id="73" dur="500"/>
                                        <p:tgtEl>
                                          <p:spTgt spid="31"/>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32"/>
                                        </p:tgtEl>
                                        <p:attrNameLst>
                                          <p:attrName>style.visibility</p:attrName>
                                        </p:attrNameLst>
                                      </p:cBhvr>
                                      <p:to>
                                        <p:strVal val="visible"/>
                                      </p:to>
                                    </p:set>
                                    <p:animEffect transition="in" filter="randombar(horizontal)">
                                      <p:cBhvr>
                                        <p:cTn id="76" dur="500"/>
                                        <p:tgtEl>
                                          <p:spTgt spid="32"/>
                                        </p:tgtEl>
                                      </p:cBhvr>
                                    </p:animEffect>
                                  </p:childTnLst>
                                </p:cTn>
                              </p:par>
                              <p:par>
                                <p:cTn id="77" presetID="14" presetClass="entr" presetSubtype="10" fill="hold" grpId="0" nodeType="withEffect">
                                  <p:stCondLst>
                                    <p:cond delay="0"/>
                                  </p:stCondLst>
                                  <p:childTnLst>
                                    <p:set>
                                      <p:cBhvr>
                                        <p:cTn id="78" dur="1" fill="hold">
                                          <p:stCondLst>
                                            <p:cond delay="0"/>
                                          </p:stCondLst>
                                        </p:cTn>
                                        <p:tgtEl>
                                          <p:spTgt spid="33"/>
                                        </p:tgtEl>
                                        <p:attrNameLst>
                                          <p:attrName>style.visibility</p:attrName>
                                        </p:attrNameLst>
                                      </p:cBhvr>
                                      <p:to>
                                        <p:strVal val="visible"/>
                                      </p:to>
                                    </p:set>
                                    <p:animEffect transition="in" filter="randombar(horizontal)">
                                      <p:cBhvr>
                                        <p:cTn id="79" dur="500"/>
                                        <p:tgtEl>
                                          <p:spTgt spid="33"/>
                                        </p:tgtEl>
                                      </p:cBhvr>
                                    </p:animEffect>
                                  </p:childTnLst>
                                </p:cTn>
                              </p:par>
                              <p:par>
                                <p:cTn id="80" presetID="14" presetClass="entr" presetSubtype="10" fill="hold" grpId="0" nodeType="withEffect">
                                  <p:stCondLst>
                                    <p:cond delay="0"/>
                                  </p:stCondLst>
                                  <p:childTnLst>
                                    <p:set>
                                      <p:cBhvr>
                                        <p:cTn id="81" dur="1" fill="hold">
                                          <p:stCondLst>
                                            <p:cond delay="0"/>
                                          </p:stCondLst>
                                        </p:cTn>
                                        <p:tgtEl>
                                          <p:spTgt spid="34"/>
                                        </p:tgtEl>
                                        <p:attrNameLst>
                                          <p:attrName>style.visibility</p:attrName>
                                        </p:attrNameLst>
                                      </p:cBhvr>
                                      <p:to>
                                        <p:strVal val="visible"/>
                                      </p:to>
                                    </p:set>
                                    <p:animEffect transition="in" filter="randombar(horizontal)">
                                      <p:cBhvr>
                                        <p:cTn id="82" dur="500"/>
                                        <p:tgtEl>
                                          <p:spTgt spid="34"/>
                                        </p:tgtEl>
                                      </p:cBhvr>
                                    </p:animEffect>
                                  </p:childTnLst>
                                </p:cTn>
                              </p:par>
                              <p:par>
                                <p:cTn id="83" presetID="14" presetClass="entr" presetSubtype="10" fill="hold" grpId="0" nodeType="withEffect">
                                  <p:stCondLst>
                                    <p:cond delay="0"/>
                                  </p:stCondLst>
                                  <p:childTnLst>
                                    <p:set>
                                      <p:cBhvr>
                                        <p:cTn id="84" dur="1" fill="hold">
                                          <p:stCondLst>
                                            <p:cond delay="0"/>
                                          </p:stCondLst>
                                        </p:cTn>
                                        <p:tgtEl>
                                          <p:spTgt spid="35"/>
                                        </p:tgtEl>
                                        <p:attrNameLst>
                                          <p:attrName>style.visibility</p:attrName>
                                        </p:attrNameLst>
                                      </p:cBhvr>
                                      <p:to>
                                        <p:strVal val="visible"/>
                                      </p:to>
                                    </p:set>
                                    <p:animEffect transition="in" filter="randombar(horizontal)">
                                      <p:cBhvr>
                                        <p:cTn id="85" dur="500"/>
                                        <p:tgtEl>
                                          <p:spTgt spid="35"/>
                                        </p:tgtEl>
                                      </p:cBhvr>
                                    </p:animEffect>
                                  </p:childTnLst>
                                </p:cTn>
                              </p:par>
                              <p:par>
                                <p:cTn id="86" presetID="14" presetClass="entr" presetSubtype="10" fill="hold" grpId="0" nodeType="withEffect">
                                  <p:stCondLst>
                                    <p:cond delay="0"/>
                                  </p:stCondLst>
                                  <p:childTnLst>
                                    <p:set>
                                      <p:cBhvr>
                                        <p:cTn id="87" dur="1" fill="hold">
                                          <p:stCondLst>
                                            <p:cond delay="0"/>
                                          </p:stCondLst>
                                        </p:cTn>
                                        <p:tgtEl>
                                          <p:spTgt spid="36"/>
                                        </p:tgtEl>
                                        <p:attrNameLst>
                                          <p:attrName>style.visibility</p:attrName>
                                        </p:attrNameLst>
                                      </p:cBhvr>
                                      <p:to>
                                        <p:strVal val="visible"/>
                                      </p:to>
                                    </p:set>
                                    <p:animEffect transition="in" filter="randombar(horizontal)">
                                      <p:cBhvr>
                                        <p:cTn id="88" dur="500"/>
                                        <p:tgtEl>
                                          <p:spTgt spid="36"/>
                                        </p:tgtEl>
                                      </p:cBhvr>
                                    </p:animEffect>
                                  </p:childTnLst>
                                </p:cTn>
                              </p:par>
                              <p:par>
                                <p:cTn id="89" presetID="14" presetClass="entr" presetSubtype="10" fill="hold" grpId="0" nodeType="withEffect">
                                  <p:stCondLst>
                                    <p:cond delay="0"/>
                                  </p:stCondLst>
                                  <p:childTnLst>
                                    <p:set>
                                      <p:cBhvr>
                                        <p:cTn id="90" dur="1" fill="hold">
                                          <p:stCondLst>
                                            <p:cond delay="0"/>
                                          </p:stCondLst>
                                        </p:cTn>
                                        <p:tgtEl>
                                          <p:spTgt spid="37"/>
                                        </p:tgtEl>
                                        <p:attrNameLst>
                                          <p:attrName>style.visibility</p:attrName>
                                        </p:attrNameLst>
                                      </p:cBhvr>
                                      <p:to>
                                        <p:strVal val="visible"/>
                                      </p:to>
                                    </p:set>
                                    <p:animEffect transition="in" filter="randombar(horizontal)">
                                      <p:cBhvr>
                                        <p:cTn id="91" dur="500"/>
                                        <p:tgtEl>
                                          <p:spTgt spid="37"/>
                                        </p:tgtEl>
                                      </p:cBhvr>
                                    </p:animEffect>
                                  </p:childTnLst>
                                </p:cTn>
                              </p:par>
                              <p:par>
                                <p:cTn id="92" presetID="14" presetClass="entr" presetSubtype="10" fill="hold" grpId="0" nodeType="withEffect">
                                  <p:stCondLst>
                                    <p:cond delay="0"/>
                                  </p:stCondLst>
                                  <p:childTnLst>
                                    <p:set>
                                      <p:cBhvr>
                                        <p:cTn id="93" dur="1" fill="hold">
                                          <p:stCondLst>
                                            <p:cond delay="0"/>
                                          </p:stCondLst>
                                        </p:cTn>
                                        <p:tgtEl>
                                          <p:spTgt spid="38"/>
                                        </p:tgtEl>
                                        <p:attrNameLst>
                                          <p:attrName>style.visibility</p:attrName>
                                        </p:attrNameLst>
                                      </p:cBhvr>
                                      <p:to>
                                        <p:strVal val="visible"/>
                                      </p:to>
                                    </p:set>
                                    <p:animEffect transition="in" filter="randombar(horizontal)">
                                      <p:cBhvr>
                                        <p:cTn id="94" dur="500"/>
                                        <p:tgtEl>
                                          <p:spTgt spid="38"/>
                                        </p:tgtEl>
                                      </p:cBhvr>
                                    </p:animEffect>
                                  </p:childTnLst>
                                </p:cTn>
                              </p:par>
                              <p:par>
                                <p:cTn id="95" presetID="14" presetClass="entr" presetSubtype="10" fill="hold" grpId="0" nodeType="withEffect">
                                  <p:stCondLst>
                                    <p:cond delay="0"/>
                                  </p:stCondLst>
                                  <p:childTnLst>
                                    <p:set>
                                      <p:cBhvr>
                                        <p:cTn id="96" dur="1" fill="hold">
                                          <p:stCondLst>
                                            <p:cond delay="0"/>
                                          </p:stCondLst>
                                        </p:cTn>
                                        <p:tgtEl>
                                          <p:spTgt spid="22"/>
                                        </p:tgtEl>
                                        <p:attrNameLst>
                                          <p:attrName>style.visibility</p:attrName>
                                        </p:attrNameLst>
                                      </p:cBhvr>
                                      <p:to>
                                        <p:strVal val="visible"/>
                                      </p:to>
                                    </p:set>
                                    <p:animEffect transition="in" filter="randombar(horizontal)">
                                      <p:cBhvr>
                                        <p:cTn id="97" dur="500"/>
                                        <p:tgtEl>
                                          <p:spTgt spid="22"/>
                                        </p:tgtEl>
                                      </p:cBhvr>
                                    </p:animEffect>
                                  </p:childTnLst>
                                </p:cTn>
                              </p:par>
                            </p:childTnLst>
                          </p:cTn>
                        </p:par>
                      </p:childTnLst>
                    </p:cTn>
                  </p:par>
                  <p:par>
                    <p:cTn id="98" fill="hold">
                      <p:stCondLst>
                        <p:cond delay="indefinite"/>
                      </p:stCondLst>
                      <p:childTnLst>
                        <p:par>
                          <p:cTn id="99" fill="hold">
                            <p:stCondLst>
                              <p:cond delay="0"/>
                            </p:stCondLst>
                            <p:childTnLst>
                              <p:par>
                                <p:cTn id="100" presetID="14" presetClass="entr" presetSubtype="10" fill="hold" nodeType="clickEffect">
                                  <p:stCondLst>
                                    <p:cond delay="0"/>
                                  </p:stCondLst>
                                  <p:childTnLst>
                                    <p:set>
                                      <p:cBhvr>
                                        <p:cTn id="101" dur="1" fill="hold">
                                          <p:stCondLst>
                                            <p:cond delay="0"/>
                                          </p:stCondLst>
                                        </p:cTn>
                                        <p:tgtEl>
                                          <p:spTgt spid="13"/>
                                        </p:tgtEl>
                                        <p:attrNameLst>
                                          <p:attrName>style.visibility</p:attrName>
                                        </p:attrNameLst>
                                      </p:cBhvr>
                                      <p:to>
                                        <p:strVal val="visible"/>
                                      </p:to>
                                    </p:set>
                                    <p:animEffect transition="in" filter="randombar(horizontal)">
                                      <p:cBhvr>
                                        <p:cTn id="102" dur="500"/>
                                        <p:tgtEl>
                                          <p:spTgt spid="13"/>
                                        </p:tgtEl>
                                      </p:cBhvr>
                                    </p:animEffect>
                                  </p:childTnLst>
                                </p:cTn>
                              </p:par>
                              <p:par>
                                <p:cTn id="103" presetID="14" presetClass="entr" presetSubtype="10" fill="hold" grpId="0" nodeType="withEffect">
                                  <p:stCondLst>
                                    <p:cond delay="0"/>
                                  </p:stCondLst>
                                  <p:childTnLst>
                                    <p:set>
                                      <p:cBhvr>
                                        <p:cTn id="104" dur="1" fill="hold">
                                          <p:stCondLst>
                                            <p:cond delay="0"/>
                                          </p:stCondLst>
                                        </p:cTn>
                                        <p:tgtEl>
                                          <p:spTgt spid="42"/>
                                        </p:tgtEl>
                                        <p:attrNameLst>
                                          <p:attrName>style.visibility</p:attrName>
                                        </p:attrNameLst>
                                      </p:cBhvr>
                                      <p:to>
                                        <p:strVal val="visible"/>
                                      </p:to>
                                    </p:set>
                                    <p:animEffect transition="in" filter="randombar(horizontal)">
                                      <p:cBhvr>
                                        <p:cTn id="105" dur="500"/>
                                        <p:tgtEl>
                                          <p:spTgt spid="42"/>
                                        </p:tgtEl>
                                      </p:cBhvr>
                                    </p:animEffect>
                                  </p:childTnLst>
                                </p:cTn>
                              </p:par>
                            </p:childTnLst>
                          </p:cTn>
                        </p:par>
                      </p:childTnLst>
                    </p:cTn>
                  </p:par>
                  <p:par>
                    <p:cTn id="106" fill="hold">
                      <p:stCondLst>
                        <p:cond delay="indefinite"/>
                      </p:stCondLst>
                      <p:childTnLst>
                        <p:par>
                          <p:cTn id="107" fill="hold">
                            <p:stCondLst>
                              <p:cond delay="0"/>
                            </p:stCondLst>
                            <p:childTnLst>
                              <p:par>
                                <p:cTn id="108" presetID="14" presetClass="entr" presetSubtype="10" fill="hold" grpId="0" nodeType="clickEffect">
                                  <p:stCondLst>
                                    <p:cond delay="0"/>
                                  </p:stCondLst>
                                  <p:childTnLst>
                                    <p:set>
                                      <p:cBhvr>
                                        <p:cTn id="109" dur="1" fill="hold">
                                          <p:stCondLst>
                                            <p:cond delay="0"/>
                                          </p:stCondLst>
                                        </p:cTn>
                                        <p:tgtEl>
                                          <p:spTgt spid="40"/>
                                        </p:tgtEl>
                                        <p:attrNameLst>
                                          <p:attrName>style.visibility</p:attrName>
                                        </p:attrNameLst>
                                      </p:cBhvr>
                                      <p:to>
                                        <p:strVal val="visible"/>
                                      </p:to>
                                    </p:set>
                                    <p:animEffect transition="in" filter="randombar(horizontal)">
                                      <p:cBhvr>
                                        <p:cTn id="110" dur="500"/>
                                        <p:tgtEl>
                                          <p:spTgt spid="40"/>
                                        </p:tgtEl>
                                      </p:cBhvr>
                                    </p:animEffect>
                                  </p:childTnLst>
                                </p:cTn>
                              </p:par>
                              <p:par>
                                <p:cTn id="111" presetID="14" presetClass="entr" presetSubtype="10" fill="hold" grpId="0" nodeType="withEffect">
                                  <p:stCondLst>
                                    <p:cond delay="0"/>
                                  </p:stCondLst>
                                  <p:childTnLst>
                                    <p:set>
                                      <p:cBhvr>
                                        <p:cTn id="112" dur="1" fill="hold">
                                          <p:stCondLst>
                                            <p:cond delay="0"/>
                                          </p:stCondLst>
                                        </p:cTn>
                                        <p:tgtEl>
                                          <p:spTgt spid="41"/>
                                        </p:tgtEl>
                                        <p:attrNameLst>
                                          <p:attrName>style.visibility</p:attrName>
                                        </p:attrNameLst>
                                      </p:cBhvr>
                                      <p:to>
                                        <p:strVal val="visible"/>
                                      </p:to>
                                    </p:set>
                                    <p:animEffect transition="in" filter="randombar(horizontal)">
                                      <p:cBhvr>
                                        <p:cTn id="113" dur="500"/>
                                        <p:tgtEl>
                                          <p:spTgt spid="41"/>
                                        </p:tgtEl>
                                      </p:cBhvr>
                                    </p:animEffect>
                                  </p:childTnLst>
                                </p:cTn>
                              </p:par>
                              <p:par>
                                <p:cTn id="114" presetID="14" presetClass="entr" presetSubtype="10" fill="hold" grpId="0" nodeType="withEffect">
                                  <p:stCondLst>
                                    <p:cond delay="0"/>
                                  </p:stCondLst>
                                  <p:childTnLst>
                                    <p:set>
                                      <p:cBhvr>
                                        <p:cTn id="115" dur="1" fill="hold">
                                          <p:stCondLst>
                                            <p:cond delay="0"/>
                                          </p:stCondLst>
                                        </p:cTn>
                                        <p:tgtEl>
                                          <p:spTgt spid="43"/>
                                        </p:tgtEl>
                                        <p:attrNameLst>
                                          <p:attrName>style.visibility</p:attrName>
                                        </p:attrNameLst>
                                      </p:cBhvr>
                                      <p:to>
                                        <p:strVal val="visible"/>
                                      </p:to>
                                    </p:set>
                                    <p:animEffect transition="in" filter="randombar(horizontal)">
                                      <p:cBhvr>
                                        <p:cTn id="116" dur="500"/>
                                        <p:tgtEl>
                                          <p:spTgt spid="43"/>
                                        </p:tgtEl>
                                      </p:cBhvr>
                                    </p:animEffect>
                                  </p:childTnLst>
                                </p:cTn>
                              </p:par>
                              <p:par>
                                <p:cTn id="117" presetID="14" presetClass="entr" presetSubtype="10" fill="hold" grpId="0" nodeType="withEffect">
                                  <p:stCondLst>
                                    <p:cond delay="0"/>
                                  </p:stCondLst>
                                  <p:childTnLst>
                                    <p:set>
                                      <p:cBhvr>
                                        <p:cTn id="118" dur="1" fill="hold">
                                          <p:stCondLst>
                                            <p:cond delay="0"/>
                                          </p:stCondLst>
                                        </p:cTn>
                                        <p:tgtEl>
                                          <p:spTgt spid="44"/>
                                        </p:tgtEl>
                                        <p:attrNameLst>
                                          <p:attrName>style.visibility</p:attrName>
                                        </p:attrNameLst>
                                      </p:cBhvr>
                                      <p:to>
                                        <p:strVal val="visible"/>
                                      </p:to>
                                    </p:set>
                                    <p:animEffect transition="in" filter="randombar(horizontal)">
                                      <p:cBhvr>
                                        <p:cTn id="119" dur="500"/>
                                        <p:tgtEl>
                                          <p:spTgt spid="44"/>
                                        </p:tgtEl>
                                      </p:cBhvr>
                                    </p:animEffect>
                                  </p:childTnLst>
                                </p:cTn>
                              </p:par>
                            </p:childTnLst>
                          </p:cTn>
                        </p:par>
                      </p:childTnLst>
                    </p:cTn>
                  </p:par>
                  <p:par>
                    <p:cTn id="120" fill="hold">
                      <p:stCondLst>
                        <p:cond delay="indefinite"/>
                      </p:stCondLst>
                      <p:childTnLst>
                        <p:par>
                          <p:cTn id="121" fill="hold">
                            <p:stCondLst>
                              <p:cond delay="0"/>
                            </p:stCondLst>
                            <p:childTnLst>
                              <p:par>
                                <p:cTn id="122" presetID="14" presetClass="entr" presetSubtype="10" fill="hold" grpId="0" nodeType="clickEffect">
                                  <p:stCondLst>
                                    <p:cond delay="0"/>
                                  </p:stCondLst>
                                  <p:childTnLst>
                                    <p:set>
                                      <p:cBhvr>
                                        <p:cTn id="123" dur="1" fill="hold">
                                          <p:stCondLst>
                                            <p:cond delay="0"/>
                                          </p:stCondLst>
                                        </p:cTn>
                                        <p:tgtEl>
                                          <p:spTgt spid="45"/>
                                        </p:tgtEl>
                                        <p:attrNameLst>
                                          <p:attrName>style.visibility</p:attrName>
                                        </p:attrNameLst>
                                      </p:cBhvr>
                                      <p:to>
                                        <p:strVal val="visible"/>
                                      </p:to>
                                    </p:set>
                                    <p:animEffect transition="in" filter="randombar(horizontal)">
                                      <p:cBhvr>
                                        <p:cTn id="124" dur="500"/>
                                        <p:tgtEl>
                                          <p:spTgt spid="45"/>
                                        </p:tgtEl>
                                      </p:cBhvr>
                                    </p:animEffect>
                                  </p:childTnLst>
                                </p:cTn>
                              </p:par>
                              <p:par>
                                <p:cTn id="125" presetID="14" presetClass="entr" presetSubtype="10" fill="hold" grpId="0" nodeType="withEffect">
                                  <p:stCondLst>
                                    <p:cond delay="0"/>
                                  </p:stCondLst>
                                  <p:childTnLst>
                                    <p:set>
                                      <p:cBhvr>
                                        <p:cTn id="126" dur="1" fill="hold">
                                          <p:stCondLst>
                                            <p:cond delay="0"/>
                                          </p:stCondLst>
                                        </p:cTn>
                                        <p:tgtEl>
                                          <p:spTgt spid="47"/>
                                        </p:tgtEl>
                                        <p:attrNameLst>
                                          <p:attrName>style.visibility</p:attrName>
                                        </p:attrNameLst>
                                      </p:cBhvr>
                                      <p:to>
                                        <p:strVal val="visible"/>
                                      </p:to>
                                    </p:set>
                                    <p:animEffect transition="in" filter="randombar(horizontal)">
                                      <p:cBhvr>
                                        <p:cTn id="127" dur="500"/>
                                        <p:tgtEl>
                                          <p:spTgt spid="47"/>
                                        </p:tgtEl>
                                      </p:cBhvr>
                                    </p:animEffect>
                                  </p:childTnLst>
                                </p:cTn>
                              </p:par>
                              <p:par>
                                <p:cTn id="128" presetID="14" presetClass="entr" presetSubtype="10" fill="hold" grpId="0" nodeType="withEffect">
                                  <p:stCondLst>
                                    <p:cond delay="0"/>
                                  </p:stCondLst>
                                  <p:childTnLst>
                                    <p:set>
                                      <p:cBhvr>
                                        <p:cTn id="129" dur="1" fill="hold">
                                          <p:stCondLst>
                                            <p:cond delay="0"/>
                                          </p:stCondLst>
                                        </p:cTn>
                                        <p:tgtEl>
                                          <p:spTgt spid="46"/>
                                        </p:tgtEl>
                                        <p:attrNameLst>
                                          <p:attrName>style.visibility</p:attrName>
                                        </p:attrNameLst>
                                      </p:cBhvr>
                                      <p:to>
                                        <p:strVal val="visible"/>
                                      </p:to>
                                    </p:set>
                                    <p:animEffect transition="in" filter="randombar(horizontal)">
                                      <p:cBhvr>
                                        <p:cTn id="130" dur="500"/>
                                        <p:tgtEl>
                                          <p:spTgt spid="46"/>
                                        </p:tgtEl>
                                      </p:cBhvr>
                                    </p:animEffect>
                                  </p:childTnLst>
                                </p:cTn>
                              </p:par>
                              <p:par>
                                <p:cTn id="131" presetID="14" presetClass="entr" presetSubtype="10" fill="hold" grpId="0" nodeType="withEffect">
                                  <p:stCondLst>
                                    <p:cond delay="0"/>
                                  </p:stCondLst>
                                  <p:childTnLst>
                                    <p:set>
                                      <p:cBhvr>
                                        <p:cTn id="132" dur="1" fill="hold">
                                          <p:stCondLst>
                                            <p:cond delay="0"/>
                                          </p:stCondLst>
                                        </p:cTn>
                                        <p:tgtEl>
                                          <p:spTgt spid="48"/>
                                        </p:tgtEl>
                                        <p:attrNameLst>
                                          <p:attrName>style.visibility</p:attrName>
                                        </p:attrNameLst>
                                      </p:cBhvr>
                                      <p:to>
                                        <p:strVal val="visible"/>
                                      </p:to>
                                    </p:set>
                                    <p:animEffect transition="in" filter="randombar(horizontal)">
                                      <p:cBhvr>
                                        <p:cTn id="133" dur="500"/>
                                        <p:tgtEl>
                                          <p:spTgt spid="48"/>
                                        </p:tgtEl>
                                      </p:cBhvr>
                                    </p:animEffect>
                                  </p:childTnLst>
                                </p:cTn>
                              </p:par>
                            </p:childTnLst>
                          </p:cTn>
                        </p:par>
                      </p:childTnLst>
                    </p:cTn>
                  </p:par>
                  <p:par>
                    <p:cTn id="134" fill="hold">
                      <p:stCondLst>
                        <p:cond delay="indefinite"/>
                      </p:stCondLst>
                      <p:childTnLst>
                        <p:par>
                          <p:cTn id="135" fill="hold">
                            <p:stCondLst>
                              <p:cond delay="0"/>
                            </p:stCondLst>
                            <p:childTnLst>
                              <p:par>
                                <p:cTn id="136" presetID="1" presetClass="exit" presetSubtype="0" fill="hold" grpId="1" nodeType="clickEffect">
                                  <p:stCondLst>
                                    <p:cond delay="0"/>
                                  </p:stCondLst>
                                  <p:childTnLst>
                                    <p:set>
                                      <p:cBhvr>
                                        <p:cTn id="137" dur="1" fill="hold">
                                          <p:stCondLst>
                                            <p:cond delay="0"/>
                                          </p:stCondLst>
                                        </p:cTn>
                                        <p:tgtEl>
                                          <p:spTgt spid="42"/>
                                        </p:tgtEl>
                                        <p:attrNameLst>
                                          <p:attrName>style.visibility</p:attrName>
                                        </p:attrNameLst>
                                      </p:cBhvr>
                                      <p:to>
                                        <p:strVal val="hidden"/>
                                      </p:to>
                                    </p:set>
                                  </p:childTnLst>
                                </p:cTn>
                              </p:par>
                              <p:par>
                                <p:cTn id="138" presetID="14" presetClass="entr" presetSubtype="10" fill="hold" grpId="0" nodeType="withEffect">
                                  <p:stCondLst>
                                    <p:cond delay="0"/>
                                  </p:stCondLst>
                                  <p:childTnLst>
                                    <p:set>
                                      <p:cBhvr>
                                        <p:cTn id="139" dur="1" fill="hold">
                                          <p:stCondLst>
                                            <p:cond delay="0"/>
                                          </p:stCondLst>
                                        </p:cTn>
                                        <p:tgtEl>
                                          <p:spTgt spid="60"/>
                                        </p:tgtEl>
                                        <p:attrNameLst>
                                          <p:attrName>style.visibility</p:attrName>
                                        </p:attrNameLst>
                                      </p:cBhvr>
                                      <p:to>
                                        <p:strVal val="visible"/>
                                      </p:to>
                                    </p:set>
                                    <p:animEffect transition="in" filter="randombar(horizontal)">
                                      <p:cBhvr>
                                        <p:cTn id="140" dur="500"/>
                                        <p:tgtEl>
                                          <p:spTgt spid="60"/>
                                        </p:tgtEl>
                                      </p:cBhvr>
                                    </p:animEffect>
                                  </p:childTnLst>
                                </p:cTn>
                              </p:par>
                            </p:childTnLst>
                          </p:cTn>
                        </p:par>
                        <p:par>
                          <p:cTn id="141" fill="hold">
                            <p:stCondLst>
                              <p:cond delay="500"/>
                            </p:stCondLst>
                            <p:childTnLst>
                              <p:par>
                                <p:cTn id="142" presetID="14" presetClass="entr" presetSubtype="10" fill="hold" nodeType="afterEffect">
                                  <p:stCondLst>
                                    <p:cond delay="0"/>
                                  </p:stCondLst>
                                  <p:childTnLst>
                                    <p:set>
                                      <p:cBhvr>
                                        <p:cTn id="143" dur="1" fill="hold">
                                          <p:stCondLst>
                                            <p:cond delay="0"/>
                                          </p:stCondLst>
                                        </p:cTn>
                                        <p:tgtEl>
                                          <p:spTgt spid="51"/>
                                        </p:tgtEl>
                                        <p:attrNameLst>
                                          <p:attrName>style.visibility</p:attrName>
                                        </p:attrNameLst>
                                      </p:cBhvr>
                                      <p:to>
                                        <p:strVal val="visible"/>
                                      </p:to>
                                    </p:set>
                                    <p:animEffect transition="in" filter="randombar(horizontal)">
                                      <p:cBhvr>
                                        <p:cTn id="144" dur="500"/>
                                        <p:tgtEl>
                                          <p:spTgt spid="51"/>
                                        </p:tgtEl>
                                      </p:cBhvr>
                                    </p:animEffect>
                                  </p:childTnLst>
                                </p:cTn>
                              </p:par>
                              <p:par>
                                <p:cTn id="145" presetID="14" presetClass="entr" presetSubtype="10" fill="hold" grpId="0" nodeType="withEffect">
                                  <p:stCondLst>
                                    <p:cond delay="0"/>
                                  </p:stCondLst>
                                  <p:childTnLst>
                                    <p:set>
                                      <p:cBhvr>
                                        <p:cTn id="146" dur="1" fill="hold">
                                          <p:stCondLst>
                                            <p:cond delay="0"/>
                                          </p:stCondLst>
                                        </p:cTn>
                                        <p:tgtEl>
                                          <p:spTgt spid="52"/>
                                        </p:tgtEl>
                                        <p:attrNameLst>
                                          <p:attrName>style.visibility</p:attrName>
                                        </p:attrNameLst>
                                      </p:cBhvr>
                                      <p:to>
                                        <p:strVal val="visible"/>
                                      </p:to>
                                    </p:set>
                                    <p:animEffect transition="in" filter="randombar(horizontal)">
                                      <p:cBhvr>
                                        <p:cTn id="147" dur="500"/>
                                        <p:tgtEl>
                                          <p:spTgt spid="52"/>
                                        </p:tgtEl>
                                      </p:cBhvr>
                                    </p:animEffect>
                                  </p:childTnLst>
                                </p:cTn>
                              </p:par>
                            </p:childTnLst>
                          </p:cTn>
                        </p:par>
                      </p:childTnLst>
                    </p:cTn>
                  </p:par>
                  <p:par>
                    <p:cTn id="148" fill="hold">
                      <p:stCondLst>
                        <p:cond delay="indefinite"/>
                      </p:stCondLst>
                      <p:childTnLst>
                        <p:par>
                          <p:cTn id="149" fill="hold">
                            <p:stCondLst>
                              <p:cond delay="0"/>
                            </p:stCondLst>
                            <p:childTnLst>
                              <p:par>
                                <p:cTn id="150" presetID="14" presetClass="entr" presetSubtype="10" fill="hold" grpId="0" nodeType="clickEffect">
                                  <p:stCondLst>
                                    <p:cond delay="0"/>
                                  </p:stCondLst>
                                  <p:childTnLst>
                                    <p:set>
                                      <p:cBhvr>
                                        <p:cTn id="151" dur="1" fill="hold">
                                          <p:stCondLst>
                                            <p:cond delay="0"/>
                                          </p:stCondLst>
                                        </p:cTn>
                                        <p:tgtEl>
                                          <p:spTgt spid="61"/>
                                        </p:tgtEl>
                                        <p:attrNameLst>
                                          <p:attrName>style.visibility</p:attrName>
                                        </p:attrNameLst>
                                      </p:cBhvr>
                                      <p:to>
                                        <p:strVal val="visible"/>
                                      </p:to>
                                    </p:set>
                                    <p:animEffect transition="in" filter="randombar(horizontal)">
                                      <p:cBhvr>
                                        <p:cTn id="152" dur="500"/>
                                        <p:tgtEl>
                                          <p:spTgt spid="61"/>
                                        </p:tgtEl>
                                      </p:cBhvr>
                                    </p:animEffect>
                                  </p:childTnLst>
                                </p:cTn>
                              </p:par>
                              <p:par>
                                <p:cTn id="153" presetID="14" presetClass="entr" presetSubtype="10" fill="hold" grpId="0" nodeType="withEffect">
                                  <p:stCondLst>
                                    <p:cond delay="0"/>
                                  </p:stCondLst>
                                  <p:childTnLst>
                                    <p:set>
                                      <p:cBhvr>
                                        <p:cTn id="154" dur="1" fill="hold">
                                          <p:stCondLst>
                                            <p:cond delay="0"/>
                                          </p:stCondLst>
                                        </p:cTn>
                                        <p:tgtEl>
                                          <p:spTgt spid="3"/>
                                        </p:tgtEl>
                                        <p:attrNameLst>
                                          <p:attrName>style.visibility</p:attrName>
                                        </p:attrNameLst>
                                      </p:cBhvr>
                                      <p:to>
                                        <p:strVal val="visible"/>
                                      </p:to>
                                    </p:set>
                                    <p:animEffect transition="in" filter="randombar(horizontal)">
                                      <p:cBhvr>
                                        <p:cTn id="155"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0" grpId="0" animBg="1"/>
      <p:bldP spid="11" grpId="0"/>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p:bldP spid="40" grpId="0" animBg="1"/>
      <p:bldP spid="41" grpId="0" animBg="1"/>
      <p:bldP spid="42" grpId="0"/>
      <p:bldP spid="42" grpId="1"/>
      <p:bldP spid="43" grpId="0" animBg="1"/>
      <p:bldP spid="44" grpId="0" animBg="1"/>
      <p:bldP spid="45" grpId="0" animBg="1"/>
      <p:bldP spid="46" grpId="0" animBg="1"/>
      <p:bldP spid="47" grpId="0" animBg="1"/>
      <p:bldP spid="48" grpId="0" animBg="1"/>
      <p:bldP spid="52" grpId="0" animBg="1"/>
      <p:bldP spid="60" grpId="0"/>
      <p:bldP spid="3" grpId="0"/>
      <p:bldP spid="61"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68439AE-E195-4F55-B158-3E91B3588974}"/>
              </a:ext>
            </a:extLst>
          </p:cNvPr>
          <p:cNvSpPr>
            <a:spLocks noGrp="1"/>
          </p:cNvSpPr>
          <p:nvPr>
            <p:ph type="title"/>
          </p:nvPr>
        </p:nvSpPr>
        <p:spPr/>
        <p:txBody>
          <a:bodyPr/>
          <a:lstStyle/>
          <a:p>
            <a:r>
              <a:rPr lang="en-US" b="1" dirty="0">
                <a:solidFill>
                  <a:srgbClr val="C00000"/>
                </a:solidFill>
              </a:rPr>
              <a:t>Value of Consistency</a:t>
            </a:r>
          </a:p>
        </p:txBody>
      </p:sp>
      <p:sp>
        <p:nvSpPr>
          <p:cNvPr id="5" name="Text Placeholder 4">
            <a:extLst>
              <a:ext uri="{FF2B5EF4-FFF2-40B4-BE49-F238E27FC236}">
                <a16:creationId xmlns:a16="http://schemas.microsoft.com/office/drawing/2014/main" id="{AE57292D-6236-446F-9A60-E8918FFD2E16}"/>
              </a:ext>
            </a:extLst>
          </p:cNvPr>
          <p:cNvSpPr>
            <a:spLocks noGrp="1"/>
          </p:cNvSpPr>
          <p:nvPr>
            <p:ph type="body" idx="1"/>
          </p:nvPr>
        </p:nvSpPr>
        <p:spPr/>
        <p:txBody>
          <a:bodyPr/>
          <a:lstStyle/>
          <a:p>
            <a:r>
              <a:rPr lang="en-US" b="1" dirty="0"/>
              <a:t>Why does it matter?</a:t>
            </a:r>
          </a:p>
        </p:txBody>
      </p:sp>
      <p:sp>
        <p:nvSpPr>
          <p:cNvPr id="2" name="Footer Placeholder 1">
            <a:extLst>
              <a:ext uri="{FF2B5EF4-FFF2-40B4-BE49-F238E27FC236}">
                <a16:creationId xmlns:a16="http://schemas.microsoft.com/office/drawing/2014/main" id="{A96B2A96-AB2F-478F-B16B-644C54192B33}"/>
              </a:ext>
            </a:extLst>
          </p:cNvPr>
          <p:cNvSpPr>
            <a:spLocks noGrp="1"/>
          </p:cNvSpPr>
          <p:nvPr>
            <p:ph type="ftr" sz="quarter" idx="11"/>
          </p:nvPr>
        </p:nvSpPr>
        <p:spPr/>
        <p:txBody>
          <a:bodyPr/>
          <a:lstStyle/>
          <a:p>
            <a:r>
              <a:rPr lang="en-US"/>
              <a:t>Ken Birman (ken@cs.cornell.edu)                                                                           </a:t>
            </a:r>
          </a:p>
        </p:txBody>
      </p:sp>
      <p:sp>
        <p:nvSpPr>
          <p:cNvPr id="3" name="Slide Number Placeholder 2">
            <a:extLst>
              <a:ext uri="{FF2B5EF4-FFF2-40B4-BE49-F238E27FC236}">
                <a16:creationId xmlns:a16="http://schemas.microsoft.com/office/drawing/2014/main" id="{32CC03A1-3313-4577-B6AA-F8320AAEF745}"/>
              </a:ext>
            </a:extLst>
          </p:cNvPr>
          <p:cNvSpPr>
            <a:spLocks noGrp="1"/>
          </p:cNvSpPr>
          <p:nvPr>
            <p:ph type="sldNum" sz="quarter" idx="12"/>
          </p:nvPr>
        </p:nvSpPr>
        <p:spPr/>
        <p:txBody>
          <a:bodyPr/>
          <a:lstStyle/>
          <a:p>
            <a:fld id="{26165642-2DC6-4995-8FB3-76453B93C11F}" type="slidenum">
              <a:rPr lang="en-US" smtClean="0"/>
              <a:pPr/>
              <a:t>30</a:t>
            </a:fld>
            <a:endParaRPr lang="en-US"/>
          </a:p>
        </p:txBody>
      </p:sp>
    </p:spTree>
    <p:extLst>
      <p:ext uri="{BB962C8B-B14F-4D97-AF65-F5344CB8AC3E}">
        <p14:creationId xmlns:p14="http://schemas.microsoft.com/office/powerpoint/2010/main" val="3264930207"/>
      </p:ext>
    </p:extLst>
  </p:cSld>
  <p:clrMapOvr>
    <a:masterClrMapping/>
  </p:clrMapOvr>
  <p:transition advTm="600000"/>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C0AF3DC5-934D-475C-A16A-FE3D5E288A6A}"/>
              </a:ext>
            </a:extLst>
          </p:cNvPr>
          <p:cNvSpPr>
            <a:spLocks noGrp="1"/>
          </p:cNvSpPr>
          <p:nvPr>
            <p:ph type="title"/>
          </p:nvPr>
        </p:nvSpPr>
        <p:spPr/>
        <p:txBody>
          <a:bodyPr/>
          <a:lstStyle/>
          <a:p>
            <a:r>
              <a:rPr lang="en-US" dirty="0"/>
              <a:t>Cascade </a:t>
            </a:r>
            <a:r>
              <a:rPr lang="en-US" dirty="0">
                <a:sym typeface="Symbol" panose="05050102010706020507" pitchFamily="18" charset="2"/>
              </a:rPr>
              <a:t></a:t>
            </a:r>
            <a:r>
              <a:rPr lang="en-US" sz="3200" dirty="0">
                <a:sym typeface="Symbol" panose="05050102010706020507" pitchFamily="18" charset="2"/>
              </a:rPr>
              <a:t>s</a:t>
            </a:r>
            <a:r>
              <a:rPr lang="en-US" dirty="0"/>
              <a:t> execute in </a:t>
            </a:r>
            <a:r>
              <a:rPr lang="en-US" u="sng" dirty="0"/>
              <a:t>consistent cuts</a:t>
            </a:r>
          </a:p>
        </p:txBody>
      </p:sp>
      <p:sp>
        <p:nvSpPr>
          <p:cNvPr id="5" name="Content Placeholder 4">
            <a:extLst>
              <a:ext uri="{FF2B5EF4-FFF2-40B4-BE49-F238E27FC236}">
                <a16:creationId xmlns:a16="http://schemas.microsoft.com/office/drawing/2014/main" id="{0E00422E-9F21-4CBF-95E8-95CF5B8CBB1A}"/>
              </a:ext>
            </a:extLst>
          </p:cNvPr>
          <p:cNvSpPr>
            <a:spLocks noGrp="1"/>
          </p:cNvSpPr>
          <p:nvPr>
            <p:ph idx="1"/>
          </p:nvPr>
        </p:nvSpPr>
        <p:spPr/>
        <p:txBody>
          <a:bodyPr>
            <a:normAutofit/>
          </a:bodyPr>
          <a:lstStyle/>
          <a:p>
            <a:r>
              <a:rPr lang="en-US" dirty="0"/>
              <a:t>Recall: Cascade has a built-in temporal indexing feature.  Suppose our distributed AI is triggered by event </a:t>
            </a:r>
            <a:r>
              <a:rPr lang="en-US" dirty="0">
                <a:sym typeface="Symbol" panose="05050102010706020507" pitchFamily="18" charset="2"/>
              </a:rPr>
              <a:t> at time .</a:t>
            </a:r>
          </a:p>
          <a:p>
            <a:endParaRPr lang="en-US" dirty="0"/>
          </a:p>
          <a:p>
            <a:r>
              <a:rPr lang="en-US" dirty="0"/>
              <a:t>We run all the lambdas triggered by </a:t>
            </a:r>
            <a:r>
              <a:rPr lang="en-US" dirty="0">
                <a:sym typeface="Symbol" panose="05050102010706020507" pitchFamily="18" charset="2"/>
              </a:rPr>
              <a:t></a:t>
            </a:r>
            <a:r>
              <a:rPr lang="en-US" dirty="0"/>
              <a:t> </a:t>
            </a:r>
            <a:r>
              <a:rPr lang="en-US" dirty="0">
                <a:sym typeface="Symbol" panose="05050102010706020507" pitchFamily="18" charset="2"/>
              </a:rPr>
              <a:t>along a consistent cut “optimally close” to time  (and selected deterministically).</a:t>
            </a:r>
          </a:p>
          <a:p>
            <a:endParaRPr lang="en-US" dirty="0">
              <a:sym typeface="Symbol" panose="05050102010706020507" pitchFamily="18" charset="2"/>
            </a:endParaRPr>
          </a:p>
          <a:p>
            <a:r>
              <a:rPr lang="en-US" dirty="0">
                <a:sym typeface="Symbol" panose="05050102010706020507" pitchFamily="18" charset="2"/>
              </a:rPr>
              <a:t>Effect: The lambda won’t see platform-induced inconsistencies.</a:t>
            </a:r>
            <a:endParaRPr lang="en-US" dirty="0"/>
          </a:p>
        </p:txBody>
      </p:sp>
      <p:sp>
        <p:nvSpPr>
          <p:cNvPr id="2" name="Footer Placeholder 1">
            <a:extLst>
              <a:ext uri="{FF2B5EF4-FFF2-40B4-BE49-F238E27FC236}">
                <a16:creationId xmlns:a16="http://schemas.microsoft.com/office/drawing/2014/main" id="{CC990ABD-82DF-45A5-AF3E-247DF1EB099C}"/>
              </a:ext>
            </a:extLst>
          </p:cNvPr>
          <p:cNvSpPr>
            <a:spLocks noGrp="1"/>
          </p:cNvSpPr>
          <p:nvPr>
            <p:ph type="ftr" sz="quarter" idx="11"/>
          </p:nvPr>
        </p:nvSpPr>
        <p:spPr/>
        <p:txBody>
          <a:bodyPr/>
          <a:lstStyle/>
          <a:p>
            <a:r>
              <a:rPr lang="en-US"/>
              <a:t>Ken Birman (ken@cs.cornell.edu)                                                                           </a:t>
            </a:r>
          </a:p>
        </p:txBody>
      </p:sp>
      <p:sp>
        <p:nvSpPr>
          <p:cNvPr id="3" name="Slide Number Placeholder 2">
            <a:extLst>
              <a:ext uri="{FF2B5EF4-FFF2-40B4-BE49-F238E27FC236}">
                <a16:creationId xmlns:a16="http://schemas.microsoft.com/office/drawing/2014/main" id="{86974CC1-B84B-45F9-96BE-052303D2E6F0}"/>
              </a:ext>
            </a:extLst>
          </p:cNvPr>
          <p:cNvSpPr>
            <a:spLocks noGrp="1"/>
          </p:cNvSpPr>
          <p:nvPr>
            <p:ph type="sldNum" sz="quarter" idx="12"/>
          </p:nvPr>
        </p:nvSpPr>
        <p:spPr/>
        <p:txBody>
          <a:bodyPr/>
          <a:lstStyle/>
          <a:p>
            <a:fld id="{26165642-2DC6-4995-8FB3-76453B93C11F}" type="slidenum">
              <a:rPr lang="en-US" smtClean="0"/>
              <a:pPr/>
              <a:t>31</a:t>
            </a:fld>
            <a:endParaRPr lang="en-US"/>
          </a:p>
        </p:txBody>
      </p:sp>
    </p:spTree>
    <p:extLst>
      <p:ext uri="{BB962C8B-B14F-4D97-AF65-F5344CB8AC3E}">
        <p14:creationId xmlns:p14="http://schemas.microsoft.com/office/powerpoint/2010/main" val="1476283005"/>
      </p:ext>
    </p:extLst>
  </p:cSld>
  <p:clrMapOvr>
    <a:masterClrMapping/>
  </p:clrMapOvr>
  <p:transition advTm="600000"/>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9" y="418526"/>
            <a:ext cx="11104140" cy="1499616"/>
          </a:xfrm>
        </p:spPr>
        <p:txBody>
          <a:bodyPr>
            <a:normAutofit/>
          </a:bodyPr>
          <a:lstStyle/>
          <a:p>
            <a:r>
              <a:rPr lang="en-US" sz="4800" b="1" dirty="0">
                <a:solidFill>
                  <a:srgbClr val="C00000"/>
                </a:solidFill>
              </a:rPr>
              <a:t>Visualization of Cascade consistency</a:t>
            </a:r>
          </a:p>
        </p:txBody>
      </p:sp>
      <p:sp>
        <p:nvSpPr>
          <p:cNvPr id="4" name="Slide Number Placeholder 3"/>
          <p:cNvSpPr>
            <a:spLocks noGrp="1"/>
          </p:cNvSpPr>
          <p:nvPr>
            <p:ph type="sldNum" sz="quarter" idx="12"/>
          </p:nvPr>
        </p:nvSpPr>
        <p:spPr/>
        <p:txBody>
          <a:bodyPr/>
          <a:lstStyle/>
          <a:p>
            <a:fld id="{26165642-2DC6-4995-8FB3-76453B93C11F}" type="slidenum">
              <a:rPr lang="en-US" smtClean="0"/>
              <a:pPr/>
              <a:t>32</a:t>
            </a:fld>
            <a:endParaRPr lang="en-US"/>
          </a:p>
        </p:txBody>
      </p:sp>
      <p:pic>
        <p:nvPicPr>
          <p:cNvPr id="10" name="Picture 9"/>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33549" y="1701764"/>
            <a:ext cx="3991070" cy="3991070"/>
          </a:xfrm>
          <a:prstGeom prst="rect">
            <a:avLst/>
          </a:prstGeom>
        </p:spPr>
      </p:pic>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328379" y="1668404"/>
            <a:ext cx="4017056" cy="4017056"/>
          </a:xfrm>
          <a:prstGeom prst="rect">
            <a:avLst/>
          </a:prstGeom>
        </p:spPr>
      </p:pic>
      <p:pic>
        <p:nvPicPr>
          <p:cNvPr id="8" name="Picture 7"/>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67352" y="1642200"/>
            <a:ext cx="4024648" cy="4024648"/>
          </a:xfrm>
          <a:prstGeom prst="rect">
            <a:avLst/>
          </a:prstGeom>
        </p:spPr>
      </p:pic>
      <p:sp>
        <p:nvSpPr>
          <p:cNvPr id="11" name="Title 1"/>
          <p:cNvSpPr txBox="1">
            <a:spLocks/>
          </p:cNvSpPr>
          <p:nvPr/>
        </p:nvSpPr>
        <p:spPr>
          <a:xfrm>
            <a:off x="1146677" y="1335024"/>
            <a:ext cx="10786871" cy="1499616"/>
          </a:xfrm>
          <a:prstGeom prst="rect">
            <a:avLst/>
          </a:prstGeom>
        </p:spPr>
        <p:txBody>
          <a:bodyPr vert="horz" lIns="91440" tIns="45720" rIns="91440" bIns="45720" rtlCol="0" anchor="ctr">
            <a:normAutofit/>
          </a:bodyPr>
          <a:lstStyle>
            <a:lvl1pPr algn="l" defTabSz="914400" rtl="0" eaLnBrk="1" latinLnBrk="0" hangingPunct="1">
              <a:lnSpc>
                <a:spcPct val="80000"/>
              </a:lnSpc>
              <a:spcBef>
                <a:spcPct val="0"/>
              </a:spcBef>
              <a:buNone/>
              <a:defRPr sz="5000" b="1" kern="1200" cap="all" spc="100" baseline="0">
                <a:solidFill>
                  <a:srgbClr val="C00000"/>
                </a:solidFill>
                <a:latin typeface="+mj-lt"/>
                <a:ea typeface="+mj-ea"/>
                <a:cs typeface="+mj-cs"/>
              </a:defRPr>
            </a:lvl1pPr>
          </a:lstStyle>
          <a:p>
            <a:r>
              <a:rPr lang="en-US" sz="2800" dirty="0">
                <a:solidFill>
                  <a:srgbClr val="0070C0"/>
                </a:solidFill>
              </a:rPr>
              <a:t> HDFS                              Cascade using Consistent         Cascade With</a:t>
            </a:r>
            <a:br>
              <a:rPr lang="en-US" sz="2800" dirty="0">
                <a:solidFill>
                  <a:srgbClr val="0070C0"/>
                </a:solidFill>
              </a:rPr>
            </a:br>
            <a:r>
              <a:rPr lang="en-US" sz="2800" dirty="0">
                <a:solidFill>
                  <a:srgbClr val="0070C0"/>
                </a:solidFill>
              </a:rPr>
              <a:t>                                 cuts but trusting Server clocks     SENSOR Time</a:t>
            </a:r>
          </a:p>
        </p:txBody>
      </p:sp>
      <p:sp>
        <p:nvSpPr>
          <p:cNvPr id="6" name="Content Placeholder 5"/>
          <p:cNvSpPr>
            <a:spLocks noGrp="1"/>
          </p:cNvSpPr>
          <p:nvPr>
            <p:ph idx="1"/>
          </p:nvPr>
        </p:nvSpPr>
        <p:spPr>
          <a:xfrm>
            <a:off x="214686" y="5598695"/>
            <a:ext cx="11742852" cy="1115111"/>
          </a:xfrm>
        </p:spPr>
        <p:txBody>
          <a:bodyPr>
            <a:normAutofit/>
          </a:bodyPr>
          <a:lstStyle/>
          <a:p>
            <a:pPr algn="ctr"/>
            <a:r>
              <a:rPr lang="en-US" sz="2800" dirty="0"/>
              <a:t>Cascade consistent cuts + GPS-timestamped sensor data result in clean</a:t>
            </a:r>
            <a:br>
              <a:rPr lang="en-US" sz="2800" dirty="0"/>
            </a:br>
            <a:r>
              <a:rPr lang="en-US" sz="2800" dirty="0"/>
              <a:t>input to the D-AI algorithm (in this case, a simple visualization)</a:t>
            </a:r>
          </a:p>
        </p:txBody>
      </p:sp>
    </p:spTree>
    <p:extLst>
      <p:ext uri="{BB962C8B-B14F-4D97-AF65-F5344CB8AC3E}">
        <p14:creationId xmlns:p14="http://schemas.microsoft.com/office/powerpoint/2010/main" val="849274783"/>
      </p:ext>
    </p:extLst>
  </p:cSld>
  <p:clrMapOvr>
    <a:masterClrMapping/>
  </p:clrMapOvr>
  <p:transition/>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38C5DF5-DA83-442D-A821-6DB320B39E74}"/>
              </a:ext>
            </a:extLst>
          </p:cNvPr>
          <p:cNvSpPr>
            <a:spLocks noGrp="1"/>
          </p:cNvSpPr>
          <p:nvPr>
            <p:ph type="title"/>
          </p:nvPr>
        </p:nvSpPr>
        <p:spPr/>
        <p:txBody>
          <a:bodyPr/>
          <a:lstStyle/>
          <a:p>
            <a:r>
              <a:rPr lang="en-US" dirty="0"/>
              <a:t>Central conceptual insight</a:t>
            </a:r>
          </a:p>
        </p:txBody>
      </p:sp>
      <p:sp>
        <p:nvSpPr>
          <p:cNvPr id="3" name="Content Placeholder 2">
            <a:extLst>
              <a:ext uri="{FF2B5EF4-FFF2-40B4-BE49-F238E27FC236}">
                <a16:creationId xmlns:a16="http://schemas.microsoft.com/office/drawing/2014/main" id="{C705A1A1-810E-40F6-8DA7-D9CB41DF35CE}"/>
              </a:ext>
            </a:extLst>
          </p:cNvPr>
          <p:cNvSpPr>
            <a:spLocks noGrp="1"/>
          </p:cNvSpPr>
          <p:nvPr>
            <p:ph idx="1"/>
          </p:nvPr>
        </p:nvSpPr>
        <p:spPr/>
        <p:txBody>
          <a:bodyPr>
            <a:normAutofit/>
          </a:bodyPr>
          <a:lstStyle/>
          <a:p>
            <a:r>
              <a:rPr lang="en-US" dirty="0"/>
              <a:t>One event may trigger many lambdas.   </a:t>
            </a:r>
          </a:p>
          <a:p>
            <a:endParaRPr lang="en-US" dirty="0"/>
          </a:p>
          <a:p>
            <a:r>
              <a:rPr lang="en-US" dirty="0"/>
              <a:t>These lambdas may need to run on multiple nodes… yet will share the same temporal index (</a:t>
            </a:r>
            <a:r>
              <a:rPr lang="en-US" dirty="0">
                <a:sym typeface="Symbol" panose="05050102010706020507" pitchFamily="18" charset="2"/>
              </a:rPr>
              <a:t> </a:t>
            </a:r>
            <a:r>
              <a:rPr lang="en-US" dirty="0"/>
              <a:t>from the trigger event </a:t>
            </a:r>
            <a:r>
              <a:rPr lang="en-US" dirty="0">
                <a:sym typeface="Symbol" panose="05050102010706020507" pitchFamily="18" charset="2"/>
              </a:rPr>
              <a:t>)</a:t>
            </a:r>
            <a:r>
              <a:rPr lang="en-US" dirty="0"/>
              <a:t>.</a:t>
            </a:r>
          </a:p>
          <a:p>
            <a:endParaRPr lang="en-US" dirty="0"/>
          </a:p>
          <a:p>
            <a:r>
              <a:rPr lang="en-US" i="1" dirty="0"/>
              <a:t>A Cascade query always sees a “consistent state snapshot.”</a:t>
            </a:r>
          </a:p>
        </p:txBody>
      </p:sp>
      <p:sp>
        <p:nvSpPr>
          <p:cNvPr id="4" name="Footer Placeholder 3">
            <a:extLst>
              <a:ext uri="{FF2B5EF4-FFF2-40B4-BE49-F238E27FC236}">
                <a16:creationId xmlns:a16="http://schemas.microsoft.com/office/drawing/2014/main" id="{D582483D-C24E-4029-B535-5E082CE7E790}"/>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18947431-5355-45B0-92B2-916A30813B8C}"/>
              </a:ext>
            </a:extLst>
          </p:cNvPr>
          <p:cNvSpPr>
            <a:spLocks noGrp="1"/>
          </p:cNvSpPr>
          <p:nvPr>
            <p:ph type="sldNum" sz="quarter" idx="12"/>
          </p:nvPr>
        </p:nvSpPr>
        <p:spPr/>
        <p:txBody>
          <a:bodyPr/>
          <a:lstStyle/>
          <a:p>
            <a:fld id="{26165642-2DC6-4995-8FB3-76453B93C11F}" type="slidenum">
              <a:rPr lang="en-US" smtClean="0"/>
              <a:pPr/>
              <a:t>33</a:t>
            </a:fld>
            <a:endParaRPr lang="en-US"/>
          </a:p>
        </p:txBody>
      </p:sp>
    </p:spTree>
    <p:extLst>
      <p:ext uri="{BB962C8B-B14F-4D97-AF65-F5344CB8AC3E}">
        <p14:creationId xmlns:p14="http://schemas.microsoft.com/office/powerpoint/2010/main" val="722232022"/>
      </p:ext>
    </p:extLst>
  </p:cSld>
  <p:clrMapOvr>
    <a:masterClrMapping/>
  </p:clrMapOvr>
  <p:transition advTm="600000"/>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037A07-4AB7-4D4C-A1B6-B2F16ABE3184}"/>
              </a:ext>
            </a:extLst>
          </p:cNvPr>
          <p:cNvSpPr>
            <a:spLocks noGrp="1"/>
          </p:cNvSpPr>
          <p:nvPr>
            <p:ph type="title"/>
          </p:nvPr>
        </p:nvSpPr>
        <p:spPr/>
        <p:txBody>
          <a:bodyPr/>
          <a:lstStyle/>
          <a:p>
            <a:r>
              <a:rPr lang="en-US" dirty="0"/>
              <a:t>Visualizing the consistency Model</a:t>
            </a:r>
          </a:p>
        </p:txBody>
      </p:sp>
      <p:sp>
        <p:nvSpPr>
          <p:cNvPr id="74" name="Content Placeholder 73">
            <a:extLst>
              <a:ext uri="{FF2B5EF4-FFF2-40B4-BE49-F238E27FC236}">
                <a16:creationId xmlns:a16="http://schemas.microsoft.com/office/drawing/2014/main" id="{730CE4A2-3A1D-4C34-B2CA-702D32A7133F}"/>
              </a:ext>
            </a:extLst>
          </p:cNvPr>
          <p:cNvSpPr>
            <a:spLocks noGrp="1"/>
          </p:cNvSpPr>
          <p:nvPr>
            <p:ph idx="1"/>
          </p:nvPr>
        </p:nvSpPr>
        <p:spPr>
          <a:xfrm>
            <a:off x="855685" y="5242898"/>
            <a:ext cx="10786872" cy="1162811"/>
          </a:xfrm>
        </p:spPr>
        <p:txBody>
          <a:bodyPr>
            <a:normAutofit fontScale="85000" lnSpcReduction="10000"/>
          </a:bodyPr>
          <a:lstStyle/>
          <a:p>
            <a:r>
              <a:rPr lang="en-US" dirty="0">
                <a:sym typeface="Symbol" panose="05050102010706020507" pitchFamily="18" charset="2"/>
              </a:rPr>
              <a:t>A temporal query for time  sees a consistent cut at   </a:t>
            </a:r>
            <a:r>
              <a:rPr lang="en-US" baseline="-25000" dirty="0">
                <a:sym typeface="Symbol" panose="05050102010706020507" pitchFamily="18" charset="2"/>
              </a:rPr>
              <a:t>clock</a:t>
            </a:r>
            <a:r>
              <a:rPr lang="en-US" dirty="0">
                <a:sym typeface="Symbol" panose="05050102010706020507" pitchFamily="18" charset="2"/>
              </a:rPr>
              <a:t>. </a:t>
            </a:r>
          </a:p>
          <a:p>
            <a:r>
              <a:rPr lang="en-US" dirty="0">
                <a:sym typeface="Symbol" panose="05050102010706020507" pitchFamily="18" charset="2"/>
              </a:rPr>
              <a:t>Queries to unstable data must wait, but updates are stable within 50us.</a:t>
            </a:r>
            <a:endParaRPr lang="en-US" dirty="0"/>
          </a:p>
        </p:txBody>
      </p:sp>
      <p:sp>
        <p:nvSpPr>
          <p:cNvPr id="4" name="Footer Placeholder 3">
            <a:extLst>
              <a:ext uri="{FF2B5EF4-FFF2-40B4-BE49-F238E27FC236}">
                <a16:creationId xmlns:a16="http://schemas.microsoft.com/office/drawing/2014/main" id="{A201015C-6112-4C82-9804-E75E4E79BC3D}"/>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A69D2121-50C5-4064-9D4F-E751FCADFF40}"/>
              </a:ext>
            </a:extLst>
          </p:cNvPr>
          <p:cNvSpPr>
            <a:spLocks noGrp="1"/>
          </p:cNvSpPr>
          <p:nvPr>
            <p:ph type="sldNum" sz="quarter" idx="12"/>
          </p:nvPr>
        </p:nvSpPr>
        <p:spPr/>
        <p:txBody>
          <a:bodyPr/>
          <a:lstStyle/>
          <a:p>
            <a:fld id="{26165642-2DC6-4995-8FB3-76453B93C11F}" type="slidenum">
              <a:rPr lang="en-US" smtClean="0"/>
              <a:pPr/>
              <a:t>34</a:t>
            </a:fld>
            <a:endParaRPr lang="en-US"/>
          </a:p>
        </p:txBody>
      </p:sp>
      <p:cxnSp>
        <p:nvCxnSpPr>
          <p:cNvPr id="7" name="Straight Arrow Connector 6">
            <a:extLst>
              <a:ext uri="{FF2B5EF4-FFF2-40B4-BE49-F238E27FC236}">
                <a16:creationId xmlns:a16="http://schemas.microsoft.com/office/drawing/2014/main" id="{CF019518-3615-484F-8447-8550D341A2A3}"/>
              </a:ext>
            </a:extLst>
          </p:cNvPr>
          <p:cNvCxnSpPr/>
          <p:nvPr/>
        </p:nvCxnSpPr>
        <p:spPr>
          <a:xfrm>
            <a:off x="10317723" y="3502271"/>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nvGrpSpPr>
          <p:cNvPr id="33" name="Group 32">
            <a:extLst>
              <a:ext uri="{FF2B5EF4-FFF2-40B4-BE49-F238E27FC236}">
                <a16:creationId xmlns:a16="http://schemas.microsoft.com/office/drawing/2014/main" id="{2F01D723-822F-44DA-AFBF-9643CE331246}"/>
              </a:ext>
            </a:extLst>
          </p:cNvPr>
          <p:cNvGrpSpPr/>
          <p:nvPr/>
        </p:nvGrpSpPr>
        <p:grpSpPr>
          <a:xfrm>
            <a:off x="3047430" y="2335768"/>
            <a:ext cx="1905600" cy="683153"/>
            <a:chOff x="641115" y="2359831"/>
            <a:chExt cx="1905600" cy="683153"/>
          </a:xfrm>
        </p:grpSpPr>
        <p:cxnSp>
          <p:nvCxnSpPr>
            <p:cNvPr id="29" name="Straight Arrow Connector 28">
              <a:extLst>
                <a:ext uri="{FF2B5EF4-FFF2-40B4-BE49-F238E27FC236}">
                  <a16:creationId xmlns:a16="http://schemas.microsoft.com/office/drawing/2014/main" id="{23B1F597-3438-4CBD-8BCC-7E04B9E606CE}"/>
                </a:ext>
              </a:extLst>
            </p:cNvPr>
            <p:cNvCxnSpPr/>
            <p:nvPr/>
          </p:nvCxnSpPr>
          <p:spPr>
            <a:xfrm>
              <a:off x="1507958" y="2590800"/>
              <a:ext cx="818147" cy="405063"/>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0C34575-49CF-4B70-8A90-0B4C6F230688}"/>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32" name="Straight Arrow Connector 31">
              <a:extLst>
                <a:ext uri="{FF2B5EF4-FFF2-40B4-BE49-F238E27FC236}">
                  <a16:creationId xmlns:a16="http://schemas.microsoft.com/office/drawing/2014/main" id="{0F4A595E-159B-4DEF-A0A8-EEC2D07A4C23}"/>
                </a:ext>
              </a:extLst>
            </p:cNvPr>
            <p:cNvCxnSpPr/>
            <p:nvPr/>
          </p:nvCxnSpPr>
          <p:spPr>
            <a:xfrm>
              <a:off x="2338973" y="3042984"/>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34" name="Group 33">
            <a:extLst>
              <a:ext uri="{FF2B5EF4-FFF2-40B4-BE49-F238E27FC236}">
                <a16:creationId xmlns:a16="http://schemas.microsoft.com/office/drawing/2014/main" id="{BBF999F1-23A0-453C-B6E6-D9FD0261F6B4}"/>
              </a:ext>
            </a:extLst>
          </p:cNvPr>
          <p:cNvGrpSpPr/>
          <p:nvPr/>
        </p:nvGrpSpPr>
        <p:grpSpPr>
          <a:xfrm>
            <a:off x="7143309" y="2199349"/>
            <a:ext cx="3620450" cy="1083022"/>
            <a:chOff x="-2055684" y="2359831"/>
            <a:chExt cx="3620450" cy="1083022"/>
          </a:xfrm>
        </p:grpSpPr>
        <p:cxnSp>
          <p:nvCxnSpPr>
            <p:cNvPr id="35" name="Straight Arrow Connector 34">
              <a:extLst>
                <a:ext uri="{FF2B5EF4-FFF2-40B4-BE49-F238E27FC236}">
                  <a16:creationId xmlns:a16="http://schemas.microsoft.com/office/drawing/2014/main" id="{9CDD7E87-9568-40B8-854C-66D8FB7F6F29}"/>
                </a:ext>
              </a:extLst>
            </p:cNvPr>
            <p:cNvCxnSpPr>
              <a:cxnSpLocks/>
            </p:cNvCxnSpPr>
            <p:nvPr/>
          </p:nvCxnSpPr>
          <p:spPr>
            <a:xfrm flipH="1">
              <a:off x="-2055684" y="2680916"/>
              <a:ext cx="2891625" cy="718389"/>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36" name="TextBox 35">
              <a:extLst>
                <a:ext uri="{FF2B5EF4-FFF2-40B4-BE49-F238E27FC236}">
                  <a16:creationId xmlns:a16="http://schemas.microsoft.com/office/drawing/2014/main" id="{476CD80B-5201-4362-8562-79A2D6357239}"/>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37" name="Straight Arrow Connector 36">
              <a:extLst>
                <a:ext uri="{FF2B5EF4-FFF2-40B4-BE49-F238E27FC236}">
                  <a16:creationId xmlns:a16="http://schemas.microsoft.com/office/drawing/2014/main" id="{60572549-BAFA-47C3-AAE5-2EE6B82B9A7D}"/>
                </a:ext>
              </a:extLst>
            </p:cNvPr>
            <p:cNvCxnSpPr/>
            <p:nvPr/>
          </p:nvCxnSpPr>
          <p:spPr>
            <a:xfrm>
              <a:off x="-2051864" y="3442853"/>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38" name="Group 37">
            <a:extLst>
              <a:ext uri="{FF2B5EF4-FFF2-40B4-BE49-F238E27FC236}">
                <a16:creationId xmlns:a16="http://schemas.microsoft.com/office/drawing/2014/main" id="{68ED37E1-C2AF-4866-B87A-2B2FDEC6D50D}"/>
              </a:ext>
            </a:extLst>
          </p:cNvPr>
          <p:cNvGrpSpPr/>
          <p:nvPr/>
        </p:nvGrpSpPr>
        <p:grpSpPr>
          <a:xfrm>
            <a:off x="3069460" y="2602791"/>
            <a:ext cx="1905600" cy="683153"/>
            <a:chOff x="641115" y="2359831"/>
            <a:chExt cx="1905600" cy="683153"/>
          </a:xfrm>
        </p:grpSpPr>
        <p:cxnSp>
          <p:nvCxnSpPr>
            <p:cNvPr id="39" name="Straight Arrow Connector 38">
              <a:extLst>
                <a:ext uri="{FF2B5EF4-FFF2-40B4-BE49-F238E27FC236}">
                  <a16:creationId xmlns:a16="http://schemas.microsoft.com/office/drawing/2014/main" id="{0160C8E9-DF5F-4872-9668-93A41C0A6387}"/>
                </a:ext>
              </a:extLst>
            </p:cNvPr>
            <p:cNvCxnSpPr/>
            <p:nvPr/>
          </p:nvCxnSpPr>
          <p:spPr>
            <a:xfrm>
              <a:off x="1507958" y="2590800"/>
              <a:ext cx="818147" cy="405063"/>
            </a:xfrm>
            <a:prstGeom prst="straightConnector1">
              <a:avLst/>
            </a:prstGeom>
            <a:ln w="28575">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40" name="TextBox 39">
              <a:extLst>
                <a:ext uri="{FF2B5EF4-FFF2-40B4-BE49-F238E27FC236}">
                  <a16:creationId xmlns:a16="http://schemas.microsoft.com/office/drawing/2014/main" id="{028B77F6-8356-4387-AEF4-2283DE36932C}"/>
                </a:ext>
              </a:extLst>
            </p:cNvPr>
            <p:cNvSpPr txBox="1"/>
            <p:nvPr/>
          </p:nvSpPr>
          <p:spPr>
            <a:xfrm>
              <a:off x="641115" y="2359831"/>
              <a:ext cx="923651" cy="369332"/>
            </a:xfrm>
            <a:prstGeom prst="rect">
              <a:avLst/>
            </a:prstGeom>
            <a:noFill/>
          </p:spPr>
          <p:txBody>
            <a:bodyPr wrap="none" rtlCol="0">
              <a:spAutoFit/>
            </a:bodyPr>
            <a:lstStyle/>
            <a:p>
              <a:r>
                <a:rPr lang="en-US" b="1" dirty="0">
                  <a:solidFill>
                    <a:srgbClr val="C00000"/>
                  </a:solidFill>
                </a:rPr>
                <a:t>Put(</a:t>
              </a:r>
              <a:r>
                <a:rPr lang="en-US" b="1" dirty="0" err="1">
                  <a:solidFill>
                    <a:srgbClr val="C00000"/>
                  </a:solidFill>
                </a:rPr>
                <a:t>k,v</a:t>
              </a:r>
              <a:r>
                <a:rPr lang="en-US" b="1" dirty="0">
                  <a:solidFill>
                    <a:srgbClr val="C00000"/>
                  </a:solidFill>
                </a:rPr>
                <a:t>)</a:t>
              </a:r>
            </a:p>
          </p:txBody>
        </p:sp>
        <p:cxnSp>
          <p:nvCxnSpPr>
            <p:cNvPr id="41" name="Straight Arrow Connector 40">
              <a:extLst>
                <a:ext uri="{FF2B5EF4-FFF2-40B4-BE49-F238E27FC236}">
                  <a16:creationId xmlns:a16="http://schemas.microsoft.com/office/drawing/2014/main" id="{87A29750-D584-4EF3-AF5B-780FB1D86FD5}"/>
                </a:ext>
              </a:extLst>
            </p:cNvPr>
            <p:cNvCxnSpPr/>
            <p:nvPr/>
          </p:nvCxnSpPr>
          <p:spPr>
            <a:xfrm>
              <a:off x="2338973" y="3042984"/>
              <a:ext cx="207742"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42" name="Group 41">
            <a:extLst>
              <a:ext uri="{FF2B5EF4-FFF2-40B4-BE49-F238E27FC236}">
                <a16:creationId xmlns:a16="http://schemas.microsoft.com/office/drawing/2014/main" id="{2C9F6100-F379-4752-A51E-41BDA1CF4E6C}"/>
              </a:ext>
            </a:extLst>
          </p:cNvPr>
          <p:cNvGrpSpPr/>
          <p:nvPr/>
        </p:nvGrpSpPr>
        <p:grpSpPr>
          <a:xfrm>
            <a:off x="3108206" y="3342769"/>
            <a:ext cx="1905600" cy="683153"/>
            <a:chOff x="641115" y="2359831"/>
            <a:chExt cx="1905600" cy="683153"/>
          </a:xfrm>
        </p:grpSpPr>
        <p:cxnSp>
          <p:nvCxnSpPr>
            <p:cNvPr id="43" name="Straight Arrow Connector 42">
              <a:extLst>
                <a:ext uri="{FF2B5EF4-FFF2-40B4-BE49-F238E27FC236}">
                  <a16:creationId xmlns:a16="http://schemas.microsoft.com/office/drawing/2014/main" id="{A6D29309-BD03-4108-B1EC-0ADF84B81F3A}"/>
                </a:ext>
              </a:extLst>
            </p:cNvPr>
            <p:cNvCxnSpPr/>
            <p:nvPr/>
          </p:nvCxnSpPr>
          <p:spPr>
            <a:xfrm>
              <a:off x="1507958" y="2590800"/>
              <a:ext cx="818147" cy="405063"/>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44" name="TextBox 43">
              <a:extLst>
                <a:ext uri="{FF2B5EF4-FFF2-40B4-BE49-F238E27FC236}">
                  <a16:creationId xmlns:a16="http://schemas.microsoft.com/office/drawing/2014/main" id="{03F7F083-3B32-4CD5-9239-E1CFD956448B}"/>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45" name="Straight Arrow Connector 44">
              <a:extLst>
                <a:ext uri="{FF2B5EF4-FFF2-40B4-BE49-F238E27FC236}">
                  <a16:creationId xmlns:a16="http://schemas.microsoft.com/office/drawing/2014/main" id="{F84E0EBF-592D-489B-8EC4-4095D3702BBC}"/>
                </a:ext>
              </a:extLst>
            </p:cNvPr>
            <p:cNvCxnSpPr/>
            <p:nvPr/>
          </p:nvCxnSpPr>
          <p:spPr>
            <a:xfrm>
              <a:off x="2338973" y="3042984"/>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cxnSp>
        <p:nvCxnSpPr>
          <p:cNvPr id="58" name="Straight Arrow Connector 57">
            <a:extLst>
              <a:ext uri="{FF2B5EF4-FFF2-40B4-BE49-F238E27FC236}">
                <a16:creationId xmlns:a16="http://schemas.microsoft.com/office/drawing/2014/main" id="{1C8297BE-8420-4C42-961D-88AE85F9EF60}"/>
              </a:ext>
            </a:extLst>
          </p:cNvPr>
          <p:cNvCxnSpPr/>
          <p:nvPr/>
        </p:nvCxnSpPr>
        <p:spPr>
          <a:xfrm>
            <a:off x="7146711" y="4624137"/>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a:extLst>
              <a:ext uri="{FF2B5EF4-FFF2-40B4-BE49-F238E27FC236}">
                <a16:creationId xmlns:a16="http://schemas.microsoft.com/office/drawing/2014/main" id="{E7A9A865-CA20-4511-8ED9-B9400BCADF69}"/>
              </a:ext>
            </a:extLst>
          </p:cNvPr>
          <p:cNvCxnSpPr/>
          <p:nvPr/>
        </p:nvCxnSpPr>
        <p:spPr>
          <a:xfrm>
            <a:off x="7941359" y="4479757"/>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72AB2CBB-BE1F-461E-BDD4-30523A5FCF1F}"/>
              </a:ext>
            </a:extLst>
          </p:cNvPr>
          <p:cNvCxnSpPr/>
          <p:nvPr/>
        </p:nvCxnSpPr>
        <p:spPr>
          <a:xfrm>
            <a:off x="8789789" y="4304618"/>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sp>
        <p:nvSpPr>
          <p:cNvPr id="76" name="Rectangle 75">
            <a:extLst>
              <a:ext uri="{FF2B5EF4-FFF2-40B4-BE49-F238E27FC236}">
                <a16:creationId xmlns:a16="http://schemas.microsoft.com/office/drawing/2014/main" id="{57F423ED-D2A5-41B4-98E6-4AC5D4DFBA50}"/>
              </a:ext>
            </a:extLst>
          </p:cNvPr>
          <p:cNvSpPr/>
          <p:nvPr/>
        </p:nvSpPr>
        <p:spPr>
          <a:xfrm>
            <a:off x="2205877" y="2566737"/>
            <a:ext cx="691215" cy="369332"/>
          </a:xfrm>
          <a:prstGeom prst="rect">
            <a:avLst/>
          </a:prstGeom>
        </p:spPr>
        <p:txBody>
          <a:bodyPr wrap="none">
            <a:spAutoFit/>
          </a:bodyPr>
          <a:lstStyle/>
          <a:p>
            <a:r>
              <a:rPr lang="en-US" dirty="0">
                <a:sym typeface="Symbol" panose="05050102010706020507" pitchFamily="18" charset="2"/>
              </a:rPr>
              <a:t>(, ) </a:t>
            </a:r>
            <a:endParaRPr lang="en-US" dirty="0"/>
          </a:p>
        </p:txBody>
      </p:sp>
      <p:pic>
        <p:nvPicPr>
          <p:cNvPr id="77" name="Picture 76">
            <a:extLst>
              <a:ext uri="{FF2B5EF4-FFF2-40B4-BE49-F238E27FC236}">
                <a16:creationId xmlns:a16="http://schemas.microsoft.com/office/drawing/2014/main" id="{2A2F9D3E-4651-4890-A6E8-A68A8CFC47FA}"/>
              </a:ext>
            </a:extLst>
          </p:cNvPr>
          <p:cNvPicPr/>
          <p:nvPr/>
        </p:nvPicPr>
        <p:blipFill>
          <a:blip r:embed="rId2"/>
          <a:stretch/>
        </p:blipFill>
        <p:spPr>
          <a:xfrm flipH="1">
            <a:off x="1512523" y="2475097"/>
            <a:ext cx="663529" cy="663529"/>
          </a:xfrm>
          <a:prstGeom prst="rect">
            <a:avLst/>
          </a:prstGeom>
          <a:ln w="0">
            <a:noFill/>
          </a:ln>
        </p:spPr>
      </p:pic>
      <p:cxnSp>
        <p:nvCxnSpPr>
          <p:cNvPr id="79" name="Straight Arrow Connector 78">
            <a:extLst>
              <a:ext uri="{FF2B5EF4-FFF2-40B4-BE49-F238E27FC236}">
                <a16:creationId xmlns:a16="http://schemas.microsoft.com/office/drawing/2014/main" id="{49133A3F-AF77-4078-B640-8DF4B26949D4}"/>
              </a:ext>
            </a:extLst>
          </p:cNvPr>
          <p:cNvCxnSpPr>
            <a:endCxn id="40" idx="1"/>
          </p:cNvCxnSpPr>
          <p:nvPr/>
        </p:nvCxnSpPr>
        <p:spPr>
          <a:xfrm>
            <a:off x="2783305" y="2769268"/>
            <a:ext cx="286155" cy="1818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0" name="Freeform: Shape 79">
            <a:extLst>
              <a:ext uri="{FF2B5EF4-FFF2-40B4-BE49-F238E27FC236}">
                <a16:creationId xmlns:a16="http://schemas.microsoft.com/office/drawing/2014/main" id="{5322A821-1264-4DFA-8713-9714FC5810D4}"/>
              </a:ext>
            </a:extLst>
          </p:cNvPr>
          <p:cNvSpPr/>
          <p:nvPr/>
        </p:nvSpPr>
        <p:spPr>
          <a:xfrm>
            <a:off x="4042611" y="3606921"/>
            <a:ext cx="5678905" cy="453051"/>
          </a:xfrm>
          <a:custGeom>
            <a:avLst/>
            <a:gdLst>
              <a:gd name="connsiteX0" fmla="*/ 0 w 5678905"/>
              <a:gd name="connsiteY0" fmla="*/ 355479 h 453051"/>
              <a:gd name="connsiteX1" fmla="*/ 1098884 w 5678905"/>
              <a:gd name="connsiteY1" fmla="*/ 146932 h 453051"/>
              <a:gd name="connsiteX2" fmla="*/ 2141621 w 5678905"/>
              <a:gd name="connsiteY2" fmla="*/ 451732 h 453051"/>
              <a:gd name="connsiteX3" fmla="*/ 3152273 w 5678905"/>
              <a:gd name="connsiteY3" fmla="*/ 2553 h 453051"/>
              <a:gd name="connsiteX4" fmla="*/ 4467726 w 5678905"/>
              <a:gd name="connsiteY4" fmla="*/ 259226 h 453051"/>
              <a:gd name="connsiteX5" fmla="*/ 5678905 w 5678905"/>
              <a:gd name="connsiteY5" fmla="*/ 50679 h 4530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78905" h="453051">
                <a:moveTo>
                  <a:pt x="0" y="355479"/>
                </a:moveTo>
                <a:cubicBezTo>
                  <a:pt x="370973" y="243184"/>
                  <a:pt x="741947" y="130890"/>
                  <a:pt x="1098884" y="146932"/>
                </a:cubicBezTo>
                <a:cubicBezTo>
                  <a:pt x="1455821" y="162974"/>
                  <a:pt x="1799390" y="475795"/>
                  <a:pt x="2141621" y="451732"/>
                </a:cubicBezTo>
                <a:cubicBezTo>
                  <a:pt x="2483853" y="427669"/>
                  <a:pt x="2764589" y="34637"/>
                  <a:pt x="3152273" y="2553"/>
                </a:cubicBezTo>
                <a:cubicBezTo>
                  <a:pt x="3539957" y="-29531"/>
                  <a:pt x="4046621" y="251205"/>
                  <a:pt x="4467726" y="259226"/>
                </a:cubicBezTo>
                <a:cubicBezTo>
                  <a:pt x="4888831" y="267247"/>
                  <a:pt x="5283868" y="158963"/>
                  <a:pt x="5678905" y="50679"/>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2" name="Straight Arrow Connector 81">
            <a:extLst>
              <a:ext uri="{FF2B5EF4-FFF2-40B4-BE49-F238E27FC236}">
                <a16:creationId xmlns:a16="http://schemas.microsoft.com/office/drawing/2014/main" id="{1AA9E35D-5F3F-465B-AC52-BC5FD99868E9}"/>
              </a:ext>
            </a:extLst>
          </p:cNvPr>
          <p:cNvCxnSpPr/>
          <p:nvPr/>
        </p:nvCxnSpPr>
        <p:spPr>
          <a:xfrm>
            <a:off x="9830230" y="3741139"/>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3" name="TextBox 82">
            <a:extLst>
              <a:ext uri="{FF2B5EF4-FFF2-40B4-BE49-F238E27FC236}">
                <a16:creationId xmlns:a16="http://schemas.microsoft.com/office/drawing/2014/main" id="{1AD67A1A-EFB6-4903-8BC8-F32CDBDF547F}"/>
              </a:ext>
            </a:extLst>
          </p:cNvPr>
          <p:cNvSpPr txBox="1"/>
          <p:nvPr/>
        </p:nvSpPr>
        <p:spPr>
          <a:xfrm rot="16200000">
            <a:off x="8641749" y="2461028"/>
            <a:ext cx="1965155" cy="369332"/>
          </a:xfrm>
          <a:prstGeom prst="rect">
            <a:avLst/>
          </a:prstGeom>
          <a:noFill/>
        </p:spPr>
        <p:txBody>
          <a:bodyPr wrap="square" rtlCol="0">
            <a:spAutoFit/>
          </a:bodyPr>
          <a:lstStyle/>
          <a:p>
            <a:r>
              <a:rPr lang="en-US" dirty="0"/>
              <a:t>Stable portion</a:t>
            </a:r>
          </a:p>
        </p:txBody>
      </p:sp>
      <p:sp>
        <p:nvSpPr>
          <p:cNvPr id="84" name="TextBox 83">
            <a:extLst>
              <a:ext uri="{FF2B5EF4-FFF2-40B4-BE49-F238E27FC236}">
                <a16:creationId xmlns:a16="http://schemas.microsoft.com/office/drawing/2014/main" id="{1C428487-AAC2-4C71-8BAE-42709741F99F}"/>
              </a:ext>
            </a:extLst>
          </p:cNvPr>
          <p:cNvSpPr txBox="1"/>
          <p:nvPr/>
        </p:nvSpPr>
        <p:spPr>
          <a:xfrm rot="16200000">
            <a:off x="8657166" y="3832515"/>
            <a:ext cx="1965155" cy="369332"/>
          </a:xfrm>
          <a:prstGeom prst="rect">
            <a:avLst/>
          </a:prstGeom>
          <a:noFill/>
        </p:spPr>
        <p:txBody>
          <a:bodyPr wrap="square" rtlCol="0">
            <a:spAutoFit/>
          </a:bodyPr>
          <a:lstStyle/>
          <a:p>
            <a:r>
              <a:rPr lang="en-US" dirty="0"/>
              <a:t>Unstable tail</a:t>
            </a:r>
          </a:p>
        </p:txBody>
      </p:sp>
      <p:sp>
        <p:nvSpPr>
          <p:cNvPr id="86" name="TextBox 85">
            <a:extLst>
              <a:ext uri="{FF2B5EF4-FFF2-40B4-BE49-F238E27FC236}">
                <a16:creationId xmlns:a16="http://schemas.microsoft.com/office/drawing/2014/main" id="{6EDD79D2-17DE-442A-BB74-E3F2F10C22BA}"/>
              </a:ext>
            </a:extLst>
          </p:cNvPr>
          <p:cNvSpPr txBox="1"/>
          <p:nvPr/>
        </p:nvSpPr>
        <p:spPr>
          <a:xfrm>
            <a:off x="4486939" y="3154718"/>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2" name="TextBox 91">
            <a:extLst>
              <a:ext uri="{FF2B5EF4-FFF2-40B4-BE49-F238E27FC236}">
                <a16:creationId xmlns:a16="http://schemas.microsoft.com/office/drawing/2014/main" id="{F7804926-D519-4284-81CF-C136EB417369}"/>
              </a:ext>
            </a:extLst>
          </p:cNvPr>
          <p:cNvSpPr txBox="1"/>
          <p:nvPr/>
        </p:nvSpPr>
        <p:spPr>
          <a:xfrm>
            <a:off x="4486944" y="1963152"/>
            <a:ext cx="5234572" cy="369332"/>
          </a:xfrm>
          <a:prstGeom prst="rect">
            <a:avLst/>
          </a:prstGeom>
          <a:noFill/>
        </p:spPr>
        <p:txBody>
          <a:bodyPr wrap="square" rtlCol="0">
            <a:spAutoFit/>
          </a:bodyPr>
          <a:lstStyle/>
          <a:p>
            <a:r>
              <a:rPr lang="en-US" i="1" dirty="0"/>
              <a:t>Each Cascade shard has its own </a:t>
            </a:r>
            <a:r>
              <a:rPr lang="en-US" i="1" dirty="0" err="1"/>
              <a:t>Paxos</a:t>
            </a:r>
            <a:r>
              <a:rPr lang="en-US" i="1" dirty="0"/>
              <a:t>-based log</a:t>
            </a:r>
          </a:p>
        </p:txBody>
      </p:sp>
      <p:sp>
        <p:nvSpPr>
          <p:cNvPr id="93" name="TextBox 92">
            <a:extLst>
              <a:ext uri="{FF2B5EF4-FFF2-40B4-BE49-F238E27FC236}">
                <a16:creationId xmlns:a16="http://schemas.microsoft.com/office/drawing/2014/main" id="{943C9251-2206-4B24-8822-95E1726EAE6D}"/>
              </a:ext>
            </a:extLst>
          </p:cNvPr>
          <p:cNvSpPr txBox="1"/>
          <p:nvPr/>
        </p:nvSpPr>
        <p:spPr>
          <a:xfrm>
            <a:off x="415714" y="3928496"/>
            <a:ext cx="3568477" cy="923330"/>
          </a:xfrm>
          <a:prstGeom prst="rect">
            <a:avLst/>
          </a:prstGeom>
          <a:noFill/>
        </p:spPr>
        <p:txBody>
          <a:bodyPr wrap="square" rtlCol="0">
            <a:spAutoFit/>
          </a:bodyPr>
          <a:lstStyle/>
          <a:p>
            <a:pPr algn="ctr"/>
            <a:r>
              <a:rPr lang="en-US" dirty="0">
                <a:highlight>
                  <a:srgbClr val="FFFF00"/>
                </a:highlight>
              </a:rPr>
              <a:t>Each </a:t>
            </a:r>
            <a:r>
              <a:rPr lang="en-US" dirty="0">
                <a:highlight>
                  <a:srgbClr val="FFFF00"/>
                </a:highlight>
                <a:sym typeface="Symbol" panose="05050102010706020507" pitchFamily="18" charset="2"/>
              </a:rPr>
              <a:t> is triggered by an upcall</a:t>
            </a:r>
            <a:br>
              <a:rPr lang="en-US" dirty="0">
                <a:highlight>
                  <a:srgbClr val="FFFF00"/>
                </a:highlight>
                <a:sym typeface="Symbol" panose="05050102010706020507" pitchFamily="18" charset="2"/>
              </a:rPr>
            </a:br>
            <a:r>
              <a:rPr lang="en-US" dirty="0">
                <a:highlight>
                  <a:srgbClr val="FFFF00"/>
                </a:highlight>
                <a:sym typeface="Symbol" panose="05050102010706020507" pitchFamily="18" charset="2"/>
              </a:rPr>
              <a:t>from a “watcher” monitoring some</a:t>
            </a:r>
            <a:br>
              <a:rPr lang="en-US" dirty="0">
                <a:highlight>
                  <a:srgbClr val="FFFF00"/>
                </a:highlight>
                <a:sym typeface="Symbol" panose="05050102010706020507" pitchFamily="18" charset="2"/>
              </a:rPr>
            </a:br>
            <a:r>
              <a:rPr lang="en-US" dirty="0">
                <a:highlight>
                  <a:srgbClr val="FFFF00"/>
                </a:highlight>
                <a:sym typeface="Symbol" panose="05050102010706020507" pitchFamily="18" charset="2"/>
              </a:rPr>
              <a:t>key (or pattern)</a:t>
            </a:r>
            <a:endParaRPr lang="en-US" dirty="0">
              <a:highlight>
                <a:srgbClr val="FFFF00"/>
              </a:highlight>
            </a:endParaRPr>
          </a:p>
        </p:txBody>
      </p:sp>
      <p:pic>
        <p:nvPicPr>
          <p:cNvPr id="100" name="Graphic 99" descr="Cow with solid fill">
            <a:extLst>
              <a:ext uri="{FF2B5EF4-FFF2-40B4-BE49-F238E27FC236}">
                <a16:creationId xmlns:a16="http://schemas.microsoft.com/office/drawing/2014/main" id="{2C1E3E53-0354-436C-8FB6-BB3721517265}"/>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530683" y="2849114"/>
            <a:ext cx="555437" cy="555437"/>
          </a:xfrm>
          <a:prstGeom prst="rect">
            <a:avLst/>
          </a:prstGeom>
        </p:spPr>
      </p:pic>
      <p:cxnSp>
        <p:nvCxnSpPr>
          <p:cNvPr id="85" name="Straight Arrow Connector 84">
            <a:extLst>
              <a:ext uri="{FF2B5EF4-FFF2-40B4-BE49-F238E27FC236}">
                <a16:creationId xmlns:a16="http://schemas.microsoft.com/office/drawing/2014/main" id="{733E6609-6AEE-482F-AB58-35F0D1F16FA4}"/>
              </a:ext>
            </a:extLst>
          </p:cNvPr>
          <p:cNvCxnSpPr>
            <a:cxnSpLocks/>
          </p:cNvCxnSpPr>
          <p:nvPr/>
        </p:nvCxnSpPr>
        <p:spPr>
          <a:xfrm>
            <a:off x="4732420" y="3791586"/>
            <a:ext cx="1" cy="104511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87" name="Straight Arrow Connector 86">
            <a:extLst>
              <a:ext uri="{FF2B5EF4-FFF2-40B4-BE49-F238E27FC236}">
                <a16:creationId xmlns:a16="http://schemas.microsoft.com/office/drawing/2014/main" id="{2CA80754-0D4F-493E-A2A2-F51B6AB15945}"/>
              </a:ext>
            </a:extLst>
          </p:cNvPr>
          <p:cNvCxnSpPr>
            <a:cxnSpLocks/>
          </p:cNvCxnSpPr>
          <p:nvPr/>
        </p:nvCxnSpPr>
        <p:spPr>
          <a:xfrm>
            <a:off x="4953030" y="3741139"/>
            <a:ext cx="3981" cy="10955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88" name="Straight Arrow Connector 87">
            <a:extLst>
              <a:ext uri="{FF2B5EF4-FFF2-40B4-BE49-F238E27FC236}">
                <a16:creationId xmlns:a16="http://schemas.microsoft.com/office/drawing/2014/main" id="{3996BF93-3DD3-460F-BE20-955879EB1E3A}"/>
              </a:ext>
            </a:extLst>
          </p:cNvPr>
          <p:cNvCxnSpPr>
            <a:cxnSpLocks/>
          </p:cNvCxnSpPr>
          <p:nvPr/>
        </p:nvCxnSpPr>
        <p:spPr>
          <a:xfrm>
            <a:off x="5526489" y="3834057"/>
            <a:ext cx="0" cy="1002639"/>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98" name="Straight Arrow Connector 97">
            <a:extLst>
              <a:ext uri="{FF2B5EF4-FFF2-40B4-BE49-F238E27FC236}">
                <a16:creationId xmlns:a16="http://schemas.microsoft.com/office/drawing/2014/main" id="{FB4DCE94-DEAC-45A7-8222-EF6CB712EC6B}"/>
              </a:ext>
            </a:extLst>
          </p:cNvPr>
          <p:cNvCxnSpPr>
            <a:cxnSpLocks/>
          </p:cNvCxnSpPr>
          <p:nvPr/>
        </p:nvCxnSpPr>
        <p:spPr>
          <a:xfrm>
            <a:off x="5751079" y="3928496"/>
            <a:ext cx="0" cy="90820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99" name="Straight Arrow Connector 98">
            <a:extLst>
              <a:ext uri="{FF2B5EF4-FFF2-40B4-BE49-F238E27FC236}">
                <a16:creationId xmlns:a16="http://schemas.microsoft.com/office/drawing/2014/main" id="{5288CC6D-229F-4F62-A51A-037852C5A871}"/>
              </a:ext>
            </a:extLst>
          </p:cNvPr>
          <p:cNvCxnSpPr>
            <a:cxnSpLocks/>
          </p:cNvCxnSpPr>
          <p:nvPr/>
        </p:nvCxnSpPr>
        <p:spPr>
          <a:xfrm>
            <a:off x="6324244" y="3978801"/>
            <a:ext cx="0" cy="85789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1" name="Straight Arrow Connector 100">
            <a:extLst>
              <a:ext uri="{FF2B5EF4-FFF2-40B4-BE49-F238E27FC236}">
                <a16:creationId xmlns:a16="http://schemas.microsoft.com/office/drawing/2014/main" id="{CE230CA3-0E97-4B5B-B5E6-105A78909D74}"/>
              </a:ext>
            </a:extLst>
          </p:cNvPr>
          <p:cNvCxnSpPr>
            <a:cxnSpLocks/>
          </p:cNvCxnSpPr>
          <p:nvPr/>
        </p:nvCxnSpPr>
        <p:spPr>
          <a:xfrm>
            <a:off x="6554362" y="3906252"/>
            <a:ext cx="0" cy="930444"/>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2" name="Straight Arrow Connector 101">
            <a:extLst>
              <a:ext uri="{FF2B5EF4-FFF2-40B4-BE49-F238E27FC236}">
                <a16:creationId xmlns:a16="http://schemas.microsoft.com/office/drawing/2014/main" id="{4F18311C-7F21-4964-BE03-2E4E30644EC9}"/>
              </a:ext>
            </a:extLst>
          </p:cNvPr>
          <p:cNvCxnSpPr>
            <a:cxnSpLocks/>
          </p:cNvCxnSpPr>
          <p:nvPr/>
        </p:nvCxnSpPr>
        <p:spPr>
          <a:xfrm flipH="1">
            <a:off x="7133076" y="3597801"/>
            <a:ext cx="2343" cy="12573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3" name="Straight Arrow Connector 102">
            <a:extLst>
              <a:ext uri="{FF2B5EF4-FFF2-40B4-BE49-F238E27FC236}">
                <a16:creationId xmlns:a16="http://schemas.microsoft.com/office/drawing/2014/main" id="{63044614-0959-4616-9FFF-AC369B5E62B5}"/>
              </a:ext>
            </a:extLst>
          </p:cNvPr>
          <p:cNvCxnSpPr>
            <a:cxnSpLocks/>
          </p:cNvCxnSpPr>
          <p:nvPr/>
        </p:nvCxnSpPr>
        <p:spPr>
          <a:xfrm flipH="1">
            <a:off x="7357540" y="3606921"/>
            <a:ext cx="13761" cy="122977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4" name="Straight Arrow Connector 103">
            <a:extLst>
              <a:ext uri="{FF2B5EF4-FFF2-40B4-BE49-F238E27FC236}">
                <a16:creationId xmlns:a16="http://schemas.microsoft.com/office/drawing/2014/main" id="{A3299337-7780-486A-84F7-C43B84BBE692}"/>
              </a:ext>
            </a:extLst>
          </p:cNvPr>
          <p:cNvCxnSpPr>
            <a:cxnSpLocks/>
          </p:cNvCxnSpPr>
          <p:nvPr/>
        </p:nvCxnSpPr>
        <p:spPr>
          <a:xfrm>
            <a:off x="7937348" y="3741139"/>
            <a:ext cx="1" cy="10955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5" name="Straight Arrow Connector 104">
            <a:extLst>
              <a:ext uri="{FF2B5EF4-FFF2-40B4-BE49-F238E27FC236}">
                <a16:creationId xmlns:a16="http://schemas.microsoft.com/office/drawing/2014/main" id="{28927CBE-9E6F-4ED2-9D48-C080390C2E31}"/>
              </a:ext>
            </a:extLst>
          </p:cNvPr>
          <p:cNvCxnSpPr>
            <a:cxnSpLocks/>
          </p:cNvCxnSpPr>
          <p:nvPr/>
        </p:nvCxnSpPr>
        <p:spPr>
          <a:xfrm>
            <a:off x="8169902" y="3822007"/>
            <a:ext cx="1" cy="1014689"/>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6" name="Straight Arrow Connector 105">
            <a:extLst>
              <a:ext uri="{FF2B5EF4-FFF2-40B4-BE49-F238E27FC236}">
                <a16:creationId xmlns:a16="http://schemas.microsoft.com/office/drawing/2014/main" id="{CB987F93-9802-4B19-BB41-02BD6A992004}"/>
              </a:ext>
            </a:extLst>
          </p:cNvPr>
          <p:cNvCxnSpPr>
            <a:cxnSpLocks/>
          </p:cNvCxnSpPr>
          <p:nvPr/>
        </p:nvCxnSpPr>
        <p:spPr>
          <a:xfrm>
            <a:off x="8749770" y="3833446"/>
            <a:ext cx="0" cy="100325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7" name="Straight Arrow Connector 106">
            <a:extLst>
              <a:ext uri="{FF2B5EF4-FFF2-40B4-BE49-F238E27FC236}">
                <a16:creationId xmlns:a16="http://schemas.microsoft.com/office/drawing/2014/main" id="{80498761-0E95-4B84-B53E-E60578B31F16}"/>
              </a:ext>
            </a:extLst>
          </p:cNvPr>
          <p:cNvCxnSpPr>
            <a:cxnSpLocks/>
          </p:cNvCxnSpPr>
          <p:nvPr/>
        </p:nvCxnSpPr>
        <p:spPr>
          <a:xfrm>
            <a:off x="8974360" y="3833446"/>
            <a:ext cx="0" cy="100325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396" name="Straight Arrow Connector 395">
            <a:extLst>
              <a:ext uri="{FF2B5EF4-FFF2-40B4-BE49-F238E27FC236}">
                <a16:creationId xmlns:a16="http://schemas.microsoft.com/office/drawing/2014/main" id="{904075F1-2FF3-479E-95BD-83ECCA930FEC}"/>
              </a:ext>
            </a:extLst>
          </p:cNvPr>
          <p:cNvCxnSpPr>
            <a:cxnSpLocks/>
          </p:cNvCxnSpPr>
          <p:nvPr/>
        </p:nvCxnSpPr>
        <p:spPr>
          <a:xfrm>
            <a:off x="4732420" y="263441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0" name="Straight Arrow Connector 399">
            <a:extLst>
              <a:ext uri="{FF2B5EF4-FFF2-40B4-BE49-F238E27FC236}">
                <a16:creationId xmlns:a16="http://schemas.microsoft.com/office/drawing/2014/main" id="{3DC7997B-CA9D-489D-9CB2-863E81738092}"/>
              </a:ext>
            </a:extLst>
          </p:cNvPr>
          <p:cNvCxnSpPr>
            <a:cxnSpLocks/>
          </p:cNvCxnSpPr>
          <p:nvPr/>
        </p:nvCxnSpPr>
        <p:spPr>
          <a:xfrm>
            <a:off x="4955020" y="2618378"/>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1" name="Straight Arrow Connector 400">
            <a:extLst>
              <a:ext uri="{FF2B5EF4-FFF2-40B4-BE49-F238E27FC236}">
                <a16:creationId xmlns:a16="http://schemas.microsoft.com/office/drawing/2014/main" id="{604E39CF-708D-4873-A6BA-BFE3641C132A}"/>
              </a:ext>
            </a:extLst>
          </p:cNvPr>
          <p:cNvCxnSpPr>
            <a:cxnSpLocks/>
          </p:cNvCxnSpPr>
          <p:nvPr/>
        </p:nvCxnSpPr>
        <p:spPr>
          <a:xfrm>
            <a:off x="5526489"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2" name="Straight Arrow Connector 401">
            <a:extLst>
              <a:ext uri="{FF2B5EF4-FFF2-40B4-BE49-F238E27FC236}">
                <a16:creationId xmlns:a16="http://schemas.microsoft.com/office/drawing/2014/main" id="{63DC23BC-C31A-4EFC-B3EB-DC03DFC3CEF2}"/>
              </a:ext>
            </a:extLst>
          </p:cNvPr>
          <p:cNvCxnSpPr>
            <a:cxnSpLocks/>
          </p:cNvCxnSpPr>
          <p:nvPr/>
        </p:nvCxnSpPr>
        <p:spPr>
          <a:xfrm>
            <a:off x="5751079"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3" name="Straight Arrow Connector 402">
            <a:extLst>
              <a:ext uri="{FF2B5EF4-FFF2-40B4-BE49-F238E27FC236}">
                <a16:creationId xmlns:a16="http://schemas.microsoft.com/office/drawing/2014/main" id="{92E586F6-0789-4377-AB37-0B2CC0FBBC99}"/>
              </a:ext>
            </a:extLst>
          </p:cNvPr>
          <p:cNvCxnSpPr>
            <a:cxnSpLocks/>
          </p:cNvCxnSpPr>
          <p:nvPr/>
        </p:nvCxnSpPr>
        <p:spPr>
          <a:xfrm>
            <a:off x="6324244"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4" name="Straight Arrow Connector 403">
            <a:extLst>
              <a:ext uri="{FF2B5EF4-FFF2-40B4-BE49-F238E27FC236}">
                <a16:creationId xmlns:a16="http://schemas.microsoft.com/office/drawing/2014/main" id="{055146C5-D895-4D06-8E77-C7DE80C6DEE2}"/>
              </a:ext>
            </a:extLst>
          </p:cNvPr>
          <p:cNvCxnSpPr>
            <a:cxnSpLocks/>
          </p:cNvCxnSpPr>
          <p:nvPr/>
        </p:nvCxnSpPr>
        <p:spPr>
          <a:xfrm>
            <a:off x="6554362"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5" name="Straight Arrow Connector 404">
            <a:extLst>
              <a:ext uri="{FF2B5EF4-FFF2-40B4-BE49-F238E27FC236}">
                <a16:creationId xmlns:a16="http://schemas.microsoft.com/office/drawing/2014/main" id="{867CDDBA-040A-406C-A360-B61A3A5DDB90}"/>
              </a:ext>
            </a:extLst>
          </p:cNvPr>
          <p:cNvCxnSpPr>
            <a:cxnSpLocks/>
          </p:cNvCxnSpPr>
          <p:nvPr/>
        </p:nvCxnSpPr>
        <p:spPr>
          <a:xfrm>
            <a:off x="7134247" y="266582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6" name="Straight Arrow Connector 405">
            <a:extLst>
              <a:ext uri="{FF2B5EF4-FFF2-40B4-BE49-F238E27FC236}">
                <a16:creationId xmlns:a16="http://schemas.microsoft.com/office/drawing/2014/main" id="{B303FDE3-1865-4884-A634-7C7DAB407C4D}"/>
              </a:ext>
            </a:extLst>
          </p:cNvPr>
          <p:cNvCxnSpPr>
            <a:cxnSpLocks/>
          </p:cNvCxnSpPr>
          <p:nvPr/>
        </p:nvCxnSpPr>
        <p:spPr>
          <a:xfrm>
            <a:off x="7364420"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7" name="Straight Arrow Connector 406">
            <a:extLst>
              <a:ext uri="{FF2B5EF4-FFF2-40B4-BE49-F238E27FC236}">
                <a16:creationId xmlns:a16="http://schemas.microsoft.com/office/drawing/2014/main" id="{E420EEB5-8EF1-479A-89E8-738CCB082187}"/>
              </a:ext>
            </a:extLst>
          </p:cNvPr>
          <p:cNvCxnSpPr>
            <a:cxnSpLocks/>
          </p:cNvCxnSpPr>
          <p:nvPr/>
        </p:nvCxnSpPr>
        <p:spPr>
          <a:xfrm>
            <a:off x="7937348" y="264043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8" name="Straight Arrow Connector 407">
            <a:extLst>
              <a:ext uri="{FF2B5EF4-FFF2-40B4-BE49-F238E27FC236}">
                <a16:creationId xmlns:a16="http://schemas.microsoft.com/office/drawing/2014/main" id="{6A0D8ED1-CA93-4ABE-9E5E-9DD37F39E3EE}"/>
              </a:ext>
            </a:extLst>
          </p:cNvPr>
          <p:cNvCxnSpPr>
            <a:cxnSpLocks/>
          </p:cNvCxnSpPr>
          <p:nvPr/>
        </p:nvCxnSpPr>
        <p:spPr>
          <a:xfrm>
            <a:off x="8169902"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9" name="Straight Arrow Connector 408">
            <a:extLst>
              <a:ext uri="{FF2B5EF4-FFF2-40B4-BE49-F238E27FC236}">
                <a16:creationId xmlns:a16="http://schemas.microsoft.com/office/drawing/2014/main" id="{ADAFB680-5871-4E1F-B8C0-7FDC5AD8288C}"/>
              </a:ext>
            </a:extLst>
          </p:cNvPr>
          <p:cNvCxnSpPr>
            <a:cxnSpLocks/>
          </p:cNvCxnSpPr>
          <p:nvPr/>
        </p:nvCxnSpPr>
        <p:spPr>
          <a:xfrm>
            <a:off x="8751570" y="2634875"/>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10" name="Straight Arrow Connector 409">
            <a:extLst>
              <a:ext uri="{FF2B5EF4-FFF2-40B4-BE49-F238E27FC236}">
                <a16:creationId xmlns:a16="http://schemas.microsoft.com/office/drawing/2014/main" id="{C22A0E76-0961-44A7-ABAF-347825E59FE9}"/>
              </a:ext>
            </a:extLst>
          </p:cNvPr>
          <p:cNvCxnSpPr>
            <a:cxnSpLocks/>
          </p:cNvCxnSpPr>
          <p:nvPr/>
        </p:nvCxnSpPr>
        <p:spPr>
          <a:xfrm>
            <a:off x="8974359"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8" name="TextBox 7">
            <a:extLst>
              <a:ext uri="{FF2B5EF4-FFF2-40B4-BE49-F238E27FC236}">
                <a16:creationId xmlns:a16="http://schemas.microsoft.com/office/drawing/2014/main" id="{DB005339-0F3E-4CC5-B05A-729395C8AE58}"/>
              </a:ext>
            </a:extLst>
          </p:cNvPr>
          <p:cNvSpPr txBox="1"/>
          <p:nvPr/>
        </p:nvSpPr>
        <p:spPr>
          <a:xfrm rot="16200000">
            <a:off x="9483354" y="3433908"/>
            <a:ext cx="1299405" cy="369332"/>
          </a:xfrm>
          <a:prstGeom prst="rect">
            <a:avLst/>
          </a:prstGeom>
          <a:noFill/>
        </p:spPr>
        <p:txBody>
          <a:bodyPr wrap="square" rtlCol="0">
            <a:spAutoFit/>
          </a:bodyPr>
          <a:lstStyle/>
          <a:p>
            <a:r>
              <a:rPr lang="en-US" dirty="0"/>
              <a:t>time</a:t>
            </a:r>
          </a:p>
        </p:txBody>
      </p:sp>
      <p:cxnSp>
        <p:nvCxnSpPr>
          <p:cNvPr id="10" name="Straight Arrow Connector 9">
            <a:extLst>
              <a:ext uri="{FF2B5EF4-FFF2-40B4-BE49-F238E27FC236}">
                <a16:creationId xmlns:a16="http://schemas.microsoft.com/office/drawing/2014/main" id="{A36913A6-8C1D-4667-BA32-66414A45B651}"/>
              </a:ext>
            </a:extLst>
          </p:cNvPr>
          <p:cNvCxnSpPr>
            <a:cxnSpLocks/>
          </p:cNvCxnSpPr>
          <p:nvPr/>
        </p:nvCxnSpPr>
        <p:spPr>
          <a:xfrm>
            <a:off x="4732420" y="2582779"/>
            <a:ext cx="0" cy="120880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5DCEB19E-1164-446D-9B7D-DFA00ADB55D2}"/>
              </a:ext>
            </a:extLst>
          </p:cNvPr>
          <p:cNvCxnSpPr>
            <a:cxnSpLocks/>
          </p:cNvCxnSpPr>
          <p:nvPr/>
        </p:nvCxnSpPr>
        <p:spPr>
          <a:xfrm flipH="1">
            <a:off x="4953030" y="2582779"/>
            <a:ext cx="3980" cy="121938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2" name="Oval 11">
            <a:extLst>
              <a:ext uri="{FF2B5EF4-FFF2-40B4-BE49-F238E27FC236}">
                <a16:creationId xmlns:a16="http://schemas.microsoft.com/office/drawing/2014/main" id="{C57C40B0-D4F8-4792-B287-95FB49B974D9}"/>
              </a:ext>
            </a:extLst>
          </p:cNvPr>
          <p:cNvSpPr/>
          <p:nvPr/>
        </p:nvSpPr>
        <p:spPr>
          <a:xfrm>
            <a:off x="4563978"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Arrow Connector 12">
            <a:extLst>
              <a:ext uri="{FF2B5EF4-FFF2-40B4-BE49-F238E27FC236}">
                <a16:creationId xmlns:a16="http://schemas.microsoft.com/office/drawing/2014/main" id="{A26A404B-F418-498E-865C-3CB8D6482FC5}"/>
              </a:ext>
            </a:extLst>
          </p:cNvPr>
          <p:cNvCxnSpPr>
            <a:cxnSpLocks/>
          </p:cNvCxnSpPr>
          <p:nvPr/>
        </p:nvCxnSpPr>
        <p:spPr>
          <a:xfrm>
            <a:off x="5526489" y="2582779"/>
            <a:ext cx="0" cy="1295221"/>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4" name="Straight Arrow Connector 13">
            <a:extLst>
              <a:ext uri="{FF2B5EF4-FFF2-40B4-BE49-F238E27FC236}">
                <a16:creationId xmlns:a16="http://schemas.microsoft.com/office/drawing/2014/main" id="{25633AC3-E0FB-47D5-B85A-92CD1D2BD3C0}"/>
              </a:ext>
            </a:extLst>
          </p:cNvPr>
          <p:cNvCxnSpPr>
            <a:cxnSpLocks/>
          </p:cNvCxnSpPr>
          <p:nvPr/>
        </p:nvCxnSpPr>
        <p:spPr>
          <a:xfrm>
            <a:off x="5751079" y="2582779"/>
            <a:ext cx="0" cy="1376392"/>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5" name="Oval 14">
            <a:extLst>
              <a:ext uri="{FF2B5EF4-FFF2-40B4-BE49-F238E27FC236}">
                <a16:creationId xmlns:a16="http://schemas.microsoft.com/office/drawing/2014/main" id="{1845C8C1-5684-4C05-AA55-46794C67C294}"/>
              </a:ext>
            </a:extLst>
          </p:cNvPr>
          <p:cNvSpPr/>
          <p:nvPr/>
        </p:nvSpPr>
        <p:spPr>
          <a:xfrm>
            <a:off x="535804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Arrow Connector 15">
            <a:extLst>
              <a:ext uri="{FF2B5EF4-FFF2-40B4-BE49-F238E27FC236}">
                <a16:creationId xmlns:a16="http://schemas.microsoft.com/office/drawing/2014/main" id="{E3FC062B-5731-456C-84CB-DDC7BA2608CE}"/>
              </a:ext>
            </a:extLst>
          </p:cNvPr>
          <p:cNvCxnSpPr>
            <a:cxnSpLocks/>
          </p:cNvCxnSpPr>
          <p:nvPr/>
        </p:nvCxnSpPr>
        <p:spPr>
          <a:xfrm>
            <a:off x="6324244" y="2582779"/>
            <a:ext cx="0" cy="147719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EBB26DE4-BF7C-41E3-AAC6-9D50FB903A0C}"/>
              </a:ext>
            </a:extLst>
          </p:cNvPr>
          <p:cNvCxnSpPr>
            <a:cxnSpLocks/>
          </p:cNvCxnSpPr>
          <p:nvPr/>
        </p:nvCxnSpPr>
        <p:spPr>
          <a:xfrm>
            <a:off x="6549129" y="2582779"/>
            <a:ext cx="10467" cy="134571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8" name="Oval 17">
            <a:extLst>
              <a:ext uri="{FF2B5EF4-FFF2-40B4-BE49-F238E27FC236}">
                <a16:creationId xmlns:a16="http://schemas.microsoft.com/office/drawing/2014/main" id="{33FEA673-090C-443C-952F-839FE428456E}"/>
              </a:ext>
            </a:extLst>
          </p:cNvPr>
          <p:cNvSpPr/>
          <p:nvPr/>
        </p:nvSpPr>
        <p:spPr>
          <a:xfrm>
            <a:off x="615609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9" name="Straight Arrow Connector 18">
            <a:extLst>
              <a:ext uri="{FF2B5EF4-FFF2-40B4-BE49-F238E27FC236}">
                <a16:creationId xmlns:a16="http://schemas.microsoft.com/office/drawing/2014/main" id="{CBE34CC9-4561-4BE2-99FF-03ECAC652DA4}"/>
              </a:ext>
            </a:extLst>
          </p:cNvPr>
          <p:cNvCxnSpPr>
            <a:cxnSpLocks/>
          </p:cNvCxnSpPr>
          <p:nvPr/>
        </p:nvCxnSpPr>
        <p:spPr>
          <a:xfrm>
            <a:off x="7134247" y="2582779"/>
            <a:ext cx="0" cy="111528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0" name="Straight Arrow Connector 19">
            <a:extLst>
              <a:ext uri="{FF2B5EF4-FFF2-40B4-BE49-F238E27FC236}">
                <a16:creationId xmlns:a16="http://schemas.microsoft.com/office/drawing/2014/main" id="{8EB31E4F-212C-42AA-8805-BFEB3F36397E}"/>
              </a:ext>
            </a:extLst>
          </p:cNvPr>
          <p:cNvCxnSpPr>
            <a:cxnSpLocks/>
          </p:cNvCxnSpPr>
          <p:nvPr/>
        </p:nvCxnSpPr>
        <p:spPr>
          <a:xfrm>
            <a:off x="7362344" y="2582779"/>
            <a:ext cx="4153" cy="110947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1" name="Oval 20">
            <a:extLst>
              <a:ext uri="{FF2B5EF4-FFF2-40B4-BE49-F238E27FC236}">
                <a16:creationId xmlns:a16="http://schemas.microsoft.com/office/drawing/2014/main" id="{064C9A78-5748-47FD-A5F3-863E9603B373}"/>
              </a:ext>
            </a:extLst>
          </p:cNvPr>
          <p:cNvSpPr/>
          <p:nvPr/>
        </p:nvSpPr>
        <p:spPr>
          <a:xfrm>
            <a:off x="696450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Arrow Connector 21">
            <a:extLst>
              <a:ext uri="{FF2B5EF4-FFF2-40B4-BE49-F238E27FC236}">
                <a16:creationId xmlns:a16="http://schemas.microsoft.com/office/drawing/2014/main" id="{1D89652D-A9DF-46A5-B007-8DC4EDB66CEE}"/>
              </a:ext>
            </a:extLst>
          </p:cNvPr>
          <p:cNvCxnSpPr>
            <a:cxnSpLocks/>
          </p:cNvCxnSpPr>
          <p:nvPr/>
        </p:nvCxnSpPr>
        <p:spPr>
          <a:xfrm>
            <a:off x="7937348" y="2582779"/>
            <a:ext cx="0" cy="119186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431B93A1-9DD9-40AF-A625-D7E7E2C1549F}"/>
              </a:ext>
            </a:extLst>
          </p:cNvPr>
          <p:cNvCxnSpPr>
            <a:cxnSpLocks/>
          </p:cNvCxnSpPr>
          <p:nvPr/>
        </p:nvCxnSpPr>
        <p:spPr>
          <a:xfrm>
            <a:off x="8165949" y="2582779"/>
            <a:ext cx="7907" cy="1271726"/>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4" name="Oval 23">
            <a:extLst>
              <a:ext uri="{FF2B5EF4-FFF2-40B4-BE49-F238E27FC236}">
                <a16:creationId xmlns:a16="http://schemas.microsoft.com/office/drawing/2014/main" id="{05E25881-36BB-46AF-8D2D-99F772A96ACC}"/>
              </a:ext>
            </a:extLst>
          </p:cNvPr>
          <p:cNvSpPr/>
          <p:nvPr/>
        </p:nvSpPr>
        <p:spPr>
          <a:xfrm>
            <a:off x="777291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5" name="Straight Arrow Connector 24">
            <a:extLst>
              <a:ext uri="{FF2B5EF4-FFF2-40B4-BE49-F238E27FC236}">
                <a16:creationId xmlns:a16="http://schemas.microsoft.com/office/drawing/2014/main" id="{C9201016-43EA-4395-ACD2-8B960E540A0D}"/>
              </a:ext>
            </a:extLst>
          </p:cNvPr>
          <p:cNvCxnSpPr>
            <a:cxnSpLocks/>
          </p:cNvCxnSpPr>
          <p:nvPr/>
        </p:nvCxnSpPr>
        <p:spPr>
          <a:xfrm flipH="1">
            <a:off x="8743550" y="2582779"/>
            <a:ext cx="6220" cy="130276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6" name="Straight Arrow Connector 25">
            <a:extLst>
              <a:ext uri="{FF2B5EF4-FFF2-40B4-BE49-F238E27FC236}">
                <a16:creationId xmlns:a16="http://schemas.microsoft.com/office/drawing/2014/main" id="{6E3F15F3-6CEA-42B2-89A7-267943DE9142}"/>
              </a:ext>
            </a:extLst>
          </p:cNvPr>
          <p:cNvCxnSpPr>
            <a:cxnSpLocks/>
          </p:cNvCxnSpPr>
          <p:nvPr/>
        </p:nvCxnSpPr>
        <p:spPr>
          <a:xfrm>
            <a:off x="8974359" y="2582779"/>
            <a:ext cx="0" cy="130276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7" name="Oval 26">
            <a:extLst>
              <a:ext uri="{FF2B5EF4-FFF2-40B4-BE49-F238E27FC236}">
                <a16:creationId xmlns:a16="http://schemas.microsoft.com/office/drawing/2014/main" id="{A49D5805-770B-4684-96D2-E98E293BFB40}"/>
              </a:ext>
            </a:extLst>
          </p:cNvPr>
          <p:cNvSpPr/>
          <p:nvPr/>
        </p:nvSpPr>
        <p:spPr>
          <a:xfrm>
            <a:off x="858132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7" name="Straight Arrow Connector 46">
            <a:extLst>
              <a:ext uri="{FF2B5EF4-FFF2-40B4-BE49-F238E27FC236}">
                <a16:creationId xmlns:a16="http://schemas.microsoft.com/office/drawing/2014/main" id="{A5AEC3AF-D6EB-401F-B0E5-B0E629EC168F}"/>
              </a:ext>
            </a:extLst>
          </p:cNvPr>
          <p:cNvCxnSpPr/>
          <p:nvPr/>
        </p:nvCxnSpPr>
        <p:spPr>
          <a:xfrm>
            <a:off x="5526489" y="2971800"/>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48" name="Straight Arrow Connector 47">
            <a:extLst>
              <a:ext uri="{FF2B5EF4-FFF2-40B4-BE49-F238E27FC236}">
                <a16:creationId xmlns:a16="http://schemas.microsoft.com/office/drawing/2014/main" id="{5470A33E-F03E-4C46-B67D-BB9CC8956227}"/>
              </a:ext>
            </a:extLst>
          </p:cNvPr>
          <p:cNvCxnSpPr/>
          <p:nvPr/>
        </p:nvCxnSpPr>
        <p:spPr>
          <a:xfrm>
            <a:off x="6328542" y="298410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49" name="Straight Arrow Connector 48">
            <a:extLst>
              <a:ext uri="{FF2B5EF4-FFF2-40B4-BE49-F238E27FC236}">
                <a16:creationId xmlns:a16="http://schemas.microsoft.com/office/drawing/2014/main" id="{2617D8F0-777D-4284-926D-B0927930D9B5}"/>
              </a:ext>
            </a:extLst>
          </p:cNvPr>
          <p:cNvCxnSpPr/>
          <p:nvPr/>
        </p:nvCxnSpPr>
        <p:spPr>
          <a:xfrm>
            <a:off x="5526489" y="3573738"/>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0" name="Straight Arrow Connector 49">
            <a:extLst>
              <a:ext uri="{FF2B5EF4-FFF2-40B4-BE49-F238E27FC236}">
                <a16:creationId xmlns:a16="http://schemas.microsoft.com/office/drawing/2014/main" id="{F17A66F2-E7A6-4416-92A4-1BE2435CD875}"/>
              </a:ext>
            </a:extLst>
          </p:cNvPr>
          <p:cNvCxnSpPr/>
          <p:nvPr/>
        </p:nvCxnSpPr>
        <p:spPr>
          <a:xfrm>
            <a:off x="6328542" y="3088103"/>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1" name="Straight Arrow Connector 50">
            <a:extLst>
              <a:ext uri="{FF2B5EF4-FFF2-40B4-BE49-F238E27FC236}">
                <a16:creationId xmlns:a16="http://schemas.microsoft.com/office/drawing/2014/main" id="{574103C4-6B06-42D0-AAFD-0A85A813D7C3}"/>
              </a:ext>
            </a:extLst>
          </p:cNvPr>
          <p:cNvCxnSpPr/>
          <p:nvPr/>
        </p:nvCxnSpPr>
        <p:spPr>
          <a:xfrm>
            <a:off x="5526489" y="3906252"/>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2" name="Straight Arrow Connector 51">
            <a:extLst>
              <a:ext uri="{FF2B5EF4-FFF2-40B4-BE49-F238E27FC236}">
                <a16:creationId xmlns:a16="http://schemas.microsoft.com/office/drawing/2014/main" id="{351A1B29-D843-435B-A1D6-41D7D4B1E58B}"/>
              </a:ext>
            </a:extLst>
          </p:cNvPr>
          <p:cNvCxnSpPr/>
          <p:nvPr/>
        </p:nvCxnSpPr>
        <p:spPr>
          <a:xfrm>
            <a:off x="5526489" y="403458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a:extLst>
              <a:ext uri="{FF2B5EF4-FFF2-40B4-BE49-F238E27FC236}">
                <a16:creationId xmlns:a16="http://schemas.microsoft.com/office/drawing/2014/main" id="{7BC9B5F9-486E-47C9-A996-DB2E38A744F5}"/>
              </a:ext>
            </a:extLst>
          </p:cNvPr>
          <p:cNvCxnSpPr/>
          <p:nvPr/>
        </p:nvCxnSpPr>
        <p:spPr>
          <a:xfrm>
            <a:off x="6328542" y="3834057"/>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54" name="Straight Arrow Connector 53">
            <a:extLst>
              <a:ext uri="{FF2B5EF4-FFF2-40B4-BE49-F238E27FC236}">
                <a16:creationId xmlns:a16="http://schemas.microsoft.com/office/drawing/2014/main" id="{60491693-8D51-4F85-84C0-2BBC32A87367}"/>
              </a:ext>
            </a:extLst>
          </p:cNvPr>
          <p:cNvCxnSpPr/>
          <p:nvPr/>
        </p:nvCxnSpPr>
        <p:spPr>
          <a:xfrm>
            <a:off x="7130699" y="3018921"/>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5" name="Straight Arrow Connector 54">
            <a:extLst>
              <a:ext uri="{FF2B5EF4-FFF2-40B4-BE49-F238E27FC236}">
                <a16:creationId xmlns:a16="http://schemas.microsoft.com/office/drawing/2014/main" id="{A11CC328-B2A1-47D9-B38D-7F1DDEF43626}"/>
              </a:ext>
            </a:extLst>
          </p:cNvPr>
          <p:cNvCxnSpPr/>
          <p:nvPr/>
        </p:nvCxnSpPr>
        <p:spPr>
          <a:xfrm>
            <a:off x="7130699" y="341359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65C3FC58-D0BA-450F-9C58-FC60AA4A8C40}"/>
              </a:ext>
            </a:extLst>
          </p:cNvPr>
          <p:cNvCxnSpPr/>
          <p:nvPr/>
        </p:nvCxnSpPr>
        <p:spPr>
          <a:xfrm>
            <a:off x="7138705" y="3527435"/>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57" name="Straight Arrow Connector 56">
            <a:extLst>
              <a:ext uri="{FF2B5EF4-FFF2-40B4-BE49-F238E27FC236}">
                <a16:creationId xmlns:a16="http://schemas.microsoft.com/office/drawing/2014/main" id="{F3284C1A-A806-4416-A455-A2560C5041BD}"/>
              </a:ext>
            </a:extLst>
          </p:cNvPr>
          <p:cNvCxnSpPr/>
          <p:nvPr/>
        </p:nvCxnSpPr>
        <p:spPr>
          <a:xfrm>
            <a:off x="7138705" y="365960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Arrow Connector 58">
            <a:extLst>
              <a:ext uri="{FF2B5EF4-FFF2-40B4-BE49-F238E27FC236}">
                <a16:creationId xmlns:a16="http://schemas.microsoft.com/office/drawing/2014/main" id="{F65233D8-61D5-44E1-B607-892BC377AFD3}"/>
              </a:ext>
            </a:extLst>
          </p:cNvPr>
          <p:cNvCxnSpPr/>
          <p:nvPr/>
        </p:nvCxnSpPr>
        <p:spPr>
          <a:xfrm>
            <a:off x="7941359" y="318435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a:extLst>
              <a:ext uri="{FF2B5EF4-FFF2-40B4-BE49-F238E27FC236}">
                <a16:creationId xmlns:a16="http://schemas.microsoft.com/office/drawing/2014/main" id="{C811D207-118F-4FC4-9878-168E3E0A0C2A}"/>
              </a:ext>
            </a:extLst>
          </p:cNvPr>
          <p:cNvCxnSpPr/>
          <p:nvPr/>
        </p:nvCxnSpPr>
        <p:spPr>
          <a:xfrm>
            <a:off x="8753772" y="328594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101656F3-34AF-487A-AEBA-1A8BD683AC31}"/>
              </a:ext>
            </a:extLst>
          </p:cNvPr>
          <p:cNvCxnSpPr/>
          <p:nvPr/>
        </p:nvCxnSpPr>
        <p:spPr>
          <a:xfrm>
            <a:off x="8749769" y="3413599"/>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69" name="Straight Arrow Connector 68">
            <a:extLst>
              <a:ext uri="{FF2B5EF4-FFF2-40B4-BE49-F238E27FC236}">
                <a16:creationId xmlns:a16="http://schemas.microsoft.com/office/drawing/2014/main" id="{0AACDDDB-8D1B-4406-8923-63BDC9036045}"/>
              </a:ext>
            </a:extLst>
          </p:cNvPr>
          <p:cNvCxnSpPr>
            <a:cxnSpLocks/>
          </p:cNvCxnSpPr>
          <p:nvPr/>
        </p:nvCxnSpPr>
        <p:spPr>
          <a:xfrm>
            <a:off x="5050536" y="3324041"/>
            <a:ext cx="2031049" cy="203394"/>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a:extLst>
              <a:ext uri="{FF2B5EF4-FFF2-40B4-BE49-F238E27FC236}">
                <a16:creationId xmlns:a16="http://schemas.microsoft.com/office/drawing/2014/main" id="{A10703CD-17EA-4DDE-A997-764A42D43B98}"/>
              </a:ext>
            </a:extLst>
          </p:cNvPr>
          <p:cNvCxnSpPr>
            <a:cxnSpLocks/>
          </p:cNvCxnSpPr>
          <p:nvPr/>
        </p:nvCxnSpPr>
        <p:spPr>
          <a:xfrm flipH="1">
            <a:off x="6323949" y="3482042"/>
            <a:ext cx="2397717" cy="339965"/>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a:extLst>
              <a:ext uri="{FF2B5EF4-FFF2-40B4-BE49-F238E27FC236}">
                <a16:creationId xmlns:a16="http://schemas.microsoft.com/office/drawing/2014/main" id="{74EE2EE1-73CA-4FAE-AA7F-CB544DC0CE03}"/>
              </a:ext>
            </a:extLst>
          </p:cNvPr>
          <p:cNvCxnSpPr>
            <a:cxnSpLocks/>
          </p:cNvCxnSpPr>
          <p:nvPr/>
        </p:nvCxnSpPr>
        <p:spPr>
          <a:xfrm>
            <a:off x="4999931" y="3313682"/>
            <a:ext cx="3693806" cy="106151"/>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81" name="Straight Arrow Connector 80">
            <a:extLst>
              <a:ext uri="{FF2B5EF4-FFF2-40B4-BE49-F238E27FC236}">
                <a16:creationId xmlns:a16="http://schemas.microsoft.com/office/drawing/2014/main" id="{90716860-B6D4-4FE3-8A4A-92F003D6732B}"/>
              </a:ext>
            </a:extLst>
          </p:cNvPr>
          <p:cNvCxnSpPr/>
          <p:nvPr/>
        </p:nvCxnSpPr>
        <p:spPr>
          <a:xfrm>
            <a:off x="9798770" y="2416620"/>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9" name="TextBox 88">
            <a:extLst>
              <a:ext uri="{FF2B5EF4-FFF2-40B4-BE49-F238E27FC236}">
                <a16:creationId xmlns:a16="http://schemas.microsoft.com/office/drawing/2014/main" id="{CBDBFF45-8309-4F33-930E-6F2AE881AA05}"/>
              </a:ext>
            </a:extLst>
          </p:cNvPr>
          <p:cNvSpPr txBox="1"/>
          <p:nvPr/>
        </p:nvSpPr>
        <p:spPr>
          <a:xfrm>
            <a:off x="6905904" y="3422254"/>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0" name="TextBox 89">
            <a:extLst>
              <a:ext uri="{FF2B5EF4-FFF2-40B4-BE49-F238E27FC236}">
                <a16:creationId xmlns:a16="http://schemas.microsoft.com/office/drawing/2014/main" id="{0F00C696-2CE8-472A-96BB-9CBF66487241}"/>
              </a:ext>
            </a:extLst>
          </p:cNvPr>
          <p:cNvSpPr txBox="1"/>
          <p:nvPr/>
        </p:nvSpPr>
        <p:spPr>
          <a:xfrm>
            <a:off x="6071656" y="3669839"/>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1" name="TextBox 90">
            <a:extLst>
              <a:ext uri="{FF2B5EF4-FFF2-40B4-BE49-F238E27FC236}">
                <a16:creationId xmlns:a16="http://schemas.microsoft.com/office/drawing/2014/main" id="{69E3CD31-351B-4117-9426-0189881A3623}"/>
              </a:ext>
            </a:extLst>
          </p:cNvPr>
          <p:cNvSpPr txBox="1"/>
          <p:nvPr/>
        </p:nvSpPr>
        <p:spPr>
          <a:xfrm>
            <a:off x="8487771" y="3432830"/>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grpSp>
        <p:nvGrpSpPr>
          <p:cNvPr id="94" name="Group 93">
            <a:extLst>
              <a:ext uri="{FF2B5EF4-FFF2-40B4-BE49-F238E27FC236}">
                <a16:creationId xmlns:a16="http://schemas.microsoft.com/office/drawing/2014/main" id="{CC453DF5-DA96-4467-861D-E67A584A7A1D}"/>
              </a:ext>
            </a:extLst>
          </p:cNvPr>
          <p:cNvGrpSpPr/>
          <p:nvPr/>
        </p:nvGrpSpPr>
        <p:grpSpPr>
          <a:xfrm>
            <a:off x="8749769" y="1814338"/>
            <a:ext cx="1785987" cy="1238609"/>
            <a:chOff x="-221221" y="2359831"/>
            <a:chExt cx="1785987" cy="1238609"/>
          </a:xfrm>
        </p:grpSpPr>
        <p:sp>
          <p:nvSpPr>
            <p:cNvPr id="96" name="TextBox 95">
              <a:extLst>
                <a:ext uri="{FF2B5EF4-FFF2-40B4-BE49-F238E27FC236}">
                  <a16:creationId xmlns:a16="http://schemas.microsoft.com/office/drawing/2014/main" id="{05A9E9B3-F590-485D-BB3B-82D8AB7883EC}"/>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97" name="Straight Arrow Connector 96">
              <a:extLst>
                <a:ext uri="{FF2B5EF4-FFF2-40B4-BE49-F238E27FC236}">
                  <a16:creationId xmlns:a16="http://schemas.microsoft.com/office/drawing/2014/main" id="{B3FD28E1-14F0-4FB6-A5C1-384EC012AA3A}"/>
                </a:ext>
              </a:extLst>
            </p:cNvPr>
            <p:cNvCxnSpPr/>
            <p:nvPr/>
          </p:nvCxnSpPr>
          <p:spPr>
            <a:xfrm>
              <a:off x="-181201" y="3598440"/>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95" name="Straight Arrow Connector 94">
              <a:extLst>
                <a:ext uri="{FF2B5EF4-FFF2-40B4-BE49-F238E27FC236}">
                  <a16:creationId xmlns:a16="http://schemas.microsoft.com/office/drawing/2014/main" id="{BD9F2BD6-5CC7-4F7E-8DBA-A208D7CB0E0A}"/>
                </a:ext>
              </a:extLst>
            </p:cNvPr>
            <p:cNvCxnSpPr>
              <a:cxnSpLocks/>
            </p:cNvCxnSpPr>
            <p:nvPr/>
          </p:nvCxnSpPr>
          <p:spPr>
            <a:xfrm flipH="1">
              <a:off x="-221221" y="2652703"/>
              <a:ext cx="926055" cy="911711"/>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grpSp>
      <p:cxnSp>
        <p:nvCxnSpPr>
          <p:cNvPr id="6" name="Straight Connector 5">
            <a:extLst>
              <a:ext uri="{FF2B5EF4-FFF2-40B4-BE49-F238E27FC236}">
                <a16:creationId xmlns:a16="http://schemas.microsoft.com/office/drawing/2014/main" id="{F1CFBBC2-C574-41E3-AC8D-7946BD6BD436}"/>
              </a:ext>
            </a:extLst>
          </p:cNvPr>
          <p:cNvCxnSpPr>
            <a:cxnSpLocks/>
          </p:cNvCxnSpPr>
          <p:nvPr/>
        </p:nvCxnSpPr>
        <p:spPr>
          <a:xfrm flipV="1">
            <a:off x="4713052" y="3271158"/>
            <a:ext cx="6031339" cy="20052"/>
          </a:xfrm>
          <a:prstGeom prst="line">
            <a:avLst/>
          </a:prstGeom>
          <a:ln w="127000" cmpd="dbl">
            <a:solidFill>
              <a:srgbClr val="C00000"/>
            </a:solidFill>
          </a:ln>
        </p:spPr>
        <p:style>
          <a:lnRef idx="1">
            <a:schemeClr val="accent1"/>
          </a:lnRef>
          <a:fillRef idx="0">
            <a:schemeClr val="accent1"/>
          </a:fillRef>
          <a:effectRef idx="0">
            <a:schemeClr val="accent1"/>
          </a:effectRef>
          <a:fontRef idx="minor">
            <a:schemeClr val="tx1"/>
          </a:fontRef>
        </p:style>
      </p:cxnSp>
      <p:pic>
        <p:nvPicPr>
          <p:cNvPr id="31" name="Picture 30">
            <a:extLst>
              <a:ext uri="{FF2B5EF4-FFF2-40B4-BE49-F238E27FC236}">
                <a16:creationId xmlns:a16="http://schemas.microsoft.com/office/drawing/2014/main" id="{F9419B8E-6988-482D-93A5-89848E7F432F}"/>
              </a:ext>
            </a:extLst>
          </p:cNvPr>
          <p:cNvPicPr>
            <a:picLocks noChangeAspect="1"/>
          </p:cNvPicPr>
          <p:nvPr/>
        </p:nvPicPr>
        <p:blipFill>
          <a:blip r:embed="rId5"/>
          <a:stretch>
            <a:fillRect/>
          </a:stretch>
        </p:blipFill>
        <p:spPr>
          <a:xfrm rot="16200000">
            <a:off x="10573258" y="3044371"/>
            <a:ext cx="722902" cy="473625"/>
          </a:xfrm>
          <a:prstGeom prst="rect">
            <a:avLst/>
          </a:prstGeom>
        </p:spPr>
      </p:pic>
    </p:spTree>
    <p:extLst>
      <p:ext uri="{BB962C8B-B14F-4D97-AF65-F5344CB8AC3E}">
        <p14:creationId xmlns:p14="http://schemas.microsoft.com/office/powerpoint/2010/main" val="4240550094"/>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randombar(horizontal)">
                                      <p:cBhvr>
                                        <p:cTn id="7" dur="500"/>
                                        <p:tgtEl>
                                          <p:spTgt spid="33"/>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94"/>
                                        </p:tgtEl>
                                        <p:attrNameLst>
                                          <p:attrName>style.visibility</p:attrName>
                                        </p:attrNameLst>
                                      </p:cBhvr>
                                      <p:to>
                                        <p:strVal val="visible"/>
                                      </p:to>
                                    </p:set>
                                    <p:animEffect transition="in" filter="randombar(horizontal)">
                                      <p:cBhvr>
                                        <p:cTn id="12" dur="500"/>
                                        <p:tgtEl>
                                          <p:spTgt spid="94"/>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8"/>
                                        </p:tgtEl>
                                        <p:attrNameLst>
                                          <p:attrName>style.visibility</p:attrName>
                                        </p:attrNameLst>
                                      </p:cBhvr>
                                      <p:to>
                                        <p:strVal val="visible"/>
                                      </p:to>
                                    </p:set>
                                    <p:animEffect transition="in" filter="randombar(horizontal)">
                                      <p:cBhvr>
                                        <p:cTn id="17" dur="500"/>
                                        <p:tgtEl>
                                          <p:spTgt spid="38"/>
                                        </p:tgtEl>
                                      </p:cBhvr>
                                    </p:animEffect>
                                  </p:childTnLst>
                                </p:cTn>
                              </p:par>
                              <p:par>
                                <p:cTn id="18" presetID="14" presetClass="entr" presetSubtype="10" fill="hold" grpId="0" nodeType="withEffect">
                                  <p:stCondLst>
                                    <p:cond delay="0"/>
                                  </p:stCondLst>
                                  <p:childTnLst>
                                    <p:set>
                                      <p:cBhvr>
                                        <p:cTn id="19" dur="1" fill="hold">
                                          <p:stCondLst>
                                            <p:cond delay="0"/>
                                          </p:stCondLst>
                                        </p:cTn>
                                        <p:tgtEl>
                                          <p:spTgt spid="93"/>
                                        </p:tgtEl>
                                        <p:attrNameLst>
                                          <p:attrName>style.visibility</p:attrName>
                                        </p:attrNameLst>
                                      </p:cBhvr>
                                      <p:to>
                                        <p:strVal val="visible"/>
                                      </p:to>
                                    </p:set>
                                    <p:animEffect transition="in" filter="randombar(horizontal)">
                                      <p:cBhvr>
                                        <p:cTn id="20" dur="500"/>
                                        <p:tgtEl>
                                          <p:spTgt spid="93"/>
                                        </p:tgtEl>
                                      </p:cBhvr>
                                    </p:animEffect>
                                  </p:childTnLst>
                                </p:cTn>
                              </p:par>
                              <p:par>
                                <p:cTn id="21" presetID="14" presetClass="entr" presetSubtype="10" fill="hold" nodeType="withEffect">
                                  <p:stCondLst>
                                    <p:cond delay="0"/>
                                  </p:stCondLst>
                                  <p:childTnLst>
                                    <p:set>
                                      <p:cBhvr>
                                        <p:cTn id="22" dur="1" fill="hold">
                                          <p:stCondLst>
                                            <p:cond delay="0"/>
                                          </p:stCondLst>
                                        </p:cTn>
                                        <p:tgtEl>
                                          <p:spTgt spid="62"/>
                                        </p:tgtEl>
                                        <p:attrNameLst>
                                          <p:attrName>style.visibility</p:attrName>
                                        </p:attrNameLst>
                                      </p:cBhvr>
                                      <p:to>
                                        <p:strVal val="visible"/>
                                      </p:to>
                                    </p:set>
                                    <p:animEffect transition="in" filter="randombar(horizontal)">
                                      <p:cBhvr>
                                        <p:cTn id="23" dur="500"/>
                                        <p:tgtEl>
                                          <p:spTgt spid="62"/>
                                        </p:tgtEl>
                                      </p:cBhvr>
                                    </p:animEffect>
                                  </p:childTnLst>
                                </p:cTn>
                              </p:par>
                              <p:par>
                                <p:cTn id="24" presetID="14" presetClass="entr" presetSubtype="10" fill="hold" nodeType="withEffect">
                                  <p:stCondLst>
                                    <p:cond delay="0"/>
                                  </p:stCondLst>
                                  <p:childTnLst>
                                    <p:set>
                                      <p:cBhvr>
                                        <p:cTn id="25" dur="1" fill="hold">
                                          <p:stCondLst>
                                            <p:cond delay="0"/>
                                          </p:stCondLst>
                                        </p:cTn>
                                        <p:tgtEl>
                                          <p:spTgt spid="70"/>
                                        </p:tgtEl>
                                        <p:attrNameLst>
                                          <p:attrName>style.visibility</p:attrName>
                                        </p:attrNameLst>
                                      </p:cBhvr>
                                      <p:to>
                                        <p:strVal val="visible"/>
                                      </p:to>
                                    </p:set>
                                    <p:animEffect transition="in" filter="randombar(horizontal)">
                                      <p:cBhvr>
                                        <p:cTn id="26" dur="500"/>
                                        <p:tgtEl>
                                          <p:spTgt spid="70"/>
                                        </p:tgtEl>
                                      </p:cBhvr>
                                    </p:animEffect>
                                  </p:childTnLst>
                                </p:cTn>
                              </p:par>
                              <p:par>
                                <p:cTn id="27" presetID="14" presetClass="entr" presetSubtype="10" fill="hold" nodeType="withEffect">
                                  <p:stCondLst>
                                    <p:cond delay="0"/>
                                  </p:stCondLst>
                                  <p:childTnLst>
                                    <p:set>
                                      <p:cBhvr>
                                        <p:cTn id="28" dur="1" fill="hold">
                                          <p:stCondLst>
                                            <p:cond delay="0"/>
                                          </p:stCondLst>
                                        </p:cTn>
                                        <p:tgtEl>
                                          <p:spTgt spid="56"/>
                                        </p:tgtEl>
                                        <p:attrNameLst>
                                          <p:attrName>style.visibility</p:attrName>
                                        </p:attrNameLst>
                                      </p:cBhvr>
                                      <p:to>
                                        <p:strVal val="visible"/>
                                      </p:to>
                                    </p:set>
                                    <p:animEffect transition="in" filter="randombar(horizontal)">
                                      <p:cBhvr>
                                        <p:cTn id="29" dur="500"/>
                                        <p:tgtEl>
                                          <p:spTgt spid="56"/>
                                        </p:tgtEl>
                                      </p:cBhvr>
                                    </p:animEffect>
                                  </p:childTnLst>
                                </p:cTn>
                              </p:par>
                              <p:par>
                                <p:cTn id="30" presetID="14" presetClass="entr" presetSubtype="10" fill="hold" nodeType="withEffect">
                                  <p:stCondLst>
                                    <p:cond delay="0"/>
                                  </p:stCondLst>
                                  <p:childTnLst>
                                    <p:set>
                                      <p:cBhvr>
                                        <p:cTn id="31" dur="1" fill="hold">
                                          <p:stCondLst>
                                            <p:cond delay="0"/>
                                          </p:stCondLst>
                                        </p:cTn>
                                        <p:tgtEl>
                                          <p:spTgt spid="69"/>
                                        </p:tgtEl>
                                        <p:attrNameLst>
                                          <p:attrName>style.visibility</p:attrName>
                                        </p:attrNameLst>
                                      </p:cBhvr>
                                      <p:to>
                                        <p:strVal val="visible"/>
                                      </p:to>
                                    </p:set>
                                    <p:animEffect transition="in" filter="randombar(horizontal)">
                                      <p:cBhvr>
                                        <p:cTn id="32" dur="500"/>
                                        <p:tgtEl>
                                          <p:spTgt spid="69"/>
                                        </p:tgtEl>
                                      </p:cBhvr>
                                    </p:animEffect>
                                  </p:childTnLst>
                                </p:cTn>
                              </p:par>
                              <p:par>
                                <p:cTn id="33" presetID="14" presetClass="entr" presetSubtype="10" fill="hold" grpId="0" nodeType="withEffect">
                                  <p:stCondLst>
                                    <p:cond delay="0"/>
                                  </p:stCondLst>
                                  <p:childTnLst>
                                    <p:set>
                                      <p:cBhvr>
                                        <p:cTn id="34" dur="1" fill="hold">
                                          <p:stCondLst>
                                            <p:cond delay="0"/>
                                          </p:stCondLst>
                                        </p:cTn>
                                        <p:tgtEl>
                                          <p:spTgt spid="76"/>
                                        </p:tgtEl>
                                        <p:attrNameLst>
                                          <p:attrName>style.visibility</p:attrName>
                                        </p:attrNameLst>
                                      </p:cBhvr>
                                      <p:to>
                                        <p:strVal val="visible"/>
                                      </p:to>
                                    </p:set>
                                    <p:animEffect transition="in" filter="randombar(horizontal)">
                                      <p:cBhvr>
                                        <p:cTn id="35" dur="500"/>
                                        <p:tgtEl>
                                          <p:spTgt spid="76"/>
                                        </p:tgtEl>
                                      </p:cBhvr>
                                    </p:animEffect>
                                  </p:childTnLst>
                                </p:cTn>
                              </p:par>
                              <p:par>
                                <p:cTn id="36" presetID="14" presetClass="entr" presetSubtype="10" fill="hold" nodeType="withEffect">
                                  <p:stCondLst>
                                    <p:cond delay="0"/>
                                  </p:stCondLst>
                                  <p:childTnLst>
                                    <p:set>
                                      <p:cBhvr>
                                        <p:cTn id="37" dur="1" fill="hold">
                                          <p:stCondLst>
                                            <p:cond delay="0"/>
                                          </p:stCondLst>
                                        </p:cTn>
                                        <p:tgtEl>
                                          <p:spTgt spid="79"/>
                                        </p:tgtEl>
                                        <p:attrNameLst>
                                          <p:attrName>style.visibility</p:attrName>
                                        </p:attrNameLst>
                                      </p:cBhvr>
                                      <p:to>
                                        <p:strVal val="visible"/>
                                      </p:to>
                                    </p:set>
                                    <p:animEffect transition="in" filter="randombar(horizontal)">
                                      <p:cBhvr>
                                        <p:cTn id="38" dur="500"/>
                                        <p:tgtEl>
                                          <p:spTgt spid="79"/>
                                        </p:tgtEl>
                                      </p:cBhvr>
                                    </p:animEffect>
                                  </p:childTnLst>
                                </p:cTn>
                              </p:par>
                              <p:par>
                                <p:cTn id="39" presetID="14" presetClass="entr" presetSubtype="10" fill="hold" nodeType="withEffect">
                                  <p:stCondLst>
                                    <p:cond delay="0"/>
                                  </p:stCondLst>
                                  <p:childTnLst>
                                    <p:set>
                                      <p:cBhvr>
                                        <p:cTn id="40" dur="1" fill="hold">
                                          <p:stCondLst>
                                            <p:cond delay="0"/>
                                          </p:stCondLst>
                                        </p:cTn>
                                        <p:tgtEl>
                                          <p:spTgt spid="72"/>
                                        </p:tgtEl>
                                        <p:attrNameLst>
                                          <p:attrName>style.visibility</p:attrName>
                                        </p:attrNameLst>
                                      </p:cBhvr>
                                      <p:to>
                                        <p:strVal val="visible"/>
                                      </p:to>
                                    </p:set>
                                    <p:animEffect transition="in" filter="randombar(horizontal)">
                                      <p:cBhvr>
                                        <p:cTn id="41" dur="500"/>
                                        <p:tgtEl>
                                          <p:spTgt spid="72"/>
                                        </p:tgtEl>
                                      </p:cBhvr>
                                    </p:animEffect>
                                  </p:childTnLst>
                                </p:cTn>
                              </p:par>
                              <p:par>
                                <p:cTn id="42" presetID="14" presetClass="entr" presetSubtype="10" fill="hold" grpId="0" nodeType="withEffect">
                                  <p:stCondLst>
                                    <p:cond delay="0"/>
                                  </p:stCondLst>
                                  <p:childTnLst>
                                    <p:set>
                                      <p:cBhvr>
                                        <p:cTn id="43" dur="1" fill="hold">
                                          <p:stCondLst>
                                            <p:cond delay="0"/>
                                          </p:stCondLst>
                                        </p:cTn>
                                        <p:tgtEl>
                                          <p:spTgt spid="90"/>
                                        </p:tgtEl>
                                        <p:attrNameLst>
                                          <p:attrName>style.visibility</p:attrName>
                                        </p:attrNameLst>
                                      </p:cBhvr>
                                      <p:to>
                                        <p:strVal val="visible"/>
                                      </p:to>
                                    </p:set>
                                    <p:animEffect transition="in" filter="randombar(horizontal)">
                                      <p:cBhvr>
                                        <p:cTn id="44" dur="500"/>
                                        <p:tgtEl>
                                          <p:spTgt spid="90"/>
                                        </p:tgtEl>
                                      </p:cBhvr>
                                    </p:animEffect>
                                  </p:childTnLst>
                                </p:cTn>
                              </p:par>
                              <p:par>
                                <p:cTn id="45" presetID="14" presetClass="entr" presetSubtype="10" fill="hold" grpId="0" nodeType="withEffect">
                                  <p:stCondLst>
                                    <p:cond delay="0"/>
                                  </p:stCondLst>
                                  <p:childTnLst>
                                    <p:set>
                                      <p:cBhvr>
                                        <p:cTn id="46" dur="1" fill="hold">
                                          <p:stCondLst>
                                            <p:cond delay="0"/>
                                          </p:stCondLst>
                                        </p:cTn>
                                        <p:tgtEl>
                                          <p:spTgt spid="86"/>
                                        </p:tgtEl>
                                        <p:attrNameLst>
                                          <p:attrName>style.visibility</p:attrName>
                                        </p:attrNameLst>
                                      </p:cBhvr>
                                      <p:to>
                                        <p:strVal val="visible"/>
                                      </p:to>
                                    </p:set>
                                    <p:animEffect transition="in" filter="randombar(horizontal)">
                                      <p:cBhvr>
                                        <p:cTn id="47" dur="500"/>
                                        <p:tgtEl>
                                          <p:spTgt spid="86"/>
                                        </p:tgtEl>
                                      </p:cBhvr>
                                    </p:animEffect>
                                  </p:childTnLst>
                                </p:cTn>
                              </p:par>
                              <p:par>
                                <p:cTn id="48" presetID="14" presetClass="entr" presetSubtype="10" fill="hold" grpId="0" nodeType="withEffect">
                                  <p:stCondLst>
                                    <p:cond delay="0"/>
                                  </p:stCondLst>
                                  <p:childTnLst>
                                    <p:set>
                                      <p:cBhvr>
                                        <p:cTn id="49" dur="1" fill="hold">
                                          <p:stCondLst>
                                            <p:cond delay="0"/>
                                          </p:stCondLst>
                                        </p:cTn>
                                        <p:tgtEl>
                                          <p:spTgt spid="91"/>
                                        </p:tgtEl>
                                        <p:attrNameLst>
                                          <p:attrName>style.visibility</p:attrName>
                                        </p:attrNameLst>
                                      </p:cBhvr>
                                      <p:to>
                                        <p:strVal val="visible"/>
                                      </p:to>
                                    </p:set>
                                    <p:animEffect transition="in" filter="randombar(horizontal)">
                                      <p:cBhvr>
                                        <p:cTn id="50" dur="500"/>
                                        <p:tgtEl>
                                          <p:spTgt spid="91"/>
                                        </p:tgtEl>
                                      </p:cBhvr>
                                    </p:animEffect>
                                  </p:childTnLst>
                                </p:cTn>
                              </p:par>
                              <p:par>
                                <p:cTn id="51" presetID="14" presetClass="entr" presetSubtype="10" fill="hold" grpId="0" nodeType="withEffect">
                                  <p:stCondLst>
                                    <p:cond delay="0"/>
                                  </p:stCondLst>
                                  <p:childTnLst>
                                    <p:set>
                                      <p:cBhvr>
                                        <p:cTn id="52" dur="1" fill="hold">
                                          <p:stCondLst>
                                            <p:cond delay="0"/>
                                          </p:stCondLst>
                                        </p:cTn>
                                        <p:tgtEl>
                                          <p:spTgt spid="89"/>
                                        </p:tgtEl>
                                        <p:attrNameLst>
                                          <p:attrName>style.visibility</p:attrName>
                                        </p:attrNameLst>
                                      </p:cBhvr>
                                      <p:to>
                                        <p:strVal val="visible"/>
                                      </p:to>
                                    </p:set>
                                    <p:animEffect transition="in" filter="randombar(horizontal)">
                                      <p:cBhvr>
                                        <p:cTn id="53" dur="500"/>
                                        <p:tgtEl>
                                          <p:spTgt spid="89"/>
                                        </p:tgtEl>
                                      </p:cBhvr>
                                    </p:animEffect>
                                  </p:childTnLst>
                                </p:cTn>
                              </p:par>
                              <p:par>
                                <p:cTn id="54" presetID="14" presetClass="entr" presetSubtype="10" fill="hold" nodeType="withEffect">
                                  <p:stCondLst>
                                    <p:cond delay="0"/>
                                  </p:stCondLst>
                                  <p:childTnLst>
                                    <p:set>
                                      <p:cBhvr>
                                        <p:cTn id="55" dur="1" fill="hold">
                                          <p:stCondLst>
                                            <p:cond delay="0"/>
                                          </p:stCondLst>
                                        </p:cTn>
                                        <p:tgtEl>
                                          <p:spTgt spid="77"/>
                                        </p:tgtEl>
                                        <p:attrNameLst>
                                          <p:attrName>style.visibility</p:attrName>
                                        </p:attrNameLst>
                                      </p:cBhvr>
                                      <p:to>
                                        <p:strVal val="visible"/>
                                      </p:to>
                                    </p:set>
                                    <p:animEffect transition="in" filter="randombar(horizontal)">
                                      <p:cBhvr>
                                        <p:cTn id="56" dur="500"/>
                                        <p:tgtEl>
                                          <p:spTgt spid="77"/>
                                        </p:tgtEl>
                                      </p:cBhvr>
                                    </p:animEffect>
                                  </p:childTnLst>
                                </p:cTn>
                              </p:par>
                              <p:par>
                                <p:cTn id="57" presetID="14" presetClass="entr" presetSubtype="10" fill="hold" nodeType="withEffect">
                                  <p:stCondLst>
                                    <p:cond delay="0"/>
                                  </p:stCondLst>
                                  <p:childTnLst>
                                    <p:set>
                                      <p:cBhvr>
                                        <p:cTn id="58" dur="1" fill="hold">
                                          <p:stCondLst>
                                            <p:cond delay="0"/>
                                          </p:stCondLst>
                                        </p:cTn>
                                        <p:tgtEl>
                                          <p:spTgt spid="100"/>
                                        </p:tgtEl>
                                        <p:attrNameLst>
                                          <p:attrName>style.visibility</p:attrName>
                                        </p:attrNameLst>
                                      </p:cBhvr>
                                      <p:to>
                                        <p:strVal val="visible"/>
                                      </p:to>
                                    </p:set>
                                    <p:animEffect transition="in" filter="randombar(horizontal)">
                                      <p:cBhvr>
                                        <p:cTn id="59" dur="500"/>
                                        <p:tgtEl>
                                          <p:spTgt spid="100"/>
                                        </p:tgtEl>
                                      </p:cBhvr>
                                    </p:animEffect>
                                  </p:childTnLst>
                                </p:cTn>
                              </p:par>
                            </p:childTnLst>
                          </p:cTn>
                        </p:par>
                      </p:childTnLst>
                    </p:cTn>
                  </p:par>
                  <p:par>
                    <p:cTn id="60" fill="hold">
                      <p:stCondLst>
                        <p:cond delay="indefinite"/>
                      </p:stCondLst>
                      <p:childTnLst>
                        <p:par>
                          <p:cTn id="61" fill="hold">
                            <p:stCondLst>
                              <p:cond delay="0"/>
                            </p:stCondLst>
                            <p:childTnLst>
                              <p:par>
                                <p:cTn id="62" presetID="14" presetClass="entr" presetSubtype="10" fill="hold" nodeType="clickEffect">
                                  <p:stCondLst>
                                    <p:cond delay="0"/>
                                  </p:stCondLst>
                                  <p:childTnLst>
                                    <p:set>
                                      <p:cBhvr>
                                        <p:cTn id="63" dur="1" fill="hold">
                                          <p:stCondLst>
                                            <p:cond delay="0"/>
                                          </p:stCondLst>
                                        </p:cTn>
                                        <p:tgtEl>
                                          <p:spTgt spid="34"/>
                                        </p:tgtEl>
                                        <p:attrNameLst>
                                          <p:attrName>style.visibility</p:attrName>
                                        </p:attrNameLst>
                                      </p:cBhvr>
                                      <p:to>
                                        <p:strVal val="visible"/>
                                      </p:to>
                                    </p:set>
                                    <p:animEffect transition="in" filter="randombar(horizontal)">
                                      <p:cBhvr>
                                        <p:cTn id="64" dur="500"/>
                                        <p:tgtEl>
                                          <p:spTgt spid="34"/>
                                        </p:tgtEl>
                                      </p:cBhvr>
                                    </p:animEffect>
                                  </p:childTnLst>
                                </p:cTn>
                              </p:par>
                            </p:childTnLst>
                          </p:cTn>
                        </p:par>
                      </p:childTnLst>
                    </p:cTn>
                  </p:par>
                  <p:par>
                    <p:cTn id="65" fill="hold">
                      <p:stCondLst>
                        <p:cond delay="indefinite"/>
                      </p:stCondLst>
                      <p:childTnLst>
                        <p:par>
                          <p:cTn id="66" fill="hold">
                            <p:stCondLst>
                              <p:cond delay="0"/>
                            </p:stCondLst>
                            <p:childTnLst>
                              <p:par>
                                <p:cTn id="67" presetID="14" presetClass="entr" presetSubtype="10" fill="hold" nodeType="clickEffect">
                                  <p:stCondLst>
                                    <p:cond delay="0"/>
                                  </p:stCondLst>
                                  <p:childTnLst>
                                    <p:set>
                                      <p:cBhvr>
                                        <p:cTn id="68" dur="1" fill="hold">
                                          <p:stCondLst>
                                            <p:cond delay="0"/>
                                          </p:stCondLst>
                                        </p:cTn>
                                        <p:tgtEl>
                                          <p:spTgt spid="42"/>
                                        </p:tgtEl>
                                        <p:attrNameLst>
                                          <p:attrName>style.visibility</p:attrName>
                                        </p:attrNameLst>
                                      </p:cBhvr>
                                      <p:to>
                                        <p:strVal val="visible"/>
                                      </p:to>
                                    </p:set>
                                    <p:animEffect transition="in" filter="randombar(horizontal)">
                                      <p:cBhvr>
                                        <p:cTn id="69" dur="500"/>
                                        <p:tgtEl>
                                          <p:spTgt spid="42"/>
                                        </p:tgtEl>
                                      </p:cBhvr>
                                    </p:animEffect>
                                  </p:childTnLst>
                                </p:cTn>
                              </p:par>
                            </p:childTnLst>
                          </p:cTn>
                        </p:par>
                      </p:childTnLst>
                    </p:cTn>
                  </p:par>
                  <p:par>
                    <p:cTn id="70" fill="hold">
                      <p:stCondLst>
                        <p:cond delay="indefinite"/>
                      </p:stCondLst>
                      <p:childTnLst>
                        <p:par>
                          <p:cTn id="71" fill="hold">
                            <p:stCondLst>
                              <p:cond delay="0"/>
                            </p:stCondLst>
                            <p:childTnLst>
                              <p:par>
                                <p:cTn id="72" presetID="14" presetClass="entr" presetSubtype="10" fill="hold" nodeType="clickEffect">
                                  <p:stCondLst>
                                    <p:cond delay="0"/>
                                  </p:stCondLst>
                                  <p:childTnLst>
                                    <p:set>
                                      <p:cBhvr>
                                        <p:cTn id="73" dur="1" fill="hold">
                                          <p:stCondLst>
                                            <p:cond delay="0"/>
                                          </p:stCondLst>
                                        </p:cTn>
                                        <p:tgtEl>
                                          <p:spTgt spid="47"/>
                                        </p:tgtEl>
                                        <p:attrNameLst>
                                          <p:attrName>style.visibility</p:attrName>
                                        </p:attrNameLst>
                                      </p:cBhvr>
                                      <p:to>
                                        <p:strVal val="visible"/>
                                      </p:to>
                                    </p:set>
                                    <p:animEffect transition="in" filter="randombar(horizontal)">
                                      <p:cBhvr>
                                        <p:cTn id="74" dur="500"/>
                                        <p:tgtEl>
                                          <p:spTgt spid="47"/>
                                        </p:tgtEl>
                                      </p:cBhvr>
                                    </p:animEffect>
                                  </p:childTnLst>
                                </p:cTn>
                              </p:par>
                              <p:par>
                                <p:cTn id="75" presetID="14" presetClass="entr" presetSubtype="10" fill="hold" nodeType="withEffect">
                                  <p:stCondLst>
                                    <p:cond delay="0"/>
                                  </p:stCondLst>
                                  <p:childTnLst>
                                    <p:set>
                                      <p:cBhvr>
                                        <p:cTn id="76" dur="1" fill="hold">
                                          <p:stCondLst>
                                            <p:cond delay="0"/>
                                          </p:stCondLst>
                                        </p:cTn>
                                        <p:tgtEl>
                                          <p:spTgt spid="48"/>
                                        </p:tgtEl>
                                        <p:attrNameLst>
                                          <p:attrName>style.visibility</p:attrName>
                                        </p:attrNameLst>
                                      </p:cBhvr>
                                      <p:to>
                                        <p:strVal val="visible"/>
                                      </p:to>
                                    </p:set>
                                    <p:animEffect transition="in" filter="randombar(horizontal)">
                                      <p:cBhvr>
                                        <p:cTn id="77" dur="500"/>
                                        <p:tgtEl>
                                          <p:spTgt spid="48"/>
                                        </p:tgtEl>
                                      </p:cBhvr>
                                    </p:animEffect>
                                  </p:childTnLst>
                                </p:cTn>
                              </p:par>
                              <p:par>
                                <p:cTn id="78" presetID="14" presetClass="entr" presetSubtype="10" fill="hold" nodeType="withEffect">
                                  <p:stCondLst>
                                    <p:cond delay="0"/>
                                  </p:stCondLst>
                                  <p:childTnLst>
                                    <p:set>
                                      <p:cBhvr>
                                        <p:cTn id="79" dur="1" fill="hold">
                                          <p:stCondLst>
                                            <p:cond delay="0"/>
                                          </p:stCondLst>
                                        </p:cTn>
                                        <p:tgtEl>
                                          <p:spTgt spid="49"/>
                                        </p:tgtEl>
                                        <p:attrNameLst>
                                          <p:attrName>style.visibility</p:attrName>
                                        </p:attrNameLst>
                                      </p:cBhvr>
                                      <p:to>
                                        <p:strVal val="visible"/>
                                      </p:to>
                                    </p:set>
                                    <p:animEffect transition="in" filter="randombar(horizontal)">
                                      <p:cBhvr>
                                        <p:cTn id="80" dur="500"/>
                                        <p:tgtEl>
                                          <p:spTgt spid="49"/>
                                        </p:tgtEl>
                                      </p:cBhvr>
                                    </p:animEffect>
                                  </p:childTnLst>
                                </p:cTn>
                              </p:par>
                              <p:par>
                                <p:cTn id="81" presetID="14" presetClass="entr" presetSubtype="10" fill="hold" nodeType="withEffect">
                                  <p:stCondLst>
                                    <p:cond delay="0"/>
                                  </p:stCondLst>
                                  <p:childTnLst>
                                    <p:set>
                                      <p:cBhvr>
                                        <p:cTn id="82" dur="1" fill="hold">
                                          <p:stCondLst>
                                            <p:cond delay="0"/>
                                          </p:stCondLst>
                                        </p:cTn>
                                        <p:tgtEl>
                                          <p:spTgt spid="50"/>
                                        </p:tgtEl>
                                        <p:attrNameLst>
                                          <p:attrName>style.visibility</p:attrName>
                                        </p:attrNameLst>
                                      </p:cBhvr>
                                      <p:to>
                                        <p:strVal val="visible"/>
                                      </p:to>
                                    </p:set>
                                    <p:animEffect transition="in" filter="randombar(horizontal)">
                                      <p:cBhvr>
                                        <p:cTn id="83" dur="500"/>
                                        <p:tgtEl>
                                          <p:spTgt spid="50"/>
                                        </p:tgtEl>
                                      </p:cBhvr>
                                    </p:animEffect>
                                  </p:childTnLst>
                                </p:cTn>
                              </p:par>
                              <p:par>
                                <p:cTn id="84" presetID="14" presetClass="entr" presetSubtype="10" fill="hold" nodeType="withEffect">
                                  <p:stCondLst>
                                    <p:cond delay="0"/>
                                  </p:stCondLst>
                                  <p:childTnLst>
                                    <p:set>
                                      <p:cBhvr>
                                        <p:cTn id="85" dur="1" fill="hold">
                                          <p:stCondLst>
                                            <p:cond delay="0"/>
                                          </p:stCondLst>
                                        </p:cTn>
                                        <p:tgtEl>
                                          <p:spTgt spid="51"/>
                                        </p:tgtEl>
                                        <p:attrNameLst>
                                          <p:attrName>style.visibility</p:attrName>
                                        </p:attrNameLst>
                                      </p:cBhvr>
                                      <p:to>
                                        <p:strVal val="visible"/>
                                      </p:to>
                                    </p:set>
                                    <p:animEffect transition="in" filter="randombar(horizontal)">
                                      <p:cBhvr>
                                        <p:cTn id="86" dur="500"/>
                                        <p:tgtEl>
                                          <p:spTgt spid="51"/>
                                        </p:tgtEl>
                                      </p:cBhvr>
                                    </p:animEffect>
                                  </p:childTnLst>
                                </p:cTn>
                              </p:par>
                              <p:par>
                                <p:cTn id="87" presetID="14" presetClass="entr" presetSubtype="10" fill="hold" nodeType="withEffect">
                                  <p:stCondLst>
                                    <p:cond delay="0"/>
                                  </p:stCondLst>
                                  <p:childTnLst>
                                    <p:set>
                                      <p:cBhvr>
                                        <p:cTn id="88" dur="1" fill="hold">
                                          <p:stCondLst>
                                            <p:cond delay="0"/>
                                          </p:stCondLst>
                                        </p:cTn>
                                        <p:tgtEl>
                                          <p:spTgt spid="52"/>
                                        </p:tgtEl>
                                        <p:attrNameLst>
                                          <p:attrName>style.visibility</p:attrName>
                                        </p:attrNameLst>
                                      </p:cBhvr>
                                      <p:to>
                                        <p:strVal val="visible"/>
                                      </p:to>
                                    </p:set>
                                    <p:animEffect transition="in" filter="randombar(horizontal)">
                                      <p:cBhvr>
                                        <p:cTn id="89" dur="500"/>
                                        <p:tgtEl>
                                          <p:spTgt spid="52"/>
                                        </p:tgtEl>
                                      </p:cBhvr>
                                    </p:animEffect>
                                  </p:childTnLst>
                                </p:cTn>
                              </p:par>
                              <p:par>
                                <p:cTn id="90" presetID="14" presetClass="entr" presetSubtype="10" fill="hold" nodeType="withEffect">
                                  <p:stCondLst>
                                    <p:cond delay="0"/>
                                  </p:stCondLst>
                                  <p:childTnLst>
                                    <p:set>
                                      <p:cBhvr>
                                        <p:cTn id="91" dur="1" fill="hold">
                                          <p:stCondLst>
                                            <p:cond delay="0"/>
                                          </p:stCondLst>
                                        </p:cTn>
                                        <p:tgtEl>
                                          <p:spTgt spid="53"/>
                                        </p:tgtEl>
                                        <p:attrNameLst>
                                          <p:attrName>style.visibility</p:attrName>
                                        </p:attrNameLst>
                                      </p:cBhvr>
                                      <p:to>
                                        <p:strVal val="visible"/>
                                      </p:to>
                                    </p:set>
                                    <p:animEffect transition="in" filter="randombar(horizontal)">
                                      <p:cBhvr>
                                        <p:cTn id="92" dur="500"/>
                                        <p:tgtEl>
                                          <p:spTgt spid="53"/>
                                        </p:tgtEl>
                                      </p:cBhvr>
                                    </p:animEffect>
                                  </p:childTnLst>
                                </p:cTn>
                              </p:par>
                              <p:par>
                                <p:cTn id="93" presetID="14" presetClass="entr" presetSubtype="10" fill="hold" nodeType="withEffect">
                                  <p:stCondLst>
                                    <p:cond delay="0"/>
                                  </p:stCondLst>
                                  <p:childTnLst>
                                    <p:set>
                                      <p:cBhvr>
                                        <p:cTn id="94" dur="1" fill="hold">
                                          <p:stCondLst>
                                            <p:cond delay="0"/>
                                          </p:stCondLst>
                                        </p:cTn>
                                        <p:tgtEl>
                                          <p:spTgt spid="54"/>
                                        </p:tgtEl>
                                        <p:attrNameLst>
                                          <p:attrName>style.visibility</p:attrName>
                                        </p:attrNameLst>
                                      </p:cBhvr>
                                      <p:to>
                                        <p:strVal val="visible"/>
                                      </p:to>
                                    </p:set>
                                    <p:animEffect transition="in" filter="randombar(horizontal)">
                                      <p:cBhvr>
                                        <p:cTn id="95" dur="500"/>
                                        <p:tgtEl>
                                          <p:spTgt spid="54"/>
                                        </p:tgtEl>
                                      </p:cBhvr>
                                    </p:animEffect>
                                  </p:childTnLst>
                                </p:cTn>
                              </p:par>
                              <p:par>
                                <p:cTn id="96" presetID="14" presetClass="entr" presetSubtype="10" fill="hold" nodeType="withEffect">
                                  <p:stCondLst>
                                    <p:cond delay="0"/>
                                  </p:stCondLst>
                                  <p:childTnLst>
                                    <p:set>
                                      <p:cBhvr>
                                        <p:cTn id="97" dur="1" fill="hold">
                                          <p:stCondLst>
                                            <p:cond delay="0"/>
                                          </p:stCondLst>
                                        </p:cTn>
                                        <p:tgtEl>
                                          <p:spTgt spid="55"/>
                                        </p:tgtEl>
                                        <p:attrNameLst>
                                          <p:attrName>style.visibility</p:attrName>
                                        </p:attrNameLst>
                                      </p:cBhvr>
                                      <p:to>
                                        <p:strVal val="visible"/>
                                      </p:to>
                                    </p:set>
                                    <p:animEffect transition="in" filter="randombar(horizontal)">
                                      <p:cBhvr>
                                        <p:cTn id="98" dur="500"/>
                                        <p:tgtEl>
                                          <p:spTgt spid="55"/>
                                        </p:tgtEl>
                                      </p:cBhvr>
                                    </p:animEffect>
                                  </p:childTnLst>
                                </p:cTn>
                              </p:par>
                              <p:par>
                                <p:cTn id="99" presetID="14" presetClass="entr" presetSubtype="10" fill="hold" nodeType="withEffect">
                                  <p:stCondLst>
                                    <p:cond delay="0"/>
                                  </p:stCondLst>
                                  <p:childTnLst>
                                    <p:set>
                                      <p:cBhvr>
                                        <p:cTn id="100" dur="1" fill="hold">
                                          <p:stCondLst>
                                            <p:cond delay="0"/>
                                          </p:stCondLst>
                                        </p:cTn>
                                        <p:tgtEl>
                                          <p:spTgt spid="57"/>
                                        </p:tgtEl>
                                        <p:attrNameLst>
                                          <p:attrName>style.visibility</p:attrName>
                                        </p:attrNameLst>
                                      </p:cBhvr>
                                      <p:to>
                                        <p:strVal val="visible"/>
                                      </p:to>
                                    </p:set>
                                    <p:animEffect transition="in" filter="randombar(horizontal)">
                                      <p:cBhvr>
                                        <p:cTn id="101" dur="500"/>
                                        <p:tgtEl>
                                          <p:spTgt spid="57"/>
                                        </p:tgtEl>
                                      </p:cBhvr>
                                    </p:animEffect>
                                  </p:childTnLst>
                                </p:cTn>
                              </p:par>
                              <p:par>
                                <p:cTn id="102" presetID="14" presetClass="entr" presetSubtype="10" fill="hold" nodeType="withEffect">
                                  <p:stCondLst>
                                    <p:cond delay="0"/>
                                  </p:stCondLst>
                                  <p:childTnLst>
                                    <p:set>
                                      <p:cBhvr>
                                        <p:cTn id="103" dur="1" fill="hold">
                                          <p:stCondLst>
                                            <p:cond delay="0"/>
                                          </p:stCondLst>
                                        </p:cTn>
                                        <p:tgtEl>
                                          <p:spTgt spid="58"/>
                                        </p:tgtEl>
                                        <p:attrNameLst>
                                          <p:attrName>style.visibility</p:attrName>
                                        </p:attrNameLst>
                                      </p:cBhvr>
                                      <p:to>
                                        <p:strVal val="visible"/>
                                      </p:to>
                                    </p:set>
                                    <p:animEffect transition="in" filter="randombar(horizontal)">
                                      <p:cBhvr>
                                        <p:cTn id="104" dur="500"/>
                                        <p:tgtEl>
                                          <p:spTgt spid="58"/>
                                        </p:tgtEl>
                                      </p:cBhvr>
                                    </p:animEffect>
                                  </p:childTnLst>
                                </p:cTn>
                              </p:par>
                              <p:par>
                                <p:cTn id="105" presetID="14" presetClass="entr" presetSubtype="10" fill="hold" nodeType="withEffect">
                                  <p:stCondLst>
                                    <p:cond delay="0"/>
                                  </p:stCondLst>
                                  <p:childTnLst>
                                    <p:set>
                                      <p:cBhvr>
                                        <p:cTn id="106" dur="1" fill="hold">
                                          <p:stCondLst>
                                            <p:cond delay="0"/>
                                          </p:stCondLst>
                                        </p:cTn>
                                        <p:tgtEl>
                                          <p:spTgt spid="59"/>
                                        </p:tgtEl>
                                        <p:attrNameLst>
                                          <p:attrName>style.visibility</p:attrName>
                                        </p:attrNameLst>
                                      </p:cBhvr>
                                      <p:to>
                                        <p:strVal val="visible"/>
                                      </p:to>
                                    </p:set>
                                    <p:animEffect transition="in" filter="randombar(horizontal)">
                                      <p:cBhvr>
                                        <p:cTn id="107" dur="500"/>
                                        <p:tgtEl>
                                          <p:spTgt spid="59"/>
                                        </p:tgtEl>
                                      </p:cBhvr>
                                    </p:animEffect>
                                  </p:childTnLst>
                                </p:cTn>
                              </p:par>
                              <p:par>
                                <p:cTn id="108" presetID="14" presetClass="entr" presetSubtype="10" fill="hold" nodeType="withEffect">
                                  <p:stCondLst>
                                    <p:cond delay="0"/>
                                  </p:stCondLst>
                                  <p:childTnLst>
                                    <p:set>
                                      <p:cBhvr>
                                        <p:cTn id="109" dur="1" fill="hold">
                                          <p:stCondLst>
                                            <p:cond delay="0"/>
                                          </p:stCondLst>
                                        </p:cTn>
                                        <p:tgtEl>
                                          <p:spTgt spid="60"/>
                                        </p:tgtEl>
                                        <p:attrNameLst>
                                          <p:attrName>style.visibility</p:attrName>
                                        </p:attrNameLst>
                                      </p:cBhvr>
                                      <p:to>
                                        <p:strVal val="visible"/>
                                      </p:to>
                                    </p:set>
                                    <p:animEffect transition="in" filter="randombar(horizontal)">
                                      <p:cBhvr>
                                        <p:cTn id="110" dur="500"/>
                                        <p:tgtEl>
                                          <p:spTgt spid="60"/>
                                        </p:tgtEl>
                                      </p:cBhvr>
                                    </p:animEffect>
                                  </p:childTnLst>
                                </p:cTn>
                              </p:par>
                              <p:par>
                                <p:cTn id="111" presetID="14" presetClass="entr" presetSubtype="10" fill="hold" nodeType="withEffect">
                                  <p:stCondLst>
                                    <p:cond delay="0"/>
                                  </p:stCondLst>
                                  <p:childTnLst>
                                    <p:set>
                                      <p:cBhvr>
                                        <p:cTn id="112" dur="1" fill="hold">
                                          <p:stCondLst>
                                            <p:cond delay="0"/>
                                          </p:stCondLst>
                                        </p:cTn>
                                        <p:tgtEl>
                                          <p:spTgt spid="61"/>
                                        </p:tgtEl>
                                        <p:attrNameLst>
                                          <p:attrName>style.visibility</p:attrName>
                                        </p:attrNameLst>
                                      </p:cBhvr>
                                      <p:to>
                                        <p:strVal val="visible"/>
                                      </p:to>
                                    </p:set>
                                    <p:animEffect transition="in" filter="randombar(horizontal)">
                                      <p:cBhvr>
                                        <p:cTn id="113" dur="500"/>
                                        <p:tgtEl>
                                          <p:spTgt spid="61"/>
                                        </p:tgtEl>
                                      </p:cBhvr>
                                    </p:animEffect>
                                  </p:childTnLst>
                                </p:cTn>
                              </p:par>
                              <p:par>
                                <p:cTn id="114" presetID="14" presetClass="entr" presetSubtype="10" fill="hold" nodeType="withEffect">
                                  <p:stCondLst>
                                    <p:cond delay="0"/>
                                  </p:stCondLst>
                                  <p:childTnLst>
                                    <p:set>
                                      <p:cBhvr>
                                        <p:cTn id="115" dur="1" fill="hold">
                                          <p:stCondLst>
                                            <p:cond delay="0"/>
                                          </p:stCondLst>
                                        </p:cTn>
                                        <p:tgtEl>
                                          <p:spTgt spid="63"/>
                                        </p:tgtEl>
                                        <p:attrNameLst>
                                          <p:attrName>style.visibility</p:attrName>
                                        </p:attrNameLst>
                                      </p:cBhvr>
                                      <p:to>
                                        <p:strVal val="visible"/>
                                      </p:to>
                                    </p:set>
                                    <p:animEffect transition="in" filter="randombar(horizontal)">
                                      <p:cBhvr>
                                        <p:cTn id="116" dur="500"/>
                                        <p:tgtEl>
                                          <p:spTgt spid="63"/>
                                        </p:tgtEl>
                                      </p:cBhvr>
                                    </p:animEffect>
                                  </p:childTnLst>
                                </p:cTn>
                              </p:par>
                            </p:childTnLst>
                          </p:cTn>
                        </p:par>
                      </p:childTnLst>
                    </p:cTn>
                  </p:par>
                  <p:par>
                    <p:cTn id="117" fill="hold">
                      <p:stCondLst>
                        <p:cond delay="indefinite"/>
                      </p:stCondLst>
                      <p:childTnLst>
                        <p:par>
                          <p:cTn id="118" fill="hold">
                            <p:stCondLst>
                              <p:cond delay="0"/>
                            </p:stCondLst>
                            <p:childTnLst>
                              <p:par>
                                <p:cTn id="119" presetID="14" presetClass="entr" presetSubtype="10" fill="hold" grpId="0" nodeType="clickEffect">
                                  <p:stCondLst>
                                    <p:cond delay="0"/>
                                  </p:stCondLst>
                                  <p:childTnLst>
                                    <p:set>
                                      <p:cBhvr>
                                        <p:cTn id="120" dur="1" fill="hold">
                                          <p:stCondLst>
                                            <p:cond delay="0"/>
                                          </p:stCondLst>
                                        </p:cTn>
                                        <p:tgtEl>
                                          <p:spTgt spid="74">
                                            <p:txEl>
                                              <p:pRg st="0" end="0"/>
                                            </p:txEl>
                                          </p:spTgt>
                                        </p:tgtEl>
                                        <p:attrNameLst>
                                          <p:attrName>style.visibility</p:attrName>
                                        </p:attrNameLst>
                                      </p:cBhvr>
                                      <p:to>
                                        <p:strVal val="visible"/>
                                      </p:to>
                                    </p:set>
                                    <p:animEffect transition="in" filter="randombar(horizontal)">
                                      <p:cBhvr>
                                        <p:cTn id="121" dur="500"/>
                                        <p:tgtEl>
                                          <p:spTgt spid="74">
                                            <p:txEl>
                                              <p:pRg st="0" end="0"/>
                                            </p:txEl>
                                          </p:spTgt>
                                        </p:tgtEl>
                                      </p:cBhvr>
                                    </p:animEffect>
                                  </p:childTnLst>
                                </p:cTn>
                              </p:par>
                              <p:par>
                                <p:cTn id="122" presetID="14" presetClass="entr" presetSubtype="10" fill="hold" nodeType="withEffect">
                                  <p:stCondLst>
                                    <p:cond delay="0"/>
                                  </p:stCondLst>
                                  <p:childTnLst>
                                    <p:set>
                                      <p:cBhvr>
                                        <p:cTn id="123" dur="1" fill="hold">
                                          <p:stCondLst>
                                            <p:cond delay="0"/>
                                          </p:stCondLst>
                                        </p:cTn>
                                        <p:tgtEl>
                                          <p:spTgt spid="31"/>
                                        </p:tgtEl>
                                        <p:attrNameLst>
                                          <p:attrName>style.visibility</p:attrName>
                                        </p:attrNameLst>
                                      </p:cBhvr>
                                      <p:to>
                                        <p:strVal val="visible"/>
                                      </p:to>
                                    </p:set>
                                    <p:animEffect transition="in" filter="randombar(horizontal)">
                                      <p:cBhvr>
                                        <p:cTn id="124" dur="500"/>
                                        <p:tgtEl>
                                          <p:spTgt spid="31"/>
                                        </p:tgtEl>
                                      </p:cBhvr>
                                    </p:animEffect>
                                  </p:childTnLst>
                                </p:cTn>
                              </p:par>
                              <p:par>
                                <p:cTn id="125" presetID="14" presetClass="entr" presetSubtype="10" fill="hold" nodeType="withEffect">
                                  <p:stCondLst>
                                    <p:cond delay="0"/>
                                  </p:stCondLst>
                                  <p:childTnLst>
                                    <p:set>
                                      <p:cBhvr>
                                        <p:cTn id="126" dur="1" fill="hold">
                                          <p:stCondLst>
                                            <p:cond delay="0"/>
                                          </p:stCondLst>
                                        </p:cTn>
                                        <p:tgtEl>
                                          <p:spTgt spid="6"/>
                                        </p:tgtEl>
                                        <p:attrNameLst>
                                          <p:attrName>style.visibility</p:attrName>
                                        </p:attrNameLst>
                                      </p:cBhvr>
                                      <p:to>
                                        <p:strVal val="visible"/>
                                      </p:to>
                                    </p:set>
                                    <p:animEffect transition="in" filter="randombar(horizontal)">
                                      <p:cBhvr>
                                        <p:cTn id="127" dur="500"/>
                                        <p:tgtEl>
                                          <p:spTgt spid="6"/>
                                        </p:tgtEl>
                                      </p:cBhvr>
                                    </p:animEffect>
                                  </p:childTnLst>
                                </p:cTn>
                              </p:par>
                            </p:childTnLst>
                          </p:cTn>
                        </p:par>
                      </p:childTnLst>
                    </p:cTn>
                  </p:par>
                  <p:par>
                    <p:cTn id="128" fill="hold">
                      <p:stCondLst>
                        <p:cond delay="indefinite"/>
                      </p:stCondLst>
                      <p:childTnLst>
                        <p:par>
                          <p:cTn id="129" fill="hold">
                            <p:stCondLst>
                              <p:cond delay="0"/>
                            </p:stCondLst>
                            <p:childTnLst>
                              <p:par>
                                <p:cTn id="130" presetID="14" presetClass="entr" presetSubtype="10" fill="hold" grpId="0" nodeType="clickEffect">
                                  <p:stCondLst>
                                    <p:cond delay="0"/>
                                  </p:stCondLst>
                                  <p:childTnLst>
                                    <p:set>
                                      <p:cBhvr>
                                        <p:cTn id="131" dur="1" fill="hold">
                                          <p:stCondLst>
                                            <p:cond delay="0"/>
                                          </p:stCondLst>
                                        </p:cTn>
                                        <p:tgtEl>
                                          <p:spTgt spid="74">
                                            <p:txEl>
                                              <p:pRg st="1" end="1"/>
                                            </p:txEl>
                                          </p:spTgt>
                                        </p:tgtEl>
                                        <p:attrNameLst>
                                          <p:attrName>style.visibility</p:attrName>
                                        </p:attrNameLst>
                                      </p:cBhvr>
                                      <p:to>
                                        <p:strVal val="visible"/>
                                      </p:to>
                                    </p:set>
                                    <p:animEffect transition="in" filter="randombar(horizontal)">
                                      <p:cBhvr>
                                        <p:cTn id="132" dur="500"/>
                                        <p:tgtEl>
                                          <p:spTgt spid="74">
                                            <p:txEl>
                                              <p:pRg st="1" end="1"/>
                                            </p:txEl>
                                          </p:spTgt>
                                        </p:tgtEl>
                                      </p:cBhvr>
                                    </p:animEffect>
                                  </p:childTnLst>
                                </p:cTn>
                              </p:par>
                              <p:par>
                                <p:cTn id="133" presetID="14" presetClass="entr" presetSubtype="10" fill="hold" grpId="0" nodeType="withEffect">
                                  <p:stCondLst>
                                    <p:cond delay="0"/>
                                  </p:stCondLst>
                                  <p:childTnLst>
                                    <p:set>
                                      <p:cBhvr>
                                        <p:cTn id="134" dur="1" fill="hold">
                                          <p:stCondLst>
                                            <p:cond delay="0"/>
                                          </p:stCondLst>
                                        </p:cTn>
                                        <p:tgtEl>
                                          <p:spTgt spid="80"/>
                                        </p:tgtEl>
                                        <p:attrNameLst>
                                          <p:attrName>style.visibility</p:attrName>
                                        </p:attrNameLst>
                                      </p:cBhvr>
                                      <p:to>
                                        <p:strVal val="visible"/>
                                      </p:to>
                                    </p:set>
                                    <p:animEffect transition="in" filter="randombar(horizontal)">
                                      <p:cBhvr>
                                        <p:cTn id="135" dur="500"/>
                                        <p:tgtEl>
                                          <p:spTgt spid="80"/>
                                        </p:tgtEl>
                                      </p:cBhvr>
                                    </p:animEffect>
                                  </p:childTnLst>
                                </p:cTn>
                              </p:par>
                              <p:par>
                                <p:cTn id="136" presetID="14" presetClass="entr" presetSubtype="10" fill="hold" nodeType="withEffect">
                                  <p:stCondLst>
                                    <p:cond delay="0"/>
                                  </p:stCondLst>
                                  <p:childTnLst>
                                    <p:set>
                                      <p:cBhvr>
                                        <p:cTn id="137" dur="1" fill="hold">
                                          <p:stCondLst>
                                            <p:cond delay="0"/>
                                          </p:stCondLst>
                                        </p:cTn>
                                        <p:tgtEl>
                                          <p:spTgt spid="81"/>
                                        </p:tgtEl>
                                        <p:attrNameLst>
                                          <p:attrName>style.visibility</p:attrName>
                                        </p:attrNameLst>
                                      </p:cBhvr>
                                      <p:to>
                                        <p:strVal val="visible"/>
                                      </p:to>
                                    </p:set>
                                    <p:animEffect transition="in" filter="randombar(horizontal)">
                                      <p:cBhvr>
                                        <p:cTn id="138" dur="500"/>
                                        <p:tgtEl>
                                          <p:spTgt spid="81"/>
                                        </p:tgtEl>
                                      </p:cBhvr>
                                    </p:animEffect>
                                  </p:childTnLst>
                                </p:cTn>
                              </p:par>
                              <p:par>
                                <p:cTn id="139" presetID="14" presetClass="entr" presetSubtype="10" fill="hold" nodeType="withEffect">
                                  <p:stCondLst>
                                    <p:cond delay="0"/>
                                  </p:stCondLst>
                                  <p:childTnLst>
                                    <p:set>
                                      <p:cBhvr>
                                        <p:cTn id="140" dur="1" fill="hold">
                                          <p:stCondLst>
                                            <p:cond delay="0"/>
                                          </p:stCondLst>
                                        </p:cTn>
                                        <p:tgtEl>
                                          <p:spTgt spid="82"/>
                                        </p:tgtEl>
                                        <p:attrNameLst>
                                          <p:attrName>style.visibility</p:attrName>
                                        </p:attrNameLst>
                                      </p:cBhvr>
                                      <p:to>
                                        <p:strVal val="visible"/>
                                      </p:to>
                                    </p:set>
                                    <p:animEffect transition="in" filter="randombar(horizontal)">
                                      <p:cBhvr>
                                        <p:cTn id="141" dur="500"/>
                                        <p:tgtEl>
                                          <p:spTgt spid="82"/>
                                        </p:tgtEl>
                                      </p:cBhvr>
                                    </p:animEffect>
                                  </p:childTnLst>
                                </p:cTn>
                              </p:par>
                              <p:par>
                                <p:cTn id="142" presetID="14" presetClass="entr" presetSubtype="10" fill="hold" grpId="0" nodeType="withEffect">
                                  <p:stCondLst>
                                    <p:cond delay="0"/>
                                  </p:stCondLst>
                                  <p:childTnLst>
                                    <p:set>
                                      <p:cBhvr>
                                        <p:cTn id="143" dur="1" fill="hold">
                                          <p:stCondLst>
                                            <p:cond delay="0"/>
                                          </p:stCondLst>
                                        </p:cTn>
                                        <p:tgtEl>
                                          <p:spTgt spid="84"/>
                                        </p:tgtEl>
                                        <p:attrNameLst>
                                          <p:attrName>style.visibility</p:attrName>
                                        </p:attrNameLst>
                                      </p:cBhvr>
                                      <p:to>
                                        <p:strVal val="visible"/>
                                      </p:to>
                                    </p:set>
                                    <p:animEffect transition="in" filter="randombar(horizontal)">
                                      <p:cBhvr>
                                        <p:cTn id="144" dur="500"/>
                                        <p:tgtEl>
                                          <p:spTgt spid="84"/>
                                        </p:tgtEl>
                                      </p:cBhvr>
                                    </p:animEffect>
                                  </p:childTnLst>
                                </p:cTn>
                              </p:par>
                              <p:par>
                                <p:cTn id="145" presetID="14" presetClass="entr" presetSubtype="10" fill="hold" grpId="0" nodeType="withEffect">
                                  <p:stCondLst>
                                    <p:cond delay="0"/>
                                  </p:stCondLst>
                                  <p:childTnLst>
                                    <p:set>
                                      <p:cBhvr>
                                        <p:cTn id="146" dur="1" fill="hold">
                                          <p:stCondLst>
                                            <p:cond delay="0"/>
                                          </p:stCondLst>
                                        </p:cTn>
                                        <p:tgtEl>
                                          <p:spTgt spid="83"/>
                                        </p:tgtEl>
                                        <p:attrNameLst>
                                          <p:attrName>style.visibility</p:attrName>
                                        </p:attrNameLst>
                                      </p:cBhvr>
                                      <p:to>
                                        <p:strVal val="visible"/>
                                      </p:to>
                                    </p:set>
                                    <p:animEffect transition="in" filter="randombar(horizontal)">
                                      <p:cBhvr>
                                        <p:cTn id="147" dur="500"/>
                                        <p:tgtEl>
                                          <p:spTgt spid="83"/>
                                        </p:tgtEl>
                                      </p:cBhvr>
                                    </p:animEffect>
                                  </p:childTnLst>
                                </p:cTn>
                              </p:par>
                              <p:par>
                                <p:cTn id="148" presetID="14" presetClass="exit" presetSubtype="10" fill="hold" nodeType="withEffect">
                                  <p:stCondLst>
                                    <p:cond delay="0"/>
                                  </p:stCondLst>
                                  <p:childTnLst>
                                    <p:animEffect transition="out" filter="randombar(horizontal)">
                                      <p:cBhvr>
                                        <p:cTn id="149" dur="500"/>
                                        <p:tgtEl>
                                          <p:spTgt spid="396"/>
                                        </p:tgtEl>
                                      </p:cBhvr>
                                    </p:animEffect>
                                    <p:set>
                                      <p:cBhvr>
                                        <p:cTn id="150" dur="1" fill="hold">
                                          <p:stCondLst>
                                            <p:cond delay="499"/>
                                          </p:stCondLst>
                                        </p:cTn>
                                        <p:tgtEl>
                                          <p:spTgt spid="396"/>
                                        </p:tgtEl>
                                        <p:attrNameLst>
                                          <p:attrName>style.visibility</p:attrName>
                                        </p:attrNameLst>
                                      </p:cBhvr>
                                      <p:to>
                                        <p:strVal val="hidden"/>
                                      </p:to>
                                    </p:set>
                                  </p:childTnLst>
                                </p:cTn>
                              </p:par>
                              <p:par>
                                <p:cTn id="151" presetID="14" presetClass="exit" presetSubtype="10" fill="hold" nodeType="withEffect">
                                  <p:stCondLst>
                                    <p:cond delay="0"/>
                                  </p:stCondLst>
                                  <p:childTnLst>
                                    <p:animEffect transition="out" filter="randombar(horizontal)">
                                      <p:cBhvr>
                                        <p:cTn id="152" dur="500"/>
                                        <p:tgtEl>
                                          <p:spTgt spid="400"/>
                                        </p:tgtEl>
                                      </p:cBhvr>
                                    </p:animEffect>
                                    <p:set>
                                      <p:cBhvr>
                                        <p:cTn id="153" dur="1" fill="hold">
                                          <p:stCondLst>
                                            <p:cond delay="499"/>
                                          </p:stCondLst>
                                        </p:cTn>
                                        <p:tgtEl>
                                          <p:spTgt spid="400"/>
                                        </p:tgtEl>
                                        <p:attrNameLst>
                                          <p:attrName>style.visibility</p:attrName>
                                        </p:attrNameLst>
                                      </p:cBhvr>
                                      <p:to>
                                        <p:strVal val="hidden"/>
                                      </p:to>
                                    </p:set>
                                  </p:childTnLst>
                                </p:cTn>
                              </p:par>
                              <p:par>
                                <p:cTn id="154" presetID="14" presetClass="exit" presetSubtype="10" fill="hold" nodeType="withEffect">
                                  <p:stCondLst>
                                    <p:cond delay="0"/>
                                  </p:stCondLst>
                                  <p:childTnLst>
                                    <p:animEffect transition="out" filter="randombar(horizontal)">
                                      <p:cBhvr>
                                        <p:cTn id="155" dur="500"/>
                                        <p:tgtEl>
                                          <p:spTgt spid="401"/>
                                        </p:tgtEl>
                                      </p:cBhvr>
                                    </p:animEffect>
                                    <p:set>
                                      <p:cBhvr>
                                        <p:cTn id="156" dur="1" fill="hold">
                                          <p:stCondLst>
                                            <p:cond delay="499"/>
                                          </p:stCondLst>
                                        </p:cTn>
                                        <p:tgtEl>
                                          <p:spTgt spid="401"/>
                                        </p:tgtEl>
                                        <p:attrNameLst>
                                          <p:attrName>style.visibility</p:attrName>
                                        </p:attrNameLst>
                                      </p:cBhvr>
                                      <p:to>
                                        <p:strVal val="hidden"/>
                                      </p:to>
                                    </p:set>
                                  </p:childTnLst>
                                </p:cTn>
                              </p:par>
                              <p:par>
                                <p:cTn id="157" presetID="14" presetClass="exit" presetSubtype="10" fill="hold" nodeType="withEffect">
                                  <p:stCondLst>
                                    <p:cond delay="0"/>
                                  </p:stCondLst>
                                  <p:childTnLst>
                                    <p:animEffect transition="out" filter="randombar(horizontal)">
                                      <p:cBhvr>
                                        <p:cTn id="158" dur="500"/>
                                        <p:tgtEl>
                                          <p:spTgt spid="402"/>
                                        </p:tgtEl>
                                      </p:cBhvr>
                                    </p:animEffect>
                                    <p:set>
                                      <p:cBhvr>
                                        <p:cTn id="159" dur="1" fill="hold">
                                          <p:stCondLst>
                                            <p:cond delay="499"/>
                                          </p:stCondLst>
                                        </p:cTn>
                                        <p:tgtEl>
                                          <p:spTgt spid="402"/>
                                        </p:tgtEl>
                                        <p:attrNameLst>
                                          <p:attrName>style.visibility</p:attrName>
                                        </p:attrNameLst>
                                      </p:cBhvr>
                                      <p:to>
                                        <p:strVal val="hidden"/>
                                      </p:to>
                                    </p:set>
                                  </p:childTnLst>
                                </p:cTn>
                              </p:par>
                              <p:par>
                                <p:cTn id="160" presetID="14" presetClass="exit" presetSubtype="10" fill="hold" nodeType="withEffect">
                                  <p:stCondLst>
                                    <p:cond delay="0"/>
                                  </p:stCondLst>
                                  <p:childTnLst>
                                    <p:animEffect transition="out" filter="randombar(horizontal)">
                                      <p:cBhvr>
                                        <p:cTn id="161" dur="500"/>
                                        <p:tgtEl>
                                          <p:spTgt spid="403"/>
                                        </p:tgtEl>
                                      </p:cBhvr>
                                    </p:animEffect>
                                    <p:set>
                                      <p:cBhvr>
                                        <p:cTn id="162" dur="1" fill="hold">
                                          <p:stCondLst>
                                            <p:cond delay="499"/>
                                          </p:stCondLst>
                                        </p:cTn>
                                        <p:tgtEl>
                                          <p:spTgt spid="403"/>
                                        </p:tgtEl>
                                        <p:attrNameLst>
                                          <p:attrName>style.visibility</p:attrName>
                                        </p:attrNameLst>
                                      </p:cBhvr>
                                      <p:to>
                                        <p:strVal val="hidden"/>
                                      </p:to>
                                    </p:set>
                                  </p:childTnLst>
                                </p:cTn>
                              </p:par>
                              <p:par>
                                <p:cTn id="163" presetID="14" presetClass="exit" presetSubtype="10" fill="hold" nodeType="withEffect">
                                  <p:stCondLst>
                                    <p:cond delay="0"/>
                                  </p:stCondLst>
                                  <p:childTnLst>
                                    <p:animEffect transition="out" filter="randombar(horizontal)">
                                      <p:cBhvr>
                                        <p:cTn id="164" dur="500"/>
                                        <p:tgtEl>
                                          <p:spTgt spid="404"/>
                                        </p:tgtEl>
                                      </p:cBhvr>
                                    </p:animEffect>
                                    <p:set>
                                      <p:cBhvr>
                                        <p:cTn id="165" dur="1" fill="hold">
                                          <p:stCondLst>
                                            <p:cond delay="499"/>
                                          </p:stCondLst>
                                        </p:cTn>
                                        <p:tgtEl>
                                          <p:spTgt spid="404"/>
                                        </p:tgtEl>
                                        <p:attrNameLst>
                                          <p:attrName>style.visibility</p:attrName>
                                        </p:attrNameLst>
                                      </p:cBhvr>
                                      <p:to>
                                        <p:strVal val="hidden"/>
                                      </p:to>
                                    </p:set>
                                  </p:childTnLst>
                                </p:cTn>
                              </p:par>
                              <p:par>
                                <p:cTn id="166" presetID="14" presetClass="exit" presetSubtype="10" fill="hold" nodeType="withEffect">
                                  <p:stCondLst>
                                    <p:cond delay="0"/>
                                  </p:stCondLst>
                                  <p:childTnLst>
                                    <p:animEffect transition="out" filter="randombar(horizontal)">
                                      <p:cBhvr>
                                        <p:cTn id="167" dur="500"/>
                                        <p:tgtEl>
                                          <p:spTgt spid="405"/>
                                        </p:tgtEl>
                                      </p:cBhvr>
                                    </p:animEffect>
                                    <p:set>
                                      <p:cBhvr>
                                        <p:cTn id="168" dur="1" fill="hold">
                                          <p:stCondLst>
                                            <p:cond delay="499"/>
                                          </p:stCondLst>
                                        </p:cTn>
                                        <p:tgtEl>
                                          <p:spTgt spid="405"/>
                                        </p:tgtEl>
                                        <p:attrNameLst>
                                          <p:attrName>style.visibility</p:attrName>
                                        </p:attrNameLst>
                                      </p:cBhvr>
                                      <p:to>
                                        <p:strVal val="hidden"/>
                                      </p:to>
                                    </p:set>
                                  </p:childTnLst>
                                </p:cTn>
                              </p:par>
                              <p:par>
                                <p:cTn id="169" presetID="14" presetClass="exit" presetSubtype="10" fill="hold" nodeType="withEffect">
                                  <p:stCondLst>
                                    <p:cond delay="0"/>
                                  </p:stCondLst>
                                  <p:childTnLst>
                                    <p:animEffect transition="out" filter="randombar(horizontal)">
                                      <p:cBhvr>
                                        <p:cTn id="170" dur="500"/>
                                        <p:tgtEl>
                                          <p:spTgt spid="406"/>
                                        </p:tgtEl>
                                      </p:cBhvr>
                                    </p:animEffect>
                                    <p:set>
                                      <p:cBhvr>
                                        <p:cTn id="171" dur="1" fill="hold">
                                          <p:stCondLst>
                                            <p:cond delay="499"/>
                                          </p:stCondLst>
                                        </p:cTn>
                                        <p:tgtEl>
                                          <p:spTgt spid="406"/>
                                        </p:tgtEl>
                                        <p:attrNameLst>
                                          <p:attrName>style.visibility</p:attrName>
                                        </p:attrNameLst>
                                      </p:cBhvr>
                                      <p:to>
                                        <p:strVal val="hidden"/>
                                      </p:to>
                                    </p:set>
                                  </p:childTnLst>
                                </p:cTn>
                              </p:par>
                              <p:par>
                                <p:cTn id="172" presetID="14" presetClass="exit" presetSubtype="10" fill="hold" nodeType="withEffect">
                                  <p:stCondLst>
                                    <p:cond delay="0"/>
                                  </p:stCondLst>
                                  <p:childTnLst>
                                    <p:animEffect transition="out" filter="randombar(horizontal)">
                                      <p:cBhvr>
                                        <p:cTn id="173" dur="500"/>
                                        <p:tgtEl>
                                          <p:spTgt spid="407"/>
                                        </p:tgtEl>
                                      </p:cBhvr>
                                    </p:animEffect>
                                    <p:set>
                                      <p:cBhvr>
                                        <p:cTn id="174" dur="1" fill="hold">
                                          <p:stCondLst>
                                            <p:cond delay="499"/>
                                          </p:stCondLst>
                                        </p:cTn>
                                        <p:tgtEl>
                                          <p:spTgt spid="407"/>
                                        </p:tgtEl>
                                        <p:attrNameLst>
                                          <p:attrName>style.visibility</p:attrName>
                                        </p:attrNameLst>
                                      </p:cBhvr>
                                      <p:to>
                                        <p:strVal val="hidden"/>
                                      </p:to>
                                    </p:set>
                                  </p:childTnLst>
                                </p:cTn>
                              </p:par>
                              <p:par>
                                <p:cTn id="175" presetID="14" presetClass="exit" presetSubtype="10" fill="hold" nodeType="withEffect">
                                  <p:stCondLst>
                                    <p:cond delay="0"/>
                                  </p:stCondLst>
                                  <p:childTnLst>
                                    <p:animEffect transition="out" filter="randombar(horizontal)">
                                      <p:cBhvr>
                                        <p:cTn id="176" dur="500"/>
                                        <p:tgtEl>
                                          <p:spTgt spid="408"/>
                                        </p:tgtEl>
                                      </p:cBhvr>
                                    </p:animEffect>
                                    <p:set>
                                      <p:cBhvr>
                                        <p:cTn id="177" dur="1" fill="hold">
                                          <p:stCondLst>
                                            <p:cond delay="499"/>
                                          </p:stCondLst>
                                        </p:cTn>
                                        <p:tgtEl>
                                          <p:spTgt spid="408"/>
                                        </p:tgtEl>
                                        <p:attrNameLst>
                                          <p:attrName>style.visibility</p:attrName>
                                        </p:attrNameLst>
                                      </p:cBhvr>
                                      <p:to>
                                        <p:strVal val="hidden"/>
                                      </p:to>
                                    </p:set>
                                  </p:childTnLst>
                                </p:cTn>
                              </p:par>
                              <p:par>
                                <p:cTn id="178" presetID="14" presetClass="exit" presetSubtype="10" fill="hold" nodeType="withEffect">
                                  <p:stCondLst>
                                    <p:cond delay="0"/>
                                  </p:stCondLst>
                                  <p:childTnLst>
                                    <p:animEffect transition="out" filter="randombar(horizontal)">
                                      <p:cBhvr>
                                        <p:cTn id="179" dur="500"/>
                                        <p:tgtEl>
                                          <p:spTgt spid="409"/>
                                        </p:tgtEl>
                                      </p:cBhvr>
                                    </p:animEffect>
                                    <p:set>
                                      <p:cBhvr>
                                        <p:cTn id="180" dur="1" fill="hold">
                                          <p:stCondLst>
                                            <p:cond delay="499"/>
                                          </p:stCondLst>
                                        </p:cTn>
                                        <p:tgtEl>
                                          <p:spTgt spid="409"/>
                                        </p:tgtEl>
                                        <p:attrNameLst>
                                          <p:attrName>style.visibility</p:attrName>
                                        </p:attrNameLst>
                                      </p:cBhvr>
                                      <p:to>
                                        <p:strVal val="hidden"/>
                                      </p:to>
                                    </p:set>
                                  </p:childTnLst>
                                </p:cTn>
                              </p:par>
                              <p:par>
                                <p:cTn id="181" presetID="14" presetClass="exit" presetSubtype="10" fill="hold" nodeType="withEffect">
                                  <p:stCondLst>
                                    <p:cond delay="0"/>
                                  </p:stCondLst>
                                  <p:childTnLst>
                                    <p:animEffect transition="out" filter="randombar(horizontal)">
                                      <p:cBhvr>
                                        <p:cTn id="182" dur="500"/>
                                        <p:tgtEl>
                                          <p:spTgt spid="410"/>
                                        </p:tgtEl>
                                      </p:cBhvr>
                                    </p:animEffect>
                                    <p:set>
                                      <p:cBhvr>
                                        <p:cTn id="183" dur="1" fill="hold">
                                          <p:stCondLst>
                                            <p:cond delay="499"/>
                                          </p:stCondLst>
                                        </p:cTn>
                                        <p:tgtEl>
                                          <p:spTgt spid="4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4" grpId="0" uiExpand="1" build="p"/>
      <p:bldP spid="76" grpId="0"/>
      <p:bldP spid="80" grpId="0" animBg="1"/>
      <p:bldP spid="83" grpId="0"/>
      <p:bldP spid="84" grpId="0"/>
      <p:bldP spid="86" grpId="0"/>
      <p:bldP spid="93" grpId="0"/>
      <p:bldP spid="89" grpId="0"/>
      <p:bldP spid="90" grpId="0"/>
      <p:bldP spid="91"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7037A07-4AB7-4D4C-A1B6-B2F16ABE3184}"/>
              </a:ext>
            </a:extLst>
          </p:cNvPr>
          <p:cNvSpPr>
            <a:spLocks noGrp="1"/>
          </p:cNvSpPr>
          <p:nvPr>
            <p:ph type="title"/>
          </p:nvPr>
        </p:nvSpPr>
        <p:spPr/>
        <p:txBody>
          <a:bodyPr/>
          <a:lstStyle/>
          <a:p>
            <a:r>
              <a:rPr lang="en-US" dirty="0"/>
              <a:t>Visualizing the consistency Model</a:t>
            </a:r>
          </a:p>
        </p:txBody>
      </p:sp>
      <p:sp>
        <p:nvSpPr>
          <p:cNvPr id="74" name="Content Placeholder 73">
            <a:extLst>
              <a:ext uri="{FF2B5EF4-FFF2-40B4-BE49-F238E27FC236}">
                <a16:creationId xmlns:a16="http://schemas.microsoft.com/office/drawing/2014/main" id="{730CE4A2-3A1D-4C34-B2CA-702D32A7133F}"/>
              </a:ext>
            </a:extLst>
          </p:cNvPr>
          <p:cNvSpPr>
            <a:spLocks noGrp="1"/>
          </p:cNvSpPr>
          <p:nvPr>
            <p:ph idx="1"/>
          </p:nvPr>
        </p:nvSpPr>
        <p:spPr>
          <a:xfrm>
            <a:off x="855685" y="5242898"/>
            <a:ext cx="10786872" cy="1162811"/>
          </a:xfrm>
        </p:spPr>
        <p:txBody>
          <a:bodyPr>
            <a:normAutofit fontScale="85000" lnSpcReduction="10000"/>
          </a:bodyPr>
          <a:lstStyle/>
          <a:p>
            <a:r>
              <a:rPr lang="en-US" dirty="0">
                <a:sym typeface="Symbol" panose="05050102010706020507" pitchFamily="18" charset="2"/>
              </a:rPr>
              <a:t>A temporal query for time  sees a consistent cut at   </a:t>
            </a:r>
            <a:r>
              <a:rPr lang="en-US" baseline="-25000" dirty="0">
                <a:sym typeface="Symbol" panose="05050102010706020507" pitchFamily="18" charset="2"/>
              </a:rPr>
              <a:t>clock</a:t>
            </a:r>
            <a:r>
              <a:rPr lang="en-US" dirty="0">
                <a:sym typeface="Symbol" panose="05050102010706020507" pitchFamily="18" charset="2"/>
              </a:rPr>
              <a:t>. </a:t>
            </a:r>
          </a:p>
          <a:p>
            <a:r>
              <a:rPr lang="en-US" dirty="0">
                <a:sym typeface="Symbol" panose="05050102010706020507" pitchFamily="18" charset="2"/>
              </a:rPr>
              <a:t>Queries to unstable data must wait, but updates are stable within 50us.</a:t>
            </a:r>
            <a:endParaRPr lang="en-US" dirty="0"/>
          </a:p>
        </p:txBody>
      </p:sp>
      <p:sp>
        <p:nvSpPr>
          <p:cNvPr id="4" name="Footer Placeholder 3">
            <a:extLst>
              <a:ext uri="{FF2B5EF4-FFF2-40B4-BE49-F238E27FC236}">
                <a16:creationId xmlns:a16="http://schemas.microsoft.com/office/drawing/2014/main" id="{A201015C-6112-4C82-9804-E75E4E79BC3D}"/>
              </a:ext>
            </a:extLst>
          </p:cNvPr>
          <p:cNvSpPr>
            <a:spLocks noGrp="1"/>
          </p:cNvSpPr>
          <p:nvPr>
            <p:ph type="ftr" sz="quarter" idx="11"/>
          </p:nvPr>
        </p:nvSpPr>
        <p:spPr>
          <a:xfrm>
            <a:off x="4850654" y="6470704"/>
            <a:ext cx="5901459" cy="274320"/>
          </a:xfrm>
        </p:spPr>
        <p:txBody>
          <a:bodyPr/>
          <a:lstStyle/>
          <a:p>
            <a:r>
              <a:rPr lang="en-US"/>
              <a:t>Ken Birman (ken@cs.cornell.edu)                                                                           </a:t>
            </a:r>
          </a:p>
        </p:txBody>
      </p:sp>
      <p:sp>
        <p:nvSpPr>
          <p:cNvPr id="5" name="Slide Number Placeholder 4">
            <a:extLst>
              <a:ext uri="{FF2B5EF4-FFF2-40B4-BE49-F238E27FC236}">
                <a16:creationId xmlns:a16="http://schemas.microsoft.com/office/drawing/2014/main" id="{A69D2121-50C5-4064-9D4F-E751FCADFF40}"/>
              </a:ext>
            </a:extLst>
          </p:cNvPr>
          <p:cNvSpPr>
            <a:spLocks noGrp="1"/>
          </p:cNvSpPr>
          <p:nvPr>
            <p:ph type="sldNum" sz="quarter" idx="12"/>
          </p:nvPr>
        </p:nvSpPr>
        <p:spPr/>
        <p:txBody>
          <a:bodyPr/>
          <a:lstStyle/>
          <a:p>
            <a:fld id="{26165642-2DC6-4995-8FB3-76453B93C11F}" type="slidenum">
              <a:rPr lang="en-US" smtClean="0"/>
              <a:pPr/>
              <a:t>35</a:t>
            </a:fld>
            <a:endParaRPr lang="en-US"/>
          </a:p>
        </p:txBody>
      </p:sp>
      <p:cxnSp>
        <p:nvCxnSpPr>
          <p:cNvPr id="7" name="Straight Arrow Connector 6">
            <a:extLst>
              <a:ext uri="{FF2B5EF4-FFF2-40B4-BE49-F238E27FC236}">
                <a16:creationId xmlns:a16="http://schemas.microsoft.com/office/drawing/2014/main" id="{CF019518-3615-484F-8447-8550D341A2A3}"/>
              </a:ext>
            </a:extLst>
          </p:cNvPr>
          <p:cNvCxnSpPr/>
          <p:nvPr/>
        </p:nvCxnSpPr>
        <p:spPr>
          <a:xfrm>
            <a:off x="10317723" y="3502271"/>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grpSp>
        <p:nvGrpSpPr>
          <p:cNvPr id="33" name="Group 32">
            <a:extLst>
              <a:ext uri="{FF2B5EF4-FFF2-40B4-BE49-F238E27FC236}">
                <a16:creationId xmlns:a16="http://schemas.microsoft.com/office/drawing/2014/main" id="{2F01D723-822F-44DA-AFBF-9643CE331246}"/>
              </a:ext>
            </a:extLst>
          </p:cNvPr>
          <p:cNvGrpSpPr/>
          <p:nvPr/>
        </p:nvGrpSpPr>
        <p:grpSpPr>
          <a:xfrm>
            <a:off x="3047430" y="2335768"/>
            <a:ext cx="1905600" cy="683153"/>
            <a:chOff x="641115" y="2359831"/>
            <a:chExt cx="1905600" cy="683153"/>
          </a:xfrm>
        </p:grpSpPr>
        <p:cxnSp>
          <p:nvCxnSpPr>
            <p:cNvPr id="29" name="Straight Arrow Connector 28">
              <a:extLst>
                <a:ext uri="{FF2B5EF4-FFF2-40B4-BE49-F238E27FC236}">
                  <a16:creationId xmlns:a16="http://schemas.microsoft.com/office/drawing/2014/main" id="{23B1F597-3438-4CBD-8BCC-7E04B9E606CE}"/>
                </a:ext>
              </a:extLst>
            </p:cNvPr>
            <p:cNvCxnSpPr/>
            <p:nvPr/>
          </p:nvCxnSpPr>
          <p:spPr>
            <a:xfrm>
              <a:off x="1507958" y="2590800"/>
              <a:ext cx="818147" cy="405063"/>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30" name="TextBox 29">
              <a:extLst>
                <a:ext uri="{FF2B5EF4-FFF2-40B4-BE49-F238E27FC236}">
                  <a16:creationId xmlns:a16="http://schemas.microsoft.com/office/drawing/2014/main" id="{80C34575-49CF-4B70-8A90-0B4C6F230688}"/>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32" name="Straight Arrow Connector 31">
              <a:extLst>
                <a:ext uri="{FF2B5EF4-FFF2-40B4-BE49-F238E27FC236}">
                  <a16:creationId xmlns:a16="http://schemas.microsoft.com/office/drawing/2014/main" id="{0F4A595E-159B-4DEF-A0A8-EEC2D07A4C23}"/>
                </a:ext>
              </a:extLst>
            </p:cNvPr>
            <p:cNvCxnSpPr/>
            <p:nvPr/>
          </p:nvCxnSpPr>
          <p:spPr>
            <a:xfrm>
              <a:off x="2338973" y="3042984"/>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34" name="Group 33">
            <a:extLst>
              <a:ext uri="{FF2B5EF4-FFF2-40B4-BE49-F238E27FC236}">
                <a16:creationId xmlns:a16="http://schemas.microsoft.com/office/drawing/2014/main" id="{BBF999F1-23A0-453C-B6E6-D9FD0261F6B4}"/>
              </a:ext>
            </a:extLst>
          </p:cNvPr>
          <p:cNvGrpSpPr/>
          <p:nvPr/>
        </p:nvGrpSpPr>
        <p:grpSpPr>
          <a:xfrm>
            <a:off x="7143309" y="2199349"/>
            <a:ext cx="3620450" cy="1083022"/>
            <a:chOff x="-2055684" y="2359831"/>
            <a:chExt cx="3620450" cy="1083022"/>
          </a:xfrm>
        </p:grpSpPr>
        <p:cxnSp>
          <p:nvCxnSpPr>
            <p:cNvPr id="35" name="Straight Arrow Connector 34">
              <a:extLst>
                <a:ext uri="{FF2B5EF4-FFF2-40B4-BE49-F238E27FC236}">
                  <a16:creationId xmlns:a16="http://schemas.microsoft.com/office/drawing/2014/main" id="{9CDD7E87-9568-40B8-854C-66D8FB7F6F29}"/>
                </a:ext>
              </a:extLst>
            </p:cNvPr>
            <p:cNvCxnSpPr>
              <a:cxnSpLocks/>
            </p:cNvCxnSpPr>
            <p:nvPr/>
          </p:nvCxnSpPr>
          <p:spPr>
            <a:xfrm flipH="1">
              <a:off x="-2055684" y="2680916"/>
              <a:ext cx="2891625" cy="718389"/>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36" name="TextBox 35">
              <a:extLst>
                <a:ext uri="{FF2B5EF4-FFF2-40B4-BE49-F238E27FC236}">
                  <a16:creationId xmlns:a16="http://schemas.microsoft.com/office/drawing/2014/main" id="{476CD80B-5201-4362-8562-79A2D6357239}"/>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37" name="Straight Arrow Connector 36">
              <a:extLst>
                <a:ext uri="{FF2B5EF4-FFF2-40B4-BE49-F238E27FC236}">
                  <a16:creationId xmlns:a16="http://schemas.microsoft.com/office/drawing/2014/main" id="{60572549-BAFA-47C3-AAE5-2EE6B82B9A7D}"/>
                </a:ext>
              </a:extLst>
            </p:cNvPr>
            <p:cNvCxnSpPr/>
            <p:nvPr/>
          </p:nvCxnSpPr>
          <p:spPr>
            <a:xfrm>
              <a:off x="-2051864" y="3442853"/>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38" name="Group 37">
            <a:extLst>
              <a:ext uri="{FF2B5EF4-FFF2-40B4-BE49-F238E27FC236}">
                <a16:creationId xmlns:a16="http://schemas.microsoft.com/office/drawing/2014/main" id="{68ED37E1-C2AF-4866-B87A-2B2FDEC6D50D}"/>
              </a:ext>
            </a:extLst>
          </p:cNvPr>
          <p:cNvGrpSpPr/>
          <p:nvPr/>
        </p:nvGrpSpPr>
        <p:grpSpPr>
          <a:xfrm>
            <a:off x="3069460" y="2602791"/>
            <a:ext cx="1905600" cy="683153"/>
            <a:chOff x="641115" y="2359831"/>
            <a:chExt cx="1905600" cy="683153"/>
          </a:xfrm>
        </p:grpSpPr>
        <p:cxnSp>
          <p:nvCxnSpPr>
            <p:cNvPr id="39" name="Straight Arrow Connector 38">
              <a:extLst>
                <a:ext uri="{FF2B5EF4-FFF2-40B4-BE49-F238E27FC236}">
                  <a16:creationId xmlns:a16="http://schemas.microsoft.com/office/drawing/2014/main" id="{0160C8E9-DF5F-4872-9668-93A41C0A6387}"/>
                </a:ext>
              </a:extLst>
            </p:cNvPr>
            <p:cNvCxnSpPr/>
            <p:nvPr/>
          </p:nvCxnSpPr>
          <p:spPr>
            <a:xfrm>
              <a:off x="1507958" y="2590800"/>
              <a:ext cx="818147" cy="405063"/>
            </a:xfrm>
            <a:prstGeom prst="straightConnector1">
              <a:avLst/>
            </a:prstGeom>
            <a:ln w="28575">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40" name="TextBox 39">
              <a:extLst>
                <a:ext uri="{FF2B5EF4-FFF2-40B4-BE49-F238E27FC236}">
                  <a16:creationId xmlns:a16="http://schemas.microsoft.com/office/drawing/2014/main" id="{028B77F6-8356-4387-AEF4-2283DE36932C}"/>
                </a:ext>
              </a:extLst>
            </p:cNvPr>
            <p:cNvSpPr txBox="1"/>
            <p:nvPr/>
          </p:nvSpPr>
          <p:spPr>
            <a:xfrm>
              <a:off x="641115" y="2359831"/>
              <a:ext cx="923651" cy="369332"/>
            </a:xfrm>
            <a:prstGeom prst="rect">
              <a:avLst/>
            </a:prstGeom>
            <a:noFill/>
          </p:spPr>
          <p:txBody>
            <a:bodyPr wrap="none" rtlCol="0">
              <a:spAutoFit/>
            </a:bodyPr>
            <a:lstStyle/>
            <a:p>
              <a:r>
                <a:rPr lang="en-US" b="1" dirty="0">
                  <a:solidFill>
                    <a:srgbClr val="C00000"/>
                  </a:solidFill>
                </a:rPr>
                <a:t>Put(</a:t>
              </a:r>
              <a:r>
                <a:rPr lang="en-US" b="1" dirty="0" err="1">
                  <a:solidFill>
                    <a:srgbClr val="C00000"/>
                  </a:solidFill>
                </a:rPr>
                <a:t>k,v</a:t>
              </a:r>
              <a:r>
                <a:rPr lang="en-US" b="1" dirty="0">
                  <a:solidFill>
                    <a:srgbClr val="C00000"/>
                  </a:solidFill>
                </a:rPr>
                <a:t>)</a:t>
              </a:r>
            </a:p>
          </p:txBody>
        </p:sp>
        <p:cxnSp>
          <p:nvCxnSpPr>
            <p:cNvPr id="41" name="Straight Arrow Connector 40">
              <a:extLst>
                <a:ext uri="{FF2B5EF4-FFF2-40B4-BE49-F238E27FC236}">
                  <a16:creationId xmlns:a16="http://schemas.microsoft.com/office/drawing/2014/main" id="{87A29750-D584-4EF3-AF5B-780FB1D86FD5}"/>
                </a:ext>
              </a:extLst>
            </p:cNvPr>
            <p:cNvCxnSpPr/>
            <p:nvPr/>
          </p:nvCxnSpPr>
          <p:spPr>
            <a:xfrm>
              <a:off x="2338973" y="3042984"/>
              <a:ext cx="207742"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grpSp>
      <p:grpSp>
        <p:nvGrpSpPr>
          <p:cNvPr id="42" name="Group 41">
            <a:extLst>
              <a:ext uri="{FF2B5EF4-FFF2-40B4-BE49-F238E27FC236}">
                <a16:creationId xmlns:a16="http://schemas.microsoft.com/office/drawing/2014/main" id="{2C9F6100-F379-4752-A51E-41BDA1CF4E6C}"/>
              </a:ext>
            </a:extLst>
          </p:cNvPr>
          <p:cNvGrpSpPr/>
          <p:nvPr/>
        </p:nvGrpSpPr>
        <p:grpSpPr>
          <a:xfrm>
            <a:off x="3108206" y="3342769"/>
            <a:ext cx="1905600" cy="683153"/>
            <a:chOff x="641115" y="2359831"/>
            <a:chExt cx="1905600" cy="683153"/>
          </a:xfrm>
        </p:grpSpPr>
        <p:cxnSp>
          <p:nvCxnSpPr>
            <p:cNvPr id="43" name="Straight Arrow Connector 42">
              <a:extLst>
                <a:ext uri="{FF2B5EF4-FFF2-40B4-BE49-F238E27FC236}">
                  <a16:creationId xmlns:a16="http://schemas.microsoft.com/office/drawing/2014/main" id="{A6D29309-BD03-4108-B1EC-0ADF84B81F3A}"/>
                </a:ext>
              </a:extLst>
            </p:cNvPr>
            <p:cNvCxnSpPr/>
            <p:nvPr/>
          </p:nvCxnSpPr>
          <p:spPr>
            <a:xfrm>
              <a:off x="1507958" y="2590800"/>
              <a:ext cx="818147" cy="405063"/>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44" name="TextBox 43">
              <a:extLst>
                <a:ext uri="{FF2B5EF4-FFF2-40B4-BE49-F238E27FC236}">
                  <a16:creationId xmlns:a16="http://schemas.microsoft.com/office/drawing/2014/main" id="{03F7F083-3B32-4CD5-9239-E1CFD956448B}"/>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accent2">
                      <a:lumMod val="75000"/>
                    </a:schemeClr>
                  </a:solidFill>
                </a:rPr>
                <a:t>Put(</a:t>
              </a:r>
              <a:r>
                <a:rPr lang="en-US" b="1" dirty="0" err="1">
                  <a:solidFill>
                    <a:schemeClr val="accent2">
                      <a:lumMod val="75000"/>
                    </a:schemeClr>
                  </a:solidFill>
                </a:rPr>
                <a:t>k,v</a:t>
              </a:r>
              <a:r>
                <a:rPr lang="en-US" b="1" dirty="0">
                  <a:solidFill>
                    <a:schemeClr val="accent2">
                      <a:lumMod val="75000"/>
                    </a:schemeClr>
                  </a:solidFill>
                </a:rPr>
                <a:t>)</a:t>
              </a:r>
            </a:p>
          </p:txBody>
        </p:sp>
        <p:cxnSp>
          <p:nvCxnSpPr>
            <p:cNvPr id="45" name="Straight Arrow Connector 44">
              <a:extLst>
                <a:ext uri="{FF2B5EF4-FFF2-40B4-BE49-F238E27FC236}">
                  <a16:creationId xmlns:a16="http://schemas.microsoft.com/office/drawing/2014/main" id="{F84E0EBF-592D-489B-8EC4-4095D3702BBC}"/>
                </a:ext>
              </a:extLst>
            </p:cNvPr>
            <p:cNvCxnSpPr/>
            <p:nvPr/>
          </p:nvCxnSpPr>
          <p:spPr>
            <a:xfrm>
              <a:off x="2338973" y="3042984"/>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cxnSp>
        <p:nvCxnSpPr>
          <p:cNvPr id="58" name="Straight Arrow Connector 57">
            <a:extLst>
              <a:ext uri="{FF2B5EF4-FFF2-40B4-BE49-F238E27FC236}">
                <a16:creationId xmlns:a16="http://schemas.microsoft.com/office/drawing/2014/main" id="{1C8297BE-8420-4C42-961D-88AE85F9EF60}"/>
              </a:ext>
            </a:extLst>
          </p:cNvPr>
          <p:cNvCxnSpPr/>
          <p:nvPr/>
        </p:nvCxnSpPr>
        <p:spPr>
          <a:xfrm>
            <a:off x="7146711" y="4624137"/>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a:extLst>
              <a:ext uri="{FF2B5EF4-FFF2-40B4-BE49-F238E27FC236}">
                <a16:creationId xmlns:a16="http://schemas.microsoft.com/office/drawing/2014/main" id="{E7A9A865-CA20-4511-8ED9-B9400BCADF69}"/>
              </a:ext>
            </a:extLst>
          </p:cNvPr>
          <p:cNvCxnSpPr/>
          <p:nvPr/>
        </p:nvCxnSpPr>
        <p:spPr>
          <a:xfrm>
            <a:off x="7941359" y="4479757"/>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72AB2CBB-BE1F-461E-BDD4-30523A5FCF1F}"/>
              </a:ext>
            </a:extLst>
          </p:cNvPr>
          <p:cNvCxnSpPr/>
          <p:nvPr/>
        </p:nvCxnSpPr>
        <p:spPr>
          <a:xfrm>
            <a:off x="8789789" y="4304618"/>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sp>
        <p:nvSpPr>
          <p:cNvPr id="76" name="Rectangle 75">
            <a:extLst>
              <a:ext uri="{FF2B5EF4-FFF2-40B4-BE49-F238E27FC236}">
                <a16:creationId xmlns:a16="http://schemas.microsoft.com/office/drawing/2014/main" id="{57F423ED-D2A5-41B4-98E6-4AC5D4DFBA50}"/>
              </a:ext>
            </a:extLst>
          </p:cNvPr>
          <p:cNvSpPr/>
          <p:nvPr/>
        </p:nvSpPr>
        <p:spPr>
          <a:xfrm>
            <a:off x="2205877" y="2566737"/>
            <a:ext cx="691215" cy="369332"/>
          </a:xfrm>
          <a:prstGeom prst="rect">
            <a:avLst/>
          </a:prstGeom>
        </p:spPr>
        <p:txBody>
          <a:bodyPr wrap="none">
            <a:spAutoFit/>
          </a:bodyPr>
          <a:lstStyle/>
          <a:p>
            <a:r>
              <a:rPr lang="en-US" dirty="0">
                <a:sym typeface="Symbol" panose="05050102010706020507" pitchFamily="18" charset="2"/>
              </a:rPr>
              <a:t>(, ) </a:t>
            </a:r>
            <a:endParaRPr lang="en-US" dirty="0"/>
          </a:p>
        </p:txBody>
      </p:sp>
      <p:pic>
        <p:nvPicPr>
          <p:cNvPr id="77" name="Picture 76">
            <a:extLst>
              <a:ext uri="{FF2B5EF4-FFF2-40B4-BE49-F238E27FC236}">
                <a16:creationId xmlns:a16="http://schemas.microsoft.com/office/drawing/2014/main" id="{2A2F9D3E-4651-4890-A6E8-A68A8CFC47FA}"/>
              </a:ext>
            </a:extLst>
          </p:cNvPr>
          <p:cNvPicPr/>
          <p:nvPr/>
        </p:nvPicPr>
        <p:blipFill>
          <a:blip r:embed="rId2"/>
          <a:stretch/>
        </p:blipFill>
        <p:spPr>
          <a:xfrm flipH="1">
            <a:off x="1512523" y="2475097"/>
            <a:ext cx="663529" cy="663529"/>
          </a:xfrm>
          <a:prstGeom prst="rect">
            <a:avLst/>
          </a:prstGeom>
          <a:ln w="0">
            <a:noFill/>
          </a:ln>
        </p:spPr>
      </p:pic>
      <p:cxnSp>
        <p:nvCxnSpPr>
          <p:cNvPr id="79" name="Straight Arrow Connector 78">
            <a:extLst>
              <a:ext uri="{FF2B5EF4-FFF2-40B4-BE49-F238E27FC236}">
                <a16:creationId xmlns:a16="http://schemas.microsoft.com/office/drawing/2014/main" id="{49133A3F-AF77-4078-B640-8DF4B26949D4}"/>
              </a:ext>
            </a:extLst>
          </p:cNvPr>
          <p:cNvCxnSpPr>
            <a:endCxn id="40" idx="1"/>
          </p:cNvCxnSpPr>
          <p:nvPr/>
        </p:nvCxnSpPr>
        <p:spPr>
          <a:xfrm>
            <a:off x="2783305" y="2769268"/>
            <a:ext cx="286155" cy="18189"/>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0" name="Freeform: Shape 79">
            <a:extLst>
              <a:ext uri="{FF2B5EF4-FFF2-40B4-BE49-F238E27FC236}">
                <a16:creationId xmlns:a16="http://schemas.microsoft.com/office/drawing/2014/main" id="{5322A821-1264-4DFA-8713-9714FC5810D4}"/>
              </a:ext>
            </a:extLst>
          </p:cNvPr>
          <p:cNvSpPr/>
          <p:nvPr/>
        </p:nvSpPr>
        <p:spPr>
          <a:xfrm>
            <a:off x="4042611" y="3606921"/>
            <a:ext cx="5678905" cy="453051"/>
          </a:xfrm>
          <a:custGeom>
            <a:avLst/>
            <a:gdLst>
              <a:gd name="connsiteX0" fmla="*/ 0 w 5678905"/>
              <a:gd name="connsiteY0" fmla="*/ 355479 h 453051"/>
              <a:gd name="connsiteX1" fmla="*/ 1098884 w 5678905"/>
              <a:gd name="connsiteY1" fmla="*/ 146932 h 453051"/>
              <a:gd name="connsiteX2" fmla="*/ 2141621 w 5678905"/>
              <a:gd name="connsiteY2" fmla="*/ 451732 h 453051"/>
              <a:gd name="connsiteX3" fmla="*/ 3152273 w 5678905"/>
              <a:gd name="connsiteY3" fmla="*/ 2553 h 453051"/>
              <a:gd name="connsiteX4" fmla="*/ 4467726 w 5678905"/>
              <a:gd name="connsiteY4" fmla="*/ 259226 h 453051"/>
              <a:gd name="connsiteX5" fmla="*/ 5678905 w 5678905"/>
              <a:gd name="connsiteY5" fmla="*/ 50679 h 4530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78905" h="453051">
                <a:moveTo>
                  <a:pt x="0" y="355479"/>
                </a:moveTo>
                <a:cubicBezTo>
                  <a:pt x="370973" y="243184"/>
                  <a:pt x="741947" y="130890"/>
                  <a:pt x="1098884" y="146932"/>
                </a:cubicBezTo>
                <a:cubicBezTo>
                  <a:pt x="1455821" y="162974"/>
                  <a:pt x="1799390" y="475795"/>
                  <a:pt x="2141621" y="451732"/>
                </a:cubicBezTo>
                <a:cubicBezTo>
                  <a:pt x="2483853" y="427669"/>
                  <a:pt x="2764589" y="34637"/>
                  <a:pt x="3152273" y="2553"/>
                </a:cubicBezTo>
                <a:cubicBezTo>
                  <a:pt x="3539957" y="-29531"/>
                  <a:pt x="4046621" y="251205"/>
                  <a:pt x="4467726" y="259226"/>
                </a:cubicBezTo>
                <a:cubicBezTo>
                  <a:pt x="4888831" y="267247"/>
                  <a:pt x="5283868" y="158963"/>
                  <a:pt x="5678905" y="50679"/>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82" name="Straight Arrow Connector 81">
            <a:extLst>
              <a:ext uri="{FF2B5EF4-FFF2-40B4-BE49-F238E27FC236}">
                <a16:creationId xmlns:a16="http://schemas.microsoft.com/office/drawing/2014/main" id="{1AA9E35D-5F3F-465B-AC52-BC5FD99868E9}"/>
              </a:ext>
            </a:extLst>
          </p:cNvPr>
          <p:cNvCxnSpPr/>
          <p:nvPr/>
        </p:nvCxnSpPr>
        <p:spPr>
          <a:xfrm>
            <a:off x="9830230" y="3741139"/>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3" name="TextBox 82">
            <a:extLst>
              <a:ext uri="{FF2B5EF4-FFF2-40B4-BE49-F238E27FC236}">
                <a16:creationId xmlns:a16="http://schemas.microsoft.com/office/drawing/2014/main" id="{1AD67A1A-EFB6-4903-8BC8-F32CDBDF547F}"/>
              </a:ext>
            </a:extLst>
          </p:cNvPr>
          <p:cNvSpPr txBox="1"/>
          <p:nvPr/>
        </p:nvSpPr>
        <p:spPr>
          <a:xfrm rot="16200000">
            <a:off x="8641749" y="2461028"/>
            <a:ext cx="1965155" cy="369332"/>
          </a:xfrm>
          <a:prstGeom prst="rect">
            <a:avLst/>
          </a:prstGeom>
          <a:noFill/>
        </p:spPr>
        <p:txBody>
          <a:bodyPr wrap="square" rtlCol="0">
            <a:spAutoFit/>
          </a:bodyPr>
          <a:lstStyle/>
          <a:p>
            <a:r>
              <a:rPr lang="en-US" dirty="0">
                <a:solidFill>
                  <a:schemeClr val="bg1">
                    <a:lumMod val="50000"/>
                  </a:schemeClr>
                </a:solidFill>
              </a:rPr>
              <a:t>Stable portion</a:t>
            </a:r>
          </a:p>
        </p:txBody>
      </p:sp>
      <p:sp>
        <p:nvSpPr>
          <p:cNvPr id="84" name="TextBox 83">
            <a:extLst>
              <a:ext uri="{FF2B5EF4-FFF2-40B4-BE49-F238E27FC236}">
                <a16:creationId xmlns:a16="http://schemas.microsoft.com/office/drawing/2014/main" id="{1C428487-AAC2-4C71-8BAE-42709741F99F}"/>
              </a:ext>
            </a:extLst>
          </p:cNvPr>
          <p:cNvSpPr txBox="1"/>
          <p:nvPr/>
        </p:nvSpPr>
        <p:spPr>
          <a:xfrm rot="16200000">
            <a:off x="8657166" y="3832515"/>
            <a:ext cx="1965155" cy="369332"/>
          </a:xfrm>
          <a:prstGeom prst="rect">
            <a:avLst/>
          </a:prstGeom>
          <a:noFill/>
        </p:spPr>
        <p:txBody>
          <a:bodyPr wrap="square" rtlCol="0">
            <a:spAutoFit/>
          </a:bodyPr>
          <a:lstStyle/>
          <a:p>
            <a:r>
              <a:rPr lang="en-US" dirty="0">
                <a:solidFill>
                  <a:schemeClr val="bg1">
                    <a:lumMod val="50000"/>
                  </a:schemeClr>
                </a:solidFill>
              </a:rPr>
              <a:t>Unstable tail</a:t>
            </a:r>
          </a:p>
        </p:txBody>
      </p:sp>
      <p:sp>
        <p:nvSpPr>
          <p:cNvPr id="86" name="TextBox 85">
            <a:extLst>
              <a:ext uri="{FF2B5EF4-FFF2-40B4-BE49-F238E27FC236}">
                <a16:creationId xmlns:a16="http://schemas.microsoft.com/office/drawing/2014/main" id="{6EDD79D2-17DE-442A-BB74-E3F2F10C22BA}"/>
              </a:ext>
            </a:extLst>
          </p:cNvPr>
          <p:cNvSpPr txBox="1"/>
          <p:nvPr/>
        </p:nvSpPr>
        <p:spPr>
          <a:xfrm>
            <a:off x="4486939" y="3154718"/>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2" name="TextBox 91">
            <a:extLst>
              <a:ext uri="{FF2B5EF4-FFF2-40B4-BE49-F238E27FC236}">
                <a16:creationId xmlns:a16="http://schemas.microsoft.com/office/drawing/2014/main" id="{F7804926-D519-4284-81CF-C136EB417369}"/>
              </a:ext>
            </a:extLst>
          </p:cNvPr>
          <p:cNvSpPr txBox="1"/>
          <p:nvPr/>
        </p:nvSpPr>
        <p:spPr>
          <a:xfrm>
            <a:off x="4486944" y="1963152"/>
            <a:ext cx="5234572" cy="369332"/>
          </a:xfrm>
          <a:prstGeom prst="rect">
            <a:avLst/>
          </a:prstGeom>
          <a:noFill/>
        </p:spPr>
        <p:txBody>
          <a:bodyPr wrap="square" rtlCol="0">
            <a:spAutoFit/>
          </a:bodyPr>
          <a:lstStyle/>
          <a:p>
            <a:r>
              <a:rPr lang="en-US" i="1" dirty="0"/>
              <a:t>Each Cascade shard has its own </a:t>
            </a:r>
            <a:r>
              <a:rPr lang="en-US" i="1" dirty="0" err="1"/>
              <a:t>Paxos</a:t>
            </a:r>
            <a:r>
              <a:rPr lang="en-US" i="1" dirty="0"/>
              <a:t>-based log</a:t>
            </a:r>
          </a:p>
        </p:txBody>
      </p:sp>
      <p:sp>
        <p:nvSpPr>
          <p:cNvPr id="93" name="TextBox 92">
            <a:extLst>
              <a:ext uri="{FF2B5EF4-FFF2-40B4-BE49-F238E27FC236}">
                <a16:creationId xmlns:a16="http://schemas.microsoft.com/office/drawing/2014/main" id="{943C9251-2206-4B24-8822-95E1726EAE6D}"/>
              </a:ext>
            </a:extLst>
          </p:cNvPr>
          <p:cNvSpPr txBox="1"/>
          <p:nvPr/>
        </p:nvSpPr>
        <p:spPr>
          <a:xfrm>
            <a:off x="415714" y="3928496"/>
            <a:ext cx="3568477" cy="923330"/>
          </a:xfrm>
          <a:prstGeom prst="rect">
            <a:avLst/>
          </a:prstGeom>
          <a:noFill/>
        </p:spPr>
        <p:txBody>
          <a:bodyPr wrap="square" rtlCol="0">
            <a:spAutoFit/>
          </a:bodyPr>
          <a:lstStyle/>
          <a:p>
            <a:pPr algn="ctr"/>
            <a:r>
              <a:rPr lang="en-US" dirty="0">
                <a:highlight>
                  <a:srgbClr val="FFFF00"/>
                </a:highlight>
              </a:rPr>
              <a:t>Each </a:t>
            </a:r>
            <a:r>
              <a:rPr lang="en-US" dirty="0">
                <a:highlight>
                  <a:srgbClr val="FFFF00"/>
                </a:highlight>
                <a:sym typeface="Symbol" panose="05050102010706020507" pitchFamily="18" charset="2"/>
              </a:rPr>
              <a:t> is triggered by an upcall</a:t>
            </a:r>
            <a:br>
              <a:rPr lang="en-US" dirty="0">
                <a:highlight>
                  <a:srgbClr val="FFFF00"/>
                </a:highlight>
                <a:sym typeface="Symbol" panose="05050102010706020507" pitchFamily="18" charset="2"/>
              </a:rPr>
            </a:br>
            <a:r>
              <a:rPr lang="en-US" dirty="0">
                <a:highlight>
                  <a:srgbClr val="FFFF00"/>
                </a:highlight>
                <a:sym typeface="Symbol" panose="05050102010706020507" pitchFamily="18" charset="2"/>
              </a:rPr>
              <a:t>from a “watcher” monitoring some</a:t>
            </a:r>
            <a:br>
              <a:rPr lang="en-US" dirty="0">
                <a:highlight>
                  <a:srgbClr val="FFFF00"/>
                </a:highlight>
                <a:sym typeface="Symbol" panose="05050102010706020507" pitchFamily="18" charset="2"/>
              </a:rPr>
            </a:br>
            <a:r>
              <a:rPr lang="en-US" dirty="0">
                <a:highlight>
                  <a:srgbClr val="FFFF00"/>
                </a:highlight>
                <a:sym typeface="Symbol" panose="05050102010706020507" pitchFamily="18" charset="2"/>
              </a:rPr>
              <a:t>key (or pattern)</a:t>
            </a:r>
            <a:endParaRPr lang="en-US" dirty="0">
              <a:highlight>
                <a:srgbClr val="FFFF00"/>
              </a:highlight>
            </a:endParaRPr>
          </a:p>
        </p:txBody>
      </p:sp>
      <p:pic>
        <p:nvPicPr>
          <p:cNvPr id="100" name="Graphic 99" descr="Cow with solid fill">
            <a:extLst>
              <a:ext uri="{FF2B5EF4-FFF2-40B4-BE49-F238E27FC236}">
                <a16:creationId xmlns:a16="http://schemas.microsoft.com/office/drawing/2014/main" id="{2C1E3E53-0354-436C-8FB6-BB3721517265}"/>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530683" y="2849114"/>
            <a:ext cx="555437" cy="555437"/>
          </a:xfrm>
          <a:prstGeom prst="rect">
            <a:avLst/>
          </a:prstGeom>
        </p:spPr>
      </p:pic>
      <p:cxnSp>
        <p:nvCxnSpPr>
          <p:cNvPr id="85" name="Straight Arrow Connector 84">
            <a:extLst>
              <a:ext uri="{FF2B5EF4-FFF2-40B4-BE49-F238E27FC236}">
                <a16:creationId xmlns:a16="http://schemas.microsoft.com/office/drawing/2014/main" id="{733E6609-6AEE-482F-AB58-35F0D1F16FA4}"/>
              </a:ext>
            </a:extLst>
          </p:cNvPr>
          <p:cNvCxnSpPr>
            <a:cxnSpLocks/>
          </p:cNvCxnSpPr>
          <p:nvPr/>
        </p:nvCxnSpPr>
        <p:spPr>
          <a:xfrm>
            <a:off x="4732420" y="3791586"/>
            <a:ext cx="1" cy="104511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87" name="Straight Arrow Connector 86">
            <a:extLst>
              <a:ext uri="{FF2B5EF4-FFF2-40B4-BE49-F238E27FC236}">
                <a16:creationId xmlns:a16="http://schemas.microsoft.com/office/drawing/2014/main" id="{2CA80754-0D4F-493E-A2A2-F51B6AB15945}"/>
              </a:ext>
            </a:extLst>
          </p:cNvPr>
          <p:cNvCxnSpPr>
            <a:cxnSpLocks/>
          </p:cNvCxnSpPr>
          <p:nvPr/>
        </p:nvCxnSpPr>
        <p:spPr>
          <a:xfrm>
            <a:off x="4953030" y="3741139"/>
            <a:ext cx="3981" cy="10955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88" name="Straight Arrow Connector 87">
            <a:extLst>
              <a:ext uri="{FF2B5EF4-FFF2-40B4-BE49-F238E27FC236}">
                <a16:creationId xmlns:a16="http://schemas.microsoft.com/office/drawing/2014/main" id="{3996BF93-3DD3-460F-BE20-955879EB1E3A}"/>
              </a:ext>
            </a:extLst>
          </p:cNvPr>
          <p:cNvCxnSpPr>
            <a:cxnSpLocks/>
          </p:cNvCxnSpPr>
          <p:nvPr/>
        </p:nvCxnSpPr>
        <p:spPr>
          <a:xfrm>
            <a:off x="5526489" y="3834057"/>
            <a:ext cx="0" cy="1002639"/>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98" name="Straight Arrow Connector 97">
            <a:extLst>
              <a:ext uri="{FF2B5EF4-FFF2-40B4-BE49-F238E27FC236}">
                <a16:creationId xmlns:a16="http://schemas.microsoft.com/office/drawing/2014/main" id="{FB4DCE94-DEAC-45A7-8222-EF6CB712EC6B}"/>
              </a:ext>
            </a:extLst>
          </p:cNvPr>
          <p:cNvCxnSpPr>
            <a:cxnSpLocks/>
          </p:cNvCxnSpPr>
          <p:nvPr/>
        </p:nvCxnSpPr>
        <p:spPr>
          <a:xfrm>
            <a:off x="5751079" y="3928496"/>
            <a:ext cx="0" cy="90820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99" name="Straight Arrow Connector 98">
            <a:extLst>
              <a:ext uri="{FF2B5EF4-FFF2-40B4-BE49-F238E27FC236}">
                <a16:creationId xmlns:a16="http://schemas.microsoft.com/office/drawing/2014/main" id="{5288CC6D-229F-4F62-A51A-037852C5A871}"/>
              </a:ext>
            </a:extLst>
          </p:cNvPr>
          <p:cNvCxnSpPr>
            <a:cxnSpLocks/>
          </p:cNvCxnSpPr>
          <p:nvPr/>
        </p:nvCxnSpPr>
        <p:spPr>
          <a:xfrm>
            <a:off x="6324244" y="3978801"/>
            <a:ext cx="0" cy="85789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1" name="Straight Arrow Connector 100">
            <a:extLst>
              <a:ext uri="{FF2B5EF4-FFF2-40B4-BE49-F238E27FC236}">
                <a16:creationId xmlns:a16="http://schemas.microsoft.com/office/drawing/2014/main" id="{CE230CA3-0E97-4B5B-B5E6-105A78909D74}"/>
              </a:ext>
            </a:extLst>
          </p:cNvPr>
          <p:cNvCxnSpPr>
            <a:cxnSpLocks/>
          </p:cNvCxnSpPr>
          <p:nvPr/>
        </p:nvCxnSpPr>
        <p:spPr>
          <a:xfrm>
            <a:off x="6554362" y="3906252"/>
            <a:ext cx="0" cy="930444"/>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2" name="Straight Arrow Connector 101">
            <a:extLst>
              <a:ext uri="{FF2B5EF4-FFF2-40B4-BE49-F238E27FC236}">
                <a16:creationId xmlns:a16="http://schemas.microsoft.com/office/drawing/2014/main" id="{4F18311C-7F21-4964-BE03-2E4E30644EC9}"/>
              </a:ext>
            </a:extLst>
          </p:cNvPr>
          <p:cNvCxnSpPr>
            <a:cxnSpLocks/>
          </p:cNvCxnSpPr>
          <p:nvPr/>
        </p:nvCxnSpPr>
        <p:spPr>
          <a:xfrm flipH="1">
            <a:off x="7133076" y="3597801"/>
            <a:ext cx="2343" cy="12573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3" name="Straight Arrow Connector 102">
            <a:extLst>
              <a:ext uri="{FF2B5EF4-FFF2-40B4-BE49-F238E27FC236}">
                <a16:creationId xmlns:a16="http://schemas.microsoft.com/office/drawing/2014/main" id="{63044614-0959-4616-9FFF-AC369B5E62B5}"/>
              </a:ext>
            </a:extLst>
          </p:cNvPr>
          <p:cNvCxnSpPr>
            <a:cxnSpLocks/>
          </p:cNvCxnSpPr>
          <p:nvPr/>
        </p:nvCxnSpPr>
        <p:spPr>
          <a:xfrm flipH="1">
            <a:off x="7357540" y="3606921"/>
            <a:ext cx="13761" cy="122977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4" name="Straight Arrow Connector 103">
            <a:extLst>
              <a:ext uri="{FF2B5EF4-FFF2-40B4-BE49-F238E27FC236}">
                <a16:creationId xmlns:a16="http://schemas.microsoft.com/office/drawing/2014/main" id="{A3299337-7780-486A-84F7-C43B84BBE692}"/>
              </a:ext>
            </a:extLst>
          </p:cNvPr>
          <p:cNvCxnSpPr>
            <a:cxnSpLocks/>
          </p:cNvCxnSpPr>
          <p:nvPr/>
        </p:nvCxnSpPr>
        <p:spPr>
          <a:xfrm>
            <a:off x="7937348" y="3741139"/>
            <a:ext cx="1" cy="109555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5" name="Straight Arrow Connector 104">
            <a:extLst>
              <a:ext uri="{FF2B5EF4-FFF2-40B4-BE49-F238E27FC236}">
                <a16:creationId xmlns:a16="http://schemas.microsoft.com/office/drawing/2014/main" id="{28927CBE-9E6F-4ED2-9D48-C080390C2E31}"/>
              </a:ext>
            </a:extLst>
          </p:cNvPr>
          <p:cNvCxnSpPr>
            <a:cxnSpLocks/>
          </p:cNvCxnSpPr>
          <p:nvPr/>
        </p:nvCxnSpPr>
        <p:spPr>
          <a:xfrm>
            <a:off x="8169902" y="3822007"/>
            <a:ext cx="1" cy="1014689"/>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6" name="Straight Arrow Connector 105">
            <a:extLst>
              <a:ext uri="{FF2B5EF4-FFF2-40B4-BE49-F238E27FC236}">
                <a16:creationId xmlns:a16="http://schemas.microsoft.com/office/drawing/2014/main" id="{CB987F93-9802-4B19-BB41-02BD6A992004}"/>
              </a:ext>
            </a:extLst>
          </p:cNvPr>
          <p:cNvCxnSpPr>
            <a:cxnSpLocks/>
          </p:cNvCxnSpPr>
          <p:nvPr/>
        </p:nvCxnSpPr>
        <p:spPr>
          <a:xfrm>
            <a:off x="8749770" y="3833446"/>
            <a:ext cx="0" cy="100325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07" name="Straight Arrow Connector 106">
            <a:extLst>
              <a:ext uri="{FF2B5EF4-FFF2-40B4-BE49-F238E27FC236}">
                <a16:creationId xmlns:a16="http://schemas.microsoft.com/office/drawing/2014/main" id="{80498761-0E95-4B84-B53E-E60578B31F16}"/>
              </a:ext>
            </a:extLst>
          </p:cNvPr>
          <p:cNvCxnSpPr>
            <a:cxnSpLocks/>
          </p:cNvCxnSpPr>
          <p:nvPr/>
        </p:nvCxnSpPr>
        <p:spPr>
          <a:xfrm>
            <a:off x="8974360" y="3833446"/>
            <a:ext cx="0" cy="100325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396" name="Straight Arrow Connector 395">
            <a:extLst>
              <a:ext uri="{FF2B5EF4-FFF2-40B4-BE49-F238E27FC236}">
                <a16:creationId xmlns:a16="http://schemas.microsoft.com/office/drawing/2014/main" id="{904075F1-2FF3-479E-95BD-83ECCA930FEC}"/>
              </a:ext>
            </a:extLst>
          </p:cNvPr>
          <p:cNvCxnSpPr>
            <a:cxnSpLocks/>
          </p:cNvCxnSpPr>
          <p:nvPr/>
        </p:nvCxnSpPr>
        <p:spPr>
          <a:xfrm>
            <a:off x="4732420" y="263441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0" name="Straight Arrow Connector 399">
            <a:extLst>
              <a:ext uri="{FF2B5EF4-FFF2-40B4-BE49-F238E27FC236}">
                <a16:creationId xmlns:a16="http://schemas.microsoft.com/office/drawing/2014/main" id="{3DC7997B-CA9D-489D-9CB2-863E81738092}"/>
              </a:ext>
            </a:extLst>
          </p:cNvPr>
          <p:cNvCxnSpPr>
            <a:cxnSpLocks/>
          </p:cNvCxnSpPr>
          <p:nvPr/>
        </p:nvCxnSpPr>
        <p:spPr>
          <a:xfrm>
            <a:off x="4955020" y="2618378"/>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1" name="Straight Arrow Connector 400">
            <a:extLst>
              <a:ext uri="{FF2B5EF4-FFF2-40B4-BE49-F238E27FC236}">
                <a16:creationId xmlns:a16="http://schemas.microsoft.com/office/drawing/2014/main" id="{604E39CF-708D-4873-A6BA-BFE3641C132A}"/>
              </a:ext>
            </a:extLst>
          </p:cNvPr>
          <p:cNvCxnSpPr>
            <a:cxnSpLocks/>
          </p:cNvCxnSpPr>
          <p:nvPr/>
        </p:nvCxnSpPr>
        <p:spPr>
          <a:xfrm>
            <a:off x="5526489"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2" name="Straight Arrow Connector 401">
            <a:extLst>
              <a:ext uri="{FF2B5EF4-FFF2-40B4-BE49-F238E27FC236}">
                <a16:creationId xmlns:a16="http://schemas.microsoft.com/office/drawing/2014/main" id="{63DC23BC-C31A-4EFC-B3EB-DC03DFC3CEF2}"/>
              </a:ext>
            </a:extLst>
          </p:cNvPr>
          <p:cNvCxnSpPr>
            <a:cxnSpLocks/>
          </p:cNvCxnSpPr>
          <p:nvPr/>
        </p:nvCxnSpPr>
        <p:spPr>
          <a:xfrm>
            <a:off x="5751079"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3" name="Straight Arrow Connector 402">
            <a:extLst>
              <a:ext uri="{FF2B5EF4-FFF2-40B4-BE49-F238E27FC236}">
                <a16:creationId xmlns:a16="http://schemas.microsoft.com/office/drawing/2014/main" id="{92E586F6-0789-4377-AB37-0B2CC0FBBC99}"/>
              </a:ext>
            </a:extLst>
          </p:cNvPr>
          <p:cNvCxnSpPr>
            <a:cxnSpLocks/>
          </p:cNvCxnSpPr>
          <p:nvPr/>
        </p:nvCxnSpPr>
        <p:spPr>
          <a:xfrm>
            <a:off x="6324244"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4" name="Straight Arrow Connector 403">
            <a:extLst>
              <a:ext uri="{FF2B5EF4-FFF2-40B4-BE49-F238E27FC236}">
                <a16:creationId xmlns:a16="http://schemas.microsoft.com/office/drawing/2014/main" id="{055146C5-D895-4D06-8E77-C7DE80C6DEE2}"/>
              </a:ext>
            </a:extLst>
          </p:cNvPr>
          <p:cNvCxnSpPr>
            <a:cxnSpLocks/>
          </p:cNvCxnSpPr>
          <p:nvPr/>
        </p:nvCxnSpPr>
        <p:spPr>
          <a:xfrm>
            <a:off x="6554362"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5" name="Straight Arrow Connector 404">
            <a:extLst>
              <a:ext uri="{FF2B5EF4-FFF2-40B4-BE49-F238E27FC236}">
                <a16:creationId xmlns:a16="http://schemas.microsoft.com/office/drawing/2014/main" id="{867CDDBA-040A-406C-A360-B61A3A5DDB90}"/>
              </a:ext>
            </a:extLst>
          </p:cNvPr>
          <p:cNvCxnSpPr>
            <a:cxnSpLocks/>
          </p:cNvCxnSpPr>
          <p:nvPr/>
        </p:nvCxnSpPr>
        <p:spPr>
          <a:xfrm>
            <a:off x="7134247" y="266582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6" name="Straight Arrow Connector 405">
            <a:extLst>
              <a:ext uri="{FF2B5EF4-FFF2-40B4-BE49-F238E27FC236}">
                <a16:creationId xmlns:a16="http://schemas.microsoft.com/office/drawing/2014/main" id="{B303FDE3-1865-4884-A634-7C7DAB407C4D}"/>
              </a:ext>
            </a:extLst>
          </p:cNvPr>
          <p:cNvCxnSpPr>
            <a:cxnSpLocks/>
          </p:cNvCxnSpPr>
          <p:nvPr/>
        </p:nvCxnSpPr>
        <p:spPr>
          <a:xfrm>
            <a:off x="7364420"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7" name="Straight Arrow Connector 406">
            <a:extLst>
              <a:ext uri="{FF2B5EF4-FFF2-40B4-BE49-F238E27FC236}">
                <a16:creationId xmlns:a16="http://schemas.microsoft.com/office/drawing/2014/main" id="{E420EEB5-8EF1-479A-89E8-738CCB082187}"/>
              </a:ext>
            </a:extLst>
          </p:cNvPr>
          <p:cNvCxnSpPr>
            <a:cxnSpLocks/>
          </p:cNvCxnSpPr>
          <p:nvPr/>
        </p:nvCxnSpPr>
        <p:spPr>
          <a:xfrm>
            <a:off x="7937348" y="264043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8" name="Straight Arrow Connector 407">
            <a:extLst>
              <a:ext uri="{FF2B5EF4-FFF2-40B4-BE49-F238E27FC236}">
                <a16:creationId xmlns:a16="http://schemas.microsoft.com/office/drawing/2014/main" id="{6A0D8ED1-CA93-4ABE-9E5E-9DD37F39E3EE}"/>
              </a:ext>
            </a:extLst>
          </p:cNvPr>
          <p:cNvCxnSpPr>
            <a:cxnSpLocks/>
          </p:cNvCxnSpPr>
          <p:nvPr/>
        </p:nvCxnSpPr>
        <p:spPr>
          <a:xfrm>
            <a:off x="8169902" y="2649549"/>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09" name="Straight Arrow Connector 408">
            <a:extLst>
              <a:ext uri="{FF2B5EF4-FFF2-40B4-BE49-F238E27FC236}">
                <a16:creationId xmlns:a16="http://schemas.microsoft.com/office/drawing/2014/main" id="{ADAFB680-5871-4E1F-B8C0-7FDC5AD8288C}"/>
              </a:ext>
            </a:extLst>
          </p:cNvPr>
          <p:cNvCxnSpPr>
            <a:cxnSpLocks/>
          </p:cNvCxnSpPr>
          <p:nvPr/>
        </p:nvCxnSpPr>
        <p:spPr>
          <a:xfrm>
            <a:off x="8751570" y="2634875"/>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10" name="Straight Arrow Connector 409">
            <a:extLst>
              <a:ext uri="{FF2B5EF4-FFF2-40B4-BE49-F238E27FC236}">
                <a16:creationId xmlns:a16="http://schemas.microsoft.com/office/drawing/2014/main" id="{C22A0E76-0961-44A7-ABAF-347825E59FE9}"/>
              </a:ext>
            </a:extLst>
          </p:cNvPr>
          <p:cNvCxnSpPr>
            <a:cxnSpLocks/>
          </p:cNvCxnSpPr>
          <p:nvPr/>
        </p:nvCxnSpPr>
        <p:spPr>
          <a:xfrm>
            <a:off x="8974359" y="2640000"/>
            <a:ext cx="0" cy="2202277"/>
          </a:xfrm>
          <a:prstGeom prst="straightConnector1">
            <a:avLst/>
          </a:prstGeom>
          <a:ln w="38100">
            <a:solidFill>
              <a:srgbClr val="00B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8" name="TextBox 7">
            <a:extLst>
              <a:ext uri="{FF2B5EF4-FFF2-40B4-BE49-F238E27FC236}">
                <a16:creationId xmlns:a16="http://schemas.microsoft.com/office/drawing/2014/main" id="{DB005339-0F3E-4CC5-B05A-729395C8AE58}"/>
              </a:ext>
            </a:extLst>
          </p:cNvPr>
          <p:cNvSpPr txBox="1"/>
          <p:nvPr/>
        </p:nvSpPr>
        <p:spPr>
          <a:xfrm rot="16200000">
            <a:off x="9483354" y="3433908"/>
            <a:ext cx="1299405" cy="369332"/>
          </a:xfrm>
          <a:prstGeom prst="rect">
            <a:avLst/>
          </a:prstGeom>
          <a:noFill/>
        </p:spPr>
        <p:txBody>
          <a:bodyPr wrap="square" rtlCol="0">
            <a:spAutoFit/>
          </a:bodyPr>
          <a:lstStyle/>
          <a:p>
            <a:r>
              <a:rPr lang="en-US" dirty="0">
                <a:solidFill>
                  <a:schemeClr val="bg1">
                    <a:lumMod val="50000"/>
                  </a:schemeClr>
                </a:solidFill>
              </a:rPr>
              <a:t>time</a:t>
            </a:r>
          </a:p>
        </p:txBody>
      </p:sp>
      <p:cxnSp>
        <p:nvCxnSpPr>
          <p:cNvPr id="10" name="Straight Arrow Connector 9">
            <a:extLst>
              <a:ext uri="{FF2B5EF4-FFF2-40B4-BE49-F238E27FC236}">
                <a16:creationId xmlns:a16="http://schemas.microsoft.com/office/drawing/2014/main" id="{A36913A6-8C1D-4667-BA32-66414A45B651}"/>
              </a:ext>
            </a:extLst>
          </p:cNvPr>
          <p:cNvCxnSpPr>
            <a:cxnSpLocks/>
          </p:cNvCxnSpPr>
          <p:nvPr/>
        </p:nvCxnSpPr>
        <p:spPr>
          <a:xfrm>
            <a:off x="4732420" y="2582779"/>
            <a:ext cx="0" cy="120880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5DCEB19E-1164-446D-9B7D-DFA00ADB55D2}"/>
              </a:ext>
            </a:extLst>
          </p:cNvPr>
          <p:cNvCxnSpPr>
            <a:cxnSpLocks/>
          </p:cNvCxnSpPr>
          <p:nvPr/>
        </p:nvCxnSpPr>
        <p:spPr>
          <a:xfrm flipH="1">
            <a:off x="4953030" y="2582779"/>
            <a:ext cx="3980" cy="121938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2" name="Oval 11">
            <a:extLst>
              <a:ext uri="{FF2B5EF4-FFF2-40B4-BE49-F238E27FC236}">
                <a16:creationId xmlns:a16="http://schemas.microsoft.com/office/drawing/2014/main" id="{C57C40B0-D4F8-4792-B287-95FB49B974D9}"/>
              </a:ext>
            </a:extLst>
          </p:cNvPr>
          <p:cNvSpPr/>
          <p:nvPr/>
        </p:nvSpPr>
        <p:spPr>
          <a:xfrm>
            <a:off x="4563978"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3" name="Straight Arrow Connector 12">
            <a:extLst>
              <a:ext uri="{FF2B5EF4-FFF2-40B4-BE49-F238E27FC236}">
                <a16:creationId xmlns:a16="http://schemas.microsoft.com/office/drawing/2014/main" id="{A26A404B-F418-498E-865C-3CB8D6482FC5}"/>
              </a:ext>
            </a:extLst>
          </p:cNvPr>
          <p:cNvCxnSpPr>
            <a:cxnSpLocks/>
          </p:cNvCxnSpPr>
          <p:nvPr/>
        </p:nvCxnSpPr>
        <p:spPr>
          <a:xfrm>
            <a:off x="5526489" y="2582779"/>
            <a:ext cx="0" cy="1295221"/>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4" name="Straight Arrow Connector 13">
            <a:extLst>
              <a:ext uri="{FF2B5EF4-FFF2-40B4-BE49-F238E27FC236}">
                <a16:creationId xmlns:a16="http://schemas.microsoft.com/office/drawing/2014/main" id="{25633AC3-E0FB-47D5-B85A-92CD1D2BD3C0}"/>
              </a:ext>
            </a:extLst>
          </p:cNvPr>
          <p:cNvCxnSpPr>
            <a:cxnSpLocks/>
          </p:cNvCxnSpPr>
          <p:nvPr/>
        </p:nvCxnSpPr>
        <p:spPr>
          <a:xfrm>
            <a:off x="5751079" y="2582779"/>
            <a:ext cx="0" cy="1376392"/>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5" name="Oval 14">
            <a:extLst>
              <a:ext uri="{FF2B5EF4-FFF2-40B4-BE49-F238E27FC236}">
                <a16:creationId xmlns:a16="http://schemas.microsoft.com/office/drawing/2014/main" id="{1845C8C1-5684-4C05-AA55-46794C67C294}"/>
              </a:ext>
            </a:extLst>
          </p:cNvPr>
          <p:cNvSpPr/>
          <p:nvPr/>
        </p:nvSpPr>
        <p:spPr>
          <a:xfrm>
            <a:off x="535804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 name="Straight Arrow Connector 15">
            <a:extLst>
              <a:ext uri="{FF2B5EF4-FFF2-40B4-BE49-F238E27FC236}">
                <a16:creationId xmlns:a16="http://schemas.microsoft.com/office/drawing/2014/main" id="{E3FC062B-5731-456C-84CB-DDC7BA2608CE}"/>
              </a:ext>
            </a:extLst>
          </p:cNvPr>
          <p:cNvCxnSpPr>
            <a:cxnSpLocks/>
          </p:cNvCxnSpPr>
          <p:nvPr/>
        </p:nvCxnSpPr>
        <p:spPr>
          <a:xfrm>
            <a:off x="6324244" y="2582779"/>
            <a:ext cx="0" cy="147719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7" name="Straight Arrow Connector 16">
            <a:extLst>
              <a:ext uri="{FF2B5EF4-FFF2-40B4-BE49-F238E27FC236}">
                <a16:creationId xmlns:a16="http://schemas.microsoft.com/office/drawing/2014/main" id="{EBB26DE4-BF7C-41E3-AAC6-9D50FB903A0C}"/>
              </a:ext>
            </a:extLst>
          </p:cNvPr>
          <p:cNvCxnSpPr>
            <a:cxnSpLocks/>
          </p:cNvCxnSpPr>
          <p:nvPr/>
        </p:nvCxnSpPr>
        <p:spPr>
          <a:xfrm>
            <a:off x="6549129" y="2582779"/>
            <a:ext cx="10467" cy="134571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8" name="Oval 17">
            <a:extLst>
              <a:ext uri="{FF2B5EF4-FFF2-40B4-BE49-F238E27FC236}">
                <a16:creationId xmlns:a16="http://schemas.microsoft.com/office/drawing/2014/main" id="{33FEA673-090C-443C-952F-839FE428456E}"/>
              </a:ext>
            </a:extLst>
          </p:cNvPr>
          <p:cNvSpPr/>
          <p:nvPr/>
        </p:nvSpPr>
        <p:spPr>
          <a:xfrm>
            <a:off x="615609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9" name="Straight Arrow Connector 18">
            <a:extLst>
              <a:ext uri="{FF2B5EF4-FFF2-40B4-BE49-F238E27FC236}">
                <a16:creationId xmlns:a16="http://schemas.microsoft.com/office/drawing/2014/main" id="{CBE34CC9-4561-4BE2-99FF-03ECAC652DA4}"/>
              </a:ext>
            </a:extLst>
          </p:cNvPr>
          <p:cNvCxnSpPr>
            <a:cxnSpLocks/>
          </p:cNvCxnSpPr>
          <p:nvPr/>
        </p:nvCxnSpPr>
        <p:spPr>
          <a:xfrm>
            <a:off x="7134247" y="2582779"/>
            <a:ext cx="0" cy="111528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0" name="Straight Arrow Connector 19">
            <a:extLst>
              <a:ext uri="{FF2B5EF4-FFF2-40B4-BE49-F238E27FC236}">
                <a16:creationId xmlns:a16="http://schemas.microsoft.com/office/drawing/2014/main" id="{8EB31E4F-212C-42AA-8805-BFEB3F36397E}"/>
              </a:ext>
            </a:extLst>
          </p:cNvPr>
          <p:cNvCxnSpPr>
            <a:cxnSpLocks/>
          </p:cNvCxnSpPr>
          <p:nvPr/>
        </p:nvCxnSpPr>
        <p:spPr>
          <a:xfrm>
            <a:off x="7362344" y="2582779"/>
            <a:ext cx="4153" cy="110947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1" name="Oval 20">
            <a:extLst>
              <a:ext uri="{FF2B5EF4-FFF2-40B4-BE49-F238E27FC236}">
                <a16:creationId xmlns:a16="http://schemas.microsoft.com/office/drawing/2014/main" id="{064C9A78-5748-47FD-A5F3-863E9603B373}"/>
              </a:ext>
            </a:extLst>
          </p:cNvPr>
          <p:cNvSpPr/>
          <p:nvPr/>
        </p:nvSpPr>
        <p:spPr>
          <a:xfrm>
            <a:off x="696450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2" name="Straight Arrow Connector 21">
            <a:extLst>
              <a:ext uri="{FF2B5EF4-FFF2-40B4-BE49-F238E27FC236}">
                <a16:creationId xmlns:a16="http://schemas.microsoft.com/office/drawing/2014/main" id="{1D89652D-A9DF-46A5-B007-8DC4EDB66CEE}"/>
              </a:ext>
            </a:extLst>
          </p:cNvPr>
          <p:cNvCxnSpPr>
            <a:cxnSpLocks/>
          </p:cNvCxnSpPr>
          <p:nvPr/>
        </p:nvCxnSpPr>
        <p:spPr>
          <a:xfrm>
            <a:off x="7937348" y="2582779"/>
            <a:ext cx="0" cy="1191867"/>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431B93A1-9DD9-40AF-A625-D7E7E2C1549F}"/>
              </a:ext>
            </a:extLst>
          </p:cNvPr>
          <p:cNvCxnSpPr>
            <a:cxnSpLocks/>
          </p:cNvCxnSpPr>
          <p:nvPr/>
        </p:nvCxnSpPr>
        <p:spPr>
          <a:xfrm>
            <a:off x="8165949" y="2582779"/>
            <a:ext cx="7907" cy="1271726"/>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4" name="Oval 23">
            <a:extLst>
              <a:ext uri="{FF2B5EF4-FFF2-40B4-BE49-F238E27FC236}">
                <a16:creationId xmlns:a16="http://schemas.microsoft.com/office/drawing/2014/main" id="{05E25881-36BB-46AF-8D2D-99F772A96ACC}"/>
              </a:ext>
            </a:extLst>
          </p:cNvPr>
          <p:cNvSpPr/>
          <p:nvPr/>
        </p:nvSpPr>
        <p:spPr>
          <a:xfrm>
            <a:off x="777291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25" name="Straight Arrow Connector 24">
            <a:extLst>
              <a:ext uri="{FF2B5EF4-FFF2-40B4-BE49-F238E27FC236}">
                <a16:creationId xmlns:a16="http://schemas.microsoft.com/office/drawing/2014/main" id="{C9201016-43EA-4395-ACD2-8B960E540A0D}"/>
              </a:ext>
            </a:extLst>
          </p:cNvPr>
          <p:cNvCxnSpPr>
            <a:cxnSpLocks/>
          </p:cNvCxnSpPr>
          <p:nvPr/>
        </p:nvCxnSpPr>
        <p:spPr>
          <a:xfrm flipH="1">
            <a:off x="8743550" y="2582779"/>
            <a:ext cx="6220" cy="130276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26" name="Straight Arrow Connector 25">
            <a:extLst>
              <a:ext uri="{FF2B5EF4-FFF2-40B4-BE49-F238E27FC236}">
                <a16:creationId xmlns:a16="http://schemas.microsoft.com/office/drawing/2014/main" id="{6E3F15F3-6CEA-42B2-89A7-267943DE9142}"/>
              </a:ext>
            </a:extLst>
          </p:cNvPr>
          <p:cNvCxnSpPr>
            <a:cxnSpLocks/>
          </p:cNvCxnSpPr>
          <p:nvPr/>
        </p:nvCxnSpPr>
        <p:spPr>
          <a:xfrm>
            <a:off x="8974359" y="2582779"/>
            <a:ext cx="0" cy="1302763"/>
          </a:xfrm>
          <a:prstGeom prst="straightConnector1">
            <a:avLst/>
          </a:prstGeom>
          <a:ln w="38100">
            <a:solidFill>
              <a:srgbClr val="00B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27" name="Oval 26">
            <a:extLst>
              <a:ext uri="{FF2B5EF4-FFF2-40B4-BE49-F238E27FC236}">
                <a16:creationId xmlns:a16="http://schemas.microsoft.com/office/drawing/2014/main" id="{A49D5805-770B-4684-96D2-E98E293BFB40}"/>
              </a:ext>
            </a:extLst>
          </p:cNvPr>
          <p:cNvSpPr/>
          <p:nvPr/>
        </p:nvSpPr>
        <p:spPr>
          <a:xfrm>
            <a:off x="8581327" y="2438400"/>
            <a:ext cx="569480" cy="256674"/>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7" name="Straight Arrow Connector 46">
            <a:extLst>
              <a:ext uri="{FF2B5EF4-FFF2-40B4-BE49-F238E27FC236}">
                <a16:creationId xmlns:a16="http://schemas.microsoft.com/office/drawing/2014/main" id="{A5AEC3AF-D6EB-401F-B0E5-B0E629EC168F}"/>
              </a:ext>
            </a:extLst>
          </p:cNvPr>
          <p:cNvCxnSpPr/>
          <p:nvPr/>
        </p:nvCxnSpPr>
        <p:spPr>
          <a:xfrm>
            <a:off x="5526489" y="2971800"/>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48" name="Straight Arrow Connector 47">
            <a:extLst>
              <a:ext uri="{FF2B5EF4-FFF2-40B4-BE49-F238E27FC236}">
                <a16:creationId xmlns:a16="http://schemas.microsoft.com/office/drawing/2014/main" id="{5470A33E-F03E-4C46-B67D-BB9CC8956227}"/>
              </a:ext>
            </a:extLst>
          </p:cNvPr>
          <p:cNvCxnSpPr/>
          <p:nvPr/>
        </p:nvCxnSpPr>
        <p:spPr>
          <a:xfrm>
            <a:off x="6328542" y="298410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49" name="Straight Arrow Connector 48">
            <a:extLst>
              <a:ext uri="{FF2B5EF4-FFF2-40B4-BE49-F238E27FC236}">
                <a16:creationId xmlns:a16="http://schemas.microsoft.com/office/drawing/2014/main" id="{2617D8F0-777D-4284-926D-B0927930D9B5}"/>
              </a:ext>
            </a:extLst>
          </p:cNvPr>
          <p:cNvCxnSpPr/>
          <p:nvPr/>
        </p:nvCxnSpPr>
        <p:spPr>
          <a:xfrm>
            <a:off x="5526489" y="3573738"/>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0" name="Straight Arrow Connector 49">
            <a:extLst>
              <a:ext uri="{FF2B5EF4-FFF2-40B4-BE49-F238E27FC236}">
                <a16:creationId xmlns:a16="http://schemas.microsoft.com/office/drawing/2014/main" id="{F17A66F2-E7A6-4416-92A4-1BE2435CD875}"/>
              </a:ext>
            </a:extLst>
          </p:cNvPr>
          <p:cNvCxnSpPr/>
          <p:nvPr/>
        </p:nvCxnSpPr>
        <p:spPr>
          <a:xfrm>
            <a:off x="6328542" y="3088103"/>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1" name="Straight Arrow Connector 50">
            <a:extLst>
              <a:ext uri="{FF2B5EF4-FFF2-40B4-BE49-F238E27FC236}">
                <a16:creationId xmlns:a16="http://schemas.microsoft.com/office/drawing/2014/main" id="{574103C4-6B06-42D0-AAFD-0A85A813D7C3}"/>
              </a:ext>
            </a:extLst>
          </p:cNvPr>
          <p:cNvCxnSpPr/>
          <p:nvPr/>
        </p:nvCxnSpPr>
        <p:spPr>
          <a:xfrm>
            <a:off x="5526489" y="3906252"/>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2" name="Straight Arrow Connector 51">
            <a:extLst>
              <a:ext uri="{FF2B5EF4-FFF2-40B4-BE49-F238E27FC236}">
                <a16:creationId xmlns:a16="http://schemas.microsoft.com/office/drawing/2014/main" id="{351A1B29-D843-435B-A1D6-41D7D4B1E58B}"/>
              </a:ext>
            </a:extLst>
          </p:cNvPr>
          <p:cNvCxnSpPr/>
          <p:nvPr/>
        </p:nvCxnSpPr>
        <p:spPr>
          <a:xfrm>
            <a:off x="5526489" y="403458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a:extLst>
              <a:ext uri="{FF2B5EF4-FFF2-40B4-BE49-F238E27FC236}">
                <a16:creationId xmlns:a16="http://schemas.microsoft.com/office/drawing/2014/main" id="{7BC9B5F9-486E-47C9-A996-DB2E38A744F5}"/>
              </a:ext>
            </a:extLst>
          </p:cNvPr>
          <p:cNvCxnSpPr/>
          <p:nvPr/>
        </p:nvCxnSpPr>
        <p:spPr>
          <a:xfrm>
            <a:off x="6328542" y="3834057"/>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54" name="Straight Arrow Connector 53">
            <a:extLst>
              <a:ext uri="{FF2B5EF4-FFF2-40B4-BE49-F238E27FC236}">
                <a16:creationId xmlns:a16="http://schemas.microsoft.com/office/drawing/2014/main" id="{60491693-8D51-4F85-84C0-2BBC32A87367}"/>
              </a:ext>
            </a:extLst>
          </p:cNvPr>
          <p:cNvCxnSpPr/>
          <p:nvPr/>
        </p:nvCxnSpPr>
        <p:spPr>
          <a:xfrm>
            <a:off x="7130699" y="3018921"/>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5" name="Straight Arrow Connector 54">
            <a:extLst>
              <a:ext uri="{FF2B5EF4-FFF2-40B4-BE49-F238E27FC236}">
                <a16:creationId xmlns:a16="http://schemas.microsoft.com/office/drawing/2014/main" id="{A11CC328-B2A1-47D9-B38D-7F1DDEF43626}"/>
              </a:ext>
            </a:extLst>
          </p:cNvPr>
          <p:cNvCxnSpPr/>
          <p:nvPr/>
        </p:nvCxnSpPr>
        <p:spPr>
          <a:xfrm>
            <a:off x="7130699" y="3413599"/>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65C3FC58-D0BA-450F-9C58-FC60AA4A8C40}"/>
              </a:ext>
            </a:extLst>
          </p:cNvPr>
          <p:cNvCxnSpPr/>
          <p:nvPr/>
        </p:nvCxnSpPr>
        <p:spPr>
          <a:xfrm>
            <a:off x="7138705" y="3527435"/>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57" name="Straight Arrow Connector 56">
            <a:extLst>
              <a:ext uri="{FF2B5EF4-FFF2-40B4-BE49-F238E27FC236}">
                <a16:creationId xmlns:a16="http://schemas.microsoft.com/office/drawing/2014/main" id="{F3284C1A-A806-4416-A455-A2560C5041BD}"/>
              </a:ext>
            </a:extLst>
          </p:cNvPr>
          <p:cNvCxnSpPr/>
          <p:nvPr/>
        </p:nvCxnSpPr>
        <p:spPr>
          <a:xfrm>
            <a:off x="7138705" y="365960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Arrow Connector 58">
            <a:extLst>
              <a:ext uri="{FF2B5EF4-FFF2-40B4-BE49-F238E27FC236}">
                <a16:creationId xmlns:a16="http://schemas.microsoft.com/office/drawing/2014/main" id="{F65233D8-61D5-44E1-B607-892BC377AFD3}"/>
              </a:ext>
            </a:extLst>
          </p:cNvPr>
          <p:cNvCxnSpPr/>
          <p:nvPr/>
        </p:nvCxnSpPr>
        <p:spPr>
          <a:xfrm>
            <a:off x="7941359" y="318435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a:extLst>
              <a:ext uri="{FF2B5EF4-FFF2-40B4-BE49-F238E27FC236}">
                <a16:creationId xmlns:a16="http://schemas.microsoft.com/office/drawing/2014/main" id="{C811D207-118F-4FC4-9878-168E3E0A0C2A}"/>
              </a:ext>
            </a:extLst>
          </p:cNvPr>
          <p:cNvCxnSpPr/>
          <p:nvPr/>
        </p:nvCxnSpPr>
        <p:spPr>
          <a:xfrm>
            <a:off x="8753772" y="3285944"/>
            <a:ext cx="224590"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101656F3-34AF-487A-AEBA-1A8BD683AC31}"/>
              </a:ext>
            </a:extLst>
          </p:cNvPr>
          <p:cNvCxnSpPr/>
          <p:nvPr/>
        </p:nvCxnSpPr>
        <p:spPr>
          <a:xfrm>
            <a:off x="8749769" y="3413599"/>
            <a:ext cx="224590" cy="0"/>
          </a:xfrm>
          <a:prstGeom prst="straightConnector1">
            <a:avLst/>
          </a:prstGeom>
          <a:ln w="28575">
            <a:solidFill>
              <a:srgbClr val="C00000"/>
            </a:solidFill>
            <a:tailEnd type="triangle"/>
          </a:ln>
        </p:spPr>
        <p:style>
          <a:lnRef idx="1">
            <a:schemeClr val="accent1"/>
          </a:lnRef>
          <a:fillRef idx="0">
            <a:schemeClr val="accent1"/>
          </a:fillRef>
          <a:effectRef idx="0">
            <a:schemeClr val="accent1"/>
          </a:effectRef>
          <a:fontRef idx="minor">
            <a:schemeClr val="tx1"/>
          </a:fontRef>
        </p:style>
      </p:cxnSp>
      <p:cxnSp>
        <p:nvCxnSpPr>
          <p:cNvPr id="69" name="Straight Arrow Connector 68">
            <a:extLst>
              <a:ext uri="{FF2B5EF4-FFF2-40B4-BE49-F238E27FC236}">
                <a16:creationId xmlns:a16="http://schemas.microsoft.com/office/drawing/2014/main" id="{0AACDDDB-8D1B-4406-8923-63BDC9036045}"/>
              </a:ext>
            </a:extLst>
          </p:cNvPr>
          <p:cNvCxnSpPr>
            <a:cxnSpLocks/>
          </p:cNvCxnSpPr>
          <p:nvPr/>
        </p:nvCxnSpPr>
        <p:spPr>
          <a:xfrm>
            <a:off x="5050536" y="3324041"/>
            <a:ext cx="2031049" cy="203394"/>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a:extLst>
              <a:ext uri="{FF2B5EF4-FFF2-40B4-BE49-F238E27FC236}">
                <a16:creationId xmlns:a16="http://schemas.microsoft.com/office/drawing/2014/main" id="{A10703CD-17EA-4DDE-A997-764A42D43B98}"/>
              </a:ext>
            </a:extLst>
          </p:cNvPr>
          <p:cNvCxnSpPr>
            <a:cxnSpLocks/>
          </p:cNvCxnSpPr>
          <p:nvPr/>
        </p:nvCxnSpPr>
        <p:spPr>
          <a:xfrm flipH="1">
            <a:off x="6323949" y="3482042"/>
            <a:ext cx="2397717" cy="339965"/>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72" name="Straight Arrow Connector 71">
            <a:extLst>
              <a:ext uri="{FF2B5EF4-FFF2-40B4-BE49-F238E27FC236}">
                <a16:creationId xmlns:a16="http://schemas.microsoft.com/office/drawing/2014/main" id="{74EE2EE1-73CA-4FAE-AA7F-CB544DC0CE03}"/>
              </a:ext>
            </a:extLst>
          </p:cNvPr>
          <p:cNvCxnSpPr>
            <a:cxnSpLocks/>
          </p:cNvCxnSpPr>
          <p:nvPr/>
        </p:nvCxnSpPr>
        <p:spPr>
          <a:xfrm>
            <a:off x="4999931" y="3313682"/>
            <a:ext cx="3693806" cy="106151"/>
          </a:xfrm>
          <a:prstGeom prst="straightConnector1">
            <a:avLst/>
          </a:prstGeom>
          <a:ln w="38100">
            <a:solidFill>
              <a:srgbClr val="C00000"/>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81" name="Straight Arrow Connector 80">
            <a:extLst>
              <a:ext uri="{FF2B5EF4-FFF2-40B4-BE49-F238E27FC236}">
                <a16:creationId xmlns:a16="http://schemas.microsoft.com/office/drawing/2014/main" id="{90716860-B6D4-4FE3-8A4A-92F003D6732B}"/>
              </a:ext>
            </a:extLst>
          </p:cNvPr>
          <p:cNvCxnSpPr/>
          <p:nvPr/>
        </p:nvCxnSpPr>
        <p:spPr>
          <a:xfrm>
            <a:off x="9798770" y="2416620"/>
            <a:ext cx="0" cy="112695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89" name="TextBox 88">
            <a:extLst>
              <a:ext uri="{FF2B5EF4-FFF2-40B4-BE49-F238E27FC236}">
                <a16:creationId xmlns:a16="http://schemas.microsoft.com/office/drawing/2014/main" id="{CBDBFF45-8309-4F33-930E-6F2AE881AA05}"/>
              </a:ext>
            </a:extLst>
          </p:cNvPr>
          <p:cNvSpPr txBox="1"/>
          <p:nvPr/>
        </p:nvSpPr>
        <p:spPr>
          <a:xfrm>
            <a:off x="6905904" y="3422254"/>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0" name="TextBox 89">
            <a:extLst>
              <a:ext uri="{FF2B5EF4-FFF2-40B4-BE49-F238E27FC236}">
                <a16:creationId xmlns:a16="http://schemas.microsoft.com/office/drawing/2014/main" id="{0F00C696-2CE8-472A-96BB-9CBF66487241}"/>
              </a:ext>
            </a:extLst>
          </p:cNvPr>
          <p:cNvSpPr txBox="1"/>
          <p:nvPr/>
        </p:nvSpPr>
        <p:spPr>
          <a:xfrm>
            <a:off x="6071656" y="3669839"/>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sp>
        <p:nvSpPr>
          <p:cNvPr id="91" name="TextBox 90">
            <a:extLst>
              <a:ext uri="{FF2B5EF4-FFF2-40B4-BE49-F238E27FC236}">
                <a16:creationId xmlns:a16="http://schemas.microsoft.com/office/drawing/2014/main" id="{69E3CD31-351B-4117-9426-0189881A3623}"/>
              </a:ext>
            </a:extLst>
          </p:cNvPr>
          <p:cNvSpPr txBox="1"/>
          <p:nvPr/>
        </p:nvSpPr>
        <p:spPr>
          <a:xfrm>
            <a:off x="8487771" y="3432830"/>
            <a:ext cx="311304" cy="369332"/>
          </a:xfrm>
          <a:prstGeom prst="rect">
            <a:avLst/>
          </a:prstGeom>
          <a:noFill/>
        </p:spPr>
        <p:txBody>
          <a:bodyPr wrap="none" rtlCol="0">
            <a:spAutoFit/>
          </a:bodyPr>
          <a:lstStyle/>
          <a:p>
            <a:r>
              <a:rPr lang="en-US" b="1" dirty="0">
                <a:solidFill>
                  <a:srgbClr val="C00000"/>
                </a:solidFill>
                <a:highlight>
                  <a:srgbClr val="FFFF00"/>
                </a:highlight>
                <a:sym typeface="Symbol" panose="05050102010706020507" pitchFamily="18" charset="2"/>
              </a:rPr>
              <a:t></a:t>
            </a:r>
            <a:endParaRPr lang="en-US" b="1" dirty="0">
              <a:solidFill>
                <a:srgbClr val="C00000"/>
              </a:solidFill>
              <a:highlight>
                <a:srgbClr val="FFFF00"/>
              </a:highlight>
            </a:endParaRPr>
          </a:p>
        </p:txBody>
      </p:sp>
      <p:grpSp>
        <p:nvGrpSpPr>
          <p:cNvPr id="94" name="Group 93">
            <a:extLst>
              <a:ext uri="{FF2B5EF4-FFF2-40B4-BE49-F238E27FC236}">
                <a16:creationId xmlns:a16="http://schemas.microsoft.com/office/drawing/2014/main" id="{CC453DF5-DA96-4467-861D-E67A584A7A1D}"/>
              </a:ext>
            </a:extLst>
          </p:cNvPr>
          <p:cNvGrpSpPr/>
          <p:nvPr/>
        </p:nvGrpSpPr>
        <p:grpSpPr>
          <a:xfrm>
            <a:off x="8749769" y="1814338"/>
            <a:ext cx="1785987" cy="1238609"/>
            <a:chOff x="-221221" y="2359831"/>
            <a:chExt cx="1785987" cy="1238609"/>
          </a:xfrm>
        </p:grpSpPr>
        <p:sp>
          <p:nvSpPr>
            <p:cNvPr id="96" name="TextBox 95">
              <a:extLst>
                <a:ext uri="{FF2B5EF4-FFF2-40B4-BE49-F238E27FC236}">
                  <a16:creationId xmlns:a16="http://schemas.microsoft.com/office/drawing/2014/main" id="{05A9E9B3-F590-485D-BB3B-82D8AB7883EC}"/>
                </a:ext>
              </a:extLst>
            </p:cNvPr>
            <p:cNvSpPr txBox="1"/>
            <p:nvPr/>
          </p:nvSpPr>
          <p:spPr>
            <a:xfrm>
              <a:off x="641115" y="2359831"/>
              <a:ext cx="923651" cy="369332"/>
            </a:xfrm>
            <a:prstGeom prst="rect">
              <a:avLst/>
            </a:prstGeom>
            <a:noFill/>
          </p:spPr>
          <p:txBody>
            <a:bodyPr wrap="none" rtlCol="0">
              <a:spAutoFit/>
            </a:bodyPr>
            <a:lstStyle/>
            <a:p>
              <a:r>
                <a:rPr lang="en-US" b="1" dirty="0">
                  <a:solidFill>
                    <a:schemeClr val="bg1">
                      <a:lumMod val="50000"/>
                    </a:schemeClr>
                  </a:solidFill>
                </a:rPr>
                <a:t>Put(</a:t>
              </a:r>
              <a:r>
                <a:rPr lang="en-US" b="1" dirty="0" err="1">
                  <a:solidFill>
                    <a:schemeClr val="bg1">
                      <a:lumMod val="50000"/>
                    </a:schemeClr>
                  </a:solidFill>
                </a:rPr>
                <a:t>k,v</a:t>
              </a:r>
              <a:r>
                <a:rPr lang="en-US" b="1" dirty="0">
                  <a:solidFill>
                    <a:schemeClr val="bg1">
                      <a:lumMod val="50000"/>
                    </a:schemeClr>
                  </a:solidFill>
                </a:rPr>
                <a:t>)</a:t>
              </a:r>
            </a:p>
          </p:txBody>
        </p:sp>
        <p:cxnSp>
          <p:nvCxnSpPr>
            <p:cNvPr id="97" name="Straight Arrow Connector 96">
              <a:extLst>
                <a:ext uri="{FF2B5EF4-FFF2-40B4-BE49-F238E27FC236}">
                  <a16:creationId xmlns:a16="http://schemas.microsoft.com/office/drawing/2014/main" id="{B3FD28E1-14F0-4FB6-A5C1-384EC012AA3A}"/>
                </a:ext>
              </a:extLst>
            </p:cNvPr>
            <p:cNvCxnSpPr/>
            <p:nvPr/>
          </p:nvCxnSpPr>
          <p:spPr>
            <a:xfrm>
              <a:off x="-181201" y="3598440"/>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95" name="Straight Arrow Connector 94">
              <a:extLst>
                <a:ext uri="{FF2B5EF4-FFF2-40B4-BE49-F238E27FC236}">
                  <a16:creationId xmlns:a16="http://schemas.microsoft.com/office/drawing/2014/main" id="{BD9F2BD6-5CC7-4F7E-8DBA-A208D7CB0E0A}"/>
                </a:ext>
              </a:extLst>
            </p:cNvPr>
            <p:cNvCxnSpPr>
              <a:cxnSpLocks/>
            </p:cNvCxnSpPr>
            <p:nvPr/>
          </p:nvCxnSpPr>
          <p:spPr>
            <a:xfrm flipH="1">
              <a:off x="-221221" y="2652703"/>
              <a:ext cx="926055" cy="911711"/>
            </a:xfrm>
            <a:prstGeom prst="straightConnector1">
              <a:avLst/>
            </a:prstGeom>
            <a:ln w="28575">
              <a:solidFill>
                <a:srgbClr val="0070C0"/>
              </a:solidFill>
              <a:prstDash val="dash"/>
              <a:tailEnd type="triangle"/>
            </a:ln>
          </p:spPr>
          <p:style>
            <a:lnRef idx="1">
              <a:schemeClr val="accent1"/>
            </a:lnRef>
            <a:fillRef idx="0">
              <a:schemeClr val="accent1"/>
            </a:fillRef>
            <a:effectRef idx="0">
              <a:schemeClr val="accent1"/>
            </a:effectRef>
            <a:fontRef idx="minor">
              <a:schemeClr val="tx1"/>
            </a:fontRef>
          </p:style>
        </p:cxnSp>
      </p:grpSp>
      <p:cxnSp>
        <p:nvCxnSpPr>
          <p:cNvPr id="6" name="Straight Connector 5">
            <a:extLst>
              <a:ext uri="{FF2B5EF4-FFF2-40B4-BE49-F238E27FC236}">
                <a16:creationId xmlns:a16="http://schemas.microsoft.com/office/drawing/2014/main" id="{F1CFBBC2-C574-41E3-AC8D-7946BD6BD436}"/>
              </a:ext>
            </a:extLst>
          </p:cNvPr>
          <p:cNvCxnSpPr>
            <a:cxnSpLocks/>
          </p:cNvCxnSpPr>
          <p:nvPr/>
        </p:nvCxnSpPr>
        <p:spPr>
          <a:xfrm flipV="1">
            <a:off x="4713052" y="3271158"/>
            <a:ext cx="6031339" cy="20052"/>
          </a:xfrm>
          <a:prstGeom prst="line">
            <a:avLst/>
          </a:prstGeom>
          <a:ln w="127000" cmpd="dbl">
            <a:solidFill>
              <a:srgbClr val="C00000"/>
            </a:solidFill>
          </a:ln>
        </p:spPr>
        <p:style>
          <a:lnRef idx="1">
            <a:schemeClr val="accent1"/>
          </a:lnRef>
          <a:fillRef idx="0">
            <a:schemeClr val="accent1"/>
          </a:fillRef>
          <a:effectRef idx="0">
            <a:schemeClr val="accent1"/>
          </a:effectRef>
          <a:fontRef idx="minor">
            <a:schemeClr val="tx1"/>
          </a:fontRef>
        </p:style>
      </p:cxnSp>
      <p:pic>
        <p:nvPicPr>
          <p:cNvPr id="31" name="Picture 30">
            <a:extLst>
              <a:ext uri="{FF2B5EF4-FFF2-40B4-BE49-F238E27FC236}">
                <a16:creationId xmlns:a16="http://schemas.microsoft.com/office/drawing/2014/main" id="{F9419B8E-6988-482D-93A5-89848E7F432F}"/>
              </a:ext>
            </a:extLst>
          </p:cNvPr>
          <p:cNvPicPr>
            <a:picLocks noChangeAspect="1"/>
          </p:cNvPicPr>
          <p:nvPr/>
        </p:nvPicPr>
        <p:blipFill>
          <a:blip r:embed="rId5"/>
          <a:stretch>
            <a:fillRect/>
          </a:stretch>
        </p:blipFill>
        <p:spPr>
          <a:xfrm rot="16200000">
            <a:off x="10573258" y="3044371"/>
            <a:ext cx="722902" cy="473625"/>
          </a:xfrm>
          <a:prstGeom prst="rect">
            <a:avLst/>
          </a:prstGeom>
        </p:spPr>
      </p:pic>
      <p:sp>
        <p:nvSpPr>
          <p:cNvPr id="3" name="Rectangle 2">
            <a:extLst>
              <a:ext uri="{FF2B5EF4-FFF2-40B4-BE49-F238E27FC236}">
                <a16:creationId xmlns:a16="http://schemas.microsoft.com/office/drawing/2014/main" id="{93D62208-CF30-47D5-B036-25F306A7A91D}"/>
              </a:ext>
            </a:extLst>
          </p:cNvPr>
          <p:cNvSpPr/>
          <p:nvPr/>
        </p:nvSpPr>
        <p:spPr>
          <a:xfrm>
            <a:off x="1075117" y="579703"/>
            <a:ext cx="10338258" cy="5599009"/>
          </a:xfrm>
          <a:prstGeom prst="rect">
            <a:avLst/>
          </a:prstGeom>
          <a:solidFill>
            <a:srgbClr val="FFFFFF">
              <a:alpha val="94118"/>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1">
                  <a:lumMod val="60000"/>
                  <a:lumOff val="40000"/>
                </a:schemeClr>
              </a:solidFill>
            </a:endParaRPr>
          </a:p>
        </p:txBody>
      </p:sp>
      <p:cxnSp>
        <p:nvCxnSpPr>
          <p:cNvPr id="108" name="Straight Arrow Connector 107">
            <a:extLst>
              <a:ext uri="{FF2B5EF4-FFF2-40B4-BE49-F238E27FC236}">
                <a16:creationId xmlns:a16="http://schemas.microsoft.com/office/drawing/2014/main" id="{93D87E69-5701-4447-8224-798760A7406B}"/>
              </a:ext>
            </a:extLst>
          </p:cNvPr>
          <p:cNvCxnSpPr>
            <a:cxnSpLocks/>
          </p:cNvCxnSpPr>
          <p:nvPr/>
        </p:nvCxnSpPr>
        <p:spPr>
          <a:xfrm>
            <a:off x="10141079" y="3604994"/>
            <a:ext cx="0" cy="1572279"/>
          </a:xfrm>
          <a:prstGeom prst="straightConnector1">
            <a:avLst/>
          </a:prstGeom>
          <a:ln>
            <a:solidFill>
              <a:schemeClr val="bg2">
                <a:lumMod val="50000"/>
              </a:schemeClr>
            </a:solidFill>
            <a:tailEnd type="triangle"/>
          </a:ln>
        </p:spPr>
        <p:style>
          <a:lnRef idx="1">
            <a:schemeClr val="accent1"/>
          </a:lnRef>
          <a:fillRef idx="0">
            <a:schemeClr val="accent1"/>
          </a:fillRef>
          <a:effectRef idx="0">
            <a:schemeClr val="accent1"/>
          </a:effectRef>
          <a:fontRef idx="minor">
            <a:schemeClr val="tx1"/>
          </a:fontRef>
        </p:style>
      </p:cxnSp>
      <p:grpSp>
        <p:nvGrpSpPr>
          <p:cNvPr id="109" name="Group 108">
            <a:extLst>
              <a:ext uri="{FF2B5EF4-FFF2-40B4-BE49-F238E27FC236}">
                <a16:creationId xmlns:a16="http://schemas.microsoft.com/office/drawing/2014/main" id="{BB3E6DDD-B745-400B-A18B-11FCB32C5BA7}"/>
              </a:ext>
            </a:extLst>
          </p:cNvPr>
          <p:cNvGrpSpPr/>
          <p:nvPr/>
        </p:nvGrpSpPr>
        <p:grpSpPr>
          <a:xfrm>
            <a:off x="5743281" y="1787218"/>
            <a:ext cx="4659766" cy="1510982"/>
            <a:chOff x="-2055684" y="2359831"/>
            <a:chExt cx="3363508" cy="1083022"/>
          </a:xfrm>
        </p:grpSpPr>
        <p:cxnSp>
          <p:nvCxnSpPr>
            <p:cNvPr id="110" name="Straight Arrow Connector 109">
              <a:extLst>
                <a:ext uri="{FF2B5EF4-FFF2-40B4-BE49-F238E27FC236}">
                  <a16:creationId xmlns:a16="http://schemas.microsoft.com/office/drawing/2014/main" id="{76B98213-4EBA-475D-B4D5-E2330B975134}"/>
                </a:ext>
              </a:extLst>
            </p:cNvPr>
            <p:cNvCxnSpPr>
              <a:cxnSpLocks/>
            </p:cNvCxnSpPr>
            <p:nvPr/>
          </p:nvCxnSpPr>
          <p:spPr>
            <a:xfrm flipH="1">
              <a:off x="-2055684" y="2680916"/>
              <a:ext cx="2891625" cy="718389"/>
            </a:xfrm>
            <a:prstGeom prst="straightConnector1">
              <a:avLst/>
            </a:prstGeom>
            <a:ln w="28575">
              <a:solidFill>
                <a:schemeClr val="accent2">
                  <a:lumMod val="60000"/>
                  <a:lumOff val="40000"/>
                </a:schemeClr>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111" name="TextBox 110">
              <a:extLst>
                <a:ext uri="{FF2B5EF4-FFF2-40B4-BE49-F238E27FC236}">
                  <a16:creationId xmlns:a16="http://schemas.microsoft.com/office/drawing/2014/main" id="{88DF6F33-C19C-4F1B-A90B-1E7A2EAD8A77}"/>
                </a:ext>
              </a:extLst>
            </p:cNvPr>
            <p:cNvSpPr txBox="1"/>
            <p:nvPr/>
          </p:nvSpPr>
          <p:spPr>
            <a:xfrm>
              <a:off x="641115" y="2359831"/>
              <a:ext cx="666709" cy="264725"/>
            </a:xfrm>
            <a:prstGeom prst="rect">
              <a:avLst/>
            </a:prstGeom>
            <a:noFill/>
          </p:spPr>
          <p:txBody>
            <a:bodyPr wrap="none" rtlCol="0">
              <a:spAutoFit/>
            </a:bodyPr>
            <a:lstStyle/>
            <a:p>
              <a:r>
                <a:rPr lang="en-US" b="1" dirty="0">
                  <a:solidFill>
                    <a:schemeClr val="accent1">
                      <a:lumMod val="60000"/>
                      <a:lumOff val="40000"/>
                    </a:schemeClr>
                  </a:solidFill>
                </a:rPr>
                <a:t>Put(</a:t>
              </a:r>
              <a:r>
                <a:rPr lang="en-US" b="1" dirty="0" err="1">
                  <a:solidFill>
                    <a:schemeClr val="accent1">
                      <a:lumMod val="60000"/>
                      <a:lumOff val="40000"/>
                    </a:schemeClr>
                  </a:solidFill>
                </a:rPr>
                <a:t>k,v</a:t>
              </a:r>
              <a:r>
                <a:rPr lang="en-US" b="1" dirty="0">
                  <a:solidFill>
                    <a:schemeClr val="accent1">
                      <a:lumMod val="60000"/>
                      <a:lumOff val="40000"/>
                    </a:schemeClr>
                  </a:solidFill>
                </a:rPr>
                <a:t>)</a:t>
              </a:r>
            </a:p>
          </p:txBody>
        </p:sp>
        <p:cxnSp>
          <p:nvCxnSpPr>
            <p:cNvPr id="112" name="Straight Arrow Connector 111">
              <a:extLst>
                <a:ext uri="{FF2B5EF4-FFF2-40B4-BE49-F238E27FC236}">
                  <a16:creationId xmlns:a16="http://schemas.microsoft.com/office/drawing/2014/main" id="{BF2B59D7-B5F6-4B44-922C-8EEFC1737B43}"/>
                </a:ext>
              </a:extLst>
            </p:cNvPr>
            <p:cNvCxnSpPr/>
            <p:nvPr/>
          </p:nvCxnSpPr>
          <p:spPr>
            <a:xfrm>
              <a:off x="-2051864" y="3442853"/>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grpSp>
      <p:cxnSp>
        <p:nvCxnSpPr>
          <p:cNvPr id="113" name="Straight Arrow Connector 112">
            <a:extLst>
              <a:ext uri="{FF2B5EF4-FFF2-40B4-BE49-F238E27FC236}">
                <a16:creationId xmlns:a16="http://schemas.microsoft.com/office/drawing/2014/main" id="{56D772BA-9D95-4E34-ADAC-2C9744E62107}"/>
              </a:ext>
            </a:extLst>
          </p:cNvPr>
          <p:cNvCxnSpPr>
            <a:cxnSpLocks/>
          </p:cNvCxnSpPr>
          <p:nvPr/>
        </p:nvCxnSpPr>
        <p:spPr>
          <a:xfrm>
            <a:off x="5747994" y="5170169"/>
            <a:ext cx="311144" cy="0"/>
          </a:xfrm>
          <a:prstGeom prst="straightConnector1">
            <a:avLst/>
          </a:prstGeom>
          <a:ln w="28575">
            <a:solidFill>
              <a:schemeClr val="accent2">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14" name="Straight Arrow Connector 113">
            <a:extLst>
              <a:ext uri="{FF2B5EF4-FFF2-40B4-BE49-F238E27FC236}">
                <a16:creationId xmlns:a16="http://schemas.microsoft.com/office/drawing/2014/main" id="{F501348B-EEFD-4CDC-B111-DA3A46E1CF1F}"/>
              </a:ext>
            </a:extLst>
          </p:cNvPr>
          <p:cNvCxnSpPr>
            <a:cxnSpLocks/>
          </p:cNvCxnSpPr>
          <p:nvPr/>
        </p:nvCxnSpPr>
        <p:spPr>
          <a:xfrm>
            <a:off x="6848891" y="4968737"/>
            <a:ext cx="311144" cy="0"/>
          </a:xfrm>
          <a:prstGeom prst="straightConnector1">
            <a:avLst/>
          </a:prstGeom>
          <a:ln w="28575">
            <a:solidFill>
              <a:schemeClr val="accent2">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15" name="Straight Arrow Connector 114">
            <a:extLst>
              <a:ext uri="{FF2B5EF4-FFF2-40B4-BE49-F238E27FC236}">
                <a16:creationId xmlns:a16="http://schemas.microsoft.com/office/drawing/2014/main" id="{B3957B76-BC53-4FC8-93B3-61EAAF9E0BCE}"/>
              </a:ext>
            </a:extLst>
          </p:cNvPr>
          <p:cNvCxnSpPr>
            <a:cxnSpLocks/>
          </p:cNvCxnSpPr>
          <p:nvPr/>
        </p:nvCxnSpPr>
        <p:spPr>
          <a:xfrm>
            <a:off x="8024296" y="4724391"/>
            <a:ext cx="311144" cy="0"/>
          </a:xfrm>
          <a:prstGeom prst="straightConnector1">
            <a:avLst/>
          </a:prstGeom>
          <a:ln w="28575">
            <a:solidFill>
              <a:schemeClr val="accent2">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116" name="Freeform: Shape 115">
            <a:extLst>
              <a:ext uri="{FF2B5EF4-FFF2-40B4-BE49-F238E27FC236}">
                <a16:creationId xmlns:a16="http://schemas.microsoft.com/office/drawing/2014/main" id="{1B44B71C-1172-4EE9-A18D-F8816BC1E835}"/>
              </a:ext>
            </a:extLst>
          </p:cNvPr>
          <p:cNvSpPr/>
          <p:nvPr/>
        </p:nvSpPr>
        <p:spPr>
          <a:xfrm>
            <a:off x="1447609" y="3750997"/>
            <a:ext cx="7867491" cy="632076"/>
          </a:xfrm>
          <a:custGeom>
            <a:avLst/>
            <a:gdLst>
              <a:gd name="connsiteX0" fmla="*/ 0 w 5678905"/>
              <a:gd name="connsiteY0" fmla="*/ 355479 h 453051"/>
              <a:gd name="connsiteX1" fmla="*/ 1098884 w 5678905"/>
              <a:gd name="connsiteY1" fmla="*/ 146932 h 453051"/>
              <a:gd name="connsiteX2" fmla="*/ 2141621 w 5678905"/>
              <a:gd name="connsiteY2" fmla="*/ 451732 h 453051"/>
              <a:gd name="connsiteX3" fmla="*/ 3152273 w 5678905"/>
              <a:gd name="connsiteY3" fmla="*/ 2553 h 453051"/>
              <a:gd name="connsiteX4" fmla="*/ 4467726 w 5678905"/>
              <a:gd name="connsiteY4" fmla="*/ 259226 h 453051"/>
              <a:gd name="connsiteX5" fmla="*/ 5678905 w 5678905"/>
              <a:gd name="connsiteY5" fmla="*/ 50679 h 4530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78905" h="453051">
                <a:moveTo>
                  <a:pt x="0" y="355479"/>
                </a:moveTo>
                <a:cubicBezTo>
                  <a:pt x="370973" y="243184"/>
                  <a:pt x="741947" y="130890"/>
                  <a:pt x="1098884" y="146932"/>
                </a:cubicBezTo>
                <a:cubicBezTo>
                  <a:pt x="1455821" y="162974"/>
                  <a:pt x="1799390" y="475795"/>
                  <a:pt x="2141621" y="451732"/>
                </a:cubicBezTo>
                <a:cubicBezTo>
                  <a:pt x="2483853" y="427669"/>
                  <a:pt x="2764589" y="34637"/>
                  <a:pt x="3152273" y="2553"/>
                </a:cubicBezTo>
                <a:cubicBezTo>
                  <a:pt x="3539957" y="-29531"/>
                  <a:pt x="4046621" y="251205"/>
                  <a:pt x="4467726" y="259226"/>
                </a:cubicBezTo>
                <a:cubicBezTo>
                  <a:pt x="4888831" y="267247"/>
                  <a:pt x="5283868" y="158963"/>
                  <a:pt x="5678905" y="50679"/>
                </a:cubicBezTo>
              </a:path>
            </a:pathLst>
          </a:custGeom>
          <a:noFill/>
          <a:ln>
            <a:solidFill>
              <a:schemeClr val="accent2">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7" name="Straight Arrow Connector 116">
            <a:extLst>
              <a:ext uri="{FF2B5EF4-FFF2-40B4-BE49-F238E27FC236}">
                <a16:creationId xmlns:a16="http://schemas.microsoft.com/office/drawing/2014/main" id="{714A8129-34F7-4F9B-BFE7-0FA5F97F2BD1}"/>
              </a:ext>
            </a:extLst>
          </p:cNvPr>
          <p:cNvCxnSpPr>
            <a:cxnSpLocks/>
          </p:cNvCxnSpPr>
          <p:nvPr/>
        </p:nvCxnSpPr>
        <p:spPr>
          <a:xfrm>
            <a:off x="9465711" y="3938252"/>
            <a:ext cx="0" cy="1572279"/>
          </a:xfrm>
          <a:prstGeom prst="straightConnector1">
            <a:avLst/>
          </a:prstGeom>
          <a:ln>
            <a:solidFill>
              <a:schemeClr val="bg2">
                <a:lumMod val="50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118" name="TextBox 117">
            <a:extLst>
              <a:ext uri="{FF2B5EF4-FFF2-40B4-BE49-F238E27FC236}">
                <a16:creationId xmlns:a16="http://schemas.microsoft.com/office/drawing/2014/main" id="{E6C9DF45-5B1F-449D-88DD-6FE11BDAEBB7}"/>
              </a:ext>
            </a:extLst>
          </p:cNvPr>
          <p:cNvSpPr txBox="1"/>
          <p:nvPr/>
        </p:nvSpPr>
        <p:spPr>
          <a:xfrm rot="16200000">
            <a:off x="7809609" y="2225272"/>
            <a:ext cx="2741692" cy="369332"/>
          </a:xfrm>
          <a:prstGeom prst="rect">
            <a:avLst/>
          </a:prstGeom>
          <a:noFill/>
        </p:spPr>
        <p:txBody>
          <a:bodyPr wrap="square" rtlCol="0">
            <a:spAutoFit/>
          </a:bodyPr>
          <a:lstStyle/>
          <a:p>
            <a:r>
              <a:rPr lang="en-US" dirty="0">
                <a:solidFill>
                  <a:schemeClr val="bg1">
                    <a:lumMod val="50000"/>
                  </a:schemeClr>
                </a:solidFill>
              </a:rPr>
              <a:t>Stable portion</a:t>
            </a:r>
          </a:p>
        </p:txBody>
      </p:sp>
      <p:sp>
        <p:nvSpPr>
          <p:cNvPr id="119" name="TextBox 118">
            <a:extLst>
              <a:ext uri="{FF2B5EF4-FFF2-40B4-BE49-F238E27FC236}">
                <a16:creationId xmlns:a16="http://schemas.microsoft.com/office/drawing/2014/main" id="{DC5EF4FF-BD92-4389-90A6-E1C8A6E22181}"/>
              </a:ext>
            </a:extLst>
          </p:cNvPr>
          <p:cNvSpPr txBox="1"/>
          <p:nvPr/>
        </p:nvSpPr>
        <p:spPr>
          <a:xfrm rot="16200000">
            <a:off x="7830967" y="4138706"/>
            <a:ext cx="2741692" cy="369332"/>
          </a:xfrm>
          <a:prstGeom prst="rect">
            <a:avLst/>
          </a:prstGeom>
          <a:noFill/>
        </p:spPr>
        <p:txBody>
          <a:bodyPr wrap="square" rtlCol="0">
            <a:spAutoFit/>
          </a:bodyPr>
          <a:lstStyle/>
          <a:p>
            <a:r>
              <a:rPr lang="en-US" dirty="0">
                <a:solidFill>
                  <a:schemeClr val="bg1">
                    <a:lumMod val="50000"/>
                  </a:schemeClr>
                </a:solidFill>
              </a:rPr>
              <a:t>Unstable tail</a:t>
            </a:r>
          </a:p>
        </p:txBody>
      </p:sp>
      <p:sp>
        <p:nvSpPr>
          <p:cNvPr id="120" name="TextBox 119">
            <a:extLst>
              <a:ext uri="{FF2B5EF4-FFF2-40B4-BE49-F238E27FC236}">
                <a16:creationId xmlns:a16="http://schemas.microsoft.com/office/drawing/2014/main" id="{CDEC924C-6D3A-4963-9A97-D32B49C8D642}"/>
              </a:ext>
            </a:extLst>
          </p:cNvPr>
          <p:cNvSpPr txBox="1"/>
          <p:nvPr/>
        </p:nvSpPr>
        <p:spPr>
          <a:xfrm>
            <a:off x="2063176" y="3120104"/>
            <a:ext cx="431277" cy="369332"/>
          </a:xfrm>
          <a:prstGeom prst="rect">
            <a:avLst/>
          </a:prstGeom>
          <a:noFill/>
        </p:spPr>
        <p:txBody>
          <a:bodyPr wrap="square" rtlCol="0">
            <a:spAutoFit/>
          </a:bodyPr>
          <a:lstStyle/>
          <a:p>
            <a:r>
              <a:rPr lang="en-US" b="1" dirty="0">
                <a:solidFill>
                  <a:srgbClr val="FF7575"/>
                </a:solidFill>
                <a:sym typeface="Symbol" panose="05050102010706020507" pitchFamily="18" charset="2"/>
              </a:rPr>
              <a:t></a:t>
            </a:r>
            <a:endParaRPr lang="en-US" b="1" dirty="0">
              <a:solidFill>
                <a:srgbClr val="FF7575"/>
              </a:solidFill>
            </a:endParaRPr>
          </a:p>
        </p:txBody>
      </p:sp>
      <p:sp>
        <p:nvSpPr>
          <p:cNvPr id="121" name="TextBox 120">
            <a:extLst>
              <a:ext uri="{FF2B5EF4-FFF2-40B4-BE49-F238E27FC236}">
                <a16:creationId xmlns:a16="http://schemas.microsoft.com/office/drawing/2014/main" id="{C131AF1C-5FA2-44ED-803C-7BC8DB872837}"/>
              </a:ext>
            </a:extLst>
          </p:cNvPr>
          <p:cNvSpPr txBox="1"/>
          <p:nvPr/>
        </p:nvSpPr>
        <p:spPr>
          <a:xfrm>
            <a:off x="1081038" y="609992"/>
            <a:ext cx="8374422" cy="646331"/>
          </a:xfrm>
          <a:prstGeom prst="rect">
            <a:avLst/>
          </a:prstGeom>
          <a:noFill/>
        </p:spPr>
        <p:txBody>
          <a:bodyPr wrap="square" rtlCol="0">
            <a:spAutoFit/>
          </a:bodyPr>
          <a:lstStyle/>
          <a:p>
            <a:r>
              <a:rPr lang="en-US" b="1" i="1" dirty="0">
                <a:solidFill>
                  <a:schemeClr val="accent2">
                    <a:lumMod val="50000"/>
                  </a:schemeClr>
                </a:solidFill>
              </a:rPr>
              <a:t>Even if </a:t>
            </a:r>
            <a:r>
              <a:rPr lang="en-US" b="1" i="1" dirty="0">
                <a:solidFill>
                  <a:schemeClr val="accent2">
                    <a:lumMod val="50000"/>
                  </a:schemeClr>
                </a:solidFill>
                <a:sym typeface="Symbol" panose="05050102010706020507" pitchFamily="18" charset="2"/>
              </a:rPr>
              <a:t> is small, there could be a few events at each process in the t   time window.  By selecting a consistent cut, Cascade avoids the “</a:t>
            </a:r>
            <a:r>
              <a:rPr lang="en-US" b="1" i="1" dirty="0" err="1">
                <a:solidFill>
                  <a:schemeClr val="accent2">
                    <a:lumMod val="50000"/>
                  </a:schemeClr>
                </a:solidFill>
                <a:sym typeface="Symbol" panose="05050102010706020507" pitchFamily="18" charset="2"/>
              </a:rPr>
              <a:t>maskup</a:t>
            </a:r>
            <a:r>
              <a:rPr lang="en-US" b="1" i="1" dirty="0">
                <a:solidFill>
                  <a:schemeClr val="accent2">
                    <a:lumMod val="50000"/>
                  </a:schemeClr>
                </a:solidFill>
                <a:sym typeface="Symbol" panose="05050102010706020507" pitchFamily="18" charset="2"/>
              </a:rPr>
              <a:t>” issue we saw in the HDFS animation.</a:t>
            </a:r>
            <a:endParaRPr lang="en-US" b="1" i="1" dirty="0">
              <a:solidFill>
                <a:schemeClr val="accent2">
                  <a:lumMod val="50000"/>
                </a:schemeClr>
              </a:solidFill>
            </a:endParaRPr>
          </a:p>
        </p:txBody>
      </p:sp>
      <p:cxnSp>
        <p:nvCxnSpPr>
          <p:cNvPr id="122" name="Straight Arrow Connector 121">
            <a:extLst>
              <a:ext uri="{FF2B5EF4-FFF2-40B4-BE49-F238E27FC236}">
                <a16:creationId xmlns:a16="http://schemas.microsoft.com/office/drawing/2014/main" id="{0A9F3AD6-26AD-4ABF-8C2F-84B3534BBCD3}"/>
              </a:ext>
            </a:extLst>
          </p:cNvPr>
          <p:cNvCxnSpPr>
            <a:cxnSpLocks/>
          </p:cNvCxnSpPr>
          <p:nvPr/>
        </p:nvCxnSpPr>
        <p:spPr>
          <a:xfrm>
            <a:off x="2403263" y="4008633"/>
            <a:ext cx="1" cy="1458089"/>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3" name="Straight Arrow Connector 122">
            <a:extLst>
              <a:ext uri="{FF2B5EF4-FFF2-40B4-BE49-F238E27FC236}">
                <a16:creationId xmlns:a16="http://schemas.microsoft.com/office/drawing/2014/main" id="{493F8580-3345-4342-8CFA-1125F2ADFC8A}"/>
              </a:ext>
            </a:extLst>
          </p:cNvPr>
          <p:cNvCxnSpPr>
            <a:cxnSpLocks/>
          </p:cNvCxnSpPr>
          <p:nvPr/>
        </p:nvCxnSpPr>
        <p:spPr>
          <a:xfrm>
            <a:off x="2708893" y="3938252"/>
            <a:ext cx="5515" cy="152847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4" name="Straight Arrow Connector 123">
            <a:extLst>
              <a:ext uri="{FF2B5EF4-FFF2-40B4-BE49-F238E27FC236}">
                <a16:creationId xmlns:a16="http://schemas.microsoft.com/office/drawing/2014/main" id="{8FC4D13B-F5F0-406D-85B9-BC2D3A7BA6AB}"/>
              </a:ext>
            </a:extLst>
          </p:cNvPr>
          <p:cNvCxnSpPr>
            <a:cxnSpLocks/>
          </p:cNvCxnSpPr>
          <p:nvPr/>
        </p:nvCxnSpPr>
        <p:spPr>
          <a:xfrm>
            <a:off x="3503357" y="4067886"/>
            <a:ext cx="0" cy="139883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5" name="Straight Arrow Connector 124">
            <a:extLst>
              <a:ext uri="{FF2B5EF4-FFF2-40B4-BE49-F238E27FC236}">
                <a16:creationId xmlns:a16="http://schemas.microsoft.com/office/drawing/2014/main" id="{5AE0AC15-96E0-49CB-9DCE-F5BD6B275C15}"/>
              </a:ext>
            </a:extLst>
          </p:cNvPr>
          <p:cNvCxnSpPr>
            <a:cxnSpLocks/>
          </p:cNvCxnSpPr>
          <p:nvPr/>
        </p:nvCxnSpPr>
        <p:spPr>
          <a:xfrm>
            <a:off x="3814501" y="4199643"/>
            <a:ext cx="0" cy="1267078"/>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6" name="Straight Arrow Connector 125">
            <a:extLst>
              <a:ext uri="{FF2B5EF4-FFF2-40B4-BE49-F238E27FC236}">
                <a16:creationId xmlns:a16="http://schemas.microsoft.com/office/drawing/2014/main" id="{5DA46D98-C337-4996-9776-6D8B019037E5}"/>
              </a:ext>
            </a:extLst>
          </p:cNvPr>
          <p:cNvCxnSpPr>
            <a:cxnSpLocks/>
          </p:cNvCxnSpPr>
          <p:nvPr/>
        </p:nvCxnSpPr>
        <p:spPr>
          <a:xfrm>
            <a:off x="4608558" y="4269827"/>
            <a:ext cx="0" cy="119689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7" name="Straight Arrow Connector 126">
            <a:extLst>
              <a:ext uri="{FF2B5EF4-FFF2-40B4-BE49-F238E27FC236}">
                <a16:creationId xmlns:a16="http://schemas.microsoft.com/office/drawing/2014/main" id="{C5B288B2-6D7B-4975-BCBC-D08FBB8C45CC}"/>
              </a:ext>
            </a:extLst>
          </p:cNvPr>
          <p:cNvCxnSpPr>
            <a:cxnSpLocks/>
          </p:cNvCxnSpPr>
          <p:nvPr/>
        </p:nvCxnSpPr>
        <p:spPr>
          <a:xfrm>
            <a:off x="4927361" y="4168610"/>
            <a:ext cx="0" cy="1298112"/>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8" name="Straight Arrow Connector 127">
            <a:extLst>
              <a:ext uri="{FF2B5EF4-FFF2-40B4-BE49-F238E27FC236}">
                <a16:creationId xmlns:a16="http://schemas.microsoft.com/office/drawing/2014/main" id="{2B2B08E4-6180-48E6-95ED-0DC3C50CC608}"/>
              </a:ext>
            </a:extLst>
          </p:cNvPr>
          <p:cNvCxnSpPr>
            <a:cxnSpLocks/>
          </p:cNvCxnSpPr>
          <p:nvPr/>
        </p:nvCxnSpPr>
        <p:spPr>
          <a:xfrm flipH="1">
            <a:off x="5729105" y="3738273"/>
            <a:ext cx="3246" cy="1754206"/>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29" name="Straight Arrow Connector 128">
            <a:extLst>
              <a:ext uri="{FF2B5EF4-FFF2-40B4-BE49-F238E27FC236}">
                <a16:creationId xmlns:a16="http://schemas.microsoft.com/office/drawing/2014/main" id="{B642D231-075E-4D42-911E-5A77AAA4DF9F}"/>
              </a:ext>
            </a:extLst>
          </p:cNvPr>
          <p:cNvCxnSpPr>
            <a:cxnSpLocks/>
          </p:cNvCxnSpPr>
          <p:nvPr/>
        </p:nvCxnSpPr>
        <p:spPr>
          <a:xfrm flipH="1">
            <a:off x="6040074" y="3750997"/>
            <a:ext cx="19064" cy="1715725"/>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30" name="Straight Arrow Connector 129">
            <a:extLst>
              <a:ext uri="{FF2B5EF4-FFF2-40B4-BE49-F238E27FC236}">
                <a16:creationId xmlns:a16="http://schemas.microsoft.com/office/drawing/2014/main" id="{8E4DACB6-740B-4187-BCA0-94EC19EAE278}"/>
              </a:ext>
            </a:extLst>
          </p:cNvPr>
          <p:cNvCxnSpPr>
            <a:cxnSpLocks/>
          </p:cNvCxnSpPr>
          <p:nvPr/>
        </p:nvCxnSpPr>
        <p:spPr>
          <a:xfrm>
            <a:off x="6843334" y="3938252"/>
            <a:ext cx="1" cy="1528470"/>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31" name="Straight Arrow Connector 130">
            <a:extLst>
              <a:ext uri="{FF2B5EF4-FFF2-40B4-BE49-F238E27FC236}">
                <a16:creationId xmlns:a16="http://schemas.microsoft.com/office/drawing/2014/main" id="{309D8800-C343-47BE-B81F-BB194C3C4E02}"/>
              </a:ext>
            </a:extLst>
          </p:cNvPr>
          <p:cNvCxnSpPr>
            <a:cxnSpLocks/>
          </p:cNvCxnSpPr>
          <p:nvPr/>
        </p:nvCxnSpPr>
        <p:spPr>
          <a:xfrm>
            <a:off x="7165512" y="4051075"/>
            <a:ext cx="1" cy="1415647"/>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32" name="Straight Arrow Connector 131">
            <a:extLst>
              <a:ext uri="{FF2B5EF4-FFF2-40B4-BE49-F238E27FC236}">
                <a16:creationId xmlns:a16="http://schemas.microsoft.com/office/drawing/2014/main" id="{E621CCB5-0FD1-42E4-90BA-E051229BBDE0}"/>
              </a:ext>
            </a:extLst>
          </p:cNvPr>
          <p:cNvCxnSpPr>
            <a:cxnSpLocks/>
          </p:cNvCxnSpPr>
          <p:nvPr/>
        </p:nvCxnSpPr>
        <p:spPr>
          <a:xfrm>
            <a:off x="7968854" y="4067034"/>
            <a:ext cx="0" cy="1399688"/>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33" name="Straight Arrow Connector 132">
            <a:extLst>
              <a:ext uri="{FF2B5EF4-FFF2-40B4-BE49-F238E27FC236}">
                <a16:creationId xmlns:a16="http://schemas.microsoft.com/office/drawing/2014/main" id="{7AEB8D7A-C3BE-4019-A0A0-73DA2C93E2EE}"/>
              </a:ext>
            </a:extLst>
          </p:cNvPr>
          <p:cNvCxnSpPr>
            <a:cxnSpLocks/>
          </p:cNvCxnSpPr>
          <p:nvPr/>
        </p:nvCxnSpPr>
        <p:spPr>
          <a:xfrm>
            <a:off x="8279999" y="4067034"/>
            <a:ext cx="0" cy="1399688"/>
          </a:xfrm>
          <a:prstGeom prst="straightConnector1">
            <a:avLst/>
          </a:prstGeom>
          <a:ln w="38100">
            <a:solidFill>
              <a:srgbClr val="00B050"/>
            </a:solidFill>
            <a:prstDash val="sysDash"/>
            <a:tailEnd type="triangle"/>
          </a:ln>
        </p:spPr>
        <p:style>
          <a:lnRef idx="1">
            <a:schemeClr val="accent1"/>
          </a:lnRef>
          <a:fillRef idx="0">
            <a:schemeClr val="accent1"/>
          </a:fillRef>
          <a:effectRef idx="0">
            <a:schemeClr val="accent1"/>
          </a:effectRef>
          <a:fontRef idx="minor">
            <a:schemeClr val="tx1"/>
          </a:fontRef>
        </p:style>
      </p:cxnSp>
      <p:cxnSp>
        <p:nvCxnSpPr>
          <p:cNvPr id="134" name="Straight Arrow Connector 133">
            <a:extLst>
              <a:ext uri="{FF2B5EF4-FFF2-40B4-BE49-F238E27FC236}">
                <a16:creationId xmlns:a16="http://schemas.microsoft.com/office/drawing/2014/main" id="{1279CBDA-B25F-432A-95D8-608E51E46586}"/>
              </a:ext>
            </a:extLst>
          </p:cNvPr>
          <p:cNvCxnSpPr>
            <a:cxnSpLocks/>
          </p:cNvCxnSpPr>
          <p:nvPr/>
        </p:nvCxnSpPr>
        <p:spPr>
          <a:xfrm>
            <a:off x="2403263" y="2394208"/>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35" name="Straight Arrow Connector 134">
            <a:extLst>
              <a:ext uri="{FF2B5EF4-FFF2-40B4-BE49-F238E27FC236}">
                <a16:creationId xmlns:a16="http://schemas.microsoft.com/office/drawing/2014/main" id="{D10135A2-C228-4C52-A753-1D30D5A3417F}"/>
              </a:ext>
            </a:extLst>
          </p:cNvPr>
          <p:cNvCxnSpPr>
            <a:cxnSpLocks/>
          </p:cNvCxnSpPr>
          <p:nvPr/>
        </p:nvCxnSpPr>
        <p:spPr>
          <a:xfrm>
            <a:off x="2711650" y="2371828"/>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36" name="Straight Arrow Connector 135">
            <a:extLst>
              <a:ext uri="{FF2B5EF4-FFF2-40B4-BE49-F238E27FC236}">
                <a16:creationId xmlns:a16="http://schemas.microsoft.com/office/drawing/2014/main" id="{76A7D14C-73D8-4419-9842-F0C88F33F9EB}"/>
              </a:ext>
            </a:extLst>
          </p:cNvPr>
          <p:cNvCxnSpPr>
            <a:cxnSpLocks/>
          </p:cNvCxnSpPr>
          <p:nvPr/>
        </p:nvCxnSpPr>
        <p:spPr>
          <a:xfrm>
            <a:off x="3503357" y="2415316"/>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37" name="Straight Arrow Connector 136">
            <a:extLst>
              <a:ext uri="{FF2B5EF4-FFF2-40B4-BE49-F238E27FC236}">
                <a16:creationId xmlns:a16="http://schemas.microsoft.com/office/drawing/2014/main" id="{B8E6FF93-EAB2-462C-A6D1-4A01AF0248C1}"/>
              </a:ext>
            </a:extLst>
          </p:cNvPr>
          <p:cNvCxnSpPr>
            <a:cxnSpLocks/>
          </p:cNvCxnSpPr>
          <p:nvPr/>
        </p:nvCxnSpPr>
        <p:spPr>
          <a:xfrm>
            <a:off x="3814501" y="240199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38" name="Straight Arrow Connector 137">
            <a:extLst>
              <a:ext uri="{FF2B5EF4-FFF2-40B4-BE49-F238E27FC236}">
                <a16:creationId xmlns:a16="http://schemas.microsoft.com/office/drawing/2014/main" id="{3D7F6EBD-057D-45BE-B5B0-E19447C13ECB}"/>
              </a:ext>
            </a:extLst>
          </p:cNvPr>
          <p:cNvCxnSpPr>
            <a:cxnSpLocks/>
          </p:cNvCxnSpPr>
          <p:nvPr/>
        </p:nvCxnSpPr>
        <p:spPr>
          <a:xfrm>
            <a:off x="4608558" y="240199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39" name="Straight Arrow Connector 138">
            <a:extLst>
              <a:ext uri="{FF2B5EF4-FFF2-40B4-BE49-F238E27FC236}">
                <a16:creationId xmlns:a16="http://schemas.microsoft.com/office/drawing/2014/main" id="{5B09BD9C-DF5B-4A47-952B-183A7469C484}"/>
              </a:ext>
            </a:extLst>
          </p:cNvPr>
          <p:cNvCxnSpPr>
            <a:cxnSpLocks/>
          </p:cNvCxnSpPr>
          <p:nvPr/>
        </p:nvCxnSpPr>
        <p:spPr>
          <a:xfrm>
            <a:off x="4927361" y="2415316"/>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0" name="Straight Arrow Connector 139">
            <a:extLst>
              <a:ext uri="{FF2B5EF4-FFF2-40B4-BE49-F238E27FC236}">
                <a16:creationId xmlns:a16="http://schemas.microsoft.com/office/drawing/2014/main" id="{73AEA193-C566-4DA8-8D66-8365A3F1D0D1}"/>
              </a:ext>
            </a:extLst>
          </p:cNvPr>
          <p:cNvCxnSpPr>
            <a:cxnSpLocks/>
          </p:cNvCxnSpPr>
          <p:nvPr/>
        </p:nvCxnSpPr>
        <p:spPr>
          <a:xfrm>
            <a:off x="5730727" y="2438017"/>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1" name="Straight Arrow Connector 140">
            <a:extLst>
              <a:ext uri="{FF2B5EF4-FFF2-40B4-BE49-F238E27FC236}">
                <a16:creationId xmlns:a16="http://schemas.microsoft.com/office/drawing/2014/main" id="{E791C5A3-17C6-4CEB-BF2D-9FBDE004B10F}"/>
              </a:ext>
            </a:extLst>
          </p:cNvPr>
          <p:cNvCxnSpPr>
            <a:cxnSpLocks/>
          </p:cNvCxnSpPr>
          <p:nvPr/>
        </p:nvCxnSpPr>
        <p:spPr>
          <a:xfrm>
            <a:off x="6049606" y="240199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2" name="Straight Arrow Connector 141">
            <a:extLst>
              <a:ext uri="{FF2B5EF4-FFF2-40B4-BE49-F238E27FC236}">
                <a16:creationId xmlns:a16="http://schemas.microsoft.com/office/drawing/2014/main" id="{91BE2761-3A6C-40C1-B448-1CAC79F68730}"/>
              </a:ext>
            </a:extLst>
          </p:cNvPr>
          <p:cNvCxnSpPr>
            <a:cxnSpLocks/>
          </p:cNvCxnSpPr>
          <p:nvPr/>
        </p:nvCxnSpPr>
        <p:spPr>
          <a:xfrm>
            <a:off x="6843334" y="240259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3" name="Straight Arrow Connector 142">
            <a:extLst>
              <a:ext uri="{FF2B5EF4-FFF2-40B4-BE49-F238E27FC236}">
                <a16:creationId xmlns:a16="http://schemas.microsoft.com/office/drawing/2014/main" id="{BFFDC235-D98C-40D7-973C-A979B2528EFE}"/>
              </a:ext>
            </a:extLst>
          </p:cNvPr>
          <p:cNvCxnSpPr>
            <a:cxnSpLocks/>
          </p:cNvCxnSpPr>
          <p:nvPr/>
        </p:nvCxnSpPr>
        <p:spPr>
          <a:xfrm>
            <a:off x="7165512" y="2415316"/>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4" name="Straight Arrow Connector 143">
            <a:extLst>
              <a:ext uri="{FF2B5EF4-FFF2-40B4-BE49-F238E27FC236}">
                <a16:creationId xmlns:a16="http://schemas.microsoft.com/office/drawing/2014/main" id="{404851A8-B072-4454-9581-676E81DB4D7D}"/>
              </a:ext>
            </a:extLst>
          </p:cNvPr>
          <p:cNvCxnSpPr>
            <a:cxnSpLocks/>
          </p:cNvCxnSpPr>
          <p:nvPr/>
        </p:nvCxnSpPr>
        <p:spPr>
          <a:xfrm>
            <a:off x="7971348" y="239484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45" name="Straight Arrow Connector 144">
            <a:extLst>
              <a:ext uri="{FF2B5EF4-FFF2-40B4-BE49-F238E27FC236}">
                <a16:creationId xmlns:a16="http://schemas.microsoft.com/office/drawing/2014/main" id="{EEFFBD64-6240-46D9-9EC7-43F315307CC2}"/>
              </a:ext>
            </a:extLst>
          </p:cNvPr>
          <p:cNvCxnSpPr>
            <a:cxnSpLocks/>
          </p:cNvCxnSpPr>
          <p:nvPr/>
        </p:nvCxnSpPr>
        <p:spPr>
          <a:xfrm>
            <a:off x="8279997" y="2401994"/>
            <a:ext cx="0" cy="3072514"/>
          </a:xfrm>
          <a:prstGeom prst="straightConnector1">
            <a:avLst/>
          </a:prstGeom>
          <a:ln w="38100">
            <a:solidFill>
              <a:srgbClr val="92D050"/>
            </a:solidFill>
            <a:headEnd type="non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146" name="TextBox 145">
            <a:extLst>
              <a:ext uri="{FF2B5EF4-FFF2-40B4-BE49-F238E27FC236}">
                <a16:creationId xmlns:a16="http://schemas.microsoft.com/office/drawing/2014/main" id="{2AB3E6C8-292C-44C8-95A2-CD5E7A8577CD}"/>
              </a:ext>
            </a:extLst>
          </p:cNvPr>
          <p:cNvSpPr txBox="1"/>
          <p:nvPr/>
        </p:nvSpPr>
        <p:spPr>
          <a:xfrm rot="16200000">
            <a:off x="8978809" y="3582588"/>
            <a:ext cx="1812869" cy="369332"/>
          </a:xfrm>
          <a:prstGeom prst="rect">
            <a:avLst/>
          </a:prstGeom>
          <a:noFill/>
        </p:spPr>
        <p:txBody>
          <a:bodyPr wrap="square" rtlCol="0">
            <a:spAutoFit/>
          </a:bodyPr>
          <a:lstStyle/>
          <a:p>
            <a:r>
              <a:rPr lang="en-US" dirty="0">
                <a:solidFill>
                  <a:schemeClr val="bg1">
                    <a:lumMod val="50000"/>
                  </a:schemeClr>
                </a:solidFill>
              </a:rPr>
              <a:t>time</a:t>
            </a:r>
          </a:p>
        </p:txBody>
      </p:sp>
      <p:cxnSp>
        <p:nvCxnSpPr>
          <p:cNvPr id="147" name="Straight Arrow Connector 146">
            <a:extLst>
              <a:ext uri="{FF2B5EF4-FFF2-40B4-BE49-F238E27FC236}">
                <a16:creationId xmlns:a16="http://schemas.microsoft.com/office/drawing/2014/main" id="{A3AFA5A2-795B-4329-AAD3-F15E62E7EBBD}"/>
              </a:ext>
            </a:extLst>
          </p:cNvPr>
          <p:cNvCxnSpPr>
            <a:cxnSpLocks/>
          </p:cNvCxnSpPr>
          <p:nvPr/>
        </p:nvCxnSpPr>
        <p:spPr>
          <a:xfrm>
            <a:off x="2403263" y="2322162"/>
            <a:ext cx="0" cy="1686471"/>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48" name="Straight Arrow Connector 147">
            <a:extLst>
              <a:ext uri="{FF2B5EF4-FFF2-40B4-BE49-F238E27FC236}">
                <a16:creationId xmlns:a16="http://schemas.microsoft.com/office/drawing/2014/main" id="{9B918E81-7300-4434-ADE9-9DA9D401F059}"/>
              </a:ext>
            </a:extLst>
          </p:cNvPr>
          <p:cNvCxnSpPr>
            <a:cxnSpLocks/>
          </p:cNvCxnSpPr>
          <p:nvPr/>
        </p:nvCxnSpPr>
        <p:spPr>
          <a:xfrm flipH="1">
            <a:off x="2708893" y="2322162"/>
            <a:ext cx="5514" cy="1701226"/>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49" name="Oval 148">
            <a:extLst>
              <a:ext uri="{FF2B5EF4-FFF2-40B4-BE49-F238E27FC236}">
                <a16:creationId xmlns:a16="http://schemas.microsoft.com/office/drawing/2014/main" id="{B9EBD141-645B-4D9A-A2D2-21F1C771B82E}"/>
              </a:ext>
            </a:extLst>
          </p:cNvPr>
          <p:cNvSpPr/>
          <p:nvPr/>
        </p:nvSpPr>
        <p:spPr>
          <a:xfrm>
            <a:off x="2169905" y="2120731"/>
            <a:ext cx="788951" cy="358100"/>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0" name="Straight Arrow Connector 149">
            <a:extLst>
              <a:ext uri="{FF2B5EF4-FFF2-40B4-BE49-F238E27FC236}">
                <a16:creationId xmlns:a16="http://schemas.microsoft.com/office/drawing/2014/main" id="{152FD986-A214-428B-A207-06B0D35387BC}"/>
              </a:ext>
            </a:extLst>
          </p:cNvPr>
          <p:cNvCxnSpPr>
            <a:cxnSpLocks/>
          </p:cNvCxnSpPr>
          <p:nvPr/>
        </p:nvCxnSpPr>
        <p:spPr>
          <a:xfrm>
            <a:off x="3503357" y="2322162"/>
            <a:ext cx="0" cy="1807032"/>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51" name="Straight Arrow Connector 150">
            <a:extLst>
              <a:ext uri="{FF2B5EF4-FFF2-40B4-BE49-F238E27FC236}">
                <a16:creationId xmlns:a16="http://schemas.microsoft.com/office/drawing/2014/main" id="{FCAEE89E-A968-443D-BB1B-9BCA65BC8028}"/>
              </a:ext>
            </a:extLst>
          </p:cNvPr>
          <p:cNvCxnSpPr>
            <a:cxnSpLocks/>
          </p:cNvCxnSpPr>
          <p:nvPr/>
        </p:nvCxnSpPr>
        <p:spPr>
          <a:xfrm>
            <a:off x="3814501" y="2322162"/>
            <a:ext cx="0" cy="1920278"/>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52" name="Oval 151">
            <a:extLst>
              <a:ext uri="{FF2B5EF4-FFF2-40B4-BE49-F238E27FC236}">
                <a16:creationId xmlns:a16="http://schemas.microsoft.com/office/drawing/2014/main" id="{743D26AD-7A2D-49FE-8FC0-8D3AA9A97D8E}"/>
              </a:ext>
            </a:extLst>
          </p:cNvPr>
          <p:cNvSpPr/>
          <p:nvPr/>
        </p:nvSpPr>
        <p:spPr>
          <a:xfrm>
            <a:off x="3269999" y="2120731"/>
            <a:ext cx="788951" cy="358100"/>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3" name="Straight Arrow Connector 152">
            <a:extLst>
              <a:ext uri="{FF2B5EF4-FFF2-40B4-BE49-F238E27FC236}">
                <a16:creationId xmlns:a16="http://schemas.microsoft.com/office/drawing/2014/main" id="{88D00939-F811-4BD0-8416-94DF543460B5}"/>
              </a:ext>
            </a:extLst>
          </p:cNvPr>
          <p:cNvCxnSpPr>
            <a:cxnSpLocks/>
          </p:cNvCxnSpPr>
          <p:nvPr/>
        </p:nvCxnSpPr>
        <p:spPr>
          <a:xfrm>
            <a:off x="4608558" y="2322162"/>
            <a:ext cx="0" cy="2060911"/>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54" name="Straight Arrow Connector 153">
            <a:extLst>
              <a:ext uri="{FF2B5EF4-FFF2-40B4-BE49-F238E27FC236}">
                <a16:creationId xmlns:a16="http://schemas.microsoft.com/office/drawing/2014/main" id="{EC673849-7CEC-40B9-B8FE-4A48DBA81C3A}"/>
              </a:ext>
            </a:extLst>
          </p:cNvPr>
          <p:cNvCxnSpPr>
            <a:cxnSpLocks/>
          </p:cNvCxnSpPr>
          <p:nvPr/>
        </p:nvCxnSpPr>
        <p:spPr>
          <a:xfrm>
            <a:off x="4920111" y="2322162"/>
            <a:ext cx="14501" cy="1877481"/>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55" name="Oval 154">
            <a:extLst>
              <a:ext uri="{FF2B5EF4-FFF2-40B4-BE49-F238E27FC236}">
                <a16:creationId xmlns:a16="http://schemas.microsoft.com/office/drawing/2014/main" id="{0D9EC2F3-2165-45AB-99BE-566C6DFB21B6}"/>
              </a:ext>
            </a:extLst>
          </p:cNvPr>
          <p:cNvSpPr/>
          <p:nvPr/>
        </p:nvSpPr>
        <p:spPr>
          <a:xfrm>
            <a:off x="4375609" y="2120731"/>
            <a:ext cx="788951" cy="358100"/>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6" name="Straight Arrow Connector 155">
            <a:extLst>
              <a:ext uri="{FF2B5EF4-FFF2-40B4-BE49-F238E27FC236}">
                <a16:creationId xmlns:a16="http://schemas.microsoft.com/office/drawing/2014/main" id="{1B26E444-59D1-4BF4-A432-C61357951A26}"/>
              </a:ext>
            </a:extLst>
          </p:cNvPr>
          <p:cNvCxnSpPr>
            <a:cxnSpLocks/>
          </p:cNvCxnSpPr>
          <p:nvPr/>
        </p:nvCxnSpPr>
        <p:spPr>
          <a:xfrm>
            <a:off x="5730727" y="2322162"/>
            <a:ext cx="0" cy="1555996"/>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57" name="Straight Arrow Connector 156">
            <a:extLst>
              <a:ext uri="{FF2B5EF4-FFF2-40B4-BE49-F238E27FC236}">
                <a16:creationId xmlns:a16="http://schemas.microsoft.com/office/drawing/2014/main" id="{6A43A797-2F7F-4C7B-931B-904A954A8DA3}"/>
              </a:ext>
            </a:extLst>
          </p:cNvPr>
          <p:cNvCxnSpPr>
            <a:cxnSpLocks/>
          </p:cNvCxnSpPr>
          <p:nvPr/>
        </p:nvCxnSpPr>
        <p:spPr>
          <a:xfrm>
            <a:off x="6046730" y="2322162"/>
            <a:ext cx="5754" cy="1547890"/>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58" name="Oval 157">
            <a:extLst>
              <a:ext uri="{FF2B5EF4-FFF2-40B4-BE49-F238E27FC236}">
                <a16:creationId xmlns:a16="http://schemas.microsoft.com/office/drawing/2014/main" id="{55650D08-67E1-4553-A4E2-2F067B0F2939}"/>
              </a:ext>
            </a:extLst>
          </p:cNvPr>
          <p:cNvSpPr/>
          <p:nvPr/>
        </p:nvSpPr>
        <p:spPr>
          <a:xfrm>
            <a:off x="5495571" y="2120731"/>
            <a:ext cx="788951" cy="358100"/>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59" name="Straight Arrow Connector 158">
            <a:extLst>
              <a:ext uri="{FF2B5EF4-FFF2-40B4-BE49-F238E27FC236}">
                <a16:creationId xmlns:a16="http://schemas.microsoft.com/office/drawing/2014/main" id="{A50876A4-1712-49D8-990C-4C8BBC3E8A2D}"/>
              </a:ext>
            </a:extLst>
          </p:cNvPr>
          <p:cNvCxnSpPr>
            <a:cxnSpLocks/>
          </p:cNvCxnSpPr>
          <p:nvPr/>
        </p:nvCxnSpPr>
        <p:spPr>
          <a:xfrm>
            <a:off x="6843334" y="2322162"/>
            <a:ext cx="0" cy="1662837"/>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0" name="Straight Arrow Connector 159">
            <a:extLst>
              <a:ext uri="{FF2B5EF4-FFF2-40B4-BE49-F238E27FC236}">
                <a16:creationId xmlns:a16="http://schemas.microsoft.com/office/drawing/2014/main" id="{D1F3DBB4-1938-4137-B55F-ED724BC1051E}"/>
              </a:ext>
            </a:extLst>
          </p:cNvPr>
          <p:cNvCxnSpPr>
            <a:cxnSpLocks/>
          </p:cNvCxnSpPr>
          <p:nvPr/>
        </p:nvCxnSpPr>
        <p:spPr>
          <a:xfrm>
            <a:off x="7160035" y="2322162"/>
            <a:ext cx="10954" cy="1774253"/>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61" name="Oval 160">
            <a:extLst>
              <a:ext uri="{FF2B5EF4-FFF2-40B4-BE49-F238E27FC236}">
                <a16:creationId xmlns:a16="http://schemas.microsoft.com/office/drawing/2014/main" id="{8B234113-21E6-4625-BB31-CDEE834F6379}"/>
              </a:ext>
            </a:extLst>
          </p:cNvPr>
          <p:cNvSpPr/>
          <p:nvPr/>
        </p:nvSpPr>
        <p:spPr>
          <a:xfrm>
            <a:off x="6615533" y="2120731"/>
            <a:ext cx="788951" cy="358100"/>
          </a:xfrm>
          <a:prstGeom prst="ellipse">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2" name="Straight Arrow Connector 161">
            <a:extLst>
              <a:ext uri="{FF2B5EF4-FFF2-40B4-BE49-F238E27FC236}">
                <a16:creationId xmlns:a16="http://schemas.microsoft.com/office/drawing/2014/main" id="{75291C0F-44A2-4D52-9930-01AD77081B8A}"/>
              </a:ext>
            </a:extLst>
          </p:cNvPr>
          <p:cNvCxnSpPr>
            <a:cxnSpLocks/>
          </p:cNvCxnSpPr>
          <p:nvPr/>
        </p:nvCxnSpPr>
        <p:spPr>
          <a:xfrm flipH="1">
            <a:off x="7960237" y="2322162"/>
            <a:ext cx="8617" cy="1817554"/>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cxnSp>
        <p:nvCxnSpPr>
          <p:cNvPr id="163" name="Straight Arrow Connector 162">
            <a:extLst>
              <a:ext uri="{FF2B5EF4-FFF2-40B4-BE49-F238E27FC236}">
                <a16:creationId xmlns:a16="http://schemas.microsoft.com/office/drawing/2014/main" id="{B0367CB0-34EC-4EE3-992C-A10D1DAC1DED}"/>
              </a:ext>
            </a:extLst>
          </p:cNvPr>
          <p:cNvCxnSpPr>
            <a:cxnSpLocks/>
          </p:cNvCxnSpPr>
          <p:nvPr/>
        </p:nvCxnSpPr>
        <p:spPr>
          <a:xfrm>
            <a:off x="8279997" y="2322162"/>
            <a:ext cx="0" cy="1817554"/>
          </a:xfrm>
          <a:prstGeom prst="straightConnector1">
            <a:avLst/>
          </a:prstGeom>
          <a:ln w="38100">
            <a:solidFill>
              <a:srgbClr val="92D050"/>
            </a:solidFill>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164" name="Oval 163">
            <a:extLst>
              <a:ext uri="{FF2B5EF4-FFF2-40B4-BE49-F238E27FC236}">
                <a16:creationId xmlns:a16="http://schemas.microsoft.com/office/drawing/2014/main" id="{27A19F75-27A4-4404-90E0-05DD8303B0D6}"/>
              </a:ext>
            </a:extLst>
          </p:cNvPr>
          <p:cNvSpPr/>
          <p:nvPr/>
        </p:nvSpPr>
        <p:spPr>
          <a:xfrm>
            <a:off x="7735495" y="2120731"/>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65" name="Straight Arrow Connector 164">
            <a:extLst>
              <a:ext uri="{FF2B5EF4-FFF2-40B4-BE49-F238E27FC236}">
                <a16:creationId xmlns:a16="http://schemas.microsoft.com/office/drawing/2014/main" id="{E01E0AAB-3509-46B5-A384-A984A4E052F8}"/>
              </a:ext>
            </a:extLst>
          </p:cNvPr>
          <p:cNvCxnSpPr>
            <a:cxnSpLocks/>
          </p:cNvCxnSpPr>
          <p:nvPr/>
        </p:nvCxnSpPr>
        <p:spPr>
          <a:xfrm>
            <a:off x="3503357" y="2864906"/>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66" name="Straight Arrow Connector 165">
            <a:extLst>
              <a:ext uri="{FF2B5EF4-FFF2-40B4-BE49-F238E27FC236}">
                <a16:creationId xmlns:a16="http://schemas.microsoft.com/office/drawing/2014/main" id="{CE50BDA8-1B3F-4444-8DCD-EDF6EF80EC29}"/>
              </a:ext>
            </a:extLst>
          </p:cNvPr>
          <p:cNvCxnSpPr>
            <a:cxnSpLocks/>
          </p:cNvCxnSpPr>
          <p:nvPr/>
        </p:nvCxnSpPr>
        <p:spPr>
          <a:xfrm>
            <a:off x="4614512" y="2882079"/>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67" name="Straight Arrow Connector 166">
            <a:extLst>
              <a:ext uri="{FF2B5EF4-FFF2-40B4-BE49-F238E27FC236}">
                <a16:creationId xmlns:a16="http://schemas.microsoft.com/office/drawing/2014/main" id="{12B0BA75-97B5-45F4-9B74-C247D926F79E}"/>
              </a:ext>
            </a:extLst>
          </p:cNvPr>
          <p:cNvCxnSpPr>
            <a:cxnSpLocks/>
          </p:cNvCxnSpPr>
          <p:nvPr/>
        </p:nvCxnSpPr>
        <p:spPr>
          <a:xfrm>
            <a:off x="3503357" y="3704702"/>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68" name="Straight Arrow Connector 167">
            <a:extLst>
              <a:ext uri="{FF2B5EF4-FFF2-40B4-BE49-F238E27FC236}">
                <a16:creationId xmlns:a16="http://schemas.microsoft.com/office/drawing/2014/main" id="{6EDB9EE7-DD92-4E89-970A-0FCB4A8EE4A0}"/>
              </a:ext>
            </a:extLst>
          </p:cNvPr>
          <p:cNvCxnSpPr>
            <a:cxnSpLocks/>
          </p:cNvCxnSpPr>
          <p:nvPr/>
        </p:nvCxnSpPr>
        <p:spPr>
          <a:xfrm>
            <a:off x="4614512" y="3027166"/>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69" name="Straight Arrow Connector 168">
            <a:extLst>
              <a:ext uri="{FF2B5EF4-FFF2-40B4-BE49-F238E27FC236}">
                <a16:creationId xmlns:a16="http://schemas.microsoft.com/office/drawing/2014/main" id="{960EC02C-5F4A-440D-BC02-F390B57D4DD4}"/>
              </a:ext>
            </a:extLst>
          </p:cNvPr>
          <p:cNvCxnSpPr>
            <a:cxnSpLocks/>
          </p:cNvCxnSpPr>
          <p:nvPr/>
        </p:nvCxnSpPr>
        <p:spPr>
          <a:xfrm>
            <a:off x="3503357" y="4168610"/>
            <a:ext cx="311144" cy="0"/>
          </a:xfrm>
          <a:prstGeom prst="straightConnector1">
            <a:avLst/>
          </a:prstGeom>
          <a:ln w="28575">
            <a:solidFill>
              <a:schemeClr val="accent2">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70" name="Straight Arrow Connector 169">
            <a:extLst>
              <a:ext uri="{FF2B5EF4-FFF2-40B4-BE49-F238E27FC236}">
                <a16:creationId xmlns:a16="http://schemas.microsoft.com/office/drawing/2014/main" id="{C272572B-9D8E-4649-944B-4654199EC6DF}"/>
              </a:ext>
            </a:extLst>
          </p:cNvPr>
          <p:cNvCxnSpPr>
            <a:cxnSpLocks/>
          </p:cNvCxnSpPr>
          <p:nvPr/>
        </p:nvCxnSpPr>
        <p:spPr>
          <a:xfrm>
            <a:off x="3503357" y="4347659"/>
            <a:ext cx="311144" cy="0"/>
          </a:xfrm>
          <a:prstGeom prst="straightConnector1">
            <a:avLst/>
          </a:prstGeom>
          <a:ln w="28575">
            <a:solidFill>
              <a:schemeClr val="accent2">
                <a:lumMod val="60000"/>
                <a:lumOff val="4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71" name="Straight Arrow Connector 170">
            <a:extLst>
              <a:ext uri="{FF2B5EF4-FFF2-40B4-BE49-F238E27FC236}">
                <a16:creationId xmlns:a16="http://schemas.microsoft.com/office/drawing/2014/main" id="{30883B15-727E-4606-8B0F-B630061A71D3}"/>
              </a:ext>
            </a:extLst>
          </p:cNvPr>
          <p:cNvCxnSpPr>
            <a:cxnSpLocks/>
          </p:cNvCxnSpPr>
          <p:nvPr/>
        </p:nvCxnSpPr>
        <p:spPr>
          <a:xfrm>
            <a:off x="4614512" y="4067886"/>
            <a:ext cx="311144" cy="0"/>
          </a:xfrm>
          <a:prstGeom prst="straightConnector1">
            <a:avLst/>
          </a:prstGeom>
          <a:ln w="28575">
            <a:solidFill>
              <a:srgbClr val="C00000">
                <a:alpha val="50196"/>
              </a:srgbClr>
            </a:solidFill>
            <a:tailEnd type="triangle"/>
          </a:ln>
        </p:spPr>
        <p:style>
          <a:lnRef idx="1">
            <a:schemeClr val="accent1"/>
          </a:lnRef>
          <a:fillRef idx="0">
            <a:schemeClr val="accent1"/>
          </a:fillRef>
          <a:effectRef idx="0">
            <a:schemeClr val="accent1"/>
          </a:effectRef>
          <a:fontRef idx="minor">
            <a:schemeClr val="tx1"/>
          </a:fontRef>
        </p:style>
      </p:cxnSp>
      <p:cxnSp>
        <p:nvCxnSpPr>
          <p:cNvPr id="172" name="Straight Arrow Connector 171">
            <a:extLst>
              <a:ext uri="{FF2B5EF4-FFF2-40B4-BE49-F238E27FC236}">
                <a16:creationId xmlns:a16="http://schemas.microsoft.com/office/drawing/2014/main" id="{988595EE-968C-4EF8-A561-59B75D946435}"/>
              </a:ext>
            </a:extLst>
          </p:cNvPr>
          <p:cNvCxnSpPr>
            <a:cxnSpLocks/>
          </p:cNvCxnSpPr>
          <p:nvPr/>
        </p:nvCxnSpPr>
        <p:spPr>
          <a:xfrm>
            <a:off x="5725811" y="2930647"/>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73" name="Straight Arrow Connector 172">
            <a:extLst>
              <a:ext uri="{FF2B5EF4-FFF2-40B4-BE49-F238E27FC236}">
                <a16:creationId xmlns:a16="http://schemas.microsoft.com/office/drawing/2014/main" id="{2AE8FCF4-9208-4F75-8528-0A99C46D6DCC}"/>
              </a:ext>
            </a:extLst>
          </p:cNvPr>
          <p:cNvCxnSpPr>
            <a:cxnSpLocks/>
          </p:cNvCxnSpPr>
          <p:nvPr/>
        </p:nvCxnSpPr>
        <p:spPr>
          <a:xfrm>
            <a:off x="5725811" y="3481283"/>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74" name="Straight Arrow Connector 173">
            <a:extLst>
              <a:ext uri="{FF2B5EF4-FFF2-40B4-BE49-F238E27FC236}">
                <a16:creationId xmlns:a16="http://schemas.microsoft.com/office/drawing/2014/main" id="{833F55C7-B8DC-4537-BC30-A12B7EC1565E}"/>
              </a:ext>
            </a:extLst>
          </p:cNvPr>
          <p:cNvCxnSpPr>
            <a:cxnSpLocks/>
          </p:cNvCxnSpPr>
          <p:nvPr/>
        </p:nvCxnSpPr>
        <p:spPr>
          <a:xfrm>
            <a:off x="5736903" y="3640102"/>
            <a:ext cx="311144" cy="0"/>
          </a:xfrm>
          <a:prstGeom prst="straightConnector1">
            <a:avLst/>
          </a:prstGeom>
          <a:ln w="28575">
            <a:solidFill>
              <a:srgbClr val="C00000">
                <a:alpha val="50196"/>
              </a:srgbClr>
            </a:solidFill>
            <a:tailEnd type="triangle"/>
          </a:ln>
        </p:spPr>
        <p:style>
          <a:lnRef idx="1">
            <a:schemeClr val="accent1"/>
          </a:lnRef>
          <a:fillRef idx="0">
            <a:schemeClr val="accent1"/>
          </a:fillRef>
          <a:effectRef idx="0">
            <a:schemeClr val="accent1"/>
          </a:effectRef>
          <a:fontRef idx="minor">
            <a:schemeClr val="tx1"/>
          </a:fontRef>
        </p:style>
      </p:cxnSp>
      <p:cxnSp>
        <p:nvCxnSpPr>
          <p:cNvPr id="175" name="Straight Arrow Connector 174">
            <a:extLst>
              <a:ext uri="{FF2B5EF4-FFF2-40B4-BE49-F238E27FC236}">
                <a16:creationId xmlns:a16="http://schemas.microsoft.com/office/drawing/2014/main" id="{8C633E6F-3E29-41C1-8A6C-C408B204312C}"/>
              </a:ext>
            </a:extLst>
          </p:cNvPr>
          <p:cNvCxnSpPr>
            <a:cxnSpLocks/>
          </p:cNvCxnSpPr>
          <p:nvPr/>
        </p:nvCxnSpPr>
        <p:spPr>
          <a:xfrm>
            <a:off x="5736903" y="3824498"/>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76" name="Straight Arrow Connector 175">
            <a:extLst>
              <a:ext uri="{FF2B5EF4-FFF2-40B4-BE49-F238E27FC236}">
                <a16:creationId xmlns:a16="http://schemas.microsoft.com/office/drawing/2014/main" id="{A72ADC9C-10D0-494B-8014-6C68286ECFBB}"/>
              </a:ext>
            </a:extLst>
          </p:cNvPr>
          <p:cNvCxnSpPr>
            <a:cxnSpLocks/>
          </p:cNvCxnSpPr>
          <p:nvPr/>
        </p:nvCxnSpPr>
        <p:spPr>
          <a:xfrm>
            <a:off x="6848891" y="3161451"/>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77" name="Straight Arrow Connector 176">
            <a:extLst>
              <a:ext uri="{FF2B5EF4-FFF2-40B4-BE49-F238E27FC236}">
                <a16:creationId xmlns:a16="http://schemas.microsoft.com/office/drawing/2014/main" id="{071C3EA3-D9A7-4D91-BFE3-9418D8EE6365}"/>
              </a:ext>
            </a:extLst>
          </p:cNvPr>
          <p:cNvCxnSpPr>
            <a:cxnSpLocks/>
          </p:cNvCxnSpPr>
          <p:nvPr/>
        </p:nvCxnSpPr>
        <p:spPr>
          <a:xfrm>
            <a:off x="7974399" y="3303185"/>
            <a:ext cx="311144"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78" name="Straight Arrow Connector 177">
            <a:extLst>
              <a:ext uri="{FF2B5EF4-FFF2-40B4-BE49-F238E27FC236}">
                <a16:creationId xmlns:a16="http://schemas.microsoft.com/office/drawing/2014/main" id="{E596AF95-D53A-4D29-804E-5468C7CD4BFA}"/>
              </a:ext>
            </a:extLst>
          </p:cNvPr>
          <p:cNvCxnSpPr>
            <a:cxnSpLocks/>
          </p:cNvCxnSpPr>
          <p:nvPr/>
        </p:nvCxnSpPr>
        <p:spPr>
          <a:xfrm>
            <a:off x="7968853" y="3481283"/>
            <a:ext cx="311144" cy="0"/>
          </a:xfrm>
          <a:prstGeom prst="straightConnector1">
            <a:avLst/>
          </a:prstGeom>
          <a:ln w="28575">
            <a:solidFill>
              <a:srgbClr val="C00000">
                <a:alpha val="50196"/>
              </a:srgbClr>
            </a:solidFill>
            <a:tailEnd type="triangle"/>
          </a:ln>
        </p:spPr>
        <p:style>
          <a:lnRef idx="1">
            <a:schemeClr val="accent1"/>
          </a:lnRef>
          <a:fillRef idx="0">
            <a:schemeClr val="accent1"/>
          </a:fillRef>
          <a:effectRef idx="0">
            <a:schemeClr val="accent1"/>
          </a:effectRef>
          <a:fontRef idx="minor">
            <a:schemeClr val="tx1"/>
          </a:fontRef>
        </p:style>
      </p:cxnSp>
      <p:cxnSp>
        <p:nvCxnSpPr>
          <p:cNvPr id="179" name="Straight Arrow Connector 178">
            <a:extLst>
              <a:ext uri="{FF2B5EF4-FFF2-40B4-BE49-F238E27FC236}">
                <a16:creationId xmlns:a16="http://schemas.microsoft.com/office/drawing/2014/main" id="{41D2C396-65FF-4F67-96BA-A7B244D307A7}"/>
              </a:ext>
            </a:extLst>
          </p:cNvPr>
          <p:cNvCxnSpPr>
            <a:cxnSpLocks/>
          </p:cNvCxnSpPr>
          <p:nvPr/>
        </p:nvCxnSpPr>
        <p:spPr>
          <a:xfrm>
            <a:off x="2843977" y="3356336"/>
            <a:ext cx="2813793" cy="283766"/>
          </a:xfrm>
          <a:prstGeom prst="straightConnector1">
            <a:avLst/>
          </a:prstGeom>
          <a:ln w="38100">
            <a:solidFill>
              <a:srgbClr val="C00000">
                <a:alpha val="50196"/>
              </a:srgbClr>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180" name="Straight Arrow Connector 179">
            <a:extLst>
              <a:ext uri="{FF2B5EF4-FFF2-40B4-BE49-F238E27FC236}">
                <a16:creationId xmlns:a16="http://schemas.microsoft.com/office/drawing/2014/main" id="{B93BE066-365E-40B9-AA5C-DEED37D979D5}"/>
              </a:ext>
            </a:extLst>
          </p:cNvPr>
          <p:cNvCxnSpPr>
            <a:cxnSpLocks/>
          </p:cNvCxnSpPr>
          <p:nvPr/>
        </p:nvCxnSpPr>
        <p:spPr>
          <a:xfrm flipH="1">
            <a:off x="4608149" y="3576772"/>
            <a:ext cx="3321770" cy="474303"/>
          </a:xfrm>
          <a:prstGeom prst="straightConnector1">
            <a:avLst/>
          </a:prstGeom>
          <a:ln w="38100">
            <a:solidFill>
              <a:srgbClr val="C00000">
                <a:alpha val="50196"/>
              </a:srgbClr>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181" name="Straight Arrow Connector 180">
            <a:extLst>
              <a:ext uri="{FF2B5EF4-FFF2-40B4-BE49-F238E27FC236}">
                <a16:creationId xmlns:a16="http://schemas.microsoft.com/office/drawing/2014/main" id="{8EE564B4-A5B8-48FA-AA44-216D494AC17D}"/>
              </a:ext>
            </a:extLst>
          </p:cNvPr>
          <p:cNvCxnSpPr>
            <a:cxnSpLocks/>
          </p:cNvCxnSpPr>
          <p:nvPr/>
        </p:nvCxnSpPr>
        <p:spPr>
          <a:xfrm>
            <a:off x="2773869" y="3341884"/>
            <a:ext cx="5117357" cy="148097"/>
          </a:xfrm>
          <a:prstGeom prst="straightConnector1">
            <a:avLst/>
          </a:prstGeom>
          <a:ln w="38100">
            <a:solidFill>
              <a:srgbClr val="C00000">
                <a:alpha val="50196"/>
              </a:srgbClr>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182" name="Straight Arrow Connector 181">
            <a:extLst>
              <a:ext uri="{FF2B5EF4-FFF2-40B4-BE49-F238E27FC236}">
                <a16:creationId xmlns:a16="http://schemas.microsoft.com/office/drawing/2014/main" id="{3001C819-F296-4C26-BE39-5354ED9424FA}"/>
              </a:ext>
            </a:extLst>
          </p:cNvPr>
          <p:cNvCxnSpPr>
            <a:cxnSpLocks/>
          </p:cNvCxnSpPr>
          <p:nvPr/>
        </p:nvCxnSpPr>
        <p:spPr>
          <a:xfrm>
            <a:off x="9422127" y="2090345"/>
            <a:ext cx="0" cy="1572279"/>
          </a:xfrm>
          <a:prstGeom prst="straightConnector1">
            <a:avLst/>
          </a:prstGeom>
          <a:ln>
            <a:solidFill>
              <a:schemeClr val="bg2">
                <a:lumMod val="50000"/>
              </a:schemeClr>
            </a:solidFill>
            <a:tailEnd type="triangle"/>
          </a:ln>
        </p:spPr>
        <p:style>
          <a:lnRef idx="1">
            <a:schemeClr val="accent1"/>
          </a:lnRef>
          <a:fillRef idx="0">
            <a:schemeClr val="accent1"/>
          </a:fillRef>
          <a:effectRef idx="0">
            <a:schemeClr val="accent1"/>
          </a:effectRef>
          <a:fontRef idx="minor">
            <a:schemeClr val="tx1"/>
          </a:fontRef>
        </p:style>
      </p:cxnSp>
      <p:sp>
        <p:nvSpPr>
          <p:cNvPr id="183" name="TextBox 182">
            <a:extLst>
              <a:ext uri="{FF2B5EF4-FFF2-40B4-BE49-F238E27FC236}">
                <a16:creationId xmlns:a16="http://schemas.microsoft.com/office/drawing/2014/main" id="{163898CE-8E98-415F-9B21-0D8C222E7739}"/>
              </a:ext>
            </a:extLst>
          </p:cNvPr>
          <p:cNvSpPr txBox="1"/>
          <p:nvPr/>
        </p:nvSpPr>
        <p:spPr>
          <a:xfrm>
            <a:off x="5414383" y="3493358"/>
            <a:ext cx="431277" cy="369332"/>
          </a:xfrm>
          <a:prstGeom prst="rect">
            <a:avLst/>
          </a:prstGeom>
          <a:noFill/>
        </p:spPr>
        <p:txBody>
          <a:bodyPr wrap="square" rtlCol="0">
            <a:spAutoFit/>
          </a:bodyPr>
          <a:lstStyle/>
          <a:p>
            <a:r>
              <a:rPr lang="en-US" b="1" dirty="0">
                <a:solidFill>
                  <a:srgbClr val="FF7575"/>
                </a:solidFill>
                <a:sym typeface="Symbol" panose="05050102010706020507" pitchFamily="18" charset="2"/>
              </a:rPr>
              <a:t></a:t>
            </a:r>
            <a:endParaRPr lang="en-US" b="1" dirty="0">
              <a:solidFill>
                <a:srgbClr val="FF7575"/>
              </a:solidFill>
            </a:endParaRPr>
          </a:p>
        </p:txBody>
      </p:sp>
      <p:sp>
        <p:nvSpPr>
          <p:cNvPr id="184" name="TextBox 183">
            <a:extLst>
              <a:ext uri="{FF2B5EF4-FFF2-40B4-BE49-F238E27FC236}">
                <a16:creationId xmlns:a16="http://schemas.microsoft.com/office/drawing/2014/main" id="{973CCFAF-C691-4442-8150-CDBAD14FEBE9}"/>
              </a:ext>
            </a:extLst>
          </p:cNvPr>
          <p:cNvSpPr txBox="1"/>
          <p:nvPr/>
        </p:nvSpPr>
        <p:spPr>
          <a:xfrm>
            <a:off x="4258625" y="3838777"/>
            <a:ext cx="431277" cy="369332"/>
          </a:xfrm>
          <a:prstGeom prst="rect">
            <a:avLst/>
          </a:prstGeom>
          <a:noFill/>
        </p:spPr>
        <p:txBody>
          <a:bodyPr wrap="square" rtlCol="0">
            <a:spAutoFit/>
          </a:bodyPr>
          <a:lstStyle/>
          <a:p>
            <a:r>
              <a:rPr lang="en-US" b="1" dirty="0">
                <a:solidFill>
                  <a:srgbClr val="FF7575"/>
                </a:solidFill>
                <a:sym typeface="Symbol" panose="05050102010706020507" pitchFamily="18" charset="2"/>
              </a:rPr>
              <a:t></a:t>
            </a:r>
            <a:endParaRPr lang="en-US" b="1" dirty="0">
              <a:solidFill>
                <a:srgbClr val="FF7575"/>
              </a:solidFill>
            </a:endParaRPr>
          </a:p>
        </p:txBody>
      </p:sp>
      <p:sp>
        <p:nvSpPr>
          <p:cNvPr id="185" name="TextBox 184">
            <a:extLst>
              <a:ext uri="{FF2B5EF4-FFF2-40B4-BE49-F238E27FC236}">
                <a16:creationId xmlns:a16="http://schemas.microsoft.com/office/drawing/2014/main" id="{35B01DE2-7D1F-49FD-83D6-D25FE109875E}"/>
              </a:ext>
            </a:extLst>
          </p:cNvPr>
          <p:cNvSpPr txBox="1"/>
          <p:nvPr/>
        </p:nvSpPr>
        <p:spPr>
          <a:xfrm>
            <a:off x="7605884" y="3508113"/>
            <a:ext cx="431277" cy="369332"/>
          </a:xfrm>
          <a:prstGeom prst="rect">
            <a:avLst/>
          </a:prstGeom>
          <a:noFill/>
        </p:spPr>
        <p:txBody>
          <a:bodyPr wrap="square" rtlCol="0">
            <a:spAutoFit/>
          </a:bodyPr>
          <a:lstStyle/>
          <a:p>
            <a:r>
              <a:rPr lang="en-US" b="1" dirty="0">
                <a:solidFill>
                  <a:srgbClr val="FF7575"/>
                </a:solidFill>
                <a:sym typeface="Symbol" panose="05050102010706020507" pitchFamily="18" charset="2"/>
              </a:rPr>
              <a:t></a:t>
            </a:r>
            <a:endParaRPr lang="en-US" b="1" dirty="0">
              <a:solidFill>
                <a:srgbClr val="FF7575"/>
              </a:solidFill>
            </a:endParaRPr>
          </a:p>
        </p:txBody>
      </p:sp>
      <p:grpSp>
        <p:nvGrpSpPr>
          <p:cNvPr id="186" name="Group 185">
            <a:extLst>
              <a:ext uri="{FF2B5EF4-FFF2-40B4-BE49-F238E27FC236}">
                <a16:creationId xmlns:a16="http://schemas.microsoft.com/office/drawing/2014/main" id="{B2F5D897-7A04-4B2F-AD3B-2935E3A3BBDA}"/>
              </a:ext>
            </a:extLst>
          </p:cNvPr>
          <p:cNvGrpSpPr/>
          <p:nvPr/>
        </p:nvGrpSpPr>
        <p:grpSpPr>
          <a:xfrm>
            <a:off x="7968853" y="1250069"/>
            <a:ext cx="2118321" cy="1728049"/>
            <a:chOff x="-221221" y="2359831"/>
            <a:chExt cx="1529045" cy="1238609"/>
          </a:xfrm>
        </p:grpSpPr>
        <p:sp>
          <p:nvSpPr>
            <p:cNvPr id="187" name="TextBox 186">
              <a:extLst>
                <a:ext uri="{FF2B5EF4-FFF2-40B4-BE49-F238E27FC236}">
                  <a16:creationId xmlns:a16="http://schemas.microsoft.com/office/drawing/2014/main" id="{2657CA95-49A4-4ECF-8D7B-E9928BF624A9}"/>
                </a:ext>
              </a:extLst>
            </p:cNvPr>
            <p:cNvSpPr txBox="1"/>
            <p:nvPr/>
          </p:nvSpPr>
          <p:spPr>
            <a:xfrm>
              <a:off x="641115" y="2359831"/>
              <a:ext cx="666709" cy="264725"/>
            </a:xfrm>
            <a:prstGeom prst="rect">
              <a:avLst/>
            </a:prstGeom>
            <a:noFill/>
          </p:spPr>
          <p:txBody>
            <a:bodyPr wrap="none" rtlCol="0">
              <a:spAutoFit/>
            </a:bodyPr>
            <a:lstStyle/>
            <a:p>
              <a:r>
                <a:rPr lang="en-US" b="1" dirty="0">
                  <a:solidFill>
                    <a:schemeClr val="accent1">
                      <a:lumMod val="60000"/>
                      <a:lumOff val="40000"/>
                    </a:schemeClr>
                  </a:solidFill>
                </a:rPr>
                <a:t>Put(</a:t>
              </a:r>
              <a:r>
                <a:rPr lang="en-US" b="1" dirty="0" err="1">
                  <a:solidFill>
                    <a:schemeClr val="accent1">
                      <a:lumMod val="60000"/>
                      <a:lumOff val="40000"/>
                    </a:schemeClr>
                  </a:solidFill>
                </a:rPr>
                <a:t>k,v</a:t>
              </a:r>
              <a:r>
                <a:rPr lang="en-US" b="1" dirty="0">
                  <a:solidFill>
                    <a:schemeClr val="accent1">
                      <a:lumMod val="60000"/>
                      <a:lumOff val="40000"/>
                    </a:schemeClr>
                  </a:solidFill>
                </a:rPr>
                <a:t>)</a:t>
              </a:r>
            </a:p>
          </p:txBody>
        </p:sp>
        <p:cxnSp>
          <p:nvCxnSpPr>
            <p:cNvPr id="188" name="Straight Arrow Connector 187">
              <a:extLst>
                <a:ext uri="{FF2B5EF4-FFF2-40B4-BE49-F238E27FC236}">
                  <a16:creationId xmlns:a16="http://schemas.microsoft.com/office/drawing/2014/main" id="{D2C42B2B-090E-43D8-8C15-A172DA0D777D}"/>
                </a:ext>
              </a:extLst>
            </p:cNvPr>
            <p:cNvCxnSpPr/>
            <p:nvPr/>
          </p:nvCxnSpPr>
          <p:spPr>
            <a:xfrm>
              <a:off x="-181201" y="3598440"/>
              <a:ext cx="207742" cy="0"/>
            </a:xfrm>
            <a:prstGeom prst="straightConnector1">
              <a:avLst/>
            </a:prstGeom>
            <a:ln w="28575">
              <a:solidFill>
                <a:srgbClr val="0070C0"/>
              </a:solidFill>
              <a:tailEnd type="triangle"/>
            </a:ln>
          </p:spPr>
          <p:style>
            <a:lnRef idx="1">
              <a:schemeClr val="accent1"/>
            </a:lnRef>
            <a:fillRef idx="0">
              <a:schemeClr val="accent1"/>
            </a:fillRef>
            <a:effectRef idx="0">
              <a:schemeClr val="accent1"/>
            </a:effectRef>
            <a:fontRef idx="minor">
              <a:schemeClr val="tx1"/>
            </a:fontRef>
          </p:style>
        </p:cxnSp>
        <p:cxnSp>
          <p:nvCxnSpPr>
            <p:cNvPr id="189" name="Straight Arrow Connector 188">
              <a:extLst>
                <a:ext uri="{FF2B5EF4-FFF2-40B4-BE49-F238E27FC236}">
                  <a16:creationId xmlns:a16="http://schemas.microsoft.com/office/drawing/2014/main" id="{324E8CB0-37B3-468B-B15E-676DA48A9D9D}"/>
                </a:ext>
              </a:extLst>
            </p:cNvPr>
            <p:cNvCxnSpPr>
              <a:cxnSpLocks/>
            </p:cNvCxnSpPr>
            <p:nvPr/>
          </p:nvCxnSpPr>
          <p:spPr>
            <a:xfrm flipH="1">
              <a:off x="-221221" y="2652703"/>
              <a:ext cx="926055" cy="911711"/>
            </a:xfrm>
            <a:prstGeom prst="straightConnector1">
              <a:avLst/>
            </a:prstGeom>
            <a:ln w="28575">
              <a:solidFill>
                <a:schemeClr val="accent2">
                  <a:lumMod val="60000"/>
                  <a:lumOff val="40000"/>
                </a:schemeClr>
              </a:solidFill>
              <a:prstDash val="dash"/>
              <a:tailEnd type="triangle"/>
            </a:ln>
          </p:spPr>
          <p:style>
            <a:lnRef idx="1">
              <a:schemeClr val="accent1"/>
            </a:lnRef>
            <a:fillRef idx="0">
              <a:schemeClr val="accent1"/>
            </a:fillRef>
            <a:effectRef idx="0">
              <a:schemeClr val="accent1"/>
            </a:effectRef>
            <a:fontRef idx="minor">
              <a:schemeClr val="tx1"/>
            </a:fontRef>
          </p:style>
        </p:cxnSp>
      </p:grpSp>
      <p:cxnSp>
        <p:nvCxnSpPr>
          <p:cNvPr id="190" name="Straight Connector 189">
            <a:extLst>
              <a:ext uri="{FF2B5EF4-FFF2-40B4-BE49-F238E27FC236}">
                <a16:creationId xmlns:a16="http://schemas.microsoft.com/office/drawing/2014/main" id="{0EF741DD-613D-481E-BCA8-23B23171BC27}"/>
              </a:ext>
            </a:extLst>
          </p:cNvPr>
          <p:cNvCxnSpPr>
            <a:cxnSpLocks/>
          </p:cNvCxnSpPr>
          <p:nvPr/>
        </p:nvCxnSpPr>
        <p:spPr>
          <a:xfrm flipV="1">
            <a:off x="2193490" y="2872356"/>
            <a:ext cx="8355749" cy="27976"/>
          </a:xfrm>
          <a:prstGeom prst="line">
            <a:avLst/>
          </a:prstGeom>
          <a:ln w="127000" cmpd="sng">
            <a:solidFill>
              <a:srgbClr val="C00000"/>
            </a:solidFill>
          </a:ln>
        </p:spPr>
        <p:style>
          <a:lnRef idx="1">
            <a:schemeClr val="accent1"/>
          </a:lnRef>
          <a:fillRef idx="0">
            <a:schemeClr val="accent1"/>
          </a:fillRef>
          <a:effectRef idx="0">
            <a:schemeClr val="accent1"/>
          </a:effectRef>
          <a:fontRef idx="minor">
            <a:schemeClr val="tx1"/>
          </a:fontRef>
        </p:style>
      </p:cxnSp>
      <p:pic>
        <p:nvPicPr>
          <p:cNvPr id="191" name="Picture 190">
            <a:extLst>
              <a:ext uri="{FF2B5EF4-FFF2-40B4-BE49-F238E27FC236}">
                <a16:creationId xmlns:a16="http://schemas.microsoft.com/office/drawing/2014/main" id="{8B67F48A-0E25-4775-B3B2-4B484174B457}"/>
              </a:ext>
            </a:extLst>
          </p:cNvPr>
          <p:cNvPicPr>
            <a:picLocks noChangeAspect="1"/>
          </p:cNvPicPr>
          <p:nvPr/>
        </p:nvPicPr>
        <p:blipFill>
          <a:blip r:embed="rId5"/>
          <a:stretch>
            <a:fillRect/>
          </a:stretch>
        </p:blipFill>
        <p:spPr>
          <a:xfrm rot="16200000">
            <a:off x="10491565" y="2968466"/>
            <a:ext cx="1008559" cy="656155"/>
          </a:xfrm>
          <a:prstGeom prst="rect">
            <a:avLst/>
          </a:prstGeom>
        </p:spPr>
      </p:pic>
      <p:cxnSp>
        <p:nvCxnSpPr>
          <p:cNvPr id="253" name="Straight Connector 252">
            <a:extLst>
              <a:ext uri="{FF2B5EF4-FFF2-40B4-BE49-F238E27FC236}">
                <a16:creationId xmlns:a16="http://schemas.microsoft.com/office/drawing/2014/main" id="{22652510-9D53-4A83-9900-E6BAC8BA59E1}"/>
              </a:ext>
            </a:extLst>
          </p:cNvPr>
          <p:cNvCxnSpPr>
            <a:cxnSpLocks/>
          </p:cNvCxnSpPr>
          <p:nvPr/>
        </p:nvCxnSpPr>
        <p:spPr>
          <a:xfrm flipV="1">
            <a:off x="2154358" y="3921183"/>
            <a:ext cx="8355749" cy="27976"/>
          </a:xfrm>
          <a:prstGeom prst="line">
            <a:avLst/>
          </a:prstGeom>
          <a:ln w="127000" cmpd="sng">
            <a:solidFill>
              <a:srgbClr val="C00000"/>
            </a:solidFill>
          </a:ln>
        </p:spPr>
        <p:style>
          <a:lnRef idx="1">
            <a:schemeClr val="accent1"/>
          </a:lnRef>
          <a:fillRef idx="0">
            <a:schemeClr val="accent1"/>
          </a:fillRef>
          <a:effectRef idx="0">
            <a:schemeClr val="accent1"/>
          </a:effectRef>
          <a:fontRef idx="minor">
            <a:schemeClr val="tx1"/>
          </a:fontRef>
        </p:style>
      </p:cxnSp>
      <p:sp>
        <p:nvSpPr>
          <p:cNvPr id="254" name="Freeform: Shape 253">
            <a:extLst>
              <a:ext uri="{FF2B5EF4-FFF2-40B4-BE49-F238E27FC236}">
                <a16:creationId xmlns:a16="http://schemas.microsoft.com/office/drawing/2014/main" id="{493D38DD-8028-4FB0-B8F1-E1BD37770F53}"/>
              </a:ext>
            </a:extLst>
          </p:cNvPr>
          <p:cNvSpPr/>
          <p:nvPr/>
        </p:nvSpPr>
        <p:spPr>
          <a:xfrm>
            <a:off x="1359271" y="2963632"/>
            <a:ext cx="7867491" cy="632076"/>
          </a:xfrm>
          <a:custGeom>
            <a:avLst/>
            <a:gdLst>
              <a:gd name="connsiteX0" fmla="*/ 0 w 7867491"/>
              <a:gd name="connsiteY0" fmla="*/ 495948 h 632076"/>
              <a:gd name="connsiteX1" fmla="*/ 1522381 w 7867491"/>
              <a:gd name="connsiteY1" fmla="*/ 204992 h 632076"/>
              <a:gd name="connsiteX2" fmla="*/ 2966977 w 7867491"/>
              <a:gd name="connsiteY2" fmla="*/ 630235 h 632076"/>
              <a:gd name="connsiteX3" fmla="*/ 4367123 w 7867491"/>
              <a:gd name="connsiteY3" fmla="*/ 3561 h 632076"/>
              <a:gd name="connsiteX4" fmla="*/ 6189537 w 7867491"/>
              <a:gd name="connsiteY4" fmla="*/ 361660 h 632076"/>
              <a:gd name="connsiteX5" fmla="*/ 7867491 w 7867491"/>
              <a:gd name="connsiteY5" fmla="*/ 70705 h 63207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867491" h="632076" extrusionOk="0">
                <a:moveTo>
                  <a:pt x="0" y="495948"/>
                </a:moveTo>
                <a:cubicBezTo>
                  <a:pt x="423315" y="283379"/>
                  <a:pt x="995458" y="194781"/>
                  <a:pt x="1522381" y="204992"/>
                </a:cubicBezTo>
                <a:cubicBezTo>
                  <a:pt x="2062986" y="237080"/>
                  <a:pt x="2353493" y="668238"/>
                  <a:pt x="2966977" y="630235"/>
                </a:cubicBezTo>
                <a:cubicBezTo>
                  <a:pt x="3409181" y="627836"/>
                  <a:pt x="3815404" y="129164"/>
                  <a:pt x="4367123" y="3561"/>
                </a:cubicBezTo>
                <a:cubicBezTo>
                  <a:pt x="4777665" y="-110440"/>
                  <a:pt x="5723291" y="406443"/>
                  <a:pt x="6189537" y="361660"/>
                </a:cubicBezTo>
                <a:cubicBezTo>
                  <a:pt x="6923461" y="390707"/>
                  <a:pt x="7353855" y="152538"/>
                  <a:pt x="7867491" y="70705"/>
                </a:cubicBezTo>
              </a:path>
            </a:pathLst>
          </a:custGeom>
          <a:noFill/>
          <a:ln w="76200">
            <a:solidFill>
              <a:srgbClr val="002060"/>
            </a:solidFill>
            <a:prstDash val="sysDot"/>
            <a:extLst>
              <a:ext uri="{C807C97D-BFC1-408E-A445-0C87EB9F89A2}">
                <ask:lineSketchStyleProps xmlns:ask="http://schemas.microsoft.com/office/drawing/2018/sketchyshapes" sd="1219033472">
                  <a:custGeom>
                    <a:avLst/>
                    <a:gdLst>
                      <a:gd name="connsiteX0" fmla="*/ 0 w 5678905"/>
                      <a:gd name="connsiteY0" fmla="*/ 355479 h 453051"/>
                      <a:gd name="connsiteX1" fmla="*/ 1098884 w 5678905"/>
                      <a:gd name="connsiteY1" fmla="*/ 146932 h 453051"/>
                      <a:gd name="connsiteX2" fmla="*/ 2141621 w 5678905"/>
                      <a:gd name="connsiteY2" fmla="*/ 451732 h 453051"/>
                      <a:gd name="connsiteX3" fmla="*/ 3152273 w 5678905"/>
                      <a:gd name="connsiteY3" fmla="*/ 2553 h 453051"/>
                      <a:gd name="connsiteX4" fmla="*/ 4467726 w 5678905"/>
                      <a:gd name="connsiteY4" fmla="*/ 259226 h 453051"/>
                      <a:gd name="connsiteX5" fmla="*/ 5678905 w 5678905"/>
                      <a:gd name="connsiteY5" fmla="*/ 50679 h 45305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5678905" h="453051">
                        <a:moveTo>
                          <a:pt x="0" y="355479"/>
                        </a:moveTo>
                        <a:cubicBezTo>
                          <a:pt x="370973" y="243184"/>
                          <a:pt x="741947" y="130890"/>
                          <a:pt x="1098884" y="146932"/>
                        </a:cubicBezTo>
                        <a:cubicBezTo>
                          <a:pt x="1455821" y="162974"/>
                          <a:pt x="1799390" y="475795"/>
                          <a:pt x="2141621" y="451732"/>
                        </a:cubicBezTo>
                        <a:cubicBezTo>
                          <a:pt x="2483853" y="427669"/>
                          <a:pt x="2764589" y="34637"/>
                          <a:pt x="3152273" y="2553"/>
                        </a:cubicBezTo>
                        <a:cubicBezTo>
                          <a:pt x="3539957" y="-29531"/>
                          <a:pt x="4046621" y="251205"/>
                          <a:pt x="4467726" y="259226"/>
                        </a:cubicBezTo>
                        <a:cubicBezTo>
                          <a:pt x="4888831" y="267247"/>
                          <a:pt x="5283868" y="158963"/>
                          <a:pt x="5678905" y="50679"/>
                        </a:cubicBezTo>
                      </a:path>
                    </a:pathLst>
                  </a:custGeom>
                  <ask:type>
                    <ask:lineSketchScribbl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5" name="Oval 254">
            <a:extLst>
              <a:ext uri="{FF2B5EF4-FFF2-40B4-BE49-F238E27FC236}">
                <a16:creationId xmlns:a16="http://schemas.microsoft.com/office/drawing/2014/main" id="{A3AE106A-CE44-4094-A3BB-6765845FF2E0}"/>
              </a:ext>
            </a:extLst>
          </p:cNvPr>
          <p:cNvSpPr/>
          <p:nvPr/>
        </p:nvSpPr>
        <p:spPr>
          <a:xfrm>
            <a:off x="2202481" y="2120807"/>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6" name="Oval 255">
            <a:extLst>
              <a:ext uri="{FF2B5EF4-FFF2-40B4-BE49-F238E27FC236}">
                <a16:creationId xmlns:a16="http://schemas.microsoft.com/office/drawing/2014/main" id="{E23E2795-DD61-46DC-A7B5-886144D5BE5C}"/>
              </a:ext>
            </a:extLst>
          </p:cNvPr>
          <p:cNvSpPr/>
          <p:nvPr/>
        </p:nvSpPr>
        <p:spPr>
          <a:xfrm>
            <a:off x="3302575" y="2120807"/>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7" name="Oval 256">
            <a:extLst>
              <a:ext uri="{FF2B5EF4-FFF2-40B4-BE49-F238E27FC236}">
                <a16:creationId xmlns:a16="http://schemas.microsoft.com/office/drawing/2014/main" id="{EEA36A60-9F32-4CD2-AD01-0C1DCCA747B2}"/>
              </a:ext>
            </a:extLst>
          </p:cNvPr>
          <p:cNvSpPr/>
          <p:nvPr/>
        </p:nvSpPr>
        <p:spPr>
          <a:xfrm>
            <a:off x="4408185" y="2120807"/>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8" name="Oval 257">
            <a:extLst>
              <a:ext uri="{FF2B5EF4-FFF2-40B4-BE49-F238E27FC236}">
                <a16:creationId xmlns:a16="http://schemas.microsoft.com/office/drawing/2014/main" id="{012E9CB3-5440-4CEF-B5EE-C41B469C2D6D}"/>
              </a:ext>
            </a:extLst>
          </p:cNvPr>
          <p:cNvSpPr/>
          <p:nvPr/>
        </p:nvSpPr>
        <p:spPr>
          <a:xfrm>
            <a:off x="5528147" y="2120807"/>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9" name="Oval 258">
            <a:extLst>
              <a:ext uri="{FF2B5EF4-FFF2-40B4-BE49-F238E27FC236}">
                <a16:creationId xmlns:a16="http://schemas.microsoft.com/office/drawing/2014/main" id="{DD6D2115-C643-417D-9414-A24F77D6995A}"/>
              </a:ext>
            </a:extLst>
          </p:cNvPr>
          <p:cNvSpPr/>
          <p:nvPr/>
        </p:nvSpPr>
        <p:spPr>
          <a:xfrm>
            <a:off x="6648109" y="2120807"/>
            <a:ext cx="788951" cy="358100"/>
          </a:xfrm>
          <a:prstGeom prst="ellipse">
            <a:avLst/>
          </a:prstGeom>
          <a:solidFill>
            <a:srgbClr val="92D050"/>
          </a:solidFill>
          <a:ln>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166460942"/>
      </p:ext>
    </p:extLst>
  </p:cSld>
  <p:clrMapOvr>
    <a:masterClrMapping/>
  </p:clrMapOvr>
  <p:transition spd="slow" advTm="600000">
    <p:randomBar dir="vert"/>
  </p:transition>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300C95-CE0E-405D-BC29-EF7B8693CB01}"/>
              </a:ext>
            </a:extLst>
          </p:cNvPr>
          <p:cNvSpPr>
            <a:spLocks noGrp="1"/>
          </p:cNvSpPr>
          <p:nvPr>
            <p:ph type="title"/>
          </p:nvPr>
        </p:nvSpPr>
        <p:spPr/>
        <p:txBody>
          <a:bodyPr/>
          <a:lstStyle/>
          <a:p>
            <a:r>
              <a:rPr lang="en-US" dirty="0"/>
              <a:t>But the job is still hard!</a:t>
            </a:r>
          </a:p>
        </p:txBody>
      </p:sp>
      <p:sp>
        <p:nvSpPr>
          <p:cNvPr id="3" name="Content Placeholder 2">
            <a:extLst>
              <a:ext uri="{FF2B5EF4-FFF2-40B4-BE49-F238E27FC236}">
                <a16:creationId xmlns:a16="http://schemas.microsoft.com/office/drawing/2014/main" id="{D5407D9D-03C7-4D2A-ABF9-40FEDBEF3FB4}"/>
              </a:ext>
            </a:extLst>
          </p:cNvPr>
          <p:cNvSpPr>
            <a:spLocks noGrp="1"/>
          </p:cNvSpPr>
          <p:nvPr>
            <p:ph idx="1"/>
          </p:nvPr>
        </p:nvSpPr>
        <p:spPr>
          <a:xfrm>
            <a:off x="1024128" y="2286000"/>
            <a:ext cx="10929574" cy="4023360"/>
          </a:xfrm>
        </p:spPr>
        <p:txBody>
          <a:bodyPr>
            <a:normAutofit/>
          </a:bodyPr>
          <a:lstStyle/>
          <a:p>
            <a:r>
              <a:rPr lang="en-US" dirty="0"/>
              <a:t>Cascade makes it easy to extract a </a:t>
            </a:r>
            <a:r>
              <a:rPr lang="en-US" i="1" dirty="0"/>
              <a:t>tensor</a:t>
            </a:r>
            <a:r>
              <a:rPr lang="en-US" dirty="0"/>
              <a:t> </a:t>
            </a:r>
            <a:br>
              <a:rPr lang="en-US" dirty="0"/>
            </a:br>
            <a:r>
              <a:rPr lang="en-US" dirty="0"/>
              <a:t>with a temporal dimension: A stack of frames</a:t>
            </a:r>
          </a:p>
          <a:p>
            <a:endParaRPr lang="en-US" dirty="0"/>
          </a:p>
          <a:p>
            <a:r>
              <a:rPr lang="en-US" dirty="0"/>
              <a:t>But writing ML code that can recognize patterns over time is not easy!  Even identifying movement trajectories is a hard vision task.  </a:t>
            </a:r>
          </a:p>
          <a:p>
            <a:endParaRPr lang="en-US" dirty="0"/>
          </a:p>
          <a:p>
            <a:r>
              <a:rPr lang="en-US" dirty="0"/>
              <a:t>Cascade is just the platform.  You need to write the application!</a:t>
            </a:r>
          </a:p>
        </p:txBody>
      </p:sp>
      <p:sp>
        <p:nvSpPr>
          <p:cNvPr id="4" name="Footer Placeholder 3">
            <a:extLst>
              <a:ext uri="{FF2B5EF4-FFF2-40B4-BE49-F238E27FC236}">
                <a16:creationId xmlns:a16="http://schemas.microsoft.com/office/drawing/2014/main" id="{01A315A1-6E92-4A7A-AE93-D5E12D2D5938}"/>
              </a:ext>
            </a:extLst>
          </p:cNvPr>
          <p:cNvSpPr>
            <a:spLocks noGrp="1"/>
          </p:cNvSpPr>
          <p:nvPr>
            <p:ph type="ftr" sz="quarter" idx="11"/>
          </p:nvPr>
        </p:nvSpPr>
        <p:spPr/>
        <p:txBody>
          <a:bodyPr/>
          <a:lstStyle/>
          <a:p>
            <a:r>
              <a:rPr lang="en-US" dirty="0"/>
              <a:t>Cornell University CS5412 Spring 2021                                                                        </a:t>
            </a:r>
          </a:p>
        </p:txBody>
      </p:sp>
      <p:sp>
        <p:nvSpPr>
          <p:cNvPr id="5" name="Slide Number Placeholder 4">
            <a:extLst>
              <a:ext uri="{FF2B5EF4-FFF2-40B4-BE49-F238E27FC236}">
                <a16:creationId xmlns:a16="http://schemas.microsoft.com/office/drawing/2014/main" id="{BFE4EC2F-D76E-4AD9-9246-8DB781C6B4E0}"/>
              </a:ext>
            </a:extLst>
          </p:cNvPr>
          <p:cNvSpPr>
            <a:spLocks noGrp="1"/>
          </p:cNvSpPr>
          <p:nvPr>
            <p:ph type="sldNum" sz="quarter" idx="12"/>
          </p:nvPr>
        </p:nvSpPr>
        <p:spPr/>
        <p:txBody>
          <a:bodyPr/>
          <a:lstStyle/>
          <a:p>
            <a:fld id="{26165642-2DC6-4995-8FB3-76453B93C11F}" type="slidenum">
              <a:rPr lang="en-US" smtClean="0"/>
              <a:pPr/>
              <a:t>36</a:t>
            </a:fld>
            <a:endParaRPr lang="en-US"/>
          </a:p>
        </p:txBody>
      </p:sp>
      <p:grpSp>
        <p:nvGrpSpPr>
          <p:cNvPr id="10" name="Group 9">
            <a:extLst>
              <a:ext uri="{FF2B5EF4-FFF2-40B4-BE49-F238E27FC236}">
                <a16:creationId xmlns:a16="http://schemas.microsoft.com/office/drawing/2014/main" id="{29C7A128-69D5-4305-8367-92358BFAD18B}"/>
              </a:ext>
            </a:extLst>
          </p:cNvPr>
          <p:cNvGrpSpPr/>
          <p:nvPr/>
        </p:nvGrpSpPr>
        <p:grpSpPr>
          <a:xfrm>
            <a:off x="8944495" y="112976"/>
            <a:ext cx="2866503" cy="2120657"/>
            <a:chOff x="7867303" y="223532"/>
            <a:chExt cx="3943695" cy="2761488"/>
          </a:xfrm>
        </p:grpSpPr>
        <p:pic>
          <p:nvPicPr>
            <p:cNvPr id="6" name="Picture 5">
              <a:extLst>
                <a:ext uri="{FF2B5EF4-FFF2-40B4-BE49-F238E27FC236}">
                  <a16:creationId xmlns:a16="http://schemas.microsoft.com/office/drawing/2014/main" id="{BA1DAF9E-AC57-4AD2-A31B-D58B3FDFBF7E}"/>
                </a:ext>
              </a:extLst>
            </p:cNvPr>
            <p:cNvPicPr>
              <a:picLocks noChangeAspect="1"/>
            </p:cNvPicPr>
            <p:nvPr/>
          </p:nvPicPr>
          <p:blipFill>
            <a:blip r:embed="rId2"/>
            <a:stretch>
              <a:fillRect/>
            </a:stretch>
          </p:blipFill>
          <p:spPr>
            <a:xfrm>
              <a:off x="7867303" y="223532"/>
              <a:ext cx="2852517" cy="1961884"/>
            </a:xfrm>
            <a:prstGeom prst="rect">
              <a:avLst/>
            </a:prstGeom>
            <a:ln>
              <a:solidFill>
                <a:schemeClr val="tx1"/>
              </a:solidFill>
            </a:ln>
          </p:spPr>
        </p:pic>
        <p:pic>
          <p:nvPicPr>
            <p:cNvPr id="7" name="Picture 6">
              <a:extLst>
                <a:ext uri="{FF2B5EF4-FFF2-40B4-BE49-F238E27FC236}">
                  <a16:creationId xmlns:a16="http://schemas.microsoft.com/office/drawing/2014/main" id="{EC3B1768-2154-481E-82AE-5577B614D3A3}"/>
                </a:ext>
              </a:extLst>
            </p:cNvPr>
            <p:cNvPicPr>
              <a:picLocks noChangeAspect="1"/>
            </p:cNvPicPr>
            <p:nvPr/>
          </p:nvPicPr>
          <p:blipFill>
            <a:blip r:embed="rId2"/>
            <a:stretch>
              <a:fillRect/>
            </a:stretch>
          </p:blipFill>
          <p:spPr>
            <a:xfrm>
              <a:off x="8231029" y="452096"/>
              <a:ext cx="2852517" cy="1961884"/>
            </a:xfrm>
            <a:prstGeom prst="rect">
              <a:avLst/>
            </a:prstGeom>
            <a:ln>
              <a:solidFill>
                <a:schemeClr val="tx1"/>
              </a:solidFill>
            </a:ln>
          </p:spPr>
        </p:pic>
        <p:pic>
          <p:nvPicPr>
            <p:cNvPr id="8" name="Picture 7">
              <a:extLst>
                <a:ext uri="{FF2B5EF4-FFF2-40B4-BE49-F238E27FC236}">
                  <a16:creationId xmlns:a16="http://schemas.microsoft.com/office/drawing/2014/main" id="{E2F1F349-9104-48F5-89D6-FB3C6ACC769E}"/>
                </a:ext>
              </a:extLst>
            </p:cNvPr>
            <p:cNvPicPr>
              <a:picLocks noChangeAspect="1"/>
            </p:cNvPicPr>
            <p:nvPr/>
          </p:nvPicPr>
          <p:blipFill>
            <a:blip r:embed="rId2"/>
            <a:stretch>
              <a:fillRect/>
            </a:stretch>
          </p:blipFill>
          <p:spPr>
            <a:xfrm>
              <a:off x="8594755" y="737616"/>
              <a:ext cx="2852517" cy="1961884"/>
            </a:xfrm>
            <a:prstGeom prst="rect">
              <a:avLst/>
            </a:prstGeom>
            <a:ln>
              <a:solidFill>
                <a:schemeClr val="tx1"/>
              </a:solidFill>
            </a:ln>
          </p:spPr>
        </p:pic>
        <p:pic>
          <p:nvPicPr>
            <p:cNvPr id="9" name="Picture 8">
              <a:extLst>
                <a:ext uri="{FF2B5EF4-FFF2-40B4-BE49-F238E27FC236}">
                  <a16:creationId xmlns:a16="http://schemas.microsoft.com/office/drawing/2014/main" id="{6EBFA086-EA59-4AED-AEDD-3F644D35355C}"/>
                </a:ext>
              </a:extLst>
            </p:cNvPr>
            <p:cNvPicPr>
              <a:picLocks noChangeAspect="1"/>
            </p:cNvPicPr>
            <p:nvPr/>
          </p:nvPicPr>
          <p:blipFill>
            <a:blip r:embed="rId2"/>
            <a:stretch>
              <a:fillRect/>
            </a:stretch>
          </p:blipFill>
          <p:spPr>
            <a:xfrm>
              <a:off x="8958481" y="1023136"/>
              <a:ext cx="2852517" cy="1961884"/>
            </a:xfrm>
            <a:prstGeom prst="rect">
              <a:avLst/>
            </a:prstGeom>
            <a:ln>
              <a:solidFill>
                <a:schemeClr val="tx1"/>
              </a:solidFill>
            </a:ln>
          </p:spPr>
        </p:pic>
      </p:grpSp>
    </p:spTree>
    <p:extLst>
      <p:ext uri="{BB962C8B-B14F-4D97-AF65-F5344CB8AC3E}">
        <p14:creationId xmlns:p14="http://schemas.microsoft.com/office/powerpoint/2010/main" val="1944677789"/>
      </p:ext>
    </p:extLst>
  </p:cSld>
  <p:clrMapOvr>
    <a:masterClrMapping/>
  </p:clrMapOvr>
  <p:transition advTm="600000"/>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71F2DA-E4C8-4486-8EB0-4E4619024B80}"/>
              </a:ext>
            </a:extLst>
          </p:cNvPr>
          <p:cNvSpPr>
            <a:spLocks noGrp="1"/>
          </p:cNvSpPr>
          <p:nvPr>
            <p:ph type="title"/>
          </p:nvPr>
        </p:nvSpPr>
        <p:spPr/>
        <p:txBody>
          <a:bodyPr/>
          <a:lstStyle/>
          <a:p>
            <a:r>
              <a:rPr lang="en-US" dirty="0"/>
              <a:t>Cool object oriented idea</a:t>
            </a:r>
          </a:p>
        </p:txBody>
      </p:sp>
      <p:sp>
        <p:nvSpPr>
          <p:cNvPr id="3" name="Content Placeholder 2">
            <a:extLst>
              <a:ext uri="{FF2B5EF4-FFF2-40B4-BE49-F238E27FC236}">
                <a16:creationId xmlns:a16="http://schemas.microsoft.com/office/drawing/2014/main" id="{CEAA610D-6E7A-4751-89B3-B50B477ED30A}"/>
              </a:ext>
            </a:extLst>
          </p:cNvPr>
          <p:cNvSpPr>
            <a:spLocks noGrp="1"/>
          </p:cNvSpPr>
          <p:nvPr>
            <p:ph idx="1"/>
          </p:nvPr>
        </p:nvSpPr>
        <p:spPr/>
        <p:txBody>
          <a:bodyPr>
            <a:normAutofit fontScale="92500" lnSpcReduction="20000"/>
          </a:bodyPr>
          <a:lstStyle/>
          <a:p>
            <a:r>
              <a:rPr lang="en-US" dirty="0"/>
              <a:t>Suppose that you have a device that captures images of size </a:t>
            </a:r>
            <a:r>
              <a:rPr lang="en-US" dirty="0" err="1"/>
              <a:t>w,h</a:t>
            </a:r>
            <a:r>
              <a:rPr lang="en-US" dirty="0"/>
              <a:t> and you want to form a 3-D tensor for times t0 .. t1.</a:t>
            </a:r>
          </a:p>
          <a:p>
            <a:endParaRPr lang="en-US" dirty="0"/>
          </a:p>
          <a:p>
            <a:r>
              <a:rPr lang="en-US" dirty="0"/>
              <a:t>You can define your sensor as an object with </a:t>
            </a:r>
            <a:r>
              <a:rPr lang="en-US" i="1" dirty="0"/>
              <a:t>getter </a:t>
            </a:r>
            <a:r>
              <a:rPr lang="en-US" dirty="0"/>
              <a:t>methods that turn around and fetch the appropriate images.  Now your code is written in terms of </a:t>
            </a:r>
            <a:r>
              <a:rPr lang="en-US" dirty="0" err="1"/>
              <a:t>my_tensor</a:t>
            </a:r>
            <a:r>
              <a:rPr lang="en-US" dirty="0"/>
              <a:t>[</a:t>
            </a:r>
            <a:r>
              <a:rPr lang="en-US" dirty="0" err="1"/>
              <a:t>x,y,t</a:t>
            </a:r>
            <a:r>
              <a:rPr lang="en-US" dirty="0"/>
              <a:t>] and yet Cascade handles fetching and caching the data.</a:t>
            </a:r>
          </a:p>
          <a:p>
            <a:endParaRPr lang="en-US" dirty="0"/>
          </a:p>
          <a:p>
            <a:r>
              <a:rPr lang="en-US" dirty="0"/>
              <a:t>You can even use LINQ to do this in one line of Python or C++ code (we will see this later in the semester)</a:t>
            </a:r>
          </a:p>
        </p:txBody>
      </p:sp>
      <p:sp>
        <p:nvSpPr>
          <p:cNvPr id="4" name="Footer Placeholder 3">
            <a:extLst>
              <a:ext uri="{FF2B5EF4-FFF2-40B4-BE49-F238E27FC236}">
                <a16:creationId xmlns:a16="http://schemas.microsoft.com/office/drawing/2014/main" id="{9D93C819-8067-4C78-81F8-E7A6B4E0E4CE}"/>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ABFB9587-01C3-4439-B2B1-A571D6A2F8CC}"/>
              </a:ext>
            </a:extLst>
          </p:cNvPr>
          <p:cNvSpPr>
            <a:spLocks noGrp="1"/>
          </p:cNvSpPr>
          <p:nvPr>
            <p:ph type="sldNum" sz="quarter" idx="12"/>
          </p:nvPr>
        </p:nvSpPr>
        <p:spPr/>
        <p:txBody>
          <a:bodyPr/>
          <a:lstStyle/>
          <a:p>
            <a:fld id="{26165642-2DC6-4995-8FB3-76453B93C11F}" type="slidenum">
              <a:rPr lang="en-US" smtClean="0"/>
              <a:pPr/>
              <a:t>37</a:t>
            </a:fld>
            <a:endParaRPr lang="en-US"/>
          </a:p>
        </p:txBody>
      </p:sp>
      <p:grpSp>
        <p:nvGrpSpPr>
          <p:cNvPr id="6" name="Group 5">
            <a:extLst>
              <a:ext uri="{FF2B5EF4-FFF2-40B4-BE49-F238E27FC236}">
                <a16:creationId xmlns:a16="http://schemas.microsoft.com/office/drawing/2014/main" id="{D407ABD0-EA2C-482B-97E9-ABA139CCF66D}"/>
              </a:ext>
            </a:extLst>
          </p:cNvPr>
          <p:cNvGrpSpPr/>
          <p:nvPr/>
        </p:nvGrpSpPr>
        <p:grpSpPr>
          <a:xfrm>
            <a:off x="8944495" y="84671"/>
            <a:ext cx="2866503" cy="2120657"/>
            <a:chOff x="7867303" y="223532"/>
            <a:chExt cx="3943695" cy="2761488"/>
          </a:xfrm>
        </p:grpSpPr>
        <p:pic>
          <p:nvPicPr>
            <p:cNvPr id="7" name="Picture 6">
              <a:extLst>
                <a:ext uri="{FF2B5EF4-FFF2-40B4-BE49-F238E27FC236}">
                  <a16:creationId xmlns:a16="http://schemas.microsoft.com/office/drawing/2014/main" id="{F25EB9D4-20B8-40DA-8587-45143737DBB2}"/>
                </a:ext>
              </a:extLst>
            </p:cNvPr>
            <p:cNvPicPr>
              <a:picLocks noChangeAspect="1"/>
            </p:cNvPicPr>
            <p:nvPr/>
          </p:nvPicPr>
          <p:blipFill>
            <a:blip r:embed="rId2"/>
            <a:stretch>
              <a:fillRect/>
            </a:stretch>
          </p:blipFill>
          <p:spPr>
            <a:xfrm>
              <a:off x="7867303" y="223532"/>
              <a:ext cx="2852517" cy="1961884"/>
            </a:xfrm>
            <a:prstGeom prst="rect">
              <a:avLst/>
            </a:prstGeom>
            <a:ln>
              <a:solidFill>
                <a:schemeClr val="tx1"/>
              </a:solidFill>
            </a:ln>
          </p:spPr>
        </p:pic>
        <p:pic>
          <p:nvPicPr>
            <p:cNvPr id="8" name="Picture 7">
              <a:extLst>
                <a:ext uri="{FF2B5EF4-FFF2-40B4-BE49-F238E27FC236}">
                  <a16:creationId xmlns:a16="http://schemas.microsoft.com/office/drawing/2014/main" id="{FC01986C-8E02-4124-A65E-1AB4E4F88725}"/>
                </a:ext>
              </a:extLst>
            </p:cNvPr>
            <p:cNvPicPr>
              <a:picLocks noChangeAspect="1"/>
            </p:cNvPicPr>
            <p:nvPr/>
          </p:nvPicPr>
          <p:blipFill>
            <a:blip r:embed="rId2"/>
            <a:stretch>
              <a:fillRect/>
            </a:stretch>
          </p:blipFill>
          <p:spPr>
            <a:xfrm>
              <a:off x="8231029" y="452096"/>
              <a:ext cx="2852517" cy="1961884"/>
            </a:xfrm>
            <a:prstGeom prst="rect">
              <a:avLst/>
            </a:prstGeom>
            <a:ln>
              <a:solidFill>
                <a:schemeClr val="tx1"/>
              </a:solidFill>
            </a:ln>
          </p:spPr>
        </p:pic>
        <p:pic>
          <p:nvPicPr>
            <p:cNvPr id="9" name="Picture 8">
              <a:extLst>
                <a:ext uri="{FF2B5EF4-FFF2-40B4-BE49-F238E27FC236}">
                  <a16:creationId xmlns:a16="http://schemas.microsoft.com/office/drawing/2014/main" id="{593A0F68-AACB-4EBF-A750-1073DCA480D0}"/>
                </a:ext>
              </a:extLst>
            </p:cNvPr>
            <p:cNvPicPr>
              <a:picLocks noChangeAspect="1"/>
            </p:cNvPicPr>
            <p:nvPr/>
          </p:nvPicPr>
          <p:blipFill>
            <a:blip r:embed="rId2"/>
            <a:stretch>
              <a:fillRect/>
            </a:stretch>
          </p:blipFill>
          <p:spPr>
            <a:xfrm>
              <a:off x="8594755" y="737616"/>
              <a:ext cx="2852517" cy="1961884"/>
            </a:xfrm>
            <a:prstGeom prst="rect">
              <a:avLst/>
            </a:prstGeom>
            <a:ln>
              <a:solidFill>
                <a:schemeClr val="tx1"/>
              </a:solidFill>
            </a:ln>
          </p:spPr>
        </p:pic>
        <p:pic>
          <p:nvPicPr>
            <p:cNvPr id="10" name="Picture 9">
              <a:extLst>
                <a:ext uri="{FF2B5EF4-FFF2-40B4-BE49-F238E27FC236}">
                  <a16:creationId xmlns:a16="http://schemas.microsoft.com/office/drawing/2014/main" id="{35E936CF-5F2C-4352-A26D-093D54C4EB7C}"/>
                </a:ext>
              </a:extLst>
            </p:cNvPr>
            <p:cNvPicPr>
              <a:picLocks noChangeAspect="1"/>
            </p:cNvPicPr>
            <p:nvPr/>
          </p:nvPicPr>
          <p:blipFill>
            <a:blip r:embed="rId2"/>
            <a:stretch>
              <a:fillRect/>
            </a:stretch>
          </p:blipFill>
          <p:spPr>
            <a:xfrm>
              <a:off x="8958481" y="1023136"/>
              <a:ext cx="2852517" cy="1961884"/>
            </a:xfrm>
            <a:prstGeom prst="rect">
              <a:avLst/>
            </a:prstGeom>
            <a:ln>
              <a:solidFill>
                <a:schemeClr val="tx1"/>
              </a:solidFill>
            </a:ln>
          </p:spPr>
        </p:pic>
      </p:grpSp>
    </p:spTree>
    <p:extLst>
      <p:ext uri="{BB962C8B-B14F-4D97-AF65-F5344CB8AC3E}">
        <p14:creationId xmlns:p14="http://schemas.microsoft.com/office/powerpoint/2010/main" val="3096489808"/>
      </p:ext>
    </p:extLst>
  </p:cSld>
  <p:clrMapOvr>
    <a:masterClrMapping/>
  </p:clrMapOvr>
  <p:transition advTm="600000"/>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167E4D-3E1E-477D-8E04-BA54A59FCA6D}"/>
              </a:ext>
            </a:extLst>
          </p:cNvPr>
          <p:cNvSpPr>
            <a:spLocks noGrp="1"/>
          </p:cNvSpPr>
          <p:nvPr>
            <p:ph type="title"/>
          </p:nvPr>
        </p:nvSpPr>
        <p:spPr/>
        <p:txBody>
          <a:bodyPr/>
          <a:lstStyle/>
          <a:p>
            <a:r>
              <a:rPr lang="en-US" dirty="0"/>
              <a:t>Cool object oriented idea</a:t>
            </a:r>
          </a:p>
        </p:txBody>
      </p:sp>
      <p:sp>
        <p:nvSpPr>
          <p:cNvPr id="3" name="Content Placeholder 2">
            <a:extLst>
              <a:ext uri="{FF2B5EF4-FFF2-40B4-BE49-F238E27FC236}">
                <a16:creationId xmlns:a16="http://schemas.microsoft.com/office/drawing/2014/main" id="{F25D1516-E265-4AC1-8EA5-7442A3B12922}"/>
              </a:ext>
            </a:extLst>
          </p:cNvPr>
          <p:cNvSpPr>
            <a:spLocks noGrp="1"/>
          </p:cNvSpPr>
          <p:nvPr>
            <p:ph idx="1"/>
          </p:nvPr>
        </p:nvSpPr>
        <p:spPr>
          <a:xfrm>
            <a:off x="1024128" y="2718262"/>
            <a:ext cx="10786872" cy="3591098"/>
          </a:xfrm>
        </p:spPr>
        <p:txBody>
          <a:bodyPr/>
          <a:lstStyle/>
          <a:p>
            <a:r>
              <a:rPr lang="en-US" dirty="0"/>
              <a:t>Now, if you have a computer vision algorithm that can recognize the orientation of the skater frame by frame, you can write a function that will “represent” the pattern of how her body is spinning over time.</a:t>
            </a:r>
          </a:p>
        </p:txBody>
      </p:sp>
      <p:sp>
        <p:nvSpPr>
          <p:cNvPr id="4" name="Footer Placeholder 3">
            <a:extLst>
              <a:ext uri="{FF2B5EF4-FFF2-40B4-BE49-F238E27FC236}">
                <a16:creationId xmlns:a16="http://schemas.microsoft.com/office/drawing/2014/main" id="{2840F6C9-A53C-48AF-8B67-BC488649E28A}"/>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DC93ED82-5C81-4D05-9B9B-B42E41C12AF6}"/>
              </a:ext>
            </a:extLst>
          </p:cNvPr>
          <p:cNvSpPr>
            <a:spLocks noGrp="1"/>
          </p:cNvSpPr>
          <p:nvPr>
            <p:ph type="sldNum" sz="quarter" idx="12"/>
          </p:nvPr>
        </p:nvSpPr>
        <p:spPr/>
        <p:txBody>
          <a:bodyPr/>
          <a:lstStyle/>
          <a:p>
            <a:fld id="{26165642-2DC6-4995-8FB3-76453B93C11F}" type="slidenum">
              <a:rPr lang="en-US" smtClean="0"/>
              <a:pPr/>
              <a:t>38</a:t>
            </a:fld>
            <a:endParaRPr lang="en-US"/>
          </a:p>
        </p:txBody>
      </p:sp>
      <p:grpSp>
        <p:nvGrpSpPr>
          <p:cNvPr id="8" name="Group 7">
            <a:extLst>
              <a:ext uri="{FF2B5EF4-FFF2-40B4-BE49-F238E27FC236}">
                <a16:creationId xmlns:a16="http://schemas.microsoft.com/office/drawing/2014/main" id="{66477599-4F9A-409B-94A7-418E2A237D21}"/>
              </a:ext>
            </a:extLst>
          </p:cNvPr>
          <p:cNvGrpSpPr/>
          <p:nvPr/>
        </p:nvGrpSpPr>
        <p:grpSpPr>
          <a:xfrm>
            <a:off x="4662748" y="4269375"/>
            <a:ext cx="2866503" cy="2120657"/>
            <a:chOff x="7867303" y="223532"/>
            <a:chExt cx="3943695" cy="2761488"/>
          </a:xfrm>
        </p:grpSpPr>
        <p:pic>
          <p:nvPicPr>
            <p:cNvPr id="9" name="Picture 8">
              <a:extLst>
                <a:ext uri="{FF2B5EF4-FFF2-40B4-BE49-F238E27FC236}">
                  <a16:creationId xmlns:a16="http://schemas.microsoft.com/office/drawing/2014/main" id="{B89E1E68-EC97-4964-9D44-DF36E2C605BC}"/>
                </a:ext>
              </a:extLst>
            </p:cNvPr>
            <p:cNvPicPr>
              <a:picLocks noChangeAspect="1"/>
            </p:cNvPicPr>
            <p:nvPr/>
          </p:nvPicPr>
          <p:blipFill>
            <a:blip r:embed="rId2"/>
            <a:stretch>
              <a:fillRect/>
            </a:stretch>
          </p:blipFill>
          <p:spPr>
            <a:xfrm>
              <a:off x="7867303" y="223532"/>
              <a:ext cx="2852517" cy="1961884"/>
            </a:xfrm>
            <a:prstGeom prst="rect">
              <a:avLst/>
            </a:prstGeom>
            <a:ln>
              <a:solidFill>
                <a:schemeClr val="tx1"/>
              </a:solidFill>
            </a:ln>
          </p:spPr>
        </p:pic>
        <p:pic>
          <p:nvPicPr>
            <p:cNvPr id="10" name="Picture 9">
              <a:extLst>
                <a:ext uri="{FF2B5EF4-FFF2-40B4-BE49-F238E27FC236}">
                  <a16:creationId xmlns:a16="http://schemas.microsoft.com/office/drawing/2014/main" id="{3C89826C-F1CF-4111-83D3-6510E80B2A89}"/>
                </a:ext>
              </a:extLst>
            </p:cNvPr>
            <p:cNvPicPr>
              <a:picLocks noChangeAspect="1"/>
            </p:cNvPicPr>
            <p:nvPr/>
          </p:nvPicPr>
          <p:blipFill>
            <a:blip r:embed="rId2"/>
            <a:stretch>
              <a:fillRect/>
            </a:stretch>
          </p:blipFill>
          <p:spPr>
            <a:xfrm>
              <a:off x="8231029" y="452096"/>
              <a:ext cx="2852517" cy="1961884"/>
            </a:xfrm>
            <a:prstGeom prst="rect">
              <a:avLst/>
            </a:prstGeom>
            <a:ln>
              <a:solidFill>
                <a:schemeClr val="tx1"/>
              </a:solidFill>
            </a:ln>
          </p:spPr>
        </p:pic>
        <p:pic>
          <p:nvPicPr>
            <p:cNvPr id="11" name="Picture 10">
              <a:extLst>
                <a:ext uri="{FF2B5EF4-FFF2-40B4-BE49-F238E27FC236}">
                  <a16:creationId xmlns:a16="http://schemas.microsoft.com/office/drawing/2014/main" id="{6B48D1A7-4011-45AB-90FF-05CC9C869CCC}"/>
                </a:ext>
              </a:extLst>
            </p:cNvPr>
            <p:cNvPicPr>
              <a:picLocks noChangeAspect="1"/>
            </p:cNvPicPr>
            <p:nvPr/>
          </p:nvPicPr>
          <p:blipFill>
            <a:blip r:embed="rId2"/>
            <a:stretch>
              <a:fillRect/>
            </a:stretch>
          </p:blipFill>
          <p:spPr>
            <a:xfrm>
              <a:off x="8594755" y="737616"/>
              <a:ext cx="2852517" cy="1961884"/>
            </a:xfrm>
            <a:prstGeom prst="rect">
              <a:avLst/>
            </a:prstGeom>
            <a:ln>
              <a:solidFill>
                <a:schemeClr val="tx1"/>
              </a:solidFill>
            </a:ln>
          </p:spPr>
        </p:pic>
        <p:pic>
          <p:nvPicPr>
            <p:cNvPr id="12" name="Picture 11">
              <a:extLst>
                <a:ext uri="{FF2B5EF4-FFF2-40B4-BE49-F238E27FC236}">
                  <a16:creationId xmlns:a16="http://schemas.microsoft.com/office/drawing/2014/main" id="{8A18B8BB-CD46-4A82-A09C-8E1BE0BC5186}"/>
                </a:ext>
              </a:extLst>
            </p:cNvPr>
            <p:cNvPicPr>
              <a:picLocks noChangeAspect="1"/>
            </p:cNvPicPr>
            <p:nvPr/>
          </p:nvPicPr>
          <p:blipFill>
            <a:blip r:embed="rId2"/>
            <a:stretch>
              <a:fillRect/>
            </a:stretch>
          </p:blipFill>
          <p:spPr>
            <a:xfrm>
              <a:off x="8958481" y="1023136"/>
              <a:ext cx="2852517" cy="1961884"/>
            </a:xfrm>
            <a:prstGeom prst="rect">
              <a:avLst/>
            </a:prstGeom>
            <a:ln>
              <a:solidFill>
                <a:schemeClr val="tx1"/>
              </a:solidFill>
            </a:ln>
          </p:spPr>
        </p:pic>
      </p:grpSp>
      <p:sp>
        <p:nvSpPr>
          <p:cNvPr id="13" name="Arrow: Right 12">
            <a:extLst>
              <a:ext uri="{FF2B5EF4-FFF2-40B4-BE49-F238E27FC236}">
                <a16:creationId xmlns:a16="http://schemas.microsoft.com/office/drawing/2014/main" id="{53E98338-708D-4821-A0A3-28C73FFE769A}"/>
              </a:ext>
            </a:extLst>
          </p:cNvPr>
          <p:cNvSpPr/>
          <p:nvPr/>
        </p:nvSpPr>
        <p:spPr>
          <a:xfrm>
            <a:off x="7771366" y="5022679"/>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26" name="Picture 2" descr="See the source image">
            <a:extLst>
              <a:ext uri="{FF2B5EF4-FFF2-40B4-BE49-F238E27FC236}">
                <a16:creationId xmlns:a16="http://schemas.microsoft.com/office/drawing/2014/main" id="{B71A3F24-B545-4EB8-B2CC-84ED343E6B8C}"/>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0520370" y="174567"/>
            <a:ext cx="1318091" cy="1976450"/>
          </a:xfrm>
          <a:prstGeom prst="rect">
            <a:avLst/>
          </a:prstGeom>
          <a:noFill/>
          <a:extLst>
            <a:ext uri="{909E8E84-426E-40DD-AFC4-6F175D3DCCD1}">
              <a14:hiddenFill xmlns:a14="http://schemas.microsoft.com/office/drawing/2010/main">
                <a:solidFill>
                  <a:srgbClr val="FFFFFF"/>
                </a:solidFill>
              </a14:hiddenFill>
            </a:ext>
          </a:extLst>
        </p:spPr>
      </p:pic>
      <p:cxnSp>
        <p:nvCxnSpPr>
          <p:cNvPr id="15" name="Straight Connector 14">
            <a:extLst>
              <a:ext uri="{FF2B5EF4-FFF2-40B4-BE49-F238E27FC236}">
                <a16:creationId xmlns:a16="http://schemas.microsoft.com/office/drawing/2014/main" id="{C48085CB-A77A-4FF9-B60A-842368563A93}"/>
              </a:ext>
            </a:extLst>
          </p:cNvPr>
          <p:cNvCxnSpPr>
            <a:cxnSpLocks/>
          </p:cNvCxnSpPr>
          <p:nvPr/>
        </p:nvCxnSpPr>
        <p:spPr>
          <a:xfrm>
            <a:off x="10302240" y="4883423"/>
            <a:ext cx="0" cy="1212577"/>
          </a:xfrm>
          <a:prstGeom prst="line">
            <a:avLst/>
          </a:prstGeom>
          <a:ln w="76200"/>
        </p:spPr>
        <p:style>
          <a:lnRef idx="1">
            <a:schemeClr val="accent1"/>
          </a:lnRef>
          <a:fillRef idx="0">
            <a:schemeClr val="accent1"/>
          </a:fillRef>
          <a:effectRef idx="0">
            <a:schemeClr val="accent1"/>
          </a:effectRef>
          <a:fontRef idx="minor">
            <a:schemeClr val="tx1"/>
          </a:fontRef>
        </p:style>
      </p:cxnSp>
      <p:cxnSp>
        <p:nvCxnSpPr>
          <p:cNvPr id="17" name="Straight Connector 16">
            <a:extLst>
              <a:ext uri="{FF2B5EF4-FFF2-40B4-BE49-F238E27FC236}">
                <a16:creationId xmlns:a16="http://schemas.microsoft.com/office/drawing/2014/main" id="{6997BCD8-7AB2-4108-87A6-A7B620689CB7}"/>
              </a:ext>
            </a:extLst>
          </p:cNvPr>
          <p:cNvCxnSpPr/>
          <p:nvPr/>
        </p:nvCxnSpPr>
        <p:spPr>
          <a:xfrm flipV="1">
            <a:off x="9771017" y="5022679"/>
            <a:ext cx="1066316" cy="484632"/>
          </a:xfrm>
          <a:prstGeom prst="line">
            <a:avLst/>
          </a:prstGeom>
          <a:ln w="76200"/>
        </p:spPr>
        <p:style>
          <a:lnRef idx="1">
            <a:schemeClr val="accent1"/>
          </a:lnRef>
          <a:fillRef idx="0">
            <a:schemeClr val="accent1"/>
          </a:fillRef>
          <a:effectRef idx="0">
            <a:schemeClr val="accent1"/>
          </a:effectRef>
          <a:fontRef idx="minor">
            <a:schemeClr val="tx1"/>
          </a:fontRef>
        </p:style>
      </p:cxnSp>
      <p:cxnSp>
        <p:nvCxnSpPr>
          <p:cNvPr id="22" name="Straight Connector 21">
            <a:extLst>
              <a:ext uri="{FF2B5EF4-FFF2-40B4-BE49-F238E27FC236}">
                <a16:creationId xmlns:a16="http://schemas.microsoft.com/office/drawing/2014/main" id="{BD1CB092-44A8-4F3A-B703-ED43CED0B428}"/>
              </a:ext>
            </a:extLst>
          </p:cNvPr>
          <p:cNvCxnSpPr>
            <a:cxnSpLocks/>
          </p:cNvCxnSpPr>
          <p:nvPr/>
        </p:nvCxnSpPr>
        <p:spPr>
          <a:xfrm flipV="1">
            <a:off x="9936480" y="4883423"/>
            <a:ext cx="702637" cy="785232"/>
          </a:xfrm>
          <a:prstGeom prst="line">
            <a:avLst/>
          </a:prstGeom>
          <a:ln w="76200"/>
        </p:spPr>
        <p:style>
          <a:lnRef idx="1">
            <a:schemeClr val="accent1"/>
          </a:lnRef>
          <a:fillRef idx="0">
            <a:schemeClr val="accent1"/>
          </a:fillRef>
          <a:effectRef idx="0">
            <a:schemeClr val="accent1"/>
          </a:effectRef>
          <a:fontRef idx="minor">
            <a:schemeClr val="tx1"/>
          </a:fontRef>
        </p:style>
      </p:cxnSp>
      <p:sp>
        <p:nvSpPr>
          <p:cNvPr id="25" name="Freeform: Shape 24">
            <a:extLst>
              <a:ext uri="{FF2B5EF4-FFF2-40B4-BE49-F238E27FC236}">
                <a16:creationId xmlns:a16="http://schemas.microsoft.com/office/drawing/2014/main" id="{8FBCDA02-AAA7-4938-9348-DE7792818AED}"/>
              </a:ext>
            </a:extLst>
          </p:cNvPr>
          <p:cNvSpPr/>
          <p:nvPr/>
        </p:nvSpPr>
        <p:spPr>
          <a:xfrm>
            <a:off x="10728960" y="4781006"/>
            <a:ext cx="226423" cy="235131"/>
          </a:xfrm>
          <a:custGeom>
            <a:avLst/>
            <a:gdLst>
              <a:gd name="connsiteX0" fmla="*/ 226423 w 226423"/>
              <a:gd name="connsiteY0" fmla="*/ 235131 h 235131"/>
              <a:gd name="connsiteX1" fmla="*/ 148046 w 226423"/>
              <a:gd name="connsiteY1" fmla="*/ 78377 h 235131"/>
              <a:gd name="connsiteX2" fmla="*/ 0 w 226423"/>
              <a:gd name="connsiteY2" fmla="*/ 0 h 235131"/>
            </a:gdLst>
            <a:ahLst/>
            <a:cxnLst>
              <a:cxn ang="0">
                <a:pos x="connsiteX0" y="connsiteY0"/>
              </a:cxn>
              <a:cxn ang="0">
                <a:pos x="connsiteX1" y="connsiteY1"/>
              </a:cxn>
              <a:cxn ang="0">
                <a:pos x="connsiteX2" y="connsiteY2"/>
              </a:cxn>
            </a:cxnLst>
            <a:rect l="l" t="t" r="r" b="b"/>
            <a:pathLst>
              <a:path w="226423" h="235131">
                <a:moveTo>
                  <a:pt x="226423" y="235131"/>
                </a:moveTo>
                <a:cubicBezTo>
                  <a:pt x="206103" y="176348"/>
                  <a:pt x="185783" y="117565"/>
                  <a:pt x="148046" y="78377"/>
                </a:cubicBezTo>
                <a:cubicBezTo>
                  <a:pt x="110309" y="39188"/>
                  <a:pt x="55154" y="19594"/>
                  <a:pt x="0" y="0"/>
                </a:cubicBezTo>
              </a:path>
            </a:pathLst>
          </a:custGeom>
          <a:noFill/>
          <a:ln>
            <a:solidFill>
              <a:schemeClr val="tx1"/>
            </a:solidFill>
            <a:headEnd type="triangle" w="med" len="med"/>
            <a:tailEnd type="non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n w="28575">
                <a:solidFill>
                  <a:sysClr val="windowText" lastClr="000000"/>
                </a:solidFill>
              </a:ln>
            </a:endParaRPr>
          </a:p>
        </p:txBody>
      </p:sp>
      <p:sp>
        <p:nvSpPr>
          <p:cNvPr id="27" name="Freeform: Shape 26">
            <a:extLst>
              <a:ext uri="{FF2B5EF4-FFF2-40B4-BE49-F238E27FC236}">
                <a16:creationId xmlns:a16="http://schemas.microsoft.com/office/drawing/2014/main" id="{EAD16A0E-728C-49ED-B054-DBDBC5D6F48E}"/>
              </a:ext>
            </a:extLst>
          </p:cNvPr>
          <p:cNvSpPr/>
          <p:nvPr/>
        </p:nvSpPr>
        <p:spPr>
          <a:xfrm rot="10800000">
            <a:off x="9678407" y="5538972"/>
            <a:ext cx="226423" cy="235131"/>
          </a:xfrm>
          <a:custGeom>
            <a:avLst/>
            <a:gdLst>
              <a:gd name="connsiteX0" fmla="*/ 226423 w 226423"/>
              <a:gd name="connsiteY0" fmla="*/ 235131 h 235131"/>
              <a:gd name="connsiteX1" fmla="*/ 148046 w 226423"/>
              <a:gd name="connsiteY1" fmla="*/ 78377 h 235131"/>
              <a:gd name="connsiteX2" fmla="*/ 0 w 226423"/>
              <a:gd name="connsiteY2" fmla="*/ 0 h 235131"/>
            </a:gdLst>
            <a:ahLst/>
            <a:cxnLst>
              <a:cxn ang="0">
                <a:pos x="connsiteX0" y="connsiteY0"/>
              </a:cxn>
              <a:cxn ang="0">
                <a:pos x="connsiteX1" y="connsiteY1"/>
              </a:cxn>
              <a:cxn ang="0">
                <a:pos x="connsiteX2" y="connsiteY2"/>
              </a:cxn>
            </a:cxnLst>
            <a:rect l="l" t="t" r="r" b="b"/>
            <a:pathLst>
              <a:path w="226423" h="235131">
                <a:moveTo>
                  <a:pt x="226423" y="235131"/>
                </a:moveTo>
                <a:cubicBezTo>
                  <a:pt x="206103" y="176348"/>
                  <a:pt x="185783" y="117565"/>
                  <a:pt x="148046" y="78377"/>
                </a:cubicBezTo>
                <a:cubicBezTo>
                  <a:pt x="110309" y="39188"/>
                  <a:pt x="55154" y="19594"/>
                  <a:pt x="0" y="0"/>
                </a:cubicBezTo>
              </a:path>
            </a:pathLst>
          </a:custGeom>
          <a:noFill/>
          <a:ln>
            <a:solidFill>
              <a:schemeClr val="tx1"/>
            </a:solidFill>
            <a:headEnd type="triangle" w="med" len="med"/>
            <a:tailEnd type="non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n w="28575">
                <a:solidFill>
                  <a:sysClr val="windowText" lastClr="000000"/>
                </a:solidFill>
              </a:ln>
            </a:endParaRPr>
          </a:p>
        </p:txBody>
      </p:sp>
      <p:cxnSp>
        <p:nvCxnSpPr>
          <p:cNvPr id="29" name="Straight Connector 28">
            <a:extLst>
              <a:ext uri="{FF2B5EF4-FFF2-40B4-BE49-F238E27FC236}">
                <a16:creationId xmlns:a16="http://schemas.microsoft.com/office/drawing/2014/main" id="{5AF38A7B-05C0-45F5-86A0-47F60475F774}"/>
              </a:ext>
            </a:extLst>
          </p:cNvPr>
          <p:cNvCxnSpPr>
            <a:cxnSpLocks/>
          </p:cNvCxnSpPr>
          <p:nvPr/>
        </p:nvCxnSpPr>
        <p:spPr>
          <a:xfrm>
            <a:off x="6576585" y="5239858"/>
            <a:ext cx="0" cy="1212577"/>
          </a:xfrm>
          <a:prstGeom prst="line">
            <a:avLst/>
          </a:prstGeom>
          <a:ln w="76200"/>
        </p:spPr>
        <p:style>
          <a:lnRef idx="1">
            <a:schemeClr val="accent1"/>
          </a:lnRef>
          <a:fillRef idx="0">
            <a:schemeClr val="accent1"/>
          </a:fillRef>
          <a:effectRef idx="0">
            <a:schemeClr val="accent1"/>
          </a:effectRef>
          <a:fontRef idx="minor">
            <a:schemeClr val="tx1"/>
          </a:fontRef>
        </p:style>
      </p:cxnSp>
      <p:cxnSp>
        <p:nvCxnSpPr>
          <p:cNvPr id="30" name="Straight Connector 29">
            <a:extLst>
              <a:ext uri="{FF2B5EF4-FFF2-40B4-BE49-F238E27FC236}">
                <a16:creationId xmlns:a16="http://schemas.microsoft.com/office/drawing/2014/main" id="{25A9524D-4B3A-485A-8C6D-7DD34546D2EA}"/>
              </a:ext>
            </a:extLst>
          </p:cNvPr>
          <p:cNvCxnSpPr>
            <a:cxnSpLocks/>
          </p:cNvCxnSpPr>
          <p:nvPr/>
        </p:nvCxnSpPr>
        <p:spPr>
          <a:xfrm flipV="1">
            <a:off x="6200503" y="5269884"/>
            <a:ext cx="709789" cy="681623"/>
          </a:xfrm>
          <a:prstGeom prst="line">
            <a:avLst/>
          </a:prstGeom>
          <a:ln w="7620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22402216"/>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9"/>
                                        </p:tgtEl>
                                        <p:attrNameLst>
                                          <p:attrName>style.visibility</p:attrName>
                                        </p:attrNameLst>
                                      </p:cBhvr>
                                      <p:to>
                                        <p:strVal val="visible"/>
                                      </p:to>
                                    </p:set>
                                    <p:animEffect transition="in" filter="randombar(horizontal)">
                                      <p:cBhvr>
                                        <p:cTn id="7" dur="500"/>
                                        <p:tgtEl>
                                          <p:spTgt spid="29"/>
                                        </p:tgtEl>
                                      </p:cBhvr>
                                    </p:animEffect>
                                  </p:childTnLst>
                                </p:cTn>
                              </p:par>
                              <p:par>
                                <p:cTn id="8" presetID="14" presetClass="entr" presetSubtype="10" fill="hold" nodeType="withEffect">
                                  <p:stCondLst>
                                    <p:cond delay="0"/>
                                  </p:stCondLst>
                                  <p:childTnLst>
                                    <p:set>
                                      <p:cBhvr>
                                        <p:cTn id="9" dur="1" fill="hold">
                                          <p:stCondLst>
                                            <p:cond delay="0"/>
                                          </p:stCondLst>
                                        </p:cTn>
                                        <p:tgtEl>
                                          <p:spTgt spid="30"/>
                                        </p:tgtEl>
                                        <p:attrNameLst>
                                          <p:attrName>style.visibility</p:attrName>
                                        </p:attrNameLst>
                                      </p:cBhvr>
                                      <p:to>
                                        <p:strVal val="visible"/>
                                      </p:to>
                                    </p:set>
                                    <p:animEffect transition="in" filter="randombar(horizontal)">
                                      <p:cBhvr>
                                        <p:cTn id="10" dur="500"/>
                                        <p:tgtEl>
                                          <p:spTgt spid="30"/>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3"/>
                                        </p:tgtEl>
                                        <p:attrNameLst>
                                          <p:attrName>style.visibility</p:attrName>
                                        </p:attrNameLst>
                                      </p:cBhvr>
                                      <p:to>
                                        <p:strVal val="visible"/>
                                      </p:to>
                                    </p:set>
                                    <p:animEffect transition="in" filter="randombar(horizontal)">
                                      <p:cBhvr>
                                        <p:cTn id="15" dur="500"/>
                                        <p:tgtEl>
                                          <p:spTgt spid="13"/>
                                        </p:tgtEl>
                                      </p:cBhvr>
                                    </p:animEffect>
                                  </p:childTnLst>
                                </p:cTn>
                              </p:par>
                            </p:childTnLst>
                          </p:cTn>
                        </p:par>
                      </p:childTnLst>
                    </p:cTn>
                  </p:par>
                  <p:par>
                    <p:cTn id="16" fill="hold">
                      <p:stCondLst>
                        <p:cond delay="indefinite"/>
                      </p:stCondLst>
                      <p:childTnLst>
                        <p:par>
                          <p:cTn id="17" fill="hold">
                            <p:stCondLst>
                              <p:cond delay="0"/>
                            </p:stCondLst>
                            <p:childTnLst>
                              <p:par>
                                <p:cTn id="18" presetID="14" presetClass="entr" presetSubtype="10" fill="hold" nodeType="clickEffect">
                                  <p:stCondLst>
                                    <p:cond delay="0"/>
                                  </p:stCondLst>
                                  <p:childTnLst>
                                    <p:set>
                                      <p:cBhvr>
                                        <p:cTn id="19" dur="1" fill="hold">
                                          <p:stCondLst>
                                            <p:cond delay="0"/>
                                          </p:stCondLst>
                                        </p:cTn>
                                        <p:tgtEl>
                                          <p:spTgt spid="15"/>
                                        </p:tgtEl>
                                        <p:attrNameLst>
                                          <p:attrName>style.visibility</p:attrName>
                                        </p:attrNameLst>
                                      </p:cBhvr>
                                      <p:to>
                                        <p:strVal val="visible"/>
                                      </p:to>
                                    </p:set>
                                    <p:animEffect transition="in" filter="randombar(horizontal)">
                                      <p:cBhvr>
                                        <p:cTn id="20" dur="500"/>
                                        <p:tgtEl>
                                          <p:spTgt spid="15"/>
                                        </p:tgtEl>
                                      </p:cBhvr>
                                    </p:animEffect>
                                  </p:childTnLst>
                                </p:cTn>
                              </p:par>
                              <p:par>
                                <p:cTn id="21" presetID="14" presetClass="entr" presetSubtype="10" fill="hold" nodeType="withEffect">
                                  <p:stCondLst>
                                    <p:cond delay="0"/>
                                  </p:stCondLst>
                                  <p:childTnLst>
                                    <p:set>
                                      <p:cBhvr>
                                        <p:cTn id="22" dur="1" fill="hold">
                                          <p:stCondLst>
                                            <p:cond delay="0"/>
                                          </p:stCondLst>
                                        </p:cTn>
                                        <p:tgtEl>
                                          <p:spTgt spid="22"/>
                                        </p:tgtEl>
                                        <p:attrNameLst>
                                          <p:attrName>style.visibility</p:attrName>
                                        </p:attrNameLst>
                                      </p:cBhvr>
                                      <p:to>
                                        <p:strVal val="visible"/>
                                      </p:to>
                                    </p:set>
                                    <p:animEffect transition="in" filter="randombar(horizontal)">
                                      <p:cBhvr>
                                        <p:cTn id="23" dur="500"/>
                                        <p:tgtEl>
                                          <p:spTgt spid="22"/>
                                        </p:tgtEl>
                                      </p:cBhvr>
                                    </p:animEffect>
                                  </p:childTnLst>
                                </p:cTn>
                              </p:par>
                              <p:par>
                                <p:cTn id="24" presetID="14" presetClass="entr" presetSubtype="10" fill="hold" nodeType="withEffect">
                                  <p:stCondLst>
                                    <p:cond delay="0"/>
                                  </p:stCondLst>
                                  <p:childTnLst>
                                    <p:set>
                                      <p:cBhvr>
                                        <p:cTn id="25" dur="1" fill="hold">
                                          <p:stCondLst>
                                            <p:cond delay="0"/>
                                          </p:stCondLst>
                                        </p:cTn>
                                        <p:tgtEl>
                                          <p:spTgt spid="17"/>
                                        </p:tgtEl>
                                        <p:attrNameLst>
                                          <p:attrName>style.visibility</p:attrName>
                                        </p:attrNameLst>
                                      </p:cBhvr>
                                      <p:to>
                                        <p:strVal val="visible"/>
                                      </p:to>
                                    </p:set>
                                    <p:animEffect transition="in" filter="randombar(horizontal)">
                                      <p:cBhvr>
                                        <p:cTn id="26" dur="500"/>
                                        <p:tgtEl>
                                          <p:spTgt spid="17"/>
                                        </p:tgtEl>
                                      </p:cBhvr>
                                    </p:animEffect>
                                  </p:childTnLst>
                                </p:cTn>
                              </p:par>
                              <p:par>
                                <p:cTn id="27" presetID="14" presetClass="entr" presetSubtype="10" fill="hold" grpId="0" nodeType="withEffect">
                                  <p:stCondLst>
                                    <p:cond delay="0"/>
                                  </p:stCondLst>
                                  <p:childTnLst>
                                    <p:set>
                                      <p:cBhvr>
                                        <p:cTn id="28" dur="1" fill="hold">
                                          <p:stCondLst>
                                            <p:cond delay="0"/>
                                          </p:stCondLst>
                                        </p:cTn>
                                        <p:tgtEl>
                                          <p:spTgt spid="25"/>
                                        </p:tgtEl>
                                        <p:attrNameLst>
                                          <p:attrName>style.visibility</p:attrName>
                                        </p:attrNameLst>
                                      </p:cBhvr>
                                      <p:to>
                                        <p:strVal val="visible"/>
                                      </p:to>
                                    </p:set>
                                    <p:animEffect transition="in" filter="randombar(horizontal)">
                                      <p:cBhvr>
                                        <p:cTn id="29" dur="500"/>
                                        <p:tgtEl>
                                          <p:spTgt spid="25"/>
                                        </p:tgtEl>
                                      </p:cBhvr>
                                    </p:animEffect>
                                  </p:childTnLst>
                                </p:cTn>
                              </p:par>
                              <p:par>
                                <p:cTn id="30" presetID="14" presetClass="entr" presetSubtype="10" fill="hold" grpId="0" nodeType="withEffect">
                                  <p:stCondLst>
                                    <p:cond delay="0"/>
                                  </p:stCondLst>
                                  <p:childTnLst>
                                    <p:set>
                                      <p:cBhvr>
                                        <p:cTn id="31" dur="1" fill="hold">
                                          <p:stCondLst>
                                            <p:cond delay="0"/>
                                          </p:stCondLst>
                                        </p:cTn>
                                        <p:tgtEl>
                                          <p:spTgt spid="27"/>
                                        </p:tgtEl>
                                        <p:attrNameLst>
                                          <p:attrName>style.visibility</p:attrName>
                                        </p:attrNameLst>
                                      </p:cBhvr>
                                      <p:to>
                                        <p:strVal val="visible"/>
                                      </p:to>
                                    </p:set>
                                    <p:animEffect transition="in" filter="randombar(horizontal)">
                                      <p:cBhvr>
                                        <p:cTn id="32"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P spid="25" grpId="0" animBg="1"/>
      <p:bldP spid="27" grpId="0" animBg="1"/>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“Machine learning” a spin</a:t>
            </a:r>
          </a:p>
        </p:txBody>
      </p:sp>
      <p:sp>
        <p:nvSpPr>
          <p:cNvPr id="3" name="Content Placeholder 2"/>
          <p:cNvSpPr>
            <a:spLocks noGrp="1"/>
          </p:cNvSpPr>
          <p:nvPr>
            <p:ph idx="1"/>
          </p:nvPr>
        </p:nvSpPr>
        <p:spPr/>
        <p:txBody>
          <a:bodyPr>
            <a:normAutofit lnSpcReduction="10000"/>
          </a:bodyPr>
          <a:lstStyle/>
          <a:p>
            <a:r>
              <a:rPr lang="en-US" dirty="0"/>
              <a:t>In this model, we can think of a trajectory as the “motion trace” of some key points such as the skater’s hands, arms, face, etc.</a:t>
            </a:r>
          </a:p>
          <a:p>
            <a:endParaRPr lang="en-US" dirty="0"/>
          </a:p>
          <a:p>
            <a:r>
              <a:rPr lang="en-US" dirty="0"/>
              <a:t>Each traces out a path in time and space.</a:t>
            </a:r>
          </a:p>
          <a:p>
            <a:endParaRPr lang="en-US" dirty="0"/>
          </a:p>
          <a:p>
            <a:r>
              <a:rPr lang="en-US" dirty="0"/>
              <a:t>In effect, our system is learning a collection of high dimensional splines that fit the observed data, and can be used to predict future movement</a:t>
            </a:r>
          </a:p>
        </p:txBody>
      </p:sp>
      <p:sp>
        <p:nvSpPr>
          <p:cNvPr id="4" name="Footer Placeholder 3"/>
          <p:cNvSpPr>
            <a:spLocks noGrp="1"/>
          </p:cNvSpPr>
          <p:nvPr>
            <p:ph type="ftr" sz="quarter" idx="11"/>
          </p:nvPr>
        </p:nvSpPr>
        <p:spPr/>
        <p:txBody>
          <a:bodyPr/>
          <a:lstStyle/>
          <a:p>
            <a:r>
              <a:rPr lang="en-US"/>
              <a:t>Cornell University CS5412 Spring 2021                                                                        </a:t>
            </a:r>
          </a:p>
        </p:txBody>
      </p:sp>
      <p:sp>
        <p:nvSpPr>
          <p:cNvPr id="5" name="Slide Number Placeholder 4"/>
          <p:cNvSpPr>
            <a:spLocks noGrp="1"/>
          </p:cNvSpPr>
          <p:nvPr>
            <p:ph type="sldNum" sz="quarter" idx="12"/>
          </p:nvPr>
        </p:nvSpPr>
        <p:spPr/>
        <p:txBody>
          <a:bodyPr/>
          <a:lstStyle/>
          <a:p>
            <a:fld id="{26165642-2DC6-4995-8FB3-76453B93C11F}" type="slidenum">
              <a:rPr lang="en-US" smtClean="0"/>
              <a:pPr/>
              <a:t>39</a:t>
            </a:fld>
            <a:endParaRPr lang="en-US"/>
          </a:p>
        </p:txBody>
      </p:sp>
      <p:pic>
        <p:nvPicPr>
          <p:cNvPr id="6" name="Picture 2" descr="See the source image">
            <a:extLst>
              <a:ext uri="{FF2B5EF4-FFF2-40B4-BE49-F238E27FC236}">
                <a16:creationId xmlns:a16="http://schemas.microsoft.com/office/drawing/2014/main" id="{B71A3F24-B545-4EB8-B2CC-84ED343E6B8C}"/>
              </a:ext>
            </a:extLst>
          </p:cNvP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520370" y="174567"/>
            <a:ext cx="1318091" cy="1976450"/>
          </a:xfrm>
          <a:prstGeom prst="rect">
            <a:avLst/>
          </a:prstGeom>
          <a:noFill/>
          <a:extLst>
            <a:ext uri="{909E8E84-426E-40DD-AFC4-6F175D3DCCD1}">
              <a14:hiddenFill xmlns:a14="http://schemas.microsoft.com/office/drawing/2010/main">
                <a:solidFill>
                  <a:srgbClr val="FFFFFF"/>
                </a:solidFill>
              </a14:hiddenFill>
            </a:ext>
          </a:extLst>
        </p:spPr>
      </p:pic>
      <p:sp>
        <p:nvSpPr>
          <p:cNvPr id="7" name="Oval 6"/>
          <p:cNvSpPr/>
          <p:nvPr/>
        </p:nvSpPr>
        <p:spPr>
          <a:xfrm>
            <a:off x="10746798" y="585216"/>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11261326" y="266836"/>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11360928" y="819097"/>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11659694" y="1072587"/>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11188904" y="1552426"/>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10899198" y="909631"/>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11161745" y="737616"/>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11315657" y="1009217"/>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p:cNvSpPr/>
          <p:nvPr/>
        </p:nvSpPr>
        <p:spPr>
          <a:xfrm>
            <a:off x="11062155" y="1307985"/>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p:cNvSpPr/>
          <p:nvPr/>
        </p:nvSpPr>
        <p:spPr>
          <a:xfrm>
            <a:off x="11342813" y="484120"/>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10899198" y="619926"/>
            <a:ext cx="90535" cy="75411"/>
          </a:xfrm>
          <a:prstGeom prst="ellipse">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Arrow: Curved Right 17">
            <a:extLst>
              <a:ext uri="{FF2B5EF4-FFF2-40B4-BE49-F238E27FC236}">
                <a16:creationId xmlns:a16="http://schemas.microsoft.com/office/drawing/2014/main" id="{C69C6B3D-D26A-48C8-A8D7-9AE100A6A135}"/>
              </a:ext>
            </a:extLst>
          </p:cNvPr>
          <p:cNvSpPr/>
          <p:nvPr/>
        </p:nvSpPr>
        <p:spPr>
          <a:xfrm rot="21320677">
            <a:off x="10851975" y="256999"/>
            <a:ext cx="433019" cy="238137"/>
          </a:xfrm>
          <a:prstGeom prst="curvedRightArrow">
            <a:avLst/>
          </a:prstGeom>
          <a:solidFill>
            <a:srgbClr val="C0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Tree>
    <p:extLst>
      <p:ext uri="{BB962C8B-B14F-4D97-AF65-F5344CB8AC3E}">
        <p14:creationId xmlns:p14="http://schemas.microsoft.com/office/powerpoint/2010/main" val="3862883909"/>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randombar(horizontal)">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randombar(horizontal)">
                                      <p:cBhvr>
                                        <p:cTn id="12" dur="500"/>
                                        <p:tgtEl>
                                          <p:spTgt spid="7"/>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9"/>
                                        </p:tgtEl>
                                        <p:attrNameLst>
                                          <p:attrName>style.visibility</p:attrName>
                                        </p:attrNameLst>
                                      </p:cBhvr>
                                      <p:to>
                                        <p:strVal val="visible"/>
                                      </p:to>
                                    </p:set>
                                    <p:animEffect transition="in" filter="randombar(horizontal)">
                                      <p:cBhvr>
                                        <p:cTn id="15" dur="500"/>
                                        <p:tgtEl>
                                          <p:spTgt spid="9"/>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randombar(horizontal)">
                                      <p:cBhvr>
                                        <p:cTn id="18" dur="500"/>
                                        <p:tgtEl>
                                          <p:spTgt spid="10"/>
                                        </p:tgtEl>
                                      </p:cBhvr>
                                    </p:animEffect>
                                  </p:childTnLst>
                                </p:cTn>
                              </p:par>
                              <p:par>
                                <p:cTn id="19" presetID="14" presetClass="entr" presetSubtype="10"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randombar(horizontal)">
                                      <p:cBhvr>
                                        <p:cTn id="21" dur="500"/>
                                        <p:tgtEl>
                                          <p:spTgt spid="11"/>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12"/>
                                        </p:tgtEl>
                                        <p:attrNameLst>
                                          <p:attrName>style.visibility</p:attrName>
                                        </p:attrNameLst>
                                      </p:cBhvr>
                                      <p:to>
                                        <p:strVal val="visible"/>
                                      </p:to>
                                    </p:set>
                                    <p:animEffect transition="in" filter="randombar(horizontal)">
                                      <p:cBhvr>
                                        <p:cTn id="24" dur="500"/>
                                        <p:tgtEl>
                                          <p:spTgt spid="12"/>
                                        </p:tgtEl>
                                      </p:cBhvr>
                                    </p:animEffect>
                                  </p:childTnLst>
                                </p:cTn>
                              </p:par>
                              <p:par>
                                <p:cTn id="25" presetID="14" presetClass="entr" presetSubtype="10" fill="hold" grpId="0" nodeType="withEffect">
                                  <p:stCondLst>
                                    <p:cond delay="0"/>
                                  </p:stCondLst>
                                  <p:childTnLst>
                                    <p:set>
                                      <p:cBhvr>
                                        <p:cTn id="26" dur="1" fill="hold">
                                          <p:stCondLst>
                                            <p:cond delay="0"/>
                                          </p:stCondLst>
                                        </p:cTn>
                                        <p:tgtEl>
                                          <p:spTgt spid="13"/>
                                        </p:tgtEl>
                                        <p:attrNameLst>
                                          <p:attrName>style.visibility</p:attrName>
                                        </p:attrNameLst>
                                      </p:cBhvr>
                                      <p:to>
                                        <p:strVal val="visible"/>
                                      </p:to>
                                    </p:set>
                                    <p:animEffect transition="in" filter="randombar(horizontal)">
                                      <p:cBhvr>
                                        <p:cTn id="27" dur="500"/>
                                        <p:tgtEl>
                                          <p:spTgt spid="13"/>
                                        </p:tgtEl>
                                      </p:cBhvr>
                                    </p:animEffect>
                                  </p:childTnLst>
                                </p:cTn>
                              </p:par>
                              <p:par>
                                <p:cTn id="28" presetID="14" presetClass="entr" presetSubtype="10" fill="hold" grpId="0" nodeType="withEffect">
                                  <p:stCondLst>
                                    <p:cond delay="0"/>
                                  </p:stCondLst>
                                  <p:childTnLst>
                                    <p:set>
                                      <p:cBhvr>
                                        <p:cTn id="29" dur="1" fill="hold">
                                          <p:stCondLst>
                                            <p:cond delay="0"/>
                                          </p:stCondLst>
                                        </p:cTn>
                                        <p:tgtEl>
                                          <p:spTgt spid="14"/>
                                        </p:tgtEl>
                                        <p:attrNameLst>
                                          <p:attrName>style.visibility</p:attrName>
                                        </p:attrNameLst>
                                      </p:cBhvr>
                                      <p:to>
                                        <p:strVal val="visible"/>
                                      </p:to>
                                    </p:set>
                                    <p:animEffect transition="in" filter="randombar(horizontal)">
                                      <p:cBhvr>
                                        <p:cTn id="30" dur="500"/>
                                        <p:tgtEl>
                                          <p:spTgt spid="14"/>
                                        </p:tgtEl>
                                      </p:cBhvr>
                                    </p:animEffect>
                                  </p:childTnLst>
                                </p:cTn>
                              </p:par>
                              <p:par>
                                <p:cTn id="31" presetID="14" presetClass="entr" presetSubtype="10" fill="hold" grpId="0" nodeType="withEffect">
                                  <p:stCondLst>
                                    <p:cond delay="0"/>
                                  </p:stCondLst>
                                  <p:childTnLst>
                                    <p:set>
                                      <p:cBhvr>
                                        <p:cTn id="32" dur="1" fill="hold">
                                          <p:stCondLst>
                                            <p:cond delay="0"/>
                                          </p:stCondLst>
                                        </p:cTn>
                                        <p:tgtEl>
                                          <p:spTgt spid="15"/>
                                        </p:tgtEl>
                                        <p:attrNameLst>
                                          <p:attrName>style.visibility</p:attrName>
                                        </p:attrNameLst>
                                      </p:cBhvr>
                                      <p:to>
                                        <p:strVal val="visible"/>
                                      </p:to>
                                    </p:set>
                                    <p:animEffect transition="in" filter="randombar(horizontal)">
                                      <p:cBhvr>
                                        <p:cTn id="33" dur="500"/>
                                        <p:tgtEl>
                                          <p:spTgt spid="15"/>
                                        </p:tgtEl>
                                      </p:cBhvr>
                                    </p:animEffect>
                                  </p:childTnLst>
                                </p:cTn>
                              </p:par>
                              <p:par>
                                <p:cTn id="34" presetID="14" presetClass="entr" presetSubtype="10" fill="hold" grpId="0" nodeType="withEffect">
                                  <p:stCondLst>
                                    <p:cond delay="0"/>
                                  </p:stCondLst>
                                  <p:childTnLst>
                                    <p:set>
                                      <p:cBhvr>
                                        <p:cTn id="35" dur="1" fill="hold">
                                          <p:stCondLst>
                                            <p:cond delay="0"/>
                                          </p:stCondLst>
                                        </p:cTn>
                                        <p:tgtEl>
                                          <p:spTgt spid="16"/>
                                        </p:tgtEl>
                                        <p:attrNameLst>
                                          <p:attrName>style.visibility</p:attrName>
                                        </p:attrNameLst>
                                      </p:cBhvr>
                                      <p:to>
                                        <p:strVal val="visible"/>
                                      </p:to>
                                    </p:set>
                                    <p:animEffect transition="in" filter="randombar(horizontal)">
                                      <p:cBhvr>
                                        <p:cTn id="36" dur="500"/>
                                        <p:tgtEl>
                                          <p:spTgt spid="16"/>
                                        </p:tgtEl>
                                      </p:cBhvr>
                                    </p:animEffect>
                                  </p:childTnLst>
                                </p:cTn>
                              </p:par>
                              <p:par>
                                <p:cTn id="37" presetID="14" presetClass="entr" presetSubtype="10" fill="hold" grpId="0" nodeType="withEffect">
                                  <p:stCondLst>
                                    <p:cond delay="0"/>
                                  </p:stCondLst>
                                  <p:childTnLst>
                                    <p:set>
                                      <p:cBhvr>
                                        <p:cTn id="38" dur="1" fill="hold">
                                          <p:stCondLst>
                                            <p:cond delay="0"/>
                                          </p:stCondLst>
                                        </p:cTn>
                                        <p:tgtEl>
                                          <p:spTgt spid="17"/>
                                        </p:tgtEl>
                                        <p:attrNameLst>
                                          <p:attrName>style.visibility</p:attrName>
                                        </p:attrNameLst>
                                      </p:cBhvr>
                                      <p:to>
                                        <p:strVal val="visible"/>
                                      </p:to>
                                    </p:set>
                                    <p:animEffect transition="in" filter="randombar(horizontal)">
                                      <p:cBhvr>
                                        <p:cTn id="39" dur="500"/>
                                        <p:tgtEl>
                                          <p:spTgt spid="17"/>
                                        </p:tgtEl>
                                      </p:cBhvr>
                                    </p:animEffect>
                                  </p:childTnLst>
                                </p:cTn>
                              </p:par>
                            </p:childTnLst>
                          </p:cTn>
                        </p:par>
                      </p:childTnLst>
                    </p:cTn>
                  </p:par>
                  <p:par>
                    <p:cTn id="40" fill="hold">
                      <p:stCondLst>
                        <p:cond delay="indefinite"/>
                      </p:stCondLst>
                      <p:childTnLst>
                        <p:par>
                          <p:cTn id="41" fill="hold">
                            <p:stCondLst>
                              <p:cond delay="0"/>
                            </p:stCondLst>
                            <p:childTnLst>
                              <p:par>
                                <p:cTn id="42" presetID="14" presetClass="entr" presetSubtype="10" fill="hold" grpId="0" nodeType="clickEffect">
                                  <p:stCondLst>
                                    <p:cond delay="0"/>
                                  </p:stCondLst>
                                  <p:childTnLst>
                                    <p:set>
                                      <p:cBhvr>
                                        <p:cTn id="43" dur="1" fill="hold">
                                          <p:stCondLst>
                                            <p:cond delay="0"/>
                                          </p:stCondLst>
                                        </p:cTn>
                                        <p:tgtEl>
                                          <p:spTgt spid="18"/>
                                        </p:tgtEl>
                                        <p:attrNameLst>
                                          <p:attrName>style.visibility</p:attrName>
                                        </p:attrNameLst>
                                      </p:cBhvr>
                                      <p:to>
                                        <p:strVal val="visible"/>
                                      </p:to>
                                    </p:set>
                                    <p:animEffect transition="in" filter="randombar(horizontal)">
                                      <p:cBhvr>
                                        <p:cTn id="44"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0" grpId="0" animBg="1"/>
      <p:bldP spid="11" grpId="0" animBg="1"/>
      <p:bldP spid="12" grpId="0" animBg="1"/>
      <p:bldP spid="13" grpId="0" animBg="1"/>
      <p:bldP spid="14" grpId="0" animBg="1"/>
      <p:bldP spid="15" grpId="0" animBg="1"/>
      <p:bldP spid="16" grpId="0" animBg="1"/>
      <p:bldP spid="17" grpId="0" animBg="1"/>
      <p:bldP spid="18" grpId="0" animBg="1"/>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35680B1-4AF1-412B-B94B-8285AE094EB3}"/>
              </a:ext>
            </a:extLst>
          </p:cNvPr>
          <p:cNvSpPr>
            <a:spLocks noGrp="1"/>
          </p:cNvSpPr>
          <p:nvPr>
            <p:ph type="title"/>
          </p:nvPr>
        </p:nvSpPr>
        <p:spPr/>
        <p:txBody>
          <a:bodyPr/>
          <a:lstStyle/>
          <a:p>
            <a:r>
              <a:rPr lang="en-US" dirty="0"/>
              <a:t>Realistic “use cases?” for skating</a:t>
            </a:r>
          </a:p>
        </p:txBody>
      </p:sp>
      <p:sp>
        <p:nvSpPr>
          <p:cNvPr id="3" name="Content Placeholder 2">
            <a:extLst>
              <a:ext uri="{FF2B5EF4-FFF2-40B4-BE49-F238E27FC236}">
                <a16:creationId xmlns:a16="http://schemas.microsoft.com/office/drawing/2014/main" id="{6CFF8A48-089C-4A4D-A92F-6DF21D12338B}"/>
              </a:ext>
            </a:extLst>
          </p:cNvPr>
          <p:cNvSpPr>
            <a:spLocks noGrp="1"/>
          </p:cNvSpPr>
          <p:nvPr>
            <p:ph idx="1"/>
          </p:nvPr>
        </p:nvSpPr>
        <p:spPr/>
        <p:txBody>
          <a:bodyPr>
            <a:normAutofit lnSpcReduction="10000"/>
          </a:bodyPr>
          <a:lstStyle/>
          <a:p>
            <a:r>
              <a:rPr lang="en-US" dirty="0"/>
              <a:t>A skating judge might be interested in measured properties of the spin, like speed, number of spins, steadiness.</a:t>
            </a:r>
          </a:p>
          <a:p>
            <a:endParaRPr lang="en-US" dirty="0"/>
          </a:p>
          <a:p>
            <a:r>
              <a:rPr lang="en-US" dirty="0"/>
              <a:t>A coach might be trying to diagnose the root cause of a small wobble.</a:t>
            </a:r>
          </a:p>
          <a:p>
            <a:endParaRPr lang="en-US" dirty="0"/>
          </a:p>
          <a:p>
            <a:r>
              <a:rPr lang="en-US" dirty="0"/>
              <a:t>The skater may be wondering what would have happened if her left hand was just a tiny bit higher</a:t>
            </a:r>
          </a:p>
        </p:txBody>
      </p:sp>
      <p:sp>
        <p:nvSpPr>
          <p:cNvPr id="4" name="Footer Placeholder 3">
            <a:extLst>
              <a:ext uri="{FF2B5EF4-FFF2-40B4-BE49-F238E27FC236}">
                <a16:creationId xmlns:a16="http://schemas.microsoft.com/office/drawing/2014/main" id="{65402D00-30E5-416A-8208-88B9166C8D7E}"/>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BBE25375-CF35-475E-AAAC-1AAF12C430EF}"/>
              </a:ext>
            </a:extLst>
          </p:cNvPr>
          <p:cNvSpPr>
            <a:spLocks noGrp="1"/>
          </p:cNvSpPr>
          <p:nvPr>
            <p:ph type="sldNum" sz="quarter" idx="12"/>
          </p:nvPr>
        </p:nvSpPr>
        <p:spPr/>
        <p:txBody>
          <a:bodyPr/>
          <a:lstStyle/>
          <a:p>
            <a:fld id="{26165642-2DC6-4995-8FB3-76453B93C11F}" type="slidenum">
              <a:rPr lang="en-US" smtClean="0"/>
              <a:pPr/>
              <a:t>40</a:t>
            </a:fld>
            <a:endParaRPr lang="en-US"/>
          </a:p>
        </p:txBody>
      </p:sp>
    </p:spTree>
    <p:extLst>
      <p:ext uri="{BB962C8B-B14F-4D97-AF65-F5344CB8AC3E}">
        <p14:creationId xmlns:p14="http://schemas.microsoft.com/office/powerpoint/2010/main" val="2132487798"/>
      </p:ext>
    </p:extLst>
  </p:cSld>
  <p:clrMapOvr>
    <a:masterClrMapping/>
  </p:clrMapOvr>
  <p:transition advTm="600000"/>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9215459-0643-410D-BDD2-7E1E85BED600}"/>
              </a:ext>
            </a:extLst>
          </p:cNvPr>
          <p:cNvSpPr>
            <a:spLocks noGrp="1"/>
          </p:cNvSpPr>
          <p:nvPr>
            <p:ph type="title"/>
          </p:nvPr>
        </p:nvSpPr>
        <p:spPr/>
        <p:txBody>
          <a:bodyPr/>
          <a:lstStyle/>
          <a:p>
            <a:r>
              <a:rPr lang="en-US" dirty="0"/>
              <a:t>This is why we need a graph</a:t>
            </a:r>
            <a:br>
              <a:rPr lang="en-US" dirty="0"/>
            </a:br>
            <a:r>
              <a:rPr lang="en-US" dirty="0"/>
              <a:t>of AI’s – a D-AI</a:t>
            </a:r>
          </a:p>
        </p:txBody>
      </p:sp>
      <p:sp>
        <p:nvSpPr>
          <p:cNvPr id="3" name="Content Placeholder 2">
            <a:extLst>
              <a:ext uri="{FF2B5EF4-FFF2-40B4-BE49-F238E27FC236}">
                <a16:creationId xmlns:a16="http://schemas.microsoft.com/office/drawing/2014/main" id="{D149B809-C347-437D-9884-D20D93500DD8}"/>
              </a:ext>
            </a:extLst>
          </p:cNvPr>
          <p:cNvSpPr>
            <a:spLocks noGrp="1"/>
          </p:cNvSpPr>
          <p:nvPr>
            <p:ph idx="1"/>
          </p:nvPr>
        </p:nvSpPr>
        <p:spPr>
          <a:xfrm>
            <a:off x="1024128" y="2545334"/>
            <a:ext cx="10786872" cy="3764025"/>
          </a:xfrm>
        </p:spPr>
        <p:txBody>
          <a:bodyPr>
            <a:normAutofit lnSpcReduction="10000"/>
          </a:bodyPr>
          <a:lstStyle/>
          <a:p>
            <a:r>
              <a:rPr lang="en-US" dirty="0"/>
              <a:t>Each lambda in such a graph would “own” a distinct AI task, perhaps a substantial one.  The lambda might be just a few lines of code, but it could also be a big program, or could be invoking sophisticated ML logic that came from prebuilt libraries.</a:t>
            </a:r>
          </a:p>
          <a:p>
            <a:endParaRPr lang="en-US" dirty="0"/>
          </a:p>
          <a:p>
            <a:r>
              <a:rPr lang="en-US" dirty="0"/>
              <a:t>The entire solution would embody a kind of edge machine intelligence, whereas each individual </a:t>
            </a:r>
            <a:r>
              <a:rPr lang="en-US" dirty="0" err="1"/>
              <a:t>lamba</a:t>
            </a:r>
            <a:r>
              <a:rPr lang="en-US" dirty="0"/>
              <a:t> is a narrow specialist in just one aspect of the problem.</a:t>
            </a:r>
          </a:p>
        </p:txBody>
      </p:sp>
      <p:sp>
        <p:nvSpPr>
          <p:cNvPr id="4" name="Footer Placeholder 3">
            <a:extLst>
              <a:ext uri="{FF2B5EF4-FFF2-40B4-BE49-F238E27FC236}">
                <a16:creationId xmlns:a16="http://schemas.microsoft.com/office/drawing/2014/main" id="{1E2EF376-F9AB-4746-8D6C-E550345DFCFA}"/>
              </a:ext>
            </a:extLst>
          </p:cNvPr>
          <p:cNvSpPr>
            <a:spLocks noGrp="1"/>
          </p:cNvSpPr>
          <p:nvPr>
            <p:ph type="ftr" sz="quarter" idx="11"/>
          </p:nvPr>
        </p:nvSpPr>
        <p:spPr/>
        <p:txBody>
          <a:bodyPr/>
          <a:lstStyle/>
          <a:p>
            <a:r>
              <a:rPr lang="en-US"/>
              <a:t>Cornell University CS5412 Spring 2021                                                                        </a:t>
            </a:r>
          </a:p>
        </p:txBody>
      </p:sp>
      <p:sp>
        <p:nvSpPr>
          <p:cNvPr id="5" name="Slide Number Placeholder 4">
            <a:extLst>
              <a:ext uri="{FF2B5EF4-FFF2-40B4-BE49-F238E27FC236}">
                <a16:creationId xmlns:a16="http://schemas.microsoft.com/office/drawing/2014/main" id="{8212957C-E834-4D24-A7EF-132F35340F47}"/>
              </a:ext>
            </a:extLst>
          </p:cNvPr>
          <p:cNvSpPr>
            <a:spLocks noGrp="1"/>
          </p:cNvSpPr>
          <p:nvPr>
            <p:ph type="sldNum" sz="quarter" idx="12"/>
          </p:nvPr>
        </p:nvSpPr>
        <p:spPr/>
        <p:txBody>
          <a:bodyPr/>
          <a:lstStyle/>
          <a:p>
            <a:fld id="{26165642-2DC6-4995-8FB3-76453B93C11F}" type="slidenum">
              <a:rPr lang="en-US" smtClean="0"/>
              <a:pPr/>
              <a:t>41</a:t>
            </a:fld>
            <a:endParaRPr lang="en-US"/>
          </a:p>
        </p:txBody>
      </p:sp>
      <p:pic>
        <p:nvPicPr>
          <p:cNvPr id="7" name="Picture 6">
            <a:extLst>
              <a:ext uri="{FF2B5EF4-FFF2-40B4-BE49-F238E27FC236}">
                <a16:creationId xmlns:a16="http://schemas.microsoft.com/office/drawing/2014/main" id="{8AA5F8AE-51EC-4FEC-85AA-8CC5B6510B7C}"/>
              </a:ext>
            </a:extLst>
          </p:cNvPr>
          <p:cNvPicPr>
            <a:picLocks noChangeAspect="1"/>
          </p:cNvPicPr>
          <p:nvPr/>
        </p:nvPicPr>
        <p:blipFill rotWithShape="1">
          <a:blip r:embed="rId2"/>
          <a:srcRect l="21177"/>
          <a:stretch/>
        </p:blipFill>
        <p:spPr>
          <a:xfrm>
            <a:off x="9309462" y="124713"/>
            <a:ext cx="2725674" cy="1999943"/>
          </a:xfrm>
          <a:prstGeom prst="rect">
            <a:avLst/>
          </a:prstGeom>
        </p:spPr>
      </p:pic>
    </p:spTree>
    <p:extLst>
      <p:ext uri="{BB962C8B-B14F-4D97-AF65-F5344CB8AC3E}">
        <p14:creationId xmlns:p14="http://schemas.microsoft.com/office/powerpoint/2010/main" val="1888860577"/>
      </p:ext>
    </p:extLst>
  </p:cSld>
  <p:clrMapOvr>
    <a:masterClrMapping/>
  </p:clrMapOvr>
  <p:transition advTm="600000"/>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F68439AE-E195-4F55-B158-3E91B3588974}"/>
              </a:ext>
            </a:extLst>
          </p:cNvPr>
          <p:cNvSpPr>
            <a:spLocks noGrp="1"/>
          </p:cNvSpPr>
          <p:nvPr>
            <p:ph type="title"/>
          </p:nvPr>
        </p:nvSpPr>
        <p:spPr/>
        <p:txBody>
          <a:bodyPr/>
          <a:lstStyle/>
          <a:p>
            <a:r>
              <a:rPr lang="en-US" b="1" dirty="0">
                <a:solidFill>
                  <a:srgbClr val="C00000"/>
                </a:solidFill>
              </a:rPr>
              <a:t>How to create a new </a:t>
            </a:r>
            <a:r>
              <a:rPr lang="en-US" b="1" dirty="0">
                <a:solidFill>
                  <a:srgbClr val="C00000"/>
                </a:solidFill>
                <a:sym typeface="Symbol" panose="05050102010706020507" pitchFamily="18" charset="2"/>
              </a:rPr>
              <a:t></a:t>
            </a:r>
            <a:endParaRPr lang="en-US" b="1" dirty="0">
              <a:solidFill>
                <a:srgbClr val="C00000"/>
              </a:solidFill>
            </a:endParaRPr>
          </a:p>
        </p:txBody>
      </p:sp>
      <p:sp>
        <p:nvSpPr>
          <p:cNvPr id="5" name="Text Placeholder 4">
            <a:extLst>
              <a:ext uri="{FF2B5EF4-FFF2-40B4-BE49-F238E27FC236}">
                <a16:creationId xmlns:a16="http://schemas.microsoft.com/office/drawing/2014/main" id="{AE57292D-6236-446F-9A60-E8918FFD2E16}"/>
              </a:ext>
            </a:extLst>
          </p:cNvPr>
          <p:cNvSpPr>
            <a:spLocks noGrp="1"/>
          </p:cNvSpPr>
          <p:nvPr>
            <p:ph type="body" idx="1"/>
          </p:nvPr>
        </p:nvSpPr>
        <p:spPr/>
        <p:txBody>
          <a:bodyPr/>
          <a:lstStyle/>
          <a:p>
            <a:r>
              <a:rPr lang="en-US" b="1" dirty="0"/>
              <a:t>Cascade is an </a:t>
            </a:r>
            <a:r>
              <a:rPr lang="en-US" b="1" i="1" dirty="0"/>
              <a:t>extensible </a:t>
            </a:r>
            <a:r>
              <a:rPr lang="en-US" b="1" dirty="0"/>
              <a:t>service!</a:t>
            </a:r>
          </a:p>
        </p:txBody>
      </p:sp>
      <p:sp>
        <p:nvSpPr>
          <p:cNvPr id="2" name="Footer Placeholder 1">
            <a:extLst>
              <a:ext uri="{FF2B5EF4-FFF2-40B4-BE49-F238E27FC236}">
                <a16:creationId xmlns:a16="http://schemas.microsoft.com/office/drawing/2014/main" id="{A96B2A96-AB2F-478F-B16B-644C54192B33}"/>
              </a:ext>
            </a:extLst>
          </p:cNvPr>
          <p:cNvSpPr>
            <a:spLocks noGrp="1"/>
          </p:cNvSpPr>
          <p:nvPr>
            <p:ph type="ftr" sz="quarter" idx="11"/>
          </p:nvPr>
        </p:nvSpPr>
        <p:spPr/>
        <p:txBody>
          <a:bodyPr/>
          <a:lstStyle/>
          <a:p>
            <a:r>
              <a:rPr lang="en-US"/>
              <a:t>Ken Birman (ken@cs.cornell.edu)                                                                           </a:t>
            </a:r>
          </a:p>
        </p:txBody>
      </p:sp>
      <p:sp>
        <p:nvSpPr>
          <p:cNvPr id="3" name="Slide Number Placeholder 2">
            <a:extLst>
              <a:ext uri="{FF2B5EF4-FFF2-40B4-BE49-F238E27FC236}">
                <a16:creationId xmlns:a16="http://schemas.microsoft.com/office/drawing/2014/main" id="{32CC03A1-3313-4577-B6AA-F8320AAEF745}"/>
              </a:ext>
            </a:extLst>
          </p:cNvPr>
          <p:cNvSpPr>
            <a:spLocks noGrp="1"/>
          </p:cNvSpPr>
          <p:nvPr>
            <p:ph type="sldNum" sz="quarter" idx="12"/>
          </p:nvPr>
        </p:nvSpPr>
        <p:spPr/>
        <p:txBody>
          <a:bodyPr/>
          <a:lstStyle/>
          <a:p>
            <a:fld id="{26165642-2DC6-4995-8FB3-76453B93C11F}" type="slidenum">
              <a:rPr lang="en-US" smtClean="0"/>
              <a:pPr/>
              <a:t>42</a:t>
            </a:fld>
            <a:endParaRPr lang="en-US"/>
          </a:p>
        </p:txBody>
      </p:sp>
    </p:spTree>
    <p:extLst>
      <p:ext uri="{BB962C8B-B14F-4D97-AF65-F5344CB8AC3E}">
        <p14:creationId xmlns:p14="http://schemas.microsoft.com/office/powerpoint/2010/main" val="4166110237"/>
      </p:ext>
    </p:extLst>
  </p:cSld>
  <p:clrMapOvr>
    <a:masterClrMapping/>
  </p:clrMapOvr>
  <p:transition advTm="600000"/>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042349-4F7B-41FE-8B64-E6919B525246}"/>
              </a:ext>
            </a:extLst>
          </p:cNvPr>
          <p:cNvSpPr>
            <a:spLocks noGrp="1"/>
          </p:cNvSpPr>
          <p:nvPr>
            <p:ph type="title"/>
          </p:nvPr>
        </p:nvSpPr>
        <p:spPr/>
        <p:txBody>
          <a:bodyPr/>
          <a:lstStyle/>
          <a:p>
            <a:r>
              <a:rPr lang="en-US" dirty="0"/>
              <a:t>Triggered actions: The code itself</a:t>
            </a:r>
          </a:p>
        </p:txBody>
      </p:sp>
      <p:sp>
        <p:nvSpPr>
          <p:cNvPr id="3" name="Content Placeholder 2">
            <a:extLst>
              <a:ext uri="{FF2B5EF4-FFF2-40B4-BE49-F238E27FC236}">
                <a16:creationId xmlns:a16="http://schemas.microsoft.com/office/drawing/2014/main" id="{1E8B2E84-E77B-4617-A68D-CA15C30BA490}"/>
              </a:ext>
            </a:extLst>
          </p:cNvPr>
          <p:cNvSpPr>
            <a:spLocks noGrp="1"/>
          </p:cNvSpPr>
          <p:nvPr>
            <p:ph idx="1"/>
          </p:nvPr>
        </p:nvSpPr>
        <p:spPr>
          <a:xfrm>
            <a:off x="1024126" y="2590800"/>
            <a:ext cx="10786872" cy="3698648"/>
          </a:xfrm>
        </p:spPr>
        <p:txBody>
          <a:bodyPr>
            <a:normAutofit fontScale="92500" lnSpcReduction="10000"/>
          </a:bodyPr>
          <a:lstStyle/>
          <a:p>
            <a:r>
              <a:rPr lang="en-US" dirty="0"/>
              <a:t>The lambda is created as code that implements a static API.</a:t>
            </a:r>
          </a:p>
          <a:p>
            <a:pPr>
              <a:buFont typeface="Wingdings" panose="05000000000000000000" pitchFamily="2" charset="2"/>
              <a:buChar char="Ø"/>
            </a:pPr>
            <a:r>
              <a:rPr lang="en-US" dirty="0"/>
              <a:t>  User places the DLL (or the source file) in a Cascade object</a:t>
            </a:r>
          </a:p>
          <a:p>
            <a:pPr>
              <a:buFont typeface="Wingdings" panose="05000000000000000000" pitchFamily="2" charset="2"/>
              <a:buChar char="Ø"/>
            </a:pPr>
            <a:r>
              <a:rPr lang="en-US" dirty="0"/>
              <a:t>  A command tells Cascade which nodes should load it.</a:t>
            </a:r>
          </a:p>
          <a:p>
            <a:pPr>
              <a:buFont typeface="Wingdings" panose="05000000000000000000" pitchFamily="2" charset="2"/>
              <a:buChar char="Ø"/>
            </a:pPr>
            <a:r>
              <a:rPr lang="en-US" dirty="0"/>
              <a:t>  The DLL has an </a:t>
            </a:r>
            <a:r>
              <a:rPr lang="en-US" b="1" dirty="0"/>
              <a:t>initialize</a:t>
            </a:r>
            <a:r>
              <a:rPr lang="en-US" dirty="0"/>
              <a:t> method.  Cascade calls it.</a:t>
            </a:r>
          </a:p>
          <a:p>
            <a:pPr>
              <a:buFont typeface="Wingdings" panose="05000000000000000000" pitchFamily="2" charset="2"/>
              <a:buChar char="Ø"/>
            </a:pPr>
            <a:endParaRPr lang="en-US" dirty="0"/>
          </a:p>
          <a:p>
            <a:pPr marL="0" indent="0">
              <a:buNone/>
            </a:pPr>
            <a:r>
              <a:rPr lang="en-US" dirty="0"/>
              <a:t>Notice that the user-supplied code can define new object types. We only require that all Cascade objects be byte-serializable.</a:t>
            </a:r>
          </a:p>
          <a:p>
            <a:pPr marL="0" indent="0">
              <a:buNone/>
            </a:pPr>
            <a:endParaRPr lang="en-US" dirty="0"/>
          </a:p>
        </p:txBody>
      </p:sp>
      <p:sp>
        <p:nvSpPr>
          <p:cNvPr id="4" name="Footer Placeholder 3">
            <a:extLst>
              <a:ext uri="{FF2B5EF4-FFF2-40B4-BE49-F238E27FC236}">
                <a16:creationId xmlns:a16="http://schemas.microsoft.com/office/drawing/2014/main" id="{EE67157D-898C-4D2F-AFBD-2FF9B9905B96}"/>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14176480-46E5-42C4-8070-DD40E7847452}"/>
              </a:ext>
            </a:extLst>
          </p:cNvPr>
          <p:cNvSpPr>
            <a:spLocks noGrp="1"/>
          </p:cNvSpPr>
          <p:nvPr>
            <p:ph type="sldNum" sz="quarter" idx="12"/>
          </p:nvPr>
        </p:nvSpPr>
        <p:spPr/>
        <p:txBody>
          <a:bodyPr/>
          <a:lstStyle/>
          <a:p>
            <a:fld id="{26165642-2DC6-4995-8FB3-76453B93C11F}" type="slidenum">
              <a:rPr lang="en-US" smtClean="0"/>
              <a:pPr/>
              <a:t>43</a:t>
            </a:fld>
            <a:endParaRPr lang="en-US"/>
          </a:p>
        </p:txBody>
      </p:sp>
    </p:spTree>
    <p:extLst>
      <p:ext uri="{BB962C8B-B14F-4D97-AF65-F5344CB8AC3E}">
        <p14:creationId xmlns:p14="http://schemas.microsoft.com/office/powerpoint/2010/main" val="659841001"/>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randombar(horizontal)">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randombar(horizontal)">
                                      <p:cBhvr>
                                        <p:cTn id="17" dur="500"/>
                                        <p:tgtEl>
                                          <p:spTgt spid="3">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randombar(horizontal)">
                                      <p:cBhvr>
                                        <p:cTn id="22"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042349-4F7B-41FE-8B64-E6919B525246}"/>
              </a:ext>
            </a:extLst>
          </p:cNvPr>
          <p:cNvSpPr>
            <a:spLocks noGrp="1"/>
          </p:cNvSpPr>
          <p:nvPr>
            <p:ph type="title"/>
          </p:nvPr>
        </p:nvSpPr>
        <p:spPr/>
        <p:txBody>
          <a:bodyPr/>
          <a:lstStyle/>
          <a:p>
            <a:r>
              <a:rPr lang="en-US" dirty="0"/>
              <a:t>Triggered actions: API is simple</a:t>
            </a:r>
          </a:p>
        </p:txBody>
      </p:sp>
      <p:sp>
        <p:nvSpPr>
          <p:cNvPr id="3" name="Content Placeholder 2">
            <a:extLst>
              <a:ext uri="{FF2B5EF4-FFF2-40B4-BE49-F238E27FC236}">
                <a16:creationId xmlns:a16="http://schemas.microsoft.com/office/drawing/2014/main" id="{1E8B2E84-E77B-4617-A68D-CA15C30BA490}"/>
              </a:ext>
            </a:extLst>
          </p:cNvPr>
          <p:cNvSpPr>
            <a:spLocks noGrp="1"/>
          </p:cNvSpPr>
          <p:nvPr>
            <p:ph idx="1"/>
          </p:nvPr>
        </p:nvSpPr>
        <p:spPr/>
        <p:txBody>
          <a:bodyPr>
            <a:normAutofit/>
          </a:bodyPr>
          <a:lstStyle/>
          <a:p>
            <a:r>
              <a:rPr lang="en-US" dirty="0"/>
              <a:t>Cascade implements has three primary APIs</a:t>
            </a:r>
          </a:p>
          <a:p>
            <a:pPr>
              <a:buFont typeface="Wingdings" panose="05000000000000000000" pitchFamily="2" charset="2"/>
              <a:buChar char="Ø"/>
            </a:pPr>
            <a:r>
              <a:rPr lang="en-US" dirty="0"/>
              <a:t>  The main Cascade APIs: (</a:t>
            </a:r>
            <a:r>
              <a:rPr lang="en-US" dirty="0" err="1"/>
              <a:t>key,value</a:t>
            </a:r>
            <a:r>
              <a:rPr lang="en-US" dirty="0"/>
              <a:t>) </a:t>
            </a:r>
            <a:r>
              <a:rPr lang="en-US" b="1" dirty="0"/>
              <a:t>put</a:t>
            </a:r>
            <a:r>
              <a:rPr lang="en-US" dirty="0"/>
              <a:t> and </a:t>
            </a:r>
            <a:r>
              <a:rPr lang="en-US" b="1" dirty="0"/>
              <a:t>get.</a:t>
            </a:r>
          </a:p>
          <a:p>
            <a:pPr>
              <a:buFont typeface="Wingdings" panose="05000000000000000000" pitchFamily="2" charset="2"/>
              <a:buChar char="Ø"/>
            </a:pPr>
            <a:r>
              <a:rPr lang="en-US" b="1" dirty="0"/>
              <a:t>  watch</a:t>
            </a:r>
            <a:r>
              <a:rPr lang="en-US" dirty="0"/>
              <a:t> upcalls to trigger user logic when some key is updated.</a:t>
            </a:r>
          </a:p>
          <a:p>
            <a:pPr>
              <a:buFont typeface="Wingdings" panose="05000000000000000000" pitchFamily="2" charset="2"/>
              <a:buChar char="Ø"/>
            </a:pPr>
            <a:endParaRPr lang="en-US" dirty="0"/>
          </a:p>
          <a:p>
            <a:pPr marL="0" indent="0">
              <a:buNone/>
            </a:pPr>
            <a:r>
              <a:rPr lang="en-US" dirty="0"/>
              <a:t>Watch can do exact key match, or path-prefix match, or arbitrary regular-expression matches.</a:t>
            </a:r>
          </a:p>
          <a:p>
            <a:pPr>
              <a:buFont typeface="Wingdings" panose="05000000000000000000" pitchFamily="2" charset="2"/>
              <a:buChar char="Ø"/>
            </a:pPr>
            <a:endParaRPr lang="en-US" dirty="0"/>
          </a:p>
        </p:txBody>
      </p:sp>
      <p:sp>
        <p:nvSpPr>
          <p:cNvPr id="4" name="Footer Placeholder 3">
            <a:extLst>
              <a:ext uri="{FF2B5EF4-FFF2-40B4-BE49-F238E27FC236}">
                <a16:creationId xmlns:a16="http://schemas.microsoft.com/office/drawing/2014/main" id="{EE67157D-898C-4D2F-AFBD-2FF9B9905B96}"/>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14176480-46E5-42C4-8070-DD40E7847452}"/>
              </a:ext>
            </a:extLst>
          </p:cNvPr>
          <p:cNvSpPr>
            <a:spLocks noGrp="1"/>
          </p:cNvSpPr>
          <p:nvPr>
            <p:ph type="sldNum" sz="quarter" idx="12"/>
          </p:nvPr>
        </p:nvSpPr>
        <p:spPr/>
        <p:txBody>
          <a:bodyPr/>
          <a:lstStyle/>
          <a:p>
            <a:fld id="{26165642-2DC6-4995-8FB3-76453B93C11F}" type="slidenum">
              <a:rPr lang="en-US" smtClean="0"/>
              <a:pPr/>
              <a:t>44</a:t>
            </a:fld>
            <a:endParaRPr lang="en-US"/>
          </a:p>
        </p:txBody>
      </p:sp>
    </p:spTree>
    <p:extLst>
      <p:ext uri="{BB962C8B-B14F-4D97-AF65-F5344CB8AC3E}">
        <p14:creationId xmlns:p14="http://schemas.microsoft.com/office/powerpoint/2010/main" val="339373575"/>
      </p:ext>
    </p:extLst>
  </p:cSld>
  <p:clrMapOvr>
    <a:masterClrMapping/>
  </p:clrMapOvr>
  <p:transition advTm="600000"/>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042349-4F7B-41FE-8B64-E6919B525246}"/>
              </a:ext>
            </a:extLst>
          </p:cNvPr>
          <p:cNvSpPr>
            <a:spLocks noGrp="1"/>
          </p:cNvSpPr>
          <p:nvPr>
            <p:ph type="title"/>
          </p:nvPr>
        </p:nvSpPr>
        <p:spPr/>
        <p:txBody>
          <a:bodyPr/>
          <a:lstStyle/>
          <a:p>
            <a:r>
              <a:rPr lang="en-US" dirty="0"/>
              <a:t>Triggered actions: The code itself</a:t>
            </a:r>
          </a:p>
        </p:txBody>
      </p:sp>
      <p:sp>
        <p:nvSpPr>
          <p:cNvPr id="3" name="Content Placeholder 2">
            <a:extLst>
              <a:ext uri="{FF2B5EF4-FFF2-40B4-BE49-F238E27FC236}">
                <a16:creationId xmlns:a16="http://schemas.microsoft.com/office/drawing/2014/main" id="{1E8B2E84-E77B-4617-A68D-CA15C30BA490}"/>
              </a:ext>
            </a:extLst>
          </p:cNvPr>
          <p:cNvSpPr>
            <a:spLocks noGrp="1"/>
          </p:cNvSpPr>
          <p:nvPr>
            <p:ph idx="1"/>
          </p:nvPr>
        </p:nvSpPr>
        <p:spPr>
          <a:xfrm>
            <a:off x="1024126" y="2266088"/>
            <a:ext cx="10786872" cy="4023360"/>
          </a:xfrm>
        </p:spPr>
        <p:txBody>
          <a:bodyPr>
            <a:normAutofit fontScale="92500" lnSpcReduction="10000"/>
          </a:bodyPr>
          <a:lstStyle/>
          <a:p>
            <a:r>
              <a:rPr lang="en-US" dirty="0"/>
              <a:t>The </a:t>
            </a:r>
            <a:r>
              <a:rPr lang="en-US" b="1" dirty="0"/>
              <a:t>initialize </a:t>
            </a:r>
            <a:r>
              <a:rPr lang="en-US" dirty="0"/>
              <a:t>method calls </a:t>
            </a:r>
            <a:r>
              <a:rPr lang="en-US" b="1" dirty="0"/>
              <a:t>watch</a:t>
            </a:r>
            <a:r>
              <a:rPr lang="en-US" dirty="0"/>
              <a:t> to register the user’s lambdas </a:t>
            </a:r>
          </a:p>
          <a:p>
            <a:pPr>
              <a:buFont typeface="Wingdings" panose="05000000000000000000" pitchFamily="2" charset="2"/>
              <a:buChar char="Ø"/>
            </a:pPr>
            <a:r>
              <a:rPr lang="en-US" dirty="0"/>
              <a:t>  A lambda is a </a:t>
            </a:r>
            <a:r>
              <a:rPr lang="en-US" i="1" dirty="0"/>
              <a:t>closure</a:t>
            </a:r>
            <a:r>
              <a:rPr lang="en-US" dirty="0"/>
              <a:t>.  This associates “context” with the lambda.</a:t>
            </a:r>
          </a:p>
          <a:p>
            <a:pPr>
              <a:buFont typeface="Wingdings" panose="05000000000000000000" pitchFamily="2" charset="2"/>
              <a:buChar char="Ø"/>
            </a:pPr>
            <a:r>
              <a:rPr lang="en-US" dirty="0"/>
              <a:t>  Example: keys identifying hyperparameter and model objects.</a:t>
            </a:r>
          </a:p>
          <a:p>
            <a:pPr marL="0" indent="0">
              <a:buNone/>
            </a:pPr>
            <a:endParaRPr lang="en-US" dirty="0"/>
          </a:p>
          <a:p>
            <a:pPr marL="0" indent="0">
              <a:buNone/>
            </a:pPr>
            <a:r>
              <a:rPr lang="en-US" b="1" dirty="0"/>
              <a:t>Watch</a:t>
            </a:r>
            <a:r>
              <a:rPr lang="en-US" dirty="0"/>
              <a:t> monitors for keys that match.</a:t>
            </a:r>
          </a:p>
          <a:p>
            <a:pPr marL="0" indent="0">
              <a:buNone/>
            </a:pPr>
            <a:endParaRPr lang="en-US" dirty="0"/>
          </a:p>
          <a:p>
            <a:pPr marL="0" indent="0">
              <a:buNone/>
            </a:pPr>
            <a:r>
              <a:rPr lang="en-US" dirty="0"/>
              <a:t>If a match occurs, Cascade passes the matching key to the lambda.</a:t>
            </a:r>
          </a:p>
        </p:txBody>
      </p:sp>
      <p:sp>
        <p:nvSpPr>
          <p:cNvPr id="4" name="Footer Placeholder 3">
            <a:extLst>
              <a:ext uri="{FF2B5EF4-FFF2-40B4-BE49-F238E27FC236}">
                <a16:creationId xmlns:a16="http://schemas.microsoft.com/office/drawing/2014/main" id="{EE67157D-898C-4D2F-AFBD-2FF9B9905B96}"/>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14176480-46E5-42C4-8070-DD40E7847452}"/>
              </a:ext>
            </a:extLst>
          </p:cNvPr>
          <p:cNvSpPr>
            <a:spLocks noGrp="1"/>
          </p:cNvSpPr>
          <p:nvPr>
            <p:ph type="sldNum" sz="quarter" idx="12"/>
          </p:nvPr>
        </p:nvSpPr>
        <p:spPr/>
        <p:txBody>
          <a:bodyPr/>
          <a:lstStyle/>
          <a:p>
            <a:fld id="{26165642-2DC6-4995-8FB3-76453B93C11F}" type="slidenum">
              <a:rPr lang="en-US" smtClean="0"/>
              <a:pPr/>
              <a:t>45</a:t>
            </a:fld>
            <a:endParaRPr lang="en-US"/>
          </a:p>
        </p:txBody>
      </p:sp>
    </p:spTree>
    <p:extLst>
      <p:ext uri="{BB962C8B-B14F-4D97-AF65-F5344CB8AC3E}">
        <p14:creationId xmlns:p14="http://schemas.microsoft.com/office/powerpoint/2010/main" val="1669863331"/>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randombar(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randombar(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randombar(horizontal)">
                                      <p:cBhvr>
                                        <p:cTn id="22" dur="500"/>
                                        <p:tgtEl>
                                          <p:spTgt spid="3">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4" presetClass="entr" presetSubtype="1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animEffect transition="in" filter="randombar(horizontal)">
                                      <p:cBhvr>
                                        <p:cTn id="27"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9D9EA0-4F4A-41EB-8267-A94C7DEEBA1C}"/>
              </a:ext>
            </a:extLst>
          </p:cNvPr>
          <p:cNvSpPr>
            <a:spLocks noGrp="1"/>
          </p:cNvSpPr>
          <p:nvPr>
            <p:ph type="title"/>
          </p:nvPr>
        </p:nvSpPr>
        <p:spPr/>
        <p:txBody>
          <a:bodyPr/>
          <a:lstStyle/>
          <a:p>
            <a:r>
              <a:rPr lang="en-US" dirty="0"/>
              <a:t>Pattern matching</a:t>
            </a:r>
          </a:p>
        </p:txBody>
      </p:sp>
      <p:sp>
        <p:nvSpPr>
          <p:cNvPr id="3" name="Content Placeholder 2">
            <a:extLst>
              <a:ext uri="{FF2B5EF4-FFF2-40B4-BE49-F238E27FC236}">
                <a16:creationId xmlns:a16="http://schemas.microsoft.com/office/drawing/2014/main" id="{9FFCED48-A1E1-4EFD-ACF6-DF8FDD975FE6}"/>
              </a:ext>
            </a:extLst>
          </p:cNvPr>
          <p:cNvSpPr>
            <a:spLocks noGrp="1"/>
          </p:cNvSpPr>
          <p:nvPr>
            <p:ph idx="1"/>
          </p:nvPr>
        </p:nvSpPr>
        <p:spPr/>
        <p:txBody>
          <a:bodyPr>
            <a:normAutofit/>
          </a:bodyPr>
          <a:lstStyle/>
          <a:p>
            <a:r>
              <a:rPr lang="en-US" dirty="0"/>
              <a:t>Just like with file names (key == file name)</a:t>
            </a:r>
          </a:p>
          <a:p>
            <a:r>
              <a:rPr lang="en-US" sz="2200" b="1" dirty="0"/>
              <a:t>    </a:t>
            </a:r>
            <a:r>
              <a:rPr lang="en-US" sz="2400" b="1" dirty="0"/>
              <a:t>/data-center/instance/users/Alicia/</a:t>
            </a:r>
            <a:r>
              <a:rPr lang="en-US" sz="2400" b="1" dirty="0" err="1"/>
              <a:t>SmartDairy</a:t>
            </a:r>
            <a:r>
              <a:rPr lang="en-US" sz="2400" b="1" dirty="0"/>
              <a:t>/</a:t>
            </a:r>
            <a:r>
              <a:rPr lang="en-US" sz="2400" b="1" dirty="0" err="1"/>
              <a:t>ImageRec</a:t>
            </a:r>
            <a:r>
              <a:rPr lang="en-US" sz="2400" b="1" dirty="0"/>
              <a:t>/cow2716/model </a:t>
            </a:r>
            <a:endParaRPr lang="en-US" b="1" dirty="0"/>
          </a:p>
          <a:p>
            <a:endParaRPr lang="en-US" dirty="0"/>
          </a:p>
          <a:p>
            <a:r>
              <a:rPr lang="en-US" dirty="0"/>
              <a:t>Many watch patterns will seek exact match.</a:t>
            </a:r>
          </a:p>
          <a:p>
            <a:endParaRPr lang="en-US" dirty="0"/>
          </a:p>
          <a:p>
            <a:r>
              <a:rPr lang="en-US" dirty="0"/>
              <a:t>Some are a prefix followed by a glob-style pattern, like “trigger if any change occurs in this folder”</a:t>
            </a:r>
          </a:p>
        </p:txBody>
      </p:sp>
      <p:sp>
        <p:nvSpPr>
          <p:cNvPr id="4" name="Footer Placeholder 3">
            <a:extLst>
              <a:ext uri="{FF2B5EF4-FFF2-40B4-BE49-F238E27FC236}">
                <a16:creationId xmlns:a16="http://schemas.microsoft.com/office/drawing/2014/main" id="{260357B1-CF2A-4BA8-AEE5-6E104C70274B}"/>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A8B90D1E-C26A-4AE4-963B-6314FE02D9A8}"/>
              </a:ext>
            </a:extLst>
          </p:cNvPr>
          <p:cNvSpPr>
            <a:spLocks noGrp="1"/>
          </p:cNvSpPr>
          <p:nvPr>
            <p:ph type="sldNum" sz="quarter" idx="12"/>
          </p:nvPr>
        </p:nvSpPr>
        <p:spPr/>
        <p:txBody>
          <a:bodyPr/>
          <a:lstStyle/>
          <a:p>
            <a:fld id="{26165642-2DC6-4995-8FB3-76453B93C11F}" type="slidenum">
              <a:rPr lang="en-US" smtClean="0"/>
              <a:pPr/>
              <a:t>46</a:t>
            </a:fld>
            <a:endParaRPr lang="en-US"/>
          </a:p>
        </p:txBody>
      </p:sp>
    </p:spTree>
    <p:extLst>
      <p:ext uri="{BB962C8B-B14F-4D97-AF65-F5344CB8AC3E}">
        <p14:creationId xmlns:p14="http://schemas.microsoft.com/office/powerpoint/2010/main" val="2274209718"/>
      </p:ext>
    </p:extLst>
  </p:cSld>
  <p:clrMapOvr>
    <a:masterClrMapping/>
  </p:clrMapOvr>
  <p:transition advTm="600000"/>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 name="Cylinder 20">
            <a:extLst>
              <a:ext uri="{FF2B5EF4-FFF2-40B4-BE49-F238E27FC236}">
                <a16:creationId xmlns:a16="http://schemas.microsoft.com/office/drawing/2014/main" id="{BC8E96FA-1C08-44F2-A6DC-B3866B77245C}"/>
              </a:ext>
            </a:extLst>
          </p:cNvPr>
          <p:cNvSpPr/>
          <p:nvPr/>
        </p:nvSpPr>
        <p:spPr>
          <a:xfrm rot="16200000">
            <a:off x="7224603" y="2485562"/>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2" name="Picture 21">
            <a:extLst>
              <a:ext uri="{FF2B5EF4-FFF2-40B4-BE49-F238E27FC236}">
                <a16:creationId xmlns:a16="http://schemas.microsoft.com/office/drawing/2014/main" id="{47FFF0C7-53E2-4EDC-B6C9-39AE588D3DA5}"/>
              </a:ext>
            </a:extLst>
          </p:cNvPr>
          <p:cNvPicPr>
            <a:picLocks noChangeAspect="1"/>
          </p:cNvPicPr>
          <p:nvPr/>
        </p:nvPicPr>
        <p:blipFill>
          <a:blip r:embed="rId2"/>
          <a:stretch>
            <a:fillRect/>
          </a:stretch>
        </p:blipFill>
        <p:spPr>
          <a:xfrm>
            <a:off x="6971940" y="2558358"/>
            <a:ext cx="1273117" cy="1479280"/>
          </a:xfrm>
          <a:prstGeom prst="rect">
            <a:avLst/>
          </a:prstGeom>
        </p:spPr>
      </p:pic>
      <p:sp>
        <p:nvSpPr>
          <p:cNvPr id="23" name="Arrow: Striped Right 22">
            <a:extLst>
              <a:ext uri="{FF2B5EF4-FFF2-40B4-BE49-F238E27FC236}">
                <a16:creationId xmlns:a16="http://schemas.microsoft.com/office/drawing/2014/main" id="{196D2B7D-EEBA-4EB4-9703-9A8A73691BAF}"/>
              </a:ext>
            </a:extLst>
          </p:cNvPr>
          <p:cNvSpPr/>
          <p:nvPr/>
        </p:nvSpPr>
        <p:spPr>
          <a:xfrm>
            <a:off x="5006784" y="2794372"/>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C00000"/>
                </a:solidFill>
              </a:rPr>
              <a:t>Downstream action</a:t>
            </a:r>
          </a:p>
        </p:txBody>
      </p:sp>
      <p:sp>
        <p:nvSpPr>
          <p:cNvPr id="24" name="Flowchart: Multidocument 23">
            <a:extLst>
              <a:ext uri="{FF2B5EF4-FFF2-40B4-BE49-F238E27FC236}">
                <a16:creationId xmlns:a16="http://schemas.microsoft.com/office/drawing/2014/main" id="{D226E3BA-5754-4053-8CF8-660F3B6DA1D9}"/>
              </a:ext>
            </a:extLst>
          </p:cNvPr>
          <p:cNvSpPr/>
          <p:nvPr/>
        </p:nvSpPr>
        <p:spPr>
          <a:xfrm>
            <a:off x="6879697" y="3880261"/>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25" name="Arrow: Up 24">
            <a:extLst>
              <a:ext uri="{FF2B5EF4-FFF2-40B4-BE49-F238E27FC236}">
                <a16:creationId xmlns:a16="http://schemas.microsoft.com/office/drawing/2014/main" id="{22E3833A-F763-45E2-BE4A-DDD54EB0772E}"/>
              </a:ext>
            </a:extLst>
          </p:cNvPr>
          <p:cNvSpPr/>
          <p:nvPr/>
        </p:nvSpPr>
        <p:spPr>
          <a:xfrm>
            <a:off x="7633108" y="3676689"/>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6" name="Picture 25">
            <a:extLst>
              <a:ext uri="{FF2B5EF4-FFF2-40B4-BE49-F238E27FC236}">
                <a16:creationId xmlns:a16="http://schemas.microsoft.com/office/drawing/2014/main" id="{66003848-DCFB-476B-9C92-93380635DA78}"/>
              </a:ext>
            </a:extLst>
          </p:cNvPr>
          <p:cNvPicPr>
            <a:picLocks noChangeAspect="1"/>
          </p:cNvPicPr>
          <p:nvPr/>
        </p:nvPicPr>
        <p:blipFill rotWithShape="1">
          <a:blip r:embed="rId3"/>
          <a:srcRect l="50729" t="19795" r="4395" b="3636"/>
          <a:stretch/>
        </p:blipFill>
        <p:spPr>
          <a:xfrm>
            <a:off x="7948448" y="2794372"/>
            <a:ext cx="399160" cy="510794"/>
          </a:xfrm>
          <a:prstGeom prst="rect">
            <a:avLst/>
          </a:prstGeom>
        </p:spPr>
      </p:pic>
      <p:sp>
        <p:nvSpPr>
          <p:cNvPr id="27" name="TextBox 26">
            <a:extLst>
              <a:ext uri="{FF2B5EF4-FFF2-40B4-BE49-F238E27FC236}">
                <a16:creationId xmlns:a16="http://schemas.microsoft.com/office/drawing/2014/main" id="{708CAF66-233A-45E3-8349-9BBEA9678D7E}"/>
              </a:ext>
            </a:extLst>
          </p:cNvPr>
          <p:cNvSpPr txBox="1"/>
          <p:nvPr/>
        </p:nvSpPr>
        <p:spPr>
          <a:xfrm>
            <a:off x="7938540" y="3252070"/>
            <a:ext cx="399160" cy="230832"/>
          </a:xfrm>
          <a:prstGeom prst="rect">
            <a:avLst/>
          </a:prstGeom>
          <a:noFill/>
        </p:spPr>
        <p:txBody>
          <a:bodyPr wrap="square" rtlCol="0">
            <a:spAutoFit/>
          </a:bodyPr>
          <a:lstStyle/>
          <a:p>
            <a:r>
              <a:rPr lang="en-US" sz="900" b="1" dirty="0"/>
              <a:t>GPU</a:t>
            </a:r>
          </a:p>
        </p:txBody>
      </p:sp>
      <p:sp>
        <p:nvSpPr>
          <p:cNvPr id="2" name="Title 1">
            <a:extLst>
              <a:ext uri="{FF2B5EF4-FFF2-40B4-BE49-F238E27FC236}">
                <a16:creationId xmlns:a16="http://schemas.microsoft.com/office/drawing/2014/main" id="{3F60B1BA-18F8-4E7E-8988-C0B50E219EAA}"/>
              </a:ext>
            </a:extLst>
          </p:cNvPr>
          <p:cNvSpPr>
            <a:spLocks noGrp="1"/>
          </p:cNvSpPr>
          <p:nvPr>
            <p:ph type="title"/>
          </p:nvPr>
        </p:nvSpPr>
        <p:spPr/>
        <p:txBody>
          <a:bodyPr/>
          <a:lstStyle/>
          <a:p>
            <a:r>
              <a:rPr lang="en-US" dirty="0"/>
              <a:t>Performance challenge</a:t>
            </a:r>
          </a:p>
        </p:txBody>
      </p:sp>
      <p:sp>
        <p:nvSpPr>
          <p:cNvPr id="3" name="Content Placeholder 2">
            <a:extLst>
              <a:ext uri="{FF2B5EF4-FFF2-40B4-BE49-F238E27FC236}">
                <a16:creationId xmlns:a16="http://schemas.microsoft.com/office/drawing/2014/main" id="{14970B5A-5A35-48B0-823E-D947A9E33E17}"/>
              </a:ext>
            </a:extLst>
          </p:cNvPr>
          <p:cNvSpPr>
            <a:spLocks noGrp="1"/>
          </p:cNvSpPr>
          <p:nvPr>
            <p:ph idx="1"/>
          </p:nvPr>
        </p:nvSpPr>
        <p:spPr>
          <a:xfrm>
            <a:off x="1024128" y="1899138"/>
            <a:ext cx="10786872" cy="4739054"/>
          </a:xfrm>
        </p:spPr>
        <p:txBody>
          <a:bodyPr>
            <a:normAutofit/>
          </a:bodyPr>
          <a:lstStyle/>
          <a:p>
            <a:r>
              <a:rPr lang="en-US" dirty="0"/>
              <a:t>Recall… a D-AI will be a complex pipeline of triggered logic:</a:t>
            </a:r>
            <a:br>
              <a:rPr lang="en-US" dirty="0"/>
            </a:br>
            <a:endParaRPr lang="en-US" dirty="0"/>
          </a:p>
          <a:p>
            <a:endParaRPr lang="en-US" dirty="0"/>
          </a:p>
          <a:p>
            <a:endParaRPr lang="en-US" dirty="0"/>
          </a:p>
          <a:p>
            <a:endParaRPr lang="en-US" dirty="0"/>
          </a:p>
          <a:p>
            <a:endParaRPr lang="en-US" dirty="0"/>
          </a:p>
          <a:p>
            <a:r>
              <a:rPr lang="en-US" dirty="0"/>
              <a:t>How </a:t>
            </a:r>
            <a:r>
              <a:rPr lang="en-US" u="sng" dirty="0"/>
              <a:t>fast</a:t>
            </a:r>
            <a:r>
              <a:rPr lang="en-US" dirty="0"/>
              <a:t> can these triggered actions be initiated?  How close to perfect wire efficiencies and </a:t>
            </a:r>
            <a:r>
              <a:rPr lang="en-US" u="sng" dirty="0"/>
              <a:t>zero extra delay </a:t>
            </a:r>
            <a:r>
              <a:rPr lang="en-US" dirty="0"/>
              <a:t>can we get?</a:t>
            </a:r>
          </a:p>
        </p:txBody>
      </p:sp>
      <p:sp>
        <p:nvSpPr>
          <p:cNvPr id="4" name="Footer Placeholder 3">
            <a:extLst>
              <a:ext uri="{FF2B5EF4-FFF2-40B4-BE49-F238E27FC236}">
                <a16:creationId xmlns:a16="http://schemas.microsoft.com/office/drawing/2014/main" id="{22747128-F5BA-44B8-8938-6FDC543A4077}"/>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40B05CFB-4AC8-4A50-B45C-908C32B4533E}"/>
              </a:ext>
            </a:extLst>
          </p:cNvPr>
          <p:cNvSpPr>
            <a:spLocks noGrp="1"/>
          </p:cNvSpPr>
          <p:nvPr>
            <p:ph type="sldNum" sz="quarter" idx="12"/>
          </p:nvPr>
        </p:nvSpPr>
        <p:spPr/>
        <p:txBody>
          <a:bodyPr/>
          <a:lstStyle/>
          <a:p>
            <a:fld id="{26165642-2DC6-4995-8FB3-76453B93C11F}" type="slidenum">
              <a:rPr lang="en-US" smtClean="0"/>
              <a:pPr/>
              <a:t>47</a:t>
            </a:fld>
            <a:endParaRPr lang="en-US"/>
          </a:p>
        </p:txBody>
      </p:sp>
      <p:grpSp>
        <p:nvGrpSpPr>
          <p:cNvPr id="7" name="Group 6">
            <a:extLst>
              <a:ext uri="{FF2B5EF4-FFF2-40B4-BE49-F238E27FC236}">
                <a16:creationId xmlns:a16="http://schemas.microsoft.com/office/drawing/2014/main" id="{69AB0EC8-33E0-410A-9952-C5D92D9BBFE7}"/>
              </a:ext>
            </a:extLst>
          </p:cNvPr>
          <p:cNvGrpSpPr/>
          <p:nvPr/>
        </p:nvGrpSpPr>
        <p:grpSpPr>
          <a:xfrm>
            <a:off x="561475" y="3068658"/>
            <a:ext cx="3501188" cy="2080855"/>
            <a:chOff x="561475" y="3068658"/>
            <a:chExt cx="3501188" cy="2080855"/>
          </a:xfrm>
        </p:grpSpPr>
        <p:sp>
          <p:nvSpPr>
            <p:cNvPr id="6" name="Cylinder 5">
              <a:extLst>
                <a:ext uri="{FF2B5EF4-FFF2-40B4-BE49-F238E27FC236}">
                  <a16:creationId xmlns:a16="http://schemas.microsoft.com/office/drawing/2014/main" id="{283AAB07-A69E-462F-AD5E-25AD7E938341}"/>
                </a:ext>
              </a:extLst>
            </p:cNvPr>
            <p:cNvSpPr/>
            <p:nvPr/>
          </p:nvSpPr>
          <p:spPr>
            <a:xfrm rot="16200000">
              <a:off x="2779294" y="2995862"/>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a:extLst>
                <a:ext uri="{FF2B5EF4-FFF2-40B4-BE49-F238E27FC236}">
                  <a16:creationId xmlns:a16="http://schemas.microsoft.com/office/drawing/2014/main" id="{63CD6821-1F04-43F6-BB01-25003BB8F0CB}"/>
                </a:ext>
              </a:extLst>
            </p:cNvPr>
            <p:cNvPicPr>
              <a:picLocks noChangeAspect="1"/>
            </p:cNvPicPr>
            <p:nvPr/>
          </p:nvPicPr>
          <p:blipFill>
            <a:blip r:embed="rId2"/>
            <a:stretch>
              <a:fillRect/>
            </a:stretch>
          </p:blipFill>
          <p:spPr>
            <a:xfrm>
              <a:off x="2526631" y="3068658"/>
              <a:ext cx="1273117" cy="1479280"/>
            </a:xfrm>
            <a:prstGeom prst="rect">
              <a:avLst/>
            </a:prstGeom>
          </p:spPr>
        </p:pic>
        <p:sp>
          <p:nvSpPr>
            <p:cNvPr id="9" name="Arrow: Striped Right 8">
              <a:extLst>
                <a:ext uri="{FF2B5EF4-FFF2-40B4-BE49-F238E27FC236}">
                  <a16:creationId xmlns:a16="http://schemas.microsoft.com/office/drawing/2014/main" id="{561A396A-7BD5-411B-BF67-9D7F4A634BDA}"/>
                </a:ext>
              </a:extLst>
            </p:cNvPr>
            <p:cNvSpPr/>
            <p:nvPr/>
          </p:nvSpPr>
          <p:spPr>
            <a:xfrm>
              <a:off x="561475" y="3304672"/>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Input event</a:t>
              </a:r>
            </a:p>
          </p:txBody>
        </p:sp>
        <p:sp>
          <p:nvSpPr>
            <p:cNvPr id="10" name="Flowchart: Multidocument 9">
              <a:extLst>
                <a:ext uri="{FF2B5EF4-FFF2-40B4-BE49-F238E27FC236}">
                  <a16:creationId xmlns:a16="http://schemas.microsoft.com/office/drawing/2014/main" id="{04A0F980-A6E7-4F0A-A1C9-195375AB6630}"/>
                </a:ext>
              </a:extLst>
            </p:cNvPr>
            <p:cNvSpPr/>
            <p:nvPr/>
          </p:nvSpPr>
          <p:spPr>
            <a:xfrm>
              <a:off x="2434388" y="4390561"/>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11" name="Arrow: Up 10">
              <a:extLst>
                <a:ext uri="{FF2B5EF4-FFF2-40B4-BE49-F238E27FC236}">
                  <a16:creationId xmlns:a16="http://schemas.microsoft.com/office/drawing/2014/main" id="{9458C4A2-FB58-42B9-9485-160754E930CC}"/>
                </a:ext>
              </a:extLst>
            </p:cNvPr>
            <p:cNvSpPr/>
            <p:nvPr/>
          </p:nvSpPr>
          <p:spPr>
            <a:xfrm>
              <a:off x="3187799" y="4186989"/>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a:extLst>
                <a:ext uri="{FF2B5EF4-FFF2-40B4-BE49-F238E27FC236}">
                  <a16:creationId xmlns:a16="http://schemas.microsoft.com/office/drawing/2014/main" id="{391F1BA8-D89E-4E0F-A501-7DA811D3FDEB}"/>
                </a:ext>
              </a:extLst>
            </p:cNvPr>
            <p:cNvPicPr>
              <a:picLocks noChangeAspect="1"/>
            </p:cNvPicPr>
            <p:nvPr/>
          </p:nvPicPr>
          <p:blipFill rotWithShape="1">
            <a:blip r:embed="rId3"/>
            <a:srcRect l="50729" t="19795" r="4395" b="3636"/>
            <a:stretch/>
          </p:blipFill>
          <p:spPr>
            <a:xfrm>
              <a:off x="3503139" y="3304672"/>
              <a:ext cx="399160" cy="510794"/>
            </a:xfrm>
            <a:prstGeom prst="rect">
              <a:avLst/>
            </a:prstGeom>
          </p:spPr>
        </p:pic>
        <p:sp>
          <p:nvSpPr>
            <p:cNvPr id="13" name="TextBox 12">
              <a:extLst>
                <a:ext uri="{FF2B5EF4-FFF2-40B4-BE49-F238E27FC236}">
                  <a16:creationId xmlns:a16="http://schemas.microsoft.com/office/drawing/2014/main" id="{36D96662-A85E-4F2A-8677-36C15F1BAB09}"/>
                </a:ext>
              </a:extLst>
            </p:cNvPr>
            <p:cNvSpPr txBox="1"/>
            <p:nvPr/>
          </p:nvSpPr>
          <p:spPr>
            <a:xfrm>
              <a:off x="3493231" y="3762370"/>
              <a:ext cx="399160" cy="230832"/>
            </a:xfrm>
            <a:prstGeom prst="rect">
              <a:avLst/>
            </a:prstGeom>
            <a:noFill/>
          </p:spPr>
          <p:txBody>
            <a:bodyPr wrap="square" rtlCol="0">
              <a:spAutoFit/>
            </a:bodyPr>
            <a:lstStyle/>
            <a:p>
              <a:r>
                <a:rPr lang="en-US" sz="900" b="1" dirty="0"/>
                <a:t>GPU</a:t>
              </a:r>
            </a:p>
          </p:txBody>
        </p:sp>
      </p:grpSp>
      <p:sp>
        <p:nvSpPr>
          <p:cNvPr id="14" name="Cylinder 13">
            <a:extLst>
              <a:ext uri="{FF2B5EF4-FFF2-40B4-BE49-F238E27FC236}">
                <a16:creationId xmlns:a16="http://schemas.microsoft.com/office/drawing/2014/main" id="{EBAFB5F1-6D01-484C-8AA6-208ED4E2E56B}"/>
              </a:ext>
            </a:extLst>
          </p:cNvPr>
          <p:cNvSpPr/>
          <p:nvPr/>
        </p:nvSpPr>
        <p:spPr>
          <a:xfrm rot="16200000">
            <a:off x="6558859" y="2838485"/>
            <a:ext cx="938464" cy="1443790"/>
          </a:xfrm>
          <a:prstGeom prst="ca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5" name="Picture 14">
            <a:extLst>
              <a:ext uri="{FF2B5EF4-FFF2-40B4-BE49-F238E27FC236}">
                <a16:creationId xmlns:a16="http://schemas.microsoft.com/office/drawing/2014/main" id="{95359A1F-E108-49C6-9EAF-5DBD89F9593C}"/>
              </a:ext>
            </a:extLst>
          </p:cNvPr>
          <p:cNvPicPr>
            <a:picLocks noChangeAspect="1"/>
          </p:cNvPicPr>
          <p:nvPr/>
        </p:nvPicPr>
        <p:blipFill>
          <a:blip r:embed="rId2"/>
          <a:stretch>
            <a:fillRect/>
          </a:stretch>
        </p:blipFill>
        <p:spPr>
          <a:xfrm>
            <a:off x="6306196" y="2911281"/>
            <a:ext cx="1273117" cy="1479280"/>
          </a:xfrm>
          <a:prstGeom prst="rect">
            <a:avLst/>
          </a:prstGeom>
        </p:spPr>
      </p:pic>
      <p:sp>
        <p:nvSpPr>
          <p:cNvPr id="16" name="Arrow: Striped Right 15">
            <a:extLst>
              <a:ext uri="{FF2B5EF4-FFF2-40B4-BE49-F238E27FC236}">
                <a16:creationId xmlns:a16="http://schemas.microsoft.com/office/drawing/2014/main" id="{E98B9C4A-F497-4EFC-A876-9DBF7B324F10}"/>
              </a:ext>
            </a:extLst>
          </p:cNvPr>
          <p:cNvSpPr/>
          <p:nvPr/>
        </p:nvSpPr>
        <p:spPr>
          <a:xfrm>
            <a:off x="4341040" y="3147295"/>
            <a:ext cx="1684580" cy="826168"/>
          </a:xfrm>
          <a:prstGeom prst="stripedRight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C00000"/>
                </a:solidFill>
              </a:rPr>
              <a:t>Downstream action</a:t>
            </a:r>
          </a:p>
        </p:txBody>
      </p:sp>
      <p:sp>
        <p:nvSpPr>
          <p:cNvPr id="17" name="Flowchart: Multidocument 16">
            <a:extLst>
              <a:ext uri="{FF2B5EF4-FFF2-40B4-BE49-F238E27FC236}">
                <a16:creationId xmlns:a16="http://schemas.microsoft.com/office/drawing/2014/main" id="{DC8D8F51-5560-4137-A7E6-D38B1401B47D}"/>
              </a:ext>
            </a:extLst>
          </p:cNvPr>
          <p:cNvSpPr/>
          <p:nvPr/>
        </p:nvSpPr>
        <p:spPr>
          <a:xfrm>
            <a:off x="6213953" y="4233184"/>
            <a:ext cx="1628275" cy="758952"/>
          </a:xfrm>
          <a:prstGeom prst="flowChartMultidocument">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100" b="1" dirty="0">
                <a:solidFill>
                  <a:srgbClr val="C00000"/>
                </a:solidFill>
              </a:rPr>
              <a:t>Hyperparameters, models, cloud data</a:t>
            </a:r>
          </a:p>
        </p:txBody>
      </p:sp>
      <p:sp>
        <p:nvSpPr>
          <p:cNvPr id="18" name="Arrow: Up 17">
            <a:extLst>
              <a:ext uri="{FF2B5EF4-FFF2-40B4-BE49-F238E27FC236}">
                <a16:creationId xmlns:a16="http://schemas.microsoft.com/office/drawing/2014/main" id="{3D6081E6-C7A7-41DD-8C48-320AAD41FB06}"/>
              </a:ext>
            </a:extLst>
          </p:cNvPr>
          <p:cNvSpPr/>
          <p:nvPr/>
        </p:nvSpPr>
        <p:spPr>
          <a:xfrm>
            <a:off x="6967364" y="4029612"/>
            <a:ext cx="219937" cy="242655"/>
          </a:xfrm>
          <a:prstGeom prst="upArrow">
            <a:avLst/>
          </a:prstGeom>
          <a:solidFill>
            <a:srgbClr val="FFFF99"/>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a:extLst>
              <a:ext uri="{FF2B5EF4-FFF2-40B4-BE49-F238E27FC236}">
                <a16:creationId xmlns:a16="http://schemas.microsoft.com/office/drawing/2014/main" id="{68A9FFAF-3710-436B-A983-909FFE9512F7}"/>
              </a:ext>
            </a:extLst>
          </p:cNvPr>
          <p:cNvPicPr>
            <a:picLocks noChangeAspect="1"/>
          </p:cNvPicPr>
          <p:nvPr/>
        </p:nvPicPr>
        <p:blipFill rotWithShape="1">
          <a:blip r:embed="rId3"/>
          <a:srcRect l="50729" t="19795" r="4395" b="3636"/>
          <a:stretch/>
        </p:blipFill>
        <p:spPr>
          <a:xfrm>
            <a:off x="7282704" y="3147295"/>
            <a:ext cx="399160" cy="510794"/>
          </a:xfrm>
          <a:prstGeom prst="rect">
            <a:avLst/>
          </a:prstGeom>
        </p:spPr>
      </p:pic>
      <p:sp>
        <p:nvSpPr>
          <p:cNvPr id="20" name="TextBox 19">
            <a:extLst>
              <a:ext uri="{FF2B5EF4-FFF2-40B4-BE49-F238E27FC236}">
                <a16:creationId xmlns:a16="http://schemas.microsoft.com/office/drawing/2014/main" id="{5D4EE558-1973-4476-AA59-6A4C90CBC700}"/>
              </a:ext>
            </a:extLst>
          </p:cNvPr>
          <p:cNvSpPr txBox="1"/>
          <p:nvPr/>
        </p:nvSpPr>
        <p:spPr>
          <a:xfrm>
            <a:off x="7272796" y="3604993"/>
            <a:ext cx="399160" cy="230832"/>
          </a:xfrm>
          <a:prstGeom prst="rect">
            <a:avLst/>
          </a:prstGeom>
          <a:noFill/>
        </p:spPr>
        <p:txBody>
          <a:bodyPr wrap="square" rtlCol="0">
            <a:spAutoFit/>
          </a:bodyPr>
          <a:lstStyle/>
          <a:p>
            <a:r>
              <a:rPr lang="en-US" sz="900" b="1" dirty="0"/>
              <a:t>GPU</a:t>
            </a:r>
          </a:p>
        </p:txBody>
      </p:sp>
      <p:pic>
        <p:nvPicPr>
          <p:cNvPr id="28" name="Picture 27">
            <a:extLst>
              <a:ext uri="{FF2B5EF4-FFF2-40B4-BE49-F238E27FC236}">
                <a16:creationId xmlns:a16="http://schemas.microsoft.com/office/drawing/2014/main" id="{8BFB968F-53BC-4F1F-921E-4F91BCC49456}"/>
              </a:ext>
            </a:extLst>
          </p:cNvPr>
          <p:cNvPicPr>
            <a:picLocks noChangeAspect="1"/>
          </p:cNvPicPr>
          <p:nvPr/>
        </p:nvPicPr>
        <p:blipFill>
          <a:blip r:embed="rId4"/>
          <a:stretch>
            <a:fillRect/>
          </a:stretch>
        </p:blipFill>
        <p:spPr>
          <a:xfrm>
            <a:off x="9360901" y="112976"/>
            <a:ext cx="2592872" cy="1499617"/>
          </a:xfrm>
          <a:prstGeom prst="rect">
            <a:avLst/>
          </a:prstGeom>
        </p:spPr>
      </p:pic>
    </p:spTree>
    <p:extLst>
      <p:ext uri="{BB962C8B-B14F-4D97-AF65-F5344CB8AC3E}">
        <p14:creationId xmlns:p14="http://schemas.microsoft.com/office/powerpoint/2010/main" val="2914638122"/>
      </p:ext>
    </p:extLst>
  </p:cSld>
  <p:clrMapOvr>
    <a:masterClrMapping/>
  </p:clrMapOvr>
  <p:transition advTm="600000"/>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 name="Picture 50">
            <a:extLst>
              <a:ext uri="{FF2B5EF4-FFF2-40B4-BE49-F238E27FC236}">
                <a16:creationId xmlns:a16="http://schemas.microsoft.com/office/drawing/2014/main" id="{7F33CF3B-EFA8-4184-A124-55C3DD9BDE91}"/>
              </a:ext>
            </a:extLst>
          </p:cNvPr>
          <p:cNvPicPr>
            <a:picLocks noChangeAspect="1"/>
          </p:cNvPicPr>
          <p:nvPr/>
        </p:nvPicPr>
        <p:blipFill>
          <a:blip r:embed="rId2"/>
          <a:stretch>
            <a:fillRect/>
          </a:stretch>
        </p:blipFill>
        <p:spPr>
          <a:xfrm>
            <a:off x="10708815" y="67710"/>
            <a:ext cx="1282896" cy="1694978"/>
          </a:xfrm>
          <a:prstGeom prst="rect">
            <a:avLst/>
          </a:prstGeom>
        </p:spPr>
      </p:pic>
      <p:pic>
        <p:nvPicPr>
          <p:cNvPr id="83" name="Picture 82">
            <a:extLst>
              <a:ext uri="{FF2B5EF4-FFF2-40B4-BE49-F238E27FC236}">
                <a16:creationId xmlns:a16="http://schemas.microsoft.com/office/drawing/2014/main" id="{7FE26CF1-C67F-419B-A79C-2BC8F6D06D86}"/>
              </a:ext>
            </a:extLst>
          </p:cNvPr>
          <p:cNvPicPr>
            <a:picLocks noChangeAspect="1"/>
          </p:cNvPicPr>
          <p:nvPr/>
        </p:nvPicPr>
        <p:blipFill rotWithShape="1">
          <a:blip r:embed="rId3"/>
          <a:srcRect l="50729" t="19795" r="4395" b="3636"/>
          <a:stretch/>
        </p:blipFill>
        <p:spPr>
          <a:xfrm>
            <a:off x="6437605" y="5245006"/>
            <a:ext cx="399160" cy="510794"/>
          </a:xfrm>
          <a:prstGeom prst="rect">
            <a:avLst/>
          </a:prstGeom>
        </p:spPr>
      </p:pic>
      <p:pic>
        <p:nvPicPr>
          <p:cNvPr id="84" name="Picture 83">
            <a:extLst>
              <a:ext uri="{FF2B5EF4-FFF2-40B4-BE49-F238E27FC236}">
                <a16:creationId xmlns:a16="http://schemas.microsoft.com/office/drawing/2014/main" id="{6BEE7D8F-B644-43CD-8CBB-CD82C62E8F9B}"/>
              </a:ext>
            </a:extLst>
          </p:cNvPr>
          <p:cNvPicPr>
            <a:picLocks noChangeAspect="1"/>
          </p:cNvPicPr>
          <p:nvPr/>
        </p:nvPicPr>
        <p:blipFill rotWithShape="1">
          <a:blip r:embed="rId3"/>
          <a:srcRect l="50729" t="19795" r="4395" b="3636"/>
          <a:stretch/>
        </p:blipFill>
        <p:spPr>
          <a:xfrm>
            <a:off x="6715965" y="5168068"/>
            <a:ext cx="399160" cy="510794"/>
          </a:xfrm>
          <a:prstGeom prst="rect">
            <a:avLst/>
          </a:prstGeom>
        </p:spPr>
      </p:pic>
      <p:pic>
        <p:nvPicPr>
          <p:cNvPr id="85" name="Picture 84">
            <a:extLst>
              <a:ext uri="{FF2B5EF4-FFF2-40B4-BE49-F238E27FC236}">
                <a16:creationId xmlns:a16="http://schemas.microsoft.com/office/drawing/2014/main" id="{33A6BD16-FFEF-42D9-AED8-E40A4C3F9ABD}"/>
              </a:ext>
            </a:extLst>
          </p:cNvPr>
          <p:cNvPicPr>
            <a:picLocks noChangeAspect="1"/>
          </p:cNvPicPr>
          <p:nvPr/>
        </p:nvPicPr>
        <p:blipFill rotWithShape="1">
          <a:blip r:embed="rId3"/>
          <a:srcRect l="50729" t="19795" r="4395" b="3636"/>
          <a:stretch/>
        </p:blipFill>
        <p:spPr>
          <a:xfrm>
            <a:off x="7005409" y="5236921"/>
            <a:ext cx="399160" cy="510794"/>
          </a:xfrm>
          <a:prstGeom prst="rect">
            <a:avLst/>
          </a:prstGeom>
        </p:spPr>
      </p:pic>
      <p:pic>
        <p:nvPicPr>
          <p:cNvPr id="86" name="Picture 85">
            <a:extLst>
              <a:ext uri="{FF2B5EF4-FFF2-40B4-BE49-F238E27FC236}">
                <a16:creationId xmlns:a16="http://schemas.microsoft.com/office/drawing/2014/main" id="{B3335646-E4E5-4543-999F-F640649FC9E3}"/>
              </a:ext>
            </a:extLst>
          </p:cNvPr>
          <p:cNvPicPr>
            <a:picLocks noChangeAspect="1"/>
          </p:cNvPicPr>
          <p:nvPr/>
        </p:nvPicPr>
        <p:blipFill rotWithShape="1">
          <a:blip r:embed="rId3"/>
          <a:srcRect l="50729" t="19795" r="4395" b="3636"/>
          <a:stretch/>
        </p:blipFill>
        <p:spPr>
          <a:xfrm>
            <a:off x="7678329" y="5245342"/>
            <a:ext cx="399160" cy="510794"/>
          </a:xfrm>
          <a:prstGeom prst="rect">
            <a:avLst/>
          </a:prstGeom>
        </p:spPr>
      </p:pic>
      <p:pic>
        <p:nvPicPr>
          <p:cNvPr id="87" name="Picture 86">
            <a:extLst>
              <a:ext uri="{FF2B5EF4-FFF2-40B4-BE49-F238E27FC236}">
                <a16:creationId xmlns:a16="http://schemas.microsoft.com/office/drawing/2014/main" id="{BD9308F5-6A30-451C-BAAA-836C1929F022}"/>
              </a:ext>
            </a:extLst>
          </p:cNvPr>
          <p:cNvPicPr>
            <a:picLocks noChangeAspect="1"/>
          </p:cNvPicPr>
          <p:nvPr/>
        </p:nvPicPr>
        <p:blipFill rotWithShape="1">
          <a:blip r:embed="rId3"/>
          <a:srcRect l="50729" t="19795" r="4395" b="3636"/>
          <a:stretch/>
        </p:blipFill>
        <p:spPr>
          <a:xfrm>
            <a:off x="7956689" y="5168404"/>
            <a:ext cx="399160" cy="510794"/>
          </a:xfrm>
          <a:prstGeom prst="rect">
            <a:avLst/>
          </a:prstGeom>
        </p:spPr>
      </p:pic>
      <p:pic>
        <p:nvPicPr>
          <p:cNvPr id="88" name="Picture 87">
            <a:extLst>
              <a:ext uri="{FF2B5EF4-FFF2-40B4-BE49-F238E27FC236}">
                <a16:creationId xmlns:a16="http://schemas.microsoft.com/office/drawing/2014/main" id="{AB20FF39-478A-493A-9A8F-F33F8F9F308A}"/>
              </a:ext>
            </a:extLst>
          </p:cNvPr>
          <p:cNvPicPr>
            <a:picLocks noChangeAspect="1"/>
          </p:cNvPicPr>
          <p:nvPr/>
        </p:nvPicPr>
        <p:blipFill rotWithShape="1">
          <a:blip r:embed="rId3"/>
          <a:srcRect l="50729" t="19795" r="4395" b="3636"/>
          <a:stretch/>
        </p:blipFill>
        <p:spPr>
          <a:xfrm>
            <a:off x="8246133" y="5237257"/>
            <a:ext cx="399160" cy="510794"/>
          </a:xfrm>
          <a:prstGeom prst="rect">
            <a:avLst/>
          </a:prstGeom>
        </p:spPr>
      </p:pic>
      <p:pic>
        <p:nvPicPr>
          <p:cNvPr id="89" name="Picture 88">
            <a:extLst>
              <a:ext uri="{FF2B5EF4-FFF2-40B4-BE49-F238E27FC236}">
                <a16:creationId xmlns:a16="http://schemas.microsoft.com/office/drawing/2014/main" id="{B0250F70-0F60-49C9-A7DA-E367B248FA82}"/>
              </a:ext>
            </a:extLst>
          </p:cNvPr>
          <p:cNvPicPr>
            <a:picLocks noChangeAspect="1"/>
          </p:cNvPicPr>
          <p:nvPr/>
        </p:nvPicPr>
        <p:blipFill rotWithShape="1">
          <a:blip r:embed="rId3"/>
          <a:srcRect l="50729" t="19795" r="4395" b="3636"/>
          <a:stretch/>
        </p:blipFill>
        <p:spPr>
          <a:xfrm>
            <a:off x="8927187" y="5214622"/>
            <a:ext cx="399160" cy="510794"/>
          </a:xfrm>
          <a:prstGeom prst="rect">
            <a:avLst/>
          </a:prstGeom>
        </p:spPr>
      </p:pic>
      <p:pic>
        <p:nvPicPr>
          <p:cNvPr id="90" name="Picture 89">
            <a:extLst>
              <a:ext uri="{FF2B5EF4-FFF2-40B4-BE49-F238E27FC236}">
                <a16:creationId xmlns:a16="http://schemas.microsoft.com/office/drawing/2014/main" id="{8A71F39E-B146-44BF-8F50-7C196A268AFA}"/>
              </a:ext>
            </a:extLst>
          </p:cNvPr>
          <p:cNvPicPr>
            <a:picLocks noChangeAspect="1"/>
          </p:cNvPicPr>
          <p:nvPr/>
        </p:nvPicPr>
        <p:blipFill rotWithShape="1">
          <a:blip r:embed="rId3"/>
          <a:srcRect l="50729" t="19795" r="4395" b="3636"/>
          <a:stretch/>
        </p:blipFill>
        <p:spPr>
          <a:xfrm>
            <a:off x="9205547" y="5137684"/>
            <a:ext cx="399160" cy="510794"/>
          </a:xfrm>
          <a:prstGeom prst="rect">
            <a:avLst/>
          </a:prstGeom>
        </p:spPr>
      </p:pic>
      <p:pic>
        <p:nvPicPr>
          <p:cNvPr id="91" name="Picture 90">
            <a:extLst>
              <a:ext uri="{FF2B5EF4-FFF2-40B4-BE49-F238E27FC236}">
                <a16:creationId xmlns:a16="http://schemas.microsoft.com/office/drawing/2014/main" id="{7CDC0E00-08B7-4C1C-80D8-6F544B5E9FEE}"/>
              </a:ext>
            </a:extLst>
          </p:cNvPr>
          <p:cNvPicPr>
            <a:picLocks noChangeAspect="1"/>
          </p:cNvPicPr>
          <p:nvPr/>
        </p:nvPicPr>
        <p:blipFill rotWithShape="1">
          <a:blip r:embed="rId3"/>
          <a:srcRect l="50729" t="19795" r="4395" b="3636"/>
          <a:stretch/>
        </p:blipFill>
        <p:spPr>
          <a:xfrm>
            <a:off x="9494991" y="5206537"/>
            <a:ext cx="399160" cy="510794"/>
          </a:xfrm>
          <a:prstGeom prst="rect">
            <a:avLst/>
          </a:prstGeom>
        </p:spPr>
      </p:pic>
      <p:sp>
        <p:nvSpPr>
          <p:cNvPr id="2" name="Title 1"/>
          <p:cNvSpPr>
            <a:spLocks noGrp="1"/>
          </p:cNvSpPr>
          <p:nvPr>
            <p:ph type="title"/>
          </p:nvPr>
        </p:nvSpPr>
        <p:spPr/>
        <p:txBody>
          <a:bodyPr/>
          <a:lstStyle/>
          <a:p>
            <a:r>
              <a:rPr lang="en-US" dirty="0"/>
              <a:t>Inside A Smart Service</a:t>
            </a:r>
          </a:p>
        </p:txBody>
      </p:sp>
      <p:sp>
        <p:nvSpPr>
          <p:cNvPr id="32" name="Content Placeholder 31"/>
          <p:cNvSpPr>
            <a:spLocks noGrp="1"/>
          </p:cNvSpPr>
          <p:nvPr>
            <p:ph idx="1"/>
          </p:nvPr>
        </p:nvSpPr>
        <p:spPr/>
        <p:txBody>
          <a:bodyPr>
            <a:normAutofit/>
          </a:bodyPr>
          <a:lstStyle/>
          <a:p>
            <a:r>
              <a:rPr lang="en-US" dirty="0"/>
              <a:t>We really want the data</a:t>
            </a:r>
            <a:br>
              <a:rPr lang="en-US" dirty="0"/>
            </a:br>
            <a:r>
              <a:rPr lang="en-US" dirty="0"/>
              <a:t>to be “ideally” positioned or</a:t>
            </a:r>
            <a:br>
              <a:rPr lang="en-US" dirty="0"/>
            </a:br>
            <a:r>
              <a:rPr lang="en-US" dirty="0"/>
              <a:t>copied directly to the perfect</a:t>
            </a:r>
            <a:br>
              <a:rPr lang="en-US" dirty="0"/>
            </a:br>
            <a:r>
              <a:rPr lang="en-US" dirty="0"/>
              <a:t>place…</a:t>
            </a:r>
          </a:p>
        </p:txBody>
      </p:sp>
      <p:sp>
        <p:nvSpPr>
          <p:cNvPr id="4" name="Footer Placeholder 3"/>
          <p:cNvSpPr>
            <a:spLocks noGrp="1"/>
          </p:cNvSpPr>
          <p:nvPr>
            <p:ph type="ftr" sz="quarter" idx="11"/>
          </p:nvPr>
        </p:nvSpPr>
        <p:spPr/>
        <p:txBody>
          <a:bodyPr/>
          <a:lstStyle/>
          <a:p>
            <a:r>
              <a:rPr lang="en-US"/>
              <a:t>Ken Birman (ken@cs.cornell.edu)                                                                           </a:t>
            </a:r>
          </a:p>
        </p:txBody>
      </p:sp>
      <p:sp>
        <p:nvSpPr>
          <p:cNvPr id="5" name="Slide Number Placeholder 4"/>
          <p:cNvSpPr>
            <a:spLocks noGrp="1"/>
          </p:cNvSpPr>
          <p:nvPr>
            <p:ph type="sldNum" sz="quarter" idx="12"/>
          </p:nvPr>
        </p:nvSpPr>
        <p:spPr/>
        <p:txBody>
          <a:bodyPr/>
          <a:lstStyle/>
          <a:p>
            <a:fld id="{26165642-2DC6-4995-8FB3-76453B93C11F}" type="slidenum">
              <a:rPr lang="en-US" smtClean="0"/>
              <a:pPr/>
              <a:t>48</a:t>
            </a:fld>
            <a:endParaRPr lang="en-US"/>
          </a:p>
        </p:txBody>
      </p:sp>
      <p:sp>
        <p:nvSpPr>
          <p:cNvPr id="6" name="Oval 5">
            <a:extLst>
              <a:ext uri="{FF2B5EF4-FFF2-40B4-BE49-F238E27FC236}">
                <a16:creationId xmlns:a16="http://schemas.microsoft.com/office/drawing/2014/main" id="{4DECB362-9A2C-457E-9666-6BE78B79B581}"/>
              </a:ext>
            </a:extLst>
          </p:cNvPr>
          <p:cNvSpPr/>
          <p:nvPr/>
        </p:nvSpPr>
        <p:spPr>
          <a:xfrm>
            <a:off x="6290589" y="24782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a:extLst>
              <a:ext uri="{FF2B5EF4-FFF2-40B4-BE49-F238E27FC236}">
                <a16:creationId xmlns:a16="http://schemas.microsoft.com/office/drawing/2014/main" id="{78AE0F62-7F1B-417C-9CD8-C6582CE81FCA}"/>
              </a:ext>
            </a:extLst>
          </p:cNvPr>
          <p:cNvSpPr/>
          <p:nvPr/>
        </p:nvSpPr>
        <p:spPr>
          <a:xfrm>
            <a:off x="6442990"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E06B70C1-CCE9-4B89-9B52-B7142E607A82}"/>
              </a:ext>
            </a:extLst>
          </p:cNvPr>
          <p:cNvSpPr/>
          <p:nvPr/>
        </p:nvSpPr>
        <p:spPr>
          <a:xfrm>
            <a:off x="674778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EB08B9AB-43C1-4A08-95B2-AEAEEEC07002}"/>
              </a:ext>
            </a:extLst>
          </p:cNvPr>
          <p:cNvSpPr/>
          <p:nvPr/>
        </p:nvSpPr>
        <p:spPr>
          <a:xfrm>
            <a:off x="705258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BCE7D790-93C5-4A1F-86FD-418F270678EA}"/>
              </a:ext>
            </a:extLst>
          </p:cNvPr>
          <p:cNvSpPr/>
          <p:nvPr/>
        </p:nvSpPr>
        <p:spPr>
          <a:xfrm>
            <a:off x="7509789" y="2495169"/>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D4889F94-820B-4207-9BB3-57E34E80D8EF}"/>
              </a:ext>
            </a:extLst>
          </p:cNvPr>
          <p:cNvSpPr/>
          <p:nvPr/>
        </p:nvSpPr>
        <p:spPr>
          <a:xfrm>
            <a:off x="7662190"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1C39F801-FD99-4339-B43C-A1BB783D0ECD}"/>
              </a:ext>
            </a:extLst>
          </p:cNvPr>
          <p:cNvSpPr/>
          <p:nvPr/>
        </p:nvSpPr>
        <p:spPr>
          <a:xfrm>
            <a:off x="796698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6EAD4300-483D-4DE1-8F4C-063179081D72}"/>
              </a:ext>
            </a:extLst>
          </p:cNvPr>
          <p:cNvSpPr/>
          <p:nvPr/>
        </p:nvSpPr>
        <p:spPr>
          <a:xfrm>
            <a:off x="827178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22EAF68E-D20D-41FE-845D-EA34574A6820}"/>
              </a:ext>
            </a:extLst>
          </p:cNvPr>
          <p:cNvSpPr/>
          <p:nvPr/>
        </p:nvSpPr>
        <p:spPr>
          <a:xfrm>
            <a:off x="6061989" y="2249635"/>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9012EBFB-292D-4E48-BC80-1B0ABBD2E384}"/>
              </a:ext>
            </a:extLst>
          </p:cNvPr>
          <p:cNvSpPr/>
          <p:nvPr/>
        </p:nvSpPr>
        <p:spPr>
          <a:xfrm>
            <a:off x="8720523" y="25163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60483961-6F57-4B36-9100-51C78B106E1D}"/>
              </a:ext>
            </a:extLst>
          </p:cNvPr>
          <p:cNvSpPr/>
          <p:nvPr/>
        </p:nvSpPr>
        <p:spPr>
          <a:xfrm>
            <a:off x="8872924"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a:extLst>
              <a:ext uri="{FF2B5EF4-FFF2-40B4-BE49-F238E27FC236}">
                <a16:creationId xmlns:a16="http://schemas.microsoft.com/office/drawing/2014/main" id="{89B186B1-7286-4B3C-863E-4E401CAAA4DD}"/>
              </a:ext>
            </a:extLst>
          </p:cNvPr>
          <p:cNvSpPr/>
          <p:nvPr/>
        </p:nvSpPr>
        <p:spPr>
          <a:xfrm>
            <a:off x="917772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64625966-31F6-4432-A814-09E8CC704563}"/>
              </a:ext>
            </a:extLst>
          </p:cNvPr>
          <p:cNvSpPr/>
          <p:nvPr/>
        </p:nvSpPr>
        <p:spPr>
          <a:xfrm>
            <a:off x="948252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a:extLst>
              <a:ext uri="{FF2B5EF4-FFF2-40B4-BE49-F238E27FC236}">
                <a16:creationId xmlns:a16="http://schemas.microsoft.com/office/drawing/2014/main" id="{9923AD60-CF97-43CB-BA24-CB8CFCC01AC4}"/>
              </a:ext>
            </a:extLst>
          </p:cNvPr>
          <p:cNvSpPr/>
          <p:nvPr/>
        </p:nvSpPr>
        <p:spPr>
          <a:xfrm>
            <a:off x="994818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2B377FF1-AD65-4834-918B-1644111D8403}"/>
              </a:ext>
            </a:extLst>
          </p:cNvPr>
          <p:cNvSpPr/>
          <p:nvPr/>
        </p:nvSpPr>
        <p:spPr>
          <a:xfrm>
            <a:off x="1010058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Oval 20">
            <a:extLst>
              <a:ext uri="{FF2B5EF4-FFF2-40B4-BE49-F238E27FC236}">
                <a16:creationId xmlns:a16="http://schemas.microsoft.com/office/drawing/2014/main" id="{BF045DBE-7282-40AF-8164-C15449E03692}"/>
              </a:ext>
            </a:extLst>
          </p:cNvPr>
          <p:cNvSpPr/>
          <p:nvPr/>
        </p:nvSpPr>
        <p:spPr>
          <a:xfrm>
            <a:off x="1025298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Flowchart: Multidocument 21">
            <a:extLst>
              <a:ext uri="{FF2B5EF4-FFF2-40B4-BE49-F238E27FC236}">
                <a16:creationId xmlns:a16="http://schemas.microsoft.com/office/drawing/2014/main" id="{F456D5A9-26DE-49C5-B8E1-CD48DDD4610E}"/>
              </a:ext>
            </a:extLst>
          </p:cNvPr>
          <p:cNvSpPr/>
          <p:nvPr/>
        </p:nvSpPr>
        <p:spPr>
          <a:xfrm>
            <a:off x="6531218" y="281300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Flowchart: Multidocument 22">
            <a:extLst>
              <a:ext uri="{FF2B5EF4-FFF2-40B4-BE49-F238E27FC236}">
                <a16:creationId xmlns:a16="http://schemas.microsoft.com/office/drawing/2014/main" id="{0E16EE31-4FA9-40F0-8B74-1E586539F711}"/>
              </a:ext>
            </a:extLst>
          </p:cNvPr>
          <p:cNvSpPr/>
          <p:nvPr/>
        </p:nvSpPr>
        <p:spPr>
          <a:xfrm>
            <a:off x="6838590" y="2803395"/>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Flowchart: Multidocument 23">
            <a:extLst>
              <a:ext uri="{FF2B5EF4-FFF2-40B4-BE49-F238E27FC236}">
                <a16:creationId xmlns:a16="http://schemas.microsoft.com/office/drawing/2014/main" id="{89A21381-B217-4FB9-A1A4-E8B0C9C3874D}"/>
              </a:ext>
            </a:extLst>
          </p:cNvPr>
          <p:cNvSpPr/>
          <p:nvPr/>
        </p:nvSpPr>
        <p:spPr>
          <a:xfrm>
            <a:off x="7143495" y="2806931"/>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Flowchart: Multidocument 24">
            <a:extLst>
              <a:ext uri="{FF2B5EF4-FFF2-40B4-BE49-F238E27FC236}">
                <a16:creationId xmlns:a16="http://schemas.microsoft.com/office/drawing/2014/main" id="{BBA77762-BC13-4A49-8D5E-08E77BAA9060}"/>
              </a:ext>
            </a:extLst>
          </p:cNvPr>
          <p:cNvSpPr/>
          <p:nvPr/>
        </p:nvSpPr>
        <p:spPr>
          <a:xfrm>
            <a:off x="7784446" y="280560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Flowchart: Multidocument 25">
            <a:extLst>
              <a:ext uri="{FF2B5EF4-FFF2-40B4-BE49-F238E27FC236}">
                <a16:creationId xmlns:a16="http://schemas.microsoft.com/office/drawing/2014/main" id="{3E747B65-6D22-4661-B5AB-BDB9BC06A4B7}"/>
              </a:ext>
            </a:extLst>
          </p:cNvPr>
          <p:cNvSpPr/>
          <p:nvPr/>
        </p:nvSpPr>
        <p:spPr>
          <a:xfrm>
            <a:off x="8091818" y="279599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Flowchart: Multidocument 26">
            <a:extLst>
              <a:ext uri="{FF2B5EF4-FFF2-40B4-BE49-F238E27FC236}">
                <a16:creationId xmlns:a16="http://schemas.microsoft.com/office/drawing/2014/main" id="{61AA5DEC-9C03-4083-814B-8423A9CDE5FE}"/>
              </a:ext>
            </a:extLst>
          </p:cNvPr>
          <p:cNvSpPr/>
          <p:nvPr/>
        </p:nvSpPr>
        <p:spPr>
          <a:xfrm>
            <a:off x="8396723" y="279952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Flowchart: Multidocument 27">
            <a:extLst>
              <a:ext uri="{FF2B5EF4-FFF2-40B4-BE49-F238E27FC236}">
                <a16:creationId xmlns:a16="http://schemas.microsoft.com/office/drawing/2014/main" id="{1A5B70E5-1F7C-421F-957E-4B14A19F4714}"/>
              </a:ext>
            </a:extLst>
          </p:cNvPr>
          <p:cNvSpPr/>
          <p:nvPr/>
        </p:nvSpPr>
        <p:spPr>
          <a:xfrm>
            <a:off x="8982944" y="282336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Flowchart: Multidocument 28">
            <a:extLst>
              <a:ext uri="{FF2B5EF4-FFF2-40B4-BE49-F238E27FC236}">
                <a16:creationId xmlns:a16="http://schemas.microsoft.com/office/drawing/2014/main" id="{69A2FA97-4634-4EF3-ABC8-51D4A2A5FE0E}"/>
              </a:ext>
            </a:extLst>
          </p:cNvPr>
          <p:cNvSpPr/>
          <p:nvPr/>
        </p:nvSpPr>
        <p:spPr>
          <a:xfrm>
            <a:off x="9290316" y="281375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lowchart: Multidocument 29">
            <a:extLst>
              <a:ext uri="{FF2B5EF4-FFF2-40B4-BE49-F238E27FC236}">
                <a16:creationId xmlns:a16="http://schemas.microsoft.com/office/drawing/2014/main" id="{65190824-2F35-4645-AC5D-329EE7C8966E}"/>
              </a:ext>
            </a:extLst>
          </p:cNvPr>
          <p:cNvSpPr/>
          <p:nvPr/>
        </p:nvSpPr>
        <p:spPr>
          <a:xfrm>
            <a:off x="9595221" y="281728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Oval 32">
            <a:extLst>
              <a:ext uri="{FF2B5EF4-FFF2-40B4-BE49-F238E27FC236}">
                <a16:creationId xmlns:a16="http://schemas.microsoft.com/office/drawing/2014/main" id="{4DECB362-9A2C-457E-9666-6BE78B79B581}"/>
              </a:ext>
            </a:extLst>
          </p:cNvPr>
          <p:cNvSpPr/>
          <p:nvPr/>
        </p:nvSpPr>
        <p:spPr>
          <a:xfrm>
            <a:off x="6324599" y="3797908"/>
            <a:ext cx="1066800" cy="4572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Oval 33">
            <a:extLst>
              <a:ext uri="{FF2B5EF4-FFF2-40B4-BE49-F238E27FC236}">
                <a16:creationId xmlns:a16="http://schemas.microsoft.com/office/drawing/2014/main" id="{78AE0F62-7F1B-417C-9CD8-C6582CE81FCA}"/>
              </a:ext>
            </a:extLst>
          </p:cNvPr>
          <p:cNvSpPr/>
          <p:nvPr/>
        </p:nvSpPr>
        <p:spPr>
          <a:xfrm>
            <a:off x="6477000" y="39672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Oval 34">
            <a:extLst>
              <a:ext uri="{FF2B5EF4-FFF2-40B4-BE49-F238E27FC236}">
                <a16:creationId xmlns:a16="http://schemas.microsoft.com/office/drawing/2014/main" id="{E06B70C1-CCE9-4B89-9B52-B7142E607A82}"/>
              </a:ext>
            </a:extLst>
          </p:cNvPr>
          <p:cNvSpPr/>
          <p:nvPr/>
        </p:nvSpPr>
        <p:spPr>
          <a:xfrm>
            <a:off x="6781799" y="39672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Oval 35">
            <a:extLst>
              <a:ext uri="{FF2B5EF4-FFF2-40B4-BE49-F238E27FC236}">
                <a16:creationId xmlns:a16="http://schemas.microsoft.com/office/drawing/2014/main" id="{EB08B9AB-43C1-4A08-95B2-AEAEEEC07002}"/>
              </a:ext>
            </a:extLst>
          </p:cNvPr>
          <p:cNvSpPr/>
          <p:nvPr/>
        </p:nvSpPr>
        <p:spPr>
          <a:xfrm>
            <a:off x="7086599" y="39672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Oval 36">
            <a:extLst>
              <a:ext uri="{FF2B5EF4-FFF2-40B4-BE49-F238E27FC236}">
                <a16:creationId xmlns:a16="http://schemas.microsoft.com/office/drawing/2014/main" id="{BCE7D790-93C5-4A1F-86FD-418F270678EA}"/>
              </a:ext>
            </a:extLst>
          </p:cNvPr>
          <p:cNvSpPr/>
          <p:nvPr/>
        </p:nvSpPr>
        <p:spPr>
          <a:xfrm>
            <a:off x="7543799" y="3814842"/>
            <a:ext cx="1066800" cy="4572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Oval 37">
            <a:extLst>
              <a:ext uri="{FF2B5EF4-FFF2-40B4-BE49-F238E27FC236}">
                <a16:creationId xmlns:a16="http://schemas.microsoft.com/office/drawing/2014/main" id="{D4889F94-820B-4207-9BB3-57E34E80D8EF}"/>
              </a:ext>
            </a:extLst>
          </p:cNvPr>
          <p:cNvSpPr/>
          <p:nvPr/>
        </p:nvSpPr>
        <p:spPr>
          <a:xfrm>
            <a:off x="7696200" y="398417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Oval 38">
            <a:extLst>
              <a:ext uri="{FF2B5EF4-FFF2-40B4-BE49-F238E27FC236}">
                <a16:creationId xmlns:a16="http://schemas.microsoft.com/office/drawing/2014/main" id="{1C39F801-FD99-4339-B43C-A1BB783D0ECD}"/>
              </a:ext>
            </a:extLst>
          </p:cNvPr>
          <p:cNvSpPr/>
          <p:nvPr/>
        </p:nvSpPr>
        <p:spPr>
          <a:xfrm>
            <a:off x="8000999" y="398417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Oval 39">
            <a:extLst>
              <a:ext uri="{FF2B5EF4-FFF2-40B4-BE49-F238E27FC236}">
                <a16:creationId xmlns:a16="http://schemas.microsoft.com/office/drawing/2014/main" id="{6EAD4300-483D-4DE1-8F4C-063179081D72}"/>
              </a:ext>
            </a:extLst>
          </p:cNvPr>
          <p:cNvSpPr/>
          <p:nvPr/>
        </p:nvSpPr>
        <p:spPr>
          <a:xfrm>
            <a:off x="8305799" y="3984176"/>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Oval 40">
            <a:extLst>
              <a:ext uri="{FF2B5EF4-FFF2-40B4-BE49-F238E27FC236}">
                <a16:creationId xmlns:a16="http://schemas.microsoft.com/office/drawing/2014/main" id="{22EAF68E-D20D-41FE-845D-EA34574A6820}"/>
              </a:ext>
            </a:extLst>
          </p:cNvPr>
          <p:cNvSpPr/>
          <p:nvPr/>
        </p:nvSpPr>
        <p:spPr>
          <a:xfrm>
            <a:off x="6095999" y="3569308"/>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Oval 41">
            <a:extLst>
              <a:ext uri="{FF2B5EF4-FFF2-40B4-BE49-F238E27FC236}">
                <a16:creationId xmlns:a16="http://schemas.microsoft.com/office/drawing/2014/main" id="{9012EBFB-292D-4E48-BC80-1B0ABBD2E384}"/>
              </a:ext>
            </a:extLst>
          </p:cNvPr>
          <p:cNvSpPr/>
          <p:nvPr/>
        </p:nvSpPr>
        <p:spPr>
          <a:xfrm>
            <a:off x="8754533" y="3836008"/>
            <a:ext cx="1066800" cy="457200"/>
          </a:xfrm>
          <a:prstGeom prst="ellipse">
            <a:avLst/>
          </a:prstGeom>
          <a:solidFill>
            <a:schemeClr val="accent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Oval 42">
            <a:extLst>
              <a:ext uri="{FF2B5EF4-FFF2-40B4-BE49-F238E27FC236}">
                <a16:creationId xmlns:a16="http://schemas.microsoft.com/office/drawing/2014/main" id="{60483961-6F57-4B36-9100-51C78B106E1D}"/>
              </a:ext>
            </a:extLst>
          </p:cNvPr>
          <p:cNvSpPr/>
          <p:nvPr/>
        </p:nvSpPr>
        <p:spPr>
          <a:xfrm>
            <a:off x="8906934" y="40053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Oval 43">
            <a:extLst>
              <a:ext uri="{FF2B5EF4-FFF2-40B4-BE49-F238E27FC236}">
                <a16:creationId xmlns:a16="http://schemas.microsoft.com/office/drawing/2014/main" id="{89B186B1-7286-4B3C-863E-4E401CAAA4DD}"/>
              </a:ext>
            </a:extLst>
          </p:cNvPr>
          <p:cNvSpPr/>
          <p:nvPr/>
        </p:nvSpPr>
        <p:spPr>
          <a:xfrm>
            <a:off x="9211733" y="40053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Oval 44">
            <a:extLst>
              <a:ext uri="{FF2B5EF4-FFF2-40B4-BE49-F238E27FC236}">
                <a16:creationId xmlns:a16="http://schemas.microsoft.com/office/drawing/2014/main" id="{64625966-31F6-4432-A814-09E8CC704563}"/>
              </a:ext>
            </a:extLst>
          </p:cNvPr>
          <p:cNvSpPr/>
          <p:nvPr/>
        </p:nvSpPr>
        <p:spPr>
          <a:xfrm>
            <a:off x="9516533" y="4005342"/>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Oval 45">
            <a:extLst>
              <a:ext uri="{FF2B5EF4-FFF2-40B4-BE49-F238E27FC236}">
                <a16:creationId xmlns:a16="http://schemas.microsoft.com/office/drawing/2014/main" id="{9923AD60-CF97-43CB-BA24-CB8CFCC01AC4}"/>
              </a:ext>
            </a:extLst>
          </p:cNvPr>
          <p:cNvSpPr/>
          <p:nvPr/>
        </p:nvSpPr>
        <p:spPr>
          <a:xfrm>
            <a:off x="9982198" y="4026509"/>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Oval 46">
            <a:extLst>
              <a:ext uri="{FF2B5EF4-FFF2-40B4-BE49-F238E27FC236}">
                <a16:creationId xmlns:a16="http://schemas.microsoft.com/office/drawing/2014/main" id="{2B377FF1-AD65-4834-918B-1644111D8403}"/>
              </a:ext>
            </a:extLst>
          </p:cNvPr>
          <p:cNvSpPr/>
          <p:nvPr/>
        </p:nvSpPr>
        <p:spPr>
          <a:xfrm>
            <a:off x="10134598" y="4026509"/>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Oval 47">
            <a:extLst>
              <a:ext uri="{FF2B5EF4-FFF2-40B4-BE49-F238E27FC236}">
                <a16:creationId xmlns:a16="http://schemas.microsoft.com/office/drawing/2014/main" id="{BF045DBE-7282-40AF-8164-C15449E03692}"/>
              </a:ext>
            </a:extLst>
          </p:cNvPr>
          <p:cNvSpPr/>
          <p:nvPr/>
        </p:nvSpPr>
        <p:spPr>
          <a:xfrm>
            <a:off x="10286998" y="4026509"/>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Oval 65">
            <a:extLst>
              <a:ext uri="{FF2B5EF4-FFF2-40B4-BE49-F238E27FC236}">
                <a16:creationId xmlns:a16="http://schemas.microsoft.com/office/drawing/2014/main" id="{22EAF68E-D20D-41FE-845D-EA34574A6820}"/>
              </a:ext>
            </a:extLst>
          </p:cNvPr>
          <p:cNvSpPr/>
          <p:nvPr/>
        </p:nvSpPr>
        <p:spPr>
          <a:xfrm>
            <a:off x="6167824" y="4939473"/>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Freeform 2"/>
          <p:cNvSpPr/>
          <p:nvPr/>
        </p:nvSpPr>
        <p:spPr>
          <a:xfrm>
            <a:off x="6615487" y="4067401"/>
            <a:ext cx="281914" cy="1297053"/>
          </a:xfrm>
          <a:custGeom>
            <a:avLst/>
            <a:gdLst>
              <a:gd name="connsiteX0" fmla="*/ 0 w 638868"/>
              <a:gd name="connsiteY0" fmla="*/ 0 h 2367420"/>
              <a:gd name="connsiteX1" fmla="*/ 638827 w 638868"/>
              <a:gd name="connsiteY1" fmla="*/ 513568 h 2367420"/>
              <a:gd name="connsiteX2" fmla="*/ 25052 w 638868"/>
              <a:gd name="connsiteY2" fmla="*/ 2367420 h 2367420"/>
            </a:gdLst>
            <a:ahLst/>
            <a:cxnLst>
              <a:cxn ang="0">
                <a:pos x="connsiteX0" y="connsiteY0"/>
              </a:cxn>
              <a:cxn ang="0">
                <a:pos x="connsiteX1" y="connsiteY1"/>
              </a:cxn>
              <a:cxn ang="0">
                <a:pos x="connsiteX2" y="connsiteY2"/>
              </a:cxn>
            </a:cxnLst>
            <a:rect l="l" t="t" r="r" b="b"/>
            <a:pathLst>
              <a:path w="638868" h="2367420">
                <a:moveTo>
                  <a:pt x="0" y="0"/>
                </a:moveTo>
                <a:cubicBezTo>
                  <a:pt x="317326" y="59499"/>
                  <a:pt x="634652" y="118998"/>
                  <a:pt x="638827" y="513568"/>
                </a:cubicBezTo>
                <a:cubicBezTo>
                  <a:pt x="643002" y="908138"/>
                  <a:pt x="334027" y="1637779"/>
                  <a:pt x="25052" y="2367420"/>
                </a:cubicBezTo>
              </a:path>
            </a:pathLst>
          </a:custGeom>
          <a:noFill/>
          <a:ln w="38100">
            <a:solidFill>
              <a:schemeClr val="tx1"/>
            </a:solidFill>
            <a:prstDash val="dash"/>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6" name="Picture 75">
            <a:extLst>
              <a:ext uri="{FF2B5EF4-FFF2-40B4-BE49-F238E27FC236}">
                <a16:creationId xmlns:a16="http://schemas.microsoft.com/office/drawing/2014/main" id="{8BD5923B-ECC2-477E-B17B-FCD210880517}"/>
              </a:ext>
            </a:extLst>
          </p:cNvPr>
          <p:cNvPicPr>
            <a:picLocks noChangeAspect="1"/>
          </p:cNvPicPr>
          <p:nvPr/>
        </p:nvPicPr>
        <p:blipFill>
          <a:blip r:embed="rId4"/>
          <a:stretch>
            <a:fillRect/>
          </a:stretch>
        </p:blipFill>
        <p:spPr>
          <a:xfrm>
            <a:off x="895630" y="4550751"/>
            <a:ext cx="1527818" cy="1069472"/>
          </a:xfrm>
          <a:prstGeom prst="rect">
            <a:avLst/>
          </a:prstGeom>
        </p:spPr>
      </p:pic>
      <p:sp>
        <p:nvSpPr>
          <p:cNvPr id="31" name="Freeform 30"/>
          <p:cNvSpPr/>
          <p:nvPr/>
        </p:nvSpPr>
        <p:spPr>
          <a:xfrm>
            <a:off x="2304789" y="3919339"/>
            <a:ext cx="4221271" cy="1391697"/>
          </a:xfrm>
          <a:custGeom>
            <a:avLst/>
            <a:gdLst>
              <a:gd name="connsiteX0" fmla="*/ 0 w 4221271"/>
              <a:gd name="connsiteY0" fmla="*/ 1191280 h 1391697"/>
              <a:gd name="connsiteX1" fmla="*/ 1979112 w 4221271"/>
              <a:gd name="connsiteY1" fmla="*/ 1308 h 1391697"/>
              <a:gd name="connsiteX2" fmla="*/ 4221271 w 4221271"/>
              <a:gd name="connsiteY2" fmla="*/ 1391697 h 1391697"/>
            </a:gdLst>
            <a:ahLst/>
            <a:cxnLst>
              <a:cxn ang="0">
                <a:pos x="connsiteX0" y="connsiteY0"/>
              </a:cxn>
              <a:cxn ang="0">
                <a:pos x="connsiteX1" y="connsiteY1"/>
              </a:cxn>
              <a:cxn ang="0">
                <a:pos x="connsiteX2" y="connsiteY2"/>
              </a:cxn>
            </a:cxnLst>
            <a:rect l="l" t="t" r="r" b="b"/>
            <a:pathLst>
              <a:path w="4221271" h="1391697">
                <a:moveTo>
                  <a:pt x="0" y="1191280"/>
                </a:moveTo>
                <a:cubicBezTo>
                  <a:pt x="637783" y="579592"/>
                  <a:pt x="1275567" y="-32095"/>
                  <a:pt x="1979112" y="1308"/>
                </a:cubicBezTo>
                <a:cubicBezTo>
                  <a:pt x="2682657" y="34711"/>
                  <a:pt x="3451964" y="713204"/>
                  <a:pt x="4221271" y="1391697"/>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8" name="TextBox 77"/>
          <p:cNvSpPr txBox="1"/>
          <p:nvPr/>
        </p:nvSpPr>
        <p:spPr>
          <a:xfrm>
            <a:off x="2691200" y="4495429"/>
            <a:ext cx="1378889" cy="646331"/>
          </a:xfrm>
          <a:prstGeom prst="rect">
            <a:avLst/>
          </a:prstGeom>
          <a:solidFill>
            <a:schemeClr val="bg1">
              <a:lumMod val="85000"/>
            </a:schemeClr>
          </a:solidFill>
          <a:ln w="19050">
            <a:solidFill>
              <a:schemeClr val="tx1"/>
            </a:solidFill>
          </a:ln>
        </p:spPr>
        <p:txBody>
          <a:bodyPr wrap="square" rtlCol="0">
            <a:spAutoFit/>
          </a:bodyPr>
          <a:lstStyle/>
          <a:p>
            <a:pPr algn="ctr"/>
            <a:r>
              <a:rPr lang="en-US" dirty="0"/>
              <a:t>Image to classify</a:t>
            </a:r>
          </a:p>
        </p:txBody>
      </p:sp>
      <p:sp>
        <p:nvSpPr>
          <p:cNvPr id="79" name="TextBox 78">
            <a:extLst>
              <a:ext uri="{FF2B5EF4-FFF2-40B4-BE49-F238E27FC236}">
                <a16:creationId xmlns:a16="http://schemas.microsoft.com/office/drawing/2014/main" id="{0FD34534-2FDB-4767-BE86-91BC5A987869}"/>
              </a:ext>
            </a:extLst>
          </p:cNvPr>
          <p:cNvSpPr txBox="1"/>
          <p:nvPr/>
        </p:nvSpPr>
        <p:spPr>
          <a:xfrm>
            <a:off x="6253868" y="5607834"/>
            <a:ext cx="611517" cy="369332"/>
          </a:xfrm>
          <a:prstGeom prst="rect">
            <a:avLst/>
          </a:prstGeom>
          <a:solidFill>
            <a:schemeClr val="bg1"/>
          </a:solidFill>
          <a:ln>
            <a:solidFill>
              <a:srgbClr val="FA5D06"/>
            </a:solidFill>
          </a:ln>
        </p:spPr>
        <p:txBody>
          <a:bodyPr wrap="square" rtlCol="0">
            <a:spAutoFit/>
          </a:bodyPr>
          <a:lstStyle/>
          <a:p>
            <a:pPr algn="ctr"/>
            <a:r>
              <a:rPr lang="en-US" b="1" dirty="0"/>
              <a:t>GPU</a:t>
            </a:r>
          </a:p>
        </p:txBody>
      </p:sp>
      <p:sp>
        <p:nvSpPr>
          <p:cNvPr id="80" name="4-Point Star 53">
            <a:extLst>
              <a:ext uri="{FF2B5EF4-FFF2-40B4-BE49-F238E27FC236}">
                <a16:creationId xmlns:a16="http://schemas.microsoft.com/office/drawing/2014/main" id="{F27DB793-BF36-46D8-91E3-00E11441F584}"/>
              </a:ext>
            </a:extLst>
          </p:cNvPr>
          <p:cNvSpPr/>
          <p:nvPr/>
        </p:nvSpPr>
        <p:spPr>
          <a:xfrm>
            <a:off x="6473807" y="5619169"/>
            <a:ext cx="324196" cy="378758"/>
          </a:xfrm>
          <a:prstGeom prst="star4">
            <a:avLst/>
          </a:prstGeom>
          <a:solidFill>
            <a:srgbClr val="FA5D06"/>
          </a:solidFill>
          <a:ln>
            <a:solidFill>
              <a:srgbClr val="E53BA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 name="TextBox 80">
            <a:extLst>
              <a:ext uri="{FF2B5EF4-FFF2-40B4-BE49-F238E27FC236}">
                <a16:creationId xmlns:a16="http://schemas.microsoft.com/office/drawing/2014/main" id="{6C729EDE-844B-44EC-9C11-2C2BB6069664}"/>
              </a:ext>
            </a:extLst>
          </p:cNvPr>
          <p:cNvSpPr txBox="1"/>
          <p:nvPr/>
        </p:nvSpPr>
        <p:spPr>
          <a:xfrm>
            <a:off x="5013155" y="5885212"/>
            <a:ext cx="2771292" cy="646331"/>
          </a:xfrm>
          <a:prstGeom prst="rect">
            <a:avLst/>
          </a:prstGeom>
          <a:noFill/>
        </p:spPr>
        <p:txBody>
          <a:bodyPr wrap="square" rtlCol="0">
            <a:spAutoFit/>
          </a:bodyPr>
          <a:lstStyle/>
          <a:p>
            <a:pPr algn="ctr"/>
            <a:r>
              <a:rPr lang="en-US" b="1" dirty="0">
                <a:solidFill>
                  <a:srgbClr val="C00000"/>
                </a:solidFill>
              </a:rPr>
              <a:t>GPU-accelerated kernel initiated from the lambda</a:t>
            </a:r>
          </a:p>
        </p:txBody>
      </p:sp>
      <p:sp>
        <p:nvSpPr>
          <p:cNvPr id="68" name="Freeform 30">
            <a:extLst>
              <a:ext uri="{FF2B5EF4-FFF2-40B4-BE49-F238E27FC236}">
                <a16:creationId xmlns:a16="http://schemas.microsoft.com/office/drawing/2014/main" id="{0937D410-FD31-40E2-8638-1FE493C1D506}"/>
              </a:ext>
            </a:extLst>
          </p:cNvPr>
          <p:cNvSpPr/>
          <p:nvPr/>
        </p:nvSpPr>
        <p:spPr>
          <a:xfrm rot="19769169">
            <a:off x="1771367" y="2734259"/>
            <a:ext cx="4807184" cy="1377539"/>
          </a:xfrm>
          <a:custGeom>
            <a:avLst/>
            <a:gdLst>
              <a:gd name="connsiteX0" fmla="*/ 0 w 4221271"/>
              <a:gd name="connsiteY0" fmla="*/ 1191280 h 1391697"/>
              <a:gd name="connsiteX1" fmla="*/ 1979112 w 4221271"/>
              <a:gd name="connsiteY1" fmla="*/ 1308 h 1391697"/>
              <a:gd name="connsiteX2" fmla="*/ 4221271 w 4221271"/>
              <a:gd name="connsiteY2" fmla="*/ 1391697 h 1391697"/>
            </a:gdLst>
            <a:ahLst/>
            <a:cxnLst>
              <a:cxn ang="0">
                <a:pos x="connsiteX0" y="connsiteY0"/>
              </a:cxn>
              <a:cxn ang="0">
                <a:pos x="connsiteX1" y="connsiteY1"/>
              </a:cxn>
              <a:cxn ang="0">
                <a:pos x="connsiteX2" y="connsiteY2"/>
              </a:cxn>
            </a:cxnLst>
            <a:rect l="l" t="t" r="r" b="b"/>
            <a:pathLst>
              <a:path w="4221271" h="1391697">
                <a:moveTo>
                  <a:pt x="0" y="1191280"/>
                </a:moveTo>
                <a:cubicBezTo>
                  <a:pt x="637783" y="579592"/>
                  <a:pt x="1275567" y="-32095"/>
                  <a:pt x="1979112" y="1308"/>
                </a:cubicBezTo>
                <a:cubicBezTo>
                  <a:pt x="2682657" y="34711"/>
                  <a:pt x="3451964" y="713204"/>
                  <a:pt x="4221271" y="1391697"/>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TextBox 68">
            <a:extLst>
              <a:ext uri="{FF2B5EF4-FFF2-40B4-BE49-F238E27FC236}">
                <a16:creationId xmlns:a16="http://schemas.microsoft.com/office/drawing/2014/main" id="{A73DFF78-8E41-4379-9ADE-30A47F7A5FD6}"/>
              </a:ext>
            </a:extLst>
          </p:cNvPr>
          <p:cNvSpPr txBox="1"/>
          <p:nvPr/>
        </p:nvSpPr>
        <p:spPr>
          <a:xfrm>
            <a:off x="5376306" y="1649245"/>
            <a:ext cx="1920601" cy="923330"/>
          </a:xfrm>
          <a:prstGeom prst="rect">
            <a:avLst/>
          </a:prstGeom>
          <a:solidFill>
            <a:schemeClr val="bg1">
              <a:lumMod val="85000"/>
            </a:schemeClr>
          </a:solidFill>
          <a:ln w="19050">
            <a:solidFill>
              <a:schemeClr val="tx1"/>
            </a:solidFill>
          </a:ln>
        </p:spPr>
        <p:txBody>
          <a:bodyPr wrap="square" rtlCol="0">
            <a:spAutoFit/>
          </a:bodyPr>
          <a:lstStyle/>
          <a:p>
            <a:pPr algn="ctr"/>
            <a:r>
              <a:rPr lang="en-US" dirty="0"/>
              <a:t>Request for classification runs as a lambda</a:t>
            </a:r>
          </a:p>
        </p:txBody>
      </p:sp>
      <p:sp>
        <p:nvSpPr>
          <p:cNvPr id="50" name="Speech Bubble: Rectangle 49">
            <a:extLst>
              <a:ext uri="{FF2B5EF4-FFF2-40B4-BE49-F238E27FC236}">
                <a16:creationId xmlns:a16="http://schemas.microsoft.com/office/drawing/2014/main" id="{C88CA617-6FA5-4B3D-BA06-C4D6859E7097}"/>
              </a:ext>
            </a:extLst>
          </p:cNvPr>
          <p:cNvSpPr/>
          <p:nvPr/>
        </p:nvSpPr>
        <p:spPr>
          <a:xfrm>
            <a:off x="1371408" y="1633528"/>
            <a:ext cx="4307479" cy="612648"/>
          </a:xfrm>
          <a:prstGeom prst="wedgeRectCallout">
            <a:avLst>
              <a:gd name="adj1" fmla="val 76091"/>
              <a:gd name="adj2" fmla="val 467709"/>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Skip this transfer for any ML objects already cached in the GPU device!</a:t>
            </a:r>
          </a:p>
        </p:txBody>
      </p:sp>
      <p:sp>
        <p:nvSpPr>
          <p:cNvPr id="82" name="Speech Bubble: Rectangle 81">
            <a:extLst>
              <a:ext uri="{FF2B5EF4-FFF2-40B4-BE49-F238E27FC236}">
                <a16:creationId xmlns:a16="http://schemas.microsoft.com/office/drawing/2014/main" id="{3D9925A5-9943-4DB6-82C6-F95E8003099E}"/>
              </a:ext>
            </a:extLst>
          </p:cNvPr>
          <p:cNvSpPr/>
          <p:nvPr/>
        </p:nvSpPr>
        <p:spPr>
          <a:xfrm>
            <a:off x="963492" y="3676481"/>
            <a:ext cx="4307479" cy="612648"/>
          </a:xfrm>
          <a:prstGeom prst="wedgeRectCallout">
            <a:avLst>
              <a:gd name="adj1" fmla="val 73112"/>
              <a:gd name="adj2" fmla="val 174439"/>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RDMA directly into GPU memory</a:t>
            </a:r>
          </a:p>
        </p:txBody>
      </p:sp>
      <p:sp>
        <p:nvSpPr>
          <p:cNvPr id="49" name="TextBox 48">
            <a:extLst>
              <a:ext uri="{FF2B5EF4-FFF2-40B4-BE49-F238E27FC236}">
                <a16:creationId xmlns:a16="http://schemas.microsoft.com/office/drawing/2014/main" id="{A1F50D2C-F976-401E-B14C-6DC09DF5F6ED}"/>
              </a:ext>
            </a:extLst>
          </p:cNvPr>
          <p:cNvSpPr txBox="1"/>
          <p:nvPr/>
        </p:nvSpPr>
        <p:spPr>
          <a:xfrm>
            <a:off x="8872924" y="1963855"/>
            <a:ext cx="2542638" cy="369332"/>
          </a:xfrm>
          <a:prstGeom prst="rect">
            <a:avLst/>
          </a:prstGeom>
          <a:solidFill>
            <a:srgbClr val="FFFF00"/>
          </a:solidFill>
          <a:ln w="28575">
            <a:solidFill>
              <a:srgbClr val="C00000"/>
            </a:solidFill>
          </a:ln>
        </p:spPr>
        <p:txBody>
          <a:bodyPr wrap="square" rtlCol="0">
            <a:spAutoFit/>
          </a:bodyPr>
          <a:lstStyle/>
          <a:p>
            <a:pPr algn="ctr"/>
            <a:r>
              <a:rPr lang="en-US" b="1" dirty="0">
                <a:solidFill>
                  <a:srgbClr val="C00000"/>
                </a:solidFill>
              </a:rPr>
              <a:t>Application Layer</a:t>
            </a:r>
          </a:p>
        </p:txBody>
      </p:sp>
      <p:sp>
        <p:nvSpPr>
          <p:cNvPr id="70" name="TextBox 69">
            <a:extLst>
              <a:ext uri="{FF2B5EF4-FFF2-40B4-BE49-F238E27FC236}">
                <a16:creationId xmlns:a16="http://schemas.microsoft.com/office/drawing/2014/main" id="{BE91D87D-AFCA-4456-95A4-3CAD2D757001}"/>
              </a:ext>
            </a:extLst>
          </p:cNvPr>
          <p:cNvSpPr txBox="1"/>
          <p:nvPr/>
        </p:nvSpPr>
        <p:spPr>
          <a:xfrm>
            <a:off x="8949124" y="3348565"/>
            <a:ext cx="2542638" cy="369332"/>
          </a:xfrm>
          <a:prstGeom prst="rect">
            <a:avLst/>
          </a:prstGeom>
          <a:solidFill>
            <a:srgbClr val="FFFF00"/>
          </a:solidFill>
          <a:ln w="28575">
            <a:solidFill>
              <a:srgbClr val="C00000"/>
            </a:solidFill>
          </a:ln>
        </p:spPr>
        <p:txBody>
          <a:bodyPr wrap="square" rtlCol="0">
            <a:spAutoFit/>
          </a:bodyPr>
          <a:lstStyle/>
          <a:p>
            <a:pPr algn="ctr"/>
            <a:r>
              <a:rPr lang="en-US" b="1" dirty="0">
                <a:solidFill>
                  <a:srgbClr val="C00000"/>
                </a:solidFill>
              </a:rPr>
              <a:t>Cascade Storage Layer</a:t>
            </a:r>
          </a:p>
        </p:txBody>
      </p:sp>
      <p:sp>
        <p:nvSpPr>
          <p:cNvPr id="71" name="TextBox 70">
            <a:extLst>
              <a:ext uri="{FF2B5EF4-FFF2-40B4-BE49-F238E27FC236}">
                <a16:creationId xmlns:a16="http://schemas.microsoft.com/office/drawing/2014/main" id="{CC7EEAE8-5FA7-45D3-BFF3-BA62719C6A2E}"/>
              </a:ext>
            </a:extLst>
          </p:cNvPr>
          <p:cNvSpPr txBox="1"/>
          <p:nvPr/>
        </p:nvSpPr>
        <p:spPr>
          <a:xfrm>
            <a:off x="8978063" y="4810099"/>
            <a:ext cx="2542638" cy="369332"/>
          </a:xfrm>
          <a:prstGeom prst="rect">
            <a:avLst/>
          </a:prstGeom>
          <a:solidFill>
            <a:srgbClr val="FFFF00"/>
          </a:solidFill>
          <a:ln w="28575">
            <a:solidFill>
              <a:srgbClr val="C00000"/>
            </a:solidFill>
          </a:ln>
        </p:spPr>
        <p:txBody>
          <a:bodyPr wrap="square" rtlCol="0">
            <a:spAutoFit/>
          </a:bodyPr>
          <a:lstStyle/>
          <a:p>
            <a:pPr algn="ctr"/>
            <a:r>
              <a:rPr lang="en-US" b="1" dirty="0">
                <a:solidFill>
                  <a:srgbClr val="C00000"/>
                </a:solidFill>
              </a:rPr>
              <a:t>Accelerator Layer</a:t>
            </a:r>
          </a:p>
        </p:txBody>
      </p:sp>
      <p:sp>
        <p:nvSpPr>
          <p:cNvPr id="77" name="TextBox 76"/>
          <p:cNvSpPr txBox="1"/>
          <p:nvPr/>
        </p:nvSpPr>
        <p:spPr>
          <a:xfrm>
            <a:off x="6854354" y="4549268"/>
            <a:ext cx="4313518" cy="369332"/>
          </a:xfrm>
          <a:prstGeom prst="rect">
            <a:avLst/>
          </a:prstGeom>
          <a:solidFill>
            <a:schemeClr val="bg1">
              <a:lumMod val="85000"/>
            </a:schemeClr>
          </a:solidFill>
          <a:ln w="19050">
            <a:solidFill>
              <a:schemeClr val="tx1"/>
            </a:solidFill>
            <a:prstDash val="dash"/>
          </a:ln>
        </p:spPr>
        <p:txBody>
          <a:bodyPr wrap="square" rtlCol="0">
            <a:spAutoFit/>
          </a:bodyPr>
          <a:lstStyle/>
          <a:p>
            <a:pPr algn="ctr"/>
            <a:r>
              <a:rPr lang="en-US" dirty="0"/>
              <a:t>ML model, configuration, parameters</a:t>
            </a:r>
          </a:p>
        </p:txBody>
      </p:sp>
      <p:pic>
        <p:nvPicPr>
          <p:cNvPr id="53" name="Picture 52">
            <a:extLst>
              <a:ext uri="{FF2B5EF4-FFF2-40B4-BE49-F238E27FC236}">
                <a16:creationId xmlns:a16="http://schemas.microsoft.com/office/drawing/2014/main" id="{7956A299-EA2F-4818-9277-73B20D4E59E4}"/>
              </a:ext>
            </a:extLst>
          </p:cNvPr>
          <p:cNvPicPr>
            <a:picLocks noChangeAspect="1"/>
          </p:cNvPicPr>
          <p:nvPr/>
        </p:nvPicPr>
        <p:blipFill>
          <a:blip r:embed="rId5"/>
          <a:stretch>
            <a:fillRect/>
          </a:stretch>
        </p:blipFill>
        <p:spPr>
          <a:xfrm>
            <a:off x="6094312" y="2731748"/>
            <a:ext cx="713960" cy="839953"/>
          </a:xfrm>
          <a:prstGeom prst="rect">
            <a:avLst/>
          </a:prstGeom>
        </p:spPr>
      </p:pic>
    </p:spTree>
    <p:extLst>
      <p:ext uri="{BB962C8B-B14F-4D97-AF65-F5344CB8AC3E}">
        <p14:creationId xmlns:p14="http://schemas.microsoft.com/office/powerpoint/2010/main" val="3858605412"/>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afterEffect">
                                  <p:stCondLst>
                                    <p:cond delay="2000"/>
                                  </p:stCondLst>
                                  <p:childTnLst>
                                    <p:set>
                                      <p:cBhvr>
                                        <p:cTn id="6" dur="1" fill="hold">
                                          <p:stCondLst>
                                            <p:cond delay="0"/>
                                          </p:stCondLst>
                                        </p:cTn>
                                        <p:tgtEl>
                                          <p:spTgt spid="78"/>
                                        </p:tgtEl>
                                        <p:attrNameLst>
                                          <p:attrName>style.visibility</p:attrName>
                                        </p:attrNameLst>
                                      </p:cBhvr>
                                      <p:to>
                                        <p:strVal val="visible"/>
                                      </p:to>
                                    </p:set>
                                    <p:animEffect transition="in" filter="randombar(horizontal)">
                                      <p:cBhvr>
                                        <p:cTn id="7" dur="500"/>
                                        <p:tgtEl>
                                          <p:spTgt spid="78"/>
                                        </p:tgtEl>
                                      </p:cBhvr>
                                    </p:animEffect>
                                  </p:childTnLst>
                                </p:cTn>
                              </p:par>
                            </p:childTnLst>
                          </p:cTn>
                        </p:par>
                        <p:par>
                          <p:cTn id="8" fill="hold">
                            <p:stCondLst>
                              <p:cond delay="2500"/>
                            </p:stCondLst>
                            <p:childTnLst>
                              <p:par>
                                <p:cTn id="9" presetID="14" presetClass="entr" presetSubtype="10" fill="hold" grpId="0" nodeType="afterEffect">
                                  <p:stCondLst>
                                    <p:cond delay="2000"/>
                                  </p:stCondLst>
                                  <p:childTnLst>
                                    <p:set>
                                      <p:cBhvr>
                                        <p:cTn id="10" dur="1" fill="hold">
                                          <p:stCondLst>
                                            <p:cond delay="0"/>
                                          </p:stCondLst>
                                        </p:cTn>
                                        <p:tgtEl>
                                          <p:spTgt spid="31"/>
                                        </p:tgtEl>
                                        <p:attrNameLst>
                                          <p:attrName>style.visibility</p:attrName>
                                        </p:attrNameLst>
                                      </p:cBhvr>
                                      <p:to>
                                        <p:strVal val="visible"/>
                                      </p:to>
                                    </p:set>
                                    <p:animEffect transition="in" filter="randombar(horizontal)">
                                      <p:cBhvr>
                                        <p:cTn id="11" dur="2500"/>
                                        <p:tgtEl>
                                          <p:spTgt spid="31"/>
                                        </p:tgtEl>
                                      </p:cBhvr>
                                    </p:animEffect>
                                  </p:childTnLst>
                                </p:cTn>
                              </p:par>
                              <p:par>
                                <p:cTn id="12" presetID="14" presetClass="entr" presetSubtype="10" fill="hold" grpId="0" nodeType="withEffect">
                                  <p:stCondLst>
                                    <p:cond delay="0"/>
                                  </p:stCondLst>
                                  <p:childTnLst>
                                    <p:set>
                                      <p:cBhvr>
                                        <p:cTn id="13" dur="1" fill="hold">
                                          <p:stCondLst>
                                            <p:cond delay="0"/>
                                          </p:stCondLst>
                                        </p:cTn>
                                        <p:tgtEl>
                                          <p:spTgt spid="68"/>
                                        </p:tgtEl>
                                        <p:attrNameLst>
                                          <p:attrName>style.visibility</p:attrName>
                                        </p:attrNameLst>
                                      </p:cBhvr>
                                      <p:to>
                                        <p:strVal val="visible"/>
                                      </p:to>
                                    </p:set>
                                    <p:animEffect transition="in" filter="randombar(horizontal)">
                                      <p:cBhvr>
                                        <p:cTn id="14" dur="2500"/>
                                        <p:tgtEl>
                                          <p:spTgt spid="68"/>
                                        </p:tgtEl>
                                      </p:cBhvr>
                                    </p:animEffect>
                                  </p:childTnLst>
                                </p:cTn>
                              </p:par>
                              <p:par>
                                <p:cTn id="15" presetID="14" presetClass="entr" presetSubtype="10" fill="hold" grpId="0" nodeType="withEffect">
                                  <p:stCondLst>
                                    <p:cond delay="0"/>
                                  </p:stCondLst>
                                  <p:childTnLst>
                                    <p:set>
                                      <p:cBhvr>
                                        <p:cTn id="16" dur="1" fill="hold">
                                          <p:stCondLst>
                                            <p:cond delay="0"/>
                                          </p:stCondLst>
                                        </p:cTn>
                                        <p:tgtEl>
                                          <p:spTgt spid="69"/>
                                        </p:tgtEl>
                                        <p:attrNameLst>
                                          <p:attrName>style.visibility</p:attrName>
                                        </p:attrNameLst>
                                      </p:cBhvr>
                                      <p:to>
                                        <p:strVal val="visible"/>
                                      </p:to>
                                    </p:set>
                                    <p:animEffect transition="in" filter="randombar(horizontal)">
                                      <p:cBhvr>
                                        <p:cTn id="17" dur="500"/>
                                        <p:tgtEl>
                                          <p:spTgt spid="69"/>
                                        </p:tgtEl>
                                      </p:cBhvr>
                                    </p:animEffect>
                                  </p:childTnLst>
                                </p:cTn>
                              </p:par>
                              <p:par>
                                <p:cTn id="18" presetID="14" presetClass="entr" presetSubtype="10" fill="hold" nodeType="withEffect">
                                  <p:stCondLst>
                                    <p:cond delay="0"/>
                                  </p:stCondLst>
                                  <p:childTnLst>
                                    <p:set>
                                      <p:cBhvr>
                                        <p:cTn id="19" dur="1" fill="hold">
                                          <p:stCondLst>
                                            <p:cond delay="0"/>
                                          </p:stCondLst>
                                        </p:cTn>
                                        <p:tgtEl>
                                          <p:spTgt spid="53"/>
                                        </p:tgtEl>
                                        <p:attrNameLst>
                                          <p:attrName>style.visibility</p:attrName>
                                        </p:attrNameLst>
                                      </p:cBhvr>
                                      <p:to>
                                        <p:strVal val="visible"/>
                                      </p:to>
                                    </p:set>
                                    <p:animEffect transition="in" filter="randombar(horizontal)">
                                      <p:cBhvr>
                                        <p:cTn id="20" dur="500"/>
                                        <p:tgtEl>
                                          <p:spTgt spid="53"/>
                                        </p:tgtEl>
                                      </p:cBhvr>
                                    </p:animEffect>
                                  </p:childTnLst>
                                </p:cTn>
                              </p:par>
                            </p:childTnLst>
                          </p:cTn>
                        </p:par>
                        <p:par>
                          <p:cTn id="21" fill="hold">
                            <p:stCondLst>
                              <p:cond delay="7000"/>
                            </p:stCondLst>
                            <p:childTnLst>
                              <p:par>
                                <p:cTn id="22" presetID="14" presetClass="entr" presetSubtype="10" fill="hold" grpId="0" nodeType="afterEffect">
                                  <p:stCondLst>
                                    <p:cond delay="0"/>
                                  </p:stCondLst>
                                  <p:childTnLst>
                                    <p:set>
                                      <p:cBhvr>
                                        <p:cTn id="23" dur="1" fill="hold">
                                          <p:stCondLst>
                                            <p:cond delay="0"/>
                                          </p:stCondLst>
                                        </p:cTn>
                                        <p:tgtEl>
                                          <p:spTgt spid="3"/>
                                        </p:tgtEl>
                                        <p:attrNameLst>
                                          <p:attrName>style.visibility</p:attrName>
                                        </p:attrNameLst>
                                      </p:cBhvr>
                                      <p:to>
                                        <p:strVal val="visible"/>
                                      </p:to>
                                    </p:set>
                                    <p:animEffect transition="in" filter="randombar(horizontal)">
                                      <p:cBhvr>
                                        <p:cTn id="24" dur="500"/>
                                        <p:tgtEl>
                                          <p:spTgt spid="3"/>
                                        </p:tgtEl>
                                      </p:cBhvr>
                                    </p:animEffect>
                                  </p:childTnLst>
                                </p:cTn>
                              </p:par>
                            </p:childTnLst>
                          </p:cTn>
                        </p:par>
                        <p:par>
                          <p:cTn id="25" fill="hold">
                            <p:stCondLst>
                              <p:cond delay="7500"/>
                            </p:stCondLst>
                            <p:childTnLst>
                              <p:par>
                                <p:cTn id="26" presetID="14" presetClass="entr" presetSubtype="10" fill="hold" grpId="0" nodeType="afterEffect">
                                  <p:stCondLst>
                                    <p:cond delay="0"/>
                                  </p:stCondLst>
                                  <p:childTnLst>
                                    <p:set>
                                      <p:cBhvr>
                                        <p:cTn id="27" dur="1" fill="hold">
                                          <p:stCondLst>
                                            <p:cond delay="0"/>
                                          </p:stCondLst>
                                        </p:cTn>
                                        <p:tgtEl>
                                          <p:spTgt spid="77"/>
                                        </p:tgtEl>
                                        <p:attrNameLst>
                                          <p:attrName>style.visibility</p:attrName>
                                        </p:attrNameLst>
                                      </p:cBhvr>
                                      <p:to>
                                        <p:strVal val="visible"/>
                                      </p:to>
                                    </p:set>
                                    <p:animEffect transition="in" filter="randombar(horizontal)">
                                      <p:cBhvr>
                                        <p:cTn id="28" dur="500"/>
                                        <p:tgtEl>
                                          <p:spTgt spid="77"/>
                                        </p:tgtEl>
                                      </p:cBhvr>
                                    </p:animEffect>
                                  </p:childTnLst>
                                </p:cTn>
                              </p:par>
                            </p:childTnLst>
                          </p:cTn>
                        </p:par>
                        <p:par>
                          <p:cTn id="29" fill="hold">
                            <p:stCondLst>
                              <p:cond delay="8000"/>
                            </p:stCondLst>
                            <p:childTnLst>
                              <p:par>
                                <p:cTn id="30" presetID="14" presetClass="entr" presetSubtype="10" fill="hold" grpId="0" nodeType="afterEffect">
                                  <p:stCondLst>
                                    <p:cond delay="2000"/>
                                  </p:stCondLst>
                                  <p:childTnLst>
                                    <p:set>
                                      <p:cBhvr>
                                        <p:cTn id="31" dur="1" fill="hold">
                                          <p:stCondLst>
                                            <p:cond delay="0"/>
                                          </p:stCondLst>
                                        </p:cTn>
                                        <p:tgtEl>
                                          <p:spTgt spid="81"/>
                                        </p:tgtEl>
                                        <p:attrNameLst>
                                          <p:attrName>style.visibility</p:attrName>
                                        </p:attrNameLst>
                                      </p:cBhvr>
                                      <p:to>
                                        <p:strVal val="visible"/>
                                      </p:to>
                                    </p:set>
                                    <p:animEffect transition="in" filter="randombar(horizontal)">
                                      <p:cBhvr>
                                        <p:cTn id="32" dur="500"/>
                                        <p:tgtEl>
                                          <p:spTgt spid="81"/>
                                        </p:tgtEl>
                                      </p:cBhvr>
                                    </p:animEffect>
                                  </p:childTnLst>
                                </p:cTn>
                              </p:par>
                            </p:childTnLst>
                          </p:cTn>
                        </p:par>
                        <p:par>
                          <p:cTn id="33" fill="hold">
                            <p:stCondLst>
                              <p:cond delay="10500"/>
                            </p:stCondLst>
                            <p:childTnLst>
                              <p:par>
                                <p:cTn id="34" presetID="14" presetClass="entr" presetSubtype="10" fill="hold" grpId="0" nodeType="afterEffect">
                                  <p:stCondLst>
                                    <p:cond delay="500"/>
                                  </p:stCondLst>
                                  <p:childTnLst>
                                    <p:set>
                                      <p:cBhvr>
                                        <p:cTn id="35" dur="1" fill="hold">
                                          <p:stCondLst>
                                            <p:cond delay="0"/>
                                          </p:stCondLst>
                                        </p:cTn>
                                        <p:tgtEl>
                                          <p:spTgt spid="80"/>
                                        </p:tgtEl>
                                        <p:attrNameLst>
                                          <p:attrName>style.visibility</p:attrName>
                                        </p:attrNameLst>
                                      </p:cBhvr>
                                      <p:to>
                                        <p:strVal val="visible"/>
                                      </p:to>
                                    </p:set>
                                    <p:animEffect transition="in" filter="randombar(horizontal)">
                                      <p:cBhvr>
                                        <p:cTn id="36" dur="500"/>
                                        <p:tgtEl>
                                          <p:spTgt spid="80"/>
                                        </p:tgtEl>
                                      </p:cBhvr>
                                    </p:animEffect>
                                  </p:childTnLst>
                                </p:cTn>
                              </p:par>
                            </p:childTnLst>
                          </p:cTn>
                        </p:par>
                      </p:childTnLst>
                    </p:cTn>
                  </p:par>
                  <p:par>
                    <p:cTn id="37" fill="hold">
                      <p:stCondLst>
                        <p:cond delay="indefinite"/>
                      </p:stCondLst>
                      <p:childTnLst>
                        <p:par>
                          <p:cTn id="38" fill="hold">
                            <p:stCondLst>
                              <p:cond delay="0"/>
                            </p:stCondLst>
                            <p:childTnLst>
                              <p:par>
                                <p:cTn id="39" presetID="14" presetClass="entr" presetSubtype="10" fill="hold" grpId="0" nodeType="clickEffect">
                                  <p:stCondLst>
                                    <p:cond delay="0"/>
                                  </p:stCondLst>
                                  <p:childTnLst>
                                    <p:set>
                                      <p:cBhvr>
                                        <p:cTn id="40" dur="1" fill="hold">
                                          <p:stCondLst>
                                            <p:cond delay="0"/>
                                          </p:stCondLst>
                                        </p:cTn>
                                        <p:tgtEl>
                                          <p:spTgt spid="50"/>
                                        </p:tgtEl>
                                        <p:attrNameLst>
                                          <p:attrName>style.visibility</p:attrName>
                                        </p:attrNameLst>
                                      </p:cBhvr>
                                      <p:to>
                                        <p:strVal val="visible"/>
                                      </p:to>
                                    </p:set>
                                    <p:animEffect transition="in" filter="randombar(horizontal)">
                                      <p:cBhvr>
                                        <p:cTn id="41" dur="500"/>
                                        <p:tgtEl>
                                          <p:spTgt spid="50"/>
                                        </p:tgtEl>
                                      </p:cBhvr>
                                    </p:animEffect>
                                  </p:childTnLst>
                                </p:cTn>
                              </p:par>
                            </p:childTnLst>
                          </p:cTn>
                        </p:par>
                      </p:childTnLst>
                    </p:cTn>
                  </p:par>
                  <p:par>
                    <p:cTn id="42" fill="hold">
                      <p:stCondLst>
                        <p:cond delay="indefinite"/>
                      </p:stCondLst>
                      <p:childTnLst>
                        <p:par>
                          <p:cTn id="43" fill="hold">
                            <p:stCondLst>
                              <p:cond delay="0"/>
                            </p:stCondLst>
                            <p:childTnLst>
                              <p:par>
                                <p:cTn id="44" presetID="14" presetClass="entr" presetSubtype="10" fill="hold" grpId="0" nodeType="clickEffect">
                                  <p:stCondLst>
                                    <p:cond delay="0"/>
                                  </p:stCondLst>
                                  <p:childTnLst>
                                    <p:set>
                                      <p:cBhvr>
                                        <p:cTn id="45" dur="1" fill="hold">
                                          <p:stCondLst>
                                            <p:cond delay="0"/>
                                          </p:stCondLst>
                                        </p:cTn>
                                        <p:tgtEl>
                                          <p:spTgt spid="82"/>
                                        </p:tgtEl>
                                        <p:attrNameLst>
                                          <p:attrName>style.visibility</p:attrName>
                                        </p:attrNameLst>
                                      </p:cBhvr>
                                      <p:to>
                                        <p:strVal val="visible"/>
                                      </p:to>
                                    </p:set>
                                    <p:animEffect transition="in" filter="randombar(horizontal)">
                                      <p:cBhvr>
                                        <p:cTn id="46" dur="500"/>
                                        <p:tgtEl>
                                          <p:spTgt spid="8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31" grpId="0" animBg="1"/>
      <p:bldP spid="78" grpId="0" animBg="1"/>
      <p:bldP spid="80" grpId="0" animBg="1"/>
      <p:bldP spid="81" grpId="0"/>
      <p:bldP spid="68" grpId="0" animBg="1"/>
      <p:bldP spid="69" grpId="0" animBg="1"/>
      <p:bldP spid="50" grpId="0" animBg="1"/>
      <p:bldP spid="82" grpId="0" animBg="1"/>
      <p:bldP spid="77" grpId="0" animBg="1"/>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868166-8603-491F-8C90-A57E5C6E5E44}"/>
              </a:ext>
            </a:extLst>
          </p:cNvPr>
          <p:cNvSpPr>
            <a:spLocks noGrp="1"/>
          </p:cNvSpPr>
          <p:nvPr>
            <p:ph type="title"/>
          </p:nvPr>
        </p:nvSpPr>
        <p:spPr/>
        <p:txBody>
          <a:bodyPr/>
          <a:lstStyle/>
          <a:p>
            <a:r>
              <a:rPr lang="en-US" dirty="0"/>
              <a:t>Status and opportunities</a:t>
            </a:r>
          </a:p>
        </p:txBody>
      </p:sp>
      <p:sp>
        <p:nvSpPr>
          <p:cNvPr id="3" name="Content Placeholder 2">
            <a:extLst>
              <a:ext uri="{FF2B5EF4-FFF2-40B4-BE49-F238E27FC236}">
                <a16:creationId xmlns:a16="http://schemas.microsoft.com/office/drawing/2014/main" id="{E67C409D-3E79-4F26-8AD3-A3180553098E}"/>
              </a:ext>
            </a:extLst>
          </p:cNvPr>
          <p:cNvSpPr>
            <a:spLocks noGrp="1"/>
          </p:cNvSpPr>
          <p:nvPr>
            <p:ph idx="1"/>
          </p:nvPr>
        </p:nvSpPr>
        <p:spPr/>
        <p:txBody>
          <a:bodyPr>
            <a:normAutofit/>
          </a:bodyPr>
          <a:lstStyle/>
          <a:p>
            <a:r>
              <a:rPr lang="en-US" dirty="0"/>
              <a:t>The basic Cascade system (in one data center) is up and working, as an application built on our Derecho system (ACM TOCS 2019).  Blazingly fast… SIGCOMM submission describes some of the most impactful optimizations relative to the original TOCS version.</a:t>
            </a:r>
          </a:p>
          <a:p>
            <a:endParaRPr lang="en-US" dirty="0"/>
          </a:p>
          <a:p>
            <a:r>
              <a:rPr lang="en-US" dirty="0"/>
              <a:t>But this idea of extending into distributed AI is new.  Our big project is to fully implement the whole picture.</a:t>
            </a:r>
          </a:p>
        </p:txBody>
      </p:sp>
      <p:sp>
        <p:nvSpPr>
          <p:cNvPr id="4" name="Footer Placeholder 3">
            <a:extLst>
              <a:ext uri="{FF2B5EF4-FFF2-40B4-BE49-F238E27FC236}">
                <a16:creationId xmlns:a16="http://schemas.microsoft.com/office/drawing/2014/main" id="{F29B224B-3ECA-4A0F-BC79-CC1128315208}"/>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ECE48BE4-7AD5-4105-9968-14869E2ECB40}"/>
              </a:ext>
            </a:extLst>
          </p:cNvPr>
          <p:cNvSpPr>
            <a:spLocks noGrp="1"/>
          </p:cNvSpPr>
          <p:nvPr>
            <p:ph type="sldNum" sz="quarter" idx="12"/>
          </p:nvPr>
        </p:nvSpPr>
        <p:spPr/>
        <p:txBody>
          <a:bodyPr/>
          <a:lstStyle/>
          <a:p>
            <a:fld id="{26165642-2DC6-4995-8FB3-76453B93C11F}" type="slidenum">
              <a:rPr lang="en-US" smtClean="0"/>
              <a:pPr/>
              <a:t>49</a:t>
            </a:fld>
            <a:endParaRPr lang="en-US"/>
          </a:p>
        </p:txBody>
      </p:sp>
      <p:pic>
        <p:nvPicPr>
          <p:cNvPr id="6" name="Picture 5">
            <a:extLst>
              <a:ext uri="{FF2B5EF4-FFF2-40B4-BE49-F238E27FC236}">
                <a16:creationId xmlns:a16="http://schemas.microsoft.com/office/drawing/2014/main" id="{9B69104A-0CBC-42FA-AFDF-AE986E4584B0}"/>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353823" y="112976"/>
            <a:ext cx="1628099" cy="2143578"/>
          </a:xfrm>
          <a:prstGeom prst="rect">
            <a:avLst/>
          </a:prstGeom>
        </p:spPr>
      </p:pic>
    </p:spTree>
    <p:extLst>
      <p:ext uri="{BB962C8B-B14F-4D97-AF65-F5344CB8AC3E}">
        <p14:creationId xmlns:p14="http://schemas.microsoft.com/office/powerpoint/2010/main" val="1261334591"/>
      </p:ext>
    </p:extLst>
  </p:cSld>
  <p:clrMapOvr>
    <a:masterClrMapping/>
  </p:clrMapOvr>
  <p:transition advTm="600000"/>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B420005-257C-41F3-BD3B-577904C33585}"/>
              </a:ext>
            </a:extLst>
          </p:cNvPr>
          <p:cNvSpPr>
            <a:spLocks noGrp="1"/>
          </p:cNvSpPr>
          <p:nvPr>
            <p:ph type="title"/>
          </p:nvPr>
        </p:nvSpPr>
        <p:spPr/>
        <p:txBody>
          <a:bodyPr/>
          <a:lstStyle/>
          <a:p>
            <a:r>
              <a:rPr lang="en-US" dirty="0"/>
              <a:t>What are we doing right now?</a:t>
            </a:r>
          </a:p>
        </p:txBody>
      </p:sp>
      <p:sp>
        <p:nvSpPr>
          <p:cNvPr id="3" name="Content Placeholder 2">
            <a:extLst>
              <a:ext uri="{FF2B5EF4-FFF2-40B4-BE49-F238E27FC236}">
                <a16:creationId xmlns:a16="http://schemas.microsoft.com/office/drawing/2014/main" id="{16CA4432-EB7E-417E-AF29-31D6B0E96FF7}"/>
              </a:ext>
            </a:extLst>
          </p:cNvPr>
          <p:cNvSpPr>
            <a:spLocks noGrp="1"/>
          </p:cNvSpPr>
          <p:nvPr>
            <p:ph idx="1"/>
          </p:nvPr>
        </p:nvSpPr>
        <p:spPr/>
        <p:txBody>
          <a:bodyPr>
            <a:normAutofit fontScale="85000" lnSpcReduction="20000"/>
          </a:bodyPr>
          <a:lstStyle/>
          <a:p>
            <a:r>
              <a:rPr lang="en-US" dirty="0"/>
              <a:t>We are doing a basic image pipeline for dairy farming right now: </a:t>
            </a:r>
          </a:p>
          <a:p>
            <a:pPr>
              <a:buFont typeface="Wingdings" panose="05000000000000000000" pitchFamily="2" charset="2"/>
              <a:buChar char="Ø"/>
            </a:pPr>
            <a:r>
              <a:rPr lang="en-US" dirty="0"/>
              <a:t>  A cow walks into the barn.</a:t>
            </a:r>
          </a:p>
          <a:p>
            <a:pPr>
              <a:buFont typeface="Wingdings" panose="05000000000000000000" pitchFamily="2" charset="2"/>
              <a:buChar char="Ø"/>
            </a:pPr>
            <a:r>
              <a:rPr lang="en-US" dirty="0"/>
              <a:t>  In real-time we identify her, pivot and zoom to her haunches, estimate her</a:t>
            </a:r>
            <a:br>
              <a:rPr lang="en-US" dirty="0"/>
            </a:br>
            <a:r>
              <a:rPr lang="en-US" dirty="0"/>
              <a:t>    body fat from those images.</a:t>
            </a:r>
          </a:p>
          <a:p>
            <a:pPr>
              <a:buFont typeface="Wingdings" panose="05000000000000000000" pitchFamily="2" charset="2"/>
              <a:buChar char="Ø"/>
            </a:pPr>
            <a:r>
              <a:rPr lang="en-US" dirty="0"/>
              <a:t>  Combine this with previously uploaded general health metrics.</a:t>
            </a:r>
          </a:p>
          <a:p>
            <a:pPr>
              <a:buFont typeface="Wingdings" panose="05000000000000000000" pitchFamily="2" charset="2"/>
              <a:buChar char="Ø"/>
            </a:pPr>
            <a:r>
              <a:rPr lang="en-US" dirty="0"/>
              <a:t>  Within milliseconds, a decision is reached, perhaps to milk her, perhaps to </a:t>
            </a:r>
            <a:br>
              <a:rPr lang="en-US" dirty="0"/>
            </a:br>
            <a:r>
              <a:rPr lang="en-US" dirty="0"/>
              <a:t>    route her to a holding area (for the vet to come check).</a:t>
            </a:r>
          </a:p>
          <a:p>
            <a:endParaRPr lang="en-US" dirty="0"/>
          </a:p>
          <a:p>
            <a:r>
              <a:rPr lang="en-US" dirty="0"/>
              <a:t>This is working in beta form today.</a:t>
            </a:r>
          </a:p>
        </p:txBody>
      </p:sp>
      <p:sp>
        <p:nvSpPr>
          <p:cNvPr id="4" name="Footer Placeholder 3">
            <a:extLst>
              <a:ext uri="{FF2B5EF4-FFF2-40B4-BE49-F238E27FC236}">
                <a16:creationId xmlns:a16="http://schemas.microsoft.com/office/drawing/2014/main" id="{04CF01CE-573E-4967-8067-E3FD044D971E}"/>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58CDA626-893F-4251-BA4A-E031A3F06E7E}"/>
              </a:ext>
            </a:extLst>
          </p:cNvPr>
          <p:cNvSpPr>
            <a:spLocks noGrp="1"/>
          </p:cNvSpPr>
          <p:nvPr>
            <p:ph type="sldNum" sz="quarter" idx="12"/>
          </p:nvPr>
        </p:nvSpPr>
        <p:spPr/>
        <p:txBody>
          <a:bodyPr/>
          <a:lstStyle/>
          <a:p>
            <a:fld id="{26165642-2DC6-4995-8FB3-76453B93C11F}" type="slidenum">
              <a:rPr lang="en-US" smtClean="0"/>
              <a:pPr/>
              <a:t>50</a:t>
            </a:fld>
            <a:endParaRPr lang="en-US"/>
          </a:p>
        </p:txBody>
      </p:sp>
      <p:pic>
        <p:nvPicPr>
          <p:cNvPr id="6" name="Picture 5">
            <a:extLst>
              <a:ext uri="{FF2B5EF4-FFF2-40B4-BE49-F238E27FC236}">
                <a16:creationId xmlns:a16="http://schemas.microsoft.com/office/drawing/2014/main" id="{1F25F2D2-57B8-4620-9721-BC5AB6DCF002}"/>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353823" y="112976"/>
            <a:ext cx="1628099" cy="2143578"/>
          </a:xfrm>
          <a:prstGeom prst="rect">
            <a:avLst/>
          </a:prstGeom>
        </p:spPr>
      </p:pic>
    </p:spTree>
    <p:extLst>
      <p:ext uri="{BB962C8B-B14F-4D97-AF65-F5344CB8AC3E}">
        <p14:creationId xmlns:p14="http://schemas.microsoft.com/office/powerpoint/2010/main" val="4206120980"/>
      </p:ext>
    </p:extLst>
  </p:cSld>
  <p:clrMapOvr>
    <a:masterClrMapping/>
  </p:clrMapOvr>
  <p:transition advTm="600000"/>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 name="CustomShape 1"/>
          <p:cNvSpPr/>
          <p:nvPr/>
        </p:nvSpPr>
        <p:spPr>
          <a:xfrm>
            <a:off x="7312179" y="1376357"/>
            <a:ext cx="4585054" cy="2488233"/>
          </a:xfrm>
          <a:prstGeom prst="rect">
            <a:avLst/>
          </a:prstGeom>
          <a:solidFill>
            <a:srgbClr val="FFFFFF"/>
          </a:solidFill>
          <a:ln w="10080">
            <a:solidFill>
              <a:srgbClr val="2A6099"/>
            </a:solidFill>
            <a:round/>
          </a:ln>
        </p:spPr>
        <p:style>
          <a:lnRef idx="0">
            <a:scrgbClr r="0" g="0" b="0"/>
          </a:lnRef>
          <a:fillRef idx="0">
            <a:scrgbClr r="0" g="0" b="0"/>
          </a:fillRef>
          <a:effectRef idx="0">
            <a:scrgbClr r="0" g="0" b="0"/>
          </a:effectRef>
          <a:fontRef idx="minor"/>
        </p:style>
        <p:txBody>
          <a:bodyPr wrap="none" lIns="114942" tIns="60519" rIns="114942" bIns="60519">
            <a:noAutofit/>
          </a:bodyPr>
          <a:lstStyle/>
          <a:p>
            <a:r>
              <a:rPr lang="en-US" sz="1451" spc="-1">
                <a:latin typeface="Arial"/>
              </a:rPr>
              <a:t>Data Center</a:t>
            </a:r>
          </a:p>
        </p:txBody>
      </p:sp>
      <p:cxnSp>
        <p:nvCxnSpPr>
          <p:cNvPr id="9" name="Straight Connector 8">
            <a:extLst>
              <a:ext uri="{FF2B5EF4-FFF2-40B4-BE49-F238E27FC236}">
                <a16:creationId xmlns:a16="http://schemas.microsoft.com/office/drawing/2014/main" id="{C98B444D-86DC-4B90-8D6D-5FD5F250A79E}"/>
              </a:ext>
            </a:extLst>
          </p:cNvPr>
          <p:cNvCxnSpPr/>
          <p:nvPr/>
        </p:nvCxnSpPr>
        <p:spPr>
          <a:xfrm>
            <a:off x="8422105" y="3864590"/>
            <a:ext cx="1446576" cy="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
        <p:nvSpPr>
          <p:cNvPr id="2" name="Rectangle 1">
            <a:extLst>
              <a:ext uri="{FF2B5EF4-FFF2-40B4-BE49-F238E27FC236}">
                <a16:creationId xmlns:a16="http://schemas.microsoft.com/office/drawing/2014/main" id="{F1D6139D-88F1-4F87-A4E0-57196DDC14D5}"/>
              </a:ext>
            </a:extLst>
          </p:cNvPr>
          <p:cNvSpPr/>
          <p:nvPr/>
        </p:nvSpPr>
        <p:spPr>
          <a:xfrm>
            <a:off x="0" y="1376357"/>
            <a:ext cx="6902742" cy="5471638"/>
          </a:xfrm>
          <a:prstGeom prst="rect">
            <a:avLst/>
          </a:prstGeom>
          <a:solidFill>
            <a:schemeClr val="bg1"/>
          </a:solidFill>
          <a:ln>
            <a:solidFill>
              <a:schemeClr val="tx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 name="Straight Connector 5">
            <a:extLst>
              <a:ext uri="{FF2B5EF4-FFF2-40B4-BE49-F238E27FC236}">
                <a16:creationId xmlns:a16="http://schemas.microsoft.com/office/drawing/2014/main" id="{5F02EEAD-465B-4E93-A643-FE8BCD84FB50}"/>
              </a:ext>
            </a:extLst>
          </p:cNvPr>
          <p:cNvCxnSpPr>
            <a:cxnSpLocks/>
          </p:cNvCxnSpPr>
          <p:nvPr/>
        </p:nvCxnSpPr>
        <p:spPr>
          <a:xfrm>
            <a:off x="6894556" y="4773169"/>
            <a:ext cx="0" cy="809484"/>
          </a:xfrm>
          <a:prstGeom prst="line">
            <a:avLst/>
          </a:prstGeom>
          <a:ln w="38100">
            <a:solidFill>
              <a:schemeClr val="bg1"/>
            </a:solidFill>
          </a:ln>
        </p:spPr>
        <p:style>
          <a:lnRef idx="1">
            <a:schemeClr val="accent1"/>
          </a:lnRef>
          <a:fillRef idx="0">
            <a:schemeClr val="accent1"/>
          </a:fillRef>
          <a:effectRef idx="0">
            <a:schemeClr val="accent1"/>
          </a:effectRef>
          <a:fontRef idx="minor">
            <a:schemeClr val="tx1"/>
          </a:fontRef>
        </p:style>
      </p:cxnSp>
      <p:sp>
        <p:nvSpPr>
          <p:cNvPr id="42" name="CustomShape 2"/>
          <p:cNvSpPr/>
          <p:nvPr/>
        </p:nvSpPr>
        <p:spPr>
          <a:xfrm>
            <a:off x="2488447" y="3317644"/>
            <a:ext cx="4147055" cy="2764703"/>
          </a:xfrm>
          <a:prstGeom prst="rect">
            <a:avLst/>
          </a:prstGeom>
          <a:solidFill>
            <a:srgbClr val="FFFFFF"/>
          </a:solidFill>
          <a:ln w="10080">
            <a:solidFill>
              <a:srgbClr val="2A6099"/>
            </a:solidFill>
            <a:custDash>
              <a:ds d="100000" sp="300000"/>
              <a:ds d="100000" sp="300000"/>
            </a:custDash>
            <a:round/>
          </a:ln>
        </p:spPr>
        <p:style>
          <a:lnRef idx="0">
            <a:scrgbClr r="0" g="0" b="0"/>
          </a:lnRef>
          <a:fillRef idx="0">
            <a:scrgbClr r="0" g="0" b="0"/>
          </a:fillRef>
          <a:effectRef idx="0">
            <a:scrgbClr r="0" g="0" b="0"/>
          </a:effectRef>
          <a:fontRef idx="minor"/>
        </p:style>
        <p:txBody>
          <a:bodyPr wrap="none" lIns="114942" tIns="60519" rIns="114942" bIns="60519">
            <a:noAutofit/>
          </a:bodyPr>
          <a:lstStyle/>
          <a:p>
            <a:pPr algn="ctr"/>
            <a:r>
              <a:rPr lang="en-US" sz="1451" b="1" spc="-1" dirty="0">
                <a:solidFill>
                  <a:srgbClr val="C00000"/>
                </a:solidFill>
                <a:latin typeface="Arial"/>
              </a:rPr>
              <a:t>The Farm Server (IoT Edge)</a:t>
            </a:r>
          </a:p>
        </p:txBody>
      </p:sp>
      <p:pic>
        <p:nvPicPr>
          <p:cNvPr id="44" name="Picture 43"/>
          <p:cNvPicPr/>
          <p:nvPr/>
        </p:nvPicPr>
        <p:blipFill>
          <a:blip r:embed="rId2"/>
          <a:stretch/>
        </p:blipFill>
        <p:spPr>
          <a:xfrm flipH="1">
            <a:off x="2101388" y="1603528"/>
            <a:ext cx="663529" cy="663529"/>
          </a:xfrm>
          <a:prstGeom prst="rect">
            <a:avLst/>
          </a:prstGeom>
          <a:ln w="0">
            <a:noFill/>
          </a:ln>
        </p:spPr>
      </p:pic>
      <p:pic>
        <p:nvPicPr>
          <p:cNvPr id="45" name="Picture 44"/>
          <p:cNvPicPr/>
          <p:nvPr/>
        </p:nvPicPr>
        <p:blipFill>
          <a:blip r:embed="rId2"/>
          <a:stretch/>
        </p:blipFill>
        <p:spPr>
          <a:xfrm flipH="1">
            <a:off x="2101388" y="2267057"/>
            <a:ext cx="663529" cy="663529"/>
          </a:xfrm>
          <a:prstGeom prst="rect">
            <a:avLst/>
          </a:prstGeom>
          <a:ln w="0">
            <a:noFill/>
          </a:ln>
        </p:spPr>
      </p:pic>
      <p:pic>
        <p:nvPicPr>
          <p:cNvPr id="46" name="Picture 45"/>
          <p:cNvPicPr/>
          <p:nvPr/>
        </p:nvPicPr>
        <p:blipFill>
          <a:blip r:embed="rId2"/>
          <a:stretch/>
        </p:blipFill>
        <p:spPr>
          <a:xfrm flipH="1">
            <a:off x="2101388" y="2930585"/>
            <a:ext cx="663529" cy="663529"/>
          </a:xfrm>
          <a:prstGeom prst="rect">
            <a:avLst/>
          </a:prstGeom>
          <a:ln w="0">
            <a:noFill/>
          </a:ln>
        </p:spPr>
      </p:pic>
      <p:pic>
        <p:nvPicPr>
          <p:cNvPr id="47" name="Picture 46"/>
          <p:cNvPicPr/>
          <p:nvPr/>
        </p:nvPicPr>
        <p:blipFill>
          <a:blip r:embed="rId3"/>
          <a:stretch/>
        </p:blipFill>
        <p:spPr>
          <a:xfrm>
            <a:off x="100788" y="1935292"/>
            <a:ext cx="1834718" cy="1220823"/>
          </a:xfrm>
          <a:prstGeom prst="rect">
            <a:avLst/>
          </a:prstGeom>
          <a:ln w="0">
            <a:noFill/>
          </a:ln>
        </p:spPr>
      </p:pic>
      <p:sp>
        <p:nvSpPr>
          <p:cNvPr id="48" name="CustomShape 4"/>
          <p:cNvSpPr/>
          <p:nvPr/>
        </p:nvSpPr>
        <p:spPr>
          <a:xfrm>
            <a:off x="2764917" y="3681191"/>
            <a:ext cx="1382352" cy="829411"/>
          </a:xfrm>
          <a:custGeom>
            <a:avLst/>
            <a:gdLst/>
            <a:ahLst/>
            <a:cxnLst/>
            <a:rect l="0" t="0" r="r" b="b"/>
            <a:pathLst>
              <a:path w="3177" h="1907">
                <a:moveTo>
                  <a:pt x="105" y="0"/>
                </a:moveTo>
                <a:lnTo>
                  <a:pt x="106" y="0"/>
                </a:lnTo>
                <a:cubicBezTo>
                  <a:pt x="87" y="0"/>
                  <a:pt x="69" y="5"/>
                  <a:pt x="53" y="14"/>
                </a:cubicBezTo>
                <a:cubicBezTo>
                  <a:pt x="37" y="24"/>
                  <a:pt x="24" y="37"/>
                  <a:pt x="14" y="53"/>
                </a:cubicBezTo>
                <a:cubicBezTo>
                  <a:pt x="5" y="69"/>
                  <a:pt x="0" y="87"/>
                  <a:pt x="0" y="106"/>
                </a:cubicBezTo>
                <a:lnTo>
                  <a:pt x="0" y="1800"/>
                </a:lnTo>
                <a:lnTo>
                  <a:pt x="0" y="1800"/>
                </a:lnTo>
                <a:cubicBezTo>
                  <a:pt x="0" y="1819"/>
                  <a:pt x="5" y="1837"/>
                  <a:pt x="14" y="1853"/>
                </a:cubicBezTo>
                <a:cubicBezTo>
                  <a:pt x="24" y="1869"/>
                  <a:pt x="37" y="1882"/>
                  <a:pt x="53" y="1892"/>
                </a:cubicBezTo>
                <a:cubicBezTo>
                  <a:pt x="69" y="1901"/>
                  <a:pt x="87" y="1906"/>
                  <a:pt x="106" y="1906"/>
                </a:cubicBezTo>
                <a:lnTo>
                  <a:pt x="3070" y="1906"/>
                </a:lnTo>
                <a:lnTo>
                  <a:pt x="3070" y="1906"/>
                </a:lnTo>
                <a:cubicBezTo>
                  <a:pt x="3089" y="1906"/>
                  <a:pt x="3107" y="1901"/>
                  <a:pt x="3123" y="1892"/>
                </a:cubicBezTo>
                <a:cubicBezTo>
                  <a:pt x="3139" y="1882"/>
                  <a:pt x="3152" y="1869"/>
                  <a:pt x="3162" y="1853"/>
                </a:cubicBezTo>
                <a:cubicBezTo>
                  <a:pt x="3171" y="1837"/>
                  <a:pt x="3176" y="1819"/>
                  <a:pt x="3176" y="1800"/>
                </a:cubicBezTo>
                <a:lnTo>
                  <a:pt x="3176" y="105"/>
                </a:lnTo>
                <a:lnTo>
                  <a:pt x="3176" y="106"/>
                </a:lnTo>
                <a:lnTo>
                  <a:pt x="3176" y="106"/>
                </a:lnTo>
                <a:cubicBezTo>
                  <a:pt x="3176" y="87"/>
                  <a:pt x="3171" y="69"/>
                  <a:pt x="3162" y="53"/>
                </a:cubicBezTo>
                <a:cubicBezTo>
                  <a:pt x="3152" y="37"/>
                  <a:pt x="3139" y="24"/>
                  <a:pt x="3123" y="14"/>
                </a:cubicBezTo>
                <a:cubicBezTo>
                  <a:pt x="3107" y="5"/>
                  <a:pt x="3089" y="0"/>
                  <a:pt x="3070" y="0"/>
                </a:cubicBezTo>
                <a:lnTo>
                  <a:pt x="105" y="0"/>
                </a:lnTo>
              </a:path>
            </a:pathLst>
          </a:custGeom>
          <a:solidFill>
            <a:srgbClr val="729FCF"/>
          </a:solidFill>
          <a:ln w="0">
            <a:solidFill>
              <a:srgbClr val="3465A4"/>
            </a:solidFill>
          </a:ln>
        </p:spPr>
        <p:style>
          <a:lnRef idx="0">
            <a:scrgbClr r="0" g="0" b="0"/>
          </a:lnRef>
          <a:fillRef idx="0">
            <a:scrgbClr r="0" g="0" b="0"/>
          </a:fillRef>
          <a:effectRef idx="0">
            <a:scrgbClr r="0" g="0" b="0"/>
          </a:effectRef>
          <a:fontRef idx="minor"/>
        </p:style>
        <p:txBody>
          <a:bodyPr wrap="none" lIns="108847" tIns="54423" rIns="108847" bIns="54423" anchor="ctr">
            <a:noAutofit/>
          </a:bodyPr>
          <a:lstStyle/>
          <a:p>
            <a:pPr algn="ctr"/>
            <a:r>
              <a:rPr lang="en-US" sz="1451" spc="-1">
                <a:latin typeface="Arial"/>
              </a:rPr>
              <a:t>Frame</a:t>
            </a:r>
          </a:p>
          <a:p>
            <a:pPr algn="ctr"/>
            <a:r>
              <a:rPr lang="en-US" sz="1451" spc="-1">
                <a:latin typeface="Arial"/>
              </a:rPr>
              <a:t>Extractor</a:t>
            </a:r>
          </a:p>
        </p:txBody>
      </p:sp>
      <p:cxnSp>
        <p:nvCxnSpPr>
          <p:cNvPr id="49" name="Line 5"/>
          <p:cNvCxnSpPr>
            <a:stCxn id="44" idx="3"/>
            <a:endCxn id="48" idx="0"/>
          </p:cNvCxnSpPr>
          <p:nvPr/>
        </p:nvCxnSpPr>
        <p:spPr>
          <a:xfrm>
            <a:off x="2764917" y="1935292"/>
            <a:ext cx="691394" cy="1746335"/>
          </a:xfrm>
          <a:prstGeom prst="curvedConnector3">
            <a:avLst/>
          </a:prstGeom>
          <a:ln w="12600">
            <a:solidFill>
              <a:srgbClr val="3465A4"/>
            </a:solidFill>
            <a:round/>
            <a:tailEnd type="triangle" w="med" len="med"/>
          </a:ln>
        </p:spPr>
      </p:cxnSp>
      <p:cxnSp>
        <p:nvCxnSpPr>
          <p:cNvPr id="50" name="Line 6"/>
          <p:cNvCxnSpPr>
            <a:stCxn id="45" idx="3"/>
            <a:endCxn id="48" idx="0"/>
          </p:cNvCxnSpPr>
          <p:nvPr/>
        </p:nvCxnSpPr>
        <p:spPr>
          <a:xfrm>
            <a:off x="2764917" y="2598821"/>
            <a:ext cx="691394" cy="1082806"/>
          </a:xfrm>
          <a:prstGeom prst="curvedConnector3">
            <a:avLst/>
          </a:prstGeom>
          <a:ln w="12600">
            <a:solidFill>
              <a:srgbClr val="3465A4"/>
            </a:solidFill>
            <a:round/>
            <a:tailEnd type="triangle" w="med" len="med"/>
          </a:ln>
        </p:spPr>
      </p:cxnSp>
      <p:cxnSp>
        <p:nvCxnSpPr>
          <p:cNvPr id="51" name="Line 7"/>
          <p:cNvCxnSpPr>
            <a:stCxn id="46" idx="3"/>
            <a:endCxn id="48" idx="0"/>
          </p:cNvCxnSpPr>
          <p:nvPr/>
        </p:nvCxnSpPr>
        <p:spPr>
          <a:xfrm>
            <a:off x="2764917" y="3262350"/>
            <a:ext cx="691394" cy="419277"/>
          </a:xfrm>
          <a:prstGeom prst="curvedConnector3">
            <a:avLst/>
          </a:prstGeom>
          <a:ln w="12600" cap="rnd">
            <a:solidFill>
              <a:srgbClr val="3465A4"/>
            </a:solidFill>
            <a:round/>
            <a:tailEnd type="triangle" w="med" len="med"/>
          </a:ln>
        </p:spPr>
      </p:cxnSp>
      <p:sp>
        <p:nvSpPr>
          <p:cNvPr id="52" name="CustomShape 8"/>
          <p:cNvSpPr/>
          <p:nvPr/>
        </p:nvSpPr>
        <p:spPr>
          <a:xfrm>
            <a:off x="2910772" y="5063543"/>
            <a:ext cx="1105881" cy="829411"/>
          </a:xfrm>
          <a:prstGeom prst="can">
            <a:avLst>
              <a:gd name="adj" fmla="val 25000"/>
            </a:avLst>
          </a:prstGeom>
          <a:solidFill>
            <a:srgbClr val="729FCF"/>
          </a:solidFill>
          <a:ln w="0">
            <a:solidFill>
              <a:srgbClr val="3465A4"/>
            </a:solidFill>
          </a:ln>
        </p:spPr>
        <p:style>
          <a:lnRef idx="0">
            <a:scrgbClr r="0" g="0" b="0"/>
          </a:lnRef>
          <a:fillRef idx="0">
            <a:scrgbClr r="0" g="0" b="0"/>
          </a:fillRef>
          <a:effectRef idx="0">
            <a:scrgbClr r="0" g="0" b="0"/>
          </a:effectRef>
          <a:fontRef idx="minor"/>
        </p:style>
        <p:txBody>
          <a:bodyPr wrap="none" lIns="108847" tIns="54423" rIns="108847" bIns="54423" anchor="ctr">
            <a:noAutofit/>
          </a:bodyPr>
          <a:lstStyle/>
          <a:p>
            <a:pPr algn="ctr"/>
            <a:r>
              <a:rPr lang="en-US" sz="1451" spc="-1">
                <a:latin typeface="Arial"/>
              </a:rPr>
              <a:t>Video clip</a:t>
            </a:r>
          </a:p>
          <a:p>
            <a:pPr algn="ctr"/>
            <a:r>
              <a:rPr lang="en-US" sz="1451" spc="-1">
                <a:latin typeface="Arial"/>
              </a:rPr>
              <a:t>store</a:t>
            </a:r>
          </a:p>
        </p:txBody>
      </p:sp>
      <p:cxnSp>
        <p:nvCxnSpPr>
          <p:cNvPr id="53" name="Line 9"/>
          <p:cNvCxnSpPr>
            <a:stCxn id="48" idx="2"/>
            <a:endCxn id="52" idx="1"/>
          </p:cNvCxnSpPr>
          <p:nvPr/>
        </p:nvCxnSpPr>
        <p:spPr>
          <a:xfrm>
            <a:off x="3455875" y="4510602"/>
            <a:ext cx="8272" cy="553376"/>
          </a:xfrm>
          <a:prstGeom prst="straightConnector1">
            <a:avLst/>
          </a:prstGeom>
          <a:ln w="12600">
            <a:solidFill>
              <a:srgbClr val="3465A4"/>
            </a:solidFill>
            <a:round/>
            <a:tailEnd type="triangle" w="med" len="med"/>
          </a:ln>
        </p:spPr>
      </p:cxnSp>
      <p:sp>
        <p:nvSpPr>
          <p:cNvPr id="54" name="CustomShape 10"/>
          <p:cNvSpPr/>
          <p:nvPr/>
        </p:nvSpPr>
        <p:spPr>
          <a:xfrm>
            <a:off x="4904841" y="3681191"/>
            <a:ext cx="1382352" cy="829411"/>
          </a:xfrm>
          <a:custGeom>
            <a:avLst/>
            <a:gdLst/>
            <a:ahLst/>
            <a:cxnLst/>
            <a:rect l="0" t="0" r="r" b="b"/>
            <a:pathLst>
              <a:path w="3177" h="1907">
                <a:moveTo>
                  <a:pt x="105" y="0"/>
                </a:moveTo>
                <a:lnTo>
                  <a:pt x="106" y="0"/>
                </a:lnTo>
                <a:cubicBezTo>
                  <a:pt x="87" y="0"/>
                  <a:pt x="69" y="5"/>
                  <a:pt x="53" y="14"/>
                </a:cubicBezTo>
                <a:cubicBezTo>
                  <a:pt x="37" y="24"/>
                  <a:pt x="24" y="37"/>
                  <a:pt x="14" y="53"/>
                </a:cubicBezTo>
                <a:cubicBezTo>
                  <a:pt x="5" y="69"/>
                  <a:pt x="0" y="87"/>
                  <a:pt x="0" y="106"/>
                </a:cubicBezTo>
                <a:lnTo>
                  <a:pt x="0" y="1800"/>
                </a:lnTo>
                <a:lnTo>
                  <a:pt x="0" y="1800"/>
                </a:lnTo>
                <a:cubicBezTo>
                  <a:pt x="0" y="1819"/>
                  <a:pt x="5" y="1837"/>
                  <a:pt x="14" y="1853"/>
                </a:cubicBezTo>
                <a:cubicBezTo>
                  <a:pt x="24" y="1869"/>
                  <a:pt x="37" y="1882"/>
                  <a:pt x="53" y="1892"/>
                </a:cubicBezTo>
                <a:cubicBezTo>
                  <a:pt x="69" y="1901"/>
                  <a:pt x="87" y="1906"/>
                  <a:pt x="106" y="1906"/>
                </a:cubicBezTo>
                <a:lnTo>
                  <a:pt x="3070" y="1906"/>
                </a:lnTo>
                <a:lnTo>
                  <a:pt x="3070" y="1906"/>
                </a:lnTo>
                <a:cubicBezTo>
                  <a:pt x="3089" y="1906"/>
                  <a:pt x="3107" y="1901"/>
                  <a:pt x="3123" y="1892"/>
                </a:cubicBezTo>
                <a:cubicBezTo>
                  <a:pt x="3139" y="1882"/>
                  <a:pt x="3152" y="1869"/>
                  <a:pt x="3162" y="1853"/>
                </a:cubicBezTo>
                <a:cubicBezTo>
                  <a:pt x="3171" y="1837"/>
                  <a:pt x="3176" y="1819"/>
                  <a:pt x="3176" y="1800"/>
                </a:cubicBezTo>
                <a:lnTo>
                  <a:pt x="3176" y="105"/>
                </a:lnTo>
                <a:lnTo>
                  <a:pt x="3176" y="106"/>
                </a:lnTo>
                <a:lnTo>
                  <a:pt x="3176" y="106"/>
                </a:lnTo>
                <a:cubicBezTo>
                  <a:pt x="3176" y="87"/>
                  <a:pt x="3171" y="69"/>
                  <a:pt x="3162" y="53"/>
                </a:cubicBezTo>
                <a:cubicBezTo>
                  <a:pt x="3152" y="37"/>
                  <a:pt x="3139" y="24"/>
                  <a:pt x="3123" y="14"/>
                </a:cubicBezTo>
                <a:cubicBezTo>
                  <a:pt x="3107" y="5"/>
                  <a:pt x="3089" y="0"/>
                  <a:pt x="3070" y="0"/>
                </a:cubicBezTo>
                <a:lnTo>
                  <a:pt x="105" y="0"/>
                </a:lnTo>
              </a:path>
            </a:pathLst>
          </a:custGeom>
          <a:solidFill>
            <a:srgbClr val="729FCF"/>
          </a:solidFill>
          <a:ln w="0">
            <a:solidFill>
              <a:srgbClr val="3465A4"/>
            </a:solidFill>
          </a:ln>
        </p:spPr>
        <p:style>
          <a:lnRef idx="0">
            <a:scrgbClr r="0" g="0" b="0"/>
          </a:lnRef>
          <a:fillRef idx="0">
            <a:scrgbClr r="0" g="0" b="0"/>
          </a:fillRef>
          <a:effectRef idx="0">
            <a:scrgbClr r="0" g="0" b="0"/>
          </a:effectRef>
          <a:fontRef idx="minor"/>
        </p:style>
        <p:txBody>
          <a:bodyPr wrap="none" lIns="108847" tIns="54423" rIns="108847" bIns="54423" anchor="ctr">
            <a:noAutofit/>
          </a:bodyPr>
          <a:lstStyle/>
          <a:p>
            <a:pPr algn="ctr"/>
            <a:r>
              <a:rPr lang="en-US" sz="1451" spc="-1">
                <a:latin typeface="Arial"/>
              </a:rPr>
              <a:t>Frame</a:t>
            </a:r>
          </a:p>
          <a:p>
            <a:pPr algn="ctr"/>
            <a:r>
              <a:rPr lang="en-US" sz="1451" spc="-1">
                <a:latin typeface="Arial"/>
              </a:rPr>
              <a:t>Sampler</a:t>
            </a:r>
          </a:p>
        </p:txBody>
      </p:sp>
      <p:cxnSp>
        <p:nvCxnSpPr>
          <p:cNvPr id="55" name="Line 11"/>
          <p:cNvCxnSpPr>
            <a:stCxn id="48" idx="3"/>
            <a:endCxn id="54" idx="1"/>
          </p:cNvCxnSpPr>
          <p:nvPr/>
        </p:nvCxnSpPr>
        <p:spPr>
          <a:xfrm>
            <a:off x="4147269" y="4095679"/>
            <a:ext cx="758008" cy="435"/>
          </a:xfrm>
          <a:prstGeom prst="straightConnector1">
            <a:avLst/>
          </a:prstGeom>
          <a:ln w="12600">
            <a:solidFill>
              <a:srgbClr val="3465A4"/>
            </a:solidFill>
            <a:custDash>
              <a:ds d="300000" sp="300000"/>
            </a:custDash>
            <a:round/>
            <a:tailEnd type="triangle" w="med" len="med"/>
          </a:ln>
        </p:spPr>
      </p:cxnSp>
      <p:sp>
        <p:nvSpPr>
          <p:cNvPr id="56" name="CustomShape 12"/>
          <p:cNvSpPr/>
          <p:nvPr/>
        </p:nvSpPr>
        <p:spPr>
          <a:xfrm>
            <a:off x="4917902" y="5048305"/>
            <a:ext cx="1382352" cy="829411"/>
          </a:xfrm>
          <a:custGeom>
            <a:avLst/>
            <a:gdLst/>
            <a:ahLst/>
            <a:cxnLst/>
            <a:rect l="0" t="0" r="r" b="b"/>
            <a:pathLst>
              <a:path w="3177" h="1907">
                <a:moveTo>
                  <a:pt x="105" y="0"/>
                </a:moveTo>
                <a:lnTo>
                  <a:pt x="106" y="0"/>
                </a:lnTo>
                <a:cubicBezTo>
                  <a:pt x="87" y="0"/>
                  <a:pt x="69" y="5"/>
                  <a:pt x="53" y="14"/>
                </a:cubicBezTo>
                <a:cubicBezTo>
                  <a:pt x="37" y="24"/>
                  <a:pt x="24" y="37"/>
                  <a:pt x="14" y="53"/>
                </a:cubicBezTo>
                <a:cubicBezTo>
                  <a:pt x="5" y="69"/>
                  <a:pt x="0" y="87"/>
                  <a:pt x="0" y="106"/>
                </a:cubicBezTo>
                <a:lnTo>
                  <a:pt x="0" y="1800"/>
                </a:lnTo>
                <a:lnTo>
                  <a:pt x="0" y="1800"/>
                </a:lnTo>
                <a:cubicBezTo>
                  <a:pt x="0" y="1819"/>
                  <a:pt x="5" y="1837"/>
                  <a:pt x="14" y="1853"/>
                </a:cubicBezTo>
                <a:cubicBezTo>
                  <a:pt x="24" y="1869"/>
                  <a:pt x="37" y="1882"/>
                  <a:pt x="53" y="1892"/>
                </a:cubicBezTo>
                <a:cubicBezTo>
                  <a:pt x="69" y="1901"/>
                  <a:pt x="87" y="1906"/>
                  <a:pt x="106" y="1906"/>
                </a:cubicBezTo>
                <a:lnTo>
                  <a:pt x="3070" y="1906"/>
                </a:lnTo>
                <a:lnTo>
                  <a:pt x="3070" y="1906"/>
                </a:lnTo>
                <a:cubicBezTo>
                  <a:pt x="3089" y="1906"/>
                  <a:pt x="3107" y="1901"/>
                  <a:pt x="3123" y="1892"/>
                </a:cubicBezTo>
                <a:cubicBezTo>
                  <a:pt x="3139" y="1882"/>
                  <a:pt x="3152" y="1869"/>
                  <a:pt x="3162" y="1853"/>
                </a:cubicBezTo>
                <a:cubicBezTo>
                  <a:pt x="3171" y="1837"/>
                  <a:pt x="3176" y="1819"/>
                  <a:pt x="3176" y="1800"/>
                </a:cubicBezTo>
                <a:lnTo>
                  <a:pt x="3176" y="105"/>
                </a:lnTo>
                <a:lnTo>
                  <a:pt x="3176" y="106"/>
                </a:lnTo>
                <a:lnTo>
                  <a:pt x="3176" y="106"/>
                </a:lnTo>
                <a:cubicBezTo>
                  <a:pt x="3176" y="87"/>
                  <a:pt x="3171" y="69"/>
                  <a:pt x="3162" y="53"/>
                </a:cubicBezTo>
                <a:cubicBezTo>
                  <a:pt x="3152" y="37"/>
                  <a:pt x="3139" y="24"/>
                  <a:pt x="3123" y="14"/>
                </a:cubicBezTo>
                <a:cubicBezTo>
                  <a:pt x="3107" y="5"/>
                  <a:pt x="3089" y="0"/>
                  <a:pt x="3070" y="0"/>
                </a:cubicBezTo>
                <a:lnTo>
                  <a:pt x="105" y="0"/>
                </a:lnTo>
              </a:path>
            </a:pathLst>
          </a:custGeom>
          <a:solidFill>
            <a:srgbClr val="729FCF"/>
          </a:solidFill>
          <a:ln w="0">
            <a:solidFill>
              <a:srgbClr val="3465A4"/>
            </a:solidFill>
          </a:ln>
        </p:spPr>
        <p:style>
          <a:lnRef idx="0">
            <a:scrgbClr r="0" g="0" b="0"/>
          </a:lnRef>
          <a:fillRef idx="0">
            <a:scrgbClr r="0" g="0" b="0"/>
          </a:fillRef>
          <a:effectRef idx="0">
            <a:scrgbClr r="0" g="0" b="0"/>
          </a:effectRef>
          <a:fontRef idx="minor"/>
        </p:style>
        <p:txBody>
          <a:bodyPr wrap="none" lIns="108847" tIns="54423" rIns="108847" bIns="54423" anchor="ctr">
            <a:noAutofit/>
          </a:bodyPr>
          <a:lstStyle/>
          <a:p>
            <a:pPr algn="ctr"/>
            <a:r>
              <a:rPr lang="en-US" sz="1451" spc="-1">
                <a:latin typeface="Arial"/>
              </a:rPr>
              <a:t>Frame</a:t>
            </a:r>
          </a:p>
          <a:p>
            <a:pPr algn="ctr"/>
            <a:r>
              <a:rPr lang="en-US" sz="1451" spc="-1">
                <a:latin typeface="Arial"/>
              </a:rPr>
              <a:t>Server</a:t>
            </a:r>
          </a:p>
        </p:txBody>
      </p:sp>
      <p:cxnSp>
        <p:nvCxnSpPr>
          <p:cNvPr id="57" name="Line 13"/>
          <p:cNvCxnSpPr>
            <a:stCxn id="52" idx="4"/>
            <a:endCxn id="56" idx="1"/>
          </p:cNvCxnSpPr>
          <p:nvPr/>
        </p:nvCxnSpPr>
        <p:spPr>
          <a:xfrm flipV="1">
            <a:off x="4016653" y="5462793"/>
            <a:ext cx="901685" cy="16109"/>
          </a:xfrm>
          <a:prstGeom prst="straightConnector1">
            <a:avLst/>
          </a:prstGeom>
          <a:ln w="12600">
            <a:solidFill>
              <a:srgbClr val="3465A4"/>
            </a:solidFill>
            <a:custDash>
              <a:ds d="300000" sp="300000"/>
            </a:custDash>
            <a:round/>
            <a:tailEnd type="triangle" w="med" len="med"/>
          </a:ln>
        </p:spPr>
      </p:cxnSp>
      <p:sp>
        <p:nvSpPr>
          <p:cNvPr id="58" name="TextShape 14"/>
          <p:cNvSpPr txBox="1"/>
          <p:nvPr/>
        </p:nvSpPr>
        <p:spPr>
          <a:xfrm>
            <a:off x="6618086" y="3554929"/>
            <a:ext cx="4717411" cy="2488233"/>
          </a:xfrm>
          <a:prstGeom prst="rect">
            <a:avLst/>
          </a:prstGeom>
          <a:blipFill rotWithShape="0">
            <a:blip r:embed="rId4"/>
            <a:stretch/>
          </a:blipFill>
          <a:ln w="0">
            <a:noFill/>
          </a:ln>
        </p:spPr>
        <p:txBody>
          <a:bodyPr lIns="108847" tIns="54423" rIns="108847" bIns="54423" anchor="ctr" anchorCtr="1">
            <a:noAutofit/>
          </a:bodyPr>
          <a:lstStyle/>
          <a:p>
            <a:pPr algn="ctr"/>
            <a:r>
              <a:rPr lang="en-US" sz="2177" spc="-1">
                <a:latin typeface="Arial"/>
              </a:rPr>
              <a:t>WAN</a:t>
            </a:r>
          </a:p>
        </p:txBody>
      </p:sp>
      <p:sp>
        <p:nvSpPr>
          <p:cNvPr id="59" name="CustomShape 15"/>
          <p:cNvSpPr/>
          <p:nvPr/>
        </p:nvSpPr>
        <p:spPr>
          <a:xfrm>
            <a:off x="7464913" y="2078099"/>
            <a:ext cx="1935292" cy="829411"/>
          </a:xfrm>
          <a:custGeom>
            <a:avLst/>
            <a:gdLst/>
            <a:ahLst/>
            <a:cxnLst/>
            <a:rect l="0" t="0" r="r" b="b"/>
            <a:pathLst>
              <a:path w="4447" h="1907">
                <a:moveTo>
                  <a:pt x="212" y="0"/>
                </a:moveTo>
                <a:lnTo>
                  <a:pt x="213" y="0"/>
                </a:lnTo>
                <a:cubicBezTo>
                  <a:pt x="176" y="0"/>
                  <a:pt x="139" y="10"/>
                  <a:pt x="106" y="29"/>
                </a:cubicBezTo>
                <a:cubicBezTo>
                  <a:pt x="74" y="47"/>
                  <a:pt x="47" y="74"/>
                  <a:pt x="29" y="106"/>
                </a:cubicBezTo>
                <a:cubicBezTo>
                  <a:pt x="10" y="139"/>
                  <a:pt x="0" y="176"/>
                  <a:pt x="0" y="213"/>
                </a:cubicBezTo>
                <a:lnTo>
                  <a:pt x="0" y="1693"/>
                </a:lnTo>
                <a:lnTo>
                  <a:pt x="0" y="1693"/>
                </a:lnTo>
                <a:cubicBezTo>
                  <a:pt x="0" y="1730"/>
                  <a:pt x="10" y="1767"/>
                  <a:pt x="29" y="1800"/>
                </a:cubicBezTo>
                <a:cubicBezTo>
                  <a:pt x="47" y="1832"/>
                  <a:pt x="74" y="1859"/>
                  <a:pt x="106" y="1877"/>
                </a:cubicBezTo>
                <a:cubicBezTo>
                  <a:pt x="139" y="1896"/>
                  <a:pt x="176" y="1906"/>
                  <a:pt x="213" y="1906"/>
                </a:cubicBezTo>
                <a:lnTo>
                  <a:pt x="4233" y="1906"/>
                </a:lnTo>
                <a:lnTo>
                  <a:pt x="4233" y="1906"/>
                </a:lnTo>
                <a:cubicBezTo>
                  <a:pt x="4270" y="1906"/>
                  <a:pt x="4307" y="1896"/>
                  <a:pt x="4340" y="1877"/>
                </a:cubicBezTo>
                <a:cubicBezTo>
                  <a:pt x="4372" y="1859"/>
                  <a:pt x="4399" y="1832"/>
                  <a:pt x="4417" y="1800"/>
                </a:cubicBezTo>
                <a:cubicBezTo>
                  <a:pt x="4436" y="1767"/>
                  <a:pt x="4446" y="1730"/>
                  <a:pt x="4446" y="1693"/>
                </a:cubicBezTo>
                <a:lnTo>
                  <a:pt x="4446" y="212"/>
                </a:lnTo>
                <a:lnTo>
                  <a:pt x="4446" y="213"/>
                </a:lnTo>
                <a:lnTo>
                  <a:pt x="4446" y="213"/>
                </a:lnTo>
                <a:cubicBezTo>
                  <a:pt x="4446" y="176"/>
                  <a:pt x="4436" y="139"/>
                  <a:pt x="4417" y="106"/>
                </a:cubicBezTo>
                <a:cubicBezTo>
                  <a:pt x="4399" y="74"/>
                  <a:pt x="4372" y="47"/>
                  <a:pt x="4340" y="29"/>
                </a:cubicBezTo>
                <a:cubicBezTo>
                  <a:pt x="4307" y="10"/>
                  <a:pt x="4270" y="0"/>
                  <a:pt x="4233" y="0"/>
                </a:cubicBezTo>
                <a:lnTo>
                  <a:pt x="212" y="0"/>
                </a:lnTo>
              </a:path>
            </a:pathLst>
          </a:custGeom>
          <a:solidFill>
            <a:srgbClr val="729FCF"/>
          </a:solidFill>
          <a:ln w="0">
            <a:solidFill>
              <a:srgbClr val="3465A4"/>
            </a:solidFill>
          </a:ln>
        </p:spPr>
        <p:style>
          <a:lnRef idx="0">
            <a:scrgbClr r="0" g="0" b="0"/>
          </a:lnRef>
          <a:fillRef idx="0">
            <a:scrgbClr r="0" g="0" b="0"/>
          </a:fillRef>
          <a:effectRef idx="0">
            <a:scrgbClr r="0" g="0" b="0"/>
          </a:effectRef>
          <a:fontRef idx="minor"/>
        </p:style>
        <p:txBody>
          <a:bodyPr wrap="none" lIns="108847" tIns="54423" rIns="108847" bIns="54423" anchor="ctr">
            <a:noAutofit/>
          </a:bodyPr>
          <a:lstStyle/>
          <a:p>
            <a:pPr algn="ctr"/>
            <a:r>
              <a:rPr lang="en-US" sz="1451" spc="-1">
                <a:latin typeface="Arial"/>
              </a:rPr>
              <a:t>Image Pipeline </a:t>
            </a:r>
          </a:p>
          <a:p>
            <a:pPr algn="ctr"/>
            <a:r>
              <a:rPr lang="en-US" sz="1451" spc="-1">
                <a:latin typeface="Arial"/>
              </a:rPr>
              <a:t>Front End</a:t>
            </a:r>
          </a:p>
          <a:p>
            <a:pPr algn="ctr"/>
            <a:r>
              <a:rPr lang="en-US" sz="1451" spc="-1">
                <a:latin typeface="Arial"/>
              </a:rPr>
              <a:t>(As an external client)</a:t>
            </a:r>
          </a:p>
        </p:txBody>
      </p:sp>
      <p:pic>
        <p:nvPicPr>
          <p:cNvPr id="60" name="Picture 59"/>
          <p:cNvPicPr/>
          <p:nvPr/>
        </p:nvPicPr>
        <p:blipFill>
          <a:blip r:embed="rId5"/>
          <a:stretch/>
        </p:blipFill>
        <p:spPr>
          <a:xfrm>
            <a:off x="9868681" y="1509484"/>
            <a:ext cx="1453755" cy="1966640"/>
          </a:xfrm>
          <a:prstGeom prst="rect">
            <a:avLst/>
          </a:prstGeom>
          <a:ln w="0">
            <a:noFill/>
          </a:ln>
        </p:spPr>
      </p:pic>
      <p:cxnSp>
        <p:nvCxnSpPr>
          <p:cNvPr id="61" name="Line 16"/>
          <p:cNvCxnSpPr/>
          <p:nvPr/>
        </p:nvCxnSpPr>
        <p:spPr>
          <a:xfrm>
            <a:off x="214" y="0"/>
            <a:ext cx="435" cy="435"/>
          </a:xfrm>
          <a:prstGeom prst="line">
            <a:avLst/>
          </a:prstGeom>
          <a:ln w="10080">
            <a:solidFill>
              <a:srgbClr val="000000"/>
            </a:solidFill>
            <a:custDash>
              <a:ds d="300000" sp="300000"/>
            </a:custDash>
            <a:round/>
            <a:tailEnd type="triangle" w="med" len="med"/>
          </a:ln>
        </p:spPr>
      </p:cxnSp>
      <p:cxnSp>
        <p:nvCxnSpPr>
          <p:cNvPr id="62" name="Line 17"/>
          <p:cNvCxnSpPr/>
          <p:nvPr/>
        </p:nvCxnSpPr>
        <p:spPr>
          <a:xfrm>
            <a:off x="214" y="0"/>
            <a:ext cx="435" cy="435"/>
          </a:xfrm>
          <a:prstGeom prst="line">
            <a:avLst/>
          </a:prstGeom>
          <a:ln w="10080">
            <a:solidFill>
              <a:srgbClr val="2A6099"/>
            </a:solidFill>
            <a:round/>
            <a:tailEnd type="triangle" w="med" len="med"/>
          </a:ln>
        </p:spPr>
      </p:cxnSp>
      <p:cxnSp>
        <p:nvCxnSpPr>
          <p:cNvPr id="63" name="Line 18"/>
          <p:cNvCxnSpPr/>
          <p:nvPr/>
        </p:nvCxnSpPr>
        <p:spPr>
          <a:xfrm>
            <a:off x="214" y="0"/>
            <a:ext cx="435" cy="435"/>
          </a:xfrm>
          <a:prstGeom prst="line">
            <a:avLst/>
          </a:prstGeom>
          <a:ln w="10080">
            <a:solidFill>
              <a:srgbClr val="000000"/>
            </a:solidFill>
            <a:custDash>
              <a:ds d="300000" sp="300000"/>
            </a:custDash>
            <a:round/>
            <a:tailEnd type="triangle" w="med" len="med"/>
          </a:ln>
        </p:spPr>
      </p:cxnSp>
      <p:sp>
        <p:nvSpPr>
          <p:cNvPr id="64" name="TextShape 19"/>
          <p:cNvSpPr txBox="1"/>
          <p:nvPr/>
        </p:nvSpPr>
        <p:spPr>
          <a:xfrm>
            <a:off x="9756787" y="3511391"/>
            <a:ext cx="2203490" cy="315655"/>
          </a:xfrm>
          <a:prstGeom prst="rect">
            <a:avLst/>
          </a:prstGeom>
          <a:noFill/>
          <a:ln w="0">
            <a:noFill/>
          </a:ln>
        </p:spPr>
        <p:txBody>
          <a:bodyPr lIns="108847" tIns="54423" rIns="108847" bIns="54423">
            <a:noAutofit/>
          </a:bodyPr>
          <a:lstStyle/>
          <a:p>
            <a:r>
              <a:rPr lang="en-US" sz="1451" spc="-1">
                <a:latin typeface="Arial"/>
              </a:rPr>
              <a:t>Cascade Image pipeline</a:t>
            </a:r>
          </a:p>
        </p:txBody>
      </p:sp>
      <p:sp>
        <p:nvSpPr>
          <p:cNvPr id="4" name="Title 3">
            <a:extLst>
              <a:ext uri="{FF2B5EF4-FFF2-40B4-BE49-F238E27FC236}">
                <a16:creationId xmlns:a16="http://schemas.microsoft.com/office/drawing/2014/main" id="{61E98866-BB26-4487-9DF3-97A5E70B9964}"/>
              </a:ext>
            </a:extLst>
          </p:cNvPr>
          <p:cNvSpPr>
            <a:spLocks noGrp="1"/>
          </p:cNvSpPr>
          <p:nvPr>
            <p:ph type="title"/>
          </p:nvPr>
        </p:nvSpPr>
        <p:spPr/>
        <p:txBody>
          <a:bodyPr/>
          <a:lstStyle/>
          <a:p>
            <a:r>
              <a:rPr lang="en-US" b="1" dirty="0">
                <a:solidFill>
                  <a:srgbClr val="C00000"/>
                </a:solidFill>
              </a:rPr>
              <a:t>Dairy Image Pipeline: Front End</a:t>
            </a:r>
            <a:br>
              <a:rPr lang="en-US" dirty="0"/>
            </a:br>
            <a:endParaRPr lang="en-US" dirty="0"/>
          </a:p>
        </p:txBody>
      </p:sp>
      <p:sp>
        <p:nvSpPr>
          <p:cNvPr id="3" name="TextBox 2">
            <a:extLst>
              <a:ext uri="{FF2B5EF4-FFF2-40B4-BE49-F238E27FC236}">
                <a16:creationId xmlns:a16="http://schemas.microsoft.com/office/drawing/2014/main" id="{CFEE4E7B-FB99-452F-8F37-FD28C5E8776E}"/>
              </a:ext>
            </a:extLst>
          </p:cNvPr>
          <p:cNvSpPr txBox="1"/>
          <p:nvPr/>
        </p:nvSpPr>
        <p:spPr>
          <a:xfrm>
            <a:off x="100788" y="1435768"/>
            <a:ext cx="1705833" cy="369332"/>
          </a:xfrm>
          <a:prstGeom prst="rect">
            <a:avLst/>
          </a:prstGeom>
          <a:noFill/>
        </p:spPr>
        <p:txBody>
          <a:bodyPr wrap="square" rtlCol="0">
            <a:spAutoFit/>
          </a:bodyPr>
          <a:lstStyle/>
          <a:p>
            <a:r>
              <a:rPr lang="en-US" dirty="0"/>
              <a:t>Dairy Farm</a:t>
            </a:r>
          </a:p>
        </p:txBody>
      </p:sp>
    </p:spTree>
    <p:extLst>
      <p:ext uri="{BB962C8B-B14F-4D97-AF65-F5344CB8AC3E}">
        <p14:creationId xmlns:p14="http://schemas.microsoft.com/office/powerpoint/2010/main" val="1575989118"/>
      </p:ext>
    </p:extLst>
  </p:cSld>
  <p:clrMapOvr>
    <a:masterClrMapping/>
  </p:clrMapOvr>
  <p:transition advTm="600000"/>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F5123D84-B71D-43F8-BB06-7BF4A194326B}"/>
              </a:ext>
            </a:extLst>
          </p:cNvPr>
          <p:cNvPicPr>
            <a:picLocks noChangeAspect="1"/>
          </p:cNvPicPr>
          <p:nvPr/>
        </p:nvPicPr>
        <p:blipFill>
          <a:blip r:embed="rId2"/>
          <a:stretch>
            <a:fillRect/>
          </a:stretch>
        </p:blipFill>
        <p:spPr>
          <a:xfrm>
            <a:off x="3915559" y="4526427"/>
            <a:ext cx="1255833" cy="776804"/>
          </a:xfrm>
          <a:prstGeom prst="rect">
            <a:avLst/>
          </a:prstGeom>
        </p:spPr>
      </p:pic>
      <p:pic>
        <p:nvPicPr>
          <p:cNvPr id="93" name="Picture 92">
            <a:extLst>
              <a:ext uri="{FF2B5EF4-FFF2-40B4-BE49-F238E27FC236}">
                <a16:creationId xmlns:a16="http://schemas.microsoft.com/office/drawing/2014/main" id="{617D3AD6-DC3A-554A-B675-5ACC98D6DD7D}"/>
              </a:ext>
            </a:extLst>
          </p:cNvPr>
          <p:cNvPicPr>
            <a:picLocks noChangeAspect="1"/>
          </p:cNvPicPr>
          <p:nvPr/>
        </p:nvPicPr>
        <p:blipFill rotWithShape="1">
          <a:blip r:embed="rId3">
            <a:alphaModFix/>
          </a:blip>
          <a:srcRect l="4206" t="6370" r="4229" b="6295"/>
          <a:stretch/>
        </p:blipFill>
        <p:spPr>
          <a:xfrm>
            <a:off x="176110" y="4665493"/>
            <a:ext cx="3095036" cy="1968046"/>
          </a:xfrm>
          <a:prstGeom prst="rect">
            <a:avLst/>
          </a:prstGeom>
          <a:solidFill>
            <a:schemeClr val="bg1"/>
          </a:solidFill>
        </p:spPr>
      </p:pic>
      <p:sp>
        <p:nvSpPr>
          <p:cNvPr id="25" name="TextBox 24">
            <a:extLst>
              <a:ext uri="{FF2B5EF4-FFF2-40B4-BE49-F238E27FC236}">
                <a16:creationId xmlns:a16="http://schemas.microsoft.com/office/drawing/2014/main" id="{424DDC3E-0896-B040-B0C9-16E3D13AE057}"/>
              </a:ext>
            </a:extLst>
          </p:cNvPr>
          <p:cNvSpPr txBox="1"/>
          <p:nvPr/>
        </p:nvSpPr>
        <p:spPr>
          <a:xfrm>
            <a:off x="409465" y="4201393"/>
            <a:ext cx="2910220" cy="276999"/>
          </a:xfrm>
          <a:prstGeom prst="rect">
            <a:avLst/>
          </a:prstGeom>
          <a:noFill/>
        </p:spPr>
        <p:txBody>
          <a:bodyPr wrap="none" rtlCol="0">
            <a:spAutoFit/>
          </a:bodyPr>
          <a:lstStyle/>
          <a:p>
            <a:r>
              <a:rPr lang="en-US" sz="1200" dirty="0"/>
              <a:t>Streaming image frames through TCP portal</a:t>
            </a:r>
          </a:p>
        </p:txBody>
      </p:sp>
      <p:pic>
        <p:nvPicPr>
          <p:cNvPr id="5" name="Picture 4">
            <a:extLst>
              <a:ext uri="{FF2B5EF4-FFF2-40B4-BE49-F238E27FC236}">
                <a16:creationId xmlns:a16="http://schemas.microsoft.com/office/drawing/2014/main" id="{8F4CCCBC-8B64-C84D-8E3D-F8E8F07CE73C}"/>
              </a:ext>
            </a:extLst>
          </p:cNvPr>
          <p:cNvPicPr>
            <a:picLocks noChangeAspect="1"/>
          </p:cNvPicPr>
          <p:nvPr/>
        </p:nvPicPr>
        <p:blipFill>
          <a:blip r:embed="rId4"/>
          <a:stretch>
            <a:fillRect/>
          </a:stretch>
        </p:blipFill>
        <p:spPr>
          <a:xfrm>
            <a:off x="3573627" y="3395950"/>
            <a:ext cx="812601" cy="762532"/>
          </a:xfrm>
          <a:prstGeom prst="rect">
            <a:avLst/>
          </a:prstGeom>
        </p:spPr>
      </p:pic>
      <p:cxnSp>
        <p:nvCxnSpPr>
          <p:cNvPr id="9" name="Straight Arrow Connector 8">
            <a:extLst>
              <a:ext uri="{FF2B5EF4-FFF2-40B4-BE49-F238E27FC236}">
                <a16:creationId xmlns:a16="http://schemas.microsoft.com/office/drawing/2014/main" id="{3DC6EA1B-9BA8-4F4B-AF64-F8C5799BB1EA}"/>
              </a:ext>
            </a:extLst>
          </p:cNvPr>
          <p:cNvCxnSpPr>
            <a:cxnSpLocks/>
            <a:endCxn id="23" idx="1"/>
          </p:cNvCxnSpPr>
          <p:nvPr/>
        </p:nvCxnSpPr>
        <p:spPr>
          <a:xfrm flipV="1">
            <a:off x="1946295" y="4250745"/>
            <a:ext cx="1588004" cy="1329415"/>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23" name="TextBox 22">
            <a:extLst>
              <a:ext uri="{FF2B5EF4-FFF2-40B4-BE49-F238E27FC236}">
                <a16:creationId xmlns:a16="http://schemas.microsoft.com/office/drawing/2014/main" id="{A78AADCF-CAAF-9D44-A90B-680EDE48CB82}"/>
              </a:ext>
            </a:extLst>
          </p:cNvPr>
          <p:cNvSpPr txBox="1"/>
          <p:nvPr/>
        </p:nvSpPr>
        <p:spPr>
          <a:xfrm>
            <a:off x="3534299" y="4108615"/>
            <a:ext cx="950166" cy="284260"/>
          </a:xfrm>
          <a:prstGeom prst="rect">
            <a:avLst/>
          </a:prstGeom>
          <a:noFill/>
        </p:spPr>
        <p:txBody>
          <a:bodyPr wrap="none" rtlCol="0">
            <a:spAutoFit/>
          </a:bodyPr>
          <a:lstStyle/>
          <a:p>
            <a:r>
              <a:rPr lang="en-US" sz="1200" dirty="0"/>
              <a:t>Farm server</a:t>
            </a:r>
          </a:p>
        </p:txBody>
      </p:sp>
      <p:sp>
        <p:nvSpPr>
          <p:cNvPr id="86" name="TextBox 85">
            <a:extLst>
              <a:ext uri="{FF2B5EF4-FFF2-40B4-BE49-F238E27FC236}">
                <a16:creationId xmlns:a16="http://schemas.microsoft.com/office/drawing/2014/main" id="{E1009B1A-B366-084A-8E3F-859980CFDE51}"/>
              </a:ext>
            </a:extLst>
          </p:cNvPr>
          <p:cNvSpPr txBox="1"/>
          <p:nvPr/>
        </p:nvSpPr>
        <p:spPr>
          <a:xfrm>
            <a:off x="1579418" y="64655"/>
            <a:ext cx="184731" cy="369332"/>
          </a:xfrm>
          <a:prstGeom prst="rect">
            <a:avLst/>
          </a:prstGeom>
          <a:noFill/>
        </p:spPr>
        <p:txBody>
          <a:bodyPr wrap="none" rtlCol="0">
            <a:spAutoFit/>
          </a:bodyPr>
          <a:lstStyle/>
          <a:p>
            <a:endParaRPr lang="en-US" dirty="0"/>
          </a:p>
        </p:txBody>
      </p:sp>
      <p:sp>
        <p:nvSpPr>
          <p:cNvPr id="124" name="TextBox 123">
            <a:extLst>
              <a:ext uri="{FF2B5EF4-FFF2-40B4-BE49-F238E27FC236}">
                <a16:creationId xmlns:a16="http://schemas.microsoft.com/office/drawing/2014/main" id="{0649086F-1620-A64E-817A-F68625706E5A}"/>
              </a:ext>
            </a:extLst>
          </p:cNvPr>
          <p:cNvSpPr txBox="1"/>
          <p:nvPr/>
        </p:nvSpPr>
        <p:spPr>
          <a:xfrm>
            <a:off x="63923" y="-56732"/>
            <a:ext cx="10627333" cy="830997"/>
          </a:xfrm>
          <a:prstGeom prst="rect">
            <a:avLst/>
          </a:prstGeom>
          <a:noFill/>
        </p:spPr>
        <p:txBody>
          <a:bodyPr wrap="none" rtlCol="0">
            <a:spAutoFit/>
          </a:bodyPr>
          <a:lstStyle/>
          <a:p>
            <a:r>
              <a:rPr lang="en-US" sz="4800" b="1" dirty="0">
                <a:solidFill>
                  <a:srgbClr val="C00000"/>
                </a:solidFill>
                <a:latin typeface="+mj-lt"/>
              </a:rPr>
              <a:t>… DETAILED VERSION (</a:t>
            </a:r>
            <a:r>
              <a:rPr lang="en-US" sz="4800" b="1" dirty="0" err="1">
                <a:solidFill>
                  <a:srgbClr val="C00000"/>
                </a:solidFill>
                <a:latin typeface="+mj-lt"/>
              </a:rPr>
              <a:t>PyLINQ</a:t>
            </a:r>
            <a:r>
              <a:rPr lang="en-US" sz="4800" b="1" dirty="0">
                <a:solidFill>
                  <a:srgbClr val="C00000"/>
                </a:solidFill>
                <a:latin typeface="+mj-lt"/>
              </a:rPr>
              <a:t> ON MSFT AZURE)</a:t>
            </a:r>
          </a:p>
        </p:txBody>
      </p:sp>
      <p:pic>
        <p:nvPicPr>
          <p:cNvPr id="128" name="Picture 127">
            <a:extLst>
              <a:ext uri="{FF2B5EF4-FFF2-40B4-BE49-F238E27FC236}">
                <a16:creationId xmlns:a16="http://schemas.microsoft.com/office/drawing/2014/main" id="{6CD4BF9E-5B80-3341-A22D-5F0D7D8CA5DB}"/>
              </a:ext>
            </a:extLst>
          </p:cNvPr>
          <p:cNvPicPr>
            <a:picLocks noChangeAspect="1"/>
          </p:cNvPicPr>
          <p:nvPr/>
        </p:nvPicPr>
        <p:blipFill rotWithShape="1">
          <a:blip r:embed="rId5"/>
          <a:srcRect b="7527"/>
          <a:stretch/>
        </p:blipFill>
        <p:spPr>
          <a:xfrm>
            <a:off x="6141724" y="3374467"/>
            <a:ext cx="950166" cy="948939"/>
          </a:xfrm>
          <a:prstGeom prst="rect">
            <a:avLst/>
          </a:prstGeom>
        </p:spPr>
      </p:pic>
      <p:pic>
        <p:nvPicPr>
          <p:cNvPr id="134" name="Graphic 133" descr="Cow with solid fill">
            <a:extLst>
              <a:ext uri="{FF2B5EF4-FFF2-40B4-BE49-F238E27FC236}">
                <a16:creationId xmlns:a16="http://schemas.microsoft.com/office/drawing/2014/main" id="{A9D14A1A-CC19-0047-A63C-923041352A01}"/>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4932257" y="3777145"/>
            <a:ext cx="555437" cy="555437"/>
          </a:xfrm>
          <a:prstGeom prst="rect">
            <a:avLst/>
          </a:prstGeom>
        </p:spPr>
      </p:pic>
      <p:cxnSp>
        <p:nvCxnSpPr>
          <p:cNvPr id="137" name="Straight Arrow Connector 136">
            <a:extLst>
              <a:ext uri="{FF2B5EF4-FFF2-40B4-BE49-F238E27FC236}">
                <a16:creationId xmlns:a16="http://schemas.microsoft.com/office/drawing/2014/main" id="{C3E19334-6634-2A48-8ABA-8DE1B682B8A2}"/>
              </a:ext>
            </a:extLst>
          </p:cNvPr>
          <p:cNvCxnSpPr>
            <a:cxnSpLocks/>
          </p:cNvCxnSpPr>
          <p:nvPr/>
        </p:nvCxnSpPr>
        <p:spPr>
          <a:xfrm flipV="1">
            <a:off x="4466592" y="3794467"/>
            <a:ext cx="1486769" cy="1"/>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pic>
        <p:nvPicPr>
          <p:cNvPr id="140" name="Picture 139">
            <a:extLst>
              <a:ext uri="{FF2B5EF4-FFF2-40B4-BE49-F238E27FC236}">
                <a16:creationId xmlns:a16="http://schemas.microsoft.com/office/drawing/2014/main" id="{85105938-C28F-8B40-B008-FEBF8290DE6F}"/>
              </a:ext>
            </a:extLst>
          </p:cNvPr>
          <p:cNvPicPr>
            <a:picLocks noChangeAspect="1"/>
          </p:cNvPicPr>
          <p:nvPr/>
        </p:nvPicPr>
        <p:blipFill rotWithShape="1">
          <a:blip r:embed="rId8"/>
          <a:srcRect l="24063" r="-1"/>
          <a:stretch/>
        </p:blipFill>
        <p:spPr>
          <a:xfrm>
            <a:off x="1586149" y="708959"/>
            <a:ext cx="2389240" cy="1028310"/>
          </a:xfrm>
          <a:prstGeom prst="rect">
            <a:avLst/>
          </a:prstGeom>
        </p:spPr>
      </p:pic>
      <p:graphicFrame>
        <p:nvGraphicFramePr>
          <p:cNvPr id="141" name="Table 141">
            <a:extLst>
              <a:ext uri="{FF2B5EF4-FFF2-40B4-BE49-F238E27FC236}">
                <a16:creationId xmlns:a16="http://schemas.microsoft.com/office/drawing/2014/main" id="{8F7AFC03-C277-7545-A87F-B91F545CD817}"/>
              </a:ext>
            </a:extLst>
          </p:cNvPr>
          <p:cNvGraphicFramePr>
            <a:graphicFrameLocks noGrp="1"/>
          </p:cNvGraphicFramePr>
          <p:nvPr/>
        </p:nvGraphicFramePr>
        <p:xfrm>
          <a:off x="3173675" y="724471"/>
          <a:ext cx="5340598" cy="1336496"/>
        </p:xfrm>
        <a:graphic>
          <a:graphicData uri="http://schemas.openxmlformats.org/drawingml/2006/table">
            <a:tbl>
              <a:tblPr firstRow="1" bandRow="1">
                <a:tableStyleId>{5C22544A-7EE6-4342-B048-85BDC9FD1C3A}</a:tableStyleId>
              </a:tblPr>
              <a:tblGrid>
                <a:gridCol w="811530">
                  <a:extLst>
                    <a:ext uri="{9D8B030D-6E8A-4147-A177-3AD203B41FA5}">
                      <a16:colId xmlns:a16="http://schemas.microsoft.com/office/drawing/2014/main" val="3077352813"/>
                    </a:ext>
                  </a:extLst>
                </a:gridCol>
                <a:gridCol w="751586">
                  <a:extLst>
                    <a:ext uri="{9D8B030D-6E8A-4147-A177-3AD203B41FA5}">
                      <a16:colId xmlns:a16="http://schemas.microsoft.com/office/drawing/2014/main" val="256775899"/>
                    </a:ext>
                  </a:extLst>
                </a:gridCol>
                <a:gridCol w="1024255">
                  <a:extLst>
                    <a:ext uri="{9D8B030D-6E8A-4147-A177-3AD203B41FA5}">
                      <a16:colId xmlns:a16="http://schemas.microsoft.com/office/drawing/2014/main" val="1307812660"/>
                    </a:ext>
                  </a:extLst>
                </a:gridCol>
                <a:gridCol w="846789">
                  <a:extLst>
                    <a:ext uri="{9D8B030D-6E8A-4147-A177-3AD203B41FA5}">
                      <a16:colId xmlns:a16="http://schemas.microsoft.com/office/drawing/2014/main" val="2872844562"/>
                    </a:ext>
                  </a:extLst>
                </a:gridCol>
                <a:gridCol w="733246">
                  <a:extLst>
                    <a:ext uri="{9D8B030D-6E8A-4147-A177-3AD203B41FA5}">
                      <a16:colId xmlns:a16="http://schemas.microsoft.com/office/drawing/2014/main" val="2888123435"/>
                    </a:ext>
                  </a:extLst>
                </a:gridCol>
                <a:gridCol w="1173192">
                  <a:extLst>
                    <a:ext uri="{9D8B030D-6E8A-4147-A177-3AD203B41FA5}">
                      <a16:colId xmlns:a16="http://schemas.microsoft.com/office/drawing/2014/main" val="1509710299"/>
                    </a:ext>
                  </a:extLst>
                </a:gridCol>
              </a:tblGrid>
              <a:tr h="334124">
                <a:tc>
                  <a:txBody>
                    <a:bodyPr/>
                    <a:lstStyle/>
                    <a:p>
                      <a:pPr algn="ctr"/>
                      <a:r>
                        <a:rPr lang="en-US" sz="1400" dirty="0">
                          <a:solidFill>
                            <a:schemeClr val="tx1"/>
                          </a:solidFill>
                        </a:rPr>
                        <a:t>Date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cow_id</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daily_yield</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daily_fat</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daily_protein</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997206219"/>
                  </a:ext>
                </a:extLst>
              </a:tr>
              <a:tr h="334124">
                <a:tc>
                  <a:txBody>
                    <a:bodyPr/>
                    <a:lstStyle/>
                    <a:p>
                      <a:pPr algn="ctr"/>
                      <a:r>
                        <a:rPr lang="en-US" sz="120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14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3.96</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2.89</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223662285"/>
                  </a:ext>
                </a:extLst>
              </a:tr>
              <a:tr h="334124">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687056567"/>
                  </a:ext>
                </a:extLst>
              </a:tr>
              <a:tr h="334124">
                <a:tc>
                  <a:txBody>
                    <a:bodyPr/>
                    <a:lstStyle/>
                    <a:p>
                      <a:pPr algn="ctr"/>
                      <a:r>
                        <a:rPr lang="en-US" sz="1200" dirty="0">
                          <a:solidFill>
                            <a:schemeClr val="tx1"/>
                          </a:solidFill>
                        </a:rPr>
                        <a:t>1/10/21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237</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4.42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4.55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116908962"/>
                  </a:ext>
                </a:extLst>
              </a:tr>
            </a:tbl>
          </a:graphicData>
        </a:graphic>
      </p:graphicFrame>
      <p:sp>
        <p:nvSpPr>
          <p:cNvPr id="142" name="TextBox 141">
            <a:extLst>
              <a:ext uri="{FF2B5EF4-FFF2-40B4-BE49-F238E27FC236}">
                <a16:creationId xmlns:a16="http://schemas.microsoft.com/office/drawing/2014/main" id="{C38B77F2-86B8-5B46-9CC2-58346A25AC43}"/>
              </a:ext>
            </a:extLst>
          </p:cNvPr>
          <p:cNvSpPr txBox="1"/>
          <p:nvPr/>
        </p:nvSpPr>
        <p:spPr>
          <a:xfrm>
            <a:off x="5319252" y="1907458"/>
            <a:ext cx="184731" cy="369332"/>
          </a:xfrm>
          <a:prstGeom prst="rect">
            <a:avLst/>
          </a:prstGeom>
          <a:noFill/>
        </p:spPr>
        <p:txBody>
          <a:bodyPr wrap="none" rtlCol="0">
            <a:spAutoFit/>
          </a:bodyPr>
          <a:lstStyle/>
          <a:p>
            <a:endParaRPr lang="en-US" dirty="0"/>
          </a:p>
        </p:txBody>
      </p:sp>
      <p:sp>
        <p:nvSpPr>
          <p:cNvPr id="146" name="TextBox 145">
            <a:extLst>
              <a:ext uri="{FF2B5EF4-FFF2-40B4-BE49-F238E27FC236}">
                <a16:creationId xmlns:a16="http://schemas.microsoft.com/office/drawing/2014/main" id="{7AC5B7A1-E37C-0A4E-BE9D-019E01EB7A40}"/>
              </a:ext>
            </a:extLst>
          </p:cNvPr>
          <p:cNvSpPr txBox="1"/>
          <p:nvPr/>
        </p:nvSpPr>
        <p:spPr>
          <a:xfrm>
            <a:off x="4415457" y="3524681"/>
            <a:ext cx="1545488" cy="276999"/>
          </a:xfrm>
          <a:prstGeom prst="rect">
            <a:avLst/>
          </a:prstGeom>
          <a:noFill/>
        </p:spPr>
        <p:txBody>
          <a:bodyPr wrap="none" rtlCol="0">
            <a:spAutoFit/>
          </a:bodyPr>
          <a:lstStyle/>
          <a:p>
            <a:r>
              <a:rPr lang="en-US" sz="1200" dirty="0"/>
              <a:t>Filtered image frames</a:t>
            </a:r>
          </a:p>
        </p:txBody>
      </p:sp>
      <p:sp>
        <p:nvSpPr>
          <p:cNvPr id="144" name="TextBox 143">
            <a:extLst>
              <a:ext uri="{FF2B5EF4-FFF2-40B4-BE49-F238E27FC236}">
                <a16:creationId xmlns:a16="http://schemas.microsoft.com/office/drawing/2014/main" id="{2DC989DF-880D-0E4A-B736-BB091AF64143}"/>
              </a:ext>
            </a:extLst>
          </p:cNvPr>
          <p:cNvSpPr txBox="1"/>
          <p:nvPr/>
        </p:nvSpPr>
        <p:spPr>
          <a:xfrm>
            <a:off x="5714444" y="4139279"/>
            <a:ext cx="1804725" cy="276999"/>
          </a:xfrm>
          <a:prstGeom prst="rect">
            <a:avLst/>
          </a:prstGeom>
          <a:noFill/>
        </p:spPr>
        <p:txBody>
          <a:bodyPr wrap="none" rtlCol="0">
            <a:spAutoFit/>
          </a:bodyPr>
          <a:lstStyle/>
          <a:p>
            <a:r>
              <a:rPr lang="en-US" sz="1200" dirty="0"/>
              <a:t>External Client to Cascade</a:t>
            </a:r>
          </a:p>
        </p:txBody>
      </p:sp>
      <p:cxnSp>
        <p:nvCxnSpPr>
          <p:cNvPr id="151" name="Straight Arrow Connector 150">
            <a:extLst>
              <a:ext uri="{FF2B5EF4-FFF2-40B4-BE49-F238E27FC236}">
                <a16:creationId xmlns:a16="http://schemas.microsoft.com/office/drawing/2014/main" id="{E13D5BE0-8A55-9343-AFCF-9A1666FCC879}"/>
              </a:ext>
            </a:extLst>
          </p:cNvPr>
          <p:cNvCxnSpPr>
            <a:cxnSpLocks/>
          </p:cNvCxnSpPr>
          <p:nvPr/>
        </p:nvCxnSpPr>
        <p:spPr>
          <a:xfrm flipV="1">
            <a:off x="7187784" y="3792687"/>
            <a:ext cx="1992515" cy="8993"/>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cxnSp>
        <p:nvCxnSpPr>
          <p:cNvPr id="156" name="Straight Arrow Connector 155">
            <a:extLst>
              <a:ext uri="{FF2B5EF4-FFF2-40B4-BE49-F238E27FC236}">
                <a16:creationId xmlns:a16="http://schemas.microsoft.com/office/drawing/2014/main" id="{4FC44B98-DA1B-E940-B0B8-4C2CA416392E}"/>
              </a:ext>
            </a:extLst>
          </p:cNvPr>
          <p:cNvCxnSpPr>
            <a:cxnSpLocks/>
          </p:cNvCxnSpPr>
          <p:nvPr/>
        </p:nvCxnSpPr>
        <p:spPr>
          <a:xfrm flipH="1" flipV="1">
            <a:off x="2505642" y="1843100"/>
            <a:ext cx="1469747" cy="1404163"/>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60" name="TextBox 159">
            <a:extLst>
              <a:ext uri="{FF2B5EF4-FFF2-40B4-BE49-F238E27FC236}">
                <a16:creationId xmlns:a16="http://schemas.microsoft.com/office/drawing/2014/main" id="{9848BCBD-0C37-E943-B2B7-63769AA3463B}"/>
              </a:ext>
            </a:extLst>
          </p:cNvPr>
          <p:cNvSpPr txBox="1"/>
          <p:nvPr/>
        </p:nvSpPr>
        <p:spPr>
          <a:xfrm>
            <a:off x="87643" y="2397463"/>
            <a:ext cx="3081869" cy="307777"/>
          </a:xfrm>
          <a:prstGeom prst="rect">
            <a:avLst/>
          </a:prstGeom>
          <a:noFill/>
        </p:spPr>
        <p:txBody>
          <a:bodyPr wrap="none" rtlCol="0">
            <a:spAutoFit/>
          </a:bodyPr>
          <a:lstStyle/>
          <a:p>
            <a:r>
              <a:rPr lang="en-US" sz="1400" dirty="0"/>
              <a:t>Upload daily date to Azure Blob Storage</a:t>
            </a:r>
          </a:p>
        </p:txBody>
      </p:sp>
      <p:graphicFrame>
        <p:nvGraphicFramePr>
          <p:cNvPr id="162" name="Table 141">
            <a:extLst>
              <a:ext uri="{FF2B5EF4-FFF2-40B4-BE49-F238E27FC236}">
                <a16:creationId xmlns:a16="http://schemas.microsoft.com/office/drawing/2014/main" id="{8E34936F-6142-E249-AD7E-54CBCB142590}"/>
              </a:ext>
            </a:extLst>
          </p:cNvPr>
          <p:cNvGraphicFramePr>
            <a:graphicFrameLocks noGrp="1"/>
          </p:cNvGraphicFramePr>
          <p:nvPr/>
        </p:nvGraphicFramePr>
        <p:xfrm>
          <a:off x="562762" y="2727363"/>
          <a:ext cx="2130264" cy="1168056"/>
        </p:xfrm>
        <a:graphic>
          <a:graphicData uri="http://schemas.openxmlformats.org/drawingml/2006/table">
            <a:tbl>
              <a:tblPr firstRow="1" bandRow="1">
                <a:tableStyleId>{5C22544A-7EE6-4342-B048-85BDC9FD1C3A}</a:tableStyleId>
              </a:tblPr>
              <a:tblGrid>
                <a:gridCol w="710088">
                  <a:extLst>
                    <a:ext uri="{9D8B030D-6E8A-4147-A177-3AD203B41FA5}">
                      <a16:colId xmlns:a16="http://schemas.microsoft.com/office/drawing/2014/main" val="3077352813"/>
                    </a:ext>
                  </a:extLst>
                </a:gridCol>
                <a:gridCol w="710088">
                  <a:extLst>
                    <a:ext uri="{9D8B030D-6E8A-4147-A177-3AD203B41FA5}">
                      <a16:colId xmlns:a16="http://schemas.microsoft.com/office/drawing/2014/main" val="256775899"/>
                    </a:ext>
                  </a:extLst>
                </a:gridCol>
                <a:gridCol w="710088">
                  <a:extLst>
                    <a:ext uri="{9D8B030D-6E8A-4147-A177-3AD203B41FA5}">
                      <a16:colId xmlns:a16="http://schemas.microsoft.com/office/drawing/2014/main" val="1307812660"/>
                    </a:ext>
                  </a:extLst>
                </a:gridCol>
              </a:tblGrid>
              <a:tr h="292014">
                <a:tc>
                  <a:txBody>
                    <a:bodyPr/>
                    <a:lstStyle/>
                    <a:p>
                      <a:pPr algn="ctr"/>
                      <a:r>
                        <a:rPr lang="en-US" sz="1200" dirty="0">
                          <a:solidFill>
                            <a:schemeClr val="tx1"/>
                          </a:solidFill>
                        </a:rPr>
                        <a:t>Date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err="1">
                          <a:solidFill>
                            <a:schemeClr val="tx1"/>
                          </a:solidFill>
                        </a:rPr>
                        <a:t>cow_id</a:t>
                      </a:r>
                      <a:endParaRPr lang="en-US" sz="12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997206219"/>
                  </a:ext>
                </a:extLst>
              </a:tr>
              <a:tr h="292014">
                <a:tc>
                  <a:txBody>
                    <a:bodyPr/>
                    <a:lstStyle/>
                    <a:p>
                      <a:pPr algn="ctr"/>
                      <a:r>
                        <a:rPr lang="en-US" sz="105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223662285"/>
                  </a:ext>
                </a:extLst>
              </a:tr>
              <a:tr h="292014">
                <a:tc>
                  <a:txBody>
                    <a:bodyPr/>
                    <a:lstStyle/>
                    <a:p>
                      <a:pPr algn="ctr"/>
                      <a:r>
                        <a:rPr lang="en-US" sz="105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687056567"/>
                  </a:ext>
                </a:extLst>
              </a:tr>
              <a:tr h="292014">
                <a:tc>
                  <a:txBody>
                    <a:bodyPr/>
                    <a:lstStyle/>
                    <a:p>
                      <a:pPr algn="ctr"/>
                      <a:r>
                        <a:rPr lang="en-US" sz="105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237</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116908962"/>
                  </a:ext>
                </a:extLst>
              </a:tr>
            </a:tbl>
          </a:graphicData>
        </a:graphic>
      </p:graphicFrame>
      <p:pic>
        <p:nvPicPr>
          <p:cNvPr id="171" name="Picture 170">
            <a:extLst>
              <a:ext uri="{FF2B5EF4-FFF2-40B4-BE49-F238E27FC236}">
                <a16:creationId xmlns:a16="http://schemas.microsoft.com/office/drawing/2014/main" id="{1C877979-9DBF-7E46-A686-A31AE66D8535}"/>
              </a:ext>
            </a:extLst>
          </p:cNvPr>
          <p:cNvPicPr>
            <a:picLocks noChangeAspect="1"/>
          </p:cNvPicPr>
          <p:nvPr/>
        </p:nvPicPr>
        <p:blipFill>
          <a:blip r:embed="rId9"/>
          <a:stretch>
            <a:fillRect/>
          </a:stretch>
        </p:blipFill>
        <p:spPr>
          <a:xfrm>
            <a:off x="759031" y="1016029"/>
            <a:ext cx="827118" cy="555437"/>
          </a:xfrm>
          <a:prstGeom prst="rect">
            <a:avLst/>
          </a:prstGeom>
        </p:spPr>
      </p:pic>
      <p:sp>
        <p:nvSpPr>
          <p:cNvPr id="172" name="TextBox 171">
            <a:extLst>
              <a:ext uri="{FF2B5EF4-FFF2-40B4-BE49-F238E27FC236}">
                <a16:creationId xmlns:a16="http://schemas.microsoft.com/office/drawing/2014/main" id="{DD248D48-3629-A94A-ACED-D21E1BD9F95B}"/>
              </a:ext>
            </a:extLst>
          </p:cNvPr>
          <p:cNvSpPr txBox="1"/>
          <p:nvPr/>
        </p:nvSpPr>
        <p:spPr>
          <a:xfrm>
            <a:off x="346433" y="1493735"/>
            <a:ext cx="1599862" cy="307777"/>
          </a:xfrm>
          <a:prstGeom prst="rect">
            <a:avLst/>
          </a:prstGeom>
          <a:noFill/>
        </p:spPr>
        <p:txBody>
          <a:bodyPr wrap="none" rtlCol="0">
            <a:spAutoFit/>
          </a:bodyPr>
          <a:lstStyle/>
          <a:p>
            <a:r>
              <a:rPr lang="en-US" sz="1400" dirty="0"/>
              <a:t>Integrate daily data</a:t>
            </a:r>
          </a:p>
        </p:txBody>
      </p:sp>
      <p:pic>
        <p:nvPicPr>
          <p:cNvPr id="180" name="Picture 179">
            <a:extLst>
              <a:ext uri="{FF2B5EF4-FFF2-40B4-BE49-F238E27FC236}">
                <a16:creationId xmlns:a16="http://schemas.microsoft.com/office/drawing/2014/main" id="{BC288DC2-A311-CC48-9F21-BBEA8E9310CE}"/>
              </a:ext>
            </a:extLst>
          </p:cNvPr>
          <p:cNvPicPr>
            <a:picLocks noChangeAspect="1"/>
          </p:cNvPicPr>
          <p:nvPr/>
        </p:nvPicPr>
        <p:blipFill>
          <a:blip r:embed="rId10"/>
          <a:stretch>
            <a:fillRect/>
          </a:stretch>
        </p:blipFill>
        <p:spPr>
          <a:xfrm>
            <a:off x="9291199" y="3247263"/>
            <a:ext cx="698716" cy="722006"/>
          </a:xfrm>
          <a:prstGeom prst="rect">
            <a:avLst/>
          </a:prstGeom>
        </p:spPr>
      </p:pic>
      <p:sp>
        <p:nvSpPr>
          <p:cNvPr id="55" name="TextBox 54">
            <a:extLst>
              <a:ext uri="{FF2B5EF4-FFF2-40B4-BE49-F238E27FC236}">
                <a16:creationId xmlns:a16="http://schemas.microsoft.com/office/drawing/2014/main" id="{FD0F3E0F-F6E4-3344-86A7-BD1DD94EECE2}"/>
              </a:ext>
            </a:extLst>
          </p:cNvPr>
          <p:cNvSpPr txBox="1"/>
          <p:nvPr/>
        </p:nvSpPr>
        <p:spPr>
          <a:xfrm>
            <a:off x="9975386" y="3361082"/>
            <a:ext cx="1254061" cy="276999"/>
          </a:xfrm>
          <a:prstGeom prst="rect">
            <a:avLst/>
          </a:prstGeom>
          <a:noFill/>
        </p:spPr>
        <p:txBody>
          <a:bodyPr wrap="none" rtlCol="0">
            <a:spAutoFit/>
          </a:bodyPr>
          <a:lstStyle/>
          <a:p>
            <a:r>
              <a:rPr lang="en-US" sz="1200" dirty="0"/>
              <a:t>Cascade backend</a:t>
            </a:r>
          </a:p>
        </p:txBody>
      </p:sp>
      <p:sp>
        <p:nvSpPr>
          <p:cNvPr id="64" name="TextBox 63">
            <a:extLst>
              <a:ext uri="{FF2B5EF4-FFF2-40B4-BE49-F238E27FC236}">
                <a16:creationId xmlns:a16="http://schemas.microsoft.com/office/drawing/2014/main" id="{BEF584D8-7DAA-1D49-B96A-6698F79B83B7}"/>
              </a:ext>
            </a:extLst>
          </p:cNvPr>
          <p:cNvSpPr txBox="1"/>
          <p:nvPr/>
        </p:nvSpPr>
        <p:spPr>
          <a:xfrm>
            <a:off x="8821352" y="736653"/>
            <a:ext cx="2527872" cy="461665"/>
          </a:xfrm>
          <a:prstGeom prst="rect">
            <a:avLst/>
          </a:prstGeom>
          <a:noFill/>
        </p:spPr>
        <p:txBody>
          <a:bodyPr wrap="none" rtlCol="0">
            <a:spAutoFit/>
          </a:bodyPr>
          <a:lstStyle/>
          <a:p>
            <a:r>
              <a:rPr lang="en-US" sz="1200" b="1" dirty="0">
                <a:solidFill>
                  <a:schemeClr val="accent1"/>
                </a:solidFill>
              </a:rPr>
              <a:t>&lt;field&gt;/&lt;</a:t>
            </a:r>
            <a:r>
              <a:rPr lang="en-US" sz="1200" b="1" dirty="0" err="1">
                <a:solidFill>
                  <a:schemeClr val="accent1"/>
                </a:solidFill>
              </a:rPr>
              <a:t>cow_id</a:t>
            </a:r>
            <a:r>
              <a:rPr lang="en-US" sz="1200" b="1" dirty="0">
                <a:solidFill>
                  <a:schemeClr val="accent1"/>
                </a:solidFill>
              </a:rPr>
              <a:t>&gt;{&lt;</a:t>
            </a:r>
            <a:r>
              <a:rPr lang="en-US" sz="1200" b="1" dirty="0" err="1">
                <a:solidFill>
                  <a:schemeClr val="accent1"/>
                </a:solidFill>
              </a:rPr>
              <a:t>ts</a:t>
            </a:r>
            <a:r>
              <a:rPr lang="en-US" sz="1200" b="1" dirty="0">
                <a:solidFill>
                  <a:schemeClr val="accent1"/>
                </a:solidFill>
              </a:rPr>
              <a:t>(</a:t>
            </a:r>
            <a:r>
              <a:rPr lang="en-US" sz="1200" b="1" dirty="0" err="1">
                <a:solidFill>
                  <a:schemeClr val="accent1"/>
                </a:solidFill>
              </a:rPr>
              <a:t>ver</a:t>
            </a:r>
            <a:r>
              <a:rPr lang="en-US" sz="1200" b="1" dirty="0">
                <a:solidFill>
                  <a:schemeClr val="accent1"/>
                </a:solidFill>
              </a:rPr>
              <a:t>)&gt;}</a:t>
            </a:r>
          </a:p>
          <a:p>
            <a:r>
              <a:rPr lang="en-US" sz="1200" b="1" dirty="0" err="1">
                <a:solidFill>
                  <a:schemeClr val="accent1"/>
                </a:solidFill>
              </a:rPr>
              <a:t>daily_protein</a:t>
            </a:r>
            <a:r>
              <a:rPr lang="en-US" sz="1200" b="1" dirty="0">
                <a:solidFill>
                  <a:schemeClr val="accent1"/>
                </a:solidFill>
              </a:rPr>
              <a:t>/cow_id1{ver_1} = 2.89</a:t>
            </a:r>
          </a:p>
        </p:txBody>
      </p:sp>
      <p:cxnSp>
        <p:nvCxnSpPr>
          <p:cNvPr id="78" name="Elbow Connector 77">
            <a:extLst>
              <a:ext uri="{FF2B5EF4-FFF2-40B4-BE49-F238E27FC236}">
                <a16:creationId xmlns:a16="http://schemas.microsoft.com/office/drawing/2014/main" id="{A5FDF846-ED48-5F42-A8BA-9BCA5B0EAFA8}"/>
              </a:ext>
            </a:extLst>
          </p:cNvPr>
          <p:cNvCxnSpPr>
            <a:cxnSpLocks/>
          </p:cNvCxnSpPr>
          <p:nvPr/>
        </p:nvCxnSpPr>
        <p:spPr>
          <a:xfrm rot="16200000" flipH="1">
            <a:off x="8026490" y="1583649"/>
            <a:ext cx="1975806" cy="1247186"/>
          </a:xfrm>
          <a:prstGeom prst="bentConnector3">
            <a:avLst>
              <a:gd name="adj1" fmla="val -4"/>
            </a:avLst>
          </a:prstGeom>
          <a:ln w="12700">
            <a:tailEnd type="triangle"/>
          </a:ln>
        </p:spPr>
        <p:style>
          <a:lnRef idx="1">
            <a:schemeClr val="dk1"/>
          </a:lnRef>
          <a:fillRef idx="0">
            <a:schemeClr val="dk1"/>
          </a:fillRef>
          <a:effectRef idx="0">
            <a:schemeClr val="dk1"/>
          </a:effectRef>
          <a:fontRef idx="minor">
            <a:schemeClr val="tx1"/>
          </a:fontRef>
        </p:style>
      </p:cxnSp>
      <p:cxnSp>
        <p:nvCxnSpPr>
          <p:cNvPr id="125" name="Elbow Connector 124">
            <a:extLst>
              <a:ext uri="{FF2B5EF4-FFF2-40B4-BE49-F238E27FC236}">
                <a16:creationId xmlns:a16="http://schemas.microsoft.com/office/drawing/2014/main" id="{9B6EFFB1-686B-004A-AB47-A92B25283F9E}"/>
              </a:ext>
            </a:extLst>
          </p:cNvPr>
          <p:cNvCxnSpPr>
            <a:cxnSpLocks/>
          </p:cNvCxnSpPr>
          <p:nvPr/>
        </p:nvCxnSpPr>
        <p:spPr>
          <a:xfrm>
            <a:off x="6179550" y="1985629"/>
            <a:ext cx="3000749" cy="1426584"/>
          </a:xfrm>
          <a:prstGeom prst="bentConnector3">
            <a:avLst>
              <a:gd name="adj1" fmla="val 189"/>
            </a:avLst>
          </a:prstGeom>
          <a:ln w="12700">
            <a:tailEnd type="triangle"/>
          </a:ln>
        </p:spPr>
        <p:style>
          <a:lnRef idx="1">
            <a:schemeClr val="dk1"/>
          </a:lnRef>
          <a:fillRef idx="0">
            <a:schemeClr val="dk1"/>
          </a:fillRef>
          <a:effectRef idx="0">
            <a:schemeClr val="dk1"/>
          </a:effectRef>
          <a:fontRef idx="minor">
            <a:schemeClr val="tx1"/>
          </a:fontRef>
        </p:style>
      </p:cxnSp>
      <p:sp>
        <p:nvSpPr>
          <p:cNvPr id="106" name="Rectangle 105">
            <a:extLst>
              <a:ext uri="{FF2B5EF4-FFF2-40B4-BE49-F238E27FC236}">
                <a16:creationId xmlns:a16="http://schemas.microsoft.com/office/drawing/2014/main" id="{DD49EF53-09D3-924E-A893-19579B9B5624}"/>
              </a:ext>
            </a:extLst>
          </p:cNvPr>
          <p:cNvSpPr/>
          <p:nvPr/>
        </p:nvSpPr>
        <p:spPr>
          <a:xfrm>
            <a:off x="6362339" y="3140074"/>
            <a:ext cx="2466766" cy="276999"/>
          </a:xfrm>
          <a:prstGeom prst="rect">
            <a:avLst/>
          </a:prstGeom>
        </p:spPr>
        <p:txBody>
          <a:bodyPr wrap="none">
            <a:spAutoFit/>
          </a:bodyPr>
          <a:lstStyle/>
          <a:p>
            <a:r>
              <a:rPr lang="en-US" sz="1200" b="1" dirty="0" err="1">
                <a:solidFill>
                  <a:schemeClr val="accent1"/>
                </a:solidFill>
              </a:rPr>
              <a:t>daily_fat</a:t>
            </a:r>
            <a:r>
              <a:rPr lang="en-US" sz="1200" b="1" dirty="0">
                <a:solidFill>
                  <a:schemeClr val="accent1"/>
                </a:solidFill>
              </a:rPr>
              <a:t>/cow_id237{ver_38} = 4.42</a:t>
            </a:r>
            <a:endParaRPr lang="en-US" sz="1200" dirty="0"/>
          </a:p>
        </p:txBody>
      </p:sp>
      <p:pic>
        <p:nvPicPr>
          <p:cNvPr id="114" name="Picture 113">
            <a:extLst>
              <a:ext uri="{FF2B5EF4-FFF2-40B4-BE49-F238E27FC236}">
                <a16:creationId xmlns:a16="http://schemas.microsoft.com/office/drawing/2014/main" id="{91CB4184-B4FA-8F40-9647-2512D4D7EDDD}"/>
              </a:ext>
            </a:extLst>
          </p:cNvPr>
          <p:cNvPicPr>
            <a:picLocks noChangeAspect="1"/>
          </p:cNvPicPr>
          <p:nvPr/>
        </p:nvPicPr>
        <p:blipFill>
          <a:blip r:embed="rId11"/>
          <a:stretch>
            <a:fillRect/>
          </a:stretch>
        </p:blipFill>
        <p:spPr>
          <a:xfrm>
            <a:off x="6727924" y="4422560"/>
            <a:ext cx="485866" cy="485866"/>
          </a:xfrm>
          <a:prstGeom prst="rect">
            <a:avLst/>
          </a:prstGeom>
        </p:spPr>
      </p:pic>
      <p:sp>
        <p:nvSpPr>
          <p:cNvPr id="115" name="TextBox 114">
            <a:extLst>
              <a:ext uri="{FF2B5EF4-FFF2-40B4-BE49-F238E27FC236}">
                <a16:creationId xmlns:a16="http://schemas.microsoft.com/office/drawing/2014/main" id="{4D0E2788-07F5-BE45-B053-160D7748CCF5}"/>
              </a:ext>
            </a:extLst>
          </p:cNvPr>
          <p:cNvSpPr txBox="1"/>
          <p:nvPr/>
        </p:nvSpPr>
        <p:spPr>
          <a:xfrm>
            <a:off x="7293072" y="4386060"/>
            <a:ext cx="1090876" cy="461665"/>
          </a:xfrm>
          <a:prstGeom prst="rect">
            <a:avLst/>
          </a:prstGeom>
          <a:noFill/>
        </p:spPr>
        <p:txBody>
          <a:bodyPr wrap="none" rtlCol="0">
            <a:spAutoFit/>
          </a:bodyPr>
          <a:lstStyle/>
          <a:p>
            <a:r>
              <a:rPr lang="en-US" sz="1200" dirty="0"/>
              <a:t>CV model</a:t>
            </a:r>
          </a:p>
          <a:p>
            <a:r>
              <a:rPr lang="en-US" sz="1200" dirty="0"/>
              <a:t>Image analysis</a:t>
            </a:r>
          </a:p>
        </p:txBody>
      </p:sp>
      <p:sp>
        <p:nvSpPr>
          <p:cNvPr id="131" name="TextBox 130">
            <a:extLst>
              <a:ext uri="{FF2B5EF4-FFF2-40B4-BE49-F238E27FC236}">
                <a16:creationId xmlns:a16="http://schemas.microsoft.com/office/drawing/2014/main" id="{3ACF060C-D055-D644-A0A4-FB3C5ED5580E}"/>
              </a:ext>
            </a:extLst>
          </p:cNvPr>
          <p:cNvSpPr txBox="1"/>
          <p:nvPr/>
        </p:nvSpPr>
        <p:spPr>
          <a:xfrm>
            <a:off x="9691593" y="1668928"/>
            <a:ext cx="2192716" cy="461665"/>
          </a:xfrm>
          <a:prstGeom prst="rect">
            <a:avLst/>
          </a:prstGeom>
          <a:noFill/>
        </p:spPr>
        <p:txBody>
          <a:bodyPr wrap="none" rtlCol="0">
            <a:spAutoFit/>
          </a:bodyPr>
          <a:lstStyle/>
          <a:p>
            <a:r>
              <a:rPr lang="en-US" sz="1200" dirty="0"/>
              <a:t>Download blobs from Azure &amp; </a:t>
            </a:r>
          </a:p>
          <a:p>
            <a:r>
              <a:rPr lang="en-US" sz="1200" dirty="0"/>
              <a:t>Store to Cascade VCSS subgroup</a:t>
            </a:r>
          </a:p>
        </p:txBody>
      </p:sp>
      <p:cxnSp>
        <p:nvCxnSpPr>
          <p:cNvPr id="155" name="Straight Arrow Connector 154">
            <a:extLst>
              <a:ext uri="{FF2B5EF4-FFF2-40B4-BE49-F238E27FC236}">
                <a16:creationId xmlns:a16="http://schemas.microsoft.com/office/drawing/2014/main" id="{DD61EA8C-3EEF-DB47-A44B-360BB4C76A26}"/>
              </a:ext>
            </a:extLst>
          </p:cNvPr>
          <p:cNvCxnSpPr>
            <a:cxnSpLocks/>
            <a:stCxn id="115" idx="1"/>
            <a:endCxn id="115" idx="3"/>
          </p:cNvCxnSpPr>
          <p:nvPr/>
        </p:nvCxnSpPr>
        <p:spPr>
          <a:xfrm>
            <a:off x="7293072" y="4616893"/>
            <a:ext cx="1090876" cy="0"/>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35" name="TextBox 134">
            <a:extLst>
              <a:ext uri="{FF2B5EF4-FFF2-40B4-BE49-F238E27FC236}">
                <a16:creationId xmlns:a16="http://schemas.microsoft.com/office/drawing/2014/main" id="{98E256A8-E0BE-4E44-B295-D8CD53A93D04}"/>
              </a:ext>
            </a:extLst>
          </p:cNvPr>
          <p:cNvSpPr txBox="1"/>
          <p:nvPr/>
        </p:nvSpPr>
        <p:spPr>
          <a:xfrm>
            <a:off x="8352418" y="4459282"/>
            <a:ext cx="1035348" cy="307777"/>
          </a:xfrm>
          <a:prstGeom prst="rect">
            <a:avLst/>
          </a:prstGeom>
          <a:noFill/>
        </p:spPr>
        <p:txBody>
          <a:bodyPr wrap="none" rtlCol="0">
            <a:spAutoFit/>
          </a:bodyPr>
          <a:lstStyle/>
          <a:p>
            <a:r>
              <a:rPr lang="en-US" sz="1400" dirty="0"/>
              <a:t>cow id: 127</a:t>
            </a:r>
          </a:p>
        </p:txBody>
      </p:sp>
      <p:sp>
        <p:nvSpPr>
          <p:cNvPr id="136" name="TextBox 135">
            <a:extLst>
              <a:ext uri="{FF2B5EF4-FFF2-40B4-BE49-F238E27FC236}">
                <a16:creationId xmlns:a16="http://schemas.microsoft.com/office/drawing/2014/main" id="{09E17BEA-6232-224D-B4B3-88A84995C1E8}"/>
              </a:ext>
            </a:extLst>
          </p:cNvPr>
          <p:cNvSpPr txBox="1"/>
          <p:nvPr/>
        </p:nvSpPr>
        <p:spPr>
          <a:xfrm>
            <a:off x="6111358" y="4889127"/>
            <a:ext cx="6095999" cy="307777"/>
          </a:xfrm>
          <a:prstGeom prst="rect">
            <a:avLst/>
          </a:prstGeom>
          <a:noFill/>
        </p:spPr>
        <p:txBody>
          <a:bodyPr wrap="square" rtlCol="0">
            <a:spAutoFit/>
          </a:bodyPr>
          <a:lstStyle/>
          <a:p>
            <a:r>
              <a:rPr lang="en-US" sz="1400" b="1" dirty="0"/>
              <a:t>LINQ query to retrieve data of most recent 10 days from Cascade about cow 128</a:t>
            </a:r>
          </a:p>
        </p:txBody>
      </p:sp>
      <p:pic>
        <p:nvPicPr>
          <p:cNvPr id="164" name="Picture 163">
            <a:extLst>
              <a:ext uri="{FF2B5EF4-FFF2-40B4-BE49-F238E27FC236}">
                <a16:creationId xmlns:a16="http://schemas.microsoft.com/office/drawing/2014/main" id="{29164BCD-0BBE-1748-A9BD-202E3848C2A7}"/>
              </a:ext>
            </a:extLst>
          </p:cNvPr>
          <p:cNvPicPr>
            <a:picLocks noChangeAspect="1"/>
          </p:cNvPicPr>
          <p:nvPr/>
        </p:nvPicPr>
        <p:blipFill>
          <a:blip r:embed="rId11"/>
          <a:stretch>
            <a:fillRect/>
          </a:stretch>
        </p:blipFill>
        <p:spPr>
          <a:xfrm>
            <a:off x="3933798" y="5792483"/>
            <a:ext cx="485866" cy="485866"/>
          </a:xfrm>
          <a:prstGeom prst="rect">
            <a:avLst/>
          </a:prstGeom>
        </p:spPr>
      </p:pic>
      <p:sp>
        <p:nvSpPr>
          <p:cNvPr id="166" name="TextBox 165">
            <a:extLst>
              <a:ext uri="{FF2B5EF4-FFF2-40B4-BE49-F238E27FC236}">
                <a16:creationId xmlns:a16="http://schemas.microsoft.com/office/drawing/2014/main" id="{C7D28B82-EF11-EB4A-8575-9FDB4A756CA7}"/>
              </a:ext>
            </a:extLst>
          </p:cNvPr>
          <p:cNvSpPr txBox="1"/>
          <p:nvPr/>
        </p:nvSpPr>
        <p:spPr>
          <a:xfrm>
            <a:off x="4664018" y="5816684"/>
            <a:ext cx="1157240" cy="461665"/>
          </a:xfrm>
          <a:prstGeom prst="rect">
            <a:avLst/>
          </a:prstGeom>
          <a:noFill/>
        </p:spPr>
        <p:txBody>
          <a:bodyPr wrap="none" rtlCol="0">
            <a:spAutoFit/>
          </a:bodyPr>
          <a:lstStyle/>
          <a:p>
            <a:r>
              <a:rPr lang="en-US" sz="1200" dirty="0"/>
              <a:t>ML Model</a:t>
            </a:r>
          </a:p>
          <a:p>
            <a:r>
              <a:rPr lang="en-US" sz="1200" dirty="0"/>
              <a:t>birth prediction</a:t>
            </a:r>
          </a:p>
        </p:txBody>
      </p:sp>
      <p:cxnSp>
        <p:nvCxnSpPr>
          <p:cNvPr id="167" name="Straight Arrow Connector 166">
            <a:extLst>
              <a:ext uri="{FF2B5EF4-FFF2-40B4-BE49-F238E27FC236}">
                <a16:creationId xmlns:a16="http://schemas.microsoft.com/office/drawing/2014/main" id="{61763CE4-177C-894A-99BF-1DE2DDD7537A}"/>
              </a:ext>
            </a:extLst>
          </p:cNvPr>
          <p:cNvCxnSpPr>
            <a:cxnSpLocks/>
          </p:cNvCxnSpPr>
          <p:nvPr/>
        </p:nvCxnSpPr>
        <p:spPr>
          <a:xfrm flipH="1" flipV="1">
            <a:off x="4484465" y="6035416"/>
            <a:ext cx="1598279" cy="1169"/>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cxnSp>
        <p:nvCxnSpPr>
          <p:cNvPr id="158" name="Straight Arrow Connector 157">
            <a:extLst>
              <a:ext uri="{FF2B5EF4-FFF2-40B4-BE49-F238E27FC236}">
                <a16:creationId xmlns:a16="http://schemas.microsoft.com/office/drawing/2014/main" id="{15621137-90F9-B445-90E1-9C509117D4DE}"/>
              </a:ext>
            </a:extLst>
          </p:cNvPr>
          <p:cNvCxnSpPr>
            <a:cxnSpLocks/>
          </p:cNvCxnSpPr>
          <p:nvPr/>
        </p:nvCxnSpPr>
        <p:spPr>
          <a:xfrm flipV="1">
            <a:off x="4176731" y="5312092"/>
            <a:ext cx="0" cy="424977"/>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59" name="TextBox 158">
            <a:extLst>
              <a:ext uri="{FF2B5EF4-FFF2-40B4-BE49-F238E27FC236}">
                <a16:creationId xmlns:a16="http://schemas.microsoft.com/office/drawing/2014/main" id="{78744F77-FC53-5E46-851A-2359AEFFB560}"/>
              </a:ext>
            </a:extLst>
          </p:cNvPr>
          <p:cNvSpPr txBox="1"/>
          <p:nvPr/>
        </p:nvSpPr>
        <p:spPr>
          <a:xfrm>
            <a:off x="4150444" y="5312092"/>
            <a:ext cx="1508618" cy="461665"/>
          </a:xfrm>
          <a:prstGeom prst="rect">
            <a:avLst/>
          </a:prstGeom>
          <a:noFill/>
        </p:spPr>
        <p:txBody>
          <a:bodyPr wrap="none" rtlCol="0">
            <a:spAutoFit/>
          </a:bodyPr>
          <a:lstStyle/>
          <a:p>
            <a:r>
              <a:rPr lang="en-US" sz="1200" dirty="0"/>
              <a:t>Probability of calving</a:t>
            </a:r>
            <a:br>
              <a:rPr lang="en-US" sz="1200" dirty="0"/>
            </a:br>
            <a:r>
              <a:rPr lang="en-US" sz="1200" dirty="0"/>
              <a:t>in next 8h is: </a:t>
            </a:r>
            <a:r>
              <a:rPr lang="en-US" sz="1200" b="1" dirty="0">
                <a:solidFill>
                  <a:srgbClr val="00B050"/>
                </a:solidFill>
              </a:rPr>
              <a:t>80%</a:t>
            </a:r>
          </a:p>
        </p:txBody>
      </p:sp>
      <p:sp>
        <p:nvSpPr>
          <p:cNvPr id="51" name="TextBox 50">
            <a:extLst>
              <a:ext uri="{FF2B5EF4-FFF2-40B4-BE49-F238E27FC236}">
                <a16:creationId xmlns:a16="http://schemas.microsoft.com/office/drawing/2014/main" id="{E1A92FC5-01E8-B74A-9E86-710DB2B6F32A}"/>
              </a:ext>
            </a:extLst>
          </p:cNvPr>
          <p:cNvSpPr txBox="1"/>
          <p:nvPr/>
        </p:nvSpPr>
        <p:spPr>
          <a:xfrm>
            <a:off x="7379640" y="3561854"/>
            <a:ext cx="1645772" cy="461665"/>
          </a:xfrm>
          <a:prstGeom prst="rect">
            <a:avLst/>
          </a:prstGeom>
          <a:noFill/>
        </p:spPr>
        <p:txBody>
          <a:bodyPr wrap="none" rtlCol="0">
            <a:spAutoFit/>
          </a:bodyPr>
          <a:lstStyle/>
          <a:p>
            <a:r>
              <a:rPr lang="en-US" sz="1200" dirty="0"/>
              <a:t>Store to subgroup VCSS</a:t>
            </a:r>
          </a:p>
          <a:p>
            <a:r>
              <a:rPr lang="en-US" sz="1200" dirty="0"/>
              <a:t>Trigger image analysis</a:t>
            </a:r>
          </a:p>
        </p:txBody>
      </p:sp>
      <p:pic>
        <p:nvPicPr>
          <p:cNvPr id="16" name="Graphic 15" descr="Clapper board with solid fill">
            <a:extLst>
              <a:ext uri="{FF2B5EF4-FFF2-40B4-BE49-F238E27FC236}">
                <a16:creationId xmlns:a16="http://schemas.microsoft.com/office/drawing/2014/main" id="{64A74EEE-1055-E348-870B-54F51E392402}"/>
              </a:ext>
            </a:extLst>
          </p:cNvPr>
          <p:cNvPicPr>
            <a:picLocks noChangeAspect="1"/>
          </p:cNvPicPr>
          <p:nvPr/>
        </p:nvPicPr>
        <p:blipFill>
          <a:blip r:embed="rId12">
            <a:extLst>
              <a:ext uri="{96DAC541-7B7A-43D3-8B79-37D633B846F1}">
                <asvg:svgBlip xmlns:asvg="http://schemas.microsoft.com/office/drawing/2016/SVG/main" r:embed="rId13"/>
              </a:ext>
            </a:extLst>
          </a:blip>
          <a:stretch>
            <a:fillRect/>
          </a:stretch>
        </p:blipFill>
        <p:spPr>
          <a:xfrm>
            <a:off x="7096916" y="3902807"/>
            <a:ext cx="305591" cy="305591"/>
          </a:xfrm>
          <a:prstGeom prst="rect">
            <a:avLst/>
          </a:prstGeom>
        </p:spPr>
      </p:pic>
      <p:sp>
        <p:nvSpPr>
          <p:cNvPr id="17" name="TextBox 16">
            <a:extLst>
              <a:ext uri="{FF2B5EF4-FFF2-40B4-BE49-F238E27FC236}">
                <a16:creationId xmlns:a16="http://schemas.microsoft.com/office/drawing/2014/main" id="{6E965A55-72B8-B440-BB0B-92B75899514B}"/>
              </a:ext>
            </a:extLst>
          </p:cNvPr>
          <p:cNvSpPr txBox="1"/>
          <p:nvPr/>
        </p:nvSpPr>
        <p:spPr>
          <a:xfrm>
            <a:off x="7313628" y="3994902"/>
            <a:ext cx="1744517" cy="276999"/>
          </a:xfrm>
          <a:prstGeom prst="rect">
            <a:avLst/>
          </a:prstGeom>
          <a:noFill/>
        </p:spPr>
        <p:txBody>
          <a:bodyPr wrap="none" rtlCol="0">
            <a:spAutoFit/>
          </a:bodyPr>
          <a:lstStyle/>
          <a:p>
            <a:r>
              <a:rPr lang="en-US" sz="1200" dirty="0"/>
              <a:t>Action = </a:t>
            </a:r>
            <a:r>
              <a:rPr lang="en-US" sz="1200" dirty="0" err="1"/>
              <a:t>black_cow_infer</a:t>
            </a:r>
            <a:endParaRPr lang="en-US" sz="1200" dirty="0"/>
          </a:p>
        </p:txBody>
      </p:sp>
      <p:sp>
        <p:nvSpPr>
          <p:cNvPr id="2" name="TextBox 1">
            <a:extLst>
              <a:ext uri="{FF2B5EF4-FFF2-40B4-BE49-F238E27FC236}">
                <a16:creationId xmlns:a16="http://schemas.microsoft.com/office/drawing/2014/main" id="{43F9F3CF-5FF2-514E-8558-E4575FC150D1}"/>
              </a:ext>
            </a:extLst>
          </p:cNvPr>
          <p:cNvSpPr txBox="1"/>
          <p:nvPr/>
        </p:nvSpPr>
        <p:spPr>
          <a:xfrm>
            <a:off x="4285673" y="-314036"/>
            <a:ext cx="184731" cy="369332"/>
          </a:xfrm>
          <a:prstGeom prst="rect">
            <a:avLst/>
          </a:prstGeom>
          <a:noFill/>
        </p:spPr>
        <p:txBody>
          <a:bodyPr wrap="none" rtlCol="0">
            <a:spAutoFit/>
          </a:bodyPr>
          <a:lstStyle/>
          <a:p>
            <a:endParaRPr lang="en-US" dirty="0"/>
          </a:p>
        </p:txBody>
      </p:sp>
      <p:pic>
        <p:nvPicPr>
          <p:cNvPr id="3" name="Picture 2">
            <a:extLst>
              <a:ext uri="{FF2B5EF4-FFF2-40B4-BE49-F238E27FC236}">
                <a16:creationId xmlns:a16="http://schemas.microsoft.com/office/drawing/2014/main" id="{855C989A-6EFA-DF4E-BEE9-7ADAF72425D7}"/>
              </a:ext>
            </a:extLst>
          </p:cNvPr>
          <p:cNvPicPr>
            <a:picLocks noChangeAspect="1"/>
          </p:cNvPicPr>
          <p:nvPr/>
        </p:nvPicPr>
        <p:blipFill>
          <a:blip r:embed="rId14"/>
          <a:stretch>
            <a:fillRect/>
          </a:stretch>
        </p:blipFill>
        <p:spPr>
          <a:xfrm>
            <a:off x="6620896" y="2356090"/>
            <a:ext cx="5419254" cy="421404"/>
          </a:xfrm>
          <a:prstGeom prst="rect">
            <a:avLst/>
          </a:prstGeom>
        </p:spPr>
      </p:pic>
      <p:pic>
        <p:nvPicPr>
          <p:cNvPr id="8" name="Picture 7">
            <a:extLst>
              <a:ext uri="{FF2B5EF4-FFF2-40B4-BE49-F238E27FC236}">
                <a16:creationId xmlns:a16="http://schemas.microsoft.com/office/drawing/2014/main" id="{1BB0A9C4-B7AD-7046-9818-DFF67A82FFAB}"/>
              </a:ext>
            </a:extLst>
          </p:cNvPr>
          <p:cNvPicPr>
            <a:picLocks noChangeAspect="1"/>
          </p:cNvPicPr>
          <p:nvPr/>
        </p:nvPicPr>
        <p:blipFill>
          <a:blip r:embed="rId15"/>
          <a:stretch>
            <a:fillRect/>
          </a:stretch>
        </p:blipFill>
        <p:spPr>
          <a:xfrm>
            <a:off x="6327098" y="5138781"/>
            <a:ext cx="4651435" cy="1555909"/>
          </a:xfrm>
          <a:prstGeom prst="rect">
            <a:avLst/>
          </a:prstGeom>
        </p:spPr>
      </p:pic>
      <p:pic>
        <p:nvPicPr>
          <p:cNvPr id="10" name="Picture 9">
            <a:extLst>
              <a:ext uri="{FF2B5EF4-FFF2-40B4-BE49-F238E27FC236}">
                <a16:creationId xmlns:a16="http://schemas.microsoft.com/office/drawing/2014/main" id="{372DB1BA-9BAE-F245-8F69-8883B838EED6}"/>
              </a:ext>
            </a:extLst>
          </p:cNvPr>
          <p:cNvPicPr>
            <a:picLocks noChangeAspect="1"/>
          </p:cNvPicPr>
          <p:nvPr/>
        </p:nvPicPr>
        <p:blipFill>
          <a:blip r:embed="rId16"/>
          <a:stretch>
            <a:fillRect/>
          </a:stretch>
        </p:blipFill>
        <p:spPr>
          <a:xfrm>
            <a:off x="9363088" y="3243416"/>
            <a:ext cx="2699066" cy="1616346"/>
          </a:xfrm>
          <a:prstGeom prst="rect">
            <a:avLst/>
          </a:prstGeom>
        </p:spPr>
      </p:pic>
      <p:pic>
        <p:nvPicPr>
          <p:cNvPr id="49" name="Picture 48">
            <a:extLst>
              <a:ext uri="{FF2B5EF4-FFF2-40B4-BE49-F238E27FC236}">
                <a16:creationId xmlns:a16="http://schemas.microsoft.com/office/drawing/2014/main" id="{6ECAA03C-29CB-4F7E-AC9B-521F87456CE6}"/>
              </a:ext>
            </a:extLst>
          </p:cNvPr>
          <p:cNvPicPr/>
          <p:nvPr/>
        </p:nvPicPr>
        <p:blipFill>
          <a:blip r:embed="rId17">
            <a:clrChange>
              <a:clrFrom>
                <a:srgbClr val="FFFFFF"/>
              </a:clrFrom>
              <a:clrTo>
                <a:srgbClr val="FFFFFF">
                  <a:alpha val="0"/>
                </a:srgbClr>
              </a:clrTo>
            </a:clrChange>
          </a:blip>
          <a:stretch/>
        </p:blipFill>
        <p:spPr>
          <a:xfrm flipH="1">
            <a:off x="1745286" y="5548438"/>
            <a:ext cx="377849" cy="450638"/>
          </a:xfrm>
          <a:prstGeom prst="rect">
            <a:avLst/>
          </a:prstGeom>
          <a:ln w="0">
            <a:noFill/>
          </a:ln>
        </p:spPr>
      </p:pic>
    </p:spTree>
    <p:extLst>
      <p:ext uri="{BB962C8B-B14F-4D97-AF65-F5344CB8AC3E}">
        <p14:creationId xmlns:p14="http://schemas.microsoft.com/office/powerpoint/2010/main" val="2938753043"/>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randombar(horizontal)">
                                      <p:cBhvr>
                                        <p:cTn id="7" dur="500"/>
                                        <p:tgtEl>
                                          <p:spTgt spid="9"/>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25"/>
                                        </p:tgtEl>
                                        <p:attrNameLst>
                                          <p:attrName>style.visibility</p:attrName>
                                        </p:attrNameLst>
                                      </p:cBhvr>
                                      <p:to>
                                        <p:strVal val="visible"/>
                                      </p:to>
                                    </p:set>
                                    <p:animEffect transition="in" filter="randombar(horizontal)">
                                      <p:cBhvr>
                                        <p:cTn id="10" dur="500"/>
                                        <p:tgtEl>
                                          <p:spTgt spid="25"/>
                                        </p:tgtEl>
                                      </p:cBhvr>
                                    </p:animEffect>
                                  </p:childTnLst>
                                </p:cTn>
                              </p:par>
                              <p:par>
                                <p:cTn id="11" presetID="14" presetClass="entr" presetSubtype="10" fill="hold" nodeType="withEffect">
                                  <p:stCondLst>
                                    <p:cond delay="0"/>
                                  </p:stCondLst>
                                  <p:childTnLst>
                                    <p:set>
                                      <p:cBhvr>
                                        <p:cTn id="12" dur="1" fill="hold">
                                          <p:stCondLst>
                                            <p:cond delay="0"/>
                                          </p:stCondLst>
                                        </p:cTn>
                                        <p:tgtEl>
                                          <p:spTgt spid="162"/>
                                        </p:tgtEl>
                                        <p:attrNameLst>
                                          <p:attrName>style.visibility</p:attrName>
                                        </p:attrNameLst>
                                      </p:cBhvr>
                                      <p:to>
                                        <p:strVal val="visible"/>
                                      </p:to>
                                    </p:set>
                                    <p:animEffect transition="in" filter="randombar(horizontal)">
                                      <p:cBhvr>
                                        <p:cTn id="13" dur="500"/>
                                        <p:tgtEl>
                                          <p:spTgt spid="162"/>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nodeType="clickEffect">
                                  <p:stCondLst>
                                    <p:cond delay="0"/>
                                  </p:stCondLst>
                                  <p:childTnLst>
                                    <p:set>
                                      <p:cBhvr>
                                        <p:cTn id="17" dur="1" fill="hold">
                                          <p:stCondLst>
                                            <p:cond delay="0"/>
                                          </p:stCondLst>
                                        </p:cTn>
                                        <p:tgtEl>
                                          <p:spTgt spid="140"/>
                                        </p:tgtEl>
                                        <p:attrNameLst>
                                          <p:attrName>style.visibility</p:attrName>
                                        </p:attrNameLst>
                                      </p:cBhvr>
                                      <p:to>
                                        <p:strVal val="visible"/>
                                      </p:to>
                                    </p:set>
                                    <p:animEffect transition="in" filter="randombar(horizontal)">
                                      <p:cBhvr>
                                        <p:cTn id="18" dur="500"/>
                                        <p:tgtEl>
                                          <p:spTgt spid="140"/>
                                        </p:tgtEl>
                                      </p:cBhvr>
                                    </p:animEffect>
                                  </p:childTnLst>
                                </p:cTn>
                              </p:par>
                              <p:par>
                                <p:cTn id="19" presetID="14" presetClass="entr" presetSubtype="10" fill="hold" nodeType="withEffect">
                                  <p:stCondLst>
                                    <p:cond delay="0"/>
                                  </p:stCondLst>
                                  <p:childTnLst>
                                    <p:set>
                                      <p:cBhvr>
                                        <p:cTn id="20" dur="1" fill="hold">
                                          <p:stCondLst>
                                            <p:cond delay="0"/>
                                          </p:stCondLst>
                                        </p:cTn>
                                        <p:tgtEl>
                                          <p:spTgt spid="156"/>
                                        </p:tgtEl>
                                        <p:attrNameLst>
                                          <p:attrName>style.visibility</p:attrName>
                                        </p:attrNameLst>
                                      </p:cBhvr>
                                      <p:to>
                                        <p:strVal val="visible"/>
                                      </p:to>
                                    </p:set>
                                    <p:animEffect transition="in" filter="randombar(horizontal)">
                                      <p:cBhvr>
                                        <p:cTn id="21" dur="500"/>
                                        <p:tgtEl>
                                          <p:spTgt spid="156"/>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160"/>
                                        </p:tgtEl>
                                        <p:attrNameLst>
                                          <p:attrName>style.visibility</p:attrName>
                                        </p:attrNameLst>
                                      </p:cBhvr>
                                      <p:to>
                                        <p:strVal val="visible"/>
                                      </p:to>
                                    </p:set>
                                    <p:animEffect transition="in" filter="randombar(horizontal)">
                                      <p:cBhvr>
                                        <p:cTn id="24" dur="500"/>
                                        <p:tgtEl>
                                          <p:spTgt spid="160"/>
                                        </p:tgtEl>
                                      </p:cBhvr>
                                    </p:animEffect>
                                  </p:childTnLst>
                                </p:cTn>
                              </p:par>
                              <p:par>
                                <p:cTn id="25" presetID="14" presetClass="entr" presetSubtype="10" fill="hold" grpId="0" nodeType="withEffect">
                                  <p:stCondLst>
                                    <p:cond delay="0"/>
                                  </p:stCondLst>
                                  <p:childTnLst>
                                    <p:set>
                                      <p:cBhvr>
                                        <p:cTn id="26" dur="1" fill="hold">
                                          <p:stCondLst>
                                            <p:cond delay="0"/>
                                          </p:stCondLst>
                                        </p:cTn>
                                        <p:tgtEl>
                                          <p:spTgt spid="172"/>
                                        </p:tgtEl>
                                        <p:attrNameLst>
                                          <p:attrName>style.visibility</p:attrName>
                                        </p:attrNameLst>
                                      </p:cBhvr>
                                      <p:to>
                                        <p:strVal val="visible"/>
                                      </p:to>
                                    </p:set>
                                    <p:animEffect transition="in" filter="randombar(horizontal)">
                                      <p:cBhvr>
                                        <p:cTn id="27" dur="500"/>
                                        <p:tgtEl>
                                          <p:spTgt spid="172"/>
                                        </p:tgtEl>
                                      </p:cBhvr>
                                    </p:animEffect>
                                  </p:childTnLst>
                                </p:cTn>
                              </p:par>
                              <p:par>
                                <p:cTn id="28" presetID="14" presetClass="entr" presetSubtype="10" fill="hold" nodeType="withEffect">
                                  <p:stCondLst>
                                    <p:cond delay="0"/>
                                  </p:stCondLst>
                                  <p:childTnLst>
                                    <p:set>
                                      <p:cBhvr>
                                        <p:cTn id="29" dur="1" fill="hold">
                                          <p:stCondLst>
                                            <p:cond delay="0"/>
                                          </p:stCondLst>
                                        </p:cTn>
                                        <p:tgtEl>
                                          <p:spTgt spid="171"/>
                                        </p:tgtEl>
                                        <p:attrNameLst>
                                          <p:attrName>style.visibility</p:attrName>
                                        </p:attrNameLst>
                                      </p:cBhvr>
                                      <p:to>
                                        <p:strVal val="visible"/>
                                      </p:to>
                                    </p:set>
                                    <p:animEffect transition="in" filter="randombar(horizontal)">
                                      <p:cBhvr>
                                        <p:cTn id="30" dur="500"/>
                                        <p:tgtEl>
                                          <p:spTgt spid="171"/>
                                        </p:tgtEl>
                                      </p:cBhvr>
                                    </p:animEffect>
                                  </p:childTnLst>
                                </p:cTn>
                              </p:par>
                              <p:par>
                                <p:cTn id="31" presetID="14" presetClass="entr" presetSubtype="10" fill="hold" nodeType="withEffect">
                                  <p:stCondLst>
                                    <p:cond delay="0"/>
                                  </p:stCondLst>
                                  <p:childTnLst>
                                    <p:set>
                                      <p:cBhvr>
                                        <p:cTn id="32" dur="1" fill="hold">
                                          <p:stCondLst>
                                            <p:cond delay="0"/>
                                          </p:stCondLst>
                                        </p:cTn>
                                        <p:tgtEl>
                                          <p:spTgt spid="141"/>
                                        </p:tgtEl>
                                        <p:attrNameLst>
                                          <p:attrName>style.visibility</p:attrName>
                                        </p:attrNameLst>
                                      </p:cBhvr>
                                      <p:to>
                                        <p:strVal val="visible"/>
                                      </p:to>
                                    </p:set>
                                    <p:animEffect transition="in" filter="randombar(horizontal)">
                                      <p:cBhvr>
                                        <p:cTn id="33" dur="500"/>
                                        <p:tgtEl>
                                          <p:spTgt spid="141"/>
                                        </p:tgtEl>
                                      </p:cBhvr>
                                    </p:animEffect>
                                  </p:childTnLst>
                                </p:cTn>
                              </p:par>
                            </p:childTnLst>
                          </p:cTn>
                        </p:par>
                      </p:childTnLst>
                    </p:cTn>
                  </p:par>
                  <p:par>
                    <p:cTn id="34" fill="hold">
                      <p:stCondLst>
                        <p:cond delay="indefinite"/>
                      </p:stCondLst>
                      <p:childTnLst>
                        <p:par>
                          <p:cTn id="35" fill="hold">
                            <p:stCondLst>
                              <p:cond delay="0"/>
                            </p:stCondLst>
                            <p:childTnLst>
                              <p:par>
                                <p:cTn id="36" presetID="14" presetClass="entr" presetSubtype="10" fill="hold" grpId="0" nodeType="clickEffect">
                                  <p:stCondLst>
                                    <p:cond delay="0"/>
                                  </p:stCondLst>
                                  <p:childTnLst>
                                    <p:set>
                                      <p:cBhvr>
                                        <p:cTn id="37" dur="1" fill="hold">
                                          <p:stCondLst>
                                            <p:cond delay="0"/>
                                          </p:stCondLst>
                                        </p:cTn>
                                        <p:tgtEl>
                                          <p:spTgt spid="106"/>
                                        </p:tgtEl>
                                        <p:attrNameLst>
                                          <p:attrName>style.visibility</p:attrName>
                                        </p:attrNameLst>
                                      </p:cBhvr>
                                      <p:to>
                                        <p:strVal val="visible"/>
                                      </p:to>
                                    </p:set>
                                    <p:animEffect transition="in" filter="randombar(horizontal)">
                                      <p:cBhvr>
                                        <p:cTn id="38" dur="500"/>
                                        <p:tgtEl>
                                          <p:spTgt spid="106"/>
                                        </p:tgtEl>
                                      </p:cBhvr>
                                    </p:animEffect>
                                  </p:childTnLst>
                                </p:cTn>
                              </p:par>
                              <p:par>
                                <p:cTn id="39" presetID="14" presetClass="entr" presetSubtype="10" fill="hold" nodeType="withEffect">
                                  <p:stCondLst>
                                    <p:cond delay="0"/>
                                  </p:stCondLst>
                                  <p:childTnLst>
                                    <p:set>
                                      <p:cBhvr>
                                        <p:cTn id="40" dur="1" fill="hold">
                                          <p:stCondLst>
                                            <p:cond delay="0"/>
                                          </p:stCondLst>
                                        </p:cTn>
                                        <p:tgtEl>
                                          <p:spTgt spid="125"/>
                                        </p:tgtEl>
                                        <p:attrNameLst>
                                          <p:attrName>style.visibility</p:attrName>
                                        </p:attrNameLst>
                                      </p:cBhvr>
                                      <p:to>
                                        <p:strVal val="visible"/>
                                      </p:to>
                                    </p:set>
                                    <p:animEffect transition="in" filter="randombar(horizontal)">
                                      <p:cBhvr>
                                        <p:cTn id="41" dur="500"/>
                                        <p:tgtEl>
                                          <p:spTgt spid="125"/>
                                        </p:tgtEl>
                                      </p:cBhvr>
                                    </p:animEffect>
                                  </p:childTnLst>
                                </p:cTn>
                              </p:par>
                              <p:par>
                                <p:cTn id="42" presetID="14" presetClass="entr" presetSubtype="10" fill="hold" grpId="0" nodeType="withEffect">
                                  <p:stCondLst>
                                    <p:cond delay="0"/>
                                  </p:stCondLst>
                                  <p:childTnLst>
                                    <p:set>
                                      <p:cBhvr>
                                        <p:cTn id="43" dur="1" fill="hold">
                                          <p:stCondLst>
                                            <p:cond delay="0"/>
                                          </p:stCondLst>
                                        </p:cTn>
                                        <p:tgtEl>
                                          <p:spTgt spid="131"/>
                                        </p:tgtEl>
                                        <p:attrNameLst>
                                          <p:attrName>style.visibility</p:attrName>
                                        </p:attrNameLst>
                                      </p:cBhvr>
                                      <p:to>
                                        <p:strVal val="visible"/>
                                      </p:to>
                                    </p:set>
                                    <p:animEffect transition="in" filter="randombar(horizontal)">
                                      <p:cBhvr>
                                        <p:cTn id="44" dur="500"/>
                                        <p:tgtEl>
                                          <p:spTgt spid="131"/>
                                        </p:tgtEl>
                                      </p:cBhvr>
                                    </p:animEffect>
                                  </p:childTnLst>
                                </p:cTn>
                              </p:par>
                              <p:par>
                                <p:cTn id="45" presetID="14" presetClass="entr" presetSubtype="10" fill="hold" nodeType="withEffect">
                                  <p:stCondLst>
                                    <p:cond delay="0"/>
                                  </p:stCondLst>
                                  <p:childTnLst>
                                    <p:set>
                                      <p:cBhvr>
                                        <p:cTn id="46" dur="1" fill="hold">
                                          <p:stCondLst>
                                            <p:cond delay="0"/>
                                          </p:stCondLst>
                                        </p:cTn>
                                        <p:tgtEl>
                                          <p:spTgt spid="78"/>
                                        </p:tgtEl>
                                        <p:attrNameLst>
                                          <p:attrName>style.visibility</p:attrName>
                                        </p:attrNameLst>
                                      </p:cBhvr>
                                      <p:to>
                                        <p:strVal val="visible"/>
                                      </p:to>
                                    </p:set>
                                    <p:animEffect transition="in" filter="randombar(horizontal)">
                                      <p:cBhvr>
                                        <p:cTn id="47" dur="500"/>
                                        <p:tgtEl>
                                          <p:spTgt spid="78"/>
                                        </p:tgtEl>
                                      </p:cBhvr>
                                    </p:animEffect>
                                  </p:childTnLst>
                                </p:cTn>
                              </p:par>
                              <p:par>
                                <p:cTn id="48" presetID="14" presetClass="entr" presetSubtype="10" fill="hold" grpId="0" nodeType="withEffect">
                                  <p:stCondLst>
                                    <p:cond delay="0"/>
                                  </p:stCondLst>
                                  <p:childTnLst>
                                    <p:set>
                                      <p:cBhvr>
                                        <p:cTn id="49" dur="1" fill="hold">
                                          <p:stCondLst>
                                            <p:cond delay="0"/>
                                          </p:stCondLst>
                                        </p:cTn>
                                        <p:tgtEl>
                                          <p:spTgt spid="64"/>
                                        </p:tgtEl>
                                        <p:attrNameLst>
                                          <p:attrName>style.visibility</p:attrName>
                                        </p:attrNameLst>
                                      </p:cBhvr>
                                      <p:to>
                                        <p:strVal val="visible"/>
                                      </p:to>
                                    </p:set>
                                    <p:animEffect transition="in" filter="randombar(horizontal)">
                                      <p:cBhvr>
                                        <p:cTn id="50" dur="500"/>
                                        <p:tgtEl>
                                          <p:spTgt spid="64"/>
                                        </p:tgtEl>
                                      </p:cBhvr>
                                    </p:animEffect>
                                  </p:childTnLst>
                                </p:cTn>
                              </p:par>
                              <p:par>
                                <p:cTn id="51" presetID="14" presetClass="entr" presetSubtype="10" fill="hold" nodeType="withEffect">
                                  <p:stCondLst>
                                    <p:cond delay="0"/>
                                  </p:stCondLst>
                                  <p:childTnLst>
                                    <p:set>
                                      <p:cBhvr>
                                        <p:cTn id="52" dur="1" fill="hold">
                                          <p:stCondLst>
                                            <p:cond delay="0"/>
                                          </p:stCondLst>
                                        </p:cTn>
                                        <p:tgtEl>
                                          <p:spTgt spid="3"/>
                                        </p:tgtEl>
                                        <p:attrNameLst>
                                          <p:attrName>style.visibility</p:attrName>
                                        </p:attrNameLst>
                                      </p:cBhvr>
                                      <p:to>
                                        <p:strVal val="visible"/>
                                      </p:to>
                                    </p:set>
                                    <p:animEffect transition="in" filter="randombar(horizontal)">
                                      <p:cBhvr>
                                        <p:cTn id="53" dur="500"/>
                                        <p:tgtEl>
                                          <p:spTgt spid="3"/>
                                        </p:tgtEl>
                                      </p:cBhvr>
                                    </p:animEffect>
                                  </p:childTnLst>
                                </p:cTn>
                              </p:par>
                            </p:childTnLst>
                          </p:cTn>
                        </p:par>
                      </p:childTnLst>
                    </p:cTn>
                  </p:par>
                  <p:par>
                    <p:cTn id="54" fill="hold">
                      <p:stCondLst>
                        <p:cond delay="indefinite"/>
                      </p:stCondLst>
                      <p:childTnLst>
                        <p:par>
                          <p:cTn id="55" fill="hold">
                            <p:stCondLst>
                              <p:cond delay="0"/>
                            </p:stCondLst>
                            <p:childTnLst>
                              <p:par>
                                <p:cTn id="56" presetID="14" presetClass="entr" presetSubtype="10" fill="hold" nodeType="clickEffect">
                                  <p:stCondLst>
                                    <p:cond delay="0"/>
                                  </p:stCondLst>
                                  <p:childTnLst>
                                    <p:set>
                                      <p:cBhvr>
                                        <p:cTn id="57" dur="1" fill="hold">
                                          <p:stCondLst>
                                            <p:cond delay="0"/>
                                          </p:stCondLst>
                                        </p:cTn>
                                        <p:tgtEl>
                                          <p:spTgt spid="137"/>
                                        </p:tgtEl>
                                        <p:attrNameLst>
                                          <p:attrName>style.visibility</p:attrName>
                                        </p:attrNameLst>
                                      </p:cBhvr>
                                      <p:to>
                                        <p:strVal val="visible"/>
                                      </p:to>
                                    </p:set>
                                    <p:animEffect transition="in" filter="randombar(horizontal)">
                                      <p:cBhvr>
                                        <p:cTn id="58" dur="500"/>
                                        <p:tgtEl>
                                          <p:spTgt spid="137"/>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146"/>
                                        </p:tgtEl>
                                        <p:attrNameLst>
                                          <p:attrName>style.visibility</p:attrName>
                                        </p:attrNameLst>
                                      </p:cBhvr>
                                      <p:to>
                                        <p:strVal val="visible"/>
                                      </p:to>
                                    </p:set>
                                    <p:animEffect transition="in" filter="randombar(horizontal)">
                                      <p:cBhvr>
                                        <p:cTn id="61" dur="500"/>
                                        <p:tgtEl>
                                          <p:spTgt spid="146"/>
                                        </p:tgtEl>
                                      </p:cBhvr>
                                    </p:animEffect>
                                  </p:childTnLst>
                                </p:cTn>
                              </p:par>
                              <p:par>
                                <p:cTn id="62" presetID="14" presetClass="entr" presetSubtype="10" fill="hold" nodeType="withEffect">
                                  <p:stCondLst>
                                    <p:cond delay="0"/>
                                  </p:stCondLst>
                                  <p:childTnLst>
                                    <p:set>
                                      <p:cBhvr>
                                        <p:cTn id="63" dur="1" fill="hold">
                                          <p:stCondLst>
                                            <p:cond delay="0"/>
                                          </p:stCondLst>
                                        </p:cTn>
                                        <p:tgtEl>
                                          <p:spTgt spid="134"/>
                                        </p:tgtEl>
                                        <p:attrNameLst>
                                          <p:attrName>style.visibility</p:attrName>
                                        </p:attrNameLst>
                                      </p:cBhvr>
                                      <p:to>
                                        <p:strVal val="visible"/>
                                      </p:to>
                                    </p:set>
                                    <p:animEffect transition="in" filter="randombar(horizontal)">
                                      <p:cBhvr>
                                        <p:cTn id="64" dur="500"/>
                                        <p:tgtEl>
                                          <p:spTgt spid="134"/>
                                        </p:tgtEl>
                                      </p:cBhvr>
                                    </p:animEffect>
                                  </p:childTnLst>
                                </p:cTn>
                              </p:par>
                              <p:par>
                                <p:cTn id="65" presetID="14" presetClass="entr" presetSubtype="10" fill="hold" nodeType="withEffect">
                                  <p:stCondLst>
                                    <p:cond delay="0"/>
                                  </p:stCondLst>
                                  <p:childTnLst>
                                    <p:set>
                                      <p:cBhvr>
                                        <p:cTn id="66" dur="1" fill="hold">
                                          <p:stCondLst>
                                            <p:cond delay="0"/>
                                          </p:stCondLst>
                                        </p:cTn>
                                        <p:tgtEl>
                                          <p:spTgt spid="151"/>
                                        </p:tgtEl>
                                        <p:attrNameLst>
                                          <p:attrName>style.visibility</p:attrName>
                                        </p:attrNameLst>
                                      </p:cBhvr>
                                      <p:to>
                                        <p:strVal val="visible"/>
                                      </p:to>
                                    </p:set>
                                    <p:animEffect transition="in" filter="randombar(horizontal)">
                                      <p:cBhvr>
                                        <p:cTn id="67" dur="500"/>
                                        <p:tgtEl>
                                          <p:spTgt spid="151"/>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51"/>
                                        </p:tgtEl>
                                        <p:attrNameLst>
                                          <p:attrName>style.visibility</p:attrName>
                                        </p:attrNameLst>
                                      </p:cBhvr>
                                      <p:to>
                                        <p:strVal val="visible"/>
                                      </p:to>
                                    </p:set>
                                    <p:animEffect transition="in" filter="randombar(horizontal)">
                                      <p:cBhvr>
                                        <p:cTn id="70" dur="500"/>
                                        <p:tgtEl>
                                          <p:spTgt spid="51"/>
                                        </p:tgtEl>
                                      </p:cBhvr>
                                    </p:animEffect>
                                  </p:childTnLst>
                                </p:cTn>
                              </p:par>
                              <p:par>
                                <p:cTn id="71" presetID="14" presetClass="entr" presetSubtype="10" fill="hold" nodeType="withEffect">
                                  <p:stCondLst>
                                    <p:cond delay="0"/>
                                  </p:stCondLst>
                                  <p:childTnLst>
                                    <p:set>
                                      <p:cBhvr>
                                        <p:cTn id="72" dur="1" fill="hold">
                                          <p:stCondLst>
                                            <p:cond delay="0"/>
                                          </p:stCondLst>
                                        </p:cTn>
                                        <p:tgtEl>
                                          <p:spTgt spid="128"/>
                                        </p:tgtEl>
                                        <p:attrNameLst>
                                          <p:attrName>style.visibility</p:attrName>
                                        </p:attrNameLst>
                                      </p:cBhvr>
                                      <p:to>
                                        <p:strVal val="visible"/>
                                      </p:to>
                                    </p:set>
                                    <p:animEffect transition="in" filter="randombar(horizontal)">
                                      <p:cBhvr>
                                        <p:cTn id="73" dur="500"/>
                                        <p:tgtEl>
                                          <p:spTgt spid="128"/>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144"/>
                                        </p:tgtEl>
                                        <p:attrNameLst>
                                          <p:attrName>style.visibility</p:attrName>
                                        </p:attrNameLst>
                                      </p:cBhvr>
                                      <p:to>
                                        <p:strVal val="visible"/>
                                      </p:to>
                                    </p:set>
                                    <p:animEffect transition="in" filter="randombar(horizontal)">
                                      <p:cBhvr>
                                        <p:cTn id="76" dur="500"/>
                                        <p:tgtEl>
                                          <p:spTgt spid="144"/>
                                        </p:tgtEl>
                                      </p:cBhvr>
                                    </p:animEffect>
                                  </p:childTnLst>
                                </p:cTn>
                              </p:par>
                            </p:childTnLst>
                          </p:cTn>
                        </p:par>
                      </p:childTnLst>
                    </p:cTn>
                  </p:par>
                  <p:par>
                    <p:cTn id="77" fill="hold">
                      <p:stCondLst>
                        <p:cond delay="indefinite"/>
                      </p:stCondLst>
                      <p:childTnLst>
                        <p:par>
                          <p:cTn id="78" fill="hold">
                            <p:stCondLst>
                              <p:cond delay="0"/>
                            </p:stCondLst>
                            <p:childTnLst>
                              <p:par>
                                <p:cTn id="79" presetID="14" presetClass="entr" presetSubtype="10" fill="hold" nodeType="clickEffect">
                                  <p:stCondLst>
                                    <p:cond delay="0"/>
                                  </p:stCondLst>
                                  <p:childTnLst>
                                    <p:set>
                                      <p:cBhvr>
                                        <p:cTn id="80" dur="1" fill="hold">
                                          <p:stCondLst>
                                            <p:cond delay="0"/>
                                          </p:stCondLst>
                                        </p:cTn>
                                        <p:tgtEl>
                                          <p:spTgt spid="16"/>
                                        </p:tgtEl>
                                        <p:attrNameLst>
                                          <p:attrName>style.visibility</p:attrName>
                                        </p:attrNameLst>
                                      </p:cBhvr>
                                      <p:to>
                                        <p:strVal val="visible"/>
                                      </p:to>
                                    </p:set>
                                    <p:animEffect transition="in" filter="randombar(horizontal)">
                                      <p:cBhvr>
                                        <p:cTn id="81" dur="500"/>
                                        <p:tgtEl>
                                          <p:spTgt spid="16"/>
                                        </p:tgtEl>
                                      </p:cBhvr>
                                    </p:animEffect>
                                  </p:childTnLst>
                                </p:cTn>
                              </p:par>
                              <p:par>
                                <p:cTn id="82" presetID="14" presetClass="entr" presetSubtype="10" fill="hold" grpId="0" nodeType="withEffect">
                                  <p:stCondLst>
                                    <p:cond delay="0"/>
                                  </p:stCondLst>
                                  <p:childTnLst>
                                    <p:set>
                                      <p:cBhvr>
                                        <p:cTn id="83" dur="1" fill="hold">
                                          <p:stCondLst>
                                            <p:cond delay="0"/>
                                          </p:stCondLst>
                                        </p:cTn>
                                        <p:tgtEl>
                                          <p:spTgt spid="17"/>
                                        </p:tgtEl>
                                        <p:attrNameLst>
                                          <p:attrName>style.visibility</p:attrName>
                                        </p:attrNameLst>
                                      </p:cBhvr>
                                      <p:to>
                                        <p:strVal val="visible"/>
                                      </p:to>
                                    </p:set>
                                    <p:animEffect transition="in" filter="randombar(horizontal)">
                                      <p:cBhvr>
                                        <p:cTn id="84" dur="500"/>
                                        <p:tgtEl>
                                          <p:spTgt spid="17"/>
                                        </p:tgtEl>
                                      </p:cBhvr>
                                    </p:animEffect>
                                  </p:childTnLst>
                                </p:cTn>
                              </p:par>
                              <p:par>
                                <p:cTn id="85" presetID="14" presetClass="entr" presetSubtype="10" fill="hold" nodeType="withEffect">
                                  <p:stCondLst>
                                    <p:cond delay="0"/>
                                  </p:stCondLst>
                                  <p:childTnLst>
                                    <p:set>
                                      <p:cBhvr>
                                        <p:cTn id="86" dur="1" fill="hold">
                                          <p:stCondLst>
                                            <p:cond delay="0"/>
                                          </p:stCondLst>
                                        </p:cTn>
                                        <p:tgtEl>
                                          <p:spTgt spid="114"/>
                                        </p:tgtEl>
                                        <p:attrNameLst>
                                          <p:attrName>style.visibility</p:attrName>
                                        </p:attrNameLst>
                                      </p:cBhvr>
                                      <p:to>
                                        <p:strVal val="visible"/>
                                      </p:to>
                                    </p:set>
                                    <p:animEffect transition="in" filter="randombar(horizontal)">
                                      <p:cBhvr>
                                        <p:cTn id="87" dur="500"/>
                                        <p:tgtEl>
                                          <p:spTgt spid="114"/>
                                        </p:tgtEl>
                                      </p:cBhvr>
                                    </p:animEffect>
                                  </p:childTnLst>
                                </p:cTn>
                              </p:par>
                              <p:par>
                                <p:cTn id="88" presetID="14" presetClass="entr" presetSubtype="10" fill="hold" grpId="0" nodeType="withEffect">
                                  <p:stCondLst>
                                    <p:cond delay="0"/>
                                  </p:stCondLst>
                                  <p:childTnLst>
                                    <p:set>
                                      <p:cBhvr>
                                        <p:cTn id="89" dur="1" fill="hold">
                                          <p:stCondLst>
                                            <p:cond delay="0"/>
                                          </p:stCondLst>
                                        </p:cTn>
                                        <p:tgtEl>
                                          <p:spTgt spid="115"/>
                                        </p:tgtEl>
                                        <p:attrNameLst>
                                          <p:attrName>style.visibility</p:attrName>
                                        </p:attrNameLst>
                                      </p:cBhvr>
                                      <p:to>
                                        <p:strVal val="visible"/>
                                      </p:to>
                                    </p:set>
                                    <p:animEffect transition="in" filter="randombar(horizontal)">
                                      <p:cBhvr>
                                        <p:cTn id="90" dur="500"/>
                                        <p:tgtEl>
                                          <p:spTgt spid="115"/>
                                        </p:tgtEl>
                                      </p:cBhvr>
                                    </p:animEffect>
                                  </p:childTnLst>
                                </p:cTn>
                              </p:par>
                              <p:par>
                                <p:cTn id="91" presetID="14" presetClass="entr" presetSubtype="10" fill="hold" nodeType="withEffect">
                                  <p:stCondLst>
                                    <p:cond delay="0"/>
                                  </p:stCondLst>
                                  <p:childTnLst>
                                    <p:set>
                                      <p:cBhvr>
                                        <p:cTn id="92" dur="1" fill="hold">
                                          <p:stCondLst>
                                            <p:cond delay="0"/>
                                          </p:stCondLst>
                                        </p:cTn>
                                        <p:tgtEl>
                                          <p:spTgt spid="155"/>
                                        </p:tgtEl>
                                        <p:attrNameLst>
                                          <p:attrName>style.visibility</p:attrName>
                                        </p:attrNameLst>
                                      </p:cBhvr>
                                      <p:to>
                                        <p:strVal val="visible"/>
                                      </p:to>
                                    </p:set>
                                    <p:animEffect transition="in" filter="randombar(horizontal)">
                                      <p:cBhvr>
                                        <p:cTn id="93" dur="500"/>
                                        <p:tgtEl>
                                          <p:spTgt spid="155"/>
                                        </p:tgtEl>
                                      </p:cBhvr>
                                    </p:animEffect>
                                  </p:childTnLst>
                                </p:cTn>
                              </p:par>
                              <p:par>
                                <p:cTn id="94" presetID="14" presetClass="entr" presetSubtype="10" fill="hold" grpId="0" nodeType="withEffect">
                                  <p:stCondLst>
                                    <p:cond delay="0"/>
                                  </p:stCondLst>
                                  <p:childTnLst>
                                    <p:set>
                                      <p:cBhvr>
                                        <p:cTn id="95" dur="1" fill="hold">
                                          <p:stCondLst>
                                            <p:cond delay="0"/>
                                          </p:stCondLst>
                                        </p:cTn>
                                        <p:tgtEl>
                                          <p:spTgt spid="135"/>
                                        </p:tgtEl>
                                        <p:attrNameLst>
                                          <p:attrName>style.visibility</p:attrName>
                                        </p:attrNameLst>
                                      </p:cBhvr>
                                      <p:to>
                                        <p:strVal val="visible"/>
                                      </p:to>
                                    </p:set>
                                    <p:animEffect transition="in" filter="randombar(horizontal)">
                                      <p:cBhvr>
                                        <p:cTn id="96" dur="500"/>
                                        <p:tgtEl>
                                          <p:spTgt spid="135"/>
                                        </p:tgtEl>
                                      </p:cBhvr>
                                    </p:animEffect>
                                  </p:childTnLst>
                                </p:cTn>
                              </p:par>
                              <p:par>
                                <p:cTn id="97" presetID="14" presetClass="entr" presetSubtype="10" fill="hold" nodeType="withEffect">
                                  <p:stCondLst>
                                    <p:cond delay="0"/>
                                  </p:stCondLst>
                                  <p:childTnLst>
                                    <p:set>
                                      <p:cBhvr>
                                        <p:cTn id="98" dur="1" fill="hold">
                                          <p:stCondLst>
                                            <p:cond delay="0"/>
                                          </p:stCondLst>
                                        </p:cTn>
                                        <p:tgtEl>
                                          <p:spTgt spid="10"/>
                                        </p:tgtEl>
                                        <p:attrNameLst>
                                          <p:attrName>style.visibility</p:attrName>
                                        </p:attrNameLst>
                                      </p:cBhvr>
                                      <p:to>
                                        <p:strVal val="visible"/>
                                      </p:to>
                                    </p:set>
                                    <p:animEffect transition="in" filter="randombar(horizontal)">
                                      <p:cBhvr>
                                        <p:cTn id="99" dur="500"/>
                                        <p:tgtEl>
                                          <p:spTgt spid="10"/>
                                        </p:tgtEl>
                                      </p:cBhvr>
                                    </p:animEffect>
                                  </p:childTnLst>
                                </p:cTn>
                              </p:par>
                            </p:childTnLst>
                          </p:cTn>
                        </p:par>
                      </p:childTnLst>
                    </p:cTn>
                  </p:par>
                  <p:par>
                    <p:cTn id="100" fill="hold">
                      <p:stCondLst>
                        <p:cond delay="indefinite"/>
                      </p:stCondLst>
                      <p:childTnLst>
                        <p:par>
                          <p:cTn id="101" fill="hold">
                            <p:stCondLst>
                              <p:cond delay="0"/>
                            </p:stCondLst>
                            <p:childTnLst>
                              <p:par>
                                <p:cTn id="102" presetID="14" presetClass="entr" presetSubtype="10" fill="hold" nodeType="clickEffect">
                                  <p:stCondLst>
                                    <p:cond delay="0"/>
                                  </p:stCondLst>
                                  <p:childTnLst>
                                    <p:set>
                                      <p:cBhvr>
                                        <p:cTn id="103" dur="1" fill="hold">
                                          <p:stCondLst>
                                            <p:cond delay="0"/>
                                          </p:stCondLst>
                                        </p:cTn>
                                        <p:tgtEl>
                                          <p:spTgt spid="8"/>
                                        </p:tgtEl>
                                        <p:attrNameLst>
                                          <p:attrName>style.visibility</p:attrName>
                                        </p:attrNameLst>
                                      </p:cBhvr>
                                      <p:to>
                                        <p:strVal val="visible"/>
                                      </p:to>
                                    </p:set>
                                    <p:animEffect transition="in" filter="randombar(horizontal)">
                                      <p:cBhvr>
                                        <p:cTn id="104" dur="500"/>
                                        <p:tgtEl>
                                          <p:spTgt spid="8"/>
                                        </p:tgtEl>
                                      </p:cBhvr>
                                    </p:animEffect>
                                  </p:childTnLst>
                                </p:cTn>
                              </p:par>
                              <p:par>
                                <p:cTn id="105" presetID="14" presetClass="entr" presetSubtype="10" fill="hold" grpId="0" nodeType="withEffect">
                                  <p:stCondLst>
                                    <p:cond delay="0"/>
                                  </p:stCondLst>
                                  <p:childTnLst>
                                    <p:set>
                                      <p:cBhvr>
                                        <p:cTn id="106" dur="1" fill="hold">
                                          <p:stCondLst>
                                            <p:cond delay="0"/>
                                          </p:stCondLst>
                                        </p:cTn>
                                        <p:tgtEl>
                                          <p:spTgt spid="136"/>
                                        </p:tgtEl>
                                        <p:attrNameLst>
                                          <p:attrName>style.visibility</p:attrName>
                                        </p:attrNameLst>
                                      </p:cBhvr>
                                      <p:to>
                                        <p:strVal val="visible"/>
                                      </p:to>
                                    </p:set>
                                    <p:animEffect transition="in" filter="randombar(horizontal)">
                                      <p:cBhvr>
                                        <p:cTn id="107" dur="500"/>
                                        <p:tgtEl>
                                          <p:spTgt spid="136"/>
                                        </p:tgtEl>
                                      </p:cBhvr>
                                    </p:animEffect>
                                  </p:childTnLst>
                                </p:cTn>
                              </p:par>
                            </p:childTnLst>
                          </p:cTn>
                        </p:par>
                      </p:childTnLst>
                    </p:cTn>
                  </p:par>
                  <p:par>
                    <p:cTn id="108" fill="hold">
                      <p:stCondLst>
                        <p:cond delay="indefinite"/>
                      </p:stCondLst>
                      <p:childTnLst>
                        <p:par>
                          <p:cTn id="109" fill="hold">
                            <p:stCondLst>
                              <p:cond delay="0"/>
                            </p:stCondLst>
                            <p:childTnLst>
                              <p:par>
                                <p:cTn id="110" presetID="14" presetClass="entr" presetSubtype="10" fill="hold" nodeType="clickEffect">
                                  <p:stCondLst>
                                    <p:cond delay="0"/>
                                  </p:stCondLst>
                                  <p:childTnLst>
                                    <p:set>
                                      <p:cBhvr>
                                        <p:cTn id="111" dur="1" fill="hold">
                                          <p:stCondLst>
                                            <p:cond delay="0"/>
                                          </p:stCondLst>
                                        </p:cTn>
                                        <p:tgtEl>
                                          <p:spTgt spid="167"/>
                                        </p:tgtEl>
                                        <p:attrNameLst>
                                          <p:attrName>style.visibility</p:attrName>
                                        </p:attrNameLst>
                                      </p:cBhvr>
                                      <p:to>
                                        <p:strVal val="visible"/>
                                      </p:to>
                                    </p:set>
                                    <p:animEffect transition="in" filter="randombar(horizontal)">
                                      <p:cBhvr>
                                        <p:cTn id="112" dur="500"/>
                                        <p:tgtEl>
                                          <p:spTgt spid="167"/>
                                        </p:tgtEl>
                                      </p:cBhvr>
                                    </p:animEffect>
                                  </p:childTnLst>
                                </p:cTn>
                              </p:par>
                              <p:par>
                                <p:cTn id="113" presetID="14" presetClass="entr" presetSubtype="10" fill="hold" grpId="0" nodeType="withEffect">
                                  <p:stCondLst>
                                    <p:cond delay="0"/>
                                  </p:stCondLst>
                                  <p:childTnLst>
                                    <p:set>
                                      <p:cBhvr>
                                        <p:cTn id="114" dur="1" fill="hold">
                                          <p:stCondLst>
                                            <p:cond delay="0"/>
                                          </p:stCondLst>
                                        </p:cTn>
                                        <p:tgtEl>
                                          <p:spTgt spid="166"/>
                                        </p:tgtEl>
                                        <p:attrNameLst>
                                          <p:attrName>style.visibility</p:attrName>
                                        </p:attrNameLst>
                                      </p:cBhvr>
                                      <p:to>
                                        <p:strVal val="visible"/>
                                      </p:to>
                                    </p:set>
                                    <p:animEffect transition="in" filter="randombar(horizontal)">
                                      <p:cBhvr>
                                        <p:cTn id="115" dur="500"/>
                                        <p:tgtEl>
                                          <p:spTgt spid="166"/>
                                        </p:tgtEl>
                                      </p:cBhvr>
                                    </p:animEffect>
                                  </p:childTnLst>
                                </p:cTn>
                              </p:par>
                              <p:par>
                                <p:cTn id="116" presetID="14" presetClass="entr" presetSubtype="10" fill="hold" nodeType="withEffect">
                                  <p:stCondLst>
                                    <p:cond delay="0"/>
                                  </p:stCondLst>
                                  <p:childTnLst>
                                    <p:set>
                                      <p:cBhvr>
                                        <p:cTn id="117" dur="1" fill="hold">
                                          <p:stCondLst>
                                            <p:cond delay="0"/>
                                          </p:stCondLst>
                                        </p:cTn>
                                        <p:tgtEl>
                                          <p:spTgt spid="164"/>
                                        </p:tgtEl>
                                        <p:attrNameLst>
                                          <p:attrName>style.visibility</p:attrName>
                                        </p:attrNameLst>
                                      </p:cBhvr>
                                      <p:to>
                                        <p:strVal val="visible"/>
                                      </p:to>
                                    </p:set>
                                    <p:animEffect transition="in" filter="randombar(horizontal)">
                                      <p:cBhvr>
                                        <p:cTn id="118" dur="500"/>
                                        <p:tgtEl>
                                          <p:spTgt spid="164"/>
                                        </p:tgtEl>
                                      </p:cBhvr>
                                    </p:animEffect>
                                  </p:childTnLst>
                                </p:cTn>
                              </p:par>
                              <p:par>
                                <p:cTn id="119" presetID="14" presetClass="entr" presetSubtype="10" fill="hold" nodeType="withEffect">
                                  <p:stCondLst>
                                    <p:cond delay="0"/>
                                  </p:stCondLst>
                                  <p:childTnLst>
                                    <p:set>
                                      <p:cBhvr>
                                        <p:cTn id="120" dur="1" fill="hold">
                                          <p:stCondLst>
                                            <p:cond delay="0"/>
                                          </p:stCondLst>
                                        </p:cTn>
                                        <p:tgtEl>
                                          <p:spTgt spid="158"/>
                                        </p:tgtEl>
                                        <p:attrNameLst>
                                          <p:attrName>style.visibility</p:attrName>
                                        </p:attrNameLst>
                                      </p:cBhvr>
                                      <p:to>
                                        <p:strVal val="visible"/>
                                      </p:to>
                                    </p:set>
                                    <p:animEffect transition="in" filter="randombar(horizontal)">
                                      <p:cBhvr>
                                        <p:cTn id="121" dur="500"/>
                                        <p:tgtEl>
                                          <p:spTgt spid="158"/>
                                        </p:tgtEl>
                                      </p:cBhvr>
                                    </p:animEffect>
                                  </p:childTnLst>
                                </p:cTn>
                              </p:par>
                              <p:par>
                                <p:cTn id="122" presetID="14" presetClass="entr" presetSubtype="10" fill="hold" grpId="0" nodeType="withEffect">
                                  <p:stCondLst>
                                    <p:cond delay="0"/>
                                  </p:stCondLst>
                                  <p:childTnLst>
                                    <p:set>
                                      <p:cBhvr>
                                        <p:cTn id="123" dur="1" fill="hold">
                                          <p:stCondLst>
                                            <p:cond delay="0"/>
                                          </p:stCondLst>
                                        </p:cTn>
                                        <p:tgtEl>
                                          <p:spTgt spid="159"/>
                                        </p:tgtEl>
                                        <p:attrNameLst>
                                          <p:attrName>style.visibility</p:attrName>
                                        </p:attrNameLst>
                                      </p:cBhvr>
                                      <p:to>
                                        <p:strVal val="visible"/>
                                      </p:to>
                                    </p:set>
                                    <p:animEffect transition="in" filter="randombar(horizontal)">
                                      <p:cBhvr>
                                        <p:cTn id="124" dur="500"/>
                                        <p:tgtEl>
                                          <p:spTgt spid="159"/>
                                        </p:tgtEl>
                                      </p:cBhvr>
                                    </p:animEffect>
                                  </p:childTnLst>
                                </p:cTn>
                              </p:par>
                              <p:par>
                                <p:cTn id="125" presetID="14" presetClass="entr" presetSubtype="10" fill="hold" nodeType="withEffect">
                                  <p:stCondLst>
                                    <p:cond delay="0"/>
                                  </p:stCondLst>
                                  <p:childTnLst>
                                    <p:set>
                                      <p:cBhvr>
                                        <p:cTn id="126" dur="1" fill="hold">
                                          <p:stCondLst>
                                            <p:cond delay="0"/>
                                          </p:stCondLst>
                                        </p:cTn>
                                        <p:tgtEl>
                                          <p:spTgt spid="6"/>
                                        </p:tgtEl>
                                        <p:attrNameLst>
                                          <p:attrName>style.visibility</p:attrName>
                                        </p:attrNameLst>
                                      </p:cBhvr>
                                      <p:to>
                                        <p:strVal val="visible"/>
                                      </p:to>
                                    </p:set>
                                    <p:animEffect transition="in" filter="randombar(horizontal)">
                                      <p:cBhvr>
                                        <p:cTn id="12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P spid="146" grpId="0"/>
      <p:bldP spid="144" grpId="0"/>
      <p:bldP spid="160" grpId="0"/>
      <p:bldP spid="172" grpId="0"/>
      <p:bldP spid="64" grpId="0"/>
      <p:bldP spid="106" grpId="0"/>
      <p:bldP spid="115" grpId="0"/>
      <p:bldP spid="131" grpId="0"/>
      <p:bldP spid="135" grpId="0"/>
      <p:bldP spid="136" grpId="0"/>
      <p:bldP spid="166" grpId="0"/>
      <p:bldP spid="159" grpId="0"/>
      <p:bldP spid="51" grpId="0"/>
      <p:bldP spid="17" grpId="0"/>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9" name="Picture 48">
            <a:extLst>
              <a:ext uri="{FF2B5EF4-FFF2-40B4-BE49-F238E27FC236}">
                <a16:creationId xmlns:a16="http://schemas.microsoft.com/office/drawing/2014/main" id="{EE0B6230-6E31-40A9-8F59-F6009B94B264}"/>
              </a:ext>
            </a:extLst>
          </p:cNvPr>
          <p:cNvPicPr>
            <a:picLocks noChangeAspect="1"/>
          </p:cNvPicPr>
          <p:nvPr/>
        </p:nvPicPr>
        <p:blipFill rotWithShape="1">
          <a:blip r:embed="rId2">
            <a:alphaModFix/>
          </a:blip>
          <a:srcRect l="4206" t="6370" r="4229" b="6295"/>
          <a:stretch/>
        </p:blipFill>
        <p:spPr>
          <a:xfrm>
            <a:off x="176110" y="4665493"/>
            <a:ext cx="3095036" cy="1968046"/>
          </a:xfrm>
          <a:prstGeom prst="rect">
            <a:avLst/>
          </a:prstGeom>
          <a:solidFill>
            <a:schemeClr val="bg1"/>
          </a:solidFill>
        </p:spPr>
      </p:pic>
      <p:pic>
        <p:nvPicPr>
          <p:cNvPr id="6" name="Picture 5">
            <a:extLst>
              <a:ext uri="{FF2B5EF4-FFF2-40B4-BE49-F238E27FC236}">
                <a16:creationId xmlns:a16="http://schemas.microsoft.com/office/drawing/2014/main" id="{F5123D84-B71D-43F8-BB06-7BF4A194326B}"/>
              </a:ext>
            </a:extLst>
          </p:cNvPr>
          <p:cNvPicPr>
            <a:picLocks noChangeAspect="1"/>
          </p:cNvPicPr>
          <p:nvPr/>
        </p:nvPicPr>
        <p:blipFill>
          <a:blip r:embed="rId3"/>
          <a:stretch>
            <a:fillRect/>
          </a:stretch>
        </p:blipFill>
        <p:spPr>
          <a:xfrm>
            <a:off x="3915559" y="4526427"/>
            <a:ext cx="1255833" cy="776804"/>
          </a:xfrm>
          <a:prstGeom prst="rect">
            <a:avLst/>
          </a:prstGeom>
        </p:spPr>
      </p:pic>
      <p:sp>
        <p:nvSpPr>
          <p:cNvPr id="25" name="TextBox 24">
            <a:extLst>
              <a:ext uri="{FF2B5EF4-FFF2-40B4-BE49-F238E27FC236}">
                <a16:creationId xmlns:a16="http://schemas.microsoft.com/office/drawing/2014/main" id="{424DDC3E-0896-B040-B0C9-16E3D13AE057}"/>
              </a:ext>
            </a:extLst>
          </p:cNvPr>
          <p:cNvSpPr txBox="1"/>
          <p:nvPr/>
        </p:nvSpPr>
        <p:spPr>
          <a:xfrm>
            <a:off x="409465" y="4201393"/>
            <a:ext cx="2910220" cy="276999"/>
          </a:xfrm>
          <a:prstGeom prst="rect">
            <a:avLst/>
          </a:prstGeom>
          <a:noFill/>
        </p:spPr>
        <p:txBody>
          <a:bodyPr wrap="none" rtlCol="0">
            <a:spAutoFit/>
          </a:bodyPr>
          <a:lstStyle/>
          <a:p>
            <a:r>
              <a:rPr lang="en-US" sz="1200" dirty="0"/>
              <a:t>Streaming image frames through TCP portal</a:t>
            </a:r>
          </a:p>
        </p:txBody>
      </p:sp>
      <p:pic>
        <p:nvPicPr>
          <p:cNvPr id="5" name="Picture 4">
            <a:extLst>
              <a:ext uri="{FF2B5EF4-FFF2-40B4-BE49-F238E27FC236}">
                <a16:creationId xmlns:a16="http://schemas.microsoft.com/office/drawing/2014/main" id="{8F4CCCBC-8B64-C84D-8E3D-F8E8F07CE73C}"/>
              </a:ext>
            </a:extLst>
          </p:cNvPr>
          <p:cNvPicPr>
            <a:picLocks noChangeAspect="1"/>
          </p:cNvPicPr>
          <p:nvPr/>
        </p:nvPicPr>
        <p:blipFill>
          <a:blip r:embed="rId4"/>
          <a:stretch>
            <a:fillRect/>
          </a:stretch>
        </p:blipFill>
        <p:spPr>
          <a:xfrm>
            <a:off x="3573627" y="3395950"/>
            <a:ext cx="812601" cy="762532"/>
          </a:xfrm>
          <a:prstGeom prst="rect">
            <a:avLst/>
          </a:prstGeom>
        </p:spPr>
      </p:pic>
      <p:cxnSp>
        <p:nvCxnSpPr>
          <p:cNvPr id="9" name="Straight Arrow Connector 8">
            <a:extLst>
              <a:ext uri="{FF2B5EF4-FFF2-40B4-BE49-F238E27FC236}">
                <a16:creationId xmlns:a16="http://schemas.microsoft.com/office/drawing/2014/main" id="{3DC6EA1B-9BA8-4F4B-AF64-F8C5799BB1EA}"/>
              </a:ext>
            </a:extLst>
          </p:cNvPr>
          <p:cNvCxnSpPr>
            <a:cxnSpLocks/>
            <a:endCxn id="23" idx="1"/>
          </p:cNvCxnSpPr>
          <p:nvPr/>
        </p:nvCxnSpPr>
        <p:spPr>
          <a:xfrm flipV="1">
            <a:off x="1946295" y="4250745"/>
            <a:ext cx="1588004" cy="1329415"/>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23" name="TextBox 22">
            <a:extLst>
              <a:ext uri="{FF2B5EF4-FFF2-40B4-BE49-F238E27FC236}">
                <a16:creationId xmlns:a16="http://schemas.microsoft.com/office/drawing/2014/main" id="{A78AADCF-CAAF-9D44-A90B-680EDE48CB82}"/>
              </a:ext>
            </a:extLst>
          </p:cNvPr>
          <p:cNvSpPr txBox="1"/>
          <p:nvPr/>
        </p:nvSpPr>
        <p:spPr>
          <a:xfrm>
            <a:off x="3534299" y="4108615"/>
            <a:ext cx="950166" cy="284260"/>
          </a:xfrm>
          <a:prstGeom prst="rect">
            <a:avLst/>
          </a:prstGeom>
          <a:noFill/>
        </p:spPr>
        <p:txBody>
          <a:bodyPr wrap="none" rtlCol="0">
            <a:spAutoFit/>
          </a:bodyPr>
          <a:lstStyle/>
          <a:p>
            <a:r>
              <a:rPr lang="en-US" sz="1200" dirty="0"/>
              <a:t>Farm server</a:t>
            </a:r>
          </a:p>
        </p:txBody>
      </p:sp>
      <p:sp>
        <p:nvSpPr>
          <p:cNvPr id="86" name="TextBox 85">
            <a:extLst>
              <a:ext uri="{FF2B5EF4-FFF2-40B4-BE49-F238E27FC236}">
                <a16:creationId xmlns:a16="http://schemas.microsoft.com/office/drawing/2014/main" id="{E1009B1A-B366-084A-8E3F-859980CFDE51}"/>
              </a:ext>
            </a:extLst>
          </p:cNvPr>
          <p:cNvSpPr txBox="1"/>
          <p:nvPr/>
        </p:nvSpPr>
        <p:spPr>
          <a:xfrm>
            <a:off x="1579418" y="64655"/>
            <a:ext cx="184731" cy="369332"/>
          </a:xfrm>
          <a:prstGeom prst="rect">
            <a:avLst/>
          </a:prstGeom>
          <a:noFill/>
        </p:spPr>
        <p:txBody>
          <a:bodyPr wrap="none" rtlCol="0">
            <a:spAutoFit/>
          </a:bodyPr>
          <a:lstStyle/>
          <a:p>
            <a:endParaRPr lang="en-US" dirty="0"/>
          </a:p>
        </p:txBody>
      </p:sp>
      <p:sp>
        <p:nvSpPr>
          <p:cNvPr id="124" name="TextBox 123">
            <a:extLst>
              <a:ext uri="{FF2B5EF4-FFF2-40B4-BE49-F238E27FC236}">
                <a16:creationId xmlns:a16="http://schemas.microsoft.com/office/drawing/2014/main" id="{0649086F-1620-A64E-817A-F68625706E5A}"/>
              </a:ext>
            </a:extLst>
          </p:cNvPr>
          <p:cNvSpPr txBox="1"/>
          <p:nvPr/>
        </p:nvSpPr>
        <p:spPr>
          <a:xfrm>
            <a:off x="63923" y="-56732"/>
            <a:ext cx="8681607" cy="830997"/>
          </a:xfrm>
          <a:prstGeom prst="rect">
            <a:avLst/>
          </a:prstGeom>
          <a:noFill/>
        </p:spPr>
        <p:txBody>
          <a:bodyPr wrap="none" rtlCol="0">
            <a:spAutoFit/>
          </a:bodyPr>
          <a:lstStyle/>
          <a:p>
            <a:r>
              <a:rPr lang="en-US" sz="4800" b="1" dirty="0">
                <a:solidFill>
                  <a:srgbClr val="C00000"/>
                </a:solidFill>
                <a:latin typeface="+mj-lt"/>
              </a:rPr>
              <a:t>C++ IS SIMILAR (BUT MORE EFFICIENT)</a:t>
            </a:r>
          </a:p>
        </p:txBody>
      </p:sp>
      <p:pic>
        <p:nvPicPr>
          <p:cNvPr id="128" name="Picture 127">
            <a:extLst>
              <a:ext uri="{FF2B5EF4-FFF2-40B4-BE49-F238E27FC236}">
                <a16:creationId xmlns:a16="http://schemas.microsoft.com/office/drawing/2014/main" id="{6CD4BF9E-5B80-3341-A22D-5F0D7D8CA5DB}"/>
              </a:ext>
            </a:extLst>
          </p:cNvPr>
          <p:cNvPicPr>
            <a:picLocks noChangeAspect="1"/>
          </p:cNvPicPr>
          <p:nvPr/>
        </p:nvPicPr>
        <p:blipFill rotWithShape="1">
          <a:blip r:embed="rId5"/>
          <a:srcRect b="7527"/>
          <a:stretch/>
        </p:blipFill>
        <p:spPr>
          <a:xfrm>
            <a:off x="6141724" y="3374467"/>
            <a:ext cx="950166" cy="948939"/>
          </a:xfrm>
          <a:prstGeom prst="rect">
            <a:avLst/>
          </a:prstGeom>
        </p:spPr>
      </p:pic>
      <p:pic>
        <p:nvPicPr>
          <p:cNvPr id="134" name="Graphic 133" descr="Cow with solid fill">
            <a:extLst>
              <a:ext uri="{FF2B5EF4-FFF2-40B4-BE49-F238E27FC236}">
                <a16:creationId xmlns:a16="http://schemas.microsoft.com/office/drawing/2014/main" id="{A9D14A1A-CC19-0047-A63C-923041352A01}"/>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4932257" y="3777145"/>
            <a:ext cx="555437" cy="555437"/>
          </a:xfrm>
          <a:prstGeom prst="rect">
            <a:avLst/>
          </a:prstGeom>
        </p:spPr>
      </p:pic>
      <p:cxnSp>
        <p:nvCxnSpPr>
          <p:cNvPr id="137" name="Straight Arrow Connector 136">
            <a:extLst>
              <a:ext uri="{FF2B5EF4-FFF2-40B4-BE49-F238E27FC236}">
                <a16:creationId xmlns:a16="http://schemas.microsoft.com/office/drawing/2014/main" id="{C3E19334-6634-2A48-8ABA-8DE1B682B8A2}"/>
              </a:ext>
            </a:extLst>
          </p:cNvPr>
          <p:cNvCxnSpPr>
            <a:cxnSpLocks/>
          </p:cNvCxnSpPr>
          <p:nvPr/>
        </p:nvCxnSpPr>
        <p:spPr>
          <a:xfrm flipV="1">
            <a:off x="4466592" y="3794467"/>
            <a:ext cx="1486769" cy="1"/>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pic>
        <p:nvPicPr>
          <p:cNvPr id="140" name="Picture 139">
            <a:extLst>
              <a:ext uri="{FF2B5EF4-FFF2-40B4-BE49-F238E27FC236}">
                <a16:creationId xmlns:a16="http://schemas.microsoft.com/office/drawing/2014/main" id="{85105938-C28F-8B40-B008-FEBF8290DE6F}"/>
              </a:ext>
            </a:extLst>
          </p:cNvPr>
          <p:cNvPicPr>
            <a:picLocks noChangeAspect="1"/>
          </p:cNvPicPr>
          <p:nvPr/>
        </p:nvPicPr>
        <p:blipFill rotWithShape="1">
          <a:blip r:embed="rId8"/>
          <a:srcRect l="24063" r="-1"/>
          <a:stretch/>
        </p:blipFill>
        <p:spPr>
          <a:xfrm>
            <a:off x="1586149" y="708959"/>
            <a:ext cx="2389240" cy="1028310"/>
          </a:xfrm>
          <a:prstGeom prst="rect">
            <a:avLst/>
          </a:prstGeom>
        </p:spPr>
      </p:pic>
      <p:graphicFrame>
        <p:nvGraphicFramePr>
          <p:cNvPr id="141" name="Table 141">
            <a:extLst>
              <a:ext uri="{FF2B5EF4-FFF2-40B4-BE49-F238E27FC236}">
                <a16:creationId xmlns:a16="http://schemas.microsoft.com/office/drawing/2014/main" id="{8F7AFC03-C277-7545-A87F-B91F545CD817}"/>
              </a:ext>
            </a:extLst>
          </p:cNvPr>
          <p:cNvGraphicFramePr>
            <a:graphicFrameLocks noGrp="1"/>
          </p:cNvGraphicFramePr>
          <p:nvPr/>
        </p:nvGraphicFramePr>
        <p:xfrm>
          <a:off x="3173675" y="724471"/>
          <a:ext cx="5340598" cy="1336496"/>
        </p:xfrm>
        <a:graphic>
          <a:graphicData uri="http://schemas.openxmlformats.org/drawingml/2006/table">
            <a:tbl>
              <a:tblPr firstRow="1" bandRow="1">
                <a:tableStyleId>{5C22544A-7EE6-4342-B048-85BDC9FD1C3A}</a:tableStyleId>
              </a:tblPr>
              <a:tblGrid>
                <a:gridCol w="811530">
                  <a:extLst>
                    <a:ext uri="{9D8B030D-6E8A-4147-A177-3AD203B41FA5}">
                      <a16:colId xmlns:a16="http://schemas.microsoft.com/office/drawing/2014/main" val="3077352813"/>
                    </a:ext>
                  </a:extLst>
                </a:gridCol>
                <a:gridCol w="751586">
                  <a:extLst>
                    <a:ext uri="{9D8B030D-6E8A-4147-A177-3AD203B41FA5}">
                      <a16:colId xmlns:a16="http://schemas.microsoft.com/office/drawing/2014/main" val="256775899"/>
                    </a:ext>
                  </a:extLst>
                </a:gridCol>
                <a:gridCol w="1024255">
                  <a:extLst>
                    <a:ext uri="{9D8B030D-6E8A-4147-A177-3AD203B41FA5}">
                      <a16:colId xmlns:a16="http://schemas.microsoft.com/office/drawing/2014/main" val="1307812660"/>
                    </a:ext>
                  </a:extLst>
                </a:gridCol>
                <a:gridCol w="846789">
                  <a:extLst>
                    <a:ext uri="{9D8B030D-6E8A-4147-A177-3AD203B41FA5}">
                      <a16:colId xmlns:a16="http://schemas.microsoft.com/office/drawing/2014/main" val="2872844562"/>
                    </a:ext>
                  </a:extLst>
                </a:gridCol>
                <a:gridCol w="733246">
                  <a:extLst>
                    <a:ext uri="{9D8B030D-6E8A-4147-A177-3AD203B41FA5}">
                      <a16:colId xmlns:a16="http://schemas.microsoft.com/office/drawing/2014/main" val="2888123435"/>
                    </a:ext>
                  </a:extLst>
                </a:gridCol>
                <a:gridCol w="1173192">
                  <a:extLst>
                    <a:ext uri="{9D8B030D-6E8A-4147-A177-3AD203B41FA5}">
                      <a16:colId xmlns:a16="http://schemas.microsoft.com/office/drawing/2014/main" val="1509710299"/>
                    </a:ext>
                  </a:extLst>
                </a:gridCol>
              </a:tblGrid>
              <a:tr h="334124">
                <a:tc>
                  <a:txBody>
                    <a:bodyPr/>
                    <a:lstStyle/>
                    <a:p>
                      <a:pPr algn="ctr"/>
                      <a:r>
                        <a:rPr lang="en-US" sz="1400" dirty="0">
                          <a:solidFill>
                            <a:schemeClr val="tx1"/>
                          </a:solidFill>
                        </a:rPr>
                        <a:t>Date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cow_id</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daily_yield</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daily_fat</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err="1">
                          <a:solidFill>
                            <a:schemeClr val="tx1"/>
                          </a:solidFill>
                        </a:rPr>
                        <a:t>daily_protein</a:t>
                      </a:r>
                      <a:endParaRPr lang="en-US" sz="1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997206219"/>
                  </a:ext>
                </a:extLst>
              </a:tr>
              <a:tr h="334124">
                <a:tc>
                  <a:txBody>
                    <a:bodyPr/>
                    <a:lstStyle/>
                    <a:p>
                      <a:pPr algn="ctr"/>
                      <a:r>
                        <a:rPr lang="en-US" sz="120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14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3.96</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2.89</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223662285"/>
                  </a:ext>
                </a:extLst>
              </a:tr>
              <a:tr h="334124">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687056567"/>
                  </a:ext>
                </a:extLst>
              </a:tr>
              <a:tr h="334124">
                <a:tc>
                  <a:txBody>
                    <a:bodyPr/>
                    <a:lstStyle/>
                    <a:p>
                      <a:pPr algn="ctr"/>
                      <a:r>
                        <a:rPr lang="en-US" sz="1200" dirty="0">
                          <a:solidFill>
                            <a:schemeClr val="tx1"/>
                          </a:solidFill>
                        </a:rPr>
                        <a:t>1/10/21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237</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4.42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400" dirty="0">
                          <a:solidFill>
                            <a:schemeClr val="tx1"/>
                          </a:solidFill>
                        </a:rPr>
                        <a:t>4.55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116908962"/>
                  </a:ext>
                </a:extLst>
              </a:tr>
            </a:tbl>
          </a:graphicData>
        </a:graphic>
      </p:graphicFrame>
      <p:sp>
        <p:nvSpPr>
          <p:cNvPr id="142" name="TextBox 141">
            <a:extLst>
              <a:ext uri="{FF2B5EF4-FFF2-40B4-BE49-F238E27FC236}">
                <a16:creationId xmlns:a16="http://schemas.microsoft.com/office/drawing/2014/main" id="{C38B77F2-86B8-5B46-9CC2-58346A25AC43}"/>
              </a:ext>
            </a:extLst>
          </p:cNvPr>
          <p:cNvSpPr txBox="1"/>
          <p:nvPr/>
        </p:nvSpPr>
        <p:spPr>
          <a:xfrm>
            <a:off x="5319252" y="1907458"/>
            <a:ext cx="184731" cy="369332"/>
          </a:xfrm>
          <a:prstGeom prst="rect">
            <a:avLst/>
          </a:prstGeom>
          <a:noFill/>
        </p:spPr>
        <p:txBody>
          <a:bodyPr wrap="none" rtlCol="0">
            <a:spAutoFit/>
          </a:bodyPr>
          <a:lstStyle/>
          <a:p>
            <a:endParaRPr lang="en-US" dirty="0"/>
          </a:p>
        </p:txBody>
      </p:sp>
      <p:sp>
        <p:nvSpPr>
          <p:cNvPr id="146" name="TextBox 145">
            <a:extLst>
              <a:ext uri="{FF2B5EF4-FFF2-40B4-BE49-F238E27FC236}">
                <a16:creationId xmlns:a16="http://schemas.microsoft.com/office/drawing/2014/main" id="{7AC5B7A1-E37C-0A4E-BE9D-019E01EB7A40}"/>
              </a:ext>
            </a:extLst>
          </p:cNvPr>
          <p:cNvSpPr txBox="1"/>
          <p:nvPr/>
        </p:nvSpPr>
        <p:spPr>
          <a:xfrm>
            <a:off x="4415457" y="3524681"/>
            <a:ext cx="1545488" cy="276999"/>
          </a:xfrm>
          <a:prstGeom prst="rect">
            <a:avLst/>
          </a:prstGeom>
          <a:noFill/>
        </p:spPr>
        <p:txBody>
          <a:bodyPr wrap="none" rtlCol="0">
            <a:spAutoFit/>
          </a:bodyPr>
          <a:lstStyle/>
          <a:p>
            <a:r>
              <a:rPr lang="en-US" sz="1200" dirty="0"/>
              <a:t>Filtered image frames</a:t>
            </a:r>
          </a:p>
        </p:txBody>
      </p:sp>
      <p:sp>
        <p:nvSpPr>
          <p:cNvPr id="144" name="TextBox 143">
            <a:extLst>
              <a:ext uri="{FF2B5EF4-FFF2-40B4-BE49-F238E27FC236}">
                <a16:creationId xmlns:a16="http://schemas.microsoft.com/office/drawing/2014/main" id="{2DC989DF-880D-0E4A-B736-BB091AF64143}"/>
              </a:ext>
            </a:extLst>
          </p:cNvPr>
          <p:cNvSpPr txBox="1"/>
          <p:nvPr/>
        </p:nvSpPr>
        <p:spPr>
          <a:xfrm>
            <a:off x="5714444" y="4139279"/>
            <a:ext cx="1804725" cy="276999"/>
          </a:xfrm>
          <a:prstGeom prst="rect">
            <a:avLst/>
          </a:prstGeom>
          <a:noFill/>
        </p:spPr>
        <p:txBody>
          <a:bodyPr wrap="none" rtlCol="0">
            <a:spAutoFit/>
          </a:bodyPr>
          <a:lstStyle/>
          <a:p>
            <a:r>
              <a:rPr lang="en-US" sz="1200" dirty="0"/>
              <a:t>External Client to Cascade</a:t>
            </a:r>
          </a:p>
        </p:txBody>
      </p:sp>
      <p:cxnSp>
        <p:nvCxnSpPr>
          <p:cNvPr id="151" name="Straight Arrow Connector 150">
            <a:extLst>
              <a:ext uri="{FF2B5EF4-FFF2-40B4-BE49-F238E27FC236}">
                <a16:creationId xmlns:a16="http://schemas.microsoft.com/office/drawing/2014/main" id="{E13D5BE0-8A55-9343-AFCF-9A1666FCC879}"/>
              </a:ext>
            </a:extLst>
          </p:cNvPr>
          <p:cNvCxnSpPr>
            <a:cxnSpLocks/>
          </p:cNvCxnSpPr>
          <p:nvPr/>
        </p:nvCxnSpPr>
        <p:spPr>
          <a:xfrm flipV="1">
            <a:off x="7187784" y="3792687"/>
            <a:ext cx="1992515" cy="8993"/>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cxnSp>
        <p:nvCxnSpPr>
          <p:cNvPr id="156" name="Straight Arrow Connector 155">
            <a:extLst>
              <a:ext uri="{FF2B5EF4-FFF2-40B4-BE49-F238E27FC236}">
                <a16:creationId xmlns:a16="http://schemas.microsoft.com/office/drawing/2014/main" id="{4FC44B98-DA1B-E940-B0B8-4C2CA416392E}"/>
              </a:ext>
            </a:extLst>
          </p:cNvPr>
          <p:cNvCxnSpPr>
            <a:cxnSpLocks/>
          </p:cNvCxnSpPr>
          <p:nvPr/>
        </p:nvCxnSpPr>
        <p:spPr>
          <a:xfrm flipH="1" flipV="1">
            <a:off x="2505642" y="1843100"/>
            <a:ext cx="1469747" cy="1404163"/>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60" name="TextBox 159">
            <a:extLst>
              <a:ext uri="{FF2B5EF4-FFF2-40B4-BE49-F238E27FC236}">
                <a16:creationId xmlns:a16="http://schemas.microsoft.com/office/drawing/2014/main" id="{9848BCBD-0C37-E943-B2B7-63769AA3463B}"/>
              </a:ext>
            </a:extLst>
          </p:cNvPr>
          <p:cNvSpPr txBox="1"/>
          <p:nvPr/>
        </p:nvSpPr>
        <p:spPr>
          <a:xfrm>
            <a:off x="87643" y="2397463"/>
            <a:ext cx="3081869" cy="307777"/>
          </a:xfrm>
          <a:prstGeom prst="rect">
            <a:avLst/>
          </a:prstGeom>
          <a:noFill/>
        </p:spPr>
        <p:txBody>
          <a:bodyPr wrap="none" rtlCol="0">
            <a:spAutoFit/>
          </a:bodyPr>
          <a:lstStyle/>
          <a:p>
            <a:r>
              <a:rPr lang="en-US" sz="1400" dirty="0"/>
              <a:t>Upload daily date to Azure Blob Storage</a:t>
            </a:r>
          </a:p>
        </p:txBody>
      </p:sp>
      <p:graphicFrame>
        <p:nvGraphicFramePr>
          <p:cNvPr id="162" name="Table 141">
            <a:extLst>
              <a:ext uri="{FF2B5EF4-FFF2-40B4-BE49-F238E27FC236}">
                <a16:creationId xmlns:a16="http://schemas.microsoft.com/office/drawing/2014/main" id="{8E34936F-6142-E249-AD7E-54CBCB142590}"/>
              </a:ext>
            </a:extLst>
          </p:cNvPr>
          <p:cNvGraphicFramePr>
            <a:graphicFrameLocks noGrp="1"/>
          </p:cNvGraphicFramePr>
          <p:nvPr/>
        </p:nvGraphicFramePr>
        <p:xfrm>
          <a:off x="562762" y="2727363"/>
          <a:ext cx="2130264" cy="1168056"/>
        </p:xfrm>
        <a:graphic>
          <a:graphicData uri="http://schemas.openxmlformats.org/drawingml/2006/table">
            <a:tbl>
              <a:tblPr firstRow="1" bandRow="1">
                <a:tableStyleId>{5C22544A-7EE6-4342-B048-85BDC9FD1C3A}</a:tableStyleId>
              </a:tblPr>
              <a:tblGrid>
                <a:gridCol w="710088">
                  <a:extLst>
                    <a:ext uri="{9D8B030D-6E8A-4147-A177-3AD203B41FA5}">
                      <a16:colId xmlns:a16="http://schemas.microsoft.com/office/drawing/2014/main" val="3077352813"/>
                    </a:ext>
                  </a:extLst>
                </a:gridCol>
                <a:gridCol w="710088">
                  <a:extLst>
                    <a:ext uri="{9D8B030D-6E8A-4147-A177-3AD203B41FA5}">
                      <a16:colId xmlns:a16="http://schemas.microsoft.com/office/drawing/2014/main" val="256775899"/>
                    </a:ext>
                  </a:extLst>
                </a:gridCol>
                <a:gridCol w="710088">
                  <a:extLst>
                    <a:ext uri="{9D8B030D-6E8A-4147-A177-3AD203B41FA5}">
                      <a16:colId xmlns:a16="http://schemas.microsoft.com/office/drawing/2014/main" val="1307812660"/>
                    </a:ext>
                  </a:extLst>
                </a:gridCol>
              </a:tblGrid>
              <a:tr h="292014">
                <a:tc>
                  <a:txBody>
                    <a:bodyPr/>
                    <a:lstStyle/>
                    <a:p>
                      <a:pPr algn="ctr"/>
                      <a:r>
                        <a:rPr lang="en-US" sz="1200" dirty="0">
                          <a:solidFill>
                            <a:schemeClr val="tx1"/>
                          </a:solidFill>
                        </a:rPr>
                        <a:t>Date</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err="1">
                          <a:solidFill>
                            <a:schemeClr val="tx1"/>
                          </a:solidFill>
                        </a:rPr>
                        <a:t>cow_id</a:t>
                      </a:r>
                      <a:endParaRPr lang="en-US" sz="12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997206219"/>
                  </a:ext>
                </a:extLst>
              </a:tr>
              <a:tr h="292014">
                <a:tc>
                  <a:txBody>
                    <a:bodyPr/>
                    <a:lstStyle/>
                    <a:p>
                      <a:pPr algn="ctr"/>
                      <a:r>
                        <a:rPr lang="en-US" sz="105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223662285"/>
                  </a:ext>
                </a:extLst>
              </a:tr>
              <a:tr h="292014">
                <a:tc>
                  <a:txBody>
                    <a:bodyPr/>
                    <a:lstStyle/>
                    <a:p>
                      <a:pPr algn="ctr"/>
                      <a:r>
                        <a:rPr lang="en-US" sz="105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2687056567"/>
                  </a:ext>
                </a:extLst>
              </a:tr>
              <a:tr h="292014">
                <a:tc>
                  <a:txBody>
                    <a:bodyPr/>
                    <a:lstStyle/>
                    <a:p>
                      <a:pPr algn="ctr"/>
                      <a:r>
                        <a:rPr lang="en-US" sz="1050" dirty="0">
                          <a:solidFill>
                            <a:schemeClr val="tx1"/>
                          </a:solidFill>
                        </a:rPr>
                        <a:t>12/3/20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237</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20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val="3116908962"/>
                  </a:ext>
                </a:extLst>
              </a:tr>
            </a:tbl>
          </a:graphicData>
        </a:graphic>
      </p:graphicFrame>
      <p:pic>
        <p:nvPicPr>
          <p:cNvPr id="171" name="Picture 170">
            <a:extLst>
              <a:ext uri="{FF2B5EF4-FFF2-40B4-BE49-F238E27FC236}">
                <a16:creationId xmlns:a16="http://schemas.microsoft.com/office/drawing/2014/main" id="{1C877979-9DBF-7E46-A686-A31AE66D8535}"/>
              </a:ext>
            </a:extLst>
          </p:cNvPr>
          <p:cNvPicPr>
            <a:picLocks noChangeAspect="1"/>
          </p:cNvPicPr>
          <p:nvPr/>
        </p:nvPicPr>
        <p:blipFill>
          <a:blip r:embed="rId9"/>
          <a:stretch>
            <a:fillRect/>
          </a:stretch>
        </p:blipFill>
        <p:spPr>
          <a:xfrm>
            <a:off x="759031" y="1016029"/>
            <a:ext cx="827118" cy="555437"/>
          </a:xfrm>
          <a:prstGeom prst="rect">
            <a:avLst/>
          </a:prstGeom>
        </p:spPr>
      </p:pic>
      <p:sp>
        <p:nvSpPr>
          <p:cNvPr id="172" name="TextBox 171">
            <a:extLst>
              <a:ext uri="{FF2B5EF4-FFF2-40B4-BE49-F238E27FC236}">
                <a16:creationId xmlns:a16="http://schemas.microsoft.com/office/drawing/2014/main" id="{DD248D48-3629-A94A-ACED-D21E1BD9F95B}"/>
              </a:ext>
            </a:extLst>
          </p:cNvPr>
          <p:cNvSpPr txBox="1"/>
          <p:nvPr/>
        </p:nvSpPr>
        <p:spPr>
          <a:xfrm>
            <a:off x="346433" y="1493735"/>
            <a:ext cx="1599862" cy="307777"/>
          </a:xfrm>
          <a:prstGeom prst="rect">
            <a:avLst/>
          </a:prstGeom>
          <a:noFill/>
        </p:spPr>
        <p:txBody>
          <a:bodyPr wrap="none" rtlCol="0">
            <a:spAutoFit/>
          </a:bodyPr>
          <a:lstStyle/>
          <a:p>
            <a:r>
              <a:rPr lang="en-US" sz="1400" dirty="0"/>
              <a:t>Integrate daily data</a:t>
            </a:r>
          </a:p>
        </p:txBody>
      </p:sp>
      <p:pic>
        <p:nvPicPr>
          <p:cNvPr id="180" name="Picture 179">
            <a:extLst>
              <a:ext uri="{FF2B5EF4-FFF2-40B4-BE49-F238E27FC236}">
                <a16:creationId xmlns:a16="http://schemas.microsoft.com/office/drawing/2014/main" id="{BC288DC2-A311-CC48-9F21-BBEA8E9310CE}"/>
              </a:ext>
            </a:extLst>
          </p:cNvPr>
          <p:cNvPicPr>
            <a:picLocks noChangeAspect="1"/>
          </p:cNvPicPr>
          <p:nvPr/>
        </p:nvPicPr>
        <p:blipFill>
          <a:blip r:embed="rId10"/>
          <a:stretch>
            <a:fillRect/>
          </a:stretch>
        </p:blipFill>
        <p:spPr>
          <a:xfrm>
            <a:off x="9291199" y="3247263"/>
            <a:ext cx="698716" cy="722006"/>
          </a:xfrm>
          <a:prstGeom prst="rect">
            <a:avLst/>
          </a:prstGeom>
        </p:spPr>
      </p:pic>
      <p:sp>
        <p:nvSpPr>
          <p:cNvPr id="55" name="TextBox 54">
            <a:extLst>
              <a:ext uri="{FF2B5EF4-FFF2-40B4-BE49-F238E27FC236}">
                <a16:creationId xmlns:a16="http://schemas.microsoft.com/office/drawing/2014/main" id="{FD0F3E0F-F6E4-3344-86A7-BD1DD94EECE2}"/>
              </a:ext>
            </a:extLst>
          </p:cNvPr>
          <p:cNvSpPr txBox="1"/>
          <p:nvPr/>
        </p:nvSpPr>
        <p:spPr>
          <a:xfrm>
            <a:off x="9975386" y="3361082"/>
            <a:ext cx="1254061" cy="276999"/>
          </a:xfrm>
          <a:prstGeom prst="rect">
            <a:avLst/>
          </a:prstGeom>
          <a:noFill/>
        </p:spPr>
        <p:txBody>
          <a:bodyPr wrap="none" rtlCol="0">
            <a:spAutoFit/>
          </a:bodyPr>
          <a:lstStyle/>
          <a:p>
            <a:r>
              <a:rPr lang="en-US" sz="1200" dirty="0"/>
              <a:t>Cascade backend</a:t>
            </a:r>
          </a:p>
        </p:txBody>
      </p:sp>
      <p:sp>
        <p:nvSpPr>
          <p:cNvPr id="64" name="TextBox 63">
            <a:extLst>
              <a:ext uri="{FF2B5EF4-FFF2-40B4-BE49-F238E27FC236}">
                <a16:creationId xmlns:a16="http://schemas.microsoft.com/office/drawing/2014/main" id="{BEF584D8-7DAA-1D49-B96A-6698F79B83B7}"/>
              </a:ext>
            </a:extLst>
          </p:cNvPr>
          <p:cNvSpPr txBox="1"/>
          <p:nvPr/>
        </p:nvSpPr>
        <p:spPr>
          <a:xfrm>
            <a:off x="8821352" y="736653"/>
            <a:ext cx="2527872" cy="461665"/>
          </a:xfrm>
          <a:prstGeom prst="rect">
            <a:avLst/>
          </a:prstGeom>
          <a:noFill/>
        </p:spPr>
        <p:txBody>
          <a:bodyPr wrap="none" rtlCol="0">
            <a:spAutoFit/>
          </a:bodyPr>
          <a:lstStyle/>
          <a:p>
            <a:r>
              <a:rPr lang="en-US" sz="1200" b="1" dirty="0">
                <a:solidFill>
                  <a:schemeClr val="accent1"/>
                </a:solidFill>
              </a:rPr>
              <a:t>&lt;field&gt;/&lt;</a:t>
            </a:r>
            <a:r>
              <a:rPr lang="en-US" sz="1200" b="1" dirty="0" err="1">
                <a:solidFill>
                  <a:schemeClr val="accent1"/>
                </a:solidFill>
              </a:rPr>
              <a:t>cow_id</a:t>
            </a:r>
            <a:r>
              <a:rPr lang="en-US" sz="1200" b="1" dirty="0">
                <a:solidFill>
                  <a:schemeClr val="accent1"/>
                </a:solidFill>
              </a:rPr>
              <a:t>&gt;{&lt;</a:t>
            </a:r>
            <a:r>
              <a:rPr lang="en-US" sz="1200" b="1" dirty="0" err="1">
                <a:solidFill>
                  <a:schemeClr val="accent1"/>
                </a:solidFill>
              </a:rPr>
              <a:t>ts</a:t>
            </a:r>
            <a:r>
              <a:rPr lang="en-US" sz="1200" b="1" dirty="0">
                <a:solidFill>
                  <a:schemeClr val="accent1"/>
                </a:solidFill>
              </a:rPr>
              <a:t>(</a:t>
            </a:r>
            <a:r>
              <a:rPr lang="en-US" sz="1200" b="1" dirty="0" err="1">
                <a:solidFill>
                  <a:schemeClr val="accent1"/>
                </a:solidFill>
              </a:rPr>
              <a:t>ver</a:t>
            </a:r>
            <a:r>
              <a:rPr lang="en-US" sz="1200" b="1" dirty="0">
                <a:solidFill>
                  <a:schemeClr val="accent1"/>
                </a:solidFill>
              </a:rPr>
              <a:t>)&gt;}</a:t>
            </a:r>
          </a:p>
          <a:p>
            <a:r>
              <a:rPr lang="en-US" sz="1200" b="1" dirty="0" err="1">
                <a:solidFill>
                  <a:schemeClr val="accent1"/>
                </a:solidFill>
              </a:rPr>
              <a:t>daily_protein</a:t>
            </a:r>
            <a:r>
              <a:rPr lang="en-US" sz="1200" b="1" dirty="0">
                <a:solidFill>
                  <a:schemeClr val="accent1"/>
                </a:solidFill>
              </a:rPr>
              <a:t>/cow_id1{ver_1} = 2.89</a:t>
            </a:r>
          </a:p>
        </p:txBody>
      </p:sp>
      <p:cxnSp>
        <p:nvCxnSpPr>
          <p:cNvPr id="78" name="Elbow Connector 77">
            <a:extLst>
              <a:ext uri="{FF2B5EF4-FFF2-40B4-BE49-F238E27FC236}">
                <a16:creationId xmlns:a16="http://schemas.microsoft.com/office/drawing/2014/main" id="{A5FDF846-ED48-5F42-A8BA-9BCA5B0EAFA8}"/>
              </a:ext>
            </a:extLst>
          </p:cNvPr>
          <p:cNvCxnSpPr>
            <a:cxnSpLocks/>
          </p:cNvCxnSpPr>
          <p:nvPr/>
        </p:nvCxnSpPr>
        <p:spPr>
          <a:xfrm rot="16200000" flipH="1">
            <a:off x="8026490" y="1583649"/>
            <a:ext cx="1975806" cy="1247186"/>
          </a:xfrm>
          <a:prstGeom prst="bentConnector3">
            <a:avLst>
              <a:gd name="adj1" fmla="val -4"/>
            </a:avLst>
          </a:prstGeom>
          <a:ln w="12700">
            <a:tailEnd type="triangle"/>
          </a:ln>
        </p:spPr>
        <p:style>
          <a:lnRef idx="1">
            <a:schemeClr val="dk1"/>
          </a:lnRef>
          <a:fillRef idx="0">
            <a:schemeClr val="dk1"/>
          </a:fillRef>
          <a:effectRef idx="0">
            <a:schemeClr val="dk1"/>
          </a:effectRef>
          <a:fontRef idx="minor">
            <a:schemeClr val="tx1"/>
          </a:fontRef>
        </p:style>
      </p:cxnSp>
      <p:cxnSp>
        <p:nvCxnSpPr>
          <p:cNvPr id="125" name="Elbow Connector 124">
            <a:extLst>
              <a:ext uri="{FF2B5EF4-FFF2-40B4-BE49-F238E27FC236}">
                <a16:creationId xmlns:a16="http://schemas.microsoft.com/office/drawing/2014/main" id="{9B6EFFB1-686B-004A-AB47-A92B25283F9E}"/>
              </a:ext>
            </a:extLst>
          </p:cNvPr>
          <p:cNvCxnSpPr>
            <a:cxnSpLocks/>
          </p:cNvCxnSpPr>
          <p:nvPr/>
        </p:nvCxnSpPr>
        <p:spPr>
          <a:xfrm>
            <a:off x="6179550" y="1985629"/>
            <a:ext cx="3000749" cy="1426584"/>
          </a:xfrm>
          <a:prstGeom prst="bentConnector3">
            <a:avLst>
              <a:gd name="adj1" fmla="val 189"/>
            </a:avLst>
          </a:prstGeom>
          <a:ln w="12700">
            <a:tailEnd type="triangle"/>
          </a:ln>
        </p:spPr>
        <p:style>
          <a:lnRef idx="1">
            <a:schemeClr val="dk1"/>
          </a:lnRef>
          <a:fillRef idx="0">
            <a:schemeClr val="dk1"/>
          </a:fillRef>
          <a:effectRef idx="0">
            <a:schemeClr val="dk1"/>
          </a:effectRef>
          <a:fontRef idx="minor">
            <a:schemeClr val="tx1"/>
          </a:fontRef>
        </p:style>
      </p:cxnSp>
      <p:sp>
        <p:nvSpPr>
          <p:cNvPr id="106" name="Rectangle 105">
            <a:extLst>
              <a:ext uri="{FF2B5EF4-FFF2-40B4-BE49-F238E27FC236}">
                <a16:creationId xmlns:a16="http://schemas.microsoft.com/office/drawing/2014/main" id="{DD49EF53-09D3-924E-A893-19579B9B5624}"/>
              </a:ext>
            </a:extLst>
          </p:cNvPr>
          <p:cNvSpPr/>
          <p:nvPr/>
        </p:nvSpPr>
        <p:spPr>
          <a:xfrm>
            <a:off x="6362339" y="3140074"/>
            <a:ext cx="2466766" cy="276999"/>
          </a:xfrm>
          <a:prstGeom prst="rect">
            <a:avLst/>
          </a:prstGeom>
        </p:spPr>
        <p:txBody>
          <a:bodyPr wrap="none">
            <a:spAutoFit/>
          </a:bodyPr>
          <a:lstStyle/>
          <a:p>
            <a:r>
              <a:rPr lang="en-US" sz="1200" b="1" dirty="0" err="1">
                <a:solidFill>
                  <a:schemeClr val="accent1"/>
                </a:solidFill>
              </a:rPr>
              <a:t>daily_fat</a:t>
            </a:r>
            <a:r>
              <a:rPr lang="en-US" sz="1200" b="1" dirty="0">
                <a:solidFill>
                  <a:schemeClr val="accent1"/>
                </a:solidFill>
              </a:rPr>
              <a:t>/cow_id237{ver_38} = 4.42</a:t>
            </a:r>
            <a:endParaRPr lang="en-US" sz="1200" dirty="0"/>
          </a:p>
        </p:txBody>
      </p:sp>
      <p:pic>
        <p:nvPicPr>
          <p:cNvPr id="114" name="Picture 113">
            <a:extLst>
              <a:ext uri="{FF2B5EF4-FFF2-40B4-BE49-F238E27FC236}">
                <a16:creationId xmlns:a16="http://schemas.microsoft.com/office/drawing/2014/main" id="{91CB4184-B4FA-8F40-9647-2512D4D7EDDD}"/>
              </a:ext>
            </a:extLst>
          </p:cNvPr>
          <p:cNvPicPr>
            <a:picLocks noChangeAspect="1"/>
          </p:cNvPicPr>
          <p:nvPr/>
        </p:nvPicPr>
        <p:blipFill>
          <a:blip r:embed="rId11"/>
          <a:stretch>
            <a:fillRect/>
          </a:stretch>
        </p:blipFill>
        <p:spPr>
          <a:xfrm>
            <a:off x="6727924" y="4422560"/>
            <a:ext cx="485866" cy="485866"/>
          </a:xfrm>
          <a:prstGeom prst="rect">
            <a:avLst/>
          </a:prstGeom>
        </p:spPr>
      </p:pic>
      <p:sp>
        <p:nvSpPr>
          <p:cNvPr id="115" name="TextBox 114">
            <a:extLst>
              <a:ext uri="{FF2B5EF4-FFF2-40B4-BE49-F238E27FC236}">
                <a16:creationId xmlns:a16="http://schemas.microsoft.com/office/drawing/2014/main" id="{4D0E2788-07F5-BE45-B053-160D7748CCF5}"/>
              </a:ext>
            </a:extLst>
          </p:cNvPr>
          <p:cNvSpPr txBox="1"/>
          <p:nvPr/>
        </p:nvSpPr>
        <p:spPr>
          <a:xfrm>
            <a:off x="7293072" y="4386060"/>
            <a:ext cx="1090876" cy="461665"/>
          </a:xfrm>
          <a:prstGeom prst="rect">
            <a:avLst/>
          </a:prstGeom>
          <a:noFill/>
        </p:spPr>
        <p:txBody>
          <a:bodyPr wrap="none" rtlCol="0">
            <a:spAutoFit/>
          </a:bodyPr>
          <a:lstStyle/>
          <a:p>
            <a:r>
              <a:rPr lang="en-US" sz="1200" dirty="0"/>
              <a:t>CV model</a:t>
            </a:r>
          </a:p>
          <a:p>
            <a:r>
              <a:rPr lang="en-US" sz="1200" dirty="0"/>
              <a:t>Image analysis</a:t>
            </a:r>
          </a:p>
        </p:txBody>
      </p:sp>
      <p:sp>
        <p:nvSpPr>
          <p:cNvPr id="131" name="TextBox 130">
            <a:extLst>
              <a:ext uri="{FF2B5EF4-FFF2-40B4-BE49-F238E27FC236}">
                <a16:creationId xmlns:a16="http://schemas.microsoft.com/office/drawing/2014/main" id="{3ACF060C-D055-D644-A0A4-FB3C5ED5580E}"/>
              </a:ext>
            </a:extLst>
          </p:cNvPr>
          <p:cNvSpPr txBox="1"/>
          <p:nvPr/>
        </p:nvSpPr>
        <p:spPr>
          <a:xfrm>
            <a:off x="9691593" y="1668928"/>
            <a:ext cx="2192716" cy="461665"/>
          </a:xfrm>
          <a:prstGeom prst="rect">
            <a:avLst/>
          </a:prstGeom>
          <a:noFill/>
        </p:spPr>
        <p:txBody>
          <a:bodyPr wrap="none" rtlCol="0">
            <a:spAutoFit/>
          </a:bodyPr>
          <a:lstStyle/>
          <a:p>
            <a:r>
              <a:rPr lang="en-US" sz="1200" dirty="0"/>
              <a:t>Download blobs from Azure &amp; </a:t>
            </a:r>
          </a:p>
          <a:p>
            <a:r>
              <a:rPr lang="en-US" sz="1200" dirty="0"/>
              <a:t>Store to Cascade VCSS subgroup</a:t>
            </a:r>
          </a:p>
        </p:txBody>
      </p:sp>
      <p:cxnSp>
        <p:nvCxnSpPr>
          <p:cNvPr id="155" name="Straight Arrow Connector 154">
            <a:extLst>
              <a:ext uri="{FF2B5EF4-FFF2-40B4-BE49-F238E27FC236}">
                <a16:creationId xmlns:a16="http://schemas.microsoft.com/office/drawing/2014/main" id="{DD61EA8C-3EEF-DB47-A44B-360BB4C76A26}"/>
              </a:ext>
            </a:extLst>
          </p:cNvPr>
          <p:cNvCxnSpPr>
            <a:cxnSpLocks/>
            <a:stCxn id="115" idx="1"/>
            <a:endCxn id="115" idx="3"/>
          </p:cNvCxnSpPr>
          <p:nvPr/>
        </p:nvCxnSpPr>
        <p:spPr>
          <a:xfrm>
            <a:off x="7293072" y="4616893"/>
            <a:ext cx="1090876" cy="0"/>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35" name="TextBox 134">
            <a:extLst>
              <a:ext uri="{FF2B5EF4-FFF2-40B4-BE49-F238E27FC236}">
                <a16:creationId xmlns:a16="http://schemas.microsoft.com/office/drawing/2014/main" id="{98E256A8-E0BE-4E44-B295-D8CD53A93D04}"/>
              </a:ext>
            </a:extLst>
          </p:cNvPr>
          <p:cNvSpPr txBox="1"/>
          <p:nvPr/>
        </p:nvSpPr>
        <p:spPr>
          <a:xfrm>
            <a:off x="8352418" y="4459282"/>
            <a:ext cx="1035348" cy="307777"/>
          </a:xfrm>
          <a:prstGeom prst="rect">
            <a:avLst/>
          </a:prstGeom>
          <a:noFill/>
        </p:spPr>
        <p:txBody>
          <a:bodyPr wrap="none" rtlCol="0">
            <a:spAutoFit/>
          </a:bodyPr>
          <a:lstStyle/>
          <a:p>
            <a:r>
              <a:rPr lang="en-US" sz="1400" dirty="0"/>
              <a:t>cow id: 127</a:t>
            </a:r>
          </a:p>
        </p:txBody>
      </p:sp>
      <p:sp>
        <p:nvSpPr>
          <p:cNvPr id="136" name="TextBox 135">
            <a:extLst>
              <a:ext uri="{FF2B5EF4-FFF2-40B4-BE49-F238E27FC236}">
                <a16:creationId xmlns:a16="http://schemas.microsoft.com/office/drawing/2014/main" id="{09E17BEA-6232-224D-B4B3-88A84995C1E8}"/>
              </a:ext>
            </a:extLst>
          </p:cNvPr>
          <p:cNvSpPr txBox="1"/>
          <p:nvPr/>
        </p:nvSpPr>
        <p:spPr>
          <a:xfrm>
            <a:off x="6111358" y="4889127"/>
            <a:ext cx="6095999" cy="307777"/>
          </a:xfrm>
          <a:prstGeom prst="rect">
            <a:avLst/>
          </a:prstGeom>
          <a:noFill/>
        </p:spPr>
        <p:txBody>
          <a:bodyPr wrap="square" rtlCol="0">
            <a:spAutoFit/>
          </a:bodyPr>
          <a:lstStyle/>
          <a:p>
            <a:r>
              <a:rPr lang="en-US" sz="1400" b="1" dirty="0"/>
              <a:t>LINQ query to retrieve data of most recent 10 days from Cascade about cow 128</a:t>
            </a:r>
          </a:p>
        </p:txBody>
      </p:sp>
      <p:pic>
        <p:nvPicPr>
          <p:cNvPr id="139" name="Picture 138" descr="Text&#10;&#10;Description automatically generated">
            <a:extLst>
              <a:ext uri="{FF2B5EF4-FFF2-40B4-BE49-F238E27FC236}">
                <a16:creationId xmlns:a16="http://schemas.microsoft.com/office/drawing/2014/main" id="{4CED0821-4A93-C449-B1E1-70B784E86B02}"/>
              </a:ext>
            </a:extLst>
          </p:cNvPr>
          <p:cNvPicPr>
            <a:picLocks noChangeAspect="1"/>
          </p:cNvPicPr>
          <p:nvPr/>
        </p:nvPicPr>
        <p:blipFill>
          <a:blip r:embed="rId12"/>
          <a:stretch>
            <a:fillRect/>
          </a:stretch>
        </p:blipFill>
        <p:spPr>
          <a:xfrm>
            <a:off x="6224372" y="5172365"/>
            <a:ext cx="5822338" cy="1603343"/>
          </a:xfrm>
          <a:prstGeom prst="rect">
            <a:avLst/>
          </a:prstGeom>
        </p:spPr>
      </p:pic>
      <p:pic>
        <p:nvPicPr>
          <p:cNvPr id="164" name="Picture 163">
            <a:extLst>
              <a:ext uri="{FF2B5EF4-FFF2-40B4-BE49-F238E27FC236}">
                <a16:creationId xmlns:a16="http://schemas.microsoft.com/office/drawing/2014/main" id="{29164BCD-0BBE-1748-A9BD-202E3848C2A7}"/>
              </a:ext>
            </a:extLst>
          </p:cNvPr>
          <p:cNvPicPr>
            <a:picLocks noChangeAspect="1"/>
          </p:cNvPicPr>
          <p:nvPr/>
        </p:nvPicPr>
        <p:blipFill>
          <a:blip r:embed="rId11"/>
          <a:stretch>
            <a:fillRect/>
          </a:stretch>
        </p:blipFill>
        <p:spPr>
          <a:xfrm>
            <a:off x="3933798" y="5792483"/>
            <a:ext cx="485866" cy="485866"/>
          </a:xfrm>
          <a:prstGeom prst="rect">
            <a:avLst/>
          </a:prstGeom>
        </p:spPr>
      </p:pic>
      <p:sp>
        <p:nvSpPr>
          <p:cNvPr id="166" name="TextBox 165">
            <a:extLst>
              <a:ext uri="{FF2B5EF4-FFF2-40B4-BE49-F238E27FC236}">
                <a16:creationId xmlns:a16="http://schemas.microsoft.com/office/drawing/2014/main" id="{C7D28B82-EF11-EB4A-8575-9FDB4A756CA7}"/>
              </a:ext>
            </a:extLst>
          </p:cNvPr>
          <p:cNvSpPr txBox="1"/>
          <p:nvPr/>
        </p:nvSpPr>
        <p:spPr>
          <a:xfrm>
            <a:off x="4664018" y="5816684"/>
            <a:ext cx="1157240" cy="461665"/>
          </a:xfrm>
          <a:prstGeom prst="rect">
            <a:avLst/>
          </a:prstGeom>
          <a:noFill/>
        </p:spPr>
        <p:txBody>
          <a:bodyPr wrap="none" rtlCol="0">
            <a:spAutoFit/>
          </a:bodyPr>
          <a:lstStyle/>
          <a:p>
            <a:r>
              <a:rPr lang="en-US" sz="1200" dirty="0"/>
              <a:t>ML Model</a:t>
            </a:r>
          </a:p>
          <a:p>
            <a:r>
              <a:rPr lang="en-US" sz="1200" dirty="0"/>
              <a:t>birth prediction</a:t>
            </a:r>
          </a:p>
        </p:txBody>
      </p:sp>
      <p:cxnSp>
        <p:nvCxnSpPr>
          <p:cNvPr id="167" name="Straight Arrow Connector 166">
            <a:extLst>
              <a:ext uri="{FF2B5EF4-FFF2-40B4-BE49-F238E27FC236}">
                <a16:creationId xmlns:a16="http://schemas.microsoft.com/office/drawing/2014/main" id="{61763CE4-177C-894A-99BF-1DE2DDD7537A}"/>
              </a:ext>
            </a:extLst>
          </p:cNvPr>
          <p:cNvCxnSpPr>
            <a:cxnSpLocks/>
          </p:cNvCxnSpPr>
          <p:nvPr/>
        </p:nvCxnSpPr>
        <p:spPr>
          <a:xfrm flipH="1" flipV="1">
            <a:off x="4484465" y="6035416"/>
            <a:ext cx="1598279" cy="1169"/>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cxnSp>
        <p:nvCxnSpPr>
          <p:cNvPr id="158" name="Straight Arrow Connector 157">
            <a:extLst>
              <a:ext uri="{FF2B5EF4-FFF2-40B4-BE49-F238E27FC236}">
                <a16:creationId xmlns:a16="http://schemas.microsoft.com/office/drawing/2014/main" id="{15621137-90F9-B445-90E1-9C509117D4DE}"/>
              </a:ext>
            </a:extLst>
          </p:cNvPr>
          <p:cNvCxnSpPr>
            <a:cxnSpLocks/>
          </p:cNvCxnSpPr>
          <p:nvPr/>
        </p:nvCxnSpPr>
        <p:spPr>
          <a:xfrm flipV="1">
            <a:off x="4176731" y="5312092"/>
            <a:ext cx="0" cy="424977"/>
          </a:xfrm>
          <a:prstGeom prst="straightConnector1">
            <a:avLst/>
          </a:prstGeom>
          <a:ln w="22225">
            <a:tailEnd type="triangle"/>
          </a:ln>
        </p:spPr>
        <p:style>
          <a:lnRef idx="1">
            <a:schemeClr val="dk1"/>
          </a:lnRef>
          <a:fillRef idx="0">
            <a:schemeClr val="dk1"/>
          </a:fillRef>
          <a:effectRef idx="0">
            <a:schemeClr val="dk1"/>
          </a:effectRef>
          <a:fontRef idx="minor">
            <a:schemeClr val="tx1"/>
          </a:fontRef>
        </p:style>
      </p:cxnSp>
      <p:sp>
        <p:nvSpPr>
          <p:cNvPr id="159" name="TextBox 158">
            <a:extLst>
              <a:ext uri="{FF2B5EF4-FFF2-40B4-BE49-F238E27FC236}">
                <a16:creationId xmlns:a16="http://schemas.microsoft.com/office/drawing/2014/main" id="{78744F77-FC53-5E46-851A-2359AEFFB560}"/>
              </a:ext>
            </a:extLst>
          </p:cNvPr>
          <p:cNvSpPr txBox="1"/>
          <p:nvPr/>
        </p:nvSpPr>
        <p:spPr>
          <a:xfrm>
            <a:off x="4150444" y="5312092"/>
            <a:ext cx="1508618" cy="461665"/>
          </a:xfrm>
          <a:prstGeom prst="rect">
            <a:avLst/>
          </a:prstGeom>
          <a:noFill/>
        </p:spPr>
        <p:txBody>
          <a:bodyPr wrap="none" rtlCol="0">
            <a:spAutoFit/>
          </a:bodyPr>
          <a:lstStyle/>
          <a:p>
            <a:r>
              <a:rPr lang="en-US" sz="1200" dirty="0"/>
              <a:t>Probability of calving</a:t>
            </a:r>
            <a:br>
              <a:rPr lang="en-US" sz="1200" dirty="0"/>
            </a:br>
            <a:r>
              <a:rPr lang="en-US" sz="1200" dirty="0"/>
              <a:t>in next 8h is: </a:t>
            </a:r>
            <a:r>
              <a:rPr lang="en-US" sz="1200" b="1" dirty="0">
                <a:solidFill>
                  <a:srgbClr val="00B050"/>
                </a:solidFill>
              </a:rPr>
              <a:t>80%</a:t>
            </a:r>
          </a:p>
        </p:txBody>
      </p:sp>
      <p:sp>
        <p:nvSpPr>
          <p:cNvPr id="51" name="TextBox 50">
            <a:extLst>
              <a:ext uri="{FF2B5EF4-FFF2-40B4-BE49-F238E27FC236}">
                <a16:creationId xmlns:a16="http://schemas.microsoft.com/office/drawing/2014/main" id="{E1A92FC5-01E8-B74A-9E86-710DB2B6F32A}"/>
              </a:ext>
            </a:extLst>
          </p:cNvPr>
          <p:cNvSpPr txBox="1"/>
          <p:nvPr/>
        </p:nvSpPr>
        <p:spPr>
          <a:xfrm>
            <a:off x="7379640" y="3561854"/>
            <a:ext cx="1645772" cy="461665"/>
          </a:xfrm>
          <a:prstGeom prst="rect">
            <a:avLst/>
          </a:prstGeom>
          <a:noFill/>
        </p:spPr>
        <p:txBody>
          <a:bodyPr wrap="none" rtlCol="0">
            <a:spAutoFit/>
          </a:bodyPr>
          <a:lstStyle/>
          <a:p>
            <a:r>
              <a:rPr lang="en-US" sz="1200" dirty="0"/>
              <a:t>Store to subgroup VCSS</a:t>
            </a:r>
          </a:p>
          <a:p>
            <a:r>
              <a:rPr lang="en-US" sz="1200" dirty="0"/>
              <a:t>Trigger image analysis</a:t>
            </a:r>
          </a:p>
        </p:txBody>
      </p:sp>
      <p:pic>
        <p:nvPicPr>
          <p:cNvPr id="16" name="Graphic 15" descr="Clapper board with solid fill">
            <a:extLst>
              <a:ext uri="{FF2B5EF4-FFF2-40B4-BE49-F238E27FC236}">
                <a16:creationId xmlns:a16="http://schemas.microsoft.com/office/drawing/2014/main" id="{64A74EEE-1055-E348-870B-54F51E392402}"/>
              </a:ext>
            </a:extLst>
          </p:cNvPr>
          <p:cNvPicPr>
            <a:picLocks noChangeAspect="1"/>
          </p:cNvPicPr>
          <p:nvPr/>
        </p:nvPicPr>
        <p:blipFill>
          <a:blip r:embed="rId13">
            <a:extLst>
              <a:ext uri="{96DAC541-7B7A-43D3-8B79-37D633B846F1}">
                <asvg:svgBlip xmlns:asvg="http://schemas.microsoft.com/office/drawing/2016/SVG/main" r:embed="rId14"/>
              </a:ext>
            </a:extLst>
          </a:blip>
          <a:stretch>
            <a:fillRect/>
          </a:stretch>
        </p:blipFill>
        <p:spPr>
          <a:xfrm>
            <a:off x="7096916" y="3902807"/>
            <a:ext cx="305591" cy="305591"/>
          </a:xfrm>
          <a:prstGeom prst="rect">
            <a:avLst/>
          </a:prstGeom>
        </p:spPr>
      </p:pic>
      <p:sp>
        <p:nvSpPr>
          <p:cNvPr id="17" name="TextBox 16">
            <a:extLst>
              <a:ext uri="{FF2B5EF4-FFF2-40B4-BE49-F238E27FC236}">
                <a16:creationId xmlns:a16="http://schemas.microsoft.com/office/drawing/2014/main" id="{6E965A55-72B8-B440-BB0B-92B75899514B}"/>
              </a:ext>
            </a:extLst>
          </p:cNvPr>
          <p:cNvSpPr txBox="1"/>
          <p:nvPr/>
        </p:nvSpPr>
        <p:spPr>
          <a:xfrm>
            <a:off x="7313628" y="3994902"/>
            <a:ext cx="1744517" cy="276999"/>
          </a:xfrm>
          <a:prstGeom prst="rect">
            <a:avLst/>
          </a:prstGeom>
          <a:noFill/>
        </p:spPr>
        <p:txBody>
          <a:bodyPr wrap="none" rtlCol="0">
            <a:spAutoFit/>
          </a:bodyPr>
          <a:lstStyle/>
          <a:p>
            <a:r>
              <a:rPr lang="en-US" sz="1200" dirty="0"/>
              <a:t>Action = </a:t>
            </a:r>
            <a:r>
              <a:rPr lang="en-US" sz="1200" dirty="0" err="1"/>
              <a:t>black_cow_infer</a:t>
            </a:r>
            <a:endParaRPr lang="en-US" sz="1200" dirty="0"/>
          </a:p>
        </p:txBody>
      </p:sp>
      <p:pic>
        <p:nvPicPr>
          <p:cNvPr id="36" name="Picture 35">
            <a:extLst>
              <a:ext uri="{FF2B5EF4-FFF2-40B4-BE49-F238E27FC236}">
                <a16:creationId xmlns:a16="http://schemas.microsoft.com/office/drawing/2014/main" id="{F043F039-F6F3-794D-93CD-96E50BA5E9A2}"/>
              </a:ext>
            </a:extLst>
          </p:cNvPr>
          <p:cNvPicPr>
            <a:picLocks noChangeAspect="1"/>
          </p:cNvPicPr>
          <p:nvPr/>
        </p:nvPicPr>
        <p:blipFill>
          <a:blip r:embed="rId15"/>
          <a:stretch>
            <a:fillRect/>
          </a:stretch>
        </p:blipFill>
        <p:spPr>
          <a:xfrm>
            <a:off x="9288963" y="4027830"/>
            <a:ext cx="2749424" cy="827447"/>
          </a:xfrm>
          <a:prstGeom prst="rect">
            <a:avLst/>
          </a:prstGeom>
        </p:spPr>
      </p:pic>
      <p:pic>
        <p:nvPicPr>
          <p:cNvPr id="38" name="Picture 37" descr="Text&#10;&#10;Description automatically generated">
            <a:extLst>
              <a:ext uri="{FF2B5EF4-FFF2-40B4-BE49-F238E27FC236}">
                <a16:creationId xmlns:a16="http://schemas.microsoft.com/office/drawing/2014/main" id="{63F09D6C-3505-C44E-A5E1-D9BFE50C9A37}"/>
              </a:ext>
            </a:extLst>
          </p:cNvPr>
          <p:cNvPicPr>
            <a:picLocks noChangeAspect="1"/>
          </p:cNvPicPr>
          <p:nvPr/>
        </p:nvPicPr>
        <p:blipFill>
          <a:blip r:embed="rId16"/>
          <a:stretch>
            <a:fillRect/>
          </a:stretch>
        </p:blipFill>
        <p:spPr>
          <a:xfrm>
            <a:off x="6902806" y="2199403"/>
            <a:ext cx="5140248" cy="708999"/>
          </a:xfrm>
          <a:prstGeom prst="rect">
            <a:avLst/>
          </a:prstGeom>
        </p:spPr>
      </p:pic>
      <p:sp>
        <p:nvSpPr>
          <p:cNvPr id="2" name="TextBox 1">
            <a:extLst>
              <a:ext uri="{FF2B5EF4-FFF2-40B4-BE49-F238E27FC236}">
                <a16:creationId xmlns:a16="http://schemas.microsoft.com/office/drawing/2014/main" id="{43F9F3CF-5FF2-514E-8558-E4575FC150D1}"/>
              </a:ext>
            </a:extLst>
          </p:cNvPr>
          <p:cNvSpPr txBox="1"/>
          <p:nvPr/>
        </p:nvSpPr>
        <p:spPr>
          <a:xfrm>
            <a:off x="4285673" y="-314036"/>
            <a:ext cx="184731" cy="369332"/>
          </a:xfrm>
          <a:prstGeom prst="rect">
            <a:avLst/>
          </a:prstGeom>
          <a:noFill/>
        </p:spPr>
        <p:txBody>
          <a:bodyPr wrap="none" rtlCol="0">
            <a:spAutoFit/>
          </a:bodyPr>
          <a:lstStyle/>
          <a:p>
            <a:endParaRPr lang="en-US" dirty="0"/>
          </a:p>
        </p:txBody>
      </p:sp>
      <p:pic>
        <p:nvPicPr>
          <p:cNvPr id="50" name="Picture 49">
            <a:extLst>
              <a:ext uri="{FF2B5EF4-FFF2-40B4-BE49-F238E27FC236}">
                <a16:creationId xmlns:a16="http://schemas.microsoft.com/office/drawing/2014/main" id="{9DDE2957-F686-4B96-B420-B243DA11392C}"/>
              </a:ext>
            </a:extLst>
          </p:cNvPr>
          <p:cNvPicPr/>
          <p:nvPr/>
        </p:nvPicPr>
        <p:blipFill>
          <a:blip r:embed="rId17">
            <a:clrChange>
              <a:clrFrom>
                <a:srgbClr val="FFFFFF"/>
              </a:clrFrom>
              <a:clrTo>
                <a:srgbClr val="FFFFFF">
                  <a:alpha val="0"/>
                </a:srgbClr>
              </a:clrTo>
            </a:clrChange>
          </a:blip>
          <a:stretch/>
        </p:blipFill>
        <p:spPr>
          <a:xfrm flipH="1">
            <a:off x="1745286" y="5548438"/>
            <a:ext cx="377849" cy="450638"/>
          </a:xfrm>
          <a:prstGeom prst="rect">
            <a:avLst/>
          </a:prstGeom>
          <a:ln w="0">
            <a:noFill/>
          </a:ln>
        </p:spPr>
      </p:pic>
    </p:spTree>
    <p:extLst>
      <p:ext uri="{BB962C8B-B14F-4D97-AF65-F5344CB8AC3E}">
        <p14:creationId xmlns:p14="http://schemas.microsoft.com/office/powerpoint/2010/main" val="560583814"/>
      </p:ext>
    </p:extLst>
  </p:cSld>
  <p:clrMapOvr>
    <a:masterClrMapping/>
  </p:clrMapOvr>
  <p:transition advTm="600000"/>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randombar(horizontal)">
                                      <p:cBhvr>
                                        <p:cTn id="7" dur="500"/>
                                        <p:tgtEl>
                                          <p:spTgt spid="9"/>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25"/>
                                        </p:tgtEl>
                                        <p:attrNameLst>
                                          <p:attrName>style.visibility</p:attrName>
                                        </p:attrNameLst>
                                      </p:cBhvr>
                                      <p:to>
                                        <p:strVal val="visible"/>
                                      </p:to>
                                    </p:set>
                                    <p:animEffect transition="in" filter="randombar(horizontal)">
                                      <p:cBhvr>
                                        <p:cTn id="10" dur="500"/>
                                        <p:tgtEl>
                                          <p:spTgt spid="25"/>
                                        </p:tgtEl>
                                      </p:cBhvr>
                                    </p:animEffect>
                                  </p:childTnLst>
                                </p:cTn>
                              </p:par>
                              <p:par>
                                <p:cTn id="11" presetID="14" presetClass="entr" presetSubtype="10" fill="hold" nodeType="withEffect">
                                  <p:stCondLst>
                                    <p:cond delay="0"/>
                                  </p:stCondLst>
                                  <p:childTnLst>
                                    <p:set>
                                      <p:cBhvr>
                                        <p:cTn id="12" dur="1" fill="hold">
                                          <p:stCondLst>
                                            <p:cond delay="0"/>
                                          </p:stCondLst>
                                        </p:cTn>
                                        <p:tgtEl>
                                          <p:spTgt spid="162"/>
                                        </p:tgtEl>
                                        <p:attrNameLst>
                                          <p:attrName>style.visibility</p:attrName>
                                        </p:attrNameLst>
                                      </p:cBhvr>
                                      <p:to>
                                        <p:strVal val="visible"/>
                                      </p:to>
                                    </p:set>
                                    <p:animEffect transition="in" filter="randombar(horizontal)">
                                      <p:cBhvr>
                                        <p:cTn id="13" dur="500"/>
                                        <p:tgtEl>
                                          <p:spTgt spid="162"/>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nodeType="clickEffect">
                                  <p:stCondLst>
                                    <p:cond delay="0"/>
                                  </p:stCondLst>
                                  <p:childTnLst>
                                    <p:set>
                                      <p:cBhvr>
                                        <p:cTn id="17" dur="1" fill="hold">
                                          <p:stCondLst>
                                            <p:cond delay="0"/>
                                          </p:stCondLst>
                                        </p:cTn>
                                        <p:tgtEl>
                                          <p:spTgt spid="140"/>
                                        </p:tgtEl>
                                        <p:attrNameLst>
                                          <p:attrName>style.visibility</p:attrName>
                                        </p:attrNameLst>
                                      </p:cBhvr>
                                      <p:to>
                                        <p:strVal val="visible"/>
                                      </p:to>
                                    </p:set>
                                    <p:animEffect transition="in" filter="randombar(horizontal)">
                                      <p:cBhvr>
                                        <p:cTn id="18" dur="500"/>
                                        <p:tgtEl>
                                          <p:spTgt spid="140"/>
                                        </p:tgtEl>
                                      </p:cBhvr>
                                    </p:animEffect>
                                  </p:childTnLst>
                                </p:cTn>
                              </p:par>
                              <p:par>
                                <p:cTn id="19" presetID="14" presetClass="entr" presetSubtype="10" fill="hold" nodeType="withEffect">
                                  <p:stCondLst>
                                    <p:cond delay="0"/>
                                  </p:stCondLst>
                                  <p:childTnLst>
                                    <p:set>
                                      <p:cBhvr>
                                        <p:cTn id="20" dur="1" fill="hold">
                                          <p:stCondLst>
                                            <p:cond delay="0"/>
                                          </p:stCondLst>
                                        </p:cTn>
                                        <p:tgtEl>
                                          <p:spTgt spid="156"/>
                                        </p:tgtEl>
                                        <p:attrNameLst>
                                          <p:attrName>style.visibility</p:attrName>
                                        </p:attrNameLst>
                                      </p:cBhvr>
                                      <p:to>
                                        <p:strVal val="visible"/>
                                      </p:to>
                                    </p:set>
                                    <p:animEffect transition="in" filter="randombar(horizontal)">
                                      <p:cBhvr>
                                        <p:cTn id="21" dur="500"/>
                                        <p:tgtEl>
                                          <p:spTgt spid="156"/>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160"/>
                                        </p:tgtEl>
                                        <p:attrNameLst>
                                          <p:attrName>style.visibility</p:attrName>
                                        </p:attrNameLst>
                                      </p:cBhvr>
                                      <p:to>
                                        <p:strVal val="visible"/>
                                      </p:to>
                                    </p:set>
                                    <p:animEffect transition="in" filter="randombar(horizontal)">
                                      <p:cBhvr>
                                        <p:cTn id="24" dur="500"/>
                                        <p:tgtEl>
                                          <p:spTgt spid="160"/>
                                        </p:tgtEl>
                                      </p:cBhvr>
                                    </p:animEffect>
                                  </p:childTnLst>
                                </p:cTn>
                              </p:par>
                              <p:par>
                                <p:cTn id="25" presetID="14" presetClass="entr" presetSubtype="10" fill="hold" grpId="0" nodeType="withEffect">
                                  <p:stCondLst>
                                    <p:cond delay="0"/>
                                  </p:stCondLst>
                                  <p:childTnLst>
                                    <p:set>
                                      <p:cBhvr>
                                        <p:cTn id="26" dur="1" fill="hold">
                                          <p:stCondLst>
                                            <p:cond delay="0"/>
                                          </p:stCondLst>
                                        </p:cTn>
                                        <p:tgtEl>
                                          <p:spTgt spid="172"/>
                                        </p:tgtEl>
                                        <p:attrNameLst>
                                          <p:attrName>style.visibility</p:attrName>
                                        </p:attrNameLst>
                                      </p:cBhvr>
                                      <p:to>
                                        <p:strVal val="visible"/>
                                      </p:to>
                                    </p:set>
                                    <p:animEffect transition="in" filter="randombar(horizontal)">
                                      <p:cBhvr>
                                        <p:cTn id="27" dur="500"/>
                                        <p:tgtEl>
                                          <p:spTgt spid="172"/>
                                        </p:tgtEl>
                                      </p:cBhvr>
                                    </p:animEffect>
                                  </p:childTnLst>
                                </p:cTn>
                              </p:par>
                              <p:par>
                                <p:cTn id="28" presetID="14" presetClass="entr" presetSubtype="10" fill="hold" nodeType="withEffect">
                                  <p:stCondLst>
                                    <p:cond delay="0"/>
                                  </p:stCondLst>
                                  <p:childTnLst>
                                    <p:set>
                                      <p:cBhvr>
                                        <p:cTn id="29" dur="1" fill="hold">
                                          <p:stCondLst>
                                            <p:cond delay="0"/>
                                          </p:stCondLst>
                                        </p:cTn>
                                        <p:tgtEl>
                                          <p:spTgt spid="171"/>
                                        </p:tgtEl>
                                        <p:attrNameLst>
                                          <p:attrName>style.visibility</p:attrName>
                                        </p:attrNameLst>
                                      </p:cBhvr>
                                      <p:to>
                                        <p:strVal val="visible"/>
                                      </p:to>
                                    </p:set>
                                    <p:animEffect transition="in" filter="randombar(horizontal)">
                                      <p:cBhvr>
                                        <p:cTn id="30" dur="500"/>
                                        <p:tgtEl>
                                          <p:spTgt spid="171"/>
                                        </p:tgtEl>
                                      </p:cBhvr>
                                    </p:animEffect>
                                  </p:childTnLst>
                                </p:cTn>
                              </p:par>
                              <p:par>
                                <p:cTn id="31" presetID="14" presetClass="entr" presetSubtype="10" fill="hold" nodeType="withEffect">
                                  <p:stCondLst>
                                    <p:cond delay="0"/>
                                  </p:stCondLst>
                                  <p:childTnLst>
                                    <p:set>
                                      <p:cBhvr>
                                        <p:cTn id="32" dur="1" fill="hold">
                                          <p:stCondLst>
                                            <p:cond delay="0"/>
                                          </p:stCondLst>
                                        </p:cTn>
                                        <p:tgtEl>
                                          <p:spTgt spid="141"/>
                                        </p:tgtEl>
                                        <p:attrNameLst>
                                          <p:attrName>style.visibility</p:attrName>
                                        </p:attrNameLst>
                                      </p:cBhvr>
                                      <p:to>
                                        <p:strVal val="visible"/>
                                      </p:to>
                                    </p:set>
                                    <p:animEffect transition="in" filter="randombar(horizontal)">
                                      <p:cBhvr>
                                        <p:cTn id="33" dur="500"/>
                                        <p:tgtEl>
                                          <p:spTgt spid="141"/>
                                        </p:tgtEl>
                                      </p:cBhvr>
                                    </p:animEffect>
                                  </p:childTnLst>
                                </p:cTn>
                              </p:par>
                            </p:childTnLst>
                          </p:cTn>
                        </p:par>
                      </p:childTnLst>
                    </p:cTn>
                  </p:par>
                  <p:par>
                    <p:cTn id="34" fill="hold">
                      <p:stCondLst>
                        <p:cond delay="indefinite"/>
                      </p:stCondLst>
                      <p:childTnLst>
                        <p:par>
                          <p:cTn id="35" fill="hold">
                            <p:stCondLst>
                              <p:cond delay="0"/>
                            </p:stCondLst>
                            <p:childTnLst>
                              <p:par>
                                <p:cTn id="36" presetID="14" presetClass="entr" presetSubtype="10" fill="hold" grpId="0" nodeType="clickEffect">
                                  <p:stCondLst>
                                    <p:cond delay="0"/>
                                  </p:stCondLst>
                                  <p:childTnLst>
                                    <p:set>
                                      <p:cBhvr>
                                        <p:cTn id="37" dur="1" fill="hold">
                                          <p:stCondLst>
                                            <p:cond delay="0"/>
                                          </p:stCondLst>
                                        </p:cTn>
                                        <p:tgtEl>
                                          <p:spTgt spid="106"/>
                                        </p:tgtEl>
                                        <p:attrNameLst>
                                          <p:attrName>style.visibility</p:attrName>
                                        </p:attrNameLst>
                                      </p:cBhvr>
                                      <p:to>
                                        <p:strVal val="visible"/>
                                      </p:to>
                                    </p:set>
                                    <p:animEffect transition="in" filter="randombar(horizontal)">
                                      <p:cBhvr>
                                        <p:cTn id="38" dur="500"/>
                                        <p:tgtEl>
                                          <p:spTgt spid="106"/>
                                        </p:tgtEl>
                                      </p:cBhvr>
                                    </p:animEffect>
                                  </p:childTnLst>
                                </p:cTn>
                              </p:par>
                              <p:par>
                                <p:cTn id="39" presetID="14" presetClass="entr" presetSubtype="10" fill="hold" nodeType="withEffect">
                                  <p:stCondLst>
                                    <p:cond delay="0"/>
                                  </p:stCondLst>
                                  <p:childTnLst>
                                    <p:set>
                                      <p:cBhvr>
                                        <p:cTn id="40" dur="1" fill="hold">
                                          <p:stCondLst>
                                            <p:cond delay="0"/>
                                          </p:stCondLst>
                                        </p:cTn>
                                        <p:tgtEl>
                                          <p:spTgt spid="125"/>
                                        </p:tgtEl>
                                        <p:attrNameLst>
                                          <p:attrName>style.visibility</p:attrName>
                                        </p:attrNameLst>
                                      </p:cBhvr>
                                      <p:to>
                                        <p:strVal val="visible"/>
                                      </p:to>
                                    </p:set>
                                    <p:animEffect transition="in" filter="randombar(horizontal)">
                                      <p:cBhvr>
                                        <p:cTn id="41" dur="500"/>
                                        <p:tgtEl>
                                          <p:spTgt spid="125"/>
                                        </p:tgtEl>
                                      </p:cBhvr>
                                    </p:animEffect>
                                  </p:childTnLst>
                                </p:cTn>
                              </p:par>
                              <p:par>
                                <p:cTn id="42" presetID="14" presetClass="entr" presetSubtype="10" fill="hold" nodeType="withEffect">
                                  <p:stCondLst>
                                    <p:cond delay="0"/>
                                  </p:stCondLst>
                                  <p:childTnLst>
                                    <p:set>
                                      <p:cBhvr>
                                        <p:cTn id="43" dur="1" fill="hold">
                                          <p:stCondLst>
                                            <p:cond delay="0"/>
                                          </p:stCondLst>
                                        </p:cTn>
                                        <p:tgtEl>
                                          <p:spTgt spid="38"/>
                                        </p:tgtEl>
                                        <p:attrNameLst>
                                          <p:attrName>style.visibility</p:attrName>
                                        </p:attrNameLst>
                                      </p:cBhvr>
                                      <p:to>
                                        <p:strVal val="visible"/>
                                      </p:to>
                                    </p:set>
                                    <p:animEffect transition="in" filter="randombar(horizontal)">
                                      <p:cBhvr>
                                        <p:cTn id="44" dur="500"/>
                                        <p:tgtEl>
                                          <p:spTgt spid="38"/>
                                        </p:tgtEl>
                                      </p:cBhvr>
                                    </p:animEffect>
                                  </p:childTnLst>
                                </p:cTn>
                              </p:par>
                              <p:par>
                                <p:cTn id="45" presetID="14" presetClass="entr" presetSubtype="10" fill="hold" grpId="0" nodeType="withEffect">
                                  <p:stCondLst>
                                    <p:cond delay="0"/>
                                  </p:stCondLst>
                                  <p:childTnLst>
                                    <p:set>
                                      <p:cBhvr>
                                        <p:cTn id="46" dur="1" fill="hold">
                                          <p:stCondLst>
                                            <p:cond delay="0"/>
                                          </p:stCondLst>
                                        </p:cTn>
                                        <p:tgtEl>
                                          <p:spTgt spid="131"/>
                                        </p:tgtEl>
                                        <p:attrNameLst>
                                          <p:attrName>style.visibility</p:attrName>
                                        </p:attrNameLst>
                                      </p:cBhvr>
                                      <p:to>
                                        <p:strVal val="visible"/>
                                      </p:to>
                                    </p:set>
                                    <p:animEffect transition="in" filter="randombar(horizontal)">
                                      <p:cBhvr>
                                        <p:cTn id="47" dur="500"/>
                                        <p:tgtEl>
                                          <p:spTgt spid="131"/>
                                        </p:tgtEl>
                                      </p:cBhvr>
                                    </p:animEffect>
                                  </p:childTnLst>
                                </p:cTn>
                              </p:par>
                              <p:par>
                                <p:cTn id="48" presetID="14" presetClass="entr" presetSubtype="10" fill="hold" nodeType="withEffect">
                                  <p:stCondLst>
                                    <p:cond delay="0"/>
                                  </p:stCondLst>
                                  <p:childTnLst>
                                    <p:set>
                                      <p:cBhvr>
                                        <p:cTn id="49" dur="1" fill="hold">
                                          <p:stCondLst>
                                            <p:cond delay="0"/>
                                          </p:stCondLst>
                                        </p:cTn>
                                        <p:tgtEl>
                                          <p:spTgt spid="78"/>
                                        </p:tgtEl>
                                        <p:attrNameLst>
                                          <p:attrName>style.visibility</p:attrName>
                                        </p:attrNameLst>
                                      </p:cBhvr>
                                      <p:to>
                                        <p:strVal val="visible"/>
                                      </p:to>
                                    </p:set>
                                    <p:animEffect transition="in" filter="randombar(horizontal)">
                                      <p:cBhvr>
                                        <p:cTn id="50" dur="500"/>
                                        <p:tgtEl>
                                          <p:spTgt spid="78"/>
                                        </p:tgtEl>
                                      </p:cBhvr>
                                    </p:animEffect>
                                  </p:childTnLst>
                                </p:cTn>
                              </p:par>
                              <p:par>
                                <p:cTn id="51" presetID="14" presetClass="entr" presetSubtype="10" fill="hold" grpId="0" nodeType="withEffect">
                                  <p:stCondLst>
                                    <p:cond delay="0"/>
                                  </p:stCondLst>
                                  <p:childTnLst>
                                    <p:set>
                                      <p:cBhvr>
                                        <p:cTn id="52" dur="1" fill="hold">
                                          <p:stCondLst>
                                            <p:cond delay="0"/>
                                          </p:stCondLst>
                                        </p:cTn>
                                        <p:tgtEl>
                                          <p:spTgt spid="64"/>
                                        </p:tgtEl>
                                        <p:attrNameLst>
                                          <p:attrName>style.visibility</p:attrName>
                                        </p:attrNameLst>
                                      </p:cBhvr>
                                      <p:to>
                                        <p:strVal val="visible"/>
                                      </p:to>
                                    </p:set>
                                    <p:animEffect transition="in" filter="randombar(horizontal)">
                                      <p:cBhvr>
                                        <p:cTn id="53" dur="500"/>
                                        <p:tgtEl>
                                          <p:spTgt spid="64"/>
                                        </p:tgtEl>
                                      </p:cBhvr>
                                    </p:animEffect>
                                  </p:childTnLst>
                                </p:cTn>
                              </p:par>
                            </p:childTnLst>
                          </p:cTn>
                        </p:par>
                      </p:childTnLst>
                    </p:cTn>
                  </p:par>
                  <p:par>
                    <p:cTn id="54" fill="hold">
                      <p:stCondLst>
                        <p:cond delay="indefinite"/>
                      </p:stCondLst>
                      <p:childTnLst>
                        <p:par>
                          <p:cTn id="55" fill="hold">
                            <p:stCondLst>
                              <p:cond delay="0"/>
                            </p:stCondLst>
                            <p:childTnLst>
                              <p:par>
                                <p:cTn id="56" presetID="14" presetClass="entr" presetSubtype="10" fill="hold" nodeType="clickEffect">
                                  <p:stCondLst>
                                    <p:cond delay="0"/>
                                  </p:stCondLst>
                                  <p:childTnLst>
                                    <p:set>
                                      <p:cBhvr>
                                        <p:cTn id="57" dur="1" fill="hold">
                                          <p:stCondLst>
                                            <p:cond delay="0"/>
                                          </p:stCondLst>
                                        </p:cTn>
                                        <p:tgtEl>
                                          <p:spTgt spid="137"/>
                                        </p:tgtEl>
                                        <p:attrNameLst>
                                          <p:attrName>style.visibility</p:attrName>
                                        </p:attrNameLst>
                                      </p:cBhvr>
                                      <p:to>
                                        <p:strVal val="visible"/>
                                      </p:to>
                                    </p:set>
                                    <p:animEffect transition="in" filter="randombar(horizontal)">
                                      <p:cBhvr>
                                        <p:cTn id="58" dur="500"/>
                                        <p:tgtEl>
                                          <p:spTgt spid="137"/>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146"/>
                                        </p:tgtEl>
                                        <p:attrNameLst>
                                          <p:attrName>style.visibility</p:attrName>
                                        </p:attrNameLst>
                                      </p:cBhvr>
                                      <p:to>
                                        <p:strVal val="visible"/>
                                      </p:to>
                                    </p:set>
                                    <p:animEffect transition="in" filter="randombar(horizontal)">
                                      <p:cBhvr>
                                        <p:cTn id="61" dur="500"/>
                                        <p:tgtEl>
                                          <p:spTgt spid="146"/>
                                        </p:tgtEl>
                                      </p:cBhvr>
                                    </p:animEffect>
                                  </p:childTnLst>
                                </p:cTn>
                              </p:par>
                              <p:par>
                                <p:cTn id="62" presetID="14" presetClass="entr" presetSubtype="10" fill="hold" nodeType="withEffect">
                                  <p:stCondLst>
                                    <p:cond delay="0"/>
                                  </p:stCondLst>
                                  <p:childTnLst>
                                    <p:set>
                                      <p:cBhvr>
                                        <p:cTn id="63" dur="1" fill="hold">
                                          <p:stCondLst>
                                            <p:cond delay="0"/>
                                          </p:stCondLst>
                                        </p:cTn>
                                        <p:tgtEl>
                                          <p:spTgt spid="134"/>
                                        </p:tgtEl>
                                        <p:attrNameLst>
                                          <p:attrName>style.visibility</p:attrName>
                                        </p:attrNameLst>
                                      </p:cBhvr>
                                      <p:to>
                                        <p:strVal val="visible"/>
                                      </p:to>
                                    </p:set>
                                    <p:animEffect transition="in" filter="randombar(horizontal)">
                                      <p:cBhvr>
                                        <p:cTn id="64" dur="500"/>
                                        <p:tgtEl>
                                          <p:spTgt spid="134"/>
                                        </p:tgtEl>
                                      </p:cBhvr>
                                    </p:animEffect>
                                  </p:childTnLst>
                                </p:cTn>
                              </p:par>
                              <p:par>
                                <p:cTn id="65" presetID="14" presetClass="entr" presetSubtype="10" fill="hold" nodeType="withEffect">
                                  <p:stCondLst>
                                    <p:cond delay="0"/>
                                  </p:stCondLst>
                                  <p:childTnLst>
                                    <p:set>
                                      <p:cBhvr>
                                        <p:cTn id="66" dur="1" fill="hold">
                                          <p:stCondLst>
                                            <p:cond delay="0"/>
                                          </p:stCondLst>
                                        </p:cTn>
                                        <p:tgtEl>
                                          <p:spTgt spid="151"/>
                                        </p:tgtEl>
                                        <p:attrNameLst>
                                          <p:attrName>style.visibility</p:attrName>
                                        </p:attrNameLst>
                                      </p:cBhvr>
                                      <p:to>
                                        <p:strVal val="visible"/>
                                      </p:to>
                                    </p:set>
                                    <p:animEffect transition="in" filter="randombar(horizontal)">
                                      <p:cBhvr>
                                        <p:cTn id="67" dur="500"/>
                                        <p:tgtEl>
                                          <p:spTgt spid="151"/>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51"/>
                                        </p:tgtEl>
                                        <p:attrNameLst>
                                          <p:attrName>style.visibility</p:attrName>
                                        </p:attrNameLst>
                                      </p:cBhvr>
                                      <p:to>
                                        <p:strVal val="visible"/>
                                      </p:to>
                                    </p:set>
                                    <p:animEffect transition="in" filter="randombar(horizontal)">
                                      <p:cBhvr>
                                        <p:cTn id="70" dur="500"/>
                                        <p:tgtEl>
                                          <p:spTgt spid="51"/>
                                        </p:tgtEl>
                                      </p:cBhvr>
                                    </p:animEffect>
                                  </p:childTnLst>
                                </p:cTn>
                              </p:par>
                              <p:par>
                                <p:cTn id="71" presetID="14" presetClass="entr" presetSubtype="10" fill="hold" nodeType="withEffect">
                                  <p:stCondLst>
                                    <p:cond delay="0"/>
                                  </p:stCondLst>
                                  <p:childTnLst>
                                    <p:set>
                                      <p:cBhvr>
                                        <p:cTn id="72" dur="1" fill="hold">
                                          <p:stCondLst>
                                            <p:cond delay="0"/>
                                          </p:stCondLst>
                                        </p:cTn>
                                        <p:tgtEl>
                                          <p:spTgt spid="128"/>
                                        </p:tgtEl>
                                        <p:attrNameLst>
                                          <p:attrName>style.visibility</p:attrName>
                                        </p:attrNameLst>
                                      </p:cBhvr>
                                      <p:to>
                                        <p:strVal val="visible"/>
                                      </p:to>
                                    </p:set>
                                    <p:animEffect transition="in" filter="randombar(horizontal)">
                                      <p:cBhvr>
                                        <p:cTn id="73" dur="500"/>
                                        <p:tgtEl>
                                          <p:spTgt spid="128"/>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144"/>
                                        </p:tgtEl>
                                        <p:attrNameLst>
                                          <p:attrName>style.visibility</p:attrName>
                                        </p:attrNameLst>
                                      </p:cBhvr>
                                      <p:to>
                                        <p:strVal val="visible"/>
                                      </p:to>
                                    </p:set>
                                    <p:animEffect transition="in" filter="randombar(horizontal)">
                                      <p:cBhvr>
                                        <p:cTn id="76" dur="500"/>
                                        <p:tgtEl>
                                          <p:spTgt spid="144"/>
                                        </p:tgtEl>
                                      </p:cBhvr>
                                    </p:animEffect>
                                  </p:childTnLst>
                                </p:cTn>
                              </p:par>
                            </p:childTnLst>
                          </p:cTn>
                        </p:par>
                      </p:childTnLst>
                    </p:cTn>
                  </p:par>
                  <p:par>
                    <p:cTn id="77" fill="hold">
                      <p:stCondLst>
                        <p:cond delay="indefinite"/>
                      </p:stCondLst>
                      <p:childTnLst>
                        <p:par>
                          <p:cTn id="78" fill="hold">
                            <p:stCondLst>
                              <p:cond delay="0"/>
                            </p:stCondLst>
                            <p:childTnLst>
                              <p:par>
                                <p:cTn id="79" presetID="14" presetClass="entr" presetSubtype="10" fill="hold" nodeType="clickEffect">
                                  <p:stCondLst>
                                    <p:cond delay="0"/>
                                  </p:stCondLst>
                                  <p:childTnLst>
                                    <p:set>
                                      <p:cBhvr>
                                        <p:cTn id="80" dur="1" fill="hold">
                                          <p:stCondLst>
                                            <p:cond delay="0"/>
                                          </p:stCondLst>
                                        </p:cTn>
                                        <p:tgtEl>
                                          <p:spTgt spid="16"/>
                                        </p:tgtEl>
                                        <p:attrNameLst>
                                          <p:attrName>style.visibility</p:attrName>
                                        </p:attrNameLst>
                                      </p:cBhvr>
                                      <p:to>
                                        <p:strVal val="visible"/>
                                      </p:to>
                                    </p:set>
                                    <p:animEffect transition="in" filter="randombar(horizontal)">
                                      <p:cBhvr>
                                        <p:cTn id="81" dur="500"/>
                                        <p:tgtEl>
                                          <p:spTgt spid="16"/>
                                        </p:tgtEl>
                                      </p:cBhvr>
                                    </p:animEffect>
                                  </p:childTnLst>
                                </p:cTn>
                              </p:par>
                              <p:par>
                                <p:cTn id="82" presetID="14" presetClass="entr" presetSubtype="10" fill="hold" grpId="0" nodeType="withEffect">
                                  <p:stCondLst>
                                    <p:cond delay="0"/>
                                  </p:stCondLst>
                                  <p:childTnLst>
                                    <p:set>
                                      <p:cBhvr>
                                        <p:cTn id="83" dur="1" fill="hold">
                                          <p:stCondLst>
                                            <p:cond delay="0"/>
                                          </p:stCondLst>
                                        </p:cTn>
                                        <p:tgtEl>
                                          <p:spTgt spid="17"/>
                                        </p:tgtEl>
                                        <p:attrNameLst>
                                          <p:attrName>style.visibility</p:attrName>
                                        </p:attrNameLst>
                                      </p:cBhvr>
                                      <p:to>
                                        <p:strVal val="visible"/>
                                      </p:to>
                                    </p:set>
                                    <p:animEffect transition="in" filter="randombar(horizontal)">
                                      <p:cBhvr>
                                        <p:cTn id="84" dur="500"/>
                                        <p:tgtEl>
                                          <p:spTgt spid="17"/>
                                        </p:tgtEl>
                                      </p:cBhvr>
                                    </p:animEffect>
                                  </p:childTnLst>
                                </p:cTn>
                              </p:par>
                              <p:par>
                                <p:cTn id="85" presetID="14" presetClass="entr" presetSubtype="10" fill="hold" nodeType="withEffect">
                                  <p:stCondLst>
                                    <p:cond delay="0"/>
                                  </p:stCondLst>
                                  <p:childTnLst>
                                    <p:set>
                                      <p:cBhvr>
                                        <p:cTn id="86" dur="1" fill="hold">
                                          <p:stCondLst>
                                            <p:cond delay="0"/>
                                          </p:stCondLst>
                                        </p:cTn>
                                        <p:tgtEl>
                                          <p:spTgt spid="114"/>
                                        </p:tgtEl>
                                        <p:attrNameLst>
                                          <p:attrName>style.visibility</p:attrName>
                                        </p:attrNameLst>
                                      </p:cBhvr>
                                      <p:to>
                                        <p:strVal val="visible"/>
                                      </p:to>
                                    </p:set>
                                    <p:animEffect transition="in" filter="randombar(horizontal)">
                                      <p:cBhvr>
                                        <p:cTn id="87" dur="500"/>
                                        <p:tgtEl>
                                          <p:spTgt spid="114"/>
                                        </p:tgtEl>
                                      </p:cBhvr>
                                    </p:animEffect>
                                  </p:childTnLst>
                                </p:cTn>
                              </p:par>
                              <p:par>
                                <p:cTn id="88" presetID="14" presetClass="entr" presetSubtype="10" fill="hold" grpId="0" nodeType="withEffect">
                                  <p:stCondLst>
                                    <p:cond delay="0"/>
                                  </p:stCondLst>
                                  <p:childTnLst>
                                    <p:set>
                                      <p:cBhvr>
                                        <p:cTn id="89" dur="1" fill="hold">
                                          <p:stCondLst>
                                            <p:cond delay="0"/>
                                          </p:stCondLst>
                                        </p:cTn>
                                        <p:tgtEl>
                                          <p:spTgt spid="115"/>
                                        </p:tgtEl>
                                        <p:attrNameLst>
                                          <p:attrName>style.visibility</p:attrName>
                                        </p:attrNameLst>
                                      </p:cBhvr>
                                      <p:to>
                                        <p:strVal val="visible"/>
                                      </p:to>
                                    </p:set>
                                    <p:animEffect transition="in" filter="randombar(horizontal)">
                                      <p:cBhvr>
                                        <p:cTn id="90" dur="500"/>
                                        <p:tgtEl>
                                          <p:spTgt spid="115"/>
                                        </p:tgtEl>
                                      </p:cBhvr>
                                    </p:animEffect>
                                  </p:childTnLst>
                                </p:cTn>
                              </p:par>
                              <p:par>
                                <p:cTn id="91" presetID="14" presetClass="entr" presetSubtype="10" fill="hold" nodeType="withEffect">
                                  <p:stCondLst>
                                    <p:cond delay="0"/>
                                  </p:stCondLst>
                                  <p:childTnLst>
                                    <p:set>
                                      <p:cBhvr>
                                        <p:cTn id="92" dur="1" fill="hold">
                                          <p:stCondLst>
                                            <p:cond delay="0"/>
                                          </p:stCondLst>
                                        </p:cTn>
                                        <p:tgtEl>
                                          <p:spTgt spid="155"/>
                                        </p:tgtEl>
                                        <p:attrNameLst>
                                          <p:attrName>style.visibility</p:attrName>
                                        </p:attrNameLst>
                                      </p:cBhvr>
                                      <p:to>
                                        <p:strVal val="visible"/>
                                      </p:to>
                                    </p:set>
                                    <p:animEffect transition="in" filter="randombar(horizontal)">
                                      <p:cBhvr>
                                        <p:cTn id="93" dur="500"/>
                                        <p:tgtEl>
                                          <p:spTgt spid="155"/>
                                        </p:tgtEl>
                                      </p:cBhvr>
                                    </p:animEffect>
                                  </p:childTnLst>
                                </p:cTn>
                              </p:par>
                              <p:par>
                                <p:cTn id="94" presetID="14" presetClass="entr" presetSubtype="10" fill="hold" grpId="0" nodeType="withEffect">
                                  <p:stCondLst>
                                    <p:cond delay="0"/>
                                  </p:stCondLst>
                                  <p:childTnLst>
                                    <p:set>
                                      <p:cBhvr>
                                        <p:cTn id="95" dur="1" fill="hold">
                                          <p:stCondLst>
                                            <p:cond delay="0"/>
                                          </p:stCondLst>
                                        </p:cTn>
                                        <p:tgtEl>
                                          <p:spTgt spid="135"/>
                                        </p:tgtEl>
                                        <p:attrNameLst>
                                          <p:attrName>style.visibility</p:attrName>
                                        </p:attrNameLst>
                                      </p:cBhvr>
                                      <p:to>
                                        <p:strVal val="visible"/>
                                      </p:to>
                                    </p:set>
                                    <p:animEffect transition="in" filter="randombar(horizontal)">
                                      <p:cBhvr>
                                        <p:cTn id="96" dur="500"/>
                                        <p:tgtEl>
                                          <p:spTgt spid="135"/>
                                        </p:tgtEl>
                                      </p:cBhvr>
                                    </p:animEffect>
                                  </p:childTnLst>
                                </p:cTn>
                              </p:par>
                              <p:par>
                                <p:cTn id="97" presetID="14" presetClass="entr" presetSubtype="10" fill="hold" nodeType="withEffect">
                                  <p:stCondLst>
                                    <p:cond delay="0"/>
                                  </p:stCondLst>
                                  <p:childTnLst>
                                    <p:set>
                                      <p:cBhvr>
                                        <p:cTn id="98" dur="1" fill="hold">
                                          <p:stCondLst>
                                            <p:cond delay="0"/>
                                          </p:stCondLst>
                                        </p:cTn>
                                        <p:tgtEl>
                                          <p:spTgt spid="36"/>
                                        </p:tgtEl>
                                        <p:attrNameLst>
                                          <p:attrName>style.visibility</p:attrName>
                                        </p:attrNameLst>
                                      </p:cBhvr>
                                      <p:to>
                                        <p:strVal val="visible"/>
                                      </p:to>
                                    </p:set>
                                    <p:animEffect transition="in" filter="randombar(horizontal)">
                                      <p:cBhvr>
                                        <p:cTn id="99" dur="500"/>
                                        <p:tgtEl>
                                          <p:spTgt spid="36"/>
                                        </p:tgtEl>
                                      </p:cBhvr>
                                    </p:animEffect>
                                  </p:childTnLst>
                                </p:cTn>
                              </p:par>
                            </p:childTnLst>
                          </p:cTn>
                        </p:par>
                      </p:childTnLst>
                    </p:cTn>
                  </p:par>
                  <p:par>
                    <p:cTn id="100" fill="hold">
                      <p:stCondLst>
                        <p:cond delay="indefinite"/>
                      </p:stCondLst>
                      <p:childTnLst>
                        <p:par>
                          <p:cTn id="101" fill="hold">
                            <p:stCondLst>
                              <p:cond delay="0"/>
                            </p:stCondLst>
                            <p:childTnLst>
                              <p:par>
                                <p:cTn id="102" presetID="14" presetClass="entr" presetSubtype="10" fill="hold" nodeType="clickEffect">
                                  <p:stCondLst>
                                    <p:cond delay="0"/>
                                  </p:stCondLst>
                                  <p:childTnLst>
                                    <p:set>
                                      <p:cBhvr>
                                        <p:cTn id="103" dur="1" fill="hold">
                                          <p:stCondLst>
                                            <p:cond delay="0"/>
                                          </p:stCondLst>
                                        </p:cTn>
                                        <p:tgtEl>
                                          <p:spTgt spid="139"/>
                                        </p:tgtEl>
                                        <p:attrNameLst>
                                          <p:attrName>style.visibility</p:attrName>
                                        </p:attrNameLst>
                                      </p:cBhvr>
                                      <p:to>
                                        <p:strVal val="visible"/>
                                      </p:to>
                                    </p:set>
                                    <p:animEffect transition="in" filter="randombar(horizontal)">
                                      <p:cBhvr>
                                        <p:cTn id="104" dur="500"/>
                                        <p:tgtEl>
                                          <p:spTgt spid="139"/>
                                        </p:tgtEl>
                                      </p:cBhvr>
                                    </p:animEffect>
                                  </p:childTnLst>
                                </p:cTn>
                              </p:par>
                              <p:par>
                                <p:cTn id="105" presetID="14" presetClass="entr" presetSubtype="10" fill="hold" grpId="0" nodeType="withEffect">
                                  <p:stCondLst>
                                    <p:cond delay="0"/>
                                  </p:stCondLst>
                                  <p:childTnLst>
                                    <p:set>
                                      <p:cBhvr>
                                        <p:cTn id="106" dur="1" fill="hold">
                                          <p:stCondLst>
                                            <p:cond delay="0"/>
                                          </p:stCondLst>
                                        </p:cTn>
                                        <p:tgtEl>
                                          <p:spTgt spid="136"/>
                                        </p:tgtEl>
                                        <p:attrNameLst>
                                          <p:attrName>style.visibility</p:attrName>
                                        </p:attrNameLst>
                                      </p:cBhvr>
                                      <p:to>
                                        <p:strVal val="visible"/>
                                      </p:to>
                                    </p:set>
                                    <p:animEffect transition="in" filter="randombar(horizontal)">
                                      <p:cBhvr>
                                        <p:cTn id="107" dur="500"/>
                                        <p:tgtEl>
                                          <p:spTgt spid="136"/>
                                        </p:tgtEl>
                                      </p:cBhvr>
                                    </p:animEffect>
                                  </p:childTnLst>
                                </p:cTn>
                              </p:par>
                            </p:childTnLst>
                          </p:cTn>
                        </p:par>
                      </p:childTnLst>
                    </p:cTn>
                  </p:par>
                  <p:par>
                    <p:cTn id="108" fill="hold">
                      <p:stCondLst>
                        <p:cond delay="indefinite"/>
                      </p:stCondLst>
                      <p:childTnLst>
                        <p:par>
                          <p:cTn id="109" fill="hold">
                            <p:stCondLst>
                              <p:cond delay="0"/>
                            </p:stCondLst>
                            <p:childTnLst>
                              <p:par>
                                <p:cTn id="110" presetID="14" presetClass="entr" presetSubtype="10" fill="hold" nodeType="clickEffect">
                                  <p:stCondLst>
                                    <p:cond delay="0"/>
                                  </p:stCondLst>
                                  <p:childTnLst>
                                    <p:set>
                                      <p:cBhvr>
                                        <p:cTn id="111" dur="1" fill="hold">
                                          <p:stCondLst>
                                            <p:cond delay="0"/>
                                          </p:stCondLst>
                                        </p:cTn>
                                        <p:tgtEl>
                                          <p:spTgt spid="167"/>
                                        </p:tgtEl>
                                        <p:attrNameLst>
                                          <p:attrName>style.visibility</p:attrName>
                                        </p:attrNameLst>
                                      </p:cBhvr>
                                      <p:to>
                                        <p:strVal val="visible"/>
                                      </p:to>
                                    </p:set>
                                    <p:animEffect transition="in" filter="randombar(horizontal)">
                                      <p:cBhvr>
                                        <p:cTn id="112" dur="500"/>
                                        <p:tgtEl>
                                          <p:spTgt spid="167"/>
                                        </p:tgtEl>
                                      </p:cBhvr>
                                    </p:animEffect>
                                  </p:childTnLst>
                                </p:cTn>
                              </p:par>
                              <p:par>
                                <p:cTn id="113" presetID="14" presetClass="entr" presetSubtype="10" fill="hold" grpId="0" nodeType="withEffect">
                                  <p:stCondLst>
                                    <p:cond delay="0"/>
                                  </p:stCondLst>
                                  <p:childTnLst>
                                    <p:set>
                                      <p:cBhvr>
                                        <p:cTn id="114" dur="1" fill="hold">
                                          <p:stCondLst>
                                            <p:cond delay="0"/>
                                          </p:stCondLst>
                                        </p:cTn>
                                        <p:tgtEl>
                                          <p:spTgt spid="166"/>
                                        </p:tgtEl>
                                        <p:attrNameLst>
                                          <p:attrName>style.visibility</p:attrName>
                                        </p:attrNameLst>
                                      </p:cBhvr>
                                      <p:to>
                                        <p:strVal val="visible"/>
                                      </p:to>
                                    </p:set>
                                    <p:animEffect transition="in" filter="randombar(horizontal)">
                                      <p:cBhvr>
                                        <p:cTn id="115" dur="500"/>
                                        <p:tgtEl>
                                          <p:spTgt spid="166"/>
                                        </p:tgtEl>
                                      </p:cBhvr>
                                    </p:animEffect>
                                  </p:childTnLst>
                                </p:cTn>
                              </p:par>
                              <p:par>
                                <p:cTn id="116" presetID="14" presetClass="entr" presetSubtype="10" fill="hold" nodeType="withEffect">
                                  <p:stCondLst>
                                    <p:cond delay="0"/>
                                  </p:stCondLst>
                                  <p:childTnLst>
                                    <p:set>
                                      <p:cBhvr>
                                        <p:cTn id="117" dur="1" fill="hold">
                                          <p:stCondLst>
                                            <p:cond delay="0"/>
                                          </p:stCondLst>
                                        </p:cTn>
                                        <p:tgtEl>
                                          <p:spTgt spid="164"/>
                                        </p:tgtEl>
                                        <p:attrNameLst>
                                          <p:attrName>style.visibility</p:attrName>
                                        </p:attrNameLst>
                                      </p:cBhvr>
                                      <p:to>
                                        <p:strVal val="visible"/>
                                      </p:to>
                                    </p:set>
                                    <p:animEffect transition="in" filter="randombar(horizontal)">
                                      <p:cBhvr>
                                        <p:cTn id="118" dur="500"/>
                                        <p:tgtEl>
                                          <p:spTgt spid="164"/>
                                        </p:tgtEl>
                                      </p:cBhvr>
                                    </p:animEffect>
                                  </p:childTnLst>
                                </p:cTn>
                              </p:par>
                              <p:par>
                                <p:cTn id="119" presetID="14" presetClass="entr" presetSubtype="10" fill="hold" nodeType="withEffect">
                                  <p:stCondLst>
                                    <p:cond delay="0"/>
                                  </p:stCondLst>
                                  <p:childTnLst>
                                    <p:set>
                                      <p:cBhvr>
                                        <p:cTn id="120" dur="1" fill="hold">
                                          <p:stCondLst>
                                            <p:cond delay="0"/>
                                          </p:stCondLst>
                                        </p:cTn>
                                        <p:tgtEl>
                                          <p:spTgt spid="158"/>
                                        </p:tgtEl>
                                        <p:attrNameLst>
                                          <p:attrName>style.visibility</p:attrName>
                                        </p:attrNameLst>
                                      </p:cBhvr>
                                      <p:to>
                                        <p:strVal val="visible"/>
                                      </p:to>
                                    </p:set>
                                    <p:animEffect transition="in" filter="randombar(horizontal)">
                                      <p:cBhvr>
                                        <p:cTn id="121" dur="500"/>
                                        <p:tgtEl>
                                          <p:spTgt spid="158"/>
                                        </p:tgtEl>
                                      </p:cBhvr>
                                    </p:animEffect>
                                  </p:childTnLst>
                                </p:cTn>
                              </p:par>
                              <p:par>
                                <p:cTn id="122" presetID="14" presetClass="entr" presetSubtype="10" fill="hold" grpId="0" nodeType="withEffect">
                                  <p:stCondLst>
                                    <p:cond delay="0"/>
                                  </p:stCondLst>
                                  <p:childTnLst>
                                    <p:set>
                                      <p:cBhvr>
                                        <p:cTn id="123" dur="1" fill="hold">
                                          <p:stCondLst>
                                            <p:cond delay="0"/>
                                          </p:stCondLst>
                                        </p:cTn>
                                        <p:tgtEl>
                                          <p:spTgt spid="159"/>
                                        </p:tgtEl>
                                        <p:attrNameLst>
                                          <p:attrName>style.visibility</p:attrName>
                                        </p:attrNameLst>
                                      </p:cBhvr>
                                      <p:to>
                                        <p:strVal val="visible"/>
                                      </p:to>
                                    </p:set>
                                    <p:animEffect transition="in" filter="randombar(horizontal)">
                                      <p:cBhvr>
                                        <p:cTn id="124" dur="500"/>
                                        <p:tgtEl>
                                          <p:spTgt spid="159"/>
                                        </p:tgtEl>
                                      </p:cBhvr>
                                    </p:animEffect>
                                  </p:childTnLst>
                                </p:cTn>
                              </p:par>
                              <p:par>
                                <p:cTn id="125" presetID="14" presetClass="entr" presetSubtype="10" fill="hold" nodeType="withEffect">
                                  <p:stCondLst>
                                    <p:cond delay="0"/>
                                  </p:stCondLst>
                                  <p:childTnLst>
                                    <p:set>
                                      <p:cBhvr>
                                        <p:cTn id="126" dur="1" fill="hold">
                                          <p:stCondLst>
                                            <p:cond delay="0"/>
                                          </p:stCondLst>
                                        </p:cTn>
                                        <p:tgtEl>
                                          <p:spTgt spid="6"/>
                                        </p:tgtEl>
                                        <p:attrNameLst>
                                          <p:attrName>style.visibility</p:attrName>
                                        </p:attrNameLst>
                                      </p:cBhvr>
                                      <p:to>
                                        <p:strVal val="visible"/>
                                      </p:to>
                                    </p:set>
                                    <p:animEffect transition="in" filter="randombar(horizontal)">
                                      <p:cBhvr>
                                        <p:cTn id="12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p:bldP spid="146" grpId="0"/>
      <p:bldP spid="144" grpId="0"/>
      <p:bldP spid="160" grpId="0"/>
      <p:bldP spid="172" grpId="0"/>
      <p:bldP spid="64" grpId="0"/>
      <p:bldP spid="106" grpId="0"/>
      <p:bldP spid="115" grpId="0"/>
      <p:bldP spid="131" grpId="0"/>
      <p:bldP spid="135" grpId="0"/>
      <p:bldP spid="136" grpId="0"/>
      <p:bldP spid="166" grpId="0"/>
      <p:bldP spid="159" grpId="0"/>
      <p:bldP spid="51" grpId="0"/>
      <p:bldP spid="17" grpId="0"/>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val 2">
            <a:extLst>
              <a:ext uri="{FF2B5EF4-FFF2-40B4-BE49-F238E27FC236}">
                <a16:creationId xmlns:a16="http://schemas.microsoft.com/office/drawing/2014/main" id="{E59D0192-64EB-4360-845C-979E2E16A7AF}"/>
              </a:ext>
            </a:extLst>
          </p:cNvPr>
          <p:cNvSpPr/>
          <p:nvPr/>
        </p:nvSpPr>
        <p:spPr>
          <a:xfrm>
            <a:off x="168442" y="3807203"/>
            <a:ext cx="5045242" cy="3050797"/>
          </a:xfrm>
          <a:prstGeom prst="ellipse">
            <a:avLst/>
          </a:prstGeom>
          <a:solidFill>
            <a:srgbClr val="CBE4F5"/>
          </a:solidFill>
          <a:ln>
            <a:solidFill>
              <a:srgbClr val="CBE4F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11BB4B54-868D-409B-8697-5AC105181BF3}"/>
              </a:ext>
            </a:extLst>
          </p:cNvPr>
          <p:cNvSpPr>
            <a:spLocks noGrp="1"/>
          </p:cNvSpPr>
          <p:nvPr>
            <p:ph type="title"/>
          </p:nvPr>
        </p:nvSpPr>
        <p:spPr/>
        <p:txBody>
          <a:bodyPr/>
          <a:lstStyle/>
          <a:p>
            <a:r>
              <a:rPr lang="en-US" b="1" dirty="0">
                <a:solidFill>
                  <a:srgbClr val="C00000"/>
                </a:solidFill>
              </a:rPr>
              <a:t>The Cascade and Derecho team</a:t>
            </a:r>
          </a:p>
        </p:txBody>
      </p:sp>
      <p:sp>
        <p:nvSpPr>
          <p:cNvPr id="4" name="Footer Placeholder 3">
            <a:extLst>
              <a:ext uri="{FF2B5EF4-FFF2-40B4-BE49-F238E27FC236}">
                <a16:creationId xmlns:a16="http://schemas.microsoft.com/office/drawing/2014/main" id="{8EE7170E-F080-4EE7-962C-7B59645997DE}"/>
              </a:ext>
            </a:extLst>
          </p:cNvPr>
          <p:cNvSpPr>
            <a:spLocks noGrp="1"/>
          </p:cNvSpPr>
          <p:nvPr>
            <p:ph type="ftr" sz="quarter" idx="11"/>
          </p:nvPr>
        </p:nvSpPr>
        <p:spPr/>
        <p:txBody>
          <a:bodyPr/>
          <a:lstStyle/>
          <a:p>
            <a:r>
              <a:rPr lang="en-US" dirty="0"/>
              <a:t>Ken Birman (ken@cs.cornell.edu)                                                                           </a:t>
            </a:r>
          </a:p>
        </p:txBody>
      </p:sp>
      <p:sp>
        <p:nvSpPr>
          <p:cNvPr id="5" name="Slide Number Placeholder 4">
            <a:extLst>
              <a:ext uri="{FF2B5EF4-FFF2-40B4-BE49-F238E27FC236}">
                <a16:creationId xmlns:a16="http://schemas.microsoft.com/office/drawing/2014/main" id="{73D56C0F-C7AB-43D8-B460-D40BB6E9EB83}"/>
              </a:ext>
            </a:extLst>
          </p:cNvPr>
          <p:cNvSpPr>
            <a:spLocks noGrp="1"/>
          </p:cNvSpPr>
          <p:nvPr>
            <p:ph type="sldNum" sz="quarter" idx="12"/>
          </p:nvPr>
        </p:nvSpPr>
        <p:spPr/>
        <p:txBody>
          <a:bodyPr/>
          <a:lstStyle/>
          <a:p>
            <a:fld id="{26165642-2DC6-4995-8FB3-76453B93C11F}" type="slidenum">
              <a:rPr lang="en-US" smtClean="0"/>
              <a:pPr/>
              <a:t>54</a:t>
            </a:fld>
            <a:endParaRPr lang="en-US"/>
          </a:p>
        </p:txBody>
      </p:sp>
      <p:sp>
        <p:nvSpPr>
          <p:cNvPr id="6" name="TextBox 5">
            <a:extLst>
              <a:ext uri="{FF2B5EF4-FFF2-40B4-BE49-F238E27FC236}">
                <a16:creationId xmlns:a16="http://schemas.microsoft.com/office/drawing/2014/main" id="{C45BC1DD-C5CE-4CE7-92AC-2C6700B93354}"/>
              </a:ext>
            </a:extLst>
          </p:cNvPr>
          <p:cNvSpPr txBox="1"/>
          <p:nvPr/>
        </p:nvSpPr>
        <p:spPr>
          <a:xfrm>
            <a:off x="2843552" y="3387441"/>
            <a:ext cx="1363579" cy="369332"/>
          </a:xfrm>
          <a:prstGeom prst="rect">
            <a:avLst/>
          </a:prstGeom>
          <a:noFill/>
        </p:spPr>
        <p:txBody>
          <a:bodyPr wrap="square" rtlCol="0">
            <a:spAutoFit/>
          </a:bodyPr>
          <a:lstStyle/>
          <a:p>
            <a:r>
              <a:rPr lang="en-US" dirty="0"/>
              <a:t>Alicia Yang</a:t>
            </a:r>
          </a:p>
        </p:txBody>
      </p:sp>
      <p:sp>
        <p:nvSpPr>
          <p:cNvPr id="8" name="TextBox 7">
            <a:extLst>
              <a:ext uri="{FF2B5EF4-FFF2-40B4-BE49-F238E27FC236}">
                <a16:creationId xmlns:a16="http://schemas.microsoft.com/office/drawing/2014/main" id="{E686C5D9-3087-420C-9DAD-742800E34F35}"/>
              </a:ext>
            </a:extLst>
          </p:cNvPr>
          <p:cNvSpPr txBox="1"/>
          <p:nvPr/>
        </p:nvSpPr>
        <p:spPr>
          <a:xfrm>
            <a:off x="4509706" y="2164817"/>
            <a:ext cx="1363579" cy="369332"/>
          </a:xfrm>
          <a:prstGeom prst="rect">
            <a:avLst/>
          </a:prstGeom>
          <a:noFill/>
        </p:spPr>
        <p:txBody>
          <a:bodyPr wrap="square" rtlCol="0">
            <a:spAutoFit/>
          </a:bodyPr>
          <a:lstStyle/>
          <a:p>
            <a:r>
              <a:rPr lang="en-US" dirty="0"/>
              <a:t>Ken Birman</a:t>
            </a:r>
          </a:p>
        </p:txBody>
      </p:sp>
      <p:sp>
        <p:nvSpPr>
          <p:cNvPr id="9" name="TextBox 8">
            <a:extLst>
              <a:ext uri="{FF2B5EF4-FFF2-40B4-BE49-F238E27FC236}">
                <a16:creationId xmlns:a16="http://schemas.microsoft.com/office/drawing/2014/main" id="{C77959B9-716A-4E8D-836D-293CD3058F86}"/>
              </a:ext>
            </a:extLst>
          </p:cNvPr>
          <p:cNvSpPr txBox="1"/>
          <p:nvPr/>
        </p:nvSpPr>
        <p:spPr>
          <a:xfrm>
            <a:off x="6314441" y="3387441"/>
            <a:ext cx="1363579" cy="369332"/>
          </a:xfrm>
          <a:prstGeom prst="rect">
            <a:avLst/>
          </a:prstGeom>
          <a:noFill/>
        </p:spPr>
        <p:txBody>
          <a:bodyPr wrap="square" rtlCol="0">
            <a:spAutoFit/>
          </a:bodyPr>
          <a:lstStyle/>
          <a:p>
            <a:r>
              <a:rPr lang="en-US" dirty="0"/>
              <a:t>Sagar Jha</a:t>
            </a:r>
          </a:p>
        </p:txBody>
      </p:sp>
      <p:sp>
        <p:nvSpPr>
          <p:cNvPr id="10" name="TextBox 9">
            <a:extLst>
              <a:ext uri="{FF2B5EF4-FFF2-40B4-BE49-F238E27FC236}">
                <a16:creationId xmlns:a16="http://schemas.microsoft.com/office/drawing/2014/main" id="{64AB0538-50CB-45F7-9BCF-780BC86975B5}"/>
              </a:ext>
            </a:extLst>
          </p:cNvPr>
          <p:cNvSpPr txBox="1"/>
          <p:nvPr/>
        </p:nvSpPr>
        <p:spPr>
          <a:xfrm>
            <a:off x="1372571" y="4396288"/>
            <a:ext cx="1668379" cy="369332"/>
          </a:xfrm>
          <a:prstGeom prst="rect">
            <a:avLst/>
          </a:prstGeom>
          <a:noFill/>
        </p:spPr>
        <p:txBody>
          <a:bodyPr wrap="square" rtlCol="0">
            <a:spAutoFit/>
          </a:bodyPr>
          <a:lstStyle/>
          <a:p>
            <a:r>
              <a:rPr lang="en-US" dirty="0"/>
              <a:t>Andrea Merlina</a:t>
            </a:r>
          </a:p>
        </p:txBody>
      </p:sp>
      <p:sp>
        <p:nvSpPr>
          <p:cNvPr id="11" name="TextBox 10">
            <a:extLst>
              <a:ext uri="{FF2B5EF4-FFF2-40B4-BE49-F238E27FC236}">
                <a16:creationId xmlns:a16="http://schemas.microsoft.com/office/drawing/2014/main" id="{C365A1E3-9320-4105-94C7-220948ACDD0C}"/>
              </a:ext>
            </a:extLst>
          </p:cNvPr>
          <p:cNvSpPr txBox="1"/>
          <p:nvPr/>
        </p:nvSpPr>
        <p:spPr>
          <a:xfrm>
            <a:off x="7851764" y="1917776"/>
            <a:ext cx="1668379" cy="369332"/>
          </a:xfrm>
          <a:prstGeom prst="rect">
            <a:avLst/>
          </a:prstGeom>
          <a:noFill/>
        </p:spPr>
        <p:txBody>
          <a:bodyPr wrap="square" rtlCol="0">
            <a:spAutoFit/>
          </a:bodyPr>
          <a:lstStyle/>
          <a:p>
            <a:r>
              <a:rPr lang="en-US" dirty="0"/>
              <a:t>Lorenzo Rosa</a:t>
            </a:r>
          </a:p>
        </p:txBody>
      </p:sp>
      <p:sp>
        <p:nvSpPr>
          <p:cNvPr id="12" name="TextBox 11">
            <a:extLst>
              <a:ext uri="{FF2B5EF4-FFF2-40B4-BE49-F238E27FC236}">
                <a16:creationId xmlns:a16="http://schemas.microsoft.com/office/drawing/2014/main" id="{60BD2DFD-5D8B-4F89-9812-4225254BA9BA}"/>
              </a:ext>
            </a:extLst>
          </p:cNvPr>
          <p:cNvSpPr txBox="1"/>
          <p:nvPr/>
        </p:nvSpPr>
        <p:spPr>
          <a:xfrm>
            <a:off x="3040950" y="5751813"/>
            <a:ext cx="2045370" cy="369332"/>
          </a:xfrm>
          <a:prstGeom prst="rect">
            <a:avLst/>
          </a:prstGeom>
          <a:noFill/>
        </p:spPr>
        <p:txBody>
          <a:bodyPr wrap="square" rtlCol="0">
            <a:spAutoFit/>
          </a:bodyPr>
          <a:lstStyle/>
          <a:p>
            <a:r>
              <a:rPr lang="en-US" dirty="0"/>
              <a:t>Roman Vitenberg</a:t>
            </a:r>
          </a:p>
        </p:txBody>
      </p:sp>
      <p:sp>
        <p:nvSpPr>
          <p:cNvPr id="13" name="TextBox 12">
            <a:extLst>
              <a:ext uri="{FF2B5EF4-FFF2-40B4-BE49-F238E27FC236}">
                <a16:creationId xmlns:a16="http://schemas.microsoft.com/office/drawing/2014/main" id="{4FB4860A-82E4-4AC0-92E5-BBC794866B23}"/>
              </a:ext>
            </a:extLst>
          </p:cNvPr>
          <p:cNvSpPr txBox="1"/>
          <p:nvPr/>
        </p:nvSpPr>
        <p:spPr>
          <a:xfrm>
            <a:off x="8960029" y="5410413"/>
            <a:ext cx="2913792" cy="646331"/>
          </a:xfrm>
          <a:prstGeom prst="rect">
            <a:avLst/>
          </a:prstGeom>
          <a:noFill/>
        </p:spPr>
        <p:txBody>
          <a:bodyPr wrap="square" rtlCol="0">
            <a:spAutoFit/>
          </a:bodyPr>
          <a:lstStyle/>
          <a:p>
            <a:pPr algn="r"/>
            <a:r>
              <a:rPr lang="en-US" dirty="0"/>
              <a:t>Edward Tremel </a:t>
            </a:r>
            <a:br>
              <a:rPr lang="en-US" dirty="0"/>
            </a:br>
            <a:r>
              <a:rPr lang="en-US" dirty="0"/>
              <a:t>(faculty at Augusta Univ.)</a:t>
            </a:r>
          </a:p>
        </p:txBody>
      </p:sp>
      <p:sp>
        <p:nvSpPr>
          <p:cNvPr id="14" name="TextBox 13">
            <a:extLst>
              <a:ext uri="{FF2B5EF4-FFF2-40B4-BE49-F238E27FC236}">
                <a16:creationId xmlns:a16="http://schemas.microsoft.com/office/drawing/2014/main" id="{E0D6582B-3F21-44DB-A524-1AC8E79A690F}"/>
              </a:ext>
            </a:extLst>
          </p:cNvPr>
          <p:cNvSpPr txBox="1"/>
          <p:nvPr/>
        </p:nvSpPr>
        <p:spPr>
          <a:xfrm>
            <a:off x="8763872" y="3277734"/>
            <a:ext cx="2948740" cy="646331"/>
          </a:xfrm>
          <a:prstGeom prst="rect">
            <a:avLst/>
          </a:prstGeom>
          <a:noFill/>
        </p:spPr>
        <p:txBody>
          <a:bodyPr wrap="square" rtlCol="0">
            <a:spAutoFit/>
          </a:bodyPr>
          <a:lstStyle/>
          <a:p>
            <a:pPr algn="r"/>
            <a:r>
              <a:rPr lang="en-US" dirty="0"/>
              <a:t>Matthew Milano</a:t>
            </a:r>
            <a:br>
              <a:rPr lang="en-US" dirty="0"/>
            </a:br>
            <a:r>
              <a:rPr lang="en-US" dirty="0"/>
              <a:t>(post-doc at Berkeley)</a:t>
            </a:r>
          </a:p>
        </p:txBody>
      </p:sp>
      <p:sp>
        <p:nvSpPr>
          <p:cNvPr id="15" name="TextBox 14">
            <a:extLst>
              <a:ext uri="{FF2B5EF4-FFF2-40B4-BE49-F238E27FC236}">
                <a16:creationId xmlns:a16="http://schemas.microsoft.com/office/drawing/2014/main" id="{38E26C6A-80BD-46C5-9A39-E73E773252D1}"/>
              </a:ext>
            </a:extLst>
          </p:cNvPr>
          <p:cNvSpPr txBox="1"/>
          <p:nvPr/>
        </p:nvSpPr>
        <p:spPr>
          <a:xfrm>
            <a:off x="5434516" y="4396288"/>
            <a:ext cx="4151826" cy="1200329"/>
          </a:xfrm>
          <a:prstGeom prst="rect">
            <a:avLst/>
          </a:prstGeom>
          <a:noFill/>
        </p:spPr>
        <p:txBody>
          <a:bodyPr wrap="square" rtlCol="0">
            <a:spAutoFit/>
          </a:bodyPr>
          <a:lstStyle/>
          <a:p>
            <a:pPr algn="ctr"/>
            <a:r>
              <a:rPr lang="en-US" b="1" dirty="0"/>
              <a:t>Cornell undergrads:</a:t>
            </a:r>
            <a:br>
              <a:rPr lang="en-US" dirty="0"/>
            </a:br>
            <a:r>
              <a:rPr lang="en-US" dirty="0"/>
              <a:t>Aahil Awatramani, Ben Posnick, Max Charlamb, Thompson Liu, Archishman Sravankumar, Aaron Weiss, Peter Zheng</a:t>
            </a:r>
          </a:p>
        </p:txBody>
      </p:sp>
      <p:pic>
        <p:nvPicPr>
          <p:cNvPr id="16" name="Picture 15">
            <a:extLst>
              <a:ext uri="{FF2B5EF4-FFF2-40B4-BE49-F238E27FC236}">
                <a16:creationId xmlns:a16="http://schemas.microsoft.com/office/drawing/2014/main" id="{C60F2B02-7138-4AEB-88A0-3564308953A6}"/>
              </a:ext>
            </a:extLst>
          </p:cNvPr>
          <p:cNvPicPr>
            <a:picLocks noChangeAspect="1"/>
          </p:cNvPicPr>
          <p:nvPr/>
        </p:nvPicPr>
        <p:blipFill>
          <a:blip r:embed="rId2"/>
          <a:stretch>
            <a:fillRect/>
          </a:stretch>
        </p:blipFill>
        <p:spPr>
          <a:xfrm>
            <a:off x="732380" y="2206873"/>
            <a:ext cx="1498955" cy="1498955"/>
          </a:xfrm>
          <a:prstGeom prst="rect">
            <a:avLst/>
          </a:prstGeom>
        </p:spPr>
      </p:pic>
      <p:pic>
        <p:nvPicPr>
          <p:cNvPr id="17" name="Picture 16">
            <a:extLst>
              <a:ext uri="{FF2B5EF4-FFF2-40B4-BE49-F238E27FC236}">
                <a16:creationId xmlns:a16="http://schemas.microsoft.com/office/drawing/2014/main" id="{9CAC7A2F-4629-4F69-9BD3-FF4888F4642F}"/>
              </a:ext>
            </a:extLst>
          </p:cNvPr>
          <p:cNvPicPr>
            <a:picLocks noChangeAspect="1"/>
          </p:cNvPicPr>
          <p:nvPr/>
        </p:nvPicPr>
        <p:blipFill>
          <a:blip r:embed="rId3"/>
          <a:stretch>
            <a:fillRect/>
          </a:stretch>
        </p:blipFill>
        <p:spPr>
          <a:xfrm>
            <a:off x="2753222" y="2114387"/>
            <a:ext cx="1297496" cy="1297496"/>
          </a:xfrm>
          <a:prstGeom prst="rect">
            <a:avLst/>
          </a:prstGeom>
        </p:spPr>
      </p:pic>
      <p:sp>
        <p:nvSpPr>
          <p:cNvPr id="7" name="TextBox 6">
            <a:extLst>
              <a:ext uri="{FF2B5EF4-FFF2-40B4-BE49-F238E27FC236}">
                <a16:creationId xmlns:a16="http://schemas.microsoft.com/office/drawing/2014/main" id="{AB637898-F6F7-4D59-B2B3-D4AB8A906C89}"/>
              </a:ext>
            </a:extLst>
          </p:cNvPr>
          <p:cNvSpPr txBox="1"/>
          <p:nvPr/>
        </p:nvSpPr>
        <p:spPr>
          <a:xfrm>
            <a:off x="841822" y="1771591"/>
            <a:ext cx="1363579" cy="369332"/>
          </a:xfrm>
          <a:prstGeom prst="rect">
            <a:avLst/>
          </a:prstGeom>
          <a:noFill/>
        </p:spPr>
        <p:txBody>
          <a:bodyPr wrap="square" rtlCol="0">
            <a:spAutoFit/>
          </a:bodyPr>
          <a:lstStyle/>
          <a:p>
            <a:r>
              <a:rPr lang="en-US" dirty="0"/>
              <a:t>Weijia Song</a:t>
            </a:r>
          </a:p>
        </p:txBody>
      </p:sp>
      <p:pic>
        <p:nvPicPr>
          <p:cNvPr id="19" name="Picture 18">
            <a:extLst>
              <a:ext uri="{FF2B5EF4-FFF2-40B4-BE49-F238E27FC236}">
                <a16:creationId xmlns:a16="http://schemas.microsoft.com/office/drawing/2014/main" id="{0D96C6AC-EBF1-4B4C-A92C-7674CC88941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26243" y="2568382"/>
            <a:ext cx="978600" cy="1164534"/>
          </a:xfrm>
          <a:prstGeom prst="rect">
            <a:avLst/>
          </a:prstGeom>
        </p:spPr>
      </p:pic>
      <p:pic>
        <p:nvPicPr>
          <p:cNvPr id="20" name="Picture 19">
            <a:extLst>
              <a:ext uri="{FF2B5EF4-FFF2-40B4-BE49-F238E27FC236}">
                <a16:creationId xmlns:a16="http://schemas.microsoft.com/office/drawing/2014/main" id="{93C3C8AE-06EA-4805-96F1-3407072DF810}"/>
              </a:ext>
            </a:extLst>
          </p:cNvPr>
          <p:cNvPicPr>
            <a:picLocks noChangeAspect="1"/>
          </p:cNvPicPr>
          <p:nvPr/>
        </p:nvPicPr>
        <p:blipFill rotWithShape="1">
          <a:blip r:embed="rId5"/>
          <a:srcRect l="21598" t="18662" r="20741" b="29576"/>
          <a:stretch/>
        </p:blipFill>
        <p:spPr>
          <a:xfrm>
            <a:off x="6103007" y="2076644"/>
            <a:ext cx="1519035" cy="1354725"/>
          </a:xfrm>
          <a:prstGeom prst="rect">
            <a:avLst/>
          </a:prstGeom>
        </p:spPr>
      </p:pic>
      <p:pic>
        <p:nvPicPr>
          <p:cNvPr id="21" name="Picture 20">
            <a:extLst>
              <a:ext uri="{FF2B5EF4-FFF2-40B4-BE49-F238E27FC236}">
                <a16:creationId xmlns:a16="http://schemas.microsoft.com/office/drawing/2014/main" id="{AE9DBC57-0435-4E1A-9609-B7E0A4558564}"/>
              </a:ext>
            </a:extLst>
          </p:cNvPr>
          <p:cNvPicPr>
            <a:picLocks noChangeAspect="1"/>
          </p:cNvPicPr>
          <p:nvPr/>
        </p:nvPicPr>
        <p:blipFill>
          <a:blip r:embed="rId6"/>
          <a:stretch>
            <a:fillRect/>
          </a:stretch>
        </p:blipFill>
        <p:spPr>
          <a:xfrm>
            <a:off x="10044233" y="3991053"/>
            <a:ext cx="1295324" cy="1295324"/>
          </a:xfrm>
          <a:prstGeom prst="rect">
            <a:avLst/>
          </a:prstGeom>
        </p:spPr>
      </p:pic>
      <p:pic>
        <p:nvPicPr>
          <p:cNvPr id="22" name="Picture 21">
            <a:extLst>
              <a:ext uri="{FF2B5EF4-FFF2-40B4-BE49-F238E27FC236}">
                <a16:creationId xmlns:a16="http://schemas.microsoft.com/office/drawing/2014/main" id="{F19CB56E-6EF1-4618-AED2-CFF0A4B87019}"/>
              </a:ext>
            </a:extLst>
          </p:cNvPr>
          <p:cNvPicPr>
            <a:picLocks noChangeAspect="1"/>
          </p:cNvPicPr>
          <p:nvPr/>
        </p:nvPicPr>
        <p:blipFill>
          <a:blip r:embed="rId7"/>
          <a:stretch>
            <a:fillRect/>
          </a:stretch>
        </p:blipFill>
        <p:spPr>
          <a:xfrm>
            <a:off x="10272621" y="2087424"/>
            <a:ext cx="1077557" cy="1123322"/>
          </a:xfrm>
          <a:prstGeom prst="rect">
            <a:avLst/>
          </a:prstGeom>
        </p:spPr>
      </p:pic>
      <p:pic>
        <p:nvPicPr>
          <p:cNvPr id="23" name="Picture 22">
            <a:extLst>
              <a:ext uri="{FF2B5EF4-FFF2-40B4-BE49-F238E27FC236}">
                <a16:creationId xmlns:a16="http://schemas.microsoft.com/office/drawing/2014/main" id="{D23CEA87-40A3-4D63-A46D-7D7E1C682C2C}"/>
              </a:ext>
            </a:extLst>
          </p:cNvPr>
          <p:cNvPicPr>
            <a:picLocks noChangeAspect="1"/>
          </p:cNvPicPr>
          <p:nvPr/>
        </p:nvPicPr>
        <p:blipFill>
          <a:blip r:embed="rId8"/>
          <a:stretch>
            <a:fillRect/>
          </a:stretch>
        </p:blipFill>
        <p:spPr>
          <a:xfrm>
            <a:off x="1637463" y="4810247"/>
            <a:ext cx="1352400" cy="1377917"/>
          </a:xfrm>
          <a:prstGeom prst="rect">
            <a:avLst/>
          </a:prstGeom>
        </p:spPr>
      </p:pic>
      <p:pic>
        <p:nvPicPr>
          <p:cNvPr id="24" name="Picture 23">
            <a:extLst>
              <a:ext uri="{FF2B5EF4-FFF2-40B4-BE49-F238E27FC236}">
                <a16:creationId xmlns:a16="http://schemas.microsoft.com/office/drawing/2014/main" id="{BE3E70AE-DDA9-48F6-AB8E-145D45AC5184}"/>
              </a:ext>
            </a:extLst>
          </p:cNvPr>
          <p:cNvPicPr>
            <a:picLocks noChangeAspect="1"/>
          </p:cNvPicPr>
          <p:nvPr/>
        </p:nvPicPr>
        <p:blipFill rotWithShape="1">
          <a:blip r:embed="rId9"/>
          <a:srcRect t="17576" r="39542"/>
          <a:stretch/>
        </p:blipFill>
        <p:spPr>
          <a:xfrm>
            <a:off x="8027776" y="2312016"/>
            <a:ext cx="980566" cy="1350339"/>
          </a:xfrm>
          <a:prstGeom prst="rect">
            <a:avLst/>
          </a:prstGeom>
        </p:spPr>
      </p:pic>
      <p:pic>
        <p:nvPicPr>
          <p:cNvPr id="25" name="Picture 24">
            <a:extLst>
              <a:ext uri="{FF2B5EF4-FFF2-40B4-BE49-F238E27FC236}">
                <a16:creationId xmlns:a16="http://schemas.microsoft.com/office/drawing/2014/main" id="{E7DDC464-5744-41EB-BE8F-859E1D802B5D}"/>
              </a:ext>
            </a:extLst>
          </p:cNvPr>
          <p:cNvPicPr>
            <a:picLocks noChangeAspect="1"/>
          </p:cNvPicPr>
          <p:nvPr/>
        </p:nvPicPr>
        <p:blipFill rotWithShape="1">
          <a:blip r:embed="rId10"/>
          <a:srcRect t="14680" r="50129"/>
          <a:stretch/>
        </p:blipFill>
        <p:spPr>
          <a:xfrm>
            <a:off x="3176270" y="4230763"/>
            <a:ext cx="1179162" cy="1472095"/>
          </a:xfrm>
          <a:prstGeom prst="rect">
            <a:avLst/>
          </a:prstGeom>
        </p:spPr>
      </p:pic>
      <p:pic>
        <p:nvPicPr>
          <p:cNvPr id="27" name="Picture 26">
            <a:extLst>
              <a:ext uri="{FF2B5EF4-FFF2-40B4-BE49-F238E27FC236}">
                <a16:creationId xmlns:a16="http://schemas.microsoft.com/office/drawing/2014/main" id="{72C0E51B-E07E-433D-BD83-C241060DAAC9}"/>
              </a:ext>
            </a:extLst>
          </p:cNvPr>
          <p:cNvPicPr>
            <a:picLocks noChangeAspect="1"/>
          </p:cNvPicPr>
          <p:nvPr/>
        </p:nvPicPr>
        <p:blipFill rotWithShape="1">
          <a:blip r:embed="rId11" cstate="print">
            <a:extLst>
              <a:ext uri="{28A0092B-C50C-407E-A947-70E740481C1C}">
                <a14:useLocalDpi xmlns:a14="http://schemas.microsoft.com/office/drawing/2010/main" val="0"/>
              </a:ext>
            </a:extLst>
          </a:blip>
          <a:srcRect r="37318"/>
          <a:stretch/>
        </p:blipFill>
        <p:spPr>
          <a:xfrm>
            <a:off x="5788419" y="5539873"/>
            <a:ext cx="726958" cy="1159763"/>
          </a:xfrm>
          <a:prstGeom prst="rect">
            <a:avLst/>
          </a:prstGeom>
        </p:spPr>
      </p:pic>
    </p:spTree>
    <p:extLst>
      <p:ext uri="{BB962C8B-B14F-4D97-AF65-F5344CB8AC3E}">
        <p14:creationId xmlns:p14="http://schemas.microsoft.com/office/powerpoint/2010/main" val="1825622290"/>
      </p:ext>
    </p:extLst>
  </p:cSld>
  <p:clrMapOvr>
    <a:masterClrMapping/>
  </p:clrMapOvr>
  <p:transition advTm="600000"/>
</p:sld>
</file>

<file path=ppt/tags/tag1.xml><?xml version="1.0" encoding="utf-8"?>
<p:tagLst xmlns:a="http://schemas.openxmlformats.org/drawingml/2006/main" xmlns:r="http://schemas.openxmlformats.org/officeDocument/2006/relationships" xmlns:p="http://schemas.openxmlformats.org/presentationml/2006/main">
  <p:tag name="TIMING" val="|21.8|2.9|1.3|1.2|57.5"/>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3549</TotalTime>
  <Words>4307</Words>
  <Application>Microsoft Office PowerPoint</Application>
  <PresentationFormat>Widescreen</PresentationFormat>
  <Paragraphs>605</Paragraphs>
  <Slides>54</Slides>
  <Notes>3</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54</vt:i4>
      </vt:variant>
    </vt:vector>
  </HeadingPairs>
  <TitlesOfParts>
    <vt:vector size="61" baseType="lpstr">
      <vt:lpstr>Arial</vt:lpstr>
      <vt:lpstr>Calibri</vt:lpstr>
      <vt:lpstr>Tw Cen MT</vt:lpstr>
      <vt:lpstr>Tw Cen MT Condensed</vt:lpstr>
      <vt:lpstr>Wingdings</vt:lpstr>
      <vt:lpstr>Wingdings 3</vt:lpstr>
      <vt:lpstr>Integral</vt:lpstr>
      <vt:lpstr>Dealing with Real-Time Data in the IoT Cloud</vt:lpstr>
      <vt:lpstr>The world is generating a new wave of IoT/ML pipelines… there are many use cases</vt:lpstr>
      <vt:lpstr>Many of these uses involve real-time data streams</vt:lpstr>
      <vt:lpstr>Distributed AI</vt:lpstr>
      <vt:lpstr>Each  represents a distinct AI element</vt:lpstr>
      <vt:lpstr>We heard about Cascade in prior lectures.  This is what it is for!</vt:lpstr>
      <vt:lpstr>The Cascade Model</vt:lpstr>
      <vt:lpstr>Cascade is a service</vt:lpstr>
      <vt:lpstr>Cascade is an service</vt:lpstr>
      <vt:lpstr>Extension concept</vt:lpstr>
      <vt:lpstr>Key concept: Extensibility</vt:lpstr>
      <vt:lpstr>How does a person extend Cascade?</vt:lpstr>
      <vt:lpstr>The Cascade Storage Model</vt:lpstr>
      <vt:lpstr>File System “extension”</vt:lpstr>
      <vt:lpstr>Updates: Create a new file or Appending to an existing file</vt:lpstr>
      <vt:lpstr>Versioned/Temporal queries</vt:lpstr>
      <vt:lpstr>Versioned objects</vt:lpstr>
      <vt:lpstr>Storing deltas</vt:lpstr>
      <vt:lpstr>The Cascade compute Model</vt:lpstr>
      <vt:lpstr>The central puzzle</vt:lpstr>
      <vt:lpstr>First question: What’s in a ?</vt:lpstr>
      <vt:lpstr>Next: What is a key-value store?</vt:lpstr>
      <vt:lpstr>How does “watch” work?</vt:lpstr>
      <vt:lpstr>So… a  is just a program designed for parallel execution Inside a key-value store</vt:lpstr>
      <vt:lpstr>Creating and Installing a  new  on some Cascade Nodes</vt:lpstr>
      <vt:lpstr>D-AI pipelinEs will be common</vt:lpstr>
      <vt:lpstr>Anything, anywhere, any time</vt:lpstr>
      <vt:lpstr>What does a real application look like today?</vt:lpstr>
      <vt:lpstr>A very simple example</vt:lpstr>
      <vt:lpstr>Value of Consistency</vt:lpstr>
      <vt:lpstr>Cascade s execute in consistent cuts</vt:lpstr>
      <vt:lpstr>Visualization of Cascade consistency</vt:lpstr>
      <vt:lpstr>Central conceptual insight</vt:lpstr>
      <vt:lpstr>Visualizing the consistency Model</vt:lpstr>
      <vt:lpstr>Visualizing the consistency Model</vt:lpstr>
      <vt:lpstr>But the job is still hard!</vt:lpstr>
      <vt:lpstr>Cool object oriented idea</vt:lpstr>
      <vt:lpstr>Cool object oriented idea</vt:lpstr>
      <vt:lpstr>“Machine learning” a spin</vt:lpstr>
      <vt:lpstr>Realistic “use cases?” for skating</vt:lpstr>
      <vt:lpstr>This is why we need a graph of AI’s – a D-AI</vt:lpstr>
      <vt:lpstr>How to create a new </vt:lpstr>
      <vt:lpstr>Triggered actions: The code itself</vt:lpstr>
      <vt:lpstr>Triggered actions: API is simple</vt:lpstr>
      <vt:lpstr>Triggered actions: The code itself</vt:lpstr>
      <vt:lpstr>Pattern matching</vt:lpstr>
      <vt:lpstr>Performance challenge</vt:lpstr>
      <vt:lpstr>Inside A Smart Service</vt:lpstr>
      <vt:lpstr>Status and opportunities</vt:lpstr>
      <vt:lpstr>What are we doing right now?</vt:lpstr>
      <vt:lpstr>Dairy Image Pipeline: Front End </vt:lpstr>
      <vt:lpstr>PowerPoint Presentation</vt:lpstr>
      <vt:lpstr>PowerPoint Presentation</vt:lpstr>
      <vt:lpstr>The Cascade and Derecho team</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 Real-Time Cloud for the Internet of Things</dc:title>
  <dc:creator>Ken Birman</dc:creator>
  <cp:lastModifiedBy>Ken Birman</cp:lastModifiedBy>
  <cp:revision>282</cp:revision>
  <dcterms:created xsi:type="dcterms:W3CDTF">2016-05-08T13:41:55Z</dcterms:created>
  <dcterms:modified xsi:type="dcterms:W3CDTF">2021-03-15T19:23:57Z</dcterms:modified>
</cp:coreProperties>
</file>