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43"/>
  </p:notesMasterIdLst>
  <p:sldIdLst>
    <p:sldId id="256" r:id="rId2"/>
    <p:sldId id="382" r:id="rId3"/>
    <p:sldId id="416" r:id="rId4"/>
    <p:sldId id="257" r:id="rId5"/>
    <p:sldId id="316" r:id="rId6"/>
    <p:sldId id="346" r:id="rId7"/>
    <p:sldId id="418" r:id="rId8"/>
    <p:sldId id="385" r:id="rId9"/>
    <p:sldId id="384" r:id="rId10"/>
    <p:sldId id="341" r:id="rId11"/>
    <p:sldId id="387" r:id="rId12"/>
    <p:sldId id="388" r:id="rId13"/>
    <p:sldId id="405" r:id="rId14"/>
    <p:sldId id="406" r:id="rId15"/>
    <p:sldId id="389" r:id="rId16"/>
    <p:sldId id="391" r:id="rId17"/>
    <p:sldId id="392" r:id="rId18"/>
    <p:sldId id="393" r:id="rId19"/>
    <p:sldId id="390" r:id="rId20"/>
    <p:sldId id="417" r:id="rId21"/>
    <p:sldId id="394" r:id="rId22"/>
    <p:sldId id="272" r:id="rId23"/>
    <p:sldId id="381" r:id="rId24"/>
    <p:sldId id="395" r:id="rId25"/>
    <p:sldId id="396" r:id="rId26"/>
    <p:sldId id="400" r:id="rId27"/>
    <p:sldId id="397" r:id="rId28"/>
    <p:sldId id="398" r:id="rId29"/>
    <p:sldId id="407" r:id="rId30"/>
    <p:sldId id="409" r:id="rId31"/>
    <p:sldId id="399" r:id="rId32"/>
    <p:sldId id="410" r:id="rId33"/>
    <p:sldId id="401" r:id="rId34"/>
    <p:sldId id="402" r:id="rId35"/>
    <p:sldId id="403" r:id="rId36"/>
    <p:sldId id="369" r:id="rId37"/>
    <p:sldId id="415" r:id="rId38"/>
    <p:sldId id="404" r:id="rId39"/>
    <p:sldId id="408" r:id="rId40"/>
    <p:sldId id="371" r:id="rId41"/>
    <p:sldId id="370" r:id="rId42"/>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E51C459E-8AFD-4C88-A45E-D59C9A3879A0}">
          <p14:sldIdLst>
            <p14:sldId id="256"/>
            <p14:sldId id="382"/>
            <p14:sldId id="416"/>
            <p14:sldId id="257"/>
            <p14:sldId id="316"/>
            <p14:sldId id="346"/>
            <p14:sldId id="418"/>
            <p14:sldId id="385"/>
            <p14:sldId id="384"/>
            <p14:sldId id="341"/>
            <p14:sldId id="387"/>
            <p14:sldId id="388"/>
            <p14:sldId id="405"/>
            <p14:sldId id="406"/>
            <p14:sldId id="389"/>
            <p14:sldId id="391"/>
            <p14:sldId id="392"/>
            <p14:sldId id="393"/>
            <p14:sldId id="390"/>
            <p14:sldId id="417"/>
            <p14:sldId id="394"/>
            <p14:sldId id="272"/>
            <p14:sldId id="381"/>
            <p14:sldId id="395"/>
            <p14:sldId id="396"/>
            <p14:sldId id="400"/>
            <p14:sldId id="397"/>
            <p14:sldId id="398"/>
            <p14:sldId id="407"/>
            <p14:sldId id="409"/>
            <p14:sldId id="399"/>
            <p14:sldId id="410"/>
            <p14:sldId id="401"/>
            <p14:sldId id="402"/>
            <p14:sldId id="403"/>
            <p14:sldId id="369"/>
            <p14:sldId id="415"/>
            <p14:sldId id="404"/>
            <p14:sldId id="408"/>
            <p14:sldId id="371"/>
            <p14:sldId id="370"/>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FF9B"/>
    <a:srgbClr val="92D050"/>
    <a:srgbClr val="FFFFFF"/>
    <a:srgbClr val="99CCFF"/>
    <a:srgbClr val="FF006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5" d="100"/>
          <a:sy n="105" d="100"/>
        </p:scale>
        <p:origin x="138" y="276"/>
      </p:cViewPr>
      <p:guideLst/>
    </p:cSldViewPr>
  </p:slideViewPr>
  <p:notesTextViewPr>
    <p:cViewPr>
      <p:scale>
        <a:sx n="1" d="1"/>
        <a:sy n="1" d="1"/>
      </p:scale>
      <p:origin x="0" y="0"/>
    </p:cViewPr>
  </p:notesTextViewPr>
  <p:notesViewPr>
    <p:cSldViewPr snapToGrid="0">
      <p:cViewPr varScale="1">
        <p:scale>
          <a:sx n="88" d="100"/>
          <a:sy n="88" d="100"/>
        </p:scale>
        <p:origin x="3822" y="72"/>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2/13/2020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a:t>
            </a:fld>
            <a:endParaRPr lang="en-US"/>
          </a:p>
        </p:txBody>
      </p:sp>
    </p:spTree>
    <p:extLst>
      <p:ext uri="{BB962C8B-B14F-4D97-AF65-F5344CB8AC3E}">
        <p14:creationId xmlns:p14="http://schemas.microsoft.com/office/powerpoint/2010/main" val="423409419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Today we’ll look at building a new </a:t>
            </a:r>
            <a:r>
              <a:rPr lang="en-US" dirty="0">
                <a:sym typeface="Symbol" panose="05050102010706020507" pitchFamily="18" charset="2"/>
              </a:rPr>
              <a:t>-service using Derecho as a tool to simplify some of the really hard steps.</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2</a:t>
            </a:fld>
            <a:endParaRPr lang="en-US"/>
          </a:p>
        </p:txBody>
      </p:sp>
    </p:spTree>
    <p:extLst>
      <p:ext uri="{BB962C8B-B14F-4D97-AF65-F5344CB8AC3E}">
        <p14:creationId xmlns:p14="http://schemas.microsoft.com/office/powerpoint/2010/main" val="117244445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 process == a program running on some computer.  Named by the computer’s IP address and the process id on that machine.  Maybe a bit more like which TCP port it is listening on, maybe not.</a:t>
            </a:r>
          </a:p>
          <a:p>
            <a:endParaRPr lang="en-US" dirty="0"/>
          </a:p>
          <a:p>
            <a:r>
              <a:rPr lang="en-US" dirty="0"/>
              <a:t>Membership == a list of which processes are in the system, and perhaps, what role they will play (in many </a:t>
            </a:r>
            <a:r>
              <a:rPr lang="en-US" dirty="0">
                <a:sym typeface="Symbol" panose="05050102010706020507" pitchFamily="18" charset="2"/>
              </a:rPr>
              <a:t>-services, the set of members are split into subsystems)</a:t>
            </a:r>
            <a:r>
              <a:rPr lang="en-US" dirty="0"/>
              <a:t>.</a:t>
            </a:r>
          </a:p>
          <a:p>
            <a:endParaRPr lang="en-US" dirty="0"/>
          </a:p>
          <a:p>
            <a:r>
              <a:rPr lang="en-US" dirty="0"/>
              <a:t>Role: complex systems often have subsystems, like running the DHT or doing load balancing or keeping the TAO database.  Those are roles.  The full membership might include ALL the processes and machines.  The roles are for individual members: this process is a DHT member.  That process has a TAO graph in a database.</a:t>
            </a:r>
          </a:p>
          <a:p>
            <a:endParaRPr lang="en-US" dirty="0"/>
          </a:p>
          <a:p>
            <a:r>
              <a:rPr lang="en-US" dirty="0"/>
              <a:t>The developer would need to design and control all of this.  None of it is free or automated or magic.  It can take </a:t>
            </a:r>
            <a:r>
              <a:rPr lang="en-US" i="1" dirty="0"/>
              <a:t>years</a:t>
            </a:r>
            <a:r>
              <a:rPr lang="en-US" dirty="0"/>
              <a:t> to design these systems.  Membership management is just a way to provide help – a tool for that developer.</a:t>
            </a:r>
          </a:p>
          <a:p>
            <a:br>
              <a:rPr lang="en-US" dirty="0"/>
            </a:br>
            <a:r>
              <a:rPr lang="en-US" dirty="0"/>
              <a:t>The tools have complex APIs.  We’re talking here about what the thing does, not the API.</a:t>
            </a:r>
          </a:p>
        </p:txBody>
      </p:sp>
      <p:sp>
        <p:nvSpPr>
          <p:cNvPr id="4" name="Slide Number Placeholder 3"/>
          <p:cNvSpPr>
            <a:spLocks noGrp="1"/>
          </p:cNvSpPr>
          <p:nvPr>
            <p:ph type="sldNum" sz="quarter" idx="10"/>
          </p:nvPr>
        </p:nvSpPr>
        <p:spPr/>
        <p:txBody>
          <a:bodyPr/>
          <a:lstStyle/>
          <a:p>
            <a:fld id="{DACDC88A-CD66-4609-884B-39722DAC333B}" type="slidenum">
              <a:rPr lang="en-US" smtClean="0"/>
              <a:t>4</a:t>
            </a:fld>
            <a:endParaRPr lang="en-US"/>
          </a:p>
        </p:txBody>
      </p:sp>
    </p:spTree>
    <p:extLst>
      <p:ext uri="{BB962C8B-B14F-4D97-AF65-F5344CB8AC3E}">
        <p14:creationId xmlns:p14="http://schemas.microsoft.com/office/powerpoint/2010/main" val="139341063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err="1"/>
              <a:t>Paxos</a:t>
            </a:r>
            <a:r>
              <a:rPr lang="en-US" dirty="0"/>
              <a:t> is a solution to the state machine replication problem.</a:t>
            </a:r>
          </a:p>
          <a:p>
            <a:endParaRPr lang="en-US" dirty="0"/>
          </a:p>
          <a:p>
            <a:r>
              <a:rPr lang="en-US" dirty="0"/>
              <a:t>We have a math statement (the state machine replication model and problem).</a:t>
            </a:r>
          </a:p>
          <a:p>
            <a:br>
              <a:rPr lang="en-US" dirty="0"/>
            </a:br>
            <a:r>
              <a:rPr lang="en-US" dirty="0"/>
              <a:t>And we have a distributed algorithm: the </a:t>
            </a:r>
            <a:r>
              <a:rPr lang="en-US" dirty="0" err="1"/>
              <a:t>Paxos</a:t>
            </a:r>
            <a:r>
              <a:rPr lang="en-US" dirty="0"/>
              <a:t> protocol.</a:t>
            </a:r>
          </a:p>
          <a:p>
            <a:endParaRPr lang="en-US" dirty="0"/>
          </a:p>
          <a:p>
            <a:r>
              <a:rPr lang="en-US" dirty="0"/>
              <a:t>And it can be configured in various ways.</a:t>
            </a:r>
          </a:p>
        </p:txBody>
      </p:sp>
      <p:sp>
        <p:nvSpPr>
          <p:cNvPr id="4" name="Slide Number Placeholder 3"/>
          <p:cNvSpPr>
            <a:spLocks noGrp="1"/>
          </p:cNvSpPr>
          <p:nvPr>
            <p:ph type="sldNum" sz="quarter" idx="10"/>
          </p:nvPr>
        </p:nvSpPr>
        <p:spPr/>
        <p:txBody>
          <a:bodyPr/>
          <a:lstStyle/>
          <a:p>
            <a:fld id="{DACDC88A-CD66-4609-884B-39722DAC333B}" type="slidenum">
              <a:rPr lang="en-US" smtClean="0"/>
              <a:t>5</a:t>
            </a:fld>
            <a:endParaRPr lang="en-US"/>
          </a:p>
        </p:txBody>
      </p:sp>
    </p:spTree>
    <p:extLst>
      <p:ext uri="{BB962C8B-B14F-4D97-AF65-F5344CB8AC3E}">
        <p14:creationId xmlns:p14="http://schemas.microsoft.com/office/powerpoint/2010/main" val="349668911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Even before we solve those problems, it can be helpful to see an example of K processes cooperating.</a:t>
            </a:r>
          </a:p>
          <a:p>
            <a:endParaRPr lang="en-US" dirty="0"/>
          </a:p>
          <a:p>
            <a:r>
              <a:rPr lang="en-US" dirty="0"/>
              <a:t>Here, K=3.  A, B and C are the three processes (in reality, A would be a machine where A is running, and a process id, and a port number).</a:t>
            </a:r>
          </a:p>
          <a:p>
            <a:endParaRPr lang="en-US" dirty="0"/>
          </a:p>
          <a:p>
            <a:r>
              <a:rPr lang="en-US" dirty="0"/>
              <a:t>In this image, A discovered B and C and connected to B.   B connected to both A and C.  We would use TCP for the connections.  TCP connections can carry messages: like email, but sent from computer to computer in binary format.</a:t>
            </a:r>
          </a:p>
          <a:p>
            <a:endParaRPr lang="en-US" dirty="0"/>
          </a:p>
          <a:p>
            <a:r>
              <a:rPr lang="en-US" dirty="0"/>
              <a:t>Now we can tell people to send updates to A, and they can be relayed to B, then C.  Later “ok” messages relay from C to A.  This is called “chain replication”.</a:t>
            </a:r>
          </a:p>
          <a:p>
            <a:endParaRPr lang="en-US" dirty="0"/>
          </a:p>
          <a:p>
            <a:r>
              <a:rPr lang="en-US" dirty="0"/>
              <a:t>But you can probably see right away that this would be hard to implement even if the chain idea is easy to understand.  </a:t>
            </a:r>
          </a:p>
          <a:p>
            <a:endParaRPr lang="en-US" dirty="0"/>
          </a:p>
          <a:p>
            <a:r>
              <a:rPr lang="en-US" dirty="0"/>
              <a:t>Another concern is that the updates travel node by node down the chain, and the queries are all done at the tail.  This is slow and means that we have 2 or 3 replicas yet are limited to the compute power of just 1.</a:t>
            </a:r>
          </a:p>
        </p:txBody>
      </p:sp>
      <p:sp>
        <p:nvSpPr>
          <p:cNvPr id="4" name="Slide Number Placeholder 3"/>
          <p:cNvSpPr>
            <a:spLocks noGrp="1"/>
          </p:cNvSpPr>
          <p:nvPr>
            <p:ph type="sldNum" sz="quarter" idx="10"/>
          </p:nvPr>
        </p:nvSpPr>
        <p:spPr/>
        <p:txBody>
          <a:bodyPr/>
          <a:lstStyle/>
          <a:p>
            <a:fld id="{DACDC88A-CD66-4609-884B-39722DAC333B}" type="slidenum">
              <a:rPr lang="en-US" smtClean="0"/>
              <a:t>6</a:t>
            </a:fld>
            <a:endParaRPr lang="en-US"/>
          </a:p>
        </p:txBody>
      </p:sp>
    </p:spTree>
    <p:extLst>
      <p:ext uri="{BB962C8B-B14F-4D97-AF65-F5344CB8AC3E}">
        <p14:creationId xmlns:p14="http://schemas.microsoft.com/office/powerpoint/2010/main" val="3834247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first dimension to understand is concerned with membership.</a:t>
            </a:r>
          </a:p>
          <a:p>
            <a:endParaRPr lang="en-US" dirty="0"/>
          </a:p>
          <a:p>
            <a:r>
              <a:rPr lang="en-US" dirty="0"/>
              <a:t>Suppose you build some program P, compile it, and now you run it on N machines, one copy each.  So there are N “instances” of P running.  You can give each one a name, for example by taking the name of the computer it is on (an IP address), and then the process ID in Linux (or Windows), and maybe also a TCP port number, if this number isn’t “bolted down”.</a:t>
            </a:r>
          </a:p>
          <a:p>
            <a:endParaRPr lang="en-US" dirty="0"/>
          </a:p>
          <a:p>
            <a:r>
              <a:rPr lang="en-US" dirty="0"/>
              <a:t>So you have your N processes up and running.  But they won’t have a way to get into contact with one-another, at least not automatically.</a:t>
            </a:r>
          </a:p>
          <a:p>
            <a:endParaRPr lang="en-US" dirty="0"/>
          </a:p>
          <a:p>
            <a:r>
              <a:rPr lang="en-US" dirty="0"/>
              <a:t>Moreover, perhaps your real goal is for them to behave in a coordinated way – you probably want the set of instances to function as a new </a:t>
            </a:r>
            <a:r>
              <a:rPr lang="en-US" dirty="0">
                <a:sym typeface="Symbol" panose="05050102010706020507" pitchFamily="18" charset="2"/>
              </a:rPr>
              <a:t>-service.  But how would they even find out about each other?  And what if one of them crashes?  How would a program that rejoins “catch up”? </a:t>
            </a:r>
          </a:p>
          <a:p>
            <a:endParaRPr lang="en-US" dirty="0">
              <a:sym typeface="Symbol" panose="05050102010706020507" pitchFamily="18" charset="2"/>
            </a:endParaRPr>
          </a:p>
          <a:p>
            <a:r>
              <a:rPr lang="en-US" dirty="0">
                <a:sym typeface="Symbol" panose="05050102010706020507" pitchFamily="18" charset="2"/>
              </a:rPr>
              <a:t>So this simple concept starts to get really messy right away.</a:t>
            </a:r>
          </a:p>
          <a:p>
            <a:endParaRPr lang="en-US" dirty="0">
              <a:sym typeface="Symbol" panose="05050102010706020507" pitchFamily="18" charset="2"/>
            </a:endParaRPr>
          </a:p>
          <a:p>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8</a:t>
            </a:fld>
            <a:endParaRPr lang="en-US"/>
          </a:p>
        </p:txBody>
      </p:sp>
    </p:spTree>
    <p:extLst>
      <p:ext uri="{BB962C8B-B14F-4D97-AF65-F5344CB8AC3E}">
        <p14:creationId xmlns:p14="http://schemas.microsoft.com/office/powerpoint/2010/main" val="78004309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9</a:t>
            </a:fld>
            <a:endParaRPr lang="en-US"/>
          </a:p>
        </p:txBody>
      </p:sp>
    </p:spTree>
    <p:extLst>
      <p:ext uri="{BB962C8B-B14F-4D97-AF65-F5344CB8AC3E}">
        <p14:creationId xmlns:p14="http://schemas.microsoft.com/office/powerpoint/2010/main" val="5061884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Today’s lecture is drawn from a 40 page paper you can read about Derecho.  The link is http://www.cs.cornell.edu/ken/derecho-tocs.pdf</a:t>
            </a:r>
          </a:p>
          <a:p>
            <a:endParaRPr lang="en-US" dirty="0"/>
          </a:p>
          <a:p>
            <a:r>
              <a:rPr lang="en-US" dirty="0"/>
              <a:t>We won’t discuss the details in cs5412 and you are not responsible for them.  But you might want to use Derecho, and if so, you might find it useful to have the big picture.</a:t>
            </a:r>
          </a:p>
        </p:txBody>
      </p:sp>
      <p:sp>
        <p:nvSpPr>
          <p:cNvPr id="4" name="Slide Number Placeholder 3"/>
          <p:cNvSpPr>
            <a:spLocks noGrp="1"/>
          </p:cNvSpPr>
          <p:nvPr>
            <p:ph type="sldNum" sz="quarter" idx="10"/>
          </p:nvPr>
        </p:nvSpPr>
        <p:spPr/>
        <p:txBody>
          <a:bodyPr/>
          <a:lstStyle/>
          <a:p>
            <a:fld id="{DACDC88A-CD66-4609-884B-39722DAC333B}" type="slidenum">
              <a:rPr lang="en-US" smtClean="0"/>
              <a:t>10</a:t>
            </a:fld>
            <a:endParaRPr lang="en-US"/>
          </a:p>
        </p:txBody>
      </p:sp>
    </p:spTree>
    <p:extLst>
      <p:ext uri="{BB962C8B-B14F-4D97-AF65-F5344CB8AC3E}">
        <p14:creationId xmlns:p14="http://schemas.microsoft.com/office/powerpoint/2010/main" val="20417442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Derecho currently covers most but not all aspects of launching and registering a new </a:t>
            </a:r>
            <a:r>
              <a:rPr lang="en-US" dirty="0">
                <a:sym typeface="Symbol" panose="05050102010706020507" pitchFamily="18" charset="2"/>
              </a:rPr>
              <a:t>-service on Azure or AWS.  The missing elements relate to the way that you actually tell Azure or AWS to install the thing: right now this must be done by hand-editing a JSON file.  Someone needs to write code to auto-generate the JSON file.  Not hard, very valuable, but we need someone to just do it.  </a:t>
            </a:r>
          </a:p>
          <a:p>
            <a:br>
              <a:rPr lang="en-US" dirty="0">
                <a:sym typeface="Symbol" panose="05050102010706020507" pitchFamily="18" charset="2"/>
              </a:rPr>
            </a:br>
            <a:r>
              <a:rPr lang="en-US" dirty="0">
                <a:sym typeface="Symbol" panose="05050102010706020507" pitchFamily="18" charset="2"/>
              </a:rPr>
              <a:t>You also have to build a Derecho “configuration” file.  Same comment: this is done by hand right now, and perhaps could be auto-generated someday in the future.  But the file is easy to edit and understand.</a:t>
            </a:r>
          </a:p>
          <a:p>
            <a:endParaRPr lang="en-US" dirty="0">
              <a:sym typeface="Symbol" panose="05050102010706020507" pitchFamily="18" charset="2"/>
            </a:endParaRPr>
          </a:p>
          <a:p>
            <a:r>
              <a:rPr lang="en-US" dirty="0">
                <a:sym typeface="Symbol" panose="05050102010706020507" pitchFamily="18" charset="2"/>
              </a:rPr>
              <a:t>Then there is a question of running the Azure or AWS command that causes this JSON file to get read by the cloud manager layer.  Reading it will trigger creation of the -service (Azure will automatically launch the N program instances, and the rest is automated by Derecho).</a:t>
            </a:r>
          </a:p>
          <a:p>
            <a:endParaRPr lang="en-US" dirty="0">
              <a:sym typeface="Symbol" panose="05050102010706020507" pitchFamily="18" charset="2"/>
            </a:endParaRPr>
          </a:p>
          <a:p>
            <a:r>
              <a:rPr lang="en-US" dirty="0">
                <a:sym typeface="Symbol" panose="05050102010706020507" pitchFamily="18" charset="2"/>
              </a:rPr>
              <a:t>And once all of this is done, you would create ANOTHER such file, in JSON, to tell the Azure </a:t>
            </a:r>
            <a:r>
              <a:rPr lang="en-US" dirty="0" err="1">
                <a:sym typeface="Symbol" panose="05050102010706020507" pitchFamily="18" charset="2"/>
              </a:rPr>
              <a:t>IoT</a:t>
            </a:r>
            <a:r>
              <a:rPr lang="en-US" dirty="0">
                <a:sym typeface="Symbol" panose="05050102010706020507" pitchFamily="18" charset="2"/>
              </a:rPr>
              <a:t> Hub (or its AWS cousin) to run your event-triggered functions and to “bind” them to the new -service.  By doing so, the event-triggered function gets permission to issue requests to the -service using RESTful RPC.  Whew!</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11</a:t>
            </a:fld>
            <a:endParaRPr lang="en-US"/>
          </a:p>
        </p:txBody>
      </p:sp>
    </p:spTree>
    <p:extLst>
      <p:ext uri="{BB962C8B-B14F-4D97-AF65-F5344CB8AC3E}">
        <p14:creationId xmlns:p14="http://schemas.microsoft.com/office/powerpoint/2010/main" val="77168808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key thing to think about is the idea that we have N copies of the identical program (or maybe </a:t>
            </a:r>
            <a:r>
              <a:rPr lang="en-US" dirty="0" err="1"/>
              <a:t>docker</a:t>
            </a:r>
            <a:r>
              <a:rPr lang="en-US" dirty="0"/>
              <a:t> container), so they all are identical when we start them up.  Yet somehow we want them to self-organize.</a:t>
            </a:r>
            <a:br>
              <a:rPr lang="en-US" dirty="0"/>
            </a:br>
            <a:br>
              <a:rPr lang="en-US" dirty="0"/>
            </a:br>
            <a:r>
              <a:rPr lang="en-US" dirty="0"/>
              <a:t>Derecho does that for you.  Of course you do need to link to the Derecho library, and you do need to tell it to “restart” when your program instances (“processes”) start up</a:t>
            </a:r>
          </a:p>
        </p:txBody>
      </p:sp>
      <p:sp>
        <p:nvSpPr>
          <p:cNvPr id="4" name="Slide Number Placeholder 3"/>
          <p:cNvSpPr>
            <a:spLocks noGrp="1"/>
          </p:cNvSpPr>
          <p:nvPr>
            <p:ph type="sldNum" sz="quarter" idx="10"/>
          </p:nvPr>
        </p:nvSpPr>
        <p:spPr/>
        <p:txBody>
          <a:bodyPr/>
          <a:lstStyle/>
          <a:p>
            <a:fld id="{DACDC88A-CD66-4609-884B-39722DAC333B}" type="slidenum">
              <a:rPr lang="en-US" smtClean="0"/>
              <a:t>12</a:t>
            </a:fld>
            <a:endParaRPr lang="en-US"/>
          </a:p>
        </p:txBody>
      </p:sp>
    </p:spTree>
    <p:extLst>
      <p:ext uri="{BB962C8B-B14F-4D97-AF65-F5344CB8AC3E}">
        <p14:creationId xmlns:p14="http://schemas.microsoft.com/office/powerpoint/2010/main" val="33835761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issue of a system forming a logical partition is quite real – this has actually been seen in real systems!</a:t>
            </a:r>
          </a:p>
          <a:p>
            <a:endParaRPr lang="en-US" dirty="0"/>
          </a:p>
          <a:p>
            <a:r>
              <a:rPr lang="en-US" dirty="0"/>
              <a:t>It can be very dangerous.  The two halves might take inconsistent actions, like allowing two different planes to land simultaneously on the same runway.</a:t>
            </a:r>
          </a:p>
        </p:txBody>
      </p:sp>
      <p:sp>
        <p:nvSpPr>
          <p:cNvPr id="4" name="Slide Number Placeholder 3"/>
          <p:cNvSpPr>
            <a:spLocks noGrp="1"/>
          </p:cNvSpPr>
          <p:nvPr>
            <p:ph type="sldNum" sz="quarter" idx="5"/>
          </p:nvPr>
        </p:nvSpPr>
        <p:spPr/>
        <p:txBody>
          <a:bodyPr/>
          <a:lstStyle/>
          <a:p>
            <a:fld id="{DACDC88A-CD66-4609-884B-39722DAC333B}" type="slidenum">
              <a:rPr lang="en-US" smtClean="0"/>
              <a:t>13</a:t>
            </a:fld>
            <a:endParaRPr lang="en-US"/>
          </a:p>
        </p:txBody>
      </p:sp>
    </p:spTree>
    <p:extLst>
      <p:ext uri="{BB962C8B-B14F-4D97-AF65-F5344CB8AC3E}">
        <p14:creationId xmlns:p14="http://schemas.microsoft.com/office/powerpoint/2010/main" val="94937370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With a majority-progress rule, our system would actually shut down (get stuck) if we had, say, 4 members, and a link broke and left us with two subsets of 2 members each.  Neither would have a majority.</a:t>
            </a:r>
          </a:p>
          <a:p>
            <a:endParaRPr lang="en-US" dirty="0"/>
          </a:p>
          <a:p>
            <a:r>
              <a:rPr lang="en-US" dirty="0"/>
              <a:t>But it does ensure that we won’t have a split brain scenario.</a:t>
            </a:r>
          </a:p>
          <a:p>
            <a:endParaRPr lang="en-US" dirty="0"/>
          </a:p>
          <a:p>
            <a:r>
              <a:rPr lang="en-US" dirty="0"/>
              <a:t>The membership service needs to have this rule </a:t>
            </a:r>
            <a:r>
              <a:rPr lang="en-US"/>
              <a:t>built in.</a:t>
            </a:r>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14</a:t>
            </a:fld>
            <a:endParaRPr lang="en-US"/>
          </a:p>
        </p:txBody>
      </p:sp>
    </p:spTree>
    <p:extLst>
      <p:ext uri="{BB962C8B-B14F-4D97-AF65-F5344CB8AC3E}">
        <p14:creationId xmlns:p14="http://schemas.microsoft.com/office/powerpoint/2010/main" val="80638314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particular example is one we use a lot, but there is nothing unique about it or special.  It just shows 16 processes (small circles, white inside with red borders) that are organized as a single </a:t>
            </a:r>
            <a:r>
              <a:rPr lang="en-US" dirty="0">
                <a:sym typeface="Symbol" panose="05050102010706020507" pitchFamily="18" charset="2"/>
              </a:rPr>
              <a:t>-service, but one with a substructure: a </a:t>
            </a:r>
            <a:r>
              <a:rPr lang="en-US" dirty="0" err="1">
                <a:sym typeface="Symbol" panose="05050102010706020507" pitchFamily="18" charset="2"/>
              </a:rPr>
              <a:t>sharded</a:t>
            </a:r>
            <a:r>
              <a:rPr lang="en-US" dirty="0">
                <a:sym typeface="Symbol" panose="05050102010706020507" pitchFamily="18" charset="2"/>
              </a:rPr>
              <a:t> cache layer with 3 nodes per shard and some state (shown as a pile of document pages), a load-balancing component that somehow sprays incoming work over the cache, and then a back-end storage layer.  This example is </a:t>
            </a:r>
            <a:r>
              <a:rPr lang="en-US" dirty="0" err="1">
                <a:sym typeface="Symbol" panose="05050102010706020507" pitchFamily="18" charset="2"/>
              </a:rPr>
              <a:t>sharded</a:t>
            </a:r>
            <a:r>
              <a:rPr lang="en-US" dirty="0">
                <a:sym typeface="Symbol" panose="05050102010706020507" pitchFamily="18" charset="2"/>
              </a:rPr>
              <a:t> into two shards of size 2.</a:t>
            </a:r>
          </a:p>
          <a:p>
            <a:endParaRPr lang="en-US" dirty="0">
              <a:sym typeface="Symbol" panose="05050102010706020507" pitchFamily="18" charset="2"/>
            </a:endParaRPr>
          </a:p>
          <a:p>
            <a:r>
              <a:rPr lang="en-US" dirty="0">
                <a:sym typeface="Symbol" panose="05050102010706020507" pitchFamily="18" charset="2"/>
              </a:rPr>
              <a:t>Then there are ovals that tell us where the subgroups live and also represent multicast patterns.  Anyone in an oval can send a message to everyone in the oval.</a:t>
            </a:r>
            <a:endParaRPr lang="en-US" dirty="0"/>
          </a:p>
        </p:txBody>
      </p:sp>
      <p:sp>
        <p:nvSpPr>
          <p:cNvPr id="4" name="Slide Number Placeholder 3"/>
          <p:cNvSpPr>
            <a:spLocks noGrp="1"/>
          </p:cNvSpPr>
          <p:nvPr>
            <p:ph type="sldNum" sz="quarter" idx="10"/>
          </p:nvPr>
        </p:nvSpPr>
        <p:spPr/>
        <p:txBody>
          <a:bodyPr/>
          <a:lstStyle/>
          <a:p>
            <a:fld id="{D8952055-0679-4F11-9844-B02E09680E7A}" type="slidenum">
              <a:rPr lang="en-US" smtClean="0"/>
              <a:pPr/>
              <a:t>15</a:t>
            </a:fld>
            <a:endParaRPr lang="en-US"/>
          </a:p>
        </p:txBody>
      </p:sp>
    </p:spTree>
    <p:extLst>
      <p:ext uri="{BB962C8B-B14F-4D97-AF65-F5344CB8AC3E}">
        <p14:creationId xmlns:p14="http://schemas.microsoft.com/office/powerpoint/2010/main" val="258535051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These builds are to help you visualize the sequence even before we see the protocol.</a:t>
            </a:r>
          </a:p>
          <a:p>
            <a:endParaRPr lang="en-US" dirty="0"/>
          </a:p>
          <a:p>
            <a:r>
              <a:rPr lang="en-US" dirty="0"/>
              <a:t>Here we are starting up process S, in a state where P, Q and R were already running.</a:t>
            </a:r>
          </a:p>
        </p:txBody>
      </p:sp>
      <p:sp>
        <p:nvSpPr>
          <p:cNvPr id="4" name="Slide Number Placeholder 3"/>
          <p:cNvSpPr>
            <a:spLocks noGrp="1"/>
          </p:cNvSpPr>
          <p:nvPr>
            <p:ph type="sldNum" sz="quarter" idx="10"/>
          </p:nvPr>
        </p:nvSpPr>
        <p:spPr/>
        <p:txBody>
          <a:bodyPr/>
          <a:lstStyle/>
          <a:p>
            <a:fld id="{D8952055-0679-4F11-9844-B02E09680E7A}" type="slidenum">
              <a:rPr lang="en-US" smtClean="0"/>
              <a:pPr/>
              <a:t>16</a:t>
            </a:fld>
            <a:endParaRPr lang="en-US"/>
          </a:p>
        </p:txBody>
      </p:sp>
    </p:spTree>
    <p:extLst>
      <p:ext uri="{BB962C8B-B14F-4D97-AF65-F5344CB8AC3E}">
        <p14:creationId xmlns:p14="http://schemas.microsoft.com/office/powerpoint/2010/main" val="79849865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Now we can do our multicasts – maybe even using Leslie’s protocol (although in fact Derecho’s is fancier).  Anyhow, here is how that might look.</a:t>
            </a:r>
          </a:p>
        </p:txBody>
      </p:sp>
      <p:sp>
        <p:nvSpPr>
          <p:cNvPr id="4" name="Slide Number Placeholder 3"/>
          <p:cNvSpPr>
            <a:spLocks noGrp="1"/>
          </p:cNvSpPr>
          <p:nvPr>
            <p:ph type="sldNum" sz="quarter" idx="10"/>
          </p:nvPr>
        </p:nvSpPr>
        <p:spPr/>
        <p:txBody>
          <a:bodyPr/>
          <a:lstStyle/>
          <a:p>
            <a:fld id="{D8952055-0679-4F11-9844-B02E09680E7A}" type="slidenum">
              <a:rPr lang="en-US" smtClean="0"/>
              <a:pPr/>
              <a:t>17</a:t>
            </a:fld>
            <a:endParaRPr lang="en-US"/>
          </a:p>
        </p:txBody>
      </p:sp>
    </p:spTree>
    <p:extLst>
      <p:ext uri="{BB962C8B-B14F-4D97-AF65-F5344CB8AC3E}">
        <p14:creationId xmlns:p14="http://schemas.microsoft.com/office/powerpoint/2010/main" val="6203813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Derecho you can actually pretend to be doing a “multiway method invocation”. As you can see, you get to give such a method a name (like Foo or Bar) and arguments.</a:t>
            </a:r>
          </a:p>
        </p:txBody>
      </p:sp>
      <p:sp>
        <p:nvSpPr>
          <p:cNvPr id="4" name="Slide Number Placeholder 3"/>
          <p:cNvSpPr>
            <a:spLocks noGrp="1"/>
          </p:cNvSpPr>
          <p:nvPr>
            <p:ph type="sldNum" sz="quarter" idx="10"/>
          </p:nvPr>
        </p:nvSpPr>
        <p:spPr/>
        <p:txBody>
          <a:bodyPr/>
          <a:lstStyle/>
          <a:p>
            <a:fld id="{D8952055-0679-4F11-9844-B02E09680E7A}" type="slidenum">
              <a:rPr lang="en-US" smtClean="0"/>
              <a:pPr/>
              <a:t>18</a:t>
            </a:fld>
            <a:endParaRPr lang="en-US"/>
          </a:p>
        </p:txBody>
      </p:sp>
    </p:spTree>
    <p:extLst>
      <p:ext uri="{BB962C8B-B14F-4D97-AF65-F5344CB8AC3E}">
        <p14:creationId xmlns:p14="http://schemas.microsoft.com/office/powerpoint/2010/main" val="3246629283"/>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Would we just use chain replication?</a:t>
            </a:r>
            <a:br>
              <a:rPr lang="en-US" dirty="0"/>
            </a:br>
            <a:br>
              <a:rPr lang="en-US" dirty="0"/>
            </a:br>
            <a:r>
              <a:rPr lang="en-US" dirty="0"/>
              <a:t>Actually, no, because Derecho already has a way more powerful option for you.</a:t>
            </a:r>
          </a:p>
          <a:p>
            <a:endParaRPr lang="en-US" dirty="0"/>
          </a:p>
          <a:p>
            <a:r>
              <a:rPr lang="en-US" dirty="0"/>
              <a:t>But we’ll get there in a few steps that parallel the history of the field.  We’ll start with a very old protocol Leslie proposed for doing totally ordered multicasts.</a:t>
            </a:r>
          </a:p>
        </p:txBody>
      </p:sp>
      <p:sp>
        <p:nvSpPr>
          <p:cNvPr id="4" name="Slide Number Placeholder 3"/>
          <p:cNvSpPr>
            <a:spLocks noGrp="1"/>
          </p:cNvSpPr>
          <p:nvPr>
            <p:ph type="sldNum" sz="quarter" idx="10"/>
          </p:nvPr>
        </p:nvSpPr>
        <p:spPr/>
        <p:txBody>
          <a:bodyPr/>
          <a:lstStyle/>
          <a:p>
            <a:fld id="{DACDC88A-CD66-4609-884B-39722DAC333B}" type="slidenum">
              <a:rPr lang="en-US" smtClean="0"/>
              <a:t>19</a:t>
            </a:fld>
            <a:endParaRPr lang="en-US"/>
          </a:p>
        </p:txBody>
      </p:sp>
    </p:spTree>
    <p:extLst>
      <p:ext uri="{BB962C8B-B14F-4D97-AF65-F5344CB8AC3E}">
        <p14:creationId xmlns:p14="http://schemas.microsoft.com/office/powerpoint/2010/main" val="391894405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Where was the “state machine”?</a:t>
            </a:r>
          </a:p>
        </p:txBody>
      </p:sp>
      <p:sp>
        <p:nvSpPr>
          <p:cNvPr id="4" name="Slide Number Placeholder 3"/>
          <p:cNvSpPr>
            <a:spLocks noGrp="1"/>
          </p:cNvSpPr>
          <p:nvPr>
            <p:ph type="sldNum" sz="quarter" idx="10"/>
          </p:nvPr>
        </p:nvSpPr>
        <p:spPr/>
        <p:txBody>
          <a:bodyPr/>
          <a:lstStyle/>
          <a:p>
            <a:fld id="{DACDC88A-CD66-4609-884B-39722DAC333B}" type="slidenum">
              <a:rPr lang="en-US" smtClean="0"/>
              <a:t>21</a:t>
            </a:fld>
            <a:endParaRPr lang="en-US"/>
          </a:p>
        </p:txBody>
      </p:sp>
    </p:spTree>
    <p:extLst>
      <p:ext uri="{BB962C8B-B14F-4D97-AF65-F5344CB8AC3E}">
        <p14:creationId xmlns:p14="http://schemas.microsoft.com/office/powerpoint/2010/main" val="3653863605"/>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As illustrated here, the job of the membership system is to make it all seem magically clean and simple.  Processes join or leave or crash and the manager reports these events in a clean way.  It even initializes joining processes (heavy arrows).  </a:t>
            </a:r>
          </a:p>
          <a:p>
            <a:endParaRPr lang="en-US" dirty="0"/>
          </a:p>
          <a:p>
            <a:r>
              <a:rPr lang="en-US" dirty="0"/>
              <a:t>How?  By asking some process to make a checkpoint, then asking the new guy to load it.  How?  Using </a:t>
            </a:r>
            <a:r>
              <a:rPr lang="en-US" dirty="0" err="1"/>
              <a:t>upcalls</a:t>
            </a:r>
            <a:r>
              <a:rPr lang="en-US" dirty="0"/>
              <a:t> to the software: event notifications.  How?  Through an API a lot like a GUI designer tool might offer.</a:t>
            </a:r>
          </a:p>
          <a:p>
            <a:endParaRPr lang="en-US" dirty="0"/>
          </a:p>
          <a:p>
            <a:r>
              <a:rPr lang="en-US" dirty="0"/>
              <a:t>Failures are usually sensed by timeout or by the OS, if a process crashed (but honestly, solid software rarely crashes.  Computers crash, though.  Remember those three R’s?)</a:t>
            </a:r>
          </a:p>
        </p:txBody>
      </p:sp>
      <p:sp>
        <p:nvSpPr>
          <p:cNvPr id="4" name="Slide Number Placeholder 3"/>
          <p:cNvSpPr>
            <a:spLocks noGrp="1"/>
          </p:cNvSpPr>
          <p:nvPr>
            <p:ph type="sldNum" sz="quarter" idx="10"/>
          </p:nvPr>
        </p:nvSpPr>
        <p:spPr/>
        <p:txBody>
          <a:bodyPr/>
          <a:lstStyle/>
          <a:p>
            <a:fld id="{DACDC88A-CD66-4609-884B-39722DAC333B}" type="slidenum">
              <a:rPr lang="en-US" smtClean="0"/>
              <a:t>22</a:t>
            </a:fld>
            <a:endParaRPr lang="en-US"/>
          </a:p>
        </p:txBody>
      </p:sp>
    </p:spTree>
    <p:extLst>
      <p:ext uri="{BB962C8B-B14F-4D97-AF65-F5344CB8AC3E}">
        <p14:creationId xmlns:p14="http://schemas.microsoft.com/office/powerpoint/2010/main" val="3068382158"/>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As illustrated here, the job of the membership system is to make it all seem magically clean and simple.  Processes join or leave or crash and the manager reports these events in a clean way.  It even initializes joining processes (heavy arrows).  </a:t>
            </a:r>
          </a:p>
          <a:p>
            <a:endParaRPr lang="en-US" dirty="0"/>
          </a:p>
          <a:p>
            <a:r>
              <a:rPr lang="en-US" dirty="0"/>
              <a:t>How?  By asking some process to make a checkpoint, then asking the new guy to load it.  How?  Using </a:t>
            </a:r>
            <a:r>
              <a:rPr lang="en-US" dirty="0" err="1"/>
              <a:t>upcalls</a:t>
            </a:r>
            <a:r>
              <a:rPr lang="en-US" dirty="0"/>
              <a:t> to the software: event notifications.  How?  Through an API a lot like a GUI designer tool might offer.</a:t>
            </a:r>
          </a:p>
          <a:p>
            <a:endParaRPr lang="en-US" dirty="0"/>
          </a:p>
          <a:p>
            <a:r>
              <a:rPr lang="en-US" dirty="0"/>
              <a:t>Failures are usually sensed by timeout or by the OS, if a process crashed (but honestly, solid software rarely crashes.  Computers crash, though.  Remember those three R’s?)</a:t>
            </a:r>
          </a:p>
        </p:txBody>
      </p:sp>
      <p:sp>
        <p:nvSpPr>
          <p:cNvPr id="4" name="Slide Number Placeholder 3"/>
          <p:cNvSpPr>
            <a:spLocks noGrp="1"/>
          </p:cNvSpPr>
          <p:nvPr>
            <p:ph type="sldNum" sz="quarter" idx="10"/>
          </p:nvPr>
        </p:nvSpPr>
        <p:spPr/>
        <p:txBody>
          <a:bodyPr/>
          <a:lstStyle/>
          <a:p>
            <a:fld id="{DACDC88A-CD66-4609-884B-39722DAC333B}" type="slidenum">
              <a:rPr lang="en-US" smtClean="0"/>
              <a:t>23</a:t>
            </a:fld>
            <a:endParaRPr lang="en-US"/>
          </a:p>
        </p:txBody>
      </p:sp>
    </p:spTree>
    <p:extLst>
      <p:ext uri="{BB962C8B-B14F-4D97-AF65-F5344CB8AC3E}">
        <p14:creationId xmlns:p14="http://schemas.microsoft.com/office/powerpoint/2010/main" val="4024957131"/>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Derecho has a version of </a:t>
            </a:r>
            <a:r>
              <a:rPr lang="en-US" dirty="0" err="1"/>
              <a:t>Paxos</a:t>
            </a:r>
            <a:r>
              <a:rPr lang="en-US" dirty="0"/>
              <a:t>.  It actually is a somewhat non-standard version, but it is provably </a:t>
            </a:r>
            <a:r>
              <a:rPr lang="en-US" dirty="0" err="1"/>
              <a:t>Paxos</a:t>
            </a:r>
            <a:r>
              <a:rPr lang="en-US" dirty="0"/>
              <a:t> even so.</a:t>
            </a:r>
          </a:p>
        </p:txBody>
      </p:sp>
      <p:sp>
        <p:nvSpPr>
          <p:cNvPr id="4" name="Slide Number Placeholder 3"/>
          <p:cNvSpPr>
            <a:spLocks noGrp="1"/>
          </p:cNvSpPr>
          <p:nvPr>
            <p:ph type="sldNum" sz="quarter" idx="10"/>
          </p:nvPr>
        </p:nvSpPr>
        <p:spPr/>
        <p:txBody>
          <a:bodyPr/>
          <a:lstStyle/>
          <a:p>
            <a:fld id="{DACDC88A-CD66-4609-884B-39722DAC333B}" type="slidenum">
              <a:rPr lang="en-US" smtClean="0"/>
              <a:t>24</a:t>
            </a:fld>
            <a:endParaRPr lang="en-US"/>
          </a:p>
        </p:txBody>
      </p:sp>
    </p:spTree>
    <p:extLst>
      <p:ext uri="{BB962C8B-B14F-4D97-AF65-F5344CB8AC3E}">
        <p14:creationId xmlns:p14="http://schemas.microsoft.com/office/powerpoint/2010/main" val="349927348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Derecho uses remote direct memory access (RDMA) hardware.</a:t>
            </a:r>
          </a:p>
        </p:txBody>
      </p:sp>
      <p:sp>
        <p:nvSpPr>
          <p:cNvPr id="4" name="Slide Number Placeholder 3"/>
          <p:cNvSpPr>
            <a:spLocks noGrp="1"/>
          </p:cNvSpPr>
          <p:nvPr>
            <p:ph type="sldNum" sz="quarter" idx="10"/>
          </p:nvPr>
        </p:nvSpPr>
        <p:spPr/>
        <p:txBody>
          <a:bodyPr/>
          <a:lstStyle/>
          <a:p>
            <a:fld id="{D8952055-0679-4F11-9844-B02E09680E7A}" type="slidenum">
              <a:rPr lang="en-US" smtClean="0"/>
              <a:pPr/>
              <a:t>25</a:t>
            </a:fld>
            <a:endParaRPr lang="en-US"/>
          </a:p>
        </p:txBody>
      </p:sp>
    </p:spTree>
    <p:extLst>
      <p:ext uri="{BB962C8B-B14F-4D97-AF65-F5344CB8AC3E}">
        <p14:creationId xmlns:p14="http://schemas.microsoft.com/office/powerpoint/2010/main" val="4251865107"/>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8952055-0679-4F11-9844-B02E09680E7A}" type="slidenum">
              <a:rPr lang="en-US" smtClean="0"/>
              <a:pPr/>
              <a:t>26</a:t>
            </a:fld>
            <a:endParaRPr lang="en-US"/>
          </a:p>
        </p:txBody>
      </p:sp>
    </p:spTree>
    <p:extLst>
      <p:ext uri="{BB962C8B-B14F-4D97-AF65-F5344CB8AC3E}">
        <p14:creationId xmlns:p14="http://schemas.microsoft.com/office/powerpoint/2010/main" val="1552176213"/>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To send large messages we don’t just send them point to point, like in Leslie’s protocol.  Derecho relays them down a virtual tree it creates (left) and also breaks them into blocks, using one tree per block (middle) and wrapping the trees around a hypercube, all virtual.  This yields ultra-high concurrency.</a:t>
            </a:r>
          </a:p>
        </p:txBody>
      </p:sp>
      <p:sp>
        <p:nvSpPr>
          <p:cNvPr id="4" name="Slide Number Placeholder 3"/>
          <p:cNvSpPr>
            <a:spLocks noGrp="1"/>
          </p:cNvSpPr>
          <p:nvPr>
            <p:ph type="sldNum" sz="quarter" idx="10"/>
          </p:nvPr>
        </p:nvSpPr>
        <p:spPr/>
        <p:txBody>
          <a:bodyPr/>
          <a:lstStyle/>
          <a:p>
            <a:fld id="{D8952055-0679-4F11-9844-B02E09680E7A}" type="slidenum">
              <a:rPr lang="en-US" smtClean="0"/>
              <a:pPr/>
              <a:t>27</a:t>
            </a:fld>
            <a:endParaRPr lang="en-US"/>
          </a:p>
        </p:txBody>
      </p:sp>
    </p:spTree>
    <p:extLst>
      <p:ext uri="{BB962C8B-B14F-4D97-AF65-F5344CB8AC3E}">
        <p14:creationId xmlns:p14="http://schemas.microsoft.com/office/powerpoint/2010/main" val="3760596505"/>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RDMA hardware does all the heavy lifting.</a:t>
            </a:r>
          </a:p>
        </p:txBody>
      </p:sp>
      <p:sp>
        <p:nvSpPr>
          <p:cNvPr id="4" name="Slide Number Placeholder 3"/>
          <p:cNvSpPr>
            <a:spLocks noGrp="1"/>
          </p:cNvSpPr>
          <p:nvPr>
            <p:ph type="sldNum" sz="quarter" idx="10"/>
          </p:nvPr>
        </p:nvSpPr>
        <p:spPr/>
        <p:txBody>
          <a:bodyPr/>
          <a:lstStyle/>
          <a:p>
            <a:fld id="{D8952055-0679-4F11-9844-B02E09680E7A}" type="slidenum">
              <a:rPr lang="en-US" smtClean="0"/>
              <a:pPr/>
              <a:t>28</a:t>
            </a:fld>
            <a:endParaRPr lang="en-US"/>
          </a:p>
        </p:txBody>
      </p:sp>
    </p:spTree>
    <p:extLst>
      <p:ext uri="{BB962C8B-B14F-4D97-AF65-F5344CB8AC3E}">
        <p14:creationId xmlns:p14="http://schemas.microsoft.com/office/powerpoint/2010/main" val="2283236656"/>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29</a:t>
            </a:fld>
            <a:endParaRPr lang="en-US"/>
          </a:p>
        </p:txBody>
      </p:sp>
    </p:spTree>
    <p:extLst>
      <p:ext uri="{BB962C8B-B14F-4D97-AF65-F5344CB8AC3E}">
        <p14:creationId xmlns:p14="http://schemas.microsoft.com/office/powerpoint/2010/main" val="1395039587"/>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30</a:t>
            </a:fld>
            <a:endParaRPr lang="en-US"/>
          </a:p>
        </p:txBody>
      </p:sp>
    </p:spTree>
    <p:extLst>
      <p:ext uri="{BB962C8B-B14F-4D97-AF65-F5344CB8AC3E}">
        <p14:creationId xmlns:p14="http://schemas.microsoft.com/office/powerpoint/2010/main" val="1372283563"/>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When a failure occurs, Derecho has a nifty little cleanup mechanism.  We see it in action here.  The failures are actually discovered by the RDMA hardware, or the user can say “Q has failed”.</a:t>
            </a:r>
          </a:p>
        </p:txBody>
      </p:sp>
      <p:sp>
        <p:nvSpPr>
          <p:cNvPr id="4" name="Slide Number Placeholder 3"/>
          <p:cNvSpPr>
            <a:spLocks noGrp="1"/>
          </p:cNvSpPr>
          <p:nvPr>
            <p:ph type="sldNum" sz="quarter" idx="10"/>
          </p:nvPr>
        </p:nvSpPr>
        <p:spPr/>
        <p:txBody>
          <a:bodyPr/>
          <a:lstStyle/>
          <a:p>
            <a:fld id="{D8952055-0679-4F11-9844-B02E09680E7A}" type="slidenum">
              <a:rPr lang="en-US" smtClean="0"/>
              <a:pPr/>
              <a:t>31</a:t>
            </a:fld>
            <a:endParaRPr lang="en-US"/>
          </a:p>
        </p:txBody>
      </p:sp>
    </p:spTree>
    <p:extLst>
      <p:ext uri="{BB962C8B-B14F-4D97-AF65-F5344CB8AC3E}">
        <p14:creationId xmlns:p14="http://schemas.microsoft.com/office/powerpoint/2010/main" val="379508403"/>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32</a:t>
            </a:fld>
            <a:endParaRPr lang="en-US"/>
          </a:p>
        </p:txBody>
      </p:sp>
    </p:spTree>
    <p:extLst>
      <p:ext uri="{BB962C8B-B14F-4D97-AF65-F5344CB8AC3E}">
        <p14:creationId xmlns:p14="http://schemas.microsoft.com/office/powerpoint/2010/main" val="1947188806"/>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Performance is amazing!  Seriously.</a:t>
            </a:r>
          </a:p>
        </p:txBody>
      </p:sp>
      <p:sp>
        <p:nvSpPr>
          <p:cNvPr id="4" name="Slide Number Placeholder 3"/>
          <p:cNvSpPr>
            <a:spLocks noGrp="1"/>
          </p:cNvSpPr>
          <p:nvPr>
            <p:ph type="sldNum" sz="quarter" idx="10"/>
          </p:nvPr>
        </p:nvSpPr>
        <p:spPr/>
        <p:txBody>
          <a:bodyPr/>
          <a:lstStyle/>
          <a:p>
            <a:fld id="{D8952055-0679-4F11-9844-B02E09680E7A}" type="slidenum">
              <a:rPr lang="en-US" smtClean="0"/>
              <a:pPr/>
              <a:t>33</a:t>
            </a:fld>
            <a:endParaRPr lang="en-US"/>
          </a:p>
        </p:txBody>
      </p:sp>
    </p:spTree>
    <p:extLst>
      <p:ext uri="{BB962C8B-B14F-4D97-AF65-F5344CB8AC3E}">
        <p14:creationId xmlns:p14="http://schemas.microsoft.com/office/powerpoint/2010/main" val="1749459134"/>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Without RDMA, you can still use Derecho, configured to run on TCP.  It slows down by about 4x.</a:t>
            </a:r>
          </a:p>
        </p:txBody>
      </p:sp>
      <p:sp>
        <p:nvSpPr>
          <p:cNvPr id="4" name="Slide Number Placeholder 3"/>
          <p:cNvSpPr>
            <a:spLocks noGrp="1"/>
          </p:cNvSpPr>
          <p:nvPr>
            <p:ph type="sldNum" sz="quarter" idx="10"/>
          </p:nvPr>
        </p:nvSpPr>
        <p:spPr/>
        <p:txBody>
          <a:bodyPr/>
          <a:lstStyle/>
          <a:p>
            <a:fld id="{D8952055-0679-4F11-9844-B02E09680E7A}" type="slidenum">
              <a:rPr lang="en-US" smtClean="0"/>
              <a:pPr/>
              <a:t>34</a:t>
            </a:fld>
            <a:endParaRPr lang="en-US"/>
          </a:p>
        </p:txBody>
      </p:sp>
    </p:spTree>
    <p:extLst>
      <p:ext uri="{BB962C8B-B14F-4D97-AF65-F5344CB8AC3E}">
        <p14:creationId xmlns:p14="http://schemas.microsoft.com/office/powerpoint/2010/main" val="793255500"/>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delay before a message is delivered (latency) grows by about 125us.  Then it scales in a way that matches the transmission data rate.</a:t>
            </a:r>
          </a:p>
        </p:txBody>
      </p:sp>
      <p:sp>
        <p:nvSpPr>
          <p:cNvPr id="4" name="Slide Number Placeholder 3"/>
          <p:cNvSpPr>
            <a:spLocks noGrp="1"/>
          </p:cNvSpPr>
          <p:nvPr>
            <p:ph type="sldNum" sz="quarter" idx="10"/>
          </p:nvPr>
        </p:nvSpPr>
        <p:spPr/>
        <p:txBody>
          <a:bodyPr/>
          <a:lstStyle/>
          <a:p>
            <a:fld id="{D8952055-0679-4F11-9844-B02E09680E7A}" type="slidenum">
              <a:rPr lang="en-US" smtClean="0"/>
              <a:pPr/>
              <a:t>35</a:t>
            </a:fld>
            <a:endParaRPr lang="en-US"/>
          </a:p>
        </p:txBody>
      </p:sp>
    </p:spTree>
    <p:extLst>
      <p:ext uri="{BB962C8B-B14F-4D97-AF65-F5344CB8AC3E}">
        <p14:creationId xmlns:p14="http://schemas.microsoft.com/office/powerpoint/2010/main" val="3806689275"/>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Reminders of our goals.  We achieved them!</a:t>
            </a:r>
          </a:p>
        </p:txBody>
      </p:sp>
      <p:sp>
        <p:nvSpPr>
          <p:cNvPr id="4" name="Slide Number Placeholder 3"/>
          <p:cNvSpPr>
            <a:spLocks noGrp="1"/>
          </p:cNvSpPr>
          <p:nvPr>
            <p:ph type="sldNum" sz="quarter" idx="10"/>
          </p:nvPr>
        </p:nvSpPr>
        <p:spPr/>
        <p:txBody>
          <a:bodyPr/>
          <a:lstStyle/>
          <a:p>
            <a:fld id="{D8952055-0679-4F11-9844-B02E09680E7A}" type="slidenum">
              <a:rPr lang="en-US" smtClean="0"/>
              <a:pPr/>
              <a:t>36</a:t>
            </a:fld>
            <a:endParaRPr lang="en-US"/>
          </a:p>
        </p:txBody>
      </p:sp>
    </p:spTree>
    <p:extLst>
      <p:ext uri="{BB962C8B-B14F-4D97-AF65-F5344CB8AC3E}">
        <p14:creationId xmlns:p14="http://schemas.microsoft.com/office/powerpoint/2010/main" val="1338006944"/>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By now we have seen many examples of “</a:t>
            </a:r>
            <a:r>
              <a:rPr lang="en-US" dirty="0" err="1"/>
              <a:t>Paxos</a:t>
            </a:r>
            <a:r>
              <a:rPr lang="en-US" dirty="0"/>
              <a:t> protocols”.</a:t>
            </a:r>
          </a:p>
          <a:p>
            <a:endParaRPr lang="en-US" dirty="0"/>
          </a:p>
          <a:p>
            <a:r>
              <a:rPr lang="en-US" dirty="0"/>
              <a:t>Any </a:t>
            </a:r>
            <a:r>
              <a:rPr lang="en-US" dirty="0" err="1"/>
              <a:t>Paxos</a:t>
            </a:r>
            <a:r>
              <a:rPr lang="en-US" dirty="0"/>
              <a:t> protocol delivers messages:</a:t>
            </a:r>
          </a:p>
          <a:p>
            <a:pPr marL="171450" indent="-171450">
              <a:buFontTx/>
              <a:buChar char="-"/>
            </a:pPr>
            <a:r>
              <a:rPr lang="en-US" dirty="0"/>
              <a:t>Exactly once (unless the sender fails, in which case “or not at all”)</a:t>
            </a:r>
          </a:p>
          <a:p>
            <a:pPr marL="171450" indent="-171450">
              <a:buFontTx/>
              <a:buChar char="-"/>
            </a:pPr>
            <a:r>
              <a:rPr lang="en-US" dirty="0"/>
              <a:t>In an agreed order.</a:t>
            </a:r>
          </a:p>
          <a:p>
            <a:pPr marL="171450" indent="-171450">
              <a:buFontTx/>
              <a:buChar char="-"/>
            </a:pPr>
            <a:r>
              <a:rPr lang="en-US" dirty="0"/>
              <a:t>… and won’t “develop amnesia” after failures.  In effect, delivery is durable, and once a message has been delivered, it can never be forgotten.  To do this, any </a:t>
            </a:r>
            <a:r>
              <a:rPr lang="en-US" dirty="0" err="1"/>
              <a:t>Paxos</a:t>
            </a:r>
            <a:r>
              <a:rPr lang="en-US" dirty="0"/>
              <a:t> protocol will need to temporarily delay (buffer) received messages, and won’t deliver them until it is safe to do so.  Thus delivery means “act upon”, not “receive from the network”.  Some of these protocols might actually discard a received message because a failure somehow disrupts the protocol and deliver would not be safe.  There is a case where Derecho does precisely this.  Others might retry until safe delivery occurs (classic </a:t>
            </a:r>
            <a:r>
              <a:rPr lang="en-US" dirty="0" err="1"/>
              <a:t>Paxos</a:t>
            </a:r>
            <a:r>
              <a:rPr lang="en-US" dirty="0"/>
              <a:t> approaches it this way).</a:t>
            </a:r>
          </a:p>
          <a:p>
            <a:pPr marL="171450" indent="-171450">
              <a:buFontTx/>
              <a:buChar char="-"/>
            </a:pPr>
            <a:endParaRPr lang="en-US" dirty="0"/>
          </a:p>
          <a:p>
            <a:r>
              <a:rPr lang="en-US" dirty="0"/>
              <a:t>With virtual synchrony we just add some extra rules about membership:</a:t>
            </a:r>
          </a:p>
          <a:p>
            <a:pPr marL="171450" indent="-171450">
              <a:buFontTx/>
              <a:buChar char="-"/>
            </a:pPr>
            <a:r>
              <a:rPr lang="en-US" dirty="0"/>
              <a:t>Membership progresses through a series of agreed-upon views</a:t>
            </a:r>
          </a:p>
          <a:p>
            <a:pPr marL="171450" indent="-171450">
              <a:buFontTx/>
              <a:buChar char="-"/>
            </a:pPr>
            <a:r>
              <a:rPr lang="en-US" dirty="0"/>
              <a:t>These define epochs, and a multicast occurs entirely within some epoch.  The epoch tells us who the receivers will be.</a:t>
            </a:r>
          </a:p>
          <a:p>
            <a:pPr marL="171450" indent="-171450">
              <a:buFontTx/>
              <a:buChar char="-"/>
            </a:pPr>
            <a:r>
              <a:rPr lang="en-US" dirty="0"/>
              <a:t>If a partitioning event somehow split the group, at most one side will have the majority of members, and only that side can make progress.  “No split brain.”</a:t>
            </a:r>
            <a:br>
              <a:rPr lang="en-US" dirty="0"/>
            </a:b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37</a:t>
            </a:fld>
            <a:endParaRPr lang="en-US"/>
          </a:p>
        </p:txBody>
      </p:sp>
    </p:spTree>
    <p:extLst>
      <p:ext uri="{BB962C8B-B14F-4D97-AF65-F5344CB8AC3E}">
        <p14:creationId xmlns:p14="http://schemas.microsoft.com/office/powerpoint/2010/main" val="3143286363"/>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Now this is a blast from the past.  When we talked about the Freeze Frame File System, I mentioned that FFFS</a:t>
            </a:r>
            <a:r>
              <a:rPr lang="en-US" baseline="-25000" dirty="0"/>
              <a:t>v2</a:t>
            </a:r>
            <a:r>
              <a:rPr lang="en-US" dirty="0"/>
              <a:t> is actually a component of Derecho called the object store (OSS).  This is a kind of library over a library: we took the basic Derecho (that you just learned about) and then implemented OSS on it, but still as a library.</a:t>
            </a:r>
          </a:p>
          <a:p>
            <a:endParaRPr lang="en-US" dirty="0"/>
          </a:p>
          <a:p>
            <a:r>
              <a:rPr lang="en-US" dirty="0"/>
              <a:t>However there is a way to run it as a standalone blob store, too.</a:t>
            </a:r>
          </a:p>
        </p:txBody>
      </p:sp>
      <p:sp>
        <p:nvSpPr>
          <p:cNvPr id="4" name="Slide Number Placeholder 3"/>
          <p:cNvSpPr>
            <a:spLocks noGrp="1"/>
          </p:cNvSpPr>
          <p:nvPr>
            <p:ph type="sldNum" sz="quarter" idx="10"/>
          </p:nvPr>
        </p:nvSpPr>
        <p:spPr/>
        <p:txBody>
          <a:bodyPr/>
          <a:lstStyle/>
          <a:p>
            <a:fld id="{DACDC88A-CD66-4609-884B-39722DAC333B}" type="slidenum">
              <a:rPr lang="en-US" smtClean="0"/>
              <a:t>38</a:t>
            </a:fld>
            <a:endParaRPr lang="en-US"/>
          </a:p>
        </p:txBody>
      </p:sp>
    </p:spTree>
    <p:extLst>
      <p:ext uri="{BB962C8B-B14F-4D97-AF65-F5344CB8AC3E}">
        <p14:creationId xmlns:p14="http://schemas.microsoft.com/office/powerpoint/2010/main" val="3895574597"/>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gives some sense of the layering of components in the solution.</a:t>
            </a:r>
          </a:p>
          <a:p>
            <a:endParaRPr lang="en-US" dirty="0"/>
          </a:p>
          <a:p>
            <a:r>
              <a:rPr lang="en-US" dirty="0"/>
              <a:t>At the lowest level is the membership manager, which in fact was implemented as a small library.</a:t>
            </a:r>
          </a:p>
          <a:p>
            <a:endParaRPr lang="en-US" dirty="0"/>
          </a:p>
          <a:p>
            <a:r>
              <a:rPr lang="en-US" dirty="0"/>
              <a:t>Then a second set of library mechanisms are built over the basic one – first to support mapping of a top-level group into a structure with subgroups and shards (like in our images) and then to do multicast over those (RDMC is the one shown here, but Derecho also has a simple one called SMC, not show), and to coordinate tracking of the progress of each so that it can be safely delivered.  That coordination is through the shared state table (SST) layer, which uses RDMA in a different way.  </a:t>
            </a:r>
          </a:p>
          <a:p>
            <a:endParaRPr lang="en-US" dirty="0"/>
          </a:p>
          <a:p>
            <a:r>
              <a:rPr lang="en-US" dirty="0"/>
              <a:t>So none of this is really simple, not at all.</a:t>
            </a:r>
          </a:p>
          <a:p>
            <a:endParaRPr lang="en-US" dirty="0"/>
          </a:p>
          <a:p>
            <a:r>
              <a:rPr lang="en-US" dirty="0"/>
              <a:t>Then at a higher layer we see the object store and above that, someone really should implement clean plug-ins to use Derecho to build new services for Azure IoT or AWS, and also new versions of standard things like HDFS/FFFS, Zookeeper, etc.  That will probably happen over the next few years.</a:t>
            </a:r>
          </a:p>
        </p:txBody>
      </p:sp>
      <p:sp>
        <p:nvSpPr>
          <p:cNvPr id="4" name="Slide Number Placeholder 3"/>
          <p:cNvSpPr>
            <a:spLocks noGrp="1"/>
          </p:cNvSpPr>
          <p:nvPr>
            <p:ph type="sldNum" sz="quarter" idx="10"/>
          </p:nvPr>
        </p:nvSpPr>
        <p:spPr/>
        <p:txBody>
          <a:bodyPr/>
          <a:lstStyle/>
          <a:p>
            <a:fld id="{DACDC88A-CD66-4609-884B-39722DAC333B}" type="slidenum">
              <a:rPr lang="en-US" smtClean="0"/>
              <a:t>39</a:t>
            </a:fld>
            <a:endParaRPr lang="en-US"/>
          </a:p>
        </p:txBody>
      </p:sp>
    </p:spTree>
    <p:extLst>
      <p:ext uri="{BB962C8B-B14F-4D97-AF65-F5344CB8AC3E}">
        <p14:creationId xmlns:p14="http://schemas.microsoft.com/office/powerpoint/2010/main" val="3715773273"/>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Using Derecho from Java is feasible but a little tricky.</a:t>
            </a:r>
          </a:p>
        </p:txBody>
      </p:sp>
      <p:sp>
        <p:nvSpPr>
          <p:cNvPr id="4" name="Slide Number Placeholder 3"/>
          <p:cNvSpPr>
            <a:spLocks noGrp="1"/>
          </p:cNvSpPr>
          <p:nvPr>
            <p:ph type="sldNum" sz="quarter" idx="10"/>
          </p:nvPr>
        </p:nvSpPr>
        <p:spPr/>
        <p:txBody>
          <a:bodyPr/>
          <a:lstStyle/>
          <a:p>
            <a:fld id="{DACDC88A-CD66-4609-884B-39722DAC333B}" type="slidenum">
              <a:rPr lang="en-US" smtClean="0"/>
              <a:t>40</a:t>
            </a:fld>
            <a:endParaRPr lang="en-US"/>
          </a:p>
        </p:txBody>
      </p:sp>
    </p:spTree>
    <p:extLst>
      <p:ext uri="{BB962C8B-B14F-4D97-AF65-F5344CB8AC3E}">
        <p14:creationId xmlns:p14="http://schemas.microsoft.com/office/powerpoint/2010/main" val="3865391043"/>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41</a:t>
            </a:fld>
            <a:endParaRPr lang="en-US"/>
          </a:p>
        </p:txBody>
      </p:sp>
    </p:spTree>
    <p:extLst>
      <p:ext uri="{BB962C8B-B14F-4D97-AF65-F5344CB8AC3E}">
        <p14:creationId xmlns:p14="http://schemas.microsoft.com/office/powerpoint/2010/main" val="394491490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3546231E-788A-4183-97D2-CAB9F0D2A46D}" type="datetime1">
              <a:rPr lang="en-US" smtClean="0"/>
              <a:t>2/13/2020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895FF5A6-5202-4770-8D84-2967E462DB0D}" type="datetime1">
              <a:rPr lang="en-US" smtClean="0"/>
              <a:t>2/13/2020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EE128062-2A3D-484A-A4B9-D3BE41C28333}" type="datetime1">
              <a:rPr lang="en-US" smtClean="0"/>
              <a:t>2/13/2020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819A2462-37E5-40FF-895F-AF031ED139DA}" type="datetime1">
              <a:rPr lang="en-US" smtClean="0"/>
              <a:t>2/13/2020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ED152093-A80F-4CEB-BD8A-649430320DE3}" type="datetime1">
              <a:rPr lang="en-US" smtClean="0"/>
              <a:t>2/13/2020</a:t>
            </a:fld>
            <a:endParaRPr lang="en-US"/>
          </a:p>
        </p:txBody>
      </p:sp>
      <p:sp>
        <p:nvSpPr>
          <p:cNvPr id="8" name="Footer Placeholder 7"/>
          <p:cNvSpPr>
            <a:spLocks noGrp="1"/>
          </p:cNvSpPr>
          <p:nvPr>
            <p:ph type="ftr" sz="quarter" idx="11"/>
          </p:nvPr>
        </p:nvSpPr>
        <p:spPr/>
        <p:txBody>
          <a:bodyPr/>
          <a:lstStyle/>
          <a:p>
            <a:r>
              <a:rPr lang="en-US"/>
              <a:t>http://www.cs.cornell.edu/courses/cs5412/2020sp</a:t>
            </a:r>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17844A5C-C88C-4946-8E11-3CC14C73D26A}" type="datetime1">
              <a:rPr lang="en-US" smtClean="0"/>
              <a:t>2/13/2020</a:t>
            </a:fld>
            <a:endParaRPr lang="en-US"/>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C7C81CE-BAFD-4B67-8005-28FE88998886}" type="datetime1">
              <a:rPr lang="en-US" smtClean="0"/>
              <a:t>2/13/2020</a:t>
            </a:fld>
            <a:endParaRPr lang="en-US"/>
          </a:p>
        </p:txBody>
      </p:sp>
      <p:sp>
        <p:nvSpPr>
          <p:cNvPr id="3" name="Footer Placeholder 2"/>
          <p:cNvSpPr>
            <a:spLocks noGrp="1"/>
          </p:cNvSpPr>
          <p:nvPr>
            <p:ph type="ftr" sz="quarter" idx="11"/>
          </p:nvPr>
        </p:nvSpPr>
        <p:spPr/>
        <p:txBody>
          <a:bodyPr/>
          <a:lstStyle/>
          <a:p>
            <a:r>
              <a:rPr lang="en-US"/>
              <a:t>http://www.cs.cornell.edu/courses/cs5412/2020sp</a:t>
            </a:r>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BE7A3B74-3ED7-469E-A361-8F9E243311B9}" type="datetime1">
              <a:rPr lang="en-US" smtClean="0"/>
              <a:t>2/13/2020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62EDF525-3C82-4405-8040-2EA12D89DEC7}" type="datetime1">
              <a:rPr lang="en-US" smtClean="0"/>
              <a:t>2/13/2020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3C8208E4-B094-4D4A-8C19-11EF4354A58E}" type="datetime1">
              <a:rPr lang="en-US" smtClean="0"/>
              <a:t>2/13/2020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8ECB23C6-9EB1-482C-A903-0DAD7E365950}" type="datetime1">
              <a:rPr lang="en-US" smtClean="0"/>
              <a:t>2/13/2020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F976975B-D674-45A1-A13F-5E33C2F26F68}" type="datetime1">
              <a:rPr lang="en-US" smtClean="0"/>
              <a:t>2/13/2020</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http://www.cs.cornell.edu/courses/cs5412/2020sp</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7.emf"/><Relationship Id="rId2" Type="http://schemas.openxmlformats.org/officeDocument/2006/relationships/notesSlide" Target="../notesSlides/notesSlide23.xml"/><Relationship Id="rId1" Type="http://schemas.openxmlformats.org/officeDocument/2006/relationships/slideLayout" Target="../slideLayouts/slideLayout6.xml"/><Relationship Id="rId4" Type="http://schemas.openxmlformats.org/officeDocument/2006/relationships/image" Target="../media/image8.png"/></Relationships>
</file>

<file path=ppt/slides/_rels/slide27.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24.xml"/><Relationship Id="rId1" Type="http://schemas.openxmlformats.org/officeDocument/2006/relationships/slideLayout" Target="../slideLayouts/slideLayout2.xml"/><Relationship Id="rId5" Type="http://schemas.openxmlformats.org/officeDocument/2006/relationships/image" Target="../media/image11.png"/><Relationship Id="rId4" Type="http://schemas.openxmlformats.org/officeDocument/2006/relationships/image" Target="../media/image10.png"/></Relationships>
</file>

<file path=ppt/slides/_rels/slide28.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25.xml"/><Relationship Id="rId1" Type="http://schemas.openxmlformats.org/officeDocument/2006/relationships/slideLayout" Target="../slideLayouts/slideLayout6.xml"/><Relationship Id="rId4" Type="http://schemas.openxmlformats.org/officeDocument/2006/relationships/image" Target="../media/image13.png"/></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30.xml"/><Relationship Id="rId1" Type="http://schemas.openxmlformats.org/officeDocument/2006/relationships/slideLayout" Target="../slideLayouts/slideLayout6.xml"/><Relationship Id="rId4" Type="http://schemas.openxmlformats.org/officeDocument/2006/relationships/image" Target="../media/image15.png"/></Relationships>
</file>

<file path=ppt/slides/_rels/slide34.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31.xml"/><Relationship Id="rId1" Type="http://schemas.openxmlformats.org/officeDocument/2006/relationships/slideLayout" Target="../slideLayouts/slideLayout6.xml"/><Relationship Id="rId4" Type="http://schemas.openxmlformats.org/officeDocument/2006/relationships/image" Target="../media/image17.png"/></Relationships>
</file>

<file path=ppt/slides/_rels/slide35.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32.xml"/><Relationship Id="rId1" Type="http://schemas.openxmlformats.org/officeDocument/2006/relationships/slideLayout" Target="../slideLayouts/slideLayout6.xml"/><Relationship Id="rId4" Type="http://schemas.openxmlformats.org/officeDocument/2006/relationships/image" Target="../media/image19.png"/></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34.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notesSlide" Target="../notesSlides/notesSlide35.xm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36.xml"/><Relationship Id="rId1" Type="http://schemas.openxmlformats.org/officeDocument/2006/relationships/slideLayout" Target="../slideLayouts/slideLayout6.xml"/></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37.xml"/><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F7B2A5-D888-4A68-9EB8-E190FABBD294}"/>
              </a:ext>
            </a:extLst>
          </p:cNvPr>
          <p:cNvSpPr>
            <a:spLocks noGrp="1"/>
          </p:cNvSpPr>
          <p:nvPr>
            <p:ph type="ctrTitle"/>
          </p:nvPr>
        </p:nvSpPr>
        <p:spPr/>
        <p:txBody>
          <a:bodyPr>
            <a:noAutofit/>
          </a:bodyPr>
          <a:lstStyle/>
          <a:p>
            <a:r>
              <a:rPr lang="en-US" sz="4000" dirty="0"/>
              <a:t>CS5412 / Lecture 8</a:t>
            </a:r>
            <a:br>
              <a:rPr lang="en-US" sz="4000" dirty="0"/>
            </a:br>
            <a:r>
              <a:rPr lang="en-US" sz="4000" dirty="0"/>
              <a:t>Replication and Consistency</a:t>
            </a:r>
          </a:p>
        </p:txBody>
      </p:sp>
      <p:sp>
        <p:nvSpPr>
          <p:cNvPr id="3" name="Subtitle 2">
            <a:extLst>
              <a:ext uri="{FF2B5EF4-FFF2-40B4-BE49-F238E27FC236}">
                <a16:creationId xmlns:a16="http://schemas.microsoft.com/office/drawing/2014/main" id="{D1664BDB-4610-415E-B88D-82832DD4507C}"/>
              </a:ext>
            </a:extLst>
          </p:cNvPr>
          <p:cNvSpPr>
            <a:spLocks noGrp="1"/>
          </p:cNvSpPr>
          <p:nvPr>
            <p:ph type="subTitle" idx="1"/>
          </p:nvPr>
        </p:nvSpPr>
        <p:spPr/>
        <p:txBody>
          <a:bodyPr/>
          <a:lstStyle/>
          <a:p>
            <a:r>
              <a:rPr lang="en-US" dirty="0"/>
              <a:t>Ken Birman</a:t>
            </a:r>
          </a:p>
          <a:p>
            <a:r>
              <a:rPr lang="en-US" dirty="0"/>
              <a:t>Spring</a:t>
            </a:r>
            <a:r>
              <a:rPr lang="en-US"/>
              <a:t>, 2020</a:t>
            </a:r>
            <a:endParaRPr lang="en-US" dirty="0"/>
          </a:p>
        </p:txBody>
      </p:sp>
      <p:sp>
        <p:nvSpPr>
          <p:cNvPr id="4" name="Footer Placeholder 3"/>
          <p:cNvSpPr>
            <a:spLocks noGrp="1"/>
          </p:cNvSpPr>
          <p:nvPr>
            <p:ph type="ftr" sz="quarter" idx="11"/>
          </p:nvPr>
        </p:nvSpPr>
        <p:spPr/>
        <p:txBody>
          <a:bodyPr/>
          <a:lstStyle/>
          <a:p>
            <a:r>
              <a:rPr lang="en-US"/>
              <a:t>http://www.cs.cornell.edu/courses/cs5412/2020sp</a:t>
            </a:r>
            <a:endParaRPr lang="en-US" dirty="0"/>
          </a:p>
        </p:txBody>
      </p:sp>
      <p:sp>
        <p:nvSpPr>
          <p:cNvPr id="5" name="Slide Number Placeholder 4"/>
          <p:cNvSpPr>
            <a:spLocks noGrp="1"/>
          </p:cNvSpPr>
          <p:nvPr>
            <p:ph type="sldNum" sz="quarter" idx="12"/>
          </p:nvPr>
        </p:nvSpPr>
        <p:spPr/>
        <p:txBody>
          <a:bodyPr/>
          <a:lstStyle/>
          <a:p>
            <a:fld id="{3C974458-8A97-4835-BF79-1FB6D7856C21}" type="slidenum">
              <a:rPr lang="en-US" smtClean="0"/>
              <a:t>1</a:t>
            </a:fld>
            <a:endParaRPr lang="en-US"/>
          </a:p>
        </p:txBody>
      </p:sp>
    </p:spTree>
    <p:extLst>
      <p:ext uri="{BB962C8B-B14F-4D97-AF65-F5344CB8AC3E}">
        <p14:creationId xmlns:p14="http://schemas.microsoft.com/office/powerpoint/2010/main" val="3245679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AE9874B-1CA8-4D9B-8B6E-94D4BE2FDF82}"/>
              </a:ext>
            </a:extLst>
          </p:cNvPr>
          <p:cNvSpPr>
            <a:spLocks noGrp="1"/>
          </p:cNvSpPr>
          <p:nvPr>
            <p:ph type="title"/>
          </p:nvPr>
        </p:nvSpPr>
        <p:spPr/>
        <p:txBody>
          <a:bodyPr/>
          <a:lstStyle/>
          <a:p>
            <a:r>
              <a:rPr lang="en-US" dirty="0"/>
              <a:t>Recap</a:t>
            </a:r>
          </a:p>
        </p:txBody>
      </p:sp>
      <p:sp>
        <p:nvSpPr>
          <p:cNvPr id="3" name="Content Placeholder 2">
            <a:extLst>
              <a:ext uri="{FF2B5EF4-FFF2-40B4-BE49-F238E27FC236}">
                <a16:creationId xmlns:a16="http://schemas.microsoft.com/office/drawing/2014/main" id="{F842EAF9-9C3B-480C-8560-55BA4785A37C}"/>
              </a:ext>
            </a:extLst>
          </p:cNvPr>
          <p:cNvSpPr>
            <a:spLocks noGrp="1"/>
          </p:cNvSpPr>
          <p:nvPr>
            <p:ph idx="1"/>
          </p:nvPr>
        </p:nvSpPr>
        <p:spPr/>
        <p:txBody>
          <a:bodyPr>
            <a:normAutofit/>
          </a:bodyPr>
          <a:lstStyle/>
          <a:p>
            <a:r>
              <a:rPr lang="en-US" dirty="0"/>
              <a:t>We discussed several building blocks for creating new </a:t>
            </a:r>
            <a:r>
              <a:rPr lang="en-US" dirty="0">
                <a:sym typeface="Symbol" panose="05050102010706020507" pitchFamily="18" charset="2"/>
              </a:rPr>
              <a:t>-services, and along the way noticed that “consistency first” is probably wise.</a:t>
            </a:r>
          </a:p>
          <a:p>
            <a:endParaRPr lang="en-US" dirty="0">
              <a:sym typeface="Symbol" panose="05050102010706020507" pitchFamily="18" charset="2"/>
            </a:endParaRPr>
          </a:p>
          <a:p>
            <a:r>
              <a:rPr lang="en-US" dirty="0">
                <a:sym typeface="Symbol" panose="05050102010706020507" pitchFamily="18" charset="2"/>
              </a:rPr>
              <a:t>But what additional</a:t>
            </a:r>
            <a:r>
              <a:rPr lang="en-US" dirty="0"/>
              <a:t> fundamental building blocks we should be thinking about?   Does moving machine learning to the edge create new puzzles?</a:t>
            </a:r>
          </a:p>
          <a:p>
            <a:endParaRPr lang="en-US" dirty="0"/>
          </a:p>
          <a:p>
            <a:r>
              <a:rPr lang="en-US" dirty="0"/>
              <a:t>We’ll look at replicating data, with managed membership and consistency.  Rather than guaranteed </a:t>
            </a:r>
            <a:r>
              <a:rPr lang="en-US" dirty="0" err="1"/>
              <a:t>realtime</a:t>
            </a:r>
            <a:r>
              <a:rPr lang="en-US" dirty="0"/>
              <a:t>, we’ll focus on raw speed.</a:t>
            </a:r>
          </a:p>
        </p:txBody>
      </p:sp>
      <p:sp>
        <p:nvSpPr>
          <p:cNvPr id="4" name="Footer Placeholder 3">
            <a:extLst>
              <a:ext uri="{FF2B5EF4-FFF2-40B4-BE49-F238E27FC236}">
                <a16:creationId xmlns:a16="http://schemas.microsoft.com/office/drawing/2014/main" id="{98C671CD-FE7E-4BFA-B6F5-56F98B53DE8C}"/>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AF583E81-74C6-4F2F-82DE-DF902A600BD1}"/>
              </a:ext>
            </a:extLst>
          </p:cNvPr>
          <p:cNvSpPr>
            <a:spLocks noGrp="1"/>
          </p:cNvSpPr>
          <p:nvPr>
            <p:ph type="sldNum" sz="quarter" idx="12"/>
          </p:nvPr>
        </p:nvSpPr>
        <p:spPr/>
        <p:txBody>
          <a:bodyPr/>
          <a:lstStyle/>
          <a:p>
            <a:fld id="{3C974458-8A97-4835-BF79-1FB6D7856C21}" type="slidenum">
              <a:rPr lang="en-US" smtClean="0"/>
              <a:t>2</a:t>
            </a:fld>
            <a:endParaRPr lang="en-US"/>
          </a:p>
        </p:txBody>
      </p:sp>
    </p:spTree>
    <p:extLst>
      <p:ext uri="{BB962C8B-B14F-4D97-AF65-F5344CB8AC3E}">
        <p14:creationId xmlns:p14="http://schemas.microsoft.com/office/powerpoint/2010/main" val="124847098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56F6D71-E6D8-4C86-8880-05D7FFE584CE}"/>
              </a:ext>
            </a:extLst>
          </p:cNvPr>
          <p:cNvSpPr>
            <a:spLocks noGrp="1"/>
          </p:cNvSpPr>
          <p:nvPr>
            <p:ph type="title"/>
          </p:nvPr>
        </p:nvSpPr>
        <p:spPr/>
        <p:txBody>
          <a:bodyPr/>
          <a:lstStyle/>
          <a:p>
            <a:r>
              <a:rPr lang="en-US" dirty="0"/>
              <a:t>Reminder: Many Microservices are </a:t>
            </a:r>
            <a:r>
              <a:rPr lang="en-US" dirty="0" err="1"/>
              <a:t>sharded</a:t>
            </a:r>
            <a:r>
              <a:rPr lang="en-US" dirty="0"/>
              <a:t> and use replication</a:t>
            </a:r>
          </a:p>
        </p:txBody>
      </p:sp>
      <p:sp>
        <p:nvSpPr>
          <p:cNvPr id="3" name="Content Placeholder 2">
            <a:extLst>
              <a:ext uri="{FF2B5EF4-FFF2-40B4-BE49-F238E27FC236}">
                <a16:creationId xmlns:a16="http://schemas.microsoft.com/office/drawing/2014/main" id="{0329A23C-88DD-4C2C-B9C5-AD80E12D726C}"/>
              </a:ext>
            </a:extLst>
          </p:cNvPr>
          <p:cNvSpPr>
            <a:spLocks noGrp="1"/>
          </p:cNvSpPr>
          <p:nvPr>
            <p:ph idx="1"/>
          </p:nvPr>
        </p:nvSpPr>
        <p:spPr/>
        <p:txBody>
          <a:bodyPr/>
          <a:lstStyle/>
          <a:p>
            <a:r>
              <a:rPr lang="en-US" dirty="0"/>
              <a:t>In our IoT cloud, “functions” run to react to IoT events are stateless and rather lightweight.  Heavy lifting is done in microservices.</a:t>
            </a:r>
          </a:p>
          <a:p>
            <a:endParaRPr lang="en-US" dirty="0"/>
          </a:p>
          <a:p>
            <a:r>
              <a:rPr lang="en-US" dirty="0"/>
              <a:t>Many of those run on a pool of machines and are </a:t>
            </a:r>
            <a:r>
              <a:rPr lang="en-US" dirty="0" err="1"/>
              <a:t>sharded</a:t>
            </a:r>
            <a:r>
              <a:rPr lang="en-US" dirty="0"/>
              <a:t> – we treat the microservice as if it had many little “sub”-microservices inside.</a:t>
            </a:r>
          </a:p>
          <a:p>
            <a:endParaRPr lang="en-US" dirty="0"/>
          </a:p>
          <a:p>
            <a:r>
              <a:rPr lang="en-US" dirty="0"/>
              <a:t>A replicated shard (usually 2 or 3 members) uses the</a:t>
            </a:r>
            <a:br>
              <a:rPr lang="en-US" dirty="0"/>
            </a:br>
            <a:r>
              <a:rPr lang="en-US" dirty="0"/>
              <a:t> the state machine replication model </a:t>
            </a:r>
            <a:r>
              <a:rPr lang="en-US" dirty="0" err="1"/>
              <a:t>Lamport</a:t>
            </a:r>
            <a:r>
              <a:rPr lang="en-US" dirty="0"/>
              <a:t> proposed</a:t>
            </a:r>
          </a:p>
        </p:txBody>
      </p:sp>
      <p:sp>
        <p:nvSpPr>
          <p:cNvPr id="4" name="Footer Placeholder 3">
            <a:extLst>
              <a:ext uri="{FF2B5EF4-FFF2-40B4-BE49-F238E27FC236}">
                <a16:creationId xmlns:a16="http://schemas.microsoft.com/office/drawing/2014/main" id="{362B6D66-3C0F-4E10-A68F-CBA3D3359D7A}"/>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FFAAF9C0-4D1B-4D11-A1D4-A535D933C7D1}"/>
              </a:ext>
            </a:extLst>
          </p:cNvPr>
          <p:cNvSpPr>
            <a:spLocks noGrp="1"/>
          </p:cNvSpPr>
          <p:nvPr>
            <p:ph type="sldNum" sz="quarter" idx="12"/>
          </p:nvPr>
        </p:nvSpPr>
        <p:spPr/>
        <p:txBody>
          <a:bodyPr/>
          <a:lstStyle/>
          <a:p>
            <a:fld id="{3C974458-8A97-4835-BF79-1FB6D7856C21}" type="slidenum">
              <a:rPr lang="en-US" smtClean="0"/>
              <a:t>3</a:t>
            </a:fld>
            <a:endParaRPr lang="en-US"/>
          </a:p>
        </p:txBody>
      </p:sp>
      <p:pic>
        <p:nvPicPr>
          <p:cNvPr id="6" name="Picture 5">
            <a:extLst>
              <a:ext uri="{FF2B5EF4-FFF2-40B4-BE49-F238E27FC236}">
                <a16:creationId xmlns:a16="http://schemas.microsoft.com/office/drawing/2014/main" id="{718CAEF8-E231-4A9E-A4E9-75B6FA84F3C9}"/>
              </a:ext>
            </a:extLst>
          </p:cNvPr>
          <p:cNvPicPr>
            <a:picLocks noChangeAspect="1"/>
          </p:cNvPicPr>
          <p:nvPr/>
        </p:nvPicPr>
        <p:blipFill>
          <a:blip r:embed="rId2"/>
          <a:stretch>
            <a:fillRect/>
          </a:stretch>
        </p:blipFill>
        <p:spPr>
          <a:xfrm>
            <a:off x="9732367" y="4801275"/>
            <a:ext cx="2024047" cy="1621677"/>
          </a:xfrm>
          <a:prstGeom prst="rect">
            <a:avLst/>
          </a:prstGeom>
        </p:spPr>
      </p:pic>
    </p:spTree>
    <p:extLst>
      <p:ext uri="{BB962C8B-B14F-4D97-AF65-F5344CB8AC3E}">
        <p14:creationId xmlns:p14="http://schemas.microsoft.com/office/powerpoint/2010/main" val="368412701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69D0C72-9A4D-4B5D-9DE4-72A331851662}"/>
              </a:ext>
            </a:extLst>
          </p:cNvPr>
          <p:cNvSpPr>
            <a:spLocks noGrp="1"/>
          </p:cNvSpPr>
          <p:nvPr>
            <p:ph type="title"/>
          </p:nvPr>
        </p:nvSpPr>
        <p:spPr>
          <a:xfrm>
            <a:off x="1024128" y="585216"/>
            <a:ext cx="10786872" cy="1499616"/>
          </a:xfrm>
        </p:spPr>
        <p:txBody>
          <a:bodyPr>
            <a:normAutofit/>
          </a:bodyPr>
          <a:lstStyle/>
          <a:p>
            <a:r>
              <a:rPr lang="en-US" sz="4400" b="1" dirty="0">
                <a:solidFill>
                  <a:srgbClr val="C00000"/>
                </a:solidFill>
              </a:rPr>
              <a:t>Other Tasks that require Consistent Replication</a:t>
            </a:r>
          </a:p>
        </p:txBody>
      </p:sp>
      <p:sp>
        <p:nvSpPr>
          <p:cNvPr id="6" name="Content Placeholder 5">
            <a:extLst>
              <a:ext uri="{FF2B5EF4-FFF2-40B4-BE49-F238E27FC236}">
                <a16:creationId xmlns:a16="http://schemas.microsoft.com/office/drawing/2014/main" id="{22B6D2D6-D675-4692-8F03-3CCC45E3A970}"/>
              </a:ext>
            </a:extLst>
          </p:cNvPr>
          <p:cNvSpPr>
            <a:spLocks noGrp="1"/>
          </p:cNvSpPr>
          <p:nvPr>
            <p:ph sz="half" idx="1"/>
          </p:nvPr>
        </p:nvSpPr>
        <p:spPr/>
        <p:txBody>
          <a:bodyPr>
            <a:normAutofit/>
          </a:bodyPr>
          <a:lstStyle/>
          <a:p>
            <a:r>
              <a:rPr lang="en-US" dirty="0"/>
              <a:t>Copying programs to machines that will run them, or entire virtual machines.</a:t>
            </a:r>
          </a:p>
          <a:p>
            <a:r>
              <a:rPr lang="en-US" dirty="0"/>
              <a:t>Replication of configuration parameters and input settings.</a:t>
            </a:r>
          </a:p>
          <a:p>
            <a:r>
              <a:rPr lang="en-US" dirty="0"/>
              <a:t>Copying patches or other updates.</a:t>
            </a:r>
          </a:p>
          <a:p>
            <a:r>
              <a:rPr lang="en-US" dirty="0"/>
              <a:t>Replication for fault-tolerance, within the datacenter or at geographic scale.</a:t>
            </a:r>
          </a:p>
          <a:p>
            <a:r>
              <a:rPr lang="en-US" dirty="0"/>
              <a:t>Replication so that a large set of first-tier systems have local copies of data needed to rapidly respond to requests</a:t>
            </a:r>
          </a:p>
        </p:txBody>
      </p:sp>
      <p:sp>
        <p:nvSpPr>
          <p:cNvPr id="7" name="Content Placeholder 6">
            <a:extLst>
              <a:ext uri="{FF2B5EF4-FFF2-40B4-BE49-F238E27FC236}">
                <a16:creationId xmlns:a16="http://schemas.microsoft.com/office/drawing/2014/main" id="{C8AE1185-15E7-494D-8FE9-B31E80AAEC34}"/>
              </a:ext>
            </a:extLst>
          </p:cNvPr>
          <p:cNvSpPr>
            <a:spLocks noGrp="1"/>
          </p:cNvSpPr>
          <p:nvPr>
            <p:ph sz="half" idx="2"/>
          </p:nvPr>
        </p:nvSpPr>
        <p:spPr/>
        <p:txBody>
          <a:bodyPr/>
          <a:lstStyle/>
          <a:p>
            <a:r>
              <a:rPr lang="en-US" dirty="0"/>
              <a:t>Replication for parallel processing in the back-end layer.</a:t>
            </a:r>
          </a:p>
          <a:p>
            <a:r>
              <a:rPr lang="en-US" dirty="0"/>
              <a:t>Data exchanged in the “shuffle/merge” phase of MapReduce</a:t>
            </a:r>
          </a:p>
          <a:p>
            <a:r>
              <a:rPr lang="en-US" dirty="0"/>
              <a:t>Interaction between members of a group of tasks that need to coordinate</a:t>
            </a:r>
          </a:p>
          <a:p>
            <a:pPr>
              <a:buFont typeface="Wingdings" panose="05000000000000000000" pitchFamily="2" charset="2"/>
              <a:buChar char="Ø"/>
            </a:pPr>
            <a:r>
              <a:rPr lang="en-US" dirty="0"/>
              <a:t>  Locking</a:t>
            </a:r>
          </a:p>
          <a:p>
            <a:pPr>
              <a:buFont typeface="Wingdings" panose="05000000000000000000" pitchFamily="2" charset="2"/>
              <a:buChar char="Ø"/>
            </a:pPr>
            <a:r>
              <a:rPr lang="en-US" dirty="0"/>
              <a:t>  Leader selection and disseminating</a:t>
            </a:r>
            <a:br>
              <a:rPr lang="en-US" dirty="0"/>
            </a:br>
            <a:r>
              <a:rPr lang="en-US" dirty="0"/>
              <a:t>    decisions back to the other members</a:t>
            </a:r>
          </a:p>
          <a:p>
            <a:pPr>
              <a:buFont typeface="Wingdings" panose="05000000000000000000" pitchFamily="2" charset="2"/>
              <a:buChar char="Ø"/>
            </a:pPr>
            <a:r>
              <a:rPr lang="en-US" dirty="0"/>
              <a:t>  Barrier coordination</a:t>
            </a:r>
          </a:p>
        </p:txBody>
      </p:sp>
      <p:sp>
        <p:nvSpPr>
          <p:cNvPr id="4" name="Footer Placeholder 3">
            <a:extLst>
              <a:ext uri="{FF2B5EF4-FFF2-40B4-BE49-F238E27FC236}">
                <a16:creationId xmlns:a16="http://schemas.microsoft.com/office/drawing/2014/main" id="{4222CA46-EE45-44F5-BEAF-1B7EA501233E}"/>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17530797-26CD-4939-AC76-0049FFD72D55}"/>
              </a:ext>
            </a:extLst>
          </p:cNvPr>
          <p:cNvSpPr>
            <a:spLocks noGrp="1"/>
          </p:cNvSpPr>
          <p:nvPr>
            <p:ph type="sldNum" sz="quarter" idx="12"/>
          </p:nvPr>
        </p:nvSpPr>
        <p:spPr/>
        <p:txBody>
          <a:bodyPr/>
          <a:lstStyle/>
          <a:p>
            <a:fld id="{3C974458-8A97-4835-BF79-1FB6D7856C21}" type="slidenum">
              <a:rPr lang="en-US" smtClean="0"/>
              <a:t>4</a:t>
            </a:fld>
            <a:endParaRPr lang="en-US"/>
          </a:p>
        </p:txBody>
      </p:sp>
    </p:spTree>
    <p:extLst>
      <p:ext uri="{BB962C8B-B14F-4D97-AF65-F5344CB8AC3E}">
        <p14:creationId xmlns:p14="http://schemas.microsoft.com/office/powerpoint/2010/main" val="96888792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8" fill="hold" grpId="0" nodeType="click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8" fill="hold" grpId="0" nodeType="clickEffect">
                                  <p:stCondLst>
                                    <p:cond delay="0"/>
                                  </p:stCondLst>
                                  <p:childTnLst>
                                    <p:set>
                                      <p:cBhvr>
                                        <p:cTn id="12" dur="1" fill="hold">
                                          <p:stCondLst>
                                            <p:cond delay="0"/>
                                          </p:stCondLst>
                                        </p:cTn>
                                        <p:tgtEl>
                                          <p:spTgt spid="6">
                                            <p:txEl>
                                              <p:pRg st="1" end="1"/>
                                            </p:txEl>
                                          </p:spTgt>
                                        </p:tgtEl>
                                        <p:attrNameLst>
                                          <p:attrName>style.visibility</p:attrName>
                                        </p:attrNameLst>
                                      </p:cBhvr>
                                      <p:to>
                                        <p:strVal val="visible"/>
                                      </p:to>
                                    </p:set>
                                    <p:anim calcmode="lin" valueType="num">
                                      <p:cBhvr additive="base">
                                        <p:cTn id="13" dur="500" fill="hold"/>
                                        <p:tgtEl>
                                          <p:spTgt spid="6">
                                            <p:txEl>
                                              <p:pRg st="1" end="1"/>
                                            </p:txEl>
                                          </p:spTgt>
                                        </p:tgtEl>
                                        <p:attrNameLst>
                                          <p:attrName>ppt_x</p:attrName>
                                        </p:attrNameLst>
                                      </p:cBhvr>
                                      <p:tavLst>
                                        <p:tav tm="0">
                                          <p:val>
                                            <p:strVal val="0-#ppt_w/2"/>
                                          </p:val>
                                        </p:tav>
                                        <p:tav tm="100000">
                                          <p:val>
                                            <p:strVal val="#ppt_x"/>
                                          </p:val>
                                        </p:tav>
                                      </p:tavLst>
                                    </p:anim>
                                    <p:anim calcmode="lin" valueType="num">
                                      <p:cBhvr additive="base">
                                        <p:cTn id="14" dur="500" fill="hold"/>
                                        <p:tgtEl>
                                          <p:spTgt spid="6">
                                            <p:txEl>
                                              <p:pRg st="1" end="1"/>
                                            </p:txEl>
                                          </p:spTgt>
                                        </p:tgtEl>
                                        <p:attrNameLst>
                                          <p:attrName>ppt_y</p:attrName>
                                        </p:attrNameLst>
                                      </p:cBhvr>
                                      <p:tavLst>
                                        <p:tav tm="0">
                                          <p:val>
                                            <p:strVal val="#ppt_y"/>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8" fill="hold" grpId="0" nodeType="clickEffect">
                                  <p:stCondLst>
                                    <p:cond delay="0"/>
                                  </p:stCondLst>
                                  <p:childTnLst>
                                    <p:set>
                                      <p:cBhvr>
                                        <p:cTn id="18" dur="1" fill="hold">
                                          <p:stCondLst>
                                            <p:cond delay="0"/>
                                          </p:stCondLst>
                                        </p:cTn>
                                        <p:tgtEl>
                                          <p:spTgt spid="6">
                                            <p:txEl>
                                              <p:pRg st="2" end="2"/>
                                            </p:txEl>
                                          </p:spTgt>
                                        </p:tgtEl>
                                        <p:attrNameLst>
                                          <p:attrName>style.visibility</p:attrName>
                                        </p:attrNameLst>
                                      </p:cBhvr>
                                      <p:to>
                                        <p:strVal val="visible"/>
                                      </p:to>
                                    </p:set>
                                    <p:anim calcmode="lin" valueType="num">
                                      <p:cBhvr additive="base">
                                        <p:cTn id="19" dur="500" fill="hold"/>
                                        <p:tgtEl>
                                          <p:spTgt spid="6">
                                            <p:txEl>
                                              <p:pRg st="2" end="2"/>
                                            </p:txEl>
                                          </p:spTgt>
                                        </p:tgtEl>
                                        <p:attrNameLst>
                                          <p:attrName>ppt_x</p:attrName>
                                        </p:attrNameLst>
                                      </p:cBhvr>
                                      <p:tavLst>
                                        <p:tav tm="0">
                                          <p:val>
                                            <p:strVal val="0-#ppt_w/2"/>
                                          </p:val>
                                        </p:tav>
                                        <p:tav tm="100000">
                                          <p:val>
                                            <p:strVal val="#ppt_x"/>
                                          </p:val>
                                        </p:tav>
                                      </p:tavLst>
                                    </p:anim>
                                    <p:anim calcmode="lin" valueType="num">
                                      <p:cBhvr additive="base">
                                        <p:cTn id="20" dur="500" fill="hold"/>
                                        <p:tgtEl>
                                          <p:spTgt spid="6">
                                            <p:txEl>
                                              <p:pRg st="2" end="2"/>
                                            </p:txEl>
                                          </p:spTgt>
                                        </p:tgtEl>
                                        <p:attrNameLst>
                                          <p:attrName>ppt_y</p:attrName>
                                        </p:attrNameLst>
                                      </p:cBhvr>
                                      <p:tavLst>
                                        <p:tav tm="0">
                                          <p:val>
                                            <p:strVal val="#ppt_y"/>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8" fill="hold" grpId="0" nodeType="clickEffect">
                                  <p:stCondLst>
                                    <p:cond delay="0"/>
                                  </p:stCondLst>
                                  <p:childTnLst>
                                    <p:set>
                                      <p:cBhvr>
                                        <p:cTn id="24" dur="1" fill="hold">
                                          <p:stCondLst>
                                            <p:cond delay="0"/>
                                          </p:stCondLst>
                                        </p:cTn>
                                        <p:tgtEl>
                                          <p:spTgt spid="6">
                                            <p:txEl>
                                              <p:pRg st="3" end="3"/>
                                            </p:txEl>
                                          </p:spTgt>
                                        </p:tgtEl>
                                        <p:attrNameLst>
                                          <p:attrName>style.visibility</p:attrName>
                                        </p:attrNameLst>
                                      </p:cBhvr>
                                      <p:to>
                                        <p:strVal val="visible"/>
                                      </p:to>
                                    </p:set>
                                    <p:anim calcmode="lin" valueType="num">
                                      <p:cBhvr additive="base">
                                        <p:cTn id="25" dur="500" fill="hold"/>
                                        <p:tgtEl>
                                          <p:spTgt spid="6">
                                            <p:txEl>
                                              <p:pRg st="3" end="3"/>
                                            </p:txEl>
                                          </p:spTgt>
                                        </p:tgtEl>
                                        <p:attrNameLst>
                                          <p:attrName>ppt_x</p:attrName>
                                        </p:attrNameLst>
                                      </p:cBhvr>
                                      <p:tavLst>
                                        <p:tav tm="0">
                                          <p:val>
                                            <p:strVal val="0-#ppt_w/2"/>
                                          </p:val>
                                        </p:tav>
                                        <p:tav tm="100000">
                                          <p:val>
                                            <p:strVal val="#ppt_x"/>
                                          </p:val>
                                        </p:tav>
                                      </p:tavLst>
                                    </p:anim>
                                    <p:anim calcmode="lin" valueType="num">
                                      <p:cBhvr additive="base">
                                        <p:cTn id="26" dur="500" fill="hold"/>
                                        <p:tgtEl>
                                          <p:spTgt spid="6">
                                            <p:txEl>
                                              <p:pRg st="3" end="3"/>
                                            </p:txEl>
                                          </p:spTgt>
                                        </p:tgtEl>
                                        <p:attrNameLst>
                                          <p:attrName>ppt_y</p:attrName>
                                        </p:attrNameLst>
                                      </p:cBhvr>
                                      <p:tavLst>
                                        <p:tav tm="0">
                                          <p:val>
                                            <p:strVal val="#ppt_y"/>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8" fill="hold" grpId="0" nodeType="clickEffect">
                                  <p:stCondLst>
                                    <p:cond delay="0"/>
                                  </p:stCondLst>
                                  <p:childTnLst>
                                    <p:set>
                                      <p:cBhvr>
                                        <p:cTn id="30" dur="1" fill="hold">
                                          <p:stCondLst>
                                            <p:cond delay="0"/>
                                          </p:stCondLst>
                                        </p:cTn>
                                        <p:tgtEl>
                                          <p:spTgt spid="6">
                                            <p:txEl>
                                              <p:pRg st="4" end="4"/>
                                            </p:txEl>
                                          </p:spTgt>
                                        </p:tgtEl>
                                        <p:attrNameLst>
                                          <p:attrName>style.visibility</p:attrName>
                                        </p:attrNameLst>
                                      </p:cBhvr>
                                      <p:to>
                                        <p:strVal val="visible"/>
                                      </p:to>
                                    </p:set>
                                    <p:anim calcmode="lin" valueType="num">
                                      <p:cBhvr additive="base">
                                        <p:cTn id="31" dur="500" fill="hold"/>
                                        <p:tgtEl>
                                          <p:spTgt spid="6">
                                            <p:txEl>
                                              <p:pRg st="4" end="4"/>
                                            </p:txEl>
                                          </p:spTgt>
                                        </p:tgtEl>
                                        <p:attrNameLst>
                                          <p:attrName>ppt_x</p:attrName>
                                        </p:attrNameLst>
                                      </p:cBhvr>
                                      <p:tavLst>
                                        <p:tav tm="0">
                                          <p:val>
                                            <p:strVal val="0-#ppt_w/2"/>
                                          </p:val>
                                        </p:tav>
                                        <p:tav tm="100000">
                                          <p:val>
                                            <p:strVal val="#ppt_x"/>
                                          </p:val>
                                        </p:tav>
                                      </p:tavLst>
                                    </p:anim>
                                    <p:anim calcmode="lin" valueType="num">
                                      <p:cBhvr additive="base">
                                        <p:cTn id="32" dur="500" fill="hold"/>
                                        <p:tgtEl>
                                          <p:spTgt spid="6">
                                            <p:txEl>
                                              <p:pRg st="4" end="4"/>
                                            </p:txEl>
                                          </p:spTgt>
                                        </p:tgtEl>
                                        <p:attrNameLst>
                                          <p:attrName>ppt_y</p:attrName>
                                        </p:attrNameLst>
                                      </p:cBhvr>
                                      <p:tavLst>
                                        <p:tav tm="0">
                                          <p:val>
                                            <p:strVal val="#ppt_y"/>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2" fill="hold" grpId="0" nodeType="clickEffect">
                                  <p:stCondLst>
                                    <p:cond delay="0"/>
                                  </p:stCondLst>
                                  <p:childTnLst>
                                    <p:set>
                                      <p:cBhvr>
                                        <p:cTn id="36" dur="1" fill="hold">
                                          <p:stCondLst>
                                            <p:cond delay="0"/>
                                          </p:stCondLst>
                                        </p:cTn>
                                        <p:tgtEl>
                                          <p:spTgt spid="7">
                                            <p:txEl>
                                              <p:pRg st="0" end="0"/>
                                            </p:txEl>
                                          </p:spTgt>
                                        </p:tgtEl>
                                        <p:attrNameLst>
                                          <p:attrName>style.visibility</p:attrName>
                                        </p:attrNameLst>
                                      </p:cBhvr>
                                      <p:to>
                                        <p:strVal val="visible"/>
                                      </p:to>
                                    </p:set>
                                    <p:anim calcmode="lin" valueType="num">
                                      <p:cBhvr additive="base">
                                        <p:cTn id="37" dur="500" fill="hold"/>
                                        <p:tgtEl>
                                          <p:spTgt spid="7">
                                            <p:txEl>
                                              <p:pRg st="0" end="0"/>
                                            </p:txEl>
                                          </p:spTgt>
                                        </p:tgtEl>
                                        <p:attrNameLst>
                                          <p:attrName>ppt_x</p:attrName>
                                        </p:attrNameLst>
                                      </p:cBhvr>
                                      <p:tavLst>
                                        <p:tav tm="0">
                                          <p:val>
                                            <p:strVal val="1+#ppt_w/2"/>
                                          </p:val>
                                        </p:tav>
                                        <p:tav tm="100000">
                                          <p:val>
                                            <p:strVal val="#ppt_x"/>
                                          </p:val>
                                        </p:tav>
                                      </p:tavLst>
                                    </p:anim>
                                    <p:anim calcmode="lin" valueType="num">
                                      <p:cBhvr additive="base">
                                        <p:cTn id="38" dur="500" fill="hold"/>
                                        <p:tgtEl>
                                          <p:spTgt spid="7">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2" presetClass="entr" presetSubtype="2" fill="hold" grpId="0" nodeType="clickEffect">
                                  <p:stCondLst>
                                    <p:cond delay="0"/>
                                  </p:stCondLst>
                                  <p:childTnLst>
                                    <p:set>
                                      <p:cBhvr>
                                        <p:cTn id="42" dur="1" fill="hold">
                                          <p:stCondLst>
                                            <p:cond delay="0"/>
                                          </p:stCondLst>
                                        </p:cTn>
                                        <p:tgtEl>
                                          <p:spTgt spid="7">
                                            <p:txEl>
                                              <p:pRg st="1" end="1"/>
                                            </p:txEl>
                                          </p:spTgt>
                                        </p:tgtEl>
                                        <p:attrNameLst>
                                          <p:attrName>style.visibility</p:attrName>
                                        </p:attrNameLst>
                                      </p:cBhvr>
                                      <p:to>
                                        <p:strVal val="visible"/>
                                      </p:to>
                                    </p:set>
                                    <p:anim calcmode="lin" valueType="num">
                                      <p:cBhvr additive="base">
                                        <p:cTn id="43" dur="500" fill="hold"/>
                                        <p:tgtEl>
                                          <p:spTgt spid="7">
                                            <p:txEl>
                                              <p:pRg st="1" end="1"/>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7">
                                            <p:txEl>
                                              <p:pRg st="1" end="1"/>
                                            </p:txEl>
                                          </p:spTgt>
                                        </p:tgtEl>
                                        <p:attrNameLst>
                                          <p:attrName>ppt_y</p:attrName>
                                        </p:attrNameLst>
                                      </p:cBhvr>
                                      <p:tavLst>
                                        <p:tav tm="0">
                                          <p:val>
                                            <p:strVal val="#ppt_y"/>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2" presetClass="entr" presetSubtype="2" fill="hold" grpId="0" nodeType="clickEffect">
                                  <p:stCondLst>
                                    <p:cond delay="0"/>
                                  </p:stCondLst>
                                  <p:childTnLst>
                                    <p:set>
                                      <p:cBhvr>
                                        <p:cTn id="48" dur="1" fill="hold">
                                          <p:stCondLst>
                                            <p:cond delay="0"/>
                                          </p:stCondLst>
                                        </p:cTn>
                                        <p:tgtEl>
                                          <p:spTgt spid="7">
                                            <p:txEl>
                                              <p:pRg st="2" end="2"/>
                                            </p:txEl>
                                          </p:spTgt>
                                        </p:tgtEl>
                                        <p:attrNameLst>
                                          <p:attrName>style.visibility</p:attrName>
                                        </p:attrNameLst>
                                      </p:cBhvr>
                                      <p:to>
                                        <p:strVal val="visible"/>
                                      </p:to>
                                    </p:set>
                                    <p:anim calcmode="lin" valueType="num">
                                      <p:cBhvr additive="base">
                                        <p:cTn id="49" dur="500" fill="hold"/>
                                        <p:tgtEl>
                                          <p:spTgt spid="7">
                                            <p:txEl>
                                              <p:pRg st="2" end="2"/>
                                            </p:txEl>
                                          </p:spTgt>
                                        </p:tgtEl>
                                        <p:attrNameLst>
                                          <p:attrName>ppt_x</p:attrName>
                                        </p:attrNameLst>
                                      </p:cBhvr>
                                      <p:tavLst>
                                        <p:tav tm="0">
                                          <p:val>
                                            <p:strVal val="1+#ppt_w/2"/>
                                          </p:val>
                                        </p:tav>
                                        <p:tav tm="100000">
                                          <p:val>
                                            <p:strVal val="#ppt_x"/>
                                          </p:val>
                                        </p:tav>
                                      </p:tavLst>
                                    </p:anim>
                                    <p:anim calcmode="lin" valueType="num">
                                      <p:cBhvr additive="base">
                                        <p:cTn id="50" dur="500" fill="hold"/>
                                        <p:tgtEl>
                                          <p:spTgt spid="7">
                                            <p:txEl>
                                              <p:pRg st="2" end="2"/>
                                            </p:txEl>
                                          </p:spTgt>
                                        </p:tgtEl>
                                        <p:attrNameLst>
                                          <p:attrName>ppt_y</p:attrName>
                                        </p:attrNameLst>
                                      </p:cBhvr>
                                      <p:tavLst>
                                        <p:tav tm="0">
                                          <p:val>
                                            <p:strVal val="#ppt_y"/>
                                          </p:val>
                                        </p:tav>
                                        <p:tav tm="100000">
                                          <p:val>
                                            <p:strVal val="#ppt_y"/>
                                          </p:val>
                                        </p:tav>
                                      </p:tavLst>
                                    </p:anim>
                                  </p:childTnLst>
                                </p:cTn>
                              </p:par>
                            </p:childTnLst>
                          </p:cTn>
                        </p:par>
                      </p:childTnLst>
                    </p:cTn>
                  </p:par>
                  <p:par>
                    <p:cTn id="51" fill="hold">
                      <p:stCondLst>
                        <p:cond delay="indefinite"/>
                      </p:stCondLst>
                      <p:childTnLst>
                        <p:par>
                          <p:cTn id="52" fill="hold">
                            <p:stCondLst>
                              <p:cond delay="0"/>
                            </p:stCondLst>
                            <p:childTnLst>
                              <p:par>
                                <p:cTn id="53" presetID="2" presetClass="entr" presetSubtype="2" fill="hold" grpId="0" nodeType="clickEffect">
                                  <p:stCondLst>
                                    <p:cond delay="0"/>
                                  </p:stCondLst>
                                  <p:childTnLst>
                                    <p:set>
                                      <p:cBhvr>
                                        <p:cTn id="54" dur="1" fill="hold">
                                          <p:stCondLst>
                                            <p:cond delay="0"/>
                                          </p:stCondLst>
                                        </p:cTn>
                                        <p:tgtEl>
                                          <p:spTgt spid="7">
                                            <p:txEl>
                                              <p:pRg st="3" end="3"/>
                                            </p:txEl>
                                          </p:spTgt>
                                        </p:tgtEl>
                                        <p:attrNameLst>
                                          <p:attrName>style.visibility</p:attrName>
                                        </p:attrNameLst>
                                      </p:cBhvr>
                                      <p:to>
                                        <p:strVal val="visible"/>
                                      </p:to>
                                    </p:set>
                                    <p:anim calcmode="lin" valueType="num">
                                      <p:cBhvr additive="base">
                                        <p:cTn id="55" dur="500" fill="hold"/>
                                        <p:tgtEl>
                                          <p:spTgt spid="7">
                                            <p:txEl>
                                              <p:pRg st="3" end="3"/>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7">
                                            <p:txEl>
                                              <p:pRg st="3" end="3"/>
                                            </p:txEl>
                                          </p:spTgt>
                                        </p:tgtEl>
                                        <p:attrNameLst>
                                          <p:attrName>ppt_y</p:attrName>
                                        </p:attrNameLst>
                                      </p:cBhvr>
                                      <p:tavLst>
                                        <p:tav tm="0">
                                          <p:val>
                                            <p:strVal val="#ppt_y"/>
                                          </p:val>
                                        </p:tav>
                                        <p:tav tm="100000">
                                          <p:val>
                                            <p:strVal val="#ppt_y"/>
                                          </p:val>
                                        </p:tav>
                                      </p:tavLst>
                                    </p:anim>
                                  </p:childTnLst>
                                </p:cTn>
                              </p:par>
                            </p:childTnLst>
                          </p:cTn>
                        </p:par>
                      </p:childTnLst>
                    </p:cTn>
                  </p:par>
                  <p:par>
                    <p:cTn id="57" fill="hold">
                      <p:stCondLst>
                        <p:cond delay="indefinite"/>
                      </p:stCondLst>
                      <p:childTnLst>
                        <p:par>
                          <p:cTn id="58" fill="hold">
                            <p:stCondLst>
                              <p:cond delay="0"/>
                            </p:stCondLst>
                            <p:childTnLst>
                              <p:par>
                                <p:cTn id="59" presetID="2" presetClass="entr" presetSubtype="2" fill="hold" grpId="0" nodeType="clickEffect">
                                  <p:stCondLst>
                                    <p:cond delay="0"/>
                                  </p:stCondLst>
                                  <p:childTnLst>
                                    <p:set>
                                      <p:cBhvr>
                                        <p:cTn id="60" dur="1" fill="hold">
                                          <p:stCondLst>
                                            <p:cond delay="0"/>
                                          </p:stCondLst>
                                        </p:cTn>
                                        <p:tgtEl>
                                          <p:spTgt spid="7">
                                            <p:txEl>
                                              <p:pRg st="4" end="4"/>
                                            </p:txEl>
                                          </p:spTgt>
                                        </p:tgtEl>
                                        <p:attrNameLst>
                                          <p:attrName>style.visibility</p:attrName>
                                        </p:attrNameLst>
                                      </p:cBhvr>
                                      <p:to>
                                        <p:strVal val="visible"/>
                                      </p:to>
                                    </p:set>
                                    <p:anim calcmode="lin" valueType="num">
                                      <p:cBhvr additive="base">
                                        <p:cTn id="61" dur="500" fill="hold"/>
                                        <p:tgtEl>
                                          <p:spTgt spid="7">
                                            <p:txEl>
                                              <p:pRg st="4" end="4"/>
                                            </p:txEl>
                                          </p:spTgt>
                                        </p:tgtEl>
                                        <p:attrNameLst>
                                          <p:attrName>ppt_x</p:attrName>
                                        </p:attrNameLst>
                                      </p:cBhvr>
                                      <p:tavLst>
                                        <p:tav tm="0">
                                          <p:val>
                                            <p:strVal val="1+#ppt_w/2"/>
                                          </p:val>
                                        </p:tav>
                                        <p:tav tm="100000">
                                          <p:val>
                                            <p:strVal val="#ppt_x"/>
                                          </p:val>
                                        </p:tav>
                                      </p:tavLst>
                                    </p:anim>
                                    <p:anim calcmode="lin" valueType="num">
                                      <p:cBhvr additive="base">
                                        <p:cTn id="62" dur="500" fill="hold"/>
                                        <p:tgtEl>
                                          <p:spTgt spid="7">
                                            <p:txEl>
                                              <p:pRg st="4" end="4"/>
                                            </p:txEl>
                                          </p:spTgt>
                                        </p:tgtEl>
                                        <p:attrNameLst>
                                          <p:attrName>ppt_y</p:attrName>
                                        </p:attrNameLst>
                                      </p:cBhvr>
                                      <p:tavLst>
                                        <p:tav tm="0">
                                          <p:val>
                                            <p:strVal val="#ppt_y"/>
                                          </p:val>
                                        </p:tav>
                                        <p:tav tm="100000">
                                          <p:val>
                                            <p:strVal val="#ppt_y"/>
                                          </p:val>
                                        </p:tav>
                                      </p:tavLst>
                                    </p:anim>
                                  </p:childTnLst>
                                </p:cTn>
                              </p:par>
                            </p:childTnLst>
                          </p:cTn>
                        </p:par>
                      </p:childTnLst>
                    </p:cTn>
                  </p:par>
                  <p:par>
                    <p:cTn id="63" fill="hold">
                      <p:stCondLst>
                        <p:cond delay="indefinite"/>
                      </p:stCondLst>
                      <p:childTnLst>
                        <p:par>
                          <p:cTn id="64" fill="hold">
                            <p:stCondLst>
                              <p:cond delay="0"/>
                            </p:stCondLst>
                            <p:childTnLst>
                              <p:par>
                                <p:cTn id="65" presetID="2" presetClass="entr" presetSubtype="2" fill="hold" grpId="0" nodeType="clickEffect">
                                  <p:stCondLst>
                                    <p:cond delay="0"/>
                                  </p:stCondLst>
                                  <p:childTnLst>
                                    <p:set>
                                      <p:cBhvr>
                                        <p:cTn id="66" dur="1" fill="hold">
                                          <p:stCondLst>
                                            <p:cond delay="0"/>
                                          </p:stCondLst>
                                        </p:cTn>
                                        <p:tgtEl>
                                          <p:spTgt spid="7">
                                            <p:txEl>
                                              <p:pRg st="5" end="5"/>
                                            </p:txEl>
                                          </p:spTgt>
                                        </p:tgtEl>
                                        <p:attrNameLst>
                                          <p:attrName>style.visibility</p:attrName>
                                        </p:attrNameLst>
                                      </p:cBhvr>
                                      <p:to>
                                        <p:strVal val="visible"/>
                                      </p:to>
                                    </p:set>
                                    <p:anim calcmode="lin" valueType="num">
                                      <p:cBhvr additive="base">
                                        <p:cTn id="67" dur="500" fill="hold"/>
                                        <p:tgtEl>
                                          <p:spTgt spid="7">
                                            <p:txEl>
                                              <p:pRg st="5" end="5"/>
                                            </p:txEl>
                                          </p:spTgt>
                                        </p:tgtEl>
                                        <p:attrNameLst>
                                          <p:attrName>ppt_x</p:attrName>
                                        </p:attrNameLst>
                                      </p:cBhvr>
                                      <p:tavLst>
                                        <p:tav tm="0">
                                          <p:val>
                                            <p:strVal val="1+#ppt_w/2"/>
                                          </p:val>
                                        </p:tav>
                                        <p:tav tm="100000">
                                          <p:val>
                                            <p:strVal val="#ppt_x"/>
                                          </p:val>
                                        </p:tav>
                                      </p:tavLst>
                                    </p:anim>
                                    <p:anim calcmode="lin" valueType="num">
                                      <p:cBhvr additive="base">
                                        <p:cTn id="68" dur="500" fill="hold"/>
                                        <p:tgtEl>
                                          <p:spTgt spid="7">
                                            <p:txEl>
                                              <p:pRg st="5" end="5"/>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uiExpand="1" build="p"/>
      <p:bldP spid="7" grpId="0" build="p"/>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6F2AC0D-E125-4CB9-8CC0-2326F5AF9DB1}"/>
              </a:ext>
            </a:extLst>
          </p:cNvPr>
          <p:cNvSpPr>
            <a:spLocks noGrp="1"/>
          </p:cNvSpPr>
          <p:nvPr>
            <p:ph type="title"/>
          </p:nvPr>
        </p:nvSpPr>
        <p:spPr/>
        <p:txBody>
          <a:bodyPr/>
          <a:lstStyle/>
          <a:p>
            <a:r>
              <a:rPr lang="en-US" dirty="0" err="1"/>
              <a:t>Paxos</a:t>
            </a:r>
            <a:r>
              <a:rPr lang="en-US" dirty="0"/>
              <a:t>: Overarching “approach”</a:t>
            </a:r>
          </a:p>
        </p:txBody>
      </p:sp>
      <p:sp>
        <p:nvSpPr>
          <p:cNvPr id="3" name="Content Placeholder 2">
            <a:extLst>
              <a:ext uri="{FF2B5EF4-FFF2-40B4-BE49-F238E27FC236}">
                <a16:creationId xmlns:a16="http://schemas.microsoft.com/office/drawing/2014/main" id="{8C9577A3-1AC2-454C-9E12-713E1FABF631}"/>
              </a:ext>
            </a:extLst>
          </p:cNvPr>
          <p:cNvSpPr>
            <a:spLocks noGrp="1"/>
          </p:cNvSpPr>
          <p:nvPr>
            <p:ph idx="1"/>
          </p:nvPr>
        </p:nvSpPr>
        <p:spPr/>
        <p:txBody>
          <a:bodyPr>
            <a:normAutofit/>
          </a:bodyPr>
          <a:lstStyle/>
          <a:p>
            <a:r>
              <a:rPr lang="en-US" b="1" dirty="0" err="1"/>
              <a:t>Paxos</a:t>
            </a:r>
            <a:r>
              <a:rPr lang="en-US" dirty="0"/>
              <a:t> is the name of a collection of protocols that </a:t>
            </a:r>
            <a:r>
              <a:rPr lang="en-US" dirty="0" err="1"/>
              <a:t>Lamport</a:t>
            </a:r>
            <a:r>
              <a:rPr lang="en-US" dirty="0"/>
              <a:t> created to solve state machine replication.  He also showed how to prove that they are correct and even how to verify an implementation.</a:t>
            </a:r>
          </a:p>
          <a:p>
            <a:endParaRPr lang="en-US" b="1" dirty="0"/>
          </a:p>
          <a:p>
            <a:r>
              <a:rPr lang="en-US" dirty="0"/>
              <a:t>There are many ways to implement </a:t>
            </a:r>
            <a:r>
              <a:rPr lang="en-US" dirty="0" err="1"/>
              <a:t>Paxos</a:t>
            </a:r>
            <a:r>
              <a:rPr lang="en-US" dirty="0"/>
              <a:t>.</a:t>
            </a:r>
          </a:p>
          <a:p>
            <a:pPr marL="0" indent="0">
              <a:buNone/>
            </a:pPr>
            <a:endParaRPr lang="en-US" dirty="0"/>
          </a:p>
        </p:txBody>
      </p:sp>
      <p:sp>
        <p:nvSpPr>
          <p:cNvPr id="4" name="Footer Placeholder 3">
            <a:extLst>
              <a:ext uri="{FF2B5EF4-FFF2-40B4-BE49-F238E27FC236}">
                <a16:creationId xmlns:a16="http://schemas.microsoft.com/office/drawing/2014/main" id="{9554B404-A615-4E87-8116-5E0FA3298C7C}"/>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342C87A1-A2A5-4894-94E7-10BC4C9985F9}"/>
              </a:ext>
            </a:extLst>
          </p:cNvPr>
          <p:cNvSpPr>
            <a:spLocks noGrp="1"/>
          </p:cNvSpPr>
          <p:nvPr>
            <p:ph type="sldNum" sz="quarter" idx="12"/>
          </p:nvPr>
        </p:nvSpPr>
        <p:spPr/>
        <p:txBody>
          <a:bodyPr/>
          <a:lstStyle/>
          <a:p>
            <a:fld id="{3C974458-8A97-4835-BF79-1FB6D7856C21}" type="slidenum">
              <a:rPr lang="en-US" smtClean="0"/>
              <a:t>5</a:t>
            </a:fld>
            <a:endParaRPr lang="en-US"/>
          </a:p>
        </p:txBody>
      </p:sp>
      <p:pic>
        <p:nvPicPr>
          <p:cNvPr id="6" name="Picture 5">
            <a:extLst>
              <a:ext uri="{FF2B5EF4-FFF2-40B4-BE49-F238E27FC236}">
                <a16:creationId xmlns:a16="http://schemas.microsoft.com/office/drawing/2014/main" id="{C558A486-A07B-4A1E-BC7C-373A36FBD799}"/>
              </a:ext>
            </a:extLst>
          </p:cNvPr>
          <p:cNvPicPr>
            <a:picLocks noChangeAspect="1"/>
          </p:cNvPicPr>
          <p:nvPr/>
        </p:nvPicPr>
        <p:blipFill>
          <a:blip r:embed="rId3"/>
          <a:stretch>
            <a:fillRect/>
          </a:stretch>
        </p:blipFill>
        <p:spPr>
          <a:xfrm>
            <a:off x="9659251" y="164166"/>
            <a:ext cx="2356163" cy="1743561"/>
          </a:xfrm>
          <a:prstGeom prst="rect">
            <a:avLst/>
          </a:prstGeom>
        </p:spPr>
      </p:pic>
      <p:sp>
        <p:nvSpPr>
          <p:cNvPr id="7" name="TextBox 6">
            <a:extLst>
              <a:ext uri="{FF2B5EF4-FFF2-40B4-BE49-F238E27FC236}">
                <a16:creationId xmlns:a16="http://schemas.microsoft.com/office/drawing/2014/main" id="{D1DB5FAB-D466-4731-8EF6-77CCE6940863}"/>
              </a:ext>
            </a:extLst>
          </p:cNvPr>
          <p:cNvSpPr txBox="1"/>
          <p:nvPr/>
        </p:nvSpPr>
        <p:spPr>
          <a:xfrm>
            <a:off x="9784380" y="1884405"/>
            <a:ext cx="2231034" cy="369332"/>
          </a:xfrm>
          <a:prstGeom prst="rect">
            <a:avLst/>
          </a:prstGeom>
          <a:noFill/>
        </p:spPr>
        <p:txBody>
          <a:bodyPr wrap="square" rtlCol="0">
            <a:spAutoFit/>
          </a:bodyPr>
          <a:lstStyle/>
          <a:p>
            <a:r>
              <a:rPr lang="en-US" b="1" dirty="0" err="1"/>
              <a:t>Paxos</a:t>
            </a:r>
            <a:r>
              <a:rPr lang="en-US" b="1" dirty="0"/>
              <a:t> (Greek Island)</a:t>
            </a:r>
          </a:p>
        </p:txBody>
      </p:sp>
    </p:spTree>
    <p:extLst>
      <p:ext uri="{BB962C8B-B14F-4D97-AF65-F5344CB8AC3E}">
        <p14:creationId xmlns:p14="http://schemas.microsoft.com/office/powerpoint/2010/main" val="306184364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Example:</a:t>
            </a:r>
            <a:br>
              <a:rPr lang="en-US" dirty="0"/>
            </a:br>
            <a:r>
              <a:rPr lang="en-US" dirty="0"/>
              <a:t>Chain Replication</a:t>
            </a:r>
          </a:p>
        </p:txBody>
      </p:sp>
      <p:sp>
        <p:nvSpPr>
          <p:cNvPr id="3" name="Content Placeholder 2"/>
          <p:cNvSpPr>
            <a:spLocks noGrp="1"/>
          </p:cNvSpPr>
          <p:nvPr>
            <p:ph idx="1"/>
          </p:nvPr>
        </p:nvSpPr>
        <p:spPr/>
        <p:txBody>
          <a:bodyPr>
            <a:normAutofit fontScale="92500" lnSpcReduction="10000"/>
          </a:bodyPr>
          <a:lstStyle/>
          <a:p>
            <a:r>
              <a:rPr lang="en-US" dirty="0"/>
              <a:t>A common approach is “chain replication”, used to make copies of application data in a small group.  </a:t>
            </a:r>
            <a:r>
              <a:rPr lang="en-US" i="1" dirty="0"/>
              <a:t>It assumes that we know which processes participate.</a:t>
            </a:r>
            <a:endParaRPr lang="en-US" dirty="0"/>
          </a:p>
          <a:p>
            <a:endParaRPr lang="en-US" dirty="0"/>
          </a:p>
          <a:p>
            <a:r>
              <a:rPr lang="en-US" dirty="0"/>
              <a:t>Once we have the group, we just form a chain </a:t>
            </a:r>
            <a:r>
              <a:rPr lang="en-US" b="1" dirty="0"/>
              <a:t>and send updates to the head</a:t>
            </a:r>
            <a:r>
              <a:rPr lang="en-US" dirty="0"/>
              <a:t>.</a:t>
            </a:r>
          </a:p>
          <a:p>
            <a:endParaRPr lang="en-US" dirty="0"/>
          </a:p>
          <a:p>
            <a:r>
              <a:rPr lang="en-US" dirty="0"/>
              <a:t>The updates transit node by node to the tail, and only then are they applied: first at the tail, then node by node back to the head.</a:t>
            </a:r>
          </a:p>
          <a:p>
            <a:endParaRPr lang="en-US" dirty="0"/>
          </a:p>
          <a:p>
            <a:r>
              <a:rPr lang="en-US" b="1" dirty="0"/>
              <a:t>Queries are always sent to the tail</a:t>
            </a:r>
            <a:r>
              <a:rPr lang="en-US" dirty="0"/>
              <a:t> of the chain: it is the most up to date.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6</a:t>
            </a:fld>
            <a:endParaRPr lang="en-US"/>
          </a:p>
        </p:txBody>
      </p:sp>
      <p:sp>
        <p:nvSpPr>
          <p:cNvPr id="6" name="Oval 5"/>
          <p:cNvSpPr/>
          <p:nvPr/>
        </p:nvSpPr>
        <p:spPr>
          <a:xfrm>
            <a:off x="7535008" y="914400"/>
            <a:ext cx="914400" cy="9144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t>A </a:t>
            </a:r>
            <a:r>
              <a:rPr lang="en-US" sz="1200" b="1" dirty="0"/>
              <a:t>(head)</a:t>
            </a:r>
            <a:endParaRPr lang="en-US" b="1" dirty="0"/>
          </a:p>
        </p:txBody>
      </p:sp>
      <p:sp>
        <p:nvSpPr>
          <p:cNvPr id="7" name="Oval 6"/>
          <p:cNvSpPr/>
          <p:nvPr/>
        </p:nvSpPr>
        <p:spPr>
          <a:xfrm>
            <a:off x="8758604" y="914400"/>
            <a:ext cx="914400" cy="9144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t>B</a:t>
            </a:r>
          </a:p>
        </p:txBody>
      </p:sp>
      <p:sp>
        <p:nvSpPr>
          <p:cNvPr id="8" name="Oval 7"/>
          <p:cNvSpPr/>
          <p:nvPr/>
        </p:nvSpPr>
        <p:spPr>
          <a:xfrm>
            <a:off x="9982200" y="914400"/>
            <a:ext cx="914400" cy="9144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t>C </a:t>
            </a:r>
            <a:r>
              <a:rPr lang="en-US" sz="1400" b="1" dirty="0"/>
              <a:t>(tail)</a:t>
            </a:r>
            <a:endParaRPr lang="en-US" b="1" dirty="0"/>
          </a:p>
        </p:txBody>
      </p:sp>
      <p:sp>
        <p:nvSpPr>
          <p:cNvPr id="9" name="TextBox 8"/>
          <p:cNvSpPr txBox="1"/>
          <p:nvPr/>
        </p:nvSpPr>
        <p:spPr>
          <a:xfrm>
            <a:off x="6620608" y="1715500"/>
            <a:ext cx="870438" cy="369332"/>
          </a:xfrm>
          <a:prstGeom prst="rect">
            <a:avLst/>
          </a:prstGeom>
          <a:solidFill>
            <a:srgbClr val="FFC000"/>
          </a:solidFill>
          <a:ln>
            <a:solidFill>
              <a:schemeClr val="accent1"/>
            </a:solidFill>
          </a:ln>
        </p:spPr>
        <p:txBody>
          <a:bodyPr wrap="square" rtlCol="0">
            <a:spAutoFit/>
          </a:bodyPr>
          <a:lstStyle/>
          <a:p>
            <a:r>
              <a:rPr lang="en-US" b="1" dirty="0">
                <a:solidFill>
                  <a:srgbClr val="002060"/>
                </a:solidFill>
              </a:rPr>
              <a:t>Update</a:t>
            </a:r>
          </a:p>
        </p:txBody>
      </p:sp>
      <p:sp>
        <p:nvSpPr>
          <p:cNvPr id="10" name="TextBox 9"/>
          <p:cNvSpPr txBox="1"/>
          <p:nvPr/>
        </p:nvSpPr>
        <p:spPr>
          <a:xfrm>
            <a:off x="10667999" y="473703"/>
            <a:ext cx="1143001" cy="369332"/>
          </a:xfrm>
          <a:prstGeom prst="rect">
            <a:avLst/>
          </a:prstGeom>
          <a:solidFill>
            <a:srgbClr val="92D050"/>
          </a:solidFill>
          <a:ln>
            <a:solidFill>
              <a:schemeClr val="accent1"/>
            </a:solidFill>
          </a:ln>
        </p:spPr>
        <p:txBody>
          <a:bodyPr wrap="square" rtlCol="0">
            <a:spAutoFit/>
          </a:bodyPr>
          <a:lstStyle/>
          <a:p>
            <a:r>
              <a:rPr lang="en-US" b="1" dirty="0">
                <a:solidFill>
                  <a:srgbClr val="002060"/>
                </a:solidFill>
              </a:rPr>
              <a:t>Ok: Do It</a:t>
            </a:r>
          </a:p>
        </p:txBody>
      </p:sp>
      <p:sp>
        <p:nvSpPr>
          <p:cNvPr id="12" name="TextBox 11"/>
          <p:cNvSpPr txBox="1"/>
          <p:nvPr/>
        </p:nvSpPr>
        <p:spPr>
          <a:xfrm>
            <a:off x="7808693" y="1587484"/>
            <a:ext cx="749381" cy="307777"/>
          </a:xfrm>
          <a:prstGeom prst="rect">
            <a:avLst/>
          </a:prstGeom>
          <a:solidFill>
            <a:srgbClr val="FFC000"/>
          </a:solidFill>
          <a:ln>
            <a:solidFill>
              <a:schemeClr val="accent1"/>
            </a:solidFill>
          </a:ln>
        </p:spPr>
        <p:txBody>
          <a:bodyPr wrap="square" rtlCol="0">
            <a:spAutoFit/>
          </a:bodyPr>
          <a:lstStyle/>
          <a:p>
            <a:r>
              <a:rPr lang="en-US" sz="1400" b="1" dirty="0"/>
              <a:t>Update</a:t>
            </a:r>
          </a:p>
        </p:txBody>
      </p:sp>
      <p:sp>
        <p:nvSpPr>
          <p:cNvPr id="13" name="TextBox 12"/>
          <p:cNvSpPr txBox="1"/>
          <p:nvPr/>
        </p:nvSpPr>
        <p:spPr>
          <a:xfrm>
            <a:off x="9198048" y="1587484"/>
            <a:ext cx="784152" cy="307777"/>
          </a:xfrm>
          <a:prstGeom prst="rect">
            <a:avLst/>
          </a:prstGeom>
          <a:solidFill>
            <a:srgbClr val="FFC000"/>
          </a:solidFill>
          <a:ln>
            <a:solidFill>
              <a:schemeClr val="accent1"/>
            </a:solidFill>
          </a:ln>
        </p:spPr>
        <p:txBody>
          <a:bodyPr wrap="square" rtlCol="0">
            <a:spAutoFit/>
          </a:bodyPr>
          <a:lstStyle/>
          <a:p>
            <a:r>
              <a:rPr lang="en-US" sz="1400" b="1" dirty="0"/>
              <a:t>Update</a:t>
            </a:r>
          </a:p>
        </p:txBody>
      </p:sp>
      <p:sp>
        <p:nvSpPr>
          <p:cNvPr id="14" name="Right Arrow 13"/>
          <p:cNvSpPr/>
          <p:nvPr/>
        </p:nvSpPr>
        <p:spPr>
          <a:xfrm>
            <a:off x="8403498" y="1282730"/>
            <a:ext cx="355106" cy="230366"/>
          </a:xfrm>
          <a:prstGeom prst="rightArrow">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Right Arrow 14"/>
          <p:cNvSpPr/>
          <p:nvPr/>
        </p:nvSpPr>
        <p:spPr>
          <a:xfrm>
            <a:off x="9658336" y="1291907"/>
            <a:ext cx="355106" cy="230366"/>
          </a:xfrm>
          <a:prstGeom prst="rightArrow">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ight Arrow 13">
            <a:extLst>
              <a:ext uri="{FF2B5EF4-FFF2-40B4-BE49-F238E27FC236}">
                <a16:creationId xmlns:a16="http://schemas.microsoft.com/office/drawing/2014/main" id="{ED1C8F28-7A0E-48C6-B4B1-6C5E1084F20A}"/>
              </a:ext>
            </a:extLst>
          </p:cNvPr>
          <p:cNvSpPr/>
          <p:nvPr/>
        </p:nvSpPr>
        <p:spPr>
          <a:xfrm flipH="1">
            <a:off x="8386561" y="1037194"/>
            <a:ext cx="355106" cy="230366"/>
          </a:xfrm>
          <a:prstGeom prst="rightArrow">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Right Arrow 14">
            <a:extLst>
              <a:ext uri="{FF2B5EF4-FFF2-40B4-BE49-F238E27FC236}">
                <a16:creationId xmlns:a16="http://schemas.microsoft.com/office/drawing/2014/main" id="{31304B89-79CD-4D6C-9A0C-B624C3EF23CD}"/>
              </a:ext>
            </a:extLst>
          </p:cNvPr>
          <p:cNvSpPr/>
          <p:nvPr/>
        </p:nvSpPr>
        <p:spPr>
          <a:xfrm flipH="1">
            <a:off x="9641399" y="1046371"/>
            <a:ext cx="355106" cy="230366"/>
          </a:xfrm>
          <a:prstGeom prst="rightArrow">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9131387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0" presetClass="path" presetSubtype="0" accel="50000" decel="50000" fill="hold" grpId="0" nodeType="clickEffect">
                                  <p:stCondLst>
                                    <p:cond delay="0"/>
                                  </p:stCondLst>
                                  <p:childTnLst>
                                    <p:animMotion origin="layout" path="M 4.16667E-6 -0.00324 L 0.06888 -0.02314 L 0.12057 0.0875 L 0.18255 -0.02685 L 0.25729 0.0875 L 0.29635 -0.01527 " pathEditMode="relative" rAng="0" ptsTypes="AAAAAA">
                                      <p:cBhvr>
                                        <p:cTn id="6" dur="5000" fill="hold"/>
                                        <p:tgtEl>
                                          <p:spTgt spid="9"/>
                                        </p:tgtEl>
                                        <p:attrNameLst>
                                          <p:attrName>ppt_x</p:attrName>
                                          <p:attrName>ppt_y</p:attrName>
                                        </p:attrNameLst>
                                      </p:cBhvr>
                                      <p:rCtr x="14818" y="3356"/>
                                    </p:animMotion>
                                  </p:childTnLst>
                                </p:cTn>
                              </p:par>
                              <p:par>
                                <p:cTn id="7" presetID="1" presetClass="entr" presetSubtype="0" fill="hold" grpId="0" nodeType="withEffect">
                                  <p:stCondLst>
                                    <p:cond delay="2000"/>
                                  </p:stCondLst>
                                  <p:childTnLst>
                                    <p:set>
                                      <p:cBhvr>
                                        <p:cTn id="8" dur="1" fill="hold">
                                          <p:stCondLst>
                                            <p:cond delay="0"/>
                                          </p:stCondLst>
                                        </p:cTn>
                                        <p:tgtEl>
                                          <p:spTgt spid="12"/>
                                        </p:tgtEl>
                                        <p:attrNameLst>
                                          <p:attrName>style.visibility</p:attrName>
                                        </p:attrNameLst>
                                      </p:cBhvr>
                                      <p:to>
                                        <p:strVal val="visible"/>
                                      </p:to>
                                    </p:set>
                                  </p:childTnLst>
                                </p:cTn>
                              </p:par>
                              <p:par>
                                <p:cTn id="9" presetID="1" presetClass="entr" presetSubtype="0" fill="hold" grpId="0" nodeType="withEffect">
                                  <p:stCondLst>
                                    <p:cond delay="3000"/>
                                  </p:stCondLst>
                                  <p:childTnLst>
                                    <p:set>
                                      <p:cBhvr>
                                        <p:cTn id="10" dur="1" fill="hold">
                                          <p:stCondLst>
                                            <p:cond delay="0"/>
                                          </p:stCondLst>
                                        </p:cTn>
                                        <p:tgtEl>
                                          <p:spTgt spid="13"/>
                                        </p:tgtEl>
                                        <p:attrNameLst>
                                          <p:attrName>style.visibility</p:attrName>
                                        </p:attrNameLst>
                                      </p:cBhvr>
                                      <p:to>
                                        <p:strVal val="visible"/>
                                      </p:to>
                                    </p:set>
                                  </p:childTnLst>
                                </p:cTn>
                              </p:par>
                            </p:childTnLst>
                          </p:cTn>
                        </p:par>
                        <p:par>
                          <p:cTn id="11" fill="hold">
                            <p:stCondLst>
                              <p:cond delay="5000"/>
                            </p:stCondLst>
                            <p:childTnLst>
                              <p:par>
                                <p:cTn id="12" presetID="1" presetClass="entr" presetSubtype="0" fill="hold" grpId="1" nodeType="afterEffect">
                                  <p:stCondLst>
                                    <p:cond delay="0"/>
                                  </p:stCondLst>
                                  <p:childTnLst>
                                    <p:set>
                                      <p:cBhvr>
                                        <p:cTn id="13" dur="1" fill="hold">
                                          <p:stCondLst>
                                            <p:cond delay="0"/>
                                          </p:stCondLst>
                                        </p:cTn>
                                        <p:tgtEl>
                                          <p:spTgt spid="10"/>
                                        </p:tgtEl>
                                        <p:attrNameLst>
                                          <p:attrName>style.visibility</p:attrName>
                                        </p:attrNameLst>
                                      </p:cBhvr>
                                      <p:to>
                                        <p:strVal val="visible"/>
                                      </p:to>
                                    </p:set>
                                  </p:childTnLst>
                                </p:cTn>
                              </p:par>
                            </p:childTnLst>
                          </p:cTn>
                        </p:par>
                        <p:par>
                          <p:cTn id="14" fill="hold">
                            <p:stCondLst>
                              <p:cond delay="5000"/>
                            </p:stCondLst>
                            <p:childTnLst>
                              <p:par>
                                <p:cTn id="15" presetID="0" presetClass="path" presetSubtype="0" accel="50000" decel="50000" fill="hold" grpId="0" nodeType="afterEffect">
                                  <p:stCondLst>
                                    <p:cond delay="1000"/>
                                  </p:stCondLst>
                                  <p:childTnLst>
                                    <p:animMotion origin="layout" path="M 0 0 L -0.05963 0.04051 L -0.10664 -0.07963 L -0.16549 0.03264 L -0.22799 -0.09398 L -0.26393 0.03518 " pathEditMode="relative" ptsTypes="AAAAAA">
                                      <p:cBhvr>
                                        <p:cTn id="16" dur="6000" fill="hold"/>
                                        <p:tgtEl>
                                          <p:spTgt spid="10"/>
                                        </p:tgtEl>
                                        <p:attrNameLst>
                                          <p:attrName>ppt_x</p:attrName>
                                          <p:attrName>ppt_y</p:attrName>
                                        </p:attrNameLst>
                                      </p:cBhvr>
                                    </p:animMotion>
                                  </p:childTnLst>
                                </p:cTn>
                              </p:par>
                              <p:par>
                                <p:cTn id="17" presetID="19" presetClass="emph" presetSubtype="0" fill="hold" grpId="0" nodeType="withEffect">
                                  <p:stCondLst>
                                    <p:cond delay="1000"/>
                                  </p:stCondLst>
                                  <p:childTnLst>
                                    <p:animClr clrSpc="rgb" dir="cw">
                                      <p:cBhvr override="childStyle">
                                        <p:cTn id="18" dur="500" fill="hold"/>
                                        <p:tgtEl>
                                          <p:spTgt spid="8"/>
                                        </p:tgtEl>
                                        <p:attrNameLst>
                                          <p:attrName>style.color</p:attrName>
                                        </p:attrNameLst>
                                      </p:cBhvr>
                                      <p:to>
                                        <a:schemeClr val="accent2"/>
                                      </p:to>
                                    </p:animClr>
                                    <p:animClr clrSpc="rgb" dir="cw">
                                      <p:cBhvr>
                                        <p:cTn id="19" dur="500" fill="hold"/>
                                        <p:tgtEl>
                                          <p:spTgt spid="8"/>
                                        </p:tgtEl>
                                        <p:attrNameLst>
                                          <p:attrName>fillcolor</p:attrName>
                                        </p:attrNameLst>
                                      </p:cBhvr>
                                      <p:to>
                                        <a:schemeClr val="accent2"/>
                                      </p:to>
                                    </p:animClr>
                                    <p:set>
                                      <p:cBhvr>
                                        <p:cTn id="20" dur="500" fill="hold"/>
                                        <p:tgtEl>
                                          <p:spTgt spid="8"/>
                                        </p:tgtEl>
                                        <p:attrNameLst>
                                          <p:attrName>fill.type</p:attrName>
                                        </p:attrNameLst>
                                      </p:cBhvr>
                                      <p:to>
                                        <p:strVal val="solid"/>
                                      </p:to>
                                    </p:set>
                                    <p:set>
                                      <p:cBhvr>
                                        <p:cTn id="21" dur="500" fill="hold"/>
                                        <p:tgtEl>
                                          <p:spTgt spid="8"/>
                                        </p:tgtEl>
                                        <p:attrNameLst>
                                          <p:attrName>fill.on</p:attrName>
                                        </p:attrNameLst>
                                      </p:cBhvr>
                                      <p:to>
                                        <p:strVal val="true"/>
                                      </p:to>
                                    </p:set>
                                  </p:childTnLst>
                                </p:cTn>
                              </p:par>
                              <p:par>
                                <p:cTn id="22" presetID="19" presetClass="emph" presetSubtype="0" fill="hold" grpId="0" nodeType="withEffect">
                                  <p:stCondLst>
                                    <p:cond delay="3000"/>
                                  </p:stCondLst>
                                  <p:childTnLst>
                                    <p:animClr clrSpc="rgb" dir="cw">
                                      <p:cBhvr override="childStyle">
                                        <p:cTn id="23" dur="500" fill="hold"/>
                                        <p:tgtEl>
                                          <p:spTgt spid="7"/>
                                        </p:tgtEl>
                                        <p:attrNameLst>
                                          <p:attrName>style.color</p:attrName>
                                        </p:attrNameLst>
                                      </p:cBhvr>
                                      <p:to>
                                        <a:schemeClr val="accent2"/>
                                      </p:to>
                                    </p:animClr>
                                    <p:animClr clrSpc="rgb" dir="cw">
                                      <p:cBhvr>
                                        <p:cTn id="24" dur="500" fill="hold"/>
                                        <p:tgtEl>
                                          <p:spTgt spid="7"/>
                                        </p:tgtEl>
                                        <p:attrNameLst>
                                          <p:attrName>fillcolor</p:attrName>
                                        </p:attrNameLst>
                                      </p:cBhvr>
                                      <p:to>
                                        <a:schemeClr val="accent2"/>
                                      </p:to>
                                    </p:animClr>
                                    <p:set>
                                      <p:cBhvr>
                                        <p:cTn id="25" dur="500" fill="hold"/>
                                        <p:tgtEl>
                                          <p:spTgt spid="7"/>
                                        </p:tgtEl>
                                        <p:attrNameLst>
                                          <p:attrName>fill.type</p:attrName>
                                        </p:attrNameLst>
                                      </p:cBhvr>
                                      <p:to>
                                        <p:strVal val="solid"/>
                                      </p:to>
                                    </p:set>
                                    <p:set>
                                      <p:cBhvr>
                                        <p:cTn id="26" dur="500" fill="hold"/>
                                        <p:tgtEl>
                                          <p:spTgt spid="7"/>
                                        </p:tgtEl>
                                        <p:attrNameLst>
                                          <p:attrName>fill.on</p:attrName>
                                        </p:attrNameLst>
                                      </p:cBhvr>
                                      <p:to>
                                        <p:strVal val="true"/>
                                      </p:to>
                                    </p:set>
                                  </p:childTnLst>
                                </p:cTn>
                              </p:par>
                              <p:par>
                                <p:cTn id="27" presetID="19" presetClass="emph" presetSubtype="0" fill="hold" grpId="0" nodeType="withEffect">
                                  <p:stCondLst>
                                    <p:cond delay="5750"/>
                                  </p:stCondLst>
                                  <p:childTnLst>
                                    <p:animClr clrSpc="rgb" dir="cw">
                                      <p:cBhvr override="childStyle">
                                        <p:cTn id="28" dur="500" fill="hold"/>
                                        <p:tgtEl>
                                          <p:spTgt spid="6"/>
                                        </p:tgtEl>
                                        <p:attrNameLst>
                                          <p:attrName>style.color</p:attrName>
                                        </p:attrNameLst>
                                      </p:cBhvr>
                                      <p:to>
                                        <a:schemeClr val="accent2"/>
                                      </p:to>
                                    </p:animClr>
                                    <p:animClr clrSpc="rgb" dir="cw">
                                      <p:cBhvr>
                                        <p:cTn id="29" dur="500" fill="hold"/>
                                        <p:tgtEl>
                                          <p:spTgt spid="6"/>
                                        </p:tgtEl>
                                        <p:attrNameLst>
                                          <p:attrName>fillcolor</p:attrName>
                                        </p:attrNameLst>
                                      </p:cBhvr>
                                      <p:to>
                                        <a:schemeClr val="accent2"/>
                                      </p:to>
                                    </p:animClr>
                                    <p:set>
                                      <p:cBhvr>
                                        <p:cTn id="30" dur="500" fill="hold"/>
                                        <p:tgtEl>
                                          <p:spTgt spid="6"/>
                                        </p:tgtEl>
                                        <p:attrNameLst>
                                          <p:attrName>fill.type</p:attrName>
                                        </p:attrNameLst>
                                      </p:cBhvr>
                                      <p:to>
                                        <p:strVal val="solid"/>
                                      </p:to>
                                    </p:set>
                                    <p:set>
                                      <p:cBhvr>
                                        <p:cTn id="31" dur="500" fill="hold"/>
                                        <p:tgtEl>
                                          <p:spTgt spid="6"/>
                                        </p:tgtEl>
                                        <p:attrNameLst>
                                          <p:attrName>fill.on</p:attrName>
                                        </p:attrNameLst>
                                      </p:cBhvr>
                                      <p:to>
                                        <p:strVal val="tru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7" grpId="0" animBg="1"/>
      <p:bldP spid="8" grpId="0" animBg="1"/>
      <p:bldP spid="9" grpId="0" animBg="1"/>
      <p:bldP spid="10" grpId="0" animBg="1"/>
      <p:bldP spid="10" grpId="1" animBg="1"/>
      <p:bldP spid="12" grpId="0" animBg="1"/>
      <p:bldP spid="13"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81DE38E-04AF-4862-83E6-802FD19E51E6}"/>
              </a:ext>
            </a:extLst>
          </p:cNvPr>
          <p:cNvSpPr>
            <a:spLocks noGrp="1"/>
          </p:cNvSpPr>
          <p:nvPr>
            <p:ph type="title"/>
          </p:nvPr>
        </p:nvSpPr>
        <p:spPr/>
        <p:txBody>
          <a:bodyPr/>
          <a:lstStyle/>
          <a:p>
            <a:r>
              <a:rPr lang="en-US" dirty="0"/>
              <a:t>Does chain replication satisfy </a:t>
            </a:r>
            <a:r>
              <a:rPr lang="en-US" dirty="0" err="1"/>
              <a:t>paxos</a:t>
            </a:r>
            <a:r>
              <a:rPr lang="en-US" dirty="0"/>
              <a:t>?</a:t>
            </a:r>
          </a:p>
        </p:txBody>
      </p:sp>
      <p:sp>
        <p:nvSpPr>
          <p:cNvPr id="3" name="Content Placeholder 2">
            <a:extLst>
              <a:ext uri="{FF2B5EF4-FFF2-40B4-BE49-F238E27FC236}">
                <a16:creationId xmlns:a16="http://schemas.microsoft.com/office/drawing/2014/main" id="{C6D50BE8-BE76-4011-BD2D-1F7DDBF963A1}"/>
              </a:ext>
            </a:extLst>
          </p:cNvPr>
          <p:cNvSpPr>
            <a:spLocks noGrp="1"/>
          </p:cNvSpPr>
          <p:nvPr>
            <p:ph idx="1"/>
          </p:nvPr>
        </p:nvSpPr>
        <p:spPr/>
        <p:txBody>
          <a:bodyPr/>
          <a:lstStyle/>
          <a:p>
            <a:r>
              <a:rPr lang="en-US" dirty="0"/>
              <a:t>In some ways, but it is an incomplete story.</a:t>
            </a:r>
          </a:p>
          <a:p>
            <a:br>
              <a:rPr lang="en-US" dirty="0"/>
            </a:br>
            <a:r>
              <a:rPr lang="en-US" dirty="0"/>
              <a:t>This is actually why </a:t>
            </a:r>
            <a:r>
              <a:rPr lang="en-US" dirty="0" err="1"/>
              <a:t>Lamport</a:t>
            </a:r>
            <a:r>
              <a:rPr lang="en-US" dirty="0"/>
              <a:t> felt that a formal model (a mathematical one) and a methodology for proving things about protocols was needed.</a:t>
            </a:r>
          </a:p>
          <a:p>
            <a:endParaRPr lang="en-US" dirty="0"/>
          </a:p>
          <a:p>
            <a:r>
              <a:rPr lang="en-US" dirty="0"/>
              <a:t>Chain replication is provably correct, but it assumes a membership mechanism, which it does not include.  Without it, the chain replication scheme is not quite as strong as </a:t>
            </a:r>
            <a:r>
              <a:rPr lang="en-US" dirty="0" err="1"/>
              <a:t>Paxos</a:t>
            </a:r>
            <a:r>
              <a:rPr lang="en-US" dirty="0"/>
              <a:t>.</a:t>
            </a:r>
          </a:p>
        </p:txBody>
      </p:sp>
      <p:sp>
        <p:nvSpPr>
          <p:cNvPr id="4" name="Footer Placeholder 3">
            <a:extLst>
              <a:ext uri="{FF2B5EF4-FFF2-40B4-BE49-F238E27FC236}">
                <a16:creationId xmlns:a16="http://schemas.microsoft.com/office/drawing/2014/main" id="{C5E07375-57A3-49DF-872A-B73AFEDF68F9}"/>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00DC0FFA-241F-45ED-B5DD-1C5182D90BDA}"/>
              </a:ext>
            </a:extLst>
          </p:cNvPr>
          <p:cNvSpPr>
            <a:spLocks noGrp="1"/>
          </p:cNvSpPr>
          <p:nvPr>
            <p:ph type="sldNum" sz="quarter" idx="12"/>
          </p:nvPr>
        </p:nvSpPr>
        <p:spPr/>
        <p:txBody>
          <a:bodyPr/>
          <a:lstStyle/>
          <a:p>
            <a:fld id="{3C974458-8A97-4835-BF79-1FB6D7856C21}" type="slidenum">
              <a:rPr lang="en-US" smtClean="0"/>
              <a:t>7</a:t>
            </a:fld>
            <a:endParaRPr lang="en-US"/>
          </a:p>
        </p:txBody>
      </p:sp>
    </p:spTree>
    <p:extLst>
      <p:ext uri="{BB962C8B-B14F-4D97-AF65-F5344CB8AC3E}">
        <p14:creationId xmlns:p14="http://schemas.microsoft.com/office/powerpoint/2010/main" val="120979840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title"/>
          </p:nvPr>
        </p:nvSpPr>
        <p:spPr/>
        <p:txBody>
          <a:bodyPr/>
          <a:lstStyle/>
          <a:p>
            <a:r>
              <a:rPr lang="en-US" dirty="0"/>
              <a:t>Membership as a dimension of consistency</a:t>
            </a:r>
          </a:p>
        </p:txBody>
      </p:sp>
      <p:sp>
        <p:nvSpPr>
          <p:cNvPr id="8" name="Content Placeholder 7"/>
          <p:cNvSpPr>
            <a:spLocks noGrp="1"/>
          </p:cNvSpPr>
          <p:nvPr>
            <p:ph idx="1"/>
          </p:nvPr>
        </p:nvSpPr>
        <p:spPr>
          <a:xfrm>
            <a:off x="1024127" y="2286000"/>
            <a:ext cx="11003749" cy="4023360"/>
          </a:xfrm>
        </p:spPr>
        <p:txBody>
          <a:bodyPr>
            <a:normAutofit/>
          </a:bodyPr>
          <a:lstStyle/>
          <a:p>
            <a:r>
              <a:rPr lang="en-US" dirty="0"/>
              <a:t>When we replicate data, that means that some set of processes will each have a replica of the information.</a:t>
            </a:r>
          </a:p>
          <a:p>
            <a:endParaRPr lang="en-US" dirty="0"/>
          </a:p>
          <a:p>
            <a:r>
              <a:rPr lang="en-US" dirty="0"/>
              <a:t>So the membership of the set becomes critical to understanding whether they end up seeing the identical evolution of the data.</a:t>
            </a:r>
          </a:p>
          <a:p>
            <a:endParaRPr lang="en-US" dirty="0"/>
          </a:p>
          <a:p>
            <a:r>
              <a:rPr lang="en-US" dirty="0"/>
              <a:t>This suggests that membership-tracking is “more foundational” than replication, and that replication with managed membership is the right goal.</a:t>
            </a:r>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8</a:t>
            </a:fld>
            <a:endParaRPr lang="en-US"/>
          </a:p>
        </p:txBody>
      </p:sp>
    </p:spTree>
    <p:extLst>
      <p:ext uri="{BB962C8B-B14F-4D97-AF65-F5344CB8AC3E}">
        <p14:creationId xmlns:p14="http://schemas.microsoft.com/office/powerpoint/2010/main" val="335409963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Membership concerns for </a:t>
            </a:r>
            <a:br>
              <a:rPr lang="en-US" dirty="0"/>
            </a:br>
            <a:r>
              <a:rPr lang="en-US" dirty="0"/>
              <a:t>chain replication</a:t>
            </a:r>
          </a:p>
        </p:txBody>
      </p:sp>
      <p:sp>
        <p:nvSpPr>
          <p:cNvPr id="3" name="Content Placeholder 2"/>
          <p:cNvSpPr>
            <a:spLocks noGrp="1"/>
          </p:cNvSpPr>
          <p:nvPr>
            <p:ph idx="1"/>
          </p:nvPr>
        </p:nvSpPr>
        <p:spPr/>
        <p:txBody>
          <a:bodyPr>
            <a:normAutofit/>
          </a:bodyPr>
          <a:lstStyle/>
          <a:p>
            <a:r>
              <a:rPr lang="en-US" dirty="0"/>
              <a:t>Where did the group come from?  How will chain be managed?  State machine replication doesn’t turn out to provide a detailed solution for this.</a:t>
            </a:r>
          </a:p>
          <a:p>
            <a:endParaRPr lang="en-US" dirty="0"/>
          </a:p>
          <a:p>
            <a:r>
              <a:rPr lang="en-US" dirty="0"/>
              <a:t>How to initialize a restarted member?  You need to copy state from some existing one, but the model itself doesn’t provide a way to do this.</a:t>
            </a:r>
          </a:p>
          <a:p>
            <a:endParaRPr lang="en-US" dirty="0"/>
          </a:p>
          <a:p>
            <a:r>
              <a:rPr lang="en-US" dirty="0"/>
              <a:t>Why have K replicas and then send all the queries to just 1 of them?  If we have K replicas, we would want to have K times the compute power!</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9</a:t>
            </a:fld>
            <a:endParaRPr lang="en-US"/>
          </a:p>
        </p:txBody>
      </p:sp>
      <p:pic>
        <p:nvPicPr>
          <p:cNvPr id="17" name="Picture 16">
            <a:extLst>
              <a:ext uri="{FF2B5EF4-FFF2-40B4-BE49-F238E27FC236}">
                <a16:creationId xmlns:a16="http://schemas.microsoft.com/office/drawing/2014/main" id="{D9025D7D-E1F0-4592-A4CD-F79728B353E2}"/>
              </a:ext>
            </a:extLst>
          </p:cNvPr>
          <p:cNvPicPr>
            <a:picLocks noChangeAspect="1"/>
          </p:cNvPicPr>
          <p:nvPr/>
        </p:nvPicPr>
        <p:blipFill>
          <a:blip r:embed="rId3"/>
          <a:stretch>
            <a:fillRect/>
          </a:stretch>
        </p:blipFill>
        <p:spPr>
          <a:xfrm>
            <a:off x="8475245" y="714512"/>
            <a:ext cx="3335755" cy="1104170"/>
          </a:xfrm>
          <a:prstGeom prst="rect">
            <a:avLst/>
          </a:prstGeom>
        </p:spPr>
      </p:pic>
    </p:spTree>
    <p:extLst>
      <p:ext uri="{BB962C8B-B14F-4D97-AF65-F5344CB8AC3E}">
        <p14:creationId xmlns:p14="http://schemas.microsoft.com/office/powerpoint/2010/main" val="294453960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8BA5EEB-8DFE-424E-B368-C2545A2FEBE3}"/>
              </a:ext>
            </a:extLst>
          </p:cNvPr>
          <p:cNvSpPr>
            <a:spLocks noGrp="1"/>
          </p:cNvSpPr>
          <p:nvPr>
            <p:ph type="title"/>
          </p:nvPr>
        </p:nvSpPr>
        <p:spPr/>
        <p:txBody>
          <a:bodyPr/>
          <a:lstStyle/>
          <a:p>
            <a:r>
              <a:rPr lang="en-US" dirty="0"/>
              <a:t>Membership Managed by a “library”</a:t>
            </a:r>
          </a:p>
        </p:txBody>
      </p:sp>
      <p:sp>
        <p:nvSpPr>
          <p:cNvPr id="3" name="Content Placeholder 2">
            <a:extLst>
              <a:ext uri="{FF2B5EF4-FFF2-40B4-BE49-F238E27FC236}">
                <a16:creationId xmlns:a16="http://schemas.microsoft.com/office/drawing/2014/main" id="{D9F4BF47-6CBA-457F-99AD-E2A053209496}"/>
              </a:ext>
            </a:extLst>
          </p:cNvPr>
          <p:cNvSpPr>
            <a:spLocks noGrp="1"/>
          </p:cNvSpPr>
          <p:nvPr>
            <p:ph idx="1"/>
          </p:nvPr>
        </p:nvSpPr>
        <p:spPr/>
        <p:txBody>
          <a:bodyPr>
            <a:normAutofit fontScale="92500" lnSpcReduction="20000"/>
          </a:bodyPr>
          <a:lstStyle/>
          <a:p>
            <a:r>
              <a:rPr lang="en-US" dirty="0"/>
              <a:t>Ideally, you want to link to a library that just solves the problem.</a:t>
            </a:r>
          </a:p>
          <a:p>
            <a:endParaRPr lang="en-US" dirty="0"/>
          </a:p>
          <a:p>
            <a:r>
              <a:rPr lang="en-US" dirty="0"/>
              <a:t>It would automate tasks such as tracking which computers are in the service, what roles have been assigned to them.</a:t>
            </a:r>
          </a:p>
          <a:p>
            <a:endParaRPr lang="en-US" dirty="0"/>
          </a:p>
          <a:p>
            <a:r>
              <a:rPr lang="en-US" dirty="0"/>
              <a:t>It would also be also be integrated with fault monitoring, management of configuration data (and ways to update the configuration).  Probably, it will offer a notification mechanism to report on changes</a:t>
            </a:r>
          </a:p>
          <a:p>
            <a:endParaRPr lang="en-US" dirty="0"/>
          </a:p>
          <a:p>
            <a:r>
              <a:rPr lang="en-US" dirty="0"/>
              <a:t>With this, you could easily “toss together” your chain replication solution!</a:t>
            </a:r>
          </a:p>
        </p:txBody>
      </p:sp>
      <p:sp>
        <p:nvSpPr>
          <p:cNvPr id="4" name="Footer Placeholder 3">
            <a:extLst>
              <a:ext uri="{FF2B5EF4-FFF2-40B4-BE49-F238E27FC236}">
                <a16:creationId xmlns:a16="http://schemas.microsoft.com/office/drawing/2014/main" id="{9DBEFAE3-8CC0-485A-9642-83785AC85020}"/>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76C34242-1948-469D-AD49-83931D6686D9}"/>
              </a:ext>
            </a:extLst>
          </p:cNvPr>
          <p:cNvSpPr>
            <a:spLocks noGrp="1"/>
          </p:cNvSpPr>
          <p:nvPr>
            <p:ph type="sldNum" sz="quarter" idx="12"/>
          </p:nvPr>
        </p:nvSpPr>
        <p:spPr/>
        <p:txBody>
          <a:bodyPr/>
          <a:lstStyle/>
          <a:p>
            <a:fld id="{3C974458-8A97-4835-BF79-1FB6D7856C21}" type="slidenum">
              <a:rPr lang="en-US" smtClean="0"/>
              <a:t>10</a:t>
            </a:fld>
            <a:endParaRPr lang="en-US"/>
          </a:p>
        </p:txBody>
      </p:sp>
    </p:spTree>
    <p:extLst>
      <p:ext uri="{BB962C8B-B14F-4D97-AF65-F5344CB8AC3E}">
        <p14:creationId xmlns:p14="http://schemas.microsoft.com/office/powerpoint/2010/main" val="37352294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Derecho is a library, exactly for </a:t>
            </a:r>
            <a:br>
              <a:rPr lang="en-US" dirty="0"/>
            </a:br>
            <a:r>
              <a:rPr lang="en-US" dirty="0"/>
              <a:t>these kinds of roles!</a:t>
            </a:r>
          </a:p>
        </p:txBody>
      </p:sp>
      <p:sp>
        <p:nvSpPr>
          <p:cNvPr id="3" name="Content Placeholder 2"/>
          <p:cNvSpPr>
            <a:spLocks noGrp="1"/>
          </p:cNvSpPr>
          <p:nvPr>
            <p:ph idx="1"/>
          </p:nvPr>
        </p:nvSpPr>
        <p:spPr/>
        <p:txBody>
          <a:bodyPr>
            <a:normAutofit/>
          </a:bodyPr>
          <a:lstStyle/>
          <a:p>
            <a:r>
              <a:rPr lang="en-US" dirty="0"/>
              <a:t>You build one program, linked to the Derecho C++ library.</a:t>
            </a:r>
          </a:p>
          <a:p>
            <a:endParaRPr lang="en-US" dirty="0"/>
          </a:p>
          <a:p>
            <a:r>
              <a:rPr lang="en-US" dirty="0"/>
              <a:t>Now you can run N instances (replicas).  They would read in a configuration file where this number N (and other parameters) is specified.</a:t>
            </a:r>
          </a:p>
          <a:p>
            <a:endParaRPr lang="en-US" dirty="0"/>
          </a:p>
          <a:p>
            <a:r>
              <a:rPr lang="en-US" dirty="0"/>
              <a:t>As the replicas start up, they ask Derecho to “manage the reboot” and the library handles rendezvous and other membership tasks.  Once all N are running, it reports a </a:t>
            </a:r>
            <a:r>
              <a:rPr lang="en-US" i="1" dirty="0"/>
              <a:t>membership view</a:t>
            </a:r>
            <a:r>
              <a:rPr lang="en-US" dirty="0"/>
              <a:t> listing the N members (consistently!).</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11</a:t>
            </a:fld>
            <a:endParaRPr lang="en-US"/>
          </a:p>
        </p:txBody>
      </p:sp>
      <p:pic>
        <p:nvPicPr>
          <p:cNvPr id="6" name="Picture 5"/>
          <p:cNvPicPr>
            <a:picLocks noChangeAspect="1"/>
          </p:cNvPicPr>
          <p:nvPr/>
        </p:nvPicPr>
        <p:blipFill>
          <a:blip r:embed="rId3"/>
          <a:stretch>
            <a:fillRect/>
          </a:stretch>
        </p:blipFill>
        <p:spPr>
          <a:xfrm>
            <a:off x="9997181" y="267799"/>
            <a:ext cx="2054874" cy="1165348"/>
          </a:xfrm>
          <a:prstGeom prst="rect">
            <a:avLst/>
          </a:prstGeom>
        </p:spPr>
      </p:pic>
    </p:spTree>
    <p:extLst>
      <p:ext uri="{BB962C8B-B14F-4D97-AF65-F5344CB8AC3E}">
        <p14:creationId xmlns:p14="http://schemas.microsoft.com/office/powerpoint/2010/main" val="263783564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Other membership management roles</a:t>
            </a:r>
          </a:p>
        </p:txBody>
      </p:sp>
      <p:sp>
        <p:nvSpPr>
          <p:cNvPr id="3" name="Content Placeholder 2"/>
          <p:cNvSpPr>
            <a:spLocks noGrp="1"/>
          </p:cNvSpPr>
          <p:nvPr>
            <p:ph idx="1"/>
          </p:nvPr>
        </p:nvSpPr>
        <p:spPr/>
        <p:txBody>
          <a:bodyPr>
            <a:normAutofit fontScale="92500" lnSpcReduction="10000"/>
          </a:bodyPr>
          <a:lstStyle/>
          <a:p>
            <a:r>
              <a:rPr lang="en-US" dirty="0"/>
              <a:t>Derecho does much more, even at startup.</a:t>
            </a:r>
          </a:p>
          <a:p>
            <a:pPr>
              <a:buFont typeface="Wingdings" panose="05000000000000000000" pitchFamily="2" charset="2"/>
              <a:buChar char="Ø"/>
            </a:pPr>
            <a:r>
              <a:rPr lang="en-US" dirty="0"/>
              <a:t>  It handles the “layout” role of mapping your N replicas to the various</a:t>
            </a:r>
            <a:br>
              <a:rPr lang="en-US" dirty="0"/>
            </a:br>
            <a:r>
              <a:rPr lang="en-US" dirty="0"/>
              <a:t>    subgroups you might want in your application, and then tells each</a:t>
            </a:r>
            <a:br>
              <a:rPr lang="en-US" dirty="0"/>
            </a:br>
            <a:r>
              <a:rPr lang="en-US" dirty="0"/>
              <a:t>    replica what role it is playing (by instantiating objects from classes</a:t>
            </a:r>
            <a:br>
              <a:rPr lang="en-US" dirty="0"/>
            </a:br>
            <a:r>
              <a:rPr lang="en-US" dirty="0"/>
              <a:t>    you define, one class per role).  It does “</a:t>
            </a:r>
            <a:r>
              <a:rPr lang="en-US" dirty="0" err="1"/>
              <a:t>sharding</a:t>
            </a:r>
            <a:r>
              <a:rPr lang="en-US" dirty="0"/>
              <a:t>” too.</a:t>
            </a:r>
          </a:p>
          <a:p>
            <a:pPr>
              <a:buFont typeface="Wingdings" panose="05000000000000000000" pitchFamily="2" charset="2"/>
              <a:buChar char="Ø"/>
            </a:pPr>
            <a:r>
              <a:rPr lang="en-US" dirty="0"/>
              <a:t>  If an application manages persistent data in files or a database, it</a:t>
            </a:r>
            <a:br>
              <a:rPr lang="en-US" dirty="0"/>
            </a:br>
            <a:r>
              <a:rPr lang="en-US" dirty="0"/>
              <a:t>    automatically repairs any damage caused by the crash.  This takes </a:t>
            </a:r>
            <a:br>
              <a:rPr lang="en-US" dirty="0"/>
            </a:br>
            <a:r>
              <a:rPr lang="en-US" dirty="0"/>
              <a:t>    advantage of replication: with multiple copies of all data, Derecho</a:t>
            </a:r>
            <a:br>
              <a:rPr lang="en-US" dirty="0"/>
            </a:br>
            <a:r>
              <a:rPr lang="en-US" dirty="0"/>
              <a:t>    can always find any missing data to “fill gaps”.</a:t>
            </a:r>
          </a:p>
          <a:p>
            <a:pPr>
              <a:buFont typeface="Wingdings" panose="05000000000000000000" pitchFamily="2" charset="2"/>
              <a:buChar char="Ø"/>
            </a:pPr>
            <a:r>
              <a:rPr lang="en-US" dirty="0"/>
              <a:t>  It can initialize a “blank” new member joining for the first time.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12</a:t>
            </a:fld>
            <a:endParaRPr lang="en-US"/>
          </a:p>
        </p:txBody>
      </p:sp>
    </p:spTree>
    <p:extLst>
      <p:ext uri="{BB962C8B-B14F-4D97-AF65-F5344CB8AC3E}">
        <p14:creationId xmlns:p14="http://schemas.microsoft.com/office/powerpoint/2010/main" val="113060542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CCFE812-E7E7-42AA-B63A-877914D73ECB}"/>
              </a:ext>
            </a:extLst>
          </p:cNvPr>
          <p:cNvSpPr>
            <a:spLocks noGrp="1"/>
          </p:cNvSpPr>
          <p:nvPr>
            <p:ph type="title"/>
          </p:nvPr>
        </p:nvSpPr>
        <p:spPr/>
        <p:txBody>
          <a:bodyPr/>
          <a:lstStyle/>
          <a:p>
            <a:r>
              <a:rPr lang="en-US" dirty="0"/>
              <a:t>Split brain concerns</a:t>
            </a:r>
          </a:p>
        </p:txBody>
      </p:sp>
      <p:sp>
        <p:nvSpPr>
          <p:cNvPr id="3" name="Content Placeholder 2">
            <a:extLst>
              <a:ext uri="{FF2B5EF4-FFF2-40B4-BE49-F238E27FC236}">
                <a16:creationId xmlns:a16="http://schemas.microsoft.com/office/drawing/2014/main" id="{31020DB1-D685-4B5E-B12D-7029466DAE31}"/>
              </a:ext>
            </a:extLst>
          </p:cNvPr>
          <p:cNvSpPr>
            <a:spLocks noGrp="1"/>
          </p:cNvSpPr>
          <p:nvPr>
            <p:ph idx="1"/>
          </p:nvPr>
        </p:nvSpPr>
        <p:spPr/>
        <p:txBody>
          <a:bodyPr/>
          <a:lstStyle/>
          <a:p>
            <a:r>
              <a:rPr lang="en-US" dirty="0"/>
              <a:t>Suppose your </a:t>
            </a:r>
            <a:r>
              <a:rPr lang="en-US" dirty="0">
                <a:sym typeface="Symbol" panose="05050102010706020507" pitchFamily="18" charset="2"/>
              </a:rPr>
              <a:t>-service plays a key role, like air traffic control.  There should only be one “owner” for a given runway or airplane.</a:t>
            </a:r>
          </a:p>
          <a:p>
            <a:r>
              <a:rPr lang="en-US" dirty="0">
                <a:sym typeface="Symbol" panose="05050102010706020507" pitchFamily="18" charset="2"/>
              </a:rPr>
              <a:t>But when a failure occurs, we want to be sure that control isn’t lost.  So in this case, the “primary controller” role would shift from process P to some backup process, Q.</a:t>
            </a:r>
          </a:p>
          <a:p>
            <a:r>
              <a:rPr lang="en-US" dirty="0">
                <a:sym typeface="Symbol" panose="05050102010706020507" pitchFamily="18" charset="2"/>
              </a:rPr>
              <a:t>The issue: With networks, we lack an accurate way to sense failures, because network links can break and this looks like a crash.  Such a situation risks P and Q both trying to control the runway at the same time!</a:t>
            </a:r>
          </a:p>
        </p:txBody>
      </p:sp>
      <p:sp>
        <p:nvSpPr>
          <p:cNvPr id="4" name="Footer Placeholder 3">
            <a:extLst>
              <a:ext uri="{FF2B5EF4-FFF2-40B4-BE49-F238E27FC236}">
                <a16:creationId xmlns:a16="http://schemas.microsoft.com/office/drawing/2014/main" id="{02028AB1-7E4A-4ACE-A8BE-DFFF7AC0CA39}"/>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A8186421-0CEB-44DF-807D-04258847664F}"/>
              </a:ext>
            </a:extLst>
          </p:cNvPr>
          <p:cNvSpPr>
            <a:spLocks noGrp="1"/>
          </p:cNvSpPr>
          <p:nvPr>
            <p:ph type="sldNum" sz="quarter" idx="12"/>
          </p:nvPr>
        </p:nvSpPr>
        <p:spPr/>
        <p:txBody>
          <a:bodyPr/>
          <a:lstStyle/>
          <a:p>
            <a:fld id="{3C974458-8A97-4835-BF79-1FB6D7856C21}" type="slidenum">
              <a:rPr lang="en-US" smtClean="0"/>
              <a:t>13</a:t>
            </a:fld>
            <a:endParaRPr lang="en-US"/>
          </a:p>
        </p:txBody>
      </p:sp>
      <p:pic>
        <p:nvPicPr>
          <p:cNvPr id="6" name="Picture 5">
            <a:extLst>
              <a:ext uri="{FF2B5EF4-FFF2-40B4-BE49-F238E27FC236}">
                <a16:creationId xmlns:a16="http://schemas.microsoft.com/office/drawing/2014/main" id="{7BA2CC64-4F6B-467F-9DCA-ADC2C2A95E48}"/>
              </a:ext>
            </a:extLst>
          </p:cNvPr>
          <p:cNvPicPr>
            <a:picLocks noChangeAspect="1"/>
          </p:cNvPicPr>
          <p:nvPr/>
        </p:nvPicPr>
        <p:blipFill>
          <a:blip r:embed="rId3"/>
          <a:stretch>
            <a:fillRect/>
          </a:stretch>
        </p:blipFill>
        <p:spPr>
          <a:xfrm>
            <a:off x="9767886" y="384048"/>
            <a:ext cx="2155825" cy="1621180"/>
          </a:xfrm>
          <a:prstGeom prst="rect">
            <a:avLst/>
          </a:prstGeom>
        </p:spPr>
      </p:pic>
      <p:sp>
        <p:nvSpPr>
          <p:cNvPr id="9" name="Rectangle 8">
            <a:extLst>
              <a:ext uri="{FF2B5EF4-FFF2-40B4-BE49-F238E27FC236}">
                <a16:creationId xmlns:a16="http://schemas.microsoft.com/office/drawing/2014/main" id="{9E38F6D6-62C7-4935-906C-4BB87FF1D653}"/>
              </a:ext>
            </a:extLst>
          </p:cNvPr>
          <p:cNvSpPr/>
          <p:nvPr/>
        </p:nvSpPr>
        <p:spPr>
          <a:xfrm>
            <a:off x="11449202" y="1957736"/>
            <a:ext cx="537327" cy="230832"/>
          </a:xfrm>
          <a:prstGeom prst="rect">
            <a:avLst/>
          </a:prstGeom>
        </p:spPr>
        <p:txBody>
          <a:bodyPr wrap="none">
            <a:spAutoFit/>
          </a:bodyPr>
          <a:lstStyle/>
          <a:p>
            <a:r>
              <a:rPr lang="en-US" sz="900" dirty="0"/>
              <a:t>Tes.com</a:t>
            </a:r>
          </a:p>
        </p:txBody>
      </p:sp>
      <p:sp>
        <p:nvSpPr>
          <p:cNvPr id="7" name="Lightning Bolt 6">
            <a:extLst>
              <a:ext uri="{FF2B5EF4-FFF2-40B4-BE49-F238E27FC236}">
                <a16:creationId xmlns:a16="http://schemas.microsoft.com/office/drawing/2014/main" id="{CF6884FC-732E-4C51-9C5D-65681F0AD0C7}"/>
              </a:ext>
            </a:extLst>
          </p:cNvPr>
          <p:cNvSpPr/>
          <p:nvPr/>
        </p:nvSpPr>
        <p:spPr>
          <a:xfrm>
            <a:off x="10710331" y="194733"/>
            <a:ext cx="270933" cy="1810495"/>
          </a:xfrm>
          <a:prstGeom prst="lightningBol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26415165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27BBF3-651B-46CE-9D8E-224E2BB7DA07}"/>
              </a:ext>
            </a:extLst>
          </p:cNvPr>
          <p:cNvSpPr>
            <a:spLocks noGrp="1"/>
          </p:cNvSpPr>
          <p:nvPr>
            <p:ph type="title"/>
          </p:nvPr>
        </p:nvSpPr>
        <p:spPr/>
        <p:txBody>
          <a:bodyPr/>
          <a:lstStyle/>
          <a:p>
            <a:r>
              <a:rPr lang="en-US" dirty="0"/>
              <a:t>Solving the split brain problem</a:t>
            </a:r>
          </a:p>
        </p:txBody>
      </p:sp>
      <p:sp>
        <p:nvSpPr>
          <p:cNvPr id="3" name="Content Placeholder 2">
            <a:extLst>
              <a:ext uri="{FF2B5EF4-FFF2-40B4-BE49-F238E27FC236}">
                <a16:creationId xmlns:a16="http://schemas.microsoft.com/office/drawing/2014/main" id="{3015F4CF-24D1-41AD-8EC1-FD2321B3E2BF}"/>
              </a:ext>
            </a:extLst>
          </p:cNvPr>
          <p:cNvSpPr>
            <a:spLocks noGrp="1"/>
          </p:cNvSpPr>
          <p:nvPr>
            <p:ph idx="1"/>
          </p:nvPr>
        </p:nvSpPr>
        <p:spPr/>
        <p:txBody>
          <a:bodyPr>
            <a:normAutofit/>
          </a:bodyPr>
          <a:lstStyle/>
          <a:p>
            <a:r>
              <a:rPr lang="en-US" dirty="0"/>
              <a:t>We use a “quorum” approach.</a:t>
            </a:r>
          </a:p>
          <a:p>
            <a:endParaRPr lang="en-US" dirty="0"/>
          </a:p>
          <a:p>
            <a:r>
              <a:rPr lang="en-US" dirty="0"/>
              <a:t>Our system has N processes and only allows progress if more than half agree on the next membership view.  Example: if N=5, we say that after a failure, we need 3 or more of the original N to resume.</a:t>
            </a:r>
          </a:p>
          <a:p>
            <a:endParaRPr lang="en-US" dirty="0"/>
          </a:p>
          <a:p>
            <a:r>
              <a:rPr lang="en-US" dirty="0"/>
              <a:t>Since there can’t be two subsets that both have more than half, it is impossible to see a split into two subservices.  </a:t>
            </a:r>
          </a:p>
          <a:p>
            <a:endParaRPr lang="en-US" dirty="0"/>
          </a:p>
          <a:p>
            <a:endParaRPr lang="en-US" dirty="0"/>
          </a:p>
        </p:txBody>
      </p:sp>
      <p:sp>
        <p:nvSpPr>
          <p:cNvPr id="4" name="Footer Placeholder 3">
            <a:extLst>
              <a:ext uri="{FF2B5EF4-FFF2-40B4-BE49-F238E27FC236}">
                <a16:creationId xmlns:a16="http://schemas.microsoft.com/office/drawing/2014/main" id="{EC7439AB-670A-4543-A7F8-B4DFF66F957F}"/>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E812B2E4-BDF8-4C40-B70A-9C21A7CE2EFC}"/>
              </a:ext>
            </a:extLst>
          </p:cNvPr>
          <p:cNvSpPr>
            <a:spLocks noGrp="1"/>
          </p:cNvSpPr>
          <p:nvPr>
            <p:ph type="sldNum" sz="quarter" idx="12"/>
          </p:nvPr>
        </p:nvSpPr>
        <p:spPr/>
        <p:txBody>
          <a:bodyPr/>
          <a:lstStyle/>
          <a:p>
            <a:fld id="{3C974458-8A97-4835-BF79-1FB6D7856C21}" type="slidenum">
              <a:rPr lang="en-US" smtClean="0"/>
              <a:t>14</a:t>
            </a:fld>
            <a:endParaRPr lang="en-US"/>
          </a:p>
        </p:txBody>
      </p:sp>
    </p:spTree>
    <p:extLst>
      <p:ext uri="{BB962C8B-B14F-4D97-AF65-F5344CB8AC3E}">
        <p14:creationId xmlns:p14="http://schemas.microsoft.com/office/powerpoint/2010/main" val="342797366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Oval 3"/>
          <p:cNvSpPr/>
          <p:nvPr/>
        </p:nvSpPr>
        <p:spPr>
          <a:xfrm>
            <a:off x="4267200" y="5372100"/>
            <a:ext cx="1066800" cy="4572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Oval 4"/>
          <p:cNvSpPr/>
          <p:nvPr/>
        </p:nvSpPr>
        <p:spPr>
          <a:xfrm>
            <a:off x="4572000" y="5541434"/>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p:cNvSpPr/>
          <p:nvPr/>
        </p:nvSpPr>
        <p:spPr>
          <a:xfrm>
            <a:off x="4876800" y="5541434"/>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p:cNvSpPr/>
          <p:nvPr/>
        </p:nvSpPr>
        <p:spPr>
          <a:xfrm>
            <a:off x="5486400" y="5389034"/>
            <a:ext cx="1066800" cy="4572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p:cNvSpPr/>
          <p:nvPr/>
        </p:nvSpPr>
        <p:spPr>
          <a:xfrm>
            <a:off x="4038600" y="5219700"/>
            <a:ext cx="2895600" cy="8382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Oval 12"/>
          <p:cNvSpPr/>
          <p:nvPr/>
        </p:nvSpPr>
        <p:spPr>
          <a:xfrm>
            <a:off x="3124201" y="4152900"/>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Oval 13"/>
          <p:cNvSpPr/>
          <p:nvPr/>
        </p:nvSpPr>
        <p:spPr>
          <a:xfrm>
            <a:off x="3276602" y="4322234"/>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Oval 14"/>
          <p:cNvSpPr/>
          <p:nvPr/>
        </p:nvSpPr>
        <p:spPr>
          <a:xfrm>
            <a:off x="3581401" y="4322234"/>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Oval 15"/>
          <p:cNvSpPr/>
          <p:nvPr/>
        </p:nvSpPr>
        <p:spPr>
          <a:xfrm>
            <a:off x="3886201" y="4322234"/>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Oval 16"/>
          <p:cNvSpPr/>
          <p:nvPr/>
        </p:nvSpPr>
        <p:spPr>
          <a:xfrm>
            <a:off x="4343401" y="4169834"/>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Oval 17"/>
          <p:cNvSpPr/>
          <p:nvPr/>
        </p:nvSpPr>
        <p:spPr>
          <a:xfrm>
            <a:off x="4495802" y="4339168"/>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Oval 18"/>
          <p:cNvSpPr/>
          <p:nvPr/>
        </p:nvSpPr>
        <p:spPr>
          <a:xfrm>
            <a:off x="4800601" y="4339168"/>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Oval 19"/>
          <p:cNvSpPr/>
          <p:nvPr/>
        </p:nvSpPr>
        <p:spPr>
          <a:xfrm>
            <a:off x="5105401" y="4339168"/>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Oval 20"/>
          <p:cNvSpPr/>
          <p:nvPr/>
        </p:nvSpPr>
        <p:spPr>
          <a:xfrm>
            <a:off x="2895601" y="3924300"/>
            <a:ext cx="5714999" cy="9144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Oval 21"/>
          <p:cNvSpPr/>
          <p:nvPr/>
        </p:nvSpPr>
        <p:spPr>
          <a:xfrm>
            <a:off x="5554135" y="4191000"/>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Oval 22"/>
          <p:cNvSpPr/>
          <p:nvPr/>
        </p:nvSpPr>
        <p:spPr>
          <a:xfrm>
            <a:off x="5706536" y="4360334"/>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Oval 23"/>
          <p:cNvSpPr/>
          <p:nvPr/>
        </p:nvSpPr>
        <p:spPr>
          <a:xfrm>
            <a:off x="6011335" y="4360334"/>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Oval 24"/>
          <p:cNvSpPr/>
          <p:nvPr/>
        </p:nvSpPr>
        <p:spPr>
          <a:xfrm>
            <a:off x="6316135" y="4360334"/>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7" name="Oval 26"/>
          <p:cNvSpPr/>
          <p:nvPr/>
        </p:nvSpPr>
        <p:spPr>
          <a:xfrm>
            <a:off x="6781800" y="4381501"/>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Oval 27"/>
          <p:cNvSpPr/>
          <p:nvPr/>
        </p:nvSpPr>
        <p:spPr>
          <a:xfrm>
            <a:off x="6934200" y="4381501"/>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Oval 28"/>
          <p:cNvSpPr/>
          <p:nvPr/>
        </p:nvSpPr>
        <p:spPr>
          <a:xfrm>
            <a:off x="7086600" y="4381501"/>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Oval 29"/>
          <p:cNvSpPr/>
          <p:nvPr/>
        </p:nvSpPr>
        <p:spPr>
          <a:xfrm>
            <a:off x="2362200" y="3467100"/>
            <a:ext cx="7543800" cy="29718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1" name="TextBox 30"/>
          <p:cNvSpPr txBox="1"/>
          <p:nvPr/>
        </p:nvSpPr>
        <p:spPr>
          <a:xfrm>
            <a:off x="7238999" y="4748768"/>
            <a:ext cx="1371600" cy="369332"/>
          </a:xfrm>
          <a:prstGeom prst="rect">
            <a:avLst/>
          </a:prstGeom>
          <a:noFill/>
        </p:spPr>
        <p:txBody>
          <a:bodyPr wrap="square" rtlCol="0">
            <a:spAutoFit/>
          </a:bodyPr>
          <a:lstStyle/>
          <a:p>
            <a:r>
              <a:rPr lang="en-US" i="1" dirty="0"/>
              <a:t>Cache Layer</a:t>
            </a:r>
          </a:p>
        </p:txBody>
      </p:sp>
      <p:sp>
        <p:nvSpPr>
          <p:cNvPr id="32" name="TextBox 31"/>
          <p:cNvSpPr txBox="1"/>
          <p:nvPr/>
        </p:nvSpPr>
        <p:spPr>
          <a:xfrm>
            <a:off x="6256867" y="5883301"/>
            <a:ext cx="2040466" cy="369332"/>
          </a:xfrm>
          <a:prstGeom prst="rect">
            <a:avLst/>
          </a:prstGeom>
          <a:noFill/>
        </p:spPr>
        <p:txBody>
          <a:bodyPr wrap="square" rtlCol="0">
            <a:spAutoFit/>
          </a:bodyPr>
          <a:lstStyle/>
          <a:p>
            <a:r>
              <a:rPr lang="en-US" i="1" dirty="0"/>
              <a:t>Back-end Store</a:t>
            </a:r>
          </a:p>
        </p:txBody>
      </p:sp>
      <p:sp>
        <p:nvSpPr>
          <p:cNvPr id="34" name="Oval 33"/>
          <p:cNvSpPr/>
          <p:nvPr/>
        </p:nvSpPr>
        <p:spPr>
          <a:xfrm rot="1638657">
            <a:off x="2925443" y="4597963"/>
            <a:ext cx="3126944" cy="751102"/>
          </a:xfrm>
          <a:prstGeom prst="ellipse">
            <a:avLst/>
          </a:prstGeom>
          <a:noFill/>
          <a:ln>
            <a:solidFill>
              <a:srgbClr val="7030A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Oval 32"/>
          <p:cNvSpPr/>
          <p:nvPr/>
        </p:nvSpPr>
        <p:spPr>
          <a:xfrm rot="2300382">
            <a:off x="4164916" y="4473118"/>
            <a:ext cx="2306852" cy="847148"/>
          </a:xfrm>
          <a:prstGeom prst="ellipse">
            <a:avLst/>
          </a:prstGeom>
          <a:noFill/>
          <a:ln>
            <a:solidFill>
              <a:srgbClr val="7030A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5" name="TextBox 34"/>
          <p:cNvSpPr txBox="1"/>
          <p:nvPr/>
        </p:nvSpPr>
        <p:spPr>
          <a:xfrm>
            <a:off x="2609971" y="4748768"/>
            <a:ext cx="1792698" cy="738664"/>
          </a:xfrm>
          <a:prstGeom prst="rect">
            <a:avLst/>
          </a:prstGeom>
          <a:noFill/>
        </p:spPr>
        <p:txBody>
          <a:bodyPr wrap="square" rtlCol="0">
            <a:spAutoFit/>
          </a:bodyPr>
          <a:lstStyle/>
          <a:p>
            <a:r>
              <a:rPr lang="en-US" sz="1400" i="1" dirty="0"/>
              <a:t>Multicasts </a:t>
            </a:r>
            <a:br>
              <a:rPr lang="en-US" sz="1400" i="1" dirty="0"/>
            </a:br>
            <a:r>
              <a:rPr lang="en-US" sz="1400" i="1" dirty="0"/>
              <a:t>used for cache invalidations, updates</a:t>
            </a:r>
          </a:p>
        </p:txBody>
      </p:sp>
      <p:sp>
        <p:nvSpPr>
          <p:cNvPr id="2" name="Rectangle 1"/>
          <p:cNvSpPr/>
          <p:nvPr/>
        </p:nvSpPr>
        <p:spPr>
          <a:xfrm>
            <a:off x="4809071" y="3575133"/>
            <a:ext cx="1447799" cy="30566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Oval 35"/>
          <p:cNvSpPr/>
          <p:nvPr/>
        </p:nvSpPr>
        <p:spPr>
          <a:xfrm>
            <a:off x="5088472" y="3651766"/>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7" name="Oval 36"/>
          <p:cNvSpPr/>
          <p:nvPr/>
        </p:nvSpPr>
        <p:spPr>
          <a:xfrm>
            <a:off x="5503337" y="3651766"/>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Oval 37"/>
          <p:cNvSpPr/>
          <p:nvPr/>
        </p:nvSpPr>
        <p:spPr>
          <a:xfrm>
            <a:off x="5893118" y="3651766"/>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9" name="TextBox 38"/>
          <p:cNvSpPr txBox="1"/>
          <p:nvPr/>
        </p:nvSpPr>
        <p:spPr>
          <a:xfrm>
            <a:off x="6324602" y="3543300"/>
            <a:ext cx="1904999" cy="369332"/>
          </a:xfrm>
          <a:prstGeom prst="rect">
            <a:avLst/>
          </a:prstGeom>
          <a:noFill/>
        </p:spPr>
        <p:txBody>
          <a:bodyPr wrap="square" rtlCol="0">
            <a:spAutoFit/>
          </a:bodyPr>
          <a:lstStyle/>
          <a:p>
            <a:r>
              <a:rPr lang="en-US" i="1" dirty="0"/>
              <a:t>Load balancer</a:t>
            </a:r>
          </a:p>
        </p:txBody>
      </p:sp>
      <p:sp>
        <p:nvSpPr>
          <p:cNvPr id="3" name="Freeform 2"/>
          <p:cNvSpPr/>
          <p:nvPr/>
        </p:nvSpPr>
        <p:spPr>
          <a:xfrm>
            <a:off x="3632132" y="2815168"/>
            <a:ext cx="211795" cy="474133"/>
          </a:xfrm>
          <a:custGeom>
            <a:avLst/>
            <a:gdLst>
              <a:gd name="connsiteX0" fmla="*/ 17002 w 211795"/>
              <a:gd name="connsiteY0" fmla="*/ 0 h 474133"/>
              <a:gd name="connsiteX1" fmla="*/ 211736 w 211795"/>
              <a:gd name="connsiteY1" fmla="*/ 143933 h 474133"/>
              <a:gd name="connsiteX2" fmla="*/ 69 w 211795"/>
              <a:gd name="connsiteY2" fmla="*/ 313266 h 474133"/>
              <a:gd name="connsiteX3" fmla="*/ 186336 w 211795"/>
              <a:gd name="connsiteY3" fmla="*/ 474133 h 474133"/>
            </a:gdLst>
            <a:ahLst/>
            <a:cxnLst>
              <a:cxn ang="0">
                <a:pos x="connsiteX0" y="connsiteY0"/>
              </a:cxn>
              <a:cxn ang="0">
                <a:pos x="connsiteX1" y="connsiteY1"/>
              </a:cxn>
              <a:cxn ang="0">
                <a:pos x="connsiteX2" y="connsiteY2"/>
              </a:cxn>
              <a:cxn ang="0">
                <a:pos x="connsiteX3" y="connsiteY3"/>
              </a:cxn>
            </a:cxnLst>
            <a:rect l="l" t="t" r="r" b="b"/>
            <a:pathLst>
              <a:path w="211795" h="474133">
                <a:moveTo>
                  <a:pt x="17002" y="0"/>
                </a:moveTo>
                <a:cubicBezTo>
                  <a:pt x="115780" y="45861"/>
                  <a:pt x="214558" y="91722"/>
                  <a:pt x="211736" y="143933"/>
                </a:cubicBezTo>
                <a:cubicBezTo>
                  <a:pt x="208914" y="196144"/>
                  <a:pt x="4302" y="258233"/>
                  <a:pt x="69" y="313266"/>
                </a:cubicBezTo>
                <a:cubicBezTo>
                  <a:pt x="-4164" y="368299"/>
                  <a:pt x="186336" y="474133"/>
                  <a:pt x="186336" y="474133"/>
                </a:cubicBezTo>
              </a:path>
            </a:pathLst>
          </a:cu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0" name="Straight Arrow Connector 39"/>
          <p:cNvCxnSpPr/>
          <p:nvPr/>
        </p:nvCxnSpPr>
        <p:spPr>
          <a:xfrm>
            <a:off x="3843926" y="3052234"/>
            <a:ext cx="1244546" cy="414867"/>
          </a:xfrm>
          <a:prstGeom prst="straightConnector1">
            <a:avLst/>
          </a:prstGeom>
          <a:ln w="28575">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41" name="TextBox 40"/>
          <p:cNvSpPr txBox="1"/>
          <p:nvPr/>
        </p:nvSpPr>
        <p:spPr>
          <a:xfrm>
            <a:off x="4572002" y="2642970"/>
            <a:ext cx="3839632" cy="646331"/>
          </a:xfrm>
          <a:prstGeom prst="rect">
            <a:avLst/>
          </a:prstGeom>
          <a:noFill/>
        </p:spPr>
        <p:txBody>
          <a:bodyPr wrap="square" rtlCol="0">
            <a:spAutoFit/>
          </a:bodyPr>
          <a:lstStyle/>
          <a:p>
            <a:r>
              <a:rPr lang="en-US" i="1" dirty="0"/>
              <a:t>External clients use standard RESTful RPC through a load balancer</a:t>
            </a:r>
          </a:p>
        </p:txBody>
      </p:sp>
      <p:sp>
        <p:nvSpPr>
          <p:cNvPr id="42" name="Freeform 41"/>
          <p:cNvSpPr/>
          <p:nvPr/>
        </p:nvSpPr>
        <p:spPr>
          <a:xfrm>
            <a:off x="3284993" y="2967568"/>
            <a:ext cx="211795" cy="474133"/>
          </a:xfrm>
          <a:custGeom>
            <a:avLst/>
            <a:gdLst>
              <a:gd name="connsiteX0" fmla="*/ 17002 w 211795"/>
              <a:gd name="connsiteY0" fmla="*/ 0 h 474133"/>
              <a:gd name="connsiteX1" fmla="*/ 211736 w 211795"/>
              <a:gd name="connsiteY1" fmla="*/ 143933 h 474133"/>
              <a:gd name="connsiteX2" fmla="*/ 69 w 211795"/>
              <a:gd name="connsiteY2" fmla="*/ 313266 h 474133"/>
              <a:gd name="connsiteX3" fmla="*/ 186336 w 211795"/>
              <a:gd name="connsiteY3" fmla="*/ 474133 h 474133"/>
            </a:gdLst>
            <a:ahLst/>
            <a:cxnLst>
              <a:cxn ang="0">
                <a:pos x="connsiteX0" y="connsiteY0"/>
              </a:cxn>
              <a:cxn ang="0">
                <a:pos x="connsiteX1" y="connsiteY1"/>
              </a:cxn>
              <a:cxn ang="0">
                <a:pos x="connsiteX2" y="connsiteY2"/>
              </a:cxn>
              <a:cxn ang="0">
                <a:pos x="connsiteX3" y="connsiteY3"/>
              </a:cxn>
            </a:cxnLst>
            <a:rect l="l" t="t" r="r" b="b"/>
            <a:pathLst>
              <a:path w="211795" h="474133">
                <a:moveTo>
                  <a:pt x="17002" y="0"/>
                </a:moveTo>
                <a:cubicBezTo>
                  <a:pt x="115780" y="45861"/>
                  <a:pt x="214558" y="91722"/>
                  <a:pt x="211736" y="143933"/>
                </a:cubicBezTo>
                <a:cubicBezTo>
                  <a:pt x="208914" y="196144"/>
                  <a:pt x="4302" y="258233"/>
                  <a:pt x="69" y="313266"/>
                </a:cubicBezTo>
                <a:cubicBezTo>
                  <a:pt x="-4164" y="368299"/>
                  <a:pt x="186336" y="474133"/>
                  <a:pt x="186336" y="474133"/>
                </a:cubicBezTo>
              </a:path>
            </a:pathLst>
          </a:cu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3" name="Straight Arrow Connector 42"/>
          <p:cNvCxnSpPr/>
          <p:nvPr/>
        </p:nvCxnSpPr>
        <p:spPr>
          <a:xfrm>
            <a:off x="3496787" y="3204634"/>
            <a:ext cx="1380014" cy="262467"/>
          </a:xfrm>
          <a:prstGeom prst="straightConnector1">
            <a:avLst/>
          </a:prstGeom>
          <a:ln w="28575">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45" name="Freeform 44"/>
          <p:cNvSpPr/>
          <p:nvPr/>
        </p:nvSpPr>
        <p:spPr>
          <a:xfrm>
            <a:off x="2950464" y="3130634"/>
            <a:ext cx="211795" cy="474133"/>
          </a:xfrm>
          <a:custGeom>
            <a:avLst/>
            <a:gdLst>
              <a:gd name="connsiteX0" fmla="*/ 17002 w 211795"/>
              <a:gd name="connsiteY0" fmla="*/ 0 h 474133"/>
              <a:gd name="connsiteX1" fmla="*/ 211736 w 211795"/>
              <a:gd name="connsiteY1" fmla="*/ 143933 h 474133"/>
              <a:gd name="connsiteX2" fmla="*/ 69 w 211795"/>
              <a:gd name="connsiteY2" fmla="*/ 313266 h 474133"/>
              <a:gd name="connsiteX3" fmla="*/ 186336 w 211795"/>
              <a:gd name="connsiteY3" fmla="*/ 474133 h 474133"/>
            </a:gdLst>
            <a:ahLst/>
            <a:cxnLst>
              <a:cxn ang="0">
                <a:pos x="connsiteX0" y="connsiteY0"/>
              </a:cxn>
              <a:cxn ang="0">
                <a:pos x="connsiteX1" y="connsiteY1"/>
              </a:cxn>
              <a:cxn ang="0">
                <a:pos x="connsiteX2" y="connsiteY2"/>
              </a:cxn>
              <a:cxn ang="0">
                <a:pos x="connsiteX3" y="connsiteY3"/>
              </a:cxn>
            </a:cxnLst>
            <a:rect l="l" t="t" r="r" b="b"/>
            <a:pathLst>
              <a:path w="211795" h="474133">
                <a:moveTo>
                  <a:pt x="17002" y="0"/>
                </a:moveTo>
                <a:cubicBezTo>
                  <a:pt x="115780" y="45861"/>
                  <a:pt x="214558" y="91722"/>
                  <a:pt x="211736" y="143933"/>
                </a:cubicBezTo>
                <a:cubicBezTo>
                  <a:pt x="208914" y="196144"/>
                  <a:pt x="4302" y="258233"/>
                  <a:pt x="69" y="313266"/>
                </a:cubicBezTo>
                <a:cubicBezTo>
                  <a:pt x="-4164" y="368299"/>
                  <a:pt x="186336" y="474133"/>
                  <a:pt x="186336" y="474133"/>
                </a:cubicBezTo>
              </a:path>
            </a:pathLst>
          </a:cu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6" name="Straight Arrow Connector 45"/>
          <p:cNvCxnSpPr/>
          <p:nvPr/>
        </p:nvCxnSpPr>
        <p:spPr>
          <a:xfrm>
            <a:off x="3162258" y="3367700"/>
            <a:ext cx="1714542" cy="175601"/>
          </a:xfrm>
          <a:prstGeom prst="straightConnector1">
            <a:avLst/>
          </a:prstGeom>
          <a:ln w="28575">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47" name="Oval 46"/>
          <p:cNvSpPr/>
          <p:nvPr/>
        </p:nvSpPr>
        <p:spPr>
          <a:xfrm>
            <a:off x="5715000" y="5541434"/>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8" name="Oval 47"/>
          <p:cNvSpPr/>
          <p:nvPr/>
        </p:nvSpPr>
        <p:spPr>
          <a:xfrm>
            <a:off x="6019800" y="5541434"/>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itle 5"/>
          <p:cNvSpPr>
            <a:spLocks noGrp="1"/>
          </p:cNvSpPr>
          <p:nvPr>
            <p:ph type="title"/>
          </p:nvPr>
        </p:nvSpPr>
        <p:spPr>
          <a:xfrm>
            <a:off x="1024128" y="585216"/>
            <a:ext cx="10800928" cy="1499616"/>
          </a:xfrm>
        </p:spPr>
        <p:txBody>
          <a:bodyPr/>
          <a:lstStyle/>
          <a:p>
            <a:r>
              <a:rPr lang="en-US" b="1" dirty="0">
                <a:solidFill>
                  <a:srgbClr val="C00000"/>
                </a:solidFill>
              </a:rPr>
              <a:t>… Beyond </a:t>
            </a:r>
            <a:r>
              <a:rPr lang="en-US" b="1" dirty="0" err="1">
                <a:solidFill>
                  <a:srgbClr val="C00000"/>
                </a:solidFill>
              </a:rPr>
              <a:t>Sharding</a:t>
            </a:r>
            <a:r>
              <a:rPr lang="en-US" b="1" dirty="0">
                <a:solidFill>
                  <a:srgbClr val="C00000"/>
                </a:solidFill>
              </a:rPr>
              <a:t>, Derecho can even support structures like this!</a:t>
            </a:r>
          </a:p>
        </p:txBody>
      </p:sp>
      <p:sp>
        <p:nvSpPr>
          <p:cNvPr id="9" name="Flowchart: Multidocument 8"/>
          <p:cNvSpPr/>
          <p:nvPr/>
        </p:nvSpPr>
        <p:spPr>
          <a:xfrm>
            <a:off x="3364830" y="4487672"/>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9" name="Flowchart: Multidocument 48"/>
          <p:cNvSpPr/>
          <p:nvPr/>
        </p:nvSpPr>
        <p:spPr>
          <a:xfrm>
            <a:off x="3672202" y="4478060"/>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0" name="Flowchart: Multidocument 49"/>
          <p:cNvSpPr/>
          <p:nvPr/>
        </p:nvSpPr>
        <p:spPr>
          <a:xfrm>
            <a:off x="3977107" y="4481596"/>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1" name="Flowchart: Multidocument 50"/>
          <p:cNvSpPr/>
          <p:nvPr/>
        </p:nvSpPr>
        <p:spPr>
          <a:xfrm>
            <a:off x="4618058" y="4480269"/>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2" name="Flowchart: Multidocument 51"/>
          <p:cNvSpPr/>
          <p:nvPr/>
        </p:nvSpPr>
        <p:spPr>
          <a:xfrm>
            <a:off x="4925430" y="4470657"/>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3" name="Flowchart: Multidocument 52"/>
          <p:cNvSpPr/>
          <p:nvPr/>
        </p:nvSpPr>
        <p:spPr>
          <a:xfrm>
            <a:off x="5230335" y="4474193"/>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4" name="Flowchart: Multidocument 53"/>
          <p:cNvSpPr/>
          <p:nvPr/>
        </p:nvSpPr>
        <p:spPr>
          <a:xfrm>
            <a:off x="5816556" y="4498029"/>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5" name="Flowchart: Multidocument 54"/>
          <p:cNvSpPr/>
          <p:nvPr/>
        </p:nvSpPr>
        <p:spPr>
          <a:xfrm>
            <a:off x="6123928" y="4488417"/>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6" name="Flowchart: Multidocument 55"/>
          <p:cNvSpPr/>
          <p:nvPr/>
        </p:nvSpPr>
        <p:spPr>
          <a:xfrm>
            <a:off x="6428833" y="4491953"/>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7" name="Flowchart: Multidocument 56"/>
          <p:cNvSpPr/>
          <p:nvPr/>
        </p:nvSpPr>
        <p:spPr>
          <a:xfrm>
            <a:off x="4697960" y="5669884"/>
            <a:ext cx="181815" cy="118308"/>
          </a:xfrm>
          <a:prstGeom prst="flowChartMultidocument">
            <a:avLst/>
          </a:prstGeom>
          <a:solidFill>
            <a:srgbClr val="92D050"/>
          </a:solid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8" name="Flowchart: Multidocument 57"/>
          <p:cNvSpPr/>
          <p:nvPr/>
        </p:nvSpPr>
        <p:spPr>
          <a:xfrm>
            <a:off x="5005332" y="5660272"/>
            <a:ext cx="181815" cy="118308"/>
          </a:xfrm>
          <a:prstGeom prst="flowChartMultidocument">
            <a:avLst/>
          </a:prstGeom>
          <a:solidFill>
            <a:srgbClr val="92D050"/>
          </a:solid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0" name="Flowchart: Multidocument 59"/>
          <p:cNvSpPr/>
          <p:nvPr/>
        </p:nvSpPr>
        <p:spPr>
          <a:xfrm>
            <a:off x="5862413" y="5689117"/>
            <a:ext cx="181815" cy="118308"/>
          </a:xfrm>
          <a:prstGeom prst="flowChartMultidocument">
            <a:avLst/>
          </a:prstGeom>
          <a:solidFill>
            <a:srgbClr val="92D050"/>
          </a:solid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Flowchart: Multidocument 60"/>
          <p:cNvSpPr/>
          <p:nvPr/>
        </p:nvSpPr>
        <p:spPr>
          <a:xfrm>
            <a:off x="6169785" y="5679505"/>
            <a:ext cx="181815" cy="118308"/>
          </a:xfrm>
          <a:prstGeom prst="flowChartMultidocument">
            <a:avLst/>
          </a:prstGeom>
          <a:solidFill>
            <a:srgbClr val="92D050"/>
          </a:solid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ooter Placeholder 9"/>
          <p:cNvSpPr>
            <a:spLocks noGrp="1"/>
          </p:cNvSpPr>
          <p:nvPr>
            <p:ph type="ftr" sz="quarter" idx="11"/>
          </p:nvPr>
        </p:nvSpPr>
        <p:spPr/>
        <p:txBody>
          <a:bodyPr/>
          <a:lstStyle/>
          <a:p>
            <a:r>
              <a:rPr lang="en-US"/>
              <a:t>http://www.cs.cornell.edu/courses/cs5412/2020sp</a:t>
            </a:r>
          </a:p>
        </p:txBody>
      </p:sp>
      <p:sp>
        <p:nvSpPr>
          <p:cNvPr id="11" name="Slide Number Placeholder 10"/>
          <p:cNvSpPr>
            <a:spLocks noGrp="1"/>
          </p:cNvSpPr>
          <p:nvPr>
            <p:ph type="sldNum" sz="quarter" idx="12"/>
          </p:nvPr>
        </p:nvSpPr>
        <p:spPr/>
        <p:txBody>
          <a:bodyPr/>
          <a:lstStyle/>
          <a:p>
            <a:fld id="{3C974458-8A97-4835-BF79-1FB6D7856C21}" type="slidenum">
              <a:rPr lang="en-US" smtClean="0"/>
              <a:t>15</a:t>
            </a:fld>
            <a:endParaRPr lang="en-US"/>
          </a:p>
        </p:txBody>
      </p:sp>
    </p:spTree>
    <p:extLst>
      <p:ext uri="{BB962C8B-B14F-4D97-AF65-F5344CB8AC3E}">
        <p14:creationId xmlns:p14="http://schemas.microsoft.com/office/powerpoint/2010/main" val="1142368881"/>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 process joins a group</a:t>
            </a:r>
          </a:p>
        </p:txBody>
      </p:sp>
      <p:sp>
        <p:nvSpPr>
          <p:cNvPr id="4" name="Slide Number Placeholder 3"/>
          <p:cNvSpPr>
            <a:spLocks noGrp="1"/>
          </p:cNvSpPr>
          <p:nvPr>
            <p:ph type="sldNum" sz="quarter" idx="12"/>
          </p:nvPr>
        </p:nvSpPr>
        <p:spPr/>
        <p:txBody>
          <a:bodyPr>
            <a:normAutofit/>
          </a:bodyPr>
          <a:lstStyle/>
          <a:p>
            <a:fld id="{B6F15528-21DE-4FAA-801E-634DDDAF4B2B}" type="slidenum">
              <a:rPr lang="en-US" smtClean="0"/>
              <a:pPr/>
              <a:t>16</a:t>
            </a:fld>
            <a:endParaRPr lang="en-US"/>
          </a:p>
        </p:txBody>
      </p:sp>
      <p:sp>
        <p:nvSpPr>
          <p:cNvPr id="22" name="Content Placeholder 21"/>
          <p:cNvSpPr>
            <a:spLocks noGrp="1"/>
          </p:cNvSpPr>
          <p:nvPr>
            <p:ph sz="quarter" idx="1"/>
          </p:nvPr>
        </p:nvSpPr>
        <p:spPr/>
        <p:txBody>
          <a:bodyPr>
            <a:normAutofit fontScale="92500" lnSpcReduction="20000"/>
          </a:bodyPr>
          <a:lstStyle/>
          <a:p>
            <a:r>
              <a:rPr lang="en-US" dirty="0"/>
              <a:t>At first, P is just a normal program, with purely local private variables</a:t>
            </a:r>
          </a:p>
          <a:p>
            <a:endParaRPr lang="en-US" dirty="0"/>
          </a:p>
          <a:p>
            <a:endParaRPr lang="en-US" dirty="0"/>
          </a:p>
          <a:p>
            <a:endParaRPr lang="en-US" dirty="0"/>
          </a:p>
          <a:p>
            <a:endParaRPr lang="en-US" dirty="0"/>
          </a:p>
          <a:p>
            <a:endParaRPr lang="en-US" dirty="0"/>
          </a:p>
          <a:p>
            <a:endParaRPr lang="en-US" dirty="0"/>
          </a:p>
          <a:p>
            <a:r>
              <a:rPr lang="en-US" dirty="0"/>
              <a:t>P still has its own private variables, but now it is able to keep them aligned with track the versions at Q, R and S</a:t>
            </a:r>
          </a:p>
        </p:txBody>
      </p:sp>
      <p:sp>
        <p:nvSpPr>
          <p:cNvPr id="6" name="Oval 5"/>
          <p:cNvSpPr/>
          <p:nvPr/>
        </p:nvSpPr>
        <p:spPr>
          <a:xfrm>
            <a:off x="3048000" y="2895600"/>
            <a:ext cx="5334000" cy="10668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p:cNvSpPr/>
          <p:nvPr/>
        </p:nvSpPr>
        <p:spPr>
          <a:xfrm>
            <a:off x="4038600" y="3124200"/>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P</a:t>
            </a:r>
          </a:p>
        </p:txBody>
      </p:sp>
      <p:sp>
        <p:nvSpPr>
          <p:cNvPr id="8" name="Oval 7"/>
          <p:cNvSpPr/>
          <p:nvPr/>
        </p:nvSpPr>
        <p:spPr>
          <a:xfrm>
            <a:off x="5334000" y="3124200"/>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Q</a:t>
            </a:r>
          </a:p>
        </p:txBody>
      </p:sp>
      <p:sp>
        <p:nvSpPr>
          <p:cNvPr id="9" name="Oval 8"/>
          <p:cNvSpPr/>
          <p:nvPr/>
        </p:nvSpPr>
        <p:spPr>
          <a:xfrm>
            <a:off x="6553200" y="3124200"/>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R</a:t>
            </a:r>
          </a:p>
        </p:txBody>
      </p:sp>
      <p:sp>
        <p:nvSpPr>
          <p:cNvPr id="10" name="Oval 9"/>
          <p:cNvSpPr/>
          <p:nvPr/>
        </p:nvSpPr>
        <p:spPr>
          <a:xfrm>
            <a:off x="8991600" y="3494314"/>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S</a:t>
            </a:r>
          </a:p>
        </p:txBody>
      </p:sp>
      <p:cxnSp>
        <p:nvCxnSpPr>
          <p:cNvPr id="12" name="Straight Arrow Connector 11"/>
          <p:cNvCxnSpPr>
            <a:stCxn id="10" idx="4"/>
          </p:cNvCxnSpPr>
          <p:nvPr/>
        </p:nvCxnSpPr>
        <p:spPr>
          <a:xfrm>
            <a:off x="9296400" y="4103914"/>
            <a:ext cx="0" cy="1915886"/>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6" name="Oval 15"/>
          <p:cNvSpPr/>
          <p:nvPr/>
        </p:nvSpPr>
        <p:spPr>
          <a:xfrm>
            <a:off x="2895600" y="3276600"/>
            <a:ext cx="7620000" cy="10668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Oval 16"/>
          <p:cNvSpPr/>
          <p:nvPr/>
        </p:nvSpPr>
        <p:spPr>
          <a:xfrm>
            <a:off x="3962400" y="3505200"/>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P</a:t>
            </a:r>
          </a:p>
        </p:txBody>
      </p:sp>
      <p:sp>
        <p:nvSpPr>
          <p:cNvPr id="18" name="Oval 17"/>
          <p:cNvSpPr/>
          <p:nvPr/>
        </p:nvSpPr>
        <p:spPr>
          <a:xfrm>
            <a:off x="5257800" y="3505200"/>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Q</a:t>
            </a:r>
          </a:p>
        </p:txBody>
      </p:sp>
      <p:sp>
        <p:nvSpPr>
          <p:cNvPr id="19" name="Oval 18"/>
          <p:cNvSpPr/>
          <p:nvPr/>
        </p:nvSpPr>
        <p:spPr>
          <a:xfrm>
            <a:off x="6477000" y="3505200"/>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R</a:t>
            </a:r>
          </a:p>
        </p:txBody>
      </p:sp>
      <p:sp>
        <p:nvSpPr>
          <p:cNvPr id="20" name="Oval 19"/>
          <p:cNvSpPr/>
          <p:nvPr/>
        </p:nvSpPr>
        <p:spPr>
          <a:xfrm>
            <a:off x="8991600" y="3494314"/>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S</a:t>
            </a:r>
          </a:p>
        </p:txBody>
      </p:sp>
      <p:sp>
        <p:nvSpPr>
          <p:cNvPr id="21" name="Left Arrow 20"/>
          <p:cNvSpPr/>
          <p:nvPr/>
        </p:nvSpPr>
        <p:spPr>
          <a:xfrm flipH="1">
            <a:off x="7162800" y="3556798"/>
            <a:ext cx="1828800" cy="484632"/>
          </a:xfrm>
          <a:prstGeom prst="leftArrow">
            <a:avLst/>
          </a:prstGeom>
          <a:solidFill>
            <a:srgbClr val="FFFF66"/>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rPr>
              <a:t>Initial state</a:t>
            </a:r>
          </a:p>
        </p:txBody>
      </p:sp>
      <p:sp>
        <p:nvSpPr>
          <p:cNvPr id="13" name="Rectangular Callout 12"/>
          <p:cNvSpPr/>
          <p:nvPr/>
        </p:nvSpPr>
        <p:spPr>
          <a:xfrm flipH="1">
            <a:off x="2362200" y="1539567"/>
            <a:ext cx="5529944" cy="1188066"/>
          </a:xfrm>
          <a:prstGeom prst="wedgeRectCallout">
            <a:avLst>
              <a:gd name="adj1" fmla="val -74561"/>
              <a:gd name="adj2" fmla="val 176556"/>
            </a:avLst>
          </a:prstGeom>
          <a:solidFill>
            <a:srgbClr val="FFFF66"/>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b="1" dirty="0" err="1">
                <a:solidFill>
                  <a:schemeClr val="tx1"/>
                </a:solidFill>
              </a:rPr>
              <a:t>g.Join</a:t>
            </a:r>
            <a:r>
              <a:rPr lang="en-US" sz="2800" b="1" dirty="0">
                <a:solidFill>
                  <a:schemeClr val="tx1"/>
                </a:solidFill>
              </a:rPr>
              <a:t>(“</a:t>
            </a:r>
            <a:r>
              <a:rPr lang="en-US" sz="2800" b="1" dirty="0" err="1">
                <a:solidFill>
                  <a:schemeClr val="tx1"/>
                </a:solidFill>
              </a:rPr>
              <a:t>SomeGroup</a:t>
            </a:r>
            <a:r>
              <a:rPr lang="en-US" sz="2800" b="1" dirty="0">
                <a:solidFill>
                  <a:schemeClr val="tx1"/>
                </a:solidFill>
              </a:rPr>
              <a:t>”)</a:t>
            </a:r>
          </a:p>
        </p:txBody>
      </p:sp>
      <p:sp>
        <p:nvSpPr>
          <p:cNvPr id="14" name="Rectangular Callout 13"/>
          <p:cNvSpPr/>
          <p:nvPr/>
        </p:nvSpPr>
        <p:spPr>
          <a:xfrm>
            <a:off x="2628900" y="1942338"/>
            <a:ext cx="6003472" cy="1188066"/>
          </a:xfrm>
          <a:prstGeom prst="wedgeRectCallout">
            <a:avLst>
              <a:gd name="adj1" fmla="val 57565"/>
              <a:gd name="adj2" fmla="val 159697"/>
            </a:avLst>
          </a:prstGeom>
          <a:solidFill>
            <a:srgbClr val="FFFF66"/>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dirty="0">
                <a:solidFill>
                  <a:schemeClr val="tx1"/>
                </a:solidFill>
              </a:rPr>
              <a:t>… Automatically transfers state (“sync” of S to P,Q,R)</a:t>
            </a:r>
            <a:br>
              <a:rPr lang="en-US" sz="2000" b="1" dirty="0">
                <a:solidFill>
                  <a:schemeClr val="tx1"/>
                </a:solidFill>
              </a:rPr>
            </a:br>
            <a:r>
              <a:rPr lang="en-US" sz="2000" b="1" dirty="0">
                <a:solidFill>
                  <a:schemeClr val="tx1"/>
                </a:solidFill>
              </a:rPr>
              <a:t>Now S will receive new updates</a:t>
            </a:r>
          </a:p>
        </p:txBody>
      </p:sp>
      <p:sp>
        <p:nvSpPr>
          <p:cNvPr id="3" name="Footer Placeholder 2"/>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859067426"/>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4"/>
                                        </p:tgtEl>
                                        <p:attrNameLst>
                                          <p:attrName>style.visibility</p:attrName>
                                        </p:attrNameLst>
                                      </p:cBhvr>
                                      <p:to>
                                        <p:strVal val="visible"/>
                                      </p:to>
                                    </p:set>
                                  </p:childTnLst>
                                </p:cTn>
                              </p:par>
                              <p:par>
                                <p:cTn id="11" presetID="1" presetClass="exit" presetSubtype="0" fill="hold" grpId="1" nodeType="withEffect">
                                  <p:stCondLst>
                                    <p:cond delay="0"/>
                                  </p:stCondLst>
                                  <p:childTnLst>
                                    <p:set>
                                      <p:cBhvr>
                                        <p:cTn id="12" dur="1" fill="hold">
                                          <p:stCondLst>
                                            <p:cond delay="0"/>
                                          </p:stCondLst>
                                        </p:cTn>
                                        <p:tgtEl>
                                          <p:spTgt spid="13"/>
                                        </p:tgtEl>
                                        <p:attrNameLst>
                                          <p:attrName>style.visibility</p:attrName>
                                        </p:attrNameLst>
                                      </p:cBhvr>
                                      <p:to>
                                        <p:strVal val="hidden"/>
                                      </p:to>
                                    </p:set>
                                  </p:childTnLst>
                                </p:cTn>
                              </p:par>
                            </p:childTnLst>
                          </p:cTn>
                        </p:par>
                      </p:childTnLst>
                    </p:cTn>
                  </p:par>
                  <p:par>
                    <p:cTn id="13" fill="hold">
                      <p:stCondLst>
                        <p:cond delay="indefinite"/>
                      </p:stCondLst>
                      <p:childTnLst>
                        <p:par>
                          <p:cTn id="14" fill="hold">
                            <p:stCondLst>
                              <p:cond delay="0"/>
                            </p:stCondLst>
                            <p:childTnLst>
                              <p:par>
                                <p:cTn id="15" presetID="1" presetClass="exit" presetSubtype="0" fill="hold" grpId="1" nodeType="clickEffect">
                                  <p:stCondLst>
                                    <p:cond delay="0"/>
                                  </p:stCondLst>
                                  <p:childTnLst>
                                    <p:set>
                                      <p:cBhvr>
                                        <p:cTn id="16" dur="1" fill="hold">
                                          <p:stCondLst>
                                            <p:cond delay="0"/>
                                          </p:stCondLst>
                                        </p:cTn>
                                        <p:tgtEl>
                                          <p:spTgt spid="14"/>
                                        </p:tgtEl>
                                        <p:attrNameLst>
                                          <p:attrName>style.visibility</p:attrName>
                                        </p:attrNameLst>
                                      </p:cBhvr>
                                      <p:to>
                                        <p:strVal val="hidden"/>
                                      </p:to>
                                    </p:set>
                                  </p:childTnLst>
                                </p:cTn>
                              </p:par>
                              <p:par>
                                <p:cTn id="17" presetID="1" presetClass="entr" presetSubtype="0" fill="hold" grpId="0" nodeType="withEffect">
                                  <p:stCondLst>
                                    <p:cond delay="0"/>
                                  </p:stCondLst>
                                  <p:childTnLst>
                                    <p:set>
                                      <p:cBhvr>
                                        <p:cTn id="18" dur="1" fill="hold">
                                          <p:stCondLst>
                                            <p:cond delay="0"/>
                                          </p:stCondLst>
                                        </p:cTn>
                                        <p:tgtEl>
                                          <p:spTgt spid="16"/>
                                        </p:tgtEl>
                                        <p:attrNameLst>
                                          <p:attrName>style.visibility</p:attrName>
                                        </p:attrNameLst>
                                      </p:cBhvr>
                                      <p:to>
                                        <p:strVal val="visible"/>
                                      </p:to>
                                    </p:set>
                                  </p:childTnLst>
                                </p:cTn>
                              </p:par>
                              <p:par>
                                <p:cTn id="19" presetID="1" presetClass="exit" presetSubtype="0" fill="hold" grpId="0" nodeType="withEffect">
                                  <p:stCondLst>
                                    <p:cond delay="0"/>
                                  </p:stCondLst>
                                  <p:childTnLst>
                                    <p:set>
                                      <p:cBhvr>
                                        <p:cTn id="20" dur="1" fill="hold">
                                          <p:stCondLst>
                                            <p:cond delay="0"/>
                                          </p:stCondLst>
                                        </p:cTn>
                                        <p:tgtEl>
                                          <p:spTgt spid="10"/>
                                        </p:tgtEl>
                                        <p:attrNameLst>
                                          <p:attrName>style.visibility</p:attrName>
                                        </p:attrNameLst>
                                      </p:cBhvr>
                                      <p:to>
                                        <p:strVal val="hidden"/>
                                      </p:to>
                                    </p:set>
                                  </p:childTnLst>
                                </p:cTn>
                              </p:par>
                              <p:par>
                                <p:cTn id="21" presetID="1" presetClass="exit" presetSubtype="0" fill="hold" nodeType="withEffect">
                                  <p:stCondLst>
                                    <p:cond delay="0"/>
                                  </p:stCondLst>
                                  <p:childTnLst>
                                    <p:set>
                                      <p:cBhvr>
                                        <p:cTn id="22" dur="1" fill="hold">
                                          <p:stCondLst>
                                            <p:cond delay="0"/>
                                          </p:stCondLst>
                                        </p:cTn>
                                        <p:tgtEl>
                                          <p:spTgt spid="12"/>
                                        </p:tgtEl>
                                        <p:attrNameLst>
                                          <p:attrName>style.visibility</p:attrName>
                                        </p:attrNameLst>
                                      </p:cBhvr>
                                      <p:to>
                                        <p:strVal val="hidden"/>
                                      </p:to>
                                    </p:set>
                                  </p:childTnLst>
                                </p:cTn>
                              </p:par>
                              <p:par>
                                <p:cTn id="23" presetID="1" presetClass="entr" presetSubtype="0" fill="hold" grpId="0" nodeType="withEffect">
                                  <p:stCondLst>
                                    <p:cond delay="0"/>
                                  </p:stCondLst>
                                  <p:childTnLst>
                                    <p:set>
                                      <p:cBhvr>
                                        <p:cTn id="24" dur="1" fill="hold">
                                          <p:stCondLst>
                                            <p:cond delay="0"/>
                                          </p:stCondLst>
                                        </p:cTn>
                                        <p:tgtEl>
                                          <p:spTgt spid="17"/>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8"/>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19"/>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20"/>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21"/>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22">
                                            <p:txEl>
                                              <p:pRg st="7" end="7"/>
                                            </p:txEl>
                                          </p:spTgt>
                                        </p:tgtEl>
                                        <p:attrNameLst>
                                          <p:attrName>style.visibility</p:attrName>
                                        </p:attrNameLst>
                                      </p:cBhvr>
                                      <p:to>
                                        <p:strVal val="visible"/>
                                      </p:to>
                                    </p:set>
                                  </p:childTnLst>
                                </p:cTn>
                              </p:par>
                              <p:par>
                                <p:cTn id="35" presetID="1" presetClass="exit" presetSubtype="0" fill="hold" grpId="0" nodeType="withEffect">
                                  <p:stCondLst>
                                    <p:cond delay="0"/>
                                  </p:stCondLst>
                                  <p:childTnLst>
                                    <p:set>
                                      <p:cBhvr>
                                        <p:cTn id="36" dur="1" fill="hold">
                                          <p:stCondLst>
                                            <p:cond delay="0"/>
                                          </p:stCondLst>
                                        </p:cTn>
                                        <p:tgtEl>
                                          <p:spTgt spid="6"/>
                                        </p:tgtEl>
                                        <p:attrNameLst>
                                          <p:attrName>style.visibility</p:attrName>
                                        </p:attrNameLst>
                                      </p:cBhvr>
                                      <p:to>
                                        <p:strVal val="hidden"/>
                                      </p:to>
                                    </p:set>
                                  </p:childTnLst>
                                </p:cTn>
                              </p:par>
                              <p:par>
                                <p:cTn id="37" presetID="1" presetClass="exit" presetSubtype="0" fill="hold" grpId="0" nodeType="withEffect">
                                  <p:stCondLst>
                                    <p:cond delay="0"/>
                                  </p:stCondLst>
                                  <p:childTnLst>
                                    <p:set>
                                      <p:cBhvr>
                                        <p:cTn id="38" dur="1" fill="hold">
                                          <p:stCondLst>
                                            <p:cond delay="0"/>
                                          </p:stCondLst>
                                        </p:cTn>
                                        <p:tgtEl>
                                          <p:spTgt spid="7"/>
                                        </p:tgtEl>
                                        <p:attrNameLst>
                                          <p:attrName>style.visibility</p:attrName>
                                        </p:attrNameLst>
                                      </p:cBhvr>
                                      <p:to>
                                        <p:strVal val="hidden"/>
                                      </p:to>
                                    </p:set>
                                  </p:childTnLst>
                                </p:cTn>
                              </p:par>
                              <p:par>
                                <p:cTn id="39" presetID="1" presetClass="exit" presetSubtype="0" fill="hold" grpId="0" nodeType="withEffect">
                                  <p:stCondLst>
                                    <p:cond delay="0"/>
                                  </p:stCondLst>
                                  <p:childTnLst>
                                    <p:set>
                                      <p:cBhvr>
                                        <p:cTn id="40" dur="1" fill="hold">
                                          <p:stCondLst>
                                            <p:cond delay="0"/>
                                          </p:stCondLst>
                                        </p:cTn>
                                        <p:tgtEl>
                                          <p:spTgt spid="8"/>
                                        </p:tgtEl>
                                        <p:attrNameLst>
                                          <p:attrName>style.visibility</p:attrName>
                                        </p:attrNameLst>
                                      </p:cBhvr>
                                      <p:to>
                                        <p:strVal val="hidden"/>
                                      </p:to>
                                    </p:set>
                                  </p:childTnLst>
                                </p:cTn>
                              </p:par>
                              <p:par>
                                <p:cTn id="41" presetID="1" presetClass="exit" presetSubtype="0" fill="hold" grpId="0" nodeType="withEffect">
                                  <p:stCondLst>
                                    <p:cond delay="0"/>
                                  </p:stCondLst>
                                  <p:childTnLst>
                                    <p:set>
                                      <p:cBhvr>
                                        <p:cTn id="42" dur="1" fill="hold">
                                          <p:stCondLst>
                                            <p:cond delay="0"/>
                                          </p:stCondLst>
                                        </p:cTn>
                                        <p:tgtEl>
                                          <p:spTgt spid="9"/>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7" grpId="0" animBg="1"/>
      <p:bldP spid="8" grpId="0" animBg="1"/>
      <p:bldP spid="9" grpId="0" animBg="1"/>
      <p:bldP spid="10" grpId="0" animBg="1"/>
      <p:bldP spid="16" grpId="0" animBg="1"/>
      <p:bldP spid="17" grpId="0" animBg="1"/>
      <p:bldP spid="18" grpId="0" animBg="1"/>
      <p:bldP spid="19" grpId="0" animBg="1"/>
      <p:bldP spid="20" grpId="0" animBg="1"/>
      <p:bldP spid="21" grpId="0" animBg="1"/>
      <p:bldP spid="13" grpId="0" animBg="1"/>
      <p:bldP spid="13" grpId="1" animBg="1"/>
      <p:bldP spid="14" grpId="0" animBg="1"/>
      <p:bldP spid="14" grpId="1"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4" name="Straight Arrow Connector 23"/>
          <p:cNvCxnSpPr/>
          <p:nvPr/>
        </p:nvCxnSpPr>
        <p:spPr>
          <a:xfrm>
            <a:off x="5976537" y="4103914"/>
            <a:ext cx="0" cy="1915886"/>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5" name="Straight Arrow Connector 24"/>
          <p:cNvCxnSpPr/>
          <p:nvPr/>
        </p:nvCxnSpPr>
        <p:spPr>
          <a:xfrm>
            <a:off x="7709485" y="4103914"/>
            <a:ext cx="0" cy="1915886"/>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3" name="Straight Arrow Connector 22"/>
          <p:cNvCxnSpPr/>
          <p:nvPr/>
        </p:nvCxnSpPr>
        <p:spPr>
          <a:xfrm>
            <a:off x="4267200" y="4103914"/>
            <a:ext cx="0" cy="1915886"/>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2" name="Title 1"/>
          <p:cNvSpPr>
            <a:spLocks noGrp="1"/>
          </p:cNvSpPr>
          <p:nvPr>
            <p:ph type="title"/>
          </p:nvPr>
        </p:nvSpPr>
        <p:spPr/>
        <p:txBody>
          <a:bodyPr/>
          <a:lstStyle/>
          <a:p>
            <a:r>
              <a:rPr lang="en-US" dirty="0"/>
              <a:t>A process receiving a Multicast</a:t>
            </a:r>
          </a:p>
        </p:txBody>
      </p:sp>
      <p:sp>
        <p:nvSpPr>
          <p:cNvPr id="4" name="Slide Number Placeholder 3"/>
          <p:cNvSpPr>
            <a:spLocks noGrp="1"/>
          </p:cNvSpPr>
          <p:nvPr>
            <p:ph type="sldNum" sz="quarter" idx="12"/>
          </p:nvPr>
        </p:nvSpPr>
        <p:spPr/>
        <p:txBody>
          <a:bodyPr>
            <a:normAutofit/>
          </a:bodyPr>
          <a:lstStyle/>
          <a:p>
            <a:fld id="{B6F15528-21DE-4FAA-801E-634DDDAF4B2B}" type="slidenum">
              <a:rPr lang="en-US" smtClean="0"/>
              <a:pPr/>
              <a:t>17</a:t>
            </a:fld>
            <a:endParaRPr lang="en-US"/>
          </a:p>
        </p:txBody>
      </p:sp>
      <p:sp>
        <p:nvSpPr>
          <p:cNvPr id="22" name="Content Placeholder 21"/>
          <p:cNvSpPr>
            <a:spLocks noGrp="1"/>
          </p:cNvSpPr>
          <p:nvPr>
            <p:ph sz="quarter" idx="1"/>
          </p:nvPr>
        </p:nvSpPr>
        <p:spPr/>
        <p:txBody>
          <a:bodyPr>
            <a:normAutofit/>
          </a:bodyPr>
          <a:lstStyle/>
          <a:p>
            <a:r>
              <a:rPr lang="en-US" dirty="0"/>
              <a:t>All members see the same “view” of the group, and see the multicasts in the identical order.  </a:t>
            </a:r>
          </a:p>
          <a:p>
            <a:endParaRPr lang="en-US" dirty="0"/>
          </a:p>
          <a:p>
            <a:endParaRPr lang="en-US" dirty="0"/>
          </a:p>
          <a:p>
            <a:endParaRPr lang="en-US" dirty="0"/>
          </a:p>
          <a:p>
            <a:endParaRPr lang="en-US" dirty="0"/>
          </a:p>
          <a:p>
            <a:endParaRPr lang="en-US" dirty="0"/>
          </a:p>
          <a:p>
            <a:endParaRPr lang="en-US" dirty="0"/>
          </a:p>
        </p:txBody>
      </p:sp>
      <p:sp>
        <p:nvSpPr>
          <p:cNvPr id="10" name="Oval 9"/>
          <p:cNvSpPr/>
          <p:nvPr/>
        </p:nvSpPr>
        <p:spPr>
          <a:xfrm>
            <a:off x="8991600" y="3494314"/>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S</a:t>
            </a:r>
          </a:p>
        </p:txBody>
      </p:sp>
      <p:cxnSp>
        <p:nvCxnSpPr>
          <p:cNvPr id="12" name="Straight Arrow Connector 11"/>
          <p:cNvCxnSpPr>
            <a:stCxn id="10" idx="4"/>
          </p:cNvCxnSpPr>
          <p:nvPr/>
        </p:nvCxnSpPr>
        <p:spPr>
          <a:xfrm>
            <a:off x="9296400" y="4103914"/>
            <a:ext cx="0" cy="1915886"/>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6" name="Oval 15"/>
          <p:cNvSpPr/>
          <p:nvPr/>
        </p:nvSpPr>
        <p:spPr>
          <a:xfrm>
            <a:off x="2856963" y="3276600"/>
            <a:ext cx="7620000" cy="10668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Oval 16"/>
          <p:cNvSpPr/>
          <p:nvPr/>
        </p:nvSpPr>
        <p:spPr>
          <a:xfrm>
            <a:off x="3962400" y="3505200"/>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P</a:t>
            </a:r>
          </a:p>
        </p:txBody>
      </p:sp>
      <p:sp>
        <p:nvSpPr>
          <p:cNvPr id="18" name="Oval 17"/>
          <p:cNvSpPr/>
          <p:nvPr/>
        </p:nvSpPr>
        <p:spPr>
          <a:xfrm>
            <a:off x="5682469" y="3505200"/>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Q</a:t>
            </a:r>
          </a:p>
        </p:txBody>
      </p:sp>
      <p:sp>
        <p:nvSpPr>
          <p:cNvPr id="19" name="Oval 18"/>
          <p:cNvSpPr/>
          <p:nvPr/>
        </p:nvSpPr>
        <p:spPr>
          <a:xfrm>
            <a:off x="7402539" y="3494314"/>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R</a:t>
            </a:r>
          </a:p>
        </p:txBody>
      </p:sp>
      <p:sp>
        <p:nvSpPr>
          <p:cNvPr id="20" name="Oval 19"/>
          <p:cNvSpPr/>
          <p:nvPr/>
        </p:nvSpPr>
        <p:spPr>
          <a:xfrm>
            <a:off x="8991600" y="3494314"/>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S</a:t>
            </a:r>
          </a:p>
        </p:txBody>
      </p:sp>
      <p:cxnSp>
        <p:nvCxnSpPr>
          <p:cNvPr id="26" name="Straight Arrow Connector 25"/>
          <p:cNvCxnSpPr/>
          <p:nvPr/>
        </p:nvCxnSpPr>
        <p:spPr>
          <a:xfrm>
            <a:off x="4267200" y="4584879"/>
            <a:ext cx="1709337" cy="257577"/>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cxnSp>
        <p:nvCxnSpPr>
          <p:cNvPr id="27" name="Straight Arrow Connector 26"/>
          <p:cNvCxnSpPr/>
          <p:nvPr/>
        </p:nvCxnSpPr>
        <p:spPr>
          <a:xfrm>
            <a:off x="4290811" y="4594384"/>
            <a:ext cx="3416528" cy="248072"/>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cxnSp>
        <p:nvCxnSpPr>
          <p:cNvPr id="28" name="Straight Arrow Connector 27"/>
          <p:cNvCxnSpPr/>
          <p:nvPr/>
        </p:nvCxnSpPr>
        <p:spPr>
          <a:xfrm>
            <a:off x="4340217" y="4610376"/>
            <a:ext cx="4954036" cy="483064"/>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grpSp>
        <p:nvGrpSpPr>
          <p:cNvPr id="3" name="Group 32"/>
          <p:cNvGrpSpPr/>
          <p:nvPr/>
        </p:nvGrpSpPr>
        <p:grpSpPr>
          <a:xfrm flipH="1">
            <a:off x="4226415" y="5265310"/>
            <a:ext cx="5027053" cy="508561"/>
            <a:chOff x="4419600" y="4737279"/>
            <a:chExt cx="5027053" cy="508561"/>
          </a:xfrm>
        </p:grpSpPr>
        <p:cxnSp>
          <p:nvCxnSpPr>
            <p:cNvPr id="30" name="Straight Arrow Connector 29"/>
            <p:cNvCxnSpPr/>
            <p:nvPr/>
          </p:nvCxnSpPr>
          <p:spPr>
            <a:xfrm>
              <a:off x="4419600" y="4737279"/>
              <a:ext cx="1709337" cy="257577"/>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cxnSp>
          <p:nvCxnSpPr>
            <p:cNvPr id="31" name="Straight Arrow Connector 30"/>
            <p:cNvCxnSpPr/>
            <p:nvPr/>
          </p:nvCxnSpPr>
          <p:spPr>
            <a:xfrm>
              <a:off x="4443211" y="4746784"/>
              <a:ext cx="3416528" cy="248072"/>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cxnSp>
          <p:nvCxnSpPr>
            <p:cNvPr id="32" name="Straight Arrow Connector 31"/>
            <p:cNvCxnSpPr/>
            <p:nvPr/>
          </p:nvCxnSpPr>
          <p:spPr>
            <a:xfrm>
              <a:off x="4492617" y="4762776"/>
              <a:ext cx="4954036" cy="483064"/>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grpSp>
      <p:sp>
        <p:nvSpPr>
          <p:cNvPr id="29" name="Freeform 28"/>
          <p:cNvSpPr/>
          <p:nvPr/>
        </p:nvSpPr>
        <p:spPr>
          <a:xfrm>
            <a:off x="4120661" y="4589585"/>
            <a:ext cx="134816" cy="202223"/>
          </a:xfrm>
          <a:custGeom>
            <a:avLst/>
            <a:gdLst>
              <a:gd name="connsiteX0" fmla="*/ 134816 w 134816"/>
              <a:gd name="connsiteY0" fmla="*/ 0 h 202223"/>
              <a:gd name="connsiteX1" fmla="*/ 2931 w 134816"/>
              <a:gd name="connsiteY1" fmla="*/ 87923 h 202223"/>
              <a:gd name="connsiteX2" fmla="*/ 117231 w 134816"/>
              <a:gd name="connsiteY2" fmla="*/ 202223 h 202223"/>
            </a:gdLst>
            <a:ahLst/>
            <a:cxnLst>
              <a:cxn ang="0">
                <a:pos x="connsiteX0" y="connsiteY0"/>
              </a:cxn>
              <a:cxn ang="0">
                <a:pos x="connsiteX1" y="connsiteY1"/>
              </a:cxn>
              <a:cxn ang="0">
                <a:pos x="connsiteX2" y="connsiteY2"/>
              </a:cxn>
            </a:cxnLst>
            <a:rect l="l" t="t" r="r" b="b"/>
            <a:pathLst>
              <a:path w="134816" h="202223">
                <a:moveTo>
                  <a:pt x="134816" y="0"/>
                </a:moveTo>
                <a:cubicBezTo>
                  <a:pt x="70339" y="27109"/>
                  <a:pt x="5862" y="54219"/>
                  <a:pt x="2931" y="87923"/>
                </a:cubicBezTo>
                <a:cubicBezTo>
                  <a:pt x="0" y="121627"/>
                  <a:pt x="58615" y="161925"/>
                  <a:pt x="117231" y="202223"/>
                </a:cubicBezTo>
              </a:path>
            </a:pathLst>
          </a:custGeom>
          <a:ln w="28575">
            <a:solidFill>
              <a:srgbClr val="C0000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3" name="Freeform 32"/>
          <p:cNvSpPr/>
          <p:nvPr/>
        </p:nvSpPr>
        <p:spPr>
          <a:xfrm>
            <a:off x="9135207" y="5313485"/>
            <a:ext cx="134816" cy="202223"/>
          </a:xfrm>
          <a:custGeom>
            <a:avLst/>
            <a:gdLst>
              <a:gd name="connsiteX0" fmla="*/ 134816 w 134816"/>
              <a:gd name="connsiteY0" fmla="*/ 0 h 202223"/>
              <a:gd name="connsiteX1" fmla="*/ 2931 w 134816"/>
              <a:gd name="connsiteY1" fmla="*/ 87923 h 202223"/>
              <a:gd name="connsiteX2" fmla="*/ 117231 w 134816"/>
              <a:gd name="connsiteY2" fmla="*/ 202223 h 202223"/>
            </a:gdLst>
            <a:ahLst/>
            <a:cxnLst>
              <a:cxn ang="0">
                <a:pos x="connsiteX0" y="connsiteY0"/>
              </a:cxn>
              <a:cxn ang="0">
                <a:pos x="connsiteX1" y="connsiteY1"/>
              </a:cxn>
              <a:cxn ang="0">
                <a:pos x="connsiteX2" y="connsiteY2"/>
              </a:cxn>
            </a:cxnLst>
            <a:rect l="l" t="t" r="r" b="b"/>
            <a:pathLst>
              <a:path w="134816" h="202223">
                <a:moveTo>
                  <a:pt x="134816" y="0"/>
                </a:moveTo>
                <a:cubicBezTo>
                  <a:pt x="70339" y="27109"/>
                  <a:pt x="5862" y="54219"/>
                  <a:pt x="2931" y="87923"/>
                </a:cubicBezTo>
                <a:cubicBezTo>
                  <a:pt x="0" y="121627"/>
                  <a:pt x="58615" y="161925"/>
                  <a:pt x="117231" y="202223"/>
                </a:cubicBezTo>
              </a:path>
            </a:pathLst>
          </a:custGeom>
          <a:ln w="28575">
            <a:solidFill>
              <a:srgbClr val="C0000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472075203"/>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4" name="Straight Arrow Connector 23"/>
          <p:cNvCxnSpPr/>
          <p:nvPr/>
        </p:nvCxnSpPr>
        <p:spPr>
          <a:xfrm>
            <a:off x="5976537" y="4103914"/>
            <a:ext cx="0" cy="1915886"/>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5" name="Straight Arrow Connector 24"/>
          <p:cNvCxnSpPr/>
          <p:nvPr/>
        </p:nvCxnSpPr>
        <p:spPr>
          <a:xfrm>
            <a:off x="7709485" y="4103914"/>
            <a:ext cx="0" cy="1915886"/>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3" name="Straight Arrow Connector 22"/>
          <p:cNvCxnSpPr/>
          <p:nvPr/>
        </p:nvCxnSpPr>
        <p:spPr>
          <a:xfrm>
            <a:off x="4267200" y="4103914"/>
            <a:ext cx="0" cy="1915886"/>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2" name="Title 1"/>
          <p:cNvSpPr>
            <a:spLocks noGrp="1"/>
          </p:cNvSpPr>
          <p:nvPr>
            <p:ph type="title"/>
          </p:nvPr>
        </p:nvSpPr>
        <p:spPr/>
        <p:txBody>
          <a:bodyPr/>
          <a:lstStyle/>
          <a:p>
            <a:r>
              <a:rPr lang="en-US" dirty="0"/>
              <a:t>A process receiving an update</a:t>
            </a:r>
          </a:p>
        </p:txBody>
      </p:sp>
      <p:sp>
        <p:nvSpPr>
          <p:cNvPr id="4" name="Slide Number Placeholder 3"/>
          <p:cNvSpPr>
            <a:spLocks noGrp="1"/>
          </p:cNvSpPr>
          <p:nvPr>
            <p:ph type="sldNum" sz="quarter" idx="12"/>
          </p:nvPr>
        </p:nvSpPr>
        <p:spPr/>
        <p:txBody>
          <a:bodyPr>
            <a:normAutofit/>
          </a:bodyPr>
          <a:lstStyle/>
          <a:p>
            <a:fld id="{B6F15528-21DE-4FAA-801E-634DDDAF4B2B}" type="slidenum">
              <a:rPr lang="en-US" smtClean="0"/>
              <a:pPr/>
              <a:t>18</a:t>
            </a:fld>
            <a:endParaRPr lang="en-US"/>
          </a:p>
        </p:txBody>
      </p:sp>
      <p:sp>
        <p:nvSpPr>
          <p:cNvPr id="22" name="Content Placeholder 21"/>
          <p:cNvSpPr>
            <a:spLocks noGrp="1"/>
          </p:cNvSpPr>
          <p:nvPr>
            <p:ph sz="quarter" idx="1"/>
          </p:nvPr>
        </p:nvSpPr>
        <p:spPr/>
        <p:txBody>
          <a:bodyPr>
            <a:normAutofit/>
          </a:bodyPr>
          <a:lstStyle/>
          <a:p>
            <a:r>
              <a:rPr lang="en-US" dirty="0"/>
              <a:t>In this case the multicast invokes a method that changes data.</a:t>
            </a:r>
          </a:p>
          <a:p>
            <a:endParaRPr lang="en-US" dirty="0"/>
          </a:p>
          <a:p>
            <a:endParaRPr lang="en-US" dirty="0"/>
          </a:p>
          <a:p>
            <a:endParaRPr lang="en-US" dirty="0"/>
          </a:p>
          <a:p>
            <a:endParaRPr lang="en-US" dirty="0"/>
          </a:p>
          <a:p>
            <a:endParaRPr lang="en-US" dirty="0"/>
          </a:p>
          <a:p>
            <a:endParaRPr lang="en-US" dirty="0"/>
          </a:p>
        </p:txBody>
      </p:sp>
      <p:sp>
        <p:nvSpPr>
          <p:cNvPr id="10" name="Oval 9"/>
          <p:cNvSpPr/>
          <p:nvPr/>
        </p:nvSpPr>
        <p:spPr>
          <a:xfrm>
            <a:off x="8991600" y="3494314"/>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S</a:t>
            </a:r>
          </a:p>
        </p:txBody>
      </p:sp>
      <p:cxnSp>
        <p:nvCxnSpPr>
          <p:cNvPr id="12" name="Straight Arrow Connector 11"/>
          <p:cNvCxnSpPr>
            <a:stCxn id="10" idx="4"/>
          </p:cNvCxnSpPr>
          <p:nvPr/>
        </p:nvCxnSpPr>
        <p:spPr>
          <a:xfrm>
            <a:off x="9296400" y="4103914"/>
            <a:ext cx="0" cy="1915886"/>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6" name="Oval 15"/>
          <p:cNvSpPr/>
          <p:nvPr/>
        </p:nvSpPr>
        <p:spPr>
          <a:xfrm>
            <a:off x="2856963" y="3276600"/>
            <a:ext cx="7620000" cy="10668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Oval 16"/>
          <p:cNvSpPr/>
          <p:nvPr/>
        </p:nvSpPr>
        <p:spPr>
          <a:xfrm>
            <a:off x="3962400" y="3505200"/>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P</a:t>
            </a:r>
          </a:p>
        </p:txBody>
      </p:sp>
      <p:sp>
        <p:nvSpPr>
          <p:cNvPr id="18" name="Oval 17"/>
          <p:cNvSpPr/>
          <p:nvPr/>
        </p:nvSpPr>
        <p:spPr>
          <a:xfrm>
            <a:off x="5682469" y="3505200"/>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Q</a:t>
            </a:r>
          </a:p>
        </p:txBody>
      </p:sp>
      <p:sp>
        <p:nvSpPr>
          <p:cNvPr id="19" name="Oval 18"/>
          <p:cNvSpPr/>
          <p:nvPr/>
        </p:nvSpPr>
        <p:spPr>
          <a:xfrm>
            <a:off x="7402539" y="3494314"/>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R</a:t>
            </a:r>
          </a:p>
        </p:txBody>
      </p:sp>
      <p:sp>
        <p:nvSpPr>
          <p:cNvPr id="20" name="Oval 19"/>
          <p:cNvSpPr/>
          <p:nvPr/>
        </p:nvSpPr>
        <p:spPr>
          <a:xfrm>
            <a:off x="8991600" y="3494314"/>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S</a:t>
            </a:r>
          </a:p>
        </p:txBody>
      </p:sp>
      <p:cxnSp>
        <p:nvCxnSpPr>
          <p:cNvPr id="26" name="Straight Arrow Connector 25"/>
          <p:cNvCxnSpPr/>
          <p:nvPr/>
        </p:nvCxnSpPr>
        <p:spPr>
          <a:xfrm>
            <a:off x="4267200" y="4584879"/>
            <a:ext cx="1709337" cy="257577"/>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cxnSp>
        <p:nvCxnSpPr>
          <p:cNvPr id="27" name="Straight Arrow Connector 26"/>
          <p:cNvCxnSpPr/>
          <p:nvPr/>
        </p:nvCxnSpPr>
        <p:spPr>
          <a:xfrm>
            <a:off x="4290811" y="4594384"/>
            <a:ext cx="3416528" cy="248072"/>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cxnSp>
        <p:nvCxnSpPr>
          <p:cNvPr id="28" name="Straight Arrow Connector 27"/>
          <p:cNvCxnSpPr/>
          <p:nvPr/>
        </p:nvCxnSpPr>
        <p:spPr>
          <a:xfrm>
            <a:off x="4340217" y="4610376"/>
            <a:ext cx="4954036" cy="483064"/>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grpSp>
        <p:nvGrpSpPr>
          <p:cNvPr id="3" name="Group 32"/>
          <p:cNvGrpSpPr/>
          <p:nvPr/>
        </p:nvGrpSpPr>
        <p:grpSpPr>
          <a:xfrm flipH="1">
            <a:off x="4292260" y="5414780"/>
            <a:ext cx="5027586" cy="257577"/>
            <a:chOff x="2832153" y="4737279"/>
            <a:chExt cx="5027586" cy="257577"/>
          </a:xfrm>
        </p:grpSpPr>
        <p:cxnSp>
          <p:nvCxnSpPr>
            <p:cNvPr id="30" name="Straight Arrow Connector 29"/>
            <p:cNvCxnSpPr/>
            <p:nvPr/>
          </p:nvCxnSpPr>
          <p:spPr>
            <a:xfrm>
              <a:off x="4419600" y="4737279"/>
              <a:ext cx="1709337" cy="257577"/>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cxnSp>
          <p:nvCxnSpPr>
            <p:cNvPr id="31" name="Straight Arrow Connector 30"/>
            <p:cNvCxnSpPr/>
            <p:nvPr/>
          </p:nvCxnSpPr>
          <p:spPr>
            <a:xfrm>
              <a:off x="4443211" y="4746784"/>
              <a:ext cx="3416528" cy="248072"/>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cxnSp>
          <p:nvCxnSpPr>
            <p:cNvPr id="32" name="Straight Arrow Connector 31"/>
            <p:cNvCxnSpPr/>
            <p:nvPr/>
          </p:nvCxnSpPr>
          <p:spPr>
            <a:xfrm flipH="1">
              <a:off x="2832153" y="4762776"/>
              <a:ext cx="1660464" cy="186800"/>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grpSp>
      <p:sp>
        <p:nvSpPr>
          <p:cNvPr id="29" name="TextBox 28"/>
          <p:cNvSpPr txBox="1"/>
          <p:nvPr/>
        </p:nvSpPr>
        <p:spPr>
          <a:xfrm>
            <a:off x="9337429" y="4888523"/>
            <a:ext cx="2722685" cy="369332"/>
          </a:xfrm>
          <a:prstGeom prst="rect">
            <a:avLst/>
          </a:prstGeom>
          <a:noFill/>
        </p:spPr>
        <p:txBody>
          <a:bodyPr wrap="square" rtlCol="0">
            <a:spAutoFit/>
          </a:bodyPr>
          <a:lstStyle/>
          <a:p>
            <a:r>
              <a:rPr lang="en-US" dirty="0" err="1"/>
              <a:t>Foo</a:t>
            </a:r>
            <a:r>
              <a:rPr lang="en-US" dirty="0"/>
              <a:t>(1, 2.5, “Josh Smith”);</a:t>
            </a:r>
          </a:p>
        </p:txBody>
      </p:sp>
      <p:sp>
        <p:nvSpPr>
          <p:cNvPr id="33" name="TextBox 32"/>
          <p:cNvSpPr txBox="1"/>
          <p:nvPr/>
        </p:nvSpPr>
        <p:spPr>
          <a:xfrm>
            <a:off x="7792914" y="4574930"/>
            <a:ext cx="2722685" cy="369332"/>
          </a:xfrm>
          <a:prstGeom prst="rect">
            <a:avLst/>
          </a:prstGeom>
          <a:noFill/>
        </p:spPr>
        <p:txBody>
          <a:bodyPr wrap="square" rtlCol="0">
            <a:spAutoFit/>
          </a:bodyPr>
          <a:lstStyle/>
          <a:p>
            <a:r>
              <a:rPr lang="en-US" dirty="0" err="1"/>
              <a:t>Foo</a:t>
            </a:r>
            <a:r>
              <a:rPr lang="en-US" dirty="0"/>
              <a:t>(1, 2.5, “Josh Smith”);</a:t>
            </a:r>
          </a:p>
        </p:txBody>
      </p:sp>
      <p:sp>
        <p:nvSpPr>
          <p:cNvPr id="34" name="TextBox 33"/>
          <p:cNvSpPr txBox="1"/>
          <p:nvPr/>
        </p:nvSpPr>
        <p:spPr>
          <a:xfrm>
            <a:off x="5937737" y="4829907"/>
            <a:ext cx="2722685" cy="369332"/>
          </a:xfrm>
          <a:prstGeom prst="rect">
            <a:avLst/>
          </a:prstGeom>
          <a:noFill/>
        </p:spPr>
        <p:txBody>
          <a:bodyPr wrap="square" rtlCol="0">
            <a:spAutoFit/>
          </a:bodyPr>
          <a:lstStyle/>
          <a:p>
            <a:r>
              <a:rPr lang="en-US" dirty="0" err="1"/>
              <a:t>Foo</a:t>
            </a:r>
            <a:r>
              <a:rPr lang="en-US" dirty="0"/>
              <a:t>(1, 2.5, “Josh Smith”);</a:t>
            </a:r>
          </a:p>
        </p:txBody>
      </p:sp>
      <p:sp>
        <p:nvSpPr>
          <p:cNvPr id="35" name="TextBox 34"/>
          <p:cNvSpPr txBox="1"/>
          <p:nvPr/>
        </p:nvSpPr>
        <p:spPr>
          <a:xfrm>
            <a:off x="1831729" y="4539762"/>
            <a:ext cx="2722685" cy="369332"/>
          </a:xfrm>
          <a:prstGeom prst="rect">
            <a:avLst/>
          </a:prstGeom>
          <a:noFill/>
        </p:spPr>
        <p:txBody>
          <a:bodyPr wrap="square" rtlCol="0">
            <a:spAutoFit/>
          </a:bodyPr>
          <a:lstStyle/>
          <a:p>
            <a:r>
              <a:rPr lang="en-US" dirty="0" err="1"/>
              <a:t>Foo</a:t>
            </a:r>
            <a:r>
              <a:rPr lang="en-US" dirty="0"/>
              <a:t>(1, 2.5, “Josh Smith”);</a:t>
            </a:r>
          </a:p>
        </p:txBody>
      </p:sp>
      <p:sp>
        <p:nvSpPr>
          <p:cNvPr id="37" name="TextBox 36"/>
          <p:cNvSpPr txBox="1"/>
          <p:nvPr/>
        </p:nvSpPr>
        <p:spPr>
          <a:xfrm>
            <a:off x="9469315" y="5410200"/>
            <a:ext cx="2722685" cy="369332"/>
          </a:xfrm>
          <a:prstGeom prst="rect">
            <a:avLst/>
          </a:prstGeom>
          <a:noFill/>
        </p:spPr>
        <p:txBody>
          <a:bodyPr wrap="square" rtlCol="0">
            <a:spAutoFit/>
          </a:bodyPr>
          <a:lstStyle/>
          <a:p>
            <a:r>
              <a:rPr lang="en-US" dirty="0"/>
              <a:t>Bar(12345);</a:t>
            </a:r>
          </a:p>
        </p:txBody>
      </p:sp>
      <p:sp>
        <p:nvSpPr>
          <p:cNvPr id="38" name="TextBox 37"/>
          <p:cNvSpPr txBox="1"/>
          <p:nvPr/>
        </p:nvSpPr>
        <p:spPr>
          <a:xfrm>
            <a:off x="7669823" y="5501053"/>
            <a:ext cx="2722685" cy="369332"/>
          </a:xfrm>
          <a:prstGeom prst="rect">
            <a:avLst/>
          </a:prstGeom>
          <a:noFill/>
        </p:spPr>
        <p:txBody>
          <a:bodyPr wrap="square" rtlCol="0">
            <a:spAutoFit/>
          </a:bodyPr>
          <a:lstStyle/>
          <a:p>
            <a:r>
              <a:rPr lang="en-US" dirty="0"/>
              <a:t>Bar(12345);</a:t>
            </a:r>
          </a:p>
        </p:txBody>
      </p:sp>
      <p:sp>
        <p:nvSpPr>
          <p:cNvPr id="39" name="TextBox 38"/>
          <p:cNvSpPr txBox="1"/>
          <p:nvPr/>
        </p:nvSpPr>
        <p:spPr>
          <a:xfrm>
            <a:off x="5946531" y="5597770"/>
            <a:ext cx="2722685" cy="369332"/>
          </a:xfrm>
          <a:prstGeom prst="rect">
            <a:avLst/>
          </a:prstGeom>
          <a:noFill/>
        </p:spPr>
        <p:txBody>
          <a:bodyPr wrap="square" rtlCol="0">
            <a:spAutoFit/>
          </a:bodyPr>
          <a:lstStyle/>
          <a:p>
            <a:r>
              <a:rPr lang="en-US" dirty="0"/>
              <a:t>Bar(12345);</a:t>
            </a:r>
          </a:p>
        </p:txBody>
      </p:sp>
      <p:sp>
        <p:nvSpPr>
          <p:cNvPr id="40" name="TextBox 39"/>
          <p:cNvSpPr txBox="1"/>
          <p:nvPr/>
        </p:nvSpPr>
        <p:spPr>
          <a:xfrm>
            <a:off x="2977661" y="5465885"/>
            <a:ext cx="2722685" cy="369332"/>
          </a:xfrm>
          <a:prstGeom prst="rect">
            <a:avLst/>
          </a:prstGeom>
          <a:noFill/>
        </p:spPr>
        <p:txBody>
          <a:bodyPr wrap="square" rtlCol="0">
            <a:spAutoFit/>
          </a:bodyPr>
          <a:lstStyle/>
          <a:p>
            <a:r>
              <a:rPr lang="en-US" dirty="0"/>
              <a:t>Bar(12345);</a:t>
            </a:r>
          </a:p>
        </p:txBody>
      </p:sp>
      <p:sp>
        <p:nvSpPr>
          <p:cNvPr id="36" name="Freeform 35"/>
          <p:cNvSpPr/>
          <p:nvPr/>
        </p:nvSpPr>
        <p:spPr>
          <a:xfrm>
            <a:off x="4120661" y="4589585"/>
            <a:ext cx="134816" cy="202223"/>
          </a:xfrm>
          <a:custGeom>
            <a:avLst/>
            <a:gdLst>
              <a:gd name="connsiteX0" fmla="*/ 134816 w 134816"/>
              <a:gd name="connsiteY0" fmla="*/ 0 h 202223"/>
              <a:gd name="connsiteX1" fmla="*/ 2931 w 134816"/>
              <a:gd name="connsiteY1" fmla="*/ 87923 h 202223"/>
              <a:gd name="connsiteX2" fmla="*/ 117231 w 134816"/>
              <a:gd name="connsiteY2" fmla="*/ 202223 h 202223"/>
            </a:gdLst>
            <a:ahLst/>
            <a:cxnLst>
              <a:cxn ang="0">
                <a:pos x="connsiteX0" y="connsiteY0"/>
              </a:cxn>
              <a:cxn ang="0">
                <a:pos x="connsiteX1" y="connsiteY1"/>
              </a:cxn>
              <a:cxn ang="0">
                <a:pos x="connsiteX2" y="connsiteY2"/>
              </a:cxn>
            </a:cxnLst>
            <a:rect l="l" t="t" r="r" b="b"/>
            <a:pathLst>
              <a:path w="134816" h="202223">
                <a:moveTo>
                  <a:pt x="134816" y="0"/>
                </a:moveTo>
                <a:cubicBezTo>
                  <a:pt x="70339" y="27109"/>
                  <a:pt x="5862" y="54219"/>
                  <a:pt x="2931" y="87923"/>
                </a:cubicBezTo>
                <a:cubicBezTo>
                  <a:pt x="0" y="121627"/>
                  <a:pt x="58615" y="161925"/>
                  <a:pt x="117231" y="202223"/>
                </a:cubicBezTo>
              </a:path>
            </a:pathLst>
          </a:custGeom>
          <a:ln w="28575">
            <a:solidFill>
              <a:srgbClr val="C0000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1" name="Freeform 40"/>
          <p:cNvSpPr/>
          <p:nvPr/>
        </p:nvSpPr>
        <p:spPr>
          <a:xfrm>
            <a:off x="9179168" y="5603631"/>
            <a:ext cx="134816" cy="202223"/>
          </a:xfrm>
          <a:custGeom>
            <a:avLst/>
            <a:gdLst>
              <a:gd name="connsiteX0" fmla="*/ 134816 w 134816"/>
              <a:gd name="connsiteY0" fmla="*/ 0 h 202223"/>
              <a:gd name="connsiteX1" fmla="*/ 2931 w 134816"/>
              <a:gd name="connsiteY1" fmla="*/ 87923 h 202223"/>
              <a:gd name="connsiteX2" fmla="*/ 117231 w 134816"/>
              <a:gd name="connsiteY2" fmla="*/ 202223 h 202223"/>
            </a:gdLst>
            <a:ahLst/>
            <a:cxnLst>
              <a:cxn ang="0">
                <a:pos x="connsiteX0" y="connsiteY0"/>
              </a:cxn>
              <a:cxn ang="0">
                <a:pos x="connsiteX1" y="connsiteY1"/>
              </a:cxn>
              <a:cxn ang="0">
                <a:pos x="connsiteX2" y="connsiteY2"/>
              </a:cxn>
            </a:cxnLst>
            <a:rect l="l" t="t" r="r" b="b"/>
            <a:pathLst>
              <a:path w="134816" h="202223">
                <a:moveTo>
                  <a:pt x="134816" y="0"/>
                </a:moveTo>
                <a:cubicBezTo>
                  <a:pt x="70339" y="27109"/>
                  <a:pt x="5862" y="54219"/>
                  <a:pt x="2931" y="87923"/>
                </a:cubicBezTo>
                <a:cubicBezTo>
                  <a:pt x="0" y="121627"/>
                  <a:pt x="58615" y="161925"/>
                  <a:pt x="117231" y="202223"/>
                </a:cubicBezTo>
              </a:path>
            </a:pathLst>
          </a:custGeom>
          <a:ln w="28575">
            <a:solidFill>
              <a:srgbClr val="C0000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64119438"/>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dirty="0"/>
              <a:t>So, should we use chain replication In</a:t>
            </a:r>
            <a:br>
              <a:rPr lang="en-US" dirty="0"/>
            </a:br>
            <a:r>
              <a:rPr lang="en-US" dirty="0"/>
              <a:t>these subgroups and shards?</a:t>
            </a:r>
          </a:p>
        </p:txBody>
      </p:sp>
      <p:sp>
        <p:nvSpPr>
          <p:cNvPr id="6" name="Content Placeholder 5"/>
          <p:cNvSpPr>
            <a:spLocks noGrp="1"/>
          </p:cNvSpPr>
          <p:nvPr>
            <p:ph idx="1"/>
          </p:nvPr>
        </p:nvSpPr>
        <p:spPr/>
        <p:txBody>
          <a:bodyPr>
            <a:normAutofit/>
          </a:bodyPr>
          <a:lstStyle/>
          <a:p>
            <a:r>
              <a:rPr lang="en-US" dirty="0"/>
              <a:t>It turns out that once we create a subgroup or shard, there are better ways to replicate data.  </a:t>
            </a:r>
          </a:p>
          <a:p>
            <a:endParaRPr lang="en-US" dirty="0"/>
          </a:p>
          <a:p>
            <a:r>
              <a:rPr lang="en-US" dirty="0"/>
              <a:t>Derecho delivers ordered multicasts in a way that it extremely efficient, using the hardware in a smarter way than chain replication.</a:t>
            </a:r>
          </a:p>
          <a:p>
            <a:endParaRPr lang="en-US" dirty="0"/>
          </a:p>
          <a:p>
            <a:r>
              <a:rPr lang="en-US" dirty="0"/>
              <a:t>A common goal is to have every member be able to participate in handling work: this way with K replicas, we get K times more “power”.</a:t>
            </a:r>
          </a:p>
          <a:p>
            <a:endParaRPr lang="en-US" dirty="0"/>
          </a:p>
        </p:txBody>
      </p:sp>
      <p:sp>
        <p:nvSpPr>
          <p:cNvPr id="3" name="Footer Placeholder 2"/>
          <p:cNvSpPr>
            <a:spLocks noGrp="1"/>
          </p:cNvSpPr>
          <p:nvPr>
            <p:ph type="ftr" sz="quarter" idx="11"/>
          </p:nvPr>
        </p:nvSpPr>
        <p:spPr/>
        <p:txBody>
          <a:bodyPr/>
          <a:lstStyle/>
          <a:p>
            <a:r>
              <a:rPr lang="en-US"/>
              <a:t>http://www.cs.cornell.edu/courses/cs5412/2020sp</a:t>
            </a:r>
          </a:p>
        </p:txBody>
      </p:sp>
      <p:sp>
        <p:nvSpPr>
          <p:cNvPr id="4" name="Slide Number Placeholder 3"/>
          <p:cNvSpPr>
            <a:spLocks noGrp="1"/>
          </p:cNvSpPr>
          <p:nvPr>
            <p:ph type="sldNum" sz="quarter" idx="12"/>
          </p:nvPr>
        </p:nvSpPr>
        <p:spPr/>
        <p:txBody>
          <a:bodyPr/>
          <a:lstStyle/>
          <a:p>
            <a:fld id="{3C974458-8A97-4835-BF79-1FB6D7856C21}" type="slidenum">
              <a:rPr lang="en-US" smtClean="0"/>
              <a:t>19</a:t>
            </a:fld>
            <a:endParaRPr lang="en-US"/>
          </a:p>
        </p:txBody>
      </p:sp>
    </p:spTree>
    <p:extLst>
      <p:ext uri="{BB962C8B-B14F-4D97-AF65-F5344CB8AC3E}">
        <p14:creationId xmlns:p14="http://schemas.microsoft.com/office/powerpoint/2010/main" val="393753587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F867E45-2A84-472B-A94B-577921222F96}"/>
              </a:ext>
            </a:extLst>
          </p:cNvPr>
          <p:cNvSpPr>
            <a:spLocks noGrp="1"/>
          </p:cNvSpPr>
          <p:nvPr>
            <p:ph type="title"/>
          </p:nvPr>
        </p:nvSpPr>
        <p:spPr/>
        <p:txBody>
          <a:bodyPr/>
          <a:lstStyle/>
          <a:p>
            <a:r>
              <a:rPr lang="en-US" dirty="0"/>
              <a:t>What exactly does state machine replication give us?</a:t>
            </a:r>
          </a:p>
        </p:txBody>
      </p:sp>
      <p:sp>
        <p:nvSpPr>
          <p:cNvPr id="3" name="Content Placeholder 2">
            <a:extLst>
              <a:ext uri="{FF2B5EF4-FFF2-40B4-BE49-F238E27FC236}">
                <a16:creationId xmlns:a16="http://schemas.microsoft.com/office/drawing/2014/main" id="{565FA6EE-6634-4CF2-8D65-50417B360B1C}"/>
              </a:ext>
            </a:extLst>
          </p:cNvPr>
          <p:cNvSpPr>
            <a:spLocks noGrp="1"/>
          </p:cNvSpPr>
          <p:nvPr>
            <p:ph idx="1"/>
          </p:nvPr>
        </p:nvSpPr>
        <p:spPr/>
        <p:txBody>
          <a:bodyPr>
            <a:normAutofit lnSpcReduction="10000"/>
          </a:bodyPr>
          <a:lstStyle/>
          <a:p>
            <a:r>
              <a:rPr lang="en-US" dirty="0"/>
              <a:t>First, in Derecho implements, it gives us membership tracking and also </a:t>
            </a:r>
            <a:r>
              <a:rPr lang="en-US" i="1" dirty="0"/>
              <a:t>layout</a:t>
            </a:r>
            <a:r>
              <a:rPr lang="en-US" dirty="0"/>
              <a:t> tracking: the mapping from members to subgroup/shard roles.</a:t>
            </a:r>
          </a:p>
          <a:p>
            <a:r>
              <a:rPr lang="en-US" dirty="0"/>
              <a:t>Next, automated repair of damage after a crash.</a:t>
            </a:r>
          </a:p>
          <a:p>
            <a:r>
              <a:rPr lang="en-US" dirty="0"/>
              <a:t>Then, when active and healthy, it offers a way to send an “atomic multicast” or a “</a:t>
            </a:r>
            <a:r>
              <a:rPr lang="en-US" dirty="0" err="1"/>
              <a:t>Paxos</a:t>
            </a:r>
            <a:r>
              <a:rPr lang="en-US" dirty="0"/>
              <a:t> durable update” to all the members of a subgroup or a shard.</a:t>
            </a:r>
          </a:p>
          <a:p>
            <a:pPr>
              <a:buFont typeface="Wingdings" panose="05000000000000000000" pitchFamily="2" charset="2"/>
              <a:buChar char="Ø"/>
            </a:pPr>
            <a:r>
              <a:rPr lang="en-US" dirty="0"/>
              <a:t>  If any process delivers such a multicast, or persists an updated state,</a:t>
            </a:r>
            <a:br>
              <a:rPr lang="en-US" dirty="0"/>
            </a:br>
            <a:r>
              <a:rPr lang="en-US" dirty="0"/>
              <a:t>    all non-failed processes do, and they deliver in the same order.</a:t>
            </a:r>
          </a:p>
          <a:p>
            <a:pPr>
              <a:buFont typeface="Wingdings" panose="05000000000000000000" pitchFamily="2" charset="2"/>
              <a:buChar char="Ø"/>
            </a:pPr>
            <a:r>
              <a:rPr lang="en-US" dirty="0"/>
              <a:t>  Data will be durable if desired: recovered after a crash.</a:t>
            </a:r>
          </a:p>
        </p:txBody>
      </p:sp>
      <p:sp>
        <p:nvSpPr>
          <p:cNvPr id="4" name="Footer Placeholder 3">
            <a:extLst>
              <a:ext uri="{FF2B5EF4-FFF2-40B4-BE49-F238E27FC236}">
                <a16:creationId xmlns:a16="http://schemas.microsoft.com/office/drawing/2014/main" id="{19C0E963-3AD4-4EBF-99CF-DDA1F99D41C5}"/>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0EE9138D-94D6-4352-8B95-2A2BAEBD2B47}"/>
              </a:ext>
            </a:extLst>
          </p:cNvPr>
          <p:cNvSpPr>
            <a:spLocks noGrp="1"/>
          </p:cNvSpPr>
          <p:nvPr>
            <p:ph type="sldNum" sz="quarter" idx="12"/>
          </p:nvPr>
        </p:nvSpPr>
        <p:spPr/>
        <p:txBody>
          <a:bodyPr/>
          <a:lstStyle/>
          <a:p>
            <a:fld id="{3C974458-8A97-4835-BF79-1FB6D7856C21}" type="slidenum">
              <a:rPr lang="en-US" smtClean="0"/>
              <a:t>20</a:t>
            </a:fld>
            <a:endParaRPr lang="en-US"/>
          </a:p>
        </p:txBody>
      </p:sp>
    </p:spTree>
    <p:extLst>
      <p:ext uri="{BB962C8B-B14F-4D97-AF65-F5344CB8AC3E}">
        <p14:creationId xmlns:p14="http://schemas.microsoft.com/office/powerpoint/2010/main" val="2263969068"/>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“methods” perform state machine</a:t>
            </a:r>
            <a:br>
              <a:rPr lang="en-US" dirty="0"/>
            </a:br>
            <a:r>
              <a:rPr lang="en-US" dirty="0"/>
              <a:t>updates.  You get to code these in C++.</a:t>
            </a:r>
          </a:p>
        </p:txBody>
      </p:sp>
      <p:sp>
        <p:nvSpPr>
          <p:cNvPr id="3" name="Content Placeholder 2"/>
          <p:cNvSpPr>
            <a:spLocks noGrp="1"/>
          </p:cNvSpPr>
          <p:nvPr>
            <p:ph idx="1"/>
          </p:nvPr>
        </p:nvSpPr>
        <p:spPr>
          <a:xfrm>
            <a:off x="1024127" y="2286000"/>
            <a:ext cx="11003749" cy="4023360"/>
          </a:xfrm>
        </p:spPr>
        <p:txBody>
          <a:bodyPr/>
          <a:lstStyle/>
          <a:p>
            <a:r>
              <a:rPr lang="en-US" dirty="0"/>
              <a:t>In these examples, we send an update by “calling” a method, Foo or Bar.  The atomic multicast or </a:t>
            </a:r>
            <a:r>
              <a:rPr lang="en-US" dirty="0" err="1"/>
              <a:t>Paxos</a:t>
            </a:r>
            <a:r>
              <a:rPr lang="en-US" dirty="0"/>
              <a:t> is used to do the call, invisible to you.</a:t>
            </a:r>
          </a:p>
          <a:p>
            <a:endParaRPr lang="en-US" dirty="0"/>
          </a:p>
          <a:p>
            <a:r>
              <a:rPr lang="en-US" dirty="0"/>
              <a:t>Even with concurrent requests, every replica performs the identical sequence of Foo and Bar operations.  We require that they be deterministic.  </a:t>
            </a:r>
          </a:p>
          <a:p>
            <a:endParaRPr lang="en-US" i="1" dirty="0"/>
          </a:p>
          <a:p>
            <a:r>
              <a:rPr lang="en-US" dirty="0"/>
              <a:t>With an atomic multicast, everyone does the same method calls in the same order.  So, our replicas will evolve through the same sequence of values.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21</a:t>
            </a:fld>
            <a:endParaRPr lang="en-US"/>
          </a:p>
        </p:txBody>
      </p:sp>
    </p:spTree>
    <p:extLst>
      <p:ext uri="{BB962C8B-B14F-4D97-AF65-F5344CB8AC3E}">
        <p14:creationId xmlns:p14="http://schemas.microsoft.com/office/powerpoint/2010/main" val="191563732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7" name="Explosion: 8 Points 86">
            <a:extLst>
              <a:ext uri="{FF2B5EF4-FFF2-40B4-BE49-F238E27FC236}">
                <a16:creationId xmlns:a16="http://schemas.microsoft.com/office/drawing/2014/main" id="{FE48EEAA-ED0A-42B5-9B25-23BC444CA222}"/>
              </a:ext>
            </a:extLst>
          </p:cNvPr>
          <p:cNvSpPr/>
          <p:nvPr/>
        </p:nvSpPr>
        <p:spPr>
          <a:xfrm>
            <a:off x="6682796" y="2723858"/>
            <a:ext cx="481136" cy="445099"/>
          </a:xfrm>
          <a:prstGeom prst="irregularSeal1">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AC654388-557B-4D48-9479-797E7CB033C3}"/>
              </a:ext>
            </a:extLst>
          </p:cNvPr>
          <p:cNvSpPr>
            <a:spLocks noGrp="1"/>
          </p:cNvSpPr>
          <p:nvPr>
            <p:ph type="title"/>
          </p:nvPr>
        </p:nvSpPr>
        <p:spPr/>
        <p:txBody>
          <a:bodyPr/>
          <a:lstStyle/>
          <a:p>
            <a:r>
              <a:rPr lang="en-US" dirty="0"/>
              <a:t>Virtual synchrony: Managed Groups</a:t>
            </a:r>
          </a:p>
        </p:txBody>
      </p:sp>
      <p:sp>
        <p:nvSpPr>
          <p:cNvPr id="3" name="Content Placeholder 2">
            <a:extLst>
              <a:ext uri="{FF2B5EF4-FFF2-40B4-BE49-F238E27FC236}">
                <a16:creationId xmlns:a16="http://schemas.microsoft.com/office/drawing/2014/main" id="{C4C42791-40F6-4309-926A-0C9D4BDC6070}"/>
              </a:ext>
            </a:extLst>
          </p:cNvPr>
          <p:cNvSpPr>
            <a:spLocks noGrp="1"/>
          </p:cNvSpPr>
          <p:nvPr>
            <p:ph idx="1"/>
          </p:nvPr>
        </p:nvSpPr>
        <p:spPr/>
        <p:txBody>
          <a:bodyPr>
            <a:normAutofit/>
          </a:bodyPr>
          <a:lstStyle/>
          <a:p>
            <a:r>
              <a:rPr lang="en-US" dirty="0"/>
              <a:t>Epoch: A period from one membership view until the next one.</a:t>
            </a:r>
          </a:p>
          <a:p>
            <a:endParaRPr lang="en-US" dirty="0"/>
          </a:p>
          <a:p>
            <a:endParaRPr lang="en-US" dirty="0"/>
          </a:p>
          <a:p>
            <a:endParaRPr lang="en-US" dirty="0"/>
          </a:p>
          <a:p>
            <a:endParaRPr lang="en-US" dirty="0"/>
          </a:p>
          <a:p>
            <a:r>
              <a:rPr lang="en-US" dirty="0"/>
              <a:t>Joins, failures are “clean”, state is transferred to joining members</a:t>
            </a:r>
          </a:p>
          <a:p>
            <a:r>
              <a:rPr lang="en-US" dirty="0"/>
              <a:t>Multicasts reach all members, delay is minimal, and order is identical…</a:t>
            </a:r>
          </a:p>
        </p:txBody>
      </p:sp>
      <p:sp>
        <p:nvSpPr>
          <p:cNvPr id="4" name="Footer Placeholder 3">
            <a:extLst>
              <a:ext uri="{FF2B5EF4-FFF2-40B4-BE49-F238E27FC236}">
                <a16:creationId xmlns:a16="http://schemas.microsoft.com/office/drawing/2014/main" id="{3A3664C6-EB9E-41CE-8194-F7EB864CD53E}"/>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9DE07EBF-6343-4D3A-9CF2-7A27385EA2C3}"/>
              </a:ext>
            </a:extLst>
          </p:cNvPr>
          <p:cNvSpPr>
            <a:spLocks noGrp="1"/>
          </p:cNvSpPr>
          <p:nvPr>
            <p:ph type="sldNum" sz="quarter" idx="12"/>
          </p:nvPr>
        </p:nvSpPr>
        <p:spPr/>
        <p:txBody>
          <a:bodyPr/>
          <a:lstStyle/>
          <a:p>
            <a:fld id="{3C974458-8A97-4835-BF79-1FB6D7856C21}" type="slidenum">
              <a:rPr lang="en-US" smtClean="0"/>
              <a:t>22</a:t>
            </a:fld>
            <a:endParaRPr lang="en-US"/>
          </a:p>
        </p:txBody>
      </p:sp>
      <p:cxnSp>
        <p:nvCxnSpPr>
          <p:cNvPr id="6" name="Straight Arrow Connector 5">
            <a:extLst>
              <a:ext uri="{FF2B5EF4-FFF2-40B4-BE49-F238E27FC236}">
                <a16:creationId xmlns:a16="http://schemas.microsoft.com/office/drawing/2014/main" id="{6C42F69F-3246-41FC-B0EF-25B3F2A4532F}"/>
              </a:ext>
            </a:extLst>
          </p:cNvPr>
          <p:cNvCxnSpPr>
            <a:cxnSpLocks/>
          </p:cNvCxnSpPr>
          <p:nvPr/>
        </p:nvCxnSpPr>
        <p:spPr>
          <a:xfrm flipV="1">
            <a:off x="5414452" y="4394686"/>
            <a:ext cx="5032263" cy="20168"/>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7" name="Straight Arrow Connector 6">
            <a:extLst>
              <a:ext uri="{FF2B5EF4-FFF2-40B4-BE49-F238E27FC236}">
                <a16:creationId xmlns:a16="http://schemas.microsoft.com/office/drawing/2014/main" id="{72D9D372-4907-40EE-9880-84A511D9B627}"/>
              </a:ext>
            </a:extLst>
          </p:cNvPr>
          <p:cNvCxnSpPr>
            <a:cxnSpLocks/>
          </p:cNvCxnSpPr>
          <p:nvPr/>
        </p:nvCxnSpPr>
        <p:spPr>
          <a:xfrm flipV="1">
            <a:off x="5545940" y="3759208"/>
            <a:ext cx="4857531" cy="11720"/>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8" name="Straight Arrow Connector 7">
            <a:extLst>
              <a:ext uri="{FF2B5EF4-FFF2-40B4-BE49-F238E27FC236}">
                <a16:creationId xmlns:a16="http://schemas.microsoft.com/office/drawing/2014/main" id="{47C95B56-451F-4068-A375-C978A22848E9}"/>
              </a:ext>
            </a:extLst>
          </p:cNvPr>
          <p:cNvCxnSpPr>
            <a:cxnSpLocks/>
          </p:cNvCxnSpPr>
          <p:nvPr/>
        </p:nvCxnSpPr>
        <p:spPr>
          <a:xfrm flipV="1">
            <a:off x="1983545" y="2998426"/>
            <a:ext cx="4869506" cy="25260"/>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9" name="Straight Arrow Connector 8">
            <a:extLst>
              <a:ext uri="{FF2B5EF4-FFF2-40B4-BE49-F238E27FC236}">
                <a16:creationId xmlns:a16="http://schemas.microsoft.com/office/drawing/2014/main" id="{C0801CE6-470B-482A-BF6E-B962232DDC57}"/>
              </a:ext>
            </a:extLst>
          </p:cNvPr>
          <p:cNvCxnSpPr>
            <a:cxnSpLocks/>
            <a:stCxn id="42" idx="5"/>
          </p:cNvCxnSpPr>
          <p:nvPr/>
        </p:nvCxnSpPr>
        <p:spPr>
          <a:xfrm>
            <a:off x="7807456" y="4699209"/>
            <a:ext cx="2639259" cy="22471"/>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sp>
        <p:nvSpPr>
          <p:cNvPr id="10" name="TextBox 9">
            <a:extLst>
              <a:ext uri="{FF2B5EF4-FFF2-40B4-BE49-F238E27FC236}">
                <a16:creationId xmlns:a16="http://schemas.microsoft.com/office/drawing/2014/main" id="{9E75237D-7052-4471-B8A3-19C2D39175B7}"/>
              </a:ext>
            </a:extLst>
          </p:cNvPr>
          <p:cNvSpPr txBox="1"/>
          <p:nvPr/>
        </p:nvSpPr>
        <p:spPr>
          <a:xfrm>
            <a:off x="726643" y="2784868"/>
            <a:ext cx="520587" cy="369332"/>
          </a:xfrm>
          <a:prstGeom prst="rect">
            <a:avLst/>
          </a:prstGeom>
          <a:noFill/>
        </p:spPr>
        <p:txBody>
          <a:bodyPr wrap="square" rtlCol="0">
            <a:spAutoFit/>
          </a:bodyPr>
          <a:lstStyle/>
          <a:p>
            <a:pPr algn="r"/>
            <a:r>
              <a:rPr lang="en-US" b="1" dirty="0"/>
              <a:t>P</a:t>
            </a:r>
          </a:p>
        </p:txBody>
      </p:sp>
      <p:sp>
        <p:nvSpPr>
          <p:cNvPr id="11" name="TextBox 10">
            <a:extLst>
              <a:ext uri="{FF2B5EF4-FFF2-40B4-BE49-F238E27FC236}">
                <a16:creationId xmlns:a16="http://schemas.microsoft.com/office/drawing/2014/main" id="{B150605D-082D-43C8-A4BD-3E719E269ED2}"/>
              </a:ext>
            </a:extLst>
          </p:cNvPr>
          <p:cNvSpPr txBox="1"/>
          <p:nvPr/>
        </p:nvSpPr>
        <p:spPr>
          <a:xfrm>
            <a:off x="745718" y="3161151"/>
            <a:ext cx="520587" cy="369332"/>
          </a:xfrm>
          <a:prstGeom prst="rect">
            <a:avLst/>
          </a:prstGeom>
          <a:noFill/>
        </p:spPr>
        <p:txBody>
          <a:bodyPr wrap="square" rtlCol="0">
            <a:spAutoFit/>
          </a:bodyPr>
          <a:lstStyle/>
          <a:p>
            <a:pPr algn="r"/>
            <a:r>
              <a:rPr lang="en-US" b="1" dirty="0"/>
              <a:t>Q</a:t>
            </a:r>
          </a:p>
        </p:txBody>
      </p:sp>
      <p:cxnSp>
        <p:nvCxnSpPr>
          <p:cNvPr id="16" name="Straight Arrow Connector 15">
            <a:extLst>
              <a:ext uri="{FF2B5EF4-FFF2-40B4-BE49-F238E27FC236}">
                <a16:creationId xmlns:a16="http://schemas.microsoft.com/office/drawing/2014/main" id="{D6EE4EFA-9543-4833-9C53-4D2B1687A5D4}"/>
              </a:ext>
            </a:extLst>
          </p:cNvPr>
          <p:cNvCxnSpPr>
            <a:cxnSpLocks/>
          </p:cNvCxnSpPr>
          <p:nvPr/>
        </p:nvCxnSpPr>
        <p:spPr>
          <a:xfrm flipV="1">
            <a:off x="5545940" y="4086203"/>
            <a:ext cx="4857531" cy="11720"/>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19" name="Straight Arrow Connector 18">
            <a:extLst>
              <a:ext uri="{FF2B5EF4-FFF2-40B4-BE49-F238E27FC236}">
                <a16:creationId xmlns:a16="http://schemas.microsoft.com/office/drawing/2014/main" id="{7D2C238B-52F8-480A-A83B-674744AA451E}"/>
              </a:ext>
            </a:extLst>
          </p:cNvPr>
          <p:cNvCxnSpPr>
            <a:cxnSpLocks/>
          </p:cNvCxnSpPr>
          <p:nvPr/>
        </p:nvCxnSpPr>
        <p:spPr>
          <a:xfrm>
            <a:off x="1983545" y="3345817"/>
            <a:ext cx="8443698" cy="12286"/>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sp>
        <p:nvSpPr>
          <p:cNvPr id="20" name="TextBox 19">
            <a:extLst>
              <a:ext uri="{FF2B5EF4-FFF2-40B4-BE49-F238E27FC236}">
                <a16:creationId xmlns:a16="http://schemas.microsoft.com/office/drawing/2014/main" id="{0AEB4941-EE03-4201-AF2E-87248BA83422}"/>
              </a:ext>
            </a:extLst>
          </p:cNvPr>
          <p:cNvSpPr txBox="1"/>
          <p:nvPr/>
        </p:nvSpPr>
        <p:spPr>
          <a:xfrm>
            <a:off x="4634529" y="3505693"/>
            <a:ext cx="520587" cy="369332"/>
          </a:xfrm>
          <a:prstGeom prst="rect">
            <a:avLst/>
          </a:prstGeom>
          <a:noFill/>
        </p:spPr>
        <p:txBody>
          <a:bodyPr wrap="square" rtlCol="0">
            <a:spAutoFit/>
          </a:bodyPr>
          <a:lstStyle/>
          <a:p>
            <a:pPr algn="r"/>
            <a:r>
              <a:rPr lang="en-US" b="1" dirty="0"/>
              <a:t>R</a:t>
            </a:r>
          </a:p>
        </p:txBody>
      </p:sp>
      <p:sp>
        <p:nvSpPr>
          <p:cNvPr id="21" name="TextBox 20">
            <a:extLst>
              <a:ext uri="{FF2B5EF4-FFF2-40B4-BE49-F238E27FC236}">
                <a16:creationId xmlns:a16="http://schemas.microsoft.com/office/drawing/2014/main" id="{35C0F28C-D5A5-4DA9-8920-4BF71532472A}"/>
              </a:ext>
            </a:extLst>
          </p:cNvPr>
          <p:cNvSpPr txBox="1"/>
          <p:nvPr/>
        </p:nvSpPr>
        <p:spPr>
          <a:xfrm>
            <a:off x="4663462" y="3848907"/>
            <a:ext cx="472579" cy="369332"/>
          </a:xfrm>
          <a:prstGeom prst="rect">
            <a:avLst/>
          </a:prstGeom>
          <a:noFill/>
        </p:spPr>
        <p:txBody>
          <a:bodyPr wrap="square" rtlCol="0">
            <a:spAutoFit/>
          </a:bodyPr>
          <a:lstStyle/>
          <a:p>
            <a:pPr algn="r"/>
            <a:r>
              <a:rPr lang="en-US" b="1" dirty="0"/>
              <a:t>S</a:t>
            </a:r>
          </a:p>
        </p:txBody>
      </p:sp>
      <p:sp>
        <p:nvSpPr>
          <p:cNvPr id="22" name="TextBox 21">
            <a:extLst>
              <a:ext uri="{FF2B5EF4-FFF2-40B4-BE49-F238E27FC236}">
                <a16:creationId xmlns:a16="http://schemas.microsoft.com/office/drawing/2014/main" id="{AF72406D-F8DC-47E4-9B7C-9A3FD008914D}"/>
              </a:ext>
            </a:extLst>
          </p:cNvPr>
          <p:cNvSpPr txBox="1"/>
          <p:nvPr/>
        </p:nvSpPr>
        <p:spPr>
          <a:xfrm>
            <a:off x="4637170" y="4155374"/>
            <a:ext cx="498872" cy="369332"/>
          </a:xfrm>
          <a:prstGeom prst="rect">
            <a:avLst/>
          </a:prstGeom>
          <a:noFill/>
        </p:spPr>
        <p:txBody>
          <a:bodyPr wrap="square" rtlCol="0">
            <a:spAutoFit/>
          </a:bodyPr>
          <a:lstStyle/>
          <a:p>
            <a:pPr algn="r"/>
            <a:r>
              <a:rPr lang="en-US" b="1" dirty="0"/>
              <a:t>T</a:t>
            </a:r>
          </a:p>
        </p:txBody>
      </p:sp>
      <p:sp>
        <p:nvSpPr>
          <p:cNvPr id="23" name="TextBox 22">
            <a:extLst>
              <a:ext uri="{FF2B5EF4-FFF2-40B4-BE49-F238E27FC236}">
                <a16:creationId xmlns:a16="http://schemas.microsoft.com/office/drawing/2014/main" id="{348AE0AD-F7A7-42F7-B11E-E5F1DBFE99FF}"/>
              </a:ext>
            </a:extLst>
          </p:cNvPr>
          <p:cNvSpPr txBox="1"/>
          <p:nvPr/>
        </p:nvSpPr>
        <p:spPr>
          <a:xfrm>
            <a:off x="7088771" y="4593889"/>
            <a:ext cx="520587" cy="369332"/>
          </a:xfrm>
          <a:prstGeom prst="rect">
            <a:avLst/>
          </a:prstGeom>
          <a:noFill/>
        </p:spPr>
        <p:txBody>
          <a:bodyPr wrap="square" rtlCol="0">
            <a:spAutoFit/>
          </a:bodyPr>
          <a:lstStyle/>
          <a:p>
            <a:pPr algn="r"/>
            <a:r>
              <a:rPr lang="en-US" b="1" dirty="0"/>
              <a:t>U</a:t>
            </a:r>
          </a:p>
        </p:txBody>
      </p:sp>
      <p:sp>
        <p:nvSpPr>
          <p:cNvPr id="40" name="Oval 39">
            <a:extLst>
              <a:ext uri="{FF2B5EF4-FFF2-40B4-BE49-F238E27FC236}">
                <a16:creationId xmlns:a16="http://schemas.microsoft.com/office/drawing/2014/main" id="{9921832A-1173-4690-BED1-769B2D02F081}"/>
              </a:ext>
            </a:extLst>
          </p:cNvPr>
          <p:cNvSpPr/>
          <p:nvPr/>
        </p:nvSpPr>
        <p:spPr>
          <a:xfrm>
            <a:off x="1702191" y="2784868"/>
            <a:ext cx="281354" cy="820053"/>
          </a:xfrm>
          <a:prstGeom prst="ellipse">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1" name="Oval 40">
            <a:extLst>
              <a:ext uri="{FF2B5EF4-FFF2-40B4-BE49-F238E27FC236}">
                <a16:creationId xmlns:a16="http://schemas.microsoft.com/office/drawing/2014/main" id="{7A863B0D-DC56-4342-9B72-0749997F937F}"/>
              </a:ext>
            </a:extLst>
          </p:cNvPr>
          <p:cNvSpPr/>
          <p:nvPr/>
        </p:nvSpPr>
        <p:spPr>
          <a:xfrm>
            <a:off x="5222161" y="2788964"/>
            <a:ext cx="296099" cy="1802790"/>
          </a:xfrm>
          <a:prstGeom prst="ellipse">
            <a:avLst/>
          </a:prstGeom>
          <a:solidFill>
            <a:schemeClr val="bg1"/>
          </a:solid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Oval 41">
            <a:extLst>
              <a:ext uri="{FF2B5EF4-FFF2-40B4-BE49-F238E27FC236}">
                <a16:creationId xmlns:a16="http://schemas.microsoft.com/office/drawing/2014/main" id="{4C147D5C-4AF7-4240-BE7F-F8681B0D6C37}"/>
              </a:ext>
            </a:extLst>
          </p:cNvPr>
          <p:cNvSpPr/>
          <p:nvPr/>
        </p:nvSpPr>
        <p:spPr>
          <a:xfrm>
            <a:off x="7554720" y="3160431"/>
            <a:ext cx="296099" cy="1802790"/>
          </a:xfrm>
          <a:prstGeom prst="ellipse">
            <a:avLst/>
          </a:prstGeom>
          <a:solidFill>
            <a:schemeClr val="bg1"/>
          </a:solid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3" name="Oval 42">
            <a:extLst>
              <a:ext uri="{FF2B5EF4-FFF2-40B4-BE49-F238E27FC236}">
                <a16:creationId xmlns:a16="http://schemas.microsoft.com/office/drawing/2014/main" id="{4F0DD726-11CD-4D27-9ED1-7C234FC0A6AA}"/>
              </a:ext>
            </a:extLst>
          </p:cNvPr>
          <p:cNvSpPr/>
          <p:nvPr/>
        </p:nvSpPr>
        <p:spPr>
          <a:xfrm>
            <a:off x="6710638" y="3128680"/>
            <a:ext cx="284826" cy="1421399"/>
          </a:xfrm>
          <a:prstGeom prst="ellipse">
            <a:avLst/>
          </a:prstGeom>
          <a:solidFill>
            <a:schemeClr val="bg1"/>
          </a:solid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6" name="Straight Arrow Connector 45">
            <a:extLst>
              <a:ext uri="{FF2B5EF4-FFF2-40B4-BE49-F238E27FC236}">
                <a16:creationId xmlns:a16="http://schemas.microsoft.com/office/drawing/2014/main" id="{E12ED5C1-71DE-4E13-9F89-CC416838E53B}"/>
              </a:ext>
            </a:extLst>
          </p:cNvPr>
          <p:cNvCxnSpPr>
            <a:cxnSpLocks/>
          </p:cNvCxnSpPr>
          <p:nvPr/>
        </p:nvCxnSpPr>
        <p:spPr>
          <a:xfrm>
            <a:off x="2285154" y="3052578"/>
            <a:ext cx="23035" cy="293239"/>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47" name="Straight Arrow Connector 46">
            <a:extLst>
              <a:ext uri="{FF2B5EF4-FFF2-40B4-BE49-F238E27FC236}">
                <a16:creationId xmlns:a16="http://schemas.microsoft.com/office/drawing/2014/main" id="{66C9F6FF-AAEF-402C-B6A5-98D39728685C}"/>
              </a:ext>
            </a:extLst>
          </p:cNvPr>
          <p:cNvCxnSpPr>
            <a:cxnSpLocks/>
          </p:cNvCxnSpPr>
          <p:nvPr/>
        </p:nvCxnSpPr>
        <p:spPr>
          <a:xfrm>
            <a:off x="3040086" y="3023686"/>
            <a:ext cx="35348" cy="334417"/>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48" name="Straight Arrow Connector 47">
            <a:extLst>
              <a:ext uri="{FF2B5EF4-FFF2-40B4-BE49-F238E27FC236}">
                <a16:creationId xmlns:a16="http://schemas.microsoft.com/office/drawing/2014/main" id="{FE6AE44E-09F2-4E3C-BD3B-562E6260CF55}"/>
              </a:ext>
            </a:extLst>
          </p:cNvPr>
          <p:cNvCxnSpPr>
            <a:cxnSpLocks/>
          </p:cNvCxnSpPr>
          <p:nvPr/>
        </p:nvCxnSpPr>
        <p:spPr>
          <a:xfrm>
            <a:off x="4720945" y="3052578"/>
            <a:ext cx="0" cy="331776"/>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49" name="Straight Arrow Connector 48">
            <a:extLst>
              <a:ext uri="{FF2B5EF4-FFF2-40B4-BE49-F238E27FC236}">
                <a16:creationId xmlns:a16="http://schemas.microsoft.com/office/drawing/2014/main" id="{6D088307-221E-440F-8222-A3F9ABA4C43E}"/>
              </a:ext>
            </a:extLst>
          </p:cNvPr>
          <p:cNvCxnSpPr>
            <a:cxnSpLocks/>
          </p:cNvCxnSpPr>
          <p:nvPr/>
        </p:nvCxnSpPr>
        <p:spPr>
          <a:xfrm flipV="1">
            <a:off x="3836623" y="2998427"/>
            <a:ext cx="0" cy="297454"/>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53" name="Straight Arrow Connector 52">
            <a:extLst>
              <a:ext uri="{FF2B5EF4-FFF2-40B4-BE49-F238E27FC236}">
                <a16:creationId xmlns:a16="http://schemas.microsoft.com/office/drawing/2014/main" id="{7A0DCD90-DC95-4332-B256-048231655521}"/>
              </a:ext>
            </a:extLst>
          </p:cNvPr>
          <p:cNvCxnSpPr>
            <a:cxnSpLocks/>
          </p:cNvCxnSpPr>
          <p:nvPr/>
        </p:nvCxnSpPr>
        <p:spPr>
          <a:xfrm>
            <a:off x="5788705" y="2981807"/>
            <a:ext cx="75605" cy="365927"/>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54" name="Straight Arrow Connector 53">
            <a:extLst>
              <a:ext uri="{FF2B5EF4-FFF2-40B4-BE49-F238E27FC236}">
                <a16:creationId xmlns:a16="http://schemas.microsoft.com/office/drawing/2014/main" id="{3E702B2F-FA88-4C2A-897E-306D66D1733C}"/>
              </a:ext>
            </a:extLst>
          </p:cNvPr>
          <p:cNvCxnSpPr>
            <a:cxnSpLocks/>
          </p:cNvCxnSpPr>
          <p:nvPr/>
        </p:nvCxnSpPr>
        <p:spPr>
          <a:xfrm>
            <a:off x="5796460" y="3013132"/>
            <a:ext cx="84720" cy="788716"/>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56" name="Straight Arrow Connector 55">
            <a:extLst>
              <a:ext uri="{FF2B5EF4-FFF2-40B4-BE49-F238E27FC236}">
                <a16:creationId xmlns:a16="http://schemas.microsoft.com/office/drawing/2014/main" id="{6A3DAE33-EDF4-49B7-9408-B224BEA85AD2}"/>
              </a:ext>
            </a:extLst>
          </p:cNvPr>
          <p:cNvCxnSpPr>
            <a:cxnSpLocks/>
          </p:cNvCxnSpPr>
          <p:nvPr/>
        </p:nvCxnSpPr>
        <p:spPr>
          <a:xfrm>
            <a:off x="5793834" y="3054290"/>
            <a:ext cx="121904" cy="1031509"/>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58" name="Straight Arrow Connector 57">
            <a:extLst>
              <a:ext uri="{FF2B5EF4-FFF2-40B4-BE49-F238E27FC236}">
                <a16:creationId xmlns:a16="http://schemas.microsoft.com/office/drawing/2014/main" id="{6ECAB8FF-B5D9-41E9-8ABE-0964B22EF743}"/>
              </a:ext>
            </a:extLst>
          </p:cNvPr>
          <p:cNvCxnSpPr>
            <a:cxnSpLocks/>
          </p:cNvCxnSpPr>
          <p:nvPr/>
        </p:nvCxnSpPr>
        <p:spPr>
          <a:xfrm>
            <a:off x="5792631" y="2969534"/>
            <a:ext cx="88549" cy="1425152"/>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0" name="Straight Arrow Connector 59">
            <a:extLst>
              <a:ext uri="{FF2B5EF4-FFF2-40B4-BE49-F238E27FC236}">
                <a16:creationId xmlns:a16="http://schemas.microsoft.com/office/drawing/2014/main" id="{9FE6749E-12BC-460E-ACF4-E4C210D49C51}"/>
              </a:ext>
            </a:extLst>
          </p:cNvPr>
          <p:cNvCxnSpPr>
            <a:cxnSpLocks/>
          </p:cNvCxnSpPr>
          <p:nvPr/>
        </p:nvCxnSpPr>
        <p:spPr>
          <a:xfrm>
            <a:off x="8024928" y="3340093"/>
            <a:ext cx="15655" cy="408234"/>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1" name="Straight Arrow Connector 60">
            <a:extLst>
              <a:ext uri="{FF2B5EF4-FFF2-40B4-BE49-F238E27FC236}">
                <a16:creationId xmlns:a16="http://schemas.microsoft.com/office/drawing/2014/main" id="{3F42F53C-C731-4DF2-94A1-9EB7E2D29D76}"/>
              </a:ext>
            </a:extLst>
          </p:cNvPr>
          <p:cNvCxnSpPr>
            <a:cxnSpLocks/>
          </p:cNvCxnSpPr>
          <p:nvPr/>
        </p:nvCxnSpPr>
        <p:spPr>
          <a:xfrm>
            <a:off x="8024928" y="3366881"/>
            <a:ext cx="55292" cy="712880"/>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2" name="Straight Arrow Connector 61">
            <a:extLst>
              <a:ext uri="{FF2B5EF4-FFF2-40B4-BE49-F238E27FC236}">
                <a16:creationId xmlns:a16="http://schemas.microsoft.com/office/drawing/2014/main" id="{01DDEE87-5ABB-4356-98A9-172C613AF3F0}"/>
              </a:ext>
            </a:extLst>
          </p:cNvPr>
          <p:cNvCxnSpPr>
            <a:cxnSpLocks/>
          </p:cNvCxnSpPr>
          <p:nvPr/>
        </p:nvCxnSpPr>
        <p:spPr>
          <a:xfrm>
            <a:off x="8069922" y="3408039"/>
            <a:ext cx="53015" cy="975766"/>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3" name="Straight Arrow Connector 62">
            <a:extLst>
              <a:ext uri="{FF2B5EF4-FFF2-40B4-BE49-F238E27FC236}">
                <a16:creationId xmlns:a16="http://schemas.microsoft.com/office/drawing/2014/main" id="{F2091A4B-DDB4-48B0-91FF-029116DB42DA}"/>
              </a:ext>
            </a:extLst>
          </p:cNvPr>
          <p:cNvCxnSpPr>
            <a:cxnSpLocks/>
          </p:cNvCxnSpPr>
          <p:nvPr/>
        </p:nvCxnSpPr>
        <p:spPr>
          <a:xfrm>
            <a:off x="8040583" y="3323283"/>
            <a:ext cx="79316" cy="1375926"/>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nvGrpSpPr>
          <p:cNvPr id="68" name="Group 67">
            <a:extLst>
              <a:ext uri="{FF2B5EF4-FFF2-40B4-BE49-F238E27FC236}">
                <a16:creationId xmlns:a16="http://schemas.microsoft.com/office/drawing/2014/main" id="{861D4DD4-AB11-419E-91FB-6C969B7C0B61}"/>
              </a:ext>
            </a:extLst>
          </p:cNvPr>
          <p:cNvGrpSpPr/>
          <p:nvPr/>
        </p:nvGrpSpPr>
        <p:grpSpPr>
          <a:xfrm>
            <a:off x="8897054" y="3320555"/>
            <a:ext cx="45653" cy="1378654"/>
            <a:chOff x="8897054" y="3714450"/>
            <a:chExt cx="45653" cy="1378654"/>
          </a:xfrm>
        </p:grpSpPr>
        <p:cxnSp>
          <p:nvCxnSpPr>
            <p:cNvPr id="64" name="Straight Arrow Connector 63">
              <a:extLst>
                <a:ext uri="{FF2B5EF4-FFF2-40B4-BE49-F238E27FC236}">
                  <a16:creationId xmlns:a16="http://schemas.microsoft.com/office/drawing/2014/main" id="{16993BA1-F4BA-48F5-9193-584F527ABDE0}"/>
                </a:ext>
              </a:extLst>
            </p:cNvPr>
            <p:cNvCxnSpPr>
              <a:cxnSpLocks/>
            </p:cNvCxnSpPr>
            <p:nvPr/>
          </p:nvCxnSpPr>
          <p:spPr>
            <a:xfrm>
              <a:off x="8912984" y="3731260"/>
              <a:ext cx="29723" cy="397668"/>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5" name="Straight Arrow Connector 64">
              <a:extLst>
                <a:ext uri="{FF2B5EF4-FFF2-40B4-BE49-F238E27FC236}">
                  <a16:creationId xmlns:a16="http://schemas.microsoft.com/office/drawing/2014/main" id="{4560E7B9-F2ED-4C47-BE45-D468504BE3DD}"/>
                </a:ext>
              </a:extLst>
            </p:cNvPr>
            <p:cNvCxnSpPr>
              <a:cxnSpLocks/>
            </p:cNvCxnSpPr>
            <p:nvPr/>
          </p:nvCxnSpPr>
          <p:spPr>
            <a:xfrm>
              <a:off x="8912984" y="3758048"/>
              <a:ext cx="10906" cy="693701"/>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6" name="Straight Arrow Connector 65">
              <a:extLst>
                <a:ext uri="{FF2B5EF4-FFF2-40B4-BE49-F238E27FC236}">
                  <a16:creationId xmlns:a16="http://schemas.microsoft.com/office/drawing/2014/main" id="{CD80EF11-EECA-4E72-BC2F-F4ADCC44ED1A}"/>
                </a:ext>
              </a:extLst>
            </p:cNvPr>
            <p:cNvCxnSpPr>
              <a:cxnSpLocks/>
            </p:cNvCxnSpPr>
            <p:nvPr/>
          </p:nvCxnSpPr>
          <p:spPr>
            <a:xfrm>
              <a:off x="8897054" y="3769461"/>
              <a:ext cx="45653" cy="1002799"/>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7" name="Straight Arrow Connector 66">
              <a:extLst>
                <a:ext uri="{FF2B5EF4-FFF2-40B4-BE49-F238E27FC236}">
                  <a16:creationId xmlns:a16="http://schemas.microsoft.com/office/drawing/2014/main" id="{E6C243B8-BF83-4070-B376-3542CC335F4C}"/>
                </a:ext>
              </a:extLst>
            </p:cNvPr>
            <p:cNvCxnSpPr>
              <a:cxnSpLocks/>
            </p:cNvCxnSpPr>
            <p:nvPr/>
          </p:nvCxnSpPr>
          <p:spPr>
            <a:xfrm>
              <a:off x="8918897" y="3714450"/>
              <a:ext cx="8863" cy="1378654"/>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grpSp>
        <p:nvGrpSpPr>
          <p:cNvPr id="69" name="Group 68">
            <a:extLst>
              <a:ext uri="{FF2B5EF4-FFF2-40B4-BE49-F238E27FC236}">
                <a16:creationId xmlns:a16="http://schemas.microsoft.com/office/drawing/2014/main" id="{5AB5AA9F-8926-45F8-B51A-CDB7C5A421FD}"/>
              </a:ext>
            </a:extLst>
          </p:cNvPr>
          <p:cNvGrpSpPr/>
          <p:nvPr/>
        </p:nvGrpSpPr>
        <p:grpSpPr>
          <a:xfrm flipV="1">
            <a:off x="8417384" y="3384355"/>
            <a:ext cx="37109" cy="1326089"/>
            <a:chOff x="8905599" y="3724181"/>
            <a:chExt cx="37109" cy="1326089"/>
          </a:xfrm>
        </p:grpSpPr>
        <p:cxnSp>
          <p:nvCxnSpPr>
            <p:cNvPr id="70" name="Straight Arrow Connector 69">
              <a:extLst>
                <a:ext uri="{FF2B5EF4-FFF2-40B4-BE49-F238E27FC236}">
                  <a16:creationId xmlns:a16="http://schemas.microsoft.com/office/drawing/2014/main" id="{9B36827D-6894-4AAC-BD0D-AA2705DB76D4}"/>
                </a:ext>
              </a:extLst>
            </p:cNvPr>
            <p:cNvCxnSpPr>
              <a:cxnSpLocks/>
            </p:cNvCxnSpPr>
            <p:nvPr/>
          </p:nvCxnSpPr>
          <p:spPr>
            <a:xfrm>
              <a:off x="8912984" y="3731259"/>
              <a:ext cx="29724" cy="266142"/>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1" name="Straight Arrow Connector 70">
              <a:extLst>
                <a:ext uri="{FF2B5EF4-FFF2-40B4-BE49-F238E27FC236}">
                  <a16:creationId xmlns:a16="http://schemas.microsoft.com/office/drawing/2014/main" id="{487AD213-57DC-4084-B5B3-4BC54D69B44F}"/>
                </a:ext>
              </a:extLst>
            </p:cNvPr>
            <p:cNvCxnSpPr>
              <a:cxnSpLocks/>
            </p:cNvCxnSpPr>
            <p:nvPr/>
          </p:nvCxnSpPr>
          <p:spPr>
            <a:xfrm>
              <a:off x="8912984" y="3758047"/>
              <a:ext cx="0" cy="883490"/>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2" name="Straight Arrow Connector 71">
              <a:extLst>
                <a:ext uri="{FF2B5EF4-FFF2-40B4-BE49-F238E27FC236}">
                  <a16:creationId xmlns:a16="http://schemas.microsoft.com/office/drawing/2014/main" id="{56A35E03-09E3-4C08-8789-697CFBF229F1}"/>
                </a:ext>
              </a:extLst>
            </p:cNvPr>
            <p:cNvCxnSpPr>
              <a:cxnSpLocks/>
            </p:cNvCxnSpPr>
            <p:nvPr/>
          </p:nvCxnSpPr>
          <p:spPr>
            <a:xfrm>
              <a:off x="8908637" y="3724181"/>
              <a:ext cx="34071" cy="588346"/>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3" name="Straight Arrow Connector 72">
              <a:extLst>
                <a:ext uri="{FF2B5EF4-FFF2-40B4-BE49-F238E27FC236}">
                  <a16:creationId xmlns:a16="http://schemas.microsoft.com/office/drawing/2014/main" id="{9F0E11B7-EB0E-417A-91FB-ADB680ECEEF8}"/>
                </a:ext>
              </a:extLst>
            </p:cNvPr>
            <p:cNvCxnSpPr>
              <a:cxnSpLocks/>
            </p:cNvCxnSpPr>
            <p:nvPr/>
          </p:nvCxnSpPr>
          <p:spPr>
            <a:xfrm>
              <a:off x="8905599" y="3735416"/>
              <a:ext cx="22658" cy="1314854"/>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cxnSp>
        <p:nvCxnSpPr>
          <p:cNvPr id="75" name="Straight Arrow Connector 74">
            <a:extLst>
              <a:ext uri="{FF2B5EF4-FFF2-40B4-BE49-F238E27FC236}">
                <a16:creationId xmlns:a16="http://schemas.microsoft.com/office/drawing/2014/main" id="{0F189EA0-DF5D-4258-A60B-1B38DAFEC838}"/>
              </a:ext>
            </a:extLst>
          </p:cNvPr>
          <p:cNvCxnSpPr>
            <a:cxnSpLocks/>
          </p:cNvCxnSpPr>
          <p:nvPr/>
        </p:nvCxnSpPr>
        <p:spPr>
          <a:xfrm flipV="1">
            <a:off x="6293443" y="4122097"/>
            <a:ext cx="53056" cy="235560"/>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6" name="Straight Arrow Connector 75">
            <a:extLst>
              <a:ext uri="{FF2B5EF4-FFF2-40B4-BE49-F238E27FC236}">
                <a16:creationId xmlns:a16="http://schemas.microsoft.com/office/drawing/2014/main" id="{D7A1E103-EC71-4B83-8364-F72B2E8575C8}"/>
              </a:ext>
            </a:extLst>
          </p:cNvPr>
          <p:cNvCxnSpPr>
            <a:cxnSpLocks/>
          </p:cNvCxnSpPr>
          <p:nvPr/>
        </p:nvCxnSpPr>
        <p:spPr>
          <a:xfrm flipV="1">
            <a:off x="6293443" y="3801849"/>
            <a:ext cx="59077" cy="597879"/>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7" name="Straight Arrow Connector 76">
            <a:extLst>
              <a:ext uri="{FF2B5EF4-FFF2-40B4-BE49-F238E27FC236}">
                <a16:creationId xmlns:a16="http://schemas.microsoft.com/office/drawing/2014/main" id="{C8E5D1DD-E0BF-48C5-B59C-BD7203B3E44F}"/>
              </a:ext>
            </a:extLst>
          </p:cNvPr>
          <p:cNvCxnSpPr>
            <a:cxnSpLocks/>
          </p:cNvCxnSpPr>
          <p:nvPr/>
        </p:nvCxnSpPr>
        <p:spPr>
          <a:xfrm flipV="1">
            <a:off x="6306526" y="3375566"/>
            <a:ext cx="48241" cy="1025860"/>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8" name="Straight Arrow Connector 77">
            <a:extLst>
              <a:ext uri="{FF2B5EF4-FFF2-40B4-BE49-F238E27FC236}">
                <a16:creationId xmlns:a16="http://schemas.microsoft.com/office/drawing/2014/main" id="{BC6F2D39-2453-4ECA-9B47-1955C5CF01BC}"/>
              </a:ext>
            </a:extLst>
          </p:cNvPr>
          <p:cNvCxnSpPr>
            <a:cxnSpLocks/>
          </p:cNvCxnSpPr>
          <p:nvPr/>
        </p:nvCxnSpPr>
        <p:spPr>
          <a:xfrm flipV="1">
            <a:off x="6295030" y="3011056"/>
            <a:ext cx="52464" cy="1363410"/>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80" name="Straight Arrow Connector 79">
            <a:extLst>
              <a:ext uri="{FF2B5EF4-FFF2-40B4-BE49-F238E27FC236}">
                <a16:creationId xmlns:a16="http://schemas.microsoft.com/office/drawing/2014/main" id="{D9AD4597-44D6-4741-ACD7-3079DF1FA71B}"/>
              </a:ext>
            </a:extLst>
          </p:cNvPr>
          <p:cNvCxnSpPr>
            <a:cxnSpLocks/>
          </p:cNvCxnSpPr>
          <p:nvPr/>
        </p:nvCxnSpPr>
        <p:spPr>
          <a:xfrm flipV="1">
            <a:off x="7096068" y="4122097"/>
            <a:ext cx="45381" cy="306118"/>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81" name="Straight Arrow Connector 80">
            <a:extLst>
              <a:ext uri="{FF2B5EF4-FFF2-40B4-BE49-F238E27FC236}">
                <a16:creationId xmlns:a16="http://schemas.microsoft.com/office/drawing/2014/main" id="{08217846-905F-4DE0-9C86-506E0F9D9FBA}"/>
              </a:ext>
            </a:extLst>
          </p:cNvPr>
          <p:cNvCxnSpPr>
            <a:cxnSpLocks/>
          </p:cNvCxnSpPr>
          <p:nvPr/>
        </p:nvCxnSpPr>
        <p:spPr>
          <a:xfrm flipV="1">
            <a:off x="7096068" y="3779918"/>
            <a:ext cx="18443" cy="621509"/>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82" name="Straight Arrow Connector 81">
            <a:extLst>
              <a:ext uri="{FF2B5EF4-FFF2-40B4-BE49-F238E27FC236}">
                <a16:creationId xmlns:a16="http://schemas.microsoft.com/office/drawing/2014/main" id="{B5D247D4-F6D8-4C3D-B549-8564B3909EDF}"/>
              </a:ext>
            </a:extLst>
          </p:cNvPr>
          <p:cNvCxnSpPr>
            <a:cxnSpLocks/>
          </p:cNvCxnSpPr>
          <p:nvPr/>
        </p:nvCxnSpPr>
        <p:spPr>
          <a:xfrm flipV="1">
            <a:off x="7096068" y="3384355"/>
            <a:ext cx="67864" cy="1030499"/>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85" name="Straight Arrow Connector 84">
            <a:extLst>
              <a:ext uri="{FF2B5EF4-FFF2-40B4-BE49-F238E27FC236}">
                <a16:creationId xmlns:a16="http://schemas.microsoft.com/office/drawing/2014/main" id="{F5E16D81-698F-4437-94AF-CB4BD02465A3}"/>
              </a:ext>
            </a:extLst>
          </p:cNvPr>
          <p:cNvCxnSpPr/>
          <p:nvPr/>
        </p:nvCxnSpPr>
        <p:spPr>
          <a:xfrm>
            <a:off x="5397890" y="3384354"/>
            <a:ext cx="0" cy="802094"/>
          </a:xfrm>
          <a:prstGeom prst="straightConnector1">
            <a:avLst/>
          </a:prstGeom>
          <a:ln w="76200">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86" name="Straight Arrow Connector 85">
            <a:extLst>
              <a:ext uri="{FF2B5EF4-FFF2-40B4-BE49-F238E27FC236}">
                <a16:creationId xmlns:a16="http://schemas.microsoft.com/office/drawing/2014/main" id="{177CE625-AE5D-4815-853D-D9881FFFCE28}"/>
              </a:ext>
            </a:extLst>
          </p:cNvPr>
          <p:cNvCxnSpPr/>
          <p:nvPr/>
        </p:nvCxnSpPr>
        <p:spPr>
          <a:xfrm>
            <a:off x="7702769" y="3763904"/>
            <a:ext cx="0" cy="802094"/>
          </a:xfrm>
          <a:prstGeom prst="straightConnector1">
            <a:avLst/>
          </a:prstGeom>
          <a:ln w="76200">
            <a:solidFill>
              <a:schemeClr val="tx1"/>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1964062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7" name="Explosion: 8 Points 86">
            <a:extLst>
              <a:ext uri="{FF2B5EF4-FFF2-40B4-BE49-F238E27FC236}">
                <a16:creationId xmlns:a16="http://schemas.microsoft.com/office/drawing/2014/main" id="{FE48EEAA-ED0A-42B5-9B25-23BC444CA222}"/>
              </a:ext>
            </a:extLst>
          </p:cNvPr>
          <p:cNvSpPr/>
          <p:nvPr/>
        </p:nvSpPr>
        <p:spPr>
          <a:xfrm>
            <a:off x="6682796" y="2723858"/>
            <a:ext cx="481136" cy="445099"/>
          </a:xfrm>
          <a:prstGeom prst="irregularSeal1">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AC654388-557B-4D48-9479-797E7CB033C3}"/>
              </a:ext>
            </a:extLst>
          </p:cNvPr>
          <p:cNvSpPr>
            <a:spLocks noGrp="1"/>
          </p:cNvSpPr>
          <p:nvPr>
            <p:ph type="title"/>
          </p:nvPr>
        </p:nvSpPr>
        <p:spPr/>
        <p:txBody>
          <a:bodyPr/>
          <a:lstStyle/>
          <a:p>
            <a:r>
              <a:rPr lang="en-US" dirty="0"/>
              <a:t>Virtual synchrony: Managed Groups</a:t>
            </a:r>
          </a:p>
        </p:txBody>
      </p:sp>
      <p:sp>
        <p:nvSpPr>
          <p:cNvPr id="3" name="Content Placeholder 2">
            <a:extLst>
              <a:ext uri="{FF2B5EF4-FFF2-40B4-BE49-F238E27FC236}">
                <a16:creationId xmlns:a16="http://schemas.microsoft.com/office/drawing/2014/main" id="{C4C42791-40F6-4309-926A-0C9D4BDC6070}"/>
              </a:ext>
            </a:extLst>
          </p:cNvPr>
          <p:cNvSpPr>
            <a:spLocks noGrp="1"/>
          </p:cNvSpPr>
          <p:nvPr>
            <p:ph idx="1"/>
          </p:nvPr>
        </p:nvSpPr>
        <p:spPr/>
        <p:txBody>
          <a:bodyPr>
            <a:normAutofit/>
          </a:bodyPr>
          <a:lstStyle/>
          <a:p>
            <a:r>
              <a:rPr lang="en-US" dirty="0"/>
              <a:t>Epoch: A period from one membership view until the next one.</a:t>
            </a:r>
          </a:p>
          <a:p>
            <a:endParaRPr lang="en-US" dirty="0"/>
          </a:p>
          <a:p>
            <a:endParaRPr lang="en-US" dirty="0"/>
          </a:p>
          <a:p>
            <a:endParaRPr lang="en-US" dirty="0"/>
          </a:p>
          <a:p>
            <a:endParaRPr lang="en-US" dirty="0"/>
          </a:p>
          <a:p>
            <a:r>
              <a:rPr lang="en-US" dirty="0"/>
              <a:t>Joins, failures are “clean”, state is transferred to joining members</a:t>
            </a:r>
          </a:p>
          <a:p>
            <a:r>
              <a:rPr lang="en-US" dirty="0"/>
              <a:t>Multicasts reach all members, delay is minimal, and order is identical…</a:t>
            </a:r>
          </a:p>
        </p:txBody>
      </p:sp>
      <p:sp>
        <p:nvSpPr>
          <p:cNvPr id="4" name="Footer Placeholder 3">
            <a:extLst>
              <a:ext uri="{FF2B5EF4-FFF2-40B4-BE49-F238E27FC236}">
                <a16:creationId xmlns:a16="http://schemas.microsoft.com/office/drawing/2014/main" id="{3A3664C6-EB9E-41CE-8194-F7EB864CD53E}"/>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9DE07EBF-6343-4D3A-9CF2-7A27385EA2C3}"/>
              </a:ext>
            </a:extLst>
          </p:cNvPr>
          <p:cNvSpPr>
            <a:spLocks noGrp="1"/>
          </p:cNvSpPr>
          <p:nvPr>
            <p:ph type="sldNum" sz="quarter" idx="12"/>
          </p:nvPr>
        </p:nvSpPr>
        <p:spPr/>
        <p:txBody>
          <a:bodyPr/>
          <a:lstStyle/>
          <a:p>
            <a:fld id="{3C974458-8A97-4835-BF79-1FB6D7856C21}" type="slidenum">
              <a:rPr lang="en-US" smtClean="0"/>
              <a:t>23</a:t>
            </a:fld>
            <a:endParaRPr lang="en-US"/>
          </a:p>
        </p:txBody>
      </p:sp>
      <p:cxnSp>
        <p:nvCxnSpPr>
          <p:cNvPr id="6" name="Straight Arrow Connector 5">
            <a:extLst>
              <a:ext uri="{FF2B5EF4-FFF2-40B4-BE49-F238E27FC236}">
                <a16:creationId xmlns:a16="http://schemas.microsoft.com/office/drawing/2014/main" id="{6C42F69F-3246-41FC-B0EF-25B3F2A4532F}"/>
              </a:ext>
            </a:extLst>
          </p:cNvPr>
          <p:cNvCxnSpPr>
            <a:cxnSpLocks/>
          </p:cNvCxnSpPr>
          <p:nvPr/>
        </p:nvCxnSpPr>
        <p:spPr>
          <a:xfrm flipV="1">
            <a:off x="5414452" y="4394686"/>
            <a:ext cx="5032263" cy="20168"/>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7" name="Straight Arrow Connector 6">
            <a:extLst>
              <a:ext uri="{FF2B5EF4-FFF2-40B4-BE49-F238E27FC236}">
                <a16:creationId xmlns:a16="http://schemas.microsoft.com/office/drawing/2014/main" id="{72D9D372-4907-40EE-9880-84A511D9B627}"/>
              </a:ext>
            </a:extLst>
          </p:cNvPr>
          <p:cNvCxnSpPr>
            <a:cxnSpLocks/>
          </p:cNvCxnSpPr>
          <p:nvPr/>
        </p:nvCxnSpPr>
        <p:spPr>
          <a:xfrm flipV="1">
            <a:off x="5545940" y="3759208"/>
            <a:ext cx="4857531" cy="11720"/>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8" name="Straight Arrow Connector 7">
            <a:extLst>
              <a:ext uri="{FF2B5EF4-FFF2-40B4-BE49-F238E27FC236}">
                <a16:creationId xmlns:a16="http://schemas.microsoft.com/office/drawing/2014/main" id="{47C95B56-451F-4068-A375-C978A22848E9}"/>
              </a:ext>
            </a:extLst>
          </p:cNvPr>
          <p:cNvCxnSpPr>
            <a:cxnSpLocks/>
          </p:cNvCxnSpPr>
          <p:nvPr/>
        </p:nvCxnSpPr>
        <p:spPr>
          <a:xfrm flipV="1">
            <a:off x="1983545" y="2998426"/>
            <a:ext cx="4869506" cy="25260"/>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9" name="Straight Arrow Connector 8">
            <a:extLst>
              <a:ext uri="{FF2B5EF4-FFF2-40B4-BE49-F238E27FC236}">
                <a16:creationId xmlns:a16="http://schemas.microsoft.com/office/drawing/2014/main" id="{C0801CE6-470B-482A-BF6E-B962232DDC57}"/>
              </a:ext>
            </a:extLst>
          </p:cNvPr>
          <p:cNvCxnSpPr>
            <a:cxnSpLocks/>
          </p:cNvCxnSpPr>
          <p:nvPr/>
        </p:nvCxnSpPr>
        <p:spPr>
          <a:xfrm>
            <a:off x="7807456" y="4945155"/>
            <a:ext cx="2639259" cy="22471"/>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sp>
        <p:nvSpPr>
          <p:cNvPr id="10" name="TextBox 9">
            <a:extLst>
              <a:ext uri="{FF2B5EF4-FFF2-40B4-BE49-F238E27FC236}">
                <a16:creationId xmlns:a16="http://schemas.microsoft.com/office/drawing/2014/main" id="{9E75237D-7052-4471-B8A3-19C2D39175B7}"/>
              </a:ext>
            </a:extLst>
          </p:cNvPr>
          <p:cNvSpPr txBox="1"/>
          <p:nvPr/>
        </p:nvSpPr>
        <p:spPr>
          <a:xfrm>
            <a:off x="726643" y="2784868"/>
            <a:ext cx="520587" cy="369332"/>
          </a:xfrm>
          <a:prstGeom prst="rect">
            <a:avLst/>
          </a:prstGeom>
          <a:noFill/>
        </p:spPr>
        <p:txBody>
          <a:bodyPr wrap="square" rtlCol="0">
            <a:spAutoFit/>
          </a:bodyPr>
          <a:lstStyle/>
          <a:p>
            <a:pPr algn="r"/>
            <a:r>
              <a:rPr lang="en-US" b="1" dirty="0"/>
              <a:t>P</a:t>
            </a:r>
          </a:p>
        </p:txBody>
      </p:sp>
      <p:sp>
        <p:nvSpPr>
          <p:cNvPr id="11" name="TextBox 10">
            <a:extLst>
              <a:ext uri="{FF2B5EF4-FFF2-40B4-BE49-F238E27FC236}">
                <a16:creationId xmlns:a16="http://schemas.microsoft.com/office/drawing/2014/main" id="{B150605D-082D-43C8-A4BD-3E719E269ED2}"/>
              </a:ext>
            </a:extLst>
          </p:cNvPr>
          <p:cNvSpPr txBox="1"/>
          <p:nvPr/>
        </p:nvSpPr>
        <p:spPr>
          <a:xfrm>
            <a:off x="745718" y="3161151"/>
            <a:ext cx="520587" cy="369332"/>
          </a:xfrm>
          <a:prstGeom prst="rect">
            <a:avLst/>
          </a:prstGeom>
          <a:noFill/>
        </p:spPr>
        <p:txBody>
          <a:bodyPr wrap="square" rtlCol="0">
            <a:spAutoFit/>
          </a:bodyPr>
          <a:lstStyle/>
          <a:p>
            <a:pPr algn="r"/>
            <a:r>
              <a:rPr lang="en-US" b="1" dirty="0"/>
              <a:t>Q</a:t>
            </a:r>
          </a:p>
        </p:txBody>
      </p:sp>
      <p:cxnSp>
        <p:nvCxnSpPr>
          <p:cNvPr id="16" name="Straight Arrow Connector 15">
            <a:extLst>
              <a:ext uri="{FF2B5EF4-FFF2-40B4-BE49-F238E27FC236}">
                <a16:creationId xmlns:a16="http://schemas.microsoft.com/office/drawing/2014/main" id="{D6EE4EFA-9543-4833-9C53-4D2B1687A5D4}"/>
              </a:ext>
            </a:extLst>
          </p:cNvPr>
          <p:cNvCxnSpPr>
            <a:cxnSpLocks/>
          </p:cNvCxnSpPr>
          <p:nvPr/>
        </p:nvCxnSpPr>
        <p:spPr>
          <a:xfrm flipV="1">
            <a:off x="5545940" y="4086203"/>
            <a:ext cx="4857531" cy="11720"/>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19" name="Straight Arrow Connector 18">
            <a:extLst>
              <a:ext uri="{FF2B5EF4-FFF2-40B4-BE49-F238E27FC236}">
                <a16:creationId xmlns:a16="http://schemas.microsoft.com/office/drawing/2014/main" id="{7D2C238B-52F8-480A-A83B-674744AA451E}"/>
              </a:ext>
            </a:extLst>
          </p:cNvPr>
          <p:cNvCxnSpPr>
            <a:cxnSpLocks/>
          </p:cNvCxnSpPr>
          <p:nvPr/>
        </p:nvCxnSpPr>
        <p:spPr>
          <a:xfrm>
            <a:off x="1983545" y="3345817"/>
            <a:ext cx="8443698" cy="12286"/>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sp>
        <p:nvSpPr>
          <p:cNvPr id="20" name="TextBox 19">
            <a:extLst>
              <a:ext uri="{FF2B5EF4-FFF2-40B4-BE49-F238E27FC236}">
                <a16:creationId xmlns:a16="http://schemas.microsoft.com/office/drawing/2014/main" id="{0AEB4941-EE03-4201-AF2E-87248BA83422}"/>
              </a:ext>
            </a:extLst>
          </p:cNvPr>
          <p:cNvSpPr txBox="1"/>
          <p:nvPr/>
        </p:nvSpPr>
        <p:spPr>
          <a:xfrm>
            <a:off x="4634529" y="3505693"/>
            <a:ext cx="520587" cy="369332"/>
          </a:xfrm>
          <a:prstGeom prst="rect">
            <a:avLst/>
          </a:prstGeom>
          <a:noFill/>
        </p:spPr>
        <p:txBody>
          <a:bodyPr wrap="square" rtlCol="0">
            <a:spAutoFit/>
          </a:bodyPr>
          <a:lstStyle/>
          <a:p>
            <a:pPr algn="r"/>
            <a:r>
              <a:rPr lang="en-US" b="1" dirty="0"/>
              <a:t>R</a:t>
            </a:r>
          </a:p>
        </p:txBody>
      </p:sp>
      <p:sp>
        <p:nvSpPr>
          <p:cNvPr id="21" name="TextBox 20">
            <a:extLst>
              <a:ext uri="{FF2B5EF4-FFF2-40B4-BE49-F238E27FC236}">
                <a16:creationId xmlns:a16="http://schemas.microsoft.com/office/drawing/2014/main" id="{35C0F28C-D5A5-4DA9-8920-4BF71532472A}"/>
              </a:ext>
            </a:extLst>
          </p:cNvPr>
          <p:cNvSpPr txBox="1"/>
          <p:nvPr/>
        </p:nvSpPr>
        <p:spPr>
          <a:xfrm>
            <a:off x="4663462" y="3848907"/>
            <a:ext cx="472579" cy="369332"/>
          </a:xfrm>
          <a:prstGeom prst="rect">
            <a:avLst/>
          </a:prstGeom>
          <a:noFill/>
        </p:spPr>
        <p:txBody>
          <a:bodyPr wrap="square" rtlCol="0">
            <a:spAutoFit/>
          </a:bodyPr>
          <a:lstStyle/>
          <a:p>
            <a:pPr algn="r"/>
            <a:r>
              <a:rPr lang="en-US" b="1" dirty="0"/>
              <a:t>S</a:t>
            </a:r>
          </a:p>
        </p:txBody>
      </p:sp>
      <p:sp>
        <p:nvSpPr>
          <p:cNvPr id="22" name="TextBox 21">
            <a:extLst>
              <a:ext uri="{FF2B5EF4-FFF2-40B4-BE49-F238E27FC236}">
                <a16:creationId xmlns:a16="http://schemas.microsoft.com/office/drawing/2014/main" id="{AF72406D-F8DC-47E4-9B7C-9A3FD008914D}"/>
              </a:ext>
            </a:extLst>
          </p:cNvPr>
          <p:cNvSpPr txBox="1"/>
          <p:nvPr/>
        </p:nvSpPr>
        <p:spPr>
          <a:xfrm>
            <a:off x="4637170" y="4155374"/>
            <a:ext cx="498872" cy="369332"/>
          </a:xfrm>
          <a:prstGeom prst="rect">
            <a:avLst/>
          </a:prstGeom>
          <a:noFill/>
        </p:spPr>
        <p:txBody>
          <a:bodyPr wrap="square" rtlCol="0">
            <a:spAutoFit/>
          </a:bodyPr>
          <a:lstStyle/>
          <a:p>
            <a:pPr algn="r"/>
            <a:r>
              <a:rPr lang="en-US" b="1" dirty="0"/>
              <a:t>T</a:t>
            </a:r>
          </a:p>
        </p:txBody>
      </p:sp>
      <p:sp>
        <p:nvSpPr>
          <p:cNvPr id="23" name="TextBox 22">
            <a:extLst>
              <a:ext uri="{FF2B5EF4-FFF2-40B4-BE49-F238E27FC236}">
                <a16:creationId xmlns:a16="http://schemas.microsoft.com/office/drawing/2014/main" id="{348AE0AD-F7A7-42F7-B11E-E5F1DBFE99FF}"/>
              </a:ext>
            </a:extLst>
          </p:cNvPr>
          <p:cNvSpPr txBox="1"/>
          <p:nvPr/>
        </p:nvSpPr>
        <p:spPr>
          <a:xfrm>
            <a:off x="7088771" y="4593889"/>
            <a:ext cx="520587" cy="369332"/>
          </a:xfrm>
          <a:prstGeom prst="rect">
            <a:avLst/>
          </a:prstGeom>
          <a:noFill/>
        </p:spPr>
        <p:txBody>
          <a:bodyPr wrap="square" rtlCol="0">
            <a:spAutoFit/>
          </a:bodyPr>
          <a:lstStyle/>
          <a:p>
            <a:pPr algn="r"/>
            <a:r>
              <a:rPr lang="en-US" b="1" dirty="0"/>
              <a:t>U</a:t>
            </a:r>
          </a:p>
        </p:txBody>
      </p:sp>
      <p:sp>
        <p:nvSpPr>
          <p:cNvPr id="40" name="Oval 39">
            <a:extLst>
              <a:ext uri="{FF2B5EF4-FFF2-40B4-BE49-F238E27FC236}">
                <a16:creationId xmlns:a16="http://schemas.microsoft.com/office/drawing/2014/main" id="{9921832A-1173-4690-BED1-769B2D02F081}"/>
              </a:ext>
            </a:extLst>
          </p:cNvPr>
          <p:cNvSpPr/>
          <p:nvPr/>
        </p:nvSpPr>
        <p:spPr>
          <a:xfrm>
            <a:off x="1702191" y="2784868"/>
            <a:ext cx="281354" cy="820053"/>
          </a:xfrm>
          <a:prstGeom prst="ellipse">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1" name="Oval 40">
            <a:extLst>
              <a:ext uri="{FF2B5EF4-FFF2-40B4-BE49-F238E27FC236}">
                <a16:creationId xmlns:a16="http://schemas.microsoft.com/office/drawing/2014/main" id="{7A863B0D-DC56-4342-9B72-0749997F937F}"/>
              </a:ext>
            </a:extLst>
          </p:cNvPr>
          <p:cNvSpPr/>
          <p:nvPr/>
        </p:nvSpPr>
        <p:spPr>
          <a:xfrm>
            <a:off x="5222161" y="2788964"/>
            <a:ext cx="296099" cy="1802790"/>
          </a:xfrm>
          <a:prstGeom prst="ellipse">
            <a:avLst/>
          </a:prstGeom>
          <a:solidFill>
            <a:schemeClr val="bg1"/>
          </a:solid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Oval 41">
            <a:extLst>
              <a:ext uri="{FF2B5EF4-FFF2-40B4-BE49-F238E27FC236}">
                <a16:creationId xmlns:a16="http://schemas.microsoft.com/office/drawing/2014/main" id="{4C147D5C-4AF7-4240-BE7F-F8681B0D6C37}"/>
              </a:ext>
            </a:extLst>
          </p:cNvPr>
          <p:cNvSpPr/>
          <p:nvPr/>
        </p:nvSpPr>
        <p:spPr>
          <a:xfrm>
            <a:off x="7554720" y="3160431"/>
            <a:ext cx="296099" cy="1802790"/>
          </a:xfrm>
          <a:prstGeom prst="ellipse">
            <a:avLst/>
          </a:prstGeom>
          <a:solidFill>
            <a:schemeClr val="bg1"/>
          </a:solid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3" name="Oval 42">
            <a:extLst>
              <a:ext uri="{FF2B5EF4-FFF2-40B4-BE49-F238E27FC236}">
                <a16:creationId xmlns:a16="http://schemas.microsoft.com/office/drawing/2014/main" id="{4F0DD726-11CD-4D27-9ED1-7C234FC0A6AA}"/>
              </a:ext>
            </a:extLst>
          </p:cNvPr>
          <p:cNvSpPr/>
          <p:nvPr/>
        </p:nvSpPr>
        <p:spPr>
          <a:xfrm>
            <a:off x="6710638" y="3128680"/>
            <a:ext cx="284826" cy="1421399"/>
          </a:xfrm>
          <a:prstGeom prst="ellipse">
            <a:avLst/>
          </a:prstGeom>
          <a:solidFill>
            <a:schemeClr val="bg1"/>
          </a:solid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6" name="Straight Arrow Connector 45">
            <a:extLst>
              <a:ext uri="{FF2B5EF4-FFF2-40B4-BE49-F238E27FC236}">
                <a16:creationId xmlns:a16="http://schemas.microsoft.com/office/drawing/2014/main" id="{E12ED5C1-71DE-4E13-9F89-CC416838E53B}"/>
              </a:ext>
            </a:extLst>
          </p:cNvPr>
          <p:cNvCxnSpPr>
            <a:cxnSpLocks/>
          </p:cNvCxnSpPr>
          <p:nvPr/>
        </p:nvCxnSpPr>
        <p:spPr>
          <a:xfrm>
            <a:off x="2285154" y="3052578"/>
            <a:ext cx="23035" cy="293239"/>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47" name="Straight Arrow Connector 46">
            <a:extLst>
              <a:ext uri="{FF2B5EF4-FFF2-40B4-BE49-F238E27FC236}">
                <a16:creationId xmlns:a16="http://schemas.microsoft.com/office/drawing/2014/main" id="{66C9F6FF-AAEF-402C-B6A5-98D39728685C}"/>
              </a:ext>
            </a:extLst>
          </p:cNvPr>
          <p:cNvCxnSpPr>
            <a:cxnSpLocks/>
          </p:cNvCxnSpPr>
          <p:nvPr/>
        </p:nvCxnSpPr>
        <p:spPr>
          <a:xfrm>
            <a:off x="3040086" y="3023686"/>
            <a:ext cx="35348" cy="334417"/>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48" name="Straight Arrow Connector 47">
            <a:extLst>
              <a:ext uri="{FF2B5EF4-FFF2-40B4-BE49-F238E27FC236}">
                <a16:creationId xmlns:a16="http://schemas.microsoft.com/office/drawing/2014/main" id="{FE6AE44E-09F2-4E3C-BD3B-562E6260CF55}"/>
              </a:ext>
            </a:extLst>
          </p:cNvPr>
          <p:cNvCxnSpPr>
            <a:cxnSpLocks/>
          </p:cNvCxnSpPr>
          <p:nvPr/>
        </p:nvCxnSpPr>
        <p:spPr>
          <a:xfrm>
            <a:off x="4720945" y="3052578"/>
            <a:ext cx="0" cy="331776"/>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49" name="Straight Arrow Connector 48">
            <a:extLst>
              <a:ext uri="{FF2B5EF4-FFF2-40B4-BE49-F238E27FC236}">
                <a16:creationId xmlns:a16="http://schemas.microsoft.com/office/drawing/2014/main" id="{6D088307-221E-440F-8222-A3F9ABA4C43E}"/>
              </a:ext>
            </a:extLst>
          </p:cNvPr>
          <p:cNvCxnSpPr>
            <a:cxnSpLocks/>
          </p:cNvCxnSpPr>
          <p:nvPr/>
        </p:nvCxnSpPr>
        <p:spPr>
          <a:xfrm flipV="1">
            <a:off x="3836623" y="2998427"/>
            <a:ext cx="0" cy="297454"/>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53" name="Straight Arrow Connector 52">
            <a:extLst>
              <a:ext uri="{FF2B5EF4-FFF2-40B4-BE49-F238E27FC236}">
                <a16:creationId xmlns:a16="http://schemas.microsoft.com/office/drawing/2014/main" id="{7A0DCD90-DC95-4332-B256-048231655521}"/>
              </a:ext>
            </a:extLst>
          </p:cNvPr>
          <p:cNvCxnSpPr>
            <a:cxnSpLocks/>
          </p:cNvCxnSpPr>
          <p:nvPr/>
        </p:nvCxnSpPr>
        <p:spPr>
          <a:xfrm>
            <a:off x="5788705" y="2981807"/>
            <a:ext cx="75605" cy="365927"/>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54" name="Straight Arrow Connector 53">
            <a:extLst>
              <a:ext uri="{FF2B5EF4-FFF2-40B4-BE49-F238E27FC236}">
                <a16:creationId xmlns:a16="http://schemas.microsoft.com/office/drawing/2014/main" id="{3E702B2F-FA88-4C2A-897E-306D66D1733C}"/>
              </a:ext>
            </a:extLst>
          </p:cNvPr>
          <p:cNvCxnSpPr>
            <a:cxnSpLocks/>
          </p:cNvCxnSpPr>
          <p:nvPr/>
        </p:nvCxnSpPr>
        <p:spPr>
          <a:xfrm>
            <a:off x="5796460" y="3013132"/>
            <a:ext cx="84720" cy="788716"/>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56" name="Straight Arrow Connector 55">
            <a:extLst>
              <a:ext uri="{FF2B5EF4-FFF2-40B4-BE49-F238E27FC236}">
                <a16:creationId xmlns:a16="http://schemas.microsoft.com/office/drawing/2014/main" id="{6A3DAE33-EDF4-49B7-9408-B224BEA85AD2}"/>
              </a:ext>
            </a:extLst>
          </p:cNvPr>
          <p:cNvCxnSpPr>
            <a:cxnSpLocks/>
          </p:cNvCxnSpPr>
          <p:nvPr/>
        </p:nvCxnSpPr>
        <p:spPr>
          <a:xfrm>
            <a:off x="5793834" y="3054290"/>
            <a:ext cx="121904" cy="1031509"/>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58" name="Straight Arrow Connector 57">
            <a:extLst>
              <a:ext uri="{FF2B5EF4-FFF2-40B4-BE49-F238E27FC236}">
                <a16:creationId xmlns:a16="http://schemas.microsoft.com/office/drawing/2014/main" id="{6ECAB8FF-B5D9-41E9-8ABE-0964B22EF743}"/>
              </a:ext>
            </a:extLst>
          </p:cNvPr>
          <p:cNvCxnSpPr>
            <a:cxnSpLocks/>
          </p:cNvCxnSpPr>
          <p:nvPr/>
        </p:nvCxnSpPr>
        <p:spPr>
          <a:xfrm>
            <a:off x="5792631" y="2969534"/>
            <a:ext cx="88549" cy="1425152"/>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0" name="Straight Arrow Connector 59">
            <a:extLst>
              <a:ext uri="{FF2B5EF4-FFF2-40B4-BE49-F238E27FC236}">
                <a16:creationId xmlns:a16="http://schemas.microsoft.com/office/drawing/2014/main" id="{9FE6749E-12BC-460E-ACF4-E4C210D49C51}"/>
              </a:ext>
            </a:extLst>
          </p:cNvPr>
          <p:cNvCxnSpPr>
            <a:cxnSpLocks/>
          </p:cNvCxnSpPr>
          <p:nvPr/>
        </p:nvCxnSpPr>
        <p:spPr>
          <a:xfrm>
            <a:off x="8024928" y="3340093"/>
            <a:ext cx="15655" cy="408234"/>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1" name="Straight Arrow Connector 60">
            <a:extLst>
              <a:ext uri="{FF2B5EF4-FFF2-40B4-BE49-F238E27FC236}">
                <a16:creationId xmlns:a16="http://schemas.microsoft.com/office/drawing/2014/main" id="{3F42F53C-C731-4DF2-94A1-9EB7E2D29D76}"/>
              </a:ext>
            </a:extLst>
          </p:cNvPr>
          <p:cNvCxnSpPr>
            <a:cxnSpLocks/>
          </p:cNvCxnSpPr>
          <p:nvPr/>
        </p:nvCxnSpPr>
        <p:spPr>
          <a:xfrm>
            <a:off x="8024928" y="3366881"/>
            <a:ext cx="55292" cy="712880"/>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2" name="Straight Arrow Connector 61">
            <a:extLst>
              <a:ext uri="{FF2B5EF4-FFF2-40B4-BE49-F238E27FC236}">
                <a16:creationId xmlns:a16="http://schemas.microsoft.com/office/drawing/2014/main" id="{01DDEE87-5ABB-4356-98A9-172C613AF3F0}"/>
              </a:ext>
            </a:extLst>
          </p:cNvPr>
          <p:cNvCxnSpPr>
            <a:cxnSpLocks/>
          </p:cNvCxnSpPr>
          <p:nvPr/>
        </p:nvCxnSpPr>
        <p:spPr>
          <a:xfrm>
            <a:off x="8069922" y="3408039"/>
            <a:ext cx="53015" cy="975766"/>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3" name="Straight Arrow Connector 62">
            <a:extLst>
              <a:ext uri="{FF2B5EF4-FFF2-40B4-BE49-F238E27FC236}">
                <a16:creationId xmlns:a16="http://schemas.microsoft.com/office/drawing/2014/main" id="{F2091A4B-DDB4-48B0-91FF-029116DB42DA}"/>
              </a:ext>
            </a:extLst>
          </p:cNvPr>
          <p:cNvCxnSpPr>
            <a:cxnSpLocks/>
          </p:cNvCxnSpPr>
          <p:nvPr/>
        </p:nvCxnSpPr>
        <p:spPr>
          <a:xfrm>
            <a:off x="8040583" y="3323283"/>
            <a:ext cx="79316" cy="1375926"/>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nvGrpSpPr>
          <p:cNvPr id="68" name="Group 67">
            <a:extLst>
              <a:ext uri="{FF2B5EF4-FFF2-40B4-BE49-F238E27FC236}">
                <a16:creationId xmlns:a16="http://schemas.microsoft.com/office/drawing/2014/main" id="{861D4DD4-AB11-419E-91FB-6C969B7C0B61}"/>
              </a:ext>
            </a:extLst>
          </p:cNvPr>
          <p:cNvGrpSpPr/>
          <p:nvPr/>
        </p:nvGrpSpPr>
        <p:grpSpPr>
          <a:xfrm>
            <a:off x="8897054" y="3320555"/>
            <a:ext cx="45653" cy="1378654"/>
            <a:chOff x="8897054" y="3714450"/>
            <a:chExt cx="45653" cy="1378654"/>
          </a:xfrm>
        </p:grpSpPr>
        <p:cxnSp>
          <p:nvCxnSpPr>
            <p:cNvPr id="64" name="Straight Arrow Connector 63">
              <a:extLst>
                <a:ext uri="{FF2B5EF4-FFF2-40B4-BE49-F238E27FC236}">
                  <a16:creationId xmlns:a16="http://schemas.microsoft.com/office/drawing/2014/main" id="{16993BA1-F4BA-48F5-9193-584F527ABDE0}"/>
                </a:ext>
              </a:extLst>
            </p:cNvPr>
            <p:cNvCxnSpPr>
              <a:cxnSpLocks/>
            </p:cNvCxnSpPr>
            <p:nvPr/>
          </p:nvCxnSpPr>
          <p:spPr>
            <a:xfrm>
              <a:off x="8912984" y="3731260"/>
              <a:ext cx="29723" cy="397668"/>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5" name="Straight Arrow Connector 64">
              <a:extLst>
                <a:ext uri="{FF2B5EF4-FFF2-40B4-BE49-F238E27FC236}">
                  <a16:creationId xmlns:a16="http://schemas.microsoft.com/office/drawing/2014/main" id="{4560E7B9-F2ED-4C47-BE45-D468504BE3DD}"/>
                </a:ext>
              </a:extLst>
            </p:cNvPr>
            <p:cNvCxnSpPr>
              <a:cxnSpLocks/>
            </p:cNvCxnSpPr>
            <p:nvPr/>
          </p:nvCxnSpPr>
          <p:spPr>
            <a:xfrm>
              <a:off x="8912984" y="3758048"/>
              <a:ext cx="10906" cy="693701"/>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6" name="Straight Arrow Connector 65">
              <a:extLst>
                <a:ext uri="{FF2B5EF4-FFF2-40B4-BE49-F238E27FC236}">
                  <a16:creationId xmlns:a16="http://schemas.microsoft.com/office/drawing/2014/main" id="{CD80EF11-EECA-4E72-BC2F-F4ADCC44ED1A}"/>
                </a:ext>
              </a:extLst>
            </p:cNvPr>
            <p:cNvCxnSpPr>
              <a:cxnSpLocks/>
            </p:cNvCxnSpPr>
            <p:nvPr/>
          </p:nvCxnSpPr>
          <p:spPr>
            <a:xfrm>
              <a:off x="8897054" y="3769461"/>
              <a:ext cx="45653" cy="1002799"/>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7" name="Straight Arrow Connector 66">
              <a:extLst>
                <a:ext uri="{FF2B5EF4-FFF2-40B4-BE49-F238E27FC236}">
                  <a16:creationId xmlns:a16="http://schemas.microsoft.com/office/drawing/2014/main" id="{E6C243B8-BF83-4070-B376-3542CC335F4C}"/>
                </a:ext>
              </a:extLst>
            </p:cNvPr>
            <p:cNvCxnSpPr>
              <a:cxnSpLocks/>
            </p:cNvCxnSpPr>
            <p:nvPr/>
          </p:nvCxnSpPr>
          <p:spPr>
            <a:xfrm>
              <a:off x="8918897" y="3714450"/>
              <a:ext cx="8863" cy="1378654"/>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grpSp>
        <p:nvGrpSpPr>
          <p:cNvPr id="69" name="Group 68">
            <a:extLst>
              <a:ext uri="{FF2B5EF4-FFF2-40B4-BE49-F238E27FC236}">
                <a16:creationId xmlns:a16="http://schemas.microsoft.com/office/drawing/2014/main" id="{5AB5AA9F-8926-45F8-B51A-CDB7C5A421FD}"/>
              </a:ext>
            </a:extLst>
          </p:cNvPr>
          <p:cNvGrpSpPr/>
          <p:nvPr/>
        </p:nvGrpSpPr>
        <p:grpSpPr>
          <a:xfrm flipV="1">
            <a:off x="8417384" y="3384355"/>
            <a:ext cx="37109" cy="1326089"/>
            <a:chOff x="8905599" y="3724181"/>
            <a:chExt cx="37109" cy="1326089"/>
          </a:xfrm>
        </p:grpSpPr>
        <p:cxnSp>
          <p:nvCxnSpPr>
            <p:cNvPr id="70" name="Straight Arrow Connector 69">
              <a:extLst>
                <a:ext uri="{FF2B5EF4-FFF2-40B4-BE49-F238E27FC236}">
                  <a16:creationId xmlns:a16="http://schemas.microsoft.com/office/drawing/2014/main" id="{9B36827D-6894-4AAC-BD0D-AA2705DB76D4}"/>
                </a:ext>
              </a:extLst>
            </p:cNvPr>
            <p:cNvCxnSpPr>
              <a:cxnSpLocks/>
            </p:cNvCxnSpPr>
            <p:nvPr/>
          </p:nvCxnSpPr>
          <p:spPr>
            <a:xfrm>
              <a:off x="8912984" y="3731259"/>
              <a:ext cx="29724" cy="266142"/>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1" name="Straight Arrow Connector 70">
              <a:extLst>
                <a:ext uri="{FF2B5EF4-FFF2-40B4-BE49-F238E27FC236}">
                  <a16:creationId xmlns:a16="http://schemas.microsoft.com/office/drawing/2014/main" id="{487AD213-57DC-4084-B5B3-4BC54D69B44F}"/>
                </a:ext>
              </a:extLst>
            </p:cNvPr>
            <p:cNvCxnSpPr>
              <a:cxnSpLocks/>
            </p:cNvCxnSpPr>
            <p:nvPr/>
          </p:nvCxnSpPr>
          <p:spPr>
            <a:xfrm>
              <a:off x="8912984" y="3758047"/>
              <a:ext cx="0" cy="883490"/>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2" name="Straight Arrow Connector 71">
              <a:extLst>
                <a:ext uri="{FF2B5EF4-FFF2-40B4-BE49-F238E27FC236}">
                  <a16:creationId xmlns:a16="http://schemas.microsoft.com/office/drawing/2014/main" id="{56A35E03-09E3-4C08-8789-697CFBF229F1}"/>
                </a:ext>
              </a:extLst>
            </p:cNvPr>
            <p:cNvCxnSpPr>
              <a:cxnSpLocks/>
            </p:cNvCxnSpPr>
            <p:nvPr/>
          </p:nvCxnSpPr>
          <p:spPr>
            <a:xfrm>
              <a:off x="8908637" y="3724181"/>
              <a:ext cx="34071" cy="588346"/>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3" name="Straight Arrow Connector 72">
              <a:extLst>
                <a:ext uri="{FF2B5EF4-FFF2-40B4-BE49-F238E27FC236}">
                  <a16:creationId xmlns:a16="http://schemas.microsoft.com/office/drawing/2014/main" id="{9F0E11B7-EB0E-417A-91FB-ADB680ECEEF8}"/>
                </a:ext>
              </a:extLst>
            </p:cNvPr>
            <p:cNvCxnSpPr>
              <a:cxnSpLocks/>
            </p:cNvCxnSpPr>
            <p:nvPr/>
          </p:nvCxnSpPr>
          <p:spPr>
            <a:xfrm>
              <a:off x="8905599" y="3735416"/>
              <a:ext cx="22658" cy="1314854"/>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cxnSp>
        <p:nvCxnSpPr>
          <p:cNvPr id="75" name="Straight Arrow Connector 74">
            <a:extLst>
              <a:ext uri="{FF2B5EF4-FFF2-40B4-BE49-F238E27FC236}">
                <a16:creationId xmlns:a16="http://schemas.microsoft.com/office/drawing/2014/main" id="{0F189EA0-DF5D-4258-A60B-1B38DAFEC838}"/>
              </a:ext>
            </a:extLst>
          </p:cNvPr>
          <p:cNvCxnSpPr>
            <a:cxnSpLocks/>
          </p:cNvCxnSpPr>
          <p:nvPr/>
        </p:nvCxnSpPr>
        <p:spPr>
          <a:xfrm flipV="1">
            <a:off x="6293443" y="4122097"/>
            <a:ext cx="53056" cy="235560"/>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6" name="Straight Arrow Connector 75">
            <a:extLst>
              <a:ext uri="{FF2B5EF4-FFF2-40B4-BE49-F238E27FC236}">
                <a16:creationId xmlns:a16="http://schemas.microsoft.com/office/drawing/2014/main" id="{D7A1E103-EC71-4B83-8364-F72B2E8575C8}"/>
              </a:ext>
            </a:extLst>
          </p:cNvPr>
          <p:cNvCxnSpPr>
            <a:cxnSpLocks/>
          </p:cNvCxnSpPr>
          <p:nvPr/>
        </p:nvCxnSpPr>
        <p:spPr>
          <a:xfrm flipV="1">
            <a:off x="6293443" y="3801849"/>
            <a:ext cx="59077" cy="597879"/>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7" name="Straight Arrow Connector 76">
            <a:extLst>
              <a:ext uri="{FF2B5EF4-FFF2-40B4-BE49-F238E27FC236}">
                <a16:creationId xmlns:a16="http://schemas.microsoft.com/office/drawing/2014/main" id="{C8E5D1DD-E0BF-48C5-B59C-BD7203B3E44F}"/>
              </a:ext>
            </a:extLst>
          </p:cNvPr>
          <p:cNvCxnSpPr>
            <a:cxnSpLocks/>
          </p:cNvCxnSpPr>
          <p:nvPr/>
        </p:nvCxnSpPr>
        <p:spPr>
          <a:xfrm flipV="1">
            <a:off x="6306526" y="3375566"/>
            <a:ext cx="48241" cy="1025860"/>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8" name="Straight Arrow Connector 77">
            <a:extLst>
              <a:ext uri="{FF2B5EF4-FFF2-40B4-BE49-F238E27FC236}">
                <a16:creationId xmlns:a16="http://schemas.microsoft.com/office/drawing/2014/main" id="{BC6F2D39-2453-4ECA-9B47-1955C5CF01BC}"/>
              </a:ext>
            </a:extLst>
          </p:cNvPr>
          <p:cNvCxnSpPr>
            <a:cxnSpLocks/>
          </p:cNvCxnSpPr>
          <p:nvPr/>
        </p:nvCxnSpPr>
        <p:spPr>
          <a:xfrm flipV="1">
            <a:off x="6295030" y="3011056"/>
            <a:ext cx="52464" cy="1363410"/>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80" name="Straight Arrow Connector 79">
            <a:extLst>
              <a:ext uri="{FF2B5EF4-FFF2-40B4-BE49-F238E27FC236}">
                <a16:creationId xmlns:a16="http://schemas.microsoft.com/office/drawing/2014/main" id="{D9AD4597-44D6-4741-ACD7-3079DF1FA71B}"/>
              </a:ext>
            </a:extLst>
          </p:cNvPr>
          <p:cNvCxnSpPr>
            <a:cxnSpLocks/>
          </p:cNvCxnSpPr>
          <p:nvPr/>
        </p:nvCxnSpPr>
        <p:spPr>
          <a:xfrm flipV="1">
            <a:off x="7096068" y="4122097"/>
            <a:ext cx="45381" cy="306118"/>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81" name="Straight Arrow Connector 80">
            <a:extLst>
              <a:ext uri="{FF2B5EF4-FFF2-40B4-BE49-F238E27FC236}">
                <a16:creationId xmlns:a16="http://schemas.microsoft.com/office/drawing/2014/main" id="{08217846-905F-4DE0-9C86-506E0F9D9FBA}"/>
              </a:ext>
            </a:extLst>
          </p:cNvPr>
          <p:cNvCxnSpPr>
            <a:cxnSpLocks/>
          </p:cNvCxnSpPr>
          <p:nvPr/>
        </p:nvCxnSpPr>
        <p:spPr>
          <a:xfrm flipV="1">
            <a:off x="7096068" y="3779918"/>
            <a:ext cx="18443" cy="621509"/>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82" name="Straight Arrow Connector 81">
            <a:extLst>
              <a:ext uri="{FF2B5EF4-FFF2-40B4-BE49-F238E27FC236}">
                <a16:creationId xmlns:a16="http://schemas.microsoft.com/office/drawing/2014/main" id="{B5D247D4-F6D8-4C3D-B549-8564B3909EDF}"/>
              </a:ext>
            </a:extLst>
          </p:cNvPr>
          <p:cNvCxnSpPr>
            <a:cxnSpLocks/>
          </p:cNvCxnSpPr>
          <p:nvPr/>
        </p:nvCxnSpPr>
        <p:spPr>
          <a:xfrm flipV="1">
            <a:off x="7096068" y="3384355"/>
            <a:ext cx="67864" cy="1030499"/>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85" name="Straight Arrow Connector 84">
            <a:extLst>
              <a:ext uri="{FF2B5EF4-FFF2-40B4-BE49-F238E27FC236}">
                <a16:creationId xmlns:a16="http://schemas.microsoft.com/office/drawing/2014/main" id="{F5E16D81-698F-4437-94AF-CB4BD02465A3}"/>
              </a:ext>
            </a:extLst>
          </p:cNvPr>
          <p:cNvCxnSpPr/>
          <p:nvPr/>
        </p:nvCxnSpPr>
        <p:spPr>
          <a:xfrm>
            <a:off x="5397890" y="3384354"/>
            <a:ext cx="0" cy="802094"/>
          </a:xfrm>
          <a:prstGeom prst="straightConnector1">
            <a:avLst/>
          </a:prstGeom>
          <a:ln w="76200">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86" name="Straight Arrow Connector 85">
            <a:extLst>
              <a:ext uri="{FF2B5EF4-FFF2-40B4-BE49-F238E27FC236}">
                <a16:creationId xmlns:a16="http://schemas.microsoft.com/office/drawing/2014/main" id="{177CE625-AE5D-4815-853D-D9881FFFCE28}"/>
              </a:ext>
            </a:extLst>
          </p:cNvPr>
          <p:cNvCxnSpPr/>
          <p:nvPr/>
        </p:nvCxnSpPr>
        <p:spPr>
          <a:xfrm>
            <a:off x="7702769" y="3763904"/>
            <a:ext cx="0" cy="802094"/>
          </a:xfrm>
          <a:prstGeom prst="straightConnector1">
            <a:avLst/>
          </a:prstGeom>
          <a:ln w="762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4" name="Rectangle 13">
            <a:extLst>
              <a:ext uri="{FF2B5EF4-FFF2-40B4-BE49-F238E27FC236}">
                <a16:creationId xmlns:a16="http://schemas.microsoft.com/office/drawing/2014/main" id="{4A430D9F-95D0-4E1F-B54A-4C1702B9B914}"/>
              </a:ext>
            </a:extLst>
          </p:cNvPr>
          <p:cNvSpPr/>
          <p:nvPr/>
        </p:nvSpPr>
        <p:spPr>
          <a:xfrm>
            <a:off x="872718" y="1983909"/>
            <a:ext cx="11319282" cy="4325451"/>
          </a:xfrm>
          <a:prstGeom prst="rect">
            <a:avLst/>
          </a:prstGeom>
          <a:solidFill>
            <a:srgbClr val="FFFFFF">
              <a:alpha val="6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Arrow: Left-Right 11">
            <a:extLst>
              <a:ext uri="{FF2B5EF4-FFF2-40B4-BE49-F238E27FC236}">
                <a16:creationId xmlns:a16="http://schemas.microsoft.com/office/drawing/2014/main" id="{8A4614BB-5D92-4582-AD97-12AF417042C7}"/>
              </a:ext>
            </a:extLst>
          </p:cNvPr>
          <p:cNvSpPr/>
          <p:nvPr/>
        </p:nvSpPr>
        <p:spPr>
          <a:xfrm>
            <a:off x="1884003" y="4771724"/>
            <a:ext cx="3513885" cy="369333"/>
          </a:xfrm>
          <a:prstGeom prst="leftRightArrow">
            <a:avLst/>
          </a:prstGeom>
          <a:solidFill>
            <a:srgbClr val="FFFF9B"/>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050" b="1" dirty="0">
                <a:solidFill>
                  <a:srgbClr val="C00000"/>
                </a:solidFill>
              </a:rPr>
              <a:t>Epoch 1</a:t>
            </a:r>
          </a:p>
        </p:txBody>
      </p:sp>
      <p:sp>
        <p:nvSpPr>
          <p:cNvPr id="57" name="Speech Bubble: Rectangle 56">
            <a:extLst>
              <a:ext uri="{FF2B5EF4-FFF2-40B4-BE49-F238E27FC236}">
                <a16:creationId xmlns:a16="http://schemas.microsoft.com/office/drawing/2014/main" id="{9B41A94E-5E77-4226-BD9F-F6AD03F36F12}"/>
              </a:ext>
            </a:extLst>
          </p:cNvPr>
          <p:cNvSpPr/>
          <p:nvPr/>
        </p:nvSpPr>
        <p:spPr>
          <a:xfrm>
            <a:off x="6940873" y="778908"/>
            <a:ext cx="3601485" cy="708494"/>
          </a:xfrm>
          <a:prstGeom prst="wedgeRectCallout">
            <a:avLst>
              <a:gd name="adj1" fmla="val -98274"/>
              <a:gd name="adj2" fmla="val 308414"/>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b="1" dirty="0">
                <a:solidFill>
                  <a:srgbClr val="C00000"/>
                </a:solidFill>
              </a:rPr>
              <a:t>Epoch Termination</a:t>
            </a:r>
          </a:p>
        </p:txBody>
      </p:sp>
      <p:sp>
        <p:nvSpPr>
          <p:cNvPr id="74" name="Arrow: Left-Right 73">
            <a:extLst>
              <a:ext uri="{FF2B5EF4-FFF2-40B4-BE49-F238E27FC236}">
                <a16:creationId xmlns:a16="http://schemas.microsoft.com/office/drawing/2014/main" id="{98792C0A-EB4D-439A-B139-85F50781DEAA}"/>
              </a:ext>
            </a:extLst>
          </p:cNvPr>
          <p:cNvSpPr/>
          <p:nvPr/>
        </p:nvSpPr>
        <p:spPr>
          <a:xfrm>
            <a:off x="5390065" y="4776913"/>
            <a:ext cx="1457245" cy="358955"/>
          </a:xfrm>
          <a:prstGeom prst="leftRightArrow">
            <a:avLst/>
          </a:prstGeom>
          <a:solidFill>
            <a:srgbClr val="FFFF9B"/>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050" b="1" dirty="0">
                <a:solidFill>
                  <a:srgbClr val="C00000"/>
                </a:solidFill>
              </a:rPr>
              <a:t>Epoch 2</a:t>
            </a:r>
          </a:p>
        </p:txBody>
      </p:sp>
      <p:sp>
        <p:nvSpPr>
          <p:cNvPr id="79" name="Arrow: Left-Right 78">
            <a:extLst>
              <a:ext uri="{FF2B5EF4-FFF2-40B4-BE49-F238E27FC236}">
                <a16:creationId xmlns:a16="http://schemas.microsoft.com/office/drawing/2014/main" id="{6FFA1758-42C8-406C-8BE8-E37D48276DC3}"/>
              </a:ext>
            </a:extLst>
          </p:cNvPr>
          <p:cNvSpPr/>
          <p:nvPr/>
        </p:nvSpPr>
        <p:spPr>
          <a:xfrm>
            <a:off x="6856847" y="4782281"/>
            <a:ext cx="845922" cy="348218"/>
          </a:xfrm>
          <a:prstGeom prst="leftRightArrow">
            <a:avLst/>
          </a:prstGeom>
          <a:solidFill>
            <a:srgbClr val="FFFF9B"/>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000" b="1" dirty="0">
                <a:solidFill>
                  <a:srgbClr val="C00000"/>
                </a:solidFill>
              </a:rPr>
              <a:t>Epoch 3</a:t>
            </a:r>
          </a:p>
        </p:txBody>
      </p:sp>
      <p:sp>
        <p:nvSpPr>
          <p:cNvPr id="83" name="Arrow: Left-Right 82">
            <a:extLst>
              <a:ext uri="{FF2B5EF4-FFF2-40B4-BE49-F238E27FC236}">
                <a16:creationId xmlns:a16="http://schemas.microsoft.com/office/drawing/2014/main" id="{508B201C-6E70-4515-8D68-74E2212EB7EF}"/>
              </a:ext>
            </a:extLst>
          </p:cNvPr>
          <p:cNvSpPr/>
          <p:nvPr/>
        </p:nvSpPr>
        <p:spPr>
          <a:xfrm>
            <a:off x="7721844" y="4789546"/>
            <a:ext cx="3513885" cy="333689"/>
          </a:xfrm>
          <a:prstGeom prst="leftRightArrow">
            <a:avLst/>
          </a:prstGeom>
          <a:solidFill>
            <a:srgbClr val="FFFF9B"/>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050" b="1" dirty="0">
                <a:solidFill>
                  <a:srgbClr val="C00000"/>
                </a:solidFill>
              </a:rPr>
              <a:t>Epoch 4</a:t>
            </a:r>
          </a:p>
        </p:txBody>
      </p:sp>
      <p:sp>
        <p:nvSpPr>
          <p:cNvPr id="59" name="Speech Bubble: Rectangle 58">
            <a:extLst>
              <a:ext uri="{FF2B5EF4-FFF2-40B4-BE49-F238E27FC236}">
                <a16:creationId xmlns:a16="http://schemas.microsoft.com/office/drawing/2014/main" id="{A2A1677D-5C8B-4990-850C-0CB5BB2C1625}"/>
              </a:ext>
            </a:extLst>
          </p:cNvPr>
          <p:cNvSpPr/>
          <p:nvPr/>
        </p:nvSpPr>
        <p:spPr>
          <a:xfrm>
            <a:off x="8638878" y="3450834"/>
            <a:ext cx="3258242" cy="1284028"/>
          </a:xfrm>
          <a:prstGeom prst="wedgeRectCallout">
            <a:avLst>
              <a:gd name="adj1" fmla="val -131254"/>
              <a:gd name="adj2" fmla="val -4268"/>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rgbClr val="C00000"/>
                </a:solidFill>
              </a:rPr>
              <a:t>Active epoch: Totally-ordered multicasts or durable </a:t>
            </a:r>
            <a:r>
              <a:rPr lang="en-US" sz="2400" b="1" dirty="0" err="1">
                <a:solidFill>
                  <a:srgbClr val="C00000"/>
                </a:solidFill>
              </a:rPr>
              <a:t>Paxos</a:t>
            </a:r>
            <a:r>
              <a:rPr lang="en-US" sz="2400" b="1" dirty="0">
                <a:solidFill>
                  <a:srgbClr val="C00000"/>
                </a:solidFill>
              </a:rPr>
              <a:t> updates</a:t>
            </a:r>
          </a:p>
        </p:txBody>
      </p:sp>
      <p:sp>
        <p:nvSpPr>
          <p:cNvPr id="84" name="Speech Bubble: Rectangle 83">
            <a:extLst>
              <a:ext uri="{FF2B5EF4-FFF2-40B4-BE49-F238E27FC236}">
                <a16:creationId xmlns:a16="http://schemas.microsoft.com/office/drawing/2014/main" id="{55DC8096-3AFC-4205-AD31-A3FF91452046}"/>
              </a:ext>
            </a:extLst>
          </p:cNvPr>
          <p:cNvSpPr/>
          <p:nvPr/>
        </p:nvSpPr>
        <p:spPr>
          <a:xfrm>
            <a:off x="8590515" y="1624592"/>
            <a:ext cx="3601485" cy="708494"/>
          </a:xfrm>
          <a:prstGeom prst="wedgeRectCallout">
            <a:avLst>
              <a:gd name="adj1" fmla="val -98274"/>
              <a:gd name="adj2" fmla="val 308414"/>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b="1" dirty="0">
                <a:solidFill>
                  <a:srgbClr val="C00000"/>
                </a:solidFill>
              </a:rPr>
              <a:t>Epoch Termination</a:t>
            </a:r>
          </a:p>
        </p:txBody>
      </p:sp>
      <p:sp>
        <p:nvSpPr>
          <p:cNvPr id="13" name="Speech Bubble: Rectangle 12">
            <a:extLst>
              <a:ext uri="{FF2B5EF4-FFF2-40B4-BE49-F238E27FC236}">
                <a16:creationId xmlns:a16="http://schemas.microsoft.com/office/drawing/2014/main" id="{EB089157-7EF2-4EEF-817B-3F3043E1A413}"/>
              </a:ext>
            </a:extLst>
          </p:cNvPr>
          <p:cNvSpPr/>
          <p:nvPr/>
        </p:nvSpPr>
        <p:spPr>
          <a:xfrm>
            <a:off x="6682795" y="2054687"/>
            <a:ext cx="2528146" cy="708494"/>
          </a:xfrm>
          <a:prstGeom prst="wedgeRectCallout">
            <a:avLst>
              <a:gd name="adj1" fmla="val -92867"/>
              <a:gd name="adj2" fmla="val 184132"/>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b="1" dirty="0">
                <a:solidFill>
                  <a:srgbClr val="C00000"/>
                </a:solidFill>
              </a:rPr>
              <a:t>State Transfer</a:t>
            </a:r>
          </a:p>
        </p:txBody>
      </p:sp>
    </p:spTree>
    <p:extLst>
      <p:ext uri="{BB962C8B-B14F-4D97-AF65-F5344CB8AC3E}">
        <p14:creationId xmlns:p14="http://schemas.microsoft.com/office/powerpoint/2010/main" val="287966245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grpId="0" nodeType="afterEffect">
                                  <p:stCondLst>
                                    <p:cond delay="500"/>
                                  </p:stCondLst>
                                  <p:childTnLst>
                                    <p:set>
                                      <p:cBhvr>
                                        <p:cTn id="6" dur="1" fill="hold">
                                          <p:stCondLst>
                                            <p:cond delay="0"/>
                                          </p:stCondLst>
                                        </p:cTn>
                                        <p:tgtEl>
                                          <p:spTgt spid="14"/>
                                        </p:tgtEl>
                                        <p:attrNameLst>
                                          <p:attrName>style.visibility</p:attrName>
                                        </p:attrNameLst>
                                      </p:cBhvr>
                                      <p:to>
                                        <p:strVal val="visible"/>
                                      </p:to>
                                    </p:set>
                                    <p:animEffect transition="in" filter="randombar(horizontal)">
                                      <p:cBhvr>
                                        <p:cTn id="7" dur="500"/>
                                        <p:tgtEl>
                                          <p:spTgt spid="14"/>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12"/>
                                        </p:tgtEl>
                                        <p:attrNameLst>
                                          <p:attrName>style.visibility</p:attrName>
                                        </p:attrNameLst>
                                      </p:cBhvr>
                                      <p:to>
                                        <p:strVal val="visible"/>
                                      </p:to>
                                    </p:set>
                                    <p:animEffect transition="in" filter="randombar(horizontal)">
                                      <p:cBhvr>
                                        <p:cTn id="12" dur="500"/>
                                        <p:tgtEl>
                                          <p:spTgt spid="12"/>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grpId="0" nodeType="clickEffect">
                                  <p:stCondLst>
                                    <p:cond delay="0"/>
                                  </p:stCondLst>
                                  <p:childTnLst>
                                    <p:set>
                                      <p:cBhvr>
                                        <p:cTn id="16" dur="1" fill="hold">
                                          <p:stCondLst>
                                            <p:cond delay="0"/>
                                          </p:stCondLst>
                                        </p:cTn>
                                        <p:tgtEl>
                                          <p:spTgt spid="57"/>
                                        </p:tgtEl>
                                        <p:attrNameLst>
                                          <p:attrName>style.visibility</p:attrName>
                                        </p:attrNameLst>
                                      </p:cBhvr>
                                      <p:to>
                                        <p:strVal val="visible"/>
                                      </p:to>
                                    </p:set>
                                    <p:animEffect transition="in" filter="randombar(horizontal)">
                                      <p:cBhvr>
                                        <p:cTn id="17" dur="500"/>
                                        <p:tgtEl>
                                          <p:spTgt spid="57"/>
                                        </p:tgtEl>
                                      </p:cBhvr>
                                    </p:animEffect>
                                  </p:childTnLst>
                                </p:cTn>
                              </p:par>
                            </p:childTnLst>
                          </p:cTn>
                        </p:par>
                      </p:childTnLst>
                    </p:cTn>
                  </p:par>
                  <p:par>
                    <p:cTn id="18" fill="hold">
                      <p:stCondLst>
                        <p:cond delay="indefinite"/>
                      </p:stCondLst>
                      <p:childTnLst>
                        <p:par>
                          <p:cTn id="19" fill="hold">
                            <p:stCondLst>
                              <p:cond delay="0"/>
                            </p:stCondLst>
                            <p:childTnLst>
                              <p:par>
                                <p:cTn id="20" presetID="14" presetClass="entr" presetSubtype="10" fill="hold" grpId="0" nodeType="clickEffect">
                                  <p:stCondLst>
                                    <p:cond delay="0"/>
                                  </p:stCondLst>
                                  <p:childTnLst>
                                    <p:set>
                                      <p:cBhvr>
                                        <p:cTn id="21" dur="1" fill="hold">
                                          <p:stCondLst>
                                            <p:cond delay="0"/>
                                          </p:stCondLst>
                                        </p:cTn>
                                        <p:tgtEl>
                                          <p:spTgt spid="13"/>
                                        </p:tgtEl>
                                        <p:attrNameLst>
                                          <p:attrName>style.visibility</p:attrName>
                                        </p:attrNameLst>
                                      </p:cBhvr>
                                      <p:to>
                                        <p:strVal val="visible"/>
                                      </p:to>
                                    </p:set>
                                    <p:animEffect transition="in" filter="randombar(horizontal)">
                                      <p:cBhvr>
                                        <p:cTn id="22" dur="500"/>
                                        <p:tgtEl>
                                          <p:spTgt spid="13"/>
                                        </p:tgtEl>
                                      </p:cBhvr>
                                    </p:animEffect>
                                  </p:childTnLst>
                                </p:cTn>
                              </p:par>
                            </p:childTnLst>
                          </p:cTn>
                        </p:par>
                      </p:childTnLst>
                    </p:cTn>
                  </p:par>
                  <p:par>
                    <p:cTn id="23" fill="hold">
                      <p:stCondLst>
                        <p:cond delay="indefinite"/>
                      </p:stCondLst>
                      <p:childTnLst>
                        <p:par>
                          <p:cTn id="24" fill="hold">
                            <p:stCondLst>
                              <p:cond delay="0"/>
                            </p:stCondLst>
                            <p:childTnLst>
                              <p:par>
                                <p:cTn id="25" presetID="14" presetClass="entr" presetSubtype="10" fill="hold" grpId="0" nodeType="clickEffect">
                                  <p:stCondLst>
                                    <p:cond delay="0"/>
                                  </p:stCondLst>
                                  <p:childTnLst>
                                    <p:set>
                                      <p:cBhvr>
                                        <p:cTn id="26" dur="1" fill="hold">
                                          <p:stCondLst>
                                            <p:cond delay="0"/>
                                          </p:stCondLst>
                                        </p:cTn>
                                        <p:tgtEl>
                                          <p:spTgt spid="59"/>
                                        </p:tgtEl>
                                        <p:attrNameLst>
                                          <p:attrName>style.visibility</p:attrName>
                                        </p:attrNameLst>
                                      </p:cBhvr>
                                      <p:to>
                                        <p:strVal val="visible"/>
                                      </p:to>
                                    </p:set>
                                    <p:animEffect transition="in" filter="randombar(horizontal)">
                                      <p:cBhvr>
                                        <p:cTn id="27" dur="500"/>
                                        <p:tgtEl>
                                          <p:spTgt spid="59"/>
                                        </p:tgtEl>
                                      </p:cBhvr>
                                    </p:animEffect>
                                  </p:childTnLst>
                                </p:cTn>
                              </p:par>
                            </p:childTnLst>
                          </p:cTn>
                        </p:par>
                        <p:par>
                          <p:cTn id="28" fill="hold">
                            <p:stCondLst>
                              <p:cond delay="500"/>
                            </p:stCondLst>
                            <p:childTnLst>
                              <p:par>
                                <p:cTn id="29" presetID="14" presetClass="entr" presetSubtype="10" fill="hold" grpId="0" nodeType="afterEffect">
                                  <p:stCondLst>
                                    <p:cond delay="1000"/>
                                  </p:stCondLst>
                                  <p:childTnLst>
                                    <p:set>
                                      <p:cBhvr>
                                        <p:cTn id="30" dur="1" fill="hold">
                                          <p:stCondLst>
                                            <p:cond delay="0"/>
                                          </p:stCondLst>
                                        </p:cTn>
                                        <p:tgtEl>
                                          <p:spTgt spid="84"/>
                                        </p:tgtEl>
                                        <p:attrNameLst>
                                          <p:attrName>style.visibility</p:attrName>
                                        </p:attrNameLst>
                                      </p:cBhvr>
                                      <p:to>
                                        <p:strVal val="visible"/>
                                      </p:to>
                                    </p:set>
                                    <p:animEffect transition="in" filter="randombar(horizontal)">
                                      <p:cBhvr>
                                        <p:cTn id="31" dur="500"/>
                                        <p:tgtEl>
                                          <p:spTgt spid="84"/>
                                        </p:tgtEl>
                                      </p:cBhvr>
                                    </p:animEffect>
                                  </p:childTnLst>
                                </p:cTn>
                              </p:par>
                            </p:childTnLst>
                          </p:cTn>
                        </p:par>
                      </p:childTnLst>
                    </p:cTn>
                  </p:par>
                  <p:par>
                    <p:cTn id="32" fill="hold">
                      <p:stCondLst>
                        <p:cond delay="indefinite"/>
                      </p:stCondLst>
                      <p:childTnLst>
                        <p:par>
                          <p:cTn id="33" fill="hold">
                            <p:stCondLst>
                              <p:cond delay="0"/>
                            </p:stCondLst>
                            <p:childTnLst>
                              <p:par>
                                <p:cTn id="34" presetID="14" presetClass="entr" presetSubtype="10" fill="hold" grpId="0" nodeType="clickEffect">
                                  <p:stCondLst>
                                    <p:cond delay="0"/>
                                  </p:stCondLst>
                                  <p:childTnLst>
                                    <p:set>
                                      <p:cBhvr>
                                        <p:cTn id="35" dur="1" fill="hold">
                                          <p:stCondLst>
                                            <p:cond delay="0"/>
                                          </p:stCondLst>
                                        </p:cTn>
                                        <p:tgtEl>
                                          <p:spTgt spid="74"/>
                                        </p:tgtEl>
                                        <p:attrNameLst>
                                          <p:attrName>style.visibility</p:attrName>
                                        </p:attrNameLst>
                                      </p:cBhvr>
                                      <p:to>
                                        <p:strVal val="visible"/>
                                      </p:to>
                                    </p:set>
                                    <p:animEffect transition="in" filter="randombar(horizontal)">
                                      <p:cBhvr>
                                        <p:cTn id="36" dur="500"/>
                                        <p:tgtEl>
                                          <p:spTgt spid="74"/>
                                        </p:tgtEl>
                                      </p:cBhvr>
                                    </p:animEffect>
                                  </p:childTnLst>
                                </p:cTn>
                              </p:par>
                            </p:childTnLst>
                          </p:cTn>
                        </p:par>
                      </p:childTnLst>
                    </p:cTn>
                  </p:par>
                  <p:par>
                    <p:cTn id="37" fill="hold">
                      <p:stCondLst>
                        <p:cond delay="indefinite"/>
                      </p:stCondLst>
                      <p:childTnLst>
                        <p:par>
                          <p:cTn id="38" fill="hold">
                            <p:stCondLst>
                              <p:cond delay="0"/>
                            </p:stCondLst>
                            <p:childTnLst>
                              <p:par>
                                <p:cTn id="39" presetID="14" presetClass="entr" presetSubtype="10" fill="hold" grpId="0" nodeType="clickEffect">
                                  <p:stCondLst>
                                    <p:cond delay="0"/>
                                  </p:stCondLst>
                                  <p:childTnLst>
                                    <p:set>
                                      <p:cBhvr>
                                        <p:cTn id="40" dur="1" fill="hold">
                                          <p:stCondLst>
                                            <p:cond delay="0"/>
                                          </p:stCondLst>
                                        </p:cTn>
                                        <p:tgtEl>
                                          <p:spTgt spid="79"/>
                                        </p:tgtEl>
                                        <p:attrNameLst>
                                          <p:attrName>style.visibility</p:attrName>
                                        </p:attrNameLst>
                                      </p:cBhvr>
                                      <p:to>
                                        <p:strVal val="visible"/>
                                      </p:to>
                                    </p:set>
                                    <p:animEffect transition="in" filter="randombar(horizontal)">
                                      <p:cBhvr>
                                        <p:cTn id="41" dur="500"/>
                                        <p:tgtEl>
                                          <p:spTgt spid="79"/>
                                        </p:tgtEl>
                                      </p:cBhvr>
                                    </p:animEffect>
                                  </p:childTnLst>
                                </p:cTn>
                              </p:par>
                            </p:childTnLst>
                          </p:cTn>
                        </p:par>
                      </p:childTnLst>
                    </p:cTn>
                  </p:par>
                  <p:par>
                    <p:cTn id="42" fill="hold">
                      <p:stCondLst>
                        <p:cond delay="indefinite"/>
                      </p:stCondLst>
                      <p:childTnLst>
                        <p:par>
                          <p:cTn id="43" fill="hold">
                            <p:stCondLst>
                              <p:cond delay="0"/>
                            </p:stCondLst>
                            <p:childTnLst>
                              <p:par>
                                <p:cTn id="44" presetID="14" presetClass="entr" presetSubtype="10" fill="hold" grpId="0" nodeType="clickEffect">
                                  <p:stCondLst>
                                    <p:cond delay="0"/>
                                  </p:stCondLst>
                                  <p:childTnLst>
                                    <p:set>
                                      <p:cBhvr>
                                        <p:cTn id="45" dur="1" fill="hold">
                                          <p:stCondLst>
                                            <p:cond delay="0"/>
                                          </p:stCondLst>
                                        </p:cTn>
                                        <p:tgtEl>
                                          <p:spTgt spid="83"/>
                                        </p:tgtEl>
                                        <p:attrNameLst>
                                          <p:attrName>style.visibility</p:attrName>
                                        </p:attrNameLst>
                                      </p:cBhvr>
                                      <p:to>
                                        <p:strVal val="visible"/>
                                      </p:to>
                                    </p:set>
                                    <p:animEffect transition="in" filter="randombar(horizontal)">
                                      <p:cBhvr>
                                        <p:cTn id="46" dur="500"/>
                                        <p:tgtEl>
                                          <p:spTgt spid="8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animBg="1"/>
      <p:bldP spid="12" grpId="0" animBg="1"/>
      <p:bldP spid="57" grpId="0" animBg="1"/>
      <p:bldP spid="74" grpId="0" animBg="1"/>
      <p:bldP spid="79" grpId="0" animBg="1"/>
      <p:bldP spid="83" grpId="0" animBg="1"/>
      <p:bldP spid="59" grpId="0" animBg="1"/>
      <p:bldP spid="84" grpId="0" animBg="1"/>
      <p:bldP spid="13" grpId="0" animBg="1"/>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Derecho’s version of </a:t>
            </a:r>
            <a:r>
              <a:rPr lang="en-US" dirty="0" err="1"/>
              <a:t>Paxos</a:t>
            </a:r>
            <a:endParaRPr lang="en-US" dirty="0"/>
          </a:p>
        </p:txBody>
      </p:sp>
      <p:sp>
        <p:nvSpPr>
          <p:cNvPr id="3" name="Content Placeholder 2"/>
          <p:cNvSpPr>
            <a:spLocks noGrp="1"/>
          </p:cNvSpPr>
          <p:nvPr>
            <p:ph idx="1"/>
          </p:nvPr>
        </p:nvSpPr>
        <p:spPr/>
        <p:txBody>
          <a:bodyPr/>
          <a:lstStyle/>
          <a:p>
            <a:r>
              <a:rPr lang="en-US" dirty="0"/>
              <a:t>Derecho splits its </a:t>
            </a:r>
            <a:r>
              <a:rPr lang="en-US" dirty="0" err="1"/>
              <a:t>Paxos</a:t>
            </a:r>
            <a:r>
              <a:rPr lang="en-US" dirty="0"/>
              <a:t> protocol into two sides.</a:t>
            </a:r>
          </a:p>
          <a:p>
            <a:endParaRPr lang="en-US" dirty="0"/>
          </a:p>
          <a:p>
            <a:r>
              <a:rPr lang="en-US" dirty="0"/>
              <a:t>One side handles message delivery within an epoch: a group with unchanging membership.</a:t>
            </a:r>
          </a:p>
          <a:p>
            <a:endParaRPr lang="en-US" dirty="0"/>
          </a:p>
          <a:p>
            <a:r>
              <a:rPr lang="en-US" dirty="0"/>
              <a:t>The other is more complex and worries about membership changes (joins, failures, and processes that leave for other reasons).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24</a:t>
            </a:fld>
            <a:endParaRPr lang="en-US"/>
          </a:p>
        </p:txBody>
      </p:sp>
    </p:spTree>
    <p:extLst>
      <p:ext uri="{BB962C8B-B14F-4D97-AF65-F5344CB8AC3E}">
        <p14:creationId xmlns:p14="http://schemas.microsoft.com/office/powerpoint/2010/main" val="3981209510"/>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does Derecho transfer</a:t>
            </a:r>
            <a:br>
              <a:rPr lang="en-US" dirty="0"/>
            </a:br>
            <a:r>
              <a:rPr lang="en-US" dirty="0"/>
              <a:t>Data?  It uses “RDMA”.</a:t>
            </a:r>
          </a:p>
        </p:txBody>
      </p:sp>
      <p:sp>
        <p:nvSpPr>
          <p:cNvPr id="3" name="Content Placeholder 2"/>
          <p:cNvSpPr>
            <a:spLocks noGrp="1"/>
          </p:cNvSpPr>
          <p:nvPr>
            <p:ph idx="1"/>
          </p:nvPr>
        </p:nvSpPr>
        <p:spPr/>
        <p:txBody>
          <a:bodyPr>
            <a:normAutofit/>
          </a:bodyPr>
          <a:lstStyle/>
          <a:p>
            <a:r>
              <a:rPr lang="en-US" dirty="0"/>
              <a:t>RDMA: Direct </a:t>
            </a:r>
            <a:r>
              <a:rPr lang="en-US" b="1" u="sng" dirty="0"/>
              <a:t>zero copy</a:t>
            </a:r>
            <a:r>
              <a:rPr lang="en-US" dirty="0"/>
              <a:t> from source memory to destination memory. But it is like TCP: a one-to-one transfer, not a one-to-many transfer.</a:t>
            </a:r>
          </a:p>
          <a:p>
            <a:r>
              <a:rPr lang="en-US" dirty="0"/>
              <a:t>  </a:t>
            </a:r>
          </a:p>
          <a:p>
            <a:r>
              <a:rPr lang="en-US" dirty="0"/>
              <a:t>RDMA can actually transfer data to a remote machine faster than a local machine can do local copying.</a:t>
            </a:r>
          </a:p>
          <a:p>
            <a:endParaRPr lang="en-US" dirty="0"/>
          </a:p>
          <a:p>
            <a:r>
              <a:rPr lang="en-US" dirty="0"/>
              <a:t>Like TCP, RDMA is reliable: if something goes wrong, the sender or receiver gets an exception.  This only happens if one end crashes</a:t>
            </a:r>
          </a:p>
        </p:txBody>
      </p:sp>
      <p:sp>
        <p:nvSpPr>
          <p:cNvPr id="8" name="Slide Number Placeholder 7"/>
          <p:cNvSpPr>
            <a:spLocks noGrp="1"/>
          </p:cNvSpPr>
          <p:nvPr>
            <p:ph type="sldNum" sz="quarter" idx="12"/>
          </p:nvPr>
        </p:nvSpPr>
        <p:spPr/>
        <p:txBody>
          <a:bodyPr/>
          <a:lstStyle/>
          <a:p>
            <a:fld id="{68D07F32-46C4-4208-99D8-39044A86A287}" type="slidenum">
              <a:rPr lang="en-US" smtClean="0"/>
              <a:pPr/>
              <a:t>25</a:t>
            </a:fld>
            <a:endParaRPr lang="en-US"/>
          </a:p>
        </p:txBody>
      </p:sp>
      <p:sp>
        <p:nvSpPr>
          <p:cNvPr id="4" name="TextBox 3"/>
          <p:cNvSpPr txBox="1"/>
          <p:nvPr/>
        </p:nvSpPr>
        <p:spPr>
          <a:xfrm>
            <a:off x="8603322" y="370417"/>
            <a:ext cx="797013" cy="369332"/>
          </a:xfrm>
          <a:prstGeom prst="rect">
            <a:avLst/>
          </a:prstGeom>
          <a:solidFill>
            <a:srgbClr val="FFFF00"/>
          </a:solidFill>
          <a:ln>
            <a:solidFill>
              <a:srgbClr val="002060"/>
            </a:solidFill>
          </a:ln>
        </p:spPr>
        <p:txBody>
          <a:bodyPr wrap="none" rtlCol="0">
            <a:spAutoFit/>
          </a:bodyPr>
          <a:lstStyle/>
          <a:p>
            <a:r>
              <a:rPr lang="en-US" dirty="0"/>
              <a:t>Source</a:t>
            </a:r>
          </a:p>
        </p:txBody>
      </p:sp>
      <p:sp>
        <p:nvSpPr>
          <p:cNvPr id="6" name="Freeform 5"/>
          <p:cNvSpPr/>
          <p:nvPr/>
        </p:nvSpPr>
        <p:spPr>
          <a:xfrm>
            <a:off x="9028835" y="795930"/>
            <a:ext cx="1910281" cy="434598"/>
          </a:xfrm>
          <a:custGeom>
            <a:avLst/>
            <a:gdLst>
              <a:gd name="connsiteX0" fmla="*/ 0 w 1910281"/>
              <a:gd name="connsiteY0" fmla="*/ 18107 h 434598"/>
              <a:gd name="connsiteX1" fmla="*/ 860079 w 1910281"/>
              <a:gd name="connsiteY1" fmla="*/ 434566 h 434598"/>
              <a:gd name="connsiteX2" fmla="*/ 1910281 w 1910281"/>
              <a:gd name="connsiteY2" fmla="*/ 0 h 434598"/>
            </a:gdLst>
            <a:ahLst/>
            <a:cxnLst>
              <a:cxn ang="0">
                <a:pos x="connsiteX0" y="connsiteY0"/>
              </a:cxn>
              <a:cxn ang="0">
                <a:pos x="connsiteX1" y="connsiteY1"/>
              </a:cxn>
              <a:cxn ang="0">
                <a:pos x="connsiteX2" y="connsiteY2"/>
              </a:cxn>
            </a:cxnLst>
            <a:rect l="l" t="t" r="r" b="b"/>
            <a:pathLst>
              <a:path w="1910281" h="434598">
                <a:moveTo>
                  <a:pt x="0" y="18107"/>
                </a:moveTo>
                <a:cubicBezTo>
                  <a:pt x="270849" y="227845"/>
                  <a:pt x="541699" y="437584"/>
                  <a:pt x="860079" y="434566"/>
                </a:cubicBezTo>
                <a:cubicBezTo>
                  <a:pt x="1178459" y="431548"/>
                  <a:pt x="1544370" y="215774"/>
                  <a:pt x="1910281" y="0"/>
                </a:cubicBezTo>
              </a:path>
            </a:pathLst>
          </a:custGeom>
          <a:noFill/>
          <a:ln w="76200">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TextBox 6"/>
          <p:cNvSpPr txBox="1"/>
          <p:nvPr/>
        </p:nvSpPr>
        <p:spPr>
          <a:xfrm>
            <a:off x="9209904" y="1230528"/>
            <a:ext cx="1403287" cy="369332"/>
          </a:xfrm>
          <a:prstGeom prst="rect">
            <a:avLst/>
          </a:prstGeom>
          <a:noFill/>
        </p:spPr>
        <p:txBody>
          <a:bodyPr wrap="square" rtlCol="0">
            <a:spAutoFit/>
          </a:bodyPr>
          <a:lstStyle/>
          <a:p>
            <a:pPr algn="ctr"/>
            <a:r>
              <a:rPr lang="en-US" dirty="0"/>
              <a:t>Optical link</a:t>
            </a:r>
          </a:p>
        </p:txBody>
      </p:sp>
      <p:sp>
        <p:nvSpPr>
          <p:cNvPr id="10" name="TextBox 9"/>
          <p:cNvSpPr txBox="1"/>
          <p:nvPr/>
        </p:nvSpPr>
        <p:spPr>
          <a:xfrm>
            <a:off x="11051935" y="436624"/>
            <a:ext cx="835485" cy="369332"/>
          </a:xfrm>
          <a:prstGeom prst="rect">
            <a:avLst/>
          </a:prstGeom>
          <a:solidFill>
            <a:srgbClr val="FFFF00"/>
          </a:solidFill>
          <a:ln>
            <a:solidFill>
              <a:srgbClr val="002060"/>
            </a:solidFill>
          </a:ln>
        </p:spPr>
        <p:txBody>
          <a:bodyPr wrap="none" rtlCol="0">
            <a:spAutoFit/>
          </a:bodyPr>
          <a:lstStyle/>
          <a:p>
            <a:r>
              <a:rPr lang="en-US" dirty="0"/>
              <a:t>  </a:t>
            </a:r>
            <a:r>
              <a:rPr lang="en-US" dirty="0" err="1"/>
              <a:t>Dest</a:t>
            </a:r>
            <a:r>
              <a:rPr lang="en-US" dirty="0"/>
              <a:t>  </a:t>
            </a:r>
          </a:p>
        </p:txBody>
      </p:sp>
      <p:sp>
        <p:nvSpPr>
          <p:cNvPr id="12" name="TextBox 11"/>
          <p:cNvSpPr txBox="1"/>
          <p:nvPr/>
        </p:nvSpPr>
        <p:spPr>
          <a:xfrm>
            <a:off x="10899535" y="1110756"/>
            <a:ext cx="1140285" cy="369332"/>
          </a:xfrm>
          <a:prstGeom prst="rect">
            <a:avLst/>
          </a:prstGeom>
          <a:noFill/>
        </p:spPr>
        <p:txBody>
          <a:bodyPr wrap="square" rtlCol="0">
            <a:spAutoFit/>
          </a:bodyPr>
          <a:lstStyle/>
          <a:p>
            <a:pPr algn="ctr"/>
            <a:r>
              <a:rPr lang="en-US" i="1" dirty="0"/>
              <a:t>Unicast</a:t>
            </a:r>
          </a:p>
        </p:txBody>
      </p:sp>
      <p:sp>
        <p:nvSpPr>
          <p:cNvPr id="5" name="Footer Placeholder 4"/>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832486080"/>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p:cNvPicPr>
            <a:picLocks noChangeAspect="1"/>
          </p:cNvPicPr>
          <p:nvPr/>
        </p:nvPicPr>
        <p:blipFill>
          <a:blip r:embed="rId3"/>
          <a:stretch>
            <a:fillRect/>
          </a:stretch>
        </p:blipFill>
        <p:spPr>
          <a:xfrm>
            <a:off x="5174854" y="2428311"/>
            <a:ext cx="6636146" cy="3698914"/>
          </a:xfrm>
          <a:prstGeom prst="rect">
            <a:avLst/>
          </a:prstGeom>
        </p:spPr>
      </p:pic>
      <p:sp>
        <p:nvSpPr>
          <p:cNvPr id="2" name="Title 1"/>
          <p:cNvSpPr>
            <a:spLocks noGrp="1"/>
          </p:cNvSpPr>
          <p:nvPr>
            <p:ph type="title"/>
          </p:nvPr>
        </p:nvSpPr>
        <p:spPr>
          <a:xfrm>
            <a:off x="1024128" y="585215"/>
            <a:ext cx="10555254" cy="1843095"/>
          </a:xfrm>
        </p:spPr>
        <p:txBody>
          <a:bodyPr>
            <a:normAutofit fontScale="90000"/>
          </a:bodyPr>
          <a:lstStyle/>
          <a:p>
            <a:r>
              <a:rPr lang="en-US" sz="4800" b="1" dirty="0">
                <a:solidFill>
                  <a:srgbClr val="C00000"/>
                </a:solidFill>
              </a:rPr>
              <a:t>small messages Use </a:t>
            </a:r>
            <a:br>
              <a:rPr lang="en-US" sz="4800" b="1" dirty="0">
                <a:solidFill>
                  <a:srgbClr val="C00000"/>
                </a:solidFill>
              </a:rPr>
            </a:br>
            <a:r>
              <a:rPr lang="en-US" sz="4800" b="1" dirty="0">
                <a:solidFill>
                  <a:srgbClr val="C00000"/>
                </a:solidFill>
              </a:rPr>
              <a:t>a direct RDMA copying</a:t>
            </a:r>
            <a:br>
              <a:rPr lang="en-US" sz="4800" b="1" dirty="0">
                <a:solidFill>
                  <a:srgbClr val="C00000"/>
                </a:solidFill>
              </a:rPr>
            </a:br>
            <a:r>
              <a:rPr lang="en-US" sz="4800" b="1" dirty="0">
                <a:solidFill>
                  <a:srgbClr val="C00000"/>
                </a:solidFill>
              </a:rPr>
              <a:t>Protocol we call SMC.</a:t>
            </a:r>
          </a:p>
        </p:txBody>
      </p:sp>
      <p:sp>
        <p:nvSpPr>
          <p:cNvPr id="3" name="Slide Number Placeholder 2"/>
          <p:cNvSpPr>
            <a:spLocks noGrp="1"/>
          </p:cNvSpPr>
          <p:nvPr>
            <p:ph type="sldNum" sz="quarter" idx="12"/>
          </p:nvPr>
        </p:nvSpPr>
        <p:spPr/>
        <p:txBody>
          <a:bodyPr/>
          <a:lstStyle/>
          <a:p>
            <a:fld id="{26165642-2DC6-4995-8FB3-76453B93C11F}" type="slidenum">
              <a:rPr lang="en-US" smtClean="0"/>
              <a:pPr/>
              <a:t>26</a:t>
            </a:fld>
            <a:endParaRPr lang="en-US" dirty="0"/>
          </a:p>
        </p:txBody>
      </p:sp>
      <p:pic>
        <p:nvPicPr>
          <p:cNvPr id="4" name="Picture 3">
            <a:extLst>
              <a:ext uri="{FF2B5EF4-FFF2-40B4-BE49-F238E27FC236}">
                <a16:creationId xmlns:a16="http://schemas.microsoft.com/office/drawing/2014/main" id="{3867A171-80C8-4805-BE92-F359CF2C8DAB}"/>
              </a:ext>
            </a:extLst>
          </p:cNvPr>
          <p:cNvPicPr>
            <a:picLocks noChangeAspect="1"/>
          </p:cNvPicPr>
          <p:nvPr/>
        </p:nvPicPr>
        <p:blipFill>
          <a:blip r:embed="rId4"/>
          <a:stretch>
            <a:fillRect/>
          </a:stretch>
        </p:blipFill>
        <p:spPr>
          <a:xfrm>
            <a:off x="601961" y="3703087"/>
            <a:ext cx="4025123" cy="1535522"/>
          </a:xfrm>
          <a:prstGeom prst="rect">
            <a:avLst/>
          </a:prstGeom>
        </p:spPr>
      </p:pic>
      <p:sp>
        <p:nvSpPr>
          <p:cNvPr id="27" name="TextBox 26">
            <a:extLst>
              <a:ext uri="{FF2B5EF4-FFF2-40B4-BE49-F238E27FC236}">
                <a16:creationId xmlns:a16="http://schemas.microsoft.com/office/drawing/2014/main" id="{A6EEEA1D-4385-4D7E-BF56-23DAC6CBF10F}"/>
              </a:ext>
            </a:extLst>
          </p:cNvPr>
          <p:cNvSpPr txBox="1"/>
          <p:nvPr/>
        </p:nvSpPr>
        <p:spPr>
          <a:xfrm>
            <a:off x="6525830" y="989302"/>
            <a:ext cx="5473521" cy="369332"/>
          </a:xfrm>
          <a:prstGeom prst="rect">
            <a:avLst/>
          </a:prstGeom>
          <a:solidFill>
            <a:schemeClr val="bg1"/>
          </a:solidFill>
        </p:spPr>
        <p:txBody>
          <a:bodyPr wrap="square" rtlCol="0">
            <a:spAutoFit/>
          </a:bodyPr>
          <a:lstStyle/>
          <a:p>
            <a:r>
              <a:rPr lang="en-US" i="1" dirty="0"/>
              <a:t>    </a:t>
            </a:r>
            <a:r>
              <a:rPr lang="en-US" i="1" dirty="0" err="1"/>
              <a:t>Mellanox</a:t>
            </a:r>
            <a:r>
              <a:rPr lang="en-US" i="1" dirty="0"/>
              <a:t> 100Gbps RDMA on ROCE (fast Ethernet)</a:t>
            </a:r>
          </a:p>
        </p:txBody>
      </p:sp>
      <p:sp>
        <p:nvSpPr>
          <p:cNvPr id="28" name="TextBox 27">
            <a:extLst>
              <a:ext uri="{FF2B5EF4-FFF2-40B4-BE49-F238E27FC236}">
                <a16:creationId xmlns:a16="http://schemas.microsoft.com/office/drawing/2014/main" id="{7E568786-FD4D-41EF-AB0B-D80B7987F0AE}"/>
              </a:ext>
            </a:extLst>
          </p:cNvPr>
          <p:cNvSpPr txBox="1"/>
          <p:nvPr/>
        </p:nvSpPr>
        <p:spPr>
          <a:xfrm>
            <a:off x="6525829" y="1374931"/>
            <a:ext cx="5052278" cy="369332"/>
          </a:xfrm>
          <a:prstGeom prst="rect">
            <a:avLst/>
          </a:prstGeom>
          <a:noFill/>
        </p:spPr>
        <p:txBody>
          <a:bodyPr wrap="square" rtlCol="0">
            <a:spAutoFit/>
          </a:bodyPr>
          <a:lstStyle/>
          <a:p>
            <a:r>
              <a:rPr lang="en-US" dirty="0"/>
              <a:t>    100Gb/s = 12.5GB/s</a:t>
            </a:r>
          </a:p>
        </p:txBody>
      </p:sp>
      <p:sp>
        <p:nvSpPr>
          <p:cNvPr id="5" name="TextBox 4">
            <a:extLst>
              <a:ext uri="{FF2B5EF4-FFF2-40B4-BE49-F238E27FC236}">
                <a16:creationId xmlns:a16="http://schemas.microsoft.com/office/drawing/2014/main" id="{26BA8539-CC37-4987-81AF-1764FE00E79D}"/>
              </a:ext>
            </a:extLst>
          </p:cNvPr>
          <p:cNvSpPr txBox="1"/>
          <p:nvPr/>
        </p:nvSpPr>
        <p:spPr>
          <a:xfrm>
            <a:off x="6191685" y="2349313"/>
            <a:ext cx="3886200" cy="369332"/>
          </a:xfrm>
          <a:prstGeom prst="rect">
            <a:avLst/>
          </a:prstGeom>
          <a:solidFill>
            <a:schemeClr val="bg1"/>
          </a:solidFill>
        </p:spPr>
        <p:txBody>
          <a:bodyPr wrap="square" rtlCol="0">
            <a:spAutoFit/>
          </a:bodyPr>
          <a:lstStyle/>
          <a:p>
            <a:pPr algn="ctr"/>
            <a:r>
              <a:rPr lang="en-US" dirty="0"/>
              <a:t>SMC Protocol, 1 byte messages</a:t>
            </a:r>
          </a:p>
        </p:txBody>
      </p:sp>
      <p:sp>
        <p:nvSpPr>
          <p:cNvPr id="6" name="Footer Placeholder 5"/>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278879073"/>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7" y="585216"/>
            <a:ext cx="11069135" cy="1499616"/>
          </a:xfrm>
        </p:spPr>
        <p:txBody>
          <a:bodyPr/>
          <a:lstStyle/>
          <a:p>
            <a:r>
              <a:rPr lang="en-US" dirty="0"/>
              <a:t>Large messages use a relaying</a:t>
            </a:r>
            <a:br>
              <a:rPr lang="en-US" dirty="0"/>
            </a:br>
            <a:r>
              <a:rPr lang="en-US" dirty="0"/>
              <a:t>method we call RDMC</a:t>
            </a:r>
            <a:endParaRPr lang="en-US" u="sng" dirty="0"/>
          </a:p>
        </p:txBody>
      </p:sp>
      <p:pic>
        <p:nvPicPr>
          <p:cNvPr id="3075" name="Picture 3"/>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80304" y="2424617"/>
            <a:ext cx="4083878" cy="3243731"/>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076" name="Picture 4"/>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290074" y="2424618"/>
            <a:ext cx="4198191" cy="3243730"/>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077" name="Picture 5"/>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8494291" y="2424617"/>
            <a:ext cx="3368874" cy="3243731"/>
          </a:xfrm>
          <a:prstGeom prst="rect">
            <a:avLst/>
          </a:prstGeom>
          <a:noFill/>
          <a:ln w="9525">
            <a:solidFill>
              <a:srgbClr val="00206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8" name="TextBox 7"/>
          <p:cNvSpPr txBox="1"/>
          <p:nvPr/>
        </p:nvSpPr>
        <p:spPr>
          <a:xfrm>
            <a:off x="8603322" y="370417"/>
            <a:ext cx="797013" cy="369332"/>
          </a:xfrm>
          <a:prstGeom prst="rect">
            <a:avLst/>
          </a:prstGeom>
          <a:solidFill>
            <a:srgbClr val="FFFF00"/>
          </a:solidFill>
          <a:ln>
            <a:solidFill>
              <a:srgbClr val="002060"/>
            </a:solidFill>
          </a:ln>
        </p:spPr>
        <p:txBody>
          <a:bodyPr wrap="none" rtlCol="0">
            <a:spAutoFit/>
          </a:bodyPr>
          <a:lstStyle/>
          <a:p>
            <a:r>
              <a:rPr lang="en-US" dirty="0"/>
              <a:t>Source</a:t>
            </a:r>
          </a:p>
        </p:txBody>
      </p:sp>
      <p:sp>
        <p:nvSpPr>
          <p:cNvPr id="9" name="TextBox 8"/>
          <p:cNvSpPr txBox="1"/>
          <p:nvPr/>
        </p:nvSpPr>
        <p:spPr>
          <a:xfrm>
            <a:off x="10747135" y="131824"/>
            <a:ext cx="835485" cy="369332"/>
          </a:xfrm>
          <a:prstGeom prst="rect">
            <a:avLst/>
          </a:prstGeom>
          <a:solidFill>
            <a:srgbClr val="FFFF00"/>
          </a:solidFill>
          <a:ln>
            <a:solidFill>
              <a:srgbClr val="002060"/>
            </a:solidFill>
          </a:ln>
        </p:spPr>
        <p:txBody>
          <a:bodyPr wrap="none" rtlCol="0">
            <a:spAutoFit/>
          </a:bodyPr>
          <a:lstStyle/>
          <a:p>
            <a:r>
              <a:rPr lang="en-US" dirty="0"/>
              <a:t>  </a:t>
            </a:r>
            <a:r>
              <a:rPr lang="en-US" dirty="0" err="1"/>
              <a:t>Dest</a:t>
            </a:r>
            <a:r>
              <a:rPr lang="en-US" dirty="0"/>
              <a:t>  </a:t>
            </a:r>
          </a:p>
        </p:txBody>
      </p:sp>
      <p:sp>
        <p:nvSpPr>
          <p:cNvPr id="12" name="TextBox 11"/>
          <p:cNvSpPr txBox="1"/>
          <p:nvPr/>
        </p:nvSpPr>
        <p:spPr>
          <a:xfrm>
            <a:off x="10899535" y="284224"/>
            <a:ext cx="835485" cy="369332"/>
          </a:xfrm>
          <a:prstGeom prst="rect">
            <a:avLst/>
          </a:prstGeom>
          <a:solidFill>
            <a:srgbClr val="FFFF00"/>
          </a:solidFill>
          <a:ln>
            <a:solidFill>
              <a:srgbClr val="002060"/>
            </a:solidFill>
          </a:ln>
        </p:spPr>
        <p:txBody>
          <a:bodyPr wrap="none" rtlCol="0">
            <a:spAutoFit/>
          </a:bodyPr>
          <a:lstStyle/>
          <a:p>
            <a:r>
              <a:rPr lang="en-US" dirty="0"/>
              <a:t>  </a:t>
            </a:r>
            <a:r>
              <a:rPr lang="en-US" dirty="0" err="1"/>
              <a:t>Dest</a:t>
            </a:r>
            <a:r>
              <a:rPr lang="en-US" dirty="0"/>
              <a:t>  </a:t>
            </a:r>
          </a:p>
        </p:txBody>
      </p:sp>
      <p:sp>
        <p:nvSpPr>
          <p:cNvPr id="13" name="TextBox 12"/>
          <p:cNvSpPr txBox="1"/>
          <p:nvPr/>
        </p:nvSpPr>
        <p:spPr>
          <a:xfrm>
            <a:off x="11051935" y="436624"/>
            <a:ext cx="835485" cy="369332"/>
          </a:xfrm>
          <a:prstGeom prst="rect">
            <a:avLst/>
          </a:prstGeom>
          <a:solidFill>
            <a:srgbClr val="FFFF00"/>
          </a:solidFill>
          <a:ln>
            <a:solidFill>
              <a:srgbClr val="002060"/>
            </a:solidFill>
          </a:ln>
        </p:spPr>
        <p:txBody>
          <a:bodyPr wrap="none" rtlCol="0">
            <a:spAutoFit/>
          </a:bodyPr>
          <a:lstStyle/>
          <a:p>
            <a:r>
              <a:rPr lang="en-US" dirty="0"/>
              <a:t>  </a:t>
            </a:r>
            <a:r>
              <a:rPr lang="en-US" dirty="0" err="1"/>
              <a:t>Dest</a:t>
            </a:r>
            <a:r>
              <a:rPr lang="en-US" dirty="0"/>
              <a:t>  </a:t>
            </a:r>
          </a:p>
        </p:txBody>
      </p:sp>
      <p:sp>
        <p:nvSpPr>
          <p:cNvPr id="14" name="TextBox 13"/>
          <p:cNvSpPr txBox="1"/>
          <p:nvPr/>
        </p:nvSpPr>
        <p:spPr>
          <a:xfrm>
            <a:off x="11204335" y="589024"/>
            <a:ext cx="835485" cy="369332"/>
          </a:xfrm>
          <a:prstGeom prst="rect">
            <a:avLst/>
          </a:prstGeom>
          <a:solidFill>
            <a:srgbClr val="FFFF00"/>
          </a:solidFill>
          <a:ln>
            <a:solidFill>
              <a:srgbClr val="002060"/>
            </a:solidFill>
          </a:ln>
        </p:spPr>
        <p:txBody>
          <a:bodyPr wrap="none" rtlCol="0">
            <a:spAutoFit/>
          </a:bodyPr>
          <a:lstStyle/>
          <a:p>
            <a:r>
              <a:rPr lang="en-US" dirty="0"/>
              <a:t>  </a:t>
            </a:r>
            <a:r>
              <a:rPr lang="en-US" dirty="0" err="1"/>
              <a:t>Dest</a:t>
            </a:r>
            <a:r>
              <a:rPr lang="en-US" dirty="0"/>
              <a:t>  </a:t>
            </a:r>
          </a:p>
        </p:txBody>
      </p:sp>
      <p:sp>
        <p:nvSpPr>
          <p:cNvPr id="16" name="TextBox 15"/>
          <p:cNvSpPr txBox="1"/>
          <p:nvPr/>
        </p:nvSpPr>
        <p:spPr>
          <a:xfrm>
            <a:off x="10932553" y="1099248"/>
            <a:ext cx="1140285" cy="369332"/>
          </a:xfrm>
          <a:prstGeom prst="rect">
            <a:avLst/>
          </a:prstGeom>
          <a:noFill/>
        </p:spPr>
        <p:txBody>
          <a:bodyPr wrap="square" rtlCol="0">
            <a:spAutoFit/>
          </a:bodyPr>
          <a:lstStyle/>
          <a:p>
            <a:pPr algn="ctr"/>
            <a:r>
              <a:rPr lang="en-US" i="1" dirty="0"/>
              <a:t>Multicast</a:t>
            </a:r>
          </a:p>
        </p:txBody>
      </p:sp>
      <p:cxnSp>
        <p:nvCxnSpPr>
          <p:cNvPr id="6" name="Straight Arrow Connector 5"/>
          <p:cNvCxnSpPr/>
          <p:nvPr/>
        </p:nvCxnSpPr>
        <p:spPr>
          <a:xfrm flipV="1">
            <a:off x="9400335" y="436624"/>
            <a:ext cx="1134583" cy="148592"/>
          </a:xfrm>
          <a:prstGeom prst="straightConnector1">
            <a:avLst/>
          </a:prstGeom>
          <a:ln w="38100">
            <a:solidFill>
              <a:schemeClr val="accent1">
                <a:lumMod val="75000"/>
              </a:schemeClr>
            </a:solidFill>
            <a:tailEnd type="triangle"/>
          </a:ln>
        </p:spPr>
        <p:style>
          <a:lnRef idx="1">
            <a:schemeClr val="accent1"/>
          </a:lnRef>
          <a:fillRef idx="0">
            <a:schemeClr val="accent1"/>
          </a:fillRef>
          <a:effectRef idx="0">
            <a:schemeClr val="accent1"/>
          </a:effectRef>
          <a:fontRef idx="minor">
            <a:schemeClr val="tx1"/>
          </a:fontRef>
        </p:style>
      </p:cxnSp>
      <p:cxnSp>
        <p:nvCxnSpPr>
          <p:cNvPr id="20" name="Straight Arrow Connector 19"/>
          <p:cNvCxnSpPr/>
          <p:nvPr/>
        </p:nvCxnSpPr>
        <p:spPr>
          <a:xfrm flipV="1">
            <a:off x="9416698" y="604315"/>
            <a:ext cx="1140958" cy="3808"/>
          </a:xfrm>
          <a:prstGeom prst="straightConnector1">
            <a:avLst/>
          </a:prstGeom>
          <a:ln w="38100">
            <a:solidFill>
              <a:schemeClr val="accent1">
                <a:lumMod val="75000"/>
              </a:schemeClr>
            </a:solidFill>
            <a:tailEnd type="triangle"/>
          </a:ln>
        </p:spPr>
        <p:style>
          <a:lnRef idx="1">
            <a:schemeClr val="accent1"/>
          </a:lnRef>
          <a:fillRef idx="0">
            <a:schemeClr val="accent1"/>
          </a:fillRef>
          <a:effectRef idx="0">
            <a:schemeClr val="accent1"/>
          </a:effectRef>
          <a:fontRef idx="minor">
            <a:schemeClr val="tx1"/>
          </a:fontRef>
        </p:style>
      </p:cxnSp>
      <p:cxnSp>
        <p:nvCxnSpPr>
          <p:cNvPr id="22" name="Straight Arrow Connector 21"/>
          <p:cNvCxnSpPr/>
          <p:nvPr/>
        </p:nvCxnSpPr>
        <p:spPr>
          <a:xfrm>
            <a:off x="9396597" y="583486"/>
            <a:ext cx="1198138" cy="222470"/>
          </a:xfrm>
          <a:prstGeom prst="straightConnector1">
            <a:avLst/>
          </a:prstGeom>
          <a:ln w="38100">
            <a:solidFill>
              <a:schemeClr val="accent1">
                <a:lumMod val="75000"/>
              </a:schemeClr>
            </a:solidFill>
            <a:tailEnd type="triangle"/>
          </a:ln>
        </p:spPr>
        <p:style>
          <a:lnRef idx="1">
            <a:schemeClr val="accent1"/>
          </a:lnRef>
          <a:fillRef idx="0">
            <a:schemeClr val="accent1"/>
          </a:fillRef>
          <a:effectRef idx="0">
            <a:schemeClr val="accent1"/>
          </a:effectRef>
          <a:fontRef idx="minor">
            <a:schemeClr val="tx1"/>
          </a:fontRef>
        </p:style>
      </p:cxnSp>
      <p:sp>
        <p:nvSpPr>
          <p:cNvPr id="19" name="TextBox 18"/>
          <p:cNvSpPr txBox="1"/>
          <p:nvPr/>
        </p:nvSpPr>
        <p:spPr>
          <a:xfrm>
            <a:off x="399244" y="5723326"/>
            <a:ext cx="3800543" cy="461665"/>
          </a:xfrm>
          <a:prstGeom prst="rect">
            <a:avLst/>
          </a:prstGeom>
          <a:noFill/>
        </p:spPr>
        <p:txBody>
          <a:bodyPr wrap="square" rtlCol="0">
            <a:spAutoFit/>
          </a:bodyPr>
          <a:lstStyle/>
          <a:p>
            <a:pPr algn="ctr"/>
            <a:r>
              <a:rPr lang="en-US" sz="2400" b="1" i="1" dirty="0"/>
              <a:t>Binomial Tree</a:t>
            </a:r>
          </a:p>
        </p:txBody>
      </p:sp>
      <p:sp>
        <p:nvSpPr>
          <p:cNvPr id="25" name="TextBox 24"/>
          <p:cNvSpPr txBox="1"/>
          <p:nvPr/>
        </p:nvSpPr>
        <p:spPr>
          <a:xfrm>
            <a:off x="4376676" y="5734057"/>
            <a:ext cx="3800543" cy="461665"/>
          </a:xfrm>
          <a:prstGeom prst="rect">
            <a:avLst/>
          </a:prstGeom>
          <a:noFill/>
        </p:spPr>
        <p:txBody>
          <a:bodyPr wrap="square" rtlCol="0">
            <a:spAutoFit/>
          </a:bodyPr>
          <a:lstStyle/>
          <a:p>
            <a:pPr algn="ctr"/>
            <a:r>
              <a:rPr lang="en-US" sz="2400" b="1" i="1" dirty="0"/>
              <a:t>Binomial Pipeline</a:t>
            </a:r>
          </a:p>
        </p:txBody>
      </p:sp>
      <p:sp>
        <p:nvSpPr>
          <p:cNvPr id="26" name="TextBox 25"/>
          <p:cNvSpPr txBox="1"/>
          <p:nvPr/>
        </p:nvSpPr>
        <p:spPr>
          <a:xfrm>
            <a:off x="8239277" y="5776187"/>
            <a:ext cx="3800543" cy="461665"/>
          </a:xfrm>
          <a:prstGeom prst="rect">
            <a:avLst/>
          </a:prstGeom>
          <a:noFill/>
        </p:spPr>
        <p:txBody>
          <a:bodyPr wrap="square" rtlCol="0">
            <a:spAutoFit/>
          </a:bodyPr>
          <a:lstStyle/>
          <a:p>
            <a:pPr algn="ctr"/>
            <a:r>
              <a:rPr lang="en-US" sz="2400" b="1" i="1" dirty="0"/>
              <a:t>Final Step</a:t>
            </a:r>
          </a:p>
        </p:txBody>
      </p:sp>
      <p:sp>
        <p:nvSpPr>
          <p:cNvPr id="21" name="Slide Number Placeholder 20"/>
          <p:cNvSpPr>
            <a:spLocks noGrp="1"/>
          </p:cNvSpPr>
          <p:nvPr>
            <p:ph type="sldNum" sz="quarter" idx="12"/>
          </p:nvPr>
        </p:nvSpPr>
        <p:spPr>
          <a:xfrm>
            <a:off x="10924855" y="6376255"/>
            <a:ext cx="973667" cy="274320"/>
          </a:xfrm>
        </p:spPr>
        <p:txBody>
          <a:bodyPr/>
          <a:lstStyle/>
          <a:p>
            <a:fld id="{26165642-2DC6-4995-8FB3-76453B93C11F}" type="slidenum">
              <a:rPr lang="en-US" smtClean="0"/>
              <a:pPr/>
              <a:t>27</a:t>
            </a:fld>
            <a:endParaRPr lang="en-US" dirty="0"/>
          </a:p>
        </p:txBody>
      </p:sp>
      <p:sp>
        <p:nvSpPr>
          <p:cNvPr id="3" name="Footer Placeholder 2"/>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285944824"/>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076"/>
                                        </p:tgtEl>
                                        <p:attrNameLst>
                                          <p:attrName>style.visibility</p:attrName>
                                        </p:attrNameLst>
                                      </p:cBhvr>
                                      <p:to>
                                        <p:strVal val="visible"/>
                                      </p:to>
                                    </p:set>
                                    <p:animEffect transition="in" filter="fade">
                                      <p:cBhvr>
                                        <p:cTn id="7" dur="500"/>
                                        <p:tgtEl>
                                          <p:spTgt spid="3076"/>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25"/>
                                        </p:tgtEl>
                                        <p:attrNameLst>
                                          <p:attrName>style.visibility</p:attrName>
                                        </p:attrNameLst>
                                      </p:cBhvr>
                                      <p:to>
                                        <p:strVal val="visible"/>
                                      </p:to>
                                    </p:set>
                                    <p:animEffect transition="in" filter="fade">
                                      <p:cBhvr>
                                        <p:cTn id="10" dur="500"/>
                                        <p:tgtEl>
                                          <p:spTgt spid="25"/>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nodeType="clickEffect">
                                  <p:stCondLst>
                                    <p:cond delay="0"/>
                                  </p:stCondLst>
                                  <p:childTnLst>
                                    <p:set>
                                      <p:cBhvr>
                                        <p:cTn id="14" dur="1" fill="hold">
                                          <p:stCondLst>
                                            <p:cond delay="0"/>
                                          </p:stCondLst>
                                        </p:cTn>
                                        <p:tgtEl>
                                          <p:spTgt spid="3077"/>
                                        </p:tgtEl>
                                        <p:attrNameLst>
                                          <p:attrName>style.visibility</p:attrName>
                                        </p:attrNameLst>
                                      </p:cBhvr>
                                      <p:to>
                                        <p:strVal val="visible"/>
                                      </p:to>
                                    </p:set>
                                    <p:animEffect transition="in" filter="fade">
                                      <p:cBhvr>
                                        <p:cTn id="15" dur="500"/>
                                        <p:tgtEl>
                                          <p:spTgt spid="3077"/>
                                        </p:tgtEl>
                                      </p:cBhvr>
                                    </p:animEffect>
                                  </p:childTnLst>
                                </p:cTn>
                              </p:par>
                              <p:par>
                                <p:cTn id="16" presetID="10" presetClass="entr" presetSubtype="0" fill="hold" grpId="0" nodeType="withEffect">
                                  <p:stCondLst>
                                    <p:cond delay="0"/>
                                  </p:stCondLst>
                                  <p:childTnLst>
                                    <p:set>
                                      <p:cBhvr>
                                        <p:cTn id="17" dur="1" fill="hold">
                                          <p:stCondLst>
                                            <p:cond delay="0"/>
                                          </p:stCondLst>
                                        </p:cTn>
                                        <p:tgtEl>
                                          <p:spTgt spid="26"/>
                                        </p:tgtEl>
                                        <p:attrNameLst>
                                          <p:attrName>style.visibility</p:attrName>
                                        </p:attrNameLst>
                                      </p:cBhvr>
                                      <p:to>
                                        <p:strVal val="visible"/>
                                      </p:to>
                                    </p:set>
                                    <p:animEffect transition="in" filter="fade">
                                      <p:cBhvr>
                                        <p:cTn id="18" dur="500"/>
                                        <p:tgtEl>
                                          <p:spTgt spid="2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p:bldP spid="26" grpId="0"/>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p>
            <a:r>
              <a:rPr lang="en-US" dirty="0"/>
              <a:t>RDMC succeeds in offloading work to Hardware</a:t>
            </a:r>
          </a:p>
        </p:txBody>
      </p:sp>
      <p:sp>
        <p:nvSpPr>
          <p:cNvPr id="4" name="Slide Number Placeholder 3"/>
          <p:cNvSpPr>
            <a:spLocks noGrp="1"/>
          </p:cNvSpPr>
          <p:nvPr>
            <p:ph type="sldNum" sz="quarter" idx="12"/>
          </p:nvPr>
        </p:nvSpPr>
        <p:spPr/>
        <p:txBody>
          <a:bodyPr/>
          <a:lstStyle/>
          <a:p>
            <a:fld id="{26165642-2DC6-4995-8FB3-76453B93C11F}" type="slidenum">
              <a:rPr lang="en-US" smtClean="0"/>
              <a:pPr/>
              <a:t>28</a:t>
            </a:fld>
            <a:endParaRPr lang="en-US"/>
          </a:p>
        </p:txBody>
      </p:sp>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24128" y="2084832"/>
            <a:ext cx="4571429" cy="3200000"/>
          </a:xfrm>
          <a:prstGeom prst="rect">
            <a:avLst/>
          </a:prstGeom>
        </p:spPr>
      </p:pic>
      <p:pic>
        <p:nvPicPr>
          <p:cNvPr id="5" name="Picture 4"/>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6230901" y="2084832"/>
            <a:ext cx="4571429" cy="3200000"/>
          </a:xfrm>
          <a:prstGeom prst="rect">
            <a:avLst/>
          </a:prstGeom>
        </p:spPr>
      </p:pic>
      <p:sp>
        <p:nvSpPr>
          <p:cNvPr id="10" name="TextBox 9"/>
          <p:cNvSpPr txBox="1"/>
          <p:nvPr/>
        </p:nvSpPr>
        <p:spPr>
          <a:xfrm>
            <a:off x="653143" y="5455720"/>
            <a:ext cx="11157857" cy="830997"/>
          </a:xfrm>
          <a:prstGeom prst="rect">
            <a:avLst/>
          </a:prstGeom>
          <a:noFill/>
        </p:spPr>
        <p:txBody>
          <a:bodyPr wrap="square" rtlCol="0">
            <a:spAutoFit/>
          </a:bodyPr>
          <a:lstStyle/>
          <a:p>
            <a:r>
              <a:rPr lang="en-US" sz="2400" dirty="0"/>
              <a:t>Trace a single multicast through our system… Orange is time “waiting for action by software”.  Blue is “RDMA data movement”.</a:t>
            </a:r>
          </a:p>
        </p:txBody>
      </p:sp>
      <p:cxnSp>
        <p:nvCxnSpPr>
          <p:cNvPr id="7" name="Straight Arrow Connector 6"/>
          <p:cNvCxnSpPr/>
          <p:nvPr/>
        </p:nvCxnSpPr>
        <p:spPr>
          <a:xfrm flipV="1">
            <a:off x="10740044" y="3358342"/>
            <a:ext cx="980901" cy="881149"/>
          </a:xfrm>
          <a:prstGeom prst="straightConnector1">
            <a:avLst/>
          </a:prstGeom>
          <a:ln w="38100">
            <a:headEnd type="triangl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1" name="Straight Arrow Connector 10"/>
          <p:cNvCxnSpPr/>
          <p:nvPr/>
        </p:nvCxnSpPr>
        <p:spPr>
          <a:xfrm flipV="1">
            <a:off x="10618124" y="2363108"/>
            <a:ext cx="980901" cy="881149"/>
          </a:xfrm>
          <a:prstGeom prst="straightConnector1">
            <a:avLst/>
          </a:prstGeom>
          <a:ln w="38100">
            <a:solidFill>
              <a:srgbClr val="FA5D06"/>
            </a:solidFill>
            <a:headEnd type="triangle" w="med" len="med"/>
            <a:tailEnd type="none" w="med" len="med"/>
          </a:ln>
        </p:spPr>
        <p:style>
          <a:lnRef idx="1">
            <a:schemeClr val="accent1"/>
          </a:lnRef>
          <a:fillRef idx="0">
            <a:schemeClr val="accent1"/>
          </a:fillRef>
          <a:effectRef idx="0">
            <a:schemeClr val="accent1"/>
          </a:effectRef>
          <a:fontRef idx="minor">
            <a:schemeClr val="tx1"/>
          </a:fontRef>
        </p:style>
      </p:cxnSp>
      <p:sp>
        <p:nvSpPr>
          <p:cNvPr id="9" name="TextBox 8"/>
          <p:cNvSpPr txBox="1"/>
          <p:nvPr/>
        </p:nvSpPr>
        <p:spPr>
          <a:xfrm>
            <a:off x="11042380" y="2811544"/>
            <a:ext cx="1149620" cy="584775"/>
          </a:xfrm>
          <a:prstGeom prst="rect">
            <a:avLst/>
          </a:prstGeom>
          <a:noFill/>
        </p:spPr>
        <p:txBody>
          <a:bodyPr wrap="square" rtlCol="0">
            <a:spAutoFit/>
          </a:bodyPr>
          <a:lstStyle/>
          <a:p>
            <a:pPr algn="ctr"/>
            <a:r>
              <a:rPr lang="en-US" sz="1600" b="1" i="1" dirty="0"/>
              <a:t>RDMA (hardware)</a:t>
            </a:r>
          </a:p>
        </p:txBody>
      </p:sp>
      <p:sp>
        <p:nvSpPr>
          <p:cNvPr id="12" name="TextBox 11"/>
          <p:cNvSpPr txBox="1"/>
          <p:nvPr/>
        </p:nvSpPr>
        <p:spPr>
          <a:xfrm>
            <a:off x="10324408" y="1911042"/>
            <a:ext cx="1587092" cy="338554"/>
          </a:xfrm>
          <a:prstGeom prst="rect">
            <a:avLst/>
          </a:prstGeom>
          <a:noFill/>
        </p:spPr>
        <p:txBody>
          <a:bodyPr wrap="square" rtlCol="0">
            <a:spAutoFit/>
          </a:bodyPr>
          <a:lstStyle/>
          <a:p>
            <a:pPr algn="ctr"/>
            <a:r>
              <a:rPr lang="en-US" sz="1600" b="1" i="1"/>
              <a:t>RDMC (</a:t>
            </a:r>
            <a:r>
              <a:rPr lang="en-US" sz="1600" b="1" i="1" dirty="0"/>
              <a:t>software)</a:t>
            </a:r>
          </a:p>
        </p:txBody>
      </p:sp>
      <p:sp>
        <p:nvSpPr>
          <p:cNvPr id="6" name="Footer Placeholder 5"/>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855477307"/>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2F25E8F-9C59-4541-8B93-2DAB6948607C}"/>
              </a:ext>
            </a:extLst>
          </p:cNvPr>
          <p:cNvSpPr>
            <a:spLocks noGrp="1"/>
          </p:cNvSpPr>
          <p:nvPr>
            <p:ph type="title"/>
          </p:nvPr>
        </p:nvSpPr>
        <p:spPr>
          <a:xfrm>
            <a:off x="1024127" y="585216"/>
            <a:ext cx="11091673" cy="1499616"/>
          </a:xfrm>
        </p:spPr>
        <p:txBody>
          <a:bodyPr>
            <a:normAutofit/>
          </a:bodyPr>
          <a:lstStyle/>
          <a:p>
            <a:r>
              <a:rPr lang="en-US" sz="4800" dirty="0"/>
              <a:t>How does Derecho put messages in order?</a:t>
            </a:r>
          </a:p>
        </p:txBody>
      </p:sp>
      <p:sp>
        <p:nvSpPr>
          <p:cNvPr id="3" name="Content Placeholder 2">
            <a:extLst>
              <a:ext uri="{FF2B5EF4-FFF2-40B4-BE49-F238E27FC236}">
                <a16:creationId xmlns:a16="http://schemas.microsoft.com/office/drawing/2014/main" id="{5496C535-B1E1-4FD1-9DAF-DBB35B468F60}"/>
              </a:ext>
            </a:extLst>
          </p:cNvPr>
          <p:cNvSpPr>
            <a:spLocks noGrp="1"/>
          </p:cNvSpPr>
          <p:nvPr>
            <p:ph idx="1"/>
          </p:nvPr>
        </p:nvSpPr>
        <p:spPr/>
        <p:txBody>
          <a:bodyPr>
            <a:normAutofit/>
          </a:bodyPr>
          <a:lstStyle/>
          <a:p>
            <a:r>
              <a:rPr lang="en-US" dirty="0"/>
              <a:t>Derecho asks each subgroup or shard to designate which members are “active senders” in a given view.</a:t>
            </a:r>
          </a:p>
          <a:p>
            <a:endParaRPr lang="en-US" dirty="0"/>
          </a:p>
          <a:p>
            <a:pPr>
              <a:buFont typeface="Wingdings" panose="05000000000000000000" pitchFamily="2" charset="2"/>
              <a:buChar char="Ø"/>
            </a:pPr>
            <a:r>
              <a:rPr lang="en-US" dirty="0"/>
              <a:t>  Within the senders, Derecho just uses round-robin order: message 1 </a:t>
            </a:r>
            <a:br>
              <a:rPr lang="en-US" dirty="0"/>
            </a:br>
            <a:r>
              <a:rPr lang="en-US" dirty="0"/>
              <a:t>    from P:              P:1 Q:1  R:1  P:2  Q:2  R:2…</a:t>
            </a:r>
          </a:p>
          <a:p>
            <a:pPr>
              <a:buFont typeface="Wingdings" panose="05000000000000000000" pitchFamily="2" charset="2"/>
              <a:buChar char="Ø"/>
            </a:pPr>
            <a:r>
              <a:rPr lang="en-US" dirty="0"/>
              <a:t>  If some process has nothing to send Derecho automatically inserts</a:t>
            </a:r>
            <a:br>
              <a:rPr lang="en-US" dirty="0"/>
            </a:br>
            <a:r>
              <a:rPr lang="en-US" dirty="0"/>
              <a:t>    a </a:t>
            </a:r>
            <a:r>
              <a:rPr lang="en-US" i="1" dirty="0"/>
              <a:t>null</a:t>
            </a:r>
            <a:r>
              <a:rPr lang="en-US" dirty="0"/>
              <a:t> message.   P:1 Q:1    </a:t>
            </a:r>
            <a:r>
              <a:rPr lang="en-US" b="1" dirty="0">
                <a:sym typeface="Symbol" panose="05050102010706020507" pitchFamily="18" charset="2"/>
              </a:rPr>
              <a:t>-</a:t>
            </a:r>
            <a:r>
              <a:rPr lang="en-US" dirty="0"/>
              <a:t>     </a:t>
            </a:r>
            <a:r>
              <a:rPr lang="en-US" b="1" dirty="0">
                <a:sym typeface="Symbol" panose="05050102010706020507" pitchFamily="18" charset="2"/>
              </a:rPr>
              <a:t>-</a:t>
            </a:r>
            <a:r>
              <a:rPr lang="en-US" dirty="0"/>
              <a:t>   Q:2  R:2…</a:t>
            </a:r>
          </a:p>
          <a:p>
            <a:pPr>
              <a:buFont typeface="Wingdings" panose="05000000000000000000" pitchFamily="2" charset="2"/>
              <a:buChar char="Ø"/>
            </a:pPr>
            <a:endParaRPr lang="en-US" dirty="0"/>
          </a:p>
        </p:txBody>
      </p:sp>
      <p:sp>
        <p:nvSpPr>
          <p:cNvPr id="4" name="Footer Placeholder 3">
            <a:extLst>
              <a:ext uri="{FF2B5EF4-FFF2-40B4-BE49-F238E27FC236}">
                <a16:creationId xmlns:a16="http://schemas.microsoft.com/office/drawing/2014/main" id="{FB8B5E61-CF01-470A-B896-99E2E2E64DC7}"/>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268F4C24-5A14-4CCE-8E88-F843323C6C68}"/>
              </a:ext>
            </a:extLst>
          </p:cNvPr>
          <p:cNvSpPr>
            <a:spLocks noGrp="1"/>
          </p:cNvSpPr>
          <p:nvPr>
            <p:ph type="sldNum" sz="quarter" idx="12"/>
          </p:nvPr>
        </p:nvSpPr>
        <p:spPr/>
        <p:txBody>
          <a:bodyPr/>
          <a:lstStyle/>
          <a:p>
            <a:fld id="{3C974458-8A97-4835-BF79-1FB6D7856C21}" type="slidenum">
              <a:rPr lang="en-US" smtClean="0"/>
              <a:t>29</a:t>
            </a:fld>
            <a:endParaRPr lang="en-US"/>
          </a:p>
        </p:txBody>
      </p:sp>
    </p:spTree>
    <p:extLst>
      <p:ext uri="{BB962C8B-B14F-4D97-AF65-F5344CB8AC3E}">
        <p14:creationId xmlns:p14="http://schemas.microsoft.com/office/powerpoint/2010/main" val="433398082"/>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3B658E23-0D6A-48F4-9344-BB41893A8C11}"/>
              </a:ext>
            </a:extLst>
          </p:cNvPr>
          <p:cNvSpPr>
            <a:spLocks noGrp="1"/>
          </p:cNvSpPr>
          <p:nvPr>
            <p:ph type="title"/>
          </p:nvPr>
        </p:nvSpPr>
        <p:spPr/>
        <p:txBody>
          <a:bodyPr/>
          <a:lstStyle/>
          <a:p>
            <a:r>
              <a:rPr lang="en-US" dirty="0"/>
              <a:t>Are we finished?</a:t>
            </a:r>
          </a:p>
        </p:txBody>
      </p:sp>
      <p:sp>
        <p:nvSpPr>
          <p:cNvPr id="6" name="Content Placeholder 5">
            <a:extLst>
              <a:ext uri="{FF2B5EF4-FFF2-40B4-BE49-F238E27FC236}">
                <a16:creationId xmlns:a16="http://schemas.microsoft.com/office/drawing/2014/main" id="{66CF729F-C3A8-4340-939C-10B0CB848112}"/>
              </a:ext>
            </a:extLst>
          </p:cNvPr>
          <p:cNvSpPr>
            <a:spLocks noGrp="1"/>
          </p:cNvSpPr>
          <p:nvPr>
            <p:ph idx="1"/>
          </p:nvPr>
        </p:nvSpPr>
        <p:spPr/>
        <p:txBody>
          <a:bodyPr/>
          <a:lstStyle/>
          <a:p>
            <a:r>
              <a:rPr lang="en-US" dirty="0"/>
              <a:t>We still need to understand how to end one epoch, and start the next.</a:t>
            </a:r>
          </a:p>
          <a:p>
            <a:endParaRPr lang="en-US" dirty="0"/>
          </a:p>
          <a:p>
            <a:r>
              <a:rPr lang="en-US" dirty="0"/>
              <a:t>Derecho’s method for this is a bit too complex for this lecture, but in a nutshell it cleans up from failures, then runs a protocol (based on quorums) to agree on the next view (the next epoch membership), then restarts.</a:t>
            </a:r>
          </a:p>
          <a:p>
            <a:endParaRPr lang="en-US" dirty="0"/>
          </a:p>
          <a:p>
            <a:r>
              <a:rPr lang="en-US" dirty="0"/>
              <a:t>If a multicast was disrupted by failure, it then will be reissued.</a:t>
            </a:r>
          </a:p>
        </p:txBody>
      </p:sp>
      <p:sp>
        <p:nvSpPr>
          <p:cNvPr id="3" name="Footer Placeholder 2">
            <a:extLst>
              <a:ext uri="{FF2B5EF4-FFF2-40B4-BE49-F238E27FC236}">
                <a16:creationId xmlns:a16="http://schemas.microsoft.com/office/drawing/2014/main" id="{10486B93-4986-4DD6-BDAD-F2D78F8B3CC1}"/>
              </a:ext>
            </a:extLst>
          </p:cNvPr>
          <p:cNvSpPr>
            <a:spLocks noGrp="1"/>
          </p:cNvSpPr>
          <p:nvPr>
            <p:ph type="ftr" sz="quarter" idx="11"/>
          </p:nvPr>
        </p:nvSpPr>
        <p:spPr/>
        <p:txBody>
          <a:bodyPr/>
          <a:lstStyle/>
          <a:p>
            <a:r>
              <a:rPr lang="en-US"/>
              <a:t>http://www.cs.cornell.edu/courses/cs5412/2020sp</a:t>
            </a:r>
          </a:p>
        </p:txBody>
      </p:sp>
      <p:sp>
        <p:nvSpPr>
          <p:cNvPr id="4" name="Slide Number Placeholder 3">
            <a:extLst>
              <a:ext uri="{FF2B5EF4-FFF2-40B4-BE49-F238E27FC236}">
                <a16:creationId xmlns:a16="http://schemas.microsoft.com/office/drawing/2014/main" id="{2D38E026-AE5E-4CF8-8DA3-4A9CE84DCDDA}"/>
              </a:ext>
            </a:extLst>
          </p:cNvPr>
          <p:cNvSpPr>
            <a:spLocks noGrp="1"/>
          </p:cNvSpPr>
          <p:nvPr>
            <p:ph type="sldNum" sz="quarter" idx="12"/>
          </p:nvPr>
        </p:nvSpPr>
        <p:spPr/>
        <p:txBody>
          <a:bodyPr/>
          <a:lstStyle/>
          <a:p>
            <a:fld id="{3C974458-8A97-4835-BF79-1FB6D7856C21}" type="slidenum">
              <a:rPr lang="en-US" smtClean="0"/>
              <a:t>30</a:t>
            </a:fld>
            <a:endParaRPr lang="en-US"/>
          </a:p>
        </p:txBody>
      </p:sp>
    </p:spTree>
    <p:extLst>
      <p:ext uri="{BB962C8B-B14F-4D97-AF65-F5344CB8AC3E}">
        <p14:creationId xmlns:p14="http://schemas.microsoft.com/office/powerpoint/2010/main" val="2736044947"/>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Oval 28"/>
          <p:cNvSpPr/>
          <p:nvPr/>
        </p:nvSpPr>
        <p:spPr>
          <a:xfrm>
            <a:off x="8991600" y="5866296"/>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S</a:t>
            </a:r>
          </a:p>
        </p:txBody>
      </p:sp>
      <p:sp>
        <p:nvSpPr>
          <p:cNvPr id="34" name="Oval 33"/>
          <p:cNvSpPr/>
          <p:nvPr/>
        </p:nvSpPr>
        <p:spPr>
          <a:xfrm>
            <a:off x="2825505" y="5659930"/>
            <a:ext cx="7620000" cy="1066800"/>
          </a:xfrm>
          <a:prstGeom prst="ellipse">
            <a:avLst/>
          </a:prstGeom>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5" name="Oval 34"/>
          <p:cNvSpPr/>
          <p:nvPr/>
        </p:nvSpPr>
        <p:spPr>
          <a:xfrm>
            <a:off x="3962399" y="5877182"/>
            <a:ext cx="627185"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P</a:t>
            </a:r>
          </a:p>
        </p:txBody>
      </p:sp>
      <p:sp>
        <p:nvSpPr>
          <p:cNvPr id="37" name="Oval 36"/>
          <p:cNvSpPr/>
          <p:nvPr/>
        </p:nvSpPr>
        <p:spPr>
          <a:xfrm>
            <a:off x="7402538" y="5866296"/>
            <a:ext cx="627185"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R</a:t>
            </a:r>
          </a:p>
        </p:txBody>
      </p:sp>
      <p:sp>
        <p:nvSpPr>
          <p:cNvPr id="38" name="Oval 37"/>
          <p:cNvSpPr/>
          <p:nvPr/>
        </p:nvSpPr>
        <p:spPr>
          <a:xfrm>
            <a:off x="8991599" y="5866296"/>
            <a:ext cx="627185"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S</a:t>
            </a:r>
          </a:p>
        </p:txBody>
      </p:sp>
      <p:cxnSp>
        <p:nvCxnSpPr>
          <p:cNvPr id="49" name="Straight Arrow Connector 48"/>
          <p:cNvCxnSpPr/>
          <p:nvPr/>
        </p:nvCxnSpPr>
        <p:spPr>
          <a:xfrm flipH="1">
            <a:off x="5122416" y="5424285"/>
            <a:ext cx="2586372" cy="202792"/>
          </a:xfrm>
          <a:prstGeom prst="straightConnector1">
            <a:avLst/>
          </a:prstGeom>
          <a:ln w="38100">
            <a:solidFill>
              <a:srgbClr val="C00000"/>
            </a:solidFill>
            <a:prstDash val="dash"/>
            <a:tailEnd type="arrow"/>
          </a:ln>
        </p:spPr>
        <p:style>
          <a:lnRef idx="1">
            <a:schemeClr val="accent1"/>
          </a:lnRef>
          <a:fillRef idx="0">
            <a:schemeClr val="accent1"/>
          </a:fillRef>
          <a:effectRef idx="0">
            <a:schemeClr val="accent1"/>
          </a:effectRef>
          <a:fontRef idx="minor">
            <a:schemeClr val="tx1"/>
          </a:fontRef>
        </p:style>
      </p:cxnSp>
      <p:sp>
        <p:nvSpPr>
          <p:cNvPr id="22" name="Content Placeholder 21"/>
          <p:cNvSpPr>
            <a:spLocks noGrp="1"/>
          </p:cNvSpPr>
          <p:nvPr>
            <p:ph sz="quarter" idx="1"/>
          </p:nvPr>
        </p:nvSpPr>
        <p:spPr>
          <a:xfrm>
            <a:off x="1024128" y="2286000"/>
            <a:ext cx="10786872" cy="1089471"/>
          </a:xfrm>
        </p:spPr>
        <p:txBody>
          <a:bodyPr>
            <a:normAutofit/>
          </a:bodyPr>
          <a:lstStyle/>
          <a:p>
            <a:r>
              <a:rPr lang="en-US" dirty="0"/>
              <a:t>Failure:  If a message was committed by any process, it commits at </a:t>
            </a:r>
            <a:r>
              <a:rPr lang="en-US" i="1" u="sng" dirty="0"/>
              <a:t>every</a:t>
            </a:r>
            <a:r>
              <a:rPr lang="en-US" dirty="0"/>
              <a:t> process.  But some unstable recent updates might abort.</a:t>
            </a:r>
          </a:p>
          <a:p>
            <a:endParaRPr lang="en-US" dirty="0"/>
          </a:p>
          <a:p>
            <a:endParaRPr lang="en-US" dirty="0"/>
          </a:p>
          <a:p>
            <a:endParaRPr lang="en-US" dirty="0"/>
          </a:p>
          <a:p>
            <a:endParaRPr lang="en-US" dirty="0"/>
          </a:p>
          <a:p>
            <a:endParaRPr lang="en-US" dirty="0"/>
          </a:p>
          <a:p>
            <a:endParaRPr lang="en-US" dirty="0"/>
          </a:p>
        </p:txBody>
      </p:sp>
      <p:cxnSp>
        <p:nvCxnSpPr>
          <p:cNvPr id="24" name="Straight Arrow Connector 23"/>
          <p:cNvCxnSpPr/>
          <p:nvPr/>
        </p:nvCxnSpPr>
        <p:spPr>
          <a:xfrm>
            <a:off x="5976537" y="4103914"/>
            <a:ext cx="0" cy="989526"/>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2" name="Title 1"/>
          <p:cNvSpPr>
            <a:spLocks noGrp="1"/>
          </p:cNvSpPr>
          <p:nvPr>
            <p:ph type="title"/>
          </p:nvPr>
        </p:nvSpPr>
        <p:spPr/>
        <p:txBody>
          <a:bodyPr/>
          <a:lstStyle/>
          <a:p>
            <a:r>
              <a:rPr lang="en-US" dirty="0"/>
              <a:t>A process FAILS</a:t>
            </a:r>
          </a:p>
        </p:txBody>
      </p:sp>
      <p:cxnSp>
        <p:nvCxnSpPr>
          <p:cNvPr id="25" name="Straight Arrow Connector 24"/>
          <p:cNvCxnSpPr/>
          <p:nvPr/>
        </p:nvCxnSpPr>
        <p:spPr>
          <a:xfrm>
            <a:off x="7709485" y="4103914"/>
            <a:ext cx="0" cy="1915886"/>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3" name="Straight Arrow Connector 22"/>
          <p:cNvCxnSpPr/>
          <p:nvPr/>
        </p:nvCxnSpPr>
        <p:spPr>
          <a:xfrm>
            <a:off x="4267200" y="4103914"/>
            <a:ext cx="0" cy="1915886"/>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4" name="Slide Number Placeholder 3"/>
          <p:cNvSpPr>
            <a:spLocks noGrp="1"/>
          </p:cNvSpPr>
          <p:nvPr>
            <p:ph type="sldNum" sz="quarter" idx="12"/>
          </p:nvPr>
        </p:nvSpPr>
        <p:spPr/>
        <p:txBody>
          <a:bodyPr>
            <a:normAutofit/>
          </a:bodyPr>
          <a:lstStyle/>
          <a:p>
            <a:fld id="{B6F15528-21DE-4FAA-801E-634DDDAF4B2B}" type="slidenum">
              <a:rPr lang="en-US" smtClean="0"/>
              <a:pPr/>
              <a:t>31</a:t>
            </a:fld>
            <a:endParaRPr lang="en-US" dirty="0"/>
          </a:p>
        </p:txBody>
      </p:sp>
      <p:sp>
        <p:nvSpPr>
          <p:cNvPr id="10" name="Oval 9"/>
          <p:cNvSpPr/>
          <p:nvPr/>
        </p:nvSpPr>
        <p:spPr>
          <a:xfrm>
            <a:off x="8991600" y="3494314"/>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S</a:t>
            </a:r>
          </a:p>
        </p:txBody>
      </p:sp>
      <p:sp>
        <p:nvSpPr>
          <p:cNvPr id="16" name="Oval 15"/>
          <p:cNvSpPr/>
          <p:nvPr/>
        </p:nvSpPr>
        <p:spPr>
          <a:xfrm>
            <a:off x="2856963" y="3276600"/>
            <a:ext cx="7620000" cy="10668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2" name="Straight Arrow Connector 11"/>
          <p:cNvCxnSpPr>
            <a:stCxn id="10" idx="4"/>
          </p:cNvCxnSpPr>
          <p:nvPr/>
        </p:nvCxnSpPr>
        <p:spPr>
          <a:xfrm>
            <a:off x="9296400" y="4103914"/>
            <a:ext cx="0" cy="1915886"/>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7" name="Oval 16"/>
          <p:cNvSpPr/>
          <p:nvPr/>
        </p:nvSpPr>
        <p:spPr>
          <a:xfrm>
            <a:off x="3962400" y="3505200"/>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P</a:t>
            </a:r>
          </a:p>
        </p:txBody>
      </p:sp>
      <p:sp>
        <p:nvSpPr>
          <p:cNvPr id="18" name="Oval 17"/>
          <p:cNvSpPr/>
          <p:nvPr/>
        </p:nvSpPr>
        <p:spPr>
          <a:xfrm>
            <a:off x="5682469" y="3505200"/>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Q</a:t>
            </a:r>
          </a:p>
        </p:txBody>
      </p:sp>
      <p:sp>
        <p:nvSpPr>
          <p:cNvPr id="19" name="Oval 18"/>
          <p:cNvSpPr/>
          <p:nvPr/>
        </p:nvSpPr>
        <p:spPr>
          <a:xfrm>
            <a:off x="7402539" y="3494314"/>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R</a:t>
            </a:r>
          </a:p>
        </p:txBody>
      </p:sp>
      <p:sp>
        <p:nvSpPr>
          <p:cNvPr id="20" name="Oval 19"/>
          <p:cNvSpPr/>
          <p:nvPr/>
        </p:nvSpPr>
        <p:spPr>
          <a:xfrm>
            <a:off x="8991600" y="3494314"/>
            <a:ext cx="609600" cy="6096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S</a:t>
            </a:r>
          </a:p>
        </p:txBody>
      </p:sp>
      <p:cxnSp>
        <p:nvCxnSpPr>
          <p:cNvPr id="26" name="Straight Arrow Connector 25"/>
          <p:cNvCxnSpPr/>
          <p:nvPr/>
        </p:nvCxnSpPr>
        <p:spPr>
          <a:xfrm>
            <a:off x="4267200" y="4584879"/>
            <a:ext cx="1709337" cy="257577"/>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cxnSp>
        <p:nvCxnSpPr>
          <p:cNvPr id="27" name="Straight Arrow Connector 26"/>
          <p:cNvCxnSpPr/>
          <p:nvPr/>
        </p:nvCxnSpPr>
        <p:spPr>
          <a:xfrm>
            <a:off x="4290811" y="4594384"/>
            <a:ext cx="3416528" cy="248072"/>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cxnSp>
        <p:nvCxnSpPr>
          <p:cNvPr id="28" name="Straight Arrow Connector 27"/>
          <p:cNvCxnSpPr/>
          <p:nvPr/>
        </p:nvCxnSpPr>
        <p:spPr>
          <a:xfrm>
            <a:off x="4340217" y="4610376"/>
            <a:ext cx="4954036" cy="483064"/>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sp>
        <p:nvSpPr>
          <p:cNvPr id="5" name="Explosion 2 4"/>
          <p:cNvSpPr/>
          <p:nvPr/>
        </p:nvSpPr>
        <p:spPr>
          <a:xfrm>
            <a:off x="5614523" y="4876800"/>
            <a:ext cx="914400" cy="914400"/>
          </a:xfrm>
          <a:prstGeom prst="irregularSeal2">
            <a:avLst/>
          </a:prstGeom>
          <a:solidFill>
            <a:srgbClr val="FFFF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Rectangle 29"/>
          <p:cNvSpPr/>
          <p:nvPr/>
        </p:nvSpPr>
        <p:spPr>
          <a:xfrm>
            <a:off x="6690944" y="964229"/>
            <a:ext cx="448407" cy="44840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100" b="1" dirty="0"/>
              <a:t>X</a:t>
            </a:r>
            <a:r>
              <a:rPr lang="en-US" sz="1100" b="1" baseline="-25000" dirty="0"/>
              <a:t>0</a:t>
            </a:r>
            <a:endParaRPr lang="en-US" sz="1100" b="1" dirty="0"/>
          </a:p>
        </p:txBody>
      </p:sp>
      <p:sp>
        <p:nvSpPr>
          <p:cNvPr id="31" name="Rectangle 30"/>
          <p:cNvSpPr/>
          <p:nvPr/>
        </p:nvSpPr>
        <p:spPr>
          <a:xfrm>
            <a:off x="7151076" y="964229"/>
            <a:ext cx="448407" cy="44840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100" b="1" dirty="0"/>
              <a:t>X</a:t>
            </a:r>
            <a:r>
              <a:rPr lang="en-US" sz="1100" b="1" baseline="-25000" dirty="0"/>
              <a:t>1</a:t>
            </a:r>
            <a:endParaRPr lang="en-US" sz="1100" b="1" dirty="0"/>
          </a:p>
        </p:txBody>
      </p:sp>
      <p:sp>
        <p:nvSpPr>
          <p:cNvPr id="32" name="Rectangle 31"/>
          <p:cNvSpPr/>
          <p:nvPr/>
        </p:nvSpPr>
        <p:spPr>
          <a:xfrm>
            <a:off x="7599486" y="964229"/>
            <a:ext cx="448407" cy="44840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100" b="1" dirty="0"/>
              <a:t>X</a:t>
            </a:r>
            <a:r>
              <a:rPr lang="en-US" sz="1100" b="1" baseline="-25000" dirty="0"/>
              <a:t>2</a:t>
            </a:r>
            <a:endParaRPr lang="en-US" sz="1100" b="1" dirty="0"/>
          </a:p>
        </p:txBody>
      </p:sp>
      <p:sp>
        <p:nvSpPr>
          <p:cNvPr id="33" name="Rectangle 32"/>
          <p:cNvSpPr/>
          <p:nvPr/>
        </p:nvSpPr>
        <p:spPr>
          <a:xfrm>
            <a:off x="8619328" y="964229"/>
            <a:ext cx="448407" cy="44840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100" b="1" dirty="0" err="1"/>
              <a:t>X</a:t>
            </a:r>
            <a:r>
              <a:rPr lang="en-US" sz="1100" b="1" baseline="-25000" dirty="0" err="1"/>
              <a:t>k</a:t>
            </a:r>
            <a:endParaRPr lang="en-US" sz="1100" b="1" dirty="0"/>
          </a:p>
        </p:txBody>
      </p:sp>
      <p:sp>
        <p:nvSpPr>
          <p:cNvPr id="36" name="Rectangle 35"/>
          <p:cNvSpPr/>
          <p:nvPr/>
        </p:nvSpPr>
        <p:spPr>
          <a:xfrm>
            <a:off x="9070668" y="964229"/>
            <a:ext cx="448407" cy="44840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100" b="1" dirty="0"/>
              <a:t>X</a:t>
            </a:r>
            <a:r>
              <a:rPr lang="en-US" sz="1100" b="1" baseline="-25000" dirty="0"/>
              <a:t>k+1</a:t>
            </a:r>
            <a:endParaRPr lang="en-US" sz="1100" b="1" dirty="0"/>
          </a:p>
        </p:txBody>
      </p:sp>
      <p:sp>
        <p:nvSpPr>
          <p:cNvPr id="39" name="Rectangle 38"/>
          <p:cNvSpPr/>
          <p:nvPr/>
        </p:nvSpPr>
        <p:spPr>
          <a:xfrm>
            <a:off x="9519078" y="964229"/>
            <a:ext cx="448407" cy="44840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100" b="1" dirty="0"/>
              <a:t>X</a:t>
            </a:r>
            <a:r>
              <a:rPr lang="en-US" sz="1100" b="1" baseline="-25000" dirty="0"/>
              <a:t>k+2</a:t>
            </a:r>
            <a:endParaRPr lang="en-US" sz="1100" b="1" dirty="0"/>
          </a:p>
        </p:txBody>
      </p:sp>
      <p:sp>
        <p:nvSpPr>
          <p:cNvPr id="40" name="TextBox 39"/>
          <p:cNvSpPr txBox="1"/>
          <p:nvPr/>
        </p:nvSpPr>
        <p:spPr>
          <a:xfrm>
            <a:off x="8141677" y="1028700"/>
            <a:ext cx="404446" cy="307777"/>
          </a:xfrm>
          <a:prstGeom prst="rect">
            <a:avLst/>
          </a:prstGeom>
          <a:noFill/>
        </p:spPr>
        <p:txBody>
          <a:bodyPr wrap="square" rtlCol="0">
            <a:spAutoFit/>
          </a:bodyPr>
          <a:lstStyle/>
          <a:p>
            <a:r>
              <a:rPr lang="en-US" sz="1400" dirty="0"/>
              <a:t>. . .</a:t>
            </a:r>
          </a:p>
        </p:txBody>
      </p:sp>
      <p:cxnSp>
        <p:nvCxnSpPr>
          <p:cNvPr id="41" name="Straight Arrow Connector 40"/>
          <p:cNvCxnSpPr/>
          <p:nvPr/>
        </p:nvCxnSpPr>
        <p:spPr>
          <a:xfrm flipV="1">
            <a:off x="8836269" y="720969"/>
            <a:ext cx="483577" cy="228600"/>
          </a:xfrm>
          <a:prstGeom prst="straightConnector1">
            <a:avLst/>
          </a:prstGeom>
          <a:ln w="12700">
            <a:solidFill>
              <a:schemeClr val="tx1"/>
            </a:solidFill>
            <a:headEnd type="triangl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42" name="Straight Arrow Connector 41"/>
          <p:cNvCxnSpPr/>
          <p:nvPr/>
        </p:nvCxnSpPr>
        <p:spPr>
          <a:xfrm>
            <a:off x="9753574" y="1436081"/>
            <a:ext cx="427918" cy="208081"/>
          </a:xfrm>
          <a:prstGeom prst="straightConnector1">
            <a:avLst/>
          </a:prstGeom>
          <a:ln w="12700">
            <a:solidFill>
              <a:schemeClr val="tx1"/>
            </a:solidFill>
            <a:headEnd type="triangle" w="med" len="med"/>
            <a:tailEnd type="none" w="med" len="med"/>
          </a:ln>
        </p:spPr>
        <p:style>
          <a:lnRef idx="1">
            <a:schemeClr val="accent1"/>
          </a:lnRef>
          <a:fillRef idx="0">
            <a:schemeClr val="accent1"/>
          </a:fillRef>
          <a:effectRef idx="0">
            <a:schemeClr val="accent1"/>
          </a:effectRef>
          <a:fontRef idx="minor">
            <a:schemeClr val="tx1"/>
          </a:fontRef>
        </p:style>
      </p:cxnSp>
      <p:sp>
        <p:nvSpPr>
          <p:cNvPr id="43" name="TextBox 42"/>
          <p:cNvSpPr txBox="1"/>
          <p:nvPr/>
        </p:nvSpPr>
        <p:spPr>
          <a:xfrm>
            <a:off x="9240715" y="439617"/>
            <a:ext cx="1644161" cy="369332"/>
          </a:xfrm>
          <a:prstGeom prst="rect">
            <a:avLst/>
          </a:prstGeom>
          <a:noFill/>
        </p:spPr>
        <p:txBody>
          <a:bodyPr wrap="square" rtlCol="0">
            <a:spAutoFit/>
          </a:bodyPr>
          <a:lstStyle/>
          <a:p>
            <a:r>
              <a:rPr lang="en-US" dirty="0"/>
              <a:t>Committed</a:t>
            </a:r>
          </a:p>
        </p:txBody>
      </p:sp>
      <p:sp>
        <p:nvSpPr>
          <p:cNvPr id="44" name="TextBox 43"/>
          <p:cNvSpPr txBox="1"/>
          <p:nvPr/>
        </p:nvSpPr>
        <p:spPr>
          <a:xfrm>
            <a:off x="10140462" y="1532794"/>
            <a:ext cx="1644161" cy="369332"/>
          </a:xfrm>
          <a:prstGeom prst="rect">
            <a:avLst/>
          </a:prstGeom>
          <a:noFill/>
        </p:spPr>
        <p:txBody>
          <a:bodyPr wrap="square" rtlCol="0">
            <a:spAutoFit/>
          </a:bodyPr>
          <a:lstStyle/>
          <a:p>
            <a:r>
              <a:rPr lang="en-US" dirty="0"/>
              <a:t>Now</a:t>
            </a:r>
          </a:p>
        </p:txBody>
      </p:sp>
      <p:cxnSp>
        <p:nvCxnSpPr>
          <p:cNvPr id="47" name="Straight Connector 46"/>
          <p:cNvCxnSpPr/>
          <p:nvPr/>
        </p:nvCxnSpPr>
        <p:spPr>
          <a:xfrm>
            <a:off x="9586546" y="829408"/>
            <a:ext cx="281354" cy="685800"/>
          </a:xfrm>
          <a:prstGeom prst="line">
            <a:avLst/>
          </a:prstGeom>
          <a:ln w="57150">
            <a:solidFill>
              <a:srgbClr val="C00000"/>
            </a:solidFill>
          </a:ln>
        </p:spPr>
        <p:style>
          <a:lnRef idx="1">
            <a:schemeClr val="accent1"/>
          </a:lnRef>
          <a:fillRef idx="0">
            <a:schemeClr val="accent1"/>
          </a:fillRef>
          <a:effectRef idx="0">
            <a:schemeClr val="accent1"/>
          </a:effectRef>
          <a:fontRef idx="minor">
            <a:schemeClr val="tx1"/>
          </a:fontRef>
        </p:style>
      </p:cxnSp>
      <p:cxnSp>
        <p:nvCxnSpPr>
          <p:cNvPr id="51" name="Straight Connector 50"/>
          <p:cNvCxnSpPr/>
          <p:nvPr/>
        </p:nvCxnSpPr>
        <p:spPr>
          <a:xfrm flipH="1">
            <a:off x="9618785" y="803031"/>
            <a:ext cx="196361" cy="726831"/>
          </a:xfrm>
          <a:prstGeom prst="line">
            <a:avLst/>
          </a:prstGeom>
          <a:ln w="57150">
            <a:solidFill>
              <a:srgbClr val="C00000"/>
            </a:solidFill>
          </a:ln>
        </p:spPr>
        <p:style>
          <a:lnRef idx="1">
            <a:schemeClr val="accent1"/>
          </a:lnRef>
          <a:fillRef idx="0">
            <a:schemeClr val="accent1"/>
          </a:fillRef>
          <a:effectRef idx="0">
            <a:schemeClr val="accent1"/>
          </a:effectRef>
          <a:fontRef idx="minor">
            <a:schemeClr val="tx1"/>
          </a:fontRef>
        </p:style>
      </p:cxnSp>
      <p:cxnSp>
        <p:nvCxnSpPr>
          <p:cNvPr id="45" name="Straight Arrow Connector 44"/>
          <p:cNvCxnSpPr/>
          <p:nvPr/>
        </p:nvCxnSpPr>
        <p:spPr>
          <a:xfrm flipH="1">
            <a:off x="6023062" y="5414780"/>
            <a:ext cx="1709337" cy="257577"/>
          </a:xfrm>
          <a:prstGeom prst="straightConnector1">
            <a:avLst/>
          </a:prstGeom>
          <a:ln w="38100">
            <a:solidFill>
              <a:srgbClr val="C00000"/>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50" name="Straight Arrow Connector 49"/>
          <p:cNvCxnSpPr/>
          <p:nvPr/>
        </p:nvCxnSpPr>
        <p:spPr>
          <a:xfrm>
            <a:off x="7659382" y="5440277"/>
            <a:ext cx="1660464" cy="186800"/>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sp>
        <p:nvSpPr>
          <p:cNvPr id="6" name="TextBox 5"/>
          <p:cNvSpPr txBox="1"/>
          <p:nvPr/>
        </p:nvSpPr>
        <p:spPr>
          <a:xfrm>
            <a:off x="9451731" y="4736722"/>
            <a:ext cx="2129929" cy="369332"/>
          </a:xfrm>
          <a:prstGeom prst="rect">
            <a:avLst/>
          </a:prstGeom>
          <a:noFill/>
        </p:spPr>
        <p:txBody>
          <a:bodyPr wrap="square" rtlCol="0">
            <a:spAutoFit/>
          </a:bodyPr>
          <a:lstStyle/>
          <a:p>
            <a:r>
              <a:rPr lang="en-US" i="1" dirty="0"/>
              <a:t>Update X</a:t>
            </a:r>
            <a:r>
              <a:rPr lang="en-US" i="1" baseline="-25000" dirty="0"/>
              <a:t>k+1</a:t>
            </a:r>
            <a:endParaRPr lang="en-US" i="1" dirty="0"/>
          </a:p>
        </p:txBody>
      </p:sp>
      <p:sp>
        <p:nvSpPr>
          <p:cNvPr id="54" name="TextBox 53"/>
          <p:cNvSpPr txBox="1"/>
          <p:nvPr/>
        </p:nvSpPr>
        <p:spPr>
          <a:xfrm>
            <a:off x="9483008" y="5395976"/>
            <a:ext cx="2129929" cy="369332"/>
          </a:xfrm>
          <a:prstGeom prst="rect">
            <a:avLst/>
          </a:prstGeom>
          <a:noFill/>
        </p:spPr>
        <p:txBody>
          <a:bodyPr wrap="square" rtlCol="0">
            <a:spAutoFit/>
          </a:bodyPr>
          <a:lstStyle/>
          <a:p>
            <a:r>
              <a:rPr lang="en-US" i="1" dirty="0"/>
              <a:t>Update X</a:t>
            </a:r>
            <a:r>
              <a:rPr lang="en-US" i="1" baseline="-25000" dirty="0"/>
              <a:t>k+2</a:t>
            </a:r>
            <a:endParaRPr lang="en-US" i="1" dirty="0"/>
          </a:p>
        </p:txBody>
      </p:sp>
      <p:sp>
        <p:nvSpPr>
          <p:cNvPr id="57" name="TextBox 56"/>
          <p:cNvSpPr txBox="1"/>
          <p:nvPr/>
        </p:nvSpPr>
        <p:spPr>
          <a:xfrm>
            <a:off x="219954" y="4749645"/>
            <a:ext cx="3698454" cy="830997"/>
          </a:xfrm>
          <a:prstGeom prst="rect">
            <a:avLst/>
          </a:prstGeom>
          <a:noFill/>
        </p:spPr>
        <p:txBody>
          <a:bodyPr wrap="square" rtlCol="0">
            <a:spAutoFit/>
          </a:bodyPr>
          <a:lstStyle/>
          <a:p>
            <a:pPr algn="r"/>
            <a:r>
              <a:rPr lang="en-US" sz="2400" dirty="0"/>
              <a:t>Derecho “trims” disrupted updates, like X</a:t>
            </a:r>
            <a:r>
              <a:rPr lang="en-US" sz="2400" baseline="-25000" dirty="0"/>
              <a:t>k+2</a:t>
            </a:r>
            <a:endParaRPr lang="en-US" sz="2400" dirty="0"/>
          </a:p>
        </p:txBody>
      </p:sp>
      <p:sp>
        <p:nvSpPr>
          <p:cNvPr id="46" name="Freeform 45"/>
          <p:cNvSpPr/>
          <p:nvPr/>
        </p:nvSpPr>
        <p:spPr>
          <a:xfrm>
            <a:off x="4120661" y="4589585"/>
            <a:ext cx="134816" cy="202223"/>
          </a:xfrm>
          <a:custGeom>
            <a:avLst/>
            <a:gdLst>
              <a:gd name="connsiteX0" fmla="*/ 134816 w 134816"/>
              <a:gd name="connsiteY0" fmla="*/ 0 h 202223"/>
              <a:gd name="connsiteX1" fmla="*/ 2931 w 134816"/>
              <a:gd name="connsiteY1" fmla="*/ 87923 h 202223"/>
              <a:gd name="connsiteX2" fmla="*/ 117231 w 134816"/>
              <a:gd name="connsiteY2" fmla="*/ 202223 h 202223"/>
            </a:gdLst>
            <a:ahLst/>
            <a:cxnLst>
              <a:cxn ang="0">
                <a:pos x="connsiteX0" y="connsiteY0"/>
              </a:cxn>
              <a:cxn ang="0">
                <a:pos x="connsiteX1" y="connsiteY1"/>
              </a:cxn>
              <a:cxn ang="0">
                <a:pos x="connsiteX2" y="connsiteY2"/>
              </a:cxn>
            </a:cxnLst>
            <a:rect l="l" t="t" r="r" b="b"/>
            <a:pathLst>
              <a:path w="134816" h="202223">
                <a:moveTo>
                  <a:pt x="134816" y="0"/>
                </a:moveTo>
                <a:cubicBezTo>
                  <a:pt x="70339" y="27109"/>
                  <a:pt x="5862" y="54219"/>
                  <a:pt x="2931" y="87923"/>
                </a:cubicBezTo>
                <a:cubicBezTo>
                  <a:pt x="0" y="121627"/>
                  <a:pt x="58615" y="161925"/>
                  <a:pt x="117231" y="202223"/>
                </a:cubicBezTo>
              </a:path>
            </a:pathLst>
          </a:custGeom>
          <a:ln w="28575">
            <a:solidFill>
              <a:srgbClr val="C0000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8" name="Freeform 47"/>
          <p:cNvSpPr/>
          <p:nvPr/>
        </p:nvSpPr>
        <p:spPr>
          <a:xfrm>
            <a:off x="7535007" y="5454162"/>
            <a:ext cx="134816" cy="202223"/>
          </a:xfrm>
          <a:custGeom>
            <a:avLst/>
            <a:gdLst>
              <a:gd name="connsiteX0" fmla="*/ 134816 w 134816"/>
              <a:gd name="connsiteY0" fmla="*/ 0 h 202223"/>
              <a:gd name="connsiteX1" fmla="*/ 2931 w 134816"/>
              <a:gd name="connsiteY1" fmla="*/ 87923 h 202223"/>
              <a:gd name="connsiteX2" fmla="*/ 117231 w 134816"/>
              <a:gd name="connsiteY2" fmla="*/ 202223 h 202223"/>
            </a:gdLst>
            <a:ahLst/>
            <a:cxnLst>
              <a:cxn ang="0">
                <a:pos x="connsiteX0" y="connsiteY0"/>
              </a:cxn>
              <a:cxn ang="0">
                <a:pos x="connsiteX1" y="connsiteY1"/>
              </a:cxn>
              <a:cxn ang="0">
                <a:pos x="connsiteX2" y="connsiteY2"/>
              </a:cxn>
            </a:cxnLst>
            <a:rect l="l" t="t" r="r" b="b"/>
            <a:pathLst>
              <a:path w="134816" h="202223">
                <a:moveTo>
                  <a:pt x="134816" y="0"/>
                </a:moveTo>
                <a:cubicBezTo>
                  <a:pt x="70339" y="27109"/>
                  <a:pt x="5862" y="54219"/>
                  <a:pt x="2931" y="87923"/>
                </a:cubicBezTo>
                <a:cubicBezTo>
                  <a:pt x="0" y="121627"/>
                  <a:pt x="58615" y="161925"/>
                  <a:pt x="117231" y="202223"/>
                </a:cubicBezTo>
              </a:path>
            </a:pathLst>
          </a:custGeom>
          <a:ln w="28575">
            <a:solidFill>
              <a:srgbClr val="C0000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Footer Placeholder 2"/>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4012616609"/>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6"/>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50"/>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9"/>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5"/>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42"/>
                                        </p:tgtEl>
                                        <p:attrNameLst>
                                          <p:attrName>style.visibility</p:attrName>
                                        </p:attrNameLst>
                                      </p:cBhvr>
                                      <p:to>
                                        <p:strVal val="visible"/>
                                      </p:to>
                                    </p:set>
                                  </p:childTnLst>
                                </p:cTn>
                              </p:par>
                              <p:par>
                                <p:cTn id="19" presetID="1" presetClass="entr" presetSubtype="0" fill="hold" grpId="1" nodeType="withEffect">
                                  <p:stCondLst>
                                    <p:cond delay="0"/>
                                  </p:stCondLst>
                                  <p:childTnLst>
                                    <p:set>
                                      <p:cBhvr>
                                        <p:cTn id="20" dur="1" fill="hold">
                                          <p:stCondLst>
                                            <p:cond delay="0"/>
                                          </p:stCondLst>
                                        </p:cTn>
                                        <p:tgtEl>
                                          <p:spTgt spid="48"/>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54"/>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39"/>
                                        </p:tgtEl>
                                        <p:attrNameLst>
                                          <p:attrName>style.visibility</p:attrName>
                                        </p:attrNameLst>
                                      </p:cBhvr>
                                      <p:to>
                                        <p:strVal val="visible"/>
                                      </p:to>
                                    </p:set>
                                  </p:childTnLst>
                                </p:cTn>
                              </p:par>
                              <p:par>
                                <p:cTn id="25" presetID="1" presetClass="entr" presetSubtype="0" fill="hold" grpId="1" nodeType="withEffect">
                                  <p:stCondLst>
                                    <p:cond delay="0"/>
                                  </p:stCondLst>
                                  <p:childTnLst>
                                    <p:set>
                                      <p:cBhvr>
                                        <p:cTn id="26" dur="1" fill="hold">
                                          <p:stCondLst>
                                            <p:cond delay="0"/>
                                          </p:stCondLst>
                                        </p:cTn>
                                        <p:tgtEl>
                                          <p:spTgt spid="44"/>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47"/>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57"/>
                                        </p:tgtEl>
                                        <p:attrNameLst>
                                          <p:attrName>style.visibility</p:attrName>
                                        </p:attrNameLst>
                                      </p:cBhvr>
                                      <p:to>
                                        <p:strVal val="visible"/>
                                      </p:to>
                                    </p:set>
                                  </p:childTnLst>
                                </p:cTn>
                              </p:par>
                              <p:par>
                                <p:cTn id="37" presetID="1" presetClass="exit" presetSubtype="0" fill="hold" grpId="1" nodeType="withEffect">
                                  <p:stCondLst>
                                    <p:cond delay="0"/>
                                  </p:stCondLst>
                                  <p:childTnLst>
                                    <p:set>
                                      <p:cBhvr>
                                        <p:cTn id="38" dur="1" fill="hold">
                                          <p:stCondLst>
                                            <p:cond delay="0"/>
                                          </p:stCondLst>
                                        </p:cTn>
                                        <p:tgtEl>
                                          <p:spTgt spid="5"/>
                                        </p:tgtEl>
                                        <p:attrNameLst>
                                          <p:attrName>style.visibility</p:attrName>
                                        </p:attrNameLst>
                                      </p:cBhvr>
                                      <p:to>
                                        <p:strVal val="hidden"/>
                                      </p:to>
                                    </p:set>
                                  </p:childTnLst>
                                </p:cTn>
                              </p:par>
                              <p:par>
                                <p:cTn id="39" presetID="1" presetClass="entr" presetSubtype="0" fill="hold" nodeType="withEffect">
                                  <p:stCondLst>
                                    <p:cond delay="0"/>
                                  </p:stCondLst>
                                  <p:childTnLst>
                                    <p:set>
                                      <p:cBhvr>
                                        <p:cTn id="40" dur="1" fill="hold">
                                          <p:stCondLst>
                                            <p:cond delay="0"/>
                                          </p:stCondLst>
                                        </p:cTn>
                                        <p:tgtEl>
                                          <p:spTgt spid="51"/>
                                        </p:tgtEl>
                                        <p:attrNameLst>
                                          <p:attrName>style.visibility</p:attrName>
                                        </p:attrNameLst>
                                      </p:cBhvr>
                                      <p:to>
                                        <p:strVal val="visible"/>
                                      </p:to>
                                    </p:set>
                                  </p:childTnLst>
                                </p:cTn>
                              </p:par>
                              <p:par>
                                <p:cTn id="41" presetID="3" presetClass="emph" presetSubtype="2" fill="hold" grpId="1" nodeType="withEffect">
                                  <p:stCondLst>
                                    <p:cond delay="0"/>
                                  </p:stCondLst>
                                  <p:childTnLst>
                                    <p:animClr clrSpc="rgb" dir="cw">
                                      <p:cBhvr override="childStyle">
                                        <p:cTn id="42" dur="10" fill="hold"/>
                                        <p:tgtEl>
                                          <p:spTgt spid="6"/>
                                        </p:tgtEl>
                                        <p:attrNameLst>
                                          <p:attrName>style.color</p:attrName>
                                        </p:attrNameLst>
                                      </p:cBhvr>
                                      <p:to>
                                        <a:srgbClr val="00B050"/>
                                      </p:to>
                                    </p:animClr>
                                  </p:childTnLst>
                                </p:cTn>
                              </p:par>
                              <p:par>
                                <p:cTn id="43" presetID="3" presetClass="emph" presetSubtype="2" fill="hold" grpId="2" nodeType="withEffect">
                                  <p:stCondLst>
                                    <p:cond delay="0"/>
                                  </p:stCondLst>
                                  <p:childTnLst>
                                    <p:animClr clrSpc="rgb" dir="cw">
                                      <p:cBhvr override="childStyle">
                                        <p:cTn id="44" dur="10" fill="hold"/>
                                        <p:tgtEl>
                                          <p:spTgt spid="54"/>
                                        </p:tgtEl>
                                        <p:attrNameLst>
                                          <p:attrName>style.color</p:attrName>
                                        </p:attrNameLst>
                                      </p:cBhvr>
                                      <p:to>
                                        <a:srgbClr val="E90803"/>
                                      </p:to>
                                    </p:animClr>
                                  </p:childTnLst>
                                </p:cTn>
                              </p:par>
                            </p:childTnLst>
                          </p:cTn>
                        </p:par>
                      </p:childTnLst>
                    </p:cTn>
                  </p:par>
                  <p:par>
                    <p:cTn id="45" fill="hold">
                      <p:stCondLst>
                        <p:cond delay="indefinite"/>
                      </p:stCondLst>
                      <p:childTnLst>
                        <p:par>
                          <p:cTn id="46" fill="hold">
                            <p:stCondLst>
                              <p:cond delay="0"/>
                            </p:stCondLst>
                            <p:childTnLst>
                              <p:par>
                                <p:cTn id="47" presetID="1" presetClass="exit" presetSubtype="0" fill="hold" nodeType="clickEffect">
                                  <p:stCondLst>
                                    <p:cond delay="0"/>
                                  </p:stCondLst>
                                  <p:childTnLst>
                                    <p:set>
                                      <p:cBhvr>
                                        <p:cTn id="48" dur="1" fill="hold">
                                          <p:stCondLst>
                                            <p:cond delay="0"/>
                                          </p:stCondLst>
                                        </p:cTn>
                                        <p:tgtEl>
                                          <p:spTgt spid="50"/>
                                        </p:tgtEl>
                                        <p:attrNameLst>
                                          <p:attrName>style.visibility</p:attrName>
                                        </p:attrNameLst>
                                      </p:cBhvr>
                                      <p:to>
                                        <p:strVal val="hidden"/>
                                      </p:to>
                                    </p:set>
                                  </p:childTnLst>
                                </p:cTn>
                              </p:par>
                              <p:par>
                                <p:cTn id="49" presetID="1" presetClass="exit" presetSubtype="0" fill="hold" nodeType="withEffect">
                                  <p:stCondLst>
                                    <p:cond delay="0"/>
                                  </p:stCondLst>
                                  <p:childTnLst>
                                    <p:set>
                                      <p:cBhvr>
                                        <p:cTn id="50" dur="1" fill="hold">
                                          <p:stCondLst>
                                            <p:cond delay="0"/>
                                          </p:stCondLst>
                                        </p:cTn>
                                        <p:tgtEl>
                                          <p:spTgt spid="49"/>
                                        </p:tgtEl>
                                        <p:attrNameLst>
                                          <p:attrName>style.visibility</p:attrName>
                                        </p:attrNameLst>
                                      </p:cBhvr>
                                      <p:to>
                                        <p:strVal val="hidden"/>
                                      </p:to>
                                    </p:set>
                                  </p:childTnLst>
                                </p:cTn>
                              </p:par>
                              <p:par>
                                <p:cTn id="51" presetID="1" presetClass="exit" presetSubtype="0" fill="hold" nodeType="withEffect">
                                  <p:stCondLst>
                                    <p:cond delay="0"/>
                                  </p:stCondLst>
                                  <p:childTnLst>
                                    <p:set>
                                      <p:cBhvr>
                                        <p:cTn id="52" dur="1" fill="hold">
                                          <p:stCondLst>
                                            <p:cond delay="0"/>
                                          </p:stCondLst>
                                        </p:cTn>
                                        <p:tgtEl>
                                          <p:spTgt spid="45"/>
                                        </p:tgtEl>
                                        <p:attrNameLst>
                                          <p:attrName>style.visibility</p:attrName>
                                        </p:attrNameLst>
                                      </p:cBhvr>
                                      <p:to>
                                        <p:strVal val="hidden"/>
                                      </p:to>
                                    </p:set>
                                  </p:childTnLst>
                                </p:cTn>
                              </p:par>
                              <p:par>
                                <p:cTn id="53" presetID="1" presetClass="exit" presetSubtype="0" fill="hold" grpId="1" nodeType="withEffect">
                                  <p:stCondLst>
                                    <p:cond delay="0"/>
                                  </p:stCondLst>
                                  <p:childTnLst>
                                    <p:set>
                                      <p:cBhvr>
                                        <p:cTn id="54" dur="1" fill="hold">
                                          <p:stCondLst>
                                            <p:cond delay="0"/>
                                          </p:stCondLst>
                                        </p:cTn>
                                        <p:tgtEl>
                                          <p:spTgt spid="54"/>
                                        </p:tgtEl>
                                        <p:attrNameLst>
                                          <p:attrName>style.visibility</p:attrName>
                                        </p:attrNameLst>
                                      </p:cBhvr>
                                      <p:to>
                                        <p:strVal val="hidden"/>
                                      </p:to>
                                    </p:set>
                                  </p:childTnLst>
                                </p:cTn>
                              </p:par>
                              <p:par>
                                <p:cTn id="55" presetID="42" presetClass="path" presetSubtype="0" accel="50000" decel="50000" fill="hold" grpId="0" nodeType="withEffect">
                                  <p:stCondLst>
                                    <p:cond delay="0"/>
                                  </p:stCondLst>
                                  <p:childTnLst>
                                    <p:animMotion origin="layout" path="M -6.25E-7 -2.22222E-6 L 1.45833E-6 3.33333E-6 " pathEditMode="relative" rAng="0" ptsTypes="AA">
                                      <p:cBhvr>
                                        <p:cTn id="56" dur="2000" fill="hold"/>
                                        <p:tgtEl>
                                          <p:spTgt spid="43"/>
                                        </p:tgtEl>
                                        <p:attrNameLst>
                                          <p:attrName>ppt_x</p:attrName>
                                          <p:attrName>ppt_y</p:attrName>
                                        </p:attrNameLst>
                                      </p:cBhvr>
                                      <p:rCtr x="1185" y="-278"/>
                                    </p:animMotion>
                                  </p:childTnLst>
                                </p:cTn>
                              </p:par>
                              <p:par>
                                <p:cTn id="57" presetID="42" presetClass="path" presetSubtype="0" accel="50000" decel="50000" fill="hold" nodeType="withEffect">
                                  <p:stCondLst>
                                    <p:cond delay="0"/>
                                  </p:stCondLst>
                                  <p:childTnLst>
                                    <p:animMotion origin="layout" path="M -1.25E-6 7.40741E-7 L 0.0362 -0.00695 " pathEditMode="relative" rAng="0" ptsTypes="AA">
                                      <p:cBhvr>
                                        <p:cTn id="58" dur="2000" fill="hold"/>
                                        <p:tgtEl>
                                          <p:spTgt spid="41"/>
                                        </p:tgtEl>
                                        <p:attrNameLst>
                                          <p:attrName>ppt_x</p:attrName>
                                          <p:attrName>ppt_y</p:attrName>
                                        </p:attrNameLst>
                                      </p:cBhvr>
                                      <p:rCtr x="1810" y="-347"/>
                                    </p:animMotion>
                                  </p:childTnLst>
                                </p:cTn>
                              </p:par>
                              <p:par>
                                <p:cTn id="59" presetID="42" presetClass="path" presetSubtype="0" accel="50000" decel="50000" fill="hold" grpId="0" nodeType="withEffect">
                                  <p:stCondLst>
                                    <p:cond delay="0"/>
                                  </p:stCondLst>
                                  <p:childTnLst>
                                    <p:animMotion origin="layout" path="M 1.45833E-6 -2.96296E-6 L -0.04232 0.00348 " pathEditMode="relative" rAng="0" ptsTypes="AA">
                                      <p:cBhvr>
                                        <p:cTn id="60" dur="2000" fill="hold"/>
                                        <p:tgtEl>
                                          <p:spTgt spid="44"/>
                                        </p:tgtEl>
                                        <p:attrNameLst>
                                          <p:attrName>ppt_x</p:attrName>
                                          <p:attrName>ppt_y</p:attrName>
                                        </p:attrNameLst>
                                      </p:cBhvr>
                                      <p:rCtr x="-2122" y="162"/>
                                    </p:animMotion>
                                  </p:childTnLst>
                                </p:cTn>
                              </p:par>
                              <p:par>
                                <p:cTn id="61" presetID="42" presetClass="path" presetSubtype="0" accel="50000" decel="50000" fill="hold" nodeType="withEffect">
                                  <p:stCondLst>
                                    <p:cond delay="0"/>
                                  </p:stCondLst>
                                  <p:childTnLst>
                                    <p:animMotion origin="layout" path="M 1.875E-6 2.96296E-6 L -0.04232 -0.00023 " pathEditMode="relative" rAng="0" ptsTypes="AA">
                                      <p:cBhvr>
                                        <p:cTn id="62" dur="2000" fill="hold"/>
                                        <p:tgtEl>
                                          <p:spTgt spid="42"/>
                                        </p:tgtEl>
                                        <p:attrNameLst>
                                          <p:attrName>ppt_x</p:attrName>
                                          <p:attrName>ppt_y</p:attrName>
                                        </p:attrNameLst>
                                      </p:cBhvr>
                                      <p:rCtr x="-2122" y="-23"/>
                                    </p:animMotion>
                                  </p:childTnLst>
                                </p:cTn>
                              </p:par>
                              <p:par>
                                <p:cTn id="63" presetID="1" presetClass="exit" presetSubtype="0" fill="hold" grpId="1" nodeType="withEffect">
                                  <p:stCondLst>
                                    <p:cond delay="0"/>
                                  </p:stCondLst>
                                  <p:childTnLst>
                                    <p:set>
                                      <p:cBhvr>
                                        <p:cTn id="64" dur="1" fill="hold">
                                          <p:stCondLst>
                                            <p:cond delay="0"/>
                                          </p:stCondLst>
                                        </p:cTn>
                                        <p:tgtEl>
                                          <p:spTgt spid="39"/>
                                        </p:tgtEl>
                                        <p:attrNameLst>
                                          <p:attrName>style.visibility</p:attrName>
                                        </p:attrNameLst>
                                      </p:cBhvr>
                                      <p:to>
                                        <p:strVal val="hidden"/>
                                      </p:to>
                                    </p:set>
                                  </p:childTnLst>
                                </p:cTn>
                              </p:par>
                              <p:par>
                                <p:cTn id="65" presetID="1" presetClass="exit" presetSubtype="0" fill="hold" nodeType="withEffect">
                                  <p:stCondLst>
                                    <p:cond delay="0"/>
                                  </p:stCondLst>
                                  <p:childTnLst>
                                    <p:set>
                                      <p:cBhvr>
                                        <p:cTn id="66" dur="1" fill="hold">
                                          <p:stCondLst>
                                            <p:cond delay="0"/>
                                          </p:stCondLst>
                                        </p:cTn>
                                        <p:tgtEl>
                                          <p:spTgt spid="51"/>
                                        </p:tgtEl>
                                        <p:attrNameLst>
                                          <p:attrName>style.visibility</p:attrName>
                                        </p:attrNameLst>
                                      </p:cBhvr>
                                      <p:to>
                                        <p:strVal val="hidden"/>
                                      </p:to>
                                    </p:set>
                                  </p:childTnLst>
                                </p:cTn>
                              </p:par>
                              <p:par>
                                <p:cTn id="67" presetID="1" presetClass="exit" presetSubtype="0" fill="hold" grpId="0" nodeType="withEffect">
                                  <p:stCondLst>
                                    <p:cond delay="0"/>
                                  </p:stCondLst>
                                  <p:childTnLst>
                                    <p:set>
                                      <p:cBhvr>
                                        <p:cTn id="68" dur="1" fill="hold">
                                          <p:stCondLst>
                                            <p:cond delay="0"/>
                                          </p:stCondLst>
                                        </p:cTn>
                                        <p:tgtEl>
                                          <p:spTgt spid="48"/>
                                        </p:tgtEl>
                                        <p:attrNameLst>
                                          <p:attrName>style.visibility</p:attrName>
                                        </p:attrNameLst>
                                      </p:cBhvr>
                                      <p:to>
                                        <p:strVal val="hidden"/>
                                      </p:to>
                                    </p:set>
                                  </p:childTnLst>
                                </p:cTn>
                              </p:par>
                              <p:par>
                                <p:cTn id="69" presetID="1" presetClass="exit" presetSubtype="0" fill="hold" nodeType="withEffect">
                                  <p:stCondLst>
                                    <p:cond delay="0"/>
                                  </p:stCondLst>
                                  <p:childTnLst>
                                    <p:set>
                                      <p:cBhvr>
                                        <p:cTn id="70" dur="1" fill="hold">
                                          <p:stCondLst>
                                            <p:cond delay="0"/>
                                          </p:stCondLst>
                                        </p:cTn>
                                        <p:tgtEl>
                                          <p:spTgt spid="47"/>
                                        </p:tgtEl>
                                        <p:attrNameLst>
                                          <p:attrName>style.visibility</p:attrName>
                                        </p:attrNameLst>
                                      </p:cBhvr>
                                      <p:to>
                                        <p:strVal val="hidden"/>
                                      </p:to>
                                    </p:set>
                                  </p:childTnLst>
                                </p:cTn>
                              </p:par>
                            </p:childTnLst>
                          </p:cTn>
                        </p:par>
                      </p:childTnLst>
                    </p:cTn>
                  </p:par>
                  <p:par>
                    <p:cTn id="71" fill="hold">
                      <p:stCondLst>
                        <p:cond delay="indefinite"/>
                      </p:stCondLst>
                      <p:childTnLst>
                        <p:par>
                          <p:cTn id="72" fill="hold">
                            <p:stCondLst>
                              <p:cond delay="0"/>
                            </p:stCondLst>
                            <p:childTnLst>
                              <p:par>
                                <p:cTn id="73" presetID="10" presetClass="entr" presetSubtype="0" fill="hold" grpId="0" nodeType="clickEffect">
                                  <p:stCondLst>
                                    <p:cond delay="0"/>
                                  </p:stCondLst>
                                  <p:childTnLst>
                                    <p:set>
                                      <p:cBhvr>
                                        <p:cTn id="74" dur="1" fill="hold">
                                          <p:stCondLst>
                                            <p:cond delay="0"/>
                                          </p:stCondLst>
                                        </p:cTn>
                                        <p:tgtEl>
                                          <p:spTgt spid="34"/>
                                        </p:tgtEl>
                                        <p:attrNameLst>
                                          <p:attrName>style.visibility</p:attrName>
                                        </p:attrNameLst>
                                      </p:cBhvr>
                                      <p:to>
                                        <p:strVal val="visible"/>
                                      </p:to>
                                    </p:set>
                                    <p:animEffect transition="in" filter="fade">
                                      <p:cBhvr>
                                        <p:cTn id="75" dur="500"/>
                                        <p:tgtEl>
                                          <p:spTgt spid="34"/>
                                        </p:tgtEl>
                                      </p:cBhvr>
                                    </p:animEffect>
                                  </p:childTnLst>
                                </p:cTn>
                              </p:par>
                              <p:par>
                                <p:cTn id="76" presetID="10" presetClass="entr" presetSubtype="0" fill="hold" grpId="0" nodeType="withEffect">
                                  <p:stCondLst>
                                    <p:cond delay="0"/>
                                  </p:stCondLst>
                                  <p:childTnLst>
                                    <p:set>
                                      <p:cBhvr>
                                        <p:cTn id="77" dur="1" fill="hold">
                                          <p:stCondLst>
                                            <p:cond delay="0"/>
                                          </p:stCondLst>
                                        </p:cTn>
                                        <p:tgtEl>
                                          <p:spTgt spid="29"/>
                                        </p:tgtEl>
                                        <p:attrNameLst>
                                          <p:attrName>style.visibility</p:attrName>
                                        </p:attrNameLst>
                                      </p:cBhvr>
                                      <p:to>
                                        <p:strVal val="visible"/>
                                      </p:to>
                                    </p:set>
                                    <p:animEffect transition="in" filter="fade">
                                      <p:cBhvr>
                                        <p:cTn id="78" dur="500"/>
                                        <p:tgtEl>
                                          <p:spTgt spid="29"/>
                                        </p:tgtEl>
                                      </p:cBhvr>
                                    </p:animEffect>
                                  </p:childTnLst>
                                </p:cTn>
                              </p:par>
                              <p:par>
                                <p:cTn id="79" presetID="10" presetClass="entr" presetSubtype="0" fill="hold" grpId="0" nodeType="withEffect">
                                  <p:stCondLst>
                                    <p:cond delay="0"/>
                                  </p:stCondLst>
                                  <p:childTnLst>
                                    <p:set>
                                      <p:cBhvr>
                                        <p:cTn id="80" dur="1" fill="hold">
                                          <p:stCondLst>
                                            <p:cond delay="0"/>
                                          </p:stCondLst>
                                        </p:cTn>
                                        <p:tgtEl>
                                          <p:spTgt spid="35"/>
                                        </p:tgtEl>
                                        <p:attrNameLst>
                                          <p:attrName>style.visibility</p:attrName>
                                        </p:attrNameLst>
                                      </p:cBhvr>
                                      <p:to>
                                        <p:strVal val="visible"/>
                                      </p:to>
                                    </p:set>
                                    <p:animEffect transition="in" filter="fade">
                                      <p:cBhvr>
                                        <p:cTn id="81" dur="500"/>
                                        <p:tgtEl>
                                          <p:spTgt spid="35"/>
                                        </p:tgtEl>
                                      </p:cBhvr>
                                    </p:animEffect>
                                  </p:childTnLst>
                                </p:cTn>
                              </p:par>
                              <p:par>
                                <p:cTn id="82" presetID="10" presetClass="entr" presetSubtype="0" fill="hold" grpId="0" nodeType="withEffect">
                                  <p:stCondLst>
                                    <p:cond delay="0"/>
                                  </p:stCondLst>
                                  <p:childTnLst>
                                    <p:set>
                                      <p:cBhvr>
                                        <p:cTn id="83" dur="1" fill="hold">
                                          <p:stCondLst>
                                            <p:cond delay="0"/>
                                          </p:stCondLst>
                                        </p:cTn>
                                        <p:tgtEl>
                                          <p:spTgt spid="37"/>
                                        </p:tgtEl>
                                        <p:attrNameLst>
                                          <p:attrName>style.visibility</p:attrName>
                                        </p:attrNameLst>
                                      </p:cBhvr>
                                      <p:to>
                                        <p:strVal val="visible"/>
                                      </p:to>
                                    </p:set>
                                    <p:animEffect transition="in" filter="fade">
                                      <p:cBhvr>
                                        <p:cTn id="84" dur="500"/>
                                        <p:tgtEl>
                                          <p:spTgt spid="37"/>
                                        </p:tgtEl>
                                      </p:cBhvr>
                                    </p:animEffect>
                                  </p:childTnLst>
                                </p:cTn>
                              </p:par>
                              <p:par>
                                <p:cTn id="85" presetID="10" presetClass="entr" presetSubtype="0" fill="hold" grpId="0" nodeType="withEffect">
                                  <p:stCondLst>
                                    <p:cond delay="0"/>
                                  </p:stCondLst>
                                  <p:childTnLst>
                                    <p:set>
                                      <p:cBhvr>
                                        <p:cTn id="86" dur="1" fill="hold">
                                          <p:stCondLst>
                                            <p:cond delay="0"/>
                                          </p:stCondLst>
                                        </p:cTn>
                                        <p:tgtEl>
                                          <p:spTgt spid="38"/>
                                        </p:tgtEl>
                                        <p:attrNameLst>
                                          <p:attrName>style.visibility</p:attrName>
                                        </p:attrNameLst>
                                      </p:cBhvr>
                                      <p:to>
                                        <p:strVal val="visible"/>
                                      </p:to>
                                    </p:set>
                                    <p:animEffect transition="in" filter="fade">
                                      <p:cBhvr>
                                        <p:cTn id="87" dur="500"/>
                                        <p:tgtEl>
                                          <p:spTgt spid="3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 grpId="0" animBg="1"/>
      <p:bldP spid="34" grpId="0" animBg="1"/>
      <p:bldP spid="35" grpId="0" animBg="1"/>
      <p:bldP spid="37" grpId="0" animBg="1"/>
      <p:bldP spid="38" grpId="0" animBg="1"/>
      <p:bldP spid="5" grpId="0" animBg="1"/>
      <p:bldP spid="5" grpId="1" animBg="1"/>
      <p:bldP spid="36" grpId="0" animBg="1"/>
      <p:bldP spid="39" grpId="0" animBg="1"/>
      <p:bldP spid="39" grpId="1" animBg="1"/>
      <p:bldP spid="43" grpId="0"/>
      <p:bldP spid="44" grpId="0"/>
      <p:bldP spid="44" grpId="1"/>
      <p:bldP spid="6" grpId="0"/>
      <p:bldP spid="6" grpId="1"/>
      <p:bldP spid="54" grpId="0"/>
      <p:bldP spid="54" grpId="1"/>
      <p:bldP spid="54" grpId="2"/>
      <p:bldP spid="57" grpId="0"/>
      <p:bldP spid="48" grpId="0" animBg="1"/>
      <p:bldP spid="48" grpId="1" animBg="1"/>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6B9A18-DAA4-454A-8108-604B3D8EFD56}"/>
              </a:ext>
            </a:extLst>
          </p:cNvPr>
          <p:cNvSpPr>
            <a:spLocks noGrp="1"/>
          </p:cNvSpPr>
          <p:nvPr>
            <p:ph type="title"/>
          </p:nvPr>
        </p:nvSpPr>
        <p:spPr/>
        <p:txBody>
          <a:bodyPr/>
          <a:lstStyle/>
          <a:p>
            <a:r>
              <a:rPr lang="en-US" dirty="0"/>
              <a:t>How much cost does Ordering and </a:t>
            </a:r>
            <a:br>
              <a:rPr lang="en-US" dirty="0"/>
            </a:br>
            <a:r>
              <a:rPr lang="en-US" dirty="0" err="1"/>
              <a:t>Paxos</a:t>
            </a:r>
            <a:r>
              <a:rPr lang="en-US" dirty="0"/>
              <a:t> reliability of this kind add?</a:t>
            </a:r>
          </a:p>
        </p:txBody>
      </p:sp>
      <p:sp>
        <p:nvSpPr>
          <p:cNvPr id="3" name="Content Placeholder 2">
            <a:extLst>
              <a:ext uri="{FF2B5EF4-FFF2-40B4-BE49-F238E27FC236}">
                <a16:creationId xmlns:a16="http://schemas.microsoft.com/office/drawing/2014/main" id="{104421D7-FA69-4B5C-935D-FA94F2F93260}"/>
              </a:ext>
            </a:extLst>
          </p:cNvPr>
          <p:cNvSpPr>
            <a:spLocks noGrp="1"/>
          </p:cNvSpPr>
          <p:nvPr>
            <p:ph idx="1"/>
          </p:nvPr>
        </p:nvSpPr>
        <p:spPr/>
        <p:txBody>
          <a:bodyPr>
            <a:normAutofit lnSpcReduction="10000"/>
          </a:bodyPr>
          <a:lstStyle/>
          <a:p>
            <a:r>
              <a:rPr lang="en-US" dirty="0"/>
              <a:t>We can compare the “basic” RDMC multicast (the one seen earlier) with an ordered </a:t>
            </a:r>
            <a:r>
              <a:rPr lang="en-US" dirty="0" err="1"/>
              <a:t>Paxos</a:t>
            </a:r>
            <a:r>
              <a:rPr lang="en-US" dirty="0"/>
              <a:t> protocol layered on RDMC in Derecho.</a:t>
            </a:r>
          </a:p>
          <a:p>
            <a:endParaRPr lang="en-US" dirty="0"/>
          </a:p>
          <a:p>
            <a:r>
              <a:rPr lang="en-US" dirty="0"/>
              <a:t>Our next slide shows what we get for various object sizes and group sizes.</a:t>
            </a:r>
          </a:p>
          <a:p>
            <a:endParaRPr lang="en-US" dirty="0"/>
          </a:p>
          <a:p>
            <a:r>
              <a:rPr lang="en-US" dirty="0"/>
              <a:t>Red: “a video” (100MB), Blue: “a photo” (1MB), Green: “an email” (10K).</a:t>
            </a:r>
          </a:p>
          <a:p>
            <a:endParaRPr lang="en-US" dirty="0"/>
          </a:p>
          <a:p>
            <a:r>
              <a:rPr lang="en-US" dirty="0"/>
              <a:t>Again, 3 cases: all send (solid), half send (dashed), one sends (dash dot)</a:t>
            </a:r>
          </a:p>
        </p:txBody>
      </p:sp>
      <p:sp>
        <p:nvSpPr>
          <p:cNvPr id="4" name="Footer Placeholder 3">
            <a:extLst>
              <a:ext uri="{FF2B5EF4-FFF2-40B4-BE49-F238E27FC236}">
                <a16:creationId xmlns:a16="http://schemas.microsoft.com/office/drawing/2014/main" id="{C5B38885-E4F2-4328-AEE4-29D290C554F0}"/>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F7B2ABBE-1C76-4EC3-9E45-B969B8326C73}"/>
              </a:ext>
            </a:extLst>
          </p:cNvPr>
          <p:cNvSpPr>
            <a:spLocks noGrp="1"/>
          </p:cNvSpPr>
          <p:nvPr>
            <p:ph type="sldNum" sz="quarter" idx="12"/>
          </p:nvPr>
        </p:nvSpPr>
        <p:spPr/>
        <p:txBody>
          <a:bodyPr/>
          <a:lstStyle/>
          <a:p>
            <a:fld id="{3C974458-8A97-4835-BF79-1FB6D7856C21}" type="slidenum">
              <a:rPr lang="en-US" smtClean="0"/>
              <a:t>32</a:t>
            </a:fld>
            <a:endParaRPr lang="en-US"/>
          </a:p>
        </p:txBody>
      </p:sp>
    </p:spTree>
    <p:extLst>
      <p:ext uri="{BB962C8B-B14F-4D97-AF65-F5344CB8AC3E}">
        <p14:creationId xmlns:p14="http://schemas.microsoft.com/office/powerpoint/2010/main" val="230941273"/>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750198" y="2488918"/>
            <a:ext cx="6249153" cy="3432816"/>
          </a:xfrm>
          <a:prstGeom prst="rect">
            <a:avLst/>
          </a:prstGeom>
        </p:spPr>
      </p:pic>
      <p:pic>
        <p:nvPicPr>
          <p:cNvPr id="6" name="Picture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5699" y="2529959"/>
            <a:ext cx="6212141" cy="3412485"/>
          </a:xfrm>
          <a:prstGeom prst="rect">
            <a:avLst/>
          </a:prstGeom>
        </p:spPr>
      </p:pic>
      <p:sp>
        <p:nvSpPr>
          <p:cNvPr id="9" name="TextBox 8"/>
          <p:cNvSpPr txBox="1"/>
          <p:nvPr/>
        </p:nvSpPr>
        <p:spPr>
          <a:xfrm>
            <a:off x="6525830" y="989302"/>
            <a:ext cx="5473521" cy="369332"/>
          </a:xfrm>
          <a:prstGeom prst="rect">
            <a:avLst/>
          </a:prstGeom>
          <a:solidFill>
            <a:schemeClr val="bg1"/>
          </a:solidFill>
        </p:spPr>
        <p:txBody>
          <a:bodyPr wrap="square" rtlCol="0">
            <a:spAutoFit/>
          </a:bodyPr>
          <a:lstStyle/>
          <a:p>
            <a:r>
              <a:rPr lang="en-US" i="1" dirty="0"/>
              <a:t>    </a:t>
            </a:r>
            <a:r>
              <a:rPr lang="en-US" i="1" dirty="0" err="1"/>
              <a:t>Mellanox</a:t>
            </a:r>
            <a:r>
              <a:rPr lang="en-US" i="1" dirty="0"/>
              <a:t> 100Gbps RDMA on ROCE (fast Ethernet)</a:t>
            </a:r>
          </a:p>
        </p:txBody>
      </p:sp>
      <p:sp>
        <p:nvSpPr>
          <p:cNvPr id="2" name="Title 1"/>
          <p:cNvSpPr>
            <a:spLocks noGrp="1"/>
          </p:cNvSpPr>
          <p:nvPr>
            <p:ph type="title"/>
          </p:nvPr>
        </p:nvSpPr>
        <p:spPr/>
        <p:txBody>
          <a:bodyPr/>
          <a:lstStyle/>
          <a:p>
            <a:r>
              <a:rPr lang="en-US" sz="5400" b="1" dirty="0">
                <a:solidFill>
                  <a:srgbClr val="C00000"/>
                </a:solidFill>
              </a:rPr>
              <a:t>Derecho:</a:t>
            </a:r>
            <a:br>
              <a:rPr lang="en-US" sz="5400" b="1" dirty="0">
                <a:solidFill>
                  <a:srgbClr val="C00000"/>
                </a:solidFill>
              </a:rPr>
            </a:br>
            <a:r>
              <a:rPr lang="en-US" sz="5400" b="1" dirty="0">
                <a:solidFill>
                  <a:srgbClr val="C00000"/>
                </a:solidFill>
              </a:rPr>
              <a:t>Large messages</a:t>
            </a:r>
            <a:endParaRPr lang="en-US" b="1" dirty="0">
              <a:solidFill>
                <a:srgbClr val="C00000"/>
              </a:solidFill>
            </a:endParaRPr>
          </a:p>
        </p:txBody>
      </p:sp>
      <p:sp>
        <p:nvSpPr>
          <p:cNvPr id="8" name="TextBox 7"/>
          <p:cNvSpPr txBox="1"/>
          <p:nvPr/>
        </p:nvSpPr>
        <p:spPr>
          <a:xfrm>
            <a:off x="6525829" y="1374931"/>
            <a:ext cx="5052278" cy="369332"/>
          </a:xfrm>
          <a:prstGeom prst="rect">
            <a:avLst/>
          </a:prstGeom>
          <a:noFill/>
        </p:spPr>
        <p:txBody>
          <a:bodyPr wrap="square" rtlCol="0">
            <a:spAutoFit/>
          </a:bodyPr>
          <a:lstStyle/>
          <a:p>
            <a:r>
              <a:rPr lang="en-US" dirty="0"/>
              <a:t>    100Gb/s = 12.5GB/s</a:t>
            </a:r>
          </a:p>
        </p:txBody>
      </p:sp>
      <p:sp>
        <p:nvSpPr>
          <p:cNvPr id="39" name="TextBox 38"/>
          <p:cNvSpPr txBox="1"/>
          <p:nvPr/>
        </p:nvSpPr>
        <p:spPr>
          <a:xfrm>
            <a:off x="1233589" y="1950148"/>
            <a:ext cx="10765762" cy="400110"/>
          </a:xfrm>
          <a:prstGeom prst="rect">
            <a:avLst/>
          </a:prstGeom>
          <a:noFill/>
        </p:spPr>
        <p:txBody>
          <a:bodyPr wrap="square" rtlCol="0">
            <a:spAutoFit/>
          </a:bodyPr>
          <a:lstStyle/>
          <a:p>
            <a:r>
              <a:rPr lang="en-US" sz="2000" dirty="0"/>
              <a:t>Raw RDMC multicast via Derecho API                     Derecho Atomic Multicast (Vertical </a:t>
            </a:r>
            <a:r>
              <a:rPr lang="en-US" sz="2000" dirty="0" err="1"/>
              <a:t>Paxos</a:t>
            </a:r>
            <a:r>
              <a:rPr lang="en-US" sz="2000" dirty="0"/>
              <a:t>)</a:t>
            </a:r>
          </a:p>
        </p:txBody>
      </p:sp>
      <p:sp>
        <p:nvSpPr>
          <p:cNvPr id="11" name="Oval Callout 10"/>
          <p:cNvSpPr/>
          <p:nvPr/>
        </p:nvSpPr>
        <p:spPr>
          <a:xfrm>
            <a:off x="75700" y="414867"/>
            <a:ext cx="6500816" cy="1337714"/>
          </a:xfrm>
          <a:prstGeom prst="wedgeEllipseCallout">
            <a:avLst>
              <a:gd name="adj1" fmla="val 121764"/>
              <a:gd name="adj2" fmla="val 250796"/>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Derecho can make 16 consistent replicas at 2.5x the bandwidth of making one in-core copy </a:t>
            </a:r>
          </a:p>
        </p:txBody>
      </p:sp>
      <p:sp>
        <p:nvSpPr>
          <p:cNvPr id="4" name="Up-Down Arrow 3"/>
          <p:cNvSpPr/>
          <p:nvPr/>
        </p:nvSpPr>
        <p:spPr>
          <a:xfrm>
            <a:off x="11267315" y="3715191"/>
            <a:ext cx="484632" cy="1046298"/>
          </a:xfrm>
          <a:prstGeom prst="up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TextBox 4"/>
          <p:cNvSpPr txBox="1"/>
          <p:nvPr/>
        </p:nvSpPr>
        <p:spPr>
          <a:xfrm>
            <a:off x="1670859" y="4701915"/>
            <a:ext cx="4384225" cy="369332"/>
          </a:xfrm>
          <a:prstGeom prst="rect">
            <a:avLst/>
          </a:prstGeom>
          <a:noFill/>
        </p:spPr>
        <p:txBody>
          <a:bodyPr wrap="square" rtlCol="0">
            <a:spAutoFit/>
          </a:bodyPr>
          <a:lstStyle/>
          <a:p>
            <a:pPr algn="ctr"/>
            <a:r>
              <a:rPr lang="en-US" i="1" dirty="0" err="1"/>
              <a:t>memcpy</a:t>
            </a:r>
            <a:r>
              <a:rPr lang="en-US" i="1" dirty="0"/>
              <a:t> (large, non-cached objects): 3.75GB/s</a:t>
            </a:r>
          </a:p>
        </p:txBody>
      </p:sp>
      <p:cxnSp>
        <p:nvCxnSpPr>
          <p:cNvPr id="17" name="Straight Connector 16"/>
          <p:cNvCxnSpPr/>
          <p:nvPr/>
        </p:nvCxnSpPr>
        <p:spPr>
          <a:xfrm>
            <a:off x="528407" y="4782198"/>
            <a:ext cx="11268075" cy="19050"/>
          </a:xfrm>
          <a:prstGeom prst="line">
            <a:avLst/>
          </a:prstGeom>
          <a:ln w="285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nvGrpSpPr>
          <p:cNvPr id="14" name="Group 13"/>
          <p:cNvGrpSpPr/>
          <p:nvPr/>
        </p:nvGrpSpPr>
        <p:grpSpPr>
          <a:xfrm>
            <a:off x="5611428" y="1634067"/>
            <a:ext cx="3923270" cy="820606"/>
            <a:chOff x="5611428" y="1634067"/>
            <a:chExt cx="3923270" cy="820606"/>
          </a:xfrm>
        </p:grpSpPr>
        <p:grpSp>
          <p:nvGrpSpPr>
            <p:cNvPr id="7" name="Group 6"/>
            <p:cNvGrpSpPr/>
            <p:nvPr/>
          </p:nvGrpSpPr>
          <p:grpSpPr>
            <a:xfrm>
              <a:off x="5611428" y="1634067"/>
              <a:ext cx="3923270" cy="820606"/>
              <a:chOff x="5611428" y="1634067"/>
              <a:chExt cx="3692149" cy="820606"/>
            </a:xfrm>
            <a:solidFill>
              <a:srgbClr val="FFFF00"/>
            </a:solidFill>
          </p:grpSpPr>
          <p:sp>
            <p:nvSpPr>
              <p:cNvPr id="3" name="Oval Callout 2"/>
              <p:cNvSpPr/>
              <p:nvPr/>
            </p:nvSpPr>
            <p:spPr>
              <a:xfrm>
                <a:off x="5611428" y="1634067"/>
                <a:ext cx="3676505" cy="820606"/>
              </a:xfrm>
              <a:prstGeom prst="wedgeEllipseCallout">
                <a:avLst>
                  <a:gd name="adj1" fmla="val -100498"/>
                  <a:gd name="adj2" fmla="val 255286"/>
                </a:avLst>
              </a:prstGeom>
              <a:grp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Raw RDMC is faster, but performance loss is small</a:t>
                </a:r>
              </a:p>
            </p:txBody>
          </p:sp>
          <p:sp>
            <p:nvSpPr>
              <p:cNvPr id="13" name="Oval Callout 12"/>
              <p:cNvSpPr/>
              <p:nvPr/>
            </p:nvSpPr>
            <p:spPr>
              <a:xfrm>
                <a:off x="5627072" y="1634067"/>
                <a:ext cx="3676505" cy="820606"/>
              </a:xfrm>
              <a:prstGeom prst="wedgeEllipseCallout">
                <a:avLst>
                  <a:gd name="adj1" fmla="val 67384"/>
                  <a:gd name="adj2" fmla="val 307906"/>
                </a:avLst>
              </a:prstGeom>
              <a:grp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Raw RDMC is faster, but performance loss is small</a:t>
                </a:r>
              </a:p>
            </p:txBody>
          </p:sp>
        </p:grpSp>
        <p:sp>
          <p:nvSpPr>
            <p:cNvPr id="12" name="Rectangle 11"/>
            <p:cNvSpPr/>
            <p:nvPr/>
          </p:nvSpPr>
          <p:spPr>
            <a:xfrm>
              <a:off x="6525829" y="2350258"/>
              <a:ext cx="654900" cy="104415"/>
            </a:xfrm>
            <a:prstGeom prst="rect">
              <a:avLst/>
            </a:prstGeom>
            <a:solidFill>
              <a:srgbClr val="FFFF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5" name="Footer Placeholder 14"/>
          <p:cNvSpPr>
            <a:spLocks noGrp="1"/>
          </p:cNvSpPr>
          <p:nvPr>
            <p:ph type="ftr" sz="quarter" idx="11"/>
          </p:nvPr>
        </p:nvSpPr>
        <p:spPr/>
        <p:txBody>
          <a:bodyPr/>
          <a:lstStyle/>
          <a:p>
            <a:r>
              <a:rPr lang="en-US"/>
              <a:t>http://www.cs.cornell.edu/courses/cs5412/2020sp</a:t>
            </a:r>
          </a:p>
        </p:txBody>
      </p:sp>
      <p:sp>
        <p:nvSpPr>
          <p:cNvPr id="16" name="Slide Number Placeholder 15"/>
          <p:cNvSpPr>
            <a:spLocks noGrp="1"/>
          </p:cNvSpPr>
          <p:nvPr>
            <p:ph type="sldNum" sz="quarter" idx="12"/>
          </p:nvPr>
        </p:nvSpPr>
        <p:spPr/>
        <p:txBody>
          <a:bodyPr/>
          <a:lstStyle/>
          <a:p>
            <a:fld id="{3C974458-8A97-4835-BF79-1FB6D7856C21}" type="slidenum">
              <a:rPr lang="en-US" smtClean="0"/>
              <a:t>33</a:t>
            </a:fld>
            <a:endParaRPr lang="en-US"/>
          </a:p>
        </p:txBody>
      </p:sp>
    </p:spTree>
    <p:extLst>
      <p:ext uri="{BB962C8B-B14F-4D97-AF65-F5344CB8AC3E}">
        <p14:creationId xmlns:p14="http://schemas.microsoft.com/office/powerpoint/2010/main" val="1186608650"/>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randombar(horizontal)">
                                      <p:cBhvr>
                                        <p:cTn id="7" dur="500"/>
                                        <p:tgtEl>
                                          <p:spTgt spid="14"/>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xit" presetSubtype="10" fill="hold" nodeType="clickEffect">
                                  <p:stCondLst>
                                    <p:cond delay="0"/>
                                  </p:stCondLst>
                                  <p:childTnLst>
                                    <p:animEffect transition="out" filter="randombar(horizontal)">
                                      <p:cBhvr>
                                        <p:cTn id="11" dur="500"/>
                                        <p:tgtEl>
                                          <p:spTgt spid="14"/>
                                        </p:tgtEl>
                                      </p:cBhvr>
                                    </p:animEffect>
                                    <p:set>
                                      <p:cBhvr>
                                        <p:cTn id="12" dur="1" fill="hold">
                                          <p:stCondLst>
                                            <p:cond delay="499"/>
                                          </p:stCondLst>
                                        </p:cTn>
                                        <p:tgtEl>
                                          <p:spTgt spid="14"/>
                                        </p:tgtEl>
                                        <p:attrNameLst>
                                          <p:attrName>style.visibility</p:attrName>
                                        </p:attrNameLst>
                                      </p:cBhvr>
                                      <p:to>
                                        <p:strVal val="hidden"/>
                                      </p:to>
                                    </p:set>
                                  </p:childTnLst>
                                </p:cTn>
                              </p:par>
                              <p:par>
                                <p:cTn id="13" presetID="1" presetClass="entr" presetSubtype="0" fill="hold" nodeType="withEffect">
                                  <p:stCondLst>
                                    <p:cond delay="0"/>
                                  </p:stCondLst>
                                  <p:childTnLst>
                                    <p:set>
                                      <p:cBhvr>
                                        <p:cTn id="14" dur="1" fill="hold">
                                          <p:stCondLst>
                                            <p:cond delay="0"/>
                                          </p:stCondLst>
                                        </p:cTn>
                                        <p:tgtEl>
                                          <p:spTgt spid="17"/>
                                        </p:tgtEl>
                                        <p:attrNameLst>
                                          <p:attrName>style.visibility</p:attrName>
                                        </p:attrNameLst>
                                      </p:cBhvr>
                                      <p:to>
                                        <p:strVal val="visible"/>
                                      </p:to>
                                    </p:set>
                                  </p:childTnLst>
                                </p:cTn>
                              </p:par>
                              <p:par>
                                <p:cTn id="15" presetID="14" presetClass="entr" presetSubtype="10" fill="hold" grpId="0" nodeType="with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randombar(horizontal)">
                                      <p:cBhvr>
                                        <p:cTn id="17" dur="500"/>
                                        <p:tgtEl>
                                          <p:spTgt spid="5"/>
                                        </p:tgtEl>
                                      </p:cBhvr>
                                    </p:animEffect>
                                  </p:childTnLst>
                                </p:cTn>
                              </p:par>
                            </p:childTnLst>
                          </p:cTn>
                        </p:par>
                      </p:childTnLst>
                    </p:cTn>
                  </p:par>
                  <p:par>
                    <p:cTn id="18" fill="hold">
                      <p:stCondLst>
                        <p:cond delay="indefinite"/>
                      </p:stCondLst>
                      <p:childTnLst>
                        <p:par>
                          <p:cTn id="19" fill="hold">
                            <p:stCondLst>
                              <p:cond delay="0"/>
                            </p:stCondLst>
                            <p:childTnLst>
                              <p:par>
                                <p:cTn id="20" presetID="14" presetClass="entr" presetSubtype="10" fill="hold" grpId="0" nodeType="clickEffect">
                                  <p:stCondLst>
                                    <p:cond delay="0"/>
                                  </p:stCondLst>
                                  <p:childTnLst>
                                    <p:set>
                                      <p:cBhvr>
                                        <p:cTn id="21" dur="1" fill="hold">
                                          <p:stCondLst>
                                            <p:cond delay="0"/>
                                          </p:stCondLst>
                                        </p:cTn>
                                        <p:tgtEl>
                                          <p:spTgt spid="11"/>
                                        </p:tgtEl>
                                        <p:attrNameLst>
                                          <p:attrName>style.visibility</p:attrName>
                                        </p:attrNameLst>
                                      </p:cBhvr>
                                      <p:to>
                                        <p:strVal val="visible"/>
                                      </p:to>
                                    </p:set>
                                    <p:animEffect transition="in" filter="randombar(horizontal)">
                                      <p:cBhvr>
                                        <p:cTn id="22" dur="500"/>
                                        <p:tgtEl>
                                          <p:spTgt spid="11"/>
                                        </p:tgtEl>
                                      </p:cBhvr>
                                    </p:animEffect>
                                  </p:childTnLst>
                                </p:cTn>
                              </p:par>
                              <p:par>
                                <p:cTn id="23" presetID="14" presetClass="entr" presetSubtype="10" fill="hold" grpId="0" nodeType="withEffect">
                                  <p:stCondLst>
                                    <p:cond delay="0"/>
                                  </p:stCondLst>
                                  <p:childTnLst>
                                    <p:set>
                                      <p:cBhvr>
                                        <p:cTn id="24" dur="1" fill="hold">
                                          <p:stCondLst>
                                            <p:cond delay="0"/>
                                          </p:stCondLst>
                                        </p:cTn>
                                        <p:tgtEl>
                                          <p:spTgt spid="4"/>
                                        </p:tgtEl>
                                        <p:attrNameLst>
                                          <p:attrName>style.visibility</p:attrName>
                                        </p:attrNameLst>
                                      </p:cBhvr>
                                      <p:to>
                                        <p:strVal val="visible"/>
                                      </p:to>
                                    </p:set>
                                    <p:animEffect transition="in" filter="randombar(horizontal)">
                                      <p:cBhvr>
                                        <p:cTn id="25"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P spid="4" grpId="0" animBg="1"/>
      <p:bldP spid="5" grpId="0"/>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33589" y="547893"/>
            <a:ext cx="10322374" cy="1499616"/>
          </a:xfrm>
        </p:spPr>
        <p:txBody>
          <a:bodyPr>
            <a:normAutofit fontScale="90000"/>
          </a:bodyPr>
          <a:lstStyle/>
          <a:p>
            <a:r>
              <a:rPr lang="en-US" sz="5400" b="1" dirty="0">
                <a:solidFill>
                  <a:srgbClr val="C00000"/>
                </a:solidFill>
              </a:rPr>
              <a:t>Derecho can Also run on TCP.  We find</a:t>
            </a:r>
            <a:br>
              <a:rPr lang="en-US" sz="5400" b="1" dirty="0">
                <a:solidFill>
                  <a:srgbClr val="C00000"/>
                </a:solidFill>
              </a:rPr>
            </a:br>
            <a:r>
              <a:rPr lang="en-US" sz="5400" b="1" dirty="0">
                <a:solidFill>
                  <a:srgbClr val="C00000"/>
                </a:solidFill>
              </a:rPr>
              <a:t>that RDMA is 4x Faster</a:t>
            </a:r>
            <a:endParaRPr lang="en-US" b="1" dirty="0">
              <a:solidFill>
                <a:srgbClr val="C00000"/>
              </a:solidFill>
            </a:endParaRPr>
          </a:p>
        </p:txBody>
      </p:sp>
      <p:sp>
        <p:nvSpPr>
          <p:cNvPr id="39" name="TextBox 38"/>
          <p:cNvSpPr txBox="1"/>
          <p:nvPr/>
        </p:nvSpPr>
        <p:spPr>
          <a:xfrm>
            <a:off x="1233589" y="1950148"/>
            <a:ext cx="10765762" cy="400110"/>
          </a:xfrm>
          <a:prstGeom prst="rect">
            <a:avLst/>
          </a:prstGeom>
          <a:noFill/>
        </p:spPr>
        <p:txBody>
          <a:bodyPr wrap="square" rtlCol="0">
            <a:spAutoFit/>
          </a:bodyPr>
          <a:lstStyle/>
          <a:p>
            <a:r>
              <a:rPr lang="en-US" sz="2000" dirty="0"/>
              <a:t>Derecho Atomic Multicast: 100G RDMA                          Derecho on TCP, 100G Ethernet</a:t>
            </a:r>
          </a:p>
        </p:txBody>
      </p:sp>
      <p:pic>
        <p:nvPicPr>
          <p:cNvPr id="16" name="Picture 15">
            <a:extLst>
              <a:ext uri="{FF2B5EF4-FFF2-40B4-BE49-F238E27FC236}">
                <a16:creationId xmlns:a16="http://schemas.microsoft.com/office/drawing/2014/main" id="{9528342E-C613-4CA2-9198-8F7FD2A679E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616470" y="2388254"/>
            <a:ext cx="5453014" cy="3578540"/>
          </a:xfrm>
          <a:prstGeom prst="rect">
            <a:avLst/>
          </a:prstGeom>
        </p:spPr>
      </p:pic>
      <p:pic>
        <p:nvPicPr>
          <p:cNvPr id="21" name="Picture 20">
            <a:extLst>
              <a:ext uri="{FF2B5EF4-FFF2-40B4-BE49-F238E27FC236}">
                <a16:creationId xmlns:a16="http://schemas.microsoft.com/office/drawing/2014/main" id="{F4AFB10F-6567-4A1D-9144-394A7E8ADF7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83320" y="2349901"/>
            <a:ext cx="5511456" cy="3616893"/>
          </a:xfrm>
          <a:prstGeom prst="rect">
            <a:avLst/>
          </a:prstGeom>
        </p:spPr>
      </p:pic>
      <p:sp>
        <p:nvSpPr>
          <p:cNvPr id="3" name="Footer Placeholder 2"/>
          <p:cNvSpPr>
            <a:spLocks noGrp="1"/>
          </p:cNvSpPr>
          <p:nvPr>
            <p:ph type="ftr" sz="quarter" idx="11"/>
          </p:nvPr>
        </p:nvSpPr>
        <p:spPr/>
        <p:txBody>
          <a:bodyPr/>
          <a:lstStyle/>
          <a:p>
            <a:r>
              <a:rPr lang="en-US"/>
              <a:t>http://www.cs.cornell.edu/courses/cs5412/2020sp</a:t>
            </a:r>
          </a:p>
        </p:txBody>
      </p:sp>
      <p:sp>
        <p:nvSpPr>
          <p:cNvPr id="4" name="Slide Number Placeholder 3"/>
          <p:cNvSpPr>
            <a:spLocks noGrp="1"/>
          </p:cNvSpPr>
          <p:nvPr>
            <p:ph type="sldNum" sz="quarter" idx="12"/>
          </p:nvPr>
        </p:nvSpPr>
        <p:spPr/>
        <p:txBody>
          <a:bodyPr/>
          <a:lstStyle/>
          <a:p>
            <a:fld id="{3C974458-8A97-4835-BF79-1FB6D7856C21}" type="slidenum">
              <a:rPr lang="en-US" smtClean="0"/>
              <a:t>34</a:t>
            </a:fld>
            <a:endParaRPr lang="en-US"/>
          </a:p>
        </p:txBody>
      </p:sp>
    </p:spTree>
    <p:extLst>
      <p:ext uri="{BB962C8B-B14F-4D97-AF65-F5344CB8AC3E}">
        <p14:creationId xmlns:p14="http://schemas.microsoft.com/office/powerpoint/2010/main" val="1383038584"/>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33589" y="547893"/>
            <a:ext cx="10322374" cy="1499616"/>
          </a:xfrm>
        </p:spPr>
        <p:txBody>
          <a:bodyPr/>
          <a:lstStyle/>
          <a:p>
            <a:r>
              <a:rPr lang="en-US" sz="5400" b="1" dirty="0">
                <a:solidFill>
                  <a:srgbClr val="C00000"/>
                </a:solidFill>
              </a:rPr>
              <a:t>TCP increases Delays by about 125</a:t>
            </a:r>
            <a:r>
              <a:rPr lang="en-US" sz="3600" b="1" dirty="0">
                <a:solidFill>
                  <a:srgbClr val="C00000"/>
                </a:solidFill>
              </a:rPr>
              <a:t>us</a:t>
            </a:r>
            <a:endParaRPr lang="en-US" b="1" dirty="0">
              <a:solidFill>
                <a:srgbClr val="C00000"/>
              </a:solidFill>
            </a:endParaRPr>
          </a:p>
        </p:txBody>
      </p:sp>
      <p:sp>
        <p:nvSpPr>
          <p:cNvPr id="39" name="TextBox 38"/>
          <p:cNvSpPr txBox="1"/>
          <p:nvPr/>
        </p:nvSpPr>
        <p:spPr>
          <a:xfrm>
            <a:off x="1233589" y="1950148"/>
            <a:ext cx="10765762" cy="400110"/>
          </a:xfrm>
          <a:prstGeom prst="rect">
            <a:avLst/>
          </a:prstGeom>
          <a:noFill/>
        </p:spPr>
        <p:txBody>
          <a:bodyPr wrap="square" rtlCol="0">
            <a:spAutoFit/>
          </a:bodyPr>
          <a:lstStyle/>
          <a:p>
            <a:r>
              <a:rPr lang="en-US" sz="2000" dirty="0"/>
              <a:t>Derecho Atomic Multicast: 100G RDMA                          Derecho on TCP, 100G Ethernet</a:t>
            </a:r>
          </a:p>
        </p:txBody>
      </p:sp>
      <p:pic>
        <p:nvPicPr>
          <p:cNvPr id="4" name="Picture 3">
            <a:extLst>
              <a:ext uri="{FF2B5EF4-FFF2-40B4-BE49-F238E27FC236}">
                <a16:creationId xmlns:a16="http://schemas.microsoft.com/office/drawing/2014/main" id="{A901A488-34F6-4F62-BEAD-2EAEFECFFC4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340571" y="2587743"/>
            <a:ext cx="5851429" cy="3840000"/>
          </a:xfrm>
          <a:prstGeom prst="rect">
            <a:avLst/>
          </a:prstGeom>
        </p:spPr>
      </p:pic>
      <p:pic>
        <p:nvPicPr>
          <p:cNvPr id="6" name="Picture 5">
            <a:extLst>
              <a:ext uri="{FF2B5EF4-FFF2-40B4-BE49-F238E27FC236}">
                <a16:creationId xmlns:a16="http://schemas.microsoft.com/office/drawing/2014/main" id="{246FC2F1-C5F9-4D0D-BB31-93E038AF1F9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44571" y="2587743"/>
            <a:ext cx="5851429" cy="3840000"/>
          </a:xfrm>
          <a:prstGeom prst="rect">
            <a:avLst/>
          </a:prstGeom>
        </p:spPr>
      </p:pic>
      <p:sp>
        <p:nvSpPr>
          <p:cNvPr id="3" name="Footer Placeholder 2"/>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35</a:t>
            </a:fld>
            <a:endParaRPr lang="en-US"/>
          </a:p>
        </p:txBody>
      </p:sp>
    </p:spTree>
    <p:extLst>
      <p:ext uri="{BB962C8B-B14F-4D97-AF65-F5344CB8AC3E}">
        <p14:creationId xmlns:p14="http://schemas.microsoft.com/office/powerpoint/2010/main" val="166747984"/>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Consistency: A Pervasive Guarantee</a:t>
            </a:r>
          </a:p>
        </p:txBody>
      </p:sp>
      <p:sp>
        <p:nvSpPr>
          <p:cNvPr id="3" name="Content Placeholder 2"/>
          <p:cNvSpPr>
            <a:spLocks noGrp="1"/>
          </p:cNvSpPr>
          <p:nvPr>
            <p:ph idx="1"/>
          </p:nvPr>
        </p:nvSpPr>
        <p:spPr/>
        <p:txBody>
          <a:bodyPr>
            <a:normAutofit lnSpcReduction="10000"/>
          </a:bodyPr>
          <a:lstStyle/>
          <a:p>
            <a:r>
              <a:rPr lang="en-US" dirty="0"/>
              <a:t>Every application has a consistent view of membership, and ranking, and sees joins/leaves/failures in the same order. </a:t>
            </a:r>
          </a:p>
          <a:p>
            <a:r>
              <a:rPr lang="en-US" dirty="0"/>
              <a:t>Every member has identical data, either in memory or persisted</a:t>
            </a:r>
          </a:p>
          <a:p>
            <a:r>
              <a:rPr lang="en-US" dirty="0"/>
              <a:t>Members are automatically initialized when they first join.</a:t>
            </a:r>
          </a:p>
          <a:p>
            <a:r>
              <a:rPr lang="en-US" dirty="0"/>
              <a:t>Queries run on a form of temporally precise consistent snapshot</a:t>
            </a:r>
          </a:p>
          <a:p>
            <a:endParaRPr lang="en-US" dirty="0"/>
          </a:p>
          <a:p>
            <a:r>
              <a:rPr lang="en-US" dirty="0"/>
              <a:t>Yet the members of a group don’t need to act identically.  Tasks can be “subdivided” using ranking or other factors</a:t>
            </a:r>
          </a:p>
        </p:txBody>
      </p:sp>
      <p:sp>
        <p:nvSpPr>
          <p:cNvPr id="4" name="Slide Number Placeholder 3"/>
          <p:cNvSpPr>
            <a:spLocks noGrp="1"/>
          </p:cNvSpPr>
          <p:nvPr>
            <p:ph type="sldNum" sz="quarter" idx="12"/>
          </p:nvPr>
        </p:nvSpPr>
        <p:spPr/>
        <p:txBody>
          <a:bodyPr/>
          <a:lstStyle/>
          <a:p>
            <a:fld id="{26165642-2DC6-4995-8FB3-76453B93C11F}" type="slidenum">
              <a:rPr lang="en-US" smtClean="0"/>
              <a:pPr/>
              <a:t>36</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659537723"/>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7" y="585216"/>
            <a:ext cx="11012541" cy="1499616"/>
          </a:xfrm>
        </p:spPr>
        <p:txBody>
          <a:bodyPr/>
          <a:lstStyle/>
          <a:p>
            <a:r>
              <a:rPr lang="en-US" dirty="0"/>
              <a:t>Replication: Many ways to Get There!</a:t>
            </a:r>
          </a:p>
        </p:txBody>
      </p:sp>
      <p:sp>
        <p:nvSpPr>
          <p:cNvPr id="3" name="Content Placeholder 2"/>
          <p:cNvSpPr>
            <a:spLocks noGrp="1"/>
          </p:cNvSpPr>
          <p:nvPr>
            <p:ph idx="1"/>
          </p:nvPr>
        </p:nvSpPr>
        <p:spPr/>
        <p:txBody>
          <a:bodyPr>
            <a:normAutofit/>
          </a:bodyPr>
          <a:lstStyle/>
          <a:p>
            <a:r>
              <a:rPr lang="en-US" dirty="0"/>
              <a:t>By now we have heard of many ways to implement similar functionality.</a:t>
            </a:r>
          </a:p>
          <a:p>
            <a:pPr>
              <a:buFont typeface="Wingdings" panose="05000000000000000000" pitchFamily="2" charset="2"/>
              <a:buChar char="Ø"/>
            </a:pPr>
            <a:r>
              <a:rPr lang="en-US" dirty="0"/>
              <a:t>  The actual </a:t>
            </a:r>
            <a:r>
              <a:rPr lang="en-US" dirty="0" err="1"/>
              <a:t>Paxos</a:t>
            </a:r>
            <a:r>
              <a:rPr lang="en-US" dirty="0"/>
              <a:t> protocols Leslie proposed.  Those are slow.</a:t>
            </a:r>
          </a:p>
          <a:p>
            <a:pPr>
              <a:buFont typeface="Wingdings" panose="05000000000000000000" pitchFamily="2" charset="2"/>
              <a:buChar char="Ø"/>
            </a:pPr>
            <a:r>
              <a:rPr lang="en-US" dirty="0"/>
              <a:t>  There are many famous “variations” on </a:t>
            </a:r>
            <a:r>
              <a:rPr lang="en-US" dirty="0" err="1"/>
              <a:t>Paxos</a:t>
            </a:r>
            <a:r>
              <a:rPr lang="en-US" dirty="0"/>
              <a:t>.  </a:t>
            </a:r>
            <a:r>
              <a:rPr lang="en-US" dirty="0" err="1"/>
              <a:t>RaFT</a:t>
            </a:r>
            <a:r>
              <a:rPr lang="en-US" dirty="0"/>
              <a:t> is popular.  Not</a:t>
            </a:r>
            <a:br>
              <a:rPr lang="en-US" dirty="0"/>
            </a:br>
            <a:r>
              <a:rPr lang="en-US" dirty="0"/>
              <a:t>    faster, but easier to implement.</a:t>
            </a:r>
          </a:p>
          <a:p>
            <a:pPr>
              <a:buFont typeface="Wingdings" panose="05000000000000000000" pitchFamily="2" charset="2"/>
              <a:buChar char="Ø"/>
            </a:pPr>
            <a:r>
              <a:rPr lang="en-US" dirty="0"/>
              <a:t>  Chain replication, but with a suitable membership service.</a:t>
            </a:r>
          </a:p>
          <a:p>
            <a:pPr>
              <a:buFont typeface="Wingdings" panose="05000000000000000000" pitchFamily="2" charset="2"/>
              <a:buChar char="Ø"/>
            </a:pPr>
            <a:r>
              <a:rPr lang="en-US" dirty="0"/>
              <a:t>  A tool called Zookeeper that we didn’t discuss.  Used in Hadoop.</a:t>
            </a:r>
          </a:p>
          <a:p>
            <a:pPr>
              <a:buFont typeface="Wingdings" panose="05000000000000000000" pitchFamily="2" charset="2"/>
              <a:buChar char="Ø"/>
            </a:pPr>
            <a:r>
              <a:rPr lang="en-US" dirty="0"/>
              <a:t>  Derecho, fastest of them all!</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37</a:t>
            </a:fld>
            <a:endParaRPr lang="en-US"/>
          </a:p>
        </p:txBody>
      </p:sp>
      <p:pic>
        <p:nvPicPr>
          <p:cNvPr id="7" name="Picture 6">
            <a:extLst>
              <a:ext uri="{FF2B5EF4-FFF2-40B4-BE49-F238E27FC236}">
                <a16:creationId xmlns:a16="http://schemas.microsoft.com/office/drawing/2014/main" id="{72A00AAA-8A15-498B-A2E2-34F9CE716620}"/>
              </a:ext>
            </a:extLst>
          </p:cNvPr>
          <p:cNvPicPr>
            <a:picLocks noChangeAspect="1"/>
          </p:cNvPicPr>
          <p:nvPr/>
        </p:nvPicPr>
        <p:blipFill>
          <a:blip r:embed="rId3"/>
          <a:stretch>
            <a:fillRect/>
          </a:stretch>
        </p:blipFill>
        <p:spPr>
          <a:xfrm>
            <a:off x="6417564" y="5496614"/>
            <a:ext cx="1111250" cy="1111250"/>
          </a:xfrm>
          <a:prstGeom prst="rect">
            <a:avLst/>
          </a:prstGeom>
        </p:spPr>
      </p:pic>
    </p:spTree>
    <p:extLst>
      <p:ext uri="{BB962C8B-B14F-4D97-AF65-F5344CB8AC3E}">
        <p14:creationId xmlns:p14="http://schemas.microsoft.com/office/powerpoint/2010/main" val="3245006167"/>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Cascade: Derecho Object Store</a:t>
            </a:r>
          </a:p>
        </p:txBody>
      </p:sp>
      <p:sp>
        <p:nvSpPr>
          <p:cNvPr id="3" name="Content Placeholder 2"/>
          <p:cNvSpPr>
            <a:spLocks noGrp="1"/>
          </p:cNvSpPr>
          <p:nvPr>
            <p:ph idx="1"/>
          </p:nvPr>
        </p:nvSpPr>
        <p:spPr/>
        <p:txBody>
          <a:bodyPr>
            <a:normAutofit fontScale="92500" lnSpcReduction="20000"/>
          </a:bodyPr>
          <a:lstStyle/>
          <a:p>
            <a:r>
              <a:rPr lang="en-US" dirty="0"/>
              <a:t>Not everyone finds it easy to use a </a:t>
            </a:r>
            <a:r>
              <a:rPr lang="en-US" dirty="0" err="1"/>
              <a:t>Paxos</a:t>
            </a:r>
            <a:r>
              <a:rPr lang="en-US" dirty="0"/>
              <a:t> or atomic multicast API.  DHTs are easier to use: put, get, maybe “scan”.  Derecho’s object store is a DHT:</a:t>
            </a:r>
            <a:br>
              <a:rPr lang="en-US" dirty="0"/>
            </a:br>
            <a:endParaRPr lang="en-US" dirty="0"/>
          </a:p>
          <a:p>
            <a:pPr>
              <a:buFont typeface="Wingdings" panose="05000000000000000000" pitchFamily="2" charset="2"/>
              <a:buChar char="Ø"/>
            </a:pPr>
            <a:r>
              <a:rPr lang="en-US" dirty="0"/>
              <a:t>  It offers a (</a:t>
            </a:r>
            <a:r>
              <a:rPr lang="en-US" dirty="0" err="1"/>
              <a:t>key,value</a:t>
            </a:r>
            <a:r>
              <a:rPr lang="en-US" dirty="0"/>
              <a:t>) API with operations like put(</a:t>
            </a:r>
            <a:r>
              <a:rPr lang="en-US" dirty="0" err="1"/>
              <a:t>k,v</a:t>
            </a:r>
            <a:r>
              <a:rPr lang="en-US" dirty="0"/>
              <a:t>), get(k), watch(k).  </a:t>
            </a:r>
          </a:p>
          <a:p>
            <a:pPr>
              <a:buFont typeface="Wingdings" panose="05000000000000000000" pitchFamily="2" charset="2"/>
              <a:buChar char="Ø"/>
            </a:pPr>
            <a:r>
              <a:rPr lang="en-US" dirty="0"/>
              <a:t>  Like FFFS, it understands time, and supports put(</a:t>
            </a:r>
            <a:r>
              <a:rPr lang="en-US" dirty="0" err="1"/>
              <a:t>k,v,</a:t>
            </a:r>
            <a:r>
              <a:rPr lang="en-US" b="1" dirty="0" err="1"/>
              <a:t>t</a:t>
            </a:r>
            <a:r>
              <a:rPr lang="en-US" dirty="0"/>
              <a:t>) and get(</a:t>
            </a:r>
            <a:r>
              <a:rPr lang="en-US" dirty="0" err="1"/>
              <a:t>k,</a:t>
            </a:r>
            <a:r>
              <a:rPr lang="en-US" b="1" dirty="0" err="1"/>
              <a:t>t</a:t>
            </a:r>
            <a:r>
              <a:rPr lang="en-US" dirty="0"/>
              <a:t>).</a:t>
            </a:r>
          </a:p>
          <a:p>
            <a:endParaRPr lang="en-US" dirty="0"/>
          </a:p>
          <a:p>
            <a:r>
              <a:rPr lang="en-US" dirty="0"/>
              <a:t>The object store is a library within a library: it was built on top of Derecho.</a:t>
            </a:r>
          </a:p>
          <a:p>
            <a:pPr>
              <a:buFont typeface="Wingdings" panose="05000000000000000000" pitchFamily="2" charset="2"/>
              <a:buChar char="Ø"/>
            </a:pPr>
            <a:r>
              <a:rPr lang="en-US" dirty="0"/>
              <a:t>  It can be used as a library “within Derecho”,</a:t>
            </a:r>
          </a:p>
          <a:p>
            <a:pPr>
              <a:buFont typeface="Wingdings" panose="05000000000000000000" pitchFamily="2" charset="2"/>
              <a:buChar char="Ø"/>
            </a:pPr>
            <a:r>
              <a:rPr lang="en-US" dirty="0"/>
              <a:t>  Or, you can set it up to run as a </a:t>
            </a:r>
            <a:r>
              <a:rPr lang="en-US" dirty="0">
                <a:sym typeface="Symbol" panose="05050102010706020507" pitchFamily="18" charset="2"/>
              </a:rPr>
              <a:t>-service and talk to it from a function in the</a:t>
            </a:r>
            <a:br>
              <a:rPr lang="en-US" dirty="0">
                <a:sym typeface="Symbol" panose="05050102010706020507" pitchFamily="18" charset="2"/>
              </a:rPr>
            </a:br>
            <a:r>
              <a:rPr lang="en-US" dirty="0">
                <a:sym typeface="Symbol" panose="05050102010706020507" pitchFamily="18" charset="2"/>
              </a:rPr>
              <a:t>    Azure function server.</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38</a:t>
            </a:fld>
            <a:endParaRPr lang="en-US"/>
          </a:p>
        </p:txBody>
      </p:sp>
      <p:pic>
        <p:nvPicPr>
          <p:cNvPr id="8" name="Picture 7" descr="A large waterfall over some water&#10;&#10;Description automatically generated">
            <a:extLst>
              <a:ext uri="{FF2B5EF4-FFF2-40B4-BE49-F238E27FC236}">
                <a16:creationId xmlns:a16="http://schemas.microsoft.com/office/drawing/2014/main" id="{3DA56F01-A262-405E-AD00-EDB3A1FE87C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357676" y="211189"/>
            <a:ext cx="1453324" cy="1913467"/>
          </a:xfrm>
          <a:prstGeom prst="rect">
            <a:avLst/>
          </a:prstGeom>
        </p:spPr>
      </p:pic>
    </p:spTree>
    <p:extLst>
      <p:ext uri="{BB962C8B-B14F-4D97-AF65-F5344CB8AC3E}">
        <p14:creationId xmlns:p14="http://schemas.microsoft.com/office/powerpoint/2010/main" val="169198627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Layers on Layers!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39</a:t>
            </a:fld>
            <a:endParaRPr lang="en-US"/>
          </a:p>
        </p:txBody>
      </p:sp>
      <p:sp>
        <p:nvSpPr>
          <p:cNvPr id="6" name="TextBox 5"/>
          <p:cNvSpPr txBox="1"/>
          <p:nvPr/>
        </p:nvSpPr>
        <p:spPr>
          <a:xfrm>
            <a:off x="5369814" y="5266592"/>
            <a:ext cx="3596054" cy="369332"/>
          </a:xfrm>
          <a:prstGeom prst="rect">
            <a:avLst/>
          </a:prstGeom>
          <a:solidFill>
            <a:srgbClr val="FFFF9B"/>
          </a:solidFill>
        </p:spPr>
        <p:txBody>
          <a:bodyPr wrap="square" rtlCol="0">
            <a:spAutoFit/>
          </a:bodyPr>
          <a:lstStyle/>
          <a:p>
            <a:r>
              <a:rPr lang="en-US" dirty="0"/>
              <a:t>Virtual synchrony membership layer</a:t>
            </a:r>
          </a:p>
        </p:txBody>
      </p:sp>
      <p:sp>
        <p:nvSpPr>
          <p:cNvPr id="7" name="TextBox 6"/>
          <p:cNvSpPr txBox="1"/>
          <p:nvPr/>
        </p:nvSpPr>
        <p:spPr>
          <a:xfrm>
            <a:off x="5090747" y="4730261"/>
            <a:ext cx="4314001" cy="369332"/>
          </a:xfrm>
          <a:prstGeom prst="rect">
            <a:avLst/>
          </a:prstGeom>
          <a:solidFill>
            <a:srgbClr val="99CCFF"/>
          </a:solidFill>
        </p:spPr>
        <p:txBody>
          <a:bodyPr wrap="none" rtlCol="0">
            <a:spAutoFit/>
          </a:bodyPr>
          <a:lstStyle/>
          <a:p>
            <a:r>
              <a:rPr lang="en-US" dirty="0"/>
              <a:t>Fancy structures with subgroups and </a:t>
            </a:r>
            <a:r>
              <a:rPr lang="en-US" dirty="0" err="1"/>
              <a:t>sharding</a:t>
            </a:r>
            <a:endParaRPr lang="en-US" dirty="0"/>
          </a:p>
        </p:txBody>
      </p:sp>
      <p:sp>
        <p:nvSpPr>
          <p:cNvPr id="9" name="TextBox 8"/>
          <p:cNvSpPr txBox="1"/>
          <p:nvPr/>
        </p:nvSpPr>
        <p:spPr>
          <a:xfrm>
            <a:off x="3326677" y="4281466"/>
            <a:ext cx="3882986" cy="369332"/>
          </a:xfrm>
          <a:prstGeom prst="rect">
            <a:avLst/>
          </a:prstGeom>
          <a:solidFill>
            <a:schemeClr val="accent4">
              <a:lumMod val="40000"/>
              <a:lumOff val="60000"/>
            </a:schemeClr>
          </a:solidFill>
        </p:spPr>
        <p:txBody>
          <a:bodyPr wrap="none" rtlCol="0">
            <a:spAutoFit/>
          </a:bodyPr>
          <a:lstStyle/>
          <a:p>
            <a:r>
              <a:rPr lang="en-US" dirty="0"/>
              <a:t>Data replication: Streaming over RDMC</a:t>
            </a:r>
          </a:p>
        </p:txBody>
      </p:sp>
      <p:sp>
        <p:nvSpPr>
          <p:cNvPr id="10" name="TextBox 9"/>
          <p:cNvSpPr txBox="1"/>
          <p:nvPr/>
        </p:nvSpPr>
        <p:spPr>
          <a:xfrm>
            <a:off x="7453590" y="4277430"/>
            <a:ext cx="3565400" cy="369332"/>
          </a:xfrm>
          <a:prstGeom prst="rect">
            <a:avLst/>
          </a:prstGeom>
          <a:solidFill>
            <a:schemeClr val="accent4">
              <a:lumMod val="40000"/>
              <a:lumOff val="60000"/>
            </a:schemeClr>
          </a:solidFill>
        </p:spPr>
        <p:txBody>
          <a:bodyPr wrap="none" rtlCol="0">
            <a:spAutoFit/>
          </a:bodyPr>
          <a:lstStyle/>
          <a:p>
            <a:r>
              <a:rPr lang="en-US" dirty="0"/>
              <a:t>The shared state table (coordination)</a:t>
            </a:r>
          </a:p>
        </p:txBody>
      </p:sp>
      <p:sp>
        <p:nvSpPr>
          <p:cNvPr id="11" name="TextBox 10"/>
          <p:cNvSpPr txBox="1"/>
          <p:nvPr/>
        </p:nvSpPr>
        <p:spPr>
          <a:xfrm>
            <a:off x="4570489" y="3639933"/>
            <a:ext cx="5354515" cy="369332"/>
          </a:xfrm>
          <a:prstGeom prst="rect">
            <a:avLst/>
          </a:prstGeom>
          <a:solidFill>
            <a:srgbClr val="FF99FF"/>
          </a:solidFill>
        </p:spPr>
        <p:txBody>
          <a:bodyPr wrap="square" rtlCol="0">
            <a:spAutoFit/>
          </a:bodyPr>
          <a:lstStyle/>
          <a:p>
            <a:r>
              <a:rPr lang="en-US" dirty="0"/>
              <a:t>Derecho’s version of atomic multicast and durable </a:t>
            </a:r>
            <a:r>
              <a:rPr lang="en-US" dirty="0" err="1"/>
              <a:t>Paxos</a:t>
            </a:r>
            <a:endParaRPr lang="en-US" dirty="0"/>
          </a:p>
        </p:txBody>
      </p:sp>
      <p:sp>
        <p:nvSpPr>
          <p:cNvPr id="12" name="TextBox 11"/>
          <p:cNvSpPr txBox="1"/>
          <p:nvPr/>
        </p:nvSpPr>
        <p:spPr>
          <a:xfrm>
            <a:off x="4532406" y="2901467"/>
            <a:ext cx="5354515" cy="646331"/>
          </a:xfrm>
          <a:prstGeom prst="rect">
            <a:avLst/>
          </a:prstGeom>
          <a:solidFill>
            <a:srgbClr val="FF99FF"/>
          </a:solidFill>
        </p:spPr>
        <p:txBody>
          <a:bodyPr wrap="square" rtlCol="0">
            <a:spAutoFit/>
          </a:bodyPr>
          <a:lstStyle/>
          <a:p>
            <a:pPr algn="ctr"/>
            <a:r>
              <a:rPr lang="en-US" dirty="0"/>
              <a:t>Higher level tools, like the versioned, temporally indexed Derecho object store (the key-value store)</a:t>
            </a:r>
          </a:p>
        </p:txBody>
      </p:sp>
      <p:sp>
        <p:nvSpPr>
          <p:cNvPr id="13" name="TextBox 12"/>
          <p:cNvSpPr txBox="1"/>
          <p:nvPr/>
        </p:nvSpPr>
        <p:spPr>
          <a:xfrm>
            <a:off x="4490583" y="2066687"/>
            <a:ext cx="5354515" cy="646331"/>
          </a:xfrm>
          <a:prstGeom prst="rect">
            <a:avLst/>
          </a:prstGeom>
          <a:solidFill>
            <a:srgbClr val="FFC000"/>
          </a:solidFill>
        </p:spPr>
        <p:txBody>
          <a:bodyPr wrap="square" rtlCol="0">
            <a:spAutoFit/>
          </a:bodyPr>
          <a:lstStyle/>
          <a:p>
            <a:pPr algn="ctr"/>
            <a:r>
              <a:rPr lang="en-US" dirty="0"/>
              <a:t>Familiar APIs, like a file system or message bus or blob store</a:t>
            </a:r>
          </a:p>
        </p:txBody>
      </p:sp>
      <p:sp>
        <p:nvSpPr>
          <p:cNvPr id="14" name="Left Brace 13"/>
          <p:cNvSpPr/>
          <p:nvPr/>
        </p:nvSpPr>
        <p:spPr>
          <a:xfrm>
            <a:off x="1670538" y="2901467"/>
            <a:ext cx="624255" cy="2839915"/>
          </a:xfrm>
          <a:prstGeom prst="leftBrace">
            <a:avLst/>
          </a:prstGeom>
          <a:ln w="38100">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b="1"/>
          </a:p>
        </p:txBody>
      </p:sp>
      <p:sp>
        <p:nvSpPr>
          <p:cNvPr id="15" name="TextBox 14"/>
          <p:cNvSpPr txBox="1"/>
          <p:nvPr/>
        </p:nvSpPr>
        <p:spPr>
          <a:xfrm>
            <a:off x="307731" y="4141177"/>
            <a:ext cx="1230923" cy="646331"/>
          </a:xfrm>
          <a:prstGeom prst="rect">
            <a:avLst/>
          </a:prstGeom>
          <a:noFill/>
        </p:spPr>
        <p:txBody>
          <a:bodyPr wrap="square" rtlCol="0">
            <a:spAutoFit/>
          </a:bodyPr>
          <a:lstStyle/>
          <a:p>
            <a:pPr algn="ctr"/>
            <a:r>
              <a:rPr lang="en-US" dirty="0"/>
              <a:t>Library you</a:t>
            </a:r>
            <a:br>
              <a:rPr lang="en-US" dirty="0"/>
            </a:br>
            <a:r>
              <a:rPr lang="en-US" dirty="0"/>
              <a:t>link to</a:t>
            </a:r>
          </a:p>
        </p:txBody>
      </p:sp>
      <p:sp>
        <p:nvSpPr>
          <p:cNvPr id="16" name="TextBox 15"/>
          <p:cNvSpPr txBox="1"/>
          <p:nvPr/>
        </p:nvSpPr>
        <p:spPr>
          <a:xfrm>
            <a:off x="618393" y="2123210"/>
            <a:ext cx="2793022" cy="646331"/>
          </a:xfrm>
          <a:prstGeom prst="rect">
            <a:avLst/>
          </a:prstGeom>
          <a:noFill/>
        </p:spPr>
        <p:txBody>
          <a:bodyPr wrap="square" rtlCol="0">
            <a:spAutoFit/>
          </a:bodyPr>
          <a:lstStyle/>
          <a:p>
            <a:pPr algn="ctr"/>
            <a:r>
              <a:rPr lang="en-US" dirty="0"/>
              <a:t>Complete free-standing self-managed </a:t>
            </a:r>
            <a:r>
              <a:rPr lang="en-US" dirty="0">
                <a:sym typeface="Symbol" panose="05050102010706020507" pitchFamily="18" charset="2"/>
              </a:rPr>
              <a:t>-service</a:t>
            </a:r>
            <a:endParaRPr lang="en-US" dirty="0"/>
          </a:p>
        </p:txBody>
      </p:sp>
      <p:sp>
        <p:nvSpPr>
          <p:cNvPr id="17" name="Left Brace 16"/>
          <p:cNvSpPr/>
          <p:nvPr/>
        </p:nvSpPr>
        <p:spPr>
          <a:xfrm>
            <a:off x="3599131" y="1987067"/>
            <a:ext cx="155448" cy="914400"/>
          </a:xfrm>
          <a:prstGeom prst="leftBrace">
            <a:avLst/>
          </a:prstGeom>
          <a:ln w="38100">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b="1"/>
          </a:p>
        </p:txBody>
      </p:sp>
    </p:spTree>
    <p:extLst>
      <p:ext uri="{BB962C8B-B14F-4D97-AF65-F5344CB8AC3E}">
        <p14:creationId xmlns:p14="http://schemas.microsoft.com/office/powerpoint/2010/main" val="2555553702"/>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Some practical comments</a:t>
            </a:r>
          </a:p>
        </p:txBody>
      </p:sp>
      <p:sp>
        <p:nvSpPr>
          <p:cNvPr id="3" name="Content Placeholder 2"/>
          <p:cNvSpPr>
            <a:spLocks noGrp="1"/>
          </p:cNvSpPr>
          <p:nvPr>
            <p:ph idx="1"/>
          </p:nvPr>
        </p:nvSpPr>
        <p:spPr/>
        <p:txBody>
          <a:bodyPr>
            <a:normAutofit fontScale="92500" lnSpcReduction="20000"/>
          </a:bodyPr>
          <a:lstStyle/>
          <a:p>
            <a:r>
              <a:rPr lang="en-US" dirty="0"/>
              <a:t>Derecho is very flexible and strongly typed </a:t>
            </a:r>
            <a:r>
              <a:rPr lang="en-US" i="1" dirty="0"/>
              <a:t>when used from C++.</a:t>
            </a:r>
            <a:endParaRPr lang="en-US" dirty="0"/>
          </a:p>
          <a:p>
            <a:endParaRPr lang="en-US" dirty="0"/>
          </a:p>
          <a:p>
            <a:r>
              <a:rPr lang="en-US" dirty="0"/>
              <a:t>But people working in Java and Python can only use the system with byte array objects (</a:t>
            </a:r>
            <a:r>
              <a:rPr lang="en-US" dirty="0" err="1"/>
              <a:t>size_t</a:t>
            </a:r>
            <a:r>
              <a:rPr lang="en-US" dirty="0"/>
              <a:t>, char*).</a:t>
            </a:r>
          </a:p>
          <a:p>
            <a:endParaRPr lang="en-US" dirty="0"/>
          </a:p>
          <a:p>
            <a:r>
              <a:rPr lang="en-US" dirty="0"/>
              <a:t>You can’t directly call a “</a:t>
            </a:r>
            <a:r>
              <a:rPr lang="en-US" dirty="0" err="1"/>
              <a:t>templated</a:t>
            </a:r>
            <a:r>
              <a:rPr lang="en-US" dirty="0"/>
              <a:t>” API from Java or Python, so:</a:t>
            </a:r>
          </a:p>
          <a:p>
            <a:pPr>
              <a:buFont typeface="Wingdings" panose="05000000000000000000" pitchFamily="2" charset="2"/>
              <a:buChar char="Ø"/>
            </a:pPr>
            <a:r>
              <a:rPr lang="en-US" dirty="0"/>
              <a:t>  First you create a DLL with non-</a:t>
            </a:r>
            <a:r>
              <a:rPr lang="en-US" dirty="0" err="1"/>
              <a:t>templated</a:t>
            </a:r>
            <a:r>
              <a:rPr lang="en-US" dirty="0"/>
              <a:t> methods, compile it.</a:t>
            </a:r>
          </a:p>
          <a:p>
            <a:pPr>
              <a:buFont typeface="Wingdings" panose="05000000000000000000" pitchFamily="2" charset="2"/>
              <a:buChar char="Ø"/>
            </a:pPr>
            <a:r>
              <a:rPr lang="en-US" dirty="0"/>
              <a:t>  Then you can load that DLL and call those methods.</a:t>
            </a:r>
          </a:p>
          <a:p>
            <a:pPr>
              <a:buFont typeface="Wingdings" panose="05000000000000000000" pitchFamily="2" charset="2"/>
              <a:buChar char="Ø"/>
            </a:pPr>
            <a:r>
              <a:rPr lang="en-US" dirty="0"/>
              <a:t>  You still need to know some C++, but much less.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40</a:t>
            </a:fld>
            <a:endParaRPr lang="en-US"/>
          </a:p>
        </p:txBody>
      </p:sp>
    </p:spTree>
    <p:extLst>
      <p:ext uri="{BB962C8B-B14F-4D97-AF65-F5344CB8AC3E}">
        <p14:creationId xmlns:p14="http://schemas.microsoft.com/office/powerpoint/2010/main" val="3267030626"/>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Conclusions?</a:t>
            </a:r>
          </a:p>
        </p:txBody>
      </p:sp>
      <p:sp>
        <p:nvSpPr>
          <p:cNvPr id="3" name="Content Placeholder 2"/>
          <p:cNvSpPr>
            <a:spLocks noGrp="1"/>
          </p:cNvSpPr>
          <p:nvPr>
            <p:ph idx="1"/>
          </p:nvPr>
        </p:nvSpPr>
        <p:spPr/>
        <p:txBody>
          <a:bodyPr/>
          <a:lstStyle/>
          <a:p>
            <a:r>
              <a:rPr lang="en-US" dirty="0"/>
              <a:t>A software library like Derecho automates many aspects of creating a new </a:t>
            </a:r>
            <a:r>
              <a:rPr lang="en-US" dirty="0">
                <a:sym typeface="Symbol" panose="05050102010706020507" pitchFamily="18" charset="2"/>
              </a:rPr>
              <a:t>-service.  </a:t>
            </a:r>
          </a:p>
          <a:p>
            <a:endParaRPr lang="en-US" dirty="0">
              <a:sym typeface="Symbol" panose="05050102010706020507" pitchFamily="18" charset="2"/>
            </a:endParaRPr>
          </a:p>
          <a:p>
            <a:r>
              <a:rPr lang="en-US" dirty="0">
                <a:sym typeface="Symbol" panose="05050102010706020507" pitchFamily="18" charset="2"/>
              </a:rPr>
              <a:t>The </a:t>
            </a:r>
            <a:r>
              <a:rPr lang="en-US" dirty="0" err="1">
                <a:sym typeface="Symbol" panose="05050102010706020507" pitchFamily="18" charset="2"/>
              </a:rPr>
              <a:t>Paxos</a:t>
            </a:r>
            <a:r>
              <a:rPr lang="en-US" dirty="0">
                <a:sym typeface="Symbol" panose="05050102010706020507" pitchFamily="18" charset="2"/>
              </a:rPr>
              <a:t> model is used to ensure consistency, fault-tolerance.  There are two cases: ordered multicast (non-durable) and persistent (on disk).</a:t>
            </a:r>
          </a:p>
          <a:p>
            <a:endParaRPr lang="en-US" dirty="0">
              <a:sym typeface="Symbol" panose="05050102010706020507" pitchFamily="18" charset="2"/>
            </a:endParaRPr>
          </a:p>
          <a:p>
            <a:r>
              <a:rPr lang="en-US" dirty="0">
                <a:sym typeface="Symbol" panose="05050102010706020507" pitchFamily="18" charset="2"/>
              </a:rPr>
              <a:t>You code in an event-driven style.</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41</a:t>
            </a:fld>
            <a:endParaRPr lang="en-US"/>
          </a:p>
        </p:txBody>
      </p:sp>
    </p:spTree>
    <p:extLst>
      <p:ext uri="{BB962C8B-B14F-4D97-AF65-F5344CB8AC3E}">
        <p14:creationId xmlns:p14="http://schemas.microsoft.com/office/powerpoint/2010/main" val="3116541359"/>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2884</TotalTime>
  <Words>5492</Words>
  <Application>Microsoft Office PowerPoint</Application>
  <PresentationFormat>Widescreen</PresentationFormat>
  <Paragraphs>571</Paragraphs>
  <Slides>41</Slides>
  <Notes>38</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41</vt:i4>
      </vt:variant>
    </vt:vector>
  </HeadingPairs>
  <TitlesOfParts>
    <vt:vector size="47" baseType="lpstr">
      <vt:lpstr>Calibri</vt:lpstr>
      <vt:lpstr>Tw Cen MT</vt:lpstr>
      <vt:lpstr>Tw Cen MT Condensed</vt:lpstr>
      <vt:lpstr>Wingdings</vt:lpstr>
      <vt:lpstr>Wingdings 3</vt:lpstr>
      <vt:lpstr>Integral</vt:lpstr>
      <vt:lpstr>CS5412 / Lecture 8 Replication and Consistency</vt:lpstr>
      <vt:lpstr>Recap</vt:lpstr>
      <vt:lpstr>Reminder: Many Microservices are sharded and use replication</vt:lpstr>
      <vt:lpstr>Other Tasks that require Consistent Replication</vt:lpstr>
      <vt:lpstr>Paxos: Overarching “approach”</vt:lpstr>
      <vt:lpstr>Example: Chain Replication</vt:lpstr>
      <vt:lpstr>Does chain replication satisfy paxos?</vt:lpstr>
      <vt:lpstr>Membership as a dimension of consistency</vt:lpstr>
      <vt:lpstr>Membership concerns for  chain replication</vt:lpstr>
      <vt:lpstr>Membership Managed by a “library”</vt:lpstr>
      <vt:lpstr>Derecho is a library, exactly for  these kinds of roles!</vt:lpstr>
      <vt:lpstr>Other membership management roles</vt:lpstr>
      <vt:lpstr>Split brain concerns</vt:lpstr>
      <vt:lpstr>Solving the split brain problem</vt:lpstr>
      <vt:lpstr>… Beyond Sharding, Derecho can even support structures like this!</vt:lpstr>
      <vt:lpstr>A process joins a group</vt:lpstr>
      <vt:lpstr>A process receiving a Multicast</vt:lpstr>
      <vt:lpstr>A process receiving an update</vt:lpstr>
      <vt:lpstr>So, should we use chain replication In these subgroups and shards?</vt:lpstr>
      <vt:lpstr>What exactly does state machine replication give us?</vt:lpstr>
      <vt:lpstr>The “methods” perform state machine updates.  You get to code these in C++.</vt:lpstr>
      <vt:lpstr>Virtual synchrony: Managed Groups</vt:lpstr>
      <vt:lpstr>Virtual synchrony: Managed Groups</vt:lpstr>
      <vt:lpstr>Derecho’s version of Paxos</vt:lpstr>
      <vt:lpstr>How does Derecho transfer Data?  It uses “RDMA”.</vt:lpstr>
      <vt:lpstr>small messages Use  a direct RDMA copying Protocol we call SMC.</vt:lpstr>
      <vt:lpstr>Large messages use a relaying method we call RDMC</vt:lpstr>
      <vt:lpstr>RDMC succeeds in offloading work to Hardware</vt:lpstr>
      <vt:lpstr>How does Derecho put messages in order?</vt:lpstr>
      <vt:lpstr>Are we finished?</vt:lpstr>
      <vt:lpstr>A process FAILS</vt:lpstr>
      <vt:lpstr>How much cost does Ordering and  Paxos reliability of this kind add?</vt:lpstr>
      <vt:lpstr>Derecho: Large messages</vt:lpstr>
      <vt:lpstr>Derecho can Also run on TCP.  We find that RDMA is 4x Faster</vt:lpstr>
      <vt:lpstr>TCP increases Delays by about 125us</vt:lpstr>
      <vt:lpstr>Consistency: A Pervasive Guarantee</vt:lpstr>
      <vt:lpstr>Replication: Many ways to Get There!</vt:lpstr>
      <vt:lpstr>Cascade: Derecho Object Store</vt:lpstr>
      <vt:lpstr>Layers on Layers!</vt:lpstr>
      <vt:lpstr>Some practical comments</vt:lpstr>
      <vt:lpstr>Conclusions?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220</cp:revision>
  <dcterms:created xsi:type="dcterms:W3CDTF">2017-12-19T18:11:25Z</dcterms:created>
  <dcterms:modified xsi:type="dcterms:W3CDTF">2020-02-13T14:19:22Z</dcterms:modified>
</cp:coreProperties>
</file>