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notesMasterIdLst>
    <p:notesMasterId r:id="rId43"/>
  </p:notesMasterIdLst>
  <p:sldIdLst>
    <p:sldId id="256" r:id="rId2"/>
    <p:sldId id="462" r:id="rId3"/>
    <p:sldId id="266" r:id="rId4"/>
    <p:sldId id="289" r:id="rId5"/>
    <p:sldId id="290" r:id="rId6"/>
    <p:sldId id="291" r:id="rId7"/>
    <p:sldId id="269" r:id="rId8"/>
    <p:sldId id="280" r:id="rId9"/>
    <p:sldId id="299" r:id="rId10"/>
    <p:sldId id="281" r:id="rId11"/>
    <p:sldId id="270" r:id="rId12"/>
    <p:sldId id="302" r:id="rId13"/>
    <p:sldId id="303" r:id="rId14"/>
    <p:sldId id="304" r:id="rId15"/>
    <p:sldId id="292" r:id="rId16"/>
    <p:sldId id="305" r:id="rId17"/>
    <p:sldId id="306" r:id="rId18"/>
    <p:sldId id="307" r:id="rId19"/>
    <p:sldId id="308" r:id="rId20"/>
    <p:sldId id="463" r:id="rId21"/>
    <p:sldId id="309" r:id="rId22"/>
    <p:sldId id="310" r:id="rId23"/>
    <p:sldId id="311" r:id="rId24"/>
    <p:sldId id="312" r:id="rId25"/>
    <p:sldId id="313" r:id="rId26"/>
    <p:sldId id="422" r:id="rId27"/>
    <p:sldId id="423" r:id="rId28"/>
    <p:sldId id="424" r:id="rId29"/>
    <p:sldId id="426" r:id="rId30"/>
    <p:sldId id="427" r:id="rId31"/>
    <p:sldId id="428" r:id="rId32"/>
    <p:sldId id="286" r:id="rId33"/>
    <p:sldId id="296" r:id="rId34"/>
    <p:sldId id="294" r:id="rId35"/>
    <p:sldId id="287" r:id="rId36"/>
    <p:sldId id="288" r:id="rId37"/>
    <p:sldId id="295" r:id="rId38"/>
    <p:sldId id="314" r:id="rId39"/>
    <p:sldId id="315" r:id="rId40"/>
    <p:sldId id="419" r:id="rId41"/>
    <p:sldId id="420" r:id="rId42"/>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521415D9-36F7-43E2-AB2F-B90AF26B5E84}">
      <p14:sectionLst xmlns:p14="http://schemas.microsoft.com/office/powerpoint/2010/main">
        <p14:section name="Default Section" id="{E51C459E-8AFD-4C88-A45E-D59C9A3879A0}">
          <p14:sldIdLst>
            <p14:sldId id="256"/>
            <p14:sldId id="462"/>
            <p14:sldId id="266"/>
            <p14:sldId id="289"/>
            <p14:sldId id="290"/>
            <p14:sldId id="291"/>
            <p14:sldId id="269"/>
            <p14:sldId id="280"/>
            <p14:sldId id="299"/>
            <p14:sldId id="281"/>
            <p14:sldId id="270"/>
            <p14:sldId id="302"/>
            <p14:sldId id="303"/>
            <p14:sldId id="304"/>
            <p14:sldId id="292"/>
            <p14:sldId id="305"/>
            <p14:sldId id="306"/>
            <p14:sldId id="307"/>
            <p14:sldId id="308"/>
            <p14:sldId id="463"/>
            <p14:sldId id="309"/>
            <p14:sldId id="310"/>
            <p14:sldId id="311"/>
            <p14:sldId id="312"/>
            <p14:sldId id="313"/>
            <p14:sldId id="422"/>
            <p14:sldId id="423"/>
            <p14:sldId id="424"/>
            <p14:sldId id="426"/>
            <p14:sldId id="427"/>
            <p14:sldId id="428"/>
            <p14:sldId id="286"/>
            <p14:sldId id="296"/>
            <p14:sldId id="294"/>
            <p14:sldId id="287"/>
            <p14:sldId id="288"/>
            <p14:sldId id="295"/>
            <p14:sldId id="314"/>
            <p14:sldId id="315"/>
            <p14:sldId id="419"/>
            <p14:sldId id="420"/>
          </p14:sldIdLst>
        </p14:section>
      </p14:sectionLst>
    </p:ext>
    <p:ext uri="{EFAFB233-063F-42B5-8137-9DF3F51BA10A}">
      <p15:sldGuideLst xmlns:p15="http://schemas.microsoft.com/office/powerpoint/2012/main"/>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92D050"/>
    <a:srgbClr val="FF0066"/>
    <a:srgbClr val="FFFFFF"/>
    <a:srgbClr val="1CADE4"/>
    <a:srgbClr val="99CCFF"/>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622" autoAdjust="0"/>
    <p:restoredTop sz="94625" autoAdjust="0"/>
  </p:normalViewPr>
  <p:slideViewPr>
    <p:cSldViewPr snapToGrid="0">
      <p:cViewPr varScale="1">
        <p:scale>
          <a:sx n="109" d="100"/>
          <a:sy n="109" d="100"/>
        </p:scale>
        <p:origin x="636" y="108"/>
      </p:cViewPr>
      <p:guideLst/>
    </p:cSldViewPr>
  </p:slideViewPr>
  <p:outlineViewPr>
    <p:cViewPr>
      <p:scale>
        <a:sx n="33" d="100"/>
        <a:sy n="33" d="100"/>
      </p:scale>
      <p:origin x="0" y="-4260"/>
    </p:cViewPr>
  </p:outlineViewPr>
  <p:notesTextViewPr>
    <p:cViewPr>
      <p:scale>
        <a:sx n="1" d="1"/>
        <a:sy n="1" d="1"/>
      </p:scale>
      <p:origin x="0" y="0"/>
    </p:cViewPr>
  </p:notesTextViewPr>
  <p:notesViewPr>
    <p:cSldViewPr snapToGrid="0">
      <p:cViewPr varScale="1">
        <p:scale>
          <a:sx n="88" d="100"/>
          <a:sy n="88" d="100"/>
        </p:scale>
        <p:origin x="3822" y="72"/>
      </p:cViewPr>
      <p:guideLst/>
    </p:cSldViewPr>
  </p:notes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tableStyles" Target="tableStyles.xml"/><Relationship Id="rId7" Type="http://schemas.openxmlformats.org/officeDocument/2006/relationships/slide" Target="slides/slide6.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viewProps" Target="view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presProps" Target="pres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notesMaster" Target="notesMasters/notesMaster1.xml"/><Relationship Id="rId8" Type="http://schemas.openxmlformats.org/officeDocument/2006/relationships/slide" Target="slides/slide7.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theme" Target="theme/theme1.xml"/><Relationship Id="rId20" Type="http://schemas.openxmlformats.org/officeDocument/2006/relationships/slide" Target="slides/slide19.xml"/><Relationship Id="rId41" Type="http://schemas.openxmlformats.org/officeDocument/2006/relationships/slide" Target="slides/slide40.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FA30579A-B1E4-47EB-8BA9-D99CA9E7BA07}" type="datetimeFigureOut">
              <a:rPr lang="en-US" smtClean="0"/>
              <a:t>2/11/2020</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DACDC88A-CD66-4609-884B-39722DAC333B}" type="slidenum">
              <a:rPr lang="en-US" smtClean="0"/>
              <a:t>‹#›</a:t>
            </a:fld>
            <a:endParaRPr lang="en-US"/>
          </a:p>
        </p:txBody>
      </p:sp>
    </p:spTree>
    <p:extLst>
      <p:ext uri="{BB962C8B-B14F-4D97-AF65-F5344CB8AC3E}">
        <p14:creationId xmlns:p14="http://schemas.microsoft.com/office/powerpoint/2010/main" val="753246785"/>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1</a:t>
            </a:fld>
            <a:endParaRPr lang="en-US"/>
          </a:p>
        </p:txBody>
      </p:sp>
    </p:spTree>
    <p:extLst>
      <p:ext uri="{BB962C8B-B14F-4D97-AF65-F5344CB8AC3E}">
        <p14:creationId xmlns:p14="http://schemas.microsoft.com/office/powerpoint/2010/main" val="770860268"/>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In this lecture, we will be looking at the approach that we would use to tackle problems like “cleaning up sensor data” (review lecture 6 to remind yourself) if we wanted to do it at the edge – IoT edge or perhaps in the main cloud but in </a:t>
            </a:r>
            <a:r>
              <a:rPr lang="en-US" dirty="0" err="1"/>
              <a:t>realtime</a:t>
            </a:r>
            <a:r>
              <a:rPr lang="en-US" dirty="0"/>
              <a:t> near the first tier.</a:t>
            </a:r>
          </a:p>
        </p:txBody>
      </p:sp>
      <p:sp>
        <p:nvSpPr>
          <p:cNvPr id="4" name="Slide Number Placeholder 3"/>
          <p:cNvSpPr>
            <a:spLocks noGrp="1"/>
          </p:cNvSpPr>
          <p:nvPr>
            <p:ph type="sldNum" sz="quarter" idx="5"/>
          </p:nvPr>
        </p:nvSpPr>
        <p:spPr/>
        <p:txBody>
          <a:bodyPr/>
          <a:lstStyle/>
          <a:p>
            <a:fld id="{DACDC88A-CD66-4609-884B-39722DAC333B}" type="slidenum">
              <a:rPr lang="en-US" smtClean="0"/>
              <a:t>3</a:t>
            </a:fld>
            <a:endParaRPr lang="en-US"/>
          </a:p>
        </p:txBody>
      </p:sp>
    </p:spTree>
    <p:extLst>
      <p:ext uri="{BB962C8B-B14F-4D97-AF65-F5344CB8AC3E}">
        <p14:creationId xmlns:p14="http://schemas.microsoft.com/office/powerpoint/2010/main" val="524843770"/>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Just to point this out, the existing back-end of the cloud is not at all suited to </a:t>
            </a:r>
            <a:r>
              <a:rPr lang="en-US" dirty="0" err="1"/>
              <a:t>realtime</a:t>
            </a:r>
            <a:r>
              <a:rPr lang="en-US" dirty="0"/>
              <a:t> programming.  Maybe we can run it in a more and more aggressive way.  But over time it will split (by necessity) into a version optimized for the IoT edge with it time pressured style of computing and a different one for batched big-data running more or less offline with no </a:t>
            </a:r>
            <a:r>
              <a:rPr lang="en-US" dirty="0" err="1"/>
              <a:t>realtime</a:t>
            </a:r>
            <a:r>
              <a:rPr lang="en-US" dirty="0"/>
              <a:t> pressures on it.</a:t>
            </a:r>
          </a:p>
        </p:txBody>
      </p:sp>
      <p:sp>
        <p:nvSpPr>
          <p:cNvPr id="4" name="Slide Number Placeholder 3"/>
          <p:cNvSpPr>
            <a:spLocks noGrp="1"/>
          </p:cNvSpPr>
          <p:nvPr>
            <p:ph type="sldNum" sz="quarter" idx="5"/>
          </p:nvPr>
        </p:nvSpPr>
        <p:spPr/>
        <p:txBody>
          <a:bodyPr/>
          <a:lstStyle/>
          <a:p>
            <a:fld id="{DACDC88A-CD66-4609-884B-39722DAC333B}" type="slidenum">
              <a:rPr lang="en-US" smtClean="0"/>
              <a:t>4</a:t>
            </a:fld>
            <a:endParaRPr lang="en-US"/>
          </a:p>
        </p:txBody>
      </p:sp>
    </p:spTree>
    <p:extLst>
      <p:ext uri="{BB962C8B-B14F-4D97-AF65-F5344CB8AC3E}">
        <p14:creationId xmlns:p14="http://schemas.microsoft.com/office/powerpoint/2010/main" val="1741966042"/>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D8952055-0679-4F11-9844-B02E09680E7A}" type="slidenum">
              <a:rPr lang="en-US" smtClean="0"/>
              <a:pPr/>
              <a:t>5</a:t>
            </a:fld>
            <a:endParaRPr lang="en-US"/>
          </a:p>
        </p:txBody>
      </p:sp>
    </p:spTree>
    <p:extLst>
      <p:ext uri="{BB962C8B-B14F-4D97-AF65-F5344CB8AC3E}">
        <p14:creationId xmlns:p14="http://schemas.microsoft.com/office/powerpoint/2010/main" val="1318325262"/>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D8952055-0679-4F11-9844-B02E09680E7A}" type="slidenum">
              <a:rPr lang="en-US" smtClean="0"/>
              <a:pPr/>
              <a:t>6</a:t>
            </a:fld>
            <a:endParaRPr lang="en-US"/>
          </a:p>
        </p:txBody>
      </p:sp>
    </p:spTree>
    <p:extLst>
      <p:ext uri="{BB962C8B-B14F-4D97-AF65-F5344CB8AC3E}">
        <p14:creationId xmlns:p14="http://schemas.microsoft.com/office/powerpoint/2010/main" val="1779314558"/>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Now, the trick is to fit this evolution against what we already know about the architecture of the edge, with functions and microservices that help them do the heavy lifting.</a:t>
            </a:r>
          </a:p>
        </p:txBody>
      </p:sp>
      <p:sp>
        <p:nvSpPr>
          <p:cNvPr id="4" name="Slide Number Placeholder 3"/>
          <p:cNvSpPr>
            <a:spLocks noGrp="1"/>
          </p:cNvSpPr>
          <p:nvPr>
            <p:ph type="sldNum" sz="quarter" idx="5"/>
          </p:nvPr>
        </p:nvSpPr>
        <p:spPr/>
        <p:txBody>
          <a:bodyPr/>
          <a:lstStyle/>
          <a:p>
            <a:fld id="{DACDC88A-CD66-4609-884B-39722DAC333B}" type="slidenum">
              <a:rPr lang="en-US" smtClean="0"/>
              <a:t>7</a:t>
            </a:fld>
            <a:endParaRPr lang="en-US"/>
          </a:p>
        </p:txBody>
      </p:sp>
    </p:spTree>
    <p:extLst>
      <p:ext uri="{BB962C8B-B14F-4D97-AF65-F5344CB8AC3E}">
        <p14:creationId xmlns:p14="http://schemas.microsoft.com/office/powerpoint/2010/main" val="2793593124"/>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And this has to scale hugely, for many applications, and many devices per task within each applications, and perhaps even for many users who share the cloud infrastructure.</a:t>
            </a:r>
          </a:p>
        </p:txBody>
      </p:sp>
      <p:sp>
        <p:nvSpPr>
          <p:cNvPr id="4" name="Slide Number Placeholder 3"/>
          <p:cNvSpPr>
            <a:spLocks noGrp="1"/>
          </p:cNvSpPr>
          <p:nvPr>
            <p:ph type="sldNum" sz="quarter" idx="5"/>
          </p:nvPr>
        </p:nvSpPr>
        <p:spPr/>
        <p:txBody>
          <a:bodyPr/>
          <a:lstStyle/>
          <a:p>
            <a:fld id="{DACDC88A-CD66-4609-884B-39722DAC333B}" type="slidenum">
              <a:rPr lang="en-US" smtClean="0"/>
              <a:t>8</a:t>
            </a:fld>
            <a:endParaRPr lang="en-US"/>
          </a:p>
        </p:txBody>
      </p:sp>
    </p:spTree>
    <p:extLst>
      <p:ext uri="{BB962C8B-B14F-4D97-AF65-F5344CB8AC3E}">
        <p14:creationId xmlns:p14="http://schemas.microsoft.com/office/powerpoint/2010/main" val="2578238258"/>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This slide is a reminder of a topic from lecture 4, when we learned that the cloud has a function tier, and the functions depend on </a:t>
            </a:r>
            <a:r>
              <a:rPr lang="en-US" dirty="0" err="1" smtClean="0"/>
              <a:t>microservices</a:t>
            </a:r>
            <a:r>
              <a:rPr lang="en-US" dirty="0" smtClean="0"/>
              <a:t> for any real computing</a:t>
            </a:r>
            <a:r>
              <a:rPr lang="en-US" baseline="0" dirty="0" smtClean="0"/>
              <a:t> that isn’t pretty trivial.  We’ve seen this same idea a few times since then in lecture 5 </a:t>
            </a:r>
            <a:r>
              <a:rPr lang="en-US" baseline="0" smtClean="0"/>
              <a:t>and lecture 6.</a:t>
            </a:r>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10</a:t>
            </a:fld>
            <a:endParaRPr lang="en-US"/>
          </a:p>
        </p:txBody>
      </p:sp>
    </p:spTree>
    <p:extLst>
      <p:ext uri="{BB962C8B-B14F-4D97-AF65-F5344CB8AC3E}">
        <p14:creationId xmlns:p14="http://schemas.microsoft.com/office/powerpoint/2010/main" val="3182179744"/>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It starts to look as if IoT solution developers will be faced with building the microservices that this new model demands.</a:t>
            </a:r>
          </a:p>
        </p:txBody>
      </p:sp>
      <p:sp>
        <p:nvSpPr>
          <p:cNvPr id="4" name="Slide Number Placeholder 3"/>
          <p:cNvSpPr>
            <a:spLocks noGrp="1"/>
          </p:cNvSpPr>
          <p:nvPr>
            <p:ph type="sldNum" sz="quarter" idx="5"/>
          </p:nvPr>
        </p:nvSpPr>
        <p:spPr/>
        <p:txBody>
          <a:bodyPr/>
          <a:lstStyle/>
          <a:p>
            <a:fld id="{DACDC88A-CD66-4609-884B-39722DAC333B}" type="slidenum">
              <a:rPr lang="en-US" smtClean="0"/>
              <a:t>11</a:t>
            </a:fld>
            <a:endParaRPr lang="en-US"/>
          </a:p>
        </p:txBody>
      </p:sp>
    </p:spTree>
    <p:extLst>
      <p:ext uri="{BB962C8B-B14F-4D97-AF65-F5344CB8AC3E}">
        <p14:creationId xmlns:p14="http://schemas.microsoft.com/office/powerpoint/2010/main" val="1931330008"/>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Some parts are already easy.  Some are hard but solutions are emerging, like Derecho (the annoyance being mostly that Derecho isn’t a native component of Azure, making it a bit awkward to use it – but not genuinely hard.  Just a bit of a pain because it isn’t on the pull-down menu options from Visual Studio Code and it isn’t automatically integrated into the Hybrid Cloud’s App Service and so forth.  So you have to do things by hand that should be more automatic.</a:t>
            </a:r>
          </a:p>
        </p:txBody>
      </p:sp>
      <p:sp>
        <p:nvSpPr>
          <p:cNvPr id="4" name="Slide Number Placeholder 3"/>
          <p:cNvSpPr>
            <a:spLocks noGrp="1"/>
          </p:cNvSpPr>
          <p:nvPr>
            <p:ph type="sldNum" sz="quarter" idx="5"/>
          </p:nvPr>
        </p:nvSpPr>
        <p:spPr/>
        <p:txBody>
          <a:bodyPr/>
          <a:lstStyle/>
          <a:p>
            <a:fld id="{DACDC88A-CD66-4609-884B-39722DAC333B}" type="slidenum">
              <a:rPr lang="en-US" smtClean="0"/>
              <a:t>12</a:t>
            </a:fld>
            <a:endParaRPr lang="en-US"/>
          </a:p>
        </p:txBody>
      </p:sp>
    </p:spTree>
    <p:extLst>
      <p:ext uri="{BB962C8B-B14F-4D97-AF65-F5344CB8AC3E}">
        <p14:creationId xmlns:p14="http://schemas.microsoft.com/office/powerpoint/2010/main" val="2849277158"/>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Reminder: Derecho is the system Ken’s group built and published on, last year.  Now they are building a follow-on that turns Derecho into Cascade, an incredibly powerful DHT layered over the Derecho infrastructure.</a:t>
            </a:r>
          </a:p>
        </p:txBody>
      </p:sp>
      <p:sp>
        <p:nvSpPr>
          <p:cNvPr id="4" name="Slide Number Placeholder 3"/>
          <p:cNvSpPr>
            <a:spLocks noGrp="1"/>
          </p:cNvSpPr>
          <p:nvPr>
            <p:ph type="sldNum" sz="quarter" idx="5"/>
          </p:nvPr>
        </p:nvSpPr>
        <p:spPr/>
        <p:txBody>
          <a:bodyPr/>
          <a:lstStyle/>
          <a:p>
            <a:fld id="{DACDC88A-CD66-4609-884B-39722DAC333B}" type="slidenum">
              <a:rPr lang="en-US" smtClean="0"/>
              <a:t>13</a:t>
            </a:fld>
            <a:endParaRPr lang="en-US"/>
          </a:p>
        </p:txBody>
      </p:sp>
    </p:spTree>
    <p:extLst>
      <p:ext uri="{BB962C8B-B14F-4D97-AF65-F5344CB8AC3E}">
        <p14:creationId xmlns:p14="http://schemas.microsoft.com/office/powerpoint/2010/main" val="3857903163"/>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 most important single thing to understand about ML is that they use </a:t>
            </a:r>
            <a:r>
              <a:rPr lang="en-US" dirty="0" err="1"/>
              <a:t>sharding</a:t>
            </a:r>
            <a:r>
              <a:rPr lang="en-US" dirty="0"/>
              <a:t> not just for storage but also for computing in parallel.</a:t>
            </a:r>
          </a:p>
        </p:txBody>
      </p:sp>
      <p:sp>
        <p:nvSpPr>
          <p:cNvPr id="4" name="Slide Number Placeholder 3"/>
          <p:cNvSpPr>
            <a:spLocks noGrp="1"/>
          </p:cNvSpPr>
          <p:nvPr>
            <p:ph type="sldNum" sz="quarter" idx="5"/>
          </p:nvPr>
        </p:nvSpPr>
        <p:spPr/>
        <p:txBody>
          <a:bodyPr/>
          <a:lstStyle/>
          <a:p>
            <a:fld id="{DACDC88A-CD66-4609-884B-39722DAC333B}" type="slidenum">
              <a:rPr lang="en-US" smtClean="0"/>
              <a:t>15</a:t>
            </a:fld>
            <a:endParaRPr lang="en-US"/>
          </a:p>
        </p:txBody>
      </p:sp>
    </p:spTree>
    <p:extLst>
      <p:ext uri="{BB962C8B-B14F-4D97-AF65-F5344CB8AC3E}">
        <p14:creationId xmlns:p14="http://schemas.microsoft.com/office/powerpoint/2010/main" val="1910333916"/>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 famous name for this is MapReduce, but ironically, everyone uses a free version called Hadoop.  Google invented MapReduce but didn’t open-source it, so Yahoo! built an identical but free version, and this became Hadoop.  The Apache cloud project is basically Hadoop plus the things you normally install and use it with, like its file systems (HDFS and </a:t>
            </a:r>
            <a:r>
              <a:rPr lang="en-US" dirty="0" err="1"/>
              <a:t>Ceph</a:t>
            </a:r>
            <a:r>
              <a:rPr lang="en-US" dirty="0"/>
              <a:t>, which are key-value </a:t>
            </a:r>
            <a:r>
              <a:rPr lang="en-US" dirty="0" err="1"/>
              <a:t>sharded</a:t>
            </a:r>
            <a:r>
              <a:rPr lang="en-US" dirty="0"/>
              <a:t>), it data crunching tools (PIG, HIVE), its scalable SQL tools (HBASE), the Hadoop core scheduling component (YARN), the coordinator they use (Zookeeper – a lot like Derecho but very slow and limited to small data objects too).</a:t>
            </a:r>
          </a:p>
        </p:txBody>
      </p:sp>
      <p:sp>
        <p:nvSpPr>
          <p:cNvPr id="4" name="Slide Number Placeholder 3"/>
          <p:cNvSpPr>
            <a:spLocks noGrp="1"/>
          </p:cNvSpPr>
          <p:nvPr>
            <p:ph type="sldNum" sz="quarter" idx="5"/>
          </p:nvPr>
        </p:nvSpPr>
        <p:spPr/>
        <p:txBody>
          <a:bodyPr/>
          <a:lstStyle/>
          <a:p>
            <a:fld id="{DACDC88A-CD66-4609-884B-39722DAC333B}" type="slidenum">
              <a:rPr lang="en-US" smtClean="0"/>
              <a:t>16</a:t>
            </a:fld>
            <a:endParaRPr lang="en-US"/>
          </a:p>
        </p:txBody>
      </p:sp>
    </p:spTree>
    <p:extLst>
      <p:ext uri="{BB962C8B-B14F-4D97-AF65-F5344CB8AC3E}">
        <p14:creationId xmlns:p14="http://schemas.microsoft.com/office/powerpoint/2010/main" val="438267042"/>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For example, people using Microsoft platforms work with LINQ.  This allows you to write SQL code anywhere, and you can “import” the data from files or DHTs or databases, or export (save) it back into them.</a:t>
            </a:r>
          </a:p>
        </p:txBody>
      </p:sp>
      <p:sp>
        <p:nvSpPr>
          <p:cNvPr id="4" name="Slide Number Placeholder 3"/>
          <p:cNvSpPr>
            <a:spLocks noGrp="1"/>
          </p:cNvSpPr>
          <p:nvPr>
            <p:ph type="sldNum" sz="quarter" idx="5"/>
          </p:nvPr>
        </p:nvSpPr>
        <p:spPr/>
        <p:txBody>
          <a:bodyPr/>
          <a:lstStyle/>
          <a:p>
            <a:fld id="{DACDC88A-CD66-4609-884B-39722DAC333B}" type="slidenum">
              <a:rPr lang="en-US" smtClean="0"/>
              <a:t>17</a:t>
            </a:fld>
            <a:endParaRPr lang="en-US"/>
          </a:p>
        </p:txBody>
      </p:sp>
    </p:spTree>
    <p:extLst>
      <p:ext uri="{BB962C8B-B14F-4D97-AF65-F5344CB8AC3E}">
        <p14:creationId xmlns:p14="http://schemas.microsoft.com/office/powerpoint/2010/main" val="601070756"/>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These are like databases, but with the difference that one web page might yield a bunch of tuples with very different structures (field names).  A database would be similar but would normally have many rows for each table.  So if we think of tuples as rows, this makes sense, but at the same time, we lack the overarching schema a database would use.  People call these “unstructured” data and “semi-structured” (like if a web page does have a table on it – that portion can remain in the table format, so it has structure.  But the rest of the web page yields all kinds of tuples that don’t fit into any regular pattern.  Then, by looking at a lot of web pages at once, or a lot of sensors, suddenly we do see a structure: all of them have a tuple in such-and-such a format.  The game is find a way to collect the data so that we can do additional processing on it.</a:t>
            </a:r>
          </a:p>
        </p:txBody>
      </p:sp>
      <p:sp>
        <p:nvSpPr>
          <p:cNvPr id="4" name="Slide Number Placeholder 3"/>
          <p:cNvSpPr>
            <a:spLocks noGrp="1"/>
          </p:cNvSpPr>
          <p:nvPr>
            <p:ph type="sldNum" sz="quarter" idx="5"/>
          </p:nvPr>
        </p:nvSpPr>
        <p:spPr/>
        <p:txBody>
          <a:bodyPr/>
          <a:lstStyle/>
          <a:p>
            <a:fld id="{DACDC88A-CD66-4609-884B-39722DAC333B}" type="slidenum">
              <a:rPr lang="en-US" smtClean="0"/>
              <a:t>19</a:t>
            </a:fld>
            <a:endParaRPr lang="en-US"/>
          </a:p>
        </p:txBody>
      </p:sp>
    </p:spTree>
    <p:extLst>
      <p:ext uri="{BB962C8B-B14F-4D97-AF65-F5344CB8AC3E}">
        <p14:creationId xmlns:p14="http://schemas.microsoft.com/office/powerpoint/2010/main" val="1957514613"/>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In fact the key thing isn’t so much whether lots of code gets written.  The main thing is to be able to write code quickly and easily and have it normally be correct without too much debugging hassle.  So expressive power is the thing we want to be thinking about.  Web pages and sensors doing all sorts of random things seem very unstructured.  But if we can think of the world as a universe of tiny databases, this suddenly makes it easy to express our goals.</a:t>
            </a:r>
          </a:p>
        </p:txBody>
      </p:sp>
      <p:sp>
        <p:nvSpPr>
          <p:cNvPr id="4" name="Slide Number Placeholder 3"/>
          <p:cNvSpPr>
            <a:spLocks noGrp="1"/>
          </p:cNvSpPr>
          <p:nvPr>
            <p:ph type="sldNum" sz="quarter" idx="5"/>
          </p:nvPr>
        </p:nvSpPr>
        <p:spPr/>
        <p:txBody>
          <a:bodyPr/>
          <a:lstStyle/>
          <a:p>
            <a:fld id="{DACDC88A-CD66-4609-884B-39722DAC333B}" type="slidenum">
              <a:rPr lang="en-US" smtClean="0"/>
              <a:t>21</a:t>
            </a:fld>
            <a:endParaRPr lang="en-US"/>
          </a:p>
        </p:txBody>
      </p:sp>
    </p:spTree>
    <p:extLst>
      <p:ext uri="{BB962C8B-B14F-4D97-AF65-F5344CB8AC3E}">
        <p14:creationId xmlns:p14="http://schemas.microsoft.com/office/powerpoint/2010/main" val="192180719"/>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In a database, every row has a unique row identifier: a primary key.  Much of scalable cloud computing needs some form of key for the same reason.  So we normally just specify which field to use as the key for each kind of tuple when we access it, or we ask the collection layer to just give the tuple a unique id when it loads it and use that id as a key.  Then our LINQ queries make sense and look just like SQL access to a database.</a:t>
            </a:r>
          </a:p>
        </p:txBody>
      </p:sp>
      <p:sp>
        <p:nvSpPr>
          <p:cNvPr id="4" name="Slide Number Placeholder 3"/>
          <p:cNvSpPr>
            <a:spLocks noGrp="1"/>
          </p:cNvSpPr>
          <p:nvPr>
            <p:ph type="sldNum" sz="quarter" idx="5"/>
          </p:nvPr>
        </p:nvSpPr>
        <p:spPr/>
        <p:txBody>
          <a:bodyPr/>
          <a:lstStyle/>
          <a:p>
            <a:fld id="{DACDC88A-CD66-4609-884B-39722DAC333B}" type="slidenum">
              <a:rPr lang="en-US" smtClean="0"/>
              <a:t>22</a:t>
            </a:fld>
            <a:endParaRPr lang="en-US"/>
          </a:p>
        </p:txBody>
      </p:sp>
    </p:spTree>
    <p:extLst>
      <p:ext uri="{BB962C8B-B14F-4D97-AF65-F5344CB8AC3E}">
        <p14:creationId xmlns:p14="http://schemas.microsoft.com/office/powerpoint/2010/main" val="1625477730"/>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In this animation, each green oval is actually a shard – but now rather than being a pure storage service, our DHT is doing double duty: it is also a computational framework.  The shards might be replicated for fault-tolerance, but this picture isn’t showing that degree of detail and anyhow, replication isn’t obligatory, so you could decide to just take some risk and run each shard with a single server per shard.  These are choices a designer will make when building an application.</a:t>
            </a:r>
          </a:p>
        </p:txBody>
      </p:sp>
      <p:sp>
        <p:nvSpPr>
          <p:cNvPr id="4" name="Slide Number Placeholder 3"/>
          <p:cNvSpPr>
            <a:spLocks noGrp="1"/>
          </p:cNvSpPr>
          <p:nvPr>
            <p:ph type="sldNum" sz="quarter" idx="5"/>
          </p:nvPr>
        </p:nvSpPr>
        <p:spPr/>
        <p:txBody>
          <a:bodyPr/>
          <a:lstStyle/>
          <a:p>
            <a:fld id="{DACDC88A-CD66-4609-884B-39722DAC333B}" type="slidenum">
              <a:rPr lang="en-US" smtClean="0"/>
              <a:t>25</a:t>
            </a:fld>
            <a:endParaRPr lang="en-US"/>
          </a:p>
        </p:txBody>
      </p:sp>
    </p:spTree>
    <p:extLst>
      <p:ext uri="{BB962C8B-B14F-4D97-AF65-F5344CB8AC3E}">
        <p14:creationId xmlns:p14="http://schemas.microsoft.com/office/powerpoint/2010/main" val="2600191644"/>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In lecture 6 we discussed how one can use overlapping sensors to correct for malfunctions that are common in real-world situations.  </a:t>
            </a:r>
          </a:p>
        </p:txBody>
      </p:sp>
      <p:sp>
        <p:nvSpPr>
          <p:cNvPr id="4" name="Slide Number Placeholder 3"/>
          <p:cNvSpPr>
            <a:spLocks noGrp="1"/>
          </p:cNvSpPr>
          <p:nvPr>
            <p:ph type="sldNum" sz="quarter" idx="10"/>
          </p:nvPr>
        </p:nvSpPr>
        <p:spPr/>
        <p:txBody>
          <a:bodyPr/>
          <a:lstStyle/>
          <a:p>
            <a:fld id="{DACDC88A-CD66-4609-884B-39722DAC333B}" type="slidenum">
              <a:rPr lang="en-US" smtClean="0"/>
              <a:t>26</a:t>
            </a:fld>
            <a:endParaRPr lang="en-US"/>
          </a:p>
        </p:txBody>
      </p:sp>
    </p:spTree>
    <p:extLst>
      <p:ext uri="{BB962C8B-B14F-4D97-AF65-F5344CB8AC3E}">
        <p14:creationId xmlns:p14="http://schemas.microsoft.com/office/powerpoint/2010/main" val="1122338221"/>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Our first puzzle is to think of just one sensor and think through the full sequence of steps as it gets grouped with others that should have the same readings and intersected with them.</a:t>
            </a:r>
          </a:p>
        </p:txBody>
      </p:sp>
      <p:sp>
        <p:nvSpPr>
          <p:cNvPr id="4" name="Slide Number Placeholder 3"/>
          <p:cNvSpPr>
            <a:spLocks noGrp="1"/>
          </p:cNvSpPr>
          <p:nvPr>
            <p:ph type="sldNum" sz="quarter" idx="5"/>
          </p:nvPr>
        </p:nvSpPr>
        <p:spPr/>
        <p:txBody>
          <a:bodyPr/>
          <a:lstStyle/>
          <a:p>
            <a:fld id="{DACDC88A-CD66-4609-884B-39722DAC333B}" type="slidenum">
              <a:rPr lang="en-US" smtClean="0"/>
              <a:t>27</a:t>
            </a:fld>
            <a:endParaRPr lang="en-US"/>
          </a:p>
        </p:txBody>
      </p:sp>
    </p:spTree>
    <p:extLst>
      <p:ext uri="{BB962C8B-B14F-4D97-AF65-F5344CB8AC3E}">
        <p14:creationId xmlns:p14="http://schemas.microsoft.com/office/powerpoint/2010/main" val="3008135272"/>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Now we can express this in the MapReduce/Hadoop style</a:t>
            </a:r>
            <a:r>
              <a:rPr lang="en-US" dirty="0" smtClean="0"/>
              <a:t>.  Please note: these are NOT the functions in the cloud function tier.  These are just methods that return a value, in C# or a similar language.</a:t>
            </a:r>
            <a:endParaRPr lang="en-US" dirty="0"/>
          </a:p>
        </p:txBody>
      </p:sp>
      <p:sp>
        <p:nvSpPr>
          <p:cNvPr id="4" name="Slide Number Placeholder 3"/>
          <p:cNvSpPr>
            <a:spLocks noGrp="1"/>
          </p:cNvSpPr>
          <p:nvPr>
            <p:ph type="sldNum" sz="quarter" idx="5"/>
          </p:nvPr>
        </p:nvSpPr>
        <p:spPr/>
        <p:txBody>
          <a:bodyPr/>
          <a:lstStyle/>
          <a:p>
            <a:fld id="{DACDC88A-CD66-4609-884B-39722DAC333B}" type="slidenum">
              <a:rPr lang="en-US" smtClean="0"/>
              <a:t>28</a:t>
            </a:fld>
            <a:endParaRPr lang="en-US"/>
          </a:p>
        </p:txBody>
      </p:sp>
    </p:spTree>
    <p:extLst>
      <p:ext uri="{BB962C8B-B14F-4D97-AF65-F5344CB8AC3E}">
        <p14:creationId xmlns:p14="http://schemas.microsoft.com/office/powerpoint/2010/main" val="3053778636"/>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This slide only makes sense if you run the PPTX animation.  But it shows the whole sequence from sensors to boxes to a shard that has a member who intersects the boxes (maybe even using a GPU accelerator!)</a:t>
            </a:r>
          </a:p>
        </p:txBody>
      </p:sp>
      <p:sp>
        <p:nvSpPr>
          <p:cNvPr id="4" name="Slide Number Placeholder 3"/>
          <p:cNvSpPr>
            <a:spLocks noGrp="1"/>
          </p:cNvSpPr>
          <p:nvPr>
            <p:ph type="sldNum" sz="quarter" idx="5"/>
          </p:nvPr>
        </p:nvSpPr>
        <p:spPr/>
        <p:txBody>
          <a:bodyPr/>
          <a:lstStyle/>
          <a:p>
            <a:fld id="{DACDC88A-CD66-4609-884B-39722DAC333B}" type="slidenum">
              <a:rPr lang="en-US" smtClean="0"/>
              <a:t>29</a:t>
            </a:fld>
            <a:endParaRPr lang="en-US"/>
          </a:p>
        </p:txBody>
      </p:sp>
    </p:spTree>
    <p:extLst>
      <p:ext uri="{BB962C8B-B14F-4D97-AF65-F5344CB8AC3E}">
        <p14:creationId xmlns:p14="http://schemas.microsoft.com/office/powerpoint/2010/main" val="3940512058"/>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Once we compute the intersection we get a high quality estimate that lets us take the next step and extend our extrapolated curve of temperature in the factory room.</a:t>
            </a:r>
          </a:p>
        </p:txBody>
      </p:sp>
      <p:sp>
        <p:nvSpPr>
          <p:cNvPr id="4" name="Slide Number Placeholder 3"/>
          <p:cNvSpPr>
            <a:spLocks noGrp="1"/>
          </p:cNvSpPr>
          <p:nvPr>
            <p:ph type="sldNum" sz="quarter" idx="5"/>
          </p:nvPr>
        </p:nvSpPr>
        <p:spPr/>
        <p:txBody>
          <a:bodyPr/>
          <a:lstStyle/>
          <a:p>
            <a:fld id="{DACDC88A-CD66-4609-884B-39722DAC333B}" type="slidenum">
              <a:rPr lang="en-US" smtClean="0"/>
              <a:t>30</a:t>
            </a:fld>
            <a:endParaRPr lang="en-US"/>
          </a:p>
        </p:txBody>
      </p:sp>
    </p:spTree>
    <p:extLst>
      <p:ext uri="{BB962C8B-B14F-4D97-AF65-F5344CB8AC3E}">
        <p14:creationId xmlns:p14="http://schemas.microsoft.com/office/powerpoint/2010/main" val="2744919908"/>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Now we will see how MapReduce allows us to massively scale such a pattern up.</a:t>
            </a:r>
          </a:p>
        </p:txBody>
      </p:sp>
      <p:sp>
        <p:nvSpPr>
          <p:cNvPr id="4" name="Slide Number Placeholder 3"/>
          <p:cNvSpPr>
            <a:spLocks noGrp="1"/>
          </p:cNvSpPr>
          <p:nvPr>
            <p:ph type="sldNum" sz="quarter" idx="5"/>
          </p:nvPr>
        </p:nvSpPr>
        <p:spPr/>
        <p:txBody>
          <a:bodyPr/>
          <a:lstStyle/>
          <a:p>
            <a:fld id="{DACDC88A-CD66-4609-884B-39722DAC333B}" type="slidenum">
              <a:rPr lang="en-US" smtClean="0"/>
              <a:t>31</a:t>
            </a:fld>
            <a:endParaRPr lang="en-US"/>
          </a:p>
        </p:txBody>
      </p:sp>
    </p:spTree>
    <p:extLst>
      <p:ext uri="{BB962C8B-B14F-4D97-AF65-F5344CB8AC3E}">
        <p14:creationId xmlns:p14="http://schemas.microsoft.com/office/powerpoint/2010/main" val="2001284638"/>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So here we are back to our classic IoT edge or cloud edge picture, but we can see now what the microservices are doing.  </a:t>
            </a:r>
          </a:p>
        </p:txBody>
      </p:sp>
      <p:sp>
        <p:nvSpPr>
          <p:cNvPr id="4" name="Slide Number Placeholder 3"/>
          <p:cNvSpPr>
            <a:spLocks noGrp="1"/>
          </p:cNvSpPr>
          <p:nvPr>
            <p:ph type="sldNum" sz="quarter" idx="5"/>
          </p:nvPr>
        </p:nvSpPr>
        <p:spPr/>
        <p:txBody>
          <a:bodyPr/>
          <a:lstStyle/>
          <a:p>
            <a:fld id="{DACDC88A-CD66-4609-884B-39722DAC333B}" type="slidenum">
              <a:rPr lang="en-US" smtClean="0"/>
              <a:t>33</a:t>
            </a:fld>
            <a:endParaRPr lang="en-US"/>
          </a:p>
        </p:txBody>
      </p:sp>
    </p:spTree>
    <p:extLst>
      <p:ext uri="{BB962C8B-B14F-4D97-AF65-F5344CB8AC3E}">
        <p14:creationId xmlns:p14="http://schemas.microsoft.com/office/powerpoint/2010/main" val="2561998202"/>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Recall CAP.  The normal cloud edge has very weak consistency.  Our uses won’t work with stale data, so we need strong consistency, but we also want fast responses and we don’t want to wait while talking to back-end servers.  We want all of CAP at the same time.  Derecho is an example of a tool that lets us accomplish this goal.</a:t>
            </a:r>
          </a:p>
        </p:txBody>
      </p:sp>
      <p:sp>
        <p:nvSpPr>
          <p:cNvPr id="4" name="Slide Number Placeholder 3"/>
          <p:cNvSpPr>
            <a:spLocks noGrp="1"/>
          </p:cNvSpPr>
          <p:nvPr>
            <p:ph type="sldNum" sz="quarter" idx="5"/>
          </p:nvPr>
        </p:nvSpPr>
        <p:spPr/>
        <p:txBody>
          <a:bodyPr/>
          <a:lstStyle/>
          <a:p>
            <a:fld id="{DACDC88A-CD66-4609-884B-39722DAC333B}" type="slidenum">
              <a:rPr lang="en-US" smtClean="0"/>
              <a:t>35</a:t>
            </a:fld>
            <a:endParaRPr lang="en-US"/>
          </a:p>
        </p:txBody>
      </p:sp>
    </p:spTree>
    <p:extLst>
      <p:ext uri="{BB962C8B-B14F-4D97-AF65-F5344CB8AC3E}">
        <p14:creationId xmlns:p14="http://schemas.microsoft.com/office/powerpoint/2010/main" val="91661964"/>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Box intersection from the slides earlier is not a very demanding task.  But if we were aligning photos from three cameras, for example, that would be too hard to do on a standard core and yet very fast to do with GPU hardware to help.  So we will often see GPU accelerators in the microservices we build.</a:t>
            </a:r>
          </a:p>
        </p:txBody>
      </p:sp>
      <p:sp>
        <p:nvSpPr>
          <p:cNvPr id="4" name="Slide Number Placeholder 3"/>
          <p:cNvSpPr>
            <a:spLocks noGrp="1"/>
          </p:cNvSpPr>
          <p:nvPr>
            <p:ph type="sldNum" sz="quarter" idx="5"/>
          </p:nvPr>
        </p:nvSpPr>
        <p:spPr/>
        <p:txBody>
          <a:bodyPr/>
          <a:lstStyle/>
          <a:p>
            <a:fld id="{DACDC88A-CD66-4609-884B-39722DAC333B}" type="slidenum">
              <a:rPr lang="en-US" smtClean="0"/>
              <a:t>39</a:t>
            </a:fld>
            <a:endParaRPr lang="en-US"/>
          </a:p>
        </p:txBody>
      </p:sp>
    </p:spTree>
    <p:extLst>
      <p:ext uri="{BB962C8B-B14F-4D97-AF65-F5344CB8AC3E}">
        <p14:creationId xmlns:p14="http://schemas.microsoft.com/office/powerpoint/2010/main" val="3366244506"/>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This illustrates where a GPU might play a role.</a:t>
            </a:r>
          </a:p>
        </p:txBody>
      </p:sp>
      <p:sp>
        <p:nvSpPr>
          <p:cNvPr id="4" name="Slide Number Placeholder 3"/>
          <p:cNvSpPr>
            <a:spLocks noGrp="1"/>
          </p:cNvSpPr>
          <p:nvPr>
            <p:ph type="sldNum" sz="quarter" idx="5"/>
          </p:nvPr>
        </p:nvSpPr>
        <p:spPr/>
        <p:txBody>
          <a:bodyPr/>
          <a:lstStyle/>
          <a:p>
            <a:fld id="{DACDC88A-CD66-4609-884B-39722DAC333B}" type="slidenum">
              <a:rPr lang="en-US" smtClean="0"/>
              <a:t>40</a:t>
            </a:fld>
            <a:endParaRPr lang="en-US"/>
          </a:p>
        </p:txBody>
      </p:sp>
    </p:spTree>
    <p:extLst>
      <p:ext uri="{BB962C8B-B14F-4D97-AF65-F5344CB8AC3E}">
        <p14:creationId xmlns:p14="http://schemas.microsoft.com/office/powerpoint/2010/main" val="3099318469"/>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10" name="Rectangle 9"/>
          <p:cNvSpPr/>
          <p:nvPr/>
        </p:nvSpPr>
        <p:spPr>
          <a:xfrm>
            <a:off x="0" y="0"/>
            <a:ext cx="12192000" cy="4572001"/>
          </a:xfrm>
          <a:prstGeom prst="rect">
            <a:avLst/>
          </a:prstGeom>
          <a:solidFill>
            <a:schemeClr val="accent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1" name="Oval 5"/>
          <p:cNvSpPr/>
          <p:nvPr/>
        </p:nvSpPr>
        <p:spPr>
          <a:xfrm>
            <a:off x="-1" y="0"/>
            <a:ext cx="12192000" cy="4572001"/>
          </a:xfrm>
          <a:custGeom>
            <a:avLst/>
            <a:gdLst/>
            <a:ahLst/>
            <a:cxnLst/>
            <a:rect l="l" t="t" r="r" b="b"/>
            <a:pathLst>
              <a:path w="12192000" h="4572001">
                <a:moveTo>
                  <a:pt x="12192000" y="4387986"/>
                </a:moveTo>
                <a:lnTo>
                  <a:pt x="12192000" y="4572001"/>
                </a:lnTo>
                <a:lnTo>
                  <a:pt x="12013927" y="4572001"/>
                </a:lnTo>
                <a:cubicBezTo>
                  <a:pt x="12084901" y="4522707"/>
                  <a:pt x="12145198" y="4460004"/>
                  <a:pt x="12192000" y="4387986"/>
                </a:cubicBezTo>
                <a:close/>
                <a:moveTo>
                  <a:pt x="12192000" y="4041440"/>
                </a:moveTo>
                <a:lnTo>
                  <a:pt x="12192000" y="4174488"/>
                </a:lnTo>
                <a:cubicBezTo>
                  <a:pt x="12005469" y="4244657"/>
                  <a:pt x="11857227" y="4389538"/>
                  <a:pt x="11786673" y="4572001"/>
                </a:cubicBezTo>
                <a:lnTo>
                  <a:pt x="11649784" y="4572001"/>
                </a:lnTo>
                <a:cubicBezTo>
                  <a:pt x="11730542" y="4320085"/>
                  <a:pt x="11933879" y="4121396"/>
                  <a:pt x="12192000" y="4041440"/>
                </a:cubicBezTo>
                <a:close/>
                <a:moveTo>
                  <a:pt x="10767111" y="3999419"/>
                </a:moveTo>
                <a:lnTo>
                  <a:pt x="10784198" y="4001042"/>
                </a:lnTo>
                <a:cubicBezTo>
                  <a:pt x="10816584" y="4001569"/>
                  <a:pt x="10848477" y="4004550"/>
                  <a:pt x="10879660" y="4010107"/>
                </a:cubicBezTo>
                <a:cubicBezTo>
                  <a:pt x="10885236" y="4009688"/>
                  <a:pt x="10890564" y="4010636"/>
                  <a:pt x="10895873" y="4011646"/>
                </a:cubicBezTo>
                <a:lnTo>
                  <a:pt x="10895990" y="4012794"/>
                </a:lnTo>
                <a:cubicBezTo>
                  <a:pt x="11208069" y="4064450"/>
                  <a:pt x="11461298" y="4283539"/>
                  <a:pt x="11554662" y="4572001"/>
                </a:cubicBezTo>
                <a:lnTo>
                  <a:pt x="11417114" y="4572001"/>
                </a:lnTo>
                <a:cubicBezTo>
                  <a:pt x="11333731" y="4357380"/>
                  <a:pt x="11143362" y="4194541"/>
                  <a:pt x="10909360" y="4144250"/>
                </a:cubicBezTo>
                <a:cubicBezTo>
                  <a:pt x="10943854" y="4319651"/>
                  <a:pt x="11046077" y="4471530"/>
                  <a:pt x="11189175" y="4572001"/>
                </a:cubicBezTo>
                <a:lnTo>
                  <a:pt x="10994934" y="4572001"/>
                </a:lnTo>
                <a:cubicBezTo>
                  <a:pt x="10878802" y="4452596"/>
                  <a:pt x="10800240" y="4298519"/>
                  <a:pt x="10775875" y="4127511"/>
                </a:cubicBezTo>
                <a:cubicBezTo>
                  <a:pt x="10775707" y="4127458"/>
                  <a:pt x="10775539" y="4127453"/>
                  <a:pt x="10775369" y="4127448"/>
                </a:cubicBezTo>
                <a:lnTo>
                  <a:pt x="10774831" y="4120772"/>
                </a:lnTo>
                <a:cubicBezTo>
                  <a:pt x="10769772" y="4090522"/>
                  <a:pt x="10767321" y="4059631"/>
                  <a:pt x="10767364" y="4028296"/>
                </a:cubicBezTo>
                <a:cubicBezTo>
                  <a:pt x="10766052" y="4022668"/>
                  <a:pt x="10765993" y="4017001"/>
                  <a:pt x="10765993" y="4011320"/>
                </a:cubicBezTo>
                <a:lnTo>
                  <a:pt x="10766587" y="3999880"/>
                </a:lnTo>
                <a:lnTo>
                  <a:pt x="10767085" y="3999913"/>
                </a:lnTo>
                <a:close/>
                <a:moveTo>
                  <a:pt x="10744358" y="3999419"/>
                </a:moveTo>
                <a:lnTo>
                  <a:pt x="10744384" y="3999913"/>
                </a:lnTo>
                <a:lnTo>
                  <a:pt x="10744882" y="3999880"/>
                </a:lnTo>
                <a:lnTo>
                  <a:pt x="10745476" y="4011320"/>
                </a:lnTo>
                <a:cubicBezTo>
                  <a:pt x="10745476" y="4017001"/>
                  <a:pt x="10745417" y="4022668"/>
                  <a:pt x="10744105" y="4028296"/>
                </a:cubicBezTo>
                <a:cubicBezTo>
                  <a:pt x="10744148" y="4059631"/>
                  <a:pt x="10741697" y="4090522"/>
                  <a:pt x="10736638" y="4120772"/>
                </a:cubicBezTo>
                <a:lnTo>
                  <a:pt x="10736100" y="4127448"/>
                </a:lnTo>
                <a:cubicBezTo>
                  <a:pt x="10735930" y="4127453"/>
                  <a:pt x="10735762" y="4127458"/>
                  <a:pt x="10735594" y="4127511"/>
                </a:cubicBezTo>
                <a:cubicBezTo>
                  <a:pt x="10711229" y="4298519"/>
                  <a:pt x="10632667" y="4452596"/>
                  <a:pt x="10516535" y="4572001"/>
                </a:cubicBezTo>
                <a:lnTo>
                  <a:pt x="10322294" y="4572001"/>
                </a:lnTo>
                <a:cubicBezTo>
                  <a:pt x="10465392" y="4471530"/>
                  <a:pt x="10567615" y="4319650"/>
                  <a:pt x="10602109" y="4144250"/>
                </a:cubicBezTo>
                <a:cubicBezTo>
                  <a:pt x="10368107" y="4194541"/>
                  <a:pt x="10177738" y="4357380"/>
                  <a:pt x="10094355" y="4572001"/>
                </a:cubicBezTo>
                <a:lnTo>
                  <a:pt x="9956808" y="4572001"/>
                </a:lnTo>
                <a:cubicBezTo>
                  <a:pt x="10050171" y="4283539"/>
                  <a:pt x="10303400" y="4064450"/>
                  <a:pt x="10615479" y="4012794"/>
                </a:cubicBezTo>
                <a:lnTo>
                  <a:pt x="10615596" y="4011646"/>
                </a:lnTo>
                <a:cubicBezTo>
                  <a:pt x="10620905" y="4010636"/>
                  <a:pt x="10626233" y="4009688"/>
                  <a:pt x="10631809" y="4010107"/>
                </a:cubicBezTo>
                <a:cubicBezTo>
                  <a:pt x="10662992" y="4004550"/>
                  <a:pt x="10694885" y="4001569"/>
                  <a:pt x="10727271" y="4001042"/>
                </a:cubicBezTo>
                <a:close/>
                <a:moveTo>
                  <a:pt x="9074958" y="3999419"/>
                </a:moveTo>
                <a:lnTo>
                  <a:pt x="9092045" y="4001042"/>
                </a:lnTo>
                <a:cubicBezTo>
                  <a:pt x="9124431" y="4001569"/>
                  <a:pt x="9156324" y="4004550"/>
                  <a:pt x="9187507" y="4010107"/>
                </a:cubicBezTo>
                <a:cubicBezTo>
                  <a:pt x="9193083" y="4009688"/>
                  <a:pt x="9198411" y="4010636"/>
                  <a:pt x="9203720" y="4011646"/>
                </a:cubicBezTo>
                <a:lnTo>
                  <a:pt x="9203837" y="4012794"/>
                </a:lnTo>
                <a:cubicBezTo>
                  <a:pt x="9515916" y="4064450"/>
                  <a:pt x="9769145" y="4283539"/>
                  <a:pt x="9862508" y="4572001"/>
                </a:cubicBezTo>
                <a:lnTo>
                  <a:pt x="9724961" y="4572001"/>
                </a:lnTo>
                <a:cubicBezTo>
                  <a:pt x="9641578" y="4357380"/>
                  <a:pt x="9451209" y="4194541"/>
                  <a:pt x="9217207" y="4144250"/>
                </a:cubicBezTo>
                <a:cubicBezTo>
                  <a:pt x="9251701" y="4319651"/>
                  <a:pt x="9353924" y="4471530"/>
                  <a:pt x="9497022" y="4572001"/>
                </a:cubicBezTo>
                <a:lnTo>
                  <a:pt x="9302781" y="4572001"/>
                </a:lnTo>
                <a:cubicBezTo>
                  <a:pt x="9186649" y="4452596"/>
                  <a:pt x="9108087" y="4298519"/>
                  <a:pt x="9083722" y="4127511"/>
                </a:cubicBezTo>
                <a:cubicBezTo>
                  <a:pt x="9083554" y="4127458"/>
                  <a:pt x="9083386" y="4127453"/>
                  <a:pt x="9083216" y="4127448"/>
                </a:cubicBezTo>
                <a:lnTo>
                  <a:pt x="9082678" y="4120772"/>
                </a:lnTo>
                <a:cubicBezTo>
                  <a:pt x="9077619" y="4090522"/>
                  <a:pt x="9075168" y="4059631"/>
                  <a:pt x="9075211" y="4028296"/>
                </a:cubicBezTo>
                <a:cubicBezTo>
                  <a:pt x="9073899" y="4022668"/>
                  <a:pt x="9073840" y="4017001"/>
                  <a:pt x="9073840" y="4011320"/>
                </a:cubicBezTo>
                <a:lnTo>
                  <a:pt x="9074434" y="3999880"/>
                </a:lnTo>
                <a:lnTo>
                  <a:pt x="9074932" y="3999913"/>
                </a:lnTo>
                <a:close/>
                <a:moveTo>
                  <a:pt x="9052207" y="3999419"/>
                </a:moveTo>
                <a:lnTo>
                  <a:pt x="9052233" y="3999913"/>
                </a:lnTo>
                <a:lnTo>
                  <a:pt x="9052731" y="3999880"/>
                </a:lnTo>
                <a:lnTo>
                  <a:pt x="9053325" y="4011320"/>
                </a:lnTo>
                <a:cubicBezTo>
                  <a:pt x="9053325" y="4017001"/>
                  <a:pt x="9053266" y="4022668"/>
                  <a:pt x="9051954" y="4028296"/>
                </a:cubicBezTo>
                <a:cubicBezTo>
                  <a:pt x="9051997" y="4059631"/>
                  <a:pt x="9049546" y="4090522"/>
                  <a:pt x="9044487" y="4120772"/>
                </a:cubicBezTo>
                <a:lnTo>
                  <a:pt x="9043949" y="4127448"/>
                </a:lnTo>
                <a:cubicBezTo>
                  <a:pt x="9043779" y="4127453"/>
                  <a:pt x="9043611" y="4127458"/>
                  <a:pt x="9043443" y="4127511"/>
                </a:cubicBezTo>
                <a:cubicBezTo>
                  <a:pt x="9019078" y="4298519"/>
                  <a:pt x="8940516" y="4452596"/>
                  <a:pt x="8824384" y="4572001"/>
                </a:cubicBezTo>
                <a:lnTo>
                  <a:pt x="8630143" y="4572001"/>
                </a:lnTo>
                <a:cubicBezTo>
                  <a:pt x="8773241" y="4471530"/>
                  <a:pt x="8875464" y="4319651"/>
                  <a:pt x="8909958" y="4144250"/>
                </a:cubicBezTo>
                <a:cubicBezTo>
                  <a:pt x="8675956" y="4194541"/>
                  <a:pt x="8485587" y="4357380"/>
                  <a:pt x="8402204" y="4572001"/>
                </a:cubicBezTo>
                <a:lnTo>
                  <a:pt x="8264656" y="4572001"/>
                </a:lnTo>
                <a:cubicBezTo>
                  <a:pt x="8358019" y="4283539"/>
                  <a:pt x="8611249" y="4064450"/>
                  <a:pt x="8923328" y="4012794"/>
                </a:cubicBezTo>
                <a:lnTo>
                  <a:pt x="8923445" y="4011646"/>
                </a:lnTo>
                <a:cubicBezTo>
                  <a:pt x="8928754" y="4010636"/>
                  <a:pt x="8934082" y="4009688"/>
                  <a:pt x="8939658" y="4010107"/>
                </a:cubicBezTo>
                <a:cubicBezTo>
                  <a:pt x="8970841" y="4004550"/>
                  <a:pt x="9002734" y="4001569"/>
                  <a:pt x="9035120" y="4001042"/>
                </a:cubicBezTo>
                <a:close/>
                <a:moveTo>
                  <a:pt x="7382807" y="3999419"/>
                </a:moveTo>
                <a:lnTo>
                  <a:pt x="7399895" y="4001042"/>
                </a:lnTo>
                <a:cubicBezTo>
                  <a:pt x="7432280" y="4001569"/>
                  <a:pt x="7464173" y="4004550"/>
                  <a:pt x="7495356" y="4010107"/>
                </a:cubicBezTo>
                <a:cubicBezTo>
                  <a:pt x="7500932" y="4009688"/>
                  <a:pt x="7506260" y="4010636"/>
                  <a:pt x="7511569" y="4011646"/>
                </a:cubicBezTo>
                <a:lnTo>
                  <a:pt x="7511686" y="4012794"/>
                </a:lnTo>
                <a:cubicBezTo>
                  <a:pt x="7823765" y="4064450"/>
                  <a:pt x="8076994" y="4283539"/>
                  <a:pt x="8170358" y="4572001"/>
                </a:cubicBezTo>
                <a:lnTo>
                  <a:pt x="8032809" y="4572001"/>
                </a:lnTo>
                <a:cubicBezTo>
                  <a:pt x="7949426" y="4357380"/>
                  <a:pt x="7759058" y="4194541"/>
                  <a:pt x="7525056" y="4144250"/>
                </a:cubicBezTo>
                <a:cubicBezTo>
                  <a:pt x="7559550" y="4319650"/>
                  <a:pt x="7661773" y="4471530"/>
                  <a:pt x="7804870" y="4572001"/>
                </a:cubicBezTo>
                <a:lnTo>
                  <a:pt x="7610630" y="4572001"/>
                </a:lnTo>
                <a:cubicBezTo>
                  <a:pt x="7494498" y="4452596"/>
                  <a:pt x="7415935" y="4298519"/>
                  <a:pt x="7391571" y="4127511"/>
                </a:cubicBezTo>
                <a:cubicBezTo>
                  <a:pt x="7391403" y="4127458"/>
                  <a:pt x="7391235" y="4127453"/>
                  <a:pt x="7391065" y="4127448"/>
                </a:cubicBezTo>
                <a:lnTo>
                  <a:pt x="7390527" y="4120772"/>
                </a:lnTo>
                <a:cubicBezTo>
                  <a:pt x="7385468" y="4090522"/>
                  <a:pt x="7383018" y="4059631"/>
                  <a:pt x="7383060" y="4028296"/>
                </a:cubicBezTo>
                <a:cubicBezTo>
                  <a:pt x="7381748" y="4022668"/>
                  <a:pt x="7381689" y="4017001"/>
                  <a:pt x="7381689" y="4011320"/>
                </a:cubicBezTo>
                <a:lnTo>
                  <a:pt x="7382283" y="3999880"/>
                </a:lnTo>
                <a:lnTo>
                  <a:pt x="7382781" y="3999913"/>
                </a:lnTo>
                <a:close/>
                <a:moveTo>
                  <a:pt x="7360056" y="3999419"/>
                </a:moveTo>
                <a:lnTo>
                  <a:pt x="7360082" y="3999913"/>
                </a:lnTo>
                <a:lnTo>
                  <a:pt x="7360580" y="3999880"/>
                </a:lnTo>
                <a:lnTo>
                  <a:pt x="7361174" y="4011320"/>
                </a:lnTo>
                <a:cubicBezTo>
                  <a:pt x="7361174" y="4017001"/>
                  <a:pt x="7361115" y="4022668"/>
                  <a:pt x="7359803" y="4028296"/>
                </a:cubicBezTo>
                <a:cubicBezTo>
                  <a:pt x="7359845" y="4059631"/>
                  <a:pt x="7357395" y="4090522"/>
                  <a:pt x="7352336" y="4120772"/>
                </a:cubicBezTo>
                <a:lnTo>
                  <a:pt x="7351798" y="4127448"/>
                </a:lnTo>
                <a:cubicBezTo>
                  <a:pt x="7351628" y="4127453"/>
                  <a:pt x="7351460" y="4127458"/>
                  <a:pt x="7351292" y="4127511"/>
                </a:cubicBezTo>
                <a:cubicBezTo>
                  <a:pt x="7326927" y="4298519"/>
                  <a:pt x="7248364" y="4452596"/>
                  <a:pt x="7132233" y="4572001"/>
                </a:cubicBezTo>
                <a:lnTo>
                  <a:pt x="6937992" y="4572001"/>
                </a:lnTo>
                <a:cubicBezTo>
                  <a:pt x="7081090" y="4471530"/>
                  <a:pt x="7183313" y="4319650"/>
                  <a:pt x="7217807" y="4144250"/>
                </a:cubicBezTo>
                <a:cubicBezTo>
                  <a:pt x="6983804" y="4194541"/>
                  <a:pt x="6793436" y="4357380"/>
                  <a:pt x="6710053" y="4572001"/>
                </a:cubicBezTo>
                <a:lnTo>
                  <a:pt x="6572505" y="4572001"/>
                </a:lnTo>
                <a:cubicBezTo>
                  <a:pt x="6665868" y="4283539"/>
                  <a:pt x="6919098" y="4064450"/>
                  <a:pt x="7231177" y="4012794"/>
                </a:cubicBezTo>
                <a:lnTo>
                  <a:pt x="7231294" y="4011646"/>
                </a:lnTo>
                <a:cubicBezTo>
                  <a:pt x="7236603" y="4010636"/>
                  <a:pt x="7241931" y="4009688"/>
                  <a:pt x="7247507" y="4010107"/>
                </a:cubicBezTo>
                <a:cubicBezTo>
                  <a:pt x="7278690" y="4004550"/>
                  <a:pt x="7310583" y="4001569"/>
                  <a:pt x="7342968" y="4001042"/>
                </a:cubicBezTo>
                <a:close/>
                <a:moveTo>
                  <a:pt x="5690656" y="3999419"/>
                </a:moveTo>
                <a:lnTo>
                  <a:pt x="5707743" y="4001042"/>
                </a:lnTo>
                <a:cubicBezTo>
                  <a:pt x="5740129" y="4001569"/>
                  <a:pt x="5772021" y="4004550"/>
                  <a:pt x="5803205" y="4010107"/>
                </a:cubicBezTo>
                <a:cubicBezTo>
                  <a:pt x="5808781" y="4009688"/>
                  <a:pt x="5814109" y="4010636"/>
                  <a:pt x="5819417" y="4011646"/>
                </a:cubicBezTo>
                <a:lnTo>
                  <a:pt x="5819534" y="4012794"/>
                </a:lnTo>
                <a:cubicBezTo>
                  <a:pt x="6131614" y="4064450"/>
                  <a:pt x="6384843" y="4283539"/>
                  <a:pt x="6478206" y="4572001"/>
                </a:cubicBezTo>
                <a:lnTo>
                  <a:pt x="6340658" y="4572001"/>
                </a:lnTo>
                <a:cubicBezTo>
                  <a:pt x="6257275" y="4357380"/>
                  <a:pt x="6066907" y="4194541"/>
                  <a:pt x="5832905" y="4144250"/>
                </a:cubicBezTo>
                <a:cubicBezTo>
                  <a:pt x="5867399" y="4319651"/>
                  <a:pt x="5969622" y="4471530"/>
                  <a:pt x="6112719" y="4572001"/>
                </a:cubicBezTo>
                <a:lnTo>
                  <a:pt x="5918478" y="4572001"/>
                </a:lnTo>
                <a:cubicBezTo>
                  <a:pt x="5802347" y="4452596"/>
                  <a:pt x="5723784" y="4298519"/>
                  <a:pt x="5699419" y="4127511"/>
                </a:cubicBezTo>
                <a:cubicBezTo>
                  <a:pt x="5699252" y="4127458"/>
                  <a:pt x="5699083" y="4127453"/>
                  <a:pt x="5698914" y="4127448"/>
                </a:cubicBezTo>
                <a:lnTo>
                  <a:pt x="5698375" y="4120772"/>
                </a:lnTo>
                <a:cubicBezTo>
                  <a:pt x="5693317" y="4090522"/>
                  <a:pt x="5690866" y="4059631"/>
                  <a:pt x="5690908" y="4028296"/>
                </a:cubicBezTo>
                <a:cubicBezTo>
                  <a:pt x="5689596" y="4022668"/>
                  <a:pt x="5689538" y="4017001"/>
                  <a:pt x="5689538" y="4011320"/>
                </a:cubicBezTo>
                <a:lnTo>
                  <a:pt x="5690132" y="3999880"/>
                </a:lnTo>
                <a:lnTo>
                  <a:pt x="5690630" y="3999913"/>
                </a:lnTo>
                <a:close/>
                <a:moveTo>
                  <a:pt x="5667905" y="3999419"/>
                </a:moveTo>
                <a:lnTo>
                  <a:pt x="5667931" y="3999913"/>
                </a:lnTo>
                <a:lnTo>
                  <a:pt x="5668429" y="3999880"/>
                </a:lnTo>
                <a:lnTo>
                  <a:pt x="5669023" y="4011320"/>
                </a:lnTo>
                <a:cubicBezTo>
                  <a:pt x="5669023" y="4017001"/>
                  <a:pt x="5668964" y="4022668"/>
                  <a:pt x="5667652" y="4028296"/>
                </a:cubicBezTo>
                <a:cubicBezTo>
                  <a:pt x="5667694" y="4059631"/>
                  <a:pt x="5665244" y="4090522"/>
                  <a:pt x="5660185" y="4120772"/>
                </a:cubicBezTo>
                <a:lnTo>
                  <a:pt x="5659647" y="4127448"/>
                </a:lnTo>
                <a:cubicBezTo>
                  <a:pt x="5659477" y="4127453"/>
                  <a:pt x="5659309" y="4127458"/>
                  <a:pt x="5659141" y="4127511"/>
                </a:cubicBezTo>
                <a:cubicBezTo>
                  <a:pt x="5634776" y="4298519"/>
                  <a:pt x="5556213" y="4452596"/>
                  <a:pt x="5440082" y="4572001"/>
                </a:cubicBezTo>
                <a:lnTo>
                  <a:pt x="5245841" y="4572001"/>
                </a:lnTo>
                <a:cubicBezTo>
                  <a:pt x="5388939" y="4471530"/>
                  <a:pt x="5491162" y="4319651"/>
                  <a:pt x="5525656" y="4144250"/>
                </a:cubicBezTo>
                <a:cubicBezTo>
                  <a:pt x="5291653" y="4194541"/>
                  <a:pt x="5101285" y="4357380"/>
                  <a:pt x="5017902" y="4572001"/>
                </a:cubicBezTo>
                <a:lnTo>
                  <a:pt x="4880354" y="4572001"/>
                </a:lnTo>
                <a:cubicBezTo>
                  <a:pt x="4973717" y="4283539"/>
                  <a:pt x="5226947" y="4064450"/>
                  <a:pt x="5539026" y="4012794"/>
                </a:cubicBezTo>
                <a:lnTo>
                  <a:pt x="5539143" y="4011646"/>
                </a:lnTo>
                <a:cubicBezTo>
                  <a:pt x="5544452" y="4010636"/>
                  <a:pt x="5549780" y="4009688"/>
                  <a:pt x="5555356" y="4010107"/>
                </a:cubicBezTo>
                <a:cubicBezTo>
                  <a:pt x="5586539" y="4004550"/>
                  <a:pt x="5618432" y="4001569"/>
                  <a:pt x="5650817" y="4001042"/>
                </a:cubicBezTo>
                <a:close/>
                <a:moveTo>
                  <a:pt x="3998505" y="3999419"/>
                </a:moveTo>
                <a:lnTo>
                  <a:pt x="4015592" y="4001042"/>
                </a:lnTo>
                <a:cubicBezTo>
                  <a:pt x="4047978" y="4001569"/>
                  <a:pt x="4079870" y="4004550"/>
                  <a:pt x="4111054" y="4010107"/>
                </a:cubicBezTo>
                <a:cubicBezTo>
                  <a:pt x="4116630" y="4009688"/>
                  <a:pt x="4121958" y="4010636"/>
                  <a:pt x="4127266" y="4011646"/>
                </a:cubicBezTo>
                <a:lnTo>
                  <a:pt x="4127384" y="4012794"/>
                </a:lnTo>
                <a:cubicBezTo>
                  <a:pt x="4439463" y="4064450"/>
                  <a:pt x="4692692" y="4283539"/>
                  <a:pt x="4786055" y="4572001"/>
                </a:cubicBezTo>
                <a:lnTo>
                  <a:pt x="4648508" y="4572001"/>
                </a:lnTo>
                <a:cubicBezTo>
                  <a:pt x="4565124" y="4357380"/>
                  <a:pt x="4374756" y="4194541"/>
                  <a:pt x="4140754" y="4144250"/>
                </a:cubicBezTo>
                <a:cubicBezTo>
                  <a:pt x="4175248" y="4319650"/>
                  <a:pt x="4277471" y="4471530"/>
                  <a:pt x="4420568" y="4572001"/>
                </a:cubicBezTo>
                <a:lnTo>
                  <a:pt x="4226327" y="4572001"/>
                </a:lnTo>
                <a:cubicBezTo>
                  <a:pt x="4110196" y="4452596"/>
                  <a:pt x="4031633" y="4298519"/>
                  <a:pt x="4007268" y="4127511"/>
                </a:cubicBezTo>
                <a:cubicBezTo>
                  <a:pt x="4007101" y="4127458"/>
                  <a:pt x="4006932" y="4127453"/>
                  <a:pt x="4006763" y="4127448"/>
                </a:cubicBezTo>
                <a:lnTo>
                  <a:pt x="4006225" y="4120772"/>
                </a:lnTo>
                <a:cubicBezTo>
                  <a:pt x="4001166" y="4090522"/>
                  <a:pt x="3998715" y="4059631"/>
                  <a:pt x="3998757" y="4028296"/>
                </a:cubicBezTo>
                <a:cubicBezTo>
                  <a:pt x="3997445" y="4022668"/>
                  <a:pt x="3997387" y="4017001"/>
                  <a:pt x="3997387" y="4011320"/>
                </a:cubicBezTo>
                <a:lnTo>
                  <a:pt x="3997981" y="3999880"/>
                </a:lnTo>
                <a:lnTo>
                  <a:pt x="3998479" y="3999913"/>
                </a:lnTo>
                <a:close/>
                <a:moveTo>
                  <a:pt x="3975754" y="3999419"/>
                </a:moveTo>
                <a:lnTo>
                  <a:pt x="3975780" y="3999913"/>
                </a:lnTo>
                <a:lnTo>
                  <a:pt x="3976278" y="3999880"/>
                </a:lnTo>
                <a:lnTo>
                  <a:pt x="3976872" y="4011320"/>
                </a:lnTo>
                <a:cubicBezTo>
                  <a:pt x="3976872" y="4017001"/>
                  <a:pt x="3976813" y="4022668"/>
                  <a:pt x="3975501" y="4028296"/>
                </a:cubicBezTo>
                <a:cubicBezTo>
                  <a:pt x="3975543" y="4059631"/>
                  <a:pt x="3973093" y="4090522"/>
                  <a:pt x="3968034" y="4120772"/>
                </a:cubicBezTo>
                <a:lnTo>
                  <a:pt x="3967496" y="4127448"/>
                </a:lnTo>
                <a:cubicBezTo>
                  <a:pt x="3967326" y="4127453"/>
                  <a:pt x="3967158" y="4127458"/>
                  <a:pt x="3966990" y="4127511"/>
                </a:cubicBezTo>
                <a:cubicBezTo>
                  <a:pt x="3942625" y="4298519"/>
                  <a:pt x="3864063" y="4452596"/>
                  <a:pt x="3747931" y="4572001"/>
                </a:cubicBezTo>
                <a:lnTo>
                  <a:pt x="3553690" y="4572001"/>
                </a:lnTo>
                <a:cubicBezTo>
                  <a:pt x="3696788" y="4471530"/>
                  <a:pt x="3799011" y="4319651"/>
                  <a:pt x="3833505" y="4144250"/>
                </a:cubicBezTo>
                <a:cubicBezTo>
                  <a:pt x="3599503" y="4194541"/>
                  <a:pt x="3409134" y="4357380"/>
                  <a:pt x="3325751" y="4572001"/>
                </a:cubicBezTo>
                <a:lnTo>
                  <a:pt x="3188203" y="4572001"/>
                </a:lnTo>
                <a:cubicBezTo>
                  <a:pt x="3281566" y="4283539"/>
                  <a:pt x="3534796" y="4064450"/>
                  <a:pt x="3846875" y="4012794"/>
                </a:cubicBezTo>
                <a:lnTo>
                  <a:pt x="3846992" y="4011646"/>
                </a:lnTo>
                <a:cubicBezTo>
                  <a:pt x="3852301" y="4010636"/>
                  <a:pt x="3857629" y="4009688"/>
                  <a:pt x="3863205" y="4010107"/>
                </a:cubicBezTo>
                <a:cubicBezTo>
                  <a:pt x="3894388" y="4004550"/>
                  <a:pt x="3926281" y="4001569"/>
                  <a:pt x="3958666" y="4001042"/>
                </a:cubicBezTo>
                <a:close/>
                <a:moveTo>
                  <a:pt x="2306354" y="3999419"/>
                </a:moveTo>
                <a:lnTo>
                  <a:pt x="2323441" y="4001042"/>
                </a:lnTo>
                <a:cubicBezTo>
                  <a:pt x="2355827" y="4001569"/>
                  <a:pt x="2387719" y="4004550"/>
                  <a:pt x="2418903" y="4010107"/>
                </a:cubicBezTo>
                <a:cubicBezTo>
                  <a:pt x="2424479" y="4009688"/>
                  <a:pt x="2429807" y="4010636"/>
                  <a:pt x="2435115" y="4011646"/>
                </a:cubicBezTo>
                <a:lnTo>
                  <a:pt x="2435233" y="4012794"/>
                </a:lnTo>
                <a:cubicBezTo>
                  <a:pt x="2747312" y="4064450"/>
                  <a:pt x="3000542" y="4283539"/>
                  <a:pt x="3093904" y="4572001"/>
                </a:cubicBezTo>
                <a:lnTo>
                  <a:pt x="2956357" y="4572001"/>
                </a:lnTo>
                <a:cubicBezTo>
                  <a:pt x="2872974" y="4357380"/>
                  <a:pt x="2682605" y="4194541"/>
                  <a:pt x="2448603" y="4144250"/>
                </a:cubicBezTo>
                <a:cubicBezTo>
                  <a:pt x="2483097" y="4319651"/>
                  <a:pt x="2585320" y="4471530"/>
                  <a:pt x="2728418" y="4572001"/>
                </a:cubicBezTo>
                <a:lnTo>
                  <a:pt x="2534177" y="4572001"/>
                </a:lnTo>
                <a:cubicBezTo>
                  <a:pt x="2418045" y="4452596"/>
                  <a:pt x="2339482" y="4298519"/>
                  <a:pt x="2315117" y="4127511"/>
                </a:cubicBezTo>
                <a:cubicBezTo>
                  <a:pt x="2314950" y="4127458"/>
                  <a:pt x="2314781" y="4127453"/>
                  <a:pt x="2314612" y="4127448"/>
                </a:cubicBezTo>
                <a:lnTo>
                  <a:pt x="2314074" y="4120772"/>
                </a:lnTo>
                <a:cubicBezTo>
                  <a:pt x="2309015" y="4090522"/>
                  <a:pt x="2306564" y="4059631"/>
                  <a:pt x="2306606" y="4028296"/>
                </a:cubicBezTo>
                <a:cubicBezTo>
                  <a:pt x="2305294" y="4022668"/>
                  <a:pt x="2305236" y="4017001"/>
                  <a:pt x="2305236" y="4011320"/>
                </a:cubicBezTo>
                <a:lnTo>
                  <a:pt x="2305830" y="3999880"/>
                </a:lnTo>
                <a:lnTo>
                  <a:pt x="2306328" y="3999913"/>
                </a:lnTo>
                <a:close/>
                <a:moveTo>
                  <a:pt x="2283603" y="3999419"/>
                </a:moveTo>
                <a:lnTo>
                  <a:pt x="2283629" y="3999913"/>
                </a:lnTo>
                <a:lnTo>
                  <a:pt x="2284127" y="3999880"/>
                </a:lnTo>
                <a:lnTo>
                  <a:pt x="2284721" y="4011320"/>
                </a:lnTo>
                <a:cubicBezTo>
                  <a:pt x="2284721" y="4017001"/>
                  <a:pt x="2284662" y="4022668"/>
                  <a:pt x="2283350" y="4028296"/>
                </a:cubicBezTo>
                <a:cubicBezTo>
                  <a:pt x="2283392" y="4059631"/>
                  <a:pt x="2280942" y="4090522"/>
                  <a:pt x="2275883" y="4120772"/>
                </a:cubicBezTo>
                <a:lnTo>
                  <a:pt x="2275345" y="4127448"/>
                </a:lnTo>
                <a:cubicBezTo>
                  <a:pt x="2275175" y="4127453"/>
                  <a:pt x="2275007" y="4127458"/>
                  <a:pt x="2274839" y="4127511"/>
                </a:cubicBezTo>
                <a:cubicBezTo>
                  <a:pt x="2250474" y="4298519"/>
                  <a:pt x="2171912" y="4452596"/>
                  <a:pt x="2055780" y="4572001"/>
                </a:cubicBezTo>
                <a:lnTo>
                  <a:pt x="1861539" y="4572001"/>
                </a:lnTo>
                <a:cubicBezTo>
                  <a:pt x="2004637" y="4471530"/>
                  <a:pt x="2106860" y="4319650"/>
                  <a:pt x="2141354" y="4144250"/>
                </a:cubicBezTo>
                <a:cubicBezTo>
                  <a:pt x="1907352" y="4194541"/>
                  <a:pt x="1716983" y="4357380"/>
                  <a:pt x="1633600" y="4572001"/>
                </a:cubicBezTo>
                <a:lnTo>
                  <a:pt x="1496052" y="4572001"/>
                </a:lnTo>
                <a:cubicBezTo>
                  <a:pt x="1589416" y="4283539"/>
                  <a:pt x="1842645" y="4064450"/>
                  <a:pt x="2154724" y="4012794"/>
                </a:cubicBezTo>
                <a:lnTo>
                  <a:pt x="2154841" y="4011646"/>
                </a:lnTo>
                <a:cubicBezTo>
                  <a:pt x="2160150" y="4010636"/>
                  <a:pt x="2165478" y="4009688"/>
                  <a:pt x="2171054" y="4010107"/>
                </a:cubicBezTo>
                <a:cubicBezTo>
                  <a:pt x="2202237" y="4004550"/>
                  <a:pt x="2234130" y="4001569"/>
                  <a:pt x="2266515" y="4001042"/>
                </a:cubicBezTo>
                <a:close/>
                <a:moveTo>
                  <a:pt x="614203" y="3999419"/>
                </a:moveTo>
                <a:lnTo>
                  <a:pt x="631290" y="4001042"/>
                </a:lnTo>
                <a:cubicBezTo>
                  <a:pt x="663676" y="4001569"/>
                  <a:pt x="695568" y="4004550"/>
                  <a:pt x="726752" y="4010107"/>
                </a:cubicBezTo>
                <a:cubicBezTo>
                  <a:pt x="732328" y="4009688"/>
                  <a:pt x="737656" y="4010636"/>
                  <a:pt x="742964" y="4011646"/>
                </a:cubicBezTo>
                <a:lnTo>
                  <a:pt x="743081" y="4012794"/>
                </a:lnTo>
                <a:cubicBezTo>
                  <a:pt x="1055161" y="4064450"/>
                  <a:pt x="1308390" y="4283539"/>
                  <a:pt x="1401754" y="4572001"/>
                </a:cubicBezTo>
                <a:lnTo>
                  <a:pt x="1264205" y="4572001"/>
                </a:lnTo>
                <a:cubicBezTo>
                  <a:pt x="1180823" y="4357380"/>
                  <a:pt x="990454" y="4194541"/>
                  <a:pt x="756452" y="4144250"/>
                </a:cubicBezTo>
                <a:cubicBezTo>
                  <a:pt x="790946" y="4319651"/>
                  <a:pt x="893169" y="4471530"/>
                  <a:pt x="1036266" y="4572001"/>
                </a:cubicBezTo>
                <a:lnTo>
                  <a:pt x="842026" y="4572001"/>
                </a:lnTo>
                <a:cubicBezTo>
                  <a:pt x="725894" y="4452596"/>
                  <a:pt x="647331" y="4298519"/>
                  <a:pt x="622966" y="4127511"/>
                </a:cubicBezTo>
                <a:cubicBezTo>
                  <a:pt x="622799" y="4127458"/>
                  <a:pt x="622630" y="4127453"/>
                  <a:pt x="622461" y="4127448"/>
                </a:cubicBezTo>
                <a:lnTo>
                  <a:pt x="621923" y="4120772"/>
                </a:lnTo>
                <a:cubicBezTo>
                  <a:pt x="616864" y="4090522"/>
                  <a:pt x="614413" y="4059631"/>
                  <a:pt x="614455" y="4028296"/>
                </a:cubicBezTo>
                <a:cubicBezTo>
                  <a:pt x="613143" y="4022668"/>
                  <a:pt x="613085" y="4017001"/>
                  <a:pt x="613085" y="4011320"/>
                </a:cubicBezTo>
                <a:lnTo>
                  <a:pt x="613679" y="3999880"/>
                </a:lnTo>
                <a:lnTo>
                  <a:pt x="614177" y="3999913"/>
                </a:lnTo>
                <a:close/>
                <a:moveTo>
                  <a:pt x="591452" y="3999419"/>
                </a:moveTo>
                <a:lnTo>
                  <a:pt x="591478" y="3999913"/>
                </a:lnTo>
                <a:lnTo>
                  <a:pt x="591976" y="3999880"/>
                </a:lnTo>
                <a:lnTo>
                  <a:pt x="592570" y="4011320"/>
                </a:lnTo>
                <a:cubicBezTo>
                  <a:pt x="592570" y="4017001"/>
                  <a:pt x="592511" y="4022668"/>
                  <a:pt x="591199" y="4028296"/>
                </a:cubicBezTo>
                <a:cubicBezTo>
                  <a:pt x="591242" y="4059631"/>
                  <a:pt x="588791" y="4090522"/>
                  <a:pt x="583732" y="4120772"/>
                </a:cubicBezTo>
                <a:lnTo>
                  <a:pt x="583194" y="4127448"/>
                </a:lnTo>
                <a:cubicBezTo>
                  <a:pt x="583024" y="4127453"/>
                  <a:pt x="582856" y="4127458"/>
                  <a:pt x="582689" y="4127511"/>
                </a:cubicBezTo>
                <a:cubicBezTo>
                  <a:pt x="558275" y="4298863"/>
                  <a:pt x="479445" y="4453216"/>
                  <a:pt x="362360" y="4572001"/>
                </a:cubicBezTo>
                <a:lnTo>
                  <a:pt x="169811" y="4572001"/>
                </a:lnTo>
                <a:cubicBezTo>
                  <a:pt x="312603" y="4471357"/>
                  <a:pt x="414729" y="4319551"/>
                  <a:pt x="449203" y="4144250"/>
                </a:cubicBezTo>
                <a:cubicBezTo>
                  <a:pt x="258971" y="4185134"/>
                  <a:pt x="97576" y="4300399"/>
                  <a:pt x="0" y="4458139"/>
                </a:cubicBezTo>
                <a:lnTo>
                  <a:pt x="0" y="4251345"/>
                </a:lnTo>
                <a:cubicBezTo>
                  <a:pt x="121484" y="4128438"/>
                  <a:pt x="282199" y="4042650"/>
                  <a:pt x="462573" y="4012794"/>
                </a:cubicBezTo>
                <a:lnTo>
                  <a:pt x="462690" y="4011646"/>
                </a:lnTo>
                <a:cubicBezTo>
                  <a:pt x="467999" y="4010636"/>
                  <a:pt x="473327" y="4009688"/>
                  <a:pt x="478903" y="4010107"/>
                </a:cubicBezTo>
                <a:cubicBezTo>
                  <a:pt x="510086" y="4004550"/>
                  <a:pt x="541979" y="4001569"/>
                  <a:pt x="574365" y="4001042"/>
                </a:cubicBezTo>
                <a:close/>
                <a:moveTo>
                  <a:pt x="11452667" y="3304913"/>
                </a:moveTo>
                <a:cubicBezTo>
                  <a:pt x="11177477" y="3363591"/>
                  <a:pt x="10962633" y="3576701"/>
                  <a:pt x="10909358" y="3845480"/>
                </a:cubicBezTo>
                <a:cubicBezTo>
                  <a:pt x="11184548" y="3786801"/>
                  <a:pt x="11399391" y="3573691"/>
                  <a:pt x="11452667" y="3304913"/>
                </a:cubicBezTo>
                <a:close/>
                <a:moveTo>
                  <a:pt x="10058800" y="3304913"/>
                </a:moveTo>
                <a:cubicBezTo>
                  <a:pt x="10112076" y="3573691"/>
                  <a:pt x="10326919" y="3786801"/>
                  <a:pt x="10602109" y="3845480"/>
                </a:cubicBezTo>
                <a:cubicBezTo>
                  <a:pt x="10548834" y="3576701"/>
                  <a:pt x="10333990" y="3363591"/>
                  <a:pt x="10058800" y="3304913"/>
                </a:cubicBezTo>
                <a:close/>
                <a:moveTo>
                  <a:pt x="9760514" y="3304913"/>
                </a:moveTo>
                <a:cubicBezTo>
                  <a:pt x="9485324" y="3363591"/>
                  <a:pt x="9270480" y="3576701"/>
                  <a:pt x="9217205" y="3845480"/>
                </a:cubicBezTo>
                <a:cubicBezTo>
                  <a:pt x="9492395" y="3786801"/>
                  <a:pt x="9707238" y="3573691"/>
                  <a:pt x="9760514" y="3304913"/>
                </a:cubicBezTo>
                <a:close/>
                <a:moveTo>
                  <a:pt x="8366649" y="3304913"/>
                </a:moveTo>
                <a:cubicBezTo>
                  <a:pt x="8419925" y="3573691"/>
                  <a:pt x="8634768" y="3786801"/>
                  <a:pt x="8909958" y="3845480"/>
                </a:cubicBezTo>
                <a:cubicBezTo>
                  <a:pt x="8856683" y="3576701"/>
                  <a:pt x="8641839" y="3363591"/>
                  <a:pt x="8366649" y="3304913"/>
                </a:cubicBezTo>
                <a:close/>
                <a:moveTo>
                  <a:pt x="8068363" y="3304913"/>
                </a:moveTo>
                <a:cubicBezTo>
                  <a:pt x="7793173" y="3363591"/>
                  <a:pt x="7578329" y="3576701"/>
                  <a:pt x="7525054" y="3845480"/>
                </a:cubicBezTo>
                <a:cubicBezTo>
                  <a:pt x="7800244" y="3786801"/>
                  <a:pt x="8015087" y="3573691"/>
                  <a:pt x="8068363" y="3304913"/>
                </a:cubicBezTo>
                <a:close/>
                <a:moveTo>
                  <a:pt x="6674498" y="3304913"/>
                </a:moveTo>
                <a:cubicBezTo>
                  <a:pt x="6727774" y="3573691"/>
                  <a:pt x="6942617" y="3786801"/>
                  <a:pt x="7217807" y="3845480"/>
                </a:cubicBezTo>
                <a:cubicBezTo>
                  <a:pt x="7164532" y="3576701"/>
                  <a:pt x="6949688" y="3363591"/>
                  <a:pt x="6674498" y="3304913"/>
                </a:cubicBezTo>
                <a:close/>
                <a:moveTo>
                  <a:pt x="6376212" y="3304913"/>
                </a:moveTo>
                <a:cubicBezTo>
                  <a:pt x="6101022" y="3363591"/>
                  <a:pt x="5886178" y="3576701"/>
                  <a:pt x="5832903" y="3845480"/>
                </a:cubicBezTo>
                <a:cubicBezTo>
                  <a:pt x="6108093" y="3786801"/>
                  <a:pt x="6322936" y="3573691"/>
                  <a:pt x="6376212" y="3304913"/>
                </a:cubicBezTo>
                <a:close/>
                <a:moveTo>
                  <a:pt x="4982347" y="3304913"/>
                </a:moveTo>
                <a:cubicBezTo>
                  <a:pt x="5035623" y="3573691"/>
                  <a:pt x="5250466" y="3786801"/>
                  <a:pt x="5525656" y="3845480"/>
                </a:cubicBezTo>
                <a:cubicBezTo>
                  <a:pt x="5472381" y="3576701"/>
                  <a:pt x="5257537" y="3363591"/>
                  <a:pt x="4982347" y="3304913"/>
                </a:cubicBezTo>
                <a:close/>
                <a:moveTo>
                  <a:pt x="4684061" y="3304913"/>
                </a:moveTo>
                <a:cubicBezTo>
                  <a:pt x="4408871" y="3363591"/>
                  <a:pt x="4194027" y="3576701"/>
                  <a:pt x="4140752" y="3845480"/>
                </a:cubicBezTo>
                <a:cubicBezTo>
                  <a:pt x="4415942" y="3786801"/>
                  <a:pt x="4630785" y="3573691"/>
                  <a:pt x="4684061" y="3304913"/>
                </a:cubicBezTo>
                <a:close/>
                <a:moveTo>
                  <a:pt x="3290196" y="3304913"/>
                </a:moveTo>
                <a:cubicBezTo>
                  <a:pt x="3343472" y="3573691"/>
                  <a:pt x="3558315" y="3786801"/>
                  <a:pt x="3833505" y="3845480"/>
                </a:cubicBezTo>
                <a:cubicBezTo>
                  <a:pt x="3780230" y="3576701"/>
                  <a:pt x="3565386" y="3363591"/>
                  <a:pt x="3290196" y="3304913"/>
                </a:cubicBezTo>
                <a:close/>
                <a:moveTo>
                  <a:pt x="2991910" y="3304913"/>
                </a:moveTo>
                <a:cubicBezTo>
                  <a:pt x="2716720" y="3363591"/>
                  <a:pt x="2501876" y="3576701"/>
                  <a:pt x="2448601" y="3845480"/>
                </a:cubicBezTo>
                <a:cubicBezTo>
                  <a:pt x="2723791" y="3786801"/>
                  <a:pt x="2938634" y="3573691"/>
                  <a:pt x="2991910" y="3304913"/>
                </a:cubicBezTo>
                <a:close/>
                <a:moveTo>
                  <a:pt x="1598045" y="3304913"/>
                </a:moveTo>
                <a:cubicBezTo>
                  <a:pt x="1651321" y="3573691"/>
                  <a:pt x="1866164" y="3786801"/>
                  <a:pt x="2141354" y="3845480"/>
                </a:cubicBezTo>
                <a:cubicBezTo>
                  <a:pt x="2088079" y="3576701"/>
                  <a:pt x="1873235" y="3363591"/>
                  <a:pt x="1598045" y="3304913"/>
                </a:cubicBezTo>
                <a:close/>
                <a:moveTo>
                  <a:pt x="1299759" y="3304913"/>
                </a:moveTo>
                <a:cubicBezTo>
                  <a:pt x="1024569" y="3363591"/>
                  <a:pt x="809725" y="3576701"/>
                  <a:pt x="756450" y="3845480"/>
                </a:cubicBezTo>
                <a:cubicBezTo>
                  <a:pt x="1031640" y="3786801"/>
                  <a:pt x="1246483" y="3573691"/>
                  <a:pt x="1299759" y="3304913"/>
                </a:cubicBezTo>
                <a:close/>
                <a:moveTo>
                  <a:pt x="0" y="3200906"/>
                </a:moveTo>
                <a:cubicBezTo>
                  <a:pt x="306658" y="3291386"/>
                  <a:pt x="537576" y="3547942"/>
                  <a:pt x="582690" y="3862087"/>
                </a:cubicBezTo>
                <a:cubicBezTo>
                  <a:pt x="582857" y="3862140"/>
                  <a:pt x="583026" y="3862145"/>
                  <a:pt x="583195" y="3862150"/>
                </a:cubicBezTo>
                <a:lnTo>
                  <a:pt x="583735" y="3868787"/>
                </a:lnTo>
                <a:cubicBezTo>
                  <a:pt x="588792" y="3898794"/>
                  <a:pt x="591242" y="3929436"/>
                  <a:pt x="591199" y="3960518"/>
                </a:cubicBezTo>
                <a:cubicBezTo>
                  <a:pt x="592511" y="3966104"/>
                  <a:pt x="592570" y="3971728"/>
                  <a:pt x="592570" y="3977366"/>
                </a:cubicBezTo>
                <a:cubicBezTo>
                  <a:pt x="592570" y="3981158"/>
                  <a:pt x="592543" y="3984944"/>
                  <a:pt x="591977" y="3988716"/>
                </a:cubicBezTo>
                <a:lnTo>
                  <a:pt x="591478" y="3988683"/>
                </a:lnTo>
                <a:lnTo>
                  <a:pt x="591452" y="3989174"/>
                </a:lnTo>
                <a:lnTo>
                  <a:pt x="574334" y="3987561"/>
                </a:lnTo>
                <a:cubicBezTo>
                  <a:pt x="541959" y="3987038"/>
                  <a:pt x="510079" y="3984080"/>
                  <a:pt x="478907" y="3978570"/>
                </a:cubicBezTo>
                <a:cubicBezTo>
                  <a:pt x="473330" y="3978986"/>
                  <a:pt x="468001" y="3978045"/>
                  <a:pt x="462690" y="3977042"/>
                </a:cubicBezTo>
                <a:lnTo>
                  <a:pt x="462574" y="3975903"/>
                </a:lnTo>
                <a:cubicBezTo>
                  <a:pt x="282200" y="3946281"/>
                  <a:pt x="121485" y="3861168"/>
                  <a:pt x="0" y="3739225"/>
                </a:cubicBezTo>
                <a:lnTo>
                  <a:pt x="0" y="3534056"/>
                </a:lnTo>
                <a:cubicBezTo>
                  <a:pt x="97584" y="3690562"/>
                  <a:pt x="258975" y="3804918"/>
                  <a:pt x="449203" y="3845480"/>
                </a:cubicBezTo>
                <a:cubicBezTo>
                  <a:pt x="402182" y="3608252"/>
                  <a:pt x="229297" y="3414390"/>
                  <a:pt x="0" y="3332205"/>
                </a:cubicBezTo>
                <a:close/>
                <a:moveTo>
                  <a:pt x="11608704" y="3161219"/>
                </a:moveTo>
                <a:lnTo>
                  <a:pt x="11625791" y="3162829"/>
                </a:lnTo>
                <a:cubicBezTo>
                  <a:pt x="11658177" y="3163352"/>
                  <a:pt x="11690070" y="3166310"/>
                  <a:pt x="11721253" y="3171823"/>
                </a:cubicBezTo>
                <a:cubicBezTo>
                  <a:pt x="11726829" y="3171407"/>
                  <a:pt x="11732157" y="3172348"/>
                  <a:pt x="11737466" y="3173350"/>
                </a:cubicBezTo>
                <a:lnTo>
                  <a:pt x="11737583" y="3174489"/>
                </a:lnTo>
                <a:cubicBezTo>
                  <a:pt x="11914088" y="3203476"/>
                  <a:pt x="12071767" y="3285599"/>
                  <a:pt x="12192000" y="3403667"/>
                </a:cubicBezTo>
                <a:lnTo>
                  <a:pt x="12192000" y="3603658"/>
                </a:lnTo>
                <a:cubicBezTo>
                  <a:pt x="12093732" y="3453636"/>
                  <a:pt x="11935983" y="3344367"/>
                  <a:pt x="11750953" y="3304913"/>
                </a:cubicBezTo>
                <a:cubicBezTo>
                  <a:pt x="11797422" y="3539349"/>
                  <a:pt x="11966808" y="3731433"/>
                  <a:pt x="12192000" y="3815480"/>
                </a:cubicBezTo>
                <a:lnTo>
                  <a:pt x="12192000" y="3947482"/>
                </a:lnTo>
                <a:cubicBezTo>
                  <a:pt x="11889465" y="3854506"/>
                  <a:pt x="11662185" y="3599697"/>
                  <a:pt x="11617468" y="3288305"/>
                </a:cubicBezTo>
                <a:cubicBezTo>
                  <a:pt x="11617300" y="3288253"/>
                  <a:pt x="11617132" y="3288248"/>
                  <a:pt x="11616962" y="3288243"/>
                </a:cubicBezTo>
                <a:lnTo>
                  <a:pt x="11616424" y="3281619"/>
                </a:lnTo>
                <a:cubicBezTo>
                  <a:pt x="11611365" y="3251607"/>
                  <a:pt x="11608914" y="3220958"/>
                  <a:pt x="11608957" y="3189869"/>
                </a:cubicBezTo>
                <a:cubicBezTo>
                  <a:pt x="11607645" y="3184286"/>
                  <a:pt x="11607586" y="3178663"/>
                  <a:pt x="11607586" y="3173027"/>
                </a:cubicBezTo>
                <a:lnTo>
                  <a:pt x="11608180" y="3161677"/>
                </a:lnTo>
                <a:lnTo>
                  <a:pt x="11608678" y="3161709"/>
                </a:lnTo>
                <a:close/>
                <a:moveTo>
                  <a:pt x="11594916" y="3161219"/>
                </a:moveTo>
                <a:lnTo>
                  <a:pt x="11594942" y="3161709"/>
                </a:lnTo>
                <a:lnTo>
                  <a:pt x="11595440" y="3161677"/>
                </a:lnTo>
                <a:lnTo>
                  <a:pt x="11596034" y="3173027"/>
                </a:lnTo>
                <a:cubicBezTo>
                  <a:pt x="11596034" y="3178663"/>
                  <a:pt x="11595975" y="3184286"/>
                  <a:pt x="11594663" y="3189869"/>
                </a:cubicBezTo>
                <a:cubicBezTo>
                  <a:pt x="11594706" y="3220958"/>
                  <a:pt x="11592255" y="3251607"/>
                  <a:pt x="11587196" y="3281619"/>
                </a:cubicBezTo>
                <a:lnTo>
                  <a:pt x="11586658" y="3288243"/>
                </a:lnTo>
                <a:cubicBezTo>
                  <a:pt x="11586488" y="3288248"/>
                  <a:pt x="11586320" y="3288253"/>
                  <a:pt x="11586152" y="3288305"/>
                </a:cubicBezTo>
                <a:cubicBezTo>
                  <a:pt x="11535877" y="3638399"/>
                  <a:pt x="11254838" y="3916971"/>
                  <a:pt x="10895987" y="3975903"/>
                </a:cubicBezTo>
                <a:lnTo>
                  <a:pt x="10895871" y="3977042"/>
                </a:lnTo>
                <a:cubicBezTo>
                  <a:pt x="10890560" y="3978045"/>
                  <a:pt x="10885231" y="3978986"/>
                  <a:pt x="10879654" y="3978570"/>
                </a:cubicBezTo>
                <a:cubicBezTo>
                  <a:pt x="10848482" y="3984080"/>
                  <a:pt x="10816602" y="3987038"/>
                  <a:pt x="10784227" y="3987561"/>
                </a:cubicBezTo>
                <a:lnTo>
                  <a:pt x="10767109" y="3989174"/>
                </a:lnTo>
                <a:lnTo>
                  <a:pt x="10767083" y="3988683"/>
                </a:lnTo>
                <a:lnTo>
                  <a:pt x="10766584" y="3988716"/>
                </a:lnTo>
                <a:cubicBezTo>
                  <a:pt x="10766018" y="3984944"/>
                  <a:pt x="10765991" y="3981158"/>
                  <a:pt x="10765991" y="3977366"/>
                </a:cubicBezTo>
                <a:cubicBezTo>
                  <a:pt x="10765991" y="3971728"/>
                  <a:pt x="10766050" y="3966104"/>
                  <a:pt x="10767362" y="3960518"/>
                </a:cubicBezTo>
                <a:cubicBezTo>
                  <a:pt x="10767319" y="3929436"/>
                  <a:pt x="10769769" y="3898794"/>
                  <a:pt x="10774826" y="3868787"/>
                </a:cubicBezTo>
                <a:lnTo>
                  <a:pt x="10775366" y="3862150"/>
                </a:lnTo>
                <a:cubicBezTo>
                  <a:pt x="10775535" y="3862145"/>
                  <a:pt x="10775704" y="3862140"/>
                  <a:pt x="10775872" y="3862087"/>
                </a:cubicBezTo>
                <a:cubicBezTo>
                  <a:pt x="10826148" y="3511992"/>
                  <a:pt x="11107187" y="3233421"/>
                  <a:pt x="11466037" y="3174489"/>
                </a:cubicBezTo>
                <a:lnTo>
                  <a:pt x="11466154" y="3173350"/>
                </a:lnTo>
                <a:cubicBezTo>
                  <a:pt x="11471463" y="3172348"/>
                  <a:pt x="11476791" y="3171407"/>
                  <a:pt x="11482367" y="3171823"/>
                </a:cubicBezTo>
                <a:cubicBezTo>
                  <a:pt x="11513550" y="3166310"/>
                  <a:pt x="11545443" y="3163352"/>
                  <a:pt x="11577829" y="3162829"/>
                </a:cubicBezTo>
                <a:close/>
                <a:moveTo>
                  <a:pt x="9916551" y="3161219"/>
                </a:moveTo>
                <a:lnTo>
                  <a:pt x="9933638" y="3162829"/>
                </a:lnTo>
                <a:cubicBezTo>
                  <a:pt x="9966024" y="3163352"/>
                  <a:pt x="9997917" y="3166310"/>
                  <a:pt x="10029100" y="3171823"/>
                </a:cubicBezTo>
                <a:cubicBezTo>
                  <a:pt x="10034676" y="3171407"/>
                  <a:pt x="10040004" y="3172348"/>
                  <a:pt x="10045313" y="3173350"/>
                </a:cubicBezTo>
                <a:lnTo>
                  <a:pt x="10045430" y="3174489"/>
                </a:lnTo>
                <a:cubicBezTo>
                  <a:pt x="10404280" y="3233421"/>
                  <a:pt x="10685319" y="3511992"/>
                  <a:pt x="10735596" y="3862087"/>
                </a:cubicBezTo>
                <a:cubicBezTo>
                  <a:pt x="10735763" y="3862140"/>
                  <a:pt x="10735932" y="3862145"/>
                  <a:pt x="10736101" y="3862150"/>
                </a:cubicBezTo>
                <a:lnTo>
                  <a:pt x="10736641" y="3868787"/>
                </a:lnTo>
                <a:cubicBezTo>
                  <a:pt x="10741698" y="3898794"/>
                  <a:pt x="10744148" y="3929436"/>
                  <a:pt x="10744105" y="3960518"/>
                </a:cubicBezTo>
                <a:cubicBezTo>
                  <a:pt x="10745417" y="3966104"/>
                  <a:pt x="10745476" y="3971728"/>
                  <a:pt x="10745476" y="3977366"/>
                </a:cubicBezTo>
                <a:cubicBezTo>
                  <a:pt x="10745476" y="3981158"/>
                  <a:pt x="10745449" y="3984944"/>
                  <a:pt x="10744883" y="3988716"/>
                </a:cubicBezTo>
                <a:lnTo>
                  <a:pt x="10744384" y="3988683"/>
                </a:lnTo>
                <a:lnTo>
                  <a:pt x="10744358" y="3989174"/>
                </a:lnTo>
                <a:lnTo>
                  <a:pt x="10727240" y="3987561"/>
                </a:lnTo>
                <a:cubicBezTo>
                  <a:pt x="10694865" y="3987038"/>
                  <a:pt x="10662985" y="3984080"/>
                  <a:pt x="10631813" y="3978570"/>
                </a:cubicBezTo>
                <a:cubicBezTo>
                  <a:pt x="10626236" y="3978986"/>
                  <a:pt x="10620907" y="3978045"/>
                  <a:pt x="10615596" y="3977042"/>
                </a:cubicBezTo>
                <a:lnTo>
                  <a:pt x="10615480" y="3975903"/>
                </a:lnTo>
                <a:cubicBezTo>
                  <a:pt x="10256629" y="3916971"/>
                  <a:pt x="9975590" y="3638399"/>
                  <a:pt x="9925315" y="3288305"/>
                </a:cubicBezTo>
                <a:cubicBezTo>
                  <a:pt x="9925147" y="3288253"/>
                  <a:pt x="9924979" y="3288248"/>
                  <a:pt x="9924809" y="3288243"/>
                </a:cubicBezTo>
                <a:lnTo>
                  <a:pt x="9924271" y="3281619"/>
                </a:lnTo>
                <a:cubicBezTo>
                  <a:pt x="9919212" y="3251607"/>
                  <a:pt x="9916761" y="3220958"/>
                  <a:pt x="9916804" y="3189869"/>
                </a:cubicBezTo>
                <a:cubicBezTo>
                  <a:pt x="9915492" y="3184286"/>
                  <a:pt x="9915433" y="3178663"/>
                  <a:pt x="9915433" y="3173027"/>
                </a:cubicBezTo>
                <a:lnTo>
                  <a:pt x="9916027" y="3161677"/>
                </a:lnTo>
                <a:lnTo>
                  <a:pt x="9916525" y="3161709"/>
                </a:lnTo>
                <a:close/>
                <a:moveTo>
                  <a:pt x="9902763" y="3161219"/>
                </a:moveTo>
                <a:lnTo>
                  <a:pt x="9902789" y="3161709"/>
                </a:lnTo>
                <a:lnTo>
                  <a:pt x="9903287" y="3161677"/>
                </a:lnTo>
                <a:lnTo>
                  <a:pt x="9903881" y="3173027"/>
                </a:lnTo>
                <a:cubicBezTo>
                  <a:pt x="9903881" y="3178663"/>
                  <a:pt x="9903822" y="3184286"/>
                  <a:pt x="9902510" y="3189869"/>
                </a:cubicBezTo>
                <a:cubicBezTo>
                  <a:pt x="9902553" y="3220958"/>
                  <a:pt x="9900102" y="3251607"/>
                  <a:pt x="9895043" y="3281619"/>
                </a:cubicBezTo>
                <a:lnTo>
                  <a:pt x="9894505" y="3288243"/>
                </a:lnTo>
                <a:cubicBezTo>
                  <a:pt x="9894335" y="3288248"/>
                  <a:pt x="9894167" y="3288253"/>
                  <a:pt x="9893999" y="3288305"/>
                </a:cubicBezTo>
                <a:cubicBezTo>
                  <a:pt x="9843724" y="3638399"/>
                  <a:pt x="9562685" y="3916971"/>
                  <a:pt x="9203834" y="3975903"/>
                </a:cubicBezTo>
                <a:lnTo>
                  <a:pt x="9203718" y="3977042"/>
                </a:lnTo>
                <a:cubicBezTo>
                  <a:pt x="9198407" y="3978045"/>
                  <a:pt x="9193078" y="3978986"/>
                  <a:pt x="9187501" y="3978570"/>
                </a:cubicBezTo>
                <a:cubicBezTo>
                  <a:pt x="9156329" y="3984080"/>
                  <a:pt x="9124449" y="3987038"/>
                  <a:pt x="9092074" y="3987561"/>
                </a:cubicBezTo>
                <a:lnTo>
                  <a:pt x="9074956" y="3989174"/>
                </a:lnTo>
                <a:lnTo>
                  <a:pt x="9074930" y="3988683"/>
                </a:lnTo>
                <a:lnTo>
                  <a:pt x="9074431" y="3988716"/>
                </a:lnTo>
                <a:cubicBezTo>
                  <a:pt x="9073865" y="3984944"/>
                  <a:pt x="9073838" y="3981158"/>
                  <a:pt x="9073838" y="3977366"/>
                </a:cubicBezTo>
                <a:cubicBezTo>
                  <a:pt x="9073838" y="3971728"/>
                  <a:pt x="9073897" y="3966104"/>
                  <a:pt x="9075209" y="3960518"/>
                </a:cubicBezTo>
                <a:cubicBezTo>
                  <a:pt x="9075166" y="3929436"/>
                  <a:pt x="9077616" y="3898794"/>
                  <a:pt x="9082673" y="3868787"/>
                </a:cubicBezTo>
                <a:lnTo>
                  <a:pt x="9083213" y="3862150"/>
                </a:lnTo>
                <a:cubicBezTo>
                  <a:pt x="9083382" y="3862145"/>
                  <a:pt x="9083551" y="3862140"/>
                  <a:pt x="9083718" y="3862087"/>
                </a:cubicBezTo>
                <a:cubicBezTo>
                  <a:pt x="9133995" y="3511992"/>
                  <a:pt x="9415034" y="3233421"/>
                  <a:pt x="9773884" y="3174489"/>
                </a:cubicBezTo>
                <a:lnTo>
                  <a:pt x="9774001" y="3173350"/>
                </a:lnTo>
                <a:cubicBezTo>
                  <a:pt x="9779310" y="3172348"/>
                  <a:pt x="9784638" y="3171407"/>
                  <a:pt x="9790214" y="3171823"/>
                </a:cubicBezTo>
                <a:cubicBezTo>
                  <a:pt x="9821397" y="3166310"/>
                  <a:pt x="9853290" y="3163352"/>
                  <a:pt x="9885676" y="3162829"/>
                </a:cubicBezTo>
                <a:close/>
                <a:moveTo>
                  <a:pt x="8224400" y="3161219"/>
                </a:moveTo>
                <a:lnTo>
                  <a:pt x="8241488" y="3162829"/>
                </a:lnTo>
                <a:cubicBezTo>
                  <a:pt x="8273873" y="3163352"/>
                  <a:pt x="8305766" y="3166310"/>
                  <a:pt x="8336949" y="3171823"/>
                </a:cubicBezTo>
                <a:cubicBezTo>
                  <a:pt x="8342525" y="3171407"/>
                  <a:pt x="8347853" y="3172348"/>
                  <a:pt x="8353162" y="3173350"/>
                </a:cubicBezTo>
                <a:lnTo>
                  <a:pt x="8353279" y="3174489"/>
                </a:lnTo>
                <a:cubicBezTo>
                  <a:pt x="8712129" y="3233421"/>
                  <a:pt x="8993168" y="3511992"/>
                  <a:pt x="9043444" y="3862087"/>
                </a:cubicBezTo>
                <a:cubicBezTo>
                  <a:pt x="9043612" y="3862140"/>
                  <a:pt x="9043781" y="3862145"/>
                  <a:pt x="9043950" y="3862150"/>
                </a:cubicBezTo>
                <a:lnTo>
                  <a:pt x="9044490" y="3868787"/>
                </a:lnTo>
                <a:cubicBezTo>
                  <a:pt x="9049547" y="3898794"/>
                  <a:pt x="9051997" y="3929436"/>
                  <a:pt x="9051954" y="3960518"/>
                </a:cubicBezTo>
                <a:cubicBezTo>
                  <a:pt x="9053266" y="3966104"/>
                  <a:pt x="9053325" y="3971728"/>
                  <a:pt x="9053325" y="3977366"/>
                </a:cubicBezTo>
                <a:cubicBezTo>
                  <a:pt x="9053325" y="3981158"/>
                  <a:pt x="9053298" y="3984944"/>
                  <a:pt x="9052732" y="3988716"/>
                </a:cubicBezTo>
                <a:lnTo>
                  <a:pt x="9052233" y="3988683"/>
                </a:lnTo>
                <a:lnTo>
                  <a:pt x="9052207" y="3989174"/>
                </a:lnTo>
                <a:lnTo>
                  <a:pt x="9035089" y="3987561"/>
                </a:lnTo>
                <a:cubicBezTo>
                  <a:pt x="9002714" y="3987038"/>
                  <a:pt x="8970834" y="3984080"/>
                  <a:pt x="8939662" y="3978570"/>
                </a:cubicBezTo>
                <a:cubicBezTo>
                  <a:pt x="8934085" y="3978986"/>
                  <a:pt x="8928756" y="3978045"/>
                  <a:pt x="8923445" y="3977042"/>
                </a:cubicBezTo>
                <a:lnTo>
                  <a:pt x="8923329" y="3975903"/>
                </a:lnTo>
                <a:cubicBezTo>
                  <a:pt x="8564478" y="3916971"/>
                  <a:pt x="8283439" y="3638399"/>
                  <a:pt x="8233164" y="3288305"/>
                </a:cubicBezTo>
                <a:cubicBezTo>
                  <a:pt x="8232996" y="3288253"/>
                  <a:pt x="8232828" y="3288248"/>
                  <a:pt x="8232658" y="3288243"/>
                </a:cubicBezTo>
                <a:lnTo>
                  <a:pt x="8232120" y="3281619"/>
                </a:lnTo>
                <a:cubicBezTo>
                  <a:pt x="8227061" y="3251607"/>
                  <a:pt x="8224611" y="3220958"/>
                  <a:pt x="8224653" y="3189869"/>
                </a:cubicBezTo>
                <a:cubicBezTo>
                  <a:pt x="8223341" y="3184286"/>
                  <a:pt x="8223282" y="3178663"/>
                  <a:pt x="8223282" y="3173027"/>
                </a:cubicBezTo>
                <a:lnTo>
                  <a:pt x="8223876" y="3161677"/>
                </a:lnTo>
                <a:lnTo>
                  <a:pt x="8224374" y="3161709"/>
                </a:lnTo>
                <a:close/>
                <a:moveTo>
                  <a:pt x="8210612" y="3161219"/>
                </a:moveTo>
                <a:lnTo>
                  <a:pt x="8210638" y="3161709"/>
                </a:lnTo>
                <a:lnTo>
                  <a:pt x="8211136" y="3161677"/>
                </a:lnTo>
                <a:lnTo>
                  <a:pt x="8211730" y="3173027"/>
                </a:lnTo>
                <a:cubicBezTo>
                  <a:pt x="8211730" y="3178663"/>
                  <a:pt x="8211672" y="3184286"/>
                  <a:pt x="8210360" y="3189869"/>
                </a:cubicBezTo>
                <a:cubicBezTo>
                  <a:pt x="8210402" y="3220958"/>
                  <a:pt x="8207951" y="3251607"/>
                  <a:pt x="8202893" y="3281619"/>
                </a:cubicBezTo>
                <a:lnTo>
                  <a:pt x="8202354" y="3288243"/>
                </a:lnTo>
                <a:cubicBezTo>
                  <a:pt x="8202185" y="3288248"/>
                  <a:pt x="8202016" y="3288253"/>
                  <a:pt x="8201849" y="3288305"/>
                </a:cubicBezTo>
                <a:cubicBezTo>
                  <a:pt x="8151573" y="3638399"/>
                  <a:pt x="7870534" y="3916971"/>
                  <a:pt x="7511683" y="3975903"/>
                </a:cubicBezTo>
                <a:lnTo>
                  <a:pt x="7511567" y="3977042"/>
                </a:lnTo>
                <a:cubicBezTo>
                  <a:pt x="7506256" y="3978045"/>
                  <a:pt x="7500927" y="3978986"/>
                  <a:pt x="7495350" y="3978570"/>
                </a:cubicBezTo>
                <a:cubicBezTo>
                  <a:pt x="7464178" y="3984080"/>
                  <a:pt x="7432298" y="3987038"/>
                  <a:pt x="7399924" y="3987561"/>
                </a:cubicBezTo>
                <a:lnTo>
                  <a:pt x="7382805" y="3989174"/>
                </a:lnTo>
                <a:lnTo>
                  <a:pt x="7382779" y="3988683"/>
                </a:lnTo>
                <a:lnTo>
                  <a:pt x="7382280" y="3988716"/>
                </a:lnTo>
                <a:cubicBezTo>
                  <a:pt x="7381714" y="3984944"/>
                  <a:pt x="7381687" y="3981158"/>
                  <a:pt x="7381687" y="3977366"/>
                </a:cubicBezTo>
                <a:cubicBezTo>
                  <a:pt x="7381687" y="3971728"/>
                  <a:pt x="7381746" y="3966104"/>
                  <a:pt x="7383058" y="3960518"/>
                </a:cubicBezTo>
                <a:cubicBezTo>
                  <a:pt x="7383016" y="3929436"/>
                  <a:pt x="7385465" y="3898794"/>
                  <a:pt x="7390522" y="3868787"/>
                </a:cubicBezTo>
                <a:lnTo>
                  <a:pt x="7391062" y="3862150"/>
                </a:lnTo>
                <a:cubicBezTo>
                  <a:pt x="7391231" y="3862145"/>
                  <a:pt x="7391400" y="3862140"/>
                  <a:pt x="7391568" y="3862087"/>
                </a:cubicBezTo>
                <a:cubicBezTo>
                  <a:pt x="7441844" y="3511992"/>
                  <a:pt x="7722883" y="3233421"/>
                  <a:pt x="8081734" y="3174489"/>
                </a:cubicBezTo>
                <a:lnTo>
                  <a:pt x="8081851" y="3173350"/>
                </a:lnTo>
                <a:cubicBezTo>
                  <a:pt x="8087159" y="3172348"/>
                  <a:pt x="8092487" y="3171407"/>
                  <a:pt x="8098063" y="3171823"/>
                </a:cubicBezTo>
                <a:cubicBezTo>
                  <a:pt x="8129247" y="3166310"/>
                  <a:pt x="8161139" y="3163352"/>
                  <a:pt x="8193525" y="3162829"/>
                </a:cubicBezTo>
                <a:close/>
                <a:moveTo>
                  <a:pt x="6532249" y="3161219"/>
                </a:moveTo>
                <a:lnTo>
                  <a:pt x="6549337" y="3162829"/>
                </a:lnTo>
                <a:cubicBezTo>
                  <a:pt x="6581722" y="3163352"/>
                  <a:pt x="6613615" y="3166310"/>
                  <a:pt x="6644798" y="3171823"/>
                </a:cubicBezTo>
                <a:cubicBezTo>
                  <a:pt x="6650374" y="3171407"/>
                  <a:pt x="6655702" y="3172348"/>
                  <a:pt x="6661011" y="3173350"/>
                </a:cubicBezTo>
                <a:lnTo>
                  <a:pt x="6661128" y="3174489"/>
                </a:lnTo>
                <a:cubicBezTo>
                  <a:pt x="7019978" y="3233421"/>
                  <a:pt x="7301017" y="3511992"/>
                  <a:pt x="7351294" y="3862087"/>
                </a:cubicBezTo>
                <a:cubicBezTo>
                  <a:pt x="7351461" y="3862140"/>
                  <a:pt x="7351631" y="3862145"/>
                  <a:pt x="7351799" y="3862150"/>
                </a:cubicBezTo>
                <a:lnTo>
                  <a:pt x="7352340" y="3868787"/>
                </a:lnTo>
                <a:cubicBezTo>
                  <a:pt x="7357396" y="3898794"/>
                  <a:pt x="7359846" y="3929436"/>
                  <a:pt x="7359804" y="3960518"/>
                </a:cubicBezTo>
                <a:cubicBezTo>
                  <a:pt x="7361116" y="3966104"/>
                  <a:pt x="7361174" y="3971728"/>
                  <a:pt x="7361174" y="3977366"/>
                </a:cubicBezTo>
                <a:cubicBezTo>
                  <a:pt x="7361174" y="3981158"/>
                  <a:pt x="7361147" y="3984944"/>
                  <a:pt x="7360581" y="3988716"/>
                </a:cubicBezTo>
                <a:lnTo>
                  <a:pt x="7360082" y="3988683"/>
                </a:lnTo>
                <a:lnTo>
                  <a:pt x="7360056" y="3989174"/>
                </a:lnTo>
                <a:lnTo>
                  <a:pt x="7342938" y="3987561"/>
                </a:lnTo>
                <a:cubicBezTo>
                  <a:pt x="7310564" y="3987038"/>
                  <a:pt x="7278683" y="3984080"/>
                  <a:pt x="7247511" y="3978570"/>
                </a:cubicBezTo>
                <a:cubicBezTo>
                  <a:pt x="7241934" y="3978986"/>
                  <a:pt x="7236605" y="3978045"/>
                  <a:pt x="7231295" y="3977042"/>
                </a:cubicBezTo>
                <a:lnTo>
                  <a:pt x="7231179" y="3975903"/>
                </a:lnTo>
                <a:cubicBezTo>
                  <a:pt x="6872327" y="3916971"/>
                  <a:pt x="6591288" y="3638399"/>
                  <a:pt x="6541013" y="3288305"/>
                </a:cubicBezTo>
                <a:cubicBezTo>
                  <a:pt x="6540845" y="3288253"/>
                  <a:pt x="6540677" y="3288248"/>
                  <a:pt x="6540507" y="3288243"/>
                </a:cubicBezTo>
                <a:lnTo>
                  <a:pt x="6539969" y="3281619"/>
                </a:lnTo>
                <a:cubicBezTo>
                  <a:pt x="6534910" y="3251607"/>
                  <a:pt x="6532460" y="3220958"/>
                  <a:pt x="6532502" y="3189869"/>
                </a:cubicBezTo>
                <a:cubicBezTo>
                  <a:pt x="6531190" y="3184286"/>
                  <a:pt x="6531131" y="3178663"/>
                  <a:pt x="6531131" y="3173027"/>
                </a:cubicBezTo>
                <a:lnTo>
                  <a:pt x="6531725" y="3161677"/>
                </a:lnTo>
                <a:lnTo>
                  <a:pt x="6532223" y="3161709"/>
                </a:lnTo>
                <a:close/>
                <a:moveTo>
                  <a:pt x="6518461" y="3161219"/>
                </a:moveTo>
                <a:lnTo>
                  <a:pt x="6518487" y="3161709"/>
                </a:lnTo>
                <a:lnTo>
                  <a:pt x="6518985" y="3161677"/>
                </a:lnTo>
                <a:lnTo>
                  <a:pt x="6519579" y="3173027"/>
                </a:lnTo>
                <a:cubicBezTo>
                  <a:pt x="6519579" y="3178663"/>
                  <a:pt x="6519520" y="3184286"/>
                  <a:pt x="6518208" y="3189869"/>
                </a:cubicBezTo>
                <a:cubicBezTo>
                  <a:pt x="6518250" y="3220958"/>
                  <a:pt x="6515800" y="3251607"/>
                  <a:pt x="6510741" y="3281619"/>
                </a:cubicBezTo>
                <a:lnTo>
                  <a:pt x="6510203" y="3288243"/>
                </a:lnTo>
                <a:cubicBezTo>
                  <a:pt x="6510033" y="3288248"/>
                  <a:pt x="6509865" y="3288253"/>
                  <a:pt x="6509697" y="3288305"/>
                </a:cubicBezTo>
                <a:cubicBezTo>
                  <a:pt x="6459422" y="3638399"/>
                  <a:pt x="6178383" y="3916971"/>
                  <a:pt x="5819531" y="3975903"/>
                </a:cubicBezTo>
                <a:lnTo>
                  <a:pt x="5819415" y="3977042"/>
                </a:lnTo>
                <a:cubicBezTo>
                  <a:pt x="5814105" y="3978045"/>
                  <a:pt x="5808776" y="3978986"/>
                  <a:pt x="5803199" y="3978570"/>
                </a:cubicBezTo>
                <a:cubicBezTo>
                  <a:pt x="5772027" y="3984080"/>
                  <a:pt x="5740146" y="3987038"/>
                  <a:pt x="5707772" y="3987561"/>
                </a:cubicBezTo>
                <a:lnTo>
                  <a:pt x="5690654" y="3989174"/>
                </a:lnTo>
                <a:lnTo>
                  <a:pt x="5690628" y="3988683"/>
                </a:lnTo>
                <a:lnTo>
                  <a:pt x="5690129" y="3988716"/>
                </a:lnTo>
                <a:cubicBezTo>
                  <a:pt x="5689563" y="3984944"/>
                  <a:pt x="5689536" y="3981158"/>
                  <a:pt x="5689536" y="3977366"/>
                </a:cubicBezTo>
                <a:cubicBezTo>
                  <a:pt x="5689536" y="3971728"/>
                  <a:pt x="5689594" y="3966104"/>
                  <a:pt x="5690906" y="3960518"/>
                </a:cubicBezTo>
                <a:cubicBezTo>
                  <a:pt x="5690864" y="3929436"/>
                  <a:pt x="5693314" y="3898794"/>
                  <a:pt x="5698370" y="3868787"/>
                </a:cubicBezTo>
                <a:lnTo>
                  <a:pt x="5698911" y="3862150"/>
                </a:lnTo>
                <a:cubicBezTo>
                  <a:pt x="5699079" y="3862145"/>
                  <a:pt x="5699249" y="3862140"/>
                  <a:pt x="5699416" y="3862087"/>
                </a:cubicBezTo>
                <a:cubicBezTo>
                  <a:pt x="5749693" y="3511992"/>
                  <a:pt x="6030732" y="3233421"/>
                  <a:pt x="6389582" y="3174489"/>
                </a:cubicBezTo>
                <a:lnTo>
                  <a:pt x="6389699" y="3173350"/>
                </a:lnTo>
                <a:cubicBezTo>
                  <a:pt x="6395008" y="3172348"/>
                  <a:pt x="6400336" y="3171407"/>
                  <a:pt x="6405912" y="3171823"/>
                </a:cubicBezTo>
                <a:cubicBezTo>
                  <a:pt x="6437095" y="3166310"/>
                  <a:pt x="6468988" y="3163352"/>
                  <a:pt x="6501373" y="3162829"/>
                </a:cubicBezTo>
                <a:close/>
                <a:moveTo>
                  <a:pt x="4840098" y="3161219"/>
                </a:moveTo>
                <a:lnTo>
                  <a:pt x="4857185" y="3162829"/>
                </a:lnTo>
                <a:cubicBezTo>
                  <a:pt x="4889571" y="3163352"/>
                  <a:pt x="4921463" y="3166310"/>
                  <a:pt x="4952647" y="3171823"/>
                </a:cubicBezTo>
                <a:cubicBezTo>
                  <a:pt x="4958223" y="3171407"/>
                  <a:pt x="4963551" y="3172348"/>
                  <a:pt x="4968859" y="3173350"/>
                </a:cubicBezTo>
                <a:lnTo>
                  <a:pt x="4968976" y="3174489"/>
                </a:lnTo>
                <a:cubicBezTo>
                  <a:pt x="5327827" y="3233421"/>
                  <a:pt x="5608866" y="3511992"/>
                  <a:pt x="5659142" y="3862087"/>
                </a:cubicBezTo>
                <a:cubicBezTo>
                  <a:pt x="5659310" y="3862140"/>
                  <a:pt x="5659479" y="3862145"/>
                  <a:pt x="5659648" y="3862150"/>
                </a:cubicBezTo>
                <a:lnTo>
                  <a:pt x="5660188" y="3868787"/>
                </a:lnTo>
                <a:cubicBezTo>
                  <a:pt x="5665245" y="3898794"/>
                  <a:pt x="5667694" y="3929436"/>
                  <a:pt x="5667652" y="3960518"/>
                </a:cubicBezTo>
                <a:cubicBezTo>
                  <a:pt x="5668964" y="3966104"/>
                  <a:pt x="5669023" y="3971728"/>
                  <a:pt x="5669023" y="3977366"/>
                </a:cubicBezTo>
                <a:cubicBezTo>
                  <a:pt x="5669023" y="3981158"/>
                  <a:pt x="5668996" y="3984944"/>
                  <a:pt x="5668430" y="3988716"/>
                </a:cubicBezTo>
                <a:lnTo>
                  <a:pt x="5667931" y="3988683"/>
                </a:lnTo>
                <a:lnTo>
                  <a:pt x="5667905" y="3989174"/>
                </a:lnTo>
                <a:lnTo>
                  <a:pt x="5650786" y="3987561"/>
                </a:lnTo>
                <a:cubicBezTo>
                  <a:pt x="5618412" y="3987038"/>
                  <a:pt x="5586532" y="3984080"/>
                  <a:pt x="5555360" y="3978570"/>
                </a:cubicBezTo>
                <a:cubicBezTo>
                  <a:pt x="5549783" y="3978986"/>
                  <a:pt x="5544454" y="3978045"/>
                  <a:pt x="5539143" y="3977042"/>
                </a:cubicBezTo>
                <a:lnTo>
                  <a:pt x="5539027" y="3975903"/>
                </a:lnTo>
                <a:cubicBezTo>
                  <a:pt x="5180176" y="3916971"/>
                  <a:pt x="4899137" y="3638399"/>
                  <a:pt x="4848861" y="3288305"/>
                </a:cubicBezTo>
                <a:cubicBezTo>
                  <a:pt x="4848694" y="3288253"/>
                  <a:pt x="4848525" y="3288248"/>
                  <a:pt x="4848356" y="3288243"/>
                </a:cubicBezTo>
                <a:lnTo>
                  <a:pt x="4847817" y="3281619"/>
                </a:lnTo>
                <a:cubicBezTo>
                  <a:pt x="4842759" y="3251607"/>
                  <a:pt x="4840308" y="3220958"/>
                  <a:pt x="4840350" y="3189869"/>
                </a:cubicBezTo>
                <a:cubicBezTo>
                  <a:pt x="4839038" y="3184286"/>
                  <a:pt x="4838980" y="3178663"/>
                  <a:pt x="4838980" y="3173027"/>
                </a:cubicBezTo>
                <a:lnTo>
                  <a:pt x="4839574" y="3161677"/>
                </a:lnTo>
                <a:lnTo>
                  <a:pt x="4840072" y="3161709"/>
                </a:lnTo>
                <a:close/>
                <a:moveTo>
                  <a:pt x="4826310" y="3161219"/>
                </a:moveTo>
                <a:lnTo>
                  <a:pt x="4826336" y="3161709"/>
                </a:lnTo>
                <a:lnTo>
                  <a:pt x="4826834" y="3161677"/>
                </a:lnTo>
                <a:lnTo>
                  <a:pt x="4827428" y="3173027"/>
                </a:lnTo>
                <a:cubicBezTo>
                  <a:pt x="4827428" y="3178663"/>
                  <a:pt x="4827369" y="3184286"/>
                  <a:pt x="4826057" y="3189869"/>
                </a:cubicBezTo>
                <a:cubicBezTo>
                  <a:pt x="4826099" y="3220958"/>
                  <a:pt x="4823649" y="3251607"/>
                  <a:pt x="4818590" y="3281619"/>
                </a:cubicBezTo>
                <a:lnTo>
                  <a:pt x="4818052" y="3288243"/>
                </a:lnTo>
                <a:cubicBezTo>
                  <a:pt x="4817882" y="3288248"/>
                  <a:pt x="4817714" y="3288253"/>
                  <a:pt x="4817546" y="3288305"/>
                </a:cubicBezTo>
                <a:cubicBezTo>
                  <a:pt x="4767271" y="3638399"/>
                  <a:pt x="4486232" y="3916971"/>
                  <a:pt x="4127381" y="3975903"/>
                </a:cubicBezTo>
                <a:lnTo>
                  <a:pt x="4127264" y="3977042"/>
                </a:lnTo>
                <a:cubicBezTo>
                  <a:pt x="4121954" y="3978045"/>
                  <a:pt x="4116625" y="3978986"/>
                  <a:pt x="4111048" y="3978570"/>
                </a:cubicBezTo>
                <a:cubicBezTo>
                  <a:pt x="4079876" y="3984080"/>
                  <a:pt x="4047996" y="3987038"/>
                  <a:pt x="4015621" y="3987561"/>
                </a:cubicBezTo>
                <a:lnTo>
                  <a:pt x="3998503" y="3989174"/>
                </a:lnTo>
                <a:lnTo>
                  <a:pt x="3998477" y="3988683"/>
                </a:lnTo>
                <a:lnTo>
                  <a:pt x="3997978" y="3988716"/>
                </a:lnTo>
                <a:cubicBezTo>
                  <a:pt x="3997412" y="3984944"/>
                  <a:pt x="3997385" y="3981158"/>
                  <a:pt x="3997385" y="3977366"/>
                </a:cubicBezTo>
                <a:cubicBezTo>
                  <a:pt x="3997385" y="3971728"/>
                  <a:pt x="3997443" y="3966104"/>
                  <a:pt x="3998755" y="3960518"/>
                </a:cubicBezTo>
                <a:cubicBezTo>
                  <a:pt x="3998713" y="3929436"/>
                  <a:pt x="4001163" y="3898794"/>
                  <a:pt x="4006219" y="3868787"/>
                </a:cubicBezTo>
                <a:lnTo>
                  <a:pt x="4006760" y="3862150"/>
                </a:lnTo>
                <a:cubicBezTo>
                  <a:pt x="4006928" y="3862145"/>
                  <a:pt x="4007098" y="3862140"/>
                  <a:pt x="4007265" y="3862087"/>
                </a:cubicBezTo>
                <a:cubicBezTo>
                  <a:pt x="4057542" y="3511992"/>
                  <a:pt x="4338581" y="3233421"/>
                  <a:pt x="4697431" y="3174489"/>
                </a:cubicBezTo>
                <a:lnTo>
                  <a:pt x="4697548" y="3173350"/>
                </a:lnTo>
                <a:cubicBezTo>
                  <a:pt x="4702857" y="3172348"/>
                  <a:pt x="4708185" y="3171407"/>
                  <a:pt x="4713761" y="3171823"/>
                </a:cubicBezTo>
                <a:cubicBezTo>
                  <a:pt x="4744944" y="3166310"/>
                  <a:pt x="4776837" y="3163352"/>
                  <a:pt x="4809222" y="3162829"/>
                </a:cubicBezTo>
                <a:close/>
                <a:moveTo>
                  <a:pt x="3147947" y="3161219"/>
                </a:moveTo>
                <a:lnTo>
                  <a:pt x="3165034" y="3162829"/>
                </a:lnTo>
                <a:cubicBezTo>
                  <a:pt x="3197420" y="3163352"/>
                  <a:pt x="3229312" y="3166310"/>
                  <a:pt x="3260496" y="3171823"/>
                </a:cubicBezTo>
                <a:cubicBezTo>
                  <a:pt x="3266072" y="3171407"/>
                  <a:pt x="3271400" y="3172348"/>
                  <a:pt x="3276708" y="3173350"/>
                </a:cubicBezTo>
                <a:lnTo>
                  <a:pt x="3276826" y="3174489"/>
                </a:lnTo>
                <a:cubicBezTo>
                  <a:pt x="3635676" y="3233421"/>
                  <a:pt x="3916715" y="3511992"/>
                  <a:pt x="3966991" y="3862087"/>
                </a:cubicBezTo>
                <a:cubicBezTo>
                  <a:pt x="3967159" y="3862140"/>
                  <a:pt x="3967328" y="3862145"/>
                  <a:pt x="3967497" y="3862150"/>
                </a:cubicBezTo>
                <a:lnTo>
                  <a:pt x="3968037" y="3868787"/>
                </a:lnTo>
                <a:cubicBezTo>
                  <a:pt x="3973094" y="3898794"/>
                  <a:pt x="3975543" y="3929436"/>
                  <a:pt x="3975501" y="3960518"/>
                </a:cubicBezTo>
                <a:cubicBezTo>
                  <a:pt x="3976813" y="3966104"/>
                  <a:pt x="3976872" y="3971728"/>
                  <a:pt x="3976872" y="3977366"/>
                </a:cubicBezTo>
                <a:cubicBezTo>
                  <a:pt x="3976872" y="3981158"/>
                  <a:pt x="3976845" y="3984944"/>
                  <a:pt x="3976279" y="3988716"/>
                </a:cubicBezTo>
                <a:lnTo>
                  <a:pt x="3975780" y="3988683"/>
                </a:lnTo>
                <a:lnTo>
                  <a:pt x="3975754" y="3989174"/>
                </a:lnTo>
                <a:lnTo>
                  <a:pt x="3958635" y="3987561"/>
                </a:lnTo>
                <a:cubicBezTo>
                  <a:pt x="3926261" y="3987038"/>
                  <a:pt x="3894381" y="3984080"/>
                  <a:pt x="3863209" y="3978570"/>
                </a:cubicBezTo>
                <a:cubicBezTo>
                  <a:pt x="3857632" y="3978986"/>
                  <a:pt x="3852303" y="3978045"/>
                  <a:pt x="3846992" y="3977042"/>
                </a:cubicBezTo>
                <a:lnTo>
                  <a:pt x="3846876" y="3975903"/>
                </a:lnTo>
                <a:cubicBezTo>
                  <a:pt x="3488025" y="3916971"/>
                  <a:pt x="3206986" y="3638399"/>
                  <a:pt x="3156710" y="3288305"/>
                </a:cubicBezTo>
                <a:cubicBezTo>
                  <a:pt x="3156543" y="3288253"/>
                  <a:pt x="3156374" y="3288248"/>
                  <a:pt x="3156205" y="3288243"/>
                </a:cubicBezTo>
                <a:lnTo>
                  <a:pt x="3155667" y="3281619"/>
                </a:lnTo>
                <a:cubicBezTo>
                  <a:pt x="3150608" y="3251607"/>
                  <a:pt x="3148157" y="3220958"/>
                  <a:pt x="3148199" y="3189869"/>
                </a:cubicBezTo>
                <a:cubicBezTo>
                  <a:pt x="3146887" y="3184286"/>
                  <a:pt x="3146829" y="3178663"/>
                  <a:pt x="3146829" y="3173027"/>
                </a:cubicBezTo>
                <a:lnTo>
                  <a:pt x="3147423" y="3161677"/>
                </a:lnTo>
                <a:lnTo>
                  <a:pt x="3147921" y="3161709"/>
                </a:lnTo>
                <a:close/>
                <a:moveTo>
                  <a:pt x="3134159" y="3161219"/>
                </a:moveTo>
                <a:lnTo>
                  <a:pt x="3134185" y="3161709"/>
                </a:lnTo>
                <a:lnTo>
                  <a:pt x="3134683" y="3161677"/>
                </a:lnTo>
                <a:lnTo>
                  <a:pt x="3135277" y="3173027"/>
                </a:lnTo>
                <a:cubicBezTo>
                  <a:pt x="3135277" y="3178663"/>
                  <a:pt x="3135218" y="3184286"/>
                  <a:pt x="3133906" y="3189869"/>
                </a:cubicBezTo>
                <a:cubicBezTo>
                  <a:pt x="3133948" y="3220958"/>
                  <a:pt x="3131498" y="3251607"/>
                  <a:pt x="3126439" y="3281619"/>
                </a:cubicBezTo>
                <a:lnTo>
                  <a:pt x="3125901" y="3288243"/>
                </a:lnTo>
                <a:cubicBezTo>
                  <a:pt x="3125731" y="3288248"/>
                  <a:pt x="3125563" y="3288253"/>
                  <a:pt x="3125395" y="3288305"/>
                </a:cubicBezTo>
                <a:cubicBezTo>
                  <a:pt x="3075120" y="3638399"/>
                  <a:pt x="2794081" y="3916971"/>
                  <a:pt x="2435230" y="3975903"/>
                </a:cubicBezTo>
                <a:lnTo>
                  <a:pt x="2435113" y="3977042"/>
                </a:lnTo>
                <a:cubicBezTo>
                  <a:pt x="2429803" y="3978045"/>
                  <a:pt x="2424474" y="3978986"/>
                  <a:pt x="2418897" y="3978570"/>
                </a:cubicBezTo>
                <a:cubicBezTo>
                  <a:pt x="2387725" y="3984080"/>
                  <a:pt x="2355845" y="3987038"/>
                  <a:pt x="2323470" y="3987561"/>
                </a:cubicBezTo>
                <a:lnTo>
                  <a:pt x="2306352" y="3989174"/>
                </a:lnTo>
                <a:lnTo>
                  <a:pt x="2306326" y="3988683"/>
                </a:lnTo>
                <a:lnTo>
                  <a:pt x="2305827" y="3988716"/>
                </a:lnTo>
                <a:cubicBezTo>
                  <a:pt x="2305261" y="3984944"/>
                  <a:pt x="2305234" y="3981158"/>
                  <a:pt x="2305234" y="3977366"/>
                </a:cubicBezTo>
                <a:cubicBezTo>
                  <a:pt x="2305234" y="3971728"/>
                  <a:pt x="2305292" y="3966104"/>
                  <a:pt x="2306604" y="3960518"/>
                </a:cubicBezTo>
                <a:cubicBezTo>
                  <a:pt x="2306562" y="3929436"/>
                  <a:pt x="2309012" y="3898794"/>
                  <a:pt x="2314068" y="3868787"/>
                </a:cubicBezTo>
                <a:lnTo>
                  <a:pt x="2314609" y="3862150"/>
                </a:lnTo>
                <a:cubicBezTo>
                  <a:pt x="2314777" y="3862145"/>
                  <a:pt x="2314947" y="3862140"/>
                  <a:pt x="2315114" y="3862087"/>
                </a:cubicBezTo>
                <a:cubicBezTo>
                  <a:pt x="2365391" y="3511992"/>
                  <a:pt x="2646430" y="3233421"/>
                  <a:pt x="3005280" y="3174489"/>
                </a:cubicBezTo>
                <a:lnTo>
                  <a:pt x="3005397" y="3173350"/>
                </a:lnTo>
                <a:cubicBezTo>
                  <a:pt x="3010706" y="3172348"/>
                  <a:pt x="3016034" y="3171407"/>
                  <a:pt x="3021610" y="3171823"/>
                </a:cubicBezTo>
                <a:cubicBezTo>
                  <a:pt x="3052793" y="3166310"/>
                  <a:pt x="3084686" y="3163352"/>
                  <a:pt x="3117071" y="3162829"/>
                </a:cubicBezTo>
                <a:close/>
                <a:moveTo>
                  <a:pt x="1455796" y="3161219"/>
                </a:moveTo>
                <a:lnTo>
                  <a:pt x="1472883" y="3162829"/>
                </a:lnTo>
                <a:cubicBezTo>
                  <a:pt x="1505269" y="3163352"/>
                  <a:pt x="1537161" y="3166310"/>
                  <a:pt x="1568345" y="3171823"/>
                </a:cubicBezTo>
                <a:cubicBezTo>
                  <a:pt x="1573921" y="3171407"/>
                  <a:pt x="1579249" y="3172348"/>
                  <a:pt x="1584557" y="3173350"/>
                </a:cubicBezTo>
                <a:lnTo>
                  <a:pt x="1584675" y="3174489"/>
                </a:lnTo>
                <a:cubicBezTo>
                  <a:pt x="1943525" y="3233421"/>
                  <a:pt x="2224564" y="3511992"/>
                  <a:pt x="2274840" y="3862087"/>
                </a:cubicBezTo>
                <a:cubicBezTo>
                  <a:pt x="2275008" y="3862140"/>
                  <a:pt x="2275177" y="3862145"/>
                  <a:pt x="2275346" y="3862150"/>
                </a:cubicBezTo>
                <a:lnTo>
                  <a:pt x="2275886" y="3868787"/>
                </a:lnTo>
                <a:cubicBezTo>
                  <a:pt x="2280943" y="3898794"/>
                  <a:pt x="2283392" y="3929436"/>
                  <a:pt x="2283350" y="3960518"/>
                </a:cubicBezTo>
                <a:cubicBezTo>
                  <a:pt x="2284662" y="3966104"/>
                  <a:pt x="2284721" y="3971728"/>
                  <a:pt x="2284721" y="3977366"/>
                </a:cubicBezTo>
                <a:cubicBezTo>
                  <a:pt x="2284721" y="3981158"/>
                  <a:pt x="2284694" y="3984944"/>
                  <a:pt x="2284128" y="3988716"/>
                </a:cubicBezTo>
                <a:lnTo>
                  <a:pt x="2283629" y="3988683"/>
                </a:lnTo>
                <a:lnTo>
                  <a:pt x="2283603" y="3989174"/>
                </a:lnTo>
                <a:lnTo>
                  <a:pt x="2266484" y="3987561"/>
                </a:lnTo>
                <a:cubicBezTo>
                  <a:pt x="2234110" y="3987038"/>
                  <a:pt x="2202230" y="3984080"/>
                  <a:pt x="2171058" y="3978570"/>
                </a:cubicBezTo>
                <a:cubicBezTo>
                  <a:pt x="2165481" y="3978986"/>
                  <a:pt x="2160152" y="3978045"/>
                  <a:pt x="2154841" y="3977042"/>
                </a:cubicBezTo>
                <a:lnTo>
                  <a:pt x="2154725" y="3975903"/>
                </a:lnTo>
                <a:cubicBezTo>
                  <a:pt x="1795874" y="3916971"/>
                  <a:pt x="1514835" y="3638399"/>
                  <a:pt x="1464559" y="3288305"/>
                </a:cubicBezTo>
                <a:cubicBezTo>
                  <a:pt x="1464392" y="3288253"/>
                  <a:pt x="1464223" y="3288248"/>
                  <a:pt x="1464054" y="3288243"/>
                </a:cubicBezTo>
                <a:lnTo>
                  <a:pt x="1463515" y="3281619"/>
                </a:lnTo>
                <a:cubicBezTo>
                  <a:pt x="1458457" y="3251607"/>
                  <a:pt x="1456006" y="3220958"/>
                  <a:pt x="1456048" y="3189869"/>
                </a:cubicBezTo>
                <a:cubicBezTo>
                  <a:pt x="1454736" y="3184286"/>
                  <a:pt x="1454678" y="3178663"/>
                  <a:pt x="1454678" y="3173027"/>
                </a:cubicBezTo>
                <a:lnTo>
                  <a:pt x="1455272" y="3161677"/>
                </a:lnTo>
                <a:lnTo>
                  <a:pt x="1455770" y="3161709"/>
                </a:lnTo>
                <a:close/>
                <a:moveTo>
                  <a:pt x="1442008" y="3161219"/>
                </a:moveTo>
                <a:lnTo>
                  <a:pt x="1442034" y="3161709"/>
                </a:lnTo>
                <a:lnTo>
                  <a:pt x="1442532" y="3161677"/>
                </a:lnTo>
                <a:lnTo>
                  <a:pt x="1443126" y="3173027"/>
                </a:lnTo>
                <a:cubicBezTo>
                  <a:pt x="1443126" y="3178663"/>
                  <a:pt x="1443067" y="3184286"/>
                  <a:pt x="1441755" y="3189869"/>
                </a:cubicBezTo>
                <a:cubicBezTo>
                  <a:pt x="1441797" y="3220958"/>
                  <a:pt x="1439347" y="3251607"/>
                  <a:pt x="1434288" y="3281619"/>
                </a:cubicBezTo>
                <a:lnTo>
                  <a:pt x="1433750" y="3288243"/>
                </a:lnTo>
                <a:cubicBezTo>
                  <a:pt x="1433580" y="3288248"/>
                  <a:pt x="1433412" y="3288253"/>
                  <a:pt x="1433244" y="3288305"/>
                </a:cubicBezTo>
                <a:cubicBezTo>
                  <a:pt x="1382969" y="3638399"/>
                  <a:pt x="1101930" y="3916971"/>
                  <a:pt x="743079" y="3975903"/>
                </a:cubicBezTo>
                <a:lnTo>
                  <a:pt x="742962" y="3977042"/>
                </a:lnTo>
                <a:cubicBezTo>
                  <a:pt x="737652" y="3978045"/>
                  <a:pt x="732323" y="3978986"/>
                  <a:pt x="726746" y="3978570"/>
                </a:cubicBezTo>
                <a:cubicBezTo>
                  <a:pt x="695574" y="3984080"/>
                  <a:pt x="663693" y="3987038"/>
                  <a:pt x="631319" y="3987561"/>
                </a:cubicBezTo>
                <a:lnTo>
                  <a:pt x="614201" y="3989174"/>
                </a:lnTo>
                <a:lnTo>
                  <a:pt x="614175" y="3988683"/>
                </a:lnTo>
                <a:lnTo>
                  <a:pt x="613676" y="3988716"/>
                </a:lnTo>
                <a:cubicBezTo>
                  <a:pt x="613110" y="3984944"/>
                  <a:pt x="613083" y="3981158"/>
                  <a:pt x="613083" y="3977366"/>
                </a:cubicBezTo>
                <a:cubicBezTo>
                  <a:pt x="613083" y="3971728"/>
                  <a:pt x="613141" y="3966104"/>
                  <a:pt x="614453" y="3960518"/>
                </a:cubicBezTo>
                <a:cubicBezTo>
                  <a:pt x="614411" y="3929436"/>
                  <a:pt x="616861" y="3898794"/>
                  <a:pt x="621917" y="3868787"/>
                </a:cubicBezTo>
                <a:lnTo>
                  <a:pt x="622458" y="3862150"/>
                </a:lnTo>
                <a:cubicBezTo>
                  <a:pt x="622626" y="3862145"/>
                  <a:pt x="622796" y="3862140"/>
                  <a:pt x="622963" y="3862087"/>
                </a:cubicBezTo>
                <a:cubicBezTo>
                  <a:pt x="673240" y="3511992"/>
                  <a:pt x="954279" y="3233421"/>
                  <a:pt x="1313129" y="3174489"/>
                </a:cubicBezTo>
                <a:lnTo>
                  <a:pt x="1313246" y="3173350"/>
                </a:lnTo>
                <a:cubicBezTo>
                  <a:pt x="1318555" y="3172348"/>
                  <a:pt x="1323883" y="3171407"/>
                  <a:pt x="1329459" y="3171823"/>
                </a:cubicBezTo>
                <a:cubicBezTo>
                  <a:pt x="1360642" y="3166310"/>
                  <a:pt x="1392535" y="3163352"/>
                  <a:pt x="1424920" y="3162829"/>
                </a:cubicBezTo>
                <a:close/>
                <a:moveTo>
                  <a:pt x="10909360" y="2447425"/>
                </a:moveTo>
                <a:cubicBezTo>
                  <a:pt x="10962636" y="2718331"/>
                  <a:pt x="11177479" y="2933128"/>
                  <a:pt x="11452669" y="2992271"/>
                </a:cubicBezTo>
                <a:cubicBezTo>
                  <a:pt x="11399394" y="2721365"/>
                  <a:pt x="11184550" y="2506568"/>
                  <a:pt x="10909360" y="2447425"/>
                </a:cubicBezTo>
                <a:close/>
                <a:moveTo>
                  <a:pt x="10602109" y="2447425"/>
                </a:moveTo>
                <a:cubicBezTo>
                  <a:pt x="10326919" y="2506568"/>
                  <a:pt x="10112075" y="2721365"/>
                  <a:pt x="10058800" y="2992271"/>
                </a:cubicBezTo>
                <a:cubicBezTo>
                  <a:pt x="10333990" y="2933128"/>
                  <a:pt x="10548833" y="2718331"/>
                  <a:pt x="10602109" y="2447425"/>
                </a:cubicBezTo>
                <a:close/>
                <a:moveTo>
                  <a:pt x="9217207" y="2447425"/>
                </a:moveTo>
                <a:cubicBezTo>
                  <a:pt x="9270483" y="2718331"/>
                  <a:pt x="9485326" y="2933128"/>
                  <a:pt x="9760516" y="2992271"/>
                </a:cubicBezTo>
                <a:cubicBezTo>
                  <a:pt x="9707241" y="2721365"/>
                  <a:pt x="9492397" y="2506568"/>
                  <a:pt x="9217207" y="2447425"/>
                </a:cubicBezTo>
                <a:close/>
                <a:moveTo>
                  <a:pt x="8909958" y="2447425"/>
                </a:moveTo>
                <a:cubicBezTo>
                  <a:pt x="8634768" y="2506568"/>
                  <a:pt x="8419924" y="2721365"/>
                  <a:pt x="8366649" y="2992271"/>
                </a:cubicBezTo>
                <a:cubicBezTo>
                  <a:pt x="8641839" y="2933128"/>
                  <a:pt x="8856682" y="2718331"/>
                  <a:pt x="8909958" y="2447425"/>
                </a:cubicBezTo>
                <a:close/>
                <a:moveTo>
                  <a:pt x="7525056" y="2447425"/>
                </a:moveTo>
                <a:cubicBezTo>
                  <a:pt x="7578332" y="2718331"/>
                  <a:pt x="7793175" y="2933128"/>
                  <a:pt x="8068365" y="2992271"/>
                </a:cubicBezTo>
                <a:cubicBezTo>
                  <a:pt x="8015090" y="2721365"/>
                  <a:pt x="7800246" y="2506568"/>
                  <a:pt x="7525056" y="2447425"/>
                </a:cubicBezTo>
                <a:close/>
                <a:moveTo>
                  <a:pt x="7217807" y="2447425"/>
                </a:moveTo>
                <a:cubicBezTo>
                  <a:pt x="6942617" y="2506568"/>
                  <a:pt x="6727773" y="2721365"/>
                  <a:pt x="6674498" y="2992271"/>
                </a:cubicBezTo>
                <a:cubicBezTo>
                  <a:pt x="6949688" y="2933128"/>
                  <a:pt x="7164531" y="2718331"/>
                  <a:pt x="7217807" y="2447425"/>
                </a:cubicBezTo>
                <a:close/>
                <a:moveTo>
                  <a:pt x="5832905" y="2447425"/>
                </a:moveTo>
                <a:cubicBezTo>
                  <a:pt x="5886181" y="2718331"/>
                  <a:pt x="6101024" y="2933128"/>
                  <a:pt x="6376214" y="2992271"/>
                </a:cubicBezTo>
                <a:cubicBezTo>
                  <a:pt x="6322939" y="2721365"/>
                  <a:pt x="6108095" y="2506568"/>
                  <a:pt x="5832905" y="2447425"/>
                </a:cubicBezTo>
                <a:close/>
                <a:moveTo>
                  <a:pt x="5525656" y="2447425"/>
                </a:moveTo>
                <a:cubicBezTo>
                  <a:pt x="5250466" y="2506568"/>
                  <a:pt x="5035622" y="2721365"/>
                  <a:pt x="4982347" y="2992271"/>
                </a:cubicBezTo>
                <a:cubicBezTo>
                  <a:pt x="5257537" y="2933128"/>
                  <a:pt x="5472380" y="2718331"/>
                  <a:pt x="5525656" y="2447425"/>
                </a:cubicBezTo>
                <a:close/>
                <a:moveTo>
                  <a:pt x="4140754" y="2447425"/>
                </a:moveTo>
                <a:cubicBezTo>
                  <a:pt x="4194030" y="2718331"/>
                  <a:pt x="4408873" y="2933128"/>
                  <a:pt x="4684063" y="2992271"/>
                </a:cubicBezTo>
                <a:cubicBezTo>
                  <a:pt x="4630788" y="2721365"/>
                  <a:pt x="4415944" y="2506568"/>
                  <a:pt x="4140754" y="2447425"/>
                </a:cubicBezTo>
                <a:close/>
                <a:moveTo>
                  <a:pt x="3833505" y="2447425"/>
                </a:moveTo>
                <a:cubicBezTo>
                  <a:pt x="3558315" y="2506568"/>
                  <a:pt x="3343471" y="2721365"/>
                  <a:pt x="3290196" y="2992271"/>
                </a:cubicBezTo>
                <a:cubicBezTo>
                  <a:pt x="3565386" y="2933128"/>
                  <a:pt x="3780229" y="2718331"/>
                  <a:pt x="3833505" y="2447425"/>
                </a:cubicBezTo>
                <a:close/>
                <a:moveTo>
                  <a:pt x="2448603" y="2447425"/>
                </a:moveTo>
                <a:cubicBezTo>
                  <a:pt x="2501879" y="2718331"/>
                  <a:pt x="2716722" y="2933128"/>
                  <a:pt x="2991912" y="2992271"/>
                </a:cubicBezTo>
                <a:cubicBezTo>
                  <a:pt x="2938637" y="2721365"/>
                  <a:pt x="2723793" y="2506568"/>
                  <a:pt x="2448603" y="2447425"/>
                </a:cubicBezTo>
                <a:close/>
                <a:moveTo>
                  <a:pt x="2141354" y="2447425"/>
                </a:moveTo>
                <a:cubicBezTo>
                  <a:pt x="1866164" y="2506568"/>
                  <a:pt x="1651320" y="2721365"/>
                  <a:pt x="1598045" y="2992271"/>
                </a:cubicBezTo>
                <a:cubicBezTo>
                  <a:pt x="1873235" y="2933128"/>
                  <a:pt x="2088078" y="2718331"/>
                  <a:pt x="2141354" y="2447425"/>
                </a:cubicBezTo>
                <a:close/>
                <a:moveTo>
                  <a:pt x="756452" y="2447425"/>
                </a:moveTo>
                <a:cubicBezTo>
                  <a:pt x="809728" y="2718331"/>
                  <a:pt x="1024571" y="2933128"/>
                  <a:pt x="1299761" y="2992271"/>
                </a:cubicBezTo>
                <a:cubicBezTo>
                  <a:pt x="1246486" y="2721365"/>
                  <a:pt x="1031642" y="2506568"/>
                  <a:pt x="756452" y="2447425"/>
                </a:cubicBezTo>
                <a:close/>
                <a:moveTo>
                  <a:pt x="12192000" y="2344615"/>
                </a:moveTo>
                <a:lnTo>
                  <a:pt x="12192000" y="2477663"/>
                </a:lnTo>
                <a:cubicBezTo>
                  <a:pt x="11966807" y="2562375"/>
                  <a:pt x="11797421" y="2755980"/>
                  <a:pt x="11750953" y="2992271"/>
                </a:cubicBezTo>
                <a:cubicBezTo>
                  <a:pt x="11935988" y="2952504"/>
                  <a:pt x="12093739" y="2842365"/>
                  <a:pt x="12192000" y="2691161"/>
                </a:cubicBezTo>
                <a:lnTo>
                  <a:pt x="12192000" y="2892735"/>
                </a:lnTo>
                <a:cubicBezTo>
                  <a:pt x="12071770" y="3011736"/>
                  <a:pt x="11914089" y="3094511"/>
                  <a:pt x="11737582" y="3123727"/>
                </a:cubicBezTo>
                <a:lnTo>
                  <a:pt x="11737466" y="3124875"/>
                </a:lnTo>
                <a:cubicBezTo>
                  <a:pt x="11732155" y="3125886"/>
                  <a:pt x="11726826" y="3126834"/>
                  <a:pt x="11721249" y="3126415"/>
                </a:cubicBezTo>
                <a:cubicBezTo>
                  <a:pt x="11690077" y="3131969"/>
                  <a:pt x="11658197" y="3134950"/>
                  <a:pt x="11625822" y="3135477"/>
                </a:cubicBezTo>
                <a:lnTo>
                  <a:pt x="11608704" y="3137103"/>
                </a:lnTo>
                <a:lnTo>
                  <a:pt x="11608678" y="3136608"/>
                </a:lnTo>
                <a:lnTo>
                  <a:pt x="11608179" y="3136641"/>
                </a:lnTo>
                <a:cubicBezTo>
                  <a:pt x="11607613" y="3132839"/>
                  <a:pt x="11607586" y="3129023"/>
                  <a:pt x="11607586" y="3125201"/>
                </a:cubicBezTo>
                <a:cubicBezTo>
                  <a:pt x="11607586" y="3119519"/>
                  <a:pt x="11607645" y="3113850"/>
                  <a:pt x="11608957" y="3108220"/>
                </a:cubicBezTo>
                <a:cubicBezTo>
                  <a:pt x="11608914" y="3076892"/>
                  <a:pt x="11611364" y="3046007"/>
                  <a:pt x="11616421" y="3015763"/>
                </a:cubicBezTo>
                <a:lnTo>
                  <a:pt x="11616961" y="3009073"/>
                </a:lnTo>
                <a:cubicBezTo>
                  <a:pt x="11617130" y="3009068"/>
                  <a:pt x="11617299" y="3009063"/>
                  <a:pt x="11617466" y="3009010"/>
                </a:cubicBezTo>
                <a:cubicBezTo>
                  <a:pt x="11662185" y="2695154"/>
                  <a:pt x="11889463" y="2438329"/>
                  <a:pt x="12192000" y="2344615"/>
                </a:cubicBezTo>
                <a:close/>
                <a:moveTo>
                  <a:pt x="10767111" y="2302594"/>
                </a:moveTo>
                <a:lnTo>
                  <a:pt x="10784198" y="2304217"/>
                </a:lnTo>
                <a:cubicBezTo>
                  <a:pt x="10816584" y="2304744"/>
                  <a:pt x="10848477" y="2307725"/>
                  <a:pt x="10879660" y="2313282"/>
                </a:cubicBezTo>
                <a:cubicBezTo>
                  <a:pt x="10885236" y="2312863"/>
                  <a:pt x="10890564" y="2313811"/>
                  <a:pt x="10895873" y="2314821"/>
                </a:cubicBezTo>
                <a:lnTo>
                  <a:pt x="10895990" y="2315969"/>
                </a:lnTo>
                <a:cubicBezTo>
                  <a:pt x="11254840" y="2375367"/>
                  <a:pt x="11535879" y="2656144"/>
                  <a:pt x="11586156" y="3009010"/>
                </a:cubicBezTo>
                <a:cubicBezTo>
                  <a:pt x="11586323" y="3009063"/>
                  <a:pt x="11586492" y="3009068"/>
                  <a:pt x="11586661" y="3009073"/>
                </a:cubicBezTo>
                <a:lnTo>
                  <a:pt x="11587201" y="3015763"/>
                </a:lnTo>
                <a:cubicBezTo>
                  <a:pt x="11592258" y="3046007"/>
                  <a:pt x="11594708" y="3076892"/>
                  <a:pt x="11594665" y="3108220"/>
                </a:cubicBezTo>
                <a:cubicBezTo>
                  <a:pt x="11595977" y="3113850"/>
                  <a:pt x="11596036" y="3119519"/>
                  <a:pt x="11596036" y="3125201"/>
                </a:cubicBezTo>
                <a:cubicBezTo>
                  <a:pt x="11596036" y="3129023"/>
                  <a:pt x="11596009" y="3132839"/>
                  <a:pt x="11595443" y="3136641"/>
                </a:cubicBezTo>
                <a:lnTo>
                  <a:pt x="11594944" y="3136608"/>
                </a:lnTo>
                <a:lnTo>
                  <a:pt x="11594918" y="3137103"/>
                </a:lnTo>
                <a:lnTo>
                  <a:pt x="11577800" y="3135477"/>
                </a:lnTo>
                <a:cubicBezTo>
                  <a:pt x="11545425" y="3134950"/>
                  <a:pt x="11513545" y="3131969"/>
                  <a:pt x="11482373" y="3126415"/>
                </a:cubicBezTo>
                <a:cubicBezTo>
                  <a:pt x="11476796" y="3126834"/>
                  <a:pt x="11471467" y="3125886"/>
                  <a:pt x="11466156" y="3124875"/>
                </a:cubicBezTo>
                <a:lnTo>
                  <a:pt x="11466040" y="3123727"/>
                </a:lnTo>
                <a:cubicBezTo>
                  <a:pt x="11107189" y="3064328"/>
                  <a:pt x="10826150" y="2783551"/>
                  <a:pt x="10775875" y="2430686"/>
                </a:cubicBezTo>
                <a:cubicBezTo>
                  <a:pt x="10775707" y="2430633"/>
                  <a:pt x="10775539" y="2430628"/>
                  <a:pt x="10775369" y="2430623"/>
                </a:cubicBezTo>
                <a:lnTo>
                  <a:pt x="10774831" y="2423947"/>
                </a:lnTo>
                <a:cubicBezTo>
                  <a:pt x="10769772" y="2393697"/>
                  <a:pt x="10767321" y="2362806"/>
                  <a:pt x="10767364" y="2331471"/>
                </a:cubicBezTo>
                <a:cubicBezTo>
                  <a:pt x="10766052" y="2325843"/>
                  <a:pt x="10765993" y="2320176"/>
                  <a:pt x="10765993" y="2314495"/>
                </a:cubicBezTo>
                <a:lnTo>
                  <a:pt x="10766587" y="2303055"/>
                </a:lnTo>
                <a:lnTo>
                  <a:pt x="10767085" y="2303088"/>
                </a:lnTo>
                <a:close/>
                <a:moveTo>
                  <a:pt x="10744358" y="2302594"/>
                </a:moveTo>
                <a:lnTo>
                  <a:pt x="10744384" y="2303088"/>
                </a:lnTo>
                <a:lnTo>
                  <a:pt x="10744882" y="2303055"/>
                </a:lnTo>
                <a:lnTo>
                  <a:pt x="10745476" y="2314495"/>
                </a:lnTo>
                <a:cubicBezTo>
                  <a:pt x="10745476" y="2320176"/>
                  <a:pt x="10745417" y="2325843"/>
                  <a:pt x="10744105" y="2331471"/>
                </a:cubicBezTo>
                <a:cubicBezTo>
                  <a:pt x="10744148" y="2362806"/>
                  <a:pt x="10741697" y="2393697"/>
                  <a:pt x="10736638" y="2423947"/>
                </a:cubicBezTo>
                <a:lnTo>
                  <a:pt x="10736100" y="2430623"/>
                </a:lnTo>
                <a:cubicBezTo>
                  <a:pt x="10735930" y="2430628"/>
                  <a:pt x="10735762" y="2430633"/>
                  <a:pt x="10735594" y="2430686"/>
                </a:cubicBezTo>
                <a:cubicBezTo>
                  <a:pt x="10685319" y="2783551"/>
                  <a:pt x="10404280" y="3064328"/>
                  <a:pt x="10045429" y="3123727"/>
                </a:cubicBezTo>
                <a:lnTo>
                  <a:pt x="10045313" y="3124875"/>
                </a:lnTo>
                <a:cubicBezTo>
                  <a:pt x="10040002" y="3125886"/>
                  <a:pt x="10034673" y="3126834"/>
                  <a:pt x="10029096" y="3126415"/>
                </a:cubicBezTo>
                <a:cubicBezTo>
                  <a:pt x="9997924" y="3131969"/>
                  <a:pt x="9966044" y="3134950"/>
                  <a:pt x="9933669" y="3135477"/>
                </a:cubicBezTo>
                <a:lnTo>
                  <a:pt x="9916551" y="3137103"/>
                </a:lnTo>
                <a:lnTo>
                  <a:pt x="9916525" y="3136608"/>
                </a:lnTo>
                <a:lnTo>
                  <a:pt x="9916026" y="3136641"/>
                </a:lnTo>
                <a:cubicBezTo>
                  <a:pt x="9915460" y="3132839"/>
                  <a:pt x="9915433" y="3129023"/>
                  <a:pt x="9915433" y="3125201"/>
                </a:cubicBezTo>
                <a:cubicBezTo>
                  <a:pt x="9915433" y="3119519"/>
                  <a:pt x="9915492" y="3113850"/>
                  <a:pt x="9916804" y="3108220"/>
                </a:cubicBezTo>
                <a:cubicBezTo>
                  <a:pt x="9916761" y="3076892"/>
                  <a:pt x="9919211" y="3046007"/>
                  <a:pt x="9924268" y="3015763"/>
                </a:cubicBezTo>
                <a:lnTo>
                  <a:pt x="9924808" y="3009073"/>
                </a:lnTo>
                <a:cubicBezTo>
                  <a:pt x="9924977" y="3009068"/>
                  <a:pt x="9925146" y="3009063"/>
                  <a:pt x="9925314" y="3009010"/>
                </a:cubicBezTo>
                <a:cubicBezTo>
                  <a:pt x="9975590" y="2656144"/>
                  <a:pt x="10256629" y="2375367"/>
                  <a:pt x="10615479" y="2315969"/>
                </a:cubicBezTo>
                <a:lnTo>
                  <a:pt x="10615596" y="2314821"/>
                </a:lnTo>
                <a:cubicBezTo>
                  <a:pt x="10620905" y="2313811"/>
                  <a:pt x="10626233" y="2312863"/>
                  <a:pt x="10631809" y="2313282"/>
                </a:cubicBezTo>
                <a:cubicBezTo>
                  <a:pt x="10662992" y="2307725"/>
                  <a:pt x="10694885" y="2304744"/>
                  <a:pt x="10727271" y="2304217"/>
                </a:cubicBezTo>
                <a:close/>
                <a:moveTo>
                  <a:pt x="9074958" y="2302594"/>
                </a:moveTo>
                <a:lnTo>
                  <a:pt x="9092045" y="2304217"/>
                </a:lnTo>
                <a:cubicBezTo>
                  <a:pt x="9124431" y="2304744"/>
                  <a:pt x="9156324" y="2307725"/>
                  <a:pt x="9187507" y="2313282"/>
                </a:cubicBezTo>
                <a:cubicBezTo>
                  <a:pt x="9193083" y="2312863"/>
                  <a:pt x="9198411" y="2313811"/>
                  <a:pt x="9203720" y="2314821"/>
                </a:cubicBezTo>
                <a:lnTo>
                  <a:pt x="9203837" y="2315969"/>
                </a:lnTo>
                <a:cubicBezTo>
                  <a:pt x="9562687" y="2375367"/>
                  <a:pt x="9843726" y="2656144"/>
                  <a:pt x="9894002" y="3009010"/>
                </a:cubicBezTo>
                <a:cubicBezTo>
                  <a:pt x="9894170" y="3009063"/>
                  <a:pt x="9894339" y="3009068"/>
                  <a:pt x="9894508" y="3009073"/>
                </a:cubicBezTo>
                <a:lnTo>
                  <a:pt x="9895048" y="3015763"/>
                </a:lnTo>
                <a:cubicBezTo>
                  <a:pt x="9900105" y="3046007"/>
                  <a:pt x="9902555" y="3076892"/>
                  <a:pt x="9902512" y="3108220"/>
                </a:cubicBezTo>
                <a:cubicBezTo>
                  <a:pt x="9903824" y="3113850"/>
                  <a:pt x="9903883" y="3119519"/>
                  <a:pt x="9903883" y="3125201"/>
                </a:cubicBezTo>
                <a:cubicBezTo>
                  <a:pt x="9903883" y="3129023"/>
                  <a:pt x="9903856" y="3132839"/>
                  <a:pt x="9903290" y="3136641"/>
                </a:cubicBezTo>
                <a:lnTo>
                  <a:pt x="9902791" y="3136608"/>
                </a:lnTo>
                <a:lnTo>
                  <a:pt x="9902765" y="3137103"/>
                </a:lnTo>
                <a:lnTo>
                  <a:pt x="9885647" y="3135477"/>
                </a:lnTo>
                <a:cubicBezTo>
                  <a:pt x="9853272" y="3134950"/>
                  <a:pt x="9821392" y="3131969"/>
                  <a:pt x="9790220" y="3126415"/>
                </a:cubicBezTo>
                <a:cubicBezTo>
                  <a:pt x="9784643" y="3126834"/>
                  <a:pt x="9779314" y="3125886"/>
                  <a:pt x="9774003" y="3124875"/>
                </a:cubicBezTo>
                <a:lnTo>
                  <a:pt x="9773887" y="3123727"/>
                </a:lnTo>
                <a:cubicBezTo>
                  <a:pt x="9415036" y="3064328"/>
                  <a:pt x="9133997" y="2783551"/>
                  <a:pt x="9083722" y="2430686"/>
                </a:cubicBezTo>
                <a:cubicBezTo>
                  <a:pt x="9083554" y="2430633"/>
                  <a:pt x="9083386" y="2430628"/>
                  <a:pt x="9083216" y="2430623"/>
                </a:cubicBezTo>
                <a:lnTo>
                  <a:pt x="9082678" y="2423947"/>
                </a:lnTo>
                <a:cubicBezTo>
                  <a:pt x="9077619" y="2393697"/>
                  <a:pt x="9075168" y="2362806"/>
                  <a:pt x="9075211" y="2331471"/>
                </a:cubicBezTo>
                <a:cubicBezTo>
                  <a:pt x="9073899" y="2325843"/>
                  <a:pt x="9073840" y="2320176"/>
                  <a:pt x="9073840" y="2314495"/>
                </a:cubicBezTo>
                <a:lnTo>
                  <a:pt x="9074434" y="2303055"/>
                </a:lnTo>
                <a:lnTo>
                  <a:pt x="9074932" y="2303088"/>
                </a:lnTo>
                <a:close/>
                <a:moveTo>
                  <a:pt x="9052207" y="2302594"/>
                </a:moveTo>
                <a:lnTo>
                  <a:pt x="9052233" y="2303088"/>
                </a:lnTo>
                <a:lnTo>
                  <a:pt x="9052731" y="2303055"/>
                </a:lnTo>
                <a:lnTo>
                  <a:pt x="9053325" y="2314495"/>
                </a:lnTo>
                <a:cubicBezTo>
                  <a:pt x="9053325" y="2320176"/>
                  <a:pt x="9053266" y="2325843"/>
                  <a:pt x="9051954" y="2331471"/>
                </a:cubicBezTo>
                <a:cubicBezTo>
                  <a:pt x="9051997" y="2362806"/>
                  <a:pt x="9049546" y="2393697"/>
                  <a:pt x="9044487" y="2423947"/>
                </a:cubicBezTo>
                <a:lnTo>
                  <a:pt x="9043949" y="2430623"/>
                </a:lnTo>
                <a:cubicBezTo>
                  <a:pt x="9043779" y="2430628"/>
                  <a:pt x="9043611" y="2430633"/>
                  <a:pt x="9043443" y="2430686"/>
                </a:cubicBezTo>
                <a:cubicBezTo>
                  <a:pt x="8993168" y="2783551"/>
                  <a:pt x="8712129" y="3064328"/>
                  <a:pt x="8353278" y="3123727"/>
                </a:cubicBezTo>
                <a:lnTo>
                  <a:pt x="8353162" y="3124875"/>
                </a:lnTo>
                <a:cubicBezTo>
                  <a:pt x="8347851" y="3125886"/>
                  <a:pt x="8342522" y="3126834"/>
                  <a:pt x="8336945" y="3126415"/>
                </a:cubicBezTo>
                <a:cubicBezTo>
                  <a:pt x="8305773" y="3131969"/>
                  <a:pt x="8273893" y="3134950"/>
                  <a:pt x="8241519" y="3135477"/>
                </a:cubicBezTo>
                <a:lnTo>
                  <a:pt x="8224400" y="3137103"/>
                </a:lnTo>
                <a:lnTo>
                  <a:pt x="8224374" y="3136608"/>
                </a:lnTo>
                <a:lnTo>
                  <a:pt x="8223875" y="3136641"/>
                </a:lnTo>
                <a:cubicBezTo>
                  <a:pt x="8223309" y="3132839"/>
                  <a:pt x="8223282" y="3129023"/>
                  <a:pt x="8223282" y="3125201"/>
                </a:cubicBezTo>
                <a:cubicBezTo>
                  <a:pt x="8223282" y="3119519"/>
                  <a:pt x="8223341" y="3113850"/>
                  <a:pt x="8224653" y="3108220"/>
                </a:cubicBezTo>
                <a:cubicBezTo>
                  <a:pt x="8224611" y="3076892"/>
                  <a:pt x="8227060" y="3046007"/>
                  <a:pt x="8232117" y="3015763"/>
                </a:cubicBezTo>
                <a:lnTo>
                  <a:pt x="8232657" y="3009073"/>
                </a:lnTo>
                <a:cubicBezTo>
                  <a:pt x="8232826" y="3009068"/>
                  <a:pt x="8232995" y="3009063"/>
                  <a:pt x="8233163" y="3009010"/>
                </a:cubicBezTo>
                <a:cubicBezTo>
                  <a:pt x="8283439" y="2656144"/>
                  <a:pt x="8564478" y="2375367"/>
                  <a:pt x="8923328" y="2315969"/>
                </a:cubicBezTo>
                <a:lnTo>
                  <a:pt x="8923445" y="2314821"/>
                </a:lnTo>
                <a:cubicBezTo>
                  <a:pt x="8928754" y="2313811"/>
                  <a:pt x="8934082" y="2312863"/>
                  <a:pt x="8939658" y="2313282"/>
                </a:cubicBezTo>
                <a:cubicBezTo>
                  <a:pt x="8970841" y="2307725"/>
                  <a:pt x="9002734" y="2304744"/>
                  <a:pt x="9035120" y="2304217"/>
                </a:cubicBezTo>
                <a:close/>
                <a:moveTo>
                  <a:pt x="7382807" y="2302594"/>
                </a:moveTo>
                <a:lnTo>
                  <a:pt x="7399895" y="2304217"/>
                </a:lnTo>
                <a:cubicBezTo>
                  <a:pt x="7432280" y="2304744"/>
                  <a:pt x="7464173" y="2307725"/>
                  <a:pt x="7495356" y="2313282"/>
                </a:cubicBezTo>
                <a:cubicBezTo>
                  <a:pt x="7500932" y="2312863"/>
                  <a:pt x="7506260" y="2313811"/>
                  <a:pt x="7511569" y="2314821"/>
                </a:cubicBezTo>
                <a:lnTo>
                  <a:pt x="7511686" y="2315969"/>
                </a:lnTo>
                <a:cubicBezTo>
                  <a:pt x="7870536" y="2375367"/>
                  <a:pt x="8151575" y="2656144"/>
                  <a:pt x="8201852" y="3009010"/>
                </a:cubicBezTo>
                <a:cubicBezTo>
                  <a:pt x="8202019" y="3009063"/>
                  <a:pt x="8202189" y="3009068"/>
                  <a:pt x="8202357" y="3009073"/>
                </a:cubicBezTo>
                <a:lnTo>
                  <a:pt x="8202898" y="3015763"/>
                </a:lnTo>
                <a:cubicBezTo>
                  <a:pt x="8207954" y="3046007"/>
                  <a:pt x="8210404" y="3076892"/>
                  <a:pt x="8210362" y="3108220"/>
                </a:cubicBezTo>
                <a:cubicBezTo>
                  <a:pt x="8211674" y="3113850"/>
                  <a:pt x="8211732" y="3119519"/>
                  <a:pt x="8211732" y="3125201"/>
                </a:cubicBezTo>
                <a:cubicBezTo>
                  <a:pt x="8211732" y="3129023"/>
                  <a:pt x="8211705" y="3132839"/>
                  <a:pt x="8211139" y="3136641"/>
                </a:cubicBezTo>
                <a:lnTo>
                  <a:pt x="8210640" y="3136608"/>
                </a:lnTo>
                <a:lnTo>
                  <a:pt x="8210614" y="3137103"/>
                </a:lnTo>
                <a:lnTo>
                  <a:pt x="8193496" y="3135477"/>
                </a:lnTo>
                <a:cubicBezTo>
                  <a:pt x="8161122" y="3134950"/>
                  <a:pt x="8129241" y="3131969"/>
                  <a:pt x="8098069" y="3126415"/>
                </a:cubicBezTo>
                <a:cubicBezTo>
                  <a:pt x="8092492" y="3126834"/>
                  <a:pt x="8087163" y="3125886"/>
                  <a:pt x="8081853" y="3124875"/>
                </a:cubicBezTo>
                <a:lnTo>
                  <a:pt x="8081737" y="3123727"/>
                </a:lnTo>
                <a:cubicBezTo>
                  <a:pt x="7722885" y="3064328"/>
                  <a:pt x="7441846" y="2783551"/>
                  <a:pt x="7391571" y="2430686"/>
                </a:cubicBezTo>
                <a:cubicBezTo>
                  <a:pt x="7391403" y="2430633"/>
                  <a:pt x="7391235" y="2430628"/>
                  <a:pt x="7391065" y="2430623"/>
                </a:cubicBezTo>
                <a:lnTo>
                  <a:pt x="7390527" y="2423947"/>
                </a:lnTo>
                <a:cubicBezTo>
                  <a:pt x="7385468" y="2393697"/>
                  <a:pt x="7383018" y="2362806"/>
                  <a:pt x="7383060" y="2331471"/>
                </a:cubicBezTo>
                <a:cubicBezTo>
                  <a:pt x="7381748" y="2325843"/>
                  <a:pt x="7381689" y="2320176"/>
                  <a:pt x="7381689" y="2314495"/>
                </a:cubicBezTo>
                <a:lnTo>
                  <a:pt x="7382283" y="2303055"/>
                </a:lnTo>
                <a:lnTo>
                  <a:pt x="7382781" y="2303088"/>
                </a:lnTo>
                <a:close/>
                <a:moveTo>
                  <a:pt x="7360056" y="2302594"/>
                </a:moveTo>
                <a:lnTo>
                  <a:pt x="7360082" y="2303088"/>
                </a:lnTo>
                <a:lnTo>
                  <a:pt x="7360580" y="2303055"/>
                </a:lnTo>
                <a:lnTo>
                  <a:pt x="7361174" y="2314495"/>
                </a:lnTo>
                <a:cubicBezTo>
                  <a:pt x="7361174" y="2320176"/>
                  <a:pt x="7361116" y="2325843"/>
                  <a:pt x="7359804" y="2331471"/>
                </a:cubicBezTo>
                <a:cubicBezTo>
                  <a:pt x="7359846" y="2362806"/>
                  <a:pt x="7357395" y="2393697"/>
                  <a:pt x="7352337" y="2423947"/>
                </a:cubicBezTo>
                <a:lnTo>
                  <a:pt x="7351798" y="2430623"/>
                </a:lnTo>
                <a:cubicBezTo>
                  <a:pt x="7351629" y="2430628"/>
                  <a:pt x="7351460" y="2430633"/>
                  <a:pt x="7351293" y="2430686"/>
                </a:cubicBezTo>
                <a:cubicBezTo>
                  <a:pt x="7301017" y="2783551"/>
                  <a:pt x="7019978" y="3064328"/>
                  <a:pt x="6661127" y="3123727"/>
                </a:cubicBezTo>
                <a:lnTo>
                  <a:pt x="6661011" y="3124875"/>
                </a:lnTo>
                <a:cubicBezTo>
                  <a:pt x="6655700" y="3125886"/>
                  <a:pt x="6650371" y="3126834"/>
                  <a:pt x="6644794" y="3126415"/>
                </a:cubicBezTo>
                <a:cubicBezTo>
                  <a:pt x="6613622" y="3131969"/>
                  <a:pt x="6581742" y="3134950"/>
                  <a:pt x="6549368" y="3135477"/>
                </a:cubicBezTo>
                <a:lnTo>
                  <a:pt x="6532249" y="3137103"/>
                </a:lnTo>
                <a:lnTo>
                  <a:pt x="6532223" y="3136608"/>
                </a:lnTo>
                <a:lnTo>
                  <a:pt x="6531724" y="3136641"/>
                </a:lnTo>
                <a:cubicBezTo>
                  <a:pt x="6531158" y="3132839"/>
                  <a:pt x="6531131" y="3129023"/>
                  <a:pt x="6531131" y="3125201"/>
                </a:cubicBezTo>
                <a:cubicBezTo>
                  <a:pt x="6531131" y="3119519"/>
                  <a:pt x="6531190" y="3113850"/>
                  <a:pt x="6532502" y="3108220"/>
                </a:cubicBezTo>
                <a:cubicBezTo>
                  <a:pt x="6532460" y="3076892"/>
                  <a:pt x="6534909" y="3046007"/>
                  <a:pt x="6539966" y="3015763"/>
                </a:cubicBezTo>
                <a:lnTo>
                  <a:pt x="6540506" y="3009073"/>
                </a:lnTo>
                <a:cubicBezTo>
                  <a:pt x="6540675" y="3009068"/>
                  <a:pt x="6540844" y="3009063"/>
                  <a:pt x="6541012" y="3009010"/>
                </a:cubicBezTo>
                <a:cubicBezTo>
                  <a:pt x="6591288" y="2656144"/>
                  <a:pt x="6872327" y="2375367"/>
                  <a:pt x="7231178" y="2315969"/>
                </a:cubicBezTo>
                <a:lnTo>
                  <a:pt x="7231295" y="2314821"/>
                </a:lnTo>
                <a:cubicBezTo>
                  <a:pt x="7236603" y="2313811"/>
                  <a:pt x="7241931" y="2312863"/>
                  <a:pt x="7247507" y="2313282"/>
                </a:cubicBezTo>
                <a:cubicBezTo>
                  <a:pt x="7278691" y="2307725"/>
                  <a:pt x="7310583" y="2304744"/>
                  <a:pt x="7342969" y="2304217"/>
                </a:cubicBezTo>
                <a:close/>
                <a:moveTo>
                  <a:pt x="5690656" y="2302594"/>
                </a:moveTo>
                <a:lnTo>
                  <a:pt x="5707743" y="2304217"/>
                </a:lnTo>
                <a:cubicBezTo>
                  <a:pt x="5740129" y="2304744"/>
                  <a:pt x="5772021" y="2307725"/>
                  <a:pt x="5803205" y="2313282"/>
                </a:cubicBezTo>
                <a:cubicBezTo>
                  <a:pt x="5808781" y="2312863"/>
                  <a:pt x="5814109" y="2313811"/>
                  <a:pt x="5819417" y="2314821"/>
                </a:cubicBezTo>
                <a:lnTo>
                  <a:pt x="5819534" y="2315969"/>
                </a:lnTo>
                <a:cubicBezTo>
                  <a:pt x="6178385" y="2375367"/>
                  <a:pt x="6459424" y="2656144"/>
                  <a:pt x="6509700" y="3009010"/>
                </a:cubicBezTo>
                <a:cubicBezTo>
                  <a:pt x="6509868" y="3009063"/>
                  <a:pt x="6510037" y="3009068"/>
                  <a:pt x="6510206" y="3009073"/>
                </a:cubicBezTo>
                <a:lnTo>
                  <a:pt x="6510746" y="3015763"/>
                </a:lnTo>
                <a:cubicBezTo>
                  <a:pt x="6515803" y="3046007"/>
                  <a:pt x="6518252" y="3076892"/>
                  <a:pt x="6518210" y="3108220"/>
                </a:cubicBezTo>
                <a:cubicBezTo>
                  <a:pt x="6519522" y="3113850"/>
                  <a:pt x="6519581" y="3119519"/>
                  <a:pt x="6519581" y="3125201"/>
                </a:cubicBezTo>
                <a:cubicBezTo>
                  <a:pt x="6519581" y="3129023"/>
                  <a:pt x="6519554" y="3132839"/>
                  <a:pt x="6518988" y="3136641"/>
                </a:cubicBezTo>
                <a:lnTo>
                  <a:pt x="6518489" y="3136608"/>
                </a:lnTo>
                <a:lnTo>
                  <a:pt x="6518463" y="3137103"/>
                </a:lnTo>
                <a:lnTo>
                  <a:pt x="6501344" y="3135477"/>
                </a:lnTo>
                <a:cubicBezTo>
                  <a:pt x="6468970" y="3134950"/>
                  <a:pt x="6437090" y="3131969"/>
                  <a:pt x="6405918" y="3126415"/>
                </a:cubicBezTo>
                <a:cubicBezTo>
                  <a:pt x="6400341" y="3126834"/>
                  <a:pt x="6395012" y="3125886"/>
                  <a:pt x="6389701" y="3124875"/>
                </a:cubicBezTo>
                <a:lnTo>
                  <a:pt x="6389585" y="3123727"/>
                </a:lnTo>
                <a:cubicBezTo>
                  <a:pt x="6030734" y="3064328"/>
                  <a:pt x="5749695" y="2783551"/>
                  <a:pt x="5699419" y="2430686"/>
                </a:cubicBezTo>
                <a:cubicBezTo>
                  <a:pt x="5699252" y="2430633"/>
                  <a:pt x="5699083" y="2430628"/>
                  <a:pt x="5698914" y="2430623"/>
                </a:cubicBezTo>
                <a:lnTo>
                  <a:pt x="5698375" y="2423947"/>
                </a:lnTo>
                <a:cubicBezTo>
                  <a:pt x="5693317" y="2393697"/>
                  <a:pt x="5690866" y="2362806"/>
                  <a:pt x="5690908" y="2331471"/>
                </a:cubicBezTo>
                <a:cubicBezTo>
                  <a:pt x="5689596" y="2325843"/>
                  <a:pt x="5689538" y="2320176"/>
                  <a:pt x="5689538" y="2314495"/>
                </a:cubicBezTo>
                <a:lnTo>
                  <a:pt x="5690132" y="2303055"/>
                </a:lnTo>
                <a:lnTo>
                  <a:pt x="5690630" y="2303088"/>
                </a:lnTo>
                <a:close/>
                <a:moveTo>
                  <a:pt x="5667905" y="2302594"/>
                </a:moveTo>
                <a:lnTo>
                  <a:pt x="5667931" y="2303088"/>
                </a:lnTo>
                <a:lnTo>
                  <a:pt x="5668429" y="2303055"/>
                </a:lnTo>
                <a:lnTo>
                  <a:pt x="5669023" y="2314495"/>
                </a:lnTo>
                <a:cubicBezTo>
                  <a:pt x="5669023" y="2320176"/>
                  <a:pt x="5668964" y="2325843"/>
                  <a:pt x="5667652" y="2331471"/>
                </a:cubicBezTo>
                <a:cubicBezTo>
                  <a:pt x="5667694" y="2362806"/>
                  <a:pt x="5665244" y="2393697"/>
                  <a:pt x="5660185" y="2423947"/>
                </a:cubicBezTo>
                <a:lnTo>
                  <a:pt x="5659647" y="2430623"/>
                </a:lnTo>
                <a:cubicBezTo>
                  <a:pt x="5659477" y="2430628"/>
                  <a:pt x="5659309" y="2430633"/>
                  <a:pt x="5659141" y="2430686"/>
                </a:cubicBezTo>
                <a:cubicBezTo>
                  <a:pt x="5608866" y="2783551"/>
                  <a:pt x="5327827" y="3064328"/>
                  <a:pt x="4968975" y="3123727"/>
                </a:cubicBezTo>
                <a:lnTo>
                  <a:pt x="4968859" y="3124875"/>
                </a:lnTo>
                <a:cubicBezTo>
                  <a:pt x="4963549" y="3125886"/>
                  <a:pt x="4958220" y="3126834"/>
                  <a:pt x="4952643" y="3126415"/>
                </a:cubicBezTo>
                <a:cubicBezTo>
                  <a:pt x="4921471" y="3131969"/>
                  <a:pt x="4889590" y="3134950"/>
                  <a:pt x="4857216" y="3135477"/>
                </a:cubicBezTo>
                <a:lnTo>
                  <a:pt x="4840098" y="3137103"/>
                </a:lnTo>
                <a:lnTo>
                  <a:pt x="4840072" y="3136608"/>
                </a:lnTo>
                <a:lnTo>
                  <a:pt x="4839573" y="3136641"/>
                </a:lnTo>
                <a:cubicBezTo>
                  <a:pt x="4839007" y="3132839"/>
                  <a:pt x="4838980" y="3129023"/>
                  <a:pt x="4838980" y="3125201"/>
                </a:cubicBezTo>
                <a:cubicBezTo>
                  <a:pt x="4838980" y="3119519"/>
                  <a:pt x="4839038" y="3113850"/>
                  <a:pt x="4840350" y="3108220"/>
                </a:cubicBezTo>
                <a:cubicBezTo>
                  <a:pt x="4840308" y="3076892"/>
                  <a:pt x="4842758" y="3046007"/>
                  <a:pt x="4847814" y="3015763"/>
                </a:cubicBezTo>
                <a:lnTo>
                  <a:pt x="4848355" y="3009073"/>
                </a:lnTo>
                <a:cubicBezTo>
                  <a:pt x="4848523" y="3009068"/>
                  <a:pt x="4848693" y="3009063"/>
                  <a:pt x="4848860" y="3009010"/>
                </a:cubicBezTo>
                <a:cubicBezTo>
                  <a:pt x="4899137" y="2656144"/>
                  <a:pt x="5180176" y="2375367"/>
                  <a:pt x="5539026" y="2315969"/>
                </a:cubicBezTo>
                <a:lnTo>
                  <a:pt x="5539143" y="2314821"/>
                </a:lnTo>
                <a:cubicBezTo>
                  <a:pt x="5544452" y="2313811"/>
                  <a:pt x="5549780" y="2312863"/>
                  <a:pt x="5555356" y="2313282"/>
                </a:cubicBezTo>
                <a:cubicBezTo>
                  <a:pt x="5586539" y="2307725"/>
                  <a:pt x="5618432" y="2304744"/>
                  <a:pt x="5650817" y="2304217"/>
                </a:cubicBezTo>
                <a:close/>
                <a:moveTo>
                  <a:pt x="3998505" y="2302594"/>
                </a:moveTo>
                <a:lnTo>
                  <a:pt x="4015592" y="2304217"/>
                </a:lnTo>
                <a:cubicBezTo>
                  <a:pt x="4047978" y="2304744"/>
                  <a:pt x="4079870" y="2307725"/>
                  <a:pt x="4111054" y="2313282"/>
                </a:cubicBezTo>
                <a:cubicBezTo>
                  <a:pt x="4116630" y="2312863"/>
                  <a:pt x="4121958" y="2313811"/>
                  <a:pt x="4127266" y="2314821"/>
                </a:cubicBezTo>
                <a:lnTo>
                  <a:pt x="4127384" y="2315969"/>
                </a:lnTo>
                <a:cubicBezTo>
                  <a:pt x="4486234" y="2375367"/>
                  <a:pt x="4767273" y="2656144"/>
                  <a:pt x="4817549" y="3009010"/>
                </a:cubicBezTo>
                <a:cubicBezTo>
                  <a:pt x="4817717" y="3009063"/>
                  <a:pt x="4817886" y="3009068"/>
                  <a:pt x="4818055" y="3009073"/>
                </a:cubicBezTo>
                <a:lnTo>
                  <a:pt x="4818595" y="3015763"/>
                </a:lnTo>
                <a:cubicBezTo>
                  <a:pt x="4823652" y="3046007"/>
                  <a:pt x="4826101" y="3076892"/>
                  <a:pt x="4826059" y="3108220"/>
                </a:cubicBezTo>
                <a:cubicBezTo>
                  <a:pt x="4827371" y="3113850"/>
                  <a:pt x="4827430" y="3119519"/>
                  <a:pt x="4827430" y="3125201"/>
                </a:cubicBezTo>
                <a:cubicBezTo>
                  <a:pt x="4827430" y="3129023"/>
                  <a:pt x="4827403" y="3132839"/>
                  <a:pt x="4826837" y="3136641"/>
                </a:cubicBezTo>
                <a:lnTo>
                  <a:pt x="4826338" y="3136608"/>
                </a:lnTo>
                <a:lnTo>
                  <a:pt x="4826312" y="3137103"/>
                </a:lnTo>
                <a:lnTo>
                  <a:pt x="4809193" y="3135477"/>
                </a:lnTo>
                <a:cubicBezTo>
                  <a:pt x="4776819" y="3134950"/>
                  <a:pt x="4744939" y="3131969"/>
                  <a:pt x="4713767" y="3126415"/>
                </a:cubicBezTo>
                <a:cubicBezTo>
                  <a:pt x="4708190" y="3126834"/>
                  <a:pt x="4702861" y="3125886"/>
                  <a:pt x="4697550" y="3124875"/>
                </a:cubicBezTo>
                <a:lnTo>
                  <a:pt x="4697434" y="3123727"/>
                </a:lnTo>
                <a:cubicBezTo>
                  <a:pt x="4338583" y="3064328"/>
                  <a:pt x="4057544" y="2783551"/>
                  <a:pt x="4007268" y="2430686"/>
                </a:cubicBezTo>
                <a:cubicBezTo>
                  <a:pt x="4007101" y="2430633"/>
                  <a:pt x="4006932" y="2430628"/>
                  <a:pt x="4006763" y="2430623"/>
                </a:cubicBezTo>
                <a:lnTo>
                  <a:pt x="4006225" y="2423947"/>
                </a:lnTo>
                <a:cubicBezTo>
                  <a:pt x="4001166" y="2393697"/>
                  <a:pt x="3998715" y="2362806"/>
                  <a:pt x="3998757" y="2331471"/>
                </a:cubicBezTo>
                <a:cubicBezTo>
                  <a:pt x="3997445" y="2325843"/>
                  <a:pt x="3997387" y="2320176"/>
                  <a:pt x="3997387" y="2314495"/>
                </a:cubicBezTo>
                <a:lnTo>
                  <a:pt x="3997981" y="2303055"/>
                </a:lnTo>
                <a:lnTo>
                  <a:pt x="3998479" y="2303088"/>
                </a:lnTo>
                <a:close/>
                <a:moveTo>
                  <a:pt x="3975754" y="2302594"/>
                </a:moveTo>
                <a:lnTo>
                  <a:pt x="3975780" y="2303088"/>
                </a:lnTo>
                <a:lnTo>
                  <a:pt x="3976278" y="2303055"/>
                </a:lnTo>
                <a:lnTo>
                  <a:pt x="3976872" y="2314495"/>
                </a:lnTo>
                <a:cubicBezTo>
                  <a:pt x="3976872" y="2320176"/>
                  <a:pt x="3976813" y="2325843"/>
                  <a:pt x="3975501" y="2331471"/>
                </a:cubicBezTo>
                <a:cubicBezTo>
                  <a:pt x="3975543" y="2362806"/>
                  <a:pt x="3973093" y="2393697"/>
                  <a:pt x="3968034" y="2423947"/>
                </a:cubicBezTo>
                <a:lnTo>
                  <a:pt x="3967496" y="2430623"/>
                </a:lnTo>
                <a:cubicBezTo>
                  <a:pt x="3967326" y="2430628"/>
                  <a:pt x="3967158" y="2430633"/>
                  <a:pt x="3966990" y="2430686"/>
                </a:cubicBezTo>
                <a:cubicBezTo>
                  <a:pt x="3916715" y="2783551"/>
                  <a:pt x="3635676" y="3064328"/>
                  <a:pt x="3276825" y="3123727"/>
                </a:cubicBezTo>
                <a:lnTo>
                  <a:pt x="3276708" y="3124875"/>
                </a:lnTo>
                <a:cubicBezTo>
                  <a:pt x="3271398" y="3125886"/>
                  <a:pt x="3266069" y="3126834"/>
                  <a:pt x="3260492" y="3126415"/>
                </a:cubicBezTo>
                <a:cubicBezTo>
                  <a:pt x="3229320" y="3131969"/>
                  <a:pt x="3197440" y="3134950"/>
                  <a:pt x="3165065" y="3135477"/>
                </a:cubicBezTo>
                <a:lnTo>
                  <a:pt x="3147947" y="3137103"/>
                </a:lnTo>
                <a:lnTo>
                  <a:pt x="3147921" y="3136608"/>
                </a:lnTo>
                <a:lnTo>
                  <a:pt x="3147422" y="3136641"/>
                </a:lnTo>
                <a:cubicBezTo>
                  <a:pt x="3146856" y="3132839"/>
                  <a:pt x="3146829" y="3129023"/>
                  <a:pt x="3146829" y="3125201"/>
                </a:cubicBezTo>
                <a:cubicBezTo>
                  <a:pt x="3146829" y="3119519"/>
                  <a:pt x="3146887" y="3113850"/>
                  <a:pt x="3148199" y="3108220"/>
                </a:cubicBezTo>
                <a:cubicBezTo>
                  <a:pt x="3148157" y="3076892"/>
                  <a:pt x="3150607" y="3046007"/>
                  <a:pt x="3155663" y="3015763"/>
                </a:cubicBezTo>
                <a:lnTo>
                  <a:pt x="3156204" y="3009073"/>
                </a:lnTo>
                <a:cubicBezTo>
                  <a:pt x="3156372" y="3009068"/>
                  <a:pt x="3156542" y="3009063"/>
                  <a:pt x="3156709" y="3009010"/>
                </a:cubicBezTo>
                <a:cubicBezTo>
                  <a:pt x="3206986" y="2656144"/>
                  <a:pt x="3488025" y="2375367"/>
                  <a:pt x="3846875" y="2315969"/>
                </a:cubicBezTo>
                <a:lnTo>
                  <a:pt x="3846992" y="2314821"/>
                </a:lnTo>
                <a:cubicBezTo>
                  <a:pt x="3852301" y="2313811"/>
                  <a:pt x="3857629" y="2312863"/>
                  <a:pt x="3863205" y="2313282"/>
                </a:cubicBezTo>
                <a:cubicBezTo>
                  <a:pt x="3894388" y="2307725"/>
                  <a:pt x="3926281" y="2304744"/>
                  <a:pt x="3958666" y="2304217"/>
                </a:cubicBezTo>
                <a:close/>
                <a:moveTo>
                  <a:pt x="2306354" y="2302594"/>
                </a:moveTo>
                <a:lnTo>
                  <a:pt x="2323441" y="2304217"/>
                </a:lnTo>
                <a:cubicBezTo>
                  <a:pt x="2355827" y="2304744"/>
                  <a:pt x="2387719" y="2307725"/>
                  <a:pt x="2418903" y="2313282"/>
                </a:cubicBezTo>
                <a:cubicBezTo>
                  <a:pt x="2424479" y="2312863"/>
                  <a:pt x="2429807" y="2313811"/>
                  <a:pt x="2435115" y="2314821"/>
                </a:cubicBezTo>
                <a:lnTo>
                  <a:pt x="2435233" y="2315969"/>
                </a:lnTo>
                <a:cubicBezTo>
                  <a:pt x="2794083" y="2375367"/>
                  <a:pt x="3075122" y="2656144"/>
                  <a:pt x="3125398" y="3009010"/>
                </a:cubicBezTo>
                <a:cubicBezTo>
                  <a:pt x="3125566" y="3009063"/>
                  <a:pt x="3125735" y="3009068"/>
                  <a:pt x="3125904" y="3009073"/>
                </a:cubicBezTo>
                <a:lnTo>
                  <a:pt x="3126444" y="3015763"/>
                </a:lnTo>
                <a:cubicBezTo>
                  <a:pt x="3131501" y="3046007"/>
                  <a:pt x="3133950" y="3076892"/>
                  <a:pt x="3133908" y="3108220"/>
                </a:cubicBezTo>
                <a:cubicBezTo>
                  <a:pt x="3135220" y="3113850"/>
                  <a:pt x="3135279" y="3119519"/>
                  <a:pt x="3135279" y="3125201"/>
                </a:cubicBezTo>
                <a:cubicBezTo>
                  <a:pt x="3135279" y="3129023"/>
                  <a:pt x="3135252" y="3132839"/>
                  <a:pt x="3134686" y="3136641"/>
                </a:cubicBezTo>
                <a:lnTo>
                  <a:pt x="3134187" y="3136608"/>
                </a:lnTo>
                <a:lnTo>
                  <a:pt x="3134161" y="3137103"/>
                </a:lnTo>
                <a:lnTo>
                  <a:pt x="3117042" y="3135477"/>
                </a:lnTo>
                <a:cubicBezTo>
                  <a:pt x="3084668" y="3134950"/>
                  <a:pt x="3052788" y="3131969"/>
                  <a:pt x="3021616" y="3126415"/>
                </a:cubicBezTo>
                <a:cubicBezTo>
                  <a:pt x="3016039" y="3126834"/>
                  <a:pt x="3010710" y="3125886"/>
                  <a:pt x="3005399" y="3124875"/>
                </a:cubicBezTo>
                <a:lnTo>
                  <a:pt x="3005283" y="3123727"/>
                </a:lnTo>
                <a:cubicBezTo>
                  <a:pt x="2646432" y="3064328"/>
                  <a:pt x="2365393" y="2783551"/>
                  <a:pt x="2315117" y="2430686"/>
                </a:cubicBezTo>
                <a:cubicBezTo>
                  <a:pt x="2314950" y="2430633"/>
                  <a:pt x="2314781" y="2430628"/>
                  <a:pt x="2314612" y="2430623"/>
                </a:cubicBezTo>
                <a:lnTo>
                  <a:pt x="2314074" y="2423947"/>
                </a:lnTo>
                <a:cubicBezTo>
                  <a:pt x="2309015" y="2393697"/>
                  <a:pt x="2306564" y="2362806"/>
                  <a:pt x="2306606" y="2331471"/>
                </a:cubicBezTo>
                <a:cubicBezTo>
                  <a:pt x="2305294" y="2325843"/>
                  <a:pt x="2305236" y="2320176"/>
                  <a:pt x="2305236" y="2314495"/>
                </a:cubicBezTo>
                <a:lnTo>
                  <a:pt x="2305830" y="2303055"/>
                </a:lnTo>
                <a:lnTo>
                  <a:pt x="2306328" y="2303088"/>
                </a:lnTo>
                <a:close/>
                <a:moveTo>
                  <a:pt x="2283603" y="2302594"/>
                </a:moveTo>
                <a:lnTo>
                  <a:pt x="2283629" y="2303088"/>
                </a:lnTo>
                <a:lnTo>
                  <a:pt x="2284127" y="2303055"/>
                </a:lnTo>
                <a:lnTo>
                  <a:pt x="2284721" y="2314495"/>
                </a:lnTo>
                <a:cubicBezTo>
                  <a:pt x="2284721" y="2320176"/>
                  <a:pt x="2284662" y="2325843"/>
                  <a:pt x="2283350" y="2331471"/>
                </a:cubicBezTo>
                <a:cubicBezTo>
                  <a:pt x="2283392" y="2362806"/>
                  <a:pt x="2280942" y="2393697"/>
                  <a:pt x="2275883" y="2423947"/>
                </a:cubicBezTo>
                <a:lnTo>
                  <a:pt x="2275345" y="2430623"/>
                </a:lnTo>
                <a:cubicBezTo>
                  <a:pt x="2275175" y="2430628"/>
                  <a:pt x="2275007" y="2430633"/>
                  <a:pt x="2274839" y="2430686"/>
                </a:cubicBezTo>
                <a:cubicBezTo>
                  <a:pt x="2224564" y="2783551"/>
                  <a:pt x="1943525" y="3064328"/>
                  <a:pt x="1584673" y="3123727"/>
                </a:cubicBezTo>
                <a:lnTo>
                  <a:pt x="1584557" y="3124875"/>
                </a:lnTo>
                <a:cubicBezTo>
                  <a:pt x="1579247" y="3125886"/>
                  <a:pt x="1573918" y="3126834"/>
                  <a:pt x="1568341" y="3126415"/>
                </a:cubicBezTo>
                <a:cubicBezTo>
                  <a:pt x="1537169" y="3131969"/>
                  <a:pt x="1505289" y="3134950"/>
                  <a:pt x="1472914" y="3135477"/>
                </a:cubicBezTo>
                <a:lnTo>
                  <a:pt x="1455796" y="3137103"/>
                </a:lnTo>
                <a:lnTo>
                  <a:pt x="1455770" y="3136608"/>
                </a:lnTo>
                <a:lnTo>
                  <a:pt x="1455271" y="3136641"/>
                </a:lnTo>
                <a:cubicBezTo>
                  <a:pt x="1454705" y="3132839"/>
                  <a:pt x="1454678" y="3129023"/>
                  <a:pt x="1454678" y="3125201"/>
                </a:cubicBezTo>
                <a:cubicBezTo>
                  <a:pt x="1454678" y="3119519"/>
                  <a:pt x="1454736" y="3113850"/>
                  <a:pt x="1456048" y="3108220"/>
                </a:cubicBezTo>
                <a:cubicBezTo>
                  <a:pt x="1456006" y="3076892"/>
                  <a:pt x="1458456" y="3046007"/>
                  <a:pt x="1463513" y="3015763"/>
                </a:cubicBezTo>
                <a:lnTo>
                  <a:pt x="1464053" y="3009073"/>
                </a:lnTo>
                <a:cubicBezTo>
                  <a:pt x="1464221" y="3009068"/>
                  <a:pt x="1464391" y="3009063"/>
                  <a:pt x="1464558" y="3009010"/>
                </a:cubicBezTo>
                <a:cubicBezTo>
                  <a:pt x="1514835" y="2656144"/>
                  <a:pt x="1795874" y="2375367"/>
                  <a:pt x="2154724" y="2315969"/>
                </a:cubicBezTo>
                <a:lnTo>
                  <a:pt x="2154841" y="2314821"/>
                </a:lnTo>
                <a:cubicBezTo>
                  <a:pt x="2160150" y="2313811"/>
                  <a:pt x="2165478" y="2312863"/>
                  <a:pt x="2171054" y="2313282"/>
                </a:cubicBezTo>
                <a:cubicBezTo>
                  <a:pt x="2202237" y="2307725"/>
                  <a:pt x="2234130" y="2304744"/>
                  <a:pt x="2266515" y="2304217"/>
                </a:cubicBezTo>
                <a:close/>
                <a:moveTo>
                  <a:pt x="614203" y="2302594"/>
                </a:moveTo>
                <a:lnTo>
                  <a:pt x="631290" y="2304217"/>
                </a:lnTo>
                <a:cubicBezTo>
                  <a:pt x="663676" y="2304744"/>
                  <a:pt x="695568" y="2307725"/>
                  <a:pt x="726752" y="2313282"/>
                </a:cubicBezTo>
                <a:cubicBezTo>
                  <a:pt x="732328" y="2312863"/>
                  <a:pt x="737656" y="2313811"/>
                  <a:pt x="742964" y="2314821"/>
                </a:cubicBezTo>
                <a:lnTo>
                  <a:pt x="743081" y="2315969"/>
                </a:lnTo>
                <a:cubicBezTo>
                  <a:pt x="1101932" y="2375367"/>
                  <a:pt x="1382971" y="2656144"/>
                  <a:pt x="1433247" y="3009010"/>
                </a:cubicBezTo>
                <a:cubicBezTo>
                  <a:pt x="1433415" y="3009063"/>
                  <a:pt x="1433584" y="3009068"/>
                  <a:pt x="1433753" y="3009073"/>
                </a:cubicBezTo>
                <a:lnTo>
                  <a:pt x="1434293" y="3015763"/>
                </a:lnTo>
                <a:cubicBezTo>
                  <a:pt x="1439350" y="3046007"/>
                  <a:pt x="1441799" y="3076892"/>
                  <a:pt x="1441757" y="3108220"/>
                </a:cubicBezTo>
                <a:cubicBezTo>
                  <a:pt x="1443069" y="3113850"/>
                  <a:pt x="1443128" y="3119519"/>
                  <a:pt x="1443128" y="3125201"/>
                </a:cubicBezTo>
                <a:cubicBezTo>
                  <a:pt x="1443128" y="3129023"/>
                  <a:pt x="1443101" y="3132839"/>
                  <a:pt x="1442535" y="3136641"/>
                </a:cubicBezTo>
                <a:lnTo>
                  <a:pt x="1442036" y="3136608"/>
                </a:lnTo>
                <a:lnTo>
                  <a:pt x="1442010" y="3137103"/>
                </a:lnTo>
                <a:lnTo>
                  <a:pt x="1424891" y="3135477"/>
                </a:lnTo>
                <a:cubicBezTo>
                  <a:pt x="1392517" y="3134950"/>
                  <a:pt x="1360637" y="3131969"/>
                  <a:pt x="1329465" y="3126415"/>
                </a:cubicBezTo>
                <a:cubicBezTo>
                  <a:pt x="1323888" y="3126834"/>
                  <a:pt x="1318559" y="3125886"/>
                  <a:pt x="1313248" y="3124875"/>
                </a:cubicBezTo>
                <a:lnTo>
                  <a:pt x="1313132" y="3123727"/>
                </a:lnTo>
                <a:cubicBezTo>
                  <a:pt x="954281" y="3064328"/>
                  <a:pt x="673242" y="2783551"/>
                  <a:pt x="622966" y="2430686"/>
                </a:cubicBezTo>
                <a:cubicBezTo>
                  <a:pt x="622799" y="2430633"/>
                  <a:pt x="622630" y="2430628"/>
                  <a:pt x="622461" y="2430623"/>
                </a:cubicBezTo>
                <a:lnTo>
                  <a:pt x="621923" y="2423947"/>
                </a:lnTo>
                <a:cubicBezTo>
                  <a:pt x="616864" y="2393697"/>
                  <a:pt x="614413" y="2362806"/>
                  <a:pt x="614455" y="2331471"/>
                </a:cubicBezTo>
                <a:cubicBezTo>
                  <a:pt x="613143" y="2325843"/>
                  <a:pt x="613085" y="2320176"/>
                  <a:pt x="613085" y="2314495"/>
                </a:cubicBezTo>
                <a:lnTo>
                  <a:pt x="613679" y="2303055"/>
                </a:lnTo>
                <a:lnTo>
                  <a:pt x="614177" y="2303088"/>
                </a:lnTo>
                <a:close/>
                <a:moveTo>
                  <a:pt x="591452" y="2302594"/>
                </a:moveTo>
                <a:lnTo>
                  <a:pt x="591478" y="2303088"/>
                </a:lnTo>
                <a:lnTo>
                  <a:pt x="591976" y="2303055"/>
                </a:lnTo>
                <a:lnTo>
                  <a:pt x="592570" y="2314495"/>
                </a:lnTo>
                <a:cubicBezTo>
                  <a:pt x="592570" y="2320176"/>
                  <a:pt x="592511" y="2325843"/>
                  <a:pt x="591199" y="2331471"/>
                </a:cubicBezTo>
                <a:cubicBezTo>
                  <a:pt x="591242" y="2362806"/>
                  <a:pt x="588791" y="2393697"/>
                  <a:pt x="583732" y="2423947"/>
                </a:cubicBezTo>
                <a:lnTo>
                  <a:pt x="583194" y="2430623"/>
                </a:lnTo>
                <a:cubicBezTo>
                  <a:pt x="583024" y="2430628"/>
                  <a:pt x="582856" y="2430633"/>
                  <a:pt x="582689" y="2430686"/>
                </a:cubicBezTo>
                <a:cubicBezTo>
                  <a:pt x="537576" y="2747315"/>
                  <a:pt x="306662" y="3005901"/>
                  <a:pt x="0" y="3097101"/>
                </a:cubicBezTo>
                <a:lnTo>
                  <a:pt x="0" y="2964763"/>
                </a:lnTo>
                <a:cubicBezTo>
                  <a:pt x="229298" y="2881926"/>
                  <a:pt x="402181" y="2686530"/>
                  <a:pt x="449203" y="2447425"/>
                </a:cubicBezTo>
                <a:cubicBezTo>
                  <a:pt x="258971" y="2488309"/>
                  <a:pt x="97576" y="2603574"/>
                  <a:pt x="0" y="2761314"/>
                </a:cubicBezTo>
                <a:lnTo>
                  <a:pt x="0" y="2554520"/>
                </a:lnTo>
                <a:cubicBezTo>
                  <a:pt x="121484" y="2431613"/>
                  <a:pt x="282199" y="2345825"/>
                  <a:pt x="462573" y="2315969"/>
                </a:cubicBezTo>
                <a:lnTo>
                  <a:pt x="462690" y="2314821"/>
                </a:lnTo>
                <a:cubicBezTo>
                  <a:pt x="467999" y="2313811"/>
                  <a:pt x="473327" y="2312863"/>
                  <a:pt x="478903" y="2313282"/>
                </a:cubicBezTo>
                <a:cubicBezTo>
                  <a:pt x="510086" y="2307725"/>
                  <a:pt x="541979" y="2304744"/>
                  <a:pt x="574365" y="2304217"/>
                </a:cubicBezTo>
                <a:close/>
                <a:moveTo>
                  <a:pt x="11452667" y="1608087"/>
                </a:moveTo>
                <a:cubicBezTo>
                  <a:pt x="11177477" y="1666766"/>
                  <a:pt x="10962633" y="1879876"/>
                  <a:pt x="10909358" y="2148655"/>
                </a:cubicBezTo>
                <a:cubicBezTo>
                  <a:pt x="11184548" y="2089976"/>
                  <a:pt x="11399391" y="1876866"/>
                  <a:pt x="11452667" y="1608087"/>
                </a:cubicBezTo>
                <a:close/>
                <a:moveTo>
                  <a:pt x="10058800" y="1608087"/>
                </a:moveTo>
                <a:cubicBezTo>
                  <a:pt x="10112076" y="1876866"/>
                  <a:pt x="10326919" y="2089976"/>
                  <a:pt x="10602109" y="2148655"/>
                </a:cubicBezTo>
                <a:cubicBezTo>
                  <a:pt x="10548834" y="1879876"/>
                  <a:pt x="10333990" y="1666766"/>
                  <a:pt x="10058800" y="1608087"/>
                </a:cubicBezTo>
                <a:close/>
                <a:moveTo>
                  <a:pt x="9760514" y="1608087"/>
                </a:moveTo>
                <a:cubicBezTo>
                  <a:pt x="9485324" y="1666766"/>
                  <a:pt x="9270480" y="1879876"/>
                  <a:pt x="9217205" y="2148655"/>
                </a:cubicBezTo>
                <a:cubicBezTo>
                  <a:pt x="9492395" y="2089976"/>
                  <a:pt x="9707238" y="1876866"/>
                  <a:pt x="9760514" y="1608087"/>
                </a:cubicBezTo>
                <a:close/>
                <a:moveTo>
                  <a:pt x="8366649" y="1608087"/>
                </a:moveTo>
                <a:cubicBezTo>
                  <a:pt x="8419925" y="1876866"/>
                  <a:pt x="8634768" y="2089976"/>
                  <a:pt x="8909958" y="2148655"/>
                </a:cubicBezTo>
                <a:cubicBezTo>
                  <a:pt x="8856683" y="1879876"/>
                  <a:pt x="8641839" y="1666766"/>
                  <a:pt x="8366649" y="1608087"/>
                </a:cubicBezTo>
                <a:close/>
                <a:moveTo>
                  <a:pt x="8068363" y="1608087"/>
                </a:moveTo>
                <a:cubicBezTo>
                  <a:pt x="7793173" y="1666766"/>
                  <a:pt x="7578329" y="1879876"/>
                  <a:pt x="7525054" y="2148655"/>
                </a:cubicBezTo>
                <a:cubicBezTo>
                  <a:pt x="7800244" y="2089976"/>
                  <a:pt x="8015087" y="1876866"/>
                  <a:pt x="8068363" y="1608087"/>
                </a:cubicBezTo>
                <a:close/>
                <a:moveTo>
                  <a:pt x="6674498" y="1608087"/>
                </a:moveTo>
                <a:cubicBezTo>
                  <a:pt x="6727774" y="1876866"/>
                  <a:pt x="6942617" y="2089976"/>
                  <a:pt x="7217807" y="2148655"/>
                </a:cubicBezTo>
                <a:cubicBezTo>
                  <a:pt x="7164532" y="1879876"/>
                  <a:pt x="6949688" y="1666766"/>
                  <a:pt x="6674498" y="1608087"/>
                </a:cubicBezTo>
                <a:close/>
                <a:moveTo>
                  <a:pt x="6376212" y="1608087"/>
                </a:moveTo>
                <a:cubicBezTo>
                  <a:pt x="6101022" y="1666766"/>
                  <a:pt x="5886178" y="1879876"/>
                  <a:pt x="5832903" y="2148655"/>
                </a:cubicBezTo>
                <a:cubicBezTo>
                  <a:pt x="6108093" y="2089976"/>
                  <a:pt x="6322936" y="1876866"/>
                  <a:pt x="6376212" y="1608087"/>
                </a:cubicBezTo>
                <a:close/>
                <a:moveTo>
                  <a:pt x="4982347" y="1608087"/>
                </a:moveTo>
                <a:cubicBezTo>
                  <a:pt x="5035623" y="1876866"/>
                  <a:pt x="5250466" y="2089976"/>
                  <a:pt x="5525656" y="2148655"/>
                </a:cubicBezTo>
                <a:cubicBezTo>
                  <a:pt x="5472381" y="1879876"/>
                  <a:pt x="5257537" y="1666766"/>
                  <a:pt x="4982347" y="1608087"/>
                </a:cubicBezTo>
                <a:close/>
                <a:moveTo>
                  <a:pt x="4684061" y="1608087"/>
                </a:moveTo>
                <a:cubicBezTo>
                  <a:pt x="4408871" y="1666766"/>
                  <a:pt x="4194027" y="1879876"/>
                  <a:pt x="4140752" y="2148655"/>
                </a:cubicBezTo>
                <a:cubicBezTo>
                  <a:pt x="4415942" y="2089976"/>
                  <a:pt x="4630785" y="1876866"/>
                  <a:pt x="4684061" y="1608087"/>
                </a:cubicBezTo>
                <a:close/>
                <a:moveTo>
                  <a:pt x="3290196" y="1608087"/>
                </a:moveTo>
                <a:cubicBezTo>
                  <a:pt x="3343472" y="1876866"/>
                  <a:pt x="3558315" y="2089976"/>
                  <a:pt x="3833505" y="2148655"/>
                </a:cubicBezTo>
                <a:cubicBezTo>
                  <a:pt x="3780230" y="1879876"/>
                  <a:pt x="3565386" y="1666766"/>
                  <a:pt x="3290196" y="1608087"/>
                </a:cubicBezTo>
                <a:close/>
                <a:moveTo>
                  <a:pt x="2991910" y="1608087"/>
                </a:moveTo>
                <a:cubicBezTo>
                  <a:pt x="2716720" y="1666766"/>
                  <a:pt x="2501876" y="1879876"/>
                  <a:pt x="2448601" y="2148655"/>
                </a:cubicBezTo>
                <a:cubicBezTo>
                  <a:pt x="2723791" y="2089976"/>
                  <a:pt x="2938634" y="1876866"/>
                  <a:pt x="2991910" y="1608087"/>
                </a:cubicBezTo>
                <a:close/>
                <a:moveTo>
                  <a:pt x="1598045" y="1608087"/>
                </a:moveTo>
                <a:cubicBezTo>
                  <a:pt x="1651321" y="1876866"/>
                  <a:pt x="1866164" y="2089976"/>
                  <a:pt x="2141354" y="2148655"/>
                </a:cubicBezTo>
                <a:cubicBezTo>
                  <a:pt x="2088079" y="1879876"/>
                  <a:pt x="1873235" y="1666766"/>
                  <a:pt x="1598045" y="1608087"/>
                </a:cubicBezTo>
                <a:close/>
                <a:moveTo>
                  <a:pt x="1299759" y="1608087"/>
                </a:moveTo>
                <a:cubicBezTo>
                  <a:pt x="1024569" y="1666766"/>
                  <a:pt x="809725" y="1879876"/>
                  <a:pt x="756450" y="2148655"/>
                </a:cubicBezTo>
                <a:cubicBezTo>
                  <a:pt x="1031640" y="2089976"/>
                  <a:pt x="1246483" y="1876866"/>
                  <a:pt x="1299759" y="1608087"/>
                </a:cubicBezTo>
                <a:close/>
                <a:moveTo>
                  <a:pt x="0" y="1504081"/>
                </a:moveTo>
                <a:cubicBezTo>
                  <a:pt x="306658" y="1594561"/>
                  <a:pt x="537576" y="1851117"/>
                  <a:pt x="582690" y="2165262"/>
                </a:cubicBezTo>
                <a:cubicBezTo>
                  <a:pt x="582857" y="2165315"/>
                  <a:pt x="583026" y="2165320"/>
                  <a:pt x="583195" y="2165325"/>
                </a:cubicBezTo>
                <a:lnTo>
                  <a:pt x="583735" y="2171962"/>
                </a:lnTo>
                <a:cubicBezTo>
                  <a:pt x="588792" y="2201969"/>
                  <a:pt x="591242" y="2232611"/>
                  <a:pt x="591199" y="2263693"/>
                </a:cubicBezTo>
                <a:cubicBezTo>
                  <a:pt x="592511" y="2269279"/>
                  <a:pt x="592570" y="2274903"/>
                  <a:pt x="592570" y="2280541"/>
                </a:cubicBezTo>
                <a:cubicBezTo>
                  <a:pt x="592570" y="2284333"/>
                  <a:pt x="592543" y="2288119"/>
                  <a:pt x="591977" y="2291891"/>
                </a:cubicBezTo>
                <a:lnTo>
                  <a:pt x="591478" y="2291858"/>
                </a:lnTo>
                <a:lnTo>
                  <a:pt x="591452" y="2292349"/>
                </a:lnTo>
                <a:lnTo>
                  <a:pt x="574334" y="2290736"/>
                </a:lnTo>
                <a:cubicBezTo>
                  <a:pt x="541959" y="2290213"/>
                  <a:pt x="510079" y="2287255"/>
                  <a:pt x="478907" y="2281745"/>
                </a:cubicBezTo>
                <a:cubicBezTo>
                  <a:pt x="473330" y="2282161"/>
                  <a:pt x="468001" y="2281220"/>
                  <a:pt x="462690" y="2280217"/>
                </a:cubicBezTo>
                <a:lnTo>
                  <a:pt x="462574" y="2279078"/>
                </a:lnTo>
                <a:cubicBezTo>
                  <a:pt x="282200" y="2249456"/>
                  <a:pt x="121485" y="2164343"/>
                  <a:pt x="0" y="2042401"/>
                </a:cubicBezTo>
                <a:lnTo>
                  <a:pt x="0" y="1837231"/>
                </a:lnTo>
                <a:cubicBezTo>
                  <a:pt x="97584" y="1993737"/>
                  <a:pt x="258975" y="2108093"/>
                  <a:pt x="449203" y="2148655"/>
                </a:cubicBezTo>
                <a:cubicBezTo>
                  <a:pt x="402182" y="1911427"/>
                  <a:pt x="229297" y="1717565"/>
                  <a:pt x="0" y="1635380"/>
                </a:cubicBezTo>
                <a:close/>
                <a:moveTo>
                  <a:pt x="11608704" y="1464394"/>
                </a:moveTo>
                <a:lnTo>
                  <a:pt x="11625791" y="1466004"/>
                </a:lnTo>
                <a:cubicBezTo>
                  <a:pt x="11658177" y="1466527"/>
                  <a:pt x="11690070" y="1469485"/>
                  <a:pt x="11721253" y="1474998"/>
                </a:cubicBezTo>
                <a:cubicBezTo>
                  <a:pt x="11726829" y="1474582"/>
                  <a:pt x="11732157" y="1475523"/>
                  <a:pt x="11737466" y="1476525"/>
                </a:cubicBezTo>
                <a:lnTo>
                  <a:pt x="11737583" y="1477664"/>
                </a:lnTo>
                <a:cubicBezTo>
                  <a:pt x="11914088" y="1506650"/>
                  <a:pt x="12071767" y="1588774"/>
                  <a:pt x="12192000" y="1706842"/>
                </a:cubicBezTo>
                <a:lnTo>
                  <a:pt x="12192000" y="1906833"/>
                </a:lnTo>
                <a:cubicBezTo>
                  <a:pt x="12093732" y="1756811"/>
                  <a:pt x="11935983" y="1647542"/>
                  <a:pt x="11750953" y="1608088"/>
                </a:cubicBezTo>
                <a:cubicBezTo>
                  <a:pt x="11797422" y="1842524"/>
                  <a:pt x="11966808" y="2034608"/>
                  <a:pt x="12192000" y="2118654"/>
                </a:cubicBezTo>
                <a:lnTo>
                  <a:pt x="12192000" y="2250657"/>
                </a:lnTo>
                <a:cubicBezTo>
                  <a:pt x="11889465" y="2157681"/>
                  <a:pt x="11662185" y="1902872"/>
                  <a:pt x="11617468" y="1591480"/>
                </a:cubicBezTo>
                <a:cubicBezTo>
                  <a:pt x="11617300" y="1591427"/>
                  <a:pt x="11617132" y="1591423"/>
                  <a:pt x="11616962" y="1591418"/>
                </a:cubicBezTo>
                <a:lnTo>
                  <a:pt x="11616424" y="1584794"/>
                </a:lnTo>
                <a:cubicBezTo>
                  <a:pt x="11611365" y="1554782"/>
                  <a:pt x="11608914" y="1524133"/>
                  <a:pt x="11608957" y="1493044"/>
                </a:cubicBezTo>
                <a:cubicBezTo>
                  <a:pt x="11607645" y="1487460"/>
                  <a:pt x="11607586" y="1481838"/>
                  <a:pt x="11607586" y="1476202"/>
                </a:cubicBezTo>
                <a:lnTo>
                  <a:pt x="11608180" y="1464851"/>
                </a:lnTo>
                <a:lnTo>
                  <a:pt x="11608678" y="1464884"/>
                </a:lnTo>
                <a:close/>
                <a:moveTo>
                  <a:pt x="11594916" y="1464394"/>
                </a:moveTo>
                <a:lnTo>
                  <a:pt x="11594942" y="1464884"/>
                </a:lnTo>
                <a:lnTo>
                  <a:pt x="11595440" y="1464852"/>
                </a:lnTo>
                <a:lnTo>
                  <a:pt x="11596034" y="1476202"/>
                </a:lnTo>
                <a:cubicBezTo>
                  <a:pt x="11596034" y="1481838"/>
                  <a:pt x="11595975" y="1487460"/>
                  <a:pt x="11594663" y="1493044"/>
                </a:cubicBezTo>
                <a:cubicBezTo>
                  <a:pt x="11594706" y="1524133"/>
                  <a:pt x="11592255" y="1554782"/>
                  <a:pt x="11587196" y="1584794"/>
                </a:cubicBezTo>
                <a:lnTo>
                  <a:pt x="11586658" y="1591418"/>
                </a:lnTo>
                <a:cubicBezTo>
                  <a:pt x="11586488" y="1591423"/>
                  <a:pt x="11586320" y="1591427"/>
                  <a:pt x="11586152" y="1591480"/>
                </a:cubicBezTo>
                <a:cubicBezTo>
                  <a:pt x="11535877" y="1941574"/>
                  <a:pt x="11254838" y="2220146"/>
                  <a:pt x="10895987" y="2279078"/>
                </a:cubicBezTo>
                <a:lnTo>
                  <a:pt x="10895871" y="2280217"/>
                </a:lnTo>
                <a:cubicBezTo>
                  <a:pt x="10890560" y="2281220"/>
                  <a:pt x="10885231" y="2282161"/>
                  <a:pt x="10879654" y="2281745"/>
                </a:cubicBezTo>
                <a:cubicBezTo>
                  <a:pt x="10848482" y="2287255"/>
                  <a:pt x="10816602" y="2290213"/>
                  <a:pt x="10784227" y="2290736"/>
                </a:cubicBezTo>
                <a:lnTo>
                  <a:pt x="10767109" y="2292349"/>
                </a:lnTo>
                <a:lnTo>
                  <a:pt x="10767083" y="2291858"/>
                </a:lnTo>
                <a:lnTo>
                  <a:pt x="10766584" y="2291891"/>
                </a:lnTo>
                <a:cubicBezTo>
                  <a:pt x="10766018" y="2288119"/>
                  <a:pt x="10765991" y="2284333"/>
                  <a:pt x="10765991" y="2280541"/>
                </a:cubicBezTo>
                <a:cubicBezTo>
                  <a:pt x="10765991" y="2274903"/>
                  <a:pt x="10766050" y="2269279"/>
                  <a:pt x="10767362" y="2263693"/>
                </a:cubicBezTo>
                <a:cubicBezTo>
                  <a:pt x="10767319" y="2232611"/>
                  <a:pt x="10769769" y="2201969"/>
                  <a:pt x="10774826" y="2171962"/>
                </a:cubicBezTo>
                <a:lnTo>
                  <a:pt x="10775366" y="2165325"/>
                </a:lnTo>
                <a:cubicBezTo>
                  <a:pt x="10775535" y="2165320"/>
                  <a:pt x="10775704" y="2165315"/>
                  <a:pt x="10775872" y="2165262"/>
                </a:cubicBezTo>
                <a:cubicBezTo>
                  <a:pt x="10826148" y="1815167"/>
                  <a:pt x="11107187" y="1536596"/>
                  <a:pt x="11466037" y="1477664"/>
                </a:cubicBezTo>
                <a:lnTo>
                  <a:pt x="11466154" y="1476525"/>
                </a:lnTo>
                <a:cubicBezTo>
                  <a:pt x="11471463" y="1475523"/>
                  <a:pt x="11476791" y="1474582"/>
                  <a:pt x="11482367" y="1474998"/>
                </a:cubicBezTo>
                <a:cubicBezTo>
                  <a:pt x="11513550" y="1469485"/>
                  <a:pt x="11545443" y="1466527"/>
                  <a:pt x="11577829" y="1466004"/>
                </a:cubicBezTo>
                <a:close/>
                <a:moveTo>
                  <a:pt x="9916551" y="1464394"/>
                </a:moveTo>
                <a:lnTo>
                  <a:pt x="9933638" y="1466004"/>
                </a:lnTo>
                <a:cubicBezTo>
                  <a:pt x="9966024" y="1466527"/>
                  <a:pt x="9997917" y="1469485"/>
                  <a:pt x="10029100" y="1474998"/>
                </a:cubicBezTo>
                <a:cubicBezTo>
                  <a:pt x="10034676" y="1474582"/>
                  <a:pt x="10040004" y="1475523"/>
                  <a:pt x="10045313" y="1476525"/>
                </a:cubicBezTo>
                <a:lnTo>
                  <a:pt x="10045430" y="1477664"/>
                </a:lnTo>
                <a:cubicBezTo>
                  <a:pt x="10404280" y="1536596"/>
                  <a:pt x="10685319" y="1815167"/>
                  <a:pt x="10735596" y="2165262"/>
                </a:cubicBezTo>
                <a:cubicBezTo>
                  <a:pt x="10735763" y="2165315"/>
                  <a:pt x="10735932" y="2165320"/>
                  <a:pt x="10736101" y="2165325"/>
                </a:cubicBezTo>
                <a:lnTo>
                  <a:pt x="10736641" y="2171962"/>
                </a:lnTo>
                <a:cubicBezTo>
                  <a:pt x="10741698" y="2201969"/>
                  <a:pt x="10744148" y="2232611"/>
                  <a:pt x="10744105" y="2263693"/>
                </a:cubicBezTo>
                <a:cubicBezTo>
                  <a:pt x="10745417" y="2269279"/>
                  <a:pt x="10745476" y="2274903"/>
                  <a:pt x="10745476" y="2280541"/>
                </a:cubicBezTo>
                <a:cubicBezTo>
                  <a:pt x="10745476" y="2284333"/>
                  <a:pt x="10745449" y="2288119"/>
                  <a:pt x="10744883" y="2291891"/>
                </a:cubicBezTo>
                <a:lnTo>
                  <a:pt x="10744384" y="2291858"/>
                </a:lnTo>
                <a:lnTo>
                  <a:pt x="10744358" y="2292349"/>
                </a:lnTo>
                <a:lnTo>
                  <a:pt x="10727240" y="2290736"/>
                </a:lnTo>
                <a:cubicBezTo>
                  <a:pt x="10694865" y="2290213"/>
                  <a:pt x="10662985" y="2287255"/>
                  <a:pt x="10631813" y="2281745"/>
                </a:cubicBezTo>
                <a:cubicBezTo>
                  <a:pt x="10626236" y="2282161"/>
                  <a:pt x="10620907" y="2281220"/>
                  <a:pt x="10615596" y="2280217"/>
                </a:cubicBezTo>
                <a:lnTo>
                  <a:pt x="10615480" y="2279078"/>
                </a:lnTo>
                <a:cubicBezTo>
                  <a:pt x="10256629" y="2220146"/>
                  <a:pt x="9975590" y="1941574"/>
                  <a:pt x="9925315" y="1591480"/>
                </a:cubicBezTo>
                <a:cubicBezTo>
                  <a:pt x="9925147" y="1591427"/>
                  <a:pt x="9924979" y="1591423"/>
                  <a:pt x="9924809" y="1591418"/>
                </a:cubicBezTo>
                <a:lnTo>
                  <a:pt x="9924271" y="1584794"/>
                </a:lnTo>
                <a:cubicBezTo>
                  <a:pt x="9919212" y="1554782"/>
                  <a:pt x="9916761" y="1524133"/>
                  <a:pt x="9916804" y="1493044"/>
                </a:cubicBezTo>
                <a:cubicBezTo>
                  <a:pt x="9915492" y="1487460"/>
                  <a:pt x="9915433" y="1481838"/>
                  <a:pt x="9915433" y="1476202"/>
                </a:cubicBezTo>
                <a:lnTo>
                  <a:pt x="9916027" y="1464852"/>
                </a:lnTo>
                <a:lnTo>
                  <a:pt x="9916525" y="1464884"/>
                </a:lnTo>
                <a:close/>
                <a:moveTo>
                  <a:pt x="9902763" y="1464394"/>
                </a:moveTo>
                <a:lnTo>
                  <a:pt x="9902789" y="1464884"/>
                </a:lnTo>
                <a:lnTo>
                  <a:pt x="9903287" y="1464852"/>
                </a:lnTo>
                <a:lnTo>
                  <a:pt x="9903881" y="1476202"/>
                </a:lnTo>
                <a:cubicBezTo>
                  <a:pt x="9903881" y="1481838"/>
                  <a:pt x="9903822" y="1487460"/>
                  <a:pt x="9902510" y="1493044"/>
                </a:cubicBezTo>
                <a:cubicBezTo>
                  <a:pt x="9902553" y="1524133"/>
                  <a:pt x="9900102" y="1554782"/>
                  <a:pt x="9895043" y="1584794"/>
                </a:cubicBezTo>
                <a:lnTo>
                  <a:pt x="9894505" y="1591418"/>
                </a:lnTo>
                <a:cubicBezTo>
                  <a:pt x="9894335" y="1591423"/>
                  <a:pt x="9894167" y="1591427"/>
                  <a:pt x="9893999" y="1591480"/>
                </a:cubicBezTo>
                <a:cubicBezTo>
                  <a:pt x="9843724" y="1941574"/>
                  <a:pt x="9562685" y="2220146"/>
                  <a:pt x="9203834" y="2279078"/>
                </a:cubicBezTo>
                <a:lnTo>
                  <a:pt x="9203718" y="2280217"/>
                </a:lnTo>
                <a:cubicBezTo>
                  <a:pt x="9198407" y="2281220"/>
                  <a:pt x="9193078" y="2282161"/>
                  <a:pt x="9187501" y="2281745"/>
                </a:cubicBezTo>
                <a:cubicBezTo>
                  <a:pt x="9156329" y="2287255"/>
                  <a:pt x="9124449" y="2290213"/>
                  <a:pt x="9092074" y="2290736"/>
                </a:cubicBezTo>
                <a:lnTo>
                  <a:pt x="9074956" y="2292349"/>
                </a:lnTo>
                <a:lnTo>
                  <a:pt x="9074930" y="2291858"/>
                </a:lnTo>
                <a:lnTo>
                  <a:pt x="9074431" y="2291891"/>
                </a:lnTo>
                <a:cubicBezTo>
                  <a:pt x="9073865" y="2288119"/>
                  <a:pt x="9073838" y="2284333"/>
                  <a:pt x="9073838" y="2280541"/>
                </a:cubicBezTo>
                <a:cubicBezTo>
                  <a:pt x="9073838" y="2274903"/>
                  <a:pt x="9073897" y="2269279"/>
                  <a:pt x="9075209" y="2263693"/>
                </a:cubicBezTo>
                <a:cubicBezTo>
                  <a:pt x="9075166" y="2232611"/>
                  <a:pt x="9077616" y="2201969"/>
                  <a:pt x="9082673" y="2171962"/>
                </a:cubicBezTo>
                <a:lnTo>
                  <a:pt x="9083213" y="2165325"/>
                </a:lnTo>
                <a:cubicBezTo>
                  <a:pt x="9083382" y="2165320"/>
                  <a:pt x="9083551" y="2165315"/>
                  <a:pt x="9083718" y="2165262"/>
                </a:cubicBezTo>
                <a:cubicBezTo>
                  <a:pt x="9133995" y="1815167"/>
                  <a:pt x="9415034" y="1536596"/>
                  <a:pt x="9773884" y="1477664"/>
                </a:cubicBezTo>
                <a:lnTo>
                  <a:pt x="9774001" y="1476525"/>
                </a:lnTo>
                <a:cubicBezTo>
                  <a:pt x="9779310" y="1475523"/>
                  <a:pt x="9784638" y="1474582"/>
                  <a:pt x="9790214" y="1474998"/>
                </a:cubicBezTo>
                <a:cubicBezTo>
                  <a:pt x="9821397" y="1469485"/>
                  <a:pt x="9853290" y="1466527"/>
                  <a:pt x="9885676" y="1466004"/>
                </a:cubicBezTo>
                <a:close/>
                <a:moveTo>
                  <a:pt x="8224400" y="1464394"/>
                </a:moveTo>
                <a:lnTo>
                  <a:pt x="8241488" y="1466004"/>
                </a:lnTo>
                <a:cubicBezTo>
                  <a:pt x="8273873" y="1466527"/>
                  <a:pt x="8305766" y="1469485"/>
                  <a:pt x="8336949" y="1474998"/>
                </a:cubicBezTo>
                <a:cubicBezTo>
                  <a:pt x="8342525" y="1474582"/>
                  <a:pt x="8347853" y="1475523"/>
                  <a:pt x="8353162" y="1476525"/>
                </a:cubicBezTo>
                <a:lnTo>
                  <a:pt x="8353279" y="1477664"/>
                </a:lnTo>
                <a:cubicBezTo>
                  <a:pt x="8712129" y="1536596"/>
                  <a:pt x="8993168" y="1815167"/>
                  <a:pt x="9043444" y="2165262"/>
                </a:cubicBezTo>
                <a:cubicBezTo>
                  <a:pt x="9043612" y="2165315"/>
                  <a:pt x="9043781" y="2165320"/>
                  <a:pt x="9043950" y="2165325"/>
                </a:cubicBezTo>
                <a:lnTo>
                  <a:pt x="9044490" y="2171962"/>
                </a:lnTo>
                <a:cubicBezTo>
                  <a:pt x="9049547" y="2201969"/>
                  <a:pt x="9051997" y="2232611"/>
                  <a:pt x="9051954" y="2263693"/>
                </a:cubicBezTo>
                <a:cubicBezTo>
                  <a:pt x="9053266" y="2269279"/>
                  <a:pt x="9053325" y="2274903"/>
                  <a:pt x="9053325" y="2280541"/>
                </a:cubicBezTo>
                <a:cubicBezTo>
                  <a:pt x="9053325" y="2284333"/>
                  <a:pt x="9053298" y="2288119"/>
                  <a:pt x="9052732" y="2291891"/>
                </a:cubicBezTo>
                <a:lnTo>
                  <a:pt x="9052233" y="2291858"/>
                </a:lnTo>
                <a:lnTo>
                  <a:pt x="9052207" y="2292349"/>
                </a:lnTo>
                <a:lnTo>
                  <a:pt x="9035089" y="2290736"/>
                </a:lnTo>
                <a:cubicBezTo>
                  <a:pt x="9002714" y="2290213"/>
                  <a:pt x="8970834" y="2287255"/>
                  <a:pt x="8939662" y="2281745"/>
                </a:cubicBezTo>
                <a:cubicBezTo>
                  <a:pt x="8934085" y="2282161"/>
                  <a:pt x="8928756" y="2281220"/>
                  <a:pt x="8923445" y="2280217"/>
                </a:cubicBezTo>
                <a:lnTo>
                  <a:pt x="8923329" y="2279078"/>
                </a:lnTo>
                <a:cubicBezTo>
                  <a:pt x="8564478" y="2220146"/>
                  <a:pt x="8283439" y="1941574"/>
                  <a:pt x="8233164" y="1591480"/>
                </a:cubicBezTo>
                <a:cubicBezTo>
                  <a:pt x="8232996" y="1591427"/>
                  <a:pt x="8232828" y="1591423"/>
                  <a:pt x="8232658" y="1591418"/>
                </a:cubicBezTo>
                <a:lnTo>
                  <a:pt x="8232120" y="1584794"/>
                </a:lnTo>
                <a:cubicBezTo>
                  <a:pt x="8227061" y="1554782"/>
                  <a:pt x="8224611" y="1524133"/>
                  <a:pt x="8224653" y="1493044"/>
                </a:cubicBezTo>
                <a:cubicBezTo>
                  <a:pt x="8223341" y="1487460"/>
                  <a:pt x="8223282" y="1481838"/>
                  <a:pt x="8223282" y="1476202"/>
                </a:cubicBezTo>
                <a:lnTo>
                  <a:pt x="8223876" y="1464852"/>
                </a:lnTo>
                <a:lnTo>
                  <a:pt x="8224374" y="1464884"/>
                </a:lnTo>
                <a:close/>
                <a:moveTo>
                  <a:pt x="8210612" y="1464394"/>
                </a:moveTo>
                <a:lnTo>
                  <a:pt x="8210638" y="1464884"/>
                </a:lnTo>
                <a:lnTo>
                  <a:pt x="8211136" y="1464852"/>
                </a:lnTo>
                <a:lnTo>
                  <a:pt x="8211730" y="1476202"/>
                </a:lnTo>
                <a:cubicBezTo>
                  <a:pt x="8211730" y="1481838"/>
                  <a:pt x="8211672" y="1487460"/>
                  <a:pt x="8210360" y="1493044"/>
                </a:cubicBezTo>
                <a:cubicBezTo>
                  <a:pt x="8210402" y="1524133"/>
                  <a:pt x="8207951" y="1554782"/>
                  <a:pt x="8202893" y="1584794"/>
                </a:cubicBezTo>
                <a:lnTo>
                  <a:pt x="8202354" y="1591418"/>
                </a:lnTo>
                <a:cubicBezTo>
                  <a:pt x="8202185" y="1591423"/>
                  <a:pt x="8202016" y="1591427"/>
                  <a:pt x="8201849" y="1591480"/>
                </a:cubicBezTo>
                <a:cubicBezTo>
                  <a:pt x="8151573" y="1941574"/>
                  <a:pt x="7870534" y="2220146"/>
                  <a:pt x="7511683" y="2279078"/>
                </a:cubicBezTo>
                <a:lnTo>
                  <a:pt x="7511567" y="2280217"/>
                </a:lnTo>
                <a:cubicBezTo>
                  <a:pt x="7506256" y="2281220"/>
                  <a:pt x="7500927" y="2282161"/>
                  <a:pt x="7495350" y="2281745"/>
                </a:cubicBezTo>
                <a:cubicBezTo>
                  <a:pt x="7464178" y="2287255"/>
                  <a:pt x="7432298" y="2290213"/>
                  <a:pt x="7399924" y="2290736"/>
                </a:cubicBezTo>
                <a:lnTo>
                  <a:pt x="7382805" y="2292349"/>
                </a:lnTo>
                <a:lnTo>
                  <a:pt x="7382779" y="2291858"/>
                </a:lnTo>
                <a:lnTo>
                  <a:pt x="7382280" y="2291891"/>
                </a:lnTo>
                <a:cubicBezTo>
                  <a:pt x="7381714" y="2288119"/>
                  <a:pt x="7381687" y="2284333"/>
                  <a:pt x="7381687" y="2280541"/>
                </a:cubicBezTo>
                <a:cubicBezTo>
                  <a:pt x="7381687" y="2274903"/>
                  <a:pt x="7381746" y="2269279"/>
                  <a:pt x="7383058" y="2263693"/>
                </a:cubicBezTo>
                <a:cubicBezTo>
                  <a:pt x="7383016" y="2232611"/>
                  <a:pt x="7385465" y="2201969"/>
                  <a:pt x="7390522" y="2171962"/>
                </a:cubicBezTo>
                <a:lnTo>
                  <a:pt x="7391062" y="2165325"/>
                </a:lnTo>
                <a:cubicBezTo>
                  <a:pt x="7391231" y="2165320"/>
                  <a:pt x="7391400" y="2165315"/>
                  <a:pt x="7391568" y="2165262"/>
                </a:cubicBezTo>
                <a:cubicBezTo>
                  <a:pt x="7441844" y="1815167"/>
                  <a:pt x="7722883" y="1536596"/>
                  <a:pt x="8081734" y="1477664"/>
                </a:cubicBezTo>
                <a:lnTo>
                  <a:pt x="8081851" y="1476525"/>
                </a:lnTo>
                <a:cubicBezTo>
                  <a:pt x="8087159" y="1475523"/>
                  <a:pt x="8092487" y="1474582"/>
                  <a:pt x="8098063" y="1474998"/>
                </a:cubicBezTo>
                <a:cubicBezTo>
                  <a:pt x="8129247" y="1469485"/>
                  <a:pt x="8161139" y="1466527"/>
                  <a:pt x="8193525" y="1466004"/>
                </a:cubicBezTo>
                <a:close/>
                <a:moveTo>
                  <a:pt x="6532249" y="1464394"/>
                </a:moveTo>
                <a:lnTo>
                  <a:pt x="6549337" y="1466004"/>
                </a:lnTo>
                <a:cubicBezTo>
                  <a:pt x="6581722" y="1466527"/>
                  <a:pt x="6613615" y="1469485"/>
                  <a:pt x="6644798" y="1474998"/>
                </a:cubicBezTo>
                <a:cubicBezTo>
                  <a:pt x="6650374" y="1474582"/>
                  <a:pt x="6655702" y="1475523"/>
                  <a:pt x="6661011" y="1476525"/>
                </a:cubicBezTo>
                <a:lnTo>
                  <a:pt x="6661128" y="1477664"/>
                </a:lnTo>
                <a:cubicBezTo>
                  <a:pt x="7019978" y="1536596"/>
                  <a:pt x="7301017" y="1815167"/>
                  <a:pt x="7351294" y="2165262"/>
                </a:cubicBezTo>
                <a:cubicBezTo>
                  <a:pt x="7351461" y="2165315"/>
                  <a:pt x="7351631" y="2165320"/>
                  <a:pt x="7351799" y="2165325"/>
                </a:cubicBezTo>
                <a:lnTo>
                  <a:pt x="7352340" y="2171962"/>
                </a:lnTo>
                <a:cubicBezTo>
                  <a:pt x="7357396" y="2201969"/>
                  <a:pt x="7359846" y="2232611"/>
                  <a:pt x="7359804" y="2263693"/>
                </a:cubicBezTo>
                <a:cubicBezTo>
                  <a:pt x="7361116" y="2269279"/>
                  <a:pt x="7361174" y="2274903"/>
                  <a:pt x="7361174" y="2280541"/>
                </a:cubicBezTo>
                <a:cubicBezTo>
                  <a:pt x="7361174" y="2284333"/>
                  <a:pt x="7361147" y="2288119"/>
                  <a:pt x="7360581" y="2291891"/>
                </a:cubicBezTo>
                <a:lnTo>
                  <a:pt x="7360082" y="2291858"/>
                </a:lnTo>
                <a:lnTo>
                  <a:pt x="7360056" y="2292349"/>
                </a:lnTo>
                <a:lnTo>
                  <a:pt x="7342938" y="2290736"/>
                </a:lnTo>
                <a:cubicBezTo>
                  <a:pt x="7310564" y="2290213"/>
                  <a:pt x="7278683" y="2287255"/>
                  <a:pt x="7247511" y="2281745"/>
                </a:cubicBezTo>
                <a:cubicBezTo>
                  <a:pt x="7241934" y="2282161"/>
                  <a:pt x="7236605" y="2281220"/>
                  <a:pt x="7231295" y="2280217"/>
                </a:cubicBezTo>
                <a:lnTo>
                  <a:pt x="7231179" y="2279078"/>
                </a:lnTo>
                <a:cubicBezTo>
                  <a:pt x="6872327" y="2220146"/>
                  <a:pt x="6591288" y="1941574"/>
                  <a:pt x="6541013" y="1591480"/>
                </a:cubicBezTo>
                <a:cubicBezTo>
                  <a:pt x="6540845" y="1591427"/>
                  <a:pt x="6540677" y="1591423"/>
                  <a:pt x="6540507" y="1591418"/>
                </a:cubicBezTo>
                <a:lnTo>
                  <a:pt x="6539969" y="1584794"/>
                </a:lnTo>
                <a:cubicBezTo>
                  <a:pt x="6534910" y="1554782"/>
                  <a:pt x="6532460" y="1524133"/>
                  <a:pt x="6532502" y="1493044"/>
                </a:cubicBezTo>
                <a:cubicBezTo>
                  <a:pt x="6531190" y="1487460"/>
                  <a:pt x="6531131" y="1481838"/>
                  <a:pt x="6531131" y="1476202"/>
                </a:cubicBezTo>
                <a:lnTo>
                  <a:pt x="6531725" y="1464852"/>
                </a:lnTo>
                <a:lnTo>
                  <a:pt x="6532223" y="1464884"/>
                </a:lnTo>
                <a:close/>
                <a:moveTo>
                  <a:pt x="6518461" y="1464394"/>
                </a:moveTo>
                <a:lnTo>
                  <a:pt x="6518487" y="1464884"/>
                </a:lnTo>
                <a:lnTo>
                  <a:pt x="6518985" y="1464852"/>
                </a:lnTo>
                <a:lnTo>
                  <a:pt x="6519579" y="1476202"/>
                </a:lnTo>
                <a:cubicBezTo>
                  <a:pt x="6519579" y="1481838"/>
                  <a:pt x="6519520" y="1487460"/>
                  <a:pt x="6518208" y="1493044"/>
                </a:cubicBezTo>
                <a:cubicBezTo>
                  <a:pt x="6518250" y="1524133"/>
                  <a:pt x="6515800" y="1554782"/>
                  <a:pt x="6510741" y="1584794"/>
                </a:cubicBezTo>
                <a:lnTo>
                  <a:pt x="6510203" y="1591418"/>
                </a:lnTo>
                <a:cubicBezTo>
                  <a:pt x="6510033" y="1591423"/>
                  <a:pt x="6509865" y="1591427"/>
                  <a:pt x="6509697" y="1591480"/>
                </a:cubicBezTo>
                <a:cubicBezTo>
                  <a:pt x="6459422" y="1941574"/>
                  <a:pt x="6178383" y="2220146"/>
                  <a:pt x="5819531" y="2279078"/>
                </a:cubicBezTo>
                <a:lnTo>
                  <a:pt x="5819415" y="2280217"/>
                </a:lnTo>
                <a:cubicBezTo>
                  <a:pt x="5814105" y="2281220"/>
                  <a:pt x="5808776" y="2282161"/>
                  <a:pt x="5803199" y="2281745"/>
                </a:cubicBezTo>
                <a:cubicBezTo>
                  <a:pt x="5772027" y="2287255"/>
                  <a:pt x="5740146" y="2290213"/>
                  <a:pt x="5707772" y="2290736"/>
                </a:cubicBezTo>
                <a:lnTo>
                  <a:pt x="5690654" y="2292349"/>
                </a:lnTo>
                <a:lnTo>
                  <a:pt x="5690628" y="2291858"/>
                </a:lnTo>
                <a:lnTo>
                  <a:pt x="5690129" y="2291891"/>
                </a:lnTo>
                <a:cubicBezTo>
                  <a:pt x="5689563" y="2288119"/>
                  <a:pt x="5689536" y="2284333"/>
                  <a:pt x="5689536" y="2280541"/>
                </a:cubicBezTo>
                <a:cubicBezTo>
                  <a:pt x="5689536" y="2274903"/>
                  <a:pt x="5689594" y="2269279"/>
                  <a:pt x="5690906" y="2263693"/>
                </a:cubicBezTo>
                <a:cubicBezTo>
                  <a:pt x="5690864" y="2232611"/>
                  <a:pt x="5693314" y="2201969"/>
                  <a:pt x="5698370" y="2171962"/>
                </a:cubicBezTo>
                <a:lnTo>
                  <a:pt x="5698911" y="2165325"/>
                </a:lnTo>
                <a:cubicBezTo>
                  <a:pt x="5699079" y="2165320"/>
                  <a:pt x="5699249" y="2165315"/>
                  <a:pt x="5699416" y="2165262"/>
                </a:cubicBezTo>
                <a:cubicBezTo>
                  <a:pt x="5749693" y="1815167"/>
                  <a:pt x="6030732" y="1536596"/>
                  <a:pt x="6389582" y="1477664"/>
                </a:cubicBezTo>
                <a:lnTo>
                  <a:pt x="6389699" y="1476525"/>
                </a:lnTo>
                <a:cubicBezTo>
                  <a:pt x="6395008" y="1475523"/>
                  <a:pt x="6400336" y="1474582"/>
                  <a:pt x="6405912" y="1474998"/>
                </a:cubicBezTo>
                <a:cubicBezTo>
                  <a:pt x="6437095" y="1469485"/>
                  <a:pt x="6468988" y="1466527"/>
                  <a:pt x="6501373" y="1466004"/>
                </a:cubicBezTo>
                <a:close/>
                <a:moveTo>
                  <a:pt x="4840098" y="1464394"/>
                </a:moveTo>
                <a:lnTo>
                  <a:pt x="4857185" y="1466004"/>
                </a:lnTo>
                <a:cubicBezTo>
                  <a:pt x="4889571" y="1466527"/>
                  <a:pt x="4921463" y="1469485"/>
                  <a:pt x="4952647" y="1474998"/>
                </a:cubicBezTo>
                <a:cubicBezTo>
                  <a:pt x="4958223" y="1474582"/>
                  <a:pt x="4963551" y="1475523"/>
                  <a:pt x="4968859" y="1476525"/>
                </a:cubicBezTo>
                <a:lnTo>
                  <a:pt x="4968976" y="1477664"/>
                </a:lnTo>
                <a:cubicBezTo>
                  <a:pt x="5327827" y="1536596"/>
                  <a:pt x="5608866" y="1815167"/>
                  <a:pt x="5659142" y="2165262"/>
                </a:cubicBezTo>
                <a:cubicBezTo>
                  <a:pt x="5659310" y="2165315"/>
                  <a:pt x="5659479" y="2165320"/>
                  <a:pt x="5659648" y="2165325"/>
                </a:cubicBezTo>
                <a:lnTo>
                  <a:pt x="5660188" y="2171962"/>
                </a:lnTo>
                <a:cubicBezTo>
                  <a:pt x="5665245" y="2201969"/>
                  <a:pt x="5667694" y="2232611"/>
                  <a:pt x="5667652" y="2263693"/>
                </a:cubicBezTo>
                <a:cubicBezTo>
                  <a:pt x="5668964" y="2269279"/>
                  <a:pt x="5669023" y="2274903"/>
                  <a:pt x="5669023" y="2280541"/>
                </a:cubicBezTo>
                <a:cubicBezTo>
                  <a:pt x="5669023" y="2284333"/>
                  <a:pt x="5668996" y="2288119"/>
                  <a:pt x="5668430" y="2291891"/>
                </a:cubicBezTo>
                <a:lnTo>
                  <a:pt x="5667931" y="2291858"/>
                </a:lnTo>
                <a:lnTo>
                  <a:pt x="5667905" y="2292349"/>
                </a:lnTo>
                <a:lnTo>
                  <a:pt x="5650786" y="2290736"/>
                </a:lnTo>
                <a:cubicBezTo>
                  <a:pt x="5618412" y="2290213"/>
                  <a:pt x="5586532" y="2287255"/>
                  <a:pt x="5555360" y="2281745"/>
                </a:cubicBezTo>
                <a:cubicBezTo>
                  <a:pt x="5549783" y="2282161"/>
                  <a:pt x="5544454" y="2281220"/>
                  <a:pt x="5539143" y="2280217"/>
                </a:cubicBezTo>
                <a:lnTo>
                  <a:pt x="5539027" y="2279078"/>
                </a:lnTo>
                <a:cubicBezTo>
                  <a:pt x="5180176" y="2220146"/>
                  <a:pt x="4899137" y="1941574"/>
                  <a:pt x="4848861" y="1591480"/>
                </a:cubicBezTo>
                <a:cubicBezTo>
                  <a:pt x="4848694" y="1591427"/>
                  <a:pt x="4848525" y="1591423"/>
                  <a:pt x="4848356" y="1591418"/>
                </a:cubicBezTo>
                <a:lnTo>
                  <a:pt x="4847817" y="1584794"/>
                </a:lnTo>
                <a:cubicBezTo>
                  <a:pt x="4842759" y="1554782"/>
                  <a:pt x="4840308" y="1524133"/>
                  <a:pt x="4840350" y="1493044"/>
                </a:cubicBezTo>
                <a:cubicBezTo>
                  <a:pt x="4839038" y="1487460"/>
                  <a:pt x="4838980" y="1481838"/>
                  <a:pt x="4838980" y="1476202"/>
                </a:cubicBezTo>
                <a:lnTo>
                  <a:pt x="4839574" y="1464852"/>
                </a:lnTo>
                <a:lnTo>
                  <a:pt x="4840072" y="1464884"/>
                </a:lnTo>
                <a:close/>
                <a:moveTo>
                  <a:pt x="4826310" y="1464394"/>
                </a:moveTo>
                <a:lnTo>
                  <a:pt x="4826336" y="1464884"/>
                </a:lnTo>
                <a:lnTo>
                  <a:pt x="4826834" y="1464852"/>
                </a:lnTo>
                <a:lnTo>
                  <a:pt x="4827428" y="1476202"/>
                </a:lnTo>
                <a:cubicBezTo>
                  <a:pt x="4827428" y="1481838"/>
                  <a:pt x="4827369" y="1487460"/>
                  <a:pt x="4826057" y="1493044"/>
                </a:cubicBezTo>
                <a:cubicBezTo>
                  <a:pt x="4826099" y="1524133"/>
                  <a:pt x="4823649" y="1554782"/>
                  <a:pt x="4818590" y="1584794"/>
                </a:cubicBezTo>
                <a:lnTo>
                  <a:pt x="4818052" y="1591418"/>
                </a:lnTo>
                <a:cubicBezTo>
                  <a:pt x="4817882" y="1591423"/>
                  <a:pt x="4817714" y="1591427"/>
                  <a:pt x="4817546" y="1591480"/>
                </a:cubicBezTo>
                <a:cubicBezTo>
                  <a:pt x="4767271" y="1941574"/>
                  <a:pt x="4486232" y="2220146"/>
                  <a:pt x="4127381" y="2279078"/>
                </a:cubicBezTo>
                <a:lnTo>
                  <a:pt x="4127264" y="2280217"/>
                </a:lnTo>
                <a:cubicBezTo>
                  <a:pt x="4121954" y="2281220"/>
                  <a:pt x="4116625" y="2282161"/>
                  <a:pt x="4111048" y="2281745"/>
                </a:cubicBezTo>
                <a:cubicBezTo>
                  <a:pt x="4079876" y="2287255"/>
                  <a:pt x="4047996" y="2290213"/>
                  <a:pt x="4015621" y="2290736"/>
                </a:cubicBezTo>
                <a:lnTo>
                  <a:pt x="3998503" y="2292349"/>
                </a:lnTo>
                <a:lnTo>
                  <a:pt x="3998477" y="2291858"/>
                </a:lnTo>
                <a:lnTo>
                  <a:pt x="3997978" y="2291891"/>
                </a:lnTo>
                <a:cubicBezTo>
                  <a:pt x="3997412" y="2288119"/>
                  <a:pt x="3997385" y="2284333"/>
                  <a:pt x="3997385" y="2280541"/>
                </a:cubicBezTo>
                <a:cubicBezTo>
                  <a:pt x="3997385" y="2274903"/>
                  <a:pt x="3997443" y="2269279"/>
                  <a:pt x="3998755" y="2263693"/>
                </a:cubicBezTo>
                <a:cubicBezTo>
                  <a:pt x="3998713" y="2232611"/>
                  <a:pt x="4001163" y="2201969"/>
                  <a:pt x="4006219" y="2171962"/>
                </a:cubicBezTo>
                <a:lnTo>
                  <a:pt x="4006760" y="2165325"/>
                </a:lnTo>
                <a:cubicBezTo>
                  <a:pt x="4006928" y="2165320"/>
                  <a:pt x="4007098" y="2165315"/>
                  <a:pt x="4007265" y="2165262"/>
                </a:cubicBezTo>
                <a:cubicBezTo>
                  <a:pt x="4057542" y="1815167"/>
                  <a:pt x="4338581" y="1536596"/>
                  <a:pt x="4697431" y="1477664"/>
                </a:cubicBezTo>
                <a:lnTo>
                  <a:pt x="4697548" y="1476525"/>
                </a:lnTo>
                <a:cubicBezTo>
                  <a:pt x="4702857" y="1475523"/>
                  <a:pt x="4708185" y="1474582"/>
                  <a:pt x="4713761" y="1474998"/>
                </a:cubicBezTo>
                <a:cubicBezTo>
                  <a:pt x="4744944" y="1469485"/>
                  <a:pt x="4776837" y="1466527"/>
                  <a:pt x="4809222" y="1466004"/>
                </a:cubicBezTo>
                <a:close/>
                <a:moveTo>
                  <a:pt x="3147947" y="1464394"/>
                </a:moveTo>
                <a:lnTo>
                  <a:pt x="3165034" y="1466004"/>
                </a:lnTo>
                <a:cubicBezTo>
                  <a:pt x="3197420" y="1466527"/>
                  <a:pt x="3229312" y="1469485"/>
                  <a:pt x="3260496" y="1474998"/>
                </a:cubicBezTo>
                <a:cubicBezTo>
                  <a:pt x="3266072" y="1474582"/>
                  <a:pt x="3271400" y="1475523"/>
                  <a:pt x="3276708" y="1476525"/>
                </a:cubicBezTo>
                <a:lnTo>
                  <a:pt x="3276826" y="1477664"/>
                </a:lnTo>
                <a:cubicBezTo>
                  <a:pt x="3635676" y="1536596"/>
                  <a:pt x="3916715" y="1815167"/>
                  <a:pt x="3966991" y="2165262"/>
                </a:cubicBezTo>
                <a:cubicBezTo>
                  <a:pt x="3967159" y="2165315"/>
                  <a:pt x="3967328" y="2165320"/>
                  <a:pt x="3967497" y="2165325"/>
                </a:cubicBezTo>
                <a:lnTo>
                  <a:pt x="3968037" y="2171962"/>
                </a:lnTo>
                <a:cubicBezTo>
                  <a:pt x="3973094" y="2201969"/>
                  <a:pt x="3975543" y="2232611"/>
                  <a:pt x="3975501" y="2263693"/>
                </a:cubicBezTo>
                <a:cubicBezTo>
                  <a:pt x="3976813" y="2269279"/>
                  <a:pt x="3976872" y="2274903"/>
                  <a:pt x="3976872" y="2280541"/>
                </a:cubicBezTo>
                <a:cubicBezTo>
                  <a:pt x="3976872" y="2284333"/>
                  <a:pt x="3976845" y="2288119"/>
                  <a:pt x="3976279" y="2291891"/>
                </a:cubicBezTo>
                <a:lnTo>
                  <a:pt x="3975780" y="2291858"/>
                </a:lnTo>
                <a:lnTo>
                  <a:pt x="3975754" y="2292349"/>
                </a:lnTo>
                <a:lnTo>
                  <a:pt x="3958635" y="2290736"/>
                </a:lnTo>
                <a:cubicBezTo>
                  <a:pt x="3926261" y="2290213"/>
                  <a:pt x="3894381" y="2287255"/>
                  <a:pt x="3863209" y="2281745"/>
                </a:cubicBezTo>
                <a:cubicBezTo>
                  <a:pt x="3857632" y="2282161"/>
                  <a:pt x="3852303" y="2281220"/>
                  <a:pt x="3846992" y="2280217"/>
                </a:cubicBezTo>
                <a:lnTo>
                  <a:pt x="3846876" y="2279078"/>
                </a:lnTo>
                <a:cubicBezTo>
                  <a:pt x="3488025" y="2220146"/>
                  <a:pt x="3206986" y="1941574"/>
                  <a:pt x="3156710" y="1591480"/>
                </a:cubicBezTo>
                <a:cubicBezTo>
                  <a:pt x="3156543" y="1591427"/>
                  <a:pt x="3156374" y="1591423"/>
                  <a:pt x="3156205" y="1591418"/>
                </a:cubicBezTo>
                <a:lnTo>
                  <a:pt x="3155667" y="1584794"/>
                </a:lnTo>
                <a:cubicBezTo>
                  <a:pt x="3150608" y="1554782"/>
                  <a:pt x="3148157" y="1524133"/>
                  <a:pt x="3148199" y="1493044"/>
                </a:cubicBezTo>
                <a:cubicBezTo>
                  <a:pt x="3146887" y="1487460"/>
                  <a:pt x="3146829" y="1481838"/>
                  <a:pt x="3146829" y="1476202"/>
                </a:cubicBezTo>
                <a:lnTo>
                  <a:pt x="3147423" y="1464852"/>
                </a:lnTo>
                <a:lnTo>
                  <a:pt x="3147921" y="1464884"/>
                </a:lnTo>
                <a:close/>
                <a:moveTo>
                  <a:pt x="3134159" y="1464394"/>
                </a:moveTo>
                <a:lnTo>
                  <a:pt x="3134185" y="1464884"/>
                </a:lnTo>
                <a:lnTo>
                  <a:pt x="3134683" y="1464852"/>
                </a:lnTo>
                <a:lnTo>
                  <a:pt x="3135277" y="1476202"/>
                </a:lnTo>
                <a:cubicBezTo>
                  <a:pt x="3135277" y="1481838"/>
                  <a:pt x="3135218" y="1487460"/>
                  <a:pt x="3133906" y="1493044"/>
                </a:cubicBezTo>
                <a:cubicBezTo>
                  <a:pt x="3133948" y="1524133"/>
                  <a:pt x="3131498" y="1554782"/>
                  <a:pt x="3126439" y="1584794"/>
                </a:cubicBezTo>
                <a:lnTo>
                  <a:pt x="3125901" y="1591418"/>
                </a:lnTo>
                <a:cubicBezTo>
                  <a:pt x="3125731" y="1591423"/>
                  <a:pt x="3125563" y="1591427"/>
                  <a:pt x="3125395" y="1591480"/>
                </a:cubicBezTo>
                <a:cubicBezTo>
                  <a:pt x="3075120" y="1941574"/>
                  <a:pt x="2794081" y="2220146"/>
                  <a:pt x="2435230" y="2279078"/>
                </a:cubicBezTo>
                <a:lnTo>
                  <a:pt x="2435113" y="2280217"/>
                </a:lnTo>
                <a:cubicBezTo>
                  <a:pt x="2429803" y="2281220"/>
                  <a:pt x="2424474" y="2282161"/>
                  <a:pt x="2418897" y="2281745"/>
                </a:cubicBezTo>
                <a:cubicBezTo>
                  <a:pt x="2387725" y="2287255"/>
                  <a:pt x="2355845" y="2290213"/>
                  <a:pt x="2323470" y="2290736"/>
                </a:cubicBezTo>
                <a:lnTo>
                  <a:pt x="2306352" y="2292349"/>
                </a:lnTo>
                <a:lnTo>
                  <a:pt x="2306326" y="2291858"/>
                </a:lnTo>
                <a:lnTo>
                  <a:pt x="2305827" y="2291891"/>
                </a:lnTo>
                <a:cubicBezTo>
                  <a:pt x="2305261" y="2288119"/>
                  <a:pt x="2305234" y="2284333"/>
                  <a:pt x="2305234" y="2280541"/>
                </a:cubicBezTo>
                <a:cubicBezTo>
                  <a:pt x="2305234" y="2274903"/>
                  <a:pt x="2305292" y="2269279"/>
                  <a:pt x="2306604" y="2263693"/>
                </a:cubicBezTo>
                <a:cubicBezTo>
                  <a:pt x="2306562" y="2232611"/>
                  <a:pt x="2309012" y="2201969"/>
                  <a:pt x="2314068" y="2171962"/>
                </a:cubicBezTo>
                <a:lnTo>
                  <a:pt x="2314609" y="2165325"/>
                </a:lnTo>
                <a:cubicBezTo>
                  <a:pt x="2314777" y="2165320"/>
                  <a:pt x="2314947" y="2165315"/>
                  <a:pt x="2315114" y="2165262"/>
                </a:cubicBezTo>
                <a:cubicBezTo>
                  <a:pt x="2365391" y="1815167"/>
                  <a:pt x="2646430" y="1536596"/>
                  <a:pt x="3005280" y="1477664"/>
                </a:cubicBezTo>
                <a:lnTo>
                  <a:pt x="3005397" y="1476525"/>
                </a:lnTo>
                <a:cubicBezTo>
                  <a:pt x="3010706" y="1475523"/>
                  <a:pt x="3016034" y="1474582"/>
                  <a:pt x="3021610" y="1474998"/>
                </a:cubicBezTo>
                <a:cubicBezTo>
                  <a:pt x="3052793" y="1469485"/>
                  <a:pt x="3084686" y="1466527"/>
                  <a:pt x="3117071" y="1466004"/>
                </a:cubicBezTo>
                <a:close/>
                <a:moveTo>
                  <a:pt x="1455796" y="1464394"/>
                </a:moveTo>
                <a:lnTo>
                  <a:pt x="1472883" y="1466004"/>
                </a:lnTo>
                <a:cubicBezTo>
                  <a:pt x="1505269" y="1466527"/>
                  <a:pt x="1537161" y="1469485"/>
                  <a:pt x="1568345" y="1474998"/>
                </a:cubicBezTo>
                <a:cubicBezTo>
                  <a:pt x="1573921" y="1474582"/>
                  <a:pt x="1579249" y="1475523"/>
                  <a:pt x="1584557" y="1476525"/>
                </a:cubicBezTo>
                <a:lnTo>
                  <a:pt x="1584675" y="1477664"/>
                </a:lnTo>
                <a:cubicBezTo>
                  <a:pt x="1943525" y="1536596"/>
                  <a:pt x="2224564" y="1815167"/>
                  <a:pt x="2274840" y="2165262"/>
                </a:cubicBezTo>
                <a:cubicBezTo>
                  <a:pt x="2275008" y="2165315"/>
                  <a:pt x="2275177" y="2165320"/>
                  <a:pt x="2275346" y="2165325"/>
                </a:cubicBezTo>
                <a:lnTo>
                  <a:pt x="2275886" y="2171962"/>
                </a:lnTo>
                <a:cubicBezTo>
                  <a:pt x="2280943" y="2201969"/>
                  <a:pt x="2283392" y="2232611"/>
                  <a:pt x="2283350" y="2263693"/>
                </a:cubicBezTo>
                <a:cubicBezTo>
                  <a:pt x="2284662" y="2269279"/>
                  <a:pt x="2284721" y="2274903"/>
                  <a:pt x="2284721" y="2280541"/>
                </a:cubicBezTo>
                <a:cubicBezTo>
                  <a:pt x="2284721" y="2284333"/>
                  <a:pt x="2284694" y="2288119"/>
                  <a:pt x="2284128" y="2291891"/>
                </a:cubicBezTo>
                <a:lnTo>
                  <a:pt x="2283629" y="2291858"/>
                </a:lnTo>
                <a:lnTo>
                  <a:pt x="2283603" y="2292349"/>
                </a:lnTo>
                <a:lnTo>
                  <a:pt x="2266484" y="2290736"/>
                </a:lnTo>
                <a:cubicBezTo>
                  <a:pt x="2234110" y="2290213"/>
                  <a:pt x="2202230" y="2287255"/>
                  <a:pt x="2171058" y="2281745"/>
                </a:cubicBezTo>
                <a:cubicBezTo>
                  <a:pt x="2165481" y="2282161"/>
                  <a:pt x="2160152" y="2281220"/>
                  <a:pt x="2154841" y="2280217"/>
                </a:cubicBezTo>
                <a:lnTo>
                  <a:pt x="2154725" y="2279078"/>
                </a:lnTo>
                <a:cubicBezTo>
                  <a:pt x="1795874" y="2220146"/>
                  <a:pt x="1514835" y="1941574"/>
                  <a:pt x="1464559" y="1591480"/>
                </a:cubicBezTo>
                <a:cubicBezTo>
                  <a:pt x="1464392" y="1591427"/>
                  <a:pt x="1464223" y="1591423"/>
                  <a:pt x="1464054" y="1591418"/>
                </a:cubicBezTo>
                <a:lnTo>
                  <a:pt x="1463515" y="1584794"/>
                </a:lnTo>
                <a:cubicBezTo>
                  <a:pt x="1458457" y="1554782"/>
                  <a:pt x="1456006" y="1524133"/>
                  <a:pt x="1456048" y="1493044"/>
                </a:cubicBezTo>
                <a:cubicBezTo>
                  <a:pt x="1454736" y="1487460"/>
                  <a:pt x="1454678" y="1481838"/>
                  <a:pt x="1454678" y="1476202"/>
                </a:cubicBezTo>
                <a:lnTo>
                  <a:pt x="1455272" y="1464852"/>
                </a:lnTo>
                <a:lnTo>
                  <a:pt x="1455770" y="1464884"/>
                </a:lnTo>
                <a:close/>
                <a:moveTo>
                  <a:pt x="1442008" y="1464394"/>
                </a:moveTo>
                <a:lnTo>
                  <a:pt x="1442034" y="1464884"/>
                </a:lnTo>
                <a:lnTo>
                  <a:pt x="1442532" y="1464852"/>
                </a:lnTo>
                <a:lnTo>
                  <a:pt x="1443126" y="1476202"/>
                </a:lnTo>
                <a:cubicBezTo>
                  <a:pt x="1443126" y="1481838"/>
                  <a:pt x="1443067" y="1487460"/>
                  <a:pt x="1441755" y="1493044"/>
                </a:cubicBezTo>
                <a:cubicBezTo>
                  <a:pt x="1441797" y="1524133"/>
                  <a:pt x="1439347" y="1554782"/>
                  <a:pt x="1434288" y="1584794"/>
                </a:cubicBezTo>
                <a:lnTo>
                  <a:pt x="1433750" y="1591418"/>
                </a:lnTo>
                <a:cubicBezTo>
                  <a:pt x="1433580" y="1591423"/>
                  <a:pt x="1433412" y="1591427"/>
                  <a:pt x="1433244" y="1591480"/>
                </a:cubicBezTo>
                <a:cubicBezTo>
                  <a:pt x="1382969" y="1941574"/>
                  <a:pt x="1101930" y="2220146"/>
                  <a:pt x="743079" y="2279078"/>
                </a:cubicBezTo>
                <a:lnTo>
                  <a:pt x="742962" y="2280217"/>
                </a:lnTo>
                <a:cubicBezTo>
                  <a:pt x="737652" y="2281220"/>
                  <a:pt x="732323" y="2282161"/>
                  <a:pt x="726746" y="2281745"/>
                </a:cubicBezTo>
                <a:cubicBezTo>
                  <a:pt x="695574" y="2287255"/>
                  <a:pt x="663693" y="2290213"/>
                  <a:pt x="631319" y="2290736"/>
                </a:cubicBezTo>
                <a:lnTo>
                  <a:pt x="614201" y="2292349"/>
                </a:lnTo>
                <a:lnTo>
                  <a:pt x="614175" y="2291858"/>
                </a:lnTo>
                <a:lnTo>
                  <a:pt x="613676" y="2291891"/>
                </a:lnTo>
                <a:cubicBezTo>
                  <a:pt x="613110" y="2288119"/>
                  <a:pt x="613083" y="2284333"/>
                  <a:pt x="613083" y="2280541"/>
                </a:cubicBezTo>
                <a:cubicBezTo>
                  <a:pt x="613083" y="2274903"/>
                  <a:pt x="613141" y="2269279"/>
                  <a:pt x="614453" y="2263693"/>
                </a:cubicBezTo>
                <a:cubicBezTo>
                  <a:pt x="614411" y="2232611"/>
                  <a:pt x="616861" y="2201969"/>
                  <a:pt x="621917" y="2171962"/>
                </a:cubicBezTo>
                <a:lnTo>
                  <a:pt x="622458" y="2165325"/>
                </a:lnTo>
                <a:cubicBezTo>
                  <a:pt x="622626" y="2165320"/>
                  <a:pt x="622796" y="2165315"/>
                  <a:pt x="622963" y="2165262"/>
                </a:cubicBezTo>
                <a:cubicBezTo>
                  <a:pt x="673240" y="1815167"/>
                  <a:pt x="954279" y="1536596"/>
                  <a:pt x="1313129" y="1477664"/>
                </a:cubicBezTo>
                <a:lnTo>
                  <a:pt x="1313246" y="1476525"/>
                </a:lnTo>
                <a:cubicBezTo>
                  <a:pt x="1318555" y="1475523"/>
                  <a:pt x="1323883" y="1474582"/>
                  <a:pt x="1329459" y="1474998"/>
                </a:cubicBezTo>
                <a:cubicBezTo>
                  <a:pt x="1360642" y="1469485"/>
                  <a:pt x="1392535" y="1466527"/>
                  <a:pt x="1424920" y="1466004"/>
                </a:cubicBezTo>
                <a:close/>
                <a:moveTo>
                  <a:pt x="10909360" y="750600"/>
                </a:moveTo>
                <a:cubicBezTo>
                  <a:pt x="10962636" y="1021506"/>
                  <a:pt x="11177479" y="1236303"/>
                  <a:pt x="11452669" y="1295446"/>
                </a:cubicBezTo>
                <a:cubicBezTo>
                  <a:pt x="11399394" y="1024540"/>
                  <a:pt x="11184550" y="809743"/>
                  <a:pt x="10909360" y="750600"/>
                </a:cubicBezTo>
                <a:close/>
                <a:moveTo>
                  <a:pt x="10602109" y="750600"/>
                </a:moveTo>
                <a:cubicBezTo>
                  <a:pt x="10326919" y="809743"/>
                  <a:pt x="10112075" y="1024540"/>
                  <a:pt x="10058800" y="1295446"/>
                </a:cubicBezTo>
                <a:cubicBezTo>
                  <a:pt x="10333990" y="1236303"/>
                  <a:pt x="10548833" y="1021506"/>
                  <a:pt x="10602109" y="750600"/>
                </a:cubicBezTo>
                <a:close/>
                <a:moveTo>
                  <a:pt x="9217207" y="750600"/>
                </a:moveTo>
                <a:cubicBezTo>
                  <a:pt x="9270483" y="1021506"/>
                  <a:pt x="9485326" y="1236303"/>
                  <a:pt x="9760516" y="1295446"/>
                </a:cubicBezTo>
                <a:cubicBezTo>
                  <a:pt x="9707241" y="1024540"/>
                  <a:pt x="9492397" y="809743"/>
                  <a:pt x="9217207" y="750600"/>
                </a:cubicBezTo>
                <a:close/>
                <a:moveTo>
                  <a:pt x="8909958" y="750600"/>
                </a:moveTo>
                <a:cubicBezTo>
                  <a:pt x="8634768" y="809743"/>
                  <a:pt x="8419924" y="1024540"/>
                  <a:pt x="8366649" y="1295446"/>
                </a:cubicBezTo>
                <a:cubicBezTo>
                  <a:pt x="8641839" y="1236303"/>
                  <a:pt x="8856682" y="1021506"/>
                  <a:pt x="8909958" y="750600"/>
                </a:cubicBezTo>
                <a:close/>
                <a:moveTo>
                  <a:pt x="7525056" y="750600"/>
                </a:moveTo>
                <a:cubicBezTo>
                  <a:pt x="7578332" y="1021506"/>
                  <a:pt x="7793175" y="1236303"/>
                  <a:pt x="8068365" y="1295446"/>
                </a:cubicBezTo>
                <a:cubicBezTo>
                  <a:pt x="8015090" y="1024540"/>
                  <a:pt x="7800246" y="809743"/>
                  <a:pt x="7525056" y="750600"/>
                </a:cubicBezTo>
                <a:close/>
                <a:moveTo>
                  <a:pt x="7217807" y="750600"/>
                </a:moveTo>
                <a:cubicBezTo>
                  <a:pt x="6942617" y="809743"/>
                  <a:pt x="6727773" y="1024540"/>
                  <a:pt x="6674498" y="1295446"/>
                </a:cubicBezTo>
                <a:cubicBezTo>
                  <a:pt x="6949688" y="1236303"/>
                  <a:pt x="7164531" y="1021506"/>
                  <a:pt x="7217807" y="750600"/>
                </a:cubicBezTo>
                <a:close/>
                <a:moveTo>
                  <a:pt x="5832905" y="750600"/>
                </a:moveTo>
                <a:cubicBezTo>
                  <a:pt x="5886181" y="1021506"/>
                  <a:pt x="6101024" y="1236303"/>
                  <a:pt x="6376214" y="1295446"/>
                </a:cubicBezTo>
                <a:cubicBezTo>
                  <a:pt x="6322939" y="1024540"/>
                  <a:pt x="6108095" y="809743"/>
                  <a:pt x="5832905" y="750600"/>
                </a:cubicBezTo>
                <a:close/>
                <a:moveTo>
                  <a:pt x="5525656" y="750600"/>
                </a:moveTo>
                <a:cubicBezTo>
                  <a:pt x="5250466" y="809743"/>
                  <a:pt x="5035622" y="1024540"/>
                  <a:pt x="4982347" y="1295446"/>
                </a:cubicBezTo>
                <a:cubicBezTo>
                  <a:pt x="5257537" y="1236303"/>
                  <a:pt x="5472380" y="1021506"/>
                  <a:pt x="5525656" y="750600"/>
                </a:cubicBezTo>
                <a:close/>
                <a:moveTo>
                  <a:pt x="4140754" y="750600"/>
                </a:moveTo>
                <a:cubicBezTo>
                  <a:pt x="4194030" y="1021506"/>
                  <a:pt x="4408873" y="1236303"/>
                  <a:pt x="4684063" y="1295446"/>
                </a:cubicBezTo>
                <a:cubicBezTo>
                  <a:pt x="4630788" y="1024540"/>
                  <a:pt x="4415944" y="809743"/>
                  <a:pt x="4140754" y="750600"/>
                </a:cubicBezTo>
                <a:close/>
                <a:moveTo>
                  <a:pt x="3833505" y="750600"/>
                </a:moveTo>
                <a:cubicBezTo>
                  <a:pt x="3558315" y="809743"/>
                  <a:pt x="3343471" y="1024540"/>
                  <a:pt x="3290196" y="1295446"/>
                </a:cubicBezTo>
                <a:cubicBezTo>
                  <a:pt x="3565386" y="1236303"/>
                  <a:pt x="3780229" y="1021506"/>
                  <a:pt x="3833505" y="750600"/>
                </a:cubicBezTo>
                <a:close/>
                <a:moveTo>
                  <a:pt x="2448603" y="750600"/>
                </a:moveTo>
                <a:cubicBezTo>
                  <a:pt x="2501879" y="1021506"/>
                  <a:pt x="2716722" y="1236303"/>
                  <a:pt x="2991912" y="1295446"/>
                </a:cubicBezTo>
                <a:cubicBezTo>
                  <a:pt x="2938637" y="1024540"/>
                  <a:pt x="2723793" y="809743"/>
                  <a:pt x="2448603" y="750600"/>
                </a:cubicBezTo>
                <a:close/>
                <a:moveTo>
                  <a:pt x="2141354" y="750600"/>
                </a:moveTo>
                <a:cubicBezTo>
                  <a:pt x="1866164" y="809743"/>
                  <a:pt x="1651320" y="1024540"/>
                  <a:pt x="1598045" y="1295446"/>
                </a:cubicBezTo>
                <a:cubicBezTo>
                  <a:pt x="1873235" y="1236303"/>
                  <a:pt x="2088078" y="1021506"/>
                  <a:pt x="2141354" y="750600"/>
                </a:cubicBezTo>
                <a:close/>
                <a:moveTo>
                  <a:pt x="756452" y="750600"/>
                </a:moveTo>
                <a:cubicBezTo>
                  <a:pt x="809728" y="1021506"/>
                  <a:pt x="1024571" y="1236303"/>
                  <a:pt x="1299761" y="1295446"/>
                </a:cubicBezTo>
                <a:cubicBezTo>
                  <a:pt x="1246486" y="1024540"/>
                  <a:pt x="1031642" y="809743"/>
                  <a:pt x="756452" y="750600"/>
                </a:cubicBezTo>
                <a:close/>
                <a:moveTo>
                  <a:pt x="12192000" y="647790"/>
                </a:moveTo>
                <a:lnTo>
                  <a:pt x="12192000" y="780838"/>
                </a:lnTo>
                <a:cubicBezTo>
                  <a:pt x="11966807" y="865550"/>
                  <a:pt x="11797421" y="1059155"/>
                  <a:pt x="11750953" y="1295446"/>
                </a:cubicBezTo>
                <a:cubicBezTo>
                  <a:pt x="11935988" y="1255679"/>
                  <a:pt x="12093739" y="1145540"/>
                  <a:pt x="12192000" y="994335"/>
                </a:cubicBezTo>
                <a:lnTo>
                  <a:pt x="12192000" y="1195909"/>
                </a:lnTo>
                <a:cubicBezTo>
                  <a:pt x="12071770" y="1314911"/>
                  <a:pt x="11914089" y="1397686"/>
                  <a:pt x="11737582" y="1426902"/>
                </a:cubicBezTo>
                <a:lnTo>
                  <a:pt x="11737466" y="1428050"/>
                </a:lnTo>
                <a:cubicBezTo>
                  <a:pt x="11732155" y="1429061"/>
                  <a:pt x="11726826" y="1430009"/>
                  <a:pt x="11721249" y="1429590"/>
                </a:cubicBezTo>
                <a:cubicBezTo>
                  <a:pt x="11690077" y="1435144"/>
                  <a:pt x="11658197" y="1438125"/>
                  <a:pt x="11625822" y="1438652"/>
                </a:cubicBezTo>
                <a:lnTo>
                  <a:pt x="11608704" y="1440278"/>
                </a:lnTo>
                <a:lnTo>
                  <a:pt x="11608678" y="1439783"/>
                </a:lnTo>
                <a:lnTo>
                  <a:pt x="11608179" y="1439816"/>
                </a:lnTo>
                <a:cubicBezTo>
                  <a:pt x="11607613" y="1436014"/>
                  <a:pt x="11607586" y="1432198"/>
                  <a:pt x="11607586" y="1428376"/>
                </a:cubicBezTo>
                <a:cubicBezTo>
                  <a:pt x="11607586" y="1422694"/>
                  <a:pt x="11607645" y="1417025"/>
                  <a:pt x="11608957" y="1411395"/>
                </a:cubicBezTo>
                <a:cubicBezTo>
                  <a:pt x="11608914" y="1380067"/>
                  <a:pt x="11611364" y="1349182"/>
                  <a:pt x="11616421" y="1318938"/>
                </a:cubicBezTo>
                <a:lnTo>
                  <a:pt x="11616961" y="1312248"/>
                </a:lnTo>
                <a:cubicBezTo>
                  <a:pt x="11617130" y="1312243"/>
                  <a:pt x="11617299" y="1312238"/>
                  <a:pt x="11617466" y="1312185"/>
                </a:cubicBezTo>
                <a:cubicBezTo>
                  <a:pt x="11662185" y="998329"/>
                  <a:pt x="11889463" y="741504"/>
                  <a:pt x="12192000" y="647790"/>
                </a:cubicBezTo>
                <a:close/>
                <a:moveTo>
                  <a:pt x="10767111" y="605769"/>
                </a:moveTo>
                <a:lnTo>
                  <a:pt x="10784198" y="607392"/>
                </a:lnTo>
                <a:cubicBezTo>
                  <a:pt x="10816584" y="607919"/>
                  <a:pt x="10848477" y="610900"/>
                  <a:pt x="10879660" y="616457"/>
                </a:cubicBezTo>
                <a:cubicBezTo>
                  <a:pt x="10885236" y="616038"/>
                  <a:pt x="10890564" y="616986"/>
                  <a:pt x="10895873" y="617996"/>
                </a:cubicBezTo>
                <a:lnTo>
                  <a:pt x="10895990" y="619144"/>
                </a:lnTo>
                <a:cubicBezTo>
                  <a:pt x="11254840" y="678542"/>
                  <a:pt x="11535879" y="959319"/>
                  <a:pt x="11586156" y="1312185"/>
                </a:cubicBezTo>
                <a:cubicBezTo>
                  <a:pt x="11586323" y="1312238"/>
                  <a:pt x="11586492" y="1312243"/>
                  <a:pt x="11586661" y="1312248"/>
                </a:cubicBezTo>
                <a:lnTo>
                  <a:pt x="11587201" y="1318938"/>
                </a:lnTo>
                <a:cubicBezTo>
                  <a:pt x="11592258" y="1349182"/>
                  <a:pt x="11594708" y="1380067"/>
                  <a:pt x="11594665" y="1411395"/>
                </a:cubicBezTo>
                <a:cubicBezTo>
                  <a:pt x="11595977" y="1417025"/>
                  <a:pt x="11596036" y="1422694"/>
                  <a:pt x="11596036" y="1428376"/>
                </a:cubicBezTo>
                <a:cubicBezTo>
                  <a:pt x="11596036" y="1432198"/>
                  <a:pt x="11596009" y="1436014"/>
                  <a:pt x="11595443" y="1439816"/>
                </a:cubicBezTo>
                <a:lnTo>
                  <a:pt x="11594944" y="1439783"/>
                </a:lnTo>
                <a:lnTo>
                  <a:pt x="11594918" y="1440278"/>
                </a:lnTo>
                <a:lnTo>
                  <a:pt x="11577800" y="1438652"/>
                </a:lnTo>
                <a:cubicBezTo>
                  <a:pt x="11545425" y="1438125"/>
                  <a:pt x="11513545" y="1435144"/>
                  <a:pt x="11482373" y="1429590"/>
                </a:cubicBezTo>
                <a:cubicBezTo>
                  <a:pt x="11476796" y="1430009"/>
                  <a:pt x="11471467" y="1429061"/>
                  <a:pt x="11466156" y="1428050"/>
                </a:cubicBezTo>
                <a:lnTo>
                  <a:pt x="11466040" y="1426902"/>
                </a:lnTo>
                <a:cubicBezTo>
                  <a:pt x="11107189" y="1367503"/>
                  <a:pt x="10826150" y="1086726"/>
                  <a:pt x="10775875" y="733861"/>
                </a:cubicBezTo>
                <a:cubicBezTo>
                  <a:pt x="10775707" y="733808"/>
                  <a:pt x="10775539" y="733803"/>
                  <a:pt x="10775369" y="733798"/>
                </a:cubicBezTo>
                <a:lnTo>
                  <a:pt x="10774831" y="727122"/>
                </a:lnTo>
                <a:cubicBezTo>
                  <a:pt x="10769772" y="696872"/>
                  <a:pt x="10767321" y="665981"/>
                  <a:pt x="10767364" y="634646"/>
                </a:cubicBezTo>
                <a:cubicBezTo>
                  <a:pt x="10766052" y="629018"/>
                  <a:pt x="10765993" y="623351"/>
                  <a:pt x="10765993" y="617670"/>
                </a:cubicBezTo>
                <a:lnTo>
                  <a:pt x="10766587" y="606230"/>
                </a:lnTo>
                <a:lnTo>
                  <a:pt x="10767085" y="606263"/>
                </a:lnTo>
                <a:close/>
                <a:moveTo>
                  <a:pt x="10744358" y="605769"/>
                </a:moveTo>
                <a:lnTo>
                  <a:pt x="10744384" y="606263"/>
                </a:lnTo>
                <a:lnTo>
                  <a:pt x="10744882" y="606230"/>
                </a:lnTo>
                <a:lnTo>
                  <a:pt x="10745476" y="617670"/>
                </a:lnTo>
                <a:cubicBezTo>
                  <a:pt x="10745476" y="623351"/>
                  <a:pt x="10745417" y="629018"/>
                  <a:pt x="10744105" y="634646"/>
                </a:cubicBezTo>
                <a:cubicBezTo>
                  <a:pt x="10744148" y="665981"/>
                  <a:pt x="10741697" y="696872"/>
                  <a:pt x="10736638" y="727122"/>
                </a:cubicBezTo>
                <a:lnTo>
                  <a:pt x="10736100" y="733798"/>
                </a:lnTo>
                <a:cubicBezTo>
                  <a:pt x="10735930" y="733803"/>
                  <a:pt x="10735762" y="733808"/>
                  <a:pt x="10735594" y="733861"/>
                </a:cubicBezTo>
                <a:cubicBezTo>
                  <a:pt x="10685319" y="1086726"/>
                  <a:pt x="10404280" y="1367503"/>
                  <a:pt x="10045429" y="1426902"/>
                </a:cubicBezTo>
                <a:lnTo>
                  <a:pt x="10045313" y="1428050"/>
                </a:lnTo>
                <a:cubicBezTo>
                  <a:pt x="10040002" y="1429061"/>
                  <a:pt x="10034673" y="1430009"/>
                  <a:pt x="10029096" y="1429590"/>
                </a:cubicBezTo>
                <a:cubicBezTo>
                  <a:pt x="9997924" y="1435144"/>
                  <a:pt x="9966044" y="1438125"/>
                  <a:pt x="9933669" y="1438652"/>
                </a:cubicBezTo>
                <a:lnTo>
                  <a:pt x="9916551" y="1440278"/>
                </a:lnTo>
                <a:lnTo>
                  <a:pt x="9916525" y="1439783"/>
                </a:lnTo>
                <a:lnTo>
                  <a:pt x="9916026" y="1439816"/>
                </a:lnTo>
                <a:cubicBezTo>
                  <a:pt x="9915460" y="1436014"/>
                  <a:pt x="9915433" y="1432198"/>
                  <a:pt x="9915433" y="1428376"/>
                </a:cubicBezTo>
                <a:cubicBezTo>
                  <a:pt x="9915433" y="1422694"/>
                  <a:pt x="9915492" y="1417025"/>
                  <a:pt x="9916804" y="1411395"/>
                </a:cubicBezTo>
                <a:cubicBezTo>
                  <a:pt x="9916761" y="1380067"/>
                  <a:pt x="9919211" y="1349182"/>
                  <a:pt x="9924268" y="1318938"/>
                </a:cubicBezTo>
                <a:lnTo>
                  <a:pt x="9924808" y="1312248"/>
                </a:lnTo>
                <a:cubicBezTo>
                  <a:pt x="9924977" y="1312243"/>
                  <a:pt x="9925146" y="1312238"/>
                  <a:pt x="9925314" y="1312185"/>
                </a:cubicBezTo>
                <a:cubicBezTo>
                  <a:pt x="9975590" y="959319"/>
                  <a:pt x="10256629" y="678542"/>
                  <a:pt x="10615479" y="619144"/>
                </a:cubicBezTo>
                <a:lnTo>
                  <a:pt x="10615596" y="617996"/>
                </a:lnTo>
                <a:cubicBezTo>
                  <a:pt x="10620905" y="616986"/>
                  <a:pt x="10626233" y="616038"/>
                  <a:pt x="10631809" y="616457"/>
                </a:cubicBezTo>
                <a:cubicBezTo>
                  <a:pt x="10662992" y="610900"/>
                  <a:pt x="10694885" y="607919"/>
                  <a:pt x="10727271" y="607392"/>
                </a:cubicBezTo>
                <a:close/>
                <a:moveTo>
                  <a:pt x="9074958" y="605769"/>
                </a:moveTo>
                <a:lnTo>
                  <a:pt x="9092045" y="607392"/>
                </a:lnTo>
                <a:cubicBezTo>
                  <a:pt x="9124431" y="607919"/>
                  <a:pt x="9156324" y="610900"/>
                  <a:pt x="9187507" y="616457"/>
                </a:cubicBezTo>
                <a:cubicBezTo>
                  <a:pt x="9193083" y="616038"/>
                  <a:pt x="9198411" y="616986"/>
                  <a:pt x="9203720" y="617996"/>
                </a:cubicBezTo>
                <a:lnTo>
                  <a:pt x="9203837" y="619144"/>
                </a:lnTo>
                <a:cubicBezTo>
                  <a:pt x="9562687" y="678542"/>
                  <a:pt x="9843726" y="959319"/>
                  <a:pt x="9894002" y="1312185"/>
                </a:cubicBezTo>
                <a:cubicBezTo>
                  <a:pt x="9894170" y="1312238"/>
                  <a:pt x="9894339" y="1312243"/>
                  <a:pt x="9894508" y="1312248"/>
                </a:cubicBezTo>
                <a:lnTo>
                  <a:pt x="9895048" y="1318938"/>
                </a:lnTo>
                <a:cubicBezTo>
                  <a:pt x="9900105" y="1349182"/>
                  <a:pt x="9902555" y="1380067"/>
                  <a:pt x="9902512" y="1411395"/>
                </a:cubicBezTo>
                <a:cubicBezTo>
                  <a:pt x="9903824" y="1417025"/>
                  <a:pt x="9903883" y="1422694"/>
                  <a:pt x="9903883" y="1428376"/>
                </a:cubicBezTo>
                <a:cubicBezTo>
                  <a:pt x="9903883" y="1432198"/>
                  <a:pt x="9903856" y="1436014"/>
                  <a:pt x="9903290" y="1439816"/>
                </a:cubicBezTo>
                <a:lnTo>
                  <a:pt x="9902791" y="1439783"/>
                </a:lnTo>
                <a:lnTo>
                  <a:pt x="9902765" y="1440278"/>
                </a:lnTo>
                <a:lnTo>
                  <a:pt x="9885647" y="1438652"/>
                </a:lnTo>
                <a:cubicBezTo>
                  <a:pt x="9853272" y="1438125"/>
                  <a:pt x="9821392" y="1435144"/>
                  <a:pt x="9790220" y="1429590"/>
                </a:cubicBezTo>
                <a:cubicBezTo>
                  <a:pt x="9784643" y="1430009"/>
                  <a:pt x="9779314" y="1429061"/>
                  <a:pt x="9774003" y="1428050"/>
                </a:cubicBezTo>
                <a:lnTo>
                  <a:pt x="9773887" y="1426902"/>
                </a:lnTo>
                <a:cubicBezTo>
                  <a:pt x="9415036" y="1367503"/>
                  <a:pt x="9133997" y="1086726"/>
                  <a:pt x="9083722" y="733861"/>
                </a:cubicBezTo>
                <a:cubicBezTo>
                  <a:pt x="9083554" y="733808"/>
                  <a:pt x="9083386" y="733803"/>
                  <a:pt x="9083216" y="733798"/>
                </a:cubicBezTo>
                <a:lnTo>
                  <a:pt x="9082678" y="727122"/>
                </a:lnTo>
                <a:cubicBezTo>
                  <a:pt x="9077619" y="696872"/>
                  <a:pt x="9075168" y="665981"/>
                  <a:pt x="9075211" y="634646"/>
                </a:cubicBezTo>
                <a:cubicBezTo>
                  <a:pt x="9073899" y="629018"/>
                  <a:pt x="9073840" y="623351"/>
                  <a:pt x="9073840" y="617670"/>
                </a:cubicBezTo>
                <a:lnTo>
                  <a:pt x="9074434" y="606230"/>
                </a:lnTo>
                <a:lnTo>
                  <a:pt x="9074932" y="606263"/>
                </a:lnTo>
                <a:close/>
                <a:moveTo>
                  <a:pt x="9052207" y="605769"/>
                </a:moveTo>
                <a:lnTo>
                  <a:pt x="9052233" y="606263"/>
                </a:lnTo>
                <a:lnTo>
                  <a:pt x="9052731" y="606230"/>
                </a:lnTo>
                <a:lnTo>
                  <a:pt x="9053325" y="617670"/>
                </a:lnTo>
                <a:cubicBezTo>
                  <a:pt x="9053325" y="623351"/>
                  <a:pt x="9053266" y="629018"/>
                  <a:pt x="9051954" y="634646"/>
                </a:cubicBezTo>
                <a:cubicBezTo>
                  <a:pt x="9051997" y="665981"/>
                  <a:pt x="9049546" y="696872"/>
                  <a:pt x="9044487" y="727122"/>
                </a:cubicBezTo>
                <a:lnTo>
                  <a:pt x="9043949" y="733798"/>
                </a:lnTo>
                <a:cubicBezTo>
                  <a:pt x="9043779" y="733803"/>
                  <a:pt x="9043611" y="733808"/>
                  <a:pt x="9043443" y="733861"/>
                </a:cubicBezTo>
                <a:cubicBezTo>
                  <a:pt x="8993168" y="1086726"/>
                  <a:pt x="8712129" y="1367503"/>
                  <a:pt x="8353278" y="1426902"/>
                </a:cubicBezTo>
                <a:lnTo>
                  <a:pt x="8353162" y="1428050"/>
                </a:lnTo>
                <a:cubicBezTo>
                  <a:pt x="8347851" y="1429061"/>
                  <a:pt x="8342522" y="1430009"/>
                  <a:pt x="8336945" y="1429590"/>
                </a:cubicBezTo>
                <a:cubicBezTo>
                  <a:pt x="8305773" y="1435144"/>
                  <a:pt x="8273893" y="1438125"/>
                  <a:pt x="8241519" y="1438652"/>
                </a:cubicBezTo>
                <a:lnTo>
                  <a:pt x="8224400" y="1440278"/>
                </a:lnTo>
                <a:lnTo>
                  <a:pt x="8224374" y="1439783"/>
                </a:lnTo>
                <a:lnTo>
                  <a:pt x="8223875" y="1439816"/>
                </a:lnTo>
                <a:cubicBezTo>
                  <a:pt x="8223309" y="1436014"/>
                  <a:pt x="8223282" y="1432198"/>
                  <a:pt x="8223282" y="1428376"/>
                </a:cubicBezTo>
                <a:cubicBezTo>
                  <a:pt x="8223282" y="1422694"/>
                  <a:pt x="8223341" y="1417025"/>
                  <a:pt x="8224653" y="1411395"/>
                </a:cubicBezTo>
                <a:cubicBezTo>
                  <a:pt x="8224611" y="1380067"/>
                  <a:pt x="8227060" y="1349182"/>
                  <a:pt x="8232117" y="1318938"/>
                </a:cubicBezTo>
                <a:lnTo>
                  <a:pt x="8232657" y="1312248"/>
                </a:lnTo>
                <a:cubicBezTo>
                  <a:pt x="8232826" y="1312243"/>
                  <a:pt x="8232995" y="1312238"/>
                  <a:pt x="8233163" y="1312185"/>
                </a:cubicBezTo>
                <a:cubicBezTo>
                  <a:pt x="8283439" y="959319"/>
                  <a:pt x="8564478" y="678542"/>
                  <a:pt x="8923328" y="619144"/>
                </a:cubicBezTo>
                <a:lnTo>
                  <a:pt x="8923445" y="617996"/>
                </a:lnTo>
                <a:cubicBezTo>
                  <a:pt x="8928754" y="616986"/>
                  <a:pt x="8934082" y="616038"/>
                  <a:pt x="8939658" y="616457"/>
                </a:cubicBezTo>
                <a:cubicBezTo>
                  <a:pt x="8970841" y="610900"/>
                  <a:pt x="9002734" y="607919"/>
                  <a:pt x="9035120" y="607392"/>
                </a:cubicBezTo>
                <a:close/>
                <a:moveTo>
                  <a:pt x="7382807" y="605769"/>
                </a:moveTo>
                <a:lnTo>
                  <a:pt x="7399895" y="607392"/>
                </a:lnTo>
                <a:cubicBezTo>
                  <a:pt x="7432280" y="607919"/>
                  <a:pt x="7464173" y="610900"/>
                  <a:pt x="7495356" y="616457"/>
                </a:cubicBezTo>
                <a:cubicBezTo>
                  <a:pt x="7500932" y="616038"/>
                  <a:pt x="7506260" y="616986"/>
                  <a:pt x="7511569" y="617996"/>
                </a:cubicBezTo>
                <a:lnTo>
                  <a:pt x="7511686" y="619144"/>
                </a:lnTo>
                <a:cubicBezTo>
                  <a:pt x="7870536" y="678542"/>
                  <a:pt x="8151575" y="959319"/>
                  <a:pt x="8201852" y="1312185"/>
                </a:cubicBezTo>
                <a:cubicBezTo>
                  <a:pt x="8202019" y="1312238"/>
                  <a:pt x="8202189" y="1312243"/>
                  <a:pt x="8202357" y="1312248"/>
                </a:cubicBezTo>
                <a:lnTo>
                  <a:pt x="8202898" y="1318938"/>
                </a:lnTo>
                <a:cubicBezTo>
                  <a:pt x="8207954" y="1349182"/>
                  <a:pt x="8210404" y="1380067"/>
                  <a:pt x="8210362" y="1411395"/>
                </a:cubicBezTo>
                <a:cubicBezTo>
                  <a:pt x="8211674" y="1417025"/>
                  <a:pt x="8211732" y="1422694"/>
                  <a:pt x="8211732" y="1428376"/>
                </a:cubicBezTo>
                <a:cubicBezTo>
                  <a:pt x="8211732" y="1432198"/>
                  <a:pt x="8211705" y="1436014"/>
                  <a:pt x="8211139" y="1439816"/>
                </a:cubicBezTo>
                <a:lnTo>
                  <a:pt x="8210640" y="1439783"/>
                </a:lnTo>
                <a:lnTo>
                  <a:pt x="8210614" y="1440278"/>
                </a:lnTo>
                <a:lnTo>
                  <a:pt x="8193496" y="1438652"/>
                </a:lnTo>
                <a:cubicBezTo>
                  <a:pt x="8161122" y="1438125"/>
                  <a:pt x="8129241" y="1435144"/>
                  <a:pt x="8098069" y="1429590"/>
                </a:cubicBezTo>
                <a:cubicBezTo>
                  <a:pt x="8092492" y="1430009"/>
                  <a:pt x="8087163" y="1429061"/>
                  <a:pt x="8081853" y="1428050"/>
                </a:cubicBezTo>
                <a:lnTo>
                  <a:pt x="8081737" y="1426902"/>
                </a:lnTo>
                <a:cubicBezTo>
                  <a:pt x="7722885" y="1367503"/>
                  <a:pt x="7441846" y="1086726"/>
                  <a:pt x="7391571" y="733861"/>
                </a:cubicBezTo>
                <a:cubicBezTo>
                  <a:pt x="7391403" y="733808"/>
                  <a:pt x="7391235" y="733803"/>
                  <a:pt x="7391065" y="733798"/>
                </a:cubicBezTo>
                <a:lnTo>
                  <a:pt x="7390527" y="727122"/>
                </a:lnTo>
                <a:cubicBezTo>
                  <a:pt x="7385468" y="696872"/>
                  <a:pt x="7383018" y="665981"/>
                  <a:pt x="7383060" y="634646"/>
                </a:cubicBezTo>
                <a:cubicBezTo>
                  <a:pt x="7381748" y="629018"/>
                  <a:pt x="7381689" y="623351"/>
                  <a:pt x="7381689" y="617670"/>
                </a:cubicBezTo>
                <a:lnTo>
                  <a:pt x="7382283" y="606230"/>
                </a:lnTo>
                <a:lnTo>
                  <a:pt x="7382781" y="606263"/>
                </a:lnTo>
                <a:close/>
                <a:moveTo>
                  <a:pt x="5690656" y="605769"/>
                </a:moveTo>
                <a:lnTo>
                  <a:pt x="5707743" y="607392"/>
                </a:lnTo>
                <a:cubicBezTo>
                  <a:pt x="5740129" y="607919"/>
                  <a:pt x="5772021" y="610900"/>
                  <a:pt x="5803205" y="616457"/>
                </a:cubicBezTo>
                <a:cubicBezTo>
                  <a:pt x="5808781" y="616038"/>
                  <a:pt x="5814109" y="616986"/>
                  <a:pt x="5819417" y="617996"/>
                </a:cubicBezTo>
                <a:lnTo>
                  <a:pt x="5819534" y="619144"/>
                </a:lnTo>
                <a:cubicBezTo>
                  <a:pt x="6178385" y="678542"/>
                  <a:pt x="6459424" y="959319"/>
                  <a:pt x="6509700" y="1312185"/>
                </a:cubicBezTo>
                <a:cubicBezTo>
                  <a:pt x="6509868" y="1312238"/>
                  <a:pt x="6510037" y="1312243"/>
                  <a:pt x="6510206" y="1312248"/>
                </a:cubicBezTo>
                <a:lnTo>
                  <a:pt x="6510746" y="1318938"/>
                </a:lnTo>
                <a:cubicBezTo>
                  <a:pt x="6515803" y="1349182"/>
                  <a:pt x="6518252" y="1380067"/>
                  <a:pt x="6518210" y="1411395"/>
                </a:cubicBezTo>
                <a:cubicBezTo>
                  <a:pt x="6519522" y="1417025"/>
                  <a:pt x="6519581" y="1422694"/>
                  <a:pt x="6519581" y="1428376"/>
                </a:cubicBezTo>
                <a:cubicBezTo>
                  <a:pt x="6519581" y="1432198"/>
                  <a:pt x="6519554" y="1436014"/>
                  <a:pt x="6518988" y="1439816"/>
                </a:cubicBezTo>
                <a:lnTo>
                  <a:pt x="6518489" y="1439783"/>
                </a:lnTo>
                <a:lnTo>
                  <a:pt x="6518463" y="1440278"/>
                </a:lnTo>
                <a:lnTo>
                  <a:pt x="6501344" y="1438652"/>
                </a:lnTo>
                <a:cubicBezTo>
                  <a:pt x="6468970" y="1438125"/>
                  <a:pt x="6437090" y="1435144"/>
                  <a:pt x="6405918" y="1429590"/>
                </a:cubicBezTo>
                <a:cubicBezTo>
                  <a:pt x="6400341" y="1430009"/>
                  <a:pt x="6395012" y="1429061"/>
                  <a:pt x="6389701" y="1428050"/>
                </a:cubicBezTo>
                <a:lnTo>
                  <a:pt x="6389585" y="1426902"/>
                </a:lnTo>
                <a:cubicBezTo>
                  <a:pt x="6030734" y="1367503"/>
                  <a:pt x="5749695" y="1086726"/>
                  <a:pt x="5699419" y="733861"/>
                </a:cubicBezTo>
                <a:cubicBezTo>
                  <a:pt x="5699252" y="733808"/>
                  <a:pt x="5699083" y="733803"/>
                  <a:pt x="5698914" y="733798"/>
                </a:cubicBezTo>
                <a:lnTo>
                  <a:pt x="5698375" y="727122"/>
                </a:lnTo>
                <a:cubicBezTo>
                  <a:pt x="5693317" y="696872"/>
                  <a:pt x="5690866" y="665981"/>
                  <a:pt x="5690908" y="634646"/>
                </a:cubicBezTo>
                <a:cubicBezTo>
                  <a:pt x="5689596" y="629018"/>
                  <a:pt x="5689538" y="623351"/>
                  <a:pt x="5689538" y="617670"/>
                </a:cubicBezTo>
                <a:lnTo>
                  <a:pt x="5690132" y="606230"/>
                </a:lnTo>
                <a:lnTo>
                  <a:pt x="5690630" y="606263"/>
                </a:lnTo>
                <a:close/>
                <a:moveTo>
                  <a:pt x="5667905" y="605769"/>
                </a:moveTo>
                <a:lnTo>
                  <a:pt x="5667931" y="606263"/>
                </a:lnTo>
                <a:lnTo>
                  <a:pt x="5668429" y="606230"/>
                </a:lnTo>
                <a:lnTo>
                  <a:pt x="5669023" y="617670"/>
                </a:lnTo>
                <a:cubicBezTo>
                  <a:pt x="5669023" y="623351"/>
                  <a:pt x="5668964" y="629018"/>
                  <a:pt x="5667652" y="634646"/>
                </a:cubicBezTo>
                <a:cubicBezTo>
                  <a:pt x="5667694" y="665981"/>
                  <a:pt x="5665244" y="696872"/>
                  <a:pt x="5660185" y="727122"/>
                </a:cubicBezTo>
                <a:lnTo>
                  <a:pt x="5659647" y="733798"/>
                </a:lnTo>
                <a:cubicBezTo>
                  <a:pt x="5659477" y="733803"/>
                  <a:pt x="5659309" y="733808"/>
                  <a:pt x="5659141" y="733861"/>
                </a:cubicBezTo>
                <a:cubicBezTo>
                  <a:pt x="5608866" y="1086726"/>
                  <a:pt x="5327827" y="1367503"/>
                  <a:pt x="4968975" y="1426902"/>
                </a:cubicBezTo>
                <a:lnTo>
                  <a:pt x="4968859" y="1428050"/>
                </a:lnTo>
                <a:cubicBezTo>
                  <a:pt x="4963549" y="1429061"/>
                  <a:pt x="4958220" y="1430009"/>
                  <a:pt x="4952643" y="1429590"/>
                </a:cubicBezTo>
                <a:cubicBezTo>
                  <a:pt x="4921471" y="1435144"/>
                  <a:pt x="4889590" y="1438125"/>
                  <a:pt x="4857216" y="1438652"/>
                </a:cubicBezTo>
                <a:lnTo>
                  <a:pt x="4840098" y="1440278"/>
                </a:lnTo>
                <a:lnTo>
                  <a:pt x="4840072" y="1439783"/>
                </a:lnTo>
                <a:lnTo>
                  <a:pt x="4839573" y="1439816"/>
                </a:lnTo>
                <a:cubicBezTo>
                  <a:pt x="4839007" y="1436014"/>
                  <a:pt x="4838980" y="1432198"/>
                  <a:pt x="4838980" y="1428376"/>
                </a:cubicBezTo>
                <a:cubicBezTo>
                  <a:pt x="4838980" y="1422694"/>
                  <a:pt x="4839038" y="1417025"/>
                  <a:pt x="4840350" y="1411395"/>
                </a:cubicBezTo>
                <a:cubicBezTo>
                  <a:pt x="4840308" y="1380067"/>
                  <a:pt x="4842758" y="1349182"/>
                  <a:pt x="4847814" y="1318938"/>
                </a:cubicBezTo>
                <a:lnTo>
                  <a:pt x="4848355" y="1312248"/>
                </a:lnTo>
                <a:cubicBezTo>
                  <a:pt x="4848523" y="1312243"/>
                  <a:pt x="4848693" y="1312238"/>
                  <a:pt x="4848860" y="1312185"/>
                </a:cubicBezTo>
                <a:cubicBezTo>
                  <a:pt x="4899137" y="959319"/>
                  <a:pt x="5180176" y="678542"/>
                  <a:pt x="5539026" y="619144"/>
                </a:cubicBezTo>
                <a:lnTo>
                  <a:pt x="5539143" y="617996"/>
                </a:lnTo>
                <a:cubicBezTo>
                  <a:pt x="5544452" y="616986"/>
                  <a:pt x="5549780" y="616038"/>
                  <a:pt x="5555356" y="616457"/>
                </a:cubicBezTo>
                <a:cubicBezTo>
                  <a:pt x="5586539" y="610900"/>
                  <a:pt x="5618432" y="607919"/>
                  <a:pt x="5650817" y="607392"/>
                </a:cubicBezTo>
                <a:close/>
                <a:moveTo>
                  <a:pt x="3998505" y="605769"/>
                </a:moveTo>
                <a:lnTo>
                  <a:pt x="4015592" y="607392"/>
                </a:lnTo>
                <a:cubicBezTo>
                  <a:pt x="4047978" y="607919"/>
                  <a:pt x="4079870" y="610900"/>
                  <a:pt x="4111054" y="616457"/>
                </a:cubicBezTo>
                <a:cubicBezTo>
                  <a:pt x="4116630" y="616038"/>
                  <a:pt x="4121958" y="616986"/>
                  <a:pt x="4127266" y="617996"/>
                </a:cubicBezTo>
                <a:lnTo>
                  <a:pt x="4127384" y="619144"/>
                </a:lnTo>
                <a:cubicBezTo>
                  <a:pt x="4486234" y="678542"/>
                  <a:pt x="4767273" y="959319"/>
                  <a:pt x="4817549" y="1312185"/>
                </a:cubicBezTo>
                <a:cubicBezTo>
                  <a:pt x="4817717" y="1312238"/>
                  <a:pt x="4817886" y="1312243"/>
                  <a:pt x="4818055" y="1312248"/>
                </a:cubicBezTo>
                <a:lnTo>
                  <a:pt x="4818595" y="1318938"/>
                </a:lnTo>
                <a:cubicBezTo>
                  <a:pt x="4823652" y="1349182"/>
                  <a:pt x="4826101" y="1380067"/>
                  <a:pt x="4826059" y="1411395"/>
                </a:cubicBezTo>
                <a:cubicBezTo>
                  <a:pt x="4827371" y="1417025"/>
                  <a:pt x="4827430" y="1422694"/>
                  <a:pt x="4827430" y="1428376"/>
                </a:cubicBezTo>
                <a:cubicBezTo>
                  <a:pt x="4827430" y="1432198"/>
                  <a:pt x="4827403" y="1436014"/>
                  <a:pt x="4826837" y="1439816"/>
                </a:cubicBezTo>
                <a:lnTo>
                  <a:pt x="4826338" y="1439783"/>
                </a:lnTo>
                <a:lnTo>
                  <a:pt x="4826312" y="1440278"/>
                </a:lnTo>
                <a:lnTo>
                  <a:pt x="4809193" y="1438652"/>
                </a:lnTo>
                <a:cubicBezTo>
                  <a:pt x="4776819" y="1438125"/>
                  <a:pt x="4744939" y="1435144"/>
                  <a:pt x="4713767" y="1429590"/>
                </a:cubicBezTo>
                <a:cubicBezTo>
                  <a:pt x="4708190" y="1430009"/>
                  <a:pt x="4702861" y="1429061"/>
                  <a:pt x="4697550" y="1428050"/>
                </a:cubicBezTo>
                <a:lnTo>
                  <a:pt x="4697434" y="1426902"/>
                </a:lnTo>
                <a:cubicBezTo>
                  <a:pt x="4338583" y="1367503"/>
                  <a:pt x="4057544" y="1086726"/>
                  <a:pt x="4007268" y="733861"/>
                </a:cubicBezTo>
                <a:cubicBezTo>
                  <a:pt x="4007101" y="733808"/>
                  <a:pt x="4006932" y="733803"/>
                  <a:pt x="4006763" y="733798"/>
                </a:cubicBezTo>
                <a:lnTo>
                  <a:pt x="4006225" y="727122"/>
                </a:lnTo>
                <a:cubicBezTo>
                  <a:pt x="4001166" y="696872"/>
                  <a:pt x="3998715" y="665981"/>
                  <a:pt x="3998757" y="634646"/>
                </a:cubicBezTo>
                <a:cubicBezTo>
                  <a:pt x="3997445" y="629018"/>
                  <a:pt x="3997387" y="623351"/>
                  <a:pt x="3997387" y="617670"/>
                </a:cubicBezTo>
                <a:lnTo>
                  <a:pt x="3997981" y="606230"/>
                </a:lnTo>
                <a:lnTo>
                  <a:pt x="3998479" y="606263"/>
                </a:lnTo>
                <a:close/>
                <a:moveTo>
                  <a:pt x="3975754" y="605769"/>
                </a:moveTo>
                <a:lnTo>
                  <a:pt x="3975780" y="606263"/>
                </a:lnTo>
                <a:lnTo>
                  <a:pt x="3976278" y="606230"/>
                </a:lnTo>
                <a:lnTo>
                  <a:pt x="3976872" y="617670"/>
                </a:lnTo>
                <a:cubicBezTo>
                  <a:pt x="3976872" y="623351"/>
                  <a:pt x="3976813" y="629018"/>
                  <a:pt x="3975501" y="634646"/>
                </a:cubicBezTo>
                <a:cubicBezTo>
                  <a:pt x="3975543" y="665981"/>
                  <a:pt x="3973093" y="696872"/>
                  <a:pt x="3968034" y="727122"/>
                </a:cubicBezTo>
                <a:lnTo>
                  <a:pt x="3967496" y="733798"/>
                </a:lnTo>
                <a:cubicBezTo>
                  <a:pt x="3967326" y="733803"/>
                  <a:pt x="3967158" y="733808"/>
                  <a:pt x="3966990" y="733861"/>
                </a:cubicBezTo>
                <a:cubicBezTo>
                  <a:pt x="3916715" y="1086726"/>
                  <a:pt x="3635676" y="1367503"/>
                  <a:pt x="3276825" y="1426902"/>
                </a:cubicBezTo>
                <a:lnTo>
                  <a:pt x="3276708" y="1428050"/>
                </a:lnTo>
                <a:cubicBezTo>
                  <a:pt x="3271398" y="1429061"/>
                  <a:pt x="3266069" y="1430009"/>
                  <a:pt x="3260492" y="1429590"/>
                </a:cubicBezTo>
                <a:cubicBezTo>
                  <a:pt x="3229320" y="1435144"/>
                  <a:pt x="3197440" y="1438125"/>
                  <a:pt x="3165065" y="1438652"/>
                </a:cubicBezTo>
                <a:lnTo>
                  <a:pt x="3147947" y="1440278"/>
                </a:lnTo>
                <a:lnTo>
                  <a:pt x="3147921" y="1439783"/>
                </a:lnTo>
                <a:lnTo>
                  <a:pt x="3147422" y="1439816"/>
                </a:lnTo>
                <a:cubicBezTo>
                  <a:pt x="3146856" y="1436014"/>
                  <a:pt x="3146829" y="1432198"/>
                  <a:pt x="3146829" y="1428376"/>
                </a:cubicBezTo>
                <a:cubicBezTo>
                  <a:pt x="3146829" y="1422694"/>
                  <a:pt x="3146887" y="1417025"/>
                  <a:pt x="3148199" y="1411395"/>
                </a:cubicBezTo>
                <a:cubicBezTo>
                  <a:pt x="3148157" y="1380067"/>
                  <a:pt x="3150607" y="1349182"/>
                  <a:pt x="3155663" y="1318938"/>
                </a:cubicBezTo>
                <a:lnTo>
                  <a:pt x="3156204" y="1312248"/>
                </a:lnTo>
                <a:cubicBezTo>
                  <a:pt x="3156372" y="1312243"/>
                  <a:pt x="3156542" y="1312238"/>
                  <a:pt x="3156709" y="1312185"/>
                </a:cubicBezTo>
                <a:cubicBezTo>
                  <a:pt x="3206986" y="959319"/>
                  <a:pt x="3488025" y="678542"/>
                  <a:pt x="3846875" y="619144"/>
                </a:cubicBezTo>
                <a:lnTo>
                  <a:pt x="3846992" y="617996"/>
                </a:lnTo>
                <a:cubicBezTo>
                  <a:pt x="3852301" y="616986"/>
                  <a:pt x="3857629" y="616038"/>
                  <a:pt x="3863205" y="616457"/>
                </a:cubicBezTo>
                <a:cubicBezTo>
                  <a:pt x="3894388" y="610900"/>
                  <a:pt x="3926281" y="607919"/>
                  <a:pt x="3958666" y="607392"/>
                </a:cubicBezTo>
                <a:close/>
                <a:moveTo>
                  <a:pt x="2306354" y="605769"/>
                </a:moveTo>
                <a:lnTo>
                  <a:pt x="2323441" y="607392"/>
                </a:lnTo>
                <a:cubicBezTo>
                  <a:pt x="2355827" y="607919"/>
                  <a:pt x="2387719" y="610900"/>
                  <a:pt x="2418903" y="616457"/>
                </a:cubicBezTo>
                <a:cubicBezTo>
                  <a:pt x="2424479" y="616038"/>
                  <a:pt x="2429807" y="616986"/>
                  <a:pt x="2435115" y="617996"/>
                </a:cubicBezTo>
                <a:lnTo>
                  <a:pt x="2435233" y="619144"/>
                </a:lnTo>
                <a:cubicBezTo>
                  <a:pt x="2794083" y="678542"/>
                  <a:pt x="3075122" y="959319"/>
                  <a:pt x="3125398" y="1312185"/>
                </a:cubicBezTo>
                <a:cubicBezTo>
                  <a:pt x="3125566" y="1312238"/>
                  <a:pt x="3125735" y="1312243"/>
                  <a:pt x="3125904" y="1312248"/>
                </a:cubicBezTo>
                <a:lnTo>
                  <a:pt x="3126444" y="1318938"/>
                </a:lnTo>
                <a:cubicBezTo>
                  <a:pt x="3131501" y="1349182"/>
                  <a:pt x="3133950" y="1380067"/>
                  <a:pt x="3133908" y="1411395"/>
                </a:cubicBezTo>
                <a:cubicBezTo>
                  <a:pt x="3135220" y="1417025"/>
                  <a:pt x="3135279" y="1422694"/>
                  <a:pt x="3135279" y="1428376"/>
                </a:cubicBezTo>
                <a:cubicBezTo>
                  <a:pt x="3135279" y="1432198"/>
                  <a:pt x="3135252" y="1436014"/>
                  <a:pt x="3134686" y="1439816"/>
                </a:cubicBezTo>
                <a:lnTo>
                  <a:pt x="3134187" y="1439783"/>
                </a:lnTo>
                <a:lnTo>
                  <a:pt x="3134161" y="1440278"/>
                </a:lnTo>
                <a:lnTo>
                  <a:pt x="3117042" y="1438652"/>
                </a:lnTo>
                <a:cubicBezTo>
                  <a:pt x="3084668" y="1438125"/>
                  <a:pt x="3052788" y="1435144"/>
                  <a:pt x="3021616" y="1429590"/>
                </a:cubicBezTo>
                <a:cubicBezTo>
                  <a:pt x="3016039" y="1430009"/>
                  <a:pt x="3010710" y="1429061"/>
                  <a:pt x="3005399" y="1428050"/>
                </a:cubicBezTo>
                <a:lnTo>
                  <a:pt x="3005283" y="1426902"/>
                </a:lnTo>
                <a:cubicBezTo>
                  <a:pt x="2646432" y="1367503"/>
                  <a:pt x="2365393" y="1086726"/>
                  <a:pt x="2315117" y="733861"/>
                </a:cubicBezTo>
                <a:cubicBezTo>
                  <a:pt x="2314950" y="733808"/>
                  <a:pt x="2314781" y="733803"/>
                  <a:pt x="2314612" y="733798"/>
                </a:cubicBezTo>
                <a:lnTo>
                  <a:pt x="2314074" y="727122"/>
                </a:lnTo>
                <a:cubicBezTo>
                  <a:pt x="2309015" y="696872"/>
                  <a:pt x="2306564" y="665981"/>
                  <a:pt x="2306606" y="634646"/>
                </a:cubicBezTo>
                <a:cubicBezTo>
                  <a:pt x="2305294" y="629018"/>
                  <a:pt x="2305236" y="623351"/>
                  <a:pt x="2305236" y="617670"/>
                </a:cubicBezTo>
                <a:lnTo>
                  <a:pt x="2305830" y="606230"/>
                </a:lnTo>
                <a:lnTo>
                  <a:pt x="2306328" y="606263"/>
                </a:lnTo>
                <a:close/>
                <a:moveTo>
                  <a:pt x="2283603" y="605769"/>
                </a:moveTo>
                <a:lnTo>
                  <a:pt x="2283629" y="606263"/>
                </a:lnTo>
                <a:lnTo>
                  <a:pt x="2284127" y="606230"/>
                </a:lnTo>
                <a:lnTo>
                  <a:pt x="2284721" y="617670"/>
                </a:lnTo>
                <a:cubicBezTo>
                  <a:pt x="2284721" y="623351"/>
                  <a:pt x="2284662" y="629018"/>
                  <a:pt x="2283350" y="634646"/>
                </a:cubicBezTo>
                <a:cubicBezTo>
                  <a:pt x="2283392" y="665981"/>
                  <a:pt x="2280942" y="696872"/>
                  <a:pt x="2275883" y="727122"/>
                </a:cubicBezTo>
                <a:lnTo>
                  <a:pt x="2275345" y="733798"/>
                </a:lnTo>
                <a:cubicBezTo>
                  <a:pt x="2275175" y="733803"/>
                  <a:pt x="2275007" y="733808"/>
                  <a:pt x="2274839" y="733861"/>
                </a:cubicBezTo>
                <a:cubicBezTo>
                  <a:pt x="2224564" y="1086726"/>
                  <a:pt x="1943525" y="1367503"/>
                  <a:pt x="1584673" y="1426902"/>
                </a:cubicBezTo>
                <a:lnTo>
                  <a:pt x="1584557" y="1428050"/>
                </a:lnTo>
                <a:cubicBezTo>
                  <a:pt x="1579247" y="1429061"/>
                  <a:pt x="1573918" y="1430009"/>
                  <a:pt x="1568341" y="1429590"/>
                </a:cubicBezTo>
                <a:cubicBezTo>
                  <a:pt x="1537169" y="1435144"/>
                  <a:pt x="1505289" y="1438125"/>
                  <a:pt x="1472914" y="1438652"/>
                </a:cubicBezTo>
                <a:lnTo>
                  <a:pt x="1455796" y="1440278"/>
                </a:lnTo>
                <a:lnTo>
                  <a:pt x="1455770" y="1439783"/>
                </a:lnTo>
                <a:lnTo>
                  <a:pt x="1455271" y="1439816"/>
                </a:lnTo>
                <a:cubicBezTo>
                  <a:pt x="1454705" y="1436014"/>
                  <a:pt x="1454678" y="1432198"/>
                  <a:pt x="1454678" y="1428376"/>
                </a:cubicBezTo>
                <a:cubicBezTo>
                  <a:pt x="1454678" y="1422694"/>
                  <a:pt x="1454736" y="1417025"/>
                  <a:pt x="1456048" y="1411395"/>
                </a:cubicBezTo>
                <a:cubicBezTo>
                  <a:pt x="1456006" y="1380067"/>
                  <a:pt x="1458456" y="1349182"/>
                  <a:pt x="1463513" y="1318938"/>
                </a:cubicBezTo>
                <a:lnTo>
                  <a:pt x="1464053" y="1312248"/>
                </a:lnTo>
                <a:cubicBezTo>
                  <a:pt x="1464221" y="1312243"/>
                  <a:pt x="1464391" y="1312238"/>
                  <a:pt x="1464558" y="1312185"/>
                </a:cubicBezTo>
                <a:cubicBezTo>
                  <a:pt x="1514835" y="959319"/>
                  <a:pt x="1795874" y="678542"/>
                  <a:pt x="2154724" y="619144"/>
                </a:cubicBezTo>
                <a:lnTo>
                  <a:pt x="2154841" y="617996"/>
                </a:lnTo>
                <a:cubicBezTo>
                  <a:pt x="2160150" y="616986"/>
                  <a:pt x="2165478" y="616038"/>
                  <a:pt x="2171054" y="616457"/>
                </a:cubicBezTo>
                <a:cubicBezTo>
                  <a:pt x="2202237" y="610900"/>
                  <a:pt x="2234130" y="607919"/>
                  <a:pt x="2266515" y="607392"/>
                </a:cubicBezTo>
                <a:close/>
                <a:moveTo>
                  <a:pt x="614203" y="605769"/>
                </a:moveTo>
                <a:lnTo>
                  <a:pt x="631290" y="607392"/>
                </a:lnTo>
                <a:cubicBezTo>
                  <a:pt x="663676" y="607919"/>
                  <a:pt x="695568" y="610900"/>
                  <a:pt x="726752" y="616457"/>
                </a:cubicBezTo>
                <a:cubicBezTo>
                  <a:pt x="732328" y="616038"/>
                  <a:pt x="737656" y="616986"/>
                  <a:pt x="742964" y="617996"/>
                </a:cubicBezTo>
                <a:lnTo>
                  <a:pt x="743081" y="619144"/>
                </a:lnTo>
                <a:cubicBezTo>
                  <a:pt x="1101932" y="678542"/>
                  <a:pt x="1382971" y="959319"/>
                  <a:pt x="1433247" y="1312185"/>
                </a:cubicBezTo>
                <a:cubicBezTo>
                  <a:pt x="1433415" y="1312238"/>
                  <a:pt x="1433584" y="1312243"/>
                  <a:pt x="1433753" y="1312248"/>
                </a:cubicBezTo>
                <a:lnTo>
                  <a:pt x="1434293" y="1318938"/>
                </a:lnTo>
                <a:cubicBezTo>
                  <a:pt x="1439350" y="1349182"/>
                  <a:pt x="1441799" y="1380067"/>
                  <a:pt x="1441757" y="1411395"/>
                </a:cubicBezTo>
                <a:cubicBezTo>
                  <a:pt x="1443069" y="1417025"/>
                  <a:pt x="1443128" y="1422694"/>
                  <a:pt x="1443128" y="1428376"/>
                </a:cubicBezTo>
                <a:cubicBezTo>
                  <a:pt x="1443128" y="1432198"/>
                  <a:pt x="1443101" y="1436014"/>
                  <a:pt x="1442535" y="1439816"/>
                </a:cubicBezTo>
                <a:lnTo>
                  <a:pt x="1442036" y="1439783"/>
                </a:lnTo>
                <a:lnTo>
                  <a:pt x="1442010" y="1440278"/>
                </a:lnTo>
                <a:lnTo>
                  <a:pt x="1424891" y="1438652"/>
                </a:lnTo>
                <a:cubicBezTo>
                  <a:pt x="1392517" y="1438125"/>
                  <a:pt x="1360637" y="1435144"/>
                  <a:pt x="1329465" y="1429590"/>
                </a:cubicBezTo>
                <a:cubicBezTo>
                  <a:pt x="1323888" y="1430009"/>
                  <a:pt x="1318559" y="1429061"/>
                  <a:pt x="1313248" y="1428050"/>
                </a:cubicBezTo>
                <a:lnTo>
                  <a:pt x="1313132" y="1426902"/>
                </a:lnTo>
                <a:cubicBezTo>
                  <a:pt x="954281" y="1367503"/>
                  <a:pt x="673242" y="1086726"/>
                  <a:pt x="622966" y="733861"/>
                </a:cubicBezTo>
                <a:cubicBezTo>
                  <a:pt x="622799" y="733808"/>
                  <a:pt x="622630" y="733803"/>
                  <a:pt x="622461" y="733798"/>
                </a:cubicBezTo>
                <a:lnTo>
                  <a:pt x="621923" y="727122"/>
                </a:lnTo>
                <a:cubicBezTo>
                  <a:pt x="616864" y="696872"/>
                  <a:pt x="614413" y="665981"/>
                  <a:pt x="614455" y="634646"/>
                </a:cubicBezTo>
                <a:cubicBezTo>
                  <a:pt x="613143" y="629018"/>
                  <a:pt x="613085" y="623351"/>
                  <a:pt x="613085" y="617670"/>
                </a:cubicBezTo>
                <a:lnTo>
                  <a:pt x="613679" y="606230"/>
                </a:lnTo>
                <a:lnTo>
                  <a:pt x="614177" y="606263"/>
                </a:lnTo>
                <a:close/>
                <a:moveTo>
                  <a:pt x="7360056" y="605769"/>
                </a:moveTo>
                <a:lnTo>
                  <a:pt x="7360082" y="606263"/>
                </a:lnTo>
                <a:lnTo>
                  <a:pt x="7360580" y="606230"/>
                </a:lnTo>
                <a:lnTo>
                  <a:pt x="7361174" y="617670"/>
                </a:lnTo>
                <a:cubicBezTo>
                  <a:pt x="7361174" y="623351"/>
                  <a:pt x="7361116" y="629018"/>
                  <a:pt x="7359804" y="634646"/>
                </a:cubicBezTo>
                <a:cubicBezTo>
                  <a:pt x="7359846" y="665981"/>
                  <a:pt x="7357395" y="696872"/>
                  <a:pt x="7352337" y="727122"/>
                </a:cubicBezTo>
                <a:lnTo>
                  <a:pt x="7351798" y="733798"/>
                </a:lnTo>
                <a:cubicBezTo>
                  <a:pt x="7351629" y="733803"/>
                  <a:pt x="7351460" y="733808"/>
                  <a:pt x="7351293" y="733861"/>
                </a:cubicBezTo>
                <a:cubicBezTo>
                  <a:pt x="7301017" y="1086726"/>
                  <a:pt x="7019978" y="1367503"/>
                  <a:pt x="6661127" y="1426902"/>
                </a:cubicBezTo>
                <a:lnTo>
                  <a:pt x="6661011" y="1428050"/>
                </a:lnTo>
                <a:cubicBezTo>
                  <a:pt x="6655700" y="1429061"/>
                  <a:pt x="6650371" y="1430009"/>
                  <a:pt x="6644794" y="1429590"/>
                </a:cubicBezTo>
                <a:cubicBezTo>
                  <a:pt x="6613622" y="1435144"/>
                  <a:pt x="6581742" y="1438125"/>
                  <a:pt x="6549368" y="1438652"/>
                </a:cubicBezTo>
                <a:lnTo>
                  <a:pt x="6532249" y="1440278"/>
                </a:lnTo>
                <a:lnTo>
                  <a:pt x="6532223" y="1439783"/>
                </a:lnTo>
                <a:lnTo>
                  <a:pt x="6531724" y="1439816"/>
                </a:lnTo>
                <a:cubicBezTo>
                  <a:pt x="6531158" y="1436014"/>
                  <a:pt x="6531131" y="1432198"/>
                  <a:pt x="6531131" y="1428376"/>
                </a:cubicBezTo>
                <a:cubicBezTo>
                  <a:pt x="6531131" y="1422694"/>
                  <a:pt x="6531190" y="1417025"/>
                  <a:pt x="6532502" y="1411395"/>
                </a:cubicBezTo>
                <a:cubicBezTo>
                  <a:pt x="6532460" y="1380067"/>
                  <a:pt x="6534909" y="1349182"/>
                  <a:pt x="6539966" y="1318938"/>
                </a:cubicBezTo>
                <a:lnTo>
                  <a:pt x="6540506" y="1312248"/>
                </a:lnTo>
                <a:cubicBezTo>
                  <a:pt x="6540675" y="1312243"/>
                  <a:pt x="6540844" y="1312238"/>
                  <a:pt x="6541012" y="1312185"/>
                </a:cubicBezTo>
                <a:cubicBezTo>
                  <a:pt x="6591288" y="959319"/>
                  <a:pt x="6872327" y="678542"/>
                  <a:pt x="7231178" y="619144"/>
                </a:cubicBezTo>
                <a:lnTo>
                  <a:pt x="7231295" y="617996"/>
                </a:lnTo>
                <a:cubicBezTo>
                  <a:pt x="7236603" y="616986"/>
                  <a:pt x="7241931" y="616038"/>
                  <a:pt x="7247507" y="616457"/>
                </a:cubicBezTo>
                <a:cubicBezTo>
                  <a:pt x="7278691" y="610900"/>
                  <a:pt x="7310583" y="607919"/>
                  <a:pt x="7342969" y="607392"/>
                </a:cubicBezTo>
                <a:close/>
                <a:moveTo>
                  <a:pt x="591452" y="605769"/>
                </a:moveTo>
                <a:lnTo>
                  <a:pt x="591478" y="606263"/>
                </a:lnTo>
                <a:lnTo>
                  <a:pt x="591976" y="606230"/>
                </a:lnTo>
                <a:lnTo>
                  <a:pt x="592570" y="617670"/>
                </a:lnTo>
                <a:cubicBezTo>
                  <a:pt x="592570" y="623351"/>
                  <a:pt x="592511" y="629018"/>
                  <a:pt x="591199" y="634646"/>
                </a:cubicBezTo>
                <a:cubicBezTo>
                  <a:pt x="591242" y="665981"/>
                  <a:pt x="588791" y="696872"/>
                  <a:pt x="583732" y="727122"/>
                </a:cubicBezTo>
                <a:lnTo>
                  <a:pt x="583194" y="733798"/>
                </a:lnTo>
                <a:cubicBezTo>
                  <a:pt x="583024" y="733803"/>
                  <a:pt x="582856" y="733808"/>
                  <a:pt x="582689" y="733861"/>
                </a:cubicBezTo>
                <a:cubicBezTo>
                  <a:pt x="537576" y="1050490"/>
                  <a:pt x="306662" y="1309076"/>
                  <a:pt x="0" y="1400276"/>
                </a:cubicBezTo>
                <a:lnTo>
                  <a:pt x="0" y="1267938"/>
                </a:lnTo>
                <a:cubicBezTo>
                  <a:pt x="229298" y="1185101"/>
                  <a:pt x="402181" y="989705"/>
                  <a:pt x="449203" y="750600"/>
                </a:cubicBezTo>
                <a:cubicBezTo>
                  <a:pt x="258971" y="791484"/>
                  <a:pt x="97576" y="906749"/>
                  <a:pt x="0" y="1064489"/>
                </a:cubicBezTo>
                <a:lnTo>
                  <a:pt x="0" y="857695"/>
                </a:lnTo>
                <a:cubicBezTo>
                  <a:pt x="121484" y="734788"/>
                  <a:pt x="282199" y="649000"/>
                  <a:pt x="462573" y="619144"/>
                </a:cubicBezTo>
                <a:lnTo>
                  <a:pt x="462690" y="617996"/>
                </a:lnTo>
                <a:cubicBezTo>
                  <a:pt x="467999" y="616986"/>
                  <a:pt x="473327" y="616038"/>
                  <a:pt x="478903" y="616457"/>
                </a:cubicBezTo>
                <a:cubicBezTo>
                  <a:pt x="510086" y="610900"/>
                  <a:pt x="541979" y="607919"/>
                  <a:pt x="574365" y="607392"/>
                </a:cubicBezTo>
                <a:close/>
                <a:moveTo>
                  <a:pt x="11969013" y="0"/>
                </a:moveTo>
                <a:lnTo>
                  <a:pt x="12180097" y="0"/>
                </a:lnTo>
                <a:cubicBezTo>
                  <a:pt x="12184579" y="2797"/>
                  <a:pt x="12188307" y="6390"/>
                  <a:pt x="12192000" y="10016"/>
                </a:cubicBezTo>
                <a:lnTo>
                  <a:pt x="12192000" y="210008"/>
                </a:lnTo>
                <a:cubicBezTo>
                  <a:pt x="12135666" y="124006"/>
                  <a:pt x="12059786" y="51396"/>
                  <a:pt x="11969013" y="0"/>
                </a:cubicBezTo>
                <a:close/>
                <a:moveTo>
                  <a:pt x="11640695" y="0"/>
                </a:moveTo>
                <a:lnTo>
                  <a:pt x="11775234" y="0"/>
                </a:lnTo>
                <a:cubicBezTo>
                  <a:pt x="11842228" y="193636"/>
                  <a:pt x="11995970" y="348667"/>
                  <a:pt x="12192000" y="421829"/>
                </a:cubicBezTo>
                <a:lnTo>
                  <a:pt x="12192000" y="553832"/>
                </a:lnTo>
                <a:cubicBezTo>
                  <a:pt x="11924422" y="471599"/>
                  <a:pt x="11715712" y="262771"/>
                  <a:pt x="11640695" y="0"/>
                </a:cubicBezTo>
                <a:close/>
                <a:moveTo>
                  <a:pt x="11023379" y="0"/>
                </a:moveTo>
                <a:lnTo>
                  <a:pt x="11232088" y="0"/>
                </a:lnTo>
                <a:cubicBezTo>
                  <a:pt x="11066618" y="98005"/>
                  <a:pt x="10947209" y="260867"/>
                  <a:pt x="10909358" y="451830"/>
                </a:cubicBezTo>
                <a:cubicBezTo>
                  <a:pt x="11153410" y="399791"/>
                  <a:pt x="11350000" y="226290"/>
                  <a:pt x="11427896" y="0"/>
                </a:cubicBezTo>
                <a:lnTo>
                  <a:pt x="11561912" y="0"/>
                </a:lnTo>
                <a:cubicBezTo>
                  <a:pt x="11477134" y="299826"/>
                  <a:pt x="11217862" y="529393"/>
                  <a:pt x="10895987" y="582253"/>
                </a:cubicBezTo>
                <a:lnTo>
                  <a:pt x="10895871" y="583392"/>
                </a:lnTo>
                <a:cubicBezTo>
                  <a:pt x="10890560" y="584395"/>
                  <a:pt x="10885231" y="585336"/>
                  <a:pt x="10879654" y="584920"/>
                </a:cubicBezTo>
                <a:cubicBezTo>
                  <a:pt x="10848482" y="590430"/>
                  <a:pt x="10816602" y="593388"/>
                  <a:pt x="10784227" y="593911"/>
                </a:cubicBezTo>
                <a:lnTo>
                  <a:pt x="10767109" y="595524"/>
                </a:lnTo>
                <a:lnTo>
                  <a:pt x="10767083" y="595033"/>
                </a:lnTo>
                <a:lnTo>
                  <a:pt x="10766584" y="595066"/>
                </a:lnTo>
                <a:cubicBezTo>
                  <a:pt x="10766018" y="591293"/>
                  <a:pt x="10765991" y="587507"/>
                  <a:pt x="10765991" y="583715"/>
                </a:cubicBezTo>
                <a:cubicBezTo>
                  <a:pt x="10765991" y="578078"/>
                  <a:pt x="10766050" y="572454"/>
                  <a:pt x="10767362" y="566868"/>
                </a:cubicBezTo>
                <a:cubicBezTo>
                  <a:pt x="10767319" y="535786"/>
                  <a:pt x="10769769" y="505143"/>
                  <a:pt x="10774826" y="475137"/>
                </a:cubicBezTo>
                <a:lnTo>
                  <a:pt x="10775366" y="468500"/>
                </a:lnTo>
                <a:cubicBezTo>
                  <a:pt x="10775535" y="468495"/>
                  <a:pt x="10775704" y="468490"/>
                  <a:pt x="10775872" y="468437"/>
                </a:cubicBezTo>
                <a:cubicBezTo>
                  <a:pt x="10802174" y="285283"/>
                  <a:pt x="10891635" y="121704"/>
                  <a:pt x="11023379" y="0"/>
                </a:cubicBezTo>
                <a:close/>
                <a:moveTo>
                  <a:pt x="9949555" y="0"/>
                </a:moveTo>
                <a:lnTo>
                  <a:pt x="10083571" y="0"/>
                </a:lnTo>
                <a:cubicBezTo>
                  <a:pt x="10161467" y="226290"/>
                  <a:pt x="10358057" y="399791"/>
                  <a:pt x="10602109" y="451830"/>
                </a:cubicBezTo>
                <a:cubicBezTo>
                  <a:pt x="10564258" y="260867"/>
                  <a:pt x="10444849" y="98005"/>
                  <a:pt x="10279379" y="0"/>
                </a:cubicBezTo>
                <a:lnTo>
                  <a:pt x="10488089" y="0"/>
                </a:lnTo>
                <a:cubicBezTo>
                  <a:pt x="10619833" y="121704"/>
                  <a:pt x="10709293" y="285283"/>
                  <a:pt x="10735596" y="468437"/>
                </a:cubicBezTo>
                <a:cubicBezTo>
                  <a:pt x="10735763" y="468490"/>
                  <a:pt x="10735932" y="468495"/>
                  <a:pt x="10736101" y="468500"/>
                </a:cubicBezTo>
                <a:lnTo>
                  <a:pt x="10736641" y="475137"/>
                </a:lnTo>
                <a:cubicBezTo>
                  <a:pt x="10741698" y="505143"/>
                  <a:pt x="10744148" y="535786"/>
                  <a:pt x="10744105" y="566868"/>
                </a:cubicBezTo>
                <a:cubicBezTo>
                  <a:pt x="10745417" y="572454"/>
                  <a:pt x="10745476" y="578078"/>
                  <a:pt x="10745476" y="583715"/>
                </a:cubicBezTo>
                <a:cubicBezTo>
                  <a:pt x="10745476" y="587507"/>
                  <a:pt x="10745449" y="591293"/>
                  <a:pt x="10744883" y="595066"/>
                </a:cubicBezTo>
                <a:lnTo>
                  <a:pt x="10744384" y="595033"/>
                </a:lnTo>
                <a:lnTo>
                  <a:pt x="10744358" y="595524"/>
                </a:lnTo>
                <a:lnTo>
                  <a:pt x="10727240" y="593911"/>
                </a:lnTo>
                <a:cubicBezTo>
                  <a:pt x="10694865" y="593388"/>
                  <a:pt x="10662985" y="590430"/>
                  <a:pt x="10631813" y="584920"/>
                </a:cubicBezTo>
                <a:cubicBezTo>
                  <a:pt x="10626236" y="585336"/>
                  <a:pt x="10620907" y="584395"/>
                  <a:pt x="10615596" y="583392"/>
                </a:cubicBezTo>
                <a:lnTo>
                  <a:pt x="10615480" y="582253"/>
                </a:lnTo>
                <a:cubicBezTo>
                  <a:pt x="10293605" y="529393"/>
                  <a:pt x="10034333" y="299826"/>
                  <a:pt x="9949555" y="0"/>
                </a:cubicBezTo>
                <a:close/>
                <a:moveTo>
                  <a:pt x="9331225" y="0"/>
                </a:moveTo>
                <a:lnTo>
                  <a:pt x="9539935" y="0"/>
                </a:lnTo>
                <a:cubicBezTo>
                  <a:pt x="9374465" y="98005"/>
                  <a:pt x="9255056" y="260867"/>
                  <a:pt x="9217205" y="451830"/>
                </a:cubicBezTo>
                <a:cubicBezTo>
                  <a:pt x="9461257" y="399791"/>
                  <a:pt x="9657847" y="226290"/>
                  <a:pt x="9735743" y="0"/>
                </a:cubicBezTo>
                <a:lnTo>
                  <a:pt x="9869759" y="0"/>
                </a:lnTo>
                <a:cubicBezTo>
                  <a:pt x="9784981" y="299826"/>
                  <a:pt x="9525709" y="529393"/>
                  <a:pt x="9203834" y="582253"/>
                </a:cubicBezTo>
                <a:lnTo>
                  <a:pt x="9203718" y="583392"/>
                </a:lnTo>
                <a:cubicBezTo>
                  <a:pt x="9198407" y="584395"/>
                  <a:pt x="9193078" y="585336"/>
                  <a:pt x="9187501" y="584920"/>
                </a:cubicBezTo>
                <a:cubicBezTo>
                  <a:pt x="9156329" y="590430"/>
                  <a:pt x="9124449" y="593388"/>
                  <a:pt x="9092074" y="593911"/>
                </a:cubicBezTo>
                <a:lnTo>
                  <a:pt x="9074956" y="595524"/>
                </a:lnTo>
                <a:lnTo>
                  <a:pt x="9074930" y="595033"/>
                </a:lnTo>
                <a:lnTo>
                  <a:pt x="9074431" y="595066"/>
                </a:lnTo>
                <a:cubicBezTo>
                  <a:pt x="9073865" y="591293"/>
                  <a:pt x="9073838" y="587507"/>
                  <a:pt x="9073838" y="583715"/>
                </a:cubicBezTo>
                <a:cubicBezTo>
                  <a:pt x="9073838" y="578078"/>
                  <a:pt x="9073897" y="572454"/>
                  <a:pt x="9075209" y="566868"/>
                </a:cubicBezTo>
                <a:cubicBezTo>
                  <a:pt x="9075166" y="535786"/>
                  <a:pt x="9077616" y="505143"/>
                  <a:pt x="9082673" y="475137"/>
                </a:cubicBezTo>
                <a:lnTo>
                  <a:pt x="9083213" y="468500"/>
                </a:lnTo>
                <a:cubicBezTo>
                  <a:pt x="9083382" y="468495"/>
                  <a:pt x="9083551" y="468490"/>
                  <a:pt x="9083718" y="468437"/>
                </a:cubicBezTo>
                <a:cubicBezTo>
                  <a:pt x="9110021" y="285283"/>
                  <a:pt x="9199481" y="121704"/>
                  <a:pt x="9331225" y="0"/>
                </a:cubicBezTo>
                <a:close/>
                <a:moveTo>
                  <a:pt x="8257405" y="0"/>
                </a:moveTo>
                <a:lnTo>
                  <a:pt x="8391420" y="0"/>
                </a:lnTo>
                <a:cubicBezTo>
                  <a:pt x="8469316" y="226290"/>
                  <a:pt x="8665906" y="399791"/>
                  <a:pt x="8909958" y="451830"/>
                </a:cubicBezTo>
                <a:cubicBezTo>
                  <a:pt x="8872107" y="260867"/>
                  <a:pt x="8752698" y="98005"/>
                  <a:pt x="8587228" y="0"/>
                </a:cubicBezTo>
                <a:lnTo>
                  <a:pt x="8795937" y="0"/>
                </a:lnTo>
                <a:cubicBezTo>
                  <a:pt x="8927681" y="121704"/>
                  <a:pt x="9017142" y="285283"/>
                  <a:pt x="9043444" y="468437"/>
                </a:cubicBezTo>
                <a:cubicBezTo>
                  <a:pt x="9043612" y="468490"/>
                  <a:pt x="9043781" y="468495"/>
                  <a:pt x="9043950" y="468500"/>
                </a:cubicBezTo>
                <a:lnTo>
                  <a:pt x="9044490" y="475137"/>
                </a:lnTo>
                <a:cubicBezTo>
                  <a:pt x="9049547" y="505143"/>
                  <a:pt x="9051997" y="535786"/>
                  <a:pt x="9051954" y="566868"/>
                </a:cubicBezTo>
                <a:cubicBezTo>
                  <a:pt x="9053266" y="572454"/>
                  <a:pt x="9053325" y="578078"/>
                  <a:pt x="9053325" y="583715"/>
                </a:cubicBezTo>
                <a:cubicBezTo>
                  <a:pt x="9053325" y="587507"/>
                  <a:pt x="9053298" y="591293"/>
                  <a:pt x="9052732" y="595066"/>
                </a:cubicBezTo>
                <a:lnTo>
                  <a:pt x="9052233" y="595033"/>
                </a:lnTo>
                <a:lnTo>
                  <a:pt x="9052207" y="595524"/>
                </a:lnTo>
                <a:lnTo>
                  <a:pt x="9035089" y="593911"/>
                </a:lnTo>
                <a:cubicBezTo>
                  <a:pt x="9002714" y="593388"/>
                  <a:pt x="8970834" y="590430"/>
                  <a:pt x="8939662" y="584920"/>
                </a:cubicBezTo>
                <a:cubicBezTo>
                  <a:pt x="8934085" y="585336"/>
                  <a:pt x="8928756" y="584395"/>
                  <a:pt x="8923445" y="583392"/>
                </a:cubicBezTo>
                <a:lnTo>
                  <a:pt x="8923329" y="582253"/>
                </a:lnTo>
                <a:cubicBezTo>
                  <a:pt x="8601454" y="529393"/>
                  <a:pt x="8342182" y="299826"/>
                  <a:pt x="8257405" y="0"/>
                </a:cubicBezTo>
                <a:close/>
                <a:moveTo>
                  <a:pt x="7639075" y="0"/>
                </a:moveTo>
                <a:lnTo>
                  <a:pt x="7847784" y="0"/>
                </a:lnTo>
                <a:cubicBezTo>
                  <a:pt x="7682314" y="98005"/>
                  <a:pt x="7562905" y="260867"/>
                  <a:pt x="7525054" y="451830"/>
                </a:cubicBezTo>
                <a:cubicBezTo>
                  <a:pt x="7769107" y="399791"/>
                  <a:pt x="7965696" y="226290"/>
                  <a:pt x="8043592" y="0"/>
                </a:cubicBezTo>
                <a:lnTo>
                  <a:pt x="8177609" y="0"/>
                </a:lnTo>
                <a:cubicBezTo>
                  <a:pt x="8092830" y="299826"/>
                  <a:pt x="7833558" y="529393"/>
                  <a:pt x="7511683" y="582253"/>
                </a:cubicBezTo>
                <a:lnTo>
                  <a:pt x="7511567" y="583392"/>
                </a:lnTo>
                <a:cubicBezTo>
                  <a:pt x="7506256" y="584395"/>
                  <a:pt x="7500927" y="585336"/>
                  <a:pt x="7495350" y="584920"/>
                </a:cubicBezTo>
                <a:cubicBezTo>
                  <a:pt x="7464178" y="590430"/>
                  <a:pt x="7432298" y="593388"/>
                  <a:pt x="7399924" y="593911"/>
                </a:cubicBezTo>
                <a:lnTo>
                  <a:pt x="7382805" y="595524"/>
                </a:lnTo>
                <a:lnTo>
                  <a:pt x="7382779" y="595033"/>
                </a:lnTo>
                <a:lnTo>
                  <a:pt x="7382280" y="595066"/>
                </a:lnTo>
                <a:cubicBezTo>
                  <a:pt x="7381714" y="591293"/>
                  <a:pt x="7381687" y="587507"/>
                  <a:pt x="7381687" y="583715"/>
                </a:cubicBezTo>
                <a:cubicBezTo>
                  <a:pt x="7381687" y="578078"/>
                  <a:pt x="7381746" y="572454"/>
                  <a:pt x="7383058" y="566868"/>
                </a:cubicBezTo>
                <a:cubicBezTo>
                  <a:pt x="7383016" y="535786"/>
                  <a:pt x="7385465" y="505143"/>
                  <a:pt x="7390522" y="475137"/>
                </a:cubicBezTo>
                <a:lnTo>
                  <a:pt x="7391062" y="468500"/>
                </a:lnTo>
                <a:cubicBezTo>
                  <a:pt x="7391231" y="468495"/>
                  <a:pt x="7391400" y="468490"/>
                  <a:pt x="7391568" y="468437"/>
                </a:cubicBezTo>
                <a:cubicBezTo>
                  <a:pt x="7417870" y="285283"/>
                  <a:pt x="7507331" y="121703"/>
                  <a:pt x="7639075" y="0"/>
                </a:cubicBezTo>
                <a:close/>
                <a:moveTo>
                  <a:pt x="6565254" y="0"/>
                </a:moveTo>
                <a:lnTo>
                  <a:pt x="6699270" y="0"/>
                </a:lnTo>
                <a:cubicBezTo>
                  <a:pt x="6777166" y="226290"/>
                  <a:pt x="6973755" y="399791"/>
                  <a:pt x="7217807" y="451830"/>
                </a:cubicBezTo>
                <a:cubicBezTo>
                  <a:pt x="7179956" y="260867"/>
                  <a:pt x="7060547" y="98005"/>
                  <a:pt x="6895077" y="0"/>
                </a:cubicBezTo>
                <a:lnTo>
                  <a:pt x="7103787" y="0"/>
                </a:lnTo>
                <a:cubicBezTo>
                  <a:pt x="7235531" y="121704"/>
                  <a:pt x="7324992" y="285283"/>
                  <a:pt x="7351294" y="468437"/>
                </a:cubicBezTo>
                <a:cubicBezTo>
                  <a:pt x="7351461" y="468490"/>
                  <a:pt x="7351631" y="468495"/>
                  <a:pt x="7351799" y="468500"/>
                </a:cubicBezTo>
                <a:lnTo>
                  <a:pt x="7352340" y="475137"/>
                </a:lnTo>
                <a:cubicBezTo>
                  <a:pt x="7357396" y="505143"/>
                  <a:pt x="7359846" y="535786"/>
                  <a:pt x="7359804" y="566868"/>
                </a:cubicBezTo>
                <a:cubicBezTo>
                  <a:pt x="7361116" y="572454"/>
                  <a:pt x="7361174" y="578078"/>
                  <a:pt x="7361174" y="583715"/>
                </a:cubicBezTo>
                <a:cubicBezTo>
                  <a:pt x="7361174" y="587507"/>
                  <a:pt x="7361147" y="591293"/>
                  <a:pt x="7360581" y="595066"/>
                </a:cubicBezTo>
                <a:lnTo>
                  <a:pt x="7360082" y="595033"/>
                </a:lnTo>
                <a:lnTo>
                  <a:pt x="7360056" y="595524"/>
                </a:lnTo>
                <a:lnTo>
                  <a:pt x="7342938" y="593911"/>
                </a:lnTo>
                <a:cubicBezTo>
                  <a:pt x="7310564" y="593388"/>
                  <a:pt x="7278683" y="590430"/>
                  <a:pt x="7247511" y="584920"/>
                </a:cubicBezTo>
                <a:cubicBezTo>
                  <a:pt x="7241934" y="585336"/>
                  <a:pt x="7236605" y="584395"/>
                  <a:pt x="7231295" y="583392"/>
                </a:cubicBezTo>
                <a:lnTo>
                  <a:pt x="7231179" y="582253"/>
                </a:lnTo>
                <a:cubicBezTo>
                  <a:pt x="6909304" y="529393"/>
                  <a:pt x="6650032" y="299826"/>
                  <a:pt x="6565254" y="0"/>
                </a:cubicBezTo>
                <a:close/>
                <a:moveTo>
                  <a:pt x="5946924" y="0"/>
                </a:moveTo>
                <a:lnTo>
                  <a:pt x="6155633" y="0"/>
                </a:lnTo>
                <a:cubicBezTo>
                  <a:pt x="5990163" y="98005"/>
                  <a:pt x="5870754" y="260867"/>
                  <a:pt x="5832903" y="451830"/>
                </a:cubicBezTo>
                <a:cubicBezTo>
                  <a:pt x="6076956" y="399791"/>
                  <a:pt x="6273545" y="226290"/>
                  <a:pt x="6351441" y="0"/>
                </a:cubicBezTo>
                <a:lnTo>
                  <a:pt x="6485457" y="0"/>
                </a:lnTo>
                <a:cubicBezTo>
                  <a:pt x="6400679" y="299826"/>
                  <a:pt x="6141407" y="529393"/>
                  <a:pt x="5819531" y="582253"/>
                </a:cubicBezTo>
                <a:lnTo>
                  <a:pt x="5819415" y="583392"/>
                </a:lnTo>
                <a:cubicBezTo>
                  <a:pt x="5814105" y="584395"/>
                  <a:pt x="5808776" y="585336"/>
                  <a:pt x="5803199" y="584920"/>
                </a:cubicBezTo>
                <a:cubicBezTo>
                  <a:pt x="5772027" y="590430"/>
                  <a:pt x="5740146" y="593388"/>
                  <a:pt x="5707772" y="593911"/>
                </a:cubicBezTo>
                <a:lnTo>
                  <a:pt x="5690654" y="595524"/>
                </a:lnTo>
                <a:lnTo>
                  <a:pt x="5690628" y="595033"/>
                </a:lnTo>
                <a:lnTo>
                  <a:pt x="5690129" y="595066"/>
                </a:lnTo>
                <a:cubicBezTo>
                  <a:pt x="5689563" y="591293"/>
                  <a:pt x="5689536" y="587507"/>
                  <a:pt x="5689536" y="583715"/>
                </a:cubicBezTo>
                <a:cubicBezTo>
                  <a:pt x="5689536" y="578078"/>
                  <a:pt x="5689594" y="572454"/>
                  <a:pt x="5690906" y="566868"/>
                </a:cubicBezTo>
                <a:cubicBezTo>
                  <a:pt x="5690864" y="535786"/>
                  <a:pt x="5693314" y="505143"/>
                  <a:pt x="5698370" y="475137"/>
                </a:cubicBezTo>
                <a:lnTo>
                  <a:pt x="5698911" y="468500"/>
                </a:lnTo>
                <a:cubicBezTo>
                  <a:pt x="5699079" y="468495"/>
                  <a:pt x="5699249" y="468490"/>
                  <a:pt x="5699416" y="468437"/>
                </a:cubicBezTo>
                <a:cubicBezTo>
                  <a:pt x="5725719" y="285283"/>
                  <a:pt x="5815180" y="121704"/>
                  <a:pt x="5946924" y="0"/>
                </a:cubicBezTo>
                <a:close/>
                <a:moveTo>
                  <a:pt x="4873102" y="0"/>
                </a:moveTo>
                <a:lnTo>
                  <a:pt x="5007119" y="0"/>
                </a:lnTo>
                <a:cubicBezTo>
                  <a:pt x="5085015" y="226291"/>
                  <a:pt x="5281604" y="399791"/>
                  <a:pt x="5525656" y="451830"/>
                </a:cubicBezTo>
                <a:cubicBezTo>
                  <a:pt x="5487805" y="260867"/>
                  <a:pt x="5368397" y="98005"/>
                  <a:pt x="5202927" y="0"/>
                </a:cubicBezTo>
                <a:lnTo>
                  <a:pt x="5411635" y="0"/>
                </a:lnTo>
                <a:cubicBezTo>
                  <a:pt x="5543380" y="121703"/>
                  <a:pt x="5632840" y="285283"/>
                  <a:pt x="5659142" y="468437"/>
                </a:cubicBezTo>
                <a:cubicBezTo>
                  <a:pt x="5659310" y="468490"/>
                  <a:pt x="5659479" y="468495"/>
                  <a:pt x="5659648" y="468499"/>
                </a:cubicBezTo>
                <a:lnTo>
                  <a:pt x="5660188" y="475137"/>
                </a:lnTo>
                <a:cubicBezTo>
                  <a:pt x="5665245" y="505143"/>
                  <a:pt x="5667694" y="535786"/>
                  <a:pt x="5667652" y="566868"/>
                </a:cubicBezTo>
                <a:cubicBezTo>
                  <a:pt x="5668964" y="572454"/>
                  <a:pt x="5669023" y="578078"/>
                  <a:pt x="5669023" y="583715"/>
                </a:cubicBezTo>
                <a:cubicBezTo>
                  <a:pt x="5669023" y="587508"/>
                  <a:pt x="5668996" y="591293"/>
                  <a:pt x="5668430" y="595066"/>
                </a:cubicBezTo>
                <a:lnTo>
                  <a:pt x="5667931" y="595033"/>
                </a:lnTo>
                <a:lnTo>
                  <a:pt x="5667905" y="595524"/>
                </a:lnTo>
                <a:lnTo>
                  <a:pt x="5650786" y="593911"/>
                </a:lnTo>
                <a:cubicBezTo>
                  <a:pt x="5618412" y="593388"/>
                  <a:pt x="5586532" y="590430"/>
                  <a:pt x="5555360" y="584920"/>
                </a:cubicBezTo>
                <a:cubicBezTo>
                  <a:pt x="5549783" y="585336"/>
                  <a:pt x="5544454" y="584395"/>
                  <a:pt x="5539143" y="583392"/>
                </a:cubicBezTo>
                <a:lnTo>
                  <a:pt x="5539027" y="582253"/>
                </a:lnTo>
                <a:cubicBezTo>
                  <a:pt x="5217153" y="529393"/>
                  <a:pt x="4957881" y="299826"/>
                  <a:pt x="4873102" y="0"/>
                </a:cubicBezTo>
                <a:close/>
                <a:moveTo>
                  <a:pt x="4254773" y="0"/>
                </a:moveTo>
                <a:lnTo>
                  <a:pt x="4463482" y="0"/>
                </a:lnTo>
                <a:cubicBezTo>
                  <a:pt x="4298012" y="98005"/>
                  <a:pt x="4178603" y="260867"/>
                  <a:pt x="4140752" y="451830"/>
                </a:cubicBezTo>
                <a:cubicBezTo>
                  <a:pt x="4384804" y="399791"/>
                  <a:pt x="4581394" y="226291"/>
                  <a:pt x="4659290" y="0"/>
                </a:cubicBezTo>
                <a:lnTo>
                  <a:pt x="4793306" y="0"/>
                </a:lnTo>
                <a:cubicBezTo>
                  <a:pt x="4708528" y="299826"/>
                  <a:pt x="4449256" y="529393"/>
                  <a:pt x="4127381" y="582253"/>
                </a:cubicBezTo>
                <a:lnTo>
                  <a:pt x="4127264" y="583392"/>
                </a:lnTo>
                <a:cubicBezTo>
                  <a:pt x="4121954" y="584395"/>
                  <a:pt x="4116625" y="585336"/>
                  <a:pt x="4111048" y="584920"/>
                </a:cubicBezTo>
                <a:cubicBezTo>
                  <a:pt x="4079876" y="590430"/>
                  <a:pt x="4047996" y="593388"/>
                  <a:pt x="4015621" y="593911"/>
                </a:cubicBezTo>
                <a:lnTo>
                  <a:pt x="3998503" y="595524"/>
                </a:lnTo>
                <a:lnTo>
                  <a:pt x="3998477" y="595033"/>
                </a:lnTo>
                <a:lnTo>
                  <a:pt x="3997978" y="595066"/>
                </a:lnTo>
                <a:cubicBezTo>
                  <a:pt x="3997412" y="591293"/>
                  <a:pt x="3997385" y="587507"/>
                  <a:pt x="3997385" y="583715"/>
                </a:cubicBezTo>
                <a:cubicBezTo>
                  <a:pt x="3997385" y="578078"/>
                  <a:pt x="3997443" y="572454"/>
                  <a:pt x="3998755" y="566868"/>
                </a:cubicBezTo>
                <a:cubicBezTo>
                  <a:pt x="3998713" y="535786"/>
                  <a:pt x="4001163" y="505143"/>
                  <a:pt x="4006219" y="475137"/>
                </a:cubicBezTo>
                <a:lnTo>
                  <a:pt x="4006760" y="468499"/>
                </a:lnTo>
                <a:cubicBezTo>
                  <a:pt x="4006928" y="468495"/>
                  <a:pt x="4007098" y="468490"/>
                  <a:pt x="4007265" y="468437"/>
                </a:cubicBezTo>
                <a:cubicBezTo>
                  <a:pt x="4033568" y="285283"/>
                  <a:pt x="4123028" y="121703"/>
                  <a:pt x="4254773" y="0"/>
                </a:cubicBezTo>
                <a:close/>
                <a:moveTo>
                  <a:pt x="3180951" y="0"/>
                </a:moveTo>
                <a:lnTo>
                  <a:pt x="3314968" y="0"/>
                </a:lnTo>
                <a:cubicBezTo>
                  <a:pt x="3392864" y="226291"/>
                  <a:pt x="3589453" y="399791"/>
                  <a:pt x="3833505" y="451830"/>
                </a:cubicBezTo>
                <a:cubicBezTo>
                  <a:pt x="3795654" y="260867"/>
                  <a:pt x="3676245" y="98005"/>
                  <a:pt x="3510776" y="0"/>
                </a:cubicBezTo>
                <a:lnTo>
                  <a:pt x="3719484" y="0"/>
                </a:lnTo>
                <a:cubicBezTo>
                  <a:pt x="3851229" y="121703"/>
                  <a:pt x="3940689" y="285283"/>
                  <a:pt x="3966991" y="468437"/>
                </a:cubicBezTo>
                <a:cubicBezTo>
                  <a:pt x="3967159" y="468490"/>
                  <a:pt x="3967328" y="468495"/>
                  <a:pt x="3967497" y="468499"/>
                </a:cubicBezTo>
                <a:lnTo>
                  <a:pt x="3968037" y="475137"/>
                </a:lnTo>
                <a:cubicBezTo>
                  <a:pt x="3973094" y="505143"/>
                  <a:pt x="3975543" y="535786"/>
                  <a:pt x="3975501" y="566868"/>
                </a:cubicBezTo>
                <a:cubicBezTo>
                  <a:pt x="3976813" y="572454"/>
                  <a:pt x="3976872" y="578078"/>
                  <a:pt x="3976872" y="583715"/>
                </a:cubicBezTo>
                <a:cubicBezTo>
                  <a:pt x="3976872" y="587508"/>
                  <a:pt x="3976845" y="591293"/>
                  <a:pt x="3976279" y="595066"/>
                </a:cubicBezTo>
                <a:lnTo>
                  <a:pt x="3975780" y="595033"/>
                </a:lnTo>
                <a:lnTo>
                  <a:pt x="3975754" y="595524"/>
                </a:lnTo>
                <a:lnTo>
                  <a:pt x="3958635" y="593911"/>
                </a:lnTo>
                <a:cubicBezTo>
                  <a:pt x="3926261" y="593388"/>
                  <a:pt x="3894381" y="590430"/>
                  <a:pt x="3863209" y="584920"/>
                </a:cubicBezTo>
                <a:cubicBezTo>
                  <a:pt x="3857632" y="585336"/>
                  <a:pt x="3852303" y="584395"/>
                  <a:pt x="3846992" y="583392"/>
                </a:cubicBezTo>
                <a:lnTo>
                  <a:pt x="3846876" y="582253"/>
                </a:lnTo>
                <a:cubicBezTo>
                  <a:pt x="3525002" y="529393"/>
                  <a:pt x="3265729" y="299826"/>
                  <a:pt x="3180951" y="0"/>
                </a:cubicBezTo>
                <a:close/>
                <a:moveTo>
                  <a:pt x="2562622" y="0"/>
                </a:moveTo>
                <a:lnTo>
                  <a:pt x="2771330" y="0"/>
                </a:lnTo>
                <a:cubicBezTo>
                  <a:pt x="2605861" y="98005"/>
                  <a:pt x="2486452" y="260867"/>
                  <a:pt x="2448601" y="451830"/>
                </a:cubicBezTo>
                <a:cubicBezTo>
                  <a:pt x="2692653" y="399791"/>
                  <a:pt x="2889242" y="226291"/>
                  <a:pt x="2967139" y="0"/>
                </a:cubicBezTo>
                <a:lnTo>
                  <a:pt x="3101155" y="0"/>
                </a:lnTo>
                <a:cubicBezTo>
                  <a:pt x="3016377" y="299826"/>
                  <a:pt x="2757105" y="529393"/>
                  <a:pt x="2435230" y="582253"/>
                </a:cubicBezTo>
                <a:lnTo>
                  <a:pt x="2435113" y="583392"/>
                </a:lnTo>
                <a:cubicBezTo>
                  <a:pt x="2429803" y="584395"/>
                  <a:pt x="2424474" y="585336"/>
                  <a:pt x="2418897" y="584920"/>
                </a:cubicBezTo>
                <a:cubicBezTo>
                  <a:pt x="2387725" y="590430"/>
                  <a:pt x="2355845" y="593388"/>
                  <a:pt x="2323470" y="593911"/>
                </a:cubicBezTo>
                <a:lnTo>
                  <a:pt x="2306352" y="595524"/>
                </a:lnTo>
                <a:lnTo>
                  <a:pt x="2306326" y="595033"/>
                </a:lnTo>
                <a:lnTo>
                  <a:pt x="2305827" y="595066"/>
                </a:lnTo>
                <a:cubicBezTo>
                  <a:pt x="2305261" y="591293"/>
                  <a:pt x="2305234" y="587507"/>
                  <a:pt x="2305234" y="583715"/>
                </a:cubicBezTo>
                <a:cubicBezTo>
                  <a:pt x="2305234" y="578078"/>
                  <a:pt x="2305292" y="572454"/>
                  <a:pt x="2306604" y="566868"/>
                </a:cubicBezTo>
                <a:cubicBezTo>
                  <a:pt x="2306562" y="535786"/>
                  <a:pt x="2309012" y="505143"/>
                  <a:pt x="2314068" y="475137"/>
                </a:cubicBezTo>
                <a:lnTo>
                  <a:pt x="2314609" y="468499"/>
                </a:lnTo>
                <a:cubicBezTo>
                  <a:pt x="2314777" y="468495"/>
                  <a:pt x="2314947" y="468490"/>
                  <a:pt x="2315114" y="468437"/>
                </a:cubicBezTo>
                <a:cubicBezTo>
                  <a:pt x="2341417" y="285283"/>
                  <a:pt x="2430877" y="121704"/>
                  <a:pt x="2562622" y="0"/>
                </a:cubicBezTo>
                <a:close/>
                <a:moveTo>
                  <a:pt x="1488800" y="0"/>
                </a:moveTo>
                <a:lnTo>
                  <a:pt x="1622816" y="0"/>
                </a:lnTo>
                <a:cubicBezTo>
                  <a:pt x="1700712" y="226290"/>
                  <a:pt x="1897302" y="399791"/>
                  <a:pt x="2141354" y="451830"/>
                </a:cubicBezTo>
                <a:cubicBezTo>
                  <a:pt x="2103503" y="260867"/>
                  <a:pt x="1984094" y="98005"/>
                  <a:pt x="1818624" y="0"/>
                </a:cubicBezTo>
                <a:lnTo>
                  <a:pt x="2027333" y="0"/>
                </a:lnTo>
                <a:cubicBezTo>
                  <a:pt x="2159078" y="121703"/>
                  <a:pt x="2248538" y="285283"/>
                  <a:pt x="2274840" y="468437"/>
                </a:cubicBezTo>
                <a:cubicBezTo>
                  <a:pt x="2275008" y="468490"/>
                  <a:pt x="2275177" y="468495"/>
                  <a:pt x="2275346" y="468500"/>
                </a:cubicBezTo>
                <a:lnTo>
                  <a:pt x="2275886" y="475137"/>
                </a:lnTo>
                <a:cubicBezTo>
                  <a:pt x="2280943" y="505143"/>
                  <a:pt x="2283392" y="535786"/>
                  <a:pt x="2283350" y="566868"/>
                </a:cubicBezTo>
                <a:cubicBezTo>
                  <a:pt x="2284662" y="572454"/>
                  <a:pt x="2284721" y="578078"/>
                  <a:pt x="2284721" y="583715"/>
                </a:cubicBezTo>
                <a:cubicBezTo>
                  <a:pt x="2284721" y="587508"/>
                  <a:pt x="2284694" y="591293"/>
                  <a:pt x="2284128" y="595066"/>
                </a:cubicBezTo>
                <a:lnTo>
                  <a:pt x="2283629" y="595033"/>
                </a:lnTo>
                <a:lnTo>
                  <a:pt x="2283603" y="595524"/>
                </a:lnTo>
                <a:lnTo>
                  <a:pt x="2266484" y="593911"/>
                </a:lnTo>
                <a:cubicBezTo>
                  <a:pt x="2234110" y="593388"/>
                  <a:pt x="2202230" y="590430"/>
                  <a:pt x="2171058" y="584920"/>
                </a:cubicBezTo>
                <a:cubicBezTo>
                  <a:pt x="2165481" y="585336"/>
                  <a:pt x="2160152" y="584395"/>
                  <a:pt x="2154841" y="583392"/>
                </a:cubicBezTo>
                <a:lnTo>
                  <a:pt x="2154725" y="582253"/>
                </a:lnTo>
                <a:cubicBezTo>
                  <a:pt x="1832850" y="529393"/>
                  <a:pt x="1573578" y="299826"/>
                  <a:pt x="1488800" y="0"/>
                </a:cubicBezTo>
                <a:close/>
                <a:moveTo>
                  <a:pt x="870471" y="0"/>
                </a:moveTo>
                <a:lnTo>
                  <a:pt x="1079179" y="0"/>
                </a:lnTo>
                <a:cubicBezTo>
                  <a:pt x="913710" y="98005"/>
                  <a:pt x="794301" y="260867"/>
                  <a:pt x="756450" y="451830"/>
                </a:cubicBezTo>
                <a:cubicBezTo>
                  <a:pt x="1000502" y="399791"/>
                  <a:pt x="1197091" y="226291"/>
                  <a:pt x="1274988" y="0"/>
                </a:cubicBezTo>
                <a:lnTo>
                  <a:pt x="1409004" y="0"/>
                </a:lnTo>
                <a:cubicBezTo>
                  <a:pt x="1324226" y="299826"/>
                  <a:pt x="1064954" y="529393"/>
                  <a:pt x="743078" y="582253"/>
                </a:cubicBezTo>
                <a:lnTo>
                  <a:pt x="742962" y="583392"/>
                </a:lnTo>
                <a:cubicBezTo>
                  <a:pt x="737652" y="584395"/>
                  <a:pt x="732323" y="585336"/>
                  <a:pt x="726746" y="584920"/>
                </a:cubicBezTo>
                <a:cubicBezTo>
                  <a:pt x="695574" y="590430"/>
                  <a:pt x="663693" y="593388"/>
                  <a:pt x="631319" y="593911"/>
                </a:cubicBezTo>
                <a:lnTo>
                  <a:pt x="614201" y="595524"/>
                </a:lnTo>
                <a:lnTo>
                  <a:pt x="614175" y="595033"/>
                </a:lnTo>
                <a:lnTo>
                  <a:pt x="613676" y="595066"/>
                </a:lnTo>
                <a:cubicBezTo>
                  <a:pt x="613110" y="591293"/>
                  <a:pt x="613083" y="587507"/>
                  <a:pt x="613083" y="583715"/>
                </a:cubicBezTo>
                <a:cubicBezTo>
                  <a:pt x="613083" y="578078"/>
                  <a:pt x="613141" y="572454"/>
                  <a:pt x="614453" y="566868"/>
                </a:cubicBezTo>
                <a:cubicBezTo>
                  <a:pt x="614411" y="535786"/>
                  <a:pt x="616861" y="505143"/>
                  <a:pt x="621918" y="475137"/>
                </a:cubicBezTo>
                <a:lnTo>
                  <a:pt x="622458" y="468499"/>
                </a:lnTo>
                <a:cubicBezTo>
                  <a:pt x="622626" y="468495"/>
                  <a:pt x="622796" y="468490"/>
                  <a:pt x="622963" y="468437"/>
                </a:cubicBezTo>
                <a:cubicBezTo>
                  <a:pt x="649266" y="285283"/>
                  <a:pt x="738726" y="121703"/>
                  <a:pt x="870471" y="0"/>
                </a:cubicBezTo>
                <a:close/>
                <a:moveTo>
                  <a:pt x="126374" y="0"/>
                </a:moveTo>
                <a:lnTo>
                  <a:pt x="334376" y="0"/>
                </a:lnTo>
                <a:cubicBezTo>
                  <a:pt x="466684" y="121261"/>
                  <a:pt x="556352" y="285035"/>
                  <a:pt x="582690" y="468437"/>
                </a:cubicBezTo>
                <a:cubicBezTo>
                  <a:pt x="582857" y="468490"/>
                  <a:pt x="583026" y="468495"/>
                  <a:pt x="583195" y="468499"/>
                </a:cubicBezTo>
                <a:lnTo>
                  <a:pt x="583735" y="475137"/>
                </a:lnTo>
                <a:cubicBezTo>
                  <a:pt x="588792" y="505143"/>
                  <a:pt x="591242" y="535786"/>
                  <a:pt x="591199" y="566868"/>
                </a:cubicBezTo>
                <a:cubicBezTo>
                  <a:pt x="592511" y="572454"/>
                  <a:pt x="592570" y="578078"/>
                  <a:pt x="592570" y="583715"/>
                </a:cubicBezTo>
                <a:cubicBezTo>
                  <a:pt x="592570" y="587507"/>
                  <a:pt x="592543" y="591293"/>
                  <a:pt x="591977" y="595066"/>
                </a:cubicBezTo>
                <a:lnTo>
                  <a:pt x="591478" y="595033"/>
                </a:lnTo>
                <a:lnTo>
                  <a:pt x="591452" y="595524"/>
                </a:lnTo>
                <a:lnTo>
                  <a:pt x="574334" y="593911"/>
                </a:lnTo>
                <a:cubicBezTo>
                  <a:pt x="541959" y="593388"/>
                  <a:pt x="510079" y="590430"/>
                  <a:pt x="478907" y="584920"/>
                </a:cubicBezTo>
                <a:cubicBezTo>
                  <a:pt x="473330" y="585336"/>
                  <a:pt x="468001" y="584395"/>
                  <a:pt x="462690" y="583392"/>
                </a:cubicBezTo>
                <a:lnTo>
                  <a:pt x="462574" y="582253"/>
                </a:lnTo>
                <a:cubicBezTo>
                  <a:pt x="282200" y="552631"/>
                  <a:pt x="121485" y="467518"/>
                  <a:pt x="0" y="345575"/>
                </a:cubicBezTo>
                <a:lnTo>
                  <a:pt x="0" y="140406"/>
                </a:lnTo>
                <a:cubicBezTo>
                  <a:pt x="97584" y="296912"/>
                  <a:pt x="258975" y="411268"/>
                  <a:pt x="449203" y="451830"/>
                </a:cubicBezTo>
                <a:cubicBezTo>
                  <a:pt x="411344" y="260824"/>
                  <a:pt x="291889" y="97931"/>
                  <a:pt x="126374" y="0"/>
                </a:cubicBez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ctrTitle"/>
          </p:nvPr>
        </p:nvSpPr>
        <p:spPr>
          <a:xfrm>
            <a:off x="457200" y="4960137"/>
            <a:ext cx="7772400" cy="1463040"/>
          </a:xfrm>
        </p:spPr>
        <p:txBody>
          <a:bodyPr anchor="ctr">
            <a:normAutofit/>
          </a:bodyPr>
          <a:lstStyle>
            <a:lvl1pPr algn="r">
              <a:defRPr sz="5000" b="1" spc="200" baseline="0">
                <a:solidFill>
                  <a:srgbClr val="C00000"/>
                </a:solidFill>
              </a:defRPr>
            </a:lvl1pPr>
          </a:lstStyle>
          <a:p>
            <a:r>
              <a:rPr lang="en-US" dirty="0"/>
              <a:t>Click to edit Master title style</a:t>
            </a:r>
          </a:p>
        </p:txBody>
      </p:sp>
      <p:sp>
        <p:nvSpPr>
          <p:cNvPr id="3" name="Subtitle 2"/>
          <p:cNvSpPr>
            <a:spLocks noGrp="1"/>
          </p:cNvSpPr>
          <p:nvPr>
            <p:ph type="subTitle" idx="1"/>
          </p:nvPr>
        </p:nvSpPr>
        <p:spPr>
          <a:xfrm>
            <a:off x="8610600" y="4960137"/>
            <a:ext cx="3200400" cy="1463040"/>
          </a:xfrm>
        </p:spPr>
        <p:txBody>
          <a:bodyPr lIns="91440" rIns="91440" anchor="ctr">
            <a:normAutofit/>
          </a:bodyPr>
          <a:lstStyle>
            <a:lvl1pPr marL="0" indent="0" algn="l">
              <a:lnSpc>
                <a:spcPct val="100000"/>
              </a:lnSpc>
              <a:spcBef>
                <a:spcPts val="0"/>
              </a:spcBef>
              <a:buNone/>
              <a:defRPr sz="2400" b="1">
                <a:solidFill>
                  <a:srgbClr val="C00000"/>
                </a:solidFill>
              </a:defRPr>
            </a:lvl1pPr>
            <a:lvl2pPr marL="457200" indent="0" algn="ctr">
              <a:buNone/>
              <a:defRPr sz="1800"/>
            </a:lvl2pPr>
            <a:lvl3pPr marL="914400" indent="0" algn="ctr">
              <a:buNone/>
              <a:defRPr sz="1800"/>
            </a:lvl3pPr>
            <a:lvl4pPr marL="1371600" indent="0" algn="ctr">
              <a:buNone/>
              <a:defRPr sz="1800"/>
            </a:lvl4pPr>
            <a:lvl5pPr marL="1828800" indent="0" algn="ctr">
              <a:buNone/>
              <a:defRPr sz="1800"/>
            </a:lvl5pPr>
            <a:lvl6pPr marL="2286000" indent="0" algn="ctr">
              <a:buNone/>
              <a:defRPr sz="1800"/>
            </a:lvl6pPr>
            <a:lvl7pPr marL="2743200" indent="0" algn="ctr">
              <a:buNone/>
              <a:defRPr sz="1800"/>
            </a:lvl7pPr>
            <a:lvl8pPr marL="3200400" indent="0" algn="ctr">
              <a:buNone/>
              <a:defRPr sz="1800"/>
            </a:lvl8pPr>
            <a:lvl9pPr marL="3657600" indent="0" algn="ctr">
              <a:buNone/>
              <a:defRPr sz="1800"/>
            </a:lvl9pPr>
          </a:lstStyle>
          <a:p>
            <a:r>
              <a:rPr lang="en-US" dirty="0"/>
              <a:t>Click to edit Master subtitle style</a:t>
            </a:r>
          </a:p>
        </p:txBody>
      </p:sp>
      <p:sp>
        <p:nvSpPr>
          <p:cNvPr id="4" name="Date Placeholder 3"/>
          <p:cNvSpPr>
            <a:spLocks noGrp="1"/>
          </p:cNvSpPr>
          <p:nvPr>
            <p:ph type="dt" sz="half" idx="10"/>
          </p:nvPr>
        </p:nvSpPr>
        <p:spPr/>
        <p:txBody>
          <a:bodyPr/>
          <a:lstStyle>
            <a:lvl1pPr algn="l">
              <a:defRPr/>
            </a:lvl1pPr>
          </a:lstStyle>
          <a:p>
            <a:fld id="{334CB0E7-D576-40AE-8CEC-454664B70744}" type="datetime1">
              <a:rPr lang="en-US" smtClean="0"/>
              <a:t>2/11/2020</a:t>
            </a:fld>
            <a:endParaRPr lang="en-US"/>
          </a:p>
        </p:txBody>
      </p:sp>
      <p:sp>
        <p:nvSpPr>
          <p:cNvPr id="5" name="Footer Placeholder 4"/>
          <p:cNvSpPr>
            <a:spLocks noGrp="1"/>
          </p:cNvSpPr>
          <p:nvPr>
            <p:ph type="ftr" sz="quarter" idx="11"/>
          </p:nvPr>
        </p:nvSpPr>
        <p:spPr/>
        <p:txBody>
          <a:bodyPr/>
          <a:lstStyle/>
          <a:p>
            <a:r>
              <a:rPr lang="en-US"/>
              <a:t>http://www.cs.cornell.edu/courses/cs5412/2020sp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cxnSp>
        <p:nvCxnSpPr>
          <p:cNvPr id="8" name="Straight Connector 7"/>
          <p:cNvCxnSpPr/>
          <p:nvPr/>
        </p:nvCxnSpPr>
        <p:spPr>
          <a:xfrm flipV="1">
            <a:off x="8386843" y="5264106"/>
            <a:ext cx="0" cy="914400"/>
          </a:xfrm>
          <a:prstGeom prst="line">
            <a:avLst/>
          </a:prstGeom>
          <a:ln w="19050">
            <a:solidFill>
              <a:schemeClr val="accent1">
                <a:lumMod val="75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319201652"/>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1024128" y="585216"/>
            <a:ext cx="10786872" cy="1499616"/>
          </a:xfrm>
        </p:spPr>
        <p:txBody>
          <a:bodyPr/>
          <a:lstStyle>
            <a:lvl1pPr>
              <a:defRPr b="1">
                <a:solidFill>
                  <a:srgbClr val="C00000"/>
                </a:solidFill>
              </a:defRPr>
            </a:lvl1pPr>
          </a:lstStyle>
          <a:p>
            <a:r>
              <a:rPr lang="en-US" dirty="0"/>
              <a:t>Click to edit Master title style</a:t>
            </a:r>
          </a:p>
        </p:txBody>
      </p:sp>
      <p:sp>
        <p:nvSpPr>
          <p:cNvPr id="3" name="Content Placeholder 2"/>
          <p:cNvSpPr>
            <a:spLocks noGrp="1"/>
          </p:cNvSpPr>
          <p:nvPr>
            <p:ph idx="1"/>
          </p:nvPr>
        </p:nvSpPr>
        <p:spPr>
          <a:xfrm>
            <a:off x="1024128" y="2286000"/>
            <a:ext cx="10786872" cy="4023360"/>
          </a:xfrm>
        </p:spPr>
        <p:txBody>
          <a:bodyPr>
            <a:normAutofit/>
          </a:bodyPr>
          <a:lstStyle>
            <a:lvl1pPr>
              <a:defRPr sz="2800"/>
            </a:lvl1pPr>
            <a:lvl2pPr>
              <a:defRPr sz="2400"/>
            </a:lvl2pPr>
            <a:lvl3pPr>
              <a:defRPr sz="1800"/>
            </a:lvl3pPr>
            <a:lvl4pPr>
              <a:defRPr sz="1800"/>
            </a:lvl4pPr>
            <a:lvl5pPr>
              <a:defRPr sz="1800"/>
            </a:lvl5pPr>
          </a:lstStyle>
          <a:p>
            <a:pPr lvl="0"/>
            <a:r>
              <a:rPr lang="en-US" dirty="0"/>
              <a:t>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Date Placeholder 3"/>
          <p:cNvSpPr>
            <a:spLocks noGrp="1"/>
          </p:cNvSpPr>
          <p:nvPr>
            <p:ph type="dt" sz="half" idx="10"/>
          </p:nvPr>
        </p:nvSpPr>
        <p:spPr/>
        <p:txBody>
          <a:bodyPr/>
          <a:lstStyle/>
          <a:p>
            <a:fld id="{4FB87CF2-EC5E-4634-A74C-29CC1E117B07}" type="datetime1">
              <a:rPr lang="en-US" smtClean="0"/>
              <a:t>2/11/2020</a:t>
            </a:fld>
            <a:endParaRPr lang="en-US"/>
          </a:p>
        </p:txBody>
      </p:sp>
      <p:sp>
        <p:nvSpPr>
          <p:cNvPr id="5" name="Footer Placeholder 4"/>
          <p:cNvSpPr>
            <a:spLocks noGrp="1"/>
          </p:cNvSpPr>
          <p:nvPr>
            <p:ph type="ftr" sz="quarter" idx="11"/>
          </p:nvPr>
        </p:nvSpPr>
        <p:spPr/>
        <p:txBody>
          <a:bodyPr/>
          <a:lstStyle/>
          <a:p>
            <a:r>
              <a:rPr lang="en-US"/>
              <a:t>http://www.cs.cornell.edu/courses/cs5412/2020sp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2979149178"/>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spTree>
      <p:nvGrpSpPr>
        <p:cNvPr id="1" name=""/>
        <p:cNvGrpSpPr/>
        <p:nvPr/>
      </p:nvGrpSpPr>
      <p:grpSpPr>
        <a:xfrm>
          <a:off x="0" y="0"/>
          <a:ext cx="0" cy="0"/>
          <a:chOff x="0" y="0"/>
          <a:chExt cx="0" cy="0"/>
        </a:xfrm>
      </p:grpSpPr>
      <p:sp>
        <p:nvSpPr>
          <p:cNvPr id="9" name="Rectangle 8"/>
          <p:cNvSpPr/>
          <p:nvPr/>
        </p:nvSpPr>
        <p:spPr>
          <a:xfrm>
            <a:off x="0" y="0"/>
            <a:ext cx="12192000" cy="4572001"/>
          </a:xfrm>
          <a:prstGeom prst="rect">
            <a:avLst/>
          </a:prstGeom>
          <a:solidFill>
            <a:schemeClr val="accent3">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1" name="Oval 5"/>
          <p:cNvSpPr/>
          <p:nvPr/>
        </p:nvSpPr>
        <p:spPr>
          <a:xfrm>
            <a:off x="-1" y="0"/>
            <a:ext cx="12192000" cy="4572001"/>
          </a:xfrm>
          <a:custGeom>
            <a:avLst/>
            <a:gdLst/>
            <a:ahLst/>
            <a:cxnLst/>
            <a:rect l="l" t="t" r="r" b="b"/>
            <a:pathLst>
              <a:path w="12192000" h="4572001">
                <a:moveTo>
                  <a:pt x="12192000" y="4387986"/>
                </a:moveTo>
                <a:lnTo>
                  <a:pt x="12192000" y="4572001"/>
                </a:lnTo>
                <a:lnTo>
                  <a:pt x="12013927" y="4572001"/>
                </a:lnTo>
                <a:cubicBezTo>
                  <a:pt x="12084901" y="4522707"/>
                  <a:pt x="12145198" y="4460004"/>
                  <a:pt x="12192000" y="4387986"/>
                </a:cubicBezTo>
                <a:close/>
                <a:moveTo>
                  <a:pt x="12192000" y="4041440"/>
                </a:moveTo>
                <a:lnTo>
                  <a:pt x="12192000" y="4174488"/>
                </a:lnTo>
                <a:cubicBezTo>
                  <a:pt x="12005469" y="4244657"/>
                  <a:pt x="11857227" y="4389538"/>
                  <a:pt x="11786673" y="4572001"/>
                </a:cubicBezTo>
                <a:lnTo>
                  <a:pt x="11649784" y="4572001"/>
                </a:lnTo>
                <a:cubicBezTo>
                  <a:pt x="11730542" y="4320085"/>
                  <a:pt x="11933879" y="4121396"/>
                  <a:pt x="12192000" y="4041440"/>
                </a:cubicBezTo>
                <a:close/>
                <a:moveTo>
                  <a:pt x="10767111" y="3999419"/>
                </a:moveTo>
                <a:lnTo>
                  <a:pt x="10784198" y="4001042"/>
                </a:lnTo>
                <a:cubicBezTo>
                  <a:pt x="10816584" y="4001569"/>
                  <a:pt x="10848477" y="4004550"/>
                  <a:pt x="10879660" y="4010107"/>
                </a:cubicBezTo>
                <a:cubicBezTo>
                  <a:pt x="10885236" y="4009688"/>
                  <a:pt x="10890564" y="4010636"/>
                  <a:pt x="10895873" y="4011646"/>
                </a:cubicBezTo>
                <a:lnTo>
                  <a:pt x="10895990" y="4012794"/>
                </a:lnTo>
                <a:cubicBezTo>
                  <a:pt x="11208069" y="4064450"/>
                  <a:pt x="11461298" y="4283539"/>
                  <a:pt x="11554662" y="4572001"/>
                </a:cubicBezTo>
                <a:lnTo>
                  <a:pt x="11417114" y="4572001"/>
                </a:lnTo>
                <a:cubicBezTo>
                  <a:pt x="11333731" y="4357380"/>
                  <a:pt x="11143362" y="4194541"/>
                  <a:pt x="10909360" y="4144250"/>
                </a:cubicBezTo>
                <a:cubicBezTo>
                  <a:pt x="10943854" y="4319651"/>
                  <a:pt x="11046077" y="4471530"/>
                  <a:pt x="11189175" y="4572001"/>
                </a:cubicBezTo>
                <a:lnTo>
                  <a:pt x="10994934" y="4572001"/>
                </a:lnTo>
                <a:cubicBezTo>
                  <a:pt x="10878802" y="4452596"/>
                  <a:pt x="10800240" y="4298519"/>
                  <a:pt x="10775875" y="4127511"/>
                </a:cubicBezTo>
                <a:cubicBezTo>
                  <a:pt x="10775707" y="4127458"/>
                  <a:pt x="10775539" y="4127453"/>
                  <a:pt x="10775369" y="4127448"/>
                </a:cubicBezTo>
                <a:lnTo>
                  <a:pt x="10774831" y="4120772"/>
                </a:lnTo>
                <a:cubicBezTo>
                  <a:pt x="10769772" y="4090522"/>
                  <a:pt x="10767321" y="4059631"/>
                  <a:pt x="10767364" y="4028296"/>
                </a:cubicBezTo>
                <a:cubicBezTo>
                  <a:pt x="10766052" y="4022668"/>
                  <a:pt x="10765993" y="4017001"/>
                  <a:pt x="10765993" y="4011320"/>
                </a:cubicBezTo>
                <a:lnTo>
                  <a:pt x="10766587" y="3999880"/>
                </a:lnTo>
                <a:lnTo>
                  <a:pt x="10767085" y="3999913"/>
                </a:lnTo>
                <a:close/>
                <a:moveTo>
                  <a:pt x="10744358" y="3999419"/>
                </a:moveTo>
                <a:lnTo>
                  <a:pt x="10744384" y="3999913"/>
                </a:lnTo>
                <a:lnTo>
                  <a:pt x="10744882" y="3999880"/>
                </a:lnTo>
                <a:lnTo>
                  <a:pt x="10745476" y="4011320"/>
                </a:lnTo>
                <a:cubicBezTo>
                  <a:pt x="10745476" y="4017001"/>
                  <a:pt x="10745417" y="4022668"/>
                  <a:pt x="10744105" y="4028296"/>
                </a:cubicBezTo>
                <a:cubicBezTo>
                  <a:pt x="10744148" y="4059631"/>
                  <a:pt x="10741697" y="4090522"/>
                  <a:pt x="10736638" y="4120772"/>
                </a:cubicBezTo>
                <a:lnTo>
                  <a:pt x="10736100" y="4127448"/>
                </a:lnTo>
                <a:cubicBezTo>
                  <a:pt x="10735930" y="4127453"/>
                  <a:pt x="10735762" y="4127458"/>
                  <a:pt x="10735594" y="4127511"/>
                </a:cubicBezTo>
                <a:cubicBezTo>
                  <a:pt x="10711229" y="4298519"/>
                  <a:pt x="10632667" y="4452596"/>
                  <a:pt x="10516535" y="4572001"/>
                </a:cubicBezTo>
                <a:lnTo>
                  <a:pt x="10322294" y="4572001"/>
                </a:lnTo>
                <a:cubicBezTo>
                  <a:pt x="10465392" y="4471530"/>
                  <a:pt x="10567615" y="4319650"/>
                  <a:pt x="10602109" y="4144250"/>
                </a:cubicBezTo>
                <a:cubicBezTo>
                  <a:pt x="10368107" y="4194541"/>
                  <a:pt x="10177738" y="4357380"/>
                  <a:pt x="10094355" y="4572001"/>
                </a:cubicBezTo>
                <a:lnTo>
                  <a:pt x="9956808" y="4572001"/>
                </a:lnTo>
                <a:cubicBezTo>
                  <a:pt x="10050171" y="4283539"/>
                  <a:pt x="10303400" y="4064450"/>
                  <a:pt x="10615479" y="4012794"/>
                </a:cubicBezTo>
                <a:lnTo>
                  <a:pt x="10615596" y="4011646"/>
                </a:lnTo>
                <a:cubicBezTo>
                  <a:pt x="10620905" y="4010636"/>
                  <a:pt x="10626233" y="4009688"/>
                  <a:pt x="10631809" y="4010107"/>
                </a:cubicBezTo>
                <a:cubicBezTo>
                  <a:pt x="10662992" y="4004550"/>
                  <a:pt x="10694885" y="4001569"/>
                  <a:pt x="10727271" y="4001042"/>
                </a:cubicBezTo>
                <a:close/>
                <a:moveTo>
                  <a:pt x="9074958" y="3999419"/>
                </a:moveTo>
                <a:lnTo>
                  <a:pt x="9092045" y="4001042"/>
                </a:lnTo>
                <a:cubicBezTo>
                  <a:pt x="9124431" y="4001569"/>
                  <a:pt x="9156324" y="4004550"/>
                  <a:pt x="9187507" y="4010107"/>
                </a:cubicBezTo>
                <a:cubicBezTo>
                  <a:pt x="9193083" y="4009688"/>
                  <a:pt x="9198411" y="4010636"/>
                  <a:pt x="9203720" y="4011646"/>
                </a:cubicBezTo>
                <a:lnTo>
                  <a:pt x="9203837" y="4012794"/>
                </a:lnTo>
                <a:cubicBezTo>
                  <a:pt x="9515916" y="4064450"/>
                  <a:pt x="9769145" y="4283539"/>
                  <a:pt x="9862508" y="4572001"/>
                </a:cubicBezTo>
                <a:lnTo>
                  <a:pt x="9724961" y="4572001"/>
                </a:lnTo>
                <a:cubicBezTo>
                  <a:pt x="9641578" y="4357380"/>
                  <a:pt x="9451209" y="4194541"/>
                  <a:pt x="9217207" y="4144250"/>
                </a:cubicBezTo>
                <a:cubicBezTo>
                  <a:pt x="9251701" y="4319651"/>
                  <a:pt x="9353924" y="4471530"/>
                  <a:pt x="9497022" y="4572001"/>
                </a:cubicBezTo>
                <a:lnTo>
                  <a:pt x="9302781" y="4572001"/>
                </a:lnTo>
                <a:cubicBezTo>
                  <a:pt x="9186649" y="4452596"/>
                  <a:pt x="9108087" y="4298519"/>
                  <a:pt x="9083722" y="4127511"/>
                </a:cubicBezTo>
                <a:cubicBezTo>
                  <a:pt x="9083554" y="4127458"/>
                  <a:pt x="9083386" y="4127453"/>
                  <a:pt x="9083216" y="4127448"/>
                </a:cubicBezTo>
                <a:lnTo>
                  <a:pt x="9082678" y="4120772"/>
                </a:lnTo>
                <a:cubicBezTo>
                  <a:pt x="9077619" y="4090522"/>
                  <a:pt x="9075168" y="4059631"/>
                  <a:pt x="9075211" y="4028296"/>
                </a:cubicBezTo>
                <a:cubicBezTo>
                  <a:pt x="9073899" y="4022668"/>
                  <a:pt x="9073840" y="4017001"/>
                  <a:pt x="9073840" y="4011320"/>
                </a:cubicBezTo>
                <a:lnTo>
                  <a:pt x="9074434" y="3999880"/>
                </a:lnTo>
                <a:lnTo>
                  <a:pt x="9074932" y="3999913"/>
                </a:lnTo>
                <a:close/>
                <a:moveTo>
                  <a:pt x="9052207" y="3999419"/>
                </a:moveTo>
                <a:lnTo>
                  <a:pt x="9052233" y="3999913"/>
                </a:lnTo>
                <a:lnTo>
                  <a:pt x="9052731" y="3999880"/>
                </a:lnTo>
                <a:lnTo>
                  <a:pt x="9053325" y="4011320"/>
                </a:lnTo>
                <a:cubicBezTo>
                  <a:pt x="9053325" y="4017001"/>
                  <a:pt x="9053266" y="4022668"/>
                  <a:pt x="9051954" y="4028296"/>
                </a:cubicBezTo>
                <a:cubicBezTo>
                  <a:pt x="9051997" y="4059631"/>
                  <a:pt x="9049546" y="4090522"/>
                  <a:pt x="9044487" y="4120772"/>
                </a:cubicBezTo>
                <a:lnTo>
                  <a:pt x="9043949" y="4127448"/>
                </a:lnTo>
                <a:cubicBezTo>
                  <a:pt x="9043779" y="4127453"/>
                  <a:pt x="9043611" y="4127458"/>
                  <a:pt x="9043443" y="4127511"/>
                </a:cubicBezTo>
                <a:cubicBezTo>
                  <a:pt x="9019078" y="4298519"/>
                  <a:pt x="8940516" y="4452596"/>
                  <a:pt x="8824384" y="4572001"/>
                </a:cubicBezTo>
                <a:lnTo>
                  <a:pt x="8630143" y="4572001"/>
                </a:lnTo>
                <a:cubicBezTo>
                  <a:pt x="8773241" y="4471530"/>
                  <a:pt x="8875464" y="4319651"/>
                  <a:pt x="8909958" y="4144250"/>
                </a:cubicBezTo>
                <a:cubicBezTo>
                  <a:pt x="8675956" y="4194541"/>
                  <a:pt x="8485587" y="4357380"/>
                  <a:pt x="8402204" y="4572001"/>
                </a:cubicBezTo>
                <a:lnTo>
                  <a:pt x="8264656" y="4572001"/>
                </a:lnTo>
                <a:cubicBezTo>
                  <a:pt x="8358019" y="4283539"/>
                  <a:pt x="8611249" y="4064450"/>
                  <a:pt x="8923328" y="4012794"/>
                </a:cubicBezTo>
                <a:lnTo>
                  <a:pt x="8923445" y="4011646"/>
                </a:lnTo>
                <a:cubicBezTo>
                  <a:pt x="8928754" y="4010636"/>
                  <a:pt x="8934082" y="4009688"/>
                  <a:pt x="8939658" y="4010107"/>
                </a:cubicBezTo>
                <a:cubicBezTo>
                  <a:pt x="8970841" y="4004550"/>
                  <a:pt x="9002734" y="4001569"/>
                  <a:pt x="9035120" y="4001042"/>
                </a:cubicBezTo>
                <a:close/>
                <a:moveTo>
                  <a:pt x="7382807" y="3999419"/>
                </a:moveTo>
                <a:lnTo>
                  <a:pt x="7399895" y="4001042"/>
                </a:lnTo>
                <a:cubicBezTo>
                  <a:pt x="7432280" y="4001569"/>
                  <a:pt x="7464173" y="4004550"/>
                  <a:pt x="7495356" y="4010107"/>
                </a:cubicBezTo>
                <a:cubicBezTo>
                  <a:pt x="7500932" y="4009688"/>
                  <a:pt x="7506260" y="4010636"/>
                  <a:pt x="7511569" y="4011646"/>
                </a:cubicBezTo>
                <a:lnTo>
                  <a:pt x="7511686" y="4012794"/>
                </a:lnTo>
                <a:cubicBezTo>
                  <a:pt x="7823765" y="4064450"/>
                  <a:pt x="8076994" y="4283539"/>
                  <a:pt x="8170358" y="4572001"/>
                </a:cubicBezTo>
                <a:lnTo>
                  <a:pt x="8032809" y="4572001"/>
                </a:lnTo>
                <a:cubicBezTo>
                  <a:pt x="7949426" y="4357380"/>
                  <a:pt x="7759058" y="4194541"/>
                  <a:pt x="7525056" y="4144250"/>
                </a:cubicBezTo>
                <a:cubicBezTo>
                  <a:pt x="7559550" y="4319650"/>
                  <a:pt x="7661773" y="4471530"/>
                  <a:pt x="7804870" y="4572001"/>
                </a:cubicBezTo>
                <a:lnTo>
                  <a:pt x="7610630" y="4572001"/>
                </a:lnTo>
                <a:cubicBezTo>
                  <a:pt x="7494498" y="4452596"/>
                  <a:pt x="7415935" y="4298519"/>
                  <a:pt x="7391571" y="4127511"/>
                </a:cubicBezTo>
                <a:cubicBezTo>
                  <a:pt x="7391403" y="4127458"/>
                  <a:pt x="7391235" y="4127453"/>
                  <a:pt x="7391065" y="4127448"/>
                </a:cubicBezTo>
                <a:lnTo>
                  <a:pt x="7390527" y="4120772"/>
                </a:lnTo>
                <a:cubicBezTo>
                  <a:pt x="7385468" y="4090522"/>
                  <a:pt x="7383018" y="4059631"/>
                  <a:pt x="7383060" y="4028296"/>
                </a:cubicBezTo>
                <a:cubicBezTo>
                  <a:pt x="7381748" y="4022668"/>
                  <a:pt x="7381689" y="4017001"/>
                  <a:pt x="7381689" y="4011320"/>
                </a:cubicBezTo>
                <a:lnTo>
                  <a:pt x="7382283" y="3999880"/>
                </a:lnTo>
                <a:lnTo>
                  <a:pt x="7382781" y="3999913"/>
                </a:lnTo>
                <a:close/>
                <a:moveTo>
                  <a:pt x="7360056" y="3999419"/>
                </a:moveTo>
                <a:lnTo>
                  <a:pt x="7360082" y="3999913"/>
                </a:lnTo>
                <a:lnTo>
                  <a:pt x="7360580" y="3999880"/>
                </a:lnTo>
                <a:lnTo>
                  <a:pt x="7361174" y="4011320"/>
                </a:lnTo>
                <a:cubicBezTo>
                  <a:pt x="7361174" y="4017001"/>
                  <a:pt x="7361115" y="4022668"/>
                  <a:pt x="7359803" y="4028296"/>
                </a:cubicBezTo>
                <a:cubicBezTo>
                  <a:pt x="7359845" y="4059631"/>
                  <a:pt x="7357395" y="4090522"/>
                  <a:pt x="7352336" y="4120772"/>
                </a:cubicBezTo>
                <a:lnTo>
                  <a:pt x="7351798" y="4127448"/>
                </a:lnTo>
                <a:cubicBezTo>
                  <a:pt x="7351628" y="4127453"/>
                  <a:pt x="7351460" y="4127458"/>
                  <a:pt x="7351292" y="4127511"/>
                </a:cubicBezTo>
                <a:cubicBezTo>
                  <a:pt x="7326927" y="4298519"/>
                  <a:pt x="7248364" y="4452596"/>
                  <a:pt x="7132233" y="4572001"/>
                </a:cubicBezTo>
                <a:lnTo>
                  <a:pt x="6937992" y="4572001"/>
                </a:lnTo>
                <a:cubicBezTo>
                  <a:pt x="7081090" y="4471530"/>
                  <a:pt x="7183313" y="4319650"/>
                  <a:pt x="7217807" y="4144250"/>
                </a:cubicBezTo>
                <a:cubicBezTo>
                  <a:pt x="6983804" y="4194541"/>
                  <a:pt x="6793436" y="4357380"/>
                  <a:pt x="6710053" y="4572001"/>
                </a:cubicBezTo>
                <a:lnTo>
                  <a:pt x="6572505" y="4572001"/>
                </a:lnTo>
                <a:cubicBezTo>
                  <a:pt x="6665868" y="4283539"/>
                  <a:pt x="6919098" y="4064450"/>
                  <a:pt x="7231177" y="4012794"/>
                </a:cubicBezTo>
                <a:lnTo>
                  <a:pt x="7231294" y="4011646"/>
                </a:lnTo>
                <a:cubicBezTo>
                  <a:pt x="7236603" y="4010636"/>
                  <a:pt x="7241931" y="4009688"/>
                  <a:pt x="7247507" y="4010107"/>
                </a:cubicBezTo>
                <a:cubicBezTo>
                  <a:pt x="7278690" y="4004550"/>
                  <a:pt x="7310583" y="4001569"/>
                  <a:pt x="7342968" y="4001042"/>
                </a:cubicBezTo>
                <a:close/>
                <a:moveTo>
                  <a:pt x="5690656" y="3999419"/>
                </a:moveTo>
                <a:lnTo>
                  <a:pt x="5707743" y="4001042"/>
                </a:lnTo>
                <a:cubicBezTo>
                  <a:pt x="5740129" y="4001569"/>
                  <a:pt x="5772021" y="4004550"/>
                  <a:pt x="5803205" y="4010107"/>
                </a:cubicBezTo>
                <a:cubicBezTo>
                  <a:pt x="5808781" y="4009688"/>
                  <a:pt x="5814109" y="4010636"/>
                  <a:pt x="5819417" y="4011646"/>
                </a:cubicBezTo>
                <a:lnTo>
                  <a:pt x="5819534" y="4012794"/>
                </a:lnTo>
                <a:cubicBezTo>
                  <a:pt x="6131614" y="4064450"/>
                  <a:pt x="6384843" y="4283539"/>
                  <a:pt x="6478206" y="4572001"/>
                </a:cubicBezTo>
                <a:lnTo>
                  <a:pt x="6340658" y="4572001"/>
                </a:lnTo>
                <a:cubicBezTo>
                  <a:pt x="6257275" y="4357380"/>
                  <a:pt x="6066907" y="4194541"/>
                  <a:pt x="5832905" y="4144250"/>
                </a:cubicBezTo>
                <a:cubicBezTo>
                  <a:pt x="5867399" y="4319651"/>
                  <a:pt x="5969622" y="4471530"/>
                  <a:pt x="6112719" y="4572001"/>
                </a:cubicBezTo>
                <a:lnTo>
                  <a:pt x="5918478" y="4572001"/>
                </a:lnTo>
                <a:cubicBezTo>
                  <a:pt x="5802347" y="4452596"/>
                  <a:pt x="5723784" y="4298519"/>
                  <a:pt x="5699419" y="4127511"/>
                </a:cubicBezTo>
                <a:cubicBezTo>
                  <a:pt x="5699252" y="4127458"/>
                  <a:pt x="5699083" y="4127453"/>
                  <a:pt x="5698914" y="4127448"/>
                </a:cubicBezTo>
                <a:lnTo>
                  <a:pt x="5698375" y="4120772"/>
                </a:lnTo>
                <a:cubicBezTo>
                  <a:pt x="5693317" y="4090522"/>
                  <a:pt x="5690866" y="4059631"/>
                  <a:pt x="5690908" y="4028296"/>
                </a:cubicBezTo>
                <a:cubicBezTo>
                  <a:pt x="5689596" y="4022668"/>
                  <a:pt x="5689538" y="4017001"/>
                  <a:pt x="5689538" y="4011320"/>
                </a:cubicBezTo>
                <a:lnTo>
                  <a:pt x="5690132" y="3999880"/>
                </a:lnTo>
                <a:lnTo>
                  <a:pt x="5690630" y="3999913"/>
                </a:lnTo>
                <a:close/>
                <a:moveTo>
                  <a:pt x="5667905" y="3999419"/>
                </a:moveTo>
                <a:lnTo>
                  <a:pt x="5667931" y="3999913"/>
                </a:lnTo>
                <a:lnTo>
                  <a:pt x="5668429" y="3999880"/>
                </a:lnTo>
                <a:lnTo>
                  <a:pt x="5669023" y="4011320"/>
                </a:lnTo>
                <a:cubicBezTo>
                  <a:pt x="5669023" y="4017001"/>
                  <a:pt x="5668964" y="4022668"/>
                  <a:pt x="5667652" y="4028296"/>
                </a:cubicBezTo>
                <a:cubicBezTo>
                  <a:pt x="5667694" y="4059631"/>
                  <a:pt x="5665244" y="4090522"/>
                  <a:pt x="5660185" y="4120772"/>
                </a:cubicBezTo>
                <a:lnTo>
                  <a:pt x="5659647" y="4127448"/>
                </a:lnTo>
                <a:cubicBezTo>
                  <a:pt x="5659477" y="4127453"/>
                  <a:pt x="5659309" y="4127458"/>
                  <a:pt x="5659141" y="4127511"/>
                </a:cubicBezTo>
                <a:cubicBezTo>
                  <a:pt x="5634776" y="4298519"/>
                  <a:pt x="5556213" y="4452596"/>
                  <a:pt x="5440082" y="4572001"/>
                </a:cubicBezTo>
                <a:lnTo>
                  <a:pt x="5245841" y="4572001"/>
                </a:lnTo>
                <a:cubicBezTo>
                  <a:pt x="5388939" y="4471530"/>
                  <a:pt x="5491162" y="4319651"/>
                  <a:pt x="5525656" y="4144250"/>
                </a:cubicBezTo>
                <a:cubicBezTo>
                  <a:pt x="5291653" y="4194541"/>
                  <a:pt x="5101285" y="4357380"/>
                  <a:pt x="5017902" y="4572001"/>
                </a:cubicBezTo>
                <a:lnTo>
                  <a:pt x="4880354" y="4572001"/>
                </a:lnTo>
                <a:cubicBezTo>
                  <a:pt x="4973717" y="4283539"/>
                  <a:pt x="5226947" y="4064450"/>
                  <a:pt x="5539026" y="4012794"/>
                </a:cubicBezTo>
                <a:lnTo>
                  <a:pt x="5539143" y="4011646"/>
                </a:lnTo>
                <a:cubicBezTo>
                  <a:pt x="5544452" y="4010636"/>
                  <a:pt x="5549780" y="4009688"/>
                  <a:pt x="5555356" y="4010107"/>
                </a:cubicBezTo>
                <a:cubicBezTo>
                  <a:pt x="5586539" y="4004550"/>
                  <a:pt x="5618432" y="4001569"/>
                  <a:pt x="5650817" y="4001042"/>
                </a:cubicBezTo>
                <a:close/>
                <a:moveTo>
                  <a:pt x="3998505" y="3999419"/>
                </a:moveTo>
                <a:lnTo>
                  <a:pt x="4015592" y="4001042"/>
                </a:lnTo>
                <a:cubicBezTo>
                  <a:pt x="4047978" y="4001569"/>
                  <a:pt x="4079870" y="4004550"/>
                  <a:pt x="4111054" y="4010107"/>
                </a:cubicBezTo>
                <a:cubicBezTo>
                  <a:pt x="4116630" y="4009688"/>
                  <a:pt x="4121958" y="4010636"/>
                  <a:pt x="4127266" y="4011646"/>
                </a:cubicBezTo>
                <a:lnTo>
                  <a:pt x="4127384" y="4012794"/>
                </a:lnTo>
                <a:cubicBezTo>
                  <a:pt x="4439463" y="4064450"/>
                  <a:pt x="4692692" y="4283539"/>
                  <a:pt x="4786055" y="4572001"/>
                </a:cubicBezTo>
                <a:lnTo>
                  <a:pt x="4648508" y="4572001"/>
                </a:lnTo>
                <a:cubicBezTo>
                  <a:pt x="4565124" y="4357380"/>
                  <a:pt x="4374756" y="4194541"/>
                  <a:pt x="4140754" y="4144250"/>
                </a:cubicBezTo>
                <a:cubicBezTo>
                  <a:pt x="4175248" y="4319650"/>
                  <a:pt x="4277471" y="4471530"/>
                  <a:pt x="4420568" y="4572001"/>
                </a:cubicBezTo>
                <a:lnTo>
                  <a:pt x="4226327" y="4572001"/>
                </a:lnTo>
                <a:cubicBezTo>
                  <a:pt x="4110196" y="4452596"/>
                  <a:pt x="4031633" y="4298519"/>
                  <a:pt x="4007268" y="4127511"/>
                </a:cubicBezTo>
                <a:cubicBezTo>
                  <a:pt x="4007101" y="4127458"/>
                  <a:pt x="4006932" y="4127453"/>
                  <a:pt x="4006763" y="4127448"/>
                </a:cubicBezTo>
                <a:lnTo>
                  <a:pt x="4006225" y="4120772"/>
                </a:lnTo>
                <a:cubicBezTo>
                  <a:pt x="4001166" y="4090522"/>
                  <a:pt x="3998715" y="4059631"/>
                  <a:pt x="3998757" y="4028296"/>
                </a:cubicBezTo>
                <a:cubicBezTo>
                  <a:pt x="3997445" y="4022668"/>
                  <a:pt x="3997387" y="4017001"/>
                  <a:pt x="3997387" y="4011320"/>
                </a:cubicBezTo>
                <a:lnTo>
                  <a:pt x="3997981" y="3999880"/>
                </a:lnTo>
                <a:lnTo>
                  <a:pt x="3998479" y="3999913"/>
                </a:lnTo>
                <a:close/>
                <a:moveTo>
                  <a:pt x="3975754" y="3999419"/>
                </a:moveTo>
                <a:lnTo>
                  <a:pt x="3975780" y="3999913"/>
                </a:lnTo>
                <a:lnTo>
                  <a:pt x="3976278" y="3999880"/>
                </a:lnTo>
                <a:lnTo>
                  <a:pt x="3976872" y="4011320"/>
                </a:lnTo>
                <a:cubicBezTo>
                  <a:pt x="3976872" y="4017001"/>
                  <a:pt x="3976813" y="4022668"/>
                  <a:pt x="3975501" y="4028296"/>
                </a:cubicBezTo>
                <a:cubicBezTo>
                  <a:pt x="3975543" y="4059631"/>
                  <a:pt x="3973093" y="4090522"/>
                  <a:pt x="3968034" y="4120772"/>
                </a:cubicBezTo>
                <a:lnTo>
                  <a:pt x="3967496" y="4127448"/>
                </a:lnTo>
                <a:cubicBezTo>
                  <a:pt x="3967326" y="4127453"/>
                  <a:pt x="3967158" y="4127458"/>
                  <a:pt x="3966990" y="4127511"/>
                </a:cubicBezTo>
                <a:cubicBezTo>
                  <a:pt x="3942625" y="4298519"/>
                  <a:pt x="3864063" y="4452596"/>
                  <a:pt x="3747931" y="4572001"/>
                </a:cubicBezTo>
                <a:lnTo>
                  <a:pt x="3553690" y="4572001"/>
                </a:lnTo>
                <a:cubicBezTo>
                  <a:pt x="3696788" y="4471530"/>
                  <a:pt x="3799011" y="4319651"/>
                  <a:pt x="3833505" y="4144250"/>
                </a:cubicBezTo>
                <a:cubicBezTo>
                  <a:pt x="3599503" y="4194541"/>
                  <a:pt x="3409134" y="4357380"/>
                  <a:pt x="3325751" y="4572001"/>
                </a:cubicBezTo>
                <a:lnTo>
                  <a:pt x="3188203" y="4572001"/>
                </a:lnTo>
                <a:cubicBezTo>
                  <a:pt x="3281566" y="4283539"/>
                  <a:pt x="3534796" y="4064450"/>
                  <a:pt x="3846875" y="4012794"/>
                </a:cubicBezTo>
                <a:lnTo>
                  <a:pt x="3846992" y="4011646"/>
                </a:lnTo>
                <a:cubicBezTo>
                  <a:pt x="3852301" y="4010636"/>
                  <a:pt x="3857629" y="4009688"/>
                  <a:pt x="3863205" y="4010107"/>
                </a:cubicBezTo>
                <a:cubicBezTo>
                  <a:pt x="3894388" y="4004550"/>
                  <a:pt x="3926281" y="4001569"/>
                  <a:pt x="3958666" y="4001042"/>
                </a:cubicBezTo>
                <a:close/>
                <a:moveTo>
                  <a:pt x="2306354" y="3999419"/>
                </a:moveTo>
                <a:lnTo>
                  <a:pt x="2323441" y="4001042"/>
                </a:lnTo>
                <a:cubicBezTo>
                  <a:pt x="2355827" y="4001569"/>
                  <a:pt x="2387719" y="4004550"/>
                  <a:pt x="2418903" y="4010107"/>
                </a:cubicBezTo>
                <a:cubicBezTo>
                  <a:pt x="2424479" y="4009688"/>
                  <a:pt x="2429807" y="4010636"/>
                  <a:pt x="2435115" y="4011646"/>
                </a:cubicBezTo>
                <a:lnTo>
                  <a:pt x="2435233" y="4012794"/>
                </a:lnTo>
                <a:cubicBezTo>
                  <a:pt x="2747312" y="4064450"/>
                  <a:pt x="3000542" y="4283539"/>
                  <a:pt x="3093904" y="4572001"/>
                </a:cubicBezTo>
                <a:lnTo>
                  <a:pt x="2956357" y="4572001"/>
                </a:lnTo>
                <a:cubicBezTo>
                  <a:pt x="2872974" y="4357380"/>
                  <a:pt x="2682605" y="4194541"/>
                  <a:pt x="2448603" y="4144250"/>
                </a:cubicBezTo>
                <a:cubicBezTo>
                  <a:pt x="2483097" y="4319651"/>
                  <a:pt x="2585320" y="4471530"/>
                  <a:pt x="2728418" y="4572001"/>
                </a:cubicBezTo>
                <a:lnTo>
                  <a:pt x="2534177" y="4572001"/>
                </a:lnTo>
                <a:cubicBezTo>
                  <a:pt x="2418045" y="4452596"/>
                  <a:pt x="2339482" y="4298519"/>
                  <a:pt x="2315117" y="4127511"/>
                </a:cubicBezTo>
                <a:cubicBezTo>
                  <a:pt x="2314950" y="4127458"/>
                  <a:pt x="2314781" y="4127453"/>
                  <a:pt x="2314612" y="4127448"/>
                </a:cubicBezTo>
                <a:lnTo>
                  <a:pt x="2314074" y="4120772"/>
                </a:lnTo>
                <a:cubicBezTo>
                  <a:pt x="2309015" y="4090522"/>
                  <a:pt x="2306564" y="4059631"/>
                  <a:pt x="2306606" y="4028296"/>
                </a:cubicBezTo>
                <a:cubicBezTo>
                  <a:pt x="2305294" y="4022668"/>
                  <a:pt x="2305236" y="4017001"/>
                  <a:pt x="2305236" y="4011320"/>
                </a:cubicBezTo>
                <a:lnTo>
                  <a:pt x="2305830" y="3999880"/>
                </a:lnTo>
                <a:lnTo>
                  <a:pt x="2306328" y="3999913"/>
                </a:lnTo>
                <a:close/>
                <a:moveTo>
                  <a:pt x="2283603" y="3999419"/>
                </a:moveTo>
                <a:lnTo>
                  <a:pt x="2283629" y="3999913"/>
                </a:lnTo>
                <a:lnTo>
                  <a:pt x="2284127" y="3999880"/>
                </a:lnTo>
                <a:lnTo>
                  <a:pt x="2284721" y="4011320"/>
                </a:lnTo>
                <a:cubicBezTo>
                  <a:pt x="2284721" y="4017001"/>
                  <a:pt x="2284662" y="4022668"/>
                  <a:pt x="2283350" y="4028296"/>
                </a:cubicBezTo>
                <a:cubicBezTo>
                  <a:pt x="2283392" y="4059631"/>
                  <a:pt x="2280942" y="4090522"/>
                  <a:pt x="2275883" y="4120772"/>
                </a:cubicBezTo>
                <a:lnTo>
                  <a:pt x="2275345" y="4127448"/>
                </a:lnTo>
                <a:cubicBezTo>
                  <a:pt x="2275175" y="4127453"/>
                  <a:pt x="2275007" y="4127458"/>
                  <a:pt x="2274839" y="4127511"/>
                </a:cubicBezTo>
                <a:cubicBezTo>
                  <a:pt x="2250474" y="4298519"/>
                  <a:pt x="2171912" y="4452596"/>
                  <a:pt x="2055780" y="4572001"/>
                </a:cubicBezTo>
                <a:lnTo>
                  <a:pt x="1861539" y="4572001"/>
                </a:lnTo>
                <a:cubicBezTo>
                  <a:pt x="2004637" y="4471530"/>
                  <a:pt x="2106860" y="4319650"/>
                  <a:pt x="2141354" y="4144250"/>
                </a:cubicBezTo>
                <a:cubicBezTo>
                  <a:pt x="1907352" y="4194541"/>
                  <a:pt x="1716983" y="4357380"/>
                  <a:pt x="1633600" y="4572001"/>
                </a:cubicBezTo>
                <a:lnTo>
                  <a:pt x="1496052" y="4572001"/>
                </a:lnTo>
                <a:cubicBezTo>
                  <a:pt x="1589416" y="4283539"/>
                  <a:pt x="1842645" y="4064450"/>
                  <a:pt x="2154724" y="4012794"/>
                </a:cubicBezTo>
                <a:lnTo>
                  <a:pt x="2154841" y="4011646"/>
                </a:lnTo>
                <a:cubicBezTo>
                  <a:pt x="2160150" y="4010636"/>
                  <a:pt x="2165478" y="4009688"/>
                  <a:pt x="2171054" y="4010107"/>
                </a:cubicBezTo>
                <a:cubicBezTo>
                  <a:pt x="2202237" y="4004550"/>
                  <a:pt x="2234130" y="4001569"/>
                  <a:pt x="2266515" y="4001042"/>
                </a:cubicBezTo>
                <a:close/>
                <a:moveTo>
                  <a:pt x="614203" y="3999419"/>
                </a:moveTo>
                <a:lnTo>
                  <a:pt x="631290" y="4001042"/>
                </a:lnTo>
                <a:cubicBezTo>
                  <a:pt x="663676" y="4001569"/>
                  <a:pt x="695568" y="4004550"/>
                  <a:pt x="726752" y="4010107"/>
                </a:cubicBezTo>
                <a:cubicBezTo>
                  <a:pt x="732328" y="4009688"/>
                  <a:pt x="737656" y="4010636"/>
                  <a:pt x="742964" y="4011646"/>
                </a:cubicBezTo>
                <a:lnTo>
                  <a:pt x="743081" y="4012794"/>
                </a:lnTo>
                <a:cubicBezTo>
                  <a:pt x="1055161" y="4064450"/>
                  <a:pt x="1308390" y="4283539"/>
                  <a:pt x="1401754" y="4572001"/>
                </a:cubicBezTo>
                <a:lnTo>
                  <a:pt x="1264205" y="4572001"/>
                </a:lnTo>
                <a:cubicBezTo>
                  <a:pt x="1180823" y="4357380"/>
                  <a:pt x="990454" y="4194541"/>
                  <a:pt x="756452" y="4144250"/>
                </a:cubicBezTo>
                <a:cubicBezTo>
                  <a:pt x="790946" y="4319651"/>
                  <a:pt x="893169" y="4471530"/>
                  <a:pt x="1036266" y="4572001"/>
                </a:cubicBezTo>
                <a:lnTo>
                  <a:pt x="842026" y="4572001"/>
                </a:lnTo>
                <a:cubicBezTo>
                  <a:pt x="725894" y="4452596"/>
                  <a:pt x="647331" y="4298519"/>
                  <a:pt x="622966" y="4127511"/>
                </a:cubicBezTo>
                <a:cubicBezTo>
                  <a:pt x="622799" y="4127458"/>
                  <a:pt x="622630" y="4127453"/>
                  <a:pt x="622461" y="4127448"/>
                </a:cubicBezTo>
                <a:lnTo>
                  <a:pt x="621923" y="4120772"/>
                </a:lnTo>
                <a:cubicBezTo>
                  <a:pt x="616864" y="4090522"/>
                  <a:pt x="614413" y="4059631"/>
                  <a:pt x="614455" y="4028296"/>
                </a:cubicBezTo>
                <a:cubicBezTo>
                  <a:pt x="613143" y="4022668"/>
                  <a:pt x="613085" y="4017001"/>
                  <a:pt x="613085" y="4011320"/>
                </a:cubicBezTo>
                <a:lnTo>
                  <a:pt x="613679" y="3999880"/>
                </a:lnTo>
                <a:lnTo>
                  <a:pt x="614177" y="3999913"/>
                </a:lnTo>
                <a:close/>
                <a:moveTo>
                  <a:pt x="591452" y="3999419"/>
                </a:moveTo>
                <a:lnTo>
                  <a:pt x="591478" y="3999913"/>
                </a:lnTo>
                <a:lnTo>
                  <a:pt x="591976" y="3999880"/>
                </a:lnTo>
                <a:lnTo>
                  <a:pt x="592570" y="4011320"/>
                </a:lnTo>
                <a:cubicBezTo>
                  <a:pt x="592570" y="4017001"/>
                  <a:pt x="592511" y="4022668"/>
                  <a:pt x="591199" y="4028296"/>
                </a:cubicBezTo>
                <a:cubicBezTo>
                  <a:pt x="591242" y="4059631"/>
                  <a:pt x="588791" y="4090522"/>
                  <a:pt x="583732" y="4120772"/>
                </a:cubicBezTo>
                <a:lnTo>
                  <a:pt x="583194" y="4127448"/>
                </a:lnTo>
                <a:cubicBezTo>
                  <a:pt x="583024" y="4127453"/>
                  <a:pt x="582856" y="4127458"/>
                  <a:pt x="582689" y="4127511"/>
                </a:cubicBezTo>
                <a:cubicBezTo>
                  <a:pt x="558275" y="4298863"/>
                  <a:pt x="479445" y="4453216"/>
                  <a:pt x="362360" y="4572001"/>
                </a:cubicBezTo>
                <a:lnTo>
                  <a:pt x="169811" y="4572001"/>
                </a:lnTo>
                <a:cubicBezTo>
                  <a:pt x="312603" y="4471357"/>
                  <a:pt x="414729" y="4319551"/>
                  <a:pt x="449203" y="4144250"/>
                </a:cubicBezTo>
                <a:cubicBezTo>
                  <a:pt x="258971" y="4185134"/>
                  <a:pt x="97576" y="4300399"/>
                  <a:pt x="0" y="4458139"/>
                </a:cubicBezTo>
                <a:lnTo>
                  <a:pt x="0" y="4251345"/>
                </a:lnTo>
                <a:cubicBezTo>
                  <a:pt x="121484" y="4128438"/>
                  <a:pt x="282199" y="4042650"/>
                  <a:pt x="462573" y="4012794"/>
                </a:cubicBezTo>
                <a:lnTo>
                  <a:pt x="462690" y="4011646"/>
                </a:lnTo>
                <a:cubicBezTo>
                  <a:pt x="467999" y="4010636"/>
                  <a:pt x="473327" y="4009688"/>
                  <a:pt x="478903" y="4010107"/>
                </a:cubicBezTo>
                <a:cubicBezTo>
                  <a:pt x="510086" y="4004550"/>
                  <a:pt x="541979" y="4001569"/>
                  <a:pt x="574365" y="4001042"/>
                </a:cubicBezTo>
                <a:close/>
                <a:moveTo>
                  <a:pt x="11452667" y="3304913"/>
                </a:moveTo>
                <a:cubicBezTo>
                  <a:pt x="11177477" y="3363591"/>
                  <a:pt x="10962633" y="3576701"/>
                  <a:pt x="10909358" y="3845480"/>
                </a:cubicBezTo>
                <a:cubicBezTo>
                  <a:pt x="11184548" y="3786801"/>
                  <a:pt x="11399391" y="3573691"/>
                  <a:pt x="11452667" y="3304913"/>
                </a:cubicBezTo>
                <a:close/>
                <a:moveTo>
                  <a:pt x="10058800" y="3304913"/>
                </a:moveTo>
                <a:cubicBezTo>
                  <a:pt x="10112076" y="3573691"/>
                  <a:pt x="10326919" y="3786801"/>
                  <a:pt x="10602109" y="3845480"/>
                </a:cubicBezTo>
                <a:cubicBezTo>
                  <a:pt x="10548834" y="3576701"/>
                  <a:pt x="10333990" y="3363591"/>
                  <a:pt x="10058800" y="3304913"/>
                </a:cubicBezTo>
                <a:close/>
                <a:moveTo>
                  <a:pt x="9760514" y="3304913"/>
                </a:moveTo>
                <a:cubicBezTo>
                  <a:pt x="9485324" y="3363591"/>
                  <a:pt x="9270480" y="3576701"/>
                  <a:pt x="9217205" y="3845480"/>
                </a:cubicBezTo>
                <a:cubicBezTo>
                  <a:pt x="9492395" y="3786801"/>
                  <a:pt x="9707238" y="3573691"/>
                  <a:pt x="9760514" y="3304913"/>
                </a:cubicBezTo>
                <a:close/>
                <a:moveTo>
                  <a:pt x="8366649" y="3304913"/>
                </a:moveTo>
                <a:cubicBezTo>
                  <a:pt x="8419925" y="3573691"/>
                  <a:pt x="8634768" y="3786801"/>
                  <a:pt x="8909958" y="3845480"/>
                </a:cubicBezTo>
                <a:cubicBezTo>
                  <a:pt x="8856683" y="3576701"/>
                  <a:pt x="8641839" y="3363591"/>
                  <a:pt x="8366649" y="3304913"/>
                </a:cubicBezTo>
                <a:close/>
                <a:moveTo>
                  <a:pt x="8068363" y="3304913"/>
                </a:moveTo>
                <a:cubicBezTo>
                  <a:pt x="7793173" y="3363591"/>
                  <a:pt x="7578329" y="3576701"/>
                  <a:pt x="7525054" y="3845480"/>
                </a:cubicBezTo>
                <a:cubicBezTo>
                  <a:pt x="7800244" y="3786801"/>
                  <a:pt x="8015087" y="3573691"/>
                  <a:pt x="8068363" y="3304913"/>
                </a:cubicBezTo>
                <a:close/>
                <a:moveTo>
                  <a:pt x="6674498" y="3304913"/>
                </a:moveTo>
                <a:cubicBezTo>
                  <a:pt x="6727774" y="3573691"/>
                  <a:pt x="6942617" y="3786801"/>
                  <a:pt x="7217807" y="3845480"/>
                </a:cubicBezTo>
                <a:cubicBezTo>
                  <a:pt x="7164532" y="3576701"/>
                  <a:pt x="6949688" y="3363591"/>
                  <a:pt x="6674498" y="3304913"/>
                </a:cubicBezTo>
                <a:close/>
                <a:moveTo>
                  <a:pt x="6376212" y="3304913"/>
                </a:moveTo>
                <a:cubicBezTo>
                  <a:pt x="6101022" y="3363591"/>
                  <a:pt x="5886178" y="3576701"/>
                  <a:pt x="5832903" y="3845480"/>
                </a:cubicBezTo>
                <a:cubicBezTo>
                  <a:pt x="6108093" y="3786801"/>
                  <a:pt x="6322936" y="3573691"/>
                  <a:pt x="6376212" y="3304913"/>
                </a:cubicBezTo>
                <a:close/>
                <a:moveTo>
                  <a:pt x="4982347" y="3304913"/>
                </a:moveTo>
                <a:cubicBezTo>
                  <a:pt x="5035623" y="3573691"/>
                  <a:pt x="5250466" y="3786801"/>
                  <a:pt x="5525656" y="3845480"/>
                </a:cubicBezTo>
                <a:cubicBezTo>
                  <a:pt x="5472381" y="3576701"/>
                  <a:pt x="5257537" y="3363591"/>
                  <a:pt x="4982347" y="3304913"/>
                </a:cubicBezTo>
                <a:close/>
                <a:moveTo>
                  <a:pt x="4684061" y="3304913"/>
                </a:moveTo>
                <a:cubicBezTo>
                  <a:pt x="4408871" y="3363591"/>
                  <a:pt x="4194027" y="3576701"/>
                  <a:pt x="4140752" y="3845480"/>
                </a:cubicBezTo>
                <a:cubicBezTo>
                  <a:pt x="4415942" y="3786801"/>
                  <a:pt x="4630785" y="3573691"/>
                  <a:pt x="4684061" y="3304913"/>
                </a:cubicBezTo>
                <a:close/>
                <a:moveTo>
                  <a:pt x="3290196" y="3304913"/>
                </a:moveTo>
                <a:cubicBezTo>
                  <a:pt x="3343472" y="3573691"/>
                  <a:pt x="3558315" y="3786801"/>
                  <a:pt x="3833505" y="3845480"/>
                </a:cubicBezTo>
                <a:cubicBezTo>
                  <a:pt x="3780230" y="3576701"/>
                  <a:pt x="3565386" y="3363591"/>
                  <a:pt x="3290196" y="3304913"/>
                </a:cubicBezTo>
                <a:close/>
                <a:moveTo>
                  <a:pt x="2991910" y="3304913"/>
                </a:moveTo>
                <a:cubicBezTo>
                  <a:pt x="2716720" y="3363591"/>
                  <a:pt x="2501876" y="3576701"/>
                  <a:pt x="2448601" y="3845480"/>
                </a:cubicBezTo>
                <a:cubicBezTo>
                  <a:pt x="2723791" y="3786801"/>
                  <a:pt x="2938634" y="3573691"/>
                  <a:pt x="2991910" y="3304913"/>
                </a:cubicBezTo>
                <a:close/>
                <a:moveTo>
                  <a:pt x="1598045" y="3304913"/>
                </a:moveTo>
                <a:cubicBezTo>
                  <a:pt x="1651321" y="3573691"/>
                  <a:pt x="1866164" y="3786801"/>
                  <a:pt x="2141354" y="3845480"/>
                </a:cubicBezTo>
                <a:cubicBezTo>
                  <a:pt x="2088079" y="3576701"/>
                  <a:pt x="1873235" y="3363591"/>
                  <a:pt x="1598045" y="3304913"/>
                </a:cubicBezTo>
                <a:close/>
                <a:moveTo>
                  <a:pt x="1299759" y="3304913"/>
                </a:moveTo>
                <a:cubicBezTo>
                  <a:pt x="1024569" y="3363591"/>
                  <a:pt x="809725" y="3576701"/>
                  <a:pt x="756450" y="3845480"/>
                </a:cubicBezTo>
                <a:cubicBezTo>
                  <a:pt x="1031640" y="3786801"/>
                  <a:pt x="1246483" y="3573691"/>
                  <a:pt x="1299759" y="3304913"/>
                </a:cubicBezTo>
                <a:close/>
                <a:moveTo>
                  <a:pt x="0" y="3200906"/>
                </a:moveTo>
                <a:cubicBezTo>
                  <a:pt x="306658" y="3291386"/>
                  <a:pt x="537576" y="3547942"/>
                  <a:pt x="582690" y="3862087"/>
                </a:cubicBezTo>
                <a:cubicBezTo>
                  <a:pt x="582857" y="3862140"/>
                  <a:pt x="583026" y="3862145"/>
                  <a:pt x="583195" y="3862150"/>
                </a:cubicBezTo>
                <a:lnTo>
                  <a:pt x="583735" y="3868787"/>
                </a:lnTo>
                <a:cubicBezTo>
                  <a:pt x="588792" y="3898794"/>
                  <a:pt x="591242" y="3929436"/>
                  <a:pt x="591199" y="3960518"/>
                </a:cubicBezTo>
                <a:cubicBezTo>
                  <a:pt x="592511" y="3966104"/>
                  <a:pt x="592570" y="3971728"/>
                  <a:pt x="592570" y="3977366"/>
                </a:cubicBezTo>
                <a:cubicBezTo>
                  <a:pt x="592570" y="3981158"/>
                  <a:pt x="592543" y="3984944"/>
                  <a:pt x="591977" y="3988716"/>
                </a:cubicBezTo>
                <a:lnTo>
                  <a:pt x="591478" y="3988683"/>
                </a:lnTo>
                <a:lnTo>
                  <a:pt x="591452" y="3989174"/>
                </a:lnTo>
                <a:lnTo>
                  <a:pt x="574334" y="3987561"/>
                </a:lnTo>
                <a:cubicBezTo>
                  <a:pt x="541959" y="3987038"/>
                  <a:pt x="510079" y="3984080"/>
                  <a:pt x="478907" y="3978570"/>
                </a:cubicBezTo>
                <a:cubicBezTo>
                  <a:pt x="473330" y="3978986"/>
                  <a:pt x="468001" y="3978045"/>
                  <a:pt x="462690" y="3977042"/>
                </a:cubicBezTo>
                <a:lnTo>
                  <a:pt x="462574" y="3975903"/>
                </a:lnTo>
                <a:cubicBezTo>
                  <a:pt x="282200" y="3946281"/>
                  <a:pt x="121485" y="3861168"/>
                  <a:pt x="0" y="3739225"/>
                </a:cubicBezTo>
                <a:lnTo>
                  <a:pt x="0" y="3534056"/>
                </a:lnTo>
                <a:cubicBezTo>
                  <a:pt x="97584" y="3690562"/>
                  <a:pt x="258975" y="3804918"/>
                  <a:pt x="449203" y="3845480"/>
                </a:cubicBezTo>
                <a:cubicBezTo>
                  <a:pt x="402182" y="3608252"/>
                  <a:pt x="229297" y="3414390"/>
                  <a:pt x="0" y="3332205"/>
                </a:cubicBezTo>
                <a:close/>
                <a:moveTo>
                  <a:pt x="11608704" y="3161219"/>
                </a:moveTo>
                <a:lnTo>
                  <a:pt x="11625791" y="3162829"/>
                </a:lnTo>
                <a:cubicBezTo>
                  <a:pt x="11658177" y="3163352"/>
                  <a:pt x="11690070" y="3166310"/>
                  <a:pt x="11721253" y="3171823"/>
                </a:cubicBezTo>
                <a:cubicBezTo>
                  <a:pt x="11726829" y="3171407"/>
                  <a:pt x="11732157" y="3172348"/>
                  <a:pt x="11737466" y="3173350"/>
                </a:cubicBezTo>
                <a:lnTo>
                  <a:pt x="11737583" y="3174489"/>
                </a:lnTo>
                <a:cubicBezTo>
                  <a:pt x="11914088" y="3203476"/>
                  <a:pt x="12071767" y="3285599"/>
                  <a:pt x="12192000" y="3403667"/>
                </a:cubicBezTo>
                <a:lnTo>
                  <a:pt x="12192000" y="3603658"/>
                </a:lnTo>
                <a:cubicBezTo>
                  <a:pt x="12093732" y="3453636"/>
                  <a:pt x="11935983" y="3344367"/>
                  <a:pt x="11750953" y="3304913"/>
                </a:cubicBezTo>
                <a:cubicBezTo>
                  <a:pt x="11797422" y="3539349"/>
                  <a:pt x="11966808" y="3731433"/>
                  <a:pt x="12192000" y="3815480"/>
                </a:cubicBezTo>
                <a:lnTo>
                  <a:pt x="12192000" y="3947482"/>
                </a:lnTo>
                <a:cubicBezTo>
                  <a:pt x="11889465" y="3854506"/>
                  <a:pt x="11662185" y="3599697"/>
                  <a:pt x="11617468" y="3288305"/>
                </a:cubicBezTo>
                <a:cubicBezTo>
                  <a:pt x="11617300" y="3288253"/>
                  <a:pt x="11617132" y="3288248"/>
                  <a:pt x="11616962" y="3288243"/>
                </a:cubicBezTo>
                <a:lnTo>
                  <a:pt x="11616424" y="3281619"/>
                </a:lnTo>
                <a:cubicBezTo>
                  <a:pt x="11611365" y="3251607"/>
                  <a:pt x="11608914" y="3220958"/>
                  <a:pt x="11608957" y="3189869"/>
                </a:cubicBezTo>
                <a:cubicBezTo>
                  <a:pt x="11607645" y="3184286"/>
                  <a:pt x="11607586" y="3178663"/>
                  <a:pt x="11607586" y="3173027"/>
                </a:cubicBezTo>
                <a:lnTo>
                  <a:pt x="11608180" y="3161677"/>
                </a:lnTo>
                <a:lnTo>
                  <a:pt x="11608678" y="3161709"/>
                </a:lnTo>
                <a:close/>
                <a:moveTo>
                  <a:pt x="11594916" y="3161219"/>
                </a:moveTo>
                <a:lnTo>
                  <a:pt x="11594942" y="3161709"/>
                </a:lnTo>
                <a:lnTo>
                  <a:pt x="11595440" y="3161677"/>
                </a:lnTo>
                <a:lnTo>
                  <a:pt x="11596034" y="3173027"/>
                </a:lnTo>
                <a:cubicBezTo>
                  <a:pt x="11596034" y="3178663"/>
                  <a:pt x="11595975" y="3184286"/>
                  <a:pt x="11594663" y="3189869"/>
                </a:cubicBezTo>
                <a:cubicBezTo>
                  <a:pt x="11594706" y="3220958"/>
                  <a:pt x="11592255" y="3251607"/>
                  <a:pt x="11587196" y="3281619"/>
                </a:cubicBezTo>
                <a:lnTo>
                  <a:pt x="11586658" y="3288243"/>
                </a:lnTo>
                <a:cubicBezTo>
                  <a:pt x="11586488" y="3288248"/>
                  <a:pt x="11586320" y="3288253"/>
                  <a:pt x="11586152" y="3288305"/>
                </a:cubicBezTo>
                <a:cubicBezTo>
                  <a:pt x="11535877" y="3638399"/>
                  <a:pt x="11254838" y="3916971"/>
                  <a:pt x="10895987" y="3975903"/>
                </a:cubicBezTo>
                <a:lnTo>
                  <a:pt x="10895871" y="3977042"/>
                </a:lnTo>
                <a:cubicBezTo>
                  <a:pt x="10890560" y="3978045"/>
                  <a:pt x="10885231" y="3978986"/>
                  <a:pt x="10879654" y="3978570"/>
                </a:cubicBezTo>
                <a:cubicBezTo>
                  <a:pt x="10848482" y="3984080"/>
                  <a:pt x="10816602" y="3987038"/>
                  <a:pt x="10784227" y="3987561"/>
                </a:cubicBezTo>
                <a:lnTo>
                  <a:pt x="10767109" y="3989174"/>
                </a:lnTo>
                <a:lnTo>
                  <a:pt x="10767083" y="3988683"/>
                </a:lnTo>
                <a:lnTo>
                  <a:pt x="10766584" y="3988716"/>
                </a:lnTo>
                <a:cubicBezTo>
                  <a:pt x="10766018" y="3984944"/>
                  <a:pt x="10765991" y="3981158"/>
                  <a:pt x="10765991" y="3977366"/>
                </a:cubicBezTo>
                <a:cubicBezTo>
                  <a:pt x="10765991" y="3971728"/>
                  <a:pt x="10766050" y="3966104"/>
                  <a:pt x="10767362" y="3960518"/>
                </a:cubicBezTo>
                <a:cubicBezTo>
                  <a:pt x="10767319" y="3929436"/>
                  <a:pt x="10769769" y="3898794"/>
                  <a:pt x="10774826" y="3868787"/>
                </a:cubicBezTo>
                <a:lnTo>
                  <a:pt x="10775366" y="3862150"/>
                </a:lnTo>
                <a:cubicBezTo>
                  <a:pt x="10775535" y="3862145"/>
                  <a:pt x="10775704" y="3862140"/>
                  <a:pt x="10775872" y="3862087"/>
                </a:cubicBezTo>
                <a:cubicBezTo>
                  <a:pt x="10826148" y="3511992"/>
                  <a:pt x="11107187" y="3233421"/>
                  <a:pt x="11466037" y="3174489"/>
                </a:cubicBezTo>
                <a:lnTo>
                  <a:pt x="11466154" y="3173350"/>
                </a:lnTo>
                <a:cubicBezTo>
                  <a:pt x="11471463" y="3172348"/>
                  <a:pt x="11476791" y="3171407"/>
                  <a:pt x="11482367" y="3171823"/>
                </a:cubicBezTo>
                <a:cubicBezTo>
                  <a:pt x="11513550" y="3166310"/>
                  <a:pt x="11545443" y="3163352"/>
                  <a:pt x="11577829" y="3162829"/>
                </a:cubicBezTo>
                <a:close/>
                <a:moveTo>
                  <a:pt x="9916551" y="3161219"/>
                </a:moveTo>
                <a:lnTo>
                  <a:pt x="9933638" y="3162829"/>
                </a:lnTo>
                <a:cubicBezTo>
                  <a:pt x="9966024" y="3163352"/>
                  <a:pt x="9997917" y="3166310"/>
                  <a:pt x="10029100" y="3171823"/>
                </a:cubicBezTo>
                <a:cubicBezTo>
                  <a:pt x="10034676" y="3171407"/>
                  <a:pt x="10040004" y="3172348"/>
                  <a:pt x="10045313" y="3173350"/>
                </a:cubicBezTo>
                <a:lnTo>
                  <a:pt x="10045430" y="3174489"/>
                </a:lnTo>
                <a:cubicBezTo>
                  <a:pt x="10404280" y="3233421"/>
                  <a:pt x="10685319" y="3511992"/>
                  <a:pt x="10735596" y="3862087"/>
                </a:cubicBezTo>
                <a:cubicBezTo>
                  <a:pt x="10735763" y="3862140"/>
                  <a:pt x="10735932" y="3862145"/>
                  <a:pt x="10736101" y="3862150"/>
                </a:cubicBezTo>
                <a:lnTo>
                  <a:pt x="10736641" y="3868787"/>
                </a:lnTo>
                <a:cubicBezTo>
                  <a:pt x="10741698" y="3898794"/>
                  <a:pt x="10744148" y="3929436"/>
                  <a:pt x="10744105" y="3960518"/>
                </a:cubicBezTo>
                <a:cubicBezTo>
                  <a:pt x="10745417" y="3966104"/>
                  <a:pt x="10745476" y="3971728"/>
                  <a:pt x="10745476" y="3977366"/>
                </a:cubicBezTo>
                <a:cubicBezTo>
                  <a:pt x="10745476" y="3981158"/>
                  <a:pt x="10745449" y="3984944"/>
                  <a:pt x="10744883" y="3988716"/>
                </a:cubicBezTo>
                <a:lnTo>
                  <a:pt x="10744384" y="3988683"/>
                </a:lnTo>
                <a:lnTo>
                  <a:pt x="10744358" y="3989174"/>
                </a:lnTo>
                <a:lnTo>
                  <a:pt x="10727240" y="3987561"/>
                </a:lnTo>
                <a:cubicBezTo>
                  <a:pt x="10694865" y="3987038"/>
                  <a:pt x="10662985" y="3984080"/>
                  <a:pt x="10631813" y="3978570"/>
                </a:cubicBezTo>
                <a:cubicBezTo>
                  <a:pt x="10626236" y="3978986"/>
                  <a:pt x="10620907" y="3978045"/>
                  <a:pt x="10615596" y="3977042"/>
                </a:cubicBezTo>
                <a:lnTo>
                  <a:pt x="10615480" y="3975903"/>
                </a:lnTo>
                <a:cubicBezTo>
                  <a:pt x="10256629" y="3916971"/>
                  <a:pt x="9975590" y="3638399"/>
                  <a:pt x="9925315" y="3288305"/>
                </a:cubicBezTo>
                <a:cubicBezTo>
                  <a:pt x="9925147" y="3288253"/>
                  <a:pt x="9924979" y="3288248"/>
                  <a:pt x="9924809" y="3288243"/>
                </a:cubicBezTo>
                <a:lnTo>
                  <a:pt x="9924271" y="3281619"/>
                </a:lnTo>
                <a:cubicBezTo>
                  <a:pt x="9919212" y="3251607"/>
                  <a:pt x="9916761" y="3220958"/>
                  <a:pt x="9916804" y="3189869"/>
                </a:cubicBezTo>
                <a:cubicBezTo>
                  <a:pt x="9915492" y="3184286"/>
                  <a:pt x="9915433" y="3178663"/>
                  <a:pt x="9915433" y="3173027"/>
                </a:cubicBezTo>
                <a:lnTo>
                  <a:pt x="9916027" y="3161677"/>
                </a:lnTo>
                <a:lnTo>
                  <a:pt x="9916525" y="3161709"/>
                </a:lnTo>
                <a:close/>
                <a:moveTo>
                  <a:pt x="9902763" y="3161219"/>
                </a:moveTo>
                <a:lnTo>
                  <a:pt x="9902789" y="3161709"/>
                </a:lnTo>
                <a:lnTo>
                  <a:pt x="9903287" y="3161677"/>
                </a:lnTo>
                <a:lnTo>
                  <a:pt x="9903881" y="3173027"/>
                </a:lnTo>
                <a:cubicBezTo>
                  <a:pt x="9903881" y="3178663"/>
                  <a:pt x="9903822" y="3184286"/>
                  <a:pt x="9902510" y="3189869"/>
                </a:cubicBezTo>
                <a:cubicBezTo>
                  <a:pt x="9902553" y="3220958"/>
                  <a:pt x="9900102" y="3251607"/>
                  <a:pt x="9895043" y="3281619"/>
                </a:cubicBezTo>
                <a:lnTo>
                  <a:pt x="9894505" y="3288243"/>
                </a:lnTo>
                <a:cubicBezTo>
                  <a:pt x="9894335" y="3288248"/>
                  <a:pt x="9894167" y="3288253"/>
                  <a:pt x="9893999" y="3288305"/>
                </a:cubicBezTo>
                <a:cubicBezTo>
                  <a:pt x="9843724" y="3638399"/>
                  <a:pt x="9562685" y="3916971"/>
                  <a:pt x="9203834" y="3975903"/>
                </a:cubicBezTo>
                <a:lnTo>
                  <a:pt x="9203718" y="3977042"/>
                </a:lnTo>
                <a:cubicBezTo>
                  <a:pt x="9198407" y="3978045"/>
                  <a:pt x="9193078" y="3978986"/>
                  <a:pt x="9187501" y="3978570"/>
                </a:cubicBezTo>
                <a:cubicBezTo>
                  <a:pt x="9156329" y="3984080"/>
                  <a:pt x="9124449" y="3987038"/>
                  <a:pt x="9092074" y="3987561"/>
                </a:cubicBezTo>
                <a:lnTo>
                  <a:pt x="9074956" y="3989174"/>
                </a:lnTo>
                <a:lnTo>
                  <a:pt x="9074930" y="3988683"/>
                </a:lnTo>
                <a:lnTo>
                  <a:pt x="9074431" y="3988716"/>
                </a:lnTo>
                <a:cubicBezTo>
                  <a:pt x="9073865" y="3984944"/>
                  <a:pt x="9073838" y="3981158"/>
                  <a:pt x="9073838" y="3977366"/>
                </a:cubicBezTo>
                <a:cubicBezTo>
                  <a:pt x="9073838" y="3971728"/>
                  <a:pt x="9073897" y="3966104"/>
                  <a:pt x="9075209" y="3960518"/>
                </a:cubicBezTo>
                <a:cubicBezTo>
                  <a:pt x="9075166" y="3929436"/>
                  <a:pt x="9077616" y="3898794"/>
                  <a:pt x="9082673" y="3868787"/>
                </a:cubicBezTo>
                <a:lnTo>
                  <a:pt x="9083213" y="3862150"/>
                </a:lnTo>
                <a:cubicBezTo>
                  <a:pt x="9083382" y="3862145"/>
                  <a:pt x="9083551" y="3862140"/>
                  <a:pt x="9083718" y="3862087"/>
                </a:cubicBezTo>
                <a:cubicBezTo>
                  <a:pt x="9133995" y="3511992"/>
                  <a:pt x="9415034" y="3233421"/>
                  <a:pt x="9773884" y="3174489"/>
                </a:cubicBezTo>
                <a:lnTo>
                  <a:pt x="9774001" y="3173350"/>
                </a:lnTo>
                <a:cubicBezTo>
                  <a:pt x="9779310" y="3172348"/>
                  <a:pt x="9784638" y="3171407"/>
                  <a:pt x="9790214" y="3171823"/>
                </a:cubicBezTo>
                <a:cubicBezTo>
                  <a:pt x="9821397" y="3166310"/>
                  <a:pt x="9853290" y="3163352"/>
                  <a:pt x="9885676" y="3162829"/>
                </a:cubicBezTo>
                <a:close/>
                <a:moveTo>
                  <a:pt x="8224400" y="3161219"/>
                </a:moveTo>
                <a:lnTo>
                  <a:pt x="8241488" y="3162829"/>
                </a:lnTo>
                <a:cubicBezTo>
                  <a:pt x="8273873" y="3163352"/>
                  <a:pt x="8305766" y="3166310"/>
                  <a:pt x="8336949" y="3171823"/>
                </a:cubicBezTo>
                <a:cubicBezTo>
                  <a:pt x="8342525" y="3171407"/>
                  <a:pt x="8347853" y="3172348"/>
                  <a:pt x="8353162" y="3173350"/>
                </a:cubicBezTo>
                <a:lnTo>
                  <a:pt x="8353279" y="3174489"/>
                </a:lnTo>
                <a:cubicBezTo>
                  <a:pt x="8712129" y="3233421"/>
                  <a:pt x="8993168" y="3511992"/>
                  <a:pt x="9043444" y="3862087"/>
                </a:cubicBezTo>
                <a:cubicBezTo>
                  <a:pt x="9043612" y="3862140"/>
                  <a:pt x="9043781" y="3862145"/>
                  <a:pt x="9043950" y="3862150"/>
                </a:cubicBezTo>
                <a:lnTo>
                  <a:pt x="9044490" y="3868787"/>
                </a:lnTo>
                <a:cubicBezTo>
                  <a:pt x="9049547" y="3898794"/>
                  <a:pt x="9051997" y="3929436"/>
                  <a:pt x="9051954" y="3960518"/>
                </a:cubicBezTo>
                <a:cubicBezTo>
                  <a:pt x="9053266" y="3966104"/>
                  <a:pt x="9053325" y="3971728"/>
                  <a:pt x="9053325" y="3977366"/>
                </a:cubicBezTo>
                <a:cubicBezTo>
                  <a:pt x="9053325" y="3981158"/>
                  <a:pt x="9053298" y="3984944"/>
                  <a:pt x="9052732" y="3988716"/>
                </a:cubicBezTo>
                <a:lnTo>
                  <a:pt x="9052233" y="3988683"/>
                </a:lnTo>
                <a:lnTo>
                  <a:pt x="9052207" y="3989174"/>
                </a:lnTo>
                <a:lnTo>
                  <a:pt x="9035089" y="3987561"/>
                </a:lnTo>
                <a:cubicBezTo>
                  <a:pt x="9002714" y="3987038"/>
                  <a:pt x="8970834" y="3984080"/>
                  <a:pt x="8939662" y="3978570"/>
                </a:cubicBezTo>
                <a:cubicBezTo>
                  <a:pt x="8934085" y="3978986"/>
                  <a:pt x="8928756" y="3978045"/>
                  <a:pt x="8923445" y="3977042"/>
                </a:cubicBezTo>
                <a:lnTo>
                  <a:pt x="8923329" y="3975903"/>
                </a:lnTo>
                <a:cubicBezTo>
                  <a:pt x="8564478" y="3916971"/>
                  <a:pt x="8283439" y="3638399"/>
                  <a:pt x="8233164" y="3288305"/>
                </a:cubicBezTo>
                <a:cubicBezTo>
                  <a:pt x="8232996" y="3288253"/>
                  <a:pt x="8232828" y="3288248"/>
                  <a:pt x="8232658" y="3288243"/>
                </a:cubicBezTo>
                <a:lnTo>
                  <a:pt x="8232120" y="3281619"/>
                </a:lnTo>
                <a:cubicBezTo>
                  <a:pt x="8227061" y="3251607"/>
                  <a:pt x="8224611" y="3220958"/>
                  <a:pt x="8224653" y="3189869"/>
                </a:cubicBezTo>
                <a:cubicBezTo>
                  <a:pt x="8223341" y="3184286"/>
                  <a:pt x="8223282" y="3178663"/>
                  <a:pt x="8223282" y="3173027"/>
                </a:cubicBezTo>
                <a:lnTo>
                  <a:pt x="8223876" y="3161677"/>
                </a:lnTo>
                <a:lnTo>
                  <a:pt x="8224374" y="3161709"/>
                </a:lnTo>
                <a:close/>
                <a:moveTo>
                  <a:pt x="8210612" y="3161219"/>
                </a:moveTo>
                <a:lnTo>
                  <a:pt x="8210638" y="3161709"/>
                </a:lnTo>
                <a:lnTo>
                  <a:pt x="8211136" y="3161677"/>
                </a:lnTo>
                <a:lnTo>
                  <a:pt x="8211730" y="3173027"/>
                </a:lnTo>
                <a:cubicBezTo>
                  <a:pt x="8211730" y="3178663"/>
                  <a:pt x="8211672" y="3184286"/>
                  <a:pt x="8210360" y="3189869"/>
                </a:cubicBezTo>
                <a:cubicBezTo>
                  <a:pt x="8210402" y="3220958"/>
                  <a:pt x="8207951" y="3251607"/>
                  <a:pt x="8202893" y="3281619"/>
                </a:cubicBezTo>
                <a:lnTo>
                  <a:pt x="8202354" y="3288243"/>
                </a:lnTo>
                <a:cubicBezTo>
                  <a:pt x="8202185" y="3288248"/>
                  <a:pt x="8202016" y="3288253"/>
                  <a:pt x="8201849" y="3288305"/>
                </a:cubicBezTo>
                <a:cubicBezTo>
                  <a:pt x="8151573" y="3638399"/>
                  <a:pt x="7870534" y="3916971"/>
                  <a:pt x="7511683" y="3975903"/>
                </a:cubicBezTo>
                <a:lnTo>
                  <a:pt x="7511567" y="3977042"/>
                </a:lnTo>
                <a:cubicBezTo>
                  <a:pt x="7506256" y="3978045"/>
                  <a:pt x="7500927" y="3978986"/>
                  <a:pt x="7495350" y="3978570"/>
                </a:cubicBezTo>
                <a:cubicBezTo>
                  <a:pt x="7464178" y="3984080"/>
                  <a:pt x="7432298" y="3987038"/>
                  <a:pt x="7399924" y="3987561"/>
                </a:cubicBezTo>
                <a:lnTo>
                  <a:pt x="7382805" y="3989174"/>
                </a:lnTo>
                <a:lnTo>
                  <a:pt x="7382779" y="3988683"/>
                </a:lnTo>
                <a:lnTo>
                  <a:pt x="7382280" y="3988716"/>
                </a:lnTo>
                <a:cubicBezTo>
                  <a:pt x="7381714" y="3984944"/>
                  <a:pt x="7381687" y="3981158"/>
                  <a:pt x="7381687" y="3977366"/>
                </a:cubicBezTo>
                <a:cubicBezTo>
                  <a:pt x="7381687" y="3971728"/>
                  <a:pt x="7381746" y="3966104"/>
                  <a:pt x="7383058" y="3960518"/>
                </a:cubicBezTo>
                <a:cubicBezTo>
                  <a:pt x="7383016" y="3929436"/>
                  <a:pt x="7385465" y="3898794"/>
                  <a:pt x="7390522" y="3868787"/>
                </a:cubicBezTo>
                <a:lnTo>
                  <a:pt x="7391062" y="3862150"/>
                </a:lnTo>
                <a:cubicBezTo>
                  <a:pt x="7391231" y="3862145"/>
                  <a:pt x="7391400" y="3862140"/>
                  <a:pt x="7391568" y="3862087"/>
                </a:cubicBezTo>
                <a:cubicBezTo>
                  <a:pt x="7441844" y="3511992"/>
                  <a:pt x="7722883" y="3233421"/>
                  <a:pt x="8081734" y="3174489"/>
                </a:cubicBezTo>
                <a:lnTo>
                  <a:pt x="8081851" y="3173350"/>
                </a:lnTo>
                <a:cubicBezTo>
                  <a:pt x="8087159" y="3172348"/>
                  <a:pt x="8092487" y="3171407"/>
                  <a:pt x="8098063" y="3171823"/>
                </a:cubicBezTo>
                <a:cubicBezTo>
                  <a:pt x="8129247" y="3166310"/>
                  <a:pt x="8161139" y="3163352"/>
                  <a:pt x="8193525" y="3162829"/>
                </a:cubicBezTo>
                <a:close/>
                <a:moveTo>
                  <a:pt x="6532249" y="3161219"/>
                </a:moveTo>
                <a:lnTo>
                  <a:pt x="6549337" y="3162829"/>
                </a:lnTo>
                <a:cubicBezTo>
                  <a:pt x="6581722" y="3163352"/>
                  <a:pt x="6613615" y="3166310"/>
                  <a:pt x="6644798" y="3171823"/>
                </a:cubicBezTo>
                <a:cubicBezTo>
                  <a:pt x="6650374" y="3171407"/>
                  <a:pt x="6655702" y="3172348"/>
                  <a:pt x="6661011" y="3173350"/>
                </a:cubicBezTo>
                <a:lnTo>
                  <a:pt x="6661128" y="3174489"/>
                </a:lnTo>
                <a:cubicBezTo>
                  <a:pt x="7019978" y="3233421"/>
                  <a:pt x="7301017" y="3511992"/>
                  <a:pt x="7351294" y="3862087"/>
                </a:cubicBezTo>
                <a:cubicBezTo>
                  <a:pt x="7351461" y="3862140"/>
                  <a:pt x="7351631" y="3862145"/>
                  <a:pt x="7351799" y="3862150"/>
                </a:cubicBezTo>
                <a:lnTo>
                  <a:pt x="7352340" y="3868787"/>
                </a:lnTo>
                <a:cubicBezTo>
                  <a:pt x="7357396" y="3898794"/>
                  <a:pt x="7359846" y="3929436"/>
                  <a:pt x="7359804" y="3960518"/>
                </a:cubicBezTo>
                <a:cubicBezTo>
                  <a:pt x="7361116" y="3966104"/>
                  <a:pt x="7361174" y="3971728"/>
                  <a:pt x="7361174" y="3977366"/>
                </a:cubicBezTo>
                <a:cubicBezTo>
                  <a:pt x="7361174" y="3981158"/>
                  <a:pt x="7361147" y="3984944"/>
                  <a:pt x="7360581" y="3988716"/>
                </a:cubicBezTo>
                <a:lnTo>
                  <a:pt x="7360082" y="3988683"/>
                </a:lnTo>
                <a:lnTo>
                  <a:pt x="7360056" y="3989174"/>
                </a:lnTo>
                <a:lnTo>
                  <a:pt x="7342938" y="3987561"/>
                </a:lnTo>
                <a:cubicBezTo>
                  <a:pt x="7310564" y="3987038"/>
                  <a:pt x="7278683" y="3984080"/>
                  <a:pt x="7247511" y="3978570"/>
                </a:cubicBezTo>
                <a:cubicBezTo>
                  <a:pt x="7241934" y="3978986"/>
                  <a:pt x="7236605" y="3978045"/>
                  <a:pt x="7231295" y="3977042"/>
                </a:cubicBezTo>
                <a:lnTo>
                  <a:pt x="7231179" y="3975903"/>
                </a:lnTo>
                <a:cubicBezTo>
                  <a:pt x="6872327" y="3916971"/>
                  <a:pt x="6591288" y="3638399"/>
                  <a:pt x="6541013" y="3288305"/>
                </a:cubicBezTo>
                <a:cubicBezTo>
                  <a:pt x="6540845" y="3288253"/>
                  <a:pt x="6540677" y="3288248"/>
                  <a:pt x="6540507" y="3288243"/>
                </a:cubicBezTo>
                <a:lnTo>
                  <a:pt x="6539969" y="3281619"/>
                </a:lnTo>
                <a:cubicBezTo>
                  <a:pt x="6534910" y="3251607"/>
                  <a:pt x="6532460" y="3220958"/>
                  <a:pt x="6532502" y="3189869"/>
                </a:cubicBezTo>
                <a:cubicBezTo>
                  <a:pt x="6531190" y="3184286"/>
                  <a:pt x="6531131" y="3178663"/>
                  <a:pt x="6531131" y="3173027"/>
                </a:cubicBezTo>
                <a:lnTo>
                  <a:pt x="6531725" y="3161677"/>
                </a:lnTo>
                <a:lnTo>
                  <a:pt x="6532223" y="3161709"/>
                </a:lnTo>
                <a:close/>
                <a:moveTo>
                  <a:pt x="6518461" y="3161219"/>
                </a:moveTo>
                <a:lnTo>
                  <a:pt x="6518487" y="3161709"/>
                </a:lnTo>
                <a:lnTo>
                  <a:pt x="6518985" y="3161677"/>
                </a:lnTo>
                <a:lnTo>
                  <a:pt x="6519579" y="3173027"/>
                </a:lnTo>
                <a:cubicBezTo>
                  <a:pt x="6519579" y="3178663"/>
                  <a:pt x="6519520" y="3184286"/>
                  <a:pt x="6518208" y="3189869"/>
                </a:cubicBezTo>
                <a:cubicBezTo>
                  <a:pt x="6518250" y="3220958"/>
                  <a:pt x="6515800" y="3251607"/>
                  <a:pt x="6510741" y="3281619"/>
                </a:cubicBezTo>
                <a:lnTo>
                  <a:pt x="6510203" y="3288243"/>
                </a:lnTo>
                <a:cubicBezTo>
                  <a:pt x="6510033" y="3288248"/>
                  <a:pt x="6509865" y="3288253"/>
                  <a:pt x="6509697" y="3288305"/>
                </a:cubicBezTo>
                <a:cubicBezTo>
                  <a:pt x="6459422" y="3638399"/>
                  <a:pt x="6178383" y="3916971"/>
                  <a:pt x="5819531" y="3975903"/>
                </a:cubicBezTo>
                <a:lnTo>
                  <a:pt x="5819415" y="3977042"/>
                </a:lnTo>
                <a:cubicBezTo>
                  <a:pt x="5814105" y="3978045"/>
                  <a:pt x="5808776" y="3978986"/>
                  <a:pt x="5803199" y="3978570"/>
                </a:cubicBezTo>
                <a:cubicBezTo>
                  <a:pt x="5772027" y="3984080"/>
                  <a:pt x="5740146" y="3987038"/>
                  <a:pt x="5707772" y="3987561"/>
                </a:cubicBezTo>
                <a:lnTo>
                  <a:pt x="5690654" y="3989174"/>
                </a:lnTo>
                <a:lnTo>
                  <a:pt x="5690628" y="3988683"/>
                </a:lnTo>
                <a:lnTo>
                  <a:pt x="5690129" y="3988716"/>
                </a:lnTo>
                <a:cubicBezTo>
                  <a:pt x="5689563" y="3984944"/>
                  <a:pt x="5689536" y="3981158"/>
                  <a:pt x="5689536" y="3977366"/>
                </a:cubicBezTo>
                <a:cubicBezTo>
                  <a:pt x="5689536" y="3971728"/>
                  <a:pt x="5689594" y="3966104"/>
                  <a:pt x="5690906" y="3960518"/>
                </a:cubicBezTo>
                <a:cubicBezTo>
                  <a:pt x="5690864" y="3929436"/>
                  <a:pt x="5693314" y="3898794"/>
                  <a:pt x="5698370" y="3868787"/>
                </a:cubicBezTo>
                <a:lnTo>
                  <a:pt x="5698911" y="3862150"/>
                </a:lnTo>
                <a:cubicBezTo>
                  <a:pt x="5699079" y="3862145"/>
                  <a:pt x="5699249" y="3862140"/>
                  <a:pt x="5699416" y="3862087"/>
                </a:cubicBezTo>
                <a:cubicBezTo>
                  <a:pt x="5749693" y="3511992"/>
                  <a:pt x="6030732" y="3233421"/>
                  <a:pt x="6389582" y="3174489"/>
                </a:cubicBezTo>
                <a:lnTo>
                  <a:pt x="6389699" y="3173350"/>
                </a:lnTo>
                <a:cubicBezTo>
                  <a:pt x="6395008" y="3172348"/>
                  <a:pt x="6400336" y="3171407"/>
                  <a:pt x="6405912" y="3171823"/>
                </a:cubicBezTo>
                <a:cubicBezTo>
                  <a:pt x="6437095" y="3166310"/>
                  <a:pt x="6468988" y="3163352"/>
                  <a:pt x="6501373" y="3162829"/>
                </a:cubicBezTo>
                <a:close/>
                <a:moveTo>
                  <a:pt x="4840098" y="3161219"/>
                </a:moveTo>
                <a:lnTo>
                  <a:pt x="4857185" y="3162829"/>
                </a:lnTo>
                <a:cubicBezTo>
                  <a:pt x="4889571" y="3163352"/>
                  <a:pt x="4921463" y="3166310"/>
                  <a:pt x="4952647" y="3171823"/>
                </a:cubicBezTo>
                <a:cubicBezTo>
                  <a:pt x="4958223" y="3171407"/>
                  <a:pt x="4963551" y="3172348"/>
                  <a:pt x="4968859" y="3173350"/>
                </a:cubicBezTo>
                <a:lnTo>
                  <a:pt x="4968976" y="3174489"/>
                </a:lnTo>
                <a:cubicBezTo>
                  <a:pt x="5327827" y="3233421"/>
                  <a:pt x="5608866" y="3511992"/>
                  <a:pt x="5659142" y="3862087"/>
                </a:cubicBezTo>
                <a:cubicBezTo>
                  <a:pt x="5659310" y="3862140"/>
                  <a:pt x="5659479" y="3862145"/>
                  <a:pt x="5659648" y="3862150"/>
                </a:cubicBezTo>
                <a:lnTo>
                  <a:pt x="5660188" y="3868787"/>
                </a:lnTo>
                <a:cubicBezTo>
                  <a:pt x="5665245" y="3898794"/>
                  <a:pt x="5667694" y="3929436"/>
                  <a:pt x="5667652" y="3960518"/>
                </a:cubicBezTo>
                <a:cubicBezTo>
                  <a:pt x="5668964" y="3966104"/>
                  <a:pt x="5669023" y="3971728"/>
                  <a:pt x="5669023" y="3977366"/>
                </a:cubicBezTo>
                <a:cubicBezTo>
                  <a:pt x="5669023" y="3981158"/>
                  <a:pt x="5668996" y="3984944"/>
                  <a:pt x="5668430" y="3988716"/>
                </a:cubicBezTo>
                <a:lnTo>
                  <a:pt x="5667931" y="3988683"/>
                </a:lnTo>
                <a:lnTo>
                  <a:pt x="5667905" y="3989174"/>
                </a:lnTo>
                <a:lnTo>
                  <a:pt x="5650786" y="3987561"/>
                </a:lnTo>
                <a:cubicBezTo>
                  <a:pt x="5618412" y="3987038"/>
                  <a:pt x="5586532" y="3984080"/>
                  <a:pt x="5555360" y="3978570"/>
                </a:cubicBezTo>
                <a:cubicBezTo>
                  <a:pt x="5549783" y="3978986"/>
                  <a:pt x="5544454" y="3978045"/>
                  <a:pt x="5539143" y="3977042"/>
                </a:cubicBezTo>
                <a:lnTo>
                  <a:pt x="5539027" y="3975903"/>
                </a:lnTo>
                <a:cubicBezTo>
                  <a:pt x="5180176" y="3916971"/>
                  <a:pt x="4899137" y="3638399"/>
                  <a:pt x="4848861" y="3288305"/>
                </a:cubicBezTo>
                <a:cubicBezTo>
                  <a:pt x="4848694" y="3288253"/>
                  <a:pt x="4848525" y="3288248"/>
                  <a:pt x="4848356" y="3288243"/>
                </a:cubicBezTo>
                <a:lnTo>
                  <a:pt x="4847817" y="3281619"/>
                </a:lnTo>
                <a:cubicBezTo>
                  <a:pt x="4842759" y="3251607"/>
                  <a:pt x="4840308" y="3220958"/>
                  <a:pt x="4840350" y="3189869"/>
                </a:cubicBezTo>
                <a:cubicBezTo>
                  <a:pt x="4839038" y="3184286"/>
                  <a:pt x="4838980" y="3178663"/>
                  <a:pt x="4838980" y="3173027"/>
                </a:cubicBezTo>
                <a:lnTo>
                  <a:pt x="4839574" y="3161677"/>
                </a:lnTo>
                <a:lnTo>
                  <a:pt x="4840072" y="3161709"/>
                </a:lnTo>
                <a:close/>
                <a:moveTo>
                  <a:pt x="4826310" y="3161219"/>
                </a:moveTo>
                <a:lnTo>
                  <a:pt x="4826336" y="3161709"/>
                </a:lnTo>
                <a:lnTo>
                  <a:pt x="4826834" y="3161677"/>
                </a:lnTo>
                <a:lnTo>
                  <a:pt x="4827428" y="3173027"/>
                </a:lnTo>
                <a:cubicBezTo>
                  <a:pt x="4827428" y="3178663"/>
                  <a:pt x="4827369" y="3184286"/>
                  <a:pt x="4826057" y="3189869"/>
                </a:cubicBezTo>
                <a:cubicBezTo>
                  <a:pt x="4826099" y="3220958"/>
                  <a:pt x="4823649" y="3251607"/>
                  <a:pt x="4818590" y="3281619"/>
                </a:cubicBezTo>
                <a:lnTo>
                  <a:pt x="4818052" y="3288243"/>
                </a:lnTo>
                <a:cubicBezTo>
                  <a:pt x="4817882" y="3288248"/>
                  <a:pt x="4817714" y="3288253"/>
                  <a:pt x="4817546" y="3288305"/>
                </a:cubicBezTo>
                <a:cubicBezTo>
                  <a:pt x="4767271" y="3638399"/>
                  <a:pt x="4486232" y="3916971"/>
                  <a:pt x="4127381" y="3975903"/>
                </a:cubicBezTo>
                <a:lnTo>
                  <a:pt x="4127264" y="3977042"/>
                </a:lnTo>
                <a:cubicBezTo>
                  <a:pt x="4121954" y="3978045"/>
                  <a:pt x="4116625" y="3978986"/>
                  <a:pt x="4111048" y="3978570"/>
                </a:cubicBezTo>
                <a:cubicBezTo>
                  <a:pt x="4079876" y="3984080"/>
                  <a:pt x="4047996" y="3987038"/>
                  <a:pt x="4015621" y="3987561"/>
                </a:cubicBezTo>
                <a:lnTo>
                  <a:pt x="3998503" y="3989174"/>
                </a:lnTo>
                <a:lnTo>
                  <a:pt x="3998477" y="3988683"/>
                </a:lnTo>
                <a:lnTo>
                  <a:pt x="3997978" y="3988716"/>
                </a:lnTo>
                <a:cubicBezTo>
                  <a:pt x="3997412" y="3984944"/>
                  <a:pt x="3997385" y="3981158"/>
                  <a:pt x="3997385" y="3977366"/>
                </a:cubicBezTo>
                <a:cubicBezTo>
                  <a:pt x="3997385" y="3971728"/>
                  <a:pt x="3997443" y="3966104"/>
                  <a:pt x="3998755" y="3960518"/>
                </a:cubicBezTo>
                <a:cubicBezTo>
                  <a:pt x="3998713" y="3929436"/>
                  <a:pt x="4001163" y="3898794"/>
                  <a:pt x="4006219" y="3868787"/>
                </a:cubicBezTo>
                <a:lnTo>
                  <a:pt x="4006760" y="3862150"/>
                </a:lnTo>
                <a:cubicBezTo>
                  <a:pt x="4006928" y="3862145"/>
                  <a:pt x="4007098" y="3862140"/>
                  <a:pt x="4007265" y="3862087"/>
                </a:cubicBezTo>
                <a:cubicBezTo>
                  <a:pt x="4057542" y="3511992"/>
                  <a:pt x="4338581" y="3233421"/>
                  <a:pt x="4697431" y="3174489"/>
                </a:cubicBezTo>
                <a:lnTo>
                  <a:pt x="4697548" y="3173350"/>
                </a:lnTo>
                <a:cubicBezTo>
                  <a:pt x="4702857" y="3172348"/>
                  <a:pt x="4708185" y="3171407"/>
                  <a:pt x="4713761" y="3171823"/>
                </a:cubicBezTo>
                <a:cubicBezTo>
                  <a:pt x="4744944" y="3166310"/>
                  <a:pt x="4776837" y="3163352"/>
                  <a:pt x="4809222" y="3162829"/>
                </a:cubicBezTo>
                <a:close/>
                <a:moveTo>
                  <a:pt x="3147947" y="3161219"/>
                </a:moveTo>
                <a:lnTo>
                  <a:pt x="3165034" y="3162829"/>
                </a:lnTo>
                <a:cubicBezTo>
                  <a:pt x="3197420" y="3163352"/>
                  <a:pt x="3229312" y="3166310"/>
                  <a:pt x="3260496" y="3171823"/>
                </a:cubicBezTo>
                <a:cubicBezTo>
                  <a:pt x="3266072" y="3171407"/>
                  <a:pt x="3271400" y="3172348"/>
                  <a:pt x="3276708" y="3173350"/>
                </a:cubicBezTo>
                <a:lnTo>
                  <a:pt x="3276826" y="3174489"/>
                </a:lnTo>
                <a:cubicBezTo>
                  <a:pt x="3635676" y="3233421"/>
                  <a:pt x="3916715" y="3511992"/>
                  <a:pt x="3966991" y="3862087"/>
                </a:cubicBezTo>
                <a:cubicBezTo>
                  <a:pt x="3967159" y="3862140"/>
                  <a:pt x="3967328" y="3862145"/>
                  <a:pt x="3967497" y="3862150"/>
                </a:cubicBezTo>
                <a:lnTo>
                  <a:pt x="3968037" y="3868787"/>
                </a:lnTo>
                <a:cubicBezTo>
                  <a:pt x="3973094" y="3898794"/>
                  <a:pt x="3975543" y="3929436"/>
                  <a:pt x="3975501" y="3960518"/>
                </a:cubicBezTo>
                <a:cubicBezTo>
                  <a:pt x="3976813" y="3966104"/>
                  <a:pt x="3976872" y="3971728"/>
                  <a:pt x="3976872" y="3977366"/>
                </a:cubicBezTo>
                <a:cubicBezTo>
                  <a:pt x="3976872" y="3981158"/>
                  <a:pt x="3976845" y="3984944"/>
                  <a:pt x="3976279" y="3988716"/>
                </a:cubicBezTo>
                <a:lnTo>
                  <a:pt x="3975780" y="3988683"/>
                </a:lnTo>
                <a:lnTo>
                  <a:pt x="3975754" y="3989174"/>
                </a:lnTo>
                <a:lnTo>
                  <a:pt x="3958635" y="3987561"/>
                </a:lnTo>
                <a:cubicBezTo>
                  <a:pt x="3926261" y="3987038"/>
                  <a:pt x="3894381" y="3984080"/>
                  <a:pt x="3863209" y="3978570"/>
                </a:cubicBezTo>
                <a:cubicBezTo>
                  <a:pt x="3857632" y="3978986"/>
                  <a:pt x="3852303" y="3978045"/>
                  <a:pt x="3846992" y="3977042"/>
                </a:cubicBezTo>
                <a:lnTo>
                  <a:pt x="3846876" y="3975903"/>
                </a:lnTo>
                <a:cubicBezTo>
                  <a:pt x="3488025" y="3916971"/>
                  <a:pt x="3206986" y="3638399"/>
                  <a:pt x="3156710" y="3288305"/>
                </a:cubicBezTo>
                <a:cubicBezTo>
                  <a:pt x="3156543" y="3288253"/>
                  <a:pt x="3156374" y="3288248"/>
                  <a:pt x="3156205" y="3288243"/>
                </a:cubicBezTo>
                <a:lnTo>
                  <a:pt x="3155667" y="3281619"/>
                </a:lnTo>
                <a:cubicBezTo>
                  <a:pt x="3150608" y="3251607"/>
                  <a:pt x="3148157" y="3220958"/>
                  <a:pt x="3148199" y="3189869"/>
                </a:cubicBezTo>
                <a:cubicBezTo>
                  <a:pt x="3146887" y="3184286"/>
                  <a:pt x="3146829" y="3178663"/>
                  <a:pt x="3146829" y="3173027"/>
                </a:cubicBezTo>
                <a:lnTo>
                  <a:pt x="3147423" y="3161677"/>
                </a:lnTo>
                <a:lnTo>
                  <a:pt x="3147921" y="3161709"/>
                </a:lnTo>
                <a:close/>
                <a:moveTo>
                  <a:pt x="3134159" y="3161219"/>
                </a:moveTo>
                <a:lnTo>
                  <a:pt x="3134185" y="3161709"/>
                </a:lnTo>
                <a:lnTo>
                  <a:pt x="3134683" y="3161677"/>
                </a:lnTo>
                <a:lnTo>
                  <a:pt x="3135277" y="3173027"/>
                </a:lnTo>
                <a:cubicBezTo>
                  <a:pt x="3135277" y="3178663"/>
                  <a:pt x="3135218" y="3184286"/>
                  <a:pt x="3133906" y="3189869"/>
                </a:cubicBezTo>
                <a:cubicBezTo>
                  <a:pt x="3133948" y="3220958"/>
                  <a:pt x="3131498" y="3251607"/>
                  <a:pt x="3126439" y="3281619"/>
                </a:cubicBezTo>
                <a:lnTo>
                  <a:pt x="3125901" y="3288243"/>
                </a:lnTo>
                <a:cubicBezTo>
                  <a:pt x="3125731" y="3288248"/>
                  <a:pt x="3125563" y="3288253"/>
                  <a:pt x="3125395" y="3288305"/>
                </a:cubicBezTo>
                <a:cubicBezTo>
                  <a:pt x="3075120" y="3638399"/>
                  <a:pt x="2794081" y="3916971"/>
                  <a:pt x="2435230" y="3975903"/>
                </a:cubicBezTo>
                <a:lnTo>
                  <a:pt x="2435113" y="3977042"/>
                </a:lnTo>
                <a:cubicBezTo>
                  <a:pt x="2429803" y="3978045"/>
                  <a:pt x="2424474" y="3978986"/>
                  <a:pt x="2418897" y="3978570"/>
                </a:cubicBezTo>
                <a:cubicBezTo>
                  <a:pt x="2387725" y="3984080"/>
                  <a:pt x="2355845" y="3987038"/>
                  <a:pt x="2323470" y="3987561"/>
                </a:cubicBezTo>
                <a:lnTo>
                  <a:pt x="2306352" y="3989174"/>
                </a:lnTo>
                <a:lnTo>
                  <a:pt x="2306326" y="3988683"/>
                </a:lnTo>
                <a:lnTo>
                  <a:pt x="2305827" y="3988716"/>
                </a:lnTo>
                <a:cubicBezTo>
                  <a:pt x="2305261" y="3984944"/>
                  <a:pt x="2305234" y="3981158"/>
                  <a:pt x="2305234" y="3977366"/>
                </a:cubicBezTo>
                <a:cubicBezTo>
                  <a:pt x="2305234" y="3971728"/>
                  <a:pt x="2305292" y="3966104"/>
                  <a:pt x="2306604" y="3960518"/>
                </a:cubicBezTo>
                <a:cubicBezTo>
                  <a:pt x="2306562" y="3929436"/>
                  <a:pt x="2309012" y="3898794"/>
                  <a:pt x="2314068" y="3868787"/>
                </a:cubicBezTo>
                <a:lnTo>
                  <a:pt x="2314609" y="3862150"/>
                </a:lnTo>
                <a:cubicBezTo>
                  <a:pt x="2314777" y="3862145"/>
                  <a:pt x="2314947" y="3862140"/>
                  <a:pt x="2315114" y="3862087"/>
                </a:cubicBezTo>
                <a:cubicBezTo>
                  <a:pt x="2365391" y="3511992"/>
                  <a:pt x="2646430" y="3233421"/>
                  <a:pt x="3005280" y="3174489"/>
                </a:cubicBezTo>
                <a:lnTo>
                  <a:pt x="3005397" y="3173350"/>
                </a:lnTo>
                <a:cubicBezTo>
                  <a:pt x="3010706" y="3172348"/>
                  <a:pt x="3016034" y="3171407"/>
                  <a:pt x="3021610" y="3171823"/>
                </a:cubicBezTo>
                <a:cubicBezTo>
                  <a:pt x="3052793" y="3166310"/>
                  <a:pt x="3084686" y="3163352"/>
                  <a:pt x="3117071" y="3162829"/>
                </a:cubicBezTo>
                <a:close/>
                <a:moveTo>
                  <a:pt x="1455796" y="3161219"/>
                </a:moveTo>
                <a:lnTo>
                  <a:pt x="1472883" y="3162829"/>
                </a:lnTo>
                <a:cubicBezTo>
                  <a:pt x="1505269" y="3163352"/>
                  <a:pt x="1537161" y="3166310"/>
                  <a:pt x="1568345" y="3171823"/>
                </a:cubicBezTo>
                <a:cubicBezTo>
                  <a:pt x="1573921" y="3171407"/>
                  <a:pt x="1579249" y="3172348"/>
                  <a:pt x="1584557" y="3173350"/>
                </a:cubicBezTo>
                <a:lnTo>
                  <a:pt x="1584675" y="3174489"/>
                </a:lnTo>
                <a:cubicBezTo>
                  <a:pt x="1943525" y="3233421"/>
                  <a:pt x="2224564" y="3511992"/>
                  <a:pt x="2274840" y="3862087"/>
                </a:cubicBezTo>
                <a:cubicBezTo>
                  <a:pt x="2275008" y="3862140"/>
                  <a:pt x="2275177" y="3862145"/>
                  <a:pt x="2275346" y="3862150"/>
                </a:cubicBezTo>
                <a:lnTo>
                  <a:pt x="2275886" y="3868787"/>
                </a:lnTo>
                <a:cubicBezTo>
                  <a:pt x="2280943" y="3898794"/>
                  <a:pt x="2283392" y="3929436"/>
                  <a:pt x="2283350" y="3960518"/>
                </a:cubicBezTo>
                <a:cubicBezTo>
                  <a:pt x="2284662" y="3966104"/>
                  <a:pt x="2284721" y="3971728"/>
                  <a:pt x="2284721" y="3977366"/>
                </a:cubicBezTo>
                <a:cubicBezTo>
                  <a:pt x="2284721" y="3981158"/>
                  <a:pt x="2284694" y="3984944"/>
                  <a:pt x="2284128" y="3988716"/>
                </a:cubicBezTo>
                <a:lnTo>
                  <a:pt x="2283629" y="3988683"/>
                </a:lnTo>
                <a:lnTo>
                  <a:pt x="2283603" y="3989174"/>
                </a:lnTo>
                <a:lnTo>
                  <a:pt x="2266484" y="3987561"/>
                </a:lnTo>
                <a:cubicBezTo>
                  <a:pt x="2234110" y="3987038"/>
                  <a:pt x="2202230" y="3984080"/>
                  <a:pt x="2171058" y="3978570"/>
                </a:cubicBezTo>
                <a:cubicBezTo>
                  <a:pt x="2165481" y="3978986"/>
                  <a:pt x="2160152" y="3978045"/>
                  <a:pt x="2154841" y="3977042"/>
                </a:cubicBezTo>
                <a:lnTo>
                  <a:pt x="2154725" y="3975903"/>
                </a:lnTo>
                <a:cubicBezTo>
                  <a:pt x="1795874" y="3916971"/>
                  <a:pt x="1514835" y="3638399"/>
                  <a:pt x="1464559" y="3288305"/>
                </a:cubicBezTo>
                <a:cubicBezTo>
                  <a:pt x="1464392" y="3288253"/>
                  <a:pt x="1464223" y="3288248"/>
                  <a:pt x="1464054" y="3288243"/>
                </a:cubicBezTo>
                <a:lnTo>
                  <a:pt x="1463515" y="3281619"/>
                </a:lnTo>
                <a:cubicBezTo>
                  <a:pt x="1458457" y="3251607"/>
                  <a:pt x="1456006" y="3220958"/>
                  <a:pt x="1456048" y="3189869"/>
                </a:cubicBezTo>
                <a:cubicBezTo>
                  <a:pt x="1454736" y="3184286"/>
                  <a:pt x="1454678" y="3178663"/>
                  <a:pt x="1454678" y="3173027"/>
                </a:cubicBezTo>
                <a:lnTo>
                  <a:pt x="1455272" y="3161677"/>
                </a:lnTo>
                <a:lnTo>
                  <a:pt x="1455770" y="3161709"/>
                </a:lnTo>
                <a:close/>
                <a:moveTo>
                  <a:pt x="1442008" y="3161219"/>
                </a:moveTo>
                <a:lnTo>
                  <a:pt x="1442034" y="3161709"/>
                </a:lnTo>
                <a:lnTo>
                  <a:pt x="1442532" y="3161677"/>
                </a:lnTo>
                <a:lnTo>
                  <a:pt x="1443126" y="3173027"/>
                </a:lnTo>
                <a:cubicBezTo>
                  <a:pt x="1443126" y="3178663"/>
                  <a:pt x="1443067" y="3184286"/>
                  <a:pt x="1441755" y="3189869"/>
                </a:cubicBezTo>
                <a:cubicBezTo>
                  <a:pt x="1441797" y="3220958"/>
                  <a:pt x="1439347" y="3251607"/>
                  <a:pt x="1434288" y="3281619"/>
                </a:cubicBezTo>
                <a:lnTo>
                  <a:pt x="1433750" y="3288243"/>
                </a:lnTo>
                <a:cubicBezTo>
                  <a:pt x="1433580" y="3288248"/>
                  <a:pt x="1433412" y="3288253"/>
                  <a:pt x="1433244" y="3288305"/>
                </a:cubicBezTo>
                <a:cubicBezTo>
                  <a:pt x="1382969" y="3638399"/>
                  <a:pt x="1101930" y="3916971"/>
                  <a:pt x="743079" y="3975903"/>
                </a:cubicBezTo>
                <a:lnTo>
                  <a:pt x="742962" y="3977042"/>
                </a:lnTo>
                <a:cubicBezTo>
                  <a:pt x="737652" y="3978045"/>
                  <a:pt x="732323" y="3978986"/>
                  <a:pt x="726746" y="3978570"/>
                </a:cubicBezTo>
                <a:cubicBezTo>
                  <a:pt x="695574" y="3984080"/>
                  <a:pt x="663693" y="3987038"/>
                  <a:pt x="631319" y="3987561"/>
                </a:cubicBezTo>
                <a:lnTo>
                  <a:pt x="614201" y="3989174"/>
                </a:lnTo>
                <a:lnTo>
                  <a:pt x="614175" y="3988683"/>
                </a:lnTo>
                <a:lnTo>
                  <a:pt x="613676" y="3988716"/>
                </a:lnTo>
                <a:cubicBezTo>
                  <a:pt x="613110" y="3984944"/>
                  <a:pt x="613083" y="3981158"/>
                  <a:pt x="613083" y="3977366"/>
                </a:cubicBezTo>
                <a:cubicBezTo>
                  <a:pt x="613083" y="3971728"/>
                  <a:pt x="613141" y="3966104"/>
                  <a:pt x="614453" y="3960518"/>
                </a:cubicBezTo>
                <a:cubicBezTo>
                  <a:pt x="614411" y="3929436"/>
                  <a:pt x="616861" y="3898794"/>
                  <a:pt x="621917" y="3868787"/>
                </a:cubicBezTo>
                <a:lnTo>
                  <a:pt x="622458" y="3862150"/>
                </a:lnTo>
                <a:cubicBezTo>
                  <a:pt x="622626" y="3862145"/>
                  <a:pt x="622796" y="3862140"/>
                  <a:pt x="622963" y="3862087"/>
                </a:cubicBezTo>
                <a:cubicBezTo>
                  <a:pt x="673240" y="3511992"/>
                  <a:pt x="954279" y="3233421"/>
                  <a:pt x="1313129" y="3174489"/>
                </a:cubicBezTo>
                <a:lnTo>
                  <a:pt x="1313246" y="3173350"/>
                </a:lnTo>
                <a:cubicBezTo>
                  <a:pt x="1318555" y="3172348"/>
                  <a:pt x="1323883" y="3171407"/>
                  <a:pt x="1329459" y="3171823"/>
                </a:cubicBezTo>
                <a:cubicBezTo>
                  <a:pt x="1360642" y="3166310"/>
                  <a:pt x="1392535" y="3163352"/>
                  <a:pt x="1424920" y="3162829"/>
                </a:cubicBezTo>
                <a:close/>
                <a:moveTo>
                  <a:pt x="10909360" y="2447425"/>
                </a:moveTo>
                <a:cubicBezTo>
                  <a:pt x="10962636" y="2718331"/>
                  <a:pt x="11177479" y="2933128"/>
                  <a:pt x="11452669" y="2992271"/>
                </a:cubicBezTo>
                <a:cubicBezTo>
                  <a:pt x="11399394" y="2721365"/>
                  <a:pt x="11184550" y="2506568"/>
                  <a:pt x="10909360" y="2447425"/>
                </a:cubicBezTo>
                <a:close/>
                <a:moveTo>
                  <a:pt x="10602109" y="2447425"/>
                </a:moveTo>
                <a:cubicBezTo>
                  <a:pt x="10326919" y="2506568"/>
                  <a:pt x="10112075" y="2721365"/>
                  <a:pt x="10058800" y="2992271"/>
                </a:cubicBezTo>
                <a:cubicBezTo>
                  <a:pt x="10333990" y="2933128"/>
                  <a:pt x="10548833" y="2718331"/>
                  <a:pt x="10602109" y="2447425"/>
                </a:cubicBezTo>
                <a:close/>
                <a:moveTo>
                  <a:pt x="9217207" y="2447425"/>
                </a:moveTo>
                <a:cubicBezTo>
                  <a:pt x="9270483" y="2718331"/>
                  <a:pt x="9485326" y="2933128"/>
                  <a:pt x="9760516" y="2992271"/>
                </a:cubicBezTo>
                <a:cubicBezTo>
                  <a:pt x="9707241" y="2721365"/>
                  <a:pt x="9492397" y="2506568"/>
                  <a:pt x="9217207" y="2447425"/>
                </a:cubicBezTo>
                <a:close/>
                <a:moveTo>
                  <a:pt x="8909958" y="2447425"/>
                </a:moveTo>
                <a:cubicBezTo>
                  <a:pt x="8634768" y="2506568"/>
                  <a:pt x="8419924" y="2721365"/>
                  <a:pt x="8366649" y="2992271"/>
                </a:cubicBezTo>
                <a:cubicBezTo>
                  <a:pt x="8641839" y="2933128"/>
                  <a:pt x="8856682" y="2718331"/>
                  <a:pt x="8909958" y="2447425"/>
                </a:cubicBezTo>
                <a:close/>
                <a:moveTo>
                  <a:pt x="7525056" y="2447425"/>
                </a:moveTo>
                <a:cubicBezTo>
                  <a:pt x="7578332" y="2718331"/>
                  <a:pt x="7793175" y="2933128"/>
                  <a:pt x="8068365" y="2992271"/>
                </a:cubicBezTo>
                <a:cubicBezTo>
                  <a:pt x="8015090" y="2721365"/>
                  <a:pt x="7800246" y="2506568"/>
                  <a:pt x="7525056" y="2447425"/>
                </a:cubicBezTo>
                <a:close/>
                <a:moveTo>
                  <a:pt x="7217807" y="2447425"/>
                </a:moveTo>
                <a:cubicBezTo>
                  <a:pt x="6942617" y="2506568"/>
                  <a:pt x="6727773" y="2721365"/>
                  <a:pt x="6674498" y="2992271"/>
                </a:cubicBezTo>
                <a:cubicBezTo>
                  <a:pt x="6949688" y="2933128"/>
                  <a:pt x="7164531" y="2718331"/>
                  <a:pt x="7217807" y="2447425"/>
                </a:cubicBezTo>
                <a:close/>
                <a:moveTo>
                  <a:pt x="5832905" y="2447425"/>
                </a:moveTo>
                <a:cubicBezTo>
                  <a:pt x="5886181" y="2718331"/>
                  <a:pt x="6101024" y="2933128"/>
                  <a:pt x="6376214" y="2992271"/>
                </a:cubicBezTo>
                <a:cubicBezTo>
                  <a:pt x="6322939" y="2721365"/>
                  <a:pt x="6108095" y="2506568"/>
                  <a:pt x="5832905" y="2447425"/>
                </a:cubicBezTo>
                <a:close/>
                <a:moveTo>
                  <a:pt x="5525656" y="2447425"/>
                </a:moveTo>
                <a:cubicBezTo>
                  <a:pt x="5250466" y="2506568"/>
                  <a:pt x="5035622" y="2721365"/>
                  <a:pt x="4982347" y="2992271"/>
                </a:cubicBezTo>
                <a:cubicBezTo>
                  <a:pt x="5257537" y="2933128"/>
                  <a:pt x="5472380" y="2718331"/>
                  <a:pt x="5525656" y="2447425"/>
                </a:cubicBezTo>
                <a:close/>
                <a:moveTo>
                  <a:pt x="4140754" y="2447425"/>
                </a:moveTo>
                <a:cubicBezTo>
                  <a:pt x="4194030" y="2718331"/>
                  <a:pt x="4408873" y="2933128"/>
                  <a:pt x="4684063" y="2992271"/>
                </a:cubicBezTo>
                <a:cubicBezTo>
                  <a:pt x="4630788" y="2721365"/>
                  <a:pt x="4415944" y="2506568"/>
                  <a:pt x="4140754" y="2447425"/>
                </a:cubicBezTo>
                <a:close/>
                <a:moveTo>
                  <a:pt x="3833505" y="2447425"/>
                </a:moveTo>
                <a:cubicBezTo>
                  <a:pt x="3558315" y="2506568"/>
                  <a:pt x="3343471" y="2721365"/>
                  <a:pt x="3290196" y="2992271"/>
                </a:cubicBezTo>
                <a:cubicBezTo>
                  <a:pt x="3565386" y="2933128"/>
                  <a:pt x="3780229" y="2718331"/>
                  <a:pt x="3833505" y="2447425"/>
                </a:cubicBezTo>
                <a:close/>
                <a:moveTo>
                  <a:pt x="2448603" y="2447425"/>
                </a:moveTo>
                <a:cubicBezTo>
                  <a:pt x="2501879" y="2718331"/>
                  <a:pt x="2716722" y="2933128"/>
                  <a:pt x="2991912" y="2992271"/>
                </a:cubicBezTo>
                <a:cubicBezTo>
                  <a:pt x="2938637" y="2721365"/>
                  <a:pt x="2723793" y="2506568"/>
                  <a:pt x="2448603" y="2447425"/>
                </a:cubicBezTo>
                <a:close/>
                <a:moveTo>
                  <a:pt x="2141354" y="2447425"/>
                </a:moveTo>
                <a:cubicBezTo>
                  <a:pt x="1866164" y="2506568"/>
                  <a:pt x="1651320" y="2721365"/>
                  <a:pt x="1598045" y="2992271"/>
                </a:cubicBezTo>
                <a:cubicBezTo>
                  <a:pt x="1873235" y="2933128"/>
                  <a:pt x="2088078" y="2718331"/>
                  <a:pt x="2141354" y="2447425"/>
                </a:cubicBezTo>
                <a:close/>
                <a:moveTo>
                  <a:pt x="756452" y="2447425"/>
                </a:moveTo>
                <a:cubicBezTo>
                  <a:pt x="809728" y="2718331"/>
                  <a:pt x="1024571" y="2933128"/>
                  <a:pt x="1299761" y="2992271"/>
                </a:cubicBezTo>
                <a:cubicBezTo>
                  <a:pt x="1246486" y="2721365"/>
                  <a:pt x="1031642" y="2506568"/>
                  <a:pt x="756452" y="2447425"/>
                </a:cubicBezTo>
                <a:close/>
                <a:moveTo>
                  <a:pt x="12192000" y="2344615"/>
                </a:moveTo>
                <a:lnTo>
                  <a:pt x="12192000" y="2477663"/>
                </a:lnTo>
                <a:cubicBezTo>
                  <a:pt x="11966807" y="2562375"/>
                  <a:pt x="11797421" y="2755980"/>
                  <a:pt x="11750953" y="2992271"/>
                </a:cubicBezTo>
                <a:cubicBezTo>
                  <a:pt x="11935988" y="2952504"/>
                  <a:pt x="12093739" y="2842365"/>
                  <a:pt x="12192000" y="2691161"/>
                </a:cubicBezTo>
                <a:lnTo>
                  <a:pt x="12192000" y="2892735"/>
                </a:lnTo>
                <a:cubicBezTo>
                  <a:pt x="12071770" y="3011736"/>
                  <a:pt x="11914089" y="3094511"/>
                  <a:pt x="11737582" y="3123727"/>
                </a:cubicBezTo>
                <a:lnTo>
                  <a:pt x="11737466" y="3124875"/>
                </a:lnTo>
                <a:cubicBezTo>
                  <a:pt x="11732155" y="3125886"/>
                  <a:pt x="11726826" y="3126834"/>
                  <a:pt x="11721249" y="3126415"/>
                </a:cubicBezTo>
                <a:cubicBezTo>
                  <a:pt x="11690077" y="3131969"/>
                  <a:pt x="11658197" y="3134950"/>
                  <a:pt x="11625822" y="3135477"/>
                </a:cubicBezTo>
                <a:lnTo>
                  <a:pt x="11608704" y="3137103"/>
                </a:lnTo>
                <a:lnTo>
                  <a:pt x="11608678" y="3136608"/>
                </a:lnTo>
                <a:lnTo>
                  <a:pt x="11608179" y="3136641"/>
                </a:lnTo>
                <a:cubicBezTo>
                  <a:pt x="11607613" y="3132839"/>
                  <a:pt x="11607586" y="3129023"/>
                  <a:pt x="11607586" y="3125201"/>
                </a:cubicBezTo>
                <a:cubicBezTo>
                  <a:pt x="11607586" y="3119519"/>
                  <a:pt x="11607645" y="3113850"/>
                  <a:pt x="11608957" y="3108220"/>
                </a:cubicBezTo>
                <a:cubicBezTo>
                  <a:pt x="11608914" y="3076892"/>
                  <a:pt x="11611364" y="3046007"/>
                  <a:pt x="11616421" y="3015763"/>
                </a:cubicBezTo>
                <a:lnTo>
                  <a:pt x="11616961" y="3009073"/>
                </a:lnTo>
                <a:cubicBezTo>
                  <a:pt x="11617130" y="3009068"/>
                  <a:pt x="11617299" y="3009063"/>
                  <a:pt x="11617466" y="3009010"/>
                </a:cubicBezTo>
                <a:cubicBezTo>
                  <a:pt x="11662185" y="2695154"/>
                  <a:pt x="11889463" y="2438329"/>
                  <a:pt x="12192000" y="2344615"/>
                </a:cubicBezTo>
                <a:close/>
                <a:moveTo>
                  <a:pt x="10767111" y="2302594"/>
                </a:moveTo>
                <a:lnTo>
                  <a:pt x="10784198" y="2304217"/>
                </a:lnTo>
                <a:cubicBezTo>
                  <a:pt x="10816584" y="2304744"/>
                  <a:pt x="10848477" y="2307725"/>
                  <a:pt x="10879660" y="2313282"/>
                </a:cubicBezTo>
                <a:cubicBezTo>
                  <a:pt x="10885236" y="2312863"/>
                  <a:pt x="10890564" y="2313811"/>
                  <a:pt x="10895873" y="2314821"/>
                </a:cubicBezTo>
                <a:lnTo>
                  <a:pt x="10895990" y="2315969"/>
                </a:lnTo>
                <a:cubicBezTo>
                  <a:pt x="11254840" y="2375367"/>
                  <a:pt x="11535879" y="2656144"/>
                  <a:pt x="11586156" y="3009010"/>
                </a:cubicBezTo>
                <a:cubicBezTo>
                  <a:pt x="11586323" y="3009063"/>
                  <a:pt x="11586492" y="3009068"/>
                  <a:pt x="11586661" y="3009073"/>
                </a:cubicBezTo>
                <a:lnTo>
                  <a:pt x="11587201" y="3015763"/>
                </a:lnTo>
                <a:cubicBezTo>
                  <a:pt x="11592258" y="3046007"/>
                  <a:pt x="11594708" y="3076892"/>
                  <a:pt x="11594665" y="3108220"/>
                </a:cubicBezTo>
                <a:cubicBezTo>
                  <a:pt x="11595977" y="3113850"/>
                  <a:pt x="11596036" y="3119519"/>
                  <a:pt x="11596036" y="3125201"/>
                </a:cubicBezTo>
                <a:cubicBezTo>
                  <a:pt x="11596036" y="3129023"/>
                  <a:pt x="11596009" y="3132839"/>
                  <a:pt x="11595443" y="3136641"/>
                </a:cubicBezTo>
                <a:lnTo>
                  <a:pt x="11594944" y="3136608"/>
                </a:lnTo>
                <a:lnTo>
                  <a:pt x="11594918" y="3137103"/>
                </a:lnTo>
                <a:lnTo>
                  <a:pt x="11577800" y="3135477"/>
                </a:lnTo>
                <a:cubicBezTo>
                  <a:pt x="11545425" y="3134950"/>
                  <a:pt x="11513545" y="3131969"/>
                  <a:pt x="11482373" y="3126415"/>
                </a:cubicBezTo>
                <a:cubicBezTo>
                  <a:pt x="11476796" y="3126834"/>
                  <a:pt x="11471467" y="3125886"/>
                  <a:pt x="11466156" y="3124875"/>
                </a:cubicBezTo>
                <a:lnTo>
                  <a:pt x="11466040" y="3123727"/>
                </a:lnTo>
                <a:cubicBezTo>
                  <a:pt x="11107189" y="3064328"/>
                  <a:pt x="10826150" y="2783551"/>
                  <a:pt x="10775875" y="2430686"/>
                </a:cubicBezTo>
                <a:cubicBezTo>
                  <a:pt x="10775707" y="2430633"/>
                  <a:pt x="10775539" y="2430628"/>
                  <a:pt x="10775369" y="2430623"/>
                </a:cubicBezTo>
                <a:lnTo>
                  <a:pt x="10774831" y="2423947"/>
                </a:lnTo>
                <a:cubicBezTo>
                  <a:pt x="10769772" y="2393697"/>
                  <a:pt x="10767321" y="2362806"/>
                  <a:pt x="10767364" y="2331471"/>
                </a:cubicBezTo>
                <a:cubicBezTo>
                  <a:pt x="10766052" y="2325843"/>
                  <a:pt x="10765993" y="2320176"/>
                  <a:pt x="10765993" y="2314495"/>
                </a:cubicBezTo>
                <a:lnTo>
                  <a:pt x="10766587" y="2303055"/>
                </a:lnTo>
                <a:lnTo>
                  <a:pt x="10767085" y="2303088"/>
                </a:lnTo>
                <a:close/>
                <a:moveTo>
                  <a:pt x="10744358" y="2302594"/>
                </a:moveTo>
                <a:lnTo>
                  <a:pt x="10744384" y="2303088"/>
                </a:lnTo>
                <a:lnTo>
                  <a:pt x="10744882" y="2303055"/>
                </a:lnTo>
                <a:lnTo>
                  <a:pt x="10745476" y="2314495"/>
                </a:lnTo>
                <a:cubicBezTo>
                  <a:pt x="10745476" y="2320176"/>
                  <a:pt x="10745417" y="2325843"/>
                  <a:pt x="10744105" y="2331471"/>
                </a:cubicBezTo>
                <a:cubicBezTo>
                  <a:pt x="10744148" y="2362806"/>
                  <a:pt x="10741697" y="2393697"/>
                  <a:pt x="10736638" y="2423947"/>
                </a:cubicBezTo>
                <a:lnTo>
                  <a:pt x="10736100" y="2430623"/>
                </a:lnTo>
                <a:cubicBezTo>
                  <a:pt x="10735930" y="2430628"/>
                  <a:pt x="10735762" y="2430633"/>
                  <a:pt x="10735594" y="2430686"/>
                </a:cubicBezTo>
                <a:cubicBezTo>
                  <a:pt x="10685319" y="2783551"/>
                  <a:pt x="10404280" y="3064328"/>
                  <a:pt x="10045429" y="3123727"/>
                </a:cubicBezTo>
                <a:lnTo>
                  <a:pt x="10045313" y="3124875"/>
                </a:lnTo>
                <a:cubicBezTo>
                  <a:pt x="10040002" y="3125886"/>
                  <a:pt x="10034673" y="3126834"/>
                  <a:pt x="10029096" y="3126415"/>
                </a:cubicBezTo>
                <a:cubicBezTo>
                  <a:pt x="9997924" y="3131969"/>
                  <a:pt x="9966044" y="3134950"/>
                  <a:pt x="9933669" y="3135477"/>
                </a:cubicBezTo>
                <a:lnTo>
                  <a:pt x="9916551" y="3137103"/>
                </a:lnTo>
                <a:lnTo>
                  <a:pt x="9916525" y="3136608"/>
                </a:lnTo>
                <a:lnTo>
                  <a:pt x="9916026" y="3136641"/>
                </a:lnTo>
                <a:cubicBezTo>
                  <a:pt x="9915460" y="3132839"/>
                  <a:pt x="9915433" y="3129023"/>
                  <a:pt x="9915433" y="3125201"/>
                </a:cubicBezTo>
                <a:cubicBezTo>
                  <a:pt x="9915433" y="3119519"/>
                  <a:pt x="9915492" y="3113850"/>
                  <a:pt x="9916804" y="3108220"/>
                </a:cubicBezTo>
                <a:cubicBezTo>
                  <a:pt x="9916761" y="3076892"/>
                  <a:pt x="9919211" y="3046007"/>
                  <a:pt x="9924268" y="3015763"/>
                </a:cubicBezTo>
                <a:lnTo>
                  <a:pt x="9924808" y="3009073"/>
                </a:lnTo>
                <a:cubicBezTo>
                  <a:pt x="9924977" y="3009068"/>
                  <a:pt x="9925146" y="3009063"/>
                  <a:pt x="9925314" y="3009010"/>
                </a:cubicBezTo>
                <a:cubicBezTo>
                  <a:pt x="9975590" y="2656144"/>
                  <a:pt x="10256629" y="2375367"/>
                  <a:pt x="10615479" y="2315969"/>
                </a:cubicBezTo>
                <a:lnTo>
                  <a:pt x="10615596" y="2314821"/>
                </a:lnTo>
                <a:cubicBezTo>
                  <a:pt x="10620905" y="2313811"/>
                  <a:pt x="10626233" y="2312863"/>
                  <a:pt x="10631809" y="2313282"/>
                </a:cubicBezTo>
                <a:cubicBezTo>
                  <a:pt x="10662992" y="2307725"/>
                  <a:pt x="10694885" y="2304744"/>
                  <a:pt x="10727271" y="2304217"/>
                </a:cubicBezTo>
                <a:close/>
                <a:moveTo>
                  <a:pt x="9074958" y="2302594"/>
                </a:moveTo>
                <a:lnTo>
                  <a:pt x="9092045" y="2304217"/>
                </a:lnTo>
                <a:cubicBezTo>
                  <a:pt x="9124431" y="2304744"/>
                  <a:pt x="9156324" y="2307725"/>
                  <a:pt x="9187507" y="2313282"/>
                </a:cubicBezTo>
                <a:cubicBezTo>
                  <a:pt x="9193083" y="2312863"/>
                  <a:pt x="9198411" y="2313811"/>
                  <a:pt x="9203720" y="2314821"/>
                </a:cubicBezTo>
                <a:lnTo>
                  <a:pt x="9203837" y="2315969"/>
                </a:lnTo>
                <a:cubicBezTo>
                  <a:pt x="9562687" y="2375367"/>
                  <a:pt x="9843726" y="2656144"/>
                  <a:pt x="9894002" y="3009010"/>
                </a:cubicBezTo>
                <a:cubicBezTo>
                  <a:pt x="9894170" y="3009063"/>
                  <a:pt x="9894339" y="3009068"/>
                  <a:pt x="9894508" y="3009073"/>
                </a:cubicBezTo>
                <a:lnTo>
                  <a:pt x="9895048" y="3015763"/>
                </a:lnTo>
                <a:cubicBezTo>
                  <a:pt x="9900105" y="3046007"/>
                  <a:pt x="9902555" y="3076892"/>
                  <a:pt x="9902512" y="3108220"/>
                </a:cubicBezTo>
                <a:cubicBezTo>
                  <a:pt x="9903824" y="3113850"/>
                  <a:pt x="9903883" y="3119519"/>
                  <a:pt x="9903883" y="3125201"/>
                </a:cubicBezTo>
                <a:cubicBezTo>
                  <a:pt x="9903883" y="3129023"/>
                  <a:pt x="9903856" y="3132839"/>
                  <a:pt x="9903290" y="3136641"/>
                </a:cubicBezTo>
                <a:lnTo>
                  <a:pt x="9902791" y="3136608"/>
                </a:lnTo>
                <a:lnTo>
                  <a:pt x="9902765" y="3137103"/>
                </a:lnTo>
                <a:lnTo>
                  <a:pt x="9885647" y="3135477"/>
                </a:lnTo>
                <a:cubicBezTo>
                  <a:pt x="9853272" y="3134950"/>
                  <a:pt x="9821392" y="3131969"/>
                  <a:pt x="9790220" y="3126415"/>
                </a:cubicBezTo>
                <a:cubicBezTo>
                  <a:pt x="9784643" y="3126834"/>
                  <a:pt x="9779314" y="3125886"/>
                  <a:pt x="9774003" y="3124875"/>
                </a:cubicBezTo>
                <a:lnTo>
                  <a:pt x="9773887" y="3123727"/>
                </a:lnTo>
                <a:cubicBezTo>
                  <a:pt x="9415036" y="3064328"/>
                  <a:pt x="9133997" y="2783551"/>
                  <a:pt x="9083722" y="2430686"/>
                </a:cubicBezTo>
                <a:cubicBezTo>
                  <a:pt x="9083554" y="2430633"/>
                  <a:pt x="9083386" y="2430628"/>
                  <a:pt x="9083216" y="2430623"/>
                </a:cubicBezTo>
                <a:lnTo>
                  <a:pt x="9082678" y="2423947"/>
                </a:lnTo>
                <a:cubicBezTo>
                  <a:pt x="9077619" y="2393697"/>
                  <a:pt x="9075168" y="2362806"/>
                  <a:pt x="9075211" y="2331471"/>
                </a:cubicBezTo>
                <a:cubicBezTo>
                  <a:pt x="9073899" y="2325843"/>
                  <a:pt x="9073840" y="2320176"/>
                  <a:pt x="9073840" y="2314495"/>
                </a:cubicBezTo>
                <a:lnTo>
                  <a:pt x="9074434" y="2303055"/>
                </a:lnTo>
                <a:lnTo>
                  <a:pt x="9074932" y="2303088"/>
                </a:lnTo>
                <a:close/>
                <a:moveTo>
                  <a:pt x="9052207" y="2302594"/>
                </a:moveTo>
                <a:lnTo>
                  <a:pt x="9052233" y="2303088"/>
                </a:lnTo>
                <a:lnTo>
                  <a:pt x="9052731" y="2303055"/>
                </a:lnTo>
                <a:lnTo>
                  <a:pt x="9053325" y="2314495"/>
                </a:lnTo>
                <a:cubicBezTo>
                  <a:pt x="9053325" y="2320176"/>
                  <a:pt x="9053266" y="2325843"/>
                  <a:pt x="9051954" y="2331471"/>
                </a:cubicBezTo>
                <a:cubicBezTo>
                  <a:pt x="9051997" y="2362806"/>
                  <a:pt x="9049546" y="2393697"/>
                  <a:pt x="9044487" y="2423947"/>
                </a:cubicBezTo>
                <a:lnTo>
                  <a:pt x="9043949" y="2430623"/>
                </a:lnTo>
                <a:cubicBezTo>
                  <a:pt x="9043779" y="2430628"/>
                  <a:pt x="9043611" y="2430633"/>
                  <a:pt x="9043443" y="2430686"/>
                </a:cubicBezTo>
                <a:cubicBezTo>
                  <a:pt x="8993168" y="2783551"/>
                  <a:pt x="8712129" y="3064328"/>
                  <a:pt x="8353278" y="3123727"/>
                </a:cubicBezTo>
                <a:lnTo>
                  <a:pt x="8353162" y="3124875"/>
                </a:lnTo>
                <a:cubicBezTo>
                  <a:pt x="8347851" y="3125886"/>
                  <a:pt x="8342522" y="3126834"/>
                  <a:pt x="8336945" y="3126415"/>
                </a:cubicBezTo>
                <a:cubicBezTo>
                  <a:pt x="8305773" y="3131969"/>
                  <a:pt x="8273893" y="3134950"/>
                  <a:pt x="8241519" y="3135477"/>
                </a:cubicBezTo>
                <a:lnTo>
                  <a:pt x="8224400" y="3137103"/>
                </a:lnTo>
                <a:lnTo>
                  <a:pt x="8224374" y="3136608"/>
                </a:lnTo>
                <a:lnTo>
                  <a:pt x="8223875" y="3136641"/>
                </a:lnTo>
                <a:cubicBezTo>
                  <a:pt x="8223309" y="3132839"/>
                  <a:pt x="8223282" y="3129023"/>
                  <a:pt x="8223282" y="3125201"/>
                </a:cubicBezTo>
                <a:cubicBezTo>
                  <a:pt x="8223282" y="3119519"/>
                  <a:pt x="8223341" y="3113850"/>
                  <a:pt x="8224653" y="3108220"/>
                </a:cubicBezTo>
                <a:cubicBezTo>
                  <a:pt x="8224611" y="3076892"/>
                  <a:pt x="8227060" y="3046007"/>
                  <a:pt x="8232117" y="3015763"/>
                </a:cubicBezTo>
                <a:lnTo>
                  <a:pt x="8232657" y="3009073"/>
                </a:lnTo>
                <a:cubicBezTo>
                  <a:pt x="8232826" y="3009068"/>
                  <a:pt x="8232995" y="3009063"/>
                  <a:pt x="8233163" y="3009010"/>
                </a:cubicBezTo>
                <a:cubicBezTo>
                  <a:pt x="8283439" y="2656144"/>
                  <a:pt x="8564478" y="2375367"/>
                  <a:pt x="8923328" y="2315969"/>
                </a:cubicBezTo>
                <a:lnTo>
                  <a:pt x="8923445" y="2314821"/>
                </a:lnTo>
                <a:cubicBezTo>
                  <a:pt x="8928754" y="2313811"/>
                  <a:pt x="8934082" y="2312863"/>
                  <a:pt x="8939658" y="2313282"/>
                </a:cubicBezTo>
                <a:cubicBezTo>
                  <a:pt x="8970841" y="2307725"/>
                  <a:pt x="9002734" y="2304744"/>
                  <a:pt x="9035120" y="2304217"/>
                </a:cubicBezTo>
                <a:close/>
                <a:moveTo>
                  <a:pt x="7382807" y="2302594"/>
                </a:moveTo>
                <a:lnTo>
                  <a:pt x="7399895" y="2304217"/>
                </a:lnTo>
                <a:cubicBezTo>
                  <a:pt x="7432280" y="2304744"/>
                  <a:pt x="7464173" y="2307725"/>
                  <a:pt x="7495356" y="2313282"/>
                </a:cubicBezTo>
                <a:cubicBezTo>
                  <a:pt x="7500932" y="2312863"/>
                  <a:pt x="7506260" y="2313811"/>
                  <a:pt x="7511569" y="2314821"/>
                </a:cubicBezTo>
                <a:lnTo>
                  <a:pt x="7511686" y="2315969"/>
                </a:lnTo>
                <a:cubicBezTo>
                  <a:pt x="7870536" y="2375367"/>
                  <a:pt x="8151575" y="2656144"/>
                  <a:pt x="8201852" y="3009010"/>
                </a:cubicBezTo>
                <a:cubicBezTo>
                  <a:pt x="8202019" y="3009063"/>
                  <a:pt x="8202189" y="3009068"/>
                  <a:pt x="8202357" y="3009073"/>
                </a:cubicBezTo>
                <a:lnTo>
                  <a:pt x="8202898" y="3015763"/>
                </a:lnTo>
                <a:cubicBezTo>
                  <a:pt x="8207954" y="3046007"/>
                  <a:pt x="8210404" y="3076892"/>
                  <a:pt x="8210362" y="3108220"/>
                </a:cubicBezTo>
                <a:cubicBezTo>
                  <a:pt x="8211674" y="3113850"/>
                  <a:pt x="8211732" y="3119519"/>
                  <a:pt x="8211732" y="3125201"/>
                </a:cubicBezTo>
                <a:cubicBezTo>
                  <a:pt x="8211732" y="3129023"/>
                  <a:pt x="8211705" y="3132839"/>
                  <a:pt x="8211139" y="3136641"/>
                </a:cubicBezTo>
                <a:lnTo>
                  <a:pt x="8210640" y="3136608"/>
                </a:lnTo>
                <a:lnTo>
                  <a:pt x="8210614" y="3137103"/>
                </a:lnTo>
                <a:lnTo>
                  <a:pt x="8193496" y="3135477"/>
                </a:lnTo>
                <a:cubicBezTo>
                  <a:pt x="8161122" y="3134950"/>
                  <a:pt x="8129241" y="3131969"/>
                  <a:pt x="8098069" y="3126415"/>
                </a:cubicBezTo>
                <a:cubicBezTo>
                  <a:pt x="8092492" y="3126834"/>
                  <a:pt x="8087163" y="3125886"/>
                  <a:pt x="8081853" y="3124875"/>
                </a:cubicBezTo>
                <a:lnTo>
                  <a:pt x="8081737" y="3123727"/>
                </a:lnTo>
                <a:cubicBezTo>
                  <a:pt x="7722885" y="3064328"/>
                  <a:pt x="7441846" y="2783551"/>
                  <a:pt x="7391571" y="2430686"/>
                </a:cubicBezTo>
                <a:cubicBezTo>
                  <a:pt x="7391403" y="2430633"/>
                  <a:pt x="7391235" y="2430628"/>
                  <a:pt x="7391065" y="2430623"/>
                </a:cubicBezTo>
                <a:lnTo>
                  <a:pt x="7390527" y="2423947"/>
                </a:lnTo>
                <a:cubicBezTo>
                  <a:pt x="7385468" y="2393697"/>
                  <a:pt x="7383018" y="2362806"/>
                  <a:pt x="7383060" y="2331471"/>
                </a:cubicBezTo>
                <a:cubicBezTo>
                  <a:pt x="7381748" y="2325843"/>
                  <a:pt x="7381689" y="2320176"/>
                  <a:pt x="7381689" y="2314495"/>
                </a:cubicBezTo>
                <a:lnTo>
                  <a:pt x="7382283" y="2303055"/>
                </a:lnTo>
                <a:lnTo>
                  <a:pt x="7382781" y="2303088"/>
                </a:lnTo>
                <a:close/>
                <a:moveTo>
                  <a:pt x="7360056" y="2302594"/>
                </a:moveTo>
                <a:lnTo>
                  <a:pt x="7360082" y="2303088"/>
                </a:lnTo>
                <a:lnTo>
                  <a:pt x="7360580" y="2303055"/>
                </a:lnTo>
                <a:lnTo>
                  <a:pt x="7361174" y="2314495"/>
                </a:lnTo>
                <a:cubicBezTo>
                  <a:pt x="7361174" y="2320176"/>
                  <a:pt x="7361116" y="2325843"/>
                  <a:pt x="7359804" y="2331471"/>
                </a:cubicBezTo>
                <a:cubicBezTo>
                  <a:pt x="7359846" y="2362806"/>
                  <a:pt x="7357395" y="2393697"/>
                  <a:pt x="7352337" y="2423947"/>
                </a:cubicBezTo>
                <a:lnTo>
                  <a:pt x="7351798" y="2430623"/>
                </a:lnTo>
                <a:cubicBezTo>
                  <a:pt x="7351629" y="2430628"/>
                  <a:pt x="7351460" y="2430633"/>
                  <a:pt x="7351293" y="2430686"/>
                </a:cubicBezTo>
                <a:cubicBezTo>
                  <a:pt x="7301017" y="2783551"/>
                  <a:pt x="7019978" y="3064328"/>
                  <a:pt x="6661127" y="3123727"/>
                </a:cubicBezTo>
                <a:lnTo>
                  <a:pt x="6661011" y="3124875"/>
                </a:lnTo>
                <a:cubicBezTo>
                  <a:pt x="6655700" y="3125886"/>
                  <a:pt x="6650371" y="3126834"/>
                  <a:pt x="6644794" y="3126415"/>
                </a:cubicBezTo>
                <a:cubicBezTo>
                  <a:pt x="6613622" y="3131969"/>
                  <a:pt x="6581742" y="3134950"/>
                  <a:pt x="6549368" y="3135477"/>
                </a:cubicBezTo>
                <a:lnTo>
                  <a:pt x="6532249" y="3137103"/>
                </a:lnTo>
                <a:lnTo>
                  <a:pt x="6532223" y="3136608"/>
                </a:lnTo>
                <a:lnTo>
                  <a:pt x="6531724" y="3136641"/>
                </a:lnTo>
                <a:cubicBezTo>
                  <a:pt x="6531158" y="3132839"/>
                  <a:pt x="6531131" y="3129023"/>
                  <a:pt x="6531131" y="3125201"/>
                </a:cubicBezTo>
                <a:cubicBezTo>
                  <a:pt x="6531131" y="3119519"/>
                  <a:pt x="6531190" y="3113850"/>
                  <a:pt x="6532502" y="3108220"/>
                </a:cubicBezTo>
                <a:cubicBezTo>
                  <a:pt x="6532460" y="3076892"/>
                  <a:pt x="6534909" y="3046007"/>
                  <a:pt x="6539966" y="3015763"/>
                </a:cubicBezTo>
                <a:lnTo>
                  <a:pt x="6540506" y="3009073"/>
                </a:lnTo>
                <a:cubicBezTo>
                  <a:pt x="6540675" y="3009068"/>
                  <a:pt x="6540844" y="3009063"/>
                  <a:pt x="6541012" y="3009010"/>
                </a:cubicBezTo>
                <a:cubicBezTo>
                  <a:pt x="6591288" y="2656144"/>
                  <a:pt x="6872327" y="2375367"/>
                  <a:pt x="7231178" y="2315969"/>
                </a:cubicBezTo>
                <a:lnTo>
                  <a:pt x="7231295" y="2314821"/>
                </a:lnTo>
                <a:cubicBezTo>
                  <a:pt x="7236603" y="2313811"/>
                  <a:pt x="7241931" y="2312863"/>
                  <a:pt x="7247507" y="2313282"/>
                </a:cubicBezTo>
                <a:cubicBezTo>
                  <a:pt x="7278691" y="2307725"/>
                  <a:pt x="7310583" y="2304744"/>
                  <a:pt x="7342969" y="2304217"/>
                </a:cubicBezTo>
                <a:close/>
                <a:moveTo>
                  <a:pt x="5690656" y="2302594"/>
                </a:moveTo>
                <a:lnTo>
                  <a:pt x="5707743" y="2304217"/>
                </a:lnTo>
                <a:cubicBezTo>
                  <a:pt x="5740129" y="2304744"/>
                  <a:pt x="5772021" y="2307725"/>
                  <a:pt x="5803205" y="2313282"/>
                </a:cubicBezTo>
                <a:cubicBezTo>
                  <a:pt x="5808781" y="2312863"/>
                  <a:pt x="5814109" y="2313811"/>
                  <a:pt x="5819417" y="2314821"/>
                </a:cubicBezTo>
                <a:lnTo>
                  <a:pt x="5819534" y="2315969"/>
                </a:lnTo>
                <a:cubicBezTo>
                  <a:pt x="6178385" y="2375367"/>
                  <a:pt x="6459424" y="2656144"/>
                  <a:pt x="6509700" y="3009010"/>
                </a:cubicBezTo>
                <a:cubicBezTo>
                  <a:pt x="6509868" y="3009063"/>
                  <a:pt x="6510037" y="3009068"/>
                  <a:pt x="6510206" y="3009073"/>
                </a:cubicBezTo>
                <a:lnTo>
                  <a:pt x="6510746" y="3015763"/>
                </a:lnTo>
                <a:cubicBezTo>
                  <a:pt x="6515803" y="3046007"/>
                  <a:pt x="6518252" y="3076892"/>
                  <a:pt x="6518210" y="3108220"/>
                </a:cubicBezTo>
                <a:cubicBezTo>
                  <a:pt x="6519522" y="3113850"/>
                  <a:pt x="6519581" y="3119519"/>
                  <a:pt x="6519581" y="3125201"/>
                </a:cubicBezTo>
                <a:cubicBezTo>
                  <a:pt x="6519581" y="3129023"/>
                  <a:pt x="6519554" y="3132839"/>
                  <a:pt x="6518988" y="3136641"/>
                </a:cubicBezTo>
                <a:lnTo>
                  <a:pt x="6518489" y="3136608"/>
                </a:lnTo>
                <a:lnTo>
                  <a:pt x="6518463" y="3137103"/>
                </a:lnTo>
                <a:lnTo>
                  <a:pt x="6501344" y="3135477"/>
                </a:lnTo>
                <a:cubicBezTo>
                  <a:pt x="6468970" y="3134950"/>
                  <a:pt x="6437090" y="3131969"/>
                  <a:pt x="6405918" y="3126415"/>
                </a:cubicBezTo>
                <a:cubicBezTo>
                  <a:pt x="6400341" y="3126834"/>
                  <a:pt x="6395012" y="3125886"/>
                  <a:pt x="6389701" y="3124875"/>
                </a:cubicBezTo>
                <a:lnTo>
                  <a:pt x="6389585" y="3123727"/>
                </a:lnTo>
                <a:cubicBezTo>
                  <a:pt x="6030734" y="3064328"/>
                  <a:pt x="5749695" y="2783551"/>
                  <a:pt x="5699419" y="2430686"/>
                </a:cubicBezTo>
                <a:cubicBezTo>
                  <a:pt x="5699252" y="2430633"/>
                  <a:pt x="5699083" y="2430628"/>
                  <a:pt x="5698914" y="2430623"/>
                </a:cubicBezTo>
                <a:lnTo>
                  <a:pt x="5698375" y="2423947"/>
                </a:lnTo>
                <a:cubicBezTo>
                  <a:pt x="5693317" y="2393697"/>
                  <a:pt x="5690866" y="2362806"/>
                  <a:pt x="5690908" y="2331471"/>
                </a:cubicBezTo>
                <a:cubicBezTo>
                  <a:pt x="5689596" y="2325843"/>
                  <a:pt x="5689538" y="2320176"/>
                  <a:pt x="5689538" y="2314495"/>
                </a:cubicBezTo>
                <a:lnTo>
                  <a:pt x="5690132" y="2303055"/>
                </a:lnTo>
                <a:lnTo>
                  <a:pt x="5690630" y="2303088"/>
                </a:lnTo>
                <a:close/>
                <a:moveTo>
                  <a:pt x="5667905" y="2302594"/>
                </a:moveTo>
                <a:lnTo>
                  <a:pt x="5667931" y="2303088"/>
                </a:lnTo>
                <a:lnTo>
                  <a:pt x="5668429" y="2303055"/>
                </a:lnTo>
                <a:lnTo>
                  <a:pt x="5669023" y="2314495"/>
                </a:lnTo>
                <a:cubicBezTo>
                  <a:pt x="5669023" y="2320176"/>
                  <a:pt x="5668964" y="2325843"/>
                  <a:pt x="5667652" y="2331471"/>
                </a:cubicBezTo>
                <a:cubicBezTo>
                  <a:pt x="5667694" y="2362806"/>
                  <a:pt x="5665244" y="2393697"/>
                  <a:pt x="5660185" y="2423947"/>
                </a:cubicBezTo>
                <a:lnTo>
                  <a:pt x="5659647" y="2430623"/>
                </a:lnTo>
                <a:cubicBezTo>
                  <a:pt x="5659477" y="2430628"/>
                  <a:pt x="5659309" y="2430633"/>
                  <a:pt x="5659141" y="2430686"/>
                </a:cubicBezTo>
                <a:cubicBezTo>
                  <a:pt x="5608866" y="2783551"/>
                  <a:pt x="5327827" y="3064328"/>
                  <a:pt x="4968975" y="3123727"/>
                </a:cubicBezTo>
                <a:lnTo>
                  <a:pt x="4968859" y="3124875"/>
                </a:lnTo>
                <a:cubicBezTo>
                  <a:pt x="4963549" y="3125886"/>
                  <a:pt x="4958220" y="3126834"/>
                  <a:pt x="4952643" y="3126415"/>
                </a:cubicBezTo>
                <a:cubicBezTo>
                  <a:pt x="4921471" y="3131969"/>
                  <a:pt x="4889590" y="3134950"/>
                  <a:pt x="4857216" y="3135477"/>
                </a:cubicBezTo>
                <a:lnTo>
                  <a:pt x="4840098" y="3137103"/>
                </a:lnTo>
                <a:lnTo>
                  <a:pt x="4840072" y="3136608"/>
                </a:lnTo>
                <a:lnTo>
                  <a:pt x="4839573" y="3136641"/>
                </a:lnTo>
                <a:cubicBezTo>
                  <a:pt x="4839007" y="3132839"/>
                  <a:pt x="4838980" y="3129023"/>
                  <a:pt x="4838980" y="3125201"/>
                </a:cubicBezTo>
                <a:cubicBezTo>
                  <a:pt x="4838980" y="3119519"/>
                  <a:pt x="4839038" y="3113850"/>
                  <a:pt x="4840350" y="3108220"/>
                </a:cubicBezTo>
                <a:cubicBezTo>
                  <a:pt x="4840308" y="3076892"/>
                  <a:pt x="4842758" y="3046007"/>
                  <a:pt x="4847814" y="3015763"/>
                </a:cubicBezTo>
                <a:lnTo>
                  <a:pt x="4848355" y="3009073"/>
                </a:lnTo>
                <a:cubicBezTo>
                  <a:pt x="4848523" y="3009068"/>
                  <a:pt x="4848693" y="3009063"/>
                  <a:pt x="4848860" y="3009010"/>
                </a:cubicBezTo>
                <a:cubicBezTo>
                  <a:pt x="4899137" y="2656144"/>
                  <a:pt x="5180176" y="2375367"/>
                  <a:pt x="5539026" y="2315969"/>
                </a:cubicBezTo>
                <a:lnTo>
                  <a:pt x="5539143" y="2314821"/>
                </a:lnTo>
                <a:cubicBezTo>
                  <a:pt x="5544452" y="2313811"/>
                  <a:pt x="5549780" y="2312863"/>
                  <a:pt x="5555356" y="2313282"/>
                </a:cubicBezTo>
                <a:cubicBezTo>
                  <a:pt x="5586539" y="2307725"/>
                  <a:pt x="5618432" y="2304744"/>
                  <a:pt x="5650817" y="2304217"/>
                </a:cubicBezTo>
                <a:close/>
                <a:moveTo>
                  <a:pt x="3998505" y="2302594"/>
                </a:moveTo>
                <a:lnTo>
                  <a:pt x="4015592" y="2304217"/>
                </a:lnTo>
                <a:cubicBezTo>
                  <a:pt x="4047978" y="2304744"/>
                  <a:pt x="4079870" y="2307725"/>
                  <a:pt x="4111054" y="2313282"/>
                </a:cubicBezTo>
                <a:cubicBezTo>
                  <a:pt x="4116630" y="2312863"/>
                  <a:pt x="4121958" y="2313811"/>
                  <a:pt x="4127266" y="2314821"/>
                </a:cubicBezTo>
                <a:lnTo>
                  <a:pt x="4127384" y="2315969"/>
                </a:lnTo>
                <a:cubicBezTo>
                  <a:pt x="4486234" y="2375367"/>
                  <a:pt x="4767273" y="2656144"/>
                  <a:pt x="4817549" y="3009010"/>
                </a:cubicBezTo>
                <a:cubicBezTo>
                  <a:pt x="4817717" y="3009063"/>
                  <a:pt x="4817886" y="3009068"/>
                  <a:pt x="4818055" y="3009073"/>
                </a:cubicBezTo>
                <a:lnTo>
                  <a:pt x="4818595" y="3015763"/>
                </a:lnTo>
                <a:cubicBezTo>
                  <a:pt x="4823652" y="3046007"/>
                  <a:pt x="4826101" y="3076892"/>
                  <a:pt x="4826059" y="3108220"/>
                </a:cubicBezTo>
                <a:cubicBezTo>
                  <a:pt x="4827371" y="3113850"/>
                  <a:pt x="4827430" y="3119519"/>
                  <a:pt x="4827430" y="3125201"/>
                </a:cubicBezTo>
                <a:cubicBezTo>
                  <a:pt x="4827430" y="3129023"/>
                  <a:pt x="4827403" y="3132839"/>
                  <a:pt x="4826837" y="3136641"/>
                </a:cubicBezTo>
                <a:lnTo>
                  <a:pt x="4826338" y="3136608"/>
                </a:lnTo>
                <a:lnTo>
                  <a:pt x="4826312" y="3137103"/>
                </a:lnTo>
                <a:lnTo>
                  <a:pt x="4809193" y="3135477"/>
                </a:lnTo>
                <a:cubicBezTo>
                  <a:pt x="4776819" y="3134950"/>
                  <a:pt x="4744939" y="3131969"/>
                  <a:pt x="4713767" y="3126415"/>
                </a:cubicBezTo>
                <a:cubicBezTo>
                  <a:pt x="4708190" y="3126834"/>
                  <a:pt x="4702861" y="3125886"/>
                  <a:pt x="4697550" y="3124875"/>
                </a:cubicBezTo>
                <a:lnTo>
                  <a:pt x="4697434" y="3123727"/>
                </a:lnTo>
                <a:cubicBezTo>
                  <a:pt x="4338583" y="3064328"/>
                  <a:pt x="4057544" y="2783551"/>
                  <a:pt x="4007268" y="2430686"/>
                </a:cubicBezTo>
                <a:cubicBezTo>
                  <a:pt x="4007101" y="2430633"/>
                  <a:pt x="4006932" y="2430628"/>
                  <a:pt x="4006763" y="2430623"/>
                </a:cubicBezTo>
                <a:lnTo>
                  <a:pt x="4006225" y="2423947"/>
                </a:lnTo>
                <a:cubicBezTo>
                  <a:pt x="4001166" y="2393697"/>
                  <a:pt x="3998715" y="2362806"/>
                  <a:pt x="3998757" y="2331471"/>
                </a:cubicBezTo>
                <a:cubicBezTo>
                  <a:pt x="3997445" y="2325843"/>
                  <a:pt x="3997387" y="2320176"/>
                  <a:pt x="3997387" y="2314495"/>
                </a:cubicBezTo>
                <a:lnTo>
                  <a:pt x="3997981" y="2303055"/>
                </a:lnTo>
                <a:lnTo>
                  <a:pt x="3998479" y="2303088"/>
                </a:lnTo>
                <a:close/>
                <a:moveTo>
                  <a:pt x="3975754" y="2302594"/>
                </a:moveTo>
                <a:lnTo>
                  <a:pt x="3975780" y="2303088"/>
                </a:lnTo>
                <a:lnTo>
                  <a:pt x="3976278" y="2303055"/>
                </a:lnTo>
                <a:lnTo>
                  <a:pt x="3976872" y="2314495"/>
                </a:lnTo>
                <a:cubicBezTo>
                  <a:pt x="3976872" y="2320176"/>
                  <a:pt x="3976813" y="2325843"/>
                  <a:pt x="3975501" y="2331471"/>
                </a:cubicBezTo>
                <a:cubicBezTo>
                  <a:pt x="3975543" y="2362806"/>
                  <a:pt x="3973093" y="2393697"/>
                  <a:pt x="3968034" y="2423947"/>
                </a:cubicBezTo>
                <a:lnTo>
                  <a:pt x="3967496" y="2430623"/>
                </a:lnTo>
                <a:cubicBezTo>
                  <a:pt x="3967326" y="2430628"/>
                  <a:pt x="3967158" y="2430633"/>
                  <a:pt x="3966990" y="2430686"/>
                </a:cubicBezTo>
                <a:cubicBezTo>
                  <a:pt x="3916715" y="2783551"/>
                  <a:pt x="3635676" y="3064328"/>
                  <a:pt x="3276825" y="3123727"/>
                </a:cubicBezTo>
                <a:lnTo>
                  <a:pt x="3276708" y="3124875"/>
                </a:lnTo>
                <a:cubicBezTo>
                  <a:pt x="3271398" y="3125886"/>
                  <a:pt x="3266069" y="3126834"/>
                  <a:pt x="3260492" y="3126415"/>
                </a:cubicBezTo>
                <a:cubicBezTo>
                  <a:pt x="3229320" y="3131969"/>
                  <a:pt x="3197440" y="3134950"/>
                  <a:pt x="3165065" y="3135477"/>
                </a:cubicBezTo>
                <a:lnTo>
                  <a:pt x="3147947" y="3137103"/>
                </a:lnTo>
                <a:lnTo>
                  <a:pt x="3147921" y="3136608"/>
                </a:lnTo>
                <a:lnTo>
                  <a:pt x="3147422" y="3136641"/>
                </a:lnTo>
                <a:cubicBezTo>
                  <a:pt x="3146856" y="3132839"/>
                  <a:pt x="3146829" y="3129023"/>
                  <a:pt x="3146829" y="3125201"/>
                </a:cubicBezTo>
                <a:cubicBezTo>
                  <a:pt x="3146829" y="3119519"/>
                  <a:pt x="3146887" y="3113850"/>
                  <a:pt x="3148199" y="3108220"/>
                </a:cubicBezTo>
                <a:cubicBezTo>
                  <a:pt x="3148157" y="3076892"/>
                  <a:pt x="3150607" y="3046007"/>
                  <a:pt x="3155663" y="3015763"/>
                </a:cubicBezTo>
                <a:lnTo>
                  <a:pt x="3156204" y="3009073"/>
                </a:lnTo>
                <a:cubicBezTo>
                  <a:pt x="3156372" y="3009068"/>
                  <a:pt x="3156542" y="3009063"/>
                  <a:pt x="3156709" y="3009010"/>
                </a:cubicBezTo>
                <a:cubicBezTo>
                  <a:pt x="3206986" y="2656144"/>
                  <a:pt x="3488025" y="2375367"/>
                  <a:pt x="3846875" y="2315969"/>
                </a:cubicBezTo>
                <a:lnTo>
                  <a:pt x="3846992" y="2314821"/>
                </a:lnTo>
                <a:cubicBezTo>
                  <a:pt x="3852301" y="2313811"/>
                  <a:pt x="3857629" y="2312863"/>
                  <a:pt x="3863205" y="2313282"/>
                </a:cubicBezTo>
                <a:cubicBezTo>
                  <a:pt x="3894388" y="2307725"/>
                  <a:pt x="3926281" y="2304744"/>
                  <a:pt x="3958666" y="2304217"/>
                </a:cubicBezTo>
                <a:close/>
                <a:moveTo>
                  <a:pt x="2306354" y="2302594"/>
                </a:moveTo>
                <a:lnTo>
                  <a:pt x="2323441" y="2304217"/>
                </a:lnTo>
                <a:cubicBezTo>
                  <a:pt x="2355827" y="2304744"/>
                  <a:pt x="2387719" y="2307725"/>
                  <a:pt x="2418903" y="2313282"/>
                </a:cubicBezTo>
                <a:cubicBezTo>
                  <a:pt x="2424479" y="2312863"/>
                  <a:pt x="2429807" y="2313811"/>
                  <a:pt x="2435115" y="2314821"/>
                </a:cubicBezTo>
                <a:lnTo>
                  <a:pt x="2435233" y="2315969"/>
                </a:lnTo>
                <a:cubicBezTo>
                  <a:pt x="2794083" y="2375367"/>
                  <a:pt x="3075122" y="2656144"/>
                  <a:pt x="3125398" y="3009010"/>
                </a:cubicBezTo>
                <a:cubicBezTo>
                  <a:pt x="3125566" y="3009063"/>
                  <a:pt x="3125735" y="3009068"/>
                  <a:pt x="3125904" y="3009073"/>
                </a:cubicBezTo>
                <a:lnTo>
                  <a:pt x="3126444" y="3015763"/>
                </a:lnTo>
                <a:cubicBezTo>
                  <a:pt x="3131501" y="3046007"/>
                  <a:pt x="3133950" y="3076892"/>
                  <a:pt x="3133908" y="3108220"/>
                </a:cubicBezTo>
                <a:cubicBezTo>
                  <a:pt x="3135220" y="3113850"/>
                  <a:pt x="3135279" y="3119519"/>
                  <a:pt x="3135279" y="3125201"/>
                </a:cubicBezTo>
                <a:cubicBezTo>
                  <a:pt x="3135279" y="3129023"/>
                  <a:pt x="3135252" y="3132839"/>
                  <a:pt x="3134686" y="3136641"/>
                </a:cubicBezTo>
                <a:lnTo>
                  <a:pt x="3134187" y="3136608"/>
                </a:lnTo>
                <a:lnTo>
                  <a:pt x="3134161" y="3137103"/>
                </a:lnTo>
                <a:lnTo>
                  <a:pt x="3117042" y="3135477"/>
                </a:lnTo>
                <a:cubicBezTo>
                  <a:pt x="3084668" y="3134950"/>
                  <a:pt x="3052788" y="3131969"/>
                  <a:pt x="3021616" y="3126415"/>
                </a:cubicBezTo>
                <a:cubicBezTo>
                  <a:pt x="3016039" y="3126834"/>
                  <a:pt x="3010710" y="3125886"/>
                  <a:pt x="3005399" y="3124875"/>
                </a:cubicBezTo>
                <a:lnTo>
                  <a:pt x="3005283" y="3123727"/>
                </a:lnTo>
                <a:cubicBezTo>
                  <a:pt x="2646432" y="3064328"/>
                  <a:pt x="2365393" y="2783551"/>
                  <a:pt x="2315117" y="2430686"/>
                </a:cubicBezTo>
                <a:cubicBezTo>
                  <a:pt x="2314950" y="2430633"/>
                  <a:pt x="2314781" y="2430628"/>
                  <a:pt x="2314612" y="2430623"/>
                </a:cubicBezTo>
                <a:lnTo>
                  <a:pt x="2314074" y="2423947"/>
                </a:lnTo>
                <a:cubicBezTo>
                  <a:pt x="2309015" y="2393697"/>
                  <a:pt x="2306564" y="2362806"/>
                  <a:pt x="2306606" y="2331471"/>
                </a:cubicBezTo>
                <a:cubicBezTo>
                  <a:pt x="2305294" y="2325843"/>
                  <a:pt x="2305236" y="2320176"/>
                  <a:pt x="2305236" y="2314495"/>
                </a:cubicBezTo>
                <a:lnTo>
                  <a:pt x="2305830" y="2303055"/>
                </a:lnTo>
                <a:lnTo>
                  <a:pt x="2306328" y="2303088"/>
                </a:lnTo>
                <a:close/>
                <a:moveTo>
                  <a:pt x="2283603" y="2302594"/>
                </a:moveTo>
                <a:lnTo>
                  <a:pt x="2283629" y="2303088"/>
                </a:lnTo>
                <a:lnTo>
                  <a:pt x="2284127" y="2303055"/>
                </a:lnTo>
                <a:lnTo>
                  <a:pt x="2284721" y="2314495"/>
                </a:lnTo>
                <a:cubicBezTo>
                  <a:pt x="2284721" y="2320176"/>
                  <a:pt x="2284662" y="2325843"/>
                  <a:pt x="2283350" y="2331471"/>
                </a:cubicBezTo>
                <a:cubicBezTo>
                  <a:pt x="2283392" y="2362806"/>
                  <a:pt x="2280942" y="2393697"/>
                  <a:pt x="2275883" y="2423947"/>
                </a:cubicBezTo>
                <a:lnTo>
                  <a:pt x="2275345" y="2430623"/>
                </a:lnTo>
                <a:cubicBezTo>
                  <a:pt x="2275175" y="2430628"/>
                  <a:pt x="2275007" y="2430633"/>
                  <a:pt x="2274839" y="2430686"/>
                </a:cubicBezTo>
                <a:cubicBezTo>
                  <a:pt x="2224564" y="2783551"/>
                  <a:pt x="1943525" y="3064328"/>
                  <a:pt x="1584673" y="3123727"/>
                </a:cubicBezTo>
                <a:lnTo>
                  <a:pt x="1584557" y="3124875"/>
                </a:lnTo>
                <a:cubicBezTo>
                  <a:pt x="1579247" y="3125886"/>
                  <a:pt x="1573918" y="3126834"/>
                  <a:pt x="1568341" y="3126415"/>
                </a:cubicBezTo>
                <a:cubicBezTo>
                  <a:pt x="1537169" y="3131969"/>
                  <a:pt x="1505289" y="3134950"/>
                  <a:pt x="1472914" y="3135477"/>
                </a:cubicBezTo>
                <a:lnTo>
                  <a:pt x="1455796" y="3137103"/>
                </a:lnTo>
                <a:lnTo>
                  <a:pt x="1455770" y="3136608"/>
                </a:lnTo>
                <a:lnTo>
                  <a:pt x="1455271" y="3136641"/>
                </a:lnTo>
                <a:cubicBezTo>
                  <a:pt x="1454705" y="3132839"/>
                  <a:pt x="1454678" y="3129023"/>
                  <a:pt x="1454678" y="3125201"/>
                </a:cubicBezTo>
                <a:cubicBezTo>
                  <a:pt x="1454678" y="3119519"/>
                  <a:pt x="1454736" y="3113850"/>
                  <a:pt x="1456048" y="3108220"/>
                </a:cubicBezTo>
                <a:cubicBezTo>
                  <a:pt x="1456006" y="3076892"/>
                  <a:pt x="1458456" y="3046007"/>
                  <a:pt x="1463513" y="3015763"/>
                </a:cubicBezTo>
                <a:lnTo>
                  <a:pt x="1464053" y="3009073"/>
                </a:lnTo>
                <a:cubicBezTo>
                  <a:pt x="1464221" y="3009068"/>
                  <a:pt x="1464391" y="3009063"/>
                  <a:pt x="1464558" y="3009010"/>
                </a:cubicBezTo>
                <a:cubicBezTo>
                  <a:pt x="1514835" y="2656144"/>
                  <a:pt x="1795874" y="2375367"/>
                  <a:pt x="2154724" y="2315969"/>
                </a:cubicBezTo>
                <a:lnTo>
                  <a:pt x="2154841" y="2314821"/>
                </a:lnTo>
                <a:cubicBezTo>
                  <a:pt x="2160150" y="2313811"/>
                  <a:pt x="2165478" y="2312863"/>
                  <a:pt x="2171054" y="2313282"/>
                </a:cubicBezTo>
                <a:cubicBezTo>
                  <a:pt x="2202237" y="2307725"/>
                  <a:pt x="2234130" y="2304744"/>
                  <a:pt x="2266515" y="2304217"/>
                </a:cubicBezTo>
                <a:close/>
                <a:moveTo>
                  <a:pt x="614203" y="2302594"/>
                </a:moveTo>
                <a:lnTo>
                  <a:pt x="631290" y="2304217"/>
                </a:lnTo>
                <a:cubicBezTo>
                  <a:pt x="663676" y="2304744"/>
                  <a:pt x="695568" y="2307725"/>
                  <a:pt x="726752" y="2313282"/>
                </a:cubicBezTo>
                <a:cubicBezTo>
                  <a:pt x="732328" y="2312863"/>
                  <a:pt x="737656" y="2313811"/>
                  <a:pt x="742964" y="2314821"/>
                </a:cubicBezTo>
                <a:lnTo>
                  <a:pt x="743081" y="2315969"/>
                </a:lnTo>
                <a:cubicBezTo>
                  <a:pt x="1101932" y="2375367"/>
                  <a:pt x="1382971" y="2656144"/>
                  <a:pt x="1433247" y="3009010"/>
                </a:cubicBezTo>
                <a:cubicBezTo>
                  <a:pt x="1433415" y="3009063"/>
                  <a:pt x="1433584" y="3009068"/>
                  <a:pt x="1433753" y="3009073"/>
                </a:cubicBezTo>
                <a:lnTo>
                  <a:pt x="1434293" y="3015763"/>
                </a:lnTo>
                <a:cubicBezTo>
                  <a:pt x="1439350" y="3046007"/>
                  <a:pt x="1441799" y="3076892"/>
                  <a:pt x="1441757" y="3108220"/>
                </a:cubicBezTo>
                <a:cubicBezTo>
                  <a:pt x="1443069" y="3113850"/>
                  <a:pt x="1443128" y="3119519"/>
                  <a:pt x="1443128" y="3125201"/>
                </a:cubicBezTo>
                <a:cubicBezTo>
                  <a:pt x="1443128" y="3129023"/>
                  <a:pt x="1443101" y="3132839"/>
                  <a:pt x="1442535" y="3136641"/>
                </a:cubicBezTo>
                <a:lnTo>
                  <a:pt x="1442036" y="3136608"/>
                </a:lnTo>
                <a:lnTo>
                  <a:pt x="1442010" y="3137103"/>
                </a:lnTo>
                <a:lnTo>
                  <a:pt x="1424891" y="3135477"/>
                </a:lnTo>
                <a:cubicBezTo>
                  <a:pt x="1392517" y="3134950"/>
                  <a:pt x="1360637" y="3131969"/>
                  <a:pt x="1329465" y="3126415"/>
                </a:cubicBezTo>
                <a:cubicBezTo>
                  <a:pt x="1323888" y="3126834"/>
                  <a:pt x="1318559" y="3125886"/>
                  <a:pt x="1313248" y="3124875"/>
                </a:cubicBezTo>
                <a:lnTo>
                  <a:pt x="1313132" y="3123727"/>
                </a:lnTo>
                <a:cubicBezTo>
                  <a:pt x="954281" y="3064328"/>
                  <a:pt x="673242" y="2783551"/>
                  <a:pt x="622966" y="2430686"/>
                </a:cubicBezTo>
                <a:cubicBezTo>
                  <a:pt x="622799" y="2430633"/>
                  <a:pt x="622630" y="2430628"/>
                  <a:pt x="622461" y="2430623"/>
                </a:cubicBezTo>
                <a:lnTo>
                  <a:pt x="621923" y="2423947"/>
                </a:lnTo>
                <a:cubicBezTo>
                  <a:pt x="616864" y="2393697"/>
                  <a:pt x="614413" y="2362806"/>
                  <a:pt x="614455" y="2331471"/>
                </a:cubicBezTo>
                <a:cubicBezTo>
                  <a:pt x="613143" y="2325843"/>
                  <a:pt x="613085" y="2320176"/>
                  <a:pt x="613085" y="2314495"/>
                </a:cubicBezTo>
                <a:lnTo>
                  <a:pt x="613679" y="2303055"/>
                </a:lnTo>
                <a:lnTo>
                  <a:pt x="614177" y="2303088"/>
                </a:lnTo>
                <a:close/>
                <a:moveTo>
                  <a:pt x="591452" y="2302594"/>
                </a:moveTo>
                <a:lnTo>
                  <a:pt x="591478" y="2303088"/>
                </a:lnTo>
                <a:lnTo>
                  <a:pt x="591976" y="2303055"/>
                </a:lnTo>
                <a:lnTo>
                  <a:pt x="592570" y="2314495"/>
                </a:lnTo>
                <a:cubicBezTo>
                  <a:pt x="592570" y="2320176"/>
                  <a:pt x="592511" y="2325843"/>
                  <a:pt x="591199" y="2331471"/>
                </a:cubicBezTo>
                <a:cubicBezTo>
                  <a:pt x="591242" y="2362806"/>
                  <a:pt x="588791" y="2393697"/>
                  <a:pt x="583732" y="2423947"/>
                </a:cubicBezTo>
                <a:lnTo>
                  <a:pt x="583194" y="2430623"/>
                </a:lnTo>
                <a:cubicBezTo>
                  <a:pt x="583024" y="2430628"/>
                  <a:pt x="582856" y="2430633"/>
                  <a:pt x="582689" y="2430686"/>
                </a:cubicBezTo>
                <a:cubicBezTo>
                  <a:pt x="537576" y="2747315"/>
                  <a:pt x="306662" y="3005901"/>
                  <a:pt x="0" y="3097101"/>
                </a:cubicBezTo>
                <a:lnTo>
                  <a:pt x="0" y="2964763"/>
                </a:lnTo>
                <a:cubicBezTo>
                  <a:pt x="229298" y="2881926"/>
                  <a:pt x="402181" y="2686530"/>
                  <a:pt x="449203" y="2447425"/>
                </a:cubicBezTo>
                <a:cubicBezTo>
                  <a:pt x="258971" y="2488309"/>
                  <a:pt x="97576" y="2603574"/>
                  <a:pt x="0" y="2761314"/>
                </a:cubicBezTo>
                <a:lnTo>
                  <a:pt x="0" y="2554520"/>
                </a:lnTo>
                <a:cubicBezTo>
                  <a:pt x="121484" y="2431613"/>
                  <a:pt x="282199" y="2345825"/>
                  <a:pt x="462573" y="2315969"/>
                </a:cubicBezTo>
                <a:lnTo>
                  <a:pt x="462690" y="2314821"/>
                </a:lnTo>
                <a:cubicBezTo>
                  <a:pt x="467999" y="2313811"/>
                  <a:pt x="473327" y="2312863"/>
                  <a:pt x="478903" y="2313282"/>
                </a:cubicBezTo>
                <a:cubicBezTo>
                  <a:pt x="510086" y="2307725"/>
                  <a:pt x="541979" y="2304744"/>
                  <a:pt x="574365" y="2304217"/>
                </a:cubicBezTo>
                <a:close/>
                <a:moveTo>
                  <a:pt x="11452667" y="1608087"/>
                </a:moveTo>
                <a:cubicBezTo>
                  <a:pt x="11177477" y="1666766"/>
                  <a:pt x="10962633" y="1879876"/>
                  <a:pt x="10909358" y="2148655"/>
                </a:cubicBezTo>
                <a:cubicBezTo>
                  <a:pt x="11184548" y="2089976"/>
                  <a:pt x="11399391" y="1876866"/>
                  <a:pt x="11452667" y="1608087"/>
                </a:cubicBezTo>
                <a:close/>
                <a:moveTo>
                  <a:pt x="10058800" y="1608087"/>
                </a:moveTo>
                <a:cubicBezTo>
                  <a:pt x="10112076" y="1876866"/>
                  <a:pt x="10326919" y="2089976"/>
                  <a:pt x="10602109" y="2148655"/>
                </a:cubicBezTo>
                <a:cubicBezTo>
                  <a:pt x="10548834" y="1879876"/>
                  <a:pt x="10333990" y="1666766"/>
                  <a:pt x="10058800" y="1608087"/>
                </a:cubicBezTo>
                <a:close/>
                <a:moveTo>
                  <a:pt x="9760514" y="1608087"/>
                </a:moveTo>
                <a:cubicBezTo>
                  <a:pt x="9485324" y="1666766"/>
                  <a:pt x="9270480" y="1879876"/>
                  <a:pt x="9217205" y="2148655"/>
                </a:cubicBezTo>
                <a:cubicBezTo>
                  <a:pt x="9492395" y="2089976"/>
                  <a:pt x="9707238" y="1876866"/>
                  <a:pt x="9760514" y="1608087"/>
                </a:cubicBezTo>
                <a:close/>
                <a:moveTo>
                  <a:pt x="8366649" y="1608087"/>
                </a:moveTo>
                <a:cubicBezTo>
                  <a:pt x="8419925" y="1876866"/>
                  <a:pt x="8634768" y="2089976"/>
                  <a:pt x="8909958" y="2148655"/>
                </a:cubicBezTo>
                <a:cubicBezTo>
                  <a:pt x="8856683" y="1879876"/>
                  <a:pt x="8641839" y="1666766"/>
                  <a:pt x="8366649" y="1608087"/>
                </a:cubicBezTo>
                <a:close/>
                <a:moveTo>
                  <a:pt x="8068363" y="1608087"/>
                </a:moveTo>
                <a:cubicBezTo>
                  <a:pt x="7793173" y="1666766"/>
                  <a:pt x="7578329" y="1879876"/>
                  <a:pt x="7525054" y="2148655"/>
                </a:cubicBezTo>
                <a:cubicBezTo>
                  <a:pt x="7800244" y="2089976"/>
                  <a:pt x="8015087" y="1876866"/>
                  <a:pt x="8068363" y="1608087"/>
                </a:cubicBezTo>
                <a:close/>
                <a:moveTo>
                  <a:pt x="6674498" y="1608087"/>
                </a:moveTo>
                <a:cubicBezTo>
                  <a:pt x="6727774" y="1876866"/>
                  <a:pt x="6942617" y="2089976"/>
                  <a:pt x="7217807" y="2148655"/>
                </a:cubicBezTo>
                <a:cubicBezTo>
                  <a:pt x="7164532" y="1879876"/>
                  <a:pt x="6949688" y="1666766"/>
                  <a:pt x="6674498" y="1608087"/>
                </a:cubicBezTo>
                <a:close/>
                <a:moveTo>
                  <a:pt x="6376212" y="1608087"/>
                </a:moveTo>
                <a:cubicBezTo>
                  <a:pt x="6101022" y="1666766"/>
                  <a:pt x="5886178" y="1879876"/>
                  <a:pt x="5832903" y="2148655"/>
                </a:cubicBezTo>
                <a:cubicBezTo>
                  <a:pt x="6108093" y="2089976"/>
                  <a:pt x="6322936" y="1876866"/>
                  <a:pt x="6376212" y="1608087"/>
                </a:cubicBezTo>
                <a:close/>
                <a:moveTo>
                  <a:pt x="4982347" y="1608087"/>
                </a:moveTo>
                <a:cubicBezTo>
                  <a:pt x="5035623" y="1876866"/>
                  <a:pt x="5250466" y="2089976"/>
                  <a:pt x="5525656" y="2148655"/>
                </a:cubicBezTo>
                <a:cubicBezTo>
                  <a:pt x="5472381" y="1879876"/>
                  <a:pt x="5257537" y="1666766"/>
                  <a:pt x="4982347" y="1608087"/>
                </a:cubicBezTo>
                <a:close/>
                <a:moveTo>
                  <a:pt x="4684061" y="1608087"/>
                </a:moveTo>
                <a:cubicBezTo>
                  <a:pt x="4408871" y="1666766"/>
                  <a:pt x="4194027" y="1879876"/>
                  <a:pt x="4140752" y="2148655"/>
                </a:cubicBezTo>
                <a:cubicBezTo>
                  <a:pt x="4415942" y="2089976"/>
                  <a:pt x="4630785" y="1876866"/>
                  <a:pt x="4684061" y="1608087"/>
                </a:cubicBezTo>
                <a:close/>
                <a:moveTo>
                  <a:pt x="3290196" y="1608087"/>
                </a:moveTo>
                <a:cubicBezTo>
                  <a:pt x="3343472" y="1876866"/>
                  <a:pt x="3558315" y="2089976"/>
                  <a:pt x="3833505" y="2148655"/>
                </a:cubicBezTo>
                <a:cubicBezTo>
                  <a:pt x="3780230" y="1879876"/>
                  <a:pt x="3565386" y="1666766"/>
                  <a:pt x="3290196" y="1608087"/>
                </a:cubicBezTo>
                <a:close/>
                <a:moveTo>
                  <a:pt x="2991910" y="1608087"/>
                </a:moveTo>
                <a:cubicBezTo>
                  <a:pt x="2716720" y="1666766"/>
                  <a:pt x="2501876" y="1879876"/>
                  <a:pt x="2448601" y="2148655"/>
                </a:cubicBezTo>
                <a:cubicBezTo>
                  <a:pt x="2723791" y="2089976"/>
                  <a:pt x="2938634" y="1876866"/>
                  <a:pt x="2991910" y="1608087"/>
                </a:cubicBezTo>
                <a:close/>
                <a:moveTo>
                  <a:pt x="1598045" y="1608087"/>
                </a:moveTo>
                <a:cubicBezTo>
                  <a:pt x="1651321" y="1876866"/>
                  <a:pt x="1866164" y="2089976"/>
                  <a:pt x="2141354" y="2148655"/>
                </a:cubicBezTo>
                <a:cubicBezTo>
                  <a:pt x="2088079" y="1879876"/>
                  <a:pt x="1873235" y="1666766"/>
                  <a:pt x="1598045" y="1608087"/>
                </a:cubicBezTo>
                <a:close/>
                <a:moveTo>
                  <a:pt x="1299759" y="1608087"/>
                </a:moveTo>
                <a:cubicBezTo>
                  <a:pt x="1024569" y="1666766"/>
                  <a:pt x="809725" y="1879876"/>
                  <a:pt x="756450" y="2148655"/>
                </a:cubicBezTo>
                <a:cubicBezTo>
                  <a:pt x="1031640" y="2089976"/>
                  <a:pt x="1246483" y="1876866"/>
                  <a:pt x="1299759" y="1608087"/>
                </a:cubicBezTo>
                <a:close/>
                <a:moveTo>
                  <a:pt x="0" y="1504081"/>
                </a:moveTo>
                <a:cubicBezTo>
                  <a:pt x="306658" y="1594561"/>
                  <a:pt x="537576" y="1851117"/>
                  <a:pt x="582690" y="2165262"/>
                </a:cubicBezTo>
                <a:cubicBezTo>
                  <a:pt x="582857" y="2165315"/>
                  <a:pt x="583026" y="2165320"/>
                  <a:pt x="583195" y="2165325"/>
                </a:cubicBezTo>
                <a:lnTo>
                  <a:pt x="583735" y="2171962"/>
                </a:lnTo>
                <a:cubicBezTo>
                  <a:pt x="588792" y="2201969"/>
                  <a:pt x="591242" y="2232611"/>
                  <a:pt x="591199" y="2263693"/>
                </a:cubicBezTo>
                <a:cubicBezTo>
                  <a:pt x="592511" y="2269279"/>
                  <a:pt x="592570" y="2274903"/>
                  <a:pt x="592570" y="2280541"/>
                </a:cubicBezTo>
                <a:cubicBezTo>
                  <a:pt x="592570" y="2284333"/>
                  <a:pt x="592543" y="2288119"/>
                  <a:pt x="591977" y="2291891"/>
                </a:cubicBezTo>
                <a:lnTo>
                  <a:pt x="591478" y="2291858"/>
                </a:lnTo>
                <a:lnTo>
                  <a:pt x="591452" y="2292349"/>
                </a:lnTo>
                <a:lnTo>
                  <a:pt x="574334" y="2290736"/>
                </a:lnTo>
                <a:cubicBezTo>
                  <a:pt x="541959" y="2290213"/>
                  <a:pt x="510079" y="2287255"/>
                  <a:pt x="478907" y="2281745"/>
                </a:cubicBezTo>
                <a:cubicBezTo>
                  <a:pt x="473330" y="2282161"/>
                  <a:pt x="468001" y="2281220"/>
                  <a:pt x="462690" y="2280217"/>
                </a:cubicBezTo>
                <a:lnTo>
                  <a:pt x="462574" y="2279078"/>
                </a:lnTo>
                <a:cubicBezTo>
                  <a:pt x="282200" y="2249456"/>
                  <a:pt x="121485" y="2164343"/>
                  <a:pt x="0" y="2042401"/>
                </a:cubicBezTo>
                <a:lnTo>
                  <a:pt x="0" y="1837231"/>
                </a:lnTo>
                <a:cubicBezTo>
                  <a:pt x="97584" y="1993737"/>
                  <a:pt x="258975" y="2108093"/>
                  <a:pt x="449203" y="2148655"/>
                </a:cubicBezTo>
                <a:cubicBezTo>
                  <a:pt x="402182" y="1911427"/>
                  <a:pt x="229297" y="1717565"/>
                  <a:pt x="0" y="1635380"/>
                </a:cubicBezTo>
                <a:close/>
                <a:moveTo>
                  <a:pt x="11608704" y="1464394"/>
                </a:moveTo>
                <a:lnTo>
                  <a:pt x="11625791" y="1466004"/>
                </a:lnTo>
                <a:cubicBezTo>
                  <a:pt x="11658177" y="1466527"/>
                  <a:pt x="11690070" y="1469485"/>
                  <a:pt x="11721253" y="1474998"/>
                </a:cubicBezTo>
                <a:cubicBezTo>
                  <a:pt x="11726829" y="1474582"/>
                  <a:pt x="11732157" y="1475523"/>
                  <a:pt x="11737466" y="1476525"/>
                </a:cubicBezTo>
                <a:lnTo>
                  <a:pt x="11737583" y="1477664"/>
                </a:lnTo>
                <a:cubicBezTo>
                  <a:pt x="11914088" y="1506650"/>
                  <a:pt x="12071767" y="1588774"/>
                  <a:pt x="12192000" y="1706842"/>
                </a:cubicBezTo>
                <a:lnTo>
                  <a:pt x="12192000" y="1906833"/>
                </a:lnTo>
                <a:cubicBezTo>
                  <a:pt x="12093732" y="1756811"/>
                  <a:pt x="11935983" y="1647542"/>
                  <a:pt x="11750953" y="1608088"/>
                </a:cubicBezTo>
                <a:cubicBezTo>
                  <a:pt x="11797422" y="1842524"/>
                  <a:pt x="11966808" y="2034608"/>
                  <a:pt x="12192000" y="2118654"/>
                </a:cubicBezTo>
                <a:lnTo>
                  <a:pt x="12192000" y="2250657"/>
                </a:lnTo>
                <a:cubicBezTo>
                  <a:pt x="11889465" y="2157681"/>
                  <a:pt x="11662185" y="1902872"/>
                  <a:pt x="11617468" y="1591480"/>
                </a:cubicBezTo>
                <a:cubicBezTo>
                  <a:pt x="11617300" y="1591427"/>
                  <a:pt x="11617132" y="1591423"/>
                  <a:pt x="11616962" y="1591418"/>
                </a:cubicBezTo>
                <a:lnTo>
                  <a:pt x="11616424" y="1584794"/>
                </a:lnTo>
                <a:cubicBezTo>
                  <a:pt x="11611365" y="1554782"/>
                  <a:pt x="11608914" y="1524133"/>
                  <a:pt x="11608957" y="1493044"/>
                </a:cubicBezTo>
                <a:cubicBezTo>
                  <a:pt x="11607645" y="1487460"/>
                  <a:pt x="11607586" y="1481838"/>
                  <a:pt x="11607586" y="1476202"/>
                </a:cubicBezTo>
                <a:lnTo>
                  <a:pt x="11608180" y="1464851"/>
                </a:lnTo>
                <a:lnTo>
                  <a:pt x="11608678" y="1464884"/>
                </a:lnTo>
                <a:close/>
                <a:moveTo>
                  <a:pt x="11594916" y="1464394"/>
                </a:moveTo>
                <a:lnTo>
                  <a:pt x="11594942" y="1464884"/>
                </a:lnTo>
                <a:lnTo>
                  <a:pt x="11595440" y="1464852"/>
                </a:lnTo>
                <a:lnTo>
                  <a:pt x="11596034" y="1476202"/>
                </a:lnTo>
                <a:cubicBezTo>
                  <a:pt x="11596034" y="1481838"/>
                  <a:pt x="11595975" y="1487460"/>
                  <a:pt x="11594663" y="1493044"/>
                </a:cubicBezTo>
                <a:cubicBezTo>
                  <a:pt x="11594706" y="1524133"/>
                  <a:pt x="11592255" y="1554782"/>
                  <a:pt x="11587196" y="1584794"/>
                </a:cubicBezTo>
                <a:lnTo>
                  <a:pt x="11586658" y="1591418"/>
                </a:lnTo>
                <a:cubicBezTo>
                  <a:pt x="11586488" y="1591423"/>
                  <a:pt x="11586320" y="1591427"/>
                  <a:pt x="11586152" y="1591480"/>
                </a:cubicBezTo>
                <a:cubicBezTo>
                  <a:pt x="11535877" y="1941574"/>
                  <a:pt x="11254838" y="2220146"/>
                  <a:pt x="10895987" y="2279078"/>
                </a:cubicBezTo>
                <a:lnTo>
                  <a:pt x="10895871" y="2280217"/>
                </a:lnTo>
                <a:cubicBezTo>
                  <a:pt x="10890560" y="2281220"/>
                  <a:pt x="10885231" y="2282161"/>
                  <a:pt x="10879654" y="2281745"/>
                </a:cubicBezTo>
                <a:cubicBezTo>
                  <a:pt x="10848482" y="2287255"/>
                  <a:pt x="10816602" y="2290213"/>
                  <a:pt x="10784227" y="2290736"/>
                </a:cubicBezTo>
                <a:lnTo>
                  <a:pt x="10767109" y="2292349"/>
                </a:lnTo>
                <a:lnTo>
                  <a:pt x="10767083" y="2291858"/>
                </a:lnTo>
                <a:lnTo>
                  <a:pt x="10766584" y="2291891"/>
                </a:lnTo>
                <a:cubicBezTo>
                  <a:pt x="10766018" y="2288119"/>
                  <a:pt x="10765991" y="2284333"/>
                  <a:pt x="10765991" y="2280541"/>
                </a:cubicBezTo>
                <a:cubicBezTo>
                  <a:pt x="10765991" y="2274903"/>
                  <a:pt x="10766050" y="2269279"/>
                  <a:pt x="10767362" y="2263693"/>
                </a:cubicBezTo>
                <a:cubicBezTo>
                  <a:pt x="10767319" y="2232611"/>
                  <a:pt x="10769769" y="2201969"/>
                  <a:pt x="10774826" y="2171962"/>
                </a:cubicBezTo>
                <a:lnTo>
                  <a:pt x="10775366" y="2165325"/>
                </a:lnTo>
                <a:cubicBezTo>
                  <a:pt x="10775535" y="2165320"/>
                  <a:pt x="10775704" y="2165315"/>
                  <a:pt x="10775872" y="2165262"/>
                </a:cubicBezTo>
                <a:cubicBezTo>
                  <a:pt x="10826148" y="1815167"/>
                  <a:pt x="11107187" y="1536596"/>
                  <a:pt x="11466037" y="1477664"/>
                </a:cubicBezTo>
                <a:lnTo>
                  <a:pt x="11466154" y="1476525"/>
                </a:lnTo>
                <a:cubicBezTo>
                  <a:pt x="11471463" y="1475523"/>
                  <a:pt x="11476791" y="1474582"/>
                  <a:pt x="11482367" y="1474998"/>
                </a:cubicBezTo>
                <a:cubicBezTo>
                  <a:pt x="11513550" y="1469485"/>
                  <a:pt x="11545443" y="1466527"/>
                  <a:pt x="11577829" y="1466004"/>
                </a:cubicBezTo>
                <a:close/>
                <a:moveTo>
                  <a:pt x="9916551" y="1464394"/>
                </a:moveTo>
                <a:lnTo>
                  <a:pt x="9933638" y="1466004"/>
                </a:lnTo>
                <a:cubicBezTo>
                  <a:pt x="9966024" y="1466527"/>
                  <a:pt x="9997917" y="1469485"/>
                  <a:pt x="10029100" y="1474998"/>
                </a:cubicBezTo>
                <a:cubicBezTo>
                  <a:pt x="10034676" y="1474582"/>
                  <a:pt x="10040004" y="1475523"/>
                  <a:pt x="10045313" y="1476525"/>
                </a:cubicBezTo>
                <a:lnTo>
                  <a:pt x="10045430" y="1477664"/>
                </a:lnTo>
                <a:cubicBezTo>
                  <a:pt x="10404280" y="1536596"/>
                  <a:pt x="10685319" y="1815167"/>
                  <a:pt x="10735596" y="2165262"/>
                </a:cubicBezTo>
                <a:cubicBezTo>
                  <a:pt x="10735763" y="2165315"/>
                  <a:pt x="10735932" y="2165320"/>
                  <a:pt x="10736101" y="2165325"/>
                </a:cubicBezTo>
                <a:lnTo>
                  <a:pt x="10736641" y="2171962"/>
                </a:lnTo>
                <a:cubicBezTo>
                  <a:pt x="10741698" y="2201969"/>
                  <a:pt x="10744148" y="2232611"/>
                  <a:pt x="10744105" y="2263693"/>
                </a:cubicBezTo>
                <a:cubicBezTo>
                  <a:pt x="10745417" y="2269279"/>
                  <a:pt x="10745476" y="2274903"/>
                  <a:pt x="10745476" y="2280541"/>
                </a:cubicBezTo>
                <a:cubicBezTo>
                  <a:pt x="10745476" y="2284333"/>
                  <a:pt x="10745449" y="2288119"/>
                  <a:pt x="10744883" y="2291891"/>
                </a:cubicBezTo>
                <a:lnTo>
                  <a:pt x="10744384" y="2291858"/>
                </a:lnTo>
                <a:lnTo>
                  <a:pt x="10744358" y="2292349"/>
                </a:lnTo>
                <a:lnTo>
                  <a:pt x="10727240" y="2290736"/>
                </a:lnTo>
                <a:cubicBezTo>
                  <a:pt x="10694865" y="2290213"/>
                  <a:pt x="10662985" y="2287255"/>
                  <a:pt x="10631813" y="2281745"/>
                </a:cubicBezTo>
                <a:cubicBezTo>
                  <a:pt x="10626236" y="2282161"/>
                  <a:pt x="10620907" y="2281220"/>
                  <a:pt x="10615596" y="2280217"/>
                </a:cubicBezTo>
                <a:lnTo>
                  <a:pt x="10615480" y="2279078"/>
                </a:lnTo>
                <a:cubicBezTo>
                  <a:pt x="10256629" y="2220146"/>
                  <a:pt x="9975590" y="1941574"/>
                  <a:pt x="9925315" y="1591480"/>
                </a:cubicBezTo>
                <a:cubicBezTo>
                  <a:pt x="9925147" y="1591427"/>
                  <a:pt x="9924979" y="1591423"/>
                  <a:pt x="9924809" y="1591418"/>
                </a:cubicBezTo>
                <a:lnTo>
                  <a:pt x="9924271" y="1584794"/>
                </a:lnTo>
                <a:cubicBezTo>
                  <a:pt x="9919212" y="1554782"/>
                  <a:pt x="9916761" y="1524133"/>
                  <a:pt x="9916804" y="1493044"/>
                </a:cubicBezTo>
                <a:cubicBezTo>
                  <a:pt x="9915492" y="1487460"/>
                  <a:pt x="9915433" y="1481838"/>
                  <a:pt x="9915433" y="1476202"/>
                </a:cubicBezTo>
                <a:lnTo>
                  <a:pt x="9916027" y="1464852"/>
                </a:lnTo>
                <a:lnTo>
                  <a:pt x="9916525" y="1464884"/>
                </a:lnTo>
                <a:close/>
                <a:moveTo>
                  <a:pt x="9902763" y="1464394"/>
                </a:moveTo>
                <a:lnTo>
                  <a:pt x="9902789" y="1464884"/>
                </a:lnTo>
                <a:lnTo>
                  <a:pt x="9903287" y="1464852"/>
                </a:lnTo>
                <a:lnTo>
                  <a:pt x="9903881" y="1476202"/>
                </a:lnTo>
                <a:cubicBezTo>
                  <a:pt x="9903881" y="1481838"/>
                  <a:pt x="9903822" y="1487460"/>
                  <a:pt x="9902510" y="1493044"/>
                </a:cubicBezTo>
                <a:cubicBezTo>
                  <a:pt x="9902553" y="1524133"/>
                  <a:pt x="9900102" y="1554782"/>
                  <a:pt x="9895043" y="1584794"/>
                </a:cubicBezTo>
                <a:lnTo>
                  <a:pt x="9894505" y="1591418"/>
                </a:lnTo>
                <a:cubicBezTo>
                  <a:pt x="9894335" y="1591423"/>
                  <a:pt x="9894167" y="1591427"/>
                  <a:pt x="9893999" y="1591480"/>
                </a:cubicBezTo>
                <a:cubicBezTo>
                  <a:pt x="9843724" y="1941574"/>
                  <a:pt x="9562685" y="2220146"/>
                  <a:pt x="9203834" y="2279078"/>
                </a:cubicBezTo>
                <a:lnTo>
                  <a:pt x="9203718" y="2280217"/>
                </a:lnTo>
                <a:cubicBezTo>
                  <a:pt x="9198407" y="2281220"/>
                  <a:pt x="9193078" y="2282161"/>
                  <a:pt x="9187501" y="2281745"/>
                </a:cubicBezTo>
                <a:cubicBezTo>
                  <a:pt x="9156329" y="2287255"/>
                  <a:pt x="9124449" y="2290213"/>
                  <a:pt x="9092074" y="2290736"/>
                </a:cubicBezTo>
                <a:lnTo>
                  <a:pt x="9074956" y="2292349"/>
                </a:lnTo>
                <a:lnTo>
                  <a:pt x="9074930" y="2291858"/>
                </a:lnTo>
                <a:lnTo>
                  <a:pt x="9074431" y="2291891"/>
                </a:lnTo>
                <a:cubicBezTo>
                  <a:pt x="9073865" y="2288119"/>
                  <a:pt x="9073838" y="2284333"/>
                  <a:pt x="9073838" y="2280541"/>
                </a:cubicBezTo>
                <a:cubicBezTo>
                  <a:pt x="9073838" y="2274903"/>
                  <a:pt x="9073897" y="2269279"/>
                  <a:pt x="9075209" y="2263693"/>
                </a:cubicBezTo>
                <a:cubicBezTo>
                  <a:pt x="9075166" y="2232611"/>
                  <a:pt x="9077616" y="2201969"/>
                  <a:pt x="9082673" y="2171962"/>
                </a:cubicBezTo>
                <a:lnTo>
                  <a:pt x="9083213" y="2165325"/>
                </a:lnTo>
                <a:cubicBezTo>
                  <a:pt x="9083382" y="2165320"/>
                  <a:pt x="9083551" y="2165315"/>
                  <a:pt x="9083718" y="2165262"/>
                </a:cubicBezTo>
                <a:cubicBezTo>
                  <a:pt x="9133995" y="1815167"/>
                  <a:pt x="9415034" y="1536596"/>
                  <a:pt x="9773884" y="1477664"/>
                </a:cubicBezTo>
                <a:lnTo>
                  <a:pt x="9774001" y="1476525"/>
                </a:lnTo>
                <a:cubicBezTo>
                  <a:pt x="9779310" y="1475523"/>
                  <a:pt x="9784638" y="1474582"/>
                  <a:pt x="9790214" y="1474998"/>
                </a:cubicBezTo>
                <a:cubicBezTo>
                  <a:pt x="9821397" y="1469485"/>
                  <a:pt x="9853290" y="1466527"/>
                  <a:pt x="9885676" y="1466004"/>
                </a:cubicBezTo>
                <a:close/>
                <a:moveTo>
                  <a:pt x="8224400" y="1464394"/>
                </a:moveTo>
                <a:lnTo>
                  <a:pt x="8241488" y="1466004"/>
                </a:lnTo>
                <a:cubicBezTo>
                  <a:pt x="8273873" y="1466527"/>
                  <a:pt x="8305766" y="1469485"/>
                  <a:pt x="8336949" y="1474998"/>
                </a:cubicBezTo>
                <a:cubicBezTo>
                  <a:pt x="8342525" y="1474582"/>
                  <a:pt x="8347853" y="1475523"/>
                  <a:pt x="8353162" y="1476525"/>
                </a:cubicBezTo>
                <a:lnTo>
                  <a:pt x="8353279" y="1477664"/>
                </a:lnTo>
                <a:cubicBezTo>
                  <a:pt x="8712129" y="1536596"/>
                  <a:pt x="8993168" y="1815167"/>
                  <a:pt x="9043444" y="2165262"/>
                </a:cubicBezTo>
                <a:cubicBezTo>
                  <a:pt x="9043612" y="2165315"/>
                  <a:pt x="9043781" y="2165320"/>
                  <a:pt x="9043950" y="2165325"/>
                </a:cubicBezTo>
                <a:lnTo>
                  <a:pt x="9044490" y="2171962"/>
                </a:lnTo>
                <a:cubicBezTo>
                  <a:pt x="9049547" y="2201969"/>
                  <a:pt x="9051997" y="2232611"/>
                  <a:pt x="9051954" y="2263693"/>
                </a:cubicBezTo>
                <a:cubicBezTo>
                  <a:pt x="9053266" y="2269279"/>
                  <a:pt x="9053325" y="2274903"/>
                  <a:pt x="9053325" y="2280541"/>
                </a:cubicBezTo>
                <a:cubicBezTo>
                  <a:pt x="9053325" y="2284333"/>
                  <a:pt x="9053298" y="2288119"/>
                  <a:pt x="9052732" y="2291891"/>
                </a:cubicBezTo>
                <a:lnTo>
                  <a:pt x="9052233" y="2291858"/>
                </a:lnTo>
                <a:lnTo>
                  <a:pt x="9052207" y="2292349"/>
                </a:lnTo>
                <a:lnTo>
                  <a:pt x="9035089" y="2290736"/>
                </a:lnTo>
                <a:cubicBezTo>
                  <a:pt x="9002714" y="2290213"/>
                  <a:pt x="8970834" y="2287255"/>
                  <a:pt x="8939662" y="2281745"/>
                </a:cubicBezTo>
                <a:cubicBezTo>
                  <a:pt x="8934085" y="2282161"/>
                  <a:pt x="8928756" y="2281220"/>
                  <a:pt x="8923445" y="2280217"/>
                </a:cubicBezTo>
                <a:lnTo>
                  <a:pt x="8923329" y="2279078"/>
                </a:lnTo>
                <a:cubicBezTo>
                  <a:pt x="8564478" y="2220146"/>
                  <a:pt x="8283439" y="1941574"/>
                  <a:pt x="8233164" y="1591480"/>
                </a:cubicBezTo>
                <a:cubicBezTo>
                  <a:pt x="8232996" y="1591427"/>
                  <a:pt x="8232828" y="1591423"/>
                  <a:pt x="8232658" y="1591418"/>
                </a:cubicBezTo>
                <a:lnTo>
                  <a:pt x="8232120" y="1584794"/>
                </a:lnTo>
                <a:cubicBezTo>
                  <a:pt x="8227061" y="1554782"/>
                  <a:pt x="8224611" y="1524133"/>
                  <a:pt x="8224653" y="1493044"/>
                </a:cubicBezTo>
                <a:cubicBezTo>
                  <a:pt x="8223341" y="1487460"/>
                  <a:pt x="8223282" y="1481838"/>
                  <a:pt x="8223282" y="1476202"/>
                </a:cubicBezTo>
                <a:lnTo>
                  <a:pt x="8223876" y="1464852"/>
                </a:lnTo>
                <a:lnTo>
                  <a:pt x="8224374" y="1464884"/>
                </a:lnTo>
                <a:close/>
                <a:moveTo>
                  <a:pt x="8210612" y="1464394"/>
                </a:moveTo>
                <a:lnTo>
                  <a:pt x="8210638" y="1464884"/>
                </a:lnTo>
                <a:lnTo>
                  <a:pt x="8211136" y="1464852"/>
                </a:lnTo>
                <a:lnTo>
                  <a:pt x="8211730" y="1476202"/>
                </a:lnTo>
                <a:cubicBezTo>
                  <a:pt x="8211730" y="1481838"/>
                  <a:pt x="8211672" y="1487460"/>
                  <a:pt x="8210360" y="1493044"/>
                </a:cubicBezTo>
                <a:cubicBezTo>
                  <a:pt x="8210402" y="1524133"/>
                  <a:pt x="8207951" y="1554782"/>
                  <a:pt x="8202893" y="1584794"/>
                </a:cubicBezTo>
                <a:lnTo>
                  <a:pt x="8202354" y="1591418"/>
                </a:lnTo>
                <a:cubicBezTo>
                  <a:pt x="8202185" y="1591423"/>
                  <a:pt x="8202016" y="1591427"/>
                  <a:pt x="8201849" y="1591480"/>
                </a:cubicBezTo>
                <a:cubicBezTo>
                  <a:pt x="8151573" y="1941574"/>
                  <a:pt x="7870534" y="2220146"/>
                  <a:pt x="7511683" y="2279078"/>
                </a:cubicBezTo>
                <a:lnTo>
                  <a:pt x="7511567" y="2280217"/>
                </a:lnTo>
                <a:cubicBezTo>
                  <a:pt x="7506256" y="2281220"/>
                  <a:pt x="7500927" y="2282161"/>
                  <a:pt x="7495350" y="2281745"/>
                </a:cubicBezTo>
                <a:cubicBezTo>
                  <a:pt x="7464178" y="2287255"/>
                  <a:pt x="7432298" y="2290213"/>
                  <a:pt x="7399924" y="2290736"/>
                </a:cubicBezTo>
                <a:lnTo>
                  <a:pt x="7382805" y="2292349"/>
                </a:lnTo>
                <a:lnTo>
                  <a:pt x="7382779" y="2291858"/>
                </a:lnTo>
                <a:lnTo>
                  <a:pt x="7382280" y="2291891"/>
                </a:lnTo>
                <a:cubicBezTo>
                  <a:pt x="7381714" y="2288119"/>
                  <a:pt x="7381687" y="2284333"/>
                  <a:pt x="7381687" y="2280541"/>
                </a:cubicBezTo>
                <a:cubicBezTo>
                  <a:pt x="7381687" y="2274903"/>
                  <a:pt x="7381746" y="2269279"/>
                  <a:pt x="7383058" y="2263693"/>
                </a:cubicBezTo>
                <a:cubicBezTo>
                  <a:pt x="7383016" y="2232611"/>
                  <a:pt x="7385465" y="2201969"/>
                  <a:pt x="7390522" y="2171962"/>
                </a:cubicBezTo>
                <a:lnTo>
                  <a:pt x="7391062" y="2165325"/>
                </a:lnTo>
                <a:cubicBezTo>
                  <a:pt x="7391231" y="2165320"/>
                  <a:pt x="7391400" y="2165315"/>
                  <a:pt x="7391568" y="2165262"/>
                </a:cubicBezTo>
                <a:cubicBezTo>
                  <a:pt x="7441844" y="1815167"/>
                  <a:pt x="7722883" y="1536596"/>
                  <a:pt x="8081734" y="1477664"/>
                </a:cubicBezTo>
                <a:lnTo>
                  <a:pt x="8081851" y="1476525"/>
                </a:lnTo>
                <a:cubicBezTo>
                  <a:pt x="8087159" y="1475523"/>
                  <a:pt x="8092487" y="1474582"/>
                  <a:pt x="8098063" y="1474998"/>
                </a:cubicBezTo>
                <a:cubicBezTo>
                  <a:pt x="8129247" y="1469485"/>
                  <a:pt x="8161139" y="1466527"/>
                  <a:pt x="8193525" y="1466004"/>
                </a:cubicBezTo>
                <a:close/>
                <a:moveTo>
                  <a:pt x="6532249" y="1464394"/>
                </a:moveTo>
                <a:lnTo>
                  <a:pt x="6549337" y="1466004"/>
                </a:lnTo>
                <a:cubicBezTo>
                  <a:pt x="6581722" y="1466527"/>
                  <a:pt x="6613615" y="1469485"/>
                  <a:pt x="6644798" y="1474998"/>
                </a:cubicBezTo>
                <a:cubicBezTo>
                  <a:pt x="6650374" y="1474582"/>
                  <a:pt x="6655702" y="1475523"/>
                  <a:pt x="6661011" y="1476525"/>
                </a:cubicBezTo>
                <a:lnTo>
                  <a:pt x="6661128" y="1477664"/>
                </a:lnTo>
                <a:cubicBezTo>
                  <a:pt x="7019978" y="1536596"/>
                  <a:pt x="7301017" y="1815167"/>
                  <a:pt x="7351294" y="2165262"/>
                </a:cubicBezTo>
                <a:cubicBezTo>
                  <a:pt x="7351461" y="2165315"/>
                  <a:pt x="7351631" y="2165320"/>
                  <a:pt x="7351799" y="2165325"/>
                </a:cubicBezTo>
                <a:lnTo>
                  <a:pt x="7352340" y="2171962"/>
                </a:lnTo>
                <a:cubicBezTo>
                  <a:pt x="7357396" y="2201969"/>
                  <a:pt x="7359846" y="2232611"/>
                  <a:pt x="7359804" y="2263693"/>
                </a:cubicBezTo>
                <a:cubicBezTo>
                  <a:pt x="7361116" y="2269279"/>
                  <a:pt x="7361174" y="2274903"/>
                  <a:pt x="7361174" y="2280541"/>
                </a:cubicBezTo>
                <a:cubicBezTo>
                  <a:pt x="7361174" y="2284333"/>
                  <a:pt x="7361147" y="2288119"/>
                  <a:pt x="7360581" y="2291891"/>
                </a:cubicBezTo>
                <a:lnTo>
                  <a:pt x="7360082" y="2291858"/>
                </a:lnTo>
                <a:lnTo>
                  <a:pt x="7360056" y="2292349"/>
                </a:lnTo>
                <a:lnTo>
                  <a:pt x="7342938" y="2290736"/>
                </a:lnTo>
                <a:cubicBezTo>
                  <a:pt x="7310564" y="2290213"/>
                  <a:pt x="7278683" y="2287255"/>
                  <a:pt x="7247511" y="2281745"/>
                </a:cubicBezTo>
                <a:cubicBezTo>
                  <a:pt x="7241934" y="2282161"/>
                  <a:pt x="7236605" y="2281220"/>
                  <a:pt x="7231295" y="2280217"/>
                </a:cubicBezTo>
                <a:lnTo>
                  <a:pt x="7231179" y="2279078"/>
                </a:lnTo>
                <a:cubicBezTo>
                  <a:pt x="6872327" y="2220146"/>
                  <a:pt x="6591288" y="1941574"/>
                  <a:pt x="6541013" y="1591480"/>
                </a:cubicBezTo>
                <a:cubicBezTo>
                  <a:pt x="6540845" y="1591427"/>
                  <a:pt x="6540677" y="1591423"/>
                  <a:pt x="6540507" y="1591418"/>
                </a:cubicBezTo>
                <a:lnTo>
                  <a:pt x="6539969" y="1584794"/>
                </a:lnTo>
                <a:cubicBezTo>
                  <a:pt x="6534910" y="1554782"/>
                  <a:pt x="6532460" y="1524133"/>
                  <a:pt x="6532502" y="1493044"/>
                </a:cubicBezTo>
                <a:cubicBezTo>
                  <a:pt x="6531190" y="1487460"/>
                  <a:pt x="6531131" y="1481838"/>
                  <a:pt x="6531131" y="1476202"/>
                </a:cubicBezTo>
                <a:lnTo>
                  <a:pt x="6531725" y="1464852"/>
                </a:lnTo>
                <a:lnTo>
                  <a:pt x="6532223" y="1464884"/>
                </a:lnTo>
                <a:close/>
                <a:moveTo>
                  <a:pt x="6518461" y="1464394"/>
                </a:moveTo>
                <a:lnTo>
                  <a:pt x="6518487" y="1464884"/>
                </a:lnTo>
                <a:lnTo>
                  <a:pt x="6518985" y="1464852"/>
                </a:lnTo>
                <a:lnTo>
                  <a:pt x="6519579" y="1476202"/>
                </a:lnTo>
                <a:cubicBezTo>
                  <a:pt x="6519579" y="1481838"/>
                  <a:pt x="6519520" y="1487460"/>
                  <a:pt x="6518208" y="1493044"/>
                </a:cubicBezTo>
                <a:cubicBezTo>
                  <a:pt x="6518250" y="1524133"/>
                  <a:pt x="6515800" y="1554782"/>
                  <a:pt x="6510741" y="1584794"/>
                </a:cubicBezTo>
                <a:lnTo>
                  <a:pt x="6510203" y="1591418"/>
                </a:lnTo>
                <a:cubicBezTo>
                  <a:pt x="6510033" y="1591423"/>
                  <a:pt x="6509865" y="1591427"/>
                  <a:pt x="6509697" y="1591480"/>
                </a:cubicBezTo>
                <a:cubicBezTo>
                  <a:pt x="6459422" y="1941574"/>
                  <a:pt x="6178383" y="2220146"/>
                  <a:pt x="5819531" y="2279078"/>
                </a:cubicBezTo>
                <a:lnTo>
                  <a:pt x="5819415" y="2280217"/>
                </a:lnTo>
                <a:cubicBezTo>
                  <a:pt x="5814105" y="2281220"/>
                  <a:pt x="5808776" y="2282161"/>
                  <a:pt x="5803199" y="2281745"/>
                </a:cubicBezTo>
                <a:cubicBezTo>
                  <a:pt x="5772027" y="2287255"/>
                  <a:pt x="5740146" y="2290213"/>
                  <a:pt x="5707772" y="2290736"/>
                </a:cubicBezTo>
                <a:lnTo>
                  <a:pt x="5690654" y="2292349"/>
                </a:lnTo>
                <a:lnTo>
                  <a:pt x="5690628" y="2291858"/>
                </a:lnTo>
                <a:lnTo>
                  <a:pt x="5690129" y="2291891"/>
                </a:lnTo>
                <a:cubicBezTo>
                  <a:pt x="5689563" y="2288119"/>
                  <a:pt x="5689536" y="2284333"/>
                  <a:pt x="5689536" y="2280541"/>
                </a:cubicBezTo>
                <a:cubicBezTo>
                  <a:pt x="5689536" y="2274903"/>
                  <a:pt x="5689594" y="2269279"/>
                  <a:pt x="5690906" y="2263693"/>
                </a:cubicBezTo>
                <a:cubicBezTo>
                  <a:pt x="5690864" y="2232611"/>
                  <a:pt x="5693314" y="2201969"/>
                  <a:pt x="5698370" y="2171962"/>
                </a:cubicBezTo>
                <a:lnTo>
                  <a:pt x="5698911" y="2165325"/>
                </a:lnTo>
                <a:cubicBezTo>
                  <a:pt x="5699079" y="2165320"/>
                  <a:pt x="5699249" y="2165315"/>
                  <a:pt x="5699416" y="2165262"/>
                </a:cubicBezTo>
                <a:cubicBezTo>
                  <a:pt x="5749693" y="1815167"/>
                  <a:pt x="6030732" y="1536596"/>
                  <a:pt x="6389582" y="1477664"/>
                </a:cubicBezTo>
                <a:lnTo>
                  <a:pt x="6389699" y="1476525"/>
                </a:lnTo>
                <a:cubicBezTo>
                  <a:pt x="6395008" y="1475523"/>
                  <a:pt x="6400336" y="1474582"/>
                  <a:pt x="6405912" y="1474998"/>
                </a:cubicBezTo>
                <a:cubicBezTo>
                  <a:pt x="6437095" y="1469485"/>
                  <a:pt x="6468988" y="1466527"/>
                  <a:pt x="6501373" y="1466004"/>
                </a:cubicBezTo>
                <a:close/>
                <a:moveTo>
                  <a:pt x="4840098" y="1464394"/>
                </a:moveTo>
                <a:lnTo>
                  <a:pt x="4857185" y="1466004"/>
                </a:lnTo>
                <a:cubicBezTo>
                  <a:pt x="4889571" y="1466527"/>
                  <a:pt x="4921463" y="1469485"/>
                  <a:pt x="4952647" y="1474998"/>
                </a:cubicBezTo>
                <a:cubicBezTo>
                  <a:pt x="4958223" y="1474582"/>
                  <a:pt x="4963551" y="1475523"/>
                  <a:pt x="4968859" y="1476525"/>
                </a:cubicBezTo>
                <a:lnTo>
                  <a:pt x="4968976" y="1477664"/>
                </a:lnTo>
                <a:cubicBezTo>
                  <a:pt x="5327827" y="1536596"/>
                  <a:pt x="5608866" y="1815167"/>
                  <a:pt x="5659142" y="2165262"/>
                </a:cubicBezTo>
                <a:cubicBezTo>
                  <a:pt x="5659310" y="2165315"/>
                  <a:pt x="5659479" y="2165320"/>
                  <a:pt x="5659648" y="2165325"/>
                </a:cubicBezTo>
                <a:lnTo>
                  <a:pt x="5660188" y="2171962"/>
                </a:lnTo>
                <a:cubicBezTo>
                  <a:pt x="5665245" y="2201969"/>
                  <a:pt x="5667694" y="2232611"/>
                  <a:pt x="5667652" y="2263693"/>
                </a:cubicBezTo>
                <a:cubicBezTo>
                  <a:pt x="5668964" y="2269279"/>
                  <a:pt x="5669023" y="2274903"/>
                  <a:pt x="5669023" y="2280541"/>
                </a:cubicBezTo>
                <a:cubicBezTo>
                  <a:pt x="5669023" y="2284333"/>
                  <a:pt x="5668996" y="2288119"/>
                  <a:pt x="5668430" y="2291891"/>
                </a:cubicBezTo>
                <a:lnTo>
                  <a:pt x="5667931" y="2291858"/>
                </a:lnTo>
                <a:lnTo>
                  <a:pt x="5667905" y="2292349"/>
                </a:lnTo>
                <a:lnTo>
                  <a:pt x="5650786" y="2290736"/>
                </a:lnTo>
                <a:cubicBezTo>
                  <a:pt x="5618412" y="2290213"/>
                  <a:pt x="5586532" y="2287255"/>
                  <a:pt x="5555360" y="2281745"/>
                </a:cubicBezTo>
                <a:cubicBezTo>
                  <a:pt x="5549783" y="2282161"/>
                  <a:pt x="5544454" y="2281220"/>
                  <a:pt x="5539143" y="2280217"/>
                </a:cubicBezTo>
                <a:lnTo>
                  <a:pt x="5539027" y="2279078"/>
                </a:lnTo>
                <a:cubicBezTo>
                  <a:pt x="5180176" y="2220146"/>
                  <a:pt x="4899137" y="1941574"/>
                  <a:pt x="4848861" y="1591480"/>
                </a:cubicBezTo>
                <a:cubicBezTo>
                  <a:pt x="4848694" y="1591427"/>
                  <a:pt x="4848525" y="1591423"/>
                  <a:pt x="4848356" y="1591418"/>
                </a:cubicBezTo>
                <a:lnTo>
                  <a:pt x="4847817" y="1584794"/>
                </a:lnTo>
                <a:cubicBezTo>
                  <a:pt x="4842759" y="1554782"/>
                  <a:pt x="4840308" y="1524133"/>
                  <a:pt x="4840350" y="1493044"/>
                </a:cubicBezTo>
                <a:cubicBezTo>
                  <a:pt x="4839038" y="1487460"/>
                  <a:pt x="4838980" y="1481838"/>
                  <a:pt x="4838980" y="1476202"/>
                </a:cubicBezTo>
                <a:lnTo>
                  <a:pt x="4839574" y="1464852"/>
                </a:lnTo>
                <a:lnTo>
                  <a:pt x="4840072" y="1464884"/>
                </a:lnTo>
                <a:close/>
                <a:moveTo>
                  <a:pt x="4826310" y="1464394"/>
                </a:moveTo>
                <a:lnTo>
                  <a:pt x="4826336" y="1464884"/>
                </a:lnTo>
                <a:lnTo>
                  <a:pt x="4826834" y="1464852"/>
                </a:lnTo>
                <a:lnTo>
                  <a:pt x="4827428" y="1476202"/>
                </a:lnTo>
                <a:cubicBezTo>
                  <a:pt x="4827428" y="1481838"/>
                  <a:pt x="4827369" y="1487460"/>
                  <a:pt x="4826057" y="1493044"/>
                </a:cubicBezTo>
                <a:cubicBezTo>
                  <a:pt x="4826099" y="1524133"/>
                  <a:pt x="4823649" y="1554782"/>
                  <a:pt x="4818590" y="1584794"/>
                </a:cubicBezTo>
                <a:lnTo>
                  <a:pt x="4818052" y="1591418"/>
                </a:lnTo>
                <a:cubicBezTo>
                  <a:pt x="4817882" y="1591423"/>
                  <a:pt x="4817714" y="1591427"/>
                  <a:pt x="4817546" y="1591480"/>
                </a:cubicBezTo>
                <a:cubicBezTo>
                  <a:pt x="4767271" y="1941574"/>
                  <a:pt x="4486232" y="2220146"/>
                  <a:pt x="4127381" y="2279078"/>
                </a:cubicBezTo>
                <a:lnTo>
                  <a:pt x="4127264" y="2280217"/>
                </a:lnTo>
                <a:cubicBezTo>
                  <a:pt x="4121954" y="2281220"/>
                  <a:pt x="4116625" y="2282161"/>
                  <a:pt x="4111048" y="2281745"/>
                </a:cubicBezTo>
                <a:cubicBezTo>
                  <a:pt x="4079876" y="2287255"/>
                  <a:pt x="4047996" y="2290213"/>
                  <a:pt x="4015621" y="2290736"/>
                </a:cubicBezTo>
                <a:lnTo>
                  <a:pt x="3998503" y="2292349"/>
                </a:lnTo>
                <a:lnTo>
                  <a:pt x="3998477" y="2291858"/>
                </a:lnTo>
                <a:lnTo>
                  <a:pt x="3997978" y="2291891"/>
                </a:lnTo>
                <a:cubicBezTo>
                  <a:pt x="3997412" y="2288119"/>
                  <a:pt x="3997385" y="2284333"/>
                  <a:pt x="3997385" y="2280541"/>
                </a:cubicBezTo>
                <a:cubicBezTo>
                  <a:pt x="3997385" y="2274903"/>
                  <a:pt x="3997443" y="2269279"/>
                  <a:pt x="3998755" y="2263693"/>
                </a:cubicBezTo>
                <a:cubicBezTo>
                  <a:pt x="3998713" y="2232611"/>
                  <a:pt x="4001163" y="2201969"/>
                  <a:pt x="4006219" y="2171962"/>
                </a:cubicBezTo>
                <a:lnTo>
                  <a:pt x="4006760" y="2165325"/>
                </a:lnTo>
                <a:cubicBezTo>
                  <a:pt x="4006928" y="2165320"/>
                  <a:pt x="4007098" y="2165315"/>
                  <a:pt x="4007265" y="2165262"/>
                </a:cubicBezTo>
                <a:cubicBezTo>
                  <a:pt x="4057542" y="1815167"/>
                  <a:pt x="4338581" y="1536596"/>
                  <a:pt x="4697431" y="1477664"/>
                </a:cubicBezTo>
                <a:lnTo>
                  <a:pt x="4697548" y="1476525"/>
                </a:lnTo>
                <a:cubicBezTo>
                  <a:pt x="4702857" y="1475523"/>
                  <a:pt x="4708185" y="1474582"/>
                  <a:pt x="4713761" y="1474998"/>
                </a:cubicBezTo>
                <a:cubicBezTo>
                  <a:pt x="4744944" y="1469485"/>
                  <a:pt x="4776837" y="1466527"/>
                  <a:pt x="4809222" y="1466004"/>
                </a:cubicBezTo>
                <a:close/>
                <a:moveTo>
                  <a:pt x="3147947" y="1464394"/>
                </a:moveTo>
                <a:lnTo>
                  <a:pt x="3165034" y="1466004"/>
                </a:lnTo>
                <a:cubicBezTo>
                  <a:pt x="3197420" y="1466527"/>
                  <a:pt x="3229312" y="1469485"/>
                  <a:pt x="3260496" y="1474998"/>
                </a:cubicBezTo>
                <a:cubicBezTo>
                  <a:pt x="3266072" y="1474582"/>
                  <a:pt x="3271400" y="1475523"/>
                  <a:pt x="3276708" y="1476525"/>
                </a:cubicBezTo>
                <a:lnTo>
                  <a:pt x="3276826" y="1477664"/>
                </a:lnTo>
                <a:cubicBezTo>
                  <a:pt x="3635676" y="1536596"/>
                  <a:pt x="3916715" y="1815167"/>
                  <a:pt x="3966991" y="2165262"/>
                </a:cubicBezTo>
                <a:cubicBezTo>
                  <a:pt x="3967159" y="2165315"/>
                  <a:pt x="3967328" y="2165320"/>
                  <a:pt x="3967497" y="2165325"/>
                </a:cubicBezTo>
                <a:lnTo>
                  <a:pt x="3968037" y="2171962"/>
                </a:lnTo>
                <a:cubicBezTo>
                  <a:pt x="3973094" y="2201969"/>
                  <a:pt x="3975543" y="2232611"/>
                  <a:pt x="3975501" y="2263693"/>
                </a:cubicBezTo>
                <a:cubicBezTo>
                  <a:pt x="3976813" y="2269279"/>
                  <a:pt x="3976872" y="2274903"/>
                  <a:pt x="3976872" y="2280541"/>
                </a:cubicBezTo>
                <a:cubicBezTo>
                  <a:pt x="3976872" y="2284333"/>
                  <a:pt x="3976845" y="2288119"/>
                  <a:pt x="3976279" y="2291891"/>
                </a:cubicBezTo>
                <a:lnTo>
                  <a:pt x="3975780" y="2291858"/>
                </a:lnTo>
                <a:lnTo>
                  <a:pt x="3975754" y="2292349"/>
                </a:lnTo>
                <a:lnTo>
                  <a:pt x="3958635" y="2290736"/>
                </a:lnTo>
                <a:cubicBezTo>
                  <a:pt x="3926261" y="2290213"/>
                  <a:pt x="3894381" y="2287255"/>
                  <a:pt x="3863209" y="2281745"/>
                </a:cubicBezTo>
                <a:cubicBezTo>
                  <a:pt x="3857632" y="2282161"/>
                  <a:pt x="3852303" y="2281220"/>
                  <a:pt x="3846992" y="2280217"/>
                </a:cubicBezTo>
                <a:lnTo>
                  <a:pt x="3846876" y="2279078"/>
                </a:lnTo>
                <a:cubicBezTo>
                  <a:pt x="3488025" y="2220146"/>
                  <a:pt x="3206986" y="1941574"/>
                  <a:pt x="3156710" y="1591480"/>
                </a:cubicBezTo>
                <a:cubicBezTo>
                  <a:pt x="3156543" y="1591427"/>
                  <a:pt x="3156374" y="1591423"/>
                  <a:pt x="3156205" y="1591418"/>
                </a:cubicBezTo>
                <a:lnTo>
                  <a:pt x="3155667" y="1584794"/>
                </a:lnTo>
                <a:cubicBezTo>
                  <a:pt x="3150608" y="1554782"/>
                  <a:pt x="3148157" y="1524133"/>
                  <a:pt x="3148199" y="1493044"/>
                </a:cubicBezTo>
                <a:cubicBezTo>
                  <a:pt x="3146887" y="1487460"/>
                  <a:pt x="3146829" y="1481838"/>
                  <a:pt x="3146829" y="1476202"/>
                </a:cubicBezTo>
                <a:lnTo>
                  <a:pt x="3147423" y="1464852"/>
                </a:lnTo>
                <a:lnTo>
                  <a:pt x="3147921" y="1464884"/>
                </a:lnTo>
                <a:close/>
                <a:moveTo>
                  <a:pt x="3134159" y="1464394"/>
                </a:moveTo>
                <a:lnTo>
                  <a:pt x="3134185" y="1464884"/>
                </a:lnTo>
                <a:lnTo>
                  <a:pt x="3134683" y="1464852"/>
                </a:lnTo>
                <a:lnTo>
                  <a:pt x="3135277" y="1476202"/>
                </a:lnTo>
                <a:cubicBezTo>
                  <a:pt x="3135277" y="1481838"/>
                  <a:pt x="3135218" y="1487460"/>
                  <a:pt x="3133906" y="1493044"/>
                </a:cubicBezTo>
                <a:cubicBezTo>
                  <a:pt x="3133948" y="1524133"/>
                  <a:pt x="3131498" y="1554782"/>
                  <a:pt x="3126439" y="1584794"/>
                </a:cubicBezTo>
                <a:lnTo>
                  <a:pt x="3125901" y="1591418"/>
                </a:lnTo>
                <a:cubicBezTo>
                  <a:pt x="3125731" y="1591423"/>
                  <a:pt x="3125563" y="1591427"/>
                  <a:pt x="3125395" y="1591480"/>
                </a:cubicBezTo>
                <a:cubicBezTo>
                  <a:pt x="3075120" y="1941574"/>
                  <a:pt x="2794081" y="2220146"/>
                  <a:pt x="2435230" y="2279078"/>
                </a:cubicBezTo>
                <a:lnTo>
                  <a:pt x="2435113" y="2280217"/>
                </a:lnTo>
                <a:cubicBezTo>
                  <a:pt x="2429803" y="2281220"/>
                  <a:pt x="2424474" y="2282161"/>
                  <a:pt x="2418897" y="2281745"/>
                </a:cubicBezTo>
                <a:cubicBezTo>
                  <a:pt x="2387725" y="2287255"/>
                  <a:pt x="2355845" y="2290213"/>
                  <a:pt x="2323470" y="2290736"/>
                </a:cubicBezTo>
                <a:lnTo>
                  <a:pt x="2306352" y="2292349"/>
                </a:lnTo>
                <a:lnTo>
                  <a:pt x="2306326" y="2291858"/>
                </a:lnTo>
                <a:lnTo>
                  <a:pt x="2305827" y="2291891"/>
                </a:lnTo>
                <a:cubicBezTo>
                  <a:pt x="2305261" y="2288119"/>
                  <a:pt x="2305234" y="2284333"/>
                  <a:pt x="2305234" y="2280541"/>
                </a:cubicBezTo>
                <a:cubicBezTo>
                  <a:pt x="2305234" y="2274903"/>
                  <a:pt x="2305292" y="2269279"/>
                  <a:pt x="2306604" y="2263693"/>
                </a:cubicBezTo>
                <a:cubicBezTo>
                  <a:pt x="2306562" y="2232611"/>
                  <a:pt x="2309012" y="2201969"/>
                  <a:pt x="2314068" y="2171962"/>
                </a:cubicBezTo>
                <a:lnTo>
                  <a:pt x="2314609" y="2165325"/>
                </a:lnTo>
                <a:cubicBezTo>
                  <a:pt x="2314777" y="2165320"/>
                  <a:pt x="2314947" y="2165315"/>
                  <a:pt x="2315114" y="2165262"/>
                </a:cubicBezTo>
                <a:cubicBezTo>
                  <a:pt x="2365391" y="1815167"/>
                  <a:pt x="2646430" y="1536596"/>
                  <a:pt x="3005280" y="1477664"/>
                </a:cubicBezTo>
                <a:lnTo>
                  <a:pt x="3005397" y="1476525"/>
                </a:lnTo>
                <a:cubicBezTo>
                  <a:pt x="3010706" y="1475523"/>
                  <a:pt x="3016034" y="1474582"/>
                  <a:pt x="3021610" y="1474998"/>
                </a:cubicBezTo>
                <a:cubicBezTo>
                  <a:pt x="3052793" y="1469485"/>
                  <a:pt x="3084686" y="1466527"/>
                  <a:pt x="3117071" y="1466004"/>
                </a:cubicBezTo>
                <a:close/>
                <a:moveTo>
                  <a:pt x="1455796" y="1464394"/>
                </a:moveTo>
                <a:lnTo>
                  <a:pt x="1472883" y="1466004"/>
                </a:lnTo>
                <a:cubicBezTo>
                  <a:pt x="1505269" y="1466527"/>
                  <a:pt x="1537161" y="1469485"/>
                  <a:pt x="1568345" y="1474998"/>
                </a:cubicBezTo>
                <a:cubicBezTo>
                  <a:pt x="1573921" y="1474582"/>
                  <a:pt x="1579249" y="1475523"/>
                  <a:pt x="1584557" y="1476525"/>
                </a:cubicBezTo>
                <a:lnTo>
                  <a:pt x="1584675" y="1477664"/>
                </a:lnTo>
                <a:cubicBezTo>
                  <a:pt x="1943525" y="1536596"/>
                  <a:pt x="2224564" y="1815167"/>
                  <a:pt x="2274840" y="2165262"/>
                </a:cubicBezTo>
                <a:cubicBezTo>
                  <a:pt x="2275008" y="2165315"/>
                  <a:pt x="2275177" y="2165320"/>
                  <a:pt x="2275346" y="2165325"/>
                </a:cubicBezTo>
                <a:lnTo>
                  <a:pt x="2275886" y="2171962"/>
                </a:lnTo>
                <a:cubicBezTo>
                  <a:pt x="2280943" y="2201969"/>
                  <a:pt x="2283392" y="2232611"/>
                  <a:pt x="2283350" y="2263693"/>
                </a:cubicBezTo>
                <a:cubicBezTo>
                  <a:pt x="2284662" y="2269279"/>
                  <a:pt x="2284721" y="2274903"/>
                  <a:pt x="2284721" y="2280541"/>
                </a:cubicBezTo>
                <a:cubicBezTo>
                  <a:pt x="2284721" y="2284333"/>
                  <a:pt x="2284694" y="2288119"/>
                  <a:pt x="2284128" y="2291891"/>
                </a:cubicBezTo>
                <a:lnTo>
                  <a:pt x="2283629" y="2291858"/>
                </a:lnTo>
                <a:lnTo>
                  <a:pt x="2283603" y="2292349"/>
                </a:lnTo>
                <a:lnTo>
                  <a:pt x="2266484" y="2290736"/>
                </a:lnTo>
                <a:cubicBezTo>
                  <a:pt x="2234110" y="2290213"/>
                  <a:pt x="2202230" y="2287255"/>
                  <a:pt x="2171058" y="2281745"/>
                </a:cubicBezTo>
                <a:cubicBezTo>
                  <a:pt x="2165481" y="2282161"/>
                  <a:pt x="2160152" y="2281220"/>
                  <a:pt x="2154841" y="2280217"/>
                </a:cubicBezTo>
                <a:lnTo>
                  <a:pt x="2154725" y="2279078"/>
                </a:lnTo>
                <a:cubicBezTo>
                  <a:pt x="1795874" y="2220146"/>
                  <a:pt x="1514835" y="1941574"/>
                  <a:pt x="1464559" y="1591480"/>
                </a:cubicBezTo>
                <a:cubicBezTo>
                  <a:pt x="1464392" y="1591427"/>
                  <a:pt x="1464223" y="1591423"/>
                  <a:pt x="1464054" y="1591418"/>
                </a:cubicBezTo>
                <a:lnTo>
                  <a:pt x="1463515" y="1584794"/>
                </a:lnTo>
                <a:cubicBezTo>
                  <a:pt x="1458457" y="1554782"/>
                  <a:pt x="1456006" y="1524133"/>
                  <a:pt x="1456048" y="1493044"/>
                </a:cubicBezTo>
                <a:cubicBezTo>
                  <a:pt x="1454736" y="1487460"/>
                  <a:pt x="1454678" y="1481838"/>
                  <a:pt x="1454678" y="1476202"/>
                </a:cubicBezTo>
                <a:lnTo>
                  <a:pt x="1455272" y="1464852"/>
                </a:lnTo>
                <a:lnTo>
                  <a:pt x="1455770" y="1464884"/>
                </a:lnTo>
                <a:close/>
                <a:moveTo>
                  <a:pt x="1442008" y="1464394"/>
                </a:moveTo>
                <a:lnTo>
                  <a:pt x="1442034" y="1464884"/>
                </a:lnTo>
                <a:lnTo>
                  <a:pt x="1442532" y="1464852"/>
                </a:lnTo>
                <a:lnTo>
                  <a:pt x="1443126" y="1476202"/>
                </a:lnTo>
                <a:cubicBezTo>
                  <a:pt x="1443126" y="1481838"/>
                  <a:pt x="1443067" y="1487460"/>
                  <a:pt x="1441755" y="1493044"/>
                </a:cubicBezTo>
                <a:cubicBezTo>
                  <a:pt x="1441797" y="1524133"/>
                  <a:pt x="1439347" y="1554782"/>
                  <a:pt x="1434288" y="1584794"/>
                </a:cubicBezTo>
                <a:lnTo>
                  <a:pt x="1433750" y="1591418"/>
                </a:lnTo>
                <a:cubicBezTo>
                  <a:pt x="1433580" y="1591423"/>
                  <a:pt x="1433412" y="1591427"/>
                  <a:pt x="1433244" y="1591480"/>
                </a:cubicBezTo>
                <a:cubicBezTo>
                  <a:pt x="1382969" y="1941574"/>
                  <a:pt x="1101930" y="2220146"/>
                  <a:pt x="743079" y="2279078"/>
                </a:cubicBezTo>
                <a:lnTo>
                  <a:pt x="742962" y="2280217"/>
                </a:lnTo>
                <a:cubicBezTo>
                  <a:pt x="737652" y="2281220"/>
                  <a:pt x="732323" y="2282161"/>
                  <a:pt x="726746" y="2281745"/>
                </a:cubicBezTo>
                <a:cubicBezTo>
                  <a:pt x="695574" y="2287255"/>
                  <a:pt x="663693" y="2290213"/>
                  <a:pt x="631319" y="2290736"/>
                </a:cubicBezTo>
                <a:lnTo>
                  <a:pt x="614201" y="2292349"/>
                </a:lnTo>
                <a:lnTo>
                  <a:pt x="614175" y="2291858"/>
                </a:lnTo>
                <a:lnTo>
                  <a:pt x="613676" y="2291891"/>
                </a:lnTo>
                <a:cubicBezTo>
                  <a:pt x="613110" y="2288119"/>
                  <a:pt x="613083" y="2284333"/>
                  <a:pt x="613083" y="2280541"/>
                </a:cubicBezTo>
                <a:cubicBezTo>
                  <a:pt x="613083" y="2274903"/>
                  <a:pt x="613141" y="2269279"/>
                  <a:pt x="614453" y="2263693"/>
                </a:cubicBezTo>
                <a:cubicBezTo>
                  <a:pt x="614411" y="2232611"/>
                  <a:pt x="616861" y="2201969"/>
                  <a:pt x="621917" y="2171962"/>
                </a:cubicBezTo>
                <a:lnTo>
                  <a:pt x="622458" y="2165325"/>
                </a:lnTo>
                <a:cubicBezTo>
                  <a:pt x="622626" y="2165320"/>
                  <a:pt x="622796" y="2165315"/>
                  <a:pt x="622963" y="2165262"/>
                </a:cubicBezTo>
                <a:cubicBezTo>
                  <a:pt x="673240" y="1815167"/>
                  <a:pt x="954279" y="1536596"/>
                  <a:pt x="1313129" y="1477664"/>
                </a:cubicBezTo>
                <a:lnTo>
                  <a:pt x="1313246" y="1476525"/>
                </a:lnTo>
                <a:cubicBezTo>
                  <a:pt x="1318555" y="1475523"/>
                  <a:pt x="1323883" y="1474582"/>
                  <a:pt x="1329459" y="1474998"/>
                </a:cubicBezTo>
                <a:cubicBezTo>
                  <a:pt x="1360642" y="1469485"/>
                  <a:pt x="1392535" y="1466527"/>
                  <a:pt x="1424920" y="1466004"/>
                </a:cubicBezTo>
                <a:close/>
                <a:moveTo>
                  <a:pt x="10909360" y="750600"/>
                </a:moveTo>
                <a:cubicBezTo>
                  <a:pt x="10962636" y="1021506"/>
                  <a:pt x="11177479" y="1236303"/>
                  <a:pt x="11452669" y="1295446"/>
                </a:cubicBezTo>
                <a:cubicBezTo>
                  <a:pt x="11399394" y="1024540"/>
                  <a:pt x="11184550" y="809743"/>
                  <a:pt x="10909360" y="750600"/>
                </a:cubicBezTo>
                <a:close/>
                <a:moveTo>
                  <a:pt x="10602109" y="750600"/>
                </a:moveTo>
                <a:cubicBezTo>
                  <a:pt x="10326919" y="809743"/>
                  <a:pt x="10112075" y="1024540"/>
                  <a:pt x="10058800" y="1295446"/>
                </a:cubicBezTo>
                <a:cubicBezTo>
                  <a:pt x="10333990" y="1236303"/>
                  <a:pt x="10548833" y="1021506"/>
                  <a:pt x="10602109" y="750600"/>
                </a:cubicBezTo>
                <a:close/>
                <a:moveTo>
                  <a:pt x="9217207" y="750600"/>
                </a:moveTo>
                <a:cubicBezTo>
                  <a:pt x="9270483" y="1021506"/>
                  <a:pt x="9485326" y="1236303"/>
                  <a:pt x="9760516" y="1295446"/>
                </a:cubicBezTo>
                <a:cubicBezTo>
                  <a:pt x="9707241" y="1024540"/>
                  <a:pt x="9492397" y="809743"/>
                  <a:pt x="9217207" y="750600"/>
                </a:cubicBezTo>
                <a:close/>
                <a:moveTo>
                  <a:pt x="8909958" y="750600"/>
                </a:moveTo>
                <a:cubicBezTo>
                  <a:pt x="8634768" y="809743"/>
                  <a:pt x="8419924" y="1024540"/>
                  <a:pt x="8366649" y="1295446"/>
                </a:cubicBezTo>
                <a:cubicBezTo>
                  <a:pt x="8641839" y="1236303"/>
                  <a:pt x="8856682" y="1021506"/>
                  <a:pt x="8909958" y="750600"/>
                </a:cubicBezTo>
                <a:close/>
                <a:moveTo>
                  <a:pt x="7525056" y="750600"/>
                </a:moveTo>
                <a:cubicBezTo>
                  <a:pt x="7578332" y="1021506"/>
                  <a:pt x="7793175" y="1236303"/>
                  <a:pt x="8068365" y="1295446"/>
                </a:cubicBezTo>
                <a:cubicBezTo>
                  <a:pt x="8015090" y="1024540"/>
                  <a:pt x="7800246" y="809743"/>
                  <a:pt x="7525056" y="750600"/>
                </a:cubicBezTo>
                <a:close/>
                <a:moveTo>
                  <a:pt x="7217807" y="750600"/>
                </a:moveTo>
                <a:cubicBezTo>
                  <a:pt x="6942617" y="809743"/>
                  <a:pt x="6727773" y="1024540"/>
                  <a:pt x="6674498" y="1295446"/>
                </a:cubicBezTo>
                <a:cubicBezTo>
                  <a:pt x="6949688" y="1236303"/>
                  <a:pt x="7164531" y="1021506"/>
                  <a:pt x="7217807" y="750600"/>
                </a:cubicBezTo>
                <a:close/>
                <a:moveTo>
                  <a:pt x="5832905" y="750600"/>
                </a:moveTo>
                <a:cubicBezTo>
                  <a:pt x="5886181" y="1021506"/>
                  <a:pt x="6101024" y="1236303"/>
                  <a:pt x="6376214" y="1295446"/>
                </a:cubicBezTo>
                <a:cubicBezTo>
                  <a:pt x="6322939" y="1024540"/>
                  <a:pt x="6108095" y="809743"/>
                  <a:pt x="5832905" y="750600"/>
                </a:cubicBezTo>
                <a:close/>
                <a:moveTo>
                  <a:pt x="5525656" y="750600"/>
                </a:moveTo>
                <a:cubicBezTo>
                  <a:pt x="5250466" y="809743"/>
                  <a:pt x="5035622" y="1024540"/>
                  <a:pt x="4982347" y="1295446"/>
                </a:cubicBezTo>
                <a:cubicBezTo>
                  <a:pt x="5257537" y="1236303"/>
                  <a:pt x="5472380" y="1021506"/>
                  <a:pt x="5525656" y="750600"/>
                </a:cubicBezTo>
                <a:close/>
                <a:moveTo>
                  <a:pt x="4140754" y="750600"/>
                </a:moveTo>
                <a:cubicBezTo>
                  <a:pt x="4194030" y="1021506"/>
                  <a:pt x="4408873" y="1236303"/>
                  <a:pt x="4684063" y="1295446"/>
                </a:cubicBezTo>
                <a:cubicBezTo>
                  <a:pt x="4630788" y="1024540"/>
                  <a:pt x="4415944" y="809743"/>
                  <a:pt x="4140754" y="750600"/>
                </a:cubicBezTo>
                <a:close/>
                <a:moveTo>
                  <a:pt x="3833505" y="750600"/>
                </a:moveTo>
                <a:cubicBezTo>
                  <a:pt x="3558315" y="809743"/>
                  <a:pt x="3343471" y="1024540"/>
                  <a:pt x="3290196" y="1295446"/>
                </a:cubicBezTo>
                <a:cubicBezTo>
                  <a:pt x="3565386" y="1236303"/>
                  <a:pt x="3780229" y="1021506"/>
                  <a:pt x="3833505" y="750600"/>
                </a:cubicBezTo>
                <a:close/>
                <a:moveTo>
                  <a:pt x="2448603" y="750600"/>
                </a:moveTo>
                <a:cubicBezTo>
                  <a:pt x="2501879" y="1021506"/>
                  <a:pt x="2716722" y="1236303"/>
                  <a:pt x="2991912" y="1295446"/>
                </a:cubicBezTo>
                <a:cubicBezTo>
                  <a:pt x="2938637" y="1024540"/>
                  <a:pt x="2723793" y="809743"/>
                  <a:pt x="2448603" y="750600"/>
                </a:cubicBezTo>
                <a:close/>
                <a:moveTo>
                  <a:pt x="2141354" y="750600"/>
                </a:moveTo>
                <a:cubicBezTo>
                  <a:pt x="1866164" y="809743"/>
                  <a:pt x="1651320" y="1024540"/>
                  <a:pt x="1598045" y="1295446"/>
                </a:cubicBezTo>
                <a:cubicBezTo>
                  <a:pt x="1873235" y="1236303"/>
                  <a:pt x="2088078" y="1021506"/>
                  <a:pt x="2141354" y="750600"/>
                </a:cubicBezTo>
                <a:close/>
                <a:moveTo>
                  <a:pt x="756452" y="750600"/>
                </a:moveTo>
                <a:cubicBezTo>
                  <a:pt x="809728" y="1021506"/>
                  <a:pt x="1024571" y="1236303"/>
                  <a:pt x="1299761" y="1295446"/>
                </a:cubicBezTo>
                <a:cubicBezTo>
                  <a:pt x="1246486" y="1024540"/>
                  <a:pt x="1031642" y="809743"/>
                  <a:pt x="756452" y="750600"/>
                </a:cubicBezTo>
                <a:close/>
                <a:moveTo>
                  <a:pt x="12192000" y="647790"/>
                </a:moveTo>
                <a:lnTo>
                  <a:pt x="12192000" y="780838"/>
                </a:lnTo>
                <a:cubicBezTo>
                  <a:pt x="11966807" y="865550"/>
                  <a:pt x="11797421" y="1059155"/>
                  <a:pt x="11750953" y="1295446"/>
                </a:cubicBezTo>
                <a:cubicBezTo>
                  <a:pt x="11935988" y="1255679"/>
                  <a:pt x="12093739" y="1145540"/>
                  <a:pt x="12192000" y="994335"/>
                </a:cubicBezTo>
                <a:lnTo>
                  <a:pt x="12192000" y="1195909"/>
                </a:lnTo>
                <a:cubicBezTo>
                  <a:pt x="12071770" y="1314911"/>
                  <a:pt x="11914089" y="1397686"/>
                  <a:pt x="11737582" y="1426902"/>
                </a:cubicBezTo>
                <a:lnTo>
                  <a:pt x="11737466" y="1428050"/>
                </a:lnTo>
                <a:cubicBezTo>
                  <a:pt x="11732155" y="1429061"/>
                  <a:pt x="11726826" y="1430009"/>
                  <a:pt x="11721249" y="1429590"/>
                </a:cubicBezTo>
                <a:cubicBezTo>
                  <a:pt x="11690077" y="1435144"/>
                  <a:pt x="11658197" y="1438125"/>
                  <a:pt x="11625822" y="1438652"/>
                </a:cubicBezTo>
                <a:lnTo>
                  <a:pt x="11608704" y="1440278"/>
                </a:lnTo>
                <a:lnTo>
                  <a:pt x="11608678" y="1439783"/>
                </a:lnTo>
                <a:lnTo>
                  <a:pt x="11608179" y="1439816"/>
                </a:lnTo>
                <a:cubicBezTo>
                  <a:pt x="11607613" y="1436014"/>
                  <a:pt x="11607586" y="1432198"/>
                  <a:pt x="11607586" y="1428376"/>
                </a:cubicBezTo>
                <a:cubicBezTo>
                  <a:pt x="11607586" y="1422694"/>
                  <a:pt x="11607645" y="1417025"/>
                  <a:pt x="11608957" y="1411395"/>
                </a:cubicBezTo>
                <a:cubicBezTo>
                  <a:pt x="11608914" y="1380067"/>
                  <a:pt x="11611364" y="1349182"/>
                  <a:pt x="11616421" y="1318938"/>
                </a:cubicBezTo>
                <a:lnTo>
                  <a:pt x="11616961" y="1312248"/>
                </a:lnTo>
                <a:cubicBezTo>
                  <a:pt x="11617130" y="1312243"/>
                  <a:pt x="11617299" y="1312238"/>
                  <a:pt x="11617466" y="1312185"/>
                </a:cubicBezTo>
                <a:cubicBezTo>
                  <a:pt x="11662185" y="998329"/>
                  <a:pt x="11889463" y="741504"/>
                  <a:pt x="12192000" y="647790"/>
                </a:cubicBezTo>
                <a:close/>
                <a:moveTo>
                  <a:pt x="10767111" y="605769"/>
                </a:moveTo>
                <a:lnTo>
                  <a:pt x="10784198" y="607392"/>
                </a:lnTo>
                <a:cubicBezTo>
                  <a:pt x="10816584" y="607919"/>
                  <a:pt x="10848477" y="610900"/>
                  <a:pt x="10879660" y="616457"/>
                </a:cubicBezTo>
                <a:cubicBezTo>
                  <a:pt x="10885236" y="616038"/>
                  <a:pt x="10890564" y="616986"/>
                  <a:pt x="10895873" y="617996"/>
                </a:cubicBezTo>
                <a:lnTo>
                  <a:pt x="10895990" y="619144"/>
                </a:lnTo>
                <a:cubicBezTo>
                  <a:pt x="11254840" y="678542"/>
                  <a:pt x="11535879" y="959319"/>
                  <a:pt x="11586156" y="1312185"/>
                </a:cubicBezTo>
                <a:cubicBezTo>
                  <a:pt x="11586323" y="1312238"/>
                  <a:pt x="11586492" y="1312243"/>
                  <a:pt x="11586661" y="1312248"/>
                </a:cubicBezTo>
                <a:lnTo>
                  <a:pt x="11587201" y="1318938"/>
                </a:lnTo>
                <a:cubicBezTo>
                  <a:pt x="11592258" y="1349182"/>
                  <a:pt x="11594708" y="1380067"/>
                  <a:pt x="11594665" y="1411395"/>
                </a:cubicBezTo>
                <a:cubicBezTo>
                  <a:pt x="11595977" y="1417025"/>
                  <a:pt x="11596036" y="1422694"/>
                  <a:pt x="11596036" y="1428376"/>
                </a:cubicBezTo>
                <a:cubicBezTo>
                  <a:pt x="11596036" y="1432198"/>
                  <a:pt x="11596009" y="1436014"/>
                  <a:pt x="11595443" y="1439816"/>
                </a:cubicBezTo>
                <a:lnTo>
                  <a:pt x="11594944" y="1439783"/>
                </a:lnTo>
                <a:lnTo>
                  <a:pt x="11594918" y="1440278"/>
                </a:lnTo>
                <a:lnTo>
                  <a:pt x="11577800" y="1438652"/>
                </a:lnTo>
                <a:cubicBezTo>
                  <a:pt x="11545425" y="1438125"/>
                  <a:pt x="11513545" y="1435144"/>
                  <a:pt x="11482373" y="1429590"/>
                </a:cubicBezTo>
                <a:cubicBezTo>
                  <a:pt x="11476796" y="1430009"/>
                  <a:pt x="11471467" y="1429061"/>
                  <a:pt x="11466156" y="1428050"/>
                </a:cubicBezTo>
                <a:lnTo>
                  <a:pt x="11466040" y="1426902"/>
                </a:lnTo>
                <a:cubicBezTo>
                  <a:pt x="11107189" y="1367503"/>
                  <a:pt x="10826150" y="1086726"/>
                  <a:pt x="10775875" y="733861"/>
                </a:cubicBezTo>
                <a:cubicBezTo>
                  <a:pt x="10775707" y="733808"/>
                  <a:pt x="10775539" y="733803"/>
                  <a:pt x="10775369" y="733798"/>
                </a:cubicBezTo>
                <a:lnTo>
                  <a:pt x="10774831" y="727122"/>
                </a:lnTo>
                <a:cubicBezTo>
                  <a:pt x="10769772" y="696872"/>
                  <a:pt x="10767321" y="665981"/>
                  <a:pt x="10767364" y="634646"/>
                </a:cubicBezTo>
                <a:cubicBezTo>
                  <a:pt x="10766052" y="629018"/>
                  <a:pt x="10765993" y="623351"/>
                  <a:pt x="10765993" y="617670"/>
                </a:cubicBezTo>
                <a:lnTo>
                  <a:pt x="10766587" y="606230"/>
                </a:lnTo>
                <a:lnTo>
                  <a:pt x="10767085" y="606263"/>
                </a:lnTo>
                <a:close/>
                <a:moveTo>
                  <a:pt x="10744358" y="605769"/>
                </a:moveTo>
                <a:lnTo>
                  <a:pt x="10744384" y="606263"/>
                </a:lnTo>
                <a:lnTo>
                  <a:pt x="10744882" y="606230"/>
                </a:lnTo>
                <a:lnTo>
                  <a:pt x="10745476" y="617670"/>
                </a:lnTo>
                <a:cubicBezTo>
                  <a:pt x="10745476" y="623351"/>
                  <a:pt x="10745417" y="629018"/>
                  <a:pt x="10744105" y="634646"/>
                </a:cubicBezTo>
                <a:cubicBezTo>
                  <a:pt x="10744148" y="665981"/>
                  <a:pt x="10741697" y="696872"/>
                  <a:pt x="10736638" y="727122"/>
                </a:cubicBezTo>
                <a:lnTo>
                  <a:pt x="10736100" y="733798"/>
                </a:lnTo>
                <a:cubicBezTo>
                  <a:pt x="10735930" y="733803"/>
                  <a:pt x="10735762" y="733808"/>
                  <a:pt x="10735594" y="733861"/>
                </a:cubicBezTo>
                <a:cubicBezTo>
                  <a:pt x="10685319" y="1086726"/>
                  <a:pt x="10404280" y="1367503"/>
                  <a:pt x="10045429" y="1426902"/>
                </a:cubicBezTo>
                <a:lnTo>
                  <a:pt x="10045313" y="1428050"/>
                </a:lnTo>
                <a:cubicBezTo>
                  <a:pt x="10040002" y="1429061"/>
                  <a:pt x="10034673" y="1430009"/>
                  <a:pt x="10029096" y="1429590"/>
                </a:cubicBezTo>
                <a:cubicBezTo>
                  <a:pt x="9997924" y="1435144"/>
                  <a:pt x="9966044" y="1438125"/>
                  <a:pt x="9933669" y="1438652"/>
                </a:cubicBezTo>
                <a:lnTo>
                  <a:pt x="9916551" y="1440278"/>
                </a:lnTo>
                <a:lnTo>
                  <a:pt x="9916525" y="1439783"/>
                </a:lnTo>
                <a:lnTo>
                  <a:pt x="9916026" y="1439816"/>
                </a:lnTo>
                <a:cubicBezTo>
                  <a:pt x="9915460" y="1436014"/>
                  <a:pt x="9915433" y="1432198"/>
                  <a:pt x="9915433" y="1428376"/>
                </a:cubicBezTo>
                <a:cubicBezTo>
                  <a:pt x="9915433" y="1422694"/>
                  <a:pt x="9915492" y="1417025"/>
                  <a:pt x="9916804" y="1411395"/>
                </a:cubicBezTo>
                <a:cubicBezTo>
                  <a:pt x="9916761" y="1380067"/>
                  <a:pt x="9919211" y="1349182"/>
                  <a:pt x="9924268" y="1318938"/>
                </a:cubicBezTo>
                <a:lnTo>
                  <a:pt x="9924808" y="1312248"/>
                </a:lnTo>
                <a:cubicBezTo>
                  <a:pt x="9924977" y="1312243"/>
                  <a:pt x="9925146" y="1312238"/>
                  <a:pt x="9925314" y="1312185"/>
                </a:cubicBezTo>
                <a:cubicBezTo>
                  <a:pt x="9975590" y="959319"/>
                  <a:pt x="10256629" y="678542"/>
                  <a:pt x="10615479" y="619144"/>
                </a:cubicBezTo>
                <a:lnTo>
                  <a:pt x="10615596" y="617996"/>
                </a:lnTo>
                <a:cubicBezTo>
                  <a:pt x="10620905" y="616986"/>
                  <a:pt x="10626233" y="616038"/>
                  <a:pt x="10631809" y="616457"/>
                </a:cubicBezTo>
                <a:cubicBezTo>
                  <a:pt x="10662992" y="610900"/>
                  <a:pt x="10694885" y="607919"/>
                  <a:pt x="10727271" y="607392"/>
                </a:cubicBezTo>
                <a:close/>
                <a:moveTo>
                  <a:pt x="9074958" y="605769"/>
                </a:moveTo>
                <a:lnTo>
                  <a:pt x="9092045" y="607392"/>
                </a:lnTo>
                <a:cubicBezTo>
                  <a:pt x="9124431" y="607919"/>
                  <a:pt x="9156324" y="610900"/>
                  <a:pt x="9187507" y="616457"/>
                </a:cubicBezTo>
                <a:cubicBezTo>
                  <a:pt x="9193083" y="616038"/>
                  <a:pt x="9198411" y="616986"/>
                  <a:pt x="9203720" y="617996"/>
                </a:cubicBezTo>
                <a:lnTo>
                  <a:pt x="9203837" y="619144"/>
                </a:lnTo>
                <a:cubicBezTo>
                  <a:pt x="9562687" y="678542"/>
                  <a:pt x="9843726" y="959319"/>
                  <a:pt x="9894002" y="1312185"/>
                </a:cubicBezTo>
                <a:cubicBezTo>
                  <a:pt x="9894170" y="1312238"/>
                  <a:pt x="9894339" y="1312243"/>
                  <a:pt x="9894508" y="1312248"/>
                </a:cubicBezTo>
                <a:lnTo>
                  <a:pt x="9895048" y="1318938"/>
                </a:lnTo>
                <a:cubicBezTo>
                  <a:pt x="9900105" y="1349182"/>
                  <a:pt x="9902555" y="1380067"/>
                  <a:pt x="9902512" y="1411395"/>
                </a:cubicBezTo>
                <a:cubicBezTo>
                  <a:pt x="9903824" y="1417025"/>
                  <a:pt x="9903883" y="1422694"/>
                  <a:pt x="9903883" y="1428376"/>
                </a:cubicBezTo>
                <a:cubicBezTo>
                  <a:pt x="9903883" y="1432198"/>
                  <a:pt x="9903856" y="1436014"/>
                  <a:pt x="9903290" y="1439816"/>
                </a:cubicBezTo>
                <a:lnTo>
                  <a:pt x="9902791" y="1439783"/>
                </a:lnTo>
                <a:lnTo>
                  <a:pt x="9902765" y="1440278"/>
                </a:lnTo>
                <a:lnTo>
                  <a:pt x="9885647" y="1438652"/>
                </a:lnTo>
                <a:cubicBezTo>
                  <a:pt x="9853272" y="1438125"/>
                  <a:pt x="9821392" y="1435144"/>
                  <a:pt x="9790220" y="1429590"/>
                </a:cubicBezTo>
                <a:cubicBezTo>
                  <a:pt x="9784643" y="1430009"/>
                  <a:pt x="9779314" y="1429061"/>
                  <a:pt x="9774003" y="1428050"/>
                </a:cubicBezTo>
                <a:lnTo>
                  <a:pt x="9773887" y="1426902"/>
                </a:lnTo>
                <a:cubicBezTo>
                  <a:pt x="9415036" y="1367503"/>
                  <a:pt x="9133997" y="1086726"/>
                  <a:pt x="9083722" y="733861"/>
                </a:cubicBezTo>
                <a:cubicBezTo>
                  <a:pt x="9083554" y="733808"/>
                  <a:pt x="9083386" y="733803"/>
                  <a:pt x="9083216" y="733798"/>
                </a:cubicBezTo>
                <a:lnTo>
                  <a:pt x="9082678" y="727122"/>
                </a:lnTo>
                <a:cubicBezTo>
                  <a:pt x="9077619" y="696872"/>
                  <a:pt x="9075168" y="665981"/>
                  <a:pt x="9075211" y="634646"/>
                </a:cubicBezTo>
                <a:cubicBezTo>
                  <a:pt x="9073899" y="629018"/>
                  <a:pt x="9073840" y="623351"/>
                  <a:pt x="9073840" y="617670"/>
                </a:cubicBezTo>
                <a:lnTo>
                  <a:pt x="9074434" y="606230"/>
                </a:lnTo>
                <a:lnTo>
                  <a:pt x="9074932" y="606263"/>
                </a:lnTo>
                <a:close/>
                <a:moveTo>
                  <a:pt x="9052207" y="605769"/>
                </a:moveTo>
                <a:lnTo>
                  <a:pt x="9052233" y="606263"/>
                </a:lnTo>
                <a:lnTo>
                  <a:pt x="9052731" y="606230"/>
                </a:lnTo>
                <a:lnTo>
                  <a:pt x="9053325" y="617670"/>
                </a:lnTo>
                <a:cubicBezTo>
                  <a:pt x="9053325" y="623351"/>
                  <a:pt x="9053266" y="629018"/>
                  <a:pt x="9051954" y="634646"/>
                </a:cubicBezTo>
                <a:cubicBezTo>
                  <a:pt x="9051997" y="665981"/>
                  <a:pt x="9049546" y="696872"/>
                  <a:pt x="9044487" y="727122"/>
                </a:cubicBezTo>
                <a:lnTo>
                  <a:pt x="9043949" y="733798"/>
                </a:lnTo>
                <a:cubicBezTo>
                  <a:pt x="9043779" y="733803"/>
                  <a:pt x="9043611" y="733808"/>
                  <a:pt x="9043443" y="733861"/>
                </a:cubicBezTo>
                <a:cubicBezTo>
                  <a:pt x="8993168" y="1086726"/>
                  <a:pt x="8712129" y="1367503"/>
                  <a:pt x="8353278" y="1426902"/>
                </a:cubicBezTo>
                <a:lnTo>
                  <a:pt x="8353162" y="1428050"/>
                </a:lnTo>
                <a:cubicBezTo>
                  <a:pt x="8347851" y="1429061"/>
                  <a:pt x="8342522" y="1430009"/>
                  <a:pt x="8336945" y="1429590"/>
                </a:cubicBezTo>
                <a:cubicBezTo>
                  <a:pt x="8305773" y="1435144"/>
                  <a:pt x="8273893" y="1438125"/>
                  <a:pt x="8241519" y="1438652"/>
                </a:cubicBezTo>
                <a:lnTo>
                  <a:pt x="8224400" y="1440278"/>
                </a:lnTo>
                <a:lnTo>
                  <a:pt x="8224374" y="1439783"/>
                </a:lnTo>
                <a:lnTo>
                  <a:pt x="8223875" y="1439816"/>
                </a:lnTo>
                <a:cubicBezTo>
                  <a:pt x="8223309" y="1436014"/>
                  <a:pt x="8223282" y="1432198"/>
                  <a:pt x="8223282" y="1428376"/>
                </a:cubicBezTo>
                <a:cubicBezTo>
                  <a:pt x="8223282" y="1422694"/>
                  <a:pt x="8223341" y="1417025"/>
                  <a:pt x="8224653" y="1411395"/>
                </a:cubicBezTo>
                <a:cubicBezTo>
                  <a:pt x="8224611" y="1380067"/>
                  <a:pt x="8227060" y="1349182"/>
                  <a:pt x="8232117" y="1318938"/>
                </a:cubicBezTo>
                <a:lnTo>
                  <a:pt x="8232657" y="1312248"/>
                </a:lnTo>
                <a:cubicBezTo>
                  <a:pt x="8232826" y="1312243"/>
                  <a:pt x="8232995" y="1312238"/>
                  <a:pt x="8233163" y="1312185"/>
                </a:cubicBezTo>
                <a:cubicBezTo>
                  <a:pt x="8283439" y="959319"/>
                  <a:pt x="8564478" y="678542"/>
                  <a:pt x="8923328" y="619144"/>
                </a:cubicBezTo>
                <a:lnTo>
                  <a:pt x="8923445" y="617996"/>
                </a:lnTo>
                <a:cubicBezTo>
                  <a:pt x="8928754" y="616986"/>
                  <a:pt x="8934082" y="616038"/>
                  <a:pt x="8939658" y="616457"/>
                </a:cubicBezTo>
                <a:cubicBezTo>
                  <a:pt x="8970841" y="610900"/>
                  <a:pt x="9002734" y="607919"/>
                  <a:pt x="9035120" y="607392"/>
                </a:cubicBezTo>
                <a:close/>
                <a:moveTo>
                  <a:pt x="7382807" y="605769"/>
                </a:moveTo>
                <a:lnTo>
                  <a:pt x="7399895" y="607392"/>
                </a:lnTo>
                <a:cubicBezTo>
                  <a:pt x="7432280" y="607919"/>
                  <a:pt x="7464173" y="610900"/>
                  <a:pt x="7495356" y="616457"/>
                </a:cubicBezTo>
                <a:cubicBezTo>
                  <a:pt x="7500932" y="616038"/>
                  <a:pt x="7506260" y="616986"/>
                  <a:pt x="7511569" y="617996"/>
                </a:cubicBezTo>
                <a:lnTo>
                  <a:pt x="7511686" y="619144"/>
                </a:lnTo>
                <a:cubicBezTo>
                  <a:pt x="7870536" y="678542"/>
                  <a:pt x="8151575" y="959319"/>
                  <a:pt x="8201852" y="1312185"/>
                </a:cubicBezTo>
                <a:cubicBezTo>
                  <a:pt x="8202019" y="1312238"/>
                  <a:pt x="8202189" y="1312243"/>
                  <a:pt x="8202357" y="1312248"/>
                </a:cubicBezTo>
                <a:lnTo>
                  <a:pt x="8202898" y="1318938"/>
                </a:lnTo>
                <a:cubicBezTo>
                  <a:pt x="8207954" y="1349182"/>
                  <a:pt x="8210404" y="1380067"/>
                  <a:pt x="8210362" y="1411395"/>
                </a:cubicBezTo>
                <a:cubicBezTo>
                  <a:pt x="8211674" y="1417025"/>
                  <a:pt x="8211732" y="1422694"/>
                  <a:pt x="8211732" y="1428376"/>
                </a:cubicBezTo>
                <a:cubicBezTo>
                  <a:pt x="8211732" y="1432198"/>
                  <a:pt x="8211705" y="1436014"/>
                  <a:pt x="8211139" y="1439816"/>
                </a:cubicBezTo>
                <a:lnTo>
                  <a:pt x="8210640" y="1439783"/>
                </a:lnTo>
                <a:lnTo>
                  <a:pt x="8210614" y="1440278"/>
                </a:lnTo>
                <a:lnTo>
                  <a:pt x="8193496" y="1438652"/>
                </a:lnTo>
                <a:cubicBezTo>
                  <a:pt x="8161122" y="1438125"/>
                  <a:pt x="8129241" y="1435144"/>
                  <a:pt x="8098069" y="1429590"/>
                </a:cubicBezTo>
                <a:cubicBezTo>
                  <a:pt x="8092492" y="1430009"/>
                  <a:pt x="8087163" y="1429061"/>
                  <a:pt x="8081853" y="1428050"/>
                </a:cubicBezTo>
                <a:lnTo>
                  <a:pt x="8081737" y="1426902"/>
                </a:lnTo>
                <a:cubicBezTo>
                  <a:pt x="7722885" y="1367503"/>
                  <a:pt x="7441846" y="1086726"/>
                  <a:pt x="7391571" y="733861"/>
                </a:cubicBezTo>
                <a:cubicBezTo>
                  <a:pt x="7391403" y="733808"/>
                  <a:pt x="7391235" y="733803"/>
                  <a:pt x="7391065" y="733798"/>
                </a:cubicBezTo>
                <a:lnTo>
                  <a:pt x="7390527" y="727122"/>
                </a:lnTo>
                <a:cubicBezTo>
                  <a:pt x="7385468" y="696872"/>
                  <a:pt x="7383018" y="665981"/>
                  <a:pt x="7383060" y="634646"/>
                </a:cubicBezTo>
                <a:cubicBezTo>
                  <a:pt x="7381748" y="629018"/>
                  <a:pt x="7381689" y="623351"/>
                  <a:pt x="7381689" y="617670"/>
                </a:cubicBezTo>
                <a:lnTo>
                  <a:pt x="7382283" y="606230"/>
                </a:lnTo>
                <a:lnTo>
                  <a:pt x="7382781" y="606263"/>
                </a:lnTo>
                <a:close/>
                <a:moveTo>
                  <a:pt x="5690656" y="605769"/>
                </a:moveTo>
                <a:lnTo>
                  <a:pt x="5707743" y="607392"/>
                </a:lnTo>
                <a:cubicBezTo>
                  <a:pt x="5740129" y="607919"/>
                  <a:pt x="5772021" y="610900"/>
                  <a:pt x="5803205" y="616457"/>
                </a:cubicBezTo>
                <a:cubicBezTo>
                  <a:pt x="5808781" y="616038"/>
                  <a:pt x="5814109" y="616986"/>
                  <a:pt x="5819417" y="617996"/>
                </a:cubicBezTo>
                <a:lnTo>
                  <a:pt x="5819534" y="619144"/>
                </a:lnTo>
                <a:cubicBezTo>
                  <a:pt x="6178385" y="678542"/>
                  <a:pt x="6459424" y="959319"/>
                  <a:pt x="6509700" y="1312185"/>
                </a:cubicBezTo>
                <a:cubicBezTo>
                  <a:pt x="6509868" y="1312238"/>
                  <a:pt x="6510037" y="1312243"/>
                  <a:pt x="6510206" y="1312248"/>
                </a:cubicBezTo>
                <a:lnTo>
                  <a:pt x="6510746" y="1318938"/>
                </a:lnTo>
                <a:cubicBezTo>
                  <a:pt x="6515803" y="1349182"/>
                  <a:pt x="6518252" y="1380067"/>
                  <a:pt x="6518210" y="1411395"/>
                </a:cubicBezTo>
                <a:cubicBezTo>
                  <a:pt x="6519522" y="1417025"/>
                  <a:pt x="6519581" y="1422694"/>
                  <a:pt x="6519581" y="1428376"/>
                </a:cubicBezTo>
                <a:cubicBezTo>
                  <a:pt x="6519581" y="1432198"/>
                  <a:pt x="6519554" y="1436014"/>
                  <a:pt x="6518988" y="1439816"/>
                </a:cubicBezTo>
                <a:lnTo>
                  <a:pt x="6518489" y="1439783"/>
                </a:lnTo>
                <a:lnTo>
                  <a:pt x="6518463" y="1440278"/>
                </a:lnTo>
                <a:lnTo>
                  <a:pt x="6501344" y="1438652"/>
                </a:lnTo>
                <a:cubicBezTo>
                  <a:pt x="6468970" y="1438125"/>
                  <a:pt x="6437090" y="1435144"/>
                  <a:pt x="6405918" y="1429590"/>
                </a:cubicBezTo>
                <a:cubicBezTo>
                  <a:pt x="6400341" y="1430009"/>
                  <a:pt x="6395012" y="1429061"/>
                  <a:pt x="6389701" y="1428050"/>
                </a:cubicBezTo>
                <a:lnTo>
                  <a:pt x="6389585" y="1426902"/>
                </a:lnTo>
                <a:cubicBezTo>
                  <a:pt x="6030734" y="1367503"/>
                  <a:pt x="5749695" y="1086726"/>
                  <a:pt x="5699419" y="733861"/>
                </a:cubicBezTo>
                <a:cubicBezTo>
                  <a:pt x="5699252" y="733808"/>
                  <a:pt x="5699083" y="733803"/>
                  <a:pt x="5698914" y="733798"/>
                </a:cubicBezTo>
                <a:lnTo>
                  <a:pt x="5698375" y="727122"/>
                </a:lnTo>
                <a:cubicBezTo>
                  <a:pt x="5693317" y="696872"/>
                  <a:pt x="5690866" y="665981"/>
                  <a:pt x="5690908" y="634646"/>
                </a:cubicBezTo>
                <a:cubicBezTo>
                  <a:pt x="5689596" y="629018"/>
                  <a:pt x="5689538" y="623351"/>
                  <a:pt x="5689538" y="617670"/>
                </a:cubicBezTo>
                <a:lnTo>
                  <a:pt x="5690132" y="606230"/>
                </a:lnTo>
                <a:lnTo>
                  <a:pt x="5690630" y="606263"/>
                </a:lnTo>
                <a:close/>
                <a:moveTo>
                  <a:pt x="5667905" y="605769"/>
                </a:moveTo>
                <a:lnTo>
                  <a:pt x="5667931" y="606263"/>
                </a:lnTo>
                <a:lnTo>
                  <a:pt x="5668429" y="606230"/>
                </a:lnTo>
                <a:lnTo>
                  <a:pt x="5669023" y="617670"/>
                </a:lnTo>
                <a:cubicBezTo>
                  <a:pt x="5669023" y="623351"/>
                  <a:pt x="5668964" y="629018"/>
                  <a:pt x="5667652" y="634646"/>
                </a:cubicBezTo>
                <a:cubicBezTo>
                  <a:pt x="5667694" y="665981"/>
                  <a:pt x="5665244" y="696872"/>
                  <a:pt x="5660185" y="727122"/>
                </a:cubicBezTo>
                <a:lnTo>
                  <a:pt x="5659647" y="733798"/>
                </a:lnTo>
                <a:cubicBezTo>
                  <a:pt x="5659477" y="733803"/>
                  <a:pt x="5659309" y="733808"/>
                  <a:pt x="5659141" y="733861"/>
                </a:cubicBezTo>
                <a:cubicBezTo>
                  <a:pt x="5608866" y="1086726"/>
                  <a:pt x="5327827" y="1367503"/>
                  <a:pt x="4968975" y="1426902"/>
                </a:cubicBezTo>
                <a:lnTo>
                  <a:pt x="4968859" y="1428050"/>
                </a:lnTo>
                <a:cubicBezTo>
                  <a:pt x="4963549" y="1429061"/>
                  <a:pt x="4958220" y="1430009"/>
                  <a:pt x="4952643" y="1429590"/>
                </a:cubicBezTo>
                <a:cubicBezTo>
                  <a:pt x="4921471" y="1435144"/>
                  <a:pt x="4889590" y="1438125"/>
                  <a:pt x="4857216" y="1438652"/>
                </a:cubicBezTo>
                <a:lnTo>
                  <a:pt x="4840098" y="1440278"/>
                </a:lnTo>
                <a:lnTo>
                  <a:pt x="4840072" y="1439783"/>
                </a:lnTo>
                <a:lnTo>
                  <a:pt x="4839573" y="1439816"/>
                </a:lnTo>
                <a:cubicBezTo>
                  <a:pt x="4839007" y="1436014"/>
                  <a:pt x="4838980" y="1432198"/>
                  <a:pt x="4838980" y="1428376"/>
                </a:cubicBezTo>
                <a:cubicBezTo>
                  <a:pt x="4838980" y="1422694"/>
                  <a:pt x="4839038" y="1417025"/>
                  <a:pt x="4840350" y="1411395"/>
                </a:cubicBezTo>
                <a:cubicBezTo>
                  <a:pt x="4840308" y="1380067"/>
                  <a:pt x="4842758" y="1349182"/>
                  <a:pt x="4847814" y="1318938"/>
                </a:cubicBezTo>
                <a:lnTo>
                  <a:pt x="4848355" y="1312248"/>
                </a:lnTo>
                <a:cubicBezTo>
                  <a:pt x="4848523" y="1312243"/>
                  <a:pt x="4848693" y="1312238"/>
                  <a:pt x="4848860" y="1312185"/>
                </a:cubicBezTo>
                <a:cubicBezTo>
                  <a:pt x="4899137" y="959319"/>
                  <a:pt x="5180176" y="678542"/>
                  <a:pt x="5539026" y="619144"/>
                </a:cubicBezTo>
                <a:lnTo>
                  <a:pt x="5539143" y="617996"/>
                </a:lnTo>
                <a:cubicBezTo>
                  <a:pt x="5544452" y="616986"/>
                  <a:pt x="5549780" y="616038"/>
                  <a:pt x="5555356" y="616457"/>
                </a:cubicBezTo>
                <a:cubicBezTo>
                  <a:pt x="5586539" y="610900"/>
                  <a:pt x="5618432" y="607919"/>
                  <a:pt x="5650817" y="607392"/>
                </a:cubicBezTo>
                <a:close/>
                <a:moveTo>
                  <a:pt x="3998505" y="605769"/>
                </a:moveTo>
                <a:lnTo>
                  <a:pt x="4015592" y="607392"/>
                </a:lnTo>
                <a:cubicBezTo>
                  <a:pt x="4047978" y="607919"/>
                  <a:pt x="4079870" y="610900"/>
                  <a:pt x="4111054" y="616457"/>
                </a:cubicBezTo>
                <a:cubicBezTo>
                  <a:pt x="4116630" y="616038"/>
                  <a:pt x="4121958" y="616986"/>
                  <a:pt x="4127266" y="617996"/>
                </a:cubicBezTo>
                <a:lnTo>
                  <a:pt x="4127384" y="619144"/>
                </a:lnTo>
                <a:cubicBezTo>
                  <a:pt x="4486234" y="678542"/>
                  <a:pt x="4767273" y="959319"/>
                  <a:pt x="4817549" y="1312185"/>
                </a:cubicBezTo>
                <a:cubicBezTo>
                  <a:pt x="4817717" y="1312238"/>
                  <a:pt x="4817886" y="1312243"/>
                  <a:pt x="4818055" y="1312248"/>
                </a:cubicBezTo>
                <a:lnTo>
                  <a:pt x="4818595" y="1318938"/>
                </a:lnTo>
                <a:cubicBezTo>
                  <a:pt x="4823652" y="1349182"/>
                  <a:pt x="4826101" y="1380067"/>
                  <a:pt x="4826059" y="1411395"/>
                </a:cubicBezTo>
                <a:cubicBezTo>
                  <a:pt x="4827371" y="1417025"/>
                  <a:pt x="4827430" y="1422694"/>
                  <a:pt x="4827430" y="1428376"/>
                </a:cubicBezTo>
                <a:cubicBezTo>
                  <a:pt x="4827430" y="1432198"/>
                  <a:pt x="4827403" y="1436014"/>
                  <a:pt x="4826837" y="1439816"/>
                </a:cubicBezTo>
                <a:lnTo>
                  <a:pt x="4826338" y="1439783"/>
                </a:lnTo>
                <a:lnTo>
                  <a:pt x="4826312" y="1440278"/>
                </a:lnTo>
                <a:lnTo>
                  <a:pt x="4809193" y="1438652"/>
                </a:lnTo>
                <a:cubicBezTo>
                  <a:pt x="4776819" y="1438125"/>
                  <a:pt x="4744939" y="1435144"/>
                  <a:pt x="4713767" y="1429590"/>
                </a:cubicBezTo>
                <a:cubicBezTo>
                  <a:pt x="4708190" y="1430009"/>
                  <a:pt x="4702861" y="1429061"/>
                  <a:pt x="4697550" y="1428050"/>
                </a:cubicBezTo>
                <a:lnTo>
                  <a:pt x="4697434" y="1426902"/>
                </a:lnTo>
                <a:cubicBezTo>
                  <a:pt x="4338583" y="1367503"/>
                  <a:pt x="4057544" y="1086726"/>
                  <a:pt x="4007268" y="733861"/>
                </a:cubicBezTo>
                <a:cubicBezTo>
                  <a:pt x="4007101" y="733808"/>
                  <a:pt x="4006932" y="733803"/>
                  <a:pt x="4006763" y="733798"/>
                </a:cubicBezTo>
                <a:lnTo>
                  <a:pt x="4006225" y="727122"/>
                </a:lnTo>
                <a:cubicBezTo>
                  <a:pt x="4001166" y="696872"/>
                  <a:pt x="3998715" y="665981"/>
                  <a:pt x="3998757" y="634646"/>
                </a:cubicBezTo>
                <a:cubicBezTo>
                  <a:pt x="3997445" y="629018"/>
                  <a:pt x="3997387" y="623351"/>
                  <a:pt x="3997387" y="617670"/>
                </a:cubicBezTo>
                <a:lnTo>
                  <a:pt x="3997981" y="606230"/>
                </a:lnTo>
                <a:lnTo>
                  <a:pt x="3998479" y="606263"/>
                </a:lnTo>
                <a:close/>
                <a:moveTo>
                  <a:pt x="3975754" y="605769"/>
                </a:moveTo>
                <a:lnTo>
                  <a:pt x="3975780" y="606263"/>
                </a:lnTo>
                <a:lnTo>
                  <a:pt x="3976278" y="606230"/>
                </a:lnTo>
                <a:lnTo>
                  <a:pt x="3976872" y="617670"/>
                </a:lnTo>
                <a:cubicBezTo>
                  <a:pt x="3976872" y="623351"/>
                  <a:pt x="3976813" y="629018"/>
                  <a:pt x="3975501" y="634646"/>
                </a:cubicBezTo>
                <a:cubicBezTo>
                  <a:pt x="3975543" y="665981"/>
                  <a:pt x="3973093" y="696872"/>
                  <a:pt x="3968034" y="727122"/>
                </a:cubicBezTo>
                <a:lnTo>
                  <a:pt x="3967496" y="733798"/>
                </a:lnTo>
                <a:cubicBezTo>
                  <a:pt x="3967326" y="733803"/>
                  <a:pt x="3967158" y="733808"/>
                  <a:pt x="3966990" y="733861"/>
                </a:cubicBezTo>
                <a:cubicBezTo>
                  <a:pt x="3916715" y="1086726"/>
                  <a:pt x="3635676" y="1367503"/>
                  <a:pt x="3276825" y="1426902"/>
                </a:cubicBezTo>
                <a:lnTo>
                  <a:pt x="3276708" y="1428050"/>
                </a:lnTo>
                <a:cubicBezTo>
                  <a:pt x="3271398" y="1429061"/>
                  <a:pt x="3266069" y="1430009"/>
                  <a:pt x="3260492" y="1429590"/>
                </a:cubicBezTo>
                <a:cubicBezTo>
                  <a:pt x="3229320" y="1435144"/>
                  <a:pt x="3197440" y="1438125"/>
                  <a:pt x="3165065" y="1438652"/>
                </a:cubicBezTo>
                <a:lnTo>
                  <a:pt x="3147947" y="1440278"/>
                </a:lnTo>
                <a:lnTo>
                  <a:pt x="3147921" y="1439783"/>
                </a:lnTo>
                <a:lnTo>
                  <a:pt x="3147422" y="1439816"/>
                </a:lnTo>
                <a:cubicBezTo>
                  <a:pt x="3146856" y="1436014"/>
                  <a:pt x="3146829" y="1432198"/>
                  <a:pt x="3146829" y="1428376"/>
                </a:cubicBezTo>
                <a:cubicBezTo>
                  <a:pt x="3146829" y="1422694"/>
                  <a:pt x="3146887" y="1417025"/>
                  <a:pt x="3148199" y="1411395"/>
                </a:cubicBezTo>
                <a:cubicBezTo>
                  <a:pt x="3148157" y="1380067"/>
                  <a:pt x="3150607" y="1349182"/>
                  <a:pt x="3155663" y="1318938"/>
                </a:cubicBezTo>
                <a:lnTo>
                  <a:pt x="3156204" y="1312248"/>
                </a:lnTo>
                <a:cubicBezTo>
                  <a:pt x="3156372" y="1312243"/>
                  <a:pt x="3156542" y="1312238"/>
                  <a:pt x="3156709" y="1312185"/>
                </a:cubicBezTo>
                <a:cubicBezTo>
                  <a:pt x="3206986" y="959319"/>
                  <a:pt x="3488025" y="678542"/>
                  <a:pt x="3846875" y="619144"/>
                </a:cubicBezTo>
                <a:lnTo>
                  <a:pt x="3846992" y="617996"/>
                </a:lnTo>
                <a:cubicBezTo>
                  <a:pt x="3852301" y="616986"/>
                  <a:pt x="3857629" y="616038"/>
                  <a:pt x="3863205" y="616457"/>
                </a:cubicBezTo>
                <a:cubicBezTo>
                  <a:pt x="3894388" y="610900"/>
                  <a:pt x="3926281" y="607919"/>
                  <a:pt x="3958666" y="607392"/>
                </a:cubicBezTo>
                <a:close/>
                <a:moveTo>
                  <a:pt x="2306354" y="605769"/>
                </a:moveTo>
                <a:lnTo>
                  <a:pt x="2323441" y="607392"/>
                </a:lnTo>
                <a:cubicBezTo>
                  <a:pt x="2355827" y="607919"/>
                  <a:pt x="2387719" y="610900"/>
                  <a:pt x="2418903" y="616457"/>
                </a:cubicBezTo>
                <a:cubicBezTo>
                  <a:pt x="2424479" y="616038"/>
                  <a:pt x="2429807" y="616986"/>
                  <a:pt x="2435115" y="617996"/>
                </a:cubicBezTo>
                <a:lnTo>
                  <a:pt x="2435233" y="619144"/>
                </a:lnTo>
                <a:cubicBezTo>
                  <a:pt x="2794083" y="678542"/>
                  <a:pt x="3075122" y="959319"/>
                  <a:pt x="3125398" y="1312185"/>
                </a:cubicBezTo>
                <a:cubicBezTo>
                  <a:pt x="3125566" y="1312238"/>
                  <a:pt x="3125735" y="1312243"/>
                  <a:pt x="3125904" y="1312248"/>
                </a:cubicBezTo>
                <a:lnTo>
                  <a:pt x="3126444" y="1318938"/>
                </a:lnTo>
                <a:cubicBezTo>
                  <a:pt x="3131501" y="1349182"/>
                  <a:pt x="3133950" y="1380067"/>
                  <a:pt x="3133908" y="1411395"/>
                </a:cubicBezTo>
                <a:cubicBezTo>
                  <a:pt x="3135220" y="1417025"/>
                  <a:pt x="3135279" y="1422694"/>
                  <a:pt x="3135279" y="1428376"/>
                </a:cubicBezTo>
                <a:cubicBezTo>
                  <a:pt x="3135279" y="1432198"/>
                  <a:pt x="3135252" y="1436014"/>
                  <a:pt x="3134686" y="1439816"/>
                </a:cubicBezTo>
                <a:lnTo>
                  <a:pt x="3134187" y="1439783"/>
                </a:lnTo>
                <a:lnTo>
                  <a:pt x="3134161" y="1440278"/>
                </a:lnTo>
                <a:lnTo>
                  <a:pt x="3117042" y="1438652"/>
                </a:lnTo>
                <a:cubicBezTo>
                  <a:pt x="3084668" y="1438125"/>
                  <a:pt x="3052788" y="1435144"/>
                  <a:pt x="3021616" y="1429590"/>
                </a:cubicBezTo>
                <a:cubicBezTo>
                  <a:pt x="3016039" y="1430009"/>
                  <a:pt x="3010710" y="1429061"/>
                  <a:pt x="3005399" y="1428050"/>
                </a:cubicBezTo>
                <a:lnTo>
                  <a:pt x="3005283" y="1426902"/>
                </a:lnTo>
                <a:cubicBezTo>
                  <a:pt x="2646432" y="1367503"/>
                  <a:pt x="2365393" y="1086726"/>
                  <a:pt x="2315117" y="733861"/>
                </a:cubicBezTo>
                <a:cubicBezTo>
                  <a:pt x="2314950" y="733808"/>
                  <a:pt x="2314781" y="733803"/>
                  <a:pt x="2314612" y="733798"/>
                </a:cubicBezTo>
                <a:lnTo>
                  <a:pt x="2314074" y="727122"/>
                </a:lnTo>
                <a:cubicBezTo>
                  <a:pt x="2309015" y="696872"/>
                  <a:pt x="2306564" y="665981"/>
                  <a:pt x="2306606" y="634646"/>
                </a:cubicBezTo>
                <a:cubicBezTo>
                  <a:pt x="2305294" y="629018"/>
                  <a:pt x="2305236" y="623351"/>
                  <a:pt x="2305236" y="617670"/>
                </a:cubicBezTo>
                <a:lnTo>
                  <a:pt x="2305830" y="606230"/>
                </a:lnTo>
                <a:lnTo>
                  <a:pt x="2306328" y="606263"/>
                </a:lnTo>
                <a:close/>
                <a:moveTo>
                  <a:pt x="2283603" y="605769"/>
                </a:moveTo>
                <a:lnTo>
                  <a:pt x="2283629" y="606263"/>
                </a:lnTo>
                <a:lnTo>
                  <a:pt x="2284127" y="606230"/>
                </a:lnTo>
                <a:lnTo>
                  <a:pt x="2284721" y="617670"/>
                </a:lnTo>
                <a:cubicBezTo>
                  <a:pt x="2284721" y="623351"/>
                  <a:pt x="2284662" y="629018"/>
                  <a:pt x="2283350" y="634646"/>
                </a:cubicBezTo>
                <a:cubicBezTo>
                  <a:pt x="2283392" y="665981"/>
                  <a:pt x="2280942" y="696872"/>
                  <a:pt x="2275883" y="727122"/>
                </a:cubicBezTo>
                <a:lnTo>
                  <a:pt x="2275345" y="733798"/>
                </a:lnTo>
                <a:cubicBezTo>
                  <a:pt x="2275175" y="733803"/>
                  <a:pt x="2275007" y="733808"/>
                  <a:pt x="2274839" y="733861"/>
                </a:cubicBezTo>
                <a:cubicBezTo>
                  <a:pt x="2224564" y="1086726"/>
                  <a:pt x="1943525" y="1367503"/>
                  <a:pt x="1584673" y="1426902"/>
                </a:cubicBezTo>
                <a:lnTo>
                  <a:pt x="1584557" y="1428050"/>
                </a:lnTo>
                <a:cubicBezTo>
                  <a:pt x="1579247" y="1429061"/>
                  <a:pt x="1573918" y="1430009"/>
                  <a:pt x="1568341" y="1429590"/>
                </a:cubicBezTo>
                <a:cubicBezTo>
                  <a:pt x="1537169" y="1435144"/>
                  <a:pt x="1505289" y="1438125"/>
                  <a:pt x="1472914" y="1438652"/>
                </a:cubicBezTo>
                <a:lnTo>
                  <a:pt x="1455796" y="1440278"/>
                </a:lnTo>
                <a:lnTo>
                  <a:pt x="1455770" y="1439783"/>
                </a:lnTo>
                <a:lnTo>
                  <a:pt x="1455271" y="1439816"/>
                </a:lnTo>
                <a:cubicBezTo>
                  <a:pt x="1454705" y="1436014"/>
                  <a:pt x="1454678" y="1432198"/>
                  <a:pt x="1454678" y="1428376"/>
                </a:cubicBezTo>
                <a:cubicBezTo>
                  <a:pt x="1454678" y="1422694"/>
                  <a:pt x="1454736" y="1417025"/>
                  <a:pt x="1456048" y="1411395"/>
                </a:cubicBezTo>
                <a:cubicBezTo>
                  <a:pt x="1456006" y="1380067"/>
                  <a:pt x="1458456" y="1349182"/>
                  <a:pt x="1463513" y="1318938"/>
                </a:cubicBezTo>
                <a:lnTo>
                  <a:pt x="1464053" y="1312248"/>
                </a:lnTo>
                <a:cubicBezTo>
                  <a:pt x="1464221" y="1312243"/>
                  <a:pt x="1464391" y="1312238"/>
                  <a:pt x="1464558" y="1312185"/>
                </a:cubicBezTo>
                <a:cubicBezTo>
                  <a:pt x="1514835" y="959319"/>
                  <a:pt x="1795874" y="678542"/>
                  <a:pt x="2154724" y="619144"/>
                </a:cubicBezTo>
                <a:lnTo>
                  <a:pt x="2154841" y="617996"/>
                </a:lnTo>
                <a:cubicBezTo>
                  <a:pt x="2160150" y="616986"/>
                  <a:pt x="2165478" y="616038"/>
                  <a:pt x="2171054" y="616457"/>
                </a:cubicBezTo>
                <a:cubicBezTo>
                  <a:pt x="2202237" y="610900"/>
                  <a:pt x="2234130" y="607919"/>
                  <a:pt x="2266515" y="607392"/>
                </a:cubicBezTo>
                <a:close/>
                <a:moveTo>
                  <a:pt x="614203" y="605769"/>
                </a:moveTo>
                <a:lnTo>
                  <a:pt x="631290" y="607392"/>
                </a:lnTo>
                <a:cubicBezTo>
                  <a:pt x="663676" y="607919"/>
                  <a:pt x="695568" y="610900"/>
                  <a:pt x="726752" y="616457"/>
                </a:cubicBezTo>
                <a:cubicBezTo>
                  <a:pt x="732328" y="616038"/>
                  <a:pt x="737656" y="616986"/>
                  <a:pt x="742964" y="617996"/>
                </a:cubicBezTo>
                <a:lnTo>
                  <a:pt x="743081" y="619144"/>
                </a:lnTo>
                <a:cubicBezTo>
                  <a:pt x="1101932" y="678542"/>
                  <a:pt x="1382971" y="959319"/>
                  <a:pt x="1433247" y="1312185"/>
                </a:cubicBezTo>
                <a:cubicBezTo>
                  <a:pt x="1433415" y="1312238"/>
                  <a:pt x="1433584" y="1312243"/>
                  <a:pt x="1433753" y="1312248"/>
                </a:cubicBezTo>
                <a:lnTo>
                  <a:pt x="1434293" y="1318938"/>
                </a:lnTo>
                <a:cubicBezTo>
                  <a:pt x="1439350" y="1349182"/>
                  <a:pt x="1441799" y="1380067"/>
                  <a:pt x="1441757" y="1411395"/>
                </a:cubicBezTo>
                <a:cubicBezTo>
                  <a:pt x="1443069" y="1417025"/>
                  <a:pt x="1443128" y="1422694"/>
                  <a:pt x="1443128" y="1428376"/>
                </a:cubicBezTo>
                <a:cubicBezTo>
                  <a:pt x="1443128" y="1432198"/>
                  <a:pt x="1443101" y="1436014"/>
                  <a:pt x="1442535" y="1439816"/>
                </a:cubicBezTo>
                <a:lnTo>
                  <a:pt x="1442036" y="1439783"/>
                </a:lnTo>
                <a:lnTo>
                  <a:pt x="1442010" y="1440278"/>
                </a:lnTo>
                <a:lnTo>
                  <a:pt x="1424891" y="1438652"/>
                </a:lnTo>
                <a:cubicBezTo>
                  <a:pt x="1392517" y="1438125"/>
                  <a:pt x="1360637" y="1435144"/>
                  <a:pt x="1329465" y="1429590"/>
                </a:cubicBezTo>
                <a:cubicBezTo>
                  <a:pt x="1323888" y="1430009"/>
                  <a:pt x="1318559" y="1429061"/>
                  <a:pt x="1313248" y="1428050"/>
                </a:cubicBezTo>
                <a:lnTo>
                  <a:pt x="1313132" y="1426902"/>
                </a:lnTo>
                <a:cubicBezTo>
                  <a:pt x="954281" y="1367503"/>
                  <a:pt x="673242" y="1086726"/>
                  <a:pt x="622966" y="733861"/>
                </a:cubicBezTo>
                <a:cubicBezTo>
                  <a:pt x="622799" y="733808"/>
                  <a:pt x="622630" y="733803"/>
                  <a:pt x="622461" y="733798"/>
                </a:cubicBezTo>
                <a:lnTo>
                  <a:pt x="621923" y="727122"/>
                </a:lnTo>
                <a:cubicBezTo>
                  <a:pt x="616864" y="696872"/>
                  <a:pt x="614413" y="665981"/>
                  <a:pt x="614455" y="634646"/>
                </a:cubicBezTo>
                <a:cubicBezTo>
                  <a:pt x="613143" y="629018"/>
                  <a:pt x="613085" y="623351"/>
                  <a:pt x="613085" y="617670"/>
                </a:cubicBezTo>
                <a:lnTo>
                  <a:pt x="613679" y="606230"/>
                </a:lnTo>
                <a:lnTo>
                  <a:pt x="614177" y="606263"/>
                </a:lnTo>
                <a:close/>
                <a:moveTo>
                  <a:pt x="7360056" y="605769"/>
                </a:moveTo>
                <a:lnTo>
                  <a:pt x="7360082" y="606263"/>
                </a:lnTo>
                <a:lnTo>
                  <a:pt x="7360580" y="606230"/>
                </a:lnTo>
                <a:lnTo>
                  <a:pt x="7361174" y="617670"/>
                </a:lnTo>
                <a:cubicBezTo>
                  <a:pt x="7361174" y="623351"/>
                  <a:pt x="7361116" y="629018"/>
                  <a:pt x="7359804" y="634646"/>
                </a:cubicBezTo>
                <a:cubicBezTo>
                  <a:pt x="7359846" y="665981"/>
                  <a:pt x="7357395" y="696872"/>
                  <a:pt x="7352337" y="727122"/>
                </a:cubicBezTo>
                <a:lnTo>
                  <a:pt x="7351798" y="733798"/>
                </a:lnTo>
                <a:cubicBezTo>
                  <a:pt x="7351629" y="733803"/>
                  <a:pt x="7351460" y="733808"/>
                  <a:pt x="7351293" y="733861"/>
                </a:cubicBezTo>
                <a:cubicBezTo>
                  <a:pt x="7301017" y="1086726"/>
                  <a:pt x="7019978" y="1367503"/>
                  <a:pt x="6661127" y="1426902"/>
                </a:cubicBezTo>
                <a:lnTo>
                  <a:pt x="6661011" y="1428050"/>
                </a:lnTo>
                <a:cubicBezTo>
                  <a:pt x="6655700" y="1429061"/>
                  <a:pt x="6650371" y="1430009"/>
                  <a:pt x="6644794" y="1429590"/>
                </a:cubicBezTo>
                <a:cubicBezTo>
                  <a:pt x="6613622" y="1435144"/>
                  <a:pt x="6581742" y="1438125"/>
                  <a:pt x="6549368" y="1438652"/>
                </a:cubicBezTo>
                <a:lnTo>
                  <a:pt x="6532249" y="1440278"/>
                </a:lnTo>
                <a:lnTo>
                  <a:pt x="6532223" y="1439783"/>
                </a:lnTo>
                <a:lnTo>
                  <a:pt x="6531724" y="1439816"/>
                </a:lnTo>
                <a:cubicBezTo>
                  <a:pt x="6531158" y="1436014"/>
                  <a:pt x="6531131" y="1432198"/>
                  <a:pt x="6531131" y="1428376"/>
                </a:cubicBezTo>
                <a:cubicBezTo>
                  <a:pt x="6531131" y="1422694"/>
                  <a:pt x="6531190" y="1417025"/>
                  <a:pt x="6532502" y="1411395"/>
                </a:cubicBezTo>
                <a:cubicBezTo>
                  <a:pt x="6532460" y="1380067"/>
                  <a:pt x="6534909" y="1349182"/>
                  <a:pt x="6539966" y="1318938"/>
                </a:cubicBezTo>
                <a:lnTo>
                  <a:pt x="6540506" y="1312248"/>
                </a:lnTo>
                <a:cubicBezTo>
                  <a:pt x="6540675" y="1312243"/>
                  <a:pt x="6540844" y="1312238"/>
                  <a:pt x="6541012" y="1312185"/>
                </a:cubicBezTo>
                <a:cubicBezTo>
                  <a:pt x="6591288" y="959319"/>
                  <a:pt x="6872327" y="678542"/>
                  <a:pt x="7231178" y="619144"/>
                </a:cubicBezTo>
                <a:lnTo>
                  <a:pt x="7231295" y="617996"/>
                </a:lnTo>
                <a:cubicBezTo>
                  <a:pt x="7236603" y="616986"/>
                  <a:pt x="7241931" y="616038"/>
                  <a:pt x="7247507" y="616457"/>
                </a:cubicBezTo>
                <a:cubicBezTo>
                  <a:pt x="7278691" y="610900"/>
                  <a:pt x="7310583" y="607919"/>
                  <a:pt x="7342969" y="607392"/>
                </a:cubicBezTo>
                <a:close/>
                <a:moveTo>
                  <a:pt x="591452" y="605769"/>
                </a:moveTo>
                <a:lnTo>
                  <a:pt x="591478" y="606263"/>
                </a:lnTo>
                <a:lnTo>
                  <a:pt x="591976" y="606230"/>
                </a:lnTo>
                <a:lnTo>
                  <a:pt x="592570" y="617670"/>
                </a:lnTo>
                <a:cubicBezTo>
                  <a:pt x="592570" y="623351"/>
                  <a:pt x="592511" y="629018"/>
                  <a:pt x="591199" y="634646"/>
                </a:cubicBezTo>
                <a:cubicBezTo>
                  <a:pt x="591242" y="665981"/>
                  <a:pt x="588791" y="696872"/>
                  <a:pt x="583732" y="727122"/>
                </a:cubicBezTo>
                <a:lnTo>
                  <a:pt x="583194" y="733798"/>
                </a:lnTo>
                <a:cubicBezTo>
                  <a:pt x="583024" y="733803"/>
                  <a:pt x="582856" y="733808"/>
                  <a:pt x="582689" y="733861"/>
                </a:cubicBezTo>
                <a:cubicBezTo>
                  <a:pt x="537576" y="1050490"/>
                  <a:pt x="306662" y="1309076"/>
                  <a:pt x="0" y="1400276"/>
                </a:cubicBezTo>
                <a:lnTo>
                  <a:pt x="0" y="1267938"/>
                </a:lnTo>
                <a:cubicBezTo>
                  <a:pt x="229298" y="1185101"/>
                  <a:pt x="402181" y="989705"/>
                  <a:pt x="449203" y="750600"/>
                </a:cubicBezTo>
                <a:cubicBezTo>
                  <a:pt x="258971" y="791484"/>
                  <a:pt x="97576" y="906749"/>
                  <a:pt x="0" y="1064489"/>
                </a:cubicBezTo>
                <a:lnTo>
                  <a:pt x="0" y="857695"/>
                </a:lnTo>
                <a:cubicBezTo>
                  <a:pt x="121484" y="734788"/>
                  <a:pt x="282199" y="649000"/>
                  <a:pt x="462573" y="619144"/>
                </a:cubicBezTo>
                <a:lnTo>
                  <a:pt x="462690" y="617996"/>
                </a:lnTo>
                <a:cubicBezTo>
                  <a:pt x="467999" y="616986"/>
                  <a:pt x="473327" y="616038"/>
                  <a:pt x="478903" y="616457"/>
                </a:cubicBezTo>
                <a:cubicBezTo>
                  <a:pt x="510086" y="610900"/>
                  <a:pt x="541979" y="607919"/>
                  <a:pt x="574365" y="607392"/>
                </a:cubicBezTo>
                <a:close/>
                <a:moveTo>
                  <a:pt x="11969013" y="0"/>
                </a:moveTo>
                <a:lnTo>
                  <a:pt x="12180097" y="0"/>
                </a:lnTo>
                <a:cubicBezTo>
                  <a:pt x="12184579" y="2797"/>
                  <a:pt x="12188307" y="6390"/>
                  <a:pt x="12192000" y="10016"/>
                </a:cubicBezTo>
                <a:lnTo>
                  <a:pt x="12192000" y="210008"/>
                </a:lnTo>
                <a:cubicBezTo>
                  <a:pt x="12135666" y="124006"/>
                  <a:pt x="12059786" y="51396"/>
                  <a:pt x="11969013" y="0"/>
                </a:cubicBezTo>
                <a:close/>
                <a:moveTo>
                  <a:pt x="11640695" y="0"/>
                </a:moveTo>
                <a:lnTo>
                  <a:pt x="11775234" y="0"/>
                </a:lnTo>
                <a:cubicBezTo>
                  <a:pt x="11842228" y="193636"/>
                  <a:pt x="11995970" y="348667"/>
                  <a:pt x="12192000" y="421829"/>
                </a:cubicBezTo>
                <a:lnTo>
                  <a:pt x="12192000" y="553832"/>
                </a:lnTo>
                <a:cubicBezTo>
                  <a:pt x="11924422" y="471599"/>
                  <a:pt x="11715712" y="262771"/>
                  <a:pt x="11640695" y="0"/>
                </a:cubicBezTo>
                <a:close/>
                <a:moveTo>
                  <a:pt x="11023379" y="0"/>
                </a:moveTo>
                <a:lnTo>
                  <a:pt x="11232088" y="0"/>
                </a:lnTo>
                <a:cubicBezTo>
                  <a:pt x="11066618" y="98005"/>
                  <a:pt x="10947209" y="260867"/>
                  <a:pt x="10909358" y="451830"/>
                </a:cubicBezTo>
                <a:cubicBezTo>
                  <a:pt x="11153410" y="399791"/>
                  <a:pt x="11350000" y="226290"/>
                  <a:pt x="11427896" y="0"/>
                </a:cubicBezTo>
                <a:lnTo>
                  <a:pt x="11561912" y="0"/>
                </a:lnTo>
                <a:cubicBezTo>
                  <a:pt x="11477134" y="299826"/>
                  <a:pt x="11217862" y="529393"/>
                  <a:pt x="10895987" y="582253"/>
                </a:cubicBezTo>
                <a:lnTo>
                  <a:pt x="10895871" y="583392"/>
                </a:lnTo>
                <a:cubicBezTo>
                  <a:pt x="10890560" y="584395"/>
                  <a:pt x="10885231" y="585336"/>
                  <a:pt x="10879654" y="584920"/>
                </a:cubicBezTo>
                <a:cubicBezTo>
                  <a:pt x="10848482" y="590430"/>
                  <a:pt x="10816602" y="593388"/>
                  <a:pt x="10784227" y="593911"/>
                </a:cubicBezTo>
                <a:lnTo>
                  <a:pt x="10767109" y="595524"/>
                </a:lnTo>
                <a:lnTo>
                  <a:pt x="10767083" y="595033"/>
                </a:lnTo>
                <a:lnTo>
                  <a:pt x="10766584" y="595066"/>
                </a:lnTo>
                <a:cubicBezTo>
                  <a:pt x="10766018" y="591293"/>
                  <a:pt x="10765991" y="587507"/>
                  <a:pt x="10765991" y="583715"/>
                </a:cubicBezTo>
                <a:cubicBezTo>
                  <a:pt x="10765991" y="578078"/>
                  <a:pt x="10766050" y="572454"/>
                  <a:pt x="10767362" y="566868"/>
                </a:cubicBezTo>
                <a:cubicBezTo>
                  <a:pt x="10767319" y="535786"/>
                  <a:pt x="10769769" y="505143"/>
                  <a:pt x="10774826" y="475137"/>
                </a:cubicBezTo>
                <a:lnTo>
                  <a:pt x="10775366" y="468500"/>
                </a:lnTo>
                <a:cubicBezTo>
                  <a:pt x="10775535" y="468495"/>
                  <a:pt x="10775704" y="468490"/>
                  <a:pt x="10775872" y="468437"/>
                </a:cubicBezTo>
                <a:cubicBezTo>
                  <a:pt x="10802174" y="285283"/>
                  <a:pt x="10891635" y="121704"/>
                  <a:pt x="11023379" y="0"/>
                </a:cubicBezTo>
                <a:close/>
                <a:moveTo>
                  <a:pt x="9949555" y="0"/>
                </a:moveTo>
                <a:lnTo>
                  <a:pt x="10083571" y="0"/>
                </a:lnTo>
                <a:cubicBezTo>
                  <a:pt x="10161467" y="226290"/>
                  <a:pt x="10358057" y="399791"/>
                  <a:pt x="10602109" y="451830"/>
                </a:cubicBezTo>
                <a:cubicBezTo>
                  <a:pt x="10564258" y="260867"/>
                  <a:pt x="10444849" y="98005"/>
                  <a:pt x="10279379" y="0"/>
                </a:cubicBezTo>
                <a:lnTo>
                  <a:pt x="10488089" y="0"/>
                </a:lnTo>
                <a:cubicBezTo>
                  <a:pt x="10619833" y="121704"/>
                  <a:pt x="10709293" y="285283"/>
                  <a:pt x="10735596" y="468437"/>
                </a:cubicBezTo>
                <a:cubicBezTo>
                  <a:pt x="10735763" y="468490"/>
                  <a:pt x="10735932" y="468495"/>
                  <a:pt x="10736101" y="468500"/>
                </a:cubicBezTo>
                <a:lnTo>
                  <a:pt x="10736641" y="475137"/>
                </a:lnTo>
                <a:cubicBezTo>
                  <a:pt x="10741698" y="505143"/>
                  <a:pt x="10744148" y="535786"/>
                  <a:pt x="10744105" y="566868"/>
                </a:cubicBezTo>
                <a:cubicBezTo>
                  <a:pt x="10745417" y="572454"/>
                  <a:pt x="10745476" y="578078"/>
                  <a:pt x="10745476" y="583715"/>
                </a:cubicBezTo>
                <a:cubicBezTo>
                  <a:pt x="10745476" y="587507"/>
                  <a:pt x="10745449" y="591293"/>
                  <a:pt x="10744883" y="595066"/>
                </a:cubicBezTo>
                <a:lnTo>
                  <a:pt x="10744384" y="595033"/>
                </a:lnTo>
                <a:lnTo>
                  <a:pt x="10744358" y="595524"/>
                </a:lnTo>
                <a:lnTo>
                  <a:pt x="10727240" y="593911"/>
                </a:lnTo>
                <a:cubicBezTo>
                  <a:pt x="10694865" y="593388"/>
                  <a:pt x="10662985" y="590430"/>
                  <a:pt x="10631813" y="584920"/>
                </a:cubicBezTo>
                <a:cubicBezTo>
                  <a:pt x="10626236" y="585336"/>
                  <a:pt x="10620907" y="584395"/>
                  <a:pt x="10615596" y="583392"/>
                </a:cubicBezTo>
                <a:lnTo>
                  <a:pt x="10615480" y="582253"/>
                </a:lnTo>
                <a:cubicBezTo>
                  <a:pt x="10293605" y="529393"/>
                  <a:pt x="10034333" y="299826"/>
                  <a:pt x="9949555" y="0"/>
                </a:cubicBezTo>
                <a:close/>
                <a:moveTo>
                  <a:pt x="9331225" y="0"/>
                </a:moveTo>
                <a:lnTo>
                  <a:pt x="9539935" y="0"/>
                </a:lnTo>
                <a:cubicBezTo>
                  <a:pt x="9374465" y="98005"/>
                  <a:pt x="9255056" y="260867"/>
                  <a:pt x="9217205" y="451830"/>
                </a:cubicBezTo>
                <a:cubicBezTo>
                  <a:pt x="9461257" y="399791"/>
                  <a:pt x="9657847" y="226290"/>
                  <a:pt x="9735743" y="0"/>
                </a:cubicBezTo>
                <a:lnTo>
                  <a:pt x="9869759" y="0"/>
                </a:lnTo>
                <a:cubicBezTo>
                  <a:pt x="9784981" y="299826"/>
                  <a:pt x="9525709" y="529393"/>
                  <a:pt x="9203834" y="582253"/>
                </a:cubicBezTo>
                <a:lnTo>
                  <a:pt x="9203718" y="583392"/>
                </a:lnTo>
                <a:cubicBezTo>
                  <a:pt x="9198407" y="584395"/>
                  <a:pt x="9193078" y="585336"/>
                  <a:pt x="9187501" y="584920"/>
                </a:cubicBezTo>
                <a:cubicBezTo>
                  <a:pt x="9156329" y="590430"/>
                  <a:pt x="9124449" y="593388"/>
                  <a:pt x="9092074" y="593911"/>
                </a:cubicBezTo>
                <a:lnTo>
                  <a:pt x="9074956" y="595524"/>
                </a:lnTo>
                <a:lnTo>
                  <a:pt x="9074930" y="595033"/>
                </a:lnTo>
                <a:lnTo>
                  <a:pt x="9074431" y="595066"/>
                </a:lnTo>
                <a:cubicBezTo>
                  <a:pt x="9073865" y="591293"/>
                  <a:pt x="9073838" y="587507"/>
                  <a:pt x="9073838" y="583715"/>
                </a:cubicBezTo>
                <a:cubicBezTo>
                  <a:pt x="9073838" y="578078"/>
                  <a:pt x="9073897" y="572454"/>
                  <a:pt x="9075209" y="566868"/>
                </a:cubicBezTo>
                <a:cubicBezTo>
                  <a:pt x="9075166" y="535786"/>
                  <a:pt x="9077616" y="505143"/>
                  <a:pt x="9082673" y="475137"/>
                </a:cubicBezTo>
                <a:lnTo>
                  <a:pt x="9083213" y="468500"/>
                </a:lnTo>
                <a:cubicBezTo>
                  <a:pt x="9083382" y="468495"/>
                  <a:pt x="9083551" y="468490"/>
                  <a:pt x="9083718" y="468437"/>
                </a:cubicBezTo>
                <a:cubicBezTo>
                  <a:pt x="9110021" y="285283"/>
                  <a:pt x="9199481" y="121704"/>
                  <a:pt x="9331225" y="0"/>
                </a:cubicBezTo>
                <a:close/>
                <a:moveTo>
                  <a:pt x="8257405" y="0"/>
                </a:moveTo>
                <a:lnTo>
                  <a:pt x="8391420" y="0"/>
                </a:lnTo>
                <a:cubicBezTo>
                  <a:pt x="8469316" y="226290"/>
                  <a:pt x="8665906" y="399791"/>
                  <a:pt x="8909958" y="451830"/>
                </a:cubicBezTo>
                <a:cubicBezTo>
                  <a:pt x="8872107" y="260867"/>
                  <a:pt x="8752698" y="98005"/>
                  <a:pt x="8587228" y="0"/>
                </a:cubicBezTo>
                <a:lnTo>
                  <a:pt x="8795937" y="0"/>
                </a:lnTo>
                <a:cubicBezTo>
                  <a:pt x="8927681" y="121704"/>
                  <a:pt x="9017142" y="285283"/>
                  <a:pt x="9043444" y="468437"/>
                </a:cubicBezTo>
                <a:cubicBezTo>
                  <a:pt x="9043612" y="468490"/>
                  <a:pt x="9043781" y="468495"/>
                  <a:pt x="9043950" y="468500"/>
                </a:cubicBezTo>
                <a:lnTo>
                  <a:pt x="9044490" y="475137"/>
                </a:lnTo>
                <a:cubicBezTo>
                  <a:pt x="9049547" y="505143"/>
                  <a:pt x="9051997" y="535786"/>
                  <a:pt x="9051954" y="566868"/>
                </a:cubicBezTo>
                <a:cubicBezTo>
                  <a:pt x="9053266" y="572454"/>
                  <a:pt x="9053325" y="578078"/>
                  <a:pt x="9053325" y="583715"/>
                </a:cubicBezTo>
                <a:cubicBezTo>
                  <a:pt x="9053325" y="587507"/>
                  <a:pt x="9053298" y="591293"/>
                  <a:pt x="9052732" y="595066"/>
                </a:cubicBezTo>
                <a:lnTo>
                  <a:pt x="9052233" y="595033"/>
                </a:lnTo>
                <a:lnTo>
                  <a:pt x="9052207" y="595524"/>
                </a:lnTo>
                <a:lnTo>
                  <a:pt x="9035089" y="593911"/>
                </a:lnTo>
                <a:cubicBezTo>
                  <a:pt x="9002714" y="593388"/>
                  <a:pt x="8970834" y="590430"/>
                  <a:pt x="8939662" y="584920"/>
                </a:cubicBezTo>
                <a:cubicBezTo>
                  <a:pt x="8934085" y="585336"/>
                  <a:pt x="8928756" y="584395"/>
                  <a:pt x="8923445" y="583392"/>
                </a:cubicBezTo>
                <a:lnTo>
                  <a:pt x="8923329" y="582253"/>
                </a:lnTo>
                <a:cubicBezTo>
                  <a:pt x="8601454" y="529393"/>
                  <a:pt x="8342182" y="299826"/>
                  <a:pt x="8257405" y="0"/>
                </a:cubicBezTo>
                <a:close/>
                <a:moveTo>
                  <a:pt x="7639075" y="0"/>
                </a:moveTo>
                <a:lnTo>
                  <a:pt x="7847784" y="0"/>
                </a:lnTo>
                <a:cubicBezTo>
                  <a:pt x="7682314" y="98005"/>
                  <a:pt x="7562905" y="260867"/>
                  <a:pt x="7525054" y="451830"/>
                </a:cubicBezTo>
                <a:cubicBezTo>
                  <a:pt x="7769107" y="399791"/>
                  <a:pt x="7965696" y="226290"/>
                  <a:pt x="8043592" y="0"/>
                </a:cubicBezTo>
                <a:lnTo>
                  <a:pt x="8177609" y="0"/>
                </a:lnTo>
                <a:cubicBezTo>
                  <a:pt x="8092830" y="299826"/>
                  <a:pt x="7833558" y="529393"/>
                  <a:pt x="7511683" y="582253"/>
                </a:cubicBezTo>
                <a:lnTo>
                  <a:pt x="7511567" y="583392"/>
                </a:lnTo>
                <a:cubicBezTo>
                  <a:pt x="7506256" y="584395"/>
                  <a:pt x="7500927" y="585336"/>
                  <a:pt x="7495350" y="584920"/>
                </a:cubicBezTo>
                <a:cubicBezTo>
                  <a:pt x="7464178" y="590430"/>
                  <a:pt x="7432298" y="593388"/>
                  <a:pt x="7399924" y="593911"/>
                </a:cubicBezTo>
                <a:lnTo>
                  <a:pt x="7382805" y="595524"/>
                </a:lnTo>
                <a:lnTo>
                  <a:pt x="7382779" y="595033"/>
                </a:lnTo>
                <a:lnTo>
                  <a:pt x="7382280" y="595066"/>
                </a:lnTo>
                <a:cubicBezTo>
                  <a:pt x="7381714" y="591293"/>
                  <a:pt x="7381687" y="587507"/>
                  <a:pt x="7381687" y="583715"/>
                </a:cubicBezTo>
                <a:cubicBezTo>
                  <a:pt x="7381687" y="578078"/>
                  <a:pt x="7381746" y="572454"/>
                  <a:pt x="7383058" y="566868"/>
                </a:cubicBezTo>
                <a:cubicBezTo>
                  <a:pt x="7383016" y="535786"/>
                  <a:pt x="7385465" y="505143"/>
                  <a:pt x="7390522" y="475137"/>
                </a:cubicBezTo>
                <a:lnTo>
                  <a:pt x="7391062" y="468500"/>
                </a:lnTo>
                <a:cubicBezTo>
                  <a:pt x="7391231" y="468495"/>
                  <a:pt x="7391400" y="468490"/>
                  <a:pt x="7391568" y="468437"/>
                </a:cubicBezTo>
                <a:cubicBezTo>
                  <a:pt x="7417870" y="285283"/>
                  <a:pt x="7507331" y="121703"/>
                  <a:pt x="7639075" y="0"/>
                </a:cubicBezTo>
                <a:close/>
                <a:moveTo>
                  <a:pt x="6565254" y="0"/>
                </a:moveTo>
                <a:lnTo>
                  <a:pt x="6699270" y="0"/>
                </a:lnTo>
                <a:cubicBezTo>
                  <a:pt x="6777166" y="226290"/>
                  <a:pt x="6973755" y="399791"/>
                  <a:pt x="7217807" y="451830"/>
                </a:cubicBezTo>
                <a:cubicBezTo>
                  <a:pt x="7179956" y="260867"/>
                  <a:pt x="7060547" y="98005"/>
                  <a:pt x="6895077" y="0"/>
                </a:cubicBezTo>
                <a:lnTo>
                  <a:pt x="7103787" y="0"/>
                </a:lnTo>
                <a:cubicBezTo>
                  <a:pt x="7235531" y="121704"/>
                  <a:pt x="7324992" y="285283"/>
                  <a:pt x="7351294" y="468437"/>
                </a:cubicBezTo>
                <a:cubicBezTo>
                  <a:pt x="7351461" y="468490"/>
                  <a:pt x="7351631" y="468495"/>
                  <a:pt x="7351799" y="468500"/>
                </a:cubicBezTo>
                <a:lnTo>
                  <a:pt x="7352340" y="475137"/>
                </a:lnTo>
                <a:cubicBezTo>
                  <a:pt x="7357396" y="505143"/>
                  <a:pt x="7359846" y="535786"/>
                  <a:pt x="7359804" y="566868"/>
                </a:cubicBezTo>
                <a:cubicBezTo>
                  <a:pt x="7361116" y="572454"/>
                  <a:pt x="7361174" y="578078"/>
                  <a:pt x="7361174" y="583715"/>
                </a:cubicBezTo>
                <a:cubicBezTo>
                  <a:pt x="7361174" y="587507"/>
                  <a:pt x="7361147" y="591293"/>
                  <a:pt x="7360581" y="595066"/>
                </a:cubicBezTo>
                <a:lnTo>
                  <a:pt x="7360082" y="595033"/>
                </a:lnTo>
                <a:lnTo>
                  <a:pt x="7360056" y="595524"/>
                </a:lnTo>
                <a:lnTo>
                  <a:pt x="7342938" y="593911"/>
                </a:lnTo>
                <a:cubicBezTo>
                  <a:pt x="7310564" y="593388"/>
                  <a:pt x="7278683" y="590430"/>
                  <a:pt x="7247511" y="584920"/>
                </a:cubicBezTo>
                <a:cubicBezTo>
                  <a:pt x="7241934" y="585336"/>
                  <a:pt x="7236605" y="584395"/>
                  <a:pt x="7231295" y="583392"/>
                </a:cubicBezTo>
                <a:lnTo>
                  <a:pt x="7231179" y="582253"/>
                </a:lnTo>
                <a:cubicBezTo>
                  <a:pt x="6909304" y="529393"/>
                  <a:pt x="6650032" y="299826"/>
                  <a:pt x="6565254" y="0"/>
                </a:cubicBezTo>
                <a:close/>
                <a:moveTo>
                  <a:pt x="5946924" y="0"/>
                </a:moveTo>
                <a:lnTo>
                  <a:pt x="6155633" y="0"/>
                </a:lnTo>
                <a:cubicBezTo>
                  <a:pt x="5990163" y="98005"/>
                  <a:pt x="5870754" y="260867"/>
                  <a:pt x="5832903" y="451830"/>
                </a:cubicBezTo>
                <a:cubicBezTo>
                  <a:pt x="6076956" y="399791"/>
                  <a:pt x="6273545" y="226290"/>
                  <a:pt x="6351441" y="0"/>
                </a:cubicBezTo>
                <a:lnTo>
                  <a:pt x="6485457" y="0"/>
                </a:lnTo>
                <a:cubicBezTo>
                  <a:pt x="6400679" y="299826"/>
                  <a:pt x="6141407" y="529393"/>
                  <a:pt x="5819531" y="582253"/>
                </a:cubicBezTo>
                <a:lnTo>
                  <a:pt x="5819415" y="583392"/>
                </a:lnTo>
                <a:cubicBezTo>
                  <a:pt x="5814105" y="584395"/>
                  <a:pt x="5808776" y="585336"/>
                  <a:pt x="5803199" y="584920"/>
                </a:cubicBezTo>
                <a:cubicBezTo>
                  <a:pt x="5772027" y="590430"/>
                  <a:pt x="5740146" y="593388"/>
                  <a:pt x="5707772" y="593911"/>
                </a:cubicBezTo>
                <a:lnTo>
                  <a:pt x="5690654" y="595524"/>
                </a:lnTo>
                <a:lnTo>
                  <a:pt x="5690628" y="595033"/>
                </a:lnTo>
                <a:lnTo>
                  <a:pt x="5690129" y="595066"/>
                </a:lnTo>
                <a:cubicBezTo>
                  <a:pt x="5689563" y="591293"/>
                  <a:pt x="5689536" y="587507"/>
                  <a:pt x="5689536" y="583715"/>
                </a:cubicBezTo>
                <a:cubicBezTo>
                  <a:pt x="5689536" y="578078"/>
                  <a:pt x="5689594" y="572454"/>
                  <a:pt x="5690906" y="566868"/>
                </a:cubicBezTo>
                <a:cubicBezTo>
                  <a:pt x="5690864" y="535786"/>
                  <a:pt x="5693314" y="505143"/>
                  <a:pt x="5698370" y="475137"/>
                </a:cubicBezTo>
                <a:lnTo>
                  <a:pt x="5698911" y="468500"/>
                </a:lnTo>
                <a:cubicBezTo>
                  <a:pt x="5699079" y="468495"/>
                  <a:pt x="5699249" y="468490"/>
                  <a:pt x="5699416" y="468437"/>
                </a:cubicBezTo>
                <a:cubicBezTo>
                  <a:pt x="5725719" y="285283"/>
                  <a:pt x="5815180" y="121704"/>
                  <a:pt x="5946924" y="0"/>
                </a:cubicBezTo>
                <a:close/>
                <a:moveTo>
                  <a:pt x="4873102" y="0"/>
                </a:moveTo>
                <a:lnTo>
                  <a:pt x="5007119" y="0"/>
                </a:lnTo>
                <a:cubicBezTo>
                  <a:pt x="5085015" y="226291"/>
                  <a:pt x="5281604" y="399791"/>
                  <a:pt x="5525656" y="451830"/>
                </a:cubicBezTo>
                <a:cubicBezTo>
                  <a:pt x="5487805" y="260867"/>
                  <a:pt x="5368397" y="98005"/>
                  <a:pt x="5202927" y="0"/>
                </a:cubicBezTo>
                <a:lnTo>
                  <a:pt x="5411635" y="0"/>
                </a:lnTo>
                <a:cubicBezTo>
                  <a:pt x="5543380" y="121703"/>
                  <a:pt x="5632840" y="285283"/>
                  <a:pt x="5659142" y="468437"/>
                </a:cubicBezTo>
                <a:cubicBezTo>
                  <a:pt x="5659310" y="468490"/>
                  <a:pt x="5659479" y="468495"/>
                  <a:pt x="5659648" y="468499"/>
                </a:cubicBezTo>
                <a:lnTo>
                  <a:pt x="5660188" y="475137"/>
                </a:lnTo>
                <a:cubicBezTo>
                  <a:pt x="5665245" y="505143"/>
                  <a:pt x="5667694" y="535786"/>
                  <a:pt x="5667652" y="566868"/>
                </a:cubicBezTo>
                <a:cubicBezTo>
                  <a:pt x="5668964" y="572454"/>
                  <a:pt x="5669023" y="578078"/>
                  <a:pt x="5669023" y="583715"/>
                </a:cubicBezTo>
                <a:cubicBezTo>
                  <a:pt x="5669023" y="587508"/>
                  <a:pt x="5668996" y="591293"/>
                  <a:pt x="5668430" y="595066"/>
                </a:cubicBezTo>
                <a:lnTo>
                  <a:pt x="5667931" y="595033"/>
                </a:lnTo>
                <a:lnTo>
                  <a:pt x="5667905" y="595524"/>
                </a:lnTo>
                <a:lnTo>
                  <a:pt x="5650786" y="593911"/>
                </a:lnTo>
                <a:cubicBezTo>
                  <a:pt x="5618412" y="593388"/>
                  <a:pt x="5586532" y="590430"/>
                  <a:pt x="5555360" y="584920"/>
                </a:cubicBezTo>
                <a:cubicBezTo>
                  <a:pt x="5549783" y="585336"/>
                  <a:pt x="5544454" y="584395"/>
                  <a:pt x="5539143" y="583392"/>
                </a:cubicBezTo>
                <a:lnTo>
                  <a:pt x="5539027" y="582253"/>
                </a:lnTo>
                <a:cubicBezTo>
                  <a:pt x="5217153" y="529393"/>
                  <a:pt x="4957881" y="299826"/>
                  <a:pt x="4873102" y="0"/>
                </a:cubicBezTo>
                <a:close/>
                <a:moveTo>
                  <a:pt x="4254773" y="0"/>
                </a:moveTo>
                <a:lnTo>
                  <a:pt x="4463482" y="0"/>
                </a:lnTo>
                <a:cubicBezTo>
                  <a:pt x="4298012" y="98005"/>
                  <a:pt x="4178603" y="260867"/>
                  <a:pt x="4140752" y="451830"/>
                </a:cubicBezTo>
                <a:cubicBezTo>
                  <a:pt x="4384804" y="399791"/>
                  <a:pt x="4581394" y="226291"/>
                  <a:pt x="4659290" y="0"/>
                </a:cubicBezTo>
                <a:lnTo>
                  <a:pt x="4793306" y="0"/>
                </a:lnTo>
                <a:cubicBezTo>
                  <a:pt x="4708528" y="299826"/>
                  <a:pt x="4449256" y="529393"/>
                  <a:pt x="4127381" y="582253"/>
                </a:cubicBezTo>
                <a:lnTo>
                  <a:pt x="4127264" y="583392"/>
                </a:lnTo>
                <a:cubicBezTo>
                  <a:pt x="4121954" y="584395"/>
                  <a:pt x="4116625" y="585336"/>
                  <a:pt x="4111048" y="584920"/>
                </a:cubicBezTo>
                <a:cubicBezTo>
                  <a:pt x="4079876" y="590430"/>
                  <a:pt x="4047996" y="593388"/>
                  <a:pt x="4015621" y="593911"/>
                </a:cubicBezTo>
                <a:lnTo>
                  <a:pt x="3998503" y="595524"/>
                </a:lnTo>
                <a:lnTo>
                  <a:pt x="3998477" y="595033"/>
                </a:lnTo>
                <a:lnTo>
                  <a:pt x="3997978" y="595066"/>
                </a:lnTo>
                <a:cubicBezTo>
                  <a:pt x="3997412" y="591293"/>
                  <a:pt x="3997385" y="587507"/>
                  <a:pt x="3997385" y="583715"/>
                </a:cubicBezTo>
                <a:cubicBezTo>
                  <a:pt x="3997385" y="578078"/>
                  <a:pt x="3997443" y="572454"/>
                  <a:pt x="3998755" y="566868"/>
                </a:cubicBezTo>
                <a:cubicBezTo>
                  <a:pt x="3998713" y="535786"/>
                  <a:pt x="4001163" y="505143"/>
                  <a:pt x="4006219" y="475137"/>
                </a:cubicBezTo>
                <a:lnTo>
                  <a:pt x="4006760" y="468499"/>
                </a:lnTo>
                <a:cubicBezTo>
                  <a:pt x="4006928" y="468495"/>
                  <a:pt x="4007098" y="468490"/>
                  <a:pt x="4007265" y="468437"/>
                </a:cubicBezTo>
                <a:cubicBezTo>
                  <a:pt x="4033568" y="285283"/>
                  <a:pt x="4123028" y="121703"/>
                  <a:pt x="4254773" y="0"/>
                </a:cubicBezTo>
                <a:close/>
                <a:moveTo>
                  <a:pt x="3180951" y="0"/>
                </a:moveTo>
                <a:lnTo>
                  <a:pt x="3314968" y="0"/>
                </a:lnTo>
                <a:cubicBezTo>
                  <a:pt x="3392864" y="226291"/>
                  <a:pt x="3589453" y="399791"/>
                  <a:pt x="3833505" y="451830"/>
                </a:cubicBezTo>
                <a:cubicBezTo>
                  <a:pt x="3795654" y="260867"/>
                  <a:pt x="3676245" y="98005"/>
                  <a:pt x="3510776" y="0"/>
                </a:cubicBezTo>
                <a:lnTo>
                  <a:pt x="3719484" y="0"/>
                </a:lnTo>
                <a:cubicBezTo>
                  <a:pt x="3851229" y="121703"/>
                  <a:pt x="3940689" y="285283"/>
                  <a:pt x="3966991" y="468437"/>
                </a:cubicBezTo>
                <a:cubicBezTo>
                  <a:pt x="3967159" y="468490"/>
                  <a:pt x="3967328" y="468495"/>
                  <a:pt x="3967497" y="468499"/>
                </a:cubicBezTo>
                <a:lnTo>
                  <a:pt x="3968037" y="475137"/>
                </a:lnTo>
                <a:cubicBezTo>
                  <a:pt x="3973094" y="505143"/>
                  <a:pt x="3975543" y="535786"/>
                  <a:pt x="3975501" y="566868"/>
                </a:cubicBezTo>
                <a:cubicBezTo>
                  <a:pt x="3976813" y="572454"/>
                  <a:pt x="3976872" y="578078"/>
                  <a:pt x="3976872" y="583715"/>
                </a:cubicBezTo>
                <a:cubicBezTo>
                  <a:pt x="3976872" y="587508"/>
                  <a:pt x="3976845" y="591293"/>
                  <a:pt x="3976279" y="595066"/>
                </a:cubicBezTo>
                <a:lnTo>
                  <a:pt x="3975780" y="595033"/>
                </a:lnTo>
                <a:lnTo>
                  <a:pt x="3975754" y="595524"/>
                </a:lnTo>
                <a:lnTo>
                  <a:pt x="3958635" y="593911"/>
                </a:lnTo>
                <a:cubicBezTo>
                  <a:pt x="3926261" y="593388"/>
                  <a:pt x="3894381" y="590430"/>
                  <a:pt x="3863209" y="584920"/>
                </a:cubicBezTo>
                <a:cubicBezTo>
                  <a:pt x="3857632" y="585336"/>
                  <a:pt x="3852303" y="584395"/>
                  <a:pt x="3846992" y="583392"/>
                </a:cubicBezTo>
                <a:lnTo>
                  <a:pt x="3846876" y="582253"/>
                </a:lnTo>
                <a:cubicBezTo>
                  <a:pt x="3525002" y="529393"/>
                  <a:pt x="3265729" y="299826"/>
                  <a:pt x="3180951" y="0"/>
                </a:cubicBezTo>
                <a:close/>
                <a:moveTo>
                  <a:pt x="2562622" y="0"/>
                </a:moveTo>
                <a:lnTo>
                  <a:pt x="2771330" y="0"/>
                </a:lnTo>
                <a:cubicBezTo>
                  <a:pt x="2605861" y="98005"/>
                  <a:pt x="2486452" y="260867"/>
                  <a:pt x="2448601" y="451830"/>
                </a:cubicBezTo>
                <a:cubicBezTo>
                  <a:pt x="2692653" y="399791"/>
                  <a:pt x="2889242" y="226291"/>
                  <a:pt x="2967139" y="0"/>
                </a:cubicBezTo>
                <a:lnTo>
                  <a:pt x="3101155" y="0"/>
                </a:lnTo>
                <a:cubicBezTo>
                  <a:pt x="3016377" y="299826"/>
                  <a:pt x="2757105" y="529393"/>
                  <a:pt x="2435230" y="582253"/>
                </a:cubicBezTo>
                <a:lnTo>
                  <a:pt x="2435113" y="583392"/>
                </a:lnTo>
                <a:cubicBezTo>
                  <a:pt x="2429803" y="584395"/>
                  <a:pt x="2424474" y="585336"/>
                  <a:pt x="2418897" y="584920"/>
                </a:cubicBezTo>
                <a:cubicBezTo>
                  <a:pt x="2387725" y="590430"/>
                  <a:pt x="2355845" y="593388"/>
                  <a:pt x="2323470" y="593911"/>
                </a:cubicBezTo>
                <a:lnTo>
                  <a:pt x="2306352" y="595524"/>
                </a:lnTo>
                <a:lnTo>
                  <a:pt x="2306326" y="595033"/>
                </a:lnTo>
                <a:lnTo>
                  <a:pt x="2305827" y="595066"/>
                </a:lnTo>
                <a:cubicBezTo>
                  <a:pt x="2305261" y="591293"/>
                  <a:pt x="2305234" y="587507"/>
                  <a:pt x="2305234" y="583715"/>
                </a:cubicBezTo>
                <a:cubicBezTo>
                  <a:pt x="2305234" y="578078"/>
                  <a:pt x="2305292" y="572454"/>
                  <a:pt x="2306604" y="566868"/>
                </a:cubicBezTo>
                <a:cubicBezTo>
                  <a:pt x="2306562" y="535786"/>
                  <a:pt x="2309012" y="505143"/>
                  <a:pt x="2314068" y="475137"/>
                </a:cubicBezTo>
                <a:lnTo>
                  <a:pt x="2314609" y="468499"/>
                </a:lnTo>
                <a:cubicBezTo>
                  <a:pt x="2314777" y="468495"/>
                  <a:pt x="2314947" y="468490"/>
                  <a:pt x="2315114" y="468437"/>
                </a:cubicBezTo>
                <a:cubicBezTo>
                  <a:pt x="2341417" y="285283"/>
                  <a:pt x="2430877" y="121704"/>
                  <a:pt x="2562622" y="0"/>
                </a:cubicBezTo>
                <a:close/>
                <a:moveTo>
                  <a:pt x="1488800" y="0"/>
                </a:moveTo>
                <a:lnTo>
                  <a:pt x="1622816" y="0"/>
                </a:lnTo>
                <a:cubicBezTo>
                  <a:pt x="1700712" y="226290"/>
                  <a:pt x="1897302" y="399791"/>
                  <a:pt x="2141354" y="451830"/>
                </a:cubicBezTo>
                <a:cubicBezTo>
                  <a:pt x="2103503" y="260867"/>
                  <a:pt x="1984094" y="98005"/>
                  <a:pt x="1818624" y="0"/>
                </a:cubicBezTo>
                <a:lnTo>
                  <a:pt x="2027333" y="0"/>
                </a:lnTo>
                <a:cubicBezTo>
                  <a:pt x="2159078" y="121703"/>
                  <a:pt x="2248538" y="285283"/>
                  <a:pt x="2274840" y="468437"/>
                </a:cubicBezTo>
                <a:cubicBezTo>
                  <a:pt x="2275008" y="468490"/>
                  <a:pt x="2275177" y="468495"/>
                  <a:pt x="2275346" y="468500"/>
                </a:cubicBezTo>
                <a:lnTo>
                  <a:pt x="2275886" y="475137"/>
                </a:lnTo>
                <a:cubicBezTo>
                  <a:pt x="2280943" y="505143"/>
                  <a:pt x="2283392" y="535786"/>
                  <a:pt x="2283350" y="566868"/>
                </a:cubicBezTo>
                <a:cubicBezTo>
                  <a:pt x="2284662" y="572454"/>
                  <a:pt x="2284721" y="578078"/>
                  <a:pt x="2284721" y="583715"/>
                </a:cubicBezTo>
                <a:cubicBezTo>
                  <a:pt x="2284721" y="587508"/>
                  <a:pt x="2284694" y="591293"/>
                  <a:pt x="2284128" y="595066"/>
                </a:cubicBezTo>
                <a:lnTo>
                  <a:pt x="2283629" y="595033"/>
                </a:lnTo>
                <a:lnTo>
                  <a:pt x="2283603" y="595524"/>
                </a:lnTo>
                <a:lnTo>
                  <a:pt x="2266484" y="593911"/>
                </a:lnTo>
                <a:cubicBezTo>
                  <a:pt x="2234110" y="593388"/>
                  <a:pt x="2202230" y="590430"/>
                  <a:pt x="2171058" y="584920"/>
                </a:cubicBezTo>
                <a:cubicBezTo>
                  <a:pt x="2165481" y="585336"/>
                  <a:pt x="2160152" y="584395"/>
                  <a:pt x="2154841" y="583392"/>
                </a:cubicBezTo>
                <a:lnTo>
                  <a:pt x="2154725" y="582253"/>
                </a:lnTo>
                <a:cubicBezTo>
                  <a:pt x="1832850" y="529393"/>
                  <a:pt x="1573578" y="299826"/>
                  <a:pt x="1488800" y="0"/>
                </a:cubicBezTo>
                <a:close/>
                <a:moveTo>
                  <a:pt x="870471" y="0"/>
                </a:moveTo>
                <a:lnTo>
                  <a:pt x="1079179" y="0"/>
                </a:lnTo>
                <a:cubicBezTo>
                  <a:pt x="913710" y="98005"/>
                  <a:pt x="794301" y="260867"/>
                  <a:pt x="756450" y="451830"/>
                </a:cubicBezTo>
                <a:cubicBezTo>
                  <a:pt x="1000502" y="399791"/>
                  <a:pt x="1197091" y="226291"/>
                  <a:pt x="1274988" y="0"/>
                </a:cubicBezTo>
                <a:lnTo>
                  <a:pt x="1409004" y="0"/>
                </a:lnTo>
                <a:cubicBezTo>
                  <a:pt x="1324226" y="299826"/>
                  <a:pt x="1064954" y="529393"/>
                  <a:pt x="743078" y="582253"/>
                </a:cubicBezTo>
                <a:lnTo>
                  <a:pt x="742962" y="583392"/>
                </a:lnTo>
                <a:cubicBezTo>
                  <a:pt x="737652" y="584395"/>
                  <a:pt x="732323" y="585336"/>
                  <a:pt x="726746" y="584920"/>
                </a:cubicBezTo>
                <a:cubicBezTo>
                  <a:pt x="695574" y="590430"/>
                  <a:pt x="663693" y="593388"/>
                  <a:pt x="631319" y="593911"/>
                </a:cubicBezTo>
                <a:lnTo>
                  <a:pt x="614201" y="595524"/>
                </a:lnTo>
                <a:lnTo>
                  <a:pt x="614175" y="595033"/>
                </a:lnTo>
                <a:lnTo>
                  <a:pt x="613676" y="595066"/>
                </a:lnTo>
                <a:cubicBezTo>
                  <a:pt x="613110" y="591293"/>
                  <a:pt x="613083" y="587507"/>
                  <a:pt x="613083" y="583715"/>
                </a:cubicBezTo>
                <a:cubicBezTo>
                  <a:pt x="613083" y="578078"/>
                  <a:pt x="613141" y="572454"/>
                  <a:pt x="614453" y="566868"/>
                </a:cubicBezTo>
                <a:cubicBezTo>
                  <a:pt x="614411" y="535786"/>
                  <a:pt x="616861" y="505143"/>
                  <a:pt x="621918" y="475137"/>
                </a:cubicBezTo>
                <a:lnTo>
                  <a:pt x="622458" y="468499"/>
                </a:lnTo>
                <a:cubicBezTo>
                  <a:pt x="622626" y="468495"/>
                  <a:pt x="622796" y="468490"/>
                  <a:pt x="622963" y="468437"/>
                </a:cubicBezTo>
                <a:cubicBezTo>
                  <a:pt x="649266" y="285283"/>
                  <a:pt x="738726" y="121703"/>
                  <a:pt x="870471" y="0"/>
                </a:cubicBezTo>
                <a:close/>
                <a:moveTo>
                  <a:pt x="126374" y="0"/>
                </a:moveTo>
                <a:lnTo>
                  <a:pt x="334376" y="0"/>
                </a:lnTo>
                <a:cubicBezTo>
                  <a:pt x="466684" y="121261"/>
                  <a:pt x="556352" y="285035"/>
                  <a:pt x="582690" y="468437"/>
                </a:cubicBezTo>
                <a:cubicBezTo>
                  <a:pt x="582857" y="468490"/>
                  <a:pt x="583026" y="468495"/>
                  <a:pt x="583195" y="468499"/>
                </a:cubicBezTo>
                <a:lnTo>
                  <a:pt x="583735" y="475137"/>
                </a:lnTo>
                <a:cubicBezTo>
                  <a:pt x="588792" y="505143"/>
                  <a:pt x="591242" y="535786"/>
                  <a:pt x="591199" y="566868"/>
                </a:cubicBezTo>
                <a:cubicBezTo>
                  <a:pt x="592511" y="572454"/>
                  <a:pt x="592570" y="578078"/>
                  <a:pt x="592570" y="583715"/>
                </a:cubicBezTo>
                <a:cubicBezTo>
                  <a:pt x="592570" y="587507"/>
                  <a:pt x="592543" y="591293"/>
                  <a:pt x="591977" y="595066"/>
                </a:cubicBezTo>
                <a:lnTo>
                  <a:pt x="591478" y="595033"/>
                </a:lnTo>
                <a:lnTo>
                  <a:pt x="591452" y="595524"/>
                </a:lnTo>
                <a:lnTo>
                  <a:pt x="574334" y="593911"/>
                </a:lnTo>
                <a:cubicBezTo>
                  <a:pt x="541959" y="593388"/>
                  <a:pt x="510079" y="590430"/>
                  <a:pt x="478907" y="584920"/>
                </a:cubicBezTo>
                <a:cubicBezTo>
                  <a:pt x="473330" y="585336"/>
                  <a:pt x="468001" y="584395"/>
                  <a:pt x="462690" y="583392"/>
                </a:cubicBezTo>
                <a:lnTo>
                  <a:pt x="462574" y="582253"/>
                </a:lnTo>
                <a:cubicBezTo>
                  <a:pt x="282200" y="552631"/>
                  <a:pt x="121485" y="467518"/>
                  <a:pt x="0" y="345575"/>
                </a:cubicBezTo>
                <a:lnTo>
                  <a:pt x="0" y="140406"/>
                </a:lnTo>
                <a:cubicBezTo>
                  <a:pt x="97584" y="296912"/>
                  <a:pt x="258975" y="411268"/>
                  <a:pt x="449203" y="451830"/>
                </a:cubicBezTo>
                <a:cubicBezTo>
                  <a:pt x="411344" y="260824"/>
                  <a:pt x="291889" y="97931"/>
                  <a:pt x="126374" y="0"/>
                </a:cubicBez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457200" y="4960137"/>
            <a:ext cx="7772400" cy="1463040"/>
          </a:xfrm>
        </p:spPr>
        <p:txBody>
          <a:bodyPr anchor="ctr">
            <a:normAutofit/>
          </a:bodyPr>
          <a:lstStyle>
            <a:lvl1pPr algn="r">
              <a:defRPr sz="5000" b="0" spc="200" baseline="0"/>
            </a:lvl1pPr>
          </a:lstStyle>
          <a:p>
            <a:r>
              <a:rPr lang="en-US"/>
              <a:t>Click to edit Master title style</a:t>
            </a:r>
            <a:endParaRPr lang="en-US" dirty="0"/>
          </a:p>
        </p:txBody>
      </p:sp>
      <p:sp>
        <p:nvSpPr>
          <p:cNvPr id="3" name="Text Placeholder 2"/>
          <p:cNvSpPr>
            <a:spLocks noGrp="1"/>
          </p:cNvSpPr>
          <p:nvPr>
            <p:ph type="body" idx="1"/>
          </p:nvPr>
        </p:nvSpPr>
        <p:spPr>
          <a:xfrm>
            <a:off x="8610600" y="4960137"/>
            <a:ext cx="3200400" cy="1463040"/>
          </a:xfrm>
        </p:spPr>
        <p:txBody>
          <a:bodyPr lIns="91440" rIns="91440" anchor="ctr">
            <a:normAutofit/>
          </a:bodyPr>
          <a:lstStyle>
            <a:lvl1pPr marL="0" indent="0">
              <a:lnSpc>
                <a:spcPct val="100000"/>
              </a:lnSpc>
              <a:spcBef>
                <a:spcPts val="0"/>
              </a:spcBef>
              <a:buNone/>
              <a:defRPr sz="1800">
                <a:solidFill>
                  <a:schemeClr val="tx1">
                    <a:lumMod val="95000"/>
                    <a:lumOff val="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fld id="{3D6A115D-6939-41A2-8B7D-A203826FC0EB}" type="datetime1">
              <a:rPr lang="en-US" smtClean="0"/>
              <a:t>2/11/2020</a:t>
            </a:fld>
            <a:endParaRPr lang="en-US"/>
          </a:p>
        </p:txBody>
      </p:sp>
      <p:sp>
        <p:nvSpPr>
          <p:cNvPr id="5" name="Footer Placeholder 4"/>
          <p:cNvSpPr>
            <a:spLocks noGrp="1"/>
          </p:cNvSpPr>
          <p:nvPr>
            <p:ph type="ftr" sz="quarter" idx="11"/>
          </p:nvPr>
        </p:nvSpPr>
        <p:spPr/>
        <p:txBody>
          <a:bodyPr/>
          <a:lstStyle/>
          <a:p>
            <a:r>
              <a:rPr lang="en-US"/>
              <a:t>http://www.cs.cornell.edu/courses/cs5412/2020sp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cxnSp>
        <p:nvCxnSpPr>
          <p:cNvPr id="8" name="Straight Connector 7"/>
          <p:cNvCxnSpPr/>
          <p:nvPr/>
        </p:nvCxnSpPr>
        <p:spPr>
          <a:xfrm flipV="1">
            <a:off x="8386843" y="5264106"/>
            <a:ext cx="0" cy="914400"/>
          </a:xfrm>
          <a:prstGeom prst="line">
            <a:avLst/>
          </a:prstGeom>
          <a:ln w="19050">
            <a:solidFill>
              <a:schemeClr val="accent1">
                <a:lumMod val="75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8113763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1024128" y="585216"/>
            <a:ext cx="9720072" cy="1499616"/>
          </a:xfrm>
        </p:spPr>
        <p:txBody>
          <a:bodyPr/>
          <a:lstStyle/>
          <a:p>
            <a:r>
              <a:rPr lang="en-US"/>
              <a:t>Click to edit Master title style</a:t>
            </a:r>
            <a:endParaRPr lang="en-US" dirty="0"/>
          </a:p>
        </p:txBody>
      </p:sp>
      <p:sp>
        <p:nvSpPr>
          <p:cNvPr id="3" name="Content Placeholder 2"/>
          <p:cNvSpPr>
            <a:spLocks noGrp="1"/>
          </p:cNvSpPr>
          <p:nvPr>
            <p:ph sz="half" idx="1"/>
          </p:nvPr>
        </p:nvSpPr>
        <p:spPr>
          <a:xfrm>
            <a:off x="1024127" y="2286000"/>
            <a:ext cx="4754880" cy="4023360"/>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5989320" y="2286000"/>
            <a:ext cx="4754880" cy="4023360"/>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AAED9C49-1ECA-43E8-8747-214C80C49764}" type="datetime1">
              <a:rPr lang="en-US" smtClean="0"/>
              <a:t>2/11/2020</a:t>
            </a:fld>
            <a:endParaRPr lang="en-US"/>
          </a:p>
        </p:txBody>
      </p:sp>
      <p:sp>
        <p:nvSpPr>
          <p:cNvPr id="6" name="Footer Placeholder 5"/>
          <p:cNvSpPr>
            <a:spLocks noGrp="1"/>
          </p:cNvSpPr>
          <p:nvPr>
            <p:ph type="ftr" sz="quarter" idx="11"/>
          </p:nvPr>
        </p:nvSpPr>
        <p:spPr/>
        <p:txBody>
          <a:bodyPr/>
          <a:lstStyle/>
          <a:p>
            <a:r>
              <a:rPr lang="en-US"/>
              <a:t>http://www.cs.cornell.edu/courses/cs5412/2020sp</a:t>
            </a:r>
          </a:p>
        </p:txBody>
      </p:sp>
      <p:sp>
        <p:nvSpPr>
          <p:cNvPr id="7" name="Slide Number Placeholder 6"/>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2934212678"/>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Title 9"/>
          <p:cNvSpPr>
            <a:spLocks noGrp="1"/>
          </p:cNvSpPr>
          <p:nvPr>
            <p:ph type="title"/>
          </p:nvPr>
        </p:nvSpPr>
        <p:spPr/>
        <p:txBody>
          <a:bodyPr/>
          <a:lstStyle/>
          <a:p>
            <a:r>
              <a:rPr lang="en-US"/>
              <a:t>Click to edit Master title style</a:t>
            </a:r>
            <a:endParaRPr lang="en-US" dirty="0"/>
          </a:p>
        </p:txBody>
      </p:sp>
      <p:sp>
        <p:nvSpPr>
          <p:cNvPr id="3" name="Text Placeholder 2"/>
          <p:cNvSpPr>
            <a:spLocks noGrp="1"/>
          </p:cNvSpPr>
          <p:nvPr>
            <p:ph type="body" idx="1"/>
          </p:nvPr>
        </p:nvSpPr>
        <p:spPr>
          <a:xfrm>
            <a:off x="1024128" y="2179636"/>
            <a:ext cx="4754880" cy="822960"/>
          </a:xfrm>
        </p:spPr>
        <p:txBody>
          <a:bodyPr lIns="137160" rIns="137160" anchor="ctr">
            <a:normAutofit/>
          </a:bodyPr>
          <a:lstStyle>
            <a:lvl1pPr marL="0" indent="0">
              <a:spcBef>
                <a:spcPts val="0"/>
              </a:spcBef>
              <a:spcAft>
                <a:spcPts val="0"/>
              </a:spcAft>
              <a:buNone/>
              <a:defRPr sz="2300" b="0" cap="none" baseline="0">
                <a:solidFill>
                  <a:schemeClr val="accent1"/>
                </a:solidFill>
                <a:latin typeface="+mn-lt"/>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4" name="Content Placeholder 3"/>
          <p:cNvSpPr>
            <a:spLocks noGrp="1"/>
          </p:cNvSpPr>
          <p:nvPr>
            <p:ph sz="half" idx="2"/>
          </p:nvPr>
        </p:nvSpPr>
        <p:spPr>
          <a:xfrm>
            <a:off x="1024128" y="2967788"/>
            <a:ext cx="4754880" cy="3341572"/>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5990888" y="2179636"/>
            <a:ext cx="4754880" cy="822960"/>
          </a:xfrm>
        </p:spPr>
        <p:txBody>
          <a:bodyPr lIns="137160" rIns="137160" anchor="ctr">
            <a:normAutofit/>
          </a:bodyPr>
          <a:lstStyle>
            <a:lvl1pPr marL="0" indent="0">
              <a:spcBef>
                <a:spcPts val="0"/>
              </a:spcBef>
              <a:spcAft>
                <a:spcPts val="0"/>
              </a:spcAft>
              <a:buNone/>
              <a:defRPr lang="en-US" sz="2300" b="0" kern="1200" cap="none" baseline="0" dirty="0">
                <a:solidFill>
                  <a:schemeClr val="accent1"/>
                </a:solidFill>
                <a:latin typeface="+mn-lt"/>
                <a:ea typeface="+mn-ea"/>
                <a:cs typeface="+mn-cs"/>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marL="0" lvl="0" indent="0" algn="l" defTabSz="914400" rtl="0" eaLnBrk="1" latinLnBrk="0" hangingPunct="1">
              <a:lnSpc>
                <a:spcPct val="90000"/>
              </a:lnSpc>
              <a:spcBef>
                <a:spcPts val="1800"/>
              </a:spcBef>
              <a:buNone/>
            </a:pPr>
            <a:r>
              <a:rPr lang="en-US"/>
              <a:t>Edit Master text styles</a:t>
            </a:r>
          </a:p>
        </p:txBody>
      </p:sp>
      <p:sp>
        <p:nvSpPr>
          <p:cNvPr id="6" name="Content Placeholder 5"/>
          <p:cNvSpPr>
            <a:spLocks noGrp="1"/>
          </p:cNvSpPr>
          <p:nvPr>
            <p:ph sz="quarter" idx="4"/>
          </p:nvPr>
        </p:nvSpPr>
        <p:spPr>
          <a:xfrm>
            <a:off x="5990888" y="2967788"/>
            <a:ext cx="4754880" cy="3341572"/>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310A4A6C-8A76-43C2-A237-C2D71E08983C}" type="datetime1">
              <a:rPr lang="en-US" smtClean="0"/>
              <a:t>2/11/2020</a:t>
            </a:fld>
            <a:endParaRPr lang="en-US"/>
          </a:p>
        </p:txBody>
      </p:sp>
      <p:sp>
        <p:nvSpPr>
          <p:cNvPr id="8" name="Footer Placeholder 7"/>
          <p:cNvSpPr>
            <a:spLocks noGrp="1"/>
          </p:cNvSpPr>
          <p:nvPr>
            <p:ph type="ftr" sz="quarter" idx="11"/>
          </p:nvPr>
        </p:nvSpPr>
        <p:spPr/>
        <p:txBody>
          <a:bodyPr/>
          <a:lstStyle/>
          <a:p>
            <a:r>
              <a:rPr lang="en-US"/>
              <a:t>http://www.cs.cornell.edu/courses/cs5412/2020sp</a:t>
            </a:r>
          </a:p>
        </p:txBody>
      </p:sp>
      <p:sp>
        <p:nvSpPr>
          <p:cNvPr id="9" name="Slide Number Placeholder 8"/>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1550824890"/>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b="1">
                <a:solidFill>
                  <a:srgbClr val="C00000"/>
                </a:solidFill>
              </a:defRPr>
            </a:lvl1pPr>
          </a:lstStyle>
          <a:p>
            <a:r>
              <a:rPr lang="en-US" dirty="0"/>
              <a:t>Click to edit Master title style</a:t>
            </a:r>
          </a:p>
        </p:txBody>
      </p:sp>
      <p:sp>
        <p:nvSpPr>
          <p:cNvPr id="3" name="Date Placeholder 2"/>
          <p:cNvSpPr>
            <a:spLocks noGrp="1"/>
          </p:cNvSpPr>
          <p:nvPr>
            <p:ph type="dt" sz="half" idx="10"/>
          </p:nvPr>
        </p:nvSpPr>
        <p:spPr/>
        <p:txBody>
          <a:bodyPr/>
          <a:lstStyle/>
          <a:p>
            <a:fld id="{6234978D-7A62-47F7-B588-3D7FD85D40D0}" type="datetime1">
              <a:rPr lang="en-US" smtClean="0"/>
              <a:t>2/11/2020</a:t>
            </a:fld>
            <a:endParaRPr lang="en-US"/>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1641014661"/>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6D88D85B-F568-4D14-8F35-F3F078E0EB13}" type="datetime1">
              <a:rPr lang="en-US" smtClean="0"/>
              <a:t>2/11/2020</a:t>
            </a:fld>
            <a:endParaRPr lang="en-US"/>
          </a:p>
        </p:txBody>
      </p:sp>
      <p:sp>
        <p:nvSpPr>
          <p:cNvPr id="3" name="Footer Placeholder 2"/>
          <p:cNvSpPr>
            <a:spLocks noGrp="1"/>
          </p:cNvSpPr>
          <p:nvPr>
            <p:ph type="ftr" sz="quarter" idx="11"/>
          </p:nvPr>
        </p:nvSpPr>
        <p:spPr/>
        <p:txBody>
          <a:bodyPr/>
          <a:lstStyle/>
          <a:p>
            <a:r>
              <a:rPr lang="en-US"/>
              <a:t>http://www.cs.cornell.edu/courses/cs5412/2020sp</a:t>
            </a:r>
          </a:p>
        </p:txBody>
      </p:sp>
      <p:sp>
        <p:nvSpPr>
          <p:cNvPr id="4" name="Slide Number Placeholder 3"/>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116418071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8" name="Title 7"/>
          <p:cNvSpPr>
            <a:spLocks noGrp="1"/>
          </p:cNvSpPr>
          <p:nvPr>
            <p:ph type="title"/>
          </p:nvPr>
        </p:nvSpPr>
        <p:spPr>
          <a:xfrm>
            <a:off x="1024128" y="471509"/>
            <a:ext cx="4389120" cy="1737360"/>
          </a:xfrm>
        </p:spPr>
        <p:txBody>
          <a:bodyPr>
            <a:noAutofit/>
          </a:bodyPr>
          <a:lstStyle>
            <a:lvl1pPr>
              <a:lnSpc>
                <a:spcPct val="80000"/>
              </a:lnSpc>
              <a:defRPr sz="4000"/>
            </a:lvl1pPr>
          </a:lstStyle>
          <a:p>
            <a:r>
              <a:rPr lang="en-US"/>
              <a:t>Click to edit Master title style</a:t>
            </a:r>
            <a:endParaRPr lang="en-US" dirty="0"/>
          </a:p>
        </p:txBody>
      </p:sp>
      <p:sp>
        <p:nvSpPr>
          <p:cNvPr id="3" name="Content Placeholder 2"/>
          <p:cNvSpPr>
            <a:spLocks noGrp="1"/>
          </p:cNvSpPr>
          <p:nvPr>
            <p:ph idx="1"/>
          </p:nvPr>
        </p:nvSpPr>
        <p:spPr>
          <a:xfrm>
            <a:off x="5715000" y="822960"/>
            <a:ext cx="5678424" cy="5184648"/>
          </a:xfrm>
        </p:spPr>
        <p:txBody>
          <a:bodyPr/>
          <a:lstStyle>
            <a:lvl1pPr>
              <a:defRPr sz="2400"/>
            </a:lvl1pPr>
            <a:lvl2pPr>
              <a:defRPr sz="2000"/>
            </a:lvl2pPr>
            <a:lvl3pPr>
              <a:defRPr sz="1600"/>
            </a:lvl3pPr>
            <a:lvl4pPr>
              <a:defRPr sz="1600"/>
            </a:lvl4pPr>
            <a:lvl5pPr>
              <a:defRPr sz="1600"/>
            </a:lvl5pPr>
            <a:lvl6pPr>
              <a:defRPr sz="1600"/>
            </a:lvl6pPr>
            <a:lvl7pPr>
              <a:defRPr sz="1600"/>
            </a:lvl7pPr>
            <a:lvl8pPr>
              <a:defRPr sz="1600"/>
            </a:lvl8pPr>
            <a:lvl9pPr>
              <a:defRPr sz="16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1024128" y="2257506"/>
            <a:ext cx="4389120" cy="3762294"/>
          </a:xfrm>
        </p:spPr>
        <p:txBody>
          <a:bodyPr lIns="91440" rIns="91440">
            <a:normAutofit/>
          </a:bodyPr>
          <a:lstStyle>
            <a:lvl1pPr marL="0" indent="0">
              <a:lnSpc>
                <a:spcPct val="108000"/>
              </a:lnSpc>
              <a:spcBef>
                <a:spcPts val="600"/>
              </a:spcBef>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Edit Master text styles</a:t>
            </a:r>
          </a:p>
        </p:txBody>
      </p:sp>
      <p:sp>
        <p:nvSpPr>
          <p:cNvPr id="5" name="Date Placeholder 4"/>
          <p:cNvSpPr>
            <a:spLocks noGrp="1"/>
          </p:cNvSpPr>
          <p:nvPr>
            <p:ph type="dt" sz="half" idx="10"/>
          </p:nvPr>
        </p:nvSpPr>
        <p:spPr/>
        <p:txBody>
          <a:bodyPr/>
          <a:lstStyle/>
          <a:p>
            <a:fld id="{4A9E4559-132C-466C-8792-8ACF59CC07AD}" type="datetime1">
              <a:rPr lang="en-US" smtClean="0"/>
              <a:t>2/11/2020</a:t>
            </a:fld>
            <a:endParaRPr lang="en-US"/>
          </a:p>
        </p:txBody>
      </p:sp>
      <p:sp>
        <p:nvSpPr>
          <p:cNvPr id="6" name="Footer Placeholder 5"/>
          <p:cNvSpPr>
            <a:spLocks noGrp="1"/>
          </p:cNvSpPr>
          <p:nvPr>
            <p:ph type="ftr" sz="quarter" idx="11"/>
          </p:nvPr>
        </p:nvSpPr>
        <p:spPr/>
        <p:txBody>
          <a:bodyPr/>
          <a:lstStyle/>
          <a:p>
            <a:r>
              <a:rPr lang="en-US"/>
              <a:t>http://www.cs.cornell.edu/courses/cs5412/2020sp</a:t>
            </a:r>
          </a:p>
        </p:txBody>
      </p:sp>
      <p:sp>
        <p:nvSpPr>
          <p:cNvPr id="7" name="Slide Number Placeholder 6"/>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2890135017"/>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4960138"/>
            <a:ext cx="7772400" cy="1463040"/>
          </a:xfrm>
        </p:spPr>
        <p:txBody>
          <a:bodyPr anchor="ctr">
            <a:normAutofit/>
          </a:bodyPr>
          <a:lstStyle>
            <a:lvl1pPr algn="r">
              <a:defRPr sz="5000" spc="200" baseline="0"/>
            </a:lvl1pPr>
          </a:lstStyle>
          <a:p>
            <a:r>
              <a:rPr lang="en-US"/>
              <a:t>Click to edit Master title style</a:t>
            </a:r>
            <a:endParaRPr lang="en-US" dirty="0"/>
          </a:p>
        </p:txBody>
      </p:sp>
      <p:sp>
        <p:nvSpPr>
          <p:cNvPr id="3" name="Picture Placeholder 2"/>
          <p:cNvSpPr>
            <a:spLocks noGrp="1" noChangeAspect="1"/>
          </p:cNvSpPr>
          <p:nvPr>
            <p:ph type="pic" idx="1"/>
          </p:nvPr>
        </p:nvSpPr>
        <p:spPr>
          <a:xfrm>
            <a:off x="0" y="-1"/>
            <a:ext cx="12188952" cy="4572000"/>
          </a:xfrm>
          <a:solidFill>
            <a:schemeClr val="accent1">
              <a:lumMod val="60000"/>
              <a:lumOff val="40000"/>
            </a:schemeClr>
          </a:solidFill>
        </p:spPr>
        <p:txBody>
          <a:bodyPr lIns="457200" tIns="365760" rIns="45720" bIns="45720"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endParaRPr lang="en-US" dirty="0"/>
          </a:p>
        </p:txBody>
      </p:sp>
      <p:sp>
        <p:nvSpPr>
          <p:cNvPr id="4" name="Text Placeholder 3"/>
          <p:cNvSpPr>
            <a:spLocks noGrp="1"/>
          </p:cNvSpPr>
          <p:nvPr>
            <p:ph type="body" sz="half" idx="2"/>
          </p:nvPr>
        </p:nvSpPr>
        <p:spPr>
          <a:xfrm>
            <a:off x="8610600" y="4960138"/>
            <a:ext cx="3200400" cy="1463040"/>
          </a:xfrm>
        </p:spPr>
        <p:txBody>
          <a:bodyPr lIns="91440" rIns="91440" anchor="ctr">
            <a:normAutofit/>
          </a:bodyPr>
          <a:lstStyle>
            <a:lvl1pPr marL="0" indent="0">
              <a:lnSpc>
                <a:spcPct val="100000"/>
              </a:lnSpc>
              <a:spcBef>
                <a:spcPts val="0"/>
              </a:spcBef>
              <a:buNone/>
              <a:defRPr sz="1800">
                <a:solidFill>
                  <a:schemeClr val="tx1">
                    <a:lumMod val="95000"/>
                    <a:lumOff val="5000"/>
                  </a:schemeClr>
                </a:solidFill>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p:cNvSpPr>
            <a:spLocks noGrp="1"/>
          </p:cNvSpPr>
          <p:nvPr>
            <p:ph type="dt" sz="half" idx="10"/>
          </p:nvPr>
        </p:nvSpPr>
        <p:spPr/>
        <p:txBody>
          <a:bodyPr/>
          <a:lstStyle/>
          <a:p>
            <a:fld id="{C8FEDE4C-A873-4E0C-9FB8-DC5D706DA4A6}" type="datetime1">
              <a:rPr lang="en-US" smtClean="0"/>
              <a:t>2/11/2020</a:t>
            </a:fld>
            <a:endParaRPr lang="en-US"/>
          </a:p>
        </p:txBody>
      </p:sp>
      <p:sp>
        <p:nvSpPr>
          <p:cNvPr id="6" name="Footer Placeholder 5"/>
          <p:cNvSpPr>
            <a:spLocks noGrp="1"/>
          </p:cNvSpPr>
          <p:nvPr>
            <p:ph type="ftr" sz="quarter" idx="11"/>
          </p:nvPr>
        </p:nvSpPr>
        <p:spPr/>
        <p:txBody>
          <a:bodyPr/>
          <a:lstStyle/>
          <a:p>
            <a:r>
              <a:rPr lang="en-US"/>
              <a:t>http://www.cs.cornell.edu/courses/cs5412/2020sp</a:t>
            </a:r>
          </a:p>
        </p:txBody>
      </p:sp>
      <p:sp>
        <p:nvSpPr>
          <p:cNvPr id="7" name="Slide Number Placeholder 6"/>
          <p:cNvSpPr>
            <a:spLocks noGrp="1"/>
          </p:cNvSpPr>
          <p:nvPr>
            <p:ph type="sldNum" sz="quarter" idx="12"/>
          </p:nvPr>
        </p:nvSpPr>
        <p:spPr/>
        <p:txBody>
          <a:bodyPr/>
          <a:lstStyle/>
          <a:p>
            <a:fld id="{3C974458-8A97-4835-BF79-1FB6D7856C21}" type="slidenum">
              <a:rPr lang="en-US" smtClean="0"/>
              <a:t>‹#›</a:t>
            </a:fld>
            <a:endParaRPr lang="en-US"/>
          </a:p>
        </p:txBody>
      </p:sp>
      <p:cxnSp>
        <p:nvCxnSpPr>
          <p:cNvPr id="8" name="Straight Connector 7"/>
          <p:cNvCxnSpPr/>
          <p:nvPr/>
        </p:nvCxnSpPr>
        <p:spPr>
          <a:xfrm flipV="1">
            <a:off x="8386843" y="5264106"/>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450046129"/>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51B17450-0509-484F-BA09-E7F45D8A5044}" type="datetime1">
              <a:rPr lang="en-US" smtClean="0"/>
              <a:t>2/11/2020</a:t>
            </a:fld>
            <a:endParaRPr lang="en-US"/>
          </a:p>
        </p:txBody>
      </p:sp>
      <p:sp>
        <p:nvSpPr>
          <p:cNvPr id="5" name="Footer Placeholder 4"/>
          <p:cNvSpPr>
            <a:spLocks noGrp="1"/>
          </p:cNvSpPr>
          <p:nvPr>
            <p:ph type="ftr" sz="quarter" idx="11"/>
          </p:nvPr>
        </p:nvSpPr>
        <p:spPr/>
        <p:txBody>
          <a:bodyPr/>
          <a:lstStyle/>
          <a:p>
            <a:r>
              <a:rPr lang="en-US"/>
              <a:t>http://www.cs.cornell.edu/courses/cs5412/2020sp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574587790"/>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1" y="762000"/>
            <a:ext cx="2628900" cy="5410200"/>
          </a:xfrm>
        </p:spPr>
        <p:txBody>
          <a:bodyPr vert="eaVert" lIns="45720" tIns="91440" rIns="45720" bIns="91440"/>
          <a:lstStyle/>
          <a:p>
            <a:r>
              <a:rPr lang="en-US"/>
              <a:t>Click to edit Master title style</a:t>
            </a:r>
            <a:endParaRPr lang="en-US" dirty="0"/>
          </a:p>
        </p:txBody>
      </p:sp>
      <p:sp>
        <p:nvSpPr>
          <p:cNvPr id="3" name="Vertical Text Placeholder 2"/>
          <p:cNvSpPr>
            <a:spLocks noGrp="1"/>
          </p:cNvSpPr>
          <p:nvPr>
            <p:ph type="body" orient="vert" idx="1"/>
          </p:nvPr>
        </p:nvSpPr>
        <p:spPr>
          <a:xfrm>
            <a:off x="990601" y="762000"/>
            <a:ext cx="7581900" cy="5410200"/>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1090C7DB-8E5B-4D3A-ADF7-EA1DC0C4E4A9}" type="datetime1">
              <a:rPr lang="en-US" smtClean="0"/>
              <a:t>2/11/2020</a:t>
            </a:fld>
            <a:endParaRPr lang="en-US"/>
          </a:p>
        </p:txBody>
      </p:sp>
      <p:sp>
        <p:nvSpPr>
          <p:cNvPr id="5" name="Footer Placeholder 4"/>
          <p:cNvSpPr>
            <a:spLocks noGrp="1"/>
          </p:cNvSpPr>
          <p:nvPr>
            <p:ph type="ftr" sz="quarter" idx="11"/>
          </p:nvPr>
        </p:nvSpPr>
        <p:spPr/>
        <p:txBody>
          <a:bodyPr/>
          <a:lstStyle/>
          <a:p>
            <a:r>
              <a:rPr lang="en-US"/>
              <a:t>http://www.cs.cornell.edu/courses/cs5412/2020sp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cxnSp>
        <p:nvCxnSpPr>
          <p:cNvPr id="7" name="Straight Connector 6"/>
          <p:cNvCxnSpPr/>
          <p:nvPr/>
        </p:nvCxnSpPr>
        <p:spPr>
          <a:xfrm rot="5400000" flipV="1">
            <a:off x="10058400" y="59263"/>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798942170"/>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1024128" y="585216"/>
            <a:ext cx="9720072" cy="1499616"/>
          </a:xfrm>
          <a:prstGeom prst="rect">
            <a:avLst/>
          </a:prstGeom>
        </p:spPr>
        <p:txBody>
          <a:bodyPr vert="horz" lIns="91440" tIns="45720" rIns="91440" bIns="45720" rtlCol="0" anchor="ctr">
            <a:normAutofit/>
          </a:bodyPr>
          <a:lstStyle/>
          <a:p>
            <a:r>
              <a:rPr lang="en-US"/>
              <a:t>Click to edit Master title style</a:t>
            </a:r>
            <a:endParaRPr lang="en-US" dirty="0"/>
          </a:p>
        </p:txBody>
      </p:sp>
      <p:sp>
        <p:nvSpPr>
          <p:cNvPr id="3" name="Text Placeholder 2"/>
          <p:cNvSpPr>
            <a:spLocks noGrp="1"/>
          </p:cNvSpPr>
          <p:nvPr>
            <p:ph type="body" idx="1"/>
          </p:nvPr>
        </p:nvSpPr>
        <p:spPr>
          <a:xfrm>
            <a:off x="1024128" y="2286000"/>
            <a:ext cx="9720073" cy="4023360"/>
          </a:xfrm>
          <a:prstGeom prst="rect">
            <a:avLst/>
          </a:prstGeom>
        </p:spPr>
        <p:txBody>
          <a:bodyPr vert="horz" lIns="45720" tIns="45720" rIns="4572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1024129" y="6470704"/>
            <a:ext cx="2154143" cy="274320"/>
          </a:xfrm>
          <a:prstGeom prst="rect">
            <a:avLst/>
          </a:prstGeom>
        </p:spPr>
        <p:txBody>
          <a:bodyPr vert="horz" lIns="91440" tIns="45720" rIns="91440" bIns="45720" rtlCol="0" anchor="ctr"/>
          <a:lstStyle>
            <a:lvl1pPr algn="l">
              <a:defRPr sz="1000">
                <a:solidFill>
                  <a:schemeClr val="tx1">
                    <a:lumMod val="95000"/>
                    <a:lumOff val="5000"/>
                  </a:schemeClr>
                </a:solidFill>
                <a:latin typeface="+mj-lt"/>
              </a:defRPr>
            </a:lvl1pPr>
          </a:lstStyle>
          <a:p>
            <a:fld id="{D9EC0D16-E91E-4868-BC80-115C450122F6}" type="datetime1">
              <a:rPr lang="en-US" smtClean="0"/>
              <a:t>2/11/2020</a:t>
            </a:fld>
            <a:endParaRPr lang="en-US"/>
          </a:p>
        </p:txBody>
      </p:sp>
      <p:sp>
        <p:nvSpPr>
          <p:cNvPr id="5" name="Footer Placeholder 4"/>
          <p:cNvSpPr>
            <a:spLocks noGrp="1"/>
          </p:cNvSpPr>
          <p:nvPr>
            <p:ph type="ftr" sz="quarter" idx="3"/>
          </p:nvPr>
        </p:nvSpPr>
        <p:spPr>
          <a:xfrm>
            <a:off x="4842932" y="6470704"/>
            <a:ext cx="5901459" cy="274320"/>
          </a:xfrm>
          <a:prstGeom prst="rect">
            <a:avLst/>
          </a:prstGeom>
        </p:spPr>
        <p:txBody>
          <a:bodyPr vert="horz" lIns="91440" tIns="45720" rIns="91440" bIns="45720" rtlCol="0" anchor="ctr"/>
          <a:lstStyle>
            <a:lvl1pPr algn="r">
              <a:defRPr sz="1000" cap="all" baseline="0">
                <a:solidFill>
                  <a:schemeClr val="tx1">
                    <a:lumMod val="95000"/>
                    <a:lumOff val="5000"/>
                  </a:schemeClr>
                </a:solidFill>
                <a:latin typeface="+mj-lt"/>
              </a:defRPr>
            </a:lvl1pPr>
          </a:lstStyle>
          <a:p>
            <a:r>
              <a:rPr lang="en-US"/>
              <a:t>http://www.cs.cornell.edu/courses/cs5412/2020sp</a:t>
            </a:r>
          </a:p>
        </p:txBody>
      </p:sp>
      <p:sp>
        <p:nvSpPr>
          <p:cNvPr id="6" name="Slide Number Placeholder 5"/>
          <p:cNvSpPr>
            <a:spLocks noGrp="1"/>
          </p:cNvSpPr>
          <p:nvPr>
            <p:ph type="sldNum" sz="quarter" idx="4"/>
          </p:nvPr>
        </p:nvSpPr>
        <p:spPr>
          <a:xfrm>
            <a:off x="10837333" y="6470704"/>
            <a:ext cx="973667" cy="274320"/>
          </a:xfrm>
          <a:prstGeom prst="rect">
            <a:avLst/>
          </a:prstGeom>
        </p:spPr>
        <p:txBody>
          <a:bodyPr vert="horz" lIns="91440" tIns="45720" rIns="91440" bIns="45720" rtlCol="0" anchor="ctr"/>
          <a:lstStyle>
            <a:lvl1pPr algn="l">
              <a:defRPr sz="1000">
                <a:solidFill>
                  <a:schemeClr val="tx1">
                    <a:lumMod val="95000"/>
                    <a:lumOff val="5000"/>
                  </a:schemeClr>
                </a:solidFill>
                <a:latin typeface="+mj-lt"/>
              </a:defRPr>
            </a:lvl1pPr>
          </a:lstStyle>
          <a:p>
            <a:fld id="{3C974458-8A97-4835-BF79-1FB6D7856C21}" type="slidenum">
              <a:rPr lang="en-US" smtClean="0"/>
              <a:t>‹#›</a:t>
            </a:fld>
            <a:endParaRPr lang="en-US"/>
          </a:p>
        </p:txBody>
      </p:sp>
      <p:cxnSp>
        <p:nvCxnSpPr>
          <p:cNvPr id="7" name="Straight Connector 6"/>
          <p:cNvCxnSpPr/>
          <p:nvPr/>
        </p:nvCxnSpPr>
        <p:spPr>
          <a:xfrm flipV="1">
            <a:off x="762000" y="826324"/>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949270190"/>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hf hdr="0" dt="0"/>
  <p:txStyles>
    <p:titleStyle>
      <a:lvl1pPr algn="l" defTabSz="914400" rtl="0" eaLnBrk="1" latinLnBrk="0" hangingPunct="1">
        <a:lnSpc>
          <a:spcPct val="80000"/>
        </a:lnSpc>
        <a:spcBef>
          <a:spcPct val="0"/>
        </a:spcBef>
        <a:buNone/>
        <a:defRPr sz="5000" kern="1200" cap="all" spc="100" baseline="0">
          <a:solidFill>
            <a:schemeClr val="tx1">
              <a:lumMod val="95000"/>
              <a:lumOff val="5000"/>
            </a:schemeClr>
          </a:solidFill>
          <a:latin typeface="+mj-lt"/>
          <a:ea typeface="+mj-ea"/>
          <a:cs typeface="+mj-cs"/>
        </a:defRPr>
      </a:lvl1pPr>
    </p:titleStyle>
    <p:bodyStyle>
      <a:lvl1pPr marL="91440" indent="-91440" algn="l" defTabSz="914400" rtl="0" eaLnBrk="1" latinLnBrk="0" hangingPunct="1">
        <a:lnSpc>
          <a:spcPct val="90000"/>
        </a:lnSpc>
        <a:spcBef>
          <a:spcPts val="1200"/>
        </a:spcBef>
        <a:spcAft>
          <a:spcPts val="200"/>
        </a:spcAft>
        <a:buClr>
          <a:schemeClr val="accent1"/>
        </a:buClr>
        <a:buSzPct val="100000"/>
        <a:buFont typeface="Tw Cen MT" panose="020B0602020104020603" pitchFamily="34" charset="0"/>
        <a:buChar char=" "/>
        <a:defRPr sz="2200" kern="1200">
          <a:solidFill>
            <a:schemeClr val="tx1"/>
          </a:solidFill>
          <a:latin typeface="+mn-lt"/>
          <a:ea typeface="+mn-ea"/>
          <a:cs typeface="+mn-cs"/>
        </a:defRPr>
      </a:lvl1pPr>
      <a:lvl2pPr marL="26517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800" kern="1200">
          <a:solidFill>
            <a:schemeClr val="tx1"/>
          </a:solidFill>
          <a:latin typeface="+mn-lt"/>
          <a:ea typeface="+mn-ea"/>
          <a:cs typeface="+mn-cs"/>
        </a:defRPr>
      </a:lvl2pPr>
      <a:lvl3pPr marL="44805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3pPr>
      <a:lvl4pPr marL="59436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4pPr>
      <a:lvl5pPr marL="77724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5pPr>
      <a:lvl6pPr marL="91440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6pPr>
      <a:lvl7pPr marL="1060704"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7pPr>
      <a:lvl8pPr marL="1216152"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8pPr>
      <a:lvl9pPr marL="136245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4.xml"/><Relationship Id="rId1" Type="http://schemas.openxmlformats.org/officeDocument/2006/relationships/slideLayout" Target="../slideLayouts/slideLayout2.xml"/><Relationship Id="rId6" Type="http://schemas.openxmlformats.org/officeDocument/2006/relationships/image" Target="../media/image6.png"/><Relationship Id="rId5" Type="http://schemas.openxmlformats.org/officeDocument/2006/relationships/image" Target="../media/image5.png"/><Relationship Id="rId4" Type="http://schemas.openxmlformats.org/officeDocument/2006/relationships/image" Target="../media/image4.png"/></Relationships>
</file>

<file path=ppt/slides/_rels/slide6.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5.xml"/><Relationship Id="rId1" Type="http://schemas.openxmlformats.org/officeDocument/2006/relationships/slideLayout" Target="../slideLayouts/slideLayout2.xml"/><Relationship Id="rId6" Type="http://schemas.openxmlformats.org/officeDocument/2006/relationships/image" Target="../media/image6.png"/><Relationship Id="rId5" Type="http://schemas.openxmlformats.org/officeDocument/2006/relationships/image" Target="../media/image5.png"/><Relationship Id="rId4" Type="http://schemas.openxmlformats.org/officeDocument/2006/relationships/image" Target="../media/image4.png"/></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2" Type="http://schemas.openxmlformats.org/officeDocument/2006/relationships/notesSlide" Target="../notesSlides/notesSlide14.xml"/><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2" Type="http://schemas.openxmlformats.org/officeDocument/2006/relationships/notesSlide" Target="../notesSlides/notesSlide15.xml"/><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21.xml.rels><?xml version="1.0" encoding="UTF-8" standalone="yes"?>
<Relationships xmlns="http://schemas.openxmlformats.org/package/2006/relationships"><Relationship Id="rId2" Type="http://schemas.openxmlformats.org/officeDocument/2006/relationships/notesSlide" Target="../notesSlides/notesSlide16.xml"/><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2" Type="http://schemas.openxmlformats.org/officeDocument/2006/relationships/notesSlide" Target="../notesSlides/notesSlide17.xml"/><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2" Type="http://schemas.openxmlformats.org/officeDocument/2006/relationships/notesSlide" Target="../notesSlides/notesSlide18.xml"/><Relationship Id="rId1" Type="http://schemas.openxmlformats.org/officeDocument/2006/relationships/slideLayout" Target="../slideLayouts/slideLayout6.xml"/></Relationships>
</file>

<file path=ppt/slides/_rels/slide26.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19.xml"/><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2" Type="http://schemas.openxmlformats.org/officeDocument/2006/relationships/notesSlide" Target="../notesSlides/notesSlide20.xml"/><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2" Type="http://schemas.openxmlformats.org/officeDocument/2006/relationships/notesSlide" Target="../notesSlides/notesSlide21.xml"/><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22.xml"/><Relationship Id="rId1" Type="http://schemas.openxmlformats.org/officeDocument/2006/relationships/slideLayout" Target="../slideLayouts/slideLayout6.xml"/><Relationship Id="rId5" Type="http://schemas.openxmlformats.org/officeDocument/2006/relationships/image" Target="../media/image2.png"/><Relationship Id="rId4" Type="http://schemas.openxmlformats.org/officeDocument/2006/relationships/image" Target="../media/image8.png"/></Relationships>
</file>

<file path=ppt/slides/_rels/slide30.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notesSlide" Target="../notesSlides/notesSlide23.xml"/><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2" Type="http://schemas.openxmlformats.org/officeDocument/2006/relationships/notesSlide" Target="../notesSlides/notesSlide24.xml"/><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notesSlide" Target="../notesSlides/notesSlide25.xml"/><Relationship Id="rId1" Type="http://schemas.openxmlformats.org/officeDocument/2006/relationships/slideLayout" Target="../slideLayouts/slideLayout6.xml"/><Relationship Id="rId6" Type="http://schemas.openxmlformats.org/officeDocument/2006/relationships/image" Target="../media/image13.png"/><Relationship Id="rId5" Type="http://schemas.openxmlformats.org/officeDocument/2006/relationships/image" Target="../media/image12.png"/><Relationship Id="rId4" Type="http://schemas.openxmlformats.org/officeDocument/2006/relationships/image" Target="../media/image11.png"/></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2" Type="http://schemas.openxmlformats.org/officeDocument/2006/relationships/notesSlide" Target="../notesSlides/notesSlide26.xml"/><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9.xml.rels><?xml version="1.0" encoding="UTF-8" standalone="yes"?>
<Relationships xmlns="http://schemas.openxmlformats.org/package/2006/relationships"><Relationship Id="rId2" Type="http://schemas.openxmlformats.org/officeDocument/2006/relationships/notesSlide" Target="../notesSlides/notesSlide27.xml"/><Relationship Id="rId1" Type="http://schemas.openxmlformats.org/officeDocument/2006/relationships/slideLayout" Target="../slideLayouts/slideLayout2.xml"/></Relationships>
</file>

<file path=ppt/slides/_rels/slide40.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28.xml"/><Relationship Id="rId1" Type="http://schemas.openxmlformats.org/officeDocument/2006/relationships/slideLayout" Target="../slideLayouts/slideLayout6.xml"/><Relationship Id="rId4" Type="http://schemas.openxmlformats.org/officeDocument/2006/relationships/image" Target="../media/image15.png"/></Relationships>
</file>

<file path=ppt/slides/_rels/slide4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8F7B2A5-D888-4A68-9EB8-E190FABBD294}"/>
              </a:ext>
            </a:extLst>
          </p:cNvPr>
          <p:cNvSpPr>
            <a:spLocks noGrp="1"/>
          </p:cNvSpPr>
          <p:nvPr>
            <p:ph type="ctrTitle"/>
          </p:nvPr>
        </p:nvSpPr>
        <p:spPr>
          <a:xfrm>
            <a:off x="0" y="4960137"/>
            <a:ext cx="8229600" cy="1463040"/>
          </a:xfrm>
        </p:spPr>
        <p:txBody>
          <a:bodyPr>
            <a:noAutofit/>
          </a:bodyPr>
          <a:lstStyle/>
          <a:p>
            <a:r>
              <a:rPr lang="en-US" sz="3600" dirty="0"/>
              <a:t>CS5412 / Lecture 7</a:t>
            </a:r>
            <a:br>
              <a:rPr lang="en-US" sz="3600" dirty="0"/>
            </a:br>
            <a:r>
              <a:rPr lang="en-US" sz="3600" dirty="0"/>
              <a:t>The Puzzle of “always </a:t>
            </a:r>
            <a:r>
              <a:rPr lang="en-US" sz="3600" dirty="0" err="1"/>
              <a:t>sharded</a:t>
            </a:r>
            <a:r>
              <a:rPr lang="en-US" sz="3600" dirty="0"/>
              <a:t>” </a:t>
            </a:r>
            <a:br>
              <a:rPr lang="en-US" sz="3600" dirty="0"/>
            </a:br>
            <a:r>
              <a:rPr lang="en-US" sz="3600" dirty="0"/>
              <a:t>IOT data and computing</a:t>
            </a:r>
          </a:p>
        </p:txBody>
      </p:sp>
      <p:sp>
        <p:nvSpPr>
          <p:cNvPr id="3" name="Subtitle 2">
            <a:extLst>
              <a:ext uri="{FF2B5EF4-FFF2-40B4-BE49-F238E27FC236}">
                <a16:creationId xmlns:a16="http://schemas.microsoft.com/office/drawing/2014/main" id="{D1664BDB-4610-415E-B88D-82832DD4507C}"/>
              </a:ext>
            </a:extLst>
          </p:cNvPr>
          <p:cNvSpPr>
            <a:spLocks noGrp="1"/>
          </p:cNvSpPr>
          <p:nvPr>
            <p:ph type="subTitle" idx="1"/>
          </p:nvPr>
        </p:nvSpPr>
        <p:spPr/>
        <p:txBody>
          <a:bodyPr/>
          <a:lstStyle/>
          <a:p>
            <a:r>
              <a:rPr lang="en-US" dirty="0"/>
              <a:t>Ken Birman</a:t>
            </a:r>
          </a:p>
          <a:p>
            <a:r>
              <a:rPr lang="en-US" dirty="0"/>
              <a:t>Spring, 2020</a:t>
            </a:r>
          </a:p>
        </p:txBody>
      </p:sp>
      <p:sp>
        <p:nvSpPr>
          <p:cNvPr id="4" name="Footer Placeholder 3"/>
          <p:cNvSpPr>
            <a:spLocks noGrp="1"/>
          </p:cNvSpPr>
          <p:nvPr>
            <p:ph type="ftr" sz="quarter" idx="11"/>
          </p:nvPr>
        </p:nvSpPr>
        <p:spPr/>
        <p:txBody>
          <a:bodyPr/>
          <a:lstStyle/>
          <a:p>
            <a:r>
              <a:rPr lang="en-US"/>
              <a:t>http://www.cs.cornell.edu/courses/cs5412/2020sp</a:t>
            </a:r>
            <a:endParaRPr lang="en-US" dirty="0"/>
          </a:p>
        </p:txBody>
      </p:sp>
      <p:sp>
        <p:nvSpPr>
          <p:cNvPr id="5" name="Slide Number Placeholder 4"/>
          <p:cNvSpPr>
            <a:spLocks noGrp="1"/>
          </p:cNvSpPr>
          <p:nvPr>
            <p:ph type="sldNum" sz="quarter" idx="12"/>
          </p:nvPr>
        </p:nvSpPr>
        <p:spPr/>
        <p:txBody>
          <a:bodyPr/>
          <a:lstStyle/>
          <a:p>
            <a:fld id="{3C974458-8A97-4835-BF79-1FB6D7856C21}" type="slidenum">
              <a:rPr lang="en-US" smtClean="0"/>
              <a:t>1</a:t>
            </a:fld>
            <a:endParaRPr lang="en-US"/>
          </a:p>
        </p:txBody>
      </p:sp>
    </p:spTree>
    <p:extLst>
      <p:ext uri="{BB962C8B-B14F-4D97-AF65-F5344CB8AC3E}">
        <p14:creationId xmlns:p14="http://schemas.microsoft.com/office/powerpoint/2010/main" val="324567965"/>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Today: Bringing two ideas together</a:t>
            </a:r>
          </a:p>
        </p:txBody>
      </p:sp>
      <p:sp>
        <p:nvSpPr>
          <p:cNvPr id="3" name="Content Placeholder 2"/>
          <p:cNvSpPr>
            <a:spLocks noGrp="1"/>
          </p:cNvSpPr>
          <p:nvPr>
            <p:ph idx="1"/>
          </p:nvPr>
        </p:nvSpPr>
        <p:spPr/>
        <p:txBody>
          <a:bodyPr/>
          <a:lstStyle/>
          <a:p>
            <a:r>
              <a:rPr lang="en-US" dirty="0"/>
              <a:t>Suppose our data is </a:t>
            </a:r>
            <a:r>
              <a:rPr lang="en-US" dirty="0" err="1"/>
              <a:t>sharded</a:t>
            </a:r>
            <a:r>
              <a:rPr lang="en-US" dirty="0"/>
              <a:t>, and needs to stay </a:t>
            </a:r>
            <a:r>
              <a:rPr lang="en-US" dirty="0" err="1"/>
              <a:t>sharded</a:t>
            </a:r>
            <a:r>
              <a:rPr lang="en-US" dirty="0"/>
              <a:t>.</a:t>
            </a:r>
          </a:p>
          <a:p>
            <a:endParaRPr lang="en-US" dirty="0"/>
          </a:p>
          <a:p>
            <a:r>
              <a:rPr lang="en-US" dirty="0"/>
              <a:t>But suppose we also need to do something like the sensor intersection example from lecture 6,</a:t>
            </a:r>
            <a:br>
              <a:rPr lang="en-US" dirty="0"/>
            </a:br>
            <a:r>
              <a:rPr lang="en-US" dirty="0"/>
              <a:t>with a great many </a:t>
            </a:r>
            <a:br>
              <a:rPr lang="en-US" dirty="0"/>
            </a:br>
            <a:r>
              <a:rPr lang="en-US" dirty="0"/>
              <a:t>sensors, all sending data</a:t>
            </a:r>
            <a:br>
              <a:rPr lang="en-US" dirty="0"/>
            </a:br>
            <a:r>
              <a:rPr lang="en-US" dirty="0"/>
              <a:t>at the same time: a big</a:t>
            </a:r>
            <a:br>
              <a:rPr lang="en-US" dirty="0"/>
            </a:br>
            <a:r>
              <a:rPr lang="en-US" dirty="0"/>
              <a:t>data situation!</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2</a:t>
            </a:fld>
            <a:endParaRPr lang="en-US"/>
          </a:p>
        </p:txBody>
      </p:sp>
      <p:pic>
        <p:nvPicPr>
          <p:cNvPr id="6" name="Picture 5">
            <a:extLst>
              <a:ext uri="{FF2B5EF4-FFF2-40B4-BE49-F238E27FC236}">
                <a16:creationId xmlns:a16="http://schemas.microsoft.com/office/drawing/2014/main" id="{BDE53B1F-481F-42B9-BAEF-FDDAD6226275}"/>
              </a:ext>
            </a:extLst>
          </p:cNvPr>
          <p:cNvPicPr>
            <a:picLocks noChangeAspect="1"/>
          </p:cNvPicPr>
          <p:nvPr/>
        </p:nvPicPr>
        <p:blipFill>
          <a:blip r:embed="rId2"/>
          <a:stretch>
            <a:fillRect/>
          </a:stretch>
        </p:blipFill>
        <p:spPr>
          <a:xfrm>
            <a:off x="5427785" y="4267403"/>
            <a:ext cx="5596467" cy="2203301"/>
          </a:xfrm>
          <a:prstGeom prst="rect">
            <a:avLst/>
          </a:prstGeom>
        </p:spPr>
      </p:pic>
    </p:spTree>
    <p:extLst>
      <p:ext uri="{BB962C8B-B14F-4D97-AF65-F5344CB8AC3E}">
        <p14:creationId xmlns:p14="http://schemas.microsoft.com/office/powerpoint/2010/main" val="582184076"/>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The big bet: I</a:t>
            </a:r>
            <a:r>
              <a:rPr lang="en-US" sz="4400" dirty="0"/>
              <a:t>o</a:t>
            </a:r>
            <a:r>
              <a:rPr lang="en-US" dirty="0"/>
              <a:t>T can Reshape the way machine learning is done</a:t>
            </a:r>
          </a:p>
        </p:txBody>
      </p:sp>
      <p:sp>
        <p:nvSpPr>
          <p:cNvPr id="3" name="Content Placeholder 2"/>
          <p:cNvSpPr>
            <a:spLocks noGrp="1"/>
          </p:cNvSpPr>
          <p:nvPr>
            <p:ph idx="1"/>
          </p:nvPr>
        </p:nvSpPr>
        <p:spPr/>
        <p:txBody>
          <a:bodyPr>
            <a:normAutofit/>
          </a:bodyPr>
          <a:lstStyle/>
          <a:p>
            <a:r>
              <a:rPr lang="en-US" dirty="0"/>
              <a:t>Machine learning for </a:t>
            </a:r>
            <a:r>
              <a:rPr lang="en-US" dirty="0" err="1"/>
              <a:t>IoT</a:t>
            </a:r>
            <a:r>
              <a:rPr lang="en-US" dirty="0"/>
              <a:t> settings has demanding time deadlines not seen in traditional cloud systems.  Moreover, the amount of data on the </a:t>
            </a:r>
            <a:r>
              <a:rPr lang="en-US" dirty="0" err="1"/>
              <a:t>IoT</a:t>
            </a:r>
            <a:r>
              <a:rPr lang="en-US" dirty="0"/>
              <a:t> devices could be vastly more than we can hope to download.</a:t>
            </a:r>
          </a:p>
          <a:p>
            <a:endParaRPr lang="en-US" dirty="0"/>
          </a:p>
          <a:p>
            <a:r>
              <a:rPr lang="en-US" dirty="0"/>
              <a:t>Our goal today?  To understand the resulting </a:t>
            </a:r>
            <a:r>
              <a:rPr lang="en-US" i="1" dirty="0"/>
              <a:t>flow</a:t>
            </a:r>
            <a:r>
              <a:rPr lang="en-US" dirty="0"/>
              <a:t> of data/computing.</a:t>
            </a:r>
          </a:p>
          <a:p>
            <a:pPr>
              <a:buFont typeface="Wingdings" panose="05000000000000000000" pitchFamily="2" charset="2"/>
              <a:buChar char="Ø"/>
            </a:pPr>
            <a:r>
              <a:rPr lang="en-US" dirty="0"/>
              <a:t>  Data sets are so large in these settings that only really smart </a:t>
            </a:r>
            <a:br>
              <a:rPr lang="en-US" dirty="0"/>
            </a:br>
            <a:r>
              <a:rPr lang="en-US" dirty="0"/>
              <a:t>    management of flows can yield a good solution.</a:t>
            </a:r>
          </a:p>
          <a:p>
            <a:pPr>
              <a:buFont typeface="Wingdings" panose="05000000000000000000" pitchFamily="2" charset="2"/>
              <a:buChar char="Ø"/>
            </a:pPr>
            <a:r>
              <a:rPr lang="en-US" dirty="0"/>
              <a:t>  This shapes a view focused on the </a:t>
            </a:r>
            <a:r>
              <a:rPr lang="en-US" i="1" dirty="0"/>
              <a:t>pattern of computation </a:t>
            </a:r>
            <a:r>
              <a:rPr lang="en-US" dirty="0"/>
              <a:t>in </a:t>
            </a:r>
            <a:r>
              <a:rPr lang="en-US" dirty="0" err="1"/>
              <a:t>IoT</a:t>
            </a:r>
            <a:r>
              <a:rPr lang="en-US" dirty="0"/>
              <a:t> settings.</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3</a:t>
            </a:fld>
            <a:endParaRPr lang="en-US"/>
          </a:p>
        </p:txBody>
      </p:sp>
    </p:spTree>
    <p:extLst>
      <p:ext uri="{BB962C8B-B14F-4D97-AF65-F5344CB8AC3E}">
        <p14:creationId xmlns:p14="http://schemas.microsoft.com/office/powerpoint/2010/main" val="3120223719"/>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p:cNvSpPr>
            <a:spLocks noGrp="1"/>
          </p:cNvSpPr>
          <p:nvPr>
            <p:ph type="title"/>
          </p:nvPr>
        </p:nvSpPr>
        <p:spPr/>
        <p:txBody>
          <a:bodyPr/>
          <a:lstStyle/>
          <a:p>
            <a:r>
              <a:rPr lang="en-US" dirty="0"/>
              <a:t>Why Not stick with the cloud “as is”?</a:t>
            </a:r>
          </a:p>
        </p:txBody>
      </p:sp>
      <p:sp>
        <p:nvSpPr>
          <p:cNvPr id="6" name="Content Placeholder 5"/>
          <p:cNvSpPr>
            <a:spLocks noGrp="1"/>
          </p:cNvSpPr>
          <p:nvPr>
            <p:ph idx="1"/>
          </p:nvPr>
        </p:nvSpPr>
        <p:spPr>
          <a:xfrm>
            <a:off x="1024128" y="2286000"/>
            <a:ext cx="10786872" cy="4023360"/>
          </a:xfrm>
        </p:spPr>
        <p:txBody>
          <a:bodyPr>
            <a:normAutofit/>
          </a:bodyPr>
          <a:lstStyle/>
          <a:p>
            <a:r>
              <a:rPr lang="en-US" dirty="0"/>
              <a:t>Until now, big data computations have run in big “back-end” systems like the famous </a:t>
            </a:r>
            <a:r>
              <a:rPr lang="en-US" dirty="0" err="1"/>
              <a:t>MapReduce</a:t>
            </a:r>
            <a:r>
              <a:rPr lang="en-US" dirty="0"/>
              <a:t>/Hadoop framework, or high-performance supercomputers.</a:t>
            </a:r>
          </a:p>
          <a:p>
            <a:endParaRPr lang="en-US" dirty="0"/>
          </a:p>
          <a:p>
            <a:r>
              <a:rPr lang="en-US" dirty="0"/>
              <a:t>Big data processing was mostly done in batches, offline.</a:t>
            </a:r>
          </a:p>
          <a:p>
            <a:endParaRPr lang="en-US" dirty="0"/>
          </a:p>
          <a:p>
            <a:r>
              <a:rPr lang="en-US" dirty="0" err="1"/>
              <a:t>IoT</a:t>
            </a:r>
            <a:r>
              <a:rPr lang="en-US" dirty="0"/>
              <a:t> model demands instantaneous mobile intelligence, vision, speech understanding, control of devices.  A batched, offline model won’t work.</a:t>
            </a:r>
            <a:endParaRPr lang="en-US" b="1" i="1" dirty="0"/>
          </a:p>
        </p:txBody>
      </p:sp>
      <p:sp>
        <p:nvSpPr>
          <p:cNvPr id="4" name="Slide Number Placeholder 3"/>
          <p:cNvSpPr>
            <a:spLocks noGrp="1"/>
          </p:cNvSpPr>
          <p:nvPr>
            <p:ph type="sldNum" sz="quarter" idx="12"/>
          </p:nvPr>
        </p:nvSpPr>
        <p:spPr/>
        <p:txBody>
          <a:bodyPr/>
          <a:lstStyle/>
          <a:p>
            <a:fld id="{26165642-2DC6-4995-8FB3-76453B93C11F}" type="slidenum">
              <a:rPr lang="en-US" smtClean="0"/>
              <a:pPr/>
              <a:t>4</a:t>
            </a:fld>
            <a:endParaRPr lang="en-US"/>
          </a:p>
        </p:txBody>
      </p:sp>
      <p:sp>
        <p:nvSpPr>
          <p:cNvPr id="2" name="Footer Placeholder 1">
            <a:extLst>
              <a:ext uri="{FF2B5EF4-FFF2-40B4-BE49-F238E27FC236}">
                <a16:creationId xmlns:a16="http://schemas.microsoft.com/office/drawing/2014/main" id="{53CF22BC-16E1-407D-8CFD-4E79CBEA2483}"/>
              </a:ext>
            </a:extLst>
          </p:cNvPr>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3737834482"/>
      </p:ext>
    </p:extLst>
  </p:cSld>
  <p:clrMapOvr>
    <a:masterClrMapping/>
  </p:clrMapOvr>
  <mc:AlternateContent xmlns:mc="http://schemas.openxmlformats.org/markup-compatibility/2006" xmlns:p14="http://schemas.microsoft.com/office/powerpoint/2010/main">
    <mc:Choice Requires="p14">
      <p:transition spd="slow" p14:dur="2000" advTm="600000"/>
    </mc:Choice>
    <mc:Fallback xmlns="">
      <p:transition spd="slow" advTm="600000"/>
    </mc:Fallback>
  </mc:AlternateContent>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lstStyle/>
          <a:p>
            <a:r>
              <a:rPr lang="en-US" dirty="0"/>
              <a:t>Today: a very “long” pipeline</a:t>
            </a:r>
          </a:p>
        </p:txBody>
      </p:sp>
      <p:sp>
        <p:nvSpPr>
          <p:cNvPr id="5" name="Content Placeholder 4"/>
          <p:cNvSpPr>
            <a:spLocks noGrp="1"/>
          </p:cNvSpPr>
          <p:nvPr>
            <p:ph idx="1"/>
          </p:nvPr>
        </p:nvSpPr>
        <p:spPr>
          <a:xfrm>
            <a:off x="1024128" y="2286000"/>
            <a:ext cx="10786872" cy="581846"/>
          </a:xfrm>
        </p:spPr>
        <p:txBody>
          <a:bodyPr/>
          <a:lstStyle/>
          <a:p>
            <a:r>
              <a:rPr lang="en-US" dirty="0"/>
              <a:t>Data acquisition….    Global File System…  Hadoop jobs</a:t>
            </a:r>
          </a:p>
        </p:txBody>
      </p:sp>
      <p:sp>
        <p:nvSpPr>
          <p:cNvPr id="3" name="Slide Number Placeholder 2"/>
          <p:cNvSpPr>
            <a:spLocks noGrp="1"/>
          </p:cNvSpPr>
          <p:nvPr>
            <p:ph type="sldNum" sz="quarter" idx="12"/>
          </p:nvPr>
        </p:nvSpPr>
        <p:spPr/>
        <p:txBody>
          <a:bodyPr/>
          <a:lstStyle/>
          <a:p>
            <a:fld id="{26165642-2DC6-4995-8FB3-76453B93C11F}" type="slidenum">
              <a:rPr lang="en-US" smtClean="0"/>
              <a:pPr/>
              <a:t>5</a:t>
            </a:fld>
            <a:endParaRPr lang="en-US"/>
          </a:p>
        </p:txBody>
      </p:sp>
      <p:sp>
        <p:nvSpPr>
          <p:cNvPr id="6" name="Oval 5"/>
          <p:cNvSpPr/>
          <p:nvPr/>
        </p:nvSpPr>
        <p:spPr>
          <a:xfrm>
            <a:off x="2299580" y="3084594"/>
            <a:ext cx="425513" cy="3249289"/>
          </a:xfrm>
          <a:prstGeom prst="ellipse">
            <a:avLst/>
          </a:prstGeom>
          <a:solidFill>
            <a:schemeClr val="bg1"/>
          </a:solidFill>
          <a:ln w="19050"/>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Oval 6"/>
          <p:cNvSpPr/>
          <p:nvPr/>
        </p:nvSpPr>
        <p:spPr>
          <a:xfrm>
            <a:off x="2412748" y="3232087"/>
            <a:ext cx="199176" cy="660903"/>
          </a:xfrm>
          <a:prstGeom prst="ellipse">
            <a:avLst/>
          </a:prstGeom>
          <a:solidFill>
            <a:schemeClr val="bg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Oval 7"/>
          <p:cNvSpPr/>
          <p:nvPr/>
        </p:nvSpPr>
        <p:spPr>
          <a:xfrm>
            <a:off x="2451225" y="3381469"/>
            <a:ext cx="117695" cy="126749"/>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Oval 8"/>
          <p:cNvSpPr/>
          <p:nvPr/>
        </p:nvSpPr>
        <p:spPr>
          <a:xfrm>
            <a:off x="2451225" y="3594226"/>
            <a:ext cx="117695" cy="126749"/>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Oval 9"/>
          <p:cNvSpPr/>
          <p:nvPr/>
        </p:nvSpPr>
        <p:spPr>
          <a:xfrm>
            <a:off x="2420296" y="3963913"/>
            <a:ext cx="199176" cy="660903"/>
          </a:xfrm>
          <a:prstGeom prst="ellipse">
            <a:avLst/>
          </a:prstGeom>
          <a:solidFill>
            <a:schemeClr val="bg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Oval 10"/>
          <p:cNvSpPr/>
          <p:nvPr/>
        </p:nvSpPr>
        <p:spPr>
          <a:xfrm>
            <a:off x="2458773" y="4113295"/>
            <a:ext cx="117695" cy="126749"/>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Oval 11"/>
          <p:cNvSpPr/>
          <p:nvPr/>
        </p:nvSpPr>
        <p:spPr>
          <a:xfrm>
            <a:off x="2458773" y="4326052"/>
            <a:ext cx="117695" cy="126749"/>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3" name="Oval 12"/>
          <p:cNvSpPr/>
          <p:nvPr/>
        </p:nvSpPr>
        <p:spPr>
          <a:xfrm>
            <a:off x="2409736" y="4695735"/>
            <a:ext cx="199176" cy="660903"/>
          </a:xfrm>
          <a:prstGeom prst="ellipse">
            <a:avLst/>
          </a:prstGeom>
          <a:solidFill>
            <a:schemeClr val="bg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Oval 13"/>
          <p:cNvSpPr/>
          <p:nvPr/>
        </p:nvSpPr>
        <p:spPr>
          <a:xfrm>
            <a:off x="2448213" y="4845117"/>
            <a:ext cx="117695" cy="126749"/>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5" name="Oval 14"/>
          <p:cNvSpPr/>
          <p:nvPr/>
        </p:nvSpPr>
        <p:spPr>
          <a:xfrm>
            <a:off x="2448213" y="5057874"/>
            <a:ext cx="117695" cy="126749"/>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6" name="Oval 15"/>
          <p:cNvSpPr/>
          <p:nvPr/>
        </p:nvSpPr>
        <p:spPr>
          <a:xfrm>
            <a:off x="2409736" y="5429068"/>
            <a:ext cx="199176" cy="660903"/>
          </a:xfrm>
          <a:prstGeom prst="ellipse">
            <a:avLst/>
          </a:prstGeom>
          <a:solidFill>
            <a:schemeClr val="bg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7" name="Oval 16"/>
          <p:cNvSpPr/>
          <p:nvPr/>
        </p:nvSpPr>
        <p:spPr>
          <a:xfrm>
            <a:off x="2448213" y="5578450"/>
            <a:ext cx="117695" cy="126749"/>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8" name="Oval 17"/>
          <p:cNvSpPr/>
          <p:nvPr/>
        </p:nvSpPr>
        <p:spPr>
          <a:xfrm>
            <a:off x="2448213" y="5791207"/>
            <a:ext cx="117695" cy="126749"/>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9" name="Picture 18"/>
          <p:cNvPicPr>
            <a:picLocks noChangeAspect="1"/>
          </p:cNvPicPr>
          <p:nvPr/>
        </p:nvPicPr>
        <p:blipFill rotWithShape="1">
          <a:blip r:embed="rId3"/>
          <a:srcRect l="10660" t="13376" r="52080" b="53438"/>
          <a:stretch/>
        </p:blipFill>
        <p:spPr>
          <a:xfrm>
            <a:off x="172016" y="4013332"/>
            <a:ext cx="1783533" cy="668825"/>
          </a:xfrm>
          <a:prstGeom prst="rect">
            <a:avLst/>
          </a:prstGeom>
        </p:spPr>
      </p:pic>
      <p:cxnSp>
        <p:nvCxnSpPr>
          <p:cNvPr id="21" name="Straight Arrow Connector 20"/>
          <p:cNvCxnSpPr/>
          <p:nvPr/>
        </p:nvCxnSpPr>
        <p:spPr>
          <a:xfrm flipV="1">
            <a:off x="1376127" y="3672098"/>
            <a:ext cx="985768" cy="341234"/>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22" name="Straight Arrow Connector 21"/>
          <p:cNvCxnSpPr>
            <a:endCxn id="6" idx="3"/>
          </p:cNvCxnSpPr>
          <p:nvPr/>
        </p:nvCxnSpPr>
        <p:spPr>
          <a:xfrm>
            <a:off x="716720" y="4733762"/>
            <a:ext cx="1645175" cy="1124274"/>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23" name="Straight Arrow Connector 22"/>
          <p:cNvCxnSpPr/>
          <p:nvPr/>
        </p:nvCxnSpPr>
        <p:spPr>
          <a:xfrm flipV="1">
            <a:off x="777622" y="3442706"/>
            <a:ext cx="1630599" cy="551997"/>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24" name="Straight Arrow Connector 23"/>
          <p:cNvCxnSpPr/>
          <p:nvPr/>
        </p:nvCxnSpPr>
        <p:spPr>
          <a:xfrm flipV="1">
            <a:off x="1951779" y="4194937"/>
            <a:ext cx="410116" cy="101566"/>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25" name="Straight Arrow Connector 24"/>
          <p:cNvCxnSpPr/>
          <p:nvPr/>
        </p:nvCxnSpPr>
        <p:spPr>
          <a:xfrm flipV="1">
            <a:off x="1985727" y="4523720"/>
            <a:ext cx="313853" cy="99212"/>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30" name="Straight Arrow Connector 29"/>
          <p:cNvCxnSpPr/>
          <p:nvPr/>
        </p:nvCxnSpPr>
        <p:spPr>
          <a:xfrm>
            <a:off x="1574656" y="4709239"/>
            <a:ext cx="729459" cy="346372"/>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32" name="Straight Arrow Connector 31"/>
          <p:cNvCxnSpPr/>
          <p:nvPr/>
        </p:nvCxnSpPr>
        <p:spPr>
          <a:xfrm>
            <a:off x="1216287" y="4686486"/>
            <a:ext cx="1098388" cy="891964"/>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37" name="Right Arrow 36"/>
          <p:cNvSpPr/>
          <p:nvPr/>
        </p:nvSpPr>
        <p:spPr>
          <a:xfrm>
            <a:off x="2893669" y="4367930"/>
            <a:ext cx="978408" cy="484632"/>
          </a:xfrm>
          <a:prstGeom prst="rightArrow">
            <a:avLst/>
          </a:prstGeom>
          <a:solidFill>
            <a:srgbClr val="FFC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8" name="Can 37"/>
          <p:cNvSpPr/>
          <p:nvPr/>
        </p:nvSpPr>
        <p:spPr>
          <a:xfrm>
            <a:off x="4183794" y="3731356"/>
            <a:ext cx="2951429" cy="1699038"/>
          </a:xfrm>
          <a:prstGeom prst="can">
            <a:avLst/>
          </a:prstGeom>
          <a:solidFill>
            <a:srgbClr val="FFC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9" name="Right Arrow 38"/>
          <p:cNvSpPr/>
          <p:nvPr/>
        </p:nvSpPr>
        <p:spPr>
          <a:xfrm>
            <a:off x="7545641" y="4281404"/>
            <a:ext cx="978408" cy="484632"/>
          </a:xfrm>
          <a:prstGeom prst="rightArrow">
            <a:avLst/>
          </a:prstGeom>
          <a:solidFill>
            <a:srgbClr val="FFC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40" name="Picture 39"/>
          <p:cNvPicPr>
            <a:picLocks noChangeAspect="1"/>
          </p:cNvPicPr>
          <p:nvPr/>
        </p:nvPicPr>
        <p:blipFill rotWithShape="1">
          <a:blip r:embed="rId4"/>
          <a:srcRect t="6439" b="24337"/>
          <a:stretch/>
        </p:blipFill>
        <p:spPr>
          <a:xfrm>
            <a:off x="8770555" y="3623185"/>
            <a:ext cx="2856622" cy="1502876"/>
          </a:xfrm>
          <a:prstGeom prst="rect">
            <a:avLst/>
          </a:prstGeom>
        </p:spPr>
      </p:pic>
      <p:pic>
        <p:nvPicPr>
          <p:cNvPr id="41" name="Picture 40"/>
          <p:cNvPicPr>
            <a:picLocks noChangeAspect="1"/>
          </p:cNvPicPr>
          <p:nvPr/>
        </p:nvPicPr>
        <p:blipFill>
          <a:blip r:embed="rId5"/>
          <a:stretch>
            <a:fillRect/>
          </a:stretch>
        </p:blipFill>
        <p:spPr>
          <a:xfrm>
            <a:off x="4784962" y="4316081"/>
            <a:ext cx="1759013" cy="759307"/>
          </a:xfrm>
          <a:prstGeom prst="rect">
            <a:avLst/>
          </a:prstGeom>
        </p:spPr>
      </p:pic>
      <p:sp>
        <p:nvSpPr>
          <p:cNvPr id="42" name="TextBox 41"/>
          <p:cNvSpPr txBox="1"/>
          <p:nvPr/>
        </p:nvSpPr>
        <p:spPr>
          <a:xfrm>
            <a:off x="8917664" y="5150918"/>
            <a:ext cx="2772888" cy="646331"/>
          </a:xfrm>
          <a:prstGeom prst="rect">
            <a:avLst/>
          </a:prstGeom>
          <a:noFill/>
        </p:spPr>
        <p:txBody>
          <a:bodyPr wrap="square" rtlCol="0">
            <a:spAutoFit/>
          </a:bodyPr>
          <a:lstStyle/>
          <a:p>
            <a:pPr algn="ctr"/>
            <a:r>
              <a:rPr lang="en-US" b="1" dirty="0">
                <a:solidFill>
                  <a:srgbClr val="C00000"/>
                </a:solidFill>
              </a:rPr>
              <a:t>Machine learning typically lives here, at the back</a:t>
            </a:r>
          </a:p>
        </p:txBody>
      </p:sp>
      <p:sp>
        <p:nvSpPr>
          <p:cNvPr id="43" name="TextBox 42"/>
          <p:cNvSpPr txBox="1"/>
          <p:nvPr/>
        </p:nvSpPr>
        <p:spPr>
          <a:xfrm>
            <a:off x="5010404" y="3731356"/>
            <a:ext cx="1298207" cy="461665"/>
          </a:xfrm>
          <a:prstGeom prst="rect">
            <a:avLst/>
          </a:prstGeom>
          <a:noFill/>
        </p:spPr>
        <p:txBody>
          <a:bodyPr wrap="square" rtlCol="0">
            <a:spAutoFit/>
          </a:bodyPr>
          <a:lstStyle/>
          <a:p>
            <a:pPr algn="ctr"/>
            <a:r>
              <a:rPr lang="en-US" sz="2400" b="1" dirty="0"/>
              <a:t>GFS</a:t>
            </a:r>
            <a:endParaRPr lang="en-US" b="1" dirty="0"/>
          </a:p>
        </p:txBody>
      </p:sp>
      <p:pic>
        <p:nvPicPr>
          <p:cNvPr id="44" name="Picture 43"/>
          <p:cNvPicPr>
            <a:picLocks noChangeAspect="1"/>
          </p:cNvPicPr>
          <p:nvPr/>
        </p:nvPicPr>
        <p:blipFill>
          <a:blip r:embed="rId6"/>
          <a:stretch>
            <a:fillRect/>
          </a:stretch>
        </p:blipFill>
        <p:spPr>
          <a:xfrm>
            <a:off x="9694222" y="3080282"/>
            <a:ext cx="1219772" cy="591816"/>
          </a:xfrm>
          <a:prstGeom prst="rect">
            <a:avLst/>
          </a:prstGeom>
        </p:spPr>
      </p:pic>
      <p:sp>
        <p:nvSpPr>
          <p:cNvPr id="46" name="Content Placeholder 4"/>
          <p:cNvSpPr txBox="1">
            <a:spLocks/>
          </p:cNvSpPr>
          <p:nvPr/>
        </p:nvSpPr>
        <p:spPr>
          <a:xfrm>
            <a:off x="840305" y="6178296"/>
            <a:ext cx="10786872" cy="581846"/>
          </a:xfrm>
          <a:prstGeom prst="rect">
            <a:avLst/>
          </a:prstGeom>
        </p:spPr>
        <p:txBody>
          <a:bodyPr vert="horz" lIns="45720" tIns="45720" rIns="45720" bIns="45720" rtlCol="0">
            <a:normAutofit/>
          </a:bodyPr>
          <a:lstStyle>
            <a:lvl1pPr marL="91440" indent="-91440" algn="l" defTabSz="914400" rtl="0" eaLnBrk="1" latinLnBrk="0" hangingPunct="1">
              <a:lnSpc>
                <a:spcPct val="90000"/>
              </a:lnSpc>
              <a:spcBef>
                <a:spcPts val="1200"/>
              </a:spcBef>
              <a:spcAft>
                <a:spcPts val="200"/>
              </a:spcAft>
              <a:buClr>
                <a:schemeClr val="accent1"/>
              </a:buClr>
              <a:buSzPct val="100000"/>
              <a:buFont typeface="Tw Cen MT" panose="020B0602020104020603" pitchFamily="34" charset="0"/>
              <a:buChar char=" "/>
              <a:defRPr sz="3200" kern="1200">
                <a:solidFill>
                  <a:schemeClr val="tx1"/>
                </a:solidFill>
                <a:latin typeface="+mn-lt"/>
                <a:ea typeface="+mn-ea"/>
                <a:cs typeface="+mn-cs"/>
              </a:defRPr>
            </a:lvl1pPr>
            <a:lvl2pPr marL="265176" indent="-137160" algn="l" defTabSz="914400" rtl="0" eaLnBrk="1" latinLnBrk="0" hangingPunct="1">
              <a:lnSpc>
                <a:spcPct val="90000"/>
              </a:lnSpc>
              <a:spcBef>
                <a:spcPts val="200"/>
              </a:spcBef>
              <a:spcAft>
                <a:spcPts val="400"/>
              </a:spcAft>
              <a:buClr>
                <a:schemeClr val="accent1"/>
              </a:buClr>
              <a:buFont typeface="Wingdings 3" pitchFamily="18" charset="2"/>
              <a:buChar char=""/>
              <a:defRPr sz="2800" kern="1200">
                <a:solidFill>
                  <a:schemeClr val="tx1"/>
                </a:solidFill>
                <a:latin typeface="+mn-lt"/>
                <a:ea typeface="+mn-ea"/>
                <a:cs typeface="+mn-cs"/>
              </a:defRPr>
            </a:lvl2pPr>
            <a:lvl3pPr marL="448056" indent="-137160" algn="l" defTabSz="914400" rtl="0" eaLnBrk="1" latinLnBrk="0" hangingPunct="1">
              <a:lnSpc>
                <a:spcPct val="90000"/>
              </a:lnSpc>
              <a:spcBef>
                <a:spcPts val="200"/>
              </a:spcBef>
              <a:spcAft>
                <a:spcPts val="400"/>
              </a:spcAft>
              <a:buClr>
                <a:schemeClr val="accent1"/>
              </a:buClr>
              <a:buFont typeface="Wingdings 3" pitchFamily="18" charset="2"/>
              <a:buChar char=""/>
              <a:defRPr sz="2000" kern="1200">
                <a:solidFill>
                  <a:schemeClr val="tx1"/>
                </a:solidFill>
                <a:latin typeface="+mn-lt"/>
                <a:ea typeface="+mn-ea"/>
                <a:cs typeface="+mn-cs"/>
              </a:defRPr>
            </a:lvl3pPr>
            <a:lvl4pPr marL="594360" indent="-137160" algn="l" defTabSz="914400" rtl="0" eaLnBrk="1" latinLnBrk="0" hangingPunct="1">
              <a:lnSpc>
                <a:spcPct val="90000"/>
              </a:lnSpc>
              <a:spcBef>
                <a:spcPts val="200"/>
              </a:spcBef>
              <a:spcAft>
                <a:spcPts val="400"/>
              </a:spcAft>
              <a:buClr>
                <a:schemeClr val="accent1"/>
              </a:buClr>
              <a:buFont typeface="Wingdings 3" pitchFamily="18" charset="2"/>
              <a:buChar char=""/>
              <a:defRPr sz="2000" kern="1200">
                <a:solidFill>
                  <a:schemeClr val="tx1"/>
                </a:solidFill>
                <a:latin typeface="+mn-lt"/>
                <a:ea typeface="+mn-ea"/>
                <a:cs typeface="+mn-cs"/>
              </a:defRPr>
            </a:lvl4pPr>
            <a:lvl5pPr marL="777240" indent="-137160" algn="l" defTabSz="914400" rtl="0" eaLnBrk="1" latinLnBrk="0" hangingPunct="1">
              <a:lnSpc>
                <a:spcPct val="90000"/>
              </a:lnSpc>
              <a:spcBef>
                <a:spcPts val="200"/>
              </a:spcBef>
              <a:spcAft>
                <a:spcPts val="400"/>
              </a:spcAft>
              <a:buClr>
                <a:schemeClr val="accent1"/>
              </a:buClr>
              <a:buFont typeface="Wingdings 3" pitchFamily="18" charset="2"/>
              <a:buChar char=""/>
              <a:defRPr sz="2000" kern="1200">
                <a:solidFill>
                  <a:schemeClr val="tx1"/>
                </a:solidFill>
                <a:latin typeface="+mn-lt"/>
                <a:ea typeface="+mn-ea"/>
                <a:cs typeface="+mn-cs"/>
              </a:defRPr>
            </a:lvl5pPr>
            <a:lvl6pPr marL="91440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6pPr>
            <a:lvl7pPr marL="1060704"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7pPr>
            <a:lvl8pPr marL="1216152"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8pPr>
            <a:lvl9pPr marL="136245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9pPr>
          </a:lstStyle>
          <a:p>
            <a:r>
              <a:rPr lang="en-US" dirty="0"/>
              <a:t>Delay: milliseconds…         Seconds….                      Hours</a:t>
            </a:r>
          </a:p>
        </p:txBody>
      </p:sp>
      <p:sp>
        <p:nvSpPr>
          <p:cNvPr id="2" name="Footer Placeholder 1">
            <a:extLst>
              <a:ext uri="{FF2B5EF4-FFF2-40B4-BE49-F238E27FC236}">
                <a16:creationId xmlns:a16="http://schemas.microsoft.com/office/drawing/2014/main" id="{568FA161-6EAD-4677-A490-0278937E3E4A}"/>
              </a:ext>
            </a:extLst>
          </p:cNvPr>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4245059765"/>
      </p:ext>
    </p:extLst>
  </p:cSld>
  <p:clrMapOvr>
    <a:masterClrMapping/>
  </p:clrMapOvr>
  <mc:AlternateContent xmlns:mc="http://schemas.openxmlformats.org/markup-compatibility/2006" xmlns:p14="http://schemas.microsoft.com/office/powerpoint/2010/main">
    <mc:Choice Requires="p14">
      <p:transition spd="slow" p14:dur="2000" advTm="600000"/>
    </mc:Choice>
    <mc:Fallback xmlns="">
      <p:transition spd="slow" advTm="600000"/>
    </mc:Fallback>
  </mc:AlternateContent>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lstStyle/>
          <a:p>
            <a:r>
              <a:rPr lang="en-US" dirty="0"/>
              <a:t>New: Move ML to the edge Of the cloud</a:t>
            </a:r>
          </a:p>
        </p:txBody>
      </p:sp>
      <p:sp>
        <p:nvSpPr>
          <p:cNvPr id="5" name="Content Placeholder 4"/>
          <p:cNvSpPr>
            <a:spLocks noGrp="1"/>
          </p:cNvSpPr>
          <p:nvPr>
            <p:ph idx="1"/>
          </p:nvPr>
        </p:nvSpPr>
        <p:spPr>
          <a:xfrm>
            <a:off x="1024128" y="2286000"/>
            <a:ext cx="10786872" cy="581846"/>
          </a:xfrm>
        </p:spPr>
        <p:txBody>
          <a:bodyPr/>
          <a:lstStyle/>
          <a:p>
            <a:r>
              <a:rPr lang="en-US" dirty="0"/>
              <a:t>Data acquisition….    Global File System…  Hadoop jobs</a:t>
            </a:r>
          </a:p>
        </p:txBody>
      </p:sp>
      <p:sp>
        <p:nvSpPr>
          <p:cNvPr id="6" name="Oval 5"/>
          <p:cNvSpPr/>
          <p:nvPr/>
        </p:nvSpPr>
        <p:spPr>
          <a:xfrm>
            <a:off x="2299580" y="3084594"/>
            <a:ext cx="425513" cy="3249289"/>
          </a:xfrm>
          <a:prstGeom prst="ellipse">
            <a:avLst/>
          </a:prstGeom>
          <a:solidFill>
            <a:schemeClr val="bg1"/>
          </a:solidFill>
          <a:ln w="19050"/>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Oval 6"/>
          <p:cNvSpPr/>
          <p:nvPr/>
        </p:nvSpPr>
        <p:spPr>
          <a:xfrm>
            <a:off x="2412748" y="3232087"/>
            <a:ext cx="199176" cy="660903"/>
          </a:xfrm>
          <a:prstGeom prst="ellipse">
            <a:avLst/>
          </a:prstGeom>
          <a:solidFill>
            <a:schemeClr val="bg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Oval 7"/>
          <p:cNvSpPr/>
          <p:nvPr/>
        </p:nvSpPr>
        <p:spPr>
          <a:xfrm>
            <a:off x="2451225" y="3381469"/>
            <a:ext cx="117695" cy="126749"/>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Oval 8"/>
          <p:cNvSpPr/>
          <p:nvPr/>
        </p:nvSpPr>
        <p:spPr>
          <a:xfrm>
            <a:off x="2451225" y="3594226"/>
            <a:ext cx="117695" cy="126749"/>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Oval 9"/>
          <p:cNvSpPr/>
          <p:nvPr/>
        </p:nvSpPr>
        <p:spPr>
          <a:xfrm>
            <a:off x="2420296" y="3963913"/>
            <a:ext cx="199176" cy="660903"/>
          </a:xfrm>
          <a:prstGeom prst="ellipse">
            <a:avLst/>
          </a:prstGeom>
          <a:solidFill>
            <a:schemeClr val="bg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Oval 10"/>
          <p:cNvSpPr/>
          <p:nvPr/>
        </p:nvSpPr>
        <p:spPr>
          <a:xfrm>
            <a:off x="2458773" y="4113295"/>
            <a:ext cx="117695" cy="126749"/>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Oval 11"/>
          <p:cNvSpPr/>
          <p:nvPr/>
        </p:nvSpPr>
        <p:spPr>
          <a:xfrm>
            <a:off x="2458773" y="4326052"/>
            <a:ext cx="117695" cy="126749"/>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3" name="Oval 12"/>
          <p:cNvSpPr/>
          <p:nvPr/>
        </p:nvSpPr>
        <p:spPr>
          <a:xfrm>
            <a:off x="2409736" y="4695735"/>
            <a:ext cx="199176" cy="660903"/>
          </a:xfrm>
          <a:prstGeom prst="ellipse">
            <a:avLst/>
          </a:prstGeom>
          <a:solidFill>
            <a:schemeClr val="bg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Oval 13"/>
          <p:cNvSpPr/>
          <p:nvPr/>
        </p:nvSpPr>
        <p:spPr>
          <a:xfrm>
            <a:off x="2448213" y="4845117"/>
            <a:ext cx="117695" cy="126749"/>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5" name="Oval 14"/>
          <p:cNvSpPr/>
          <p:nvPr/>
        </p:nvSpPr>
        <p:spPr>
          <a:xfrm>
            <a:off x="2448213" y="5057874"/>
            <a:ext cx="117695" cy="126749"/>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6" name="Oval 15"/>
          <p:cNvSpPr/>
          <p:nvPr/>
        </p:nvSpPr>
        <p:spPr>
          <a:xfrm>
            <a:off x="2409736" y="5429068"/>
            <a:ext cx="199176" cy="660903"/>
          </a:xfrm>
          <a:prstGeom prst="ellipse">
            <a:avLst/>
          </a:prstGeom>
          <a:solidFill>
            <a:schemeClr val="bg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7" name="Oval 16"/>
          <p:cNvSpPr/>
          <p:nvPr/>
        </p:nvSpPr>
        <p:spPr>
          <a:xfrm>
            <a:off x="2448213" y="5578450"/>
            <a:ext cx="117695" cy="126749"/>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8" name="Oval 17"/>
          <p:cNvSpPr/>
          <p:nvPr/>
        </p:nvSpPr>
        <p:spPr>
          <a:xfrm>
            <a:off x="2448213" y="5791207"/>
            <a:ext cx="117695" cy="126749"/>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9" name="Picture 18"/>
          <p:cNvPicPr>
            <a:picLocks noChangeAspect="1"/>
          </p:cNvPicPr>
          <p:nvPr/>
        </p:nvPicPr>
        <p:blipFill rotWithShape="1">
          <a:blip r:embed="rId3"/>
          <a:srcRect l="10660" t="13376" r="52080" b="53438"/>
          <a:stretch/>
        </p:blipFill>
        <p:spPr>
          <a:xfrm>
            <a:off x="172016" y="4013332"/>
            <a:ext cx="1783533" cy="668825"/>
          </a:xfrm>
          <a:prstGeom prst="rect">
            <a:avLst/>
          </a:prstGeom>
        </p:spPr>
      </p:pic>
      <p:cxnSp>
        <p:nvCxnSpPr>
          <p:cNvPr id="21" name="Straight Arrow Connector 20"/>
          <p:cNvCxnSpPr/>
          <p:nvPr/>
        </p:nvCxnSpPr>
        <p:spPr>
          <a:xfrm flipV="1">
            <a:off x="1376127" y="3672098"/>
            <a:ext cx="985768" cy="341234"/>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22" name="Straight Arrow Connector 21"/>
          <p:cNvCxnSpPr>
            <a:endCxn id="6" idx="3"/>
          </p:cNvCxnSpPr>
          <p:nvPr/>
        </p:nvCxnSpPr>
        <p:spPr>
          <a:xfrm>
            <a:off x="716720" y="4733762"/>
            <a:ext cx="1645175" cy="1124274"/>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23" name="Straight Arrow Connector 22"/>
          <p:cNvCxnSpPr/>
          <p:nvPr/>
        </p:nvCxnSpPr>
        <p:spPr>
          <a:xfrm flipV="1">
            <a:off x="777622" y="3442706"/>
            <a:ext cx="1630599" cy="551997"/>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24" name="Straight Arrow Connector 23"/>
          <p:cNvCxnSpPr/>
          <p:nvPr/>
        </p:nvCxnSpPr>
        <p:spPr>
          <a:xfrm flipV="1">
            <a:off x="1951779" y="4194937"/>
            <a:ext cx="410116" cy="101566"/>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25" name="Straight Arrow Connector 24"/>
          <p:cNvCxnSpPr/>
          <p:nvPr/>
        </p:nvCxnSpPr>
        <p:spPr>
          <a:xfrm flipV="1">
            <a:off x="1985727" y="4523720"/>
            <a:ext cx="313853" cy="99212"/>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30" name="Straight Arrow Connector 29"/>
          <p:cNvCxnSpPr/>
          <p:nvPr/>
        </p:nvCxnSpPr>
        <p:spPr>
          <a:xfrm>
            <a:off x="1574656" y="4709239"/>
            <a:ext cx="729459" cy="346372"/>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cxnSp>
        <p:nvCxnSpPr>
          <p:cNvPr id="32" name="Straight Arrow Connector 31"/>
          <p:cNvCxnSpPr/>
          <p:nvPr/>
        </p:nvCxnSpPr>
        <p:spPr>
          <a:xfrm>
            <a:off x="1216287" y="4686486"/>
            <a:ext cx="1098388" cy="891964"/>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37" name="Right Arrow 36"/>
          <p:cNvSpPr/>
          <p:nvPr/>
        </p:nvSpPr>
        <p:spPr>
          <a:xfrm>
            <a:off x="2893669" y="4367930"/>
            <a:ext cx="978408" cy="484632"/>
          </a:xfrm>
          <a:prstGeom prst="rightArrow">
            <a:avLst/>
          </a:prstGeom>
          <a:solidFill>
            <a:srgbClr val="FFC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8" name="Can 37"/>
          <p:cNvSpPr/>
          <p:nvPr/>
        </p:nvSpPr>
        <p:spPr>
          <a:xfrm>
            <a:off x="4183794" y="3731356"/>
            <a:ext cx="2951429" cy="1699038"/>
          </a:xfrm>
          <a:prstGeom prst="can">
            <a:avLst/>
          </a:prstGeom>
          <a:solidFill>
            <a:srgbClr val="FFC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9" name="Right Arrow 38"/>
          <p:cNvSpPr/>
          <p:nvPr/>
        </p:nvSpPr>
        <p:spPr>
          <a:xfrm>
            <a:off x="7545641" y="4281404"/>
            <a:ext cx="978408" cy="484632"/>
          </a:xfrm>
          <a:prstGeom prst="rightArrow">
            <a:avLst/>
          </a:prstGeom>
          <a:solidFill>
            <a:srgbClr val="FFC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40" name="Picture 39"/>
          <p:cNvPicPr>
            <a:picLocks noChangeAspect="1"/>
          </p:cNvPicPr>
          <p:nvPr/>
        </p:nvPicPr>
        <p:blipFill rotWithShape="1">
          <a:blip r:embed="rId4"/>
          <a:srcRect t="6439" b="24337"/>
          <a:stretch/>
        </p:blipFill>
        <p:spPr>
          <a:xfrm>
            <a:off x="8770555" y="3623185"/>
            <a:ext cx="2856622" cy="1502876"/>
          </a:xfrm>
          <a:prstGeom prst="rect">
            <a:avLst/>
          </a:prstGeom>
        </p:spPr>
      </p:pic>
      <p:pic>
        <p:nvPicPr>
          <p:cNvPr id="41" name="Picture 40"/>
          <p:cNvPicPr>
            <a:picLocks noChangeAspect="1"/>
          </p:cNvPicPr>
          <p:nvPr/>
        </p:nvPicPr>
        <p:blipFill>
          <a:blip r:embed="rId5"/>
          <a:stretch>
            <a:fillRect/>
          </a:stretch>
        </p:blipFill>
        <p:spPr>
          <a:xfrm>
            <a:off x="4784962" y="4316081"/>
            <a:ext cx="1759013" cy="759307"/>
          </a:xfrm>
          <a:prstGeom prst="rect">
            <a:avLst/>
          </a:prstGeom>
        </p:spPr>
      </p:pic>
      <p:sp>
        <p:nvSpPr>
          <p:cNvPr id="42" name="TextBox 41"/>
          <p:cNvSpPr txBox="1"/>
          <p:nvPr/>
        </p:nvSpPr>
        <p:spPr>
          <a:xfrm>
            <a:off x="8917664" y="5150918"/>
            <a:ext cx="2772888" cy="646331"/>
          </a:xfrm>
          <a:prstGeom prst="rect">
            <a:avLst/>
          </a:prstGeom>
          <a:noFill/>
        </p:spPr>
        <p:txBody>
          <a:bodyPr wrap="square" rtlCol="0">
            <a:spAutoFit/>
          </a:bodyPr>
          <a:lstStyle/>
          <a:p>
            <a:pPr algn="ctr"/>
            <a:r>
              <a:rPr lang="en-US" b="1" dirty="0">
                <a:solidFill>
                  <a:srgbClr val="C00000"/>
                </a:solidFill>
              </a:rPr>
              <a:t>Machine learning typically lives here, at the back</a:t>
            </a:r>
          </a:p>
        </p:txBody>
      </p:sp>
      <p:sp>
        <p:nvSpPr>
          <p:cNvPr id="43" name="TextBox 42"/>
          <p:cNvSpPr txBox="1"/>
          <p:nvPr/>
        </p:nvSpPr>
        <p:spPr>
          <a:xfrm>
            <a:off x="5010404" y="3731356"/>
            <a:ext cx="1298207" cy="461665"/>
          </a:xfrm>
          <a:prstGeom prst="rect">
            <a:avLst/>
          </a:prstGeom>
          <a:noFill/>
        </p:spPr>
        <p:txBody>
          <a:bodyPr wrap="square" rtlCol="0">
            <a:spAutoFit/>
          </a:bodyPr>
          <a:lstStyle/>
          <a:p>
            <a:pPr algn="ctr"/>
            <a:r>
              <a:rPr lang="en-US" sz="2400" b="1" dirty="0"/>
              <a:t>GFS</a:t>
            </a:r>
            <a:endParaRPr lang="en-US" b="1" dirty="0"/>
          </a:p>
        </p:txBody>
      </p:sp>
      <p:pic>
        <p:nvPicPr>
          <p:cNvPr id="44" name="Picture 43"/>
          <p:cNvPicPr>
            <a:picLocks noChangeAspect="1"/>
          </p:cNvPicPr>
          <p:nvPr/>
        </p:nvPicPr>
        <p:blipFill>
          <a:blip r:embed="rId6"/>
          <a:stretch>
            <a:fillRect/>
          </a:stretch>
        </p:blipFill>
        <p:spPr>
          <a:xfrm>
            <a:off x="9694222" y="3080282"/>
            <a:ext cx="1219772" cy="591816"/>
          </a:xfrm>
          <a:prstGeom prst="rect">
            <a:avLst/>
          </a:prstGeom>
        </p:spPr>
      </p:pic>
      <p:sp>
        <p:nvSpPr>
          <p:cNvPr id="46" name="Content Placeholder 4"/>
          <p:cNvSpPr txBox="1">
            <a:spLocks/>
          </p:cNvSpPr>
          <p:nvPr/>
        </p:nvSpPr>
        <p:spPr>
          <a:xfrm>
            <a:off x="840305" y="6178296"/>
            <a:ext cx="10786872" cy="581846"/>
          </a:xfrm>
          <a:prstGeom prst="rect">
            <a:avLst/>
          </a:prstGeom>
        </p:spPr>
        <p:txBody>
          <a:bodyPr vert="horz" lIns="45720" tIns="45720" rIns="45720" bIns="45720" rtlCol="0">
            <a:normAutofit/>
          </a:bodyPr>
          <a:lstStyle>
            <a:lvl1pPr marL="91440" indent="-91440" algn="l" defTabSz="914400" rtl="0" eaLnBrk="1" latinLnBrk="0" hangingPunct="1">
              <a:lnSpc>
                <a:spcPct val="90000"/>
              </a:lnSpc>
              <a:spcBef>
                <a:spcPts val="1200"/>
              </a:spcBef>
              <a:spcAft>
                <a:spcPts val="200"/>
              </a:spcAft>
              <a:buClr>
                <a:schemeClr val="accent1"/>
              </a:buClr>
              <a:buSzPct val="100000"/>
              <a:buFont typeface="Tw Cen MT" panose="020B0602020104020603" pitchFamily="34" charset="0"/>
              <a:buChar char=" "/>
              <a:defRPr sz="3200" kern="1200">
                <a:solidFill>
                  <a:schemeClr val="tx1"/>
                </a:solidFill>
                <a:latin typeface="+mn-lt"/>
                <a:ea typeface="+mn-ea"/>
                <a:cs typeface="+mn-cs"/>
              </a:defRPr>
            </a:lvl1pPr>
            <a:lvl2pPr marL="265176" indent="-137160" algn="l" defTabSz="914400" rtl="0" eaLnBrk="1" latinLnBrk="0" hangingPunct="1">
              <a:lnSpc>
                <a:spcPct val="90000"/>
              </a:lnSpc>
              <a:spcBef>
                <a:spcPts val="200"/>
              </a:spcBef>
              <a:spcAft>
                <a:spcPts val="400"/>
              </a:spcAft>
              <a:buClr>
                <a:schemeClr val="accent1"/>
              </a:buClr>
              <a:buFont typeface="Wingdings 3" pitchFamily="18" charset="2"/>
              <a:buChar char=""/>
              <a:defRPr sz="2800" kern="1200">
                <a:solidFill>
                  <a:schemeClr val="tx1"/>
                </a:solidFill>
                <a:latin typeface="+mn-lt"/>
                <a:ea typeface="+mn-ea"/>
                <a:cs typeface="+mn-cs"/>
              </a:defRPr>
            </a:lvl2pPr>
            <a:lvl3pPr marL="448056" indent="-137160" algn="l" defTabSz="914400" rtl="0" eaLnBrk="1" latinLnBrk="0" hangingPunct="1">
              <a:lnSpc>
                <a:spcPct val="90000"/>
              </a:lnSpc>
              <a:spcBef>
                <a:spcPts val="200"/>
              </a:spcBef>
              <a:spcAft>
                <a:spcPts val="400"/>
              </a:spcAft>
              <a:buClr>
                <a:schemeClr val="accent1"/>
              </a:buClr>
              <a:buFont typeface="Wingdings 3" pitchFamily="18" charset="2"/>
              <a:buChar char=""/>
              <a:defRPr sz="2000" kern="1200">
                <a:solidFill>
                  <a:schemeClr val="tx1"/>
                </a:solidFill>
                <a:latin typeface="+mn-lt"/>
                <a:ea typeface="+mn-ea"/>
                <a:cs typeface="+mn-cs"/>
              </a:defRPr>
            </a:lvl3pPr>
            <a:lvl4pPr marL="594360" indent="-137160" algn="l" defTabSz="914400" rtl="0" eaLnBrk="1" latinLnBrk="0" hangingPunct="1">
              <a:lnSpc>
                <a:spcPct val="90000"/>
              </a:lnSpc>
              <a:spcBef>
                <a:spcPts val="200"/>
              </a:spcBef>
              <a:spcAft>
                <a:spcPts val="400"/>
              </a:spcAft>
              <a:buClr>
                <a:schemeClr val="accent1"/>
              </a:buClr>
              <a:buFont typeface="Wingdings 3" pitchFamily="18" charset="2"/>
              <a:buChar char=""/>
              <a:defRPr sz="2000" kern="1200">
                <a:solidFill>
                  <a:schemeClr val="tx1"/>
                </a:solidFill>
                <a:latin typeface="+mn-lt"/>
                <a:ea typeface="+mn-ea"/>
                <a:cs typeface="+mn-cs"/>
              </a:defRPr>
            </a:lvl4pPr>
            <a:lvl5pPr marL="777240" indent="-137160" algn="l" defTabSz="914400" rtl="0" eaLnBrk="1" latinLnBrk="0" hangingPunct="1">
              <a:lnSpc>
                <a:spcPct val="90000"/>
              </a:lnSpc>
              <a:spcBef>
                <a:spcPts val="200"/>
              </a:spcBef>
              <a:spcAft>
                <a:spcPts val="400"/>
              </a:spcAft>
              <a:buClr>
                <a:schemeClr val="accent1"/>
              </a:buClr>
              <a:buFont typeface="Wingdings 3" pitchFamily="18" charset="2"/>
              <a:buChar char=""/>
              <a:defRPr sz="2000" kern="1200">
                <a:solidFill>
                  <a:schemeClr val="tx1"/>
                </a:solidFill>
                <a:latin typeface="+mn-lt"/>
                <a:ea typeface="+mn-ea"/>
                <a:cs typeface="+mn-cs"/>
              </a:defRPr>
            </a:lvl5pPr>
            <a:lvl6pPr marL="91440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6pPr>
            <a:lvl7pPr marL="1060704"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7pPr>
            <a:lvl8pPr marL="1216152"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8pPr>
            <a:lvl9pPr marL="136245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9pPr>
          </a:lstStyle>
          <a:p>
            <a:r>
              <a:rPr lang="en-US" dirty="0"/>
              <a:t>Delay: milliseconds…         Seconds….                      Hours</a:t>
            </a:r>
          </a:p>
        </p:txBody>
      </p:sp>
      <p:sp>
        <p:nvSpPr>
          <p:cNvPr id="2" name="Rectangle 1"/>
          <p:cNvSpPr/>
          <p:nvPr/>
        </p:nvSpPr>
        <p:spPr>
          <a:xfrm>
            <a:off x="0" y="1638677"/>
            <a:ext cx="12192000" cy="5219323"/>
          </a:xfrm>
          <a:prstGeom prst="rect">
            <a:avLst/>
          </a:prstGeom>
          <a:solidFill>
            <a:schemeClr val="bg1">
              <a:alpha val="86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6" name="Oval 35"/>
          <p:cNvSpPr/>
          <p:nvPr/>
        </p:nvSpPr>
        <p:spPr>
          <a:xfrm>
            <a:off x="8567276" y="3329490"/>
            <a:ext cx="3243722" cy="2559115"/>
          </a:xfrm>
          <a:prstGeom prst="ellipse">
            <a:avLst/>
          </a:prstGeom>
          <a:noFill/>
          <a:ln w="57150">
            <a:solidFill>
              <a:srgbClr val="0070C0"/>
            </a:solidFill>
          </a:ln>
        </p:spPr>
        <p:style>
          <a:lnRef idx="2">
            <a:schemeClr val="accent1">
              <a:shade val="50000"/>
            </a:schemeClr>
          </a:lnRef>
          <a:fillRef idx="1">
            <a:schemeClr val="accent1"/>
          </a:fillRef>
          <a:effectRef idx="0">
            <a:schemeClr val="accent1"/>
          </a:effectRef>
          <a:fontRef idx="minor">
            <a:schemeClr val="lt1"/>
          </a:fontRef>
        </p:style>
        <p:txBody>
          <a:bodyPr rot="0" spcFirstLastPara="0" vert="horz" wrap="square" lIns="91440" tIns="45720" rIns="91440" bIns="45720" numCol="1" spcCol="0" rtlCol="0" fromWordArt="0" anchor="ctr" anchorCtr="0" forceAA="0" compatLnSpc="1">
            <a:prstTxWarp prst="textNoShape">
              <a:avLst/>
            </a:prstTxWarp>
            <a:noAutofit/>
          </a:bodyP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r>
              <a:rPr lang="en-US" sz="3200" b="1" dirty="0">
                <a:solidFill>
                  <a:schemeClr val="tx1"/>
                </a:solidFill>
              </a:rPr>
              <a:t>ML was at the back</a:t>
            </a:r>
          </a:p>
        </p:txBody>
      </p:sp>
      <p:sp>
        <p:nvSpPr>
          <p:cNvPr id="45" name="Curved Down Arrow 44"/>
          <p:cNvSpPr/>
          <p:nvPr/>
        </p:nvSpPr>
        <p:spPr>
          <a:xfrm flipH="1">
            <a:off x="2299579" y="2107272"/>
            <a:ext cx="6784284" cy="1553161"/>
          </a:xfrm>
          <a:prstGeom prst="curvedDownArrow">
            <a:avLst/>
          </a:prstGeom>
        </p:spPr>
        <p:style>
          <a:lnRef idx="2">
            <a:schemeClr val="accent1">
              <a:shade val="50000"/>
            </a:schemeClr>
          </a:lnRef>
          <a:fillRef idx="1">
            <a:schemeClr val="accent1"/>
          </a:fillRef>
          <a:effectRef idx="0">
            <a:schemeClr val="accent1"/>
          </a:effectRef>
          <a:fontRef idx="minor">
            <a:schemeClr val="lt1"/>
          </a:fontRef>
        </p:style>
        <p:txBody>
          <a:bodyPr rot="0" spcFirstLastPara="0" vert="horz" wrap="square" lIns="91440" tIns="45720" rIns="91440" bIns="45720" numCol="1" spcCol="0" rtlCol="0" fromWordArt="0" anchor="ctr" anchorCtr="0" forceAA="0" compatLnSpc="1">
            <a:prstTxWarp prst="textNoShape">
              <a:avLst/>
            </a:prstTxWarp>
            <a:noAutofit/>
          </a:bodyPr>
          <a:lstStyle>
            <a:defPPr>
              <a:defRPr lang="en-US"/>
            </a:defPPr>
            <a:lvl1pPr marL="0" algn="l" defTabSz="914400" rtl="0" eaLnBrk="1" latinLnBrk="0" hangingPunct="1">
              <a:defRPr sz="1800" kern="1200">
                <a:solidFill>
                  <a:schemeClr val="lt1"/>
                </a:solidFill>
                <a:latin typeface="+mn-lt"/>
                <a:ea typeface="+mn-ea"/>
                <a:cs typeface="+mn-cs"/>
              </a:defRPr>
            </a:lvl1pPr>
            <a:lvl2pPr marL="457200" algn="l" defTabSz="914400" rtl="0" eaLnBrk="1" latinLnBrk="0" hangingPunct="1">
              <a:defRPr sz="1800" kern="1200">
                <a:solidFill>
                  <a:schemeClr val="lt1"/>
                </a:solidFill>
                <a:latin typeface="+mn-lt"/>
                <a:ea typeface="+mn-ea"/>
                <a:cs typeface="+mn-cs"/>
              </a:defRPr>
            </a:lvl2pPr>
            <a:lvl3pPr marL="914400" algn="l" defTabSz="914400" rtl="0" eaLnBrk="1" latinLnBrk="0" hangingPunct="1">
              <a:defRPr sz="1800" kern="1200">
                <a:solidFill>
                  <a:schemeClr val="lt1"/>
                </a:solidFill>
                <a:latin typeface="+mn-lt"/>
                <a:ea typeface="+mn-ea"/>
                <a:cs typeface="+mn-cs"/>
              </a:defRPr>
            </a:lvl3pPr>
            <a:lvl4pPr marL="1371600" algn="l" defTabSz="914400" rtl="0" eaLnBrk="1" latinLnBrk="0" hangingPunct="1">
              <a:defRPr sz="1800" kern="1200">
                <a:solidFill>
                  <a:schemeClr val="lt1"/>
                </a:solidFill>
                <a:latin typeface="+mn-lt"/>
                <a:ea typeface="+mn-ea"/>
                <a:cs typeface="+mn-cs"/>
              </a:defRPr>
            </a:lvl4pPr>
            <a:lvl5pPr marL="1828800" algn="l" defTabSz="914400" rtl="0" eaLnBrk="1" latinLnBrk="0" hangingPunct="1">
              <a:defRPr sz="1800" kern="1200">
                <a:solidFill>
                  <a:schemeClr val="lt1"/>
                </a:solidFill>
                <a:latin typeface="+mn-lt"/>
                <a:ea typeface="+mn-ea"/>
                <a:cs typeface="+mn-cs"/>
              </a:defRPr>
            </a:lvl5pPr>
            <a:lvl6pPr marL="2286000" algn="l" defTabSz="914400" rtl="0" eaLnBrk="1" latinLnBrk="0" hangingPunct="1">
              <a:defRPr sz="1800" kern="1200">
                <a:solidFill>
                  <a:schemeClr val="lt1"/>
                </a:solidFill>
                <a:latin typeface="+mn-lt"/>
                <a:ea typeface="+mn-ea"/>
                <a:cs typeface="+mn-cs"/>
              </a:defRPr>
            </a:lvl6pPr>
            <a:lvl7pPr marL="2743200" algn="l" defTabSz="914400" rtl="0" eaLnBrk="1" latinLnBrk="0" hangingPunct="1">
              <a:defRPr sz="1800" kern="1200">
                <a:solidFill>
                  <a:schemeClr val="lt1"/>
                </a:solidFill>
                <a:latin typeface="+mn-lt"/>
                <a:ea typeface="+mn-ea"/>
                <a:cs typeface="+mn-cs"/>
              </a:defRPr>
            </a:lvl7pPr>
            <a:lvl8pPr marL="3200400" algn="l" defTabSz="914400" rtl="0" eaLnBrk="1" latinLnBrk="0" hangingPunct="1">
              <a:defRPr sz="1800" kern="1200">
                <a:solidFill>
                  <a:schemeClr val="lt1"/>
                </a:solidFill>
                <a:latin typeface="+mn-lt"/>
                <a:ea typeface="+mn-ea"/>
                <a:cs typeface="+mn-cs"/>
              </a:defRPr>
            </a:lvl8pPr>
            <a:lvl9pPr marL="3657600" algn="l" defTabSz="914400" rtl="0" eaLnBrk="1" latinLnBrk="0" hangingPunct="1">
              <a:defRPr sz="1800" kern="1200">
                <a:solidFill>
                  <a:schemeClr val="lt1"/>
                </a:solidFill>
                <a:latin typeface="+mn-lt"/>
                <a:ea typeface="+mn-ea"/>
                <a:cs typeface="+mn-cs"/>
              </a:defRPr>
            </a:lvl9pPr>
          </a:lstStyle>
          <a:p>
            <a:pPr algn="ctr"/>
            <a:endParaRPr lang="en-US">
              <a:solidFill>
                <a:schemeClr val="tx1"/>
              </a:solidFill>
            </a:endParaRPr>
          </a:p>
        </p:txBody>
      </p:sp>
      <p:sp>
        <p:nvSpPr>
          <p:cNvPr id="20" name="Rectangle 19"/>
          <p:cNvSpPr/>
          <p:nvPr/>
        </p:nvSpPr>
        <p:spPr>
          <a:xfrm>
            <a:off x="1459223" y="3705865"/>
            <a:ext cx="2320507" cy="2246769"/>
          </a:xfrm>
          <a:prstGeom prst="rect">
            <a:avLst/>
          </a:prstGeom>
        </p:spPr>
        <p:txBody>
          <a:bodyPr wrap="none">
            <a:spAutoFit/>
          </a:bodyPr>
          <a:lstStyle/>
          <a:p>
            <a:pPr algn="ctr"/>
            <a:r>
              <a:rPr lang="en-US" sz="2800" b="1" dirty="0"/>
              <a:t>We move data</a:t>
            </a:r>
            <a:br>
              <a:rPr lang="en-US" sz="2800" b="1" dirty="0"/>
            </a:br>
            <a:r>
              <a:rPr lang="en-US" sz="2800" b="1" dirty="0"/>
              <a:t>classification</a:t>
            </a:r>
            <a:br>
              <a:rPr lang="en-US" sz="2800" b="1" dirty="0"/>
            </a:br>
            <a:r>
              <a:rPr lang="en-US" sz="2800" b="1" dirty="0"/>
              <a:t>and some</a:t>
            </a:r>
            <a:br>
              <a:rPr lang="en-US" sz="2800" b="1" dirty="0"/>
            </a:br>
            <a:r>
              <a:rPr lang="en-US" sz="2800" b="1" dirty="0"/>
              <a:t>aspects of</a:t>
            </a:r>
            <a:br>
              <a:rPr lang="en-US" sz="2800" b="1" dirty="0"/>
            </a:br>
            <a:r>
              <a:rPr lang="en-US" sz="2800" b="1" dirty="0"/>
              <a:t>learning here</a:t>
            </a:r>
          </a:p>
        </p:txBody>
      </p:sp>
      <p:sp>
        <p:nvSpPr>
          <p:cNvPr id="48" name="Content Placeholder 4">
            <a:extLst>
              <a:ext uri="{FF2B5EF4-FFF2-40B4-BE49-F238E27FC236}">
                <a16:creationId xmlns:a16="http://schemas.microsoft.com/office/drawing/2014/main" id="{37C68848-A6D2-4EA9-B142-265BFB8DCDF8}"/>
              </a:ext>
            </a:extLst>
          </p:cNvPr>
          <p:cNvSpPr txBox="1">
            <a:spLocks/>
          </p:cNvSpPr>
          <p:nvPr/>
        </p:nvSpPr>
        <p:spPr>
          <a:xfrm>
            <a:off x="838801" y="6185844"/>
            <a:ext cx="10786872" cy="581846"/>
          </a:xfrm>
          <a:prstGeom prst="rect">
            <a:avLst/>
          </a:prstGeom>
        </p:spPr>
        <p:txBody>
          <a:bodyPr vert="horz" lIns="45720" tIns="45720" rIns="45720" bIns="45720" rtlCol="0">
            <a:normAutofit/>
          </a:bodyPr>
          <a:lstStyle>
            <a:lvl1pPr marL="91440" indent="-91440" algn="l" defTabSz="914400" rtl="0" eaLnBrk="1" latinLnBrk="0" hangingPunct="1">
              <a:lnSpc>
                <a:spcPct val="90000"/>
              </a:lnSpc>
              <a:spcBef>
                <a:spcPts val="1200"/>
              </a:spcBef>
              <a:spcAft>
                <a:spcPts val="200"/>
              </a:spcAft>
              <a:buClr>
                <a:schemeClr val="accent1"/>
              </a:buClr>
              <a:buSzPct val="100000"/>
              <a:buFont typeface="Tw Cen MT" panose="020B0602020104020603" pitchFamily="34" charset="0"/>
              <a:buChar char=" "/>
              <a:defRPr sz="3200" kern="1200">
                <a:solidFill>
                  <a:schemeClr val="tx1"/>
                </a:solidFill>
                <a:latin typeface="+mn-lt"/>
                <a:ea typeface="+mn-ea"/>
                <a:cs typeface="+mn-cs"/>
              </a:defRPr>
            </a:lvl1pPr>
            <a:lvl2pPr marL="265176" indent="-137160" algn="l" defTabSz="914400" rtl="0" eaLnBrk="1" latinLnBrk="0" hangingPunct="1">
              <a:lnSpc>
                <a:spcPct val="90000"/>
              </a:lnSpc>
              <a:spcBef>
                <a:spcPts val="200"/>
              </a:spcBef>
              <a:spcAft>
                <a:spcPts val="400"/>
              </a:spcAft>
              <a:buClr>
                <a:schemeClr val="accent1"/>
              </a:buClr>
              <a:buFont typeface="Wingdings 3" pitchFamily="18" charset="2"/>
              <a:buChar char=""/>
              <a:defRPr sz="2800" kern="1200">
                <a:solidFill>
                  <a:schemeClr val="tx1"/>
                </a:solidFill>
                <a:latin typeface="+mn-lt"/>
                <a:ea typeface="+mn-ea"/>
                <a:cs typeface="+mn-cs"/>
              </a:defRPr>
            </a:lvl2pPr>
            <a:lvl3pPr marL="448056" indent="-137160" algn="l" defTabSz="914400" rtl="0" eaLnBrk="1" latinLnBrk="0" hangingPunct="1">
              <a:lnSpc>
                <a:spcPct val="90000"/>
              </a:lnSpc>
              <a:spcBef>
                <a:spcPts val="200"/>
              </a:spcBef>
              <a:spcAft>
                <a:spcPts val="400"/>
              </a:spcAft>
              <a:buClr>
                <a:schemeClr val="accent1"/>
              </a:buClr>
              <a:buFont typeface="Wingdings 3" pitchFamily="18" charset="2"/>
              <a:buChar char=""/>
              <a:defRPr sz="2000" kern="1200">
                <a:solidFill>
                  <a:schemeClr val="tx1"/>
                </a:solidFill>
                <a:latin typeface="+mn-lt"/>
                <a:ea typeface="+mn-ea"/>
                <a:cs typeface="+mn-cs"/>
              </a:defRPr>
            </a:lvl3pPr>
            <a:lvl4pPr marL="594360" indent="-137160" algn="l" defTabSz="914400" rtl="0" eaLnBrk="1" latinLnBrk="0" hangingPunct="1">
              <a:lnSpc>
                <a:spcPct val="90000"/>
              </a:lnSpc>
              <a:spcBef>
                <a:spcPts val="200"/>
              </a:spcBef>
              <a:spcAft>
                <a:spcPts val="400"/>
              </a:spcAft>
              <a:buClr>
                <a:schemeClr val="accent1"/>
              </a:buClr>
              <a:buFont typeface="Wingdings 3" pitchFamily="18" charset="2"/>
              <a:buChar char=""/>
              <a:defRPr sz="2000" kern="1200">
                <a:solidFill>
                  <a:schemeClr val="tx1"/>
                </a:solidFill>
                <a:latin typeface="+mn-lt"/>
                <a:ea typeface="+mn-ea"/>
                <a:cs typeface="+mn-cs"/>
              </a:defRPr>
            </a:lvl4pPr>
            <a:lvl5pPr marL="777240" indent="-137160" algn="l" defTabSz="914400" rtl="0" eaLnBrk="1" latinLnBrk="0" hangingPunct="1">
              <a:lnSpc>
                <a:spcPct val="90000"/>
              </a:lnSpc>
              <a:spcBef>
                <a:spcPts val="200"/>
              </a:spcBef>
              <a:spcAft>
                <a:spcPts val="400"/>
              </a:spcAft>
              <a:buClr>
                <a:schemeClr val="accent1"/>
              </a:buClr>
              <a:buFont typeface="Wingdings 3" pitchFamily="18" charset="2"/>
              <a:buChar char=""/>
              <a:defRPr sz="2000" kern="1200">
                <a:solidFill>
                  <a:schemeClr val="tx1"/>
                </a:solidFill>
                <a:latin typeface="+mn-lt"/>
                <a:ea typeface="+mn-ea"/>
                <a:cs typeface="+mn-cs"/>
              </a:defRPr>
            </a:lvl5pPr>
            <a:lvl6pPr marL="91440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6pPr>
            <a:lvl7pPr marL="1060704"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7pPr>
            <a:lvl8pPr marL="1216152"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8pPr>
            <a:lvl9pPr marL="136245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9pPr>
          </a:lstStyle>
          <a:p>
            <a:r>
              <a:rPr lang="en-US" dirty="0"/>
              <a:t>Delay: milliseconds…</a:t>
            </a:r>
          </a:p>
        </p:txBody>
      </p:sp>
      <p:sp>
        <p:nvSpPr>
          <p:cNvPr id="3" name="Footer Placeholder 2">
            <a:extLst>
              <a:ext uri="{FF2B5EF4-FFF2-40B4-BE49-F238E27FC236}">
                <a16:creationId xmlns:a16="http://schemas.microsoft.com/office/drawing/2014/main" id="{83C752EF-043A-424A-8485-F68418F32018}"/>
              </a:ext>
            </a:extLst>
          </p:cNvPr>
          <p:cNvSpPr>
            <a:spLocks noGrp="1"/>
          </p:cNvSpPr>
          <p:nvPr>
            <p:ph type="ftr" sz="quarter" idx="11"/>
          </p:nvPr>
        </p:nvSpPr>
        <p:spPr/>
        <p:txBody>
          <a:bodyPr/>
          <a:lstStyle/>
          <a:p>
            <a:r>
              <a:rPr lang="en-US"/>
              <a:t>http://www.cs.cornell.edu/courses/cs5412/2020sp</a:t>
            </a:r>
          </a:p>
        </p:txBody>
      </p:sp>
      <p:sp>
        <p:nvSpPr>
          <p:cNvPr id="26" name="Slide Number Placeholder 25">
            <a:extLst>
              <a:ext uri="{FF2B5EF4-FFF2-40B4-BE49-F238E27FC236}">
                <a16:creationId xmlns:a16="http://schemas.microsoft.com/office/drawing/2014/main" id="{A3357EF2-4EC0-4D3E-9971-49401C40A38D}"/>
              </a:ext>
            </a:extLst>
          </p:cNvPr>
          <p:cNvSpPr>
            <a:spLocks noGrp="1"/>
          </p:cNvSpPr>
          <p:nvPr>
            <p:ph type="sldNum" sz="quarter" idx="12"/>
          </p:nvPr>
        </p:nvSpPr>
        <p:spPr/>
        <p:txBody>
          <a:bodyPr/>
          <a:lstStyle/>
          <a:p>
            <a:fld id="{3C974458-8A97-4835-BF79-1FB6D7856C21}" type="slidenum">
              <a:rPr lang="en-US" smtClean="0"/>
              <a:t>6</a:t>
            </a:fld>
            <a:endParaRPr lang="en-US"/>
          </a:p>
        </p:txBody>
      </p:sp>
    </p:spTree>
    <p:extLst>
      <p:ext uri="{BB962C8B-B14F-4D97-AF65-F5344CB8AC3E}">
        <p14:creationId xmlns:p14="http://schemas.microsoft.com/office/powerpoint/2010/main" val="3340583722"/>
      </p:ext>
    </p:extLst>
  </p:cSld>
  <p:clrMapOvr>
    <a:masterClrMapping/>
  </p:clrMapOvr>
  <mc:AlternateContent xmlns:mc="http://schemas.openxmlformats.org/markup-compatibility/2006" xmlns:p14="http://schemas.microsoft.com/office/powerpoint/2010/main">
    <mc:Choice Requires="p14">
      <p:transition spd="slow" p14:dur="2000" advTm="600000"/>
    </mc:Choice>
    <mc:Fallback xmlns="">
      <p:transition spd="slow" advTm="600000"/>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0" presetClass="entr" presetSubtype="0" fill="hold" grpId="0" nodeType="with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fade">
                                      <p:cBhvr>
                                        <p:cTn id="7" dur="2500"/>
                                        <p:tgtEl>
                                          <p:spTgt spid="2"/>
                                        </p:tgtEl>
                                      </p:cBhvr>
                                    </p:animEffect>
                                  </p:childTnLst>
                                </p:cTn>
                              </p:par>
                            </p:childTnLst>
                          </p:cTn>
                        </p:par>
                        <p:par>
                          <p:cTn id="8" fill="hold">
                            <p:stCondLst>
                              <p:cond delay="2500"/>
                            </p:stCondLst>
                            <p:childTnLst>
                              <p:par>
                                <p:cTn id="9" presetID="1" presetClass="entr" presetSubtype="0" fill="hold" grpId="0" nodeType="afterEffect">
                                  <p:stCondLst>
                                    <p:cond delay="0"/>
                                  </p:stCondLst>
                                  <p:childTnLst>
                                    <p:set>
                                      <p:cBhvr>
                                        <p:cTn id="10" dur="1" fill="hold">
                                          <p:stCondLst>
                                            <p:cond delay="0"/>
                                          </p:stCondLst>
                                        </p:cTn>
                                        <p:tgtEl>
                                          <p:spTgt spid="36"/>
                                        </p:tgtEl>
                                        <p:attrNameLst>
                                          <p:attrName>style.visibility</p:attrName>
                                        </p:attrNameLst>
                                      </p:cBhvr>
                                      <p:to>
                                        <p:strVal val="visible"/>
                                      </p:to>
                                    </p:set>
                                  </p:childTnLst>
                                </p:cTn>
                              </p:par>
                            </p:childTnLst>
                          </p:cTn>
                        </p:par>
                        <p:par>
                          <p:cTn id="11" fill="hold">
                            <p:stCondLst>
                              <p:cond delay="2500"/>
                            </p:stCondLst>
                            <p:childTnLst>
                              <p:par>
                                <p:cTn id="12" presetID="1" presetClass="entr" presetSubtype="0" fill="hold" grpId="0" nodeType="afterEffect">
                                  <p:stCondLst>
                                    <p:cond delay="1000"/>
                                  </p:stCondLst>
                                  <p:childTnLst>
                                    <p:set>
                                      <p:cBhvr>
                                        <p:cTn id="13" dur="1" fill="hold">
                                          <p:stCondLst>
                                            <p:cond delay="0"/>
                                          </p:stCondLst>
                                        </p:cTn>
                                        <p:tgtEl>
                                          <p:spTgt spid="45"/>
                                        </p:tgtEl>
                                        <p:attrNameLst>
                                          <p:attrName>style.visibility</p:attrName>
                                        </p:attrNameLst>
                                      </p:cBhvr>
                                      <p:to>
                                        <p:strVal val="visible"/>
                                      </p:to>
                                    </p:set>
                                  </p:childTnLst>
                                </p:cTn>
                              </p:par>
                            </p:childTnLst>
                          </p:cTn>
                        </p:par>
                        <p:par>
                          <p:cTn id="14" fill="hold">
                            <p:stCondLst>
                              <p:cond delay="3500"/>
                            </p:stCondLst>
                            <p:childTnLst>
                              <p:par>
                                <p:cTn id="15" presetID="1" presetClass="entr" presetSubtype="0" fill="hold" grpId="0" nodeType="afterEffect">
                                  <p:stCondLst>
                                    <p:cond delay="0"/>
                                  </p:stCondLst>
                                  <p:childTnLst>
                                    <p:set>
                                      <p:cBhvr>
                                        <p:cTn id="16" dur="1" fill="hold">
                                          <p:stCondLst>
                                            <p:cond delay="0"/>
                                          </p:stCondLst>
                                        </p:cTn>
                                        <p:tgtEl>
                                          <p:spTgt spid="2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P spid="36" grpId="0" animBg="1"/>
      <p:bldP spid="45" grpId="0" animBg="1"/>
      <p:bldP spid="20" grpId="0"/>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Approach this leads us to?</a:t>
            </a:r>
          </a:p>
        </p:txBody>
      </p:sp>
      <p:sp>
        <p:nvSpPr>
          <p:cNvPr id="3" name="Content Placeholder 2"/>
          <p:cNvSpPr>
            <a:spLocks noGrp="1"/>
          </p:cNvSpPr>
          <p:nvPr>
            <p:ph idx="1"/>
          </p:nvPr>
        </p:nvSpPr>
        <p:spPr/>
        <p:txBody>
          <a:bodyPr>
            <a:normAutofit fontScale="92500"/>
          </a:bodyPr>
          <a:lstStyle/>
          <a:p>
            <a:r>
              <a:rPr lang="en-US" dirty="0"/>
              <a:t>We will use Azure functions or AWS Lambdas for “lightweight” tasks and actions</a:t>
            </a:r>
          </a:p>
          <a:p>
            <a:pPr>
              <a:buFont typeface="Wingdings" panose="05000000000000000000" pitchFamily="2" charset="2"/>
              <a:buChar char="Ø"/>
            </a:pPr>
            <a:r>
              <a:rPr lang="en-US" dirty="0"/>
              <a:t>  Ideal for read-only actions like making a quick decision</a:t>
            </a:r>
          </a:p>
          <a:p>
            <a:pPr>
              <a:buFont typeface="Wingdings" panose="05000000000000000000" pitchFamily="2" charset="2"/>
              <a:buChar char="Ø"/>
            </a:pPr>
            <a:r>
              <a:rPr lang="en-US" dirty="0"/>
              <a:t>  OK for reporting events that go into some kind of record or log</a:t>
            </a:r>
          </a:p>
          <a:p>
            <a:pPr>
              <a:buFont typeface="Wingdings" panose="05000000000000000000" pitchFamily="2" charset="2"/>
              <a:buChar char="Ø"/>
            </a:pPr>
            <a:r>
              <a:rPr lang="en-US" dirty="0"/>
              <a:t>  But not for serious computing with heavy computation, big data, </a:t>
            </a:r>
            <a:br>
              <a:rPr lang="en-US" dirty="0"/>
            </a:br>
            <a:r>
              <a:rPr lang="en-US" dirty="0"/>
              <a:t>    accelerators, or complex state machine sequences.</a:t>
            </a:r>
          </a:p>
          <a:p>
            <a:pPr>
              <a:buFont typeface="Wingdings" panose="05000000000000000000" pitchFamily="2" charset="2"/>
              <a:buChar char="Ø"/>
            </a:pPr>
            <a:endParaRPr lang="en-US" dirty="0"/>
          </a:p>
          <a:p>
            <a:pPr marL="0" indent="0">
              <a:buNone/>
            </a:pPr>
            <a:r>
              <a:rPr lang="en-US" dirty="0"/>
              <a:t>Then build new </a:t>
            </a:r>
            <a:r>
              <a:rPr lang="en-US" dirty="0">
                <a:sym typeface="Symbol" panose="05050102010706020507" pitchFamily="18" charset="2"/>
              </a:rPr>
              <a:t>-services for the heavy-weight tasks, like learning a new</a:t>
            </a:r>
            <a:br>
              <a:rPr lang="en-US" dirty="0">
                <a:sym typeface="Symbol" panose="05050102010706020507" pitchFamily="18" charset="2"/>
              </a:rPr>
            </a:br>
            <a:r>
              <a:rPr lang="en-US" dirty="0">
                <a:sym typeface="Symbol" panose="05050102010706020507" pitchFamily="18" charset="2"/>
              </a:rPr>
              <a:t>machine-learned model, or computing the optimal search path with wind.</a:t>
            </a:r>
            <a:endParaRPr lang="en-US" dirty="0"/>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7</a:t>
            </a:fld>
            <a:endParaRPr lang="en-US"/>
          </a:p>
        </p:txBody>
      </p:sp>
    </p:spTree>
    <p:extLst>
      <p:ext uri="{BB962C8B-B14F-4D97-AF65-F5344CB8AC3E}">
        <p14:creationId xmlns:p14="http://schemas.microsoft.com/office/powerpoint/2010/main" val="608378390"/>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38B3613-AC80-42EA-9FCA-DF1B2C5823A3}"/>
              </a:ext>
            </a:extLst>
          </p:cNvPr>
          <p:cNvSpPr>
            <a:spLocks noGrp="1"/>
          </p:cNvSpPr>
          <p:nvPr>
            <p:ph type="title"/>
          </p:nvPr>
        </p:nvSpPr>
        <p:spPr/>
        <p:txBody>
          <a:bodyPr/>
          <a:lstStyle/>
          <a:p>
            <a:r>
              <a:rPr lang="en-US" dirty="0"/>
              <a:t>There won’t be just one!</a:t>
            </a:r>
          </a:p>
        </p:txBody>
      </p:sp>
      <p:sp>
        <p:nvSpPr>
          <p:cNvPr id="3" name="Content Placeholder 2">
            <a:extLst>
              <a:ext uri="{FF2B5EF4-FFF2-40B4-BE49-F238E27FC236}">
                <a16:creationId xmlns:a16="http://schemas.microsoft.com/office/drawing/2014/main" id="{2908F0B0-4C5D-4D6E-9CDD-7348000D2BF9}"/>
              </a:ext>
            </a:extLst>
          </p:cNvPr>
          <p:cNvSpPr>
            <a:spLocks noGrp="1"/>
          </p:cNvSpPr>
          <p:nvPr>
            <p:ph idx="1"/>
          </p:nvPr>
        </p:nvSpPr>
        <p:spPr/>
        <p:txBody>
          <a:bodyPr>
            <a:normAutofit fontScale="85000" lnSpcReduction="10000"/>
          </a:bodyPr>
          <a:lstStyle/>
          <a:p>
            <a:r>
              <a:rPr lang="en-US" dirty="0"/>
              <a:t>Divide the set of knowledge tasks into groups.  Don’t ask one server to do everything.</a:t>
            </a:r>
          </a:p>
          <a:p>
            <a:endParaRPr lang="en-US" dirty="0"/>
          </a:p>
          <a:p>
            <a:r>
              <a:rPr lang="en-US" dirty="0"/>
              <a:t>Instead build distinct servers for each category of knowledge tasks.  So we would want </a:t>
            </a:r>
          </a:p>
          <a:p>
            <a:pPr>
              <a:buFont typeface="Wingdings" panose="05000000000000000000" pitchFamily="2" charset="2"/>
              <a:buChar char="Ø"/>
            </a:pPr>
            <a:r>
              <a:rPr lang="en-US" dirty="0"/>
              <a:t>  One </a:t>
            </a:r>
            <a:r>
              <a:rPr lang="en-US" dirty="0">
                <a:sym typeface="Symbol" panose="05050102010706020507" pitchFamily="18" charset="2"/>
              </a:rPr>
              <a:t>-service just </a:t>
            </a:r>
            <a:r>
              <a:rPr lang="en-US" dirty="0"/>
              <a:t>for “flight planning”, or even two (one for “collision avoidance”)</a:t>
            </a:r>
          </a:p>
          <a:p>
            <a:pPr>
              <a:buFont typeface="Wingdings" panose="05000000000000000000" pitchFamily="2" charset="2"/>
              <a:buChar char="Ø"/>
            </a:pPr>
            <a:r>
              <a:rPr lang="en-US" dirty="0"/>
              <a:t>  One for “sailing on a breeze”, </a:t>
            </a:r>
          </a:p>
          <a:p>
            <a:pPr>
              <a:buFont typeface="Wingdings" panose="05000000000000000000" pitchFamily="2" charset="2"/>
              <a:buChar char="Ø"/>
            </a:pPr>
            <a:r>
              <a:rPr lang="en-US" dirty="0"/>
              <a:t>  One for “drone health management”, </a:t>
            </a:r>
          </a:p>
          <a:p>
            <a:pPr>
              <a:buFont typeface="Wingdings" panose="05000000000000000000" pitchFamily="2" charset="2"/>
              <a:buChar char="Ø"/>
            </a:pPr>
            <a:r>
              <a:rPr lang="en-US" dirty="0"/>
              <a:t>  One for “deciding which photos are worth downloading,” </a:t>
            </a:r>
          </a:p>
          <a:p>
            <a:pPr>
              <a:buFont typeface="Wingdings" panose="05000000000000000000" pitchFamily="2" charset="2"/>
              <a:buChar char="Ø"/>
            </a:pPr>
            <a:r>
              <a:rPr lang="en-US" dirty="0"/>
              <a:t>  One for “identifying possible crop damage areas.”</a:t>
            </a:r>
          </a:p>
        </p:txBody>
      </p:sp>
      <p:sp>
        <p:nvSpPr>
          <p:cNvPr id="4" name="Footer Placeholder 3">
            <a:extLst>
              <a:ext uri="{FF2B5EF4-FFF2-40B4-BE49-F238E27FC236}">
                <a16:creationId xmlns:a16="http://schemas.microsoft.com/office/drawing/2014/main" id="{9D22923E-1C68-43B6-A49D-4DB1161AEF95}"/>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F4338FA8-A745-4C67-B4BB-75EE0C5B5C58}"/>
              </a:ext>
            </a:extLst>
          </p:cNvPr>
          <p:cNvSpPr>
            <a:spLocks noGrp="1"/>
          </p:cNvSpPr>
          <p:nvPr>
            <p:ph type="sldNum" sz="quarter" idx="12"/>
          </p:nvPr>
        </p:nvSpPr>
        <p:spPr/>
        <p:txBody>
          <a:bodyPr/>
          <a:lstStyle/>
          <a:p>
            <a:fld id="{3C974458-8A97-4835-BF79-1FB6D7856C21}" type="slidenum">
              <a:rPr lang="en-US" smtClean="0"/>
              <a:t>8</a:t>
            </a:fld>
            <a:endParaRPr lang="en-US"/>
          </a:p>
        </p:txBody>
      </p:sp>
    </p:spTree>
    <p:extLst>
      <p:ext uri="{BB962C8B-B14F-4D97-AF65-F5344CB8AC3E}">
        <p14:creationId xmlns:p14="http://schemas.microsoft.com/office/powerpoint/2010/main" val="959613251"/>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687D5C3-B9B5-4CC3-962C-FF2E1CCCBDF2}"/>
              </a:ext>
            </a:extLst>
          </p:cNvPr>
          <p:cNvSpPr>
            <a:spLocks noGrp="1"/>
          </p:cNvSpPr>
          <p:nvPr>
            <p:ph type="title"/>
          </p:nvPr>
        </p:nvSpPr>
        <p:spPr/>
        <p:txBody>
          <a:bodyPr/>
          <a:lstStyle/>
          <a:p>
            <a:r>
              <a:rPr lang="en-US" dirty="0"/>
              <a:t>Implications?</a:t>
            </a:r>
          </a:p>
        </p:txBody>
      </p:sp>
      <p:sp>
        <p:nvSpPr>
          <p:cNvPr id="3" name="Content Placeholder 2">
            <a:extLst>
              <a:ext uri="{FF2B5EF4-FFF2-40B4-BE49-F238E27FC236}">
                <a16:creationId xmlns:a16="http://schemas.microsoft.com/office/drawing/2014/main" id="{724F3E0E-7C5C-4DA9-B643-65E9B6641B7C}"/>
              </a:ext>
            </a:extLst>
          </p:cNvPr>
          <p:cNvSpPr>
            <a:spLocks noGrp="1"/>
          </p:cNvSpPr>
          <p:nvPr>
            <p:ph idx="1"/>
          </p:nvPr>
        </p:nvSpPr>
        <p:spPr>
          <a:xfrm>
            <a:off x="1024127" y="2286000"/>
            <a:ext cx="11032405" cy="4023360"/>
          </a:xfrm>
        </p:spPr>
        <p:txBody>
          <a:bodyPr>
            <a:normAutofit/>
          </a:bodyPr>
          <a:lstStyle/>
          <a:p>
            <a:r>
              <a:rPr lang="en-US" dirty="0"/>
              <a:t>Over time there will be a large number of successful IoT companies.</a:t>
            </a:r>
          </a:p>
          <a:p>
            <a:endParaRPr lang="en-US" dirty="0"/>
          </a:p>
          <a:p>
            <a:r>
              <a:rPr lang="en-US" dirty="0"/>
              <a:t>Those companies will connect to enormous numbers of IoT devices and actuators, with data pouring in at all times.</a:t>
            </a:r>
          </a:p>
          <a:p>
            <a:endParaRPr lang="en-US" dirty="0"/>
          </a:p>
          <a:p>
            <a:r>
              <a:rPr lang="en-US" dirty="0"/>
              <a:t>Much of this data will be big: videos, photos, radar/lidar.  And even the smaller data may often require snappy responses.</a:t>
            </a:r>
          </a:p>
        </p:txBody>
      </p:sp>
      <p:sp>
        <p:nvSpPr>
          <p:cNvPr id="4" name="Footer Placeholder 3">
            <a:extLst>
              <a:ext uri="{FF2B5EF4-FFF2-40B4-BE49-F238E27FC236}">
                <a16:creationId xmlns:a16="http://schemas.microsoft.com/office/drawing/2014/main" id="{00E4C166-81E5-4A62-8685-14CE702D3B18}"/>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E00616E6-CAE7-42ED-8E7E-A18F29C91222}"/>
              </a:ext>
            </a:extLst>
          </p:cNvPr>
          <p:cNvSpPr>
            <a:spLocks noGrp="1"/>
          </p:cNvSpPr>
          <p:nvPr>
            <p:ph type="sldNum" sz="quarter" idx="12"/>
          </p:nvPr>
        </p:nvSpPr>
        <p:spPr/>
        <p:txBody>
          <a:bodyPr/>
          <a:lstStyle/>
          <a:p>
            <a:fld id="{3C974458-8A97-4835-BF79-1FB6D7856C21}" type="slidenum">
              <a:rPr lang="en-US" smtClean="0"/>
              <a:t>9</a:t>
            </a:fld>
            <a:endParaRPr lang="en-US"/>
          </a:p>
        </p:txBody>
      </p:sp>
    </p:spTree>
    <p:extLst>
      <p:ext uri="{BB962C8B-B14F-4D97-AF65-F5344CB8AC3E}">
        <p14:creationId xmlns:p14="http://schemas.microsoft.com/office/powerpoint/2010/main" val="3507466795"/>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D9BA5D7-CAC3-4CD5-A19B-450119EEB19A}"/>
              </a:ext>
            </a:extLst>
          </p:cNvPr>
          <p:cNvSpPr>
            <a:spLocks noGrp="1"/>
          </p:cNvSpPr>
          <p:nvPr>
            <p:ph type="title"/>
          </p:nvPr>
        </p:nvSpPr>
        <p:spPr/>
        <p:txBody>
          <a:bodyPr/>
          <a:lstStyle/>
          <a:p>
            <a:r>
              <a:rPr lang="en-US" dirty="0"/>
              <a:t>Remember: Amazon ended up with hundreds of </a:t>
            </a:r>
            <a:r>
              <a:rPr lang="en-US" dirty="0">
                <a:sym typeface="Symbol" panose="05050102010706020507" pitchFamily="18" charset="2"/>
              </a:rPr>
              <a:t>-services / web page!</a:t>
            </a:r>
            <a:endParaRPr lang="en-US" dirty="0"/>
          </a:p>
        </p:txBody>
      </p:sp>
      <p:sp>
        <p:nvSpPr>
          <p:cNvPr id="3" name="Content Placeholder 2">
            <a:extLst>
              <a:ext uri="{FF2B5EF4-FFF2-40B4-BE49-F238E27FC236}">
                <a16:creationId xmlns:a16="http://schemas.microsoft.com/office/drawing/2014/main" id="{43103A4E-2682-442C-B0F9-99117979AA6C}"/>
              </a:ext>
            </a:extLst>
          </p:cNvPr>
          <p:cNvSpPr>
            <a:spLocks noGrp="1"/>
          </p:cNvSpPr>
          <p:nvPr>
            <p:ph idx="1"/>
          </p:nvPr>
        </p:nvSpPr>
        <p:spPr>
          <a:xfrm>
            <a:off x="1024128" y="2514600"/>
            <a:ext cx="10786872" cy="3794760"/>
          </a:xfrm>
        </p:spPr>
        <p:txBody>
          <a:bodyPr/>
          <a:lstStyle/>
          <a:p>
            <a:r>
              <a:rPr lang="en-US" dirty="0"/>
              <a:t>Learn from others who have been down this path before you.</a:t>
            </a:r>
          </a:p>
          <a:p>
            <a:endParaRPr lang="en-US" dirty="0"/>
          </a:p>
          <a:p>
            <a:r>
              <a:rPr lang="en-US" dirty="0"/>
              <a:t>The whole game centers on breaking up the task into chunks that are self-contained, but “small” in scope!</a:t>
            </a:r>
          </a:p>
          <a:p>
            <a:endParaRPr lang="en-US" dirty="0"/>
          </a:p>
          <a:p>
            <a:r>
              <a:rPr lang="en-US" dirty="0"/>
              <a:t>If you think of this as one big monolithic task, you are certain to be doomed by the complexity of the overall undertaking!</a:t>
            </a:r>
          </a:p>
        </p:txBody>
      </p:sp>
      <p:sp>
        <p:nvSpPr>
          <p:cNvPr id="4" name="Footer Placeholder 3">
            <a:extLst>
              <a:ext uri="{FF2B5EF4-FFF2-40B4-BE49-F238E27FC236}">
                <a16:creationId xmlns:a16="http://schemas.microsoft.com/office/drawing/2014/main" id="{911C9180-D16A-4427-B958-37D0433158EC}"/>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3BCB8F92-52E9-4619-B495-6A6BBFBF35FC}"/>
              </a:ext>
            </a:extLst>
          </p:cNvPr>
          <p:cNvSpPr>
            <a:spLocks noGrp="1"/>
          </p:cNvSpPr>
          <p:nvPr>
            <p:ph type="sldNum" sz="quarter" idx="12"/>
          </p:nvPr>
        </p:nvSpPr>
        <p:spPr/>
        <p:txBody>
          <a:bodyPr/>
          <a:lstStyle/>
          <a:p>
            <a:fld id="{3C974458-8A97-4835-BF79-1FB6D7856C21}" type="slidenum">
              <a:rPr lang="en-US" smtClean="0"/>
              <a:t>10</a:t>
            </a:fld>
            <a:endParaRPr lang="en-US"/>
          </a:p>
        </p:txBody>
      </p:sp>
    </p:spTree>
    <p:extLst>
      <p:ext uri="{BB962C8B-B14F-4D97-AF65-F5344CB8AC3E}">
        <p14:creationId xmlns:p14="http://schemas.microsoft.com/office/powerpoint/2010/main" val="2120077595"/>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How to create new </a:t>
            </a:r>
            <a:r>
              <a:rPr lang="en-US" dirty="0">
                <a:sym typeface="Symbol" panose="05050102010706020507" pitchFamily="18" charset="2"/>
              </a:rPr>
              <a:t>-Services?</a:t>
            </a:r>
            <a:endParaRPr lang="en-US" dirty="0"/>
          </a:p>
        </p:txBody>
      </p:sp>
      <p:sp>
        <p:nvSpPr>
          <p:cNvPr id="3" name="Content Placeholder 2"/>
          <p:cNvSpPr>
            <a:spLocks noGrp="1"/>
          </p:cNvSpPr>
          <p:nvPr>
            <p:ph idx="1"/>
          </p:nvPr>
        </p:nvSpPr>
        <p:spPr/>
        <p:txBody>
          <a:bodyPr>
            <a:normAutofit fontScale="92500"/>
          </a:bodyPr>
          <a:lstStyle/>
          <a:p>
            <a:r>
              <a:rPr lang="en-US" dirty="0"/>
              <a:t>We can start with Jim Gray’s suggestion: use key-value </a:t>
            </a:r>
            <a:r>
              <a:rPr lang="en-US" dirty="0" err="1"/>
              <a:t>sharding</a:t>
            </a:r>
            <a:r>
              <a:rPr lang="en-US" dirty="0"/>
              <a:t> from the outset.</a:t>
            </a:r>
          </a:p>
          <a:p>
            <a:endParaRPr lang="en-US" dirty="0"/>
          </a:p>
          <a:p>
            <a:r>
              <a:rPr lang="en-US" dirty="0"/>
              <a:t>Within a shard, data will need to be replicated.  This leads to what is called the “state machine replication model”, which involves</a:t>
            </a:r>
          </a:p>
          <a:p>
            <a:pPr>
              <a:buFont typeface="Wingdings" panose="05000000000000000000" pitchFamily="2" charset="2"/>
              <a:buChar char="Ø"/>
            </a:pPr>
            <a:r>
              <a:rPr lang="en-US" dirty="0"/>
              <a:t>  A group of replicas (and a </a:t>
            </a:r>
            <a:r>
              <a:rPr lang="en-US" i="1" dirty="0"/>
              <a:t>membership service</a:t>
            </a:r>
            <a:r>
              <a:rPr lang="en-US" dirty="0"/>
              <a:t> to track the set)</a:t>
            </a:r>
          </a:p>
          <a:p>
            <a:pPr>
              <a:buFont typeface="Wingdings" panose="05000000000000000000" pitchFamily="2" charset="2"/>
              <a:buChar char="Ø"/>
            </a:pPr>
            <a:r>
              <a:rPr lang="en-US" dirty="0"/>
              <a:t>  Each update occurs as a message delivered to all replicas</a:t>
            </a:r>
          </a:p>
          <a:p>
            <a:pPr>
              <a:buFont typeface="Wingdings" panose="05000000000000000000" pitchFamily="2" charset="2"/>
              <a:buChar char="Ø"/>
            </a:pPr>
            <a:r>
              <a:rPr lang="en-US" dirty="0"/>
              <a:t>  The updates are in the identical order</a:t>
            </a:r>
          </a:p>
          <a:p>
            <a:pPr>
              <a:buFont typeface="Wingdings" panose="05000000000000000000" pitchFamily="2" charset="2"/>
              <a:buChar char="Ø"/>
            </a:pPr>
            <a:r>
              <a:rPr lang="en-US" dirty="0"/>
              <a:t>  No matter what happens (failures, restarts) “amnesia” won’t occur.</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11</a:t>
            </a:fld>
            <a:endParaRPr lang="en-US"/>
          </a:p>
        </p:txBody>
      </p:sp>
    </p:spTree>
    <p:extLst>
      <p:ext uri="{BB962C8B-B14F-4D97-AF65-F5344CB8AC3E}">
        <p14:creationId xmlns:p14="http://schemas.microsoft.com/office/powerpoint/2010/main" val="3196144010"/>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a:extLst>
              <a:ext uri="{FF2B5EF4-FFF2-40B4-BE49-F238E27FC236}">
                <a16:creationId xmlns:a16="http://schemas.microsoft.com/office/drawing/2014/main" id="{EE48452E-E950-4689-93B9-84DA58968B37}"/>
              </a:ext>
            </a:extLst>
          </p:cNvPr>
          <p:cNvSpPr>
            <a:spLocks noGrp="1"/>
          </p:cNvSpPr>
          <p:nvPr>
            <p:ph idx="1"/>
          </p:nvPr>
        </p:nvSpPr>
        <p:spPr>
          <a:xfrm>
            <a:off x="1024128" y="2286000"/>
            <a:ext cx="10786872" cy="4023360"/>
          </a:xfrm>
        </p:spPr>
        <p:txBody>
          <a:bodyPr>
            <a:normAutofit fontScale="85000" lnSpcReduction="10000"/>
          </a:bodyPr>
          <a:lstStyle/>
          <a:p>
            <a:r>
              <a:rPr lang="en-US" dirty="0"/>
              <a:t>Huge numbers of functions – this can be handled with function services that launch containers as needed.  The functions are stateless. So the model scales.</a:t>
            </a:r>
          </a:p>
          <a:p>
            <a:endParaRPr lang="en-US" dirty="0"/>
          </a:p>
          <a:p>
            <a:r>
              <a:rPr lang="en-US" dirty="0"/>
              <a:t>Huge numbers of </a:t>
            </a:r>
            <a:r>
              <a:rPr lang="en-US" dirty="0">
                <a:sym typeface="Symbol" panose="05050102010706020507" pitchFamily="18" charset="2"/>
              </a:rPr>
              <a:t>Services: We had a hybrid cloud and can repurpose its App Service.    So seemingly we can scale out here too.  More demand?  More hardware…</a:t>
            </a:r>
          </a:p>
          <a:p>
            <a:endParaRPr lang="en-US" dirty="0">
              <a:sym typeface="Symbol" panose="05050102010706020507" pitchFamily="18" charset="2"/>
            </a:endParaRPr>
          </a:p>
          <a:p>
            <a:r>
              <a:rPr lang="en-US" dirty="0">
                <a:sym typeface="Symbol" panose="05050102010706020507" pitchFamily="18" charset="2"/>
              </a:rPr>
              <a:t>The Services are currently hard to build.  Solutions like Derecho could help.</a:t>
            </a:r>
          </a:p>
          <a:p>
            <a:endParaRPr lang="en-US" dirty="0">
              <a:sym typeface="Symbol" panose="05050102010706020507" pitchFamily="18" charset="2"/>
            </a:endParaRPr>
          </a:p>
          <a:p>
            <a:r>
              <a:rPr lang="en-US" dirty="0">
                <a:sym typeface="Symbol" panose="05050102010706020507" pitchFamily="18" charset="2"/>
              </a:rPr>
              <a:t>We need a scalable style of machine learning in the Services layer.  </a:t>
            </a:r>
            <a:r>
              <a:rPr lang="en-US" u="sng" dirty="0">
                <a:sym typeface="Symbol" panose="05050102010706020507" pitchFamily="18" charset="2"/>
              </a:rPr>
              <a:t>This is hard</a:t>
            </a:r>
            <a:endParaRPr lang="en-US" u="sng" dirty="0"/>
          </a:p>
        </p:txBody>
      </p:sp>
      <p:sp>
        <p:nvSpPr>
          <p:cNvPr id="8" name="Content Placeholder 2">
            <a:extLst>
              <a:ext uri="{FF2B5EF4-FFF2-40B4-BE49-F238E27FC236}">
                <a16:creationId xmlns:a16="http://schemas.microsoft.com/office/drawing/2014/main" id="{0E5E7DE4-9F40-46E9-B6AF-232E132ED511}"/>
              </a:ext>
            </a:extLst>
          </p:cNvPr>
          <p:cNvSpPr txBox="1">
            <a:spLocks/>
          </p:cNvSpPr>
          <p:nvPr/>
        </p:nvSpPr>
        <p:spPr>
          <a:xfrm>
            <a:off x="1024128" y="2286000"/>
            <a:ext cx="10786872" cy="4023360"/>
          </a:xfrm>
          <a:prstGeom prst="rect">
            <a:avLst/>
          </a:prstGeom>
        </p:spPr>
        <p:txBody>
          <a:bodyPr vert="horz" lIns="45720" tIns="45720" rIns="45720" bIns="45720" rtlCol="0">
            <a:normAutofit fontScale="85000" lnSpcReduction="10000"/>
          </a:bodyPr>
          <a:lstStyle>
            <a:lvl1pPr marL="91440" indent="-91440" algn="l" defTabSz="914400" rtl="0" eaLnBrk="1" latinLnBrk="0" hangingPunct="1">
              <a:lnSpc>
                <a:spcPct val="90000"/>
              </a:lnSpc>
              <a:spcBef>
                <a:spcPts val="1200"/>
              </a:spcBef>
              <a:spcAft>
                <a:spcPts val="200"/>
              </a:spcAft>
              <a:buClr>
                <a:schemeClr val="accent1"/>
              </a:buClr>
              <a:buSzPct val="100000"/>
              <a:buFont typeface="Tw Cen MT" panose="020B0602020104020603" pitchFamily="34" charset="0"/>
              <a:buChar char=" "/>
              <a:defRPr sz="2800" kern="1200">
                <a:solidFill>
                  <a:schemeClr val="tx1"/>
                </a:solidFill>
                <a:latin typeface="+mn-lt"/>
                <a:ea typeface="+mn-ea"/>
                <a:cs typeface="+mn-cs"/>
              </a:defRPr>
            </a:lvl1pPr>
            <a:lvl2pPr marL="265176" indent="-137160" algn="l" defTabSz="914400" rtl="0" eaLnBrk="1" latinLnBrk="0" hangingPunct="1">
              <a:lnSpc>
                <a:spcPct val="90000"/>
              </a:lnSpc>
              <a:spcBef>
                <a:spcPts val="200"/>
              </a:spcBef>
              <a:spcAft>
                <a:spcPts val="400"/>
              </a:spcAft>
              <a:buClr>
                <a:schemeClr val="accent1"/>
              </a:buClr>
              <a:buFont typeface="Wingdings 3" pitchFamily="18" charset="2"/>
              <a:buChar char=""/>
              <a:defRPr sz="2400" kern="1200">
                <a:solidFill>
                  <a:schemeClr val="tx1"/>
                </a:solidFill>
                <a:latin typeface="+mn-lt"/>
                <a:ea typeface="+mn-ea"/>
                <a:cs typeface="+mn-cs"/>
              </a:defRPr>
            </a:lvl2pPr>
            <a:lvl3pPr marL="44805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800" kern="1200">
                <a:solidFill>
                  <a:schemeClr val="tx1"/>
                </a:solidFill>
                <a:latin typeface="+mn-lt"/>
                <a:ea typeface="+mn-ea"/>
                <a:cs typeface="+mn-cs"/>
              </a:defRPr>
            </a:lvl3pPr>
            <a:lvl4pPr marL="59436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800" kern="1200">
                <a:solidFill>
                  <a:schemeClr val="tx1"/>
                </a:solidFill>
                <a:latin typeface="+mn-lt"/>
                <a:ea typeface="+mn-ea"/>
                <a:cs typeface="+mn-cs"/>
              </a:defRPr>
            </a:lvl4pPr>
            <a:lvl5pPr marL="77724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800" kern="1200">
                <a:solidFill>
                  <a:schemeClr val="tx1"/>
                </a:solidFill>
                <a:latin typeface="+mn-lt"/>
                <a:ea typeface="+mn-ea"/>
                <a:cs typeface="+mn-cs"/>
              </a:defRPr>
            </a:lvl5pPr>
            <a:lvl6pPr marL="91440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6pPr>
            <a:lvl7pPr marL="1060704"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7pPr>
            <a:lvl8pPr marL="1216152"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8pPr>
            <a:lvl9pPr marL="136245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9pPr>
          </a:lstStyle>
          <a:p>
            <a:r>
              <a:rPr lang="en-US" dirty="0">
                <a:solidFill>
                  <a:schemeClr val="accent5"/>
                </a:solidFill>
              </a:rPr>
              <a:t>Huge numbers of functions – this can be handled with function services that launch containers as needed.  The functions are stateless. So the model scales.</a:t>
            </a:r>
          </a:p>
          <a:p>
            <a:endParaRPr lang="en-US" dirty="0"/>
          </a:p>
          <a:p>
            <a:r>
              <a:rPr lang="en-US" dirty="0">
                <a:solidFill>
                  <a:schemeClr val="accent5"/>
                </a:solidFill>
              </a:rPr>
              <a:t>Huge numbers of </a:t>
            </a:r>
            <a:r>
              <a:rPr lang="en-US" dirty="0">
                <a:solidFill>
                  <a:schemeClr val="accent5"/>
                </a:solidFill>
                <a:sym typeface="Symbol" panose="05050102010706020507" pitchFamily="18" charset="2"/>
              </a:rPr>
              <a:t>Services: We had a hybrid cloud and can repurpose its App Service.    So seemingly we can scale out here too.  More demand?  More hardware…</a:t>
            </a:r>
          </a:p>
          <a:p>
            <a:endParaRPr lang="en-US" dirty="0">
              <a:sym typeface="Symbol" panose="05050102010706020507" pitchFamily="18" charset="2"/>
            </a:endParaRPr>
          </a:p>
          <a:p>
            <a:r>
              <a:rPr lang="en-US" dirty="0">
                <a:solidFill>
                  <a:srgbClr val="C00000"/>
                </a:solidFill>
                <a:sym typeface="Symbol" panose="05050102010706020507" pitchFamily="18" charset="2"/>
              </a:rPr>
              <a:t>The Services are currently hard to build.</a:t>
            </a:r>
            <a:r>
              <a:rPr lang="en-US" dirty="0">
                <a:sym typeface="Symbol" panose="05050102010706020507" pitchFamily="18" charset="2"/>
              </a:rPr>
              <a:t>  Solutions like Derecho could help.</a:t>
            </a:r>
          </a:p>
          <a:p>
            <a:endParaRPr lang="en-US" dirty="0">
              <a:sym typeface="Symbol" panose="05050102010706020507" pitchFamily="18" charset="2"/>
            </a:endParaRPr>
          </a:p>
          <a:p>
            <a:r>
              <a:rPr lang="en-US" dirty="0">
                <a:solidFill>
                  <a:srgbClr val="C00000"/>
                </a:solidFill>
                <a:sym typeface="Symbol" panose="05050102010706020507" pitchFamily="18" charset="2"/>
              </a:rPr>
              <a:t>We need a scalable style of machine learning in the Services layer.  </a:t>
            </a:r>
            <a:r>
              <a:rPr lang="en-US" u="sng" dirty="0">
                <a:solidFill>
                  <a:srgbClr val="C00000"/>
                </a:solidFill>
                <a:sym typeface="Symbol" panose="05050102010706020507" pitchFamily="18" charset="2"/>
              </a:rPr>
              <a:t>This is hard</a:t>
            </a:r>
            <a:endParaRPr lang="en-US" u="sng" dirty="0">
              <a:solidFill>
                <a:srgbClr val="C00000"/>
              </a:solidFill>
            </a:endParaRPr>
          </a:p>
        </p:txBody>
      </p:sp>
      <p:sp>
        <p:nvSpPr>
          <p:cNvPr id="2" name="Title 1">
            <a:extLst>
              <a:ext uri="{FF2B5EF4-FFF2-40B4-BE49-F238E27FC236}">
                <a16:creationId xmlns:a16="http://schemas.microsoft.com/office/drawing/2014/main" id="{537C0B04-8353-47D9-8EE9-ABDCC314D3E2}"/>
              </a:ext>
            </a:extLst>
          </p:cNvPr>
          <p:cNvSpPr>
            <a:spLocks noGrp="1"/>
          </p:cNvSpPr>
          <p:nvPr>
            <p:ph type="title"/>
          </p:nvPr>
        </p:nvSpPr>
        <p:spPr/>
        <p:txBody>
          <a:bodyPr/>
          <a:lstStyle/>
          <a:p>
            <a:r>
              <a:rPr lang="en-US" dirty="0"/>
              <a:t>So what scaling challenge is this creating for us?</a:t>
            </a:r>
          </a:p>
        </p:txBody>
      </p:sp>
      <p:sp>
        <p:nvSpPr>
          <p:cNvPr id="4" name="Footer Placeholder 3">
            <a:extLst>
              <a:ext uri="{FF2B5EF4-FFF2-40B4-BE49-F238E27FC236}">
                <a16:creationId xmlns:a16="http://schemas.microsoft.com/office/drawing/2014/main" id="{4EBEB53F-DF9E-4FFA-9FB7-0E9A365F2E85}"/>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6419A926-8944-4460-9F24-F7EC3F3731D2}"/>
              </a:ext>
            </a:extLst>
          </p:cNvPr>
          <p:cNvSpPr>
            <a:spLocks noGrp="1"/>
          </p:cNvSpPr>
          <p:nvPr>
            <p:ph type="sldNum" sz="quarter" idx="12"/>
          </p:nvPr>
        </p:nvSpPr>
        <p:spPr/>
        <p:txBody>
          <a:bodyPr/>
          <a:lstStyle/>
          <a:p>
            <a:fld id="{3C974458-8A97-4835-BF79-1FB6D7856C21}" type="slidenum">
              <a:rPr lang="en-US" smtClean="0"/>
              <a:t>12</a:t>
            </a:fld>
            <a:endParaRPr lang="en-US"/>
          </a:p>
        </p:txBody>
      </p:sp>
    </p:spTree>
    <p:extLst>
      <p:ext uri="{BB962C8B-B14F-4D97-AF65-F5344CB8AC3E}">
        <p14:creationId xmlns:p14="http://schemas.microsoft.com/office/powerpoint/2010/main" val="227762245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randombar(horizontal)">
                                      <p:cBhvr>
                                        <p:cTn id="7" dur="50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4" presetClass="entr" presetSubtype="10" fill="hold" grpId="0" nodeType="clickEffect">
                                  <p:stCondLst>
                                    <p:cond delay="0"/>
                                  </p:stCondLst>
                                  <p:childTnLst>
                                    <p:set>
                                      <p:cBhvr>
                                        <p:cTn id="11" dur="1" fill="hold">
                                          <p:stCondLst>
                                            <p:cond delay="0"/>
                                          </p:stCondLst>
                                        </p:cTn>
                                        <p:tgtEl>
                                          <p:spTgt spid="8">
                                            <p:txEl>
                                              <p:pRg st="0" end="0"/>
                                            </p:txEl>
                                          </p:spTgt>
                                        </p:tgtEl>
                                        <p:attrNameLst>
                                          <p:attrName>style.visibility</p:attrName>
                                        </p:attrNameLst>
                                      </p:cBhvr>
                                      <p:to>
                                        <p:strVal val="visible"/>
                                      </p:to>
                                    </p:set>
                                    <p:animEffect transition="in" filter="randombar(horizontal)">
                                      <p:cBhvr>
                                        <p:cTn id="12" dur="500"/>
                                        <p:tgtEl>
                                          <p:spTgt spid="8">
                                            <p:txEl>
                                              <p:pRg st="0" end="0"/>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4" presetClass="entr" presetSubtype="10" fill="hold" nodeType="clickEffect">
                                  <p:stCondLst>
                                    <p:cond delay="0"/>
                                  </p:stCondLst>
                                  <p:childTnLst>
                                    <p:set>
                                      <p:cBhvr>
                                        <p:cTn id="16" dur="1" fill="hold">
                                          <p:stCondLst>
                                            <p:cond delay="0"/>
                                          </p:stCondLst>
                                        </p:cTn>
                                        <p:tgtEl>
                                          <p:spTgt spid="3">
                                            <p:txEl>
                                              <p:pRg st="2" end="2"/>
                                            </p:txEl>
                                          </p:spTgt>
                                        </p:tgtEl>
                                        <p:attrNameLst>
                                          <p:attrName>style.visibility</p:attrName>
                                        </p:attrNameLst>
                                      </p:cBhvr>
                                      <p:to>
                                        <p:strVal val="visible"/>
                                      </p:to>
                                    </p:set>
                                    <p:animEffect transition="in" filter="randombar(horizontal)">
                                      <p:cBhvr>
                                        <p:cTn id="17" dur="500"/>
                                        <p:tgtEl>
                                          <p:spTgt spid="3">
                                            <p:txEl>
                                              <p:pRg st="2" end="2"/>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14" presetClass="entr" presetSubtype="10" fill="hold" grpId="0" nodeType="clickEffect">
                                  <p:stCondLst>
                                    <p:cond delay="0"/>
                                  </p:stCondLst>
                                  <p:childTnLst>
                                    <p:set>
                                      <p:cBhvr>
                                        <p:cTn id="21" dur="1" fill="hold">
                                          <p:stCondLst>
                                            <p:cond delay="0"/>
                                          </p:stCondLst>
                                        </p:cTn>
                                        <p:tgtEl>
                                          <p:spTgt spid="8">
                                            <p:txEl>
                                              <p:pRg st="2" end="2"/>
                                            </p:txEl>
                                          </p:spTgt>
                                        </p:tgtEl>
                                        <p:attrNameLst>
                                          <p:attrName>style.visibility</p:attrName>
                                        </p:attrNameLst>
                                      </p:cBhvr>
                                      <p:to>
                                        <p:strVal val="visible"/>
                                      </p:to>
                                    </p:set>
                                    <p:animEffect transition="in" filter="randombar(horizontal)">
                                      <p:cBhvr>
                                        <p:cTn id="22" dur="500"/>
                                        <p:tgtEl>
                                          <p:spTgt spid="8">
                                            <p:txEl>
                                              <p:pRg st="2" end="2"/>
                                            </p:txEl>
                                          </p:spTgt>
                                        </p:tgtEl>
                                      </p:cBhvr>
                                    </p:animEffect>
                                  </p:childTnLst>
                                </p:cTn>
                              </p:par>
                            </p:childTnLst>
                          </p:cTn>
                        </p:par>
                      </p:childTnLst>
                    </p:cTn>
                  </p:par>
                  <p:par>
                    <p:cTn id="23" fill="hold">
                      <p:stCondLst>
                        <p:cond delay="indefinite"/>
                      </p:stCondLst>
                      <p:childTnLst>
                        <p:par>
                          <p:cTn id="24" fill="hold">
                            <p:stCondLst>
                              <p:cond delay="0"/>
                            </p:stCondLst>
                            <p:childTnLst>
                              <p:par>
                                <p:cTn id="25" presetID="14" presetClass="entr" presetSubtype="10" fill="hold" nodeType="clickEffect">
                                  <p:stCondLst>
                                    <p:cond delay="0"/>
                                  </p:stCondLst>
                                  <p:childTnLst>
                                    <p:set>
                                      <p:cBhvr>
                                        <p:cTn id="26" dur="1" fill="hold">
                                          <p:stCondLst>
                                            <p:cond delay="0"/>
                                          </p:stCondLst>
                                        </p:cTn>
                                        <p:tgtEl>
                                          <p:spTgt spid="3">
                                            <p:txEl>
                                              <p:pRg st="4" end="4"/>
                                            </p:txEl>
                                          </p:spTgt>
                                        </p:tgtEl>
                                        <p:attrNameLst>
                                          <p:attrName>style.visibility</p:attrName>
                                        </p:attrNameLst>
                                      </p:cBhvr>
                                      <p:to>
                                        <p:strVal val="visible"/>
                                      </p:to>
                                    </p:set>
                                    <p:animEffect transition="in" filter="randombar(horizontal)">
                                      <p:cBhvr>
                                        <p:cTn id="27" dur="500"/>
                                        <p:tgtEl>
                                          <p:spTgt spid="3">
                                            <p:txEl>
                                              <p:pRg st="4" end="4"/>
                                            </p:txEl>
                                          </p:spTgt>
                                        </p:tgtEl>
                                      </p:cBhvr>
                                    </p:animEffect>
                                  </p:childTnLst>
                                </p:cTn>
                              </p:par>
                            </p:childTnLst>
                          </p:cTn>
                        </p:par>
                      </p:childTnLst>
                    </p:cTn>
                  </p:par>
                  <p:par>
                    <p:cTn id="28" fill="hold">
                      <p:stCondLst>
                        <p:cond delay="indefinite"/>
                      </p:stCondLst>
                      <p:childTnLst>
                        <p:par>
                          <p:cTn id="29" fill="hold">
                            <p:stCondLst>
                              <p:cond delay="0"/>
                            </p:stCondLst>
                            <p:childTnLst>
                              <p:par>
                                <p:cTn id="30" presetID="14" presetClass="entr" presetSubtype="10" fill="hold" grpId="0" nodeType="clickEffect">
                                  <p:stCondLst>
                                    <p:cond delay="0"/>
                                  </p:stCondLst>
                                  <p:childTnLst>
                                    <p:set>
                                      <p:cBhvr>
                                        <p:cTn id="31" dur="1" fill="hold">
                                          <p:stCondLst>
                                            <p:cond delay="0"/>
                                          </p:stCondLst>
                                        </p:cTn>
                                        <p:tgtEl>
                                          <p:spTgt spid="8">
                                            <p:txEl>
                                              <p:pRg st="4" end="4"/>
                                            </p:txEl>
                                          </p:spTgt>
                                        </p:tgtEl>
                                        <p:attrNameLst>
                                          <p:attrName>style.visibility</p:attrName>
                                        </p:attrNameLst>
                                      </p:cBhvr>
                                      <p:to>
                                        <p:strVal val="visible"/>
                                      </p:to>
                                    </p:set>
                                    <p:animEffect transition="in" filter="randombar(horizontal)">
                                      <p:cBhvr>
                                        <p:cTn id="32" dur="500"/>
                                        <p:tgtEl>
                                          <p:spTgt spid="8">
                                            <p:txEl>
                                              <p:pRg st="4" end="4"/>
                                            </p:txEl>
                                          </p:spTgt>
                                        </p:tgtEl>
                                      </p:cBhvr>
                                    </p:animEffect>
                                  </p:childTnLst>
                                </p:cTn>
                              </p:par>
                            </p:childTnLst>
                          </p:cTn>
                        </p:par>
                      </p:childTnLst>
                    </p:cTn>
                  </p:par>
                  <p:par>
                    <p:cTn id="33" fill="hold">
                      <p:stCondLst>
                        <p:cond delay="indefinite"/>
                      </p:stCondLst>
                      <p:childTnLst>
                        <p:par>
                          <p:cTn id="34" fill="hold">
                            <p:stCondLst>
                              <p:cond delay="0"/>
                            </p:stCondLst>
                            <p:childTnLst>
                              <p:par>
                                <p:cTn id="35" presetID="14" presetClass="entr" presetSubtype="10" fill="hold" nodeType="clickEffect">
                                  <p:stCondLst>
                                    <p:cond delay="0"/>
                                  </p:stCondLst>
                                  <p:childTnLst>
                                    <p:set>
                                      <p:cBhvr>
                                        <p:cTn id="36" dur="1" fill="hold">
                                          <p:stCondLst>
                                            <p:cond delay="0"/>
                                          </p:stCondLst>
                                        </p:cTn>
                                        <p:tgtEl>
                                          <p:spTgt spid="3">
                                            <p:txEl>
                                              <p:pRg st="6" end="6"/>
                                            </p:txEl>
                                          </p:spTgt>
                                        </p:tgtEl>
                                        <p:attrNameLst>
                                          <p:attrName>style.visibility</p:attrName>
                                        </p:attrNameLst>
                                      </p:cBhvr>
                                      <p:to>
                                        <p:strVal val="visible"/>
                                      </p:to>
                                    </p:set>
                                    <p:animEffect transition="in" filter="randombar(horizontal)">
                                      <p:cBhvr>
                                        <p:cTn id="37" dur="500"/>
                                        <p:tgtEl>
                                          <p:spTgt spid="3">
                                            <p:txEl>
                                              <p:pRg st="6" end="6"/>
                                            </p:txEl>
                                          </p:spTgt>
                                        </p:tgtEl>
                                      </p:cBhvr>
                                    </p:animEffect>
                                  </p:childTnLst>
                                </p:cTn>
                              </p:par>
                            </p:childTnLst>
                          </p:cTn>
                        </p:par>
                      </p:childTnLst>
                    </p:cTn>
                  </p:par>
                  <p:par>
                    <p:cTn id="38" fill="hold">
                      <p:stCondLst>
                        <p:cond delay="indefinite"/>
                      </p:stCondLst>
                      <p:childTnLst>
                        <p:par>
                          <p:cTn id="39" fill="hold">
                            <p:stCondLst>
                              <p:cond delay="0"/>
                            </p:stCondLst>
                            <p:childTnLst>
                              <p:par>
                                <p:cTn id="40" presetID="14" presetClass="entr" presetSubtype="10" fill="hold" grpId="0" nodeType="clickEffect">
                                  <p:stCondLst>
                                    <p:cond delay="0"/>
                                  </p:stCondLst>
                                  <p:childTnLst>
                                    <p:set>
                                      <p:cBhvr>
                                        <p:cTn id="41" dur="1" fill="hold">
                                          <p:stCondLst>
                                            <p:cond delay="0"/>
                                          </p:stCondLst>
                                        </p:cTn>
                                        <p:tgtEl>
                                          <p:spTgt spid="8">
                                            <p:txEl>
                                              <p:pRg st="6" end="6"/>
                                            </p:txEl>
                                          </p:spTgt>
                                        </p:tgtEl>
                                        <p:attrNameLst>
                                          <p:attrName>style.visibility</p:attrName>
                                        </p:attrNameLst>
                                      </p:cBhvr>
                                      <p:to>
                                        <p:strVal val="visible"/>
                                      </p:to>
                                    </p:set>
                                    <p:animEffect transition="in" filter="randombar(horizontal)">
                                      <p:cBhvr>
                                        <p:cTn id="42" dur="500"/>
                                        <p:tgtEl>
                                          <p:spTgt spid="8">
                                            <p:txEl>
                                              <p:pRg st="6" end="6"/>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uiExpand="1" build="p"/>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E426FB2-D86B-4CD3-9976-C0D47BE34E00}"/>
              </a:ext>
            </a:extLst>
          </p:cNvPr>
          <p:cNvSpPr>
            <a:spLocks noGrp="1"/>
          </p:cNvSpPr>
          <p:nvPr>
            <p:ph type="title"/>
          </p:nvPr>
        </p:nvSpPr>
        <p:spPr/>
        <p:txBody>
          <a:bodyPr/>
          <a:lstStyle/>
          <a:p>
            <a:r>
              <a:rPr lang="en-US" dirty="0"/>
              <a:t>Aside: </a:t>
            </a:r>
            <a:r>
              <a:rPr lang="en-US"/>
              <a:t>What is “Derecho</a:t>
            </a:r>
            <a:r>
              <a:rPr lang="en-US" dirty="0"/>
              <a:t>”?</a:t>
            </a:r>
          </a:p>
        </p:txBody>
      </p:sp>
      <p:sp>
        <p:nvSpPr>
          <p:cNvPr id="3" name="Content Placeholder 2">
            <a:extLst>
              <a:ext uri="{FF2B5EF4-FFF2-40B4-BE49-F238E27FC236}">
                <a16:creationId xmlns:a16="http://schemas.microsoft.com/office/drawing/2014/main" id="{54802C88-1DB4-4BD5-9CCE-D557DF366436}"/>
              </a:ext>
            </a:extLst>
          </p:cNvPr>
          <p:cNvSpPr>
            <a:spLocks noGrp="1"/>
          </p:cNvSpPr>
          <p:nvPr>
            <p:ph idx="1"/>
          </p:nvPr>
        </p:nvSpPr>
        <p:spPr/>
        <p:txBody>
          <a:bodyPr/>
          <a:lstStyle/>
          <a:p>
            <a:r>
              <a:rPr lang="en-US" dirty="0"/>
              <a:t>Derecho was mentioned in prior lectures: Cornell research solution for using atomic multicast / </a:t>
            </a:r>
            <a:r>
              <a:rPr lang="en-US" dirty="0" err="1"/>
              <a:t>Paxos</a:t>
            </a:r>
            <a:r>
              <a:rPr lang="en-US" dirty="0"/>
              <a:t> to update replicated data in shards.</a:t>
            </a:r>
          </a:p>
          <a:p>
            <a:endParaRPr lang="en-US" dirty="0"/>
          </a:p>
          <a:p>
            <a:r>
              <a:rPr lang="en-US" dirty="0"/>
              <a:t>Right now it isn’t very integrated with the App Service, making it annoying to migrate a Derecho service into a cloud – not hard, just annoying.</a:t>
            </a:r>
          </a:p>
          <a:p>
            <a:endParaRPr lang="en-US" dirty="0"/>
          </a:p>
          <a:p>
            <a:r>
              <a:rPr lang="en-US" dirty="0"/>
              <a:t>We’ll learn more about it in a week or two.</a:t>
            </a:r>
          </a:p>
        </p:txBody>
      </p:sp>
      <p:sp>
        <p:nvSpPr>
          <p:cNvPr id="4" name="Footer Placeholder 3">
            <a:extLst>
              <a:ext uri="{FF2B5EF4-FFF2-40B4-BE49-F238E27FC236}">
                <a16:creationId xmlns:a16="http://schemas.microsoft.com/office/drawing/2014/main" id="{41D2F9DB-B1DB-4016-82C7-6D10489A4D3B}"/>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F2BD83E2-AEB0-4C21-BECC-4D2F2C28BFC8}"/>
              </a:ext>
            </a:extLst>
          </p:cNvPr>
          <p:cNvSpPr>
            <a:spLocks noGrp="1"/>
          </p:cNvSpPr>
          <p:nvPr>
            <p:ph type="sldNum" sz="quarter" idx="12"/>
          </p:nvPr>
        </p:nvSpPr>
        <p:spPr/>
        <p:txBody>
          <a:bodyPr/>
          <a:lstStyle/>
          <a:p>
            <a:fld id="{3C974458-8A97-4835-BF79-1FB6D7856C21}" type="slidenum">
              <a:rPr lang="en-US" smtClean="0"/>
              <a:t>13</a:t>
            </a:fld>
            <a:endParaRPr lang="en-US"/>
          </a:p>
        </p:txBody>
      </p:sp>
    </p:spTree>
    <p:extLst>
      <p:ext uri="{BB962C8B-B14F-4D97-AF65-F5344CB8AC3E}">
        <p14:creationId xmlns:p14="http://schemas.microsoft.com/office/powerpoint/2010/main" val="1568188296"/>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7778631-4C64-466E-B2D0-07D74992F96A}"/>
              </a:ext>
            </a:extLst>
          </p:cNvPr>
          <p:cNvSpPr>
            <a:spLocks noGrp="1"/>
          </p:cNvSpPr>
          <p:nvPr>
            <p:ph type="title"/>
          </p:nvPr>
        </p:nvSpPr>
        <p:spPr/>
        <p:txBody>
          <a:bodyPr/>
          <a:lstStyle/>
          <a:p>
            <a:r>
              <a:rPr lang="en-US" dirty="0"/>
              <a:t>The ML challenge</a:t>
            </a:r>
          </a:p>
        </p:txBody>
      </p:sp>
      <p:sp>
        <p:nvSpPr>
          <p:cNvPr id="3" name="Content Placeholder 2">
            <a:extLst>
              <a:ext uri="{FF2B5EF4-FFF2-40B4-BE49-F238E27FC236}">
                <a16:creationId xmlns:a16="http://schemas.microsoft.com/office/drawing/2014/main" id="{86D984DA-BDCE-48BD-B0A6-39DC3FD28F3D}"/>
              </a:ext>
            </a:extLst>
          </p:cNvPr>
          <p:cNvSpPr>
            <a:spLocks noGrp="1"/>
          </p:cNvSpPr>
          <p:nvPr>
            <p:ph idx="1"/>
          </p:nvPr>
        </p:nvSpPr>
        <p:spPr/>
        <p:txBody>
          <a:bodyPr>
            <a:normAutofit lnSpcReduction="10000"/>
          </a:bodyPr>
          <a:lstStyle/>
          <a:p>
            <a:r>
              <a:rPr lang="en-US" dirty="0"/>
              <a:t>Today most machine learning occurs in big-data infrastructures that run in the cloud, but “offline”</a:t>
            </a:r>
          </a:p>
          <a:p>
            <a:pPr>
              <a:buFont typeface="Wingdings" panose="05000000000000000000" pitchFamily="2" charset="2"/>
              <a:buChar char="Ø"/>
            </a:pPr>
            <a:r>
              <a:rPr lang="en-US" dirty="0"/>
              <a:t>  We accumulate a batch of work.</a:t>
            </a:r>
          </a:p>
          <a:p>
            <a:pPr>
              <a:buFont typeface="Wingdings" panose="05000000000000000000" pitchFamily="2" charset="2"/>
              <a:buChar char="Ø"/>
            </a:pPr>
            <a:r>
              <a:rPr lang="en-US" dirty="0"/>
              <a:t>  We hold the actual data in massive </a:t>
            </a:r>
            <a:r>
              <a:rPr lang="en-US" dirty="0" err="1"/>
              <a:t>sharded</a:t>
            </a:r>
            <a:r>
              <a:rPr lang="en-US" dirty="0"/>
              <a:t> file systems or DHTs</a:t>
            </a:r>
          </a:p>
          <a:p>
            <a:pPr>
              <a:buFont typeface="Wingdings" panose="05000000000000000000" pitchFamily="2" charset="2"/>
              <a:buChar char="Ø"/>
            </a:pPr>
            <a:r>
              <a:rPr lang="en-US" dirty="0"/>
              <a:t>  Then we run a special style of “always parallel” computing to train our</a:t>
            </a:r>
            <a:br>
              <a:rPr lang="en-US" dirty="0"/>
            </a:br>
            <a:r>
              <a:rPr lang="en-US" dirty="0"/>
              <a:t>    ML models for big batches of updates, all processed at once.</a:t>
            </a:r>
          </a:p>
          <a:p>
            <a:pPr>
              <a:buFont typeface="Wingdings" panose="05000000000000000000" pitchFamily="2" charset="2"/>
              <a:buChar char="Ø"/>
            </a:pPr>
            <a:endParaRPr lang="en-US" dirty="0"/>
          </a:p>
          <a:p>
            <a:pPr marL="0" indent="0">
              <a:buNone/>
            </a:pPr>
            <a:r>
              <a:rPr lang="en-US" dirty="0"/>
              <a:t>How will we migrate this to the IoT Edge and IoT Cloud, to run in real-time?</a:t>
            </a:r>
          </a:p>
        </p:txBody>
      </p:sp>
      <p:sp>
        <p:nvSpPr>
          <p:cNvPr id="4" name="Footer Placeholder 3">
            <a:extLst>
              <a:ext uri="{FF2B5EF4-FFF2-40B4-BE49-F238E27FC236}">
                <a16:creationId xmlns:a16="http://schemas.microsoft.com/office/drawing/2014/main" id="{4A18893E-E8A3-4923-A29A-2159A6699599}"/>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E186FD7D-4728-469B-B10D-2C081EF49549}"/>
              </a:ext>
            </a:extLst>
          </p:cNvPr>
          <p:cNvSpPr>
            <a:spLocks noGrp="1"/>
          </p:cNvSpPr>
          <p:nvPr>
            <p:ph type="sldNum" sz="quarter" idx="12"/>
          </p:nvPr>
        </p:nvSpPr>
        <p:spPr/>
        <p:txBody>
          <a:bodyPr/>
          <a:lstStyle/>
          <a:p>
            <a:fld id="{3C974458-8A97-4835-BF79-1FB6D7856C21}" type="slidenum">
              <a:rPr lang="en-US" smtClean="0"/>
              <a:t>14</a:t>
            </a:fld>
            <a:endParaRPr lang="en-US"/>
          </a:p>
        </p:txBody>
      </p:sp>
    </p:spTree>
    <p:extLst>
      <p:ext uri="{BB962C8B-B14F-4D97-AF65-F5344CB8AC3E}">
        <p14:creationId xmlns:p14="http://schemas.microsoft.com/office/powerpoint/2010/main" val="2909771255"/>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“All </a:t>
            </a:r>
            <a:r>
              <a:rPr lang="en-US" dirty="0" err="1"/>
              <a:t>Sharded</a:t>
            </a:r>
            <a:r>
              <a:rPr lang="en-US" dirty="0"/>
              <a:t>, all the time”</a:t>
            </a:r>
          </a:p>
        </p:txBody>
      </p:sp>
      <p:sp>
        <p:nvSpPr>
          <p:cNvPr id="3" name="Content Placeholder 2"/>
          <p:cNvSpPr>
            <a:spLocks noGrp="1"/>
          </p:cNvSpPr>
          <p:nvPr>
            <p:ph idx="1"/>
          </p:nvPr>
        </p:nvSpPr>
        <p:spPr/>
        <p:txBody>
          <a:bodyPr/>
          <a:lstStyle/>
          <a:p>
            <a:r>
              <a:rPr lang="en-US" dirty="0"/>
              <a:t>In computing classes, we really don’t learn to compute on data that is spread over devices.</a:t>
            </a:r>
          </a:p>
          <a:p>
            <a:endParaRPr lang="en-US" dirty="0"/>
          </a:p>
          <a:p>
            <a:r>
              <a:rPr lang="en-US" dirty="0" err="1"/>
              <a:t>IoT</a:t>
            </a:r>
            <a:r>
              <a:rPr lang="en-US" dirty="0"/>
              <a:t> data will already be </a:t>
            </a:r>
            <a:r>
              <a:rPr lang="en-US" dirty="0" err="1"/>
              <a:t>sharded</a:t>
            </a:r>
            <a:r>
              <a:rPr lang="en-US" dirty="0"/>
              <a:t> when it enters in the system, and all computation needs to be parallel and to keep the work </a:t>
            </a:r>
            <a:r>
              <a:rPr lang="en-US" dirty="0" err="1"/>
              <a:t>sharded</a:t>
            </a:r>
            <a:r>
              <a:rPr lang="en-US" dirty="0"/>
              <a:t>.</a:t>
            </a:r>
          </a:p>
          <a:p>
            <a:endParaRPr lang="en-US" dirty="0"/>
          </a:p>
          <a:p>
            <a:r>
              <a:rPr lang="en-US" dirty="0" err="1"/>
              <a:t>Sharding</a:t>
            </a:r>
            <a:r>
              <a:rPr lang="en-US" dirty="0"/>
              <a:t> is a magic formula for scaling, but how can people to learn to program in an “all-</a:t>
            </a:r>
            <a:r>
              <a:rPr lang="en-US" dirty="0" err="1"/>
              <a:t>sharded</a:t>
            </a:r>
            <a:r>
              <a:rPr lang="en-US" dirty="0"/>
              <a:t>, all the time” manner?</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15</a:t>
            </a:fld>
            <a:endParaRPr lang="en-US"/>
          </a:p>
        </p:txBody>
      </p:sp>
    </p:spTree>
    <p:extLst>
      <p:ext uri="{BB962C8B-B14F-4D97-AF65-F5344CB8AC3E}">
        <p14:creationId xmlns:p14="http://schemas.microsoft.com/office/powerpoint/2010/main" val="3634271027"/>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1F2D110-993E-4C2A-9BFF-5478096E9AC4}"/>
              </a:ext>
            </a:extLst>
          </p:cNvPr>
          <p:cNvSpPr>
            <a:spLocks noGrp="1"/>
          </p:cNvSpPr>
          <p:nvPr>
            <p:ph type="title"/>
          </p:nvPr>
        </p:nvSpPr>
        <p:spPr/>
        <p:txBody>
          <a:bodyPr/>
          <a:lstStyle/>
          <a:p>
            <a:r>
              <a:rPr lang="en-US" dirty="0"/>
              <a:t>MapReduce</a:t>
            </a:r>
          </a:p>
        </p:txBody>
      </p:sp>
      <p:sp>
        <p:nvSpPr>
          <p:cNvPr id="3" name="Content Placeholder 2">
            <a:extLst>
              <a:ext uri="{FF2B5EF4-FFF2-40B4-BE49-F238E27FC236}">
                <a16:creationId xmlns:a16="http://schemas.microsoft.com/office/drawing/2014/main" id="{A124BC49-C178-4388-BA29-53902E4E320E}"/>
              </a:ext>
            </a:extLst>
          </p:cNvPr>
          <p:cNvSpPr>
            <a:spLocks noGrp="1"/>
          </p:cNvSpPr>
          <p:nvPr>
            <p:ph idx="1"/>
          </p:nvPr>
        </p:nvSpPr>
        <p:spPr/>
        <p:txBody>
          <a:bodyPr/>
          <a:lstStyle/>
          <a:p>
            <a:r>
              <a:rPr lang="en-US" dirty="0"/>
              <a:t>Invented at Google, but then spread into wide use when Yahoo! rebuilt it as the open-source Hadoop infrastructure.</a:t>
            </a:r>
          </a:p>
          <a:p>
            <a:endParaRPr lang="en-US" dirty="0"/>
          </a:p>
          <a:p>
            <a:r>
              <a:rPr lang="en-US" dirty="0"/>
              <a:t>It has a complete “ecosystem” with a </a:t>
            </a:r>
            <a:r>
              <a:rPr lang="en-US" dirty="0" err="1"/>
              <a:t>sharded</a:t>
            </a:r>
            <a:r>
              <a:rPr lang="en-US" dirty="0"/>
              <a:t> file system and a </a:t>
            </a:r>
            <a:r>
              <a:rPr lang="en-US" dirty="0" err="1"/>
              <a:t>sharded</a:t>
            </a:r>
            <a:r>
              <a:rPr lang="en-US" dirty="0"/>
              <a:t> computing model, supported by the MapReduce/Hadoop scheduler.</a:t>
            </a:r>
          </a:p>
          <a:p>
            <a:endParaRPr lang="en-US" dirty="0"/>
          </a:p>
          <a:p>
            <a:r>
              <a:rPr lang="en-US" dirty="0"/>
              <a:t>The developer learns to think in terms of batch-parallel computing, all the time, for every task.</a:t>
            </a:r>
          </a:p>
        </p:txBody>
      </p:sp>
      <p:sp>
        <p:nvSpPr>
          <p:cNvPr id="4" name="Footer Placeholder 3">
            <a:extLst>
              <a:ext uri="{FF2B5EF4-FFF2-40B4-BE49-F238E27FC236}">
                <a16:creationId xmlns:a16="http://schemas.microsoft.com/office/drawing/2014/main" id="{27C74E8B-5162-4237-BB29-621E50729C8B}"/>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BB3C4756-7B3C-41D4-83FF-2ECABC7E22D3}"/>
              </a:ext>
            </a:extLst>
          </p:cNvPr>
          <p:cNvSpPr>
            <a:spLocks noGrp="1"/>
          </p:cNvSpPr>
          <p:nvPr>
            <p:ph type="sldNum" sz="quarter" idx="12"/>
          </p:nvPr>
        </p:nvSpPr>
        <p:spPr/>
        <p:txBody>
          <a:bodyPr/>
          <a:lstStyle/>
          <a:p>
            <a:fld id="{3C974458-8A97-4835-BF79-1FB6D7856C21}" type="slidenum">
              <a:rPr lang="en-US" smtClean="0"/>
              <a:t>16</a:t>
            </a:fld>
            <a:endParaRPr lang="en-US"/>
          </a:p>
        </p:txBody>
      </p:sp>
    </p:spTree>
    <p:extLst>
      <p:ext uri="{BB962C8B-B14F-4D97-AF65-F5344CB8AC3E}">
        <p14:creationId xmlns:p14="http://schemas.microsoft.com/office/powerpoint/2010/main" val="612471147"/>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A04A3AB1-7889-4DFB-98FE-B443FC78BFDF}"/>
              </a:ext>
            </a:extLst>
          </p:cNvPr>
          <p:cNvSpPr>
            <a:spLocks noGrp="1"/>
          </p:cNvSpPr>
          <p:nvPr>
            <p:ph type="title"/>
          </p:nvPr>
        </p:nvSpPr>
        <p:spPr/>
        <p:txBody>
          <a:bodyPr/>
          <a:lstStyle/>
          <a:p>
            <a:r>
              <a:rPr lang="en-US" dirty="0"/>
              <a:t>How is this Done?</a:t>
            </a:r>
          </a:p>
        </p:txBody>
      </p:sp>
      <p:sp>
        <p:nvSpPr>
          <p:cNvPr id="6" name="Content Placeholder 5">
            <a:extLst>
              <a:ext uri="{FF2B5EF4-FFF2-40B4-BE49-F238E27FC236}">
                <a16:creationId xmlns:a16="http://schemas.microsoft.com/office/drawing/2014/main" id="{18FCC369-D4FA-424C-9FB4-F9DAF3248155}"/>
              </a:ext>
            </a:extLst>
          </p:cNvPr>
          <p:cNvSpPr>
            <a:spLocks noGrp="1"/>
          </p:cNvSpPr>
          <p:nvPr>
            <p:ph idx="1"/>
          </p:nvPr>
        </p:nvSpPr>
        <p:spPr/>
        <p:txBody>
          <a:bodyPr>
            <a:normAutofit fontScale="85000" lnSpcReduction="20000"/>
          </a:bodyPr>
          <a:lstStyle/>
          <a:p>
            <a:r>
              <a:rPr lang="en-US" dirty="0"/>
              <a:t>The developer thinks of everything in terms of </a:t>
            </a:r>
            <a:r>
              <a:rPr lang="en-US" i="1" dirty="0"/>
              <a:t>collections </a:t>
            </a:r>
            <a:r>
              <a:rPr lang="en-US" dirty="0"/>
              <a:t>of </a:t>
            </a:r>
            <a:r>
              <a:rPr lang="en-US" i="1" dirty="0"/>
              <a:t>tuples</a:t>
            </a:r>
            <a:r>
              <a:rPr lang="en-US" dirty="0"/>
              <a:t>.</a:t>
            </a:r>
          </a:p>
          <a:p>
            <a:pPr>
              <a:buFont typeface="Wingdings" panose="05000000000000000000" pitchFamily="2" charset="2"/>
              <a:buChar char="Ø"/>
            </a:pPr>
            <a:r>
              <a:rPr lang="en-US" dirty="0"/>
              <a:t> We try to view all forms of data as a kind of “row” of content in a table</a:t>
            </a:r>
          </a:p>
          <a:p>
            <a:pPr>
              <a:buFont typeface="Wingdings" panose="05000000000000000000" pitchFamily="2" charset="2"/>
              <a:buChar char="Ø"/>
            </a:pPr>
            <a:r>
              <a:rPr lang="en-US" dirty="0"/>
              <a:t> The row has fields: (name = value, name = value, ….)</a:t>
            </a:r>
          </a:p>
          <a:p>
            <a:pPr>
              <a:buFont typeface="Wingdings" panose="05000000000000000000" pitchFamily="2" charset="2"/>
              <a:buChar char="Ø"/>
            </a:pPr>
            <a:r>
              <a:rPr lang="en-US" dirty="0"/>
              <a:t> Often one field is designated as a primary key. Depending on the task,</a:t>
            </a:r>
          </a:p>
          <a:p>
            <a:pPr marL="0" indent="0">
              <a:buNone/>
            </a:pPr>
            <a:r>
              <a:rPr lang="en-US" dirty="0"/>
              <a:t>    this key could be a file name, a GPS location, a hotel name…</a:t>
            </a:r>
          </a:p>
          <a:p>
            <a:pPr>
              <a:buFont typeface="Wingdings" panose="05000000000000000000" pitchFamily="2" charset="2"/>
              <a:buChar char="Ø"/>
            </a:pPr>
            <a:endParaRPr lang="en-US" dirty="0"/>
          </a:p>
          <a:p>
            <a:pPr marL="0" indent="0">
              <a:buNone/>
            </a:pPr>
            <a:r>
              <a:rPr lang="en-US" dirty="0"/>
              <a:t>Hadoop has many tools to help you transform your data into this form.</a:t>
            </a:r>
          </a:p>
          <a:p>
            <a:pPr marL="0" indent="0">
              <a:buNone/>
            </a:pPr>
            <a:endParaRPr lang="en-US" dirty="0"/>
          </a:p>
          <a:p>
            <a:pPr marL="0" indent="0">
              <a:buNone/>
            </a:pPr>
            <a:r>
              <a:rPr lang="en-US" dirty="0"/>
              <a:t>Modern programming languages embed collections into C++, C#, Python, Java, etc.</a:t>
            </a:r>
          </a:p>
        </p:txBody>
      </p:sp>
      <p:sp>
        <p:nvSpPr>
          <p:cNvPr id="3" name="Footer Placeholder 2">
            <a:extLst>
              <a:ext uri="{FF2B5EF4-FFF2-40B4-BE49-F238E27FC236}">
                <a16:creationId xmlns:a16="http://schemas.microsoft.com/office/drawing/2014/main" id="{CFD05DBC-E682-41B2-85E6-D901268406DA}"/>
              </a:ext>
            </a:extLst>
          </p:cNvPr>
          <p:cNvSpPr>
            <a:spLocks noGrp="1"/>
          </p:cNvSpPr>
          <p:nvPr>
            <p:ph type="ftr" sz="quarter" idx="11"/>
          </p:nvPr>
        </p:nvSpPr>
        <p:spPr/>
        <p:txBody>
          <a:bodyPr/>
          <a:lstStyle/>
          <a:p>
            <a:r>
              <a:rPr lang="en-US"/>
              <a:t>http://www.cs.cornell.edu/courses/cs5412/2020sp</a:t>
            </a:r>
          </a:p>
        </p:txBody>
      </p:sp>
      <p:sp>
        <p:nvSpPr>
          <p:cNvPr id="4" name="Slide Number Placeholder 3">
            <a:extLst>
              <a:ext uri="{FF2B5EF4-FFF2-40B4-BE49-F238E27FC236}">
                <a16:creationId xmlns:a16="http://schemas.microsoft.com/office/drawing/2014/main" id="{445D1D27-C33A-49F1-9E7E-6FBCEEDB4184}"/>
              </a:ext>
            </a:extLst>
          </p:cNvPr>
          <p:cNvSpPr>
            <a:spLocks noGrp="1"/>
          </p:cNvSpPr>
          <p:nvPr>
            <p:ph type="sldNum" sz="quarter" idx="12"/>
          </p:nvPr>
        </p:nvSpPr>
        <p:spPr/>
        <p:txBody>
          <a:bodyPr/>
          <a:lstStyle/>
          <a:p>
            <a:fld id="{3C974458-8A97-4835-BF79-1FB6D7856C21}" type="slidenum">
              <a:rPr lang="en-US" smtClean="0"/>
              <a:t>17</a:t>
            </a:fld>
            <a:endParaRPr lang="en-US"/>
          </a:p>
        </p:txBody>
      </p:sp>
    </p:spTree>
    <p:extLst>
      <p:ext uri="{BB962C8B-B14F-4D97-AF65-F5344CB8AC3E}">
        <p14:creationId xmlns:p14="http://schemas.microsoft.com/office/powerpoint/2010/main" val="1267947672"/>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254885B-830D-4115-9F6B-35DF719742B5}"/>
              </a:ext>
            </a:extLst>
          </p:cNvPr>
          <p:cNvSpPr>
            <a:spLocks noGrp="1"/>
          </p:cNvSpPr>
          <p:nvPr>
            <p:ph type="title"/>
          </p:nvPr>
        </p:nvSpPr>
        <p:spPr>
          <a:xfrm>
            <a:off x="1024128" y="585216"/>
            <a:ext cx="11167872" cy="1499616"/>
          </a:xfrm>
        </p:spPr>
        <p:txBody>
          <a:bodyPr/>
          <a:lstStyle/>
          <a:p>
            <a:r>
              <a:rPr lang="en-US" dirty="0"/>
              <a:t>… More details</a:t>
            </a:r>
          </a:p>
        </p:txBody>
      </p:sp>
      <p:sp>
        <p:nvSpPr>
          <p:cNvPr id="3" name="Content Placeholder 2">
            <a:extLst>
              <a:ext uri="{FF2B5EF4-FFF2-40B4-BE49-F238E27FC236}">
                <a16:creationId xmlns:a16="http://schemas.microsoft.com/office/drawing/2014/main" id="{EE1D5A09-226A-401D-B47B-F354B5BAFA0C}"/>
              </a:ext>
            </a:extLst>
          </p:cNvPr>
          <p:cNvSpPr>
            <a:spLocks noGrp="1"/>
          </p:cNvSpPr>
          <p:nvPr>
            <p:ph idx="1"/>
          </p:nvPr>
        </p:nvSpPr>
        <p:spPr/>
        <p:txBody>
          <a:bodyPr>
            <a:normAutofit lnSpcReduction="10000"/>
          </a:bodyPr>
          <a:lstStyle/>
          <a:p>
            <a:r>
              <a:rPr lang="en-US" dirty="0"/>
              <a:t>We work in steps</a:t>
            </a:r>
          </a:p>
          <a:p>
            <a:pPr>
              <a:buFont typeface="Wingdings" panose="05000000000000000000" pitchFamily="2" charset="2"/>
              <a:buChar char="Ø"/>
            </a:pPr>
            <a:r>
              <a:rPr lang="en-US" dirty="0"/>
              <a:t>  We collect the raw data and “tag” in various ways</a:t>
            </a:r>
          </a:p>
          <a:p>
            <a:pPr>
              <a:buFont typeface="Wingdings" panose="05000000000000000000" pitchFamily="2" charset="2"/>
              <a:buChar char="Ø"/>
            </a:pPr>
            <a:r>
              <a:rPr lang="en-US" dirty="0"/>
              <a:t>  There are simple tools to help, and in any case devices already send </a:t>
            </a:r>
            <a:br>
              <a:rPr lang="en-US" dirty="0"/>
            </a:br>
            <a:r>
              <a:rPr lang="en-US" dirty="0"/>
              <a:t>    meta-data such as time, GPS, etc.</a:t>
            </a:r>
          </a:p>
          <a:p>
            <a:pPr>
              <a:buFont typeface="Wingdings" panose="05000000000000000000" pitchFamily="2" charset="2"/>
              <a:buChar char="Ø"/>
            </a:pPr>
            <a:r>
              <a:rPr lang="en-US" dirty="0"/>
              <a:t>  A camera might add more: focal settings, who took the photo…</a:t>
            </a:r>
          </a:p>
          <a:p>
            <a:pPr>
              <a:buFont typeface="Wingdings" panose="05000000000000000000" pitchFamily="2" charset="2"/>
              <a:buChar char="Ø"/>
            </a:pPr>
            <a:r>
              <a:rPr lang="en-US" dirty="0"/>
              <a:t>  Documents can be scanned to extract data from them</a:t>
            </a:r>
          </a:p>
          <a:p>
            <a:pPr>
              <a:buFont typeface="Wingdings" panose="05000000000000000000" pitchFamily="2" charset="2"/>
              <a:buChar char="Ø"/>
            </a:pPr>
            <a:r>
              <a:rPr lang="en-US" dirty="0"/>
              <a:t>  Tabular data can be viewed as a collection of rows, and each</a:t>
            </a:r>
            <a:br>
              <a:rPr lang="en-US" dirty="0"/>
            </a:br>
            <a:r>
              <a:rPr lang="en-US" dirty="0"/>
              <a:t>    row becomes a list of values</a:t>
            </a:r>
          </a:p>
        </p:txBody>
      </p:sp>
      <p:sp>
        <p:nvSpPr>
          <p:cNvPr id="4" name="Footer Placeholder 3">
            <a:extLst>
              <a:ext uri="{FF2B5EF4-FFF2-40B4-BE49-F238E27FC236}">
                <a16:creationId xmlns:a16="http://schemas.microsoft.com/office/drawing/2014/main" id="{74B78027-B102-4960-8830-248344FE0752}"/>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EC44BA67-9A37-4E56-98F3-294D97F861C9}"/>
              </a:ext>
            </a:extLst>
          </p:cNvPr>
          <p:cNvSpPr>
            <a:spLocks noGrp="1"/>
          </p:cNvSpPr>
          <p:nvPr>
            <p:ph type="sldNum" sz="quarter" idx="12"/>
          </p:nvPr>
        </p:nvSpPr>
        <p:spPr/>
        <p:txBody>
          <a:bodyPr/>
          <a:lstStyle/>
          <a:p>
            <a:fld id="{3C974458-8A97-4835-BF79-1FB6D7856C21}" type="slidenum">
              <a:rPr lang="en-US" smtClean="0"/>
              <a:t>18</a:t>
            </a:fld>
            <a:endParaRPr lang="en-US"/>
          </a:p>
        </p:txBody>
      </p:sp>
    </p:spTree>
    <p:extLst>
      <p:ext uri="{BB962C8B-B14F-4D97-AF65-F5344CB8AC3E}">
        <p14:creationId xmlns:p14="http://schemas.microsoft.com/office/powerpoint/2010/main" val="3944508464"/>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CD75A53-87C8-4C19-B3B5-0136B23BF0F8}"/>
              </a:ext>
            </a:extLst>
          </p:cNvPr>
          <p:cNvSpPr>
            <a:spLocks noGrp="1"/>
          </p:cNvSpPr>
          <p:nvPr>
            <p:ph type="title"/>
          </p:nvPr>
        </p:nvSpPr>
        <p:spPr/>
        <p:txBody>
          <a:bodyPr/>
          <a:lstStyle/>
          <a:p>
            <a:r>
              <a:rPr lang="en-US" dirty="0"/>
              <a:t>Next, we treat all of these as tuples</a:t>
            </a:r>
          </a:p>
        </p:txBody>
      </p:sp>
      <p:sp>
        <p:nvSpPr>
          <p:cNvPr id="3" name="Content Placeholder 2">
            <a:extLst>
              <a:ext uri="{FF2B5EF4-FFF2-40B4-BE49-F238E27FC236}">
                <a16:creationId xmlns:a16="http://schemas.microsoft.com/office/drawing/2014/main" id="{9ECD5E28-ADA3-4806-A2AF-6C29B1CD4BD4}"/>
              </a:ext>
            </a:extLst>
          </p:cNvPr>
          <p:cNvSpPr>
            <a:spLocks noGrp="1"/>
          </p:cNvSpPr>
          <p:nvPr>
            <p:ph idx="1"/>
          </p:nvPr>
        </p:nvSpPr>
        <p:spPr/>
        <p:txBody>
          <a:bodyPr>
            <a:normAutofit fontScale="92500" lnSpcReduction="10000"/>
          </a:bodyPr>
          <a:lstStyle/>
          <a:p>
            <a:r>
              <a:rPr lang="en-US" dirty="0"/>
              <a:t>The term just means a series of “column” values separated by commas</a:t>
            </a:r>
          </a:p>
          <a:p>
            <a:pPr>
              <a:buFont typeface="Wingdings" panose="05000000000000000000" pitchFamily="2" charset="2"/>
              <a:buChar char="Ø"/>
            </a:pPr>
            <a:r>
              <a:rPr lang="en-US" dirty="0"/>
              <a:t> (Name = Ken Birman, Title = Professor, </a:t>
            </a:r>
            <a:r>
              <a:rPr lang="en-US" dirty="0" err="1"/>
              <a:t>Current_Course</a:t>
            </a:r>
            <a:r>
              <a:rPr lang="en-US" dirty="0"/>
              <a:t> = CS5412…)</a:t>
            </a:r>
          </a:p>
          <a:p>
            <a:pPr>
              <a:buFont typeface="Wingdings" panose="05000000000000000000" pitchFamily="2" charset="2"/>
              <a:buChar char="Ø"/>
            </a:pPr>
            <a:r>
              <a:rPr lang="en-US" dirty="0"/>
              <a:t> (Name = Argos Lounge, Type = Bar, Address = ….)</a:t>
            </a:r>
          </a:p>
          <a:p>
            <a:pPr marL="0" indent="0">
              <a:buNone/>
            </a:pPr>
            <a:endParaRPr lang="en-US" dirty="0"/>
          </a:p>
          <a:p>
            <a:pPr marL="0" indent="0">
              <a:buNone/>
            </a:pPr>
            <a:r>
              <a:rPr lang="en-US" dirty="0"/>
              <a:t>Notice that a tuple could have varying numbers of fields.  And one thing could have more than one associated tuple.  The Argos is also a bed-and-breakfast.</a:t>
            </a:r>
          </a:p>
          <a:p>
            <a:pPr marL="0" indent="0">
              <a:buNone/>
            </a:pPr>
            <a:endParaRPr lang="en-US" dirty="0"/>
          </a:p>
          <a:p>
            <a:pPr marL="0" indent="0">
              <a:buNone/>
            </a:pPr>
            <a:r>
              <a:rPr lang="en-US" dirty="0"/>
              <a:t>Google suggests: Think of the whole world as a massive table, and each “thing” as a set of rows, and reach row with values in just some of the columns.</a:t>
            </a:r>
          </a:p>
        </p:txBody>
      </p:sp>
      <p:sp>
        <p:nvSpPr>
          <p:cNvPr id="4" name="Footer Placeholder 3">
            <a:extLst>
              <a:ext uri="{FF2B5EF4-FFF2-40B4-BE49-F238E27FC236}">
                <a16:creationId xmlns:a16="http://schemas.microsoft.com/office/drawing/2014/main" id="{C8985015-D6FA-4BDE-98D2-67B07F7908AD}"/>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4770A6A7-91CB-464C-824B-C2FDBA3E74F6}"/>
              </a:ext>
            </a:extLst>
          </p:cNvPr>
          <p:cNvSpPr>
            <a:spLocks noGrp="1"/>
          </p:cNvSpPr>
          <p:nvPr>
            <p:ph type="sldNum" sz="quarter" idx="12"/>
          </p:nvPr>
        </p:nvSpPr>
        <p:spPr/>
        <p:txBody>
          <a:bodyPr/>
          <a:lstStyle/>
          <a:p>
            <a:fld id="{3C974458-8A97-4835-BF79-1FB6D7856C21}" type="slidenum">
              <a:rPr lang="en-US" smtClean="0"/>
              <a:t>19</a:t>
            </a:fld>
            <a:endParaRPr lang="en-US"/>
          </a:p>
        </p:txBody>
      </p:sp>
    </p:spTree>
    <p:extLst>
      <p:ext uri="{BB962C8B-B14F-4D97-AF65-F5344CB8AC3E}">
        <p14:creationId xmlns:p14="http://schemas.microsoft.com/office/powerpoint/2010/main" val="4057384510"/>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3878513-5C64-468C-85D0-FC7447681134}"/>
              </a:ext>
            </a:extLst>
          </p:cNvPr>
          <p:cNvSpPr>
            <a:spLocks noGrp="1"/>
          </p:cNvSpPr>
          <p:nvPr>
            <p:ph type="title"/>
          </p:nvPr>
        </p:nvSpPr>
        <p:spPr/>
        <p:txBody>
          <a:bodyPr/>
          <a:lstStyle/>
          <a:p>
            <a:r>
              <a:rPr lang="en-US" dirty="0"/>
              <a:t>Example, in C#</a:t>
            </a:r>
          </a:p>
        </p:txBody>
      </p:sp>
      <p:sp>
        <p:nvSpPr>
          <p:cNvPr id="4" name="Footer Placeholder 3">
            <a:extLst>
              <a:ext uri="{FF2B5EF4-FFF2-40B4-BE49-F238E27FC236}">
                <a16:creationId xmlns:a16="http://schemas.microsoft.com/office/drawing/2014/main" id="{FEBCA08C-8DDC-462D-AE98-43FF44BA95AD}"/>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0B7360F4-E224-4709-AF0A-7C6DD1CEDD23}"/>
              </a:ext>
            </a:extLst>
          </p:cNvPr>
          <p:cNvSpPr>
            <a:spLocks noGrp="1"/>
          </p:cNvSpPr>
          <p:nvPr>
            <p:ph type="sldNum" sz="quarter" idx="12"/>
          </p:nvPr>
        </p:nvSpPr>
        <p:spPr/>
        <p:txBody>
          <a:bodyPr/>
          <a:lstStyle/>
          <a:p>
            <a:fld id="{3C974458-8A97-4835-BF79-1FB6D7856C21}" type="slidenum">
              <a:rPr lang="en-US" smtClean="0"/>
              <a:t>20</a:t>
            </a:fld>
            <a:endParaRPr lang="en-US"/>
          </a:p>
        </p:txBody>
      </p:sp>
      <p:sp>
        <p:nvSpPr>
          <p:cNvPr id="7" name="Rectangle 6">
            <a:extLst>
              <a:ext uri="{FF2B5EF4-FFF2-40B4-BE49-F238E27FC236}">
                <a16:creationId xmlns:a16="http://schemas.microsoft.com/office/drawing/2014/main" id="{D21257DF-6145-4F9C-A9B4-2B0855FB1509}"/>
              </a:ext>
            </a:extLst>
          </p:cNvPr>
          <p:cNvSpPr/>
          <p:nvPr/>
        </p:nvSpPr>
        <p:spPr>
          <a:xfrm>
            <a:off x="2249184" y="2332234"/>
            <a:ext cx="9389341" cy="3416320"/>
          </a:xfrm>
          <a:prstGeom prst="rect">
            <a:avLst/>
          </a:prstGeom>
        </p:spPr>
        <p:txBody>
          <a:bodyPr wrap="square">
            <a:spAutoFit/>
          </a:bodyPr>
          <a:lstStyle/>
          <a:p>
            <a:r>
              <a:rPr lang="en-US" dirty="0"/>
              <a:t>var </a:t>
            </a:r>
            <a:r>
              <a:rPr lang="en-US" dirty="0" err="1"/>
              <a:t>studentsGroupByStandard</a:t>
            </a:r>
            <a:r>
              <a:rPr lang="en-US" dirty="0"/>
              <a:t> = from s in </a:t>
            </a:r>
            <a:r>
              <a:rPr lang="en-US" dirty="0" err="1"/>
              <a:t>studentList</a:t>
            </a:r>
            <a:endParaRPr lang="en-US" dirty="0"/>
          </a:p>
          <a:p>
            <a:r>
              <a:rPr lang="en-US" dirty="0"/>
              <a:t>                              group s by </a:t>
            </a:r>
            <a:r>
              <a:rPr lang="en-US" dirty="0" err="1"/>
              <a:t>s.StandardID</a:t>
            </a:r>
            <a:r>
              <a:rPr lang="en-US" dirty="0"/>
              <a:t> into sg</a:t>
            </a:r>
          </a:p>
          <a:p>
            <a:r>
              <a:rPr lang="en-US" dirty="0"/>
              <a:t>                              </a:t>
            </a:r>
            <a:r>
              <a:rPr lang="en-US" dirty="0" err="1"/>
              <a:t>orderby</a:t>
            </a:r>
            <a:r>
              <a:rPr lang="en-US" dirty="0"/>
              <a:t> </a:t>
            </a:r>
            <a:r>
              <a:rPr lang="en-US" dirty="0" err="1"/>
              <a:t>sg.Key</a:t>
            </a:r>
            <a:r>
              <a:rPr lang="en-US" dirty="0"/>
              <a:t> </a:t>
            </a:r>
          </a:p>
          <a:p>
            <a:r>
              <a:rPr lang="en-US" dirty="0"/>
              <a:t>                                    select new { </a:t>
            </a:r>
            <a:r>
              <a:rPr lang="en-US" dirty="0" err="1"/>
              <a:t>sg.Key</a:t>
            </a:r>
            <a:r>
              <a:rPr lang="en-US" dirty="0"/>
              <a:t>, sg };</a:t>
            </a:r>
          </a:p>
          <a:p>
            <a:endParaRPr lang="en-US" dirty="0"/>
          </a:p>
          <a:p>
            <a:endParaRPr lang="en-US" dirty="0"/>
          </a:p>
          <a:p>
            <a:r>
              <a:rPr lang="en-US" dirty="0"/>
              <a:t>foreach (var group in </a:t>
            </a:r>
            <a:r>
              <a:rPr lang="en-US" dirty="0" err="1"/>
              <a:t>studentsGroupByStandard</a:t>
            </a:r>
            <a:r>
              <a:rPr lang="en-US" dirty="0"/>
              <a:t>)</a:t>
            </a:r>
          </a:p>
          <a:p>
            <a:r>
              <a:rPr lang="en-US" dirty="0"/>
              <a:t>{</a:t>
            </a:r>
          </a:p>
          <a:p>
            <a:r>
              <a:rPr lang="en-US" dirty="0"/>
              <a:t>    </a:t>
            </a:r>
            <a:r>
              <a:rPr lang="en-US" dirty="0" err="1"/>
              <a:t>Console.WriteLine</a:t>
            </a:r>
            <a:r>
              <a:rPr lang="en-US" dirty="0"/>
              <a:t>("</a:t>
            </a:r>
            <a:r>
              <a:rPr lang="en-US" dirty="0" err="1"/>
              <a:t>StandardID</a:t>
            </a:r>
            <a:r>
              <a:rPr lang="en-US" dirty="0"/>
              <a:t> {0}:", </a:t>
            </a:r>
            <a:r>
              <a:rPr lang="en-US" dirty="0" err="1"/>
              <a:t>group.Key</a:t>
            </a:r>
            <a:r>
              <a:rPr lang="en-US" dirty="0"/>
              <a:t>);</a:t>
            </a:r>
          </a:p>
          <a:p>
            <a:r>
              <a:rPr lang="en-US" dirty="0"/>
              <a:t>    </a:t>
            </a:r>
          </a:p>
          <a:p>
            <a:r>
              <a:rPr lang="en-US" dirty="0"/>
              <a:t>    </a:t>
            </a:r>
            <a:r>
              <a:rPr lang="en-US" dirty="0" err="1"/>
              <a:t>group.sg.ToList</a:t>
            </a:r>
            <a:r>
              <a:rPr lang="en-US" dirty="0"/>
              <a:t>().</a:t>
            </a:r>
            <a:r>
              <a:rPr lang="en-US" dirty="0" err="1"/>
              <a:t>ForEach</a:t>
            </a:r>
            <a:r>
              <a:rPr lang="en-US" dirty="0"/>
              <a:t>(</a:t>
            </a:r>
            <a:r>
              <a:rPr lang="en-US" dirty="0" err="1"/>
              <a:t>st</a:t>
            </a:r>
            <a:r>
              <a:rPr lang="en-US" dirty="0"/>
              <a:t> =&gt; </a:t>
            </a:r>
            <a:r>
              <a:rPr lang="en-US" dirty="0" err="1"/>
              <a:t>Console.WriteLine</a:t>
            </a:r>
            <a:r>
              <a:rPr lang="en-US" dirty="0"/>
              <a:t>(</a:t>
            </a:r>
            <a:r>
              <a:rPr lang="en-US" dirty="0" err="1"/>
              <a:t>st.StudentName</a:t>
            </a:r>
            <a:r>
              <a:rPr lang="en-US" dirty="0"/>
              <a:t> ));</a:t>
            </a:r>
          </a:p>
          <a:p>
            <a:r>
              <a:rPr lang="en-US" dirty="0"/>
              <a:t>}</a:t>
            </a:r>
          </a:p>
        </p:txBody>
      </p:sp>
    </p:spTree>
    <p:extLst>
      <p:ext uri="{BB962C8B-B14F-4D97-AF65-F5344CB8AC3E}">
        <p14:creationId xmlns:p14="http://schemas.microsoft.com/office/powerpoint/2010/main" val="1563746497"/>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EB4FD66-E021-49E7-92C1-3771C67380EC}"/>
              </a:ext>
            </a:extLst>
          </p:cNvPr>
          <p:cNvSpPr>
            <a:spLocks noGrp="1"/>
          </p:cNvSpPr>
          <p:nvPr>
            <p:ph type="title"/>
          </p:nvPr>
        </p:nvSpPr>
        <p:spPr/>
        <p:txBody>
          <a:bodyPr/>
          <a:lstStyle/>
          <a:p>
            <a:r>
              <a:rPr lang="en-US" dirty="0"/>
              <a:t>This seems tedious!</a:t>
            </a:r>
          </a:p>
        </p:txBody>
      </p:sp>
      <p:sp>
        <p:nvSpPr>
          <p:cNvPr id="3" name="Content Placeholder 2">
            <a:extLst>
              <a:ext uri="{FF2B5EF4-FFF2-40B4-BE49-F238E27FC236}">
                <a16:creationId xmlns:a16="http://schemas.microsoft.com/office/drawing/2014/main" id="{EB14ECF9-5404-40BC-86BF-1DEB58D90AE5}"/>
              </a:ext>
            </a:extLst>
          </p:cNvPr>
          <p:cNvSpPr>
            <a:spLocks noGrp="1"/>
          </p:cNvSpPr>
          <p:nvPr>
            <p:ph idx="1"/>
          </p:nvPr>
        </p:nvSpPr>
        <p:spPr/>
        <p:txBody>
          <a:bodyPr/>
          <a:lstStyle/>
          <a:p>
            <a:r>
              <a:rPr lang="en-US" dirty="0"/>
              <a:t>As noted, there are tools for automatically scanning many kinds of inputs and turning them into this form.</a:t>
            </a:r>
          </a:p>
          <a:p>
            <a:endParaRPr lang="en-US" dirty="0"/>
          </a:p>
          <a:p>
            <a:r>
              <a:rPr lang="en-US" dirty="0"/>
              <a:t>We can definitely design our IoT tools this way too.</a:t>
            </a:r>
          </a:p>
          <a:p>
            <a:endParaRPr lang="en-US" dirty="0"/>
          </a:p>
          <a:p>
            <a:r>
              <a:rPr lang="en-US" dirty="0"/>
              <a:t>Thus we have incoming objects, like photos, but also associated meta-data, which is in the form of a set of tuples, and each tuple has many fields.</a:t>
            </a:r>
          </a:p>
        </p:txBody>
      </p:sp>
      <p:sp>
        <p:nvSpPr>
          <p:cNvPr id="4" name="Footer Placeholder 3">
            <a:extLst>
              <a:ext uri="{FF2B5EF4-FFF2-40B4-BE49-F238E27FC236}">
                <a16:creationId xmlns:a16="http://schemas.microsoft.com/office/drawing/2014/main" id="{D44314BF-B7F9-4922-A36B-11CA7010DC63}"/>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126312BC-2C78-4BB4-9625-E2009181A8A2}"/>
              </a:ext>
            </a:extLst>
          </p:cNvPr>
          <p:cNvSpPr>
            <a:spLocks noGrp="1"/>
          </p:cNvSpPr>
          <p:nvPr>
            <p:ph type="sldNum" sz="quarter" idx="12"/>
          </p:nvPr>
        </p:nvSpPr>
        <p:spPr/>
        <p:txBody>
          <a:bodyPr/>
          <a:lstStyle/>
          <a:p>
            <a:fld id="{3C974458-8A97-4835-BF79-1FB6D7856C21}" type="slidenum">
              <a:rPr lang="en-US" smtClean="0"/>
              <a:t>21</a:t>
            </a:fld>
            <a:endParaRPr lang="en-US"/>
          </a:p>
        </p:txBody>
      </p:sp>
    </p:spTree>
    <p:extLst>
      <p:ext uri="{BB962C8B-B14F-4D97-AF65-F5344CB8AC3E}">
        <p14:creationId xmlns:p14="http://schemas.microsoft.com/office/powerpoint/2010/main" val="170675475"/>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58797AD-3684-4322-92C3-1D48373FFFCF}"/>
              </a:ext>
            </a:extLst>
          </p:cNvPr>
          <p:cNvSpPr>
            <a:spLocks noGrp="1"/>
          </p:cNvSpPr>
          <p:nvPr>
            <p:ph type="title"/>
          </p:nvPr>
        </p:nvSpPr>
        <p:spPr/>
        <p:txBody>
          <a:bodyPr/>
          <a:lstStyle/>
          <a:p>
            <a:r>
              <a:rPr lang="en-US" dirty="0"/>
              <a:t>Which is the key?  Which is the value?</a:t>
            </a:r>
          </a:p>
        </p:txBody>
      </p:sp>
      <p:sp>
        <p:nvSpPr>
          <p:cNvPr id="3" name="Content Placeholder 2">
            <a:extLst>
              <a:ext uri="{FF2B5EF4-FFF2-40B4-BE49-F238E27FC236}">
                <a16:creationId xmlns:a16="http://schemas.microsoft.com/office/drawing/2014/main" id="{9D637702-1FDD-4044-932F-63578D152BED}"/>
              </a:ext>
            </a:extLst>
          </p:cNvPr>
          <p:cNvSpPr>
            <a:spLocks noGrp="1"/>
          </p:cNvSpPr>
          <p:nvPr>
            <p:ph idx="1"/>
          </p:nvPr>
        </p:nvSpPr>
        <p:spPr/>
        <p:txBody>
          <a:bodyPr>
            <a:normAutofit/>
          </a:bodyPr>
          <a:lstStyle/>
          <a:p>
            <a:r>
              <a:rPr lang="en-US" dirty="0"/>
              <a:t>In the way we access the tuples, we actually can specify the key we want to work with, and the value(s) we are interested in.</a:t>
            </a:r>
          </a:p>
          <a:p>
            <a:endParaRPr lang="en-US" dirty="0"/>
          </a:p>
          <a:p>
            <a:r>
              <a:rPr lang="en-US" dirty="0"/>
              <a:t>Effectively, the world looks like a huge collection of SQL databases.</a:t>
            </a:r>
          </a:p>
          <a:p>
            <a:endParaRPr lang="en-US" dirty="0"/>
          </a:p>
          <a:p>
            <a:r>
              <a:rPr lang="en-US" dirty="0"/>
              <a:t>The programming style looks like SQL, but runs in the non-transactional NoSQL model.  Each “action” is atomic, but sequences of actions are </a:t>
            </a:r>
            <a:r>
              <a:rPr lang="en-US" i="1" dirty="0"/>
              <a:t>not </a:t>
            </a:r>
            <a:r>
              <a:rPr lang="en-US" dirty="0"/>
              <a:t>glued into atomic transactions.  No begin/commit/abort.</a:t>
            </a:r>
          </a:p>
        </p:txBody>
      </p:sp>
      <p:sp>
        <p:nvSpPr>
          <p:cNvPr id="4" name="Footer Placeholder 3">
            <a:extLst>
              <a:ext uri="{FF2B5EF4-FFF2-40B4-BE49-F238E27FC236}">
                <a16:creationId xmlns:a16="http://schemas.microsoft.com/office/drawing/2014/main" id="{3E1DB0AA-1043-4CF5-8D1C-9D6E301871CA}"/>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82A67D71-27E4-46DE-B129-6AEB790337B1}"/>
              </a:ext>
            </a:extLst>
          </p:cNvPr>
          <p:cNvSpPr>
            <a:spLocks noGrp="1"/>
          </p:cNvSpPr>
          <p:nvPr>
            <p:ph type="sldNum" sz="quarter" idx="12"/>
          </p:nvPr>
        </p:nvSpPr>
        <p:spPr/>
        <p:txBody>
          <a:bodyPr/>
          <a:lstStyle/>
          <a:p>
            <a:fld id="{3C974458-8A97-4835-BF79-1FB6D7856C21}" type="slidenum">
              <a:rPr lang="en-US" smtClean="0"/>
              <a:t>22</a:t>
            </a:fld>
            <a:endParaRPr lang="en-US"/>
          </a:p>
        </p:txBody>
      </p:sp>
    </p:spTree>
    <p:extLst>
      <p:ext uri="{BB962C8B-B14F-4D97-AF65-F5344CB8AC3E}">
        <p14:creationId xmlns:p14="http://schemas.microsoft.com/office/powerpoint/2010/main" val="2794953086"/>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6CDAC62-9AD5-4F25-B74A-33393131DB13}"/>
              </a:ext>
            </a:extLst>
          </p:cNvPr>
          <p:cNvSpPr>
            <a:spLocks noGrp="1"/>
          </p:cNvSpPr>
          <p:nvPr>
            <p:ph type="title"/>
          </p:nvPr>
        </p:nvSpPr>
        <p:spPr/>
        <p:txBody>
          <a:bodyPr/>
          <a:lstStyle/>
          <a:p>
            <a:r>
              <a:rPr lang="en-US" dirty="0"/>
              <a:t>Visualize the resulting computation?</a:t>
            </a:r>
          </a:p>
        </p:txBody>
      </p:sp>
      <p:sp>
        <p:nvSpPr>
          <p:cNvPr id="3" name="Content Placeholder 2">
            <a:extLst>
              <a:ext uri="{FF2B5EF4-FFF2-40B4-BE49-F238E27FC236}">
                <a16:creationId xmlns:a16="http://schemas.microsoft.com/office/drawing/2014/main" id="{7ADA2536-6023-43CD-B219-CD46E80709F0}"/>
              </a:ext>
            </a:extLst>
          </p:cNvPr>
          <p:cNvSpPr>
            <a:spLocks noGrp="1"/>
          </p:cNvSpPr>
          <p:nvPr>
            <p:ph idx="1"/>
          </p:nvPr>
        </p:nvSpPr>
        <p:spPr/>
        <p:txBody>
          <a:bodyPr>
            <a:normAutofit lnSpcReduction="10000"/>
          </a:bodyPr>
          <a:lstStyle/>
          <a:p>
            <a:r>
              <a:rPr lang="en-US" dirty="0"/>
              <a:t>At a thousand places, we have some kind of stored data, or new data arriving from an IoT device.</a:t>
            </a:r>
          </a:p>
          <a:p>
            <a:endParaRPr lang="en-US" dirty="0"/>
          </a:p>
          <a:p>
            <a:r>
              <a:rPr lang="en-US" dirty="0"/>
              <a:t>At each of those places we apply some small bit of code.</a:t>
            </a:r>
          </a:p>
          <a:p>
            <a:endParaRPr lang="en-US" dirty="0"/>
          </a:p>
          <a:p>
            <a:r>
              <a:rPr lang="en-US" dirty="0"/>
              <a:t>The output of this code is a set of tuples (name = value, name = value, …)</a:t>
            </a:r>
          </a:p>
          <a:p>
            <a:endParaRPr lang="en-US" dirty="0"/>
          </a:p>
          <a:p>
            <a:r>
              <a:rPr lang="en-US" dirty="0"/>
              <a:t>Then we can use these tuples as </a:t>
            </a:r>
            <a:r>
              <a:rPr lang="en-US" i="1" dirty="0"/>
              <a:t>input </a:t>
            </a:r>
            <a:r>
              <a:rPr lang="en-US" dirty="0"/>
              <a:t>and form a kind of graph.</a:t>
            </a:r>
          </a:p>
        </p:txBody>
      </p:sp>
      <p:sp>
        <p:nvSpPr>
          <p:cNvPr id="4" name="Footer Placeholder 3">
            <a:extLst>
              <a:ext uri="{FF2B5EF4-FFF2-40B4-BE49-F238E27FC236}">
                <a16:creationId xmlns:a16="http://schemas.microsoft.com/office/drawing/2014/main" id="{D41568E5-6F63-4B40-A475-5BC676A1D6EB}"/>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311F3CC0-1451-422D-86B0-F9FA6CFCC653}"/>
              </a:ext>
            </a:extLst>
          </p:cNvPr>
          <p:cNvSpPr>
            <a:spLocks noGrp="1"/>
          </p:cNvSpPr>
          <p:nvPr>
            <p:ph type="sldNum" sz="quarter" idx="12"/>
          </p:nvPr>
        </p:nvSpPr>
        <p:spPr/>
        <p:txBody>
          <a:bodyPr/>
          <a:lstStyle/>
          <a:p>
            <a:fld id="{3C974458-8A97-4835-BF79-1FB6D7856C21}" type="slidenum">
              <a:rPr lang="en-US" smtClean="0"/>
              <a:t>23</a:t>
            </a:fld>
            <a:endParaRPr lang="en-US"/>
          </a:p>
        </p:txBody>
      </p:sp>
    </p:spTree>
    <p:extLst>
      <p:ext uri="{BB962C8B-B14F-4D97-AF65-F5344CB8AC3E}">
        <p14:creationId xmlns:p14="http://schemas.microsoft.com/office/powerpoint/2010/main" val="2358897331"/>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65009DC-4235-4101-9C69-6387E751C9D9}"/>
              </a:ext>
            </a:extLst>
          </p:cNvPr>
          <p:cNvSpPr>
            <a:spLocks noGrp="1"/>
          </p:cNvSpPr>
          <p:nvPr>
            <p:ph type="title"/>
          </p:nvPr>
        </p:nvSpPr>
        <p:spPr/>
        <p:txBody>
          <a:bodyPr/>
          <a:lstStyle/>
          <a:p>
            <a:r>
              <a:rPr lang="en-US" dirty="0"/>
              <a:t>Does this connect to DHTs?</a:t>
            </a:r>
          </a:p>
        </p:txBody>
      </p:sp>
      <p:sp>
        <p:nvSpPr>
          <p:cNvPr id="3" name="Content Placeholder 2">
            <a:extLst>
              <a:ext uri="{FF2B5EF4-FFF2-40B4-BE49-F238E27FC236}">
                <a16:creationId xmlns:a16="http://schemas.microsoft.com/office/drawing/2014/main" id="{C9D4D384-AF68-443A-90BA-4D58C40769D4}"/>
              </a:ext>
            </a:extLst>
          </p:cNvPr>
          <p:cNvSpPr>
            <a:spLocks noGrp="1"/>
          </p:cNvSpPr>
          <p:nvPr>
            <p:ph idx="1"/>
          </p:nvPr>
        </p:nvSpPr>
        <p:spPr/>
        <p:txBody>
          <a:bodyPr>
            <a:normAutofit/>
          </a:bodyPr>
          <a:lstStyle/>
          <a:p>
            <a:r>
              <a:rPr lang="en-US" dirty="0"/>
              <a:t>Yes!  When we compute on tuples, we often specify a key.  A </a:t>
            </a:r>
            <a:r>
              <a:rPr lang="en-US" dirty="0" err="1"/>
              <a:t>sharding</a:t>
            </a:r>
            <a:r>
              <a:rPr lang="en-US" dirty="0"/>
              <a:t> pattern is then formed for us, at runtime.  So if our tuples have keys, we can store them into DHTs or use the keys to connect “related” things</a:t>
            </a:r>
          </a:p>
          <a:p>
            <a:endParaRPr lang="en-US" dirty="0"/>
          </a:p>
          <a:p>
            <a:r>
              <a:rPr lang="en-US" dirty="0"/>
              <a:t>For example, we take a lot of unstructured data, extract tuples, select the ones that we want to compute on, and store them into a DHT.</a:t>
            </a:r>
          </a:p>
          <a:p>
            <a:endParaRPr lang="en-US" dirty="0"/>
          </a:p>
          <a:p>
            <a:r>
              <a:rPr lang="en-US" dirty="0"/>
              <a:t>This happens in a massively parallel computation on hundreds of machines</a:t>
            </a:r>
          </a:p>
        </p:txBody>
      </p:sp>
      <p:sp>
        <p:nvSpPr>
          <p:cNvPr id="4" name="Footer Placeholder 3">
            <a:extLst>
              <a:ext uri="{FF2B5EF4-FFF2-40B4-BE49-F238E27FC236}">
                <a16:creationId xmlns:a16="http://schemas.microsoft.com/office/drawing/2014/main" id="{5E53F3AF-DC23-4235-9952-9BC201209ADA}"/>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30A09BA3-4386-4DBE-8F35-2A163DDF6596}"/>
              </a:ext>
            </a:extLst>
          </p:cNvPr>
          <p:cNvSpPr>
            <a:spLocks noGrp="1"/>
          </p:cNvSpPr>
          <p:nvPr>
            <p:ph type="sldNum" sz="quarter" idx="12"/>
          </p:nvPr>
        </p:nvSpPr>
        <p:spPr/>
        <p:txBody>
          <a:bodyPr/>
          <a:lstStyle/>
          <a:p>
            <a:fld id="{3C974458-8A97-4835-BF79-1FB6D7856C21}" type="slidenum">
              <a:rPr lang="en-US" smtClean="0"/>
              <a:t>24</a:t>
            </a:fld>
            <a:endParaRPr lang="en-US"/>
          </a:p>
        </p:txBody>
      </p:sp>
    </p:spTree>
    <p:extLst>
      <p:ext uri="{BB962C8B-B14F-4D97-AF65-F5344CB8AC3E}">
        <p14:creationId xmlns:p14="http://schemas.microsoft.com/office/powerpoint/2010/main" val="2196850893"/>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2D94EED-197C-4C6A-A92C-D8020C8323D1}"/>
              </a:ext>
            </a:extLst>
          </p:cNvPr>
          <p:cNvSpPr>
            <a:spLocks noGrp="1"/>
          </p:cNvSpPr>
          <p:nvPr>
            <p:ph type="title"/>
          </p:nvPr>
        </p:nvSpPr>
        <p:spPr/>
        <p:txBody>
          <a:bodyPr/>
          <a:lstStyle/>
          <a:p>
            <a:r>
              <a:rPr lang="en-US" dirty="0"/>
              <a:t>Map-Reduce Pattern in Pictures.</a:t>
            </a:r>
          </a:p>
        </p:txBody>
      </p:sp>
      <p:sp>
        <p:nvSpPr>
          <p:cNvPr id="4" name="Footer Placeholder 3">
            <a:extLst>
              <a:ext uri="{FF2B5EF4-FFF2-40B4-BE49-F238E27FC236}">
                <a16:creationId xmlns:a16="http://schemas.microsoft.com/office/drawing/2014/main" id="{D8CBD1BB-5240-4159-A809-436AF643F704}"/>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11A86B16-92A9-4F0F-87CE-386646FD1FE4}"/>
              </a:ext>
            </a:extLst>
          </p:cNvPr>
          <p:cNvSpPr>
            <a:spLocks noGrp="1"/>
          </p:cNvSpPr>
          <p:nvPr>
            <p:ph type="sldNum" sz="quarter" idx="12"/>
          </p:nvPr>
        </p:nvSpPr>
        <p:spPr/>
        <p:txBody>
          <a:bodyPr/>
          <a:lstStyle/>
          <a:p>
            <a:fld id="{3C974458-8A97-4835-BF79-1FB6D7856C21}" type="slidenum">
              <a:rPr lang="en-US" smtClean="0"/>
              <a:t>25</a:t>
            </a:fld>
            <a:endParaRPr lang="en-US"/>
          </a:p>
        </p:txBody>
      </p:sp>
      <p:sp>
        <p:nvSpPr>
          <p:cNvPr id="6" name="Oval 5">
            <a:extLst>
              <a:ext uri="{FF2B5EF4-FFF2-40B4-BE49-F238E27FC236}">
                <a16:creationId xmlns:a16="http://schemas.microsoft.com/office/drawing/2014/main" id="{F10F6F7F-E83B-43B8-BC0E-47C085A6CA14}"/>
              </a:ext>
            </a:extLst>
          </p:cNvPr>
          <p:cNvSpPr/>
          <p:nvPr/>
        </p:nvSpPr>
        <p:spPr>
          <a:xfrm>
            <a:off x="2260600" y="2810933"/>
            <a:ext cx="9355667" cy="956734"/>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Oval 6">
            <a:extLst>
              <a:ext uri="{FF2B5EF4-FFF2-40B4-BE49-F238E27FC236}">
                <a16:creationId xmlns:a16="http://schemas.microsoft.com/office/drawing/2014/main" id="{C42973E9-D4C6-4466-B221-74A539377AA1}"/>
              </a:ext>
            </a:extLst>
          </p:cNvPr>
          <p:cNvSpPr/>
          <p:nvPr/>
        </p:nvSpPr>
        <p:spPr>
          <a:xfrm>
            <a:off x="3234267" y="3141133"/>
            <a:ext cx="762000" cy="355600"/>
          </a:xfrm>
          <a:prstGeom prst="ellipse">
            <a:avLst/>
          </a:prstGeom>
          <a:solidFill>
            <a:srgbClr val="92D050"/>
          </a:solidFill>
          <a:ln>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Oval 7">
            <a:extLst>
              <a:ext uri="{FF2B5EF4-FFF2-40B4-BE49-F238E27FC236}">
                <a16:creationId xmlns:a16="http://schemas.microsoft.com/office/drawing/2014/main" id="{CB6F31E4-BC2B-4CBF-BB10-6A141F80AD13}"/>
              </a:ext>
            </a:extLst>
          </p:cNvPr>
          <p:cNvSpPr/>
          <p:nvPr/>
        </p:nvSpPr>
        <p:spPr>
          <a:xfrm>
            <a:off x="4207934" y="3141133"/>
            <a:ext cx="762000" cy="355600"/>
          </a:xfrm>
          <a:prstGeom prst="ellipse">
            <a:avLst/>
          </a:prstGeom>
          <a:solidFill>
            <a:srgbClr val="92D050"/>
          </a:solidFill>
          <a:ln>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Oval 8">
            <a:extLst>
              <a:ext uri="{FF2B5EF4-FFF2-40B4-BE49-F238E27FC236}">
                <a16:creationId xmlns:a16="http://schemas.microsoft.com/office/drawing/2014/main" id="{DF1215BB-5197-4D85-B698-4E44BABD2228}"/>
              </a:ext>
            </a:extLst>
          </p:cNvPr>
          <p:cNvSpPr/>
          <p:nvPr/>
        </p:nvSpPr>
        <p:spPr>
          <a:xfrm>
            <a:off x="5181601" y="3141133"/>
            <a:ext cx="762000" cy="355600"/>
          </a:xfrm>
          <a:prstGeom prst="ellipse">
            <a:avLst/>
          </a:prstGeom>
          <a:solidFill>
            <a:srgbClr val="92D050"/>
          </a:solidFill>
          <a:ln>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Oval 9">
            <a:extLst>
              <a:ext uri="{FF2B5EF4-FFF2-40B4-BE49-F238E27FC236}">
                <a16:creationId xmlns:a16="http://schemas.microsoft.com/office/drawing/2014/main" id="{5739612C-7990-4834-8D74-7263840FF07D}"/>
              </a:ext>
            </a:extLst>
          </p:cNvPr>
          <p:cNvSpPr/>
          <p:nvPr/>
        </p:nvSpPr>
        <p:spPr>
          <a:xfrm>
            <a:off x="6155268" y="3111500"/>
            <a:ext cx="762000" cy="355600"/>
          </a:xfrm>
          <a:prstGeom prst="ellipse">
            <a:avLst/>
          </a:prstGeom>
          <a:solidFill>
            <a:srgbClr val="92D050"/>
          </a:solidFill>
          <a:ln>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Oval 10">
            <a:extLst>
              <a:ext uri="{FF2B5EF4-FFF2-40B4-BE49-F238E27FC236}">
                <a16:creationId xmlns:a16="http://schemas.microsoft.com/office/drawing/2014/main" id="{C8498141-66B3-4C9E-ABFC-B83EEE737545}"/>
              </a:ext>
            </a:extLst>
          </p:cNvPr>
          <p:cNvSpPr/>
          <p:nvPr/>
        </p:nvSpPr>
        <p:spPr>
          <a:xfrm>
            <a:off x="7128935" y="3111500"/>
            <a:ext cx="762000" cy="355600"/>
          </a:xfrm>
          <a:prstGeom prst="ellipse">
            <a:avLst/>
          </a:prstGeom>
          <a:solidFill>
            <a:srgbClr val="92D050"/>
          </a:solidFill>
          <a:ln>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Oval 11">
            <a:extLst>
              <a:ext uri="{FF2B5EF4-FFF2-40B4-BE49-F238E27FC236}">
                <a16:creationId xmlns:a16="http://schemas.microsoft.com/office/drawing/2014/main" id="{1B7C3B02-8070-4DBA-BAC7-0C0D15D717D4}"/>
              </a:ext>
            </a:extLst>
          </p:cNvPr>
          <p:cNvSpPr/>
          <p:nvPr/>
        </p:nvSpPr>
        <p:spPr>
          <a:xfrm>
            <a:off x="8102602" y="3141133"/>
            <a:ext cx="762000" cy="355600"/>
          </a:xfrm>
          <a:prstGeom prst="ellipse">
            <a:avLst/>
          </a:prstGeom>
          <a:solidFill>
            <a:srgbClr val="92D050"/>
          </a:solidFill>
          <a:ln>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3" name="Oval 12">
            <a:extLst>
              <a:ext uri="{FF2B5EF4-FFF2-40B4-BE49-F238E27FC236}">
                <a16:creationId xmlns:a16="http://schemas.microsoft.com/office/drawing/2014/main" id="{2FCD5390-35BE-4CCE-8ABF-DC7657F39868}"/>
              </a:ext>
            </a:extLst>
          </p:cNvPr>
          <p:cNvSpPr/>
          <p:nvPr/>
        </p:nvSpPr>
        <p:spPr>
          <a:xfrm>
            <a:off x="9076269" y="3141133"/>
            <a:ext cx="762000" cy="355600"/>
          </a:xfrm>
          <a:prstGeom prst="ellipse">
            <a:avLst/>
          </a:prstGeom>
          <a:solidFill>
            <a:srgbClr val="92D050"/>
          </a:solidFill>
          <a:ln>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Oval 13">
            <a:extLst>
              <a:ext uri="{FF2B5EF4-FFF2-40B4-BE49-F238E27FC236}">
                <a16:creationId xmlns:a16="http://schemas.microsoft.com/office/drawing/2014/main" id="{FA9D484D-AAF0-4ED2-A542-57304AB6791B}"/>
              </a:ext>
            </a:extLst>
          </p:cNvPr>
          <p:cNvSpPr/>
          <p:nvPr/>
        </p:nvSpPr>
        <p:spPr>
          <a:xfrm>
            <a:off x="744727" y="2092282"/>
            <a:ext cx="1295739" cy="355600"/>
          </a:xfrm>
          <a:prstGeom prst="ellipse">
            <a:avLst/>
          </a:prstGeom>
          <a:solidFill>
            <a:srgbClr val="FFC000"/>
          </a:solidFill>
          <a:ln>
            <a:solidFill>
              <a:srgbClr val="7030A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rgbClr val="002060"/>
                </a:solidFill>
              </a:rPr>
              <a:t>Leader</a:t>
            </a:r>
          </a:p>
        </p:txBody>
      </p:sp>
      <p:sp>
        <p:nvSpPr>
          <p:cNvPr id="15" name="Freeform: Shape 14">
            <a:extLst>
              <a:ext uri="{FF2B5EF4-FFF2-40B4-BE49-F238E27FC236}">
                <a16:creationId xmlns:a16="http://schemas.microsoft.com/office/drawing/2014/main" id="{0FF30185-2A6C-4B31-8C43-C8B7D771E93B}"/>
              </a:ext>
            </a:extLst>
          </p:cNvPr>
          <p:cNvSpPr/>
          <p:nvPr/>
        </p:nvSpPr>
        <p:spPr>
          <a:xfrm>
            <a:off x="2032000" y="2286000"/>
            <a:ext cx="1578517" cy="888598"/>
          </a:xfrm>
          <a:custGeom>
            <a:avLst/>
            <a:gdLst>
              <a:gd name="connsiteX0" fmla="*/ 0 w 1578517"/>
              <a:gd name="connsiteY0" fmla="*/ 0 h 888598"/>
              <a:gd name="connsiteX1" fmla="*/ 990600 w 1578517"/>
              <a:gd name="connsiteY1" fmla="*/ 228600 h 888598"/>
              <a:gd name="connsiteX2" fmla="*/ 1515533 w 1578517"/>
              <a:gd name="connsiteY2" fmla="*/ 812800 h 888598"/>
              <a:gd name="connsiteX3" fmla="*/ 1549400 w 1578517"/>
              <a:gd name="connsiteY3" fmla="*/ 863600 h 888598"/>
            </a:gdLst>
            <a:ahLst/>
            <a:cxnLst>
              <a:cxn ang="0">
                <a:pos x="connsiteX0" y="connsiteY0"/>
              </a:cxn>
              <a:cxn ang="0">
                <a:pos x="connsiteX1" y="connsiteY1"/>
              </a:cxn>
              <a:cxn ang="0">
                <a:pos x="connsiteX2" y="connsiteY2"/>
              </a:cxn>
              <a:cxn ang="0">
                <a:pos x="connsiteX3" y="connsiteY3"/>
              </a:cxn>
            </a:cxnLst>
            <a:rect l="l" t="t" r="r" b="b"/>
            <a:pathLst>
              <a:path w="1578517" h="888598">
                <a:moveTo>
                  <a:pt x="0" y="0"/>
                </a:moveTo>
                <a:cubicBezTo>
                  <a:pt x="369005" y="46566"/>
                  <a:pt x="738011" y="93133"/>
                  <a:pt x="990600" y="228600"/>
                </a:cubicBezTo>
                <a:cubicBezTo>
                  <a:pt x="1243189" y="364067"/>
                  <a:pt x="1422400" y="706967"/>
                  <a:pt x="1515533" y="812800"/>
                </a:cubicBezTo>
                <a:cubicBezTo>
                  <a:pt x="1608666" y="918633"/>
                  <a:pt x="1579033" y="891116"/>
                  <a:pt x="1549400" y="863600"/>
                </a:cubicBezTo>
              </a:path>
            </a:pathLst>
          </a:custGeom>
          <a:noFill/>
          <a:ln w="38100">
            <a:solidFill>
              <a:srgbClr val="7030A0"/>
            </a:solidFill>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6" name="Freeform: Shape 15">
            <a:extLst>
              <a:ext uri="{FF2B5EF4-FFF2-40B4-BE49-F238E27FC236}">
                <a16:creationId xmlns:a16="http://schemas.microsoft.com/office/drawing/2014/main" id="{7B5B5F00-42F3-4399-A89D-762D5ED120A0}"/>
              </a:ext>
            </a:extLst>
          </p:cNvPr>
          <p:cNvSpPr/>
          <p:nvPr/>
        </p:nvSpPr>
        <p:spPr>
          <a:xfrm>
            <a:off x="2032000" y="2274959"/>
            <a:ext cx="2556933" cy="891574"/>
          </a:xfrm>
          <a:custGeom>
            <a:avLst/>
            <a:gdLst>
              <a:gd name="connsiteX0" fmla="*/ 0 w 2556933"/>
              <a:gd name="connsiteY0" fmla="*/ 2574 h 891574"/>
              <a:gd name="connsiteX1" fmla="*/ 1972733 w 2556933"/>
              <a:gd name="connsiteY1" fmla="*/ 138041 h 891574"/>
              <a:gd name="connsiteX2" fmla="*/ 2556933 w 2556933"/>
              <a:gd name="connsiteY2" fmla="*/ 891574 h 891574"/>
            </a:gdLst>
            <a:ahLst/>
            <a:cxnLst>
              <a:cxn ang="0">
                <a:pos x="connsiteX0" y="connsiteY0"/>
              </a:cxn>
              <a:cxn ang="0">
                <a:pos x="connsiteX1" y="connsiteY1"/>
              </a:cxn>
              <a:cxn ang="0">
                <a:pos x="connsiteX2" y="connsiteY2"/>
              </a:cxn>
            </a:cxnLst>
            <a:rect l="l" t="t" r="r" b="b"/>
            <a:pathLst>
              <a:path w="2556933" h="891574">
                <a:moveTo>
                  <a:pt x="0" y="2574"/>
                </a:moveTo>
                <a:cubicBezTo>
                  <a:pt x="773289" y="-3776"/>
                  <a:pt x="1546578" y="-10126"/>
                  <a:pt x="1972733" y="138041"/>
                </a:cubicBezTo>
                <a:cubicBezTo>
                  <a:pt x="2398889" y="286208"/>
                  <a:pt x="2477911" y="588891"/>
                  <a:pt x="2556933" y="891574"/>
                </a:cubicBezTo>
              </a:path>
            </a:pathLst>
          </a:custGeom>
          <a:noFill/>
          <a:ln w="38100">
            <a:solidFill>
              <a:srgbClr val="7030A0"/>
            </a:solidFill>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7" name="Freeform: Shape 16">
            <a:extLst>
              <a:ext uri="{FF2B5EF4-FFF2-40B4-BE49-F238E27FC236}">
                <a16:creationId xmlns:a16="http://schemas.microsoft.com/office/drawing/2014/main" id="{C6089719-B86E-4255-954E-10A0EC79863E}"/>
              </a:ext>
            </a:extLst>
          </p:cNvPr>
          <p:cNvSpPr/>
          <p:nvPr/>
        </p:nvSpPr>
        <p:spPr>
          <a:xfrm>
            <a:off x="2048933" y="2188870"/>
            <a:ext cx="3479800" cy="969197"/>
          </a:xfrm>
          <a:custGeom>
            <a:avLst/>
            <a:gdLst>
              <a:gd name="connsiteX0" fmla="*/ 0 w 3479800"/>
              <a:gd name="connsiteY0" fmla="*/ 97130 h 969197"/>
              <a:gd name="connsiteX1" fmla="*/ 2446867 w 3479800"/>
              <a:gd name="connsiteY1" fmla="*/ 80197 h 969197"/>
              <a:gd name="connsiteX2" fmla="*/ 3479800 w 3479800"/>
              <a:gd name="connsiteY2" fmla="*/ 969197 h 969197"/>
            </a:gdLst>
            <a:ahLst/>
            <a:cxnLst>
              <a:cxn ang="0">
                <a:pos x="connsiteX0" y="connsiteY0"/>
              </a:cxn>
              <a:cxn ang="0">
                <a:pos x="connsiteX1" y="connsiteY1"/>
              </a:cxn>
              <a:cxn ang="0">
                <a:pos x="connsiteX2" y="connsiteY2"/>
              </a:cxn>
            </a:cxnLst>
            <a:rect l="l" t="t" r="r" b="b"/>
            <a:pathLst>
              <a:path w="3479800" h="969197">
                <a:moveTo>
                  <a:pt x="0" y="97130"/>
                </a:moveTo>
                <a:cubicBezTo>
                  <a:pt x="933450" y="15991"/>
                  <a:pt x="1866900" y="-65147"/>
                  <a:pt x="2446867" y="80197"/>
                </a:cubicBezTo>
                <a:cubicBezTo>
                  <a:pt x="3026834" y="225541"/>
                  <a:pt x="3253317" y="597369"/>
                  <a:pt x="3479800" y="969197"/>
                </a:cubicBezTo>
              </a:path>
            </a:pathLst>
          </a:custGeom>
          <a:noFill/>
          <a:ln w="38100">
            <a:solidFill>
              <a:srgbClr val="7030A0"/>
            </a:solidFill>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8" name="Freeform: Shape 17">
            <a:extLst>
              <a:ext uri="{FF2B5EF4-FFF2-40B4-BE49-F238E27FC236}">
                <a16:creationId xmlns:a16="http://schemas.microsoft.com/office/drawing/2014/main" id="{D45B0F75-EB7A-4809-BC9A-15E9722A42D5}"/>
              </a:ext>
            </a:extLst>
          </p:cNvPr>
          <p:cNvSpPr/>
          <p:nvPr/>
        </p:nvSpPr>
        <p:spPr>
          <a:xfrm>
            <a:off x="2023533" y="2081018"/>
            <a:ext cx="4445000" cy="1017782"/>
          </a:xfrm>
          <a:custGeom>
            <a:avLst/>
            <a:gdLst>
              <a:gd name="connsiteX0" fmla="*/ 0 w 4445000"/>
              <a:gd name="connsiteY0" fmla="*/ 213449 h 1017782"/>
              <a:gd name="connsiteX1" fmla="*/ 3234267 w 4445000"/>
              <a:gd name="connsiteY1" fmla="*/ 52582 h 1017782"/>
              <a:gd name="connsiteX2" fmla="*/ 4445000 w 4445000"/>
              <a:gd name="connsiteY2" fmla="*/ 1017782 h 1017782"/>
            </a:gdLst>
            <a:ahLst/>
            <a:cxnLst>
              <a:cxn ang="0">
                <a:pos x="connsiteX0" y="connsiteY0"/>
              </a:cxn>
              <a:cxn ang="0">
                <a:pos x="connsiteX1" y="connsiteY1"/>
              </a:cxn>
              <a:cxn ang="0">
                <a:pos x="connsiteX2" y="connsiteY2"/>
              </a:cxn>
            </a:cxnLst>
            <a:rect l="l" t="t" r="r" b="b"/>
            <a:pathLst>
              <a:path w="4445000" h="1017782">
                <a:moveTo>
                  <a:pt x="0" y="213449"/>
                </a:moveTo>
                <a:cubicBezTo>
                  <a:pt x="1246717" y="65988"/>
                  <a:pt x="2493434" y="-81473"/>
                  <a:pt x="3234267" y="52582"/>
                </a:cubicBezTo>
                <a:cubicBezTo>
                  <a:pt x="3975100" y="186637"/>
                  <a:pt x="4210050" y="602209"/>
                  <a:pt x="4445000" y="1017782"/>
                </a:cubicBezTo>
              </a:path>
            </a:pathLst>
          </a:custGeom>
          <a:noFill/>
          <a:ln w="38100">
            <a:solidFill>
              <a:srgbClr val="7030A0"/>
            </a:solidFill>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9" name="Freeform: Shape 18">
            <a:extLst>
              <a:ext uri="{FF2B5EF4-FFF2-40B4-BE49-F238E27FC236}">
                <a16:creationId xmlns:a16="http://schemas.microsoft.com/office/drawing/2014/main" id="{6AB6918C-5719-495B-BDCF-363F0A44A825}"/>
              </a:ext>
            </a:extLst>
          </p:cNvPr>
          <p:cNvSpPr/>
          <p:nvPr/>
        </p:nvSpPr>
        <p:spPr>
          <a:xfrm>
            <a:off x="2065867" y="1992037"/>
            <a:ext cx="5461000" cy="1123696"/>
          </a:xfrm>
          <a:custGeom>
            <a:avLst/>
            <a:gdLst>
              <a:gd name="connsiteX0" fmla="*/ 0 w 5461000"/>
              <a:gd name="connsiteY0" fmla="*/ 285496 h 1123696"/>
              <a:gd name="connsiteX1" fmla="*/ 4334933 w 5461000"/>
              <a:gd name="connsiteY1" fmla="*/ 48430 h 1123696"/>
              <a:gd name="connsiteX2" fmla="*/ 5461000 w 5461000"/>
              <a:gd name="connsiteY2" fmla="*/ 1123696 h 1123696"/>
            </a:gdLst>
            <a:ahLst/>
            <a:cxnLst>
              <a:cxn ang="0">
                <a:pos x="connsiteX0" y="connsiteY0"/>
              </a:cxn>
              <a:cxn ang="0">
                <a:pos x="connsiteX1" y="connsiteY1"/>
              </a:cxn>
              <a:cxn ang="0">
                <a:pos x="connsiteX2" y="connsiteY2"/>
              </a:cxn>
            </a:cxnLst>
            <a:rect l="l" t="t" r="r" b="b"/>
            <a:pathLst>
              <a:path w="5461000" h="1123696">
                <a:moveTo>
                  <a:pt x="0" y="285496"/>
                </a:moveTo>
                <a:cubicBezTo>
                  <a:pt x="1712383" y="97113"/>
                  <a:pt x="3424766" y="-91270"/>
                  <a:pt x="4334933" y="48430"/>
                </a:cubicBezTo>
                <a:cubicBezTo>
                  <a:pt x="5245100" y="188130"/>
                  <a:pt x="5353050" y="655913"/>
                  <a:pt x="5461000" y="1123696"/>
                </a:cubicBezTo>
              </a:path>
            </a:pathLst>
          </a:custGeom>
          <a:noFill/>
          <a:ln w="38100">
            <a:solidFill>
              <a:srgbClr val="7030A0"/>
            </a:solidFill>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0" name="Freeform: Shape 19">
            <a:extLst>
              <a:ext uri="{FF2B5EF4-FFF2-40B4-BE49-F238E27FC236}">
                <a16:creationId xmlns:a16="http://schemas.microsoft.com/office/drawing/2014/main" id="{34F9C1E1-395D-4D72-BAD5-8F5E920A344B}"/>
              </a:ext>
            </a:extLst>
          </p:cNvPr>
          <p:cNvSpPr/>
          <p:nvPr/>
        </p:nvSpPr>
        <p:spPr>
          <a:xfrm>
            <a:off x="2006600" y="1787772"/>
            <a:ext cx="6547234" cy="1361828"/>
          </a:xfrm>
          <a:custGeom>
            <a:avLst/>
            <a:gdLst>
              <a:gd name="connsiteX0" fmla="*/ 0 w 6547234"/>
              <a:gd name="connsiteY0" fmla="*/ 464361 h 1361828"/>
              <a:gd name="connsiteX1" fmla="*/ 5477933 w 6547234"/>
              <a:gd name="connsiteY1" fmla="*/ 41028 h 1361828"/>
              <a:gd name="connsiteX2" fmla="*/ 6544733 w 6547234"/>
              <a:gd name="connsiteY2" fmla="*/ 1361828 h 1361828"/>
            </a:gdLst>
            <a:ahLst/>
            <a:cxnLst>
              <a:cxn ang="0">
                <a:pos x="connsiteX0" y="connsiteY0"/>
              </a:cxn>
              <a:cxn ang="0">
                <a:pos x="connsiteX1" y="connsiteY1"/>
              </a:cxn>
              <a:cxn ang="0">
                <a:pos x="connsiteX2" y="connsiteY2"/>
              </a:cxn>
            </a:cxnLst>
            <a:rect l="l" t="t" r="r" b="b"/>
            <a:pathLst>
              <a:path w="6547234" h="1361828">
                <a:moveTo>
                  <a:pt x="0" y="464361"/>
                </a:moveTo>
                <a:cubicBezTo>
                  <a:pt x="2193572" y="177905"/>
                  <a:pt x="4387144" y="-108550"/>
                  <a:pt x="5477933" y="41028"/>
                </a:cubicBezTo>
                <a:cubicBezTo>
                  <a:pt x="6568722" y="190606"/>
                  <a:pt x="6556727" y="776217"/>
                  <a:pt x="6544733" y="1361828"/>
                </a:cubicBezTo>
              </a:path>
            </a:pathLst>
          </a:custGeom>
          <a:noFill/>
          <a:ln w="38100">
            <a:solidFill>
              <a:srgbClr val="7030A0"/>
            </a:solidFill>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1" name="Freeform: Shape 20">
            <a:extLst>
              <a:ext uri="{FF2B5EF4-FFF2-40B4-BE49-F238E27FC236}">
                <a16:creationId xmlns:a16="http://schemas.microsoft.com/office/drawing/2014/main" id="{0840234F-A393-40B2-8215-3D443E3EF968}"/>
              </a:ext>
            </a:extLst>
          </p:cNvPr>
          <p:cNvSpPr/>
          <p:nvPr/>
        </p:nvSpPr>
        <p:spPr>
          <a:xfrm>
            <a:off x="2065867" y="1675833"/>
            <a:ext cx="7323666" cy="1465300"/>
          </a:xfrm>
          <a:custGeom>
            <a:avLst/>
            <a:gdLst>
              <a:gd name="connsiteX0" fmla="*/ 0 w 7323666"/>
              <a:gd name="connsiteY0" fmla="*/ 584767 h 1465300"/>
              <a:gd name="connsiteX1" fmla="*/ 5528733 w 7323666"/>
              <a:gd name="connsiteY1" fmla="*/ 34434 h 1465300"/>
              <a:gd name="connsiteX2" fmla="*/ 7323666 w 7323666"/>
              <a:gd name="connsiteY2" fmla="*/ 1465300 h 1465300"/>
            </a:gdLst>
            <a:ahLst/>
            <a:cxnLst>
              <a:cxn ang="0">
                <a:pos x="connsiteX0" y="connsiteY0"/>
              </a:cxn>
              <a:cxn ang="0">
                <a:pos x="connsiteX1" y="connsiteY1"/>
              </a:cxn>
              <a:cxn ang="0">
                <a:pos x="connsiteX2" y="connsiteY2"/>
              </a:cxn>
            </a:cxnLst>
            <a:rect l="l" t="t" r="r" b="b"/>
            <a:pathLst>
              <a:path w="7323666" h="1465300">
                <a:moveTo>
                  <a:pt x="0" y="584767"/>
                </a:moveTo>
                <a:cubicBezTo>
                  <a:pt x="2154061" y="236222"/>
                  <a:pt x="4308122" y="-112322"/>
                  <a:pt x="5528733" y="34434"/>
                </a:cubicBezTo>
                <a:cubicBezTo>
                  <a:pt x="6749344" y="181190"/>
                  <a:pt x="7036505" y="823245"/>
                  <a:pt x="7323666" y="1465300"/>
                </a:cubicBezTo>
              </a:path>
            </a:pathLst>
          </a:custGeom>
          <a:noFill/>
          <a:ln w="38100">
            <a:solidFill>
              <a:srgbClr val="7030A0"/>
            </a:solidFill>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2" name="TextBox 21">
            <a:extLst>
              <a:ext uri="{FF2B5EF4-FFF2-40B4-BE49-F238E27FC236}">
                <a16:creationId xmlns:a16="http://schemas.microsoft.com/office/drawing/2014/main" id="{B8C7614D-215A-48AC-828C-3DA90F7BA7FC}"/>
              </a:ext>
            </a:extLst>
          </p:cNvPr>
          <p:cNvSpPr txBox="1"/>
          <p:nvPr/>
        </p:nvSpPr>
        <p:spPr>
          <a:xfrm>
            <a:off x="9529062" y="2078550"/>
            <a:ext cx="1918209" cy="646331"/>
          </a:xfrm>
          <a:prstGeom prst="rect">
            <a:avLst/>
          </a:prstGeom>
          <a:noFill/>
        </p:spPr>
        <p:txBody>
          <a:bodyPr wrap="square" rtlCol="0">
            <a:spAutoFit/>
          </a:bodyPr>
          <a:lstStyle/>
          <a:p>
            <a:r>
              <a:rPr lang="en-US" b="1" dirty="0"/>
              <a:t>This is called a “map” operation</a:t>
            </a:r>
          </a:p>
        </p:txBody>
      </p:sp>
      <p:sp>
        <p:nvSpPr>
          <p:cNvPr id="24" name="Oval 23">
            <a:extLst>
              <a:ext uri="{FF2B5EF4-FFF2-40B4-BE49-F238E27FC236}">
                <a16:creationId xmlns:a16="http://schemas.microsoft.com/office/drawing/2014/main" id="{17A84363-FFC1-4FC3-B800-BBDE26928593}"/>
              </a:ext>
            </a:extLst>
          </p:cNvPr>
          <p:cNvSpPr/>
          <p:nvPr/>
        </p:nvSpPr>
        <p:spPr>
          <a:xfrm>
            <a:off x="2260600" y="4502235"/>
            <a:ext cx="9355667" cy="956734"/>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5" name="Oval 24">
            <a:extLst>
              <a:ext uri="{FF2B5EF4-FFF2-40B4-BE49-F238E27FC236}">
                <a16:creationId xmlns:a16="http://schemas.microsoft.com/office/drawing/2014/main" id="{EB6AA256-D13F-4C12-BD48-80F620431701}"/>
              </a:ext>
            </a:extLst>
          </p:cNvPr>
          <p:cNvSpPr/>
          <p:nvPr/>
        </p:nvSpPr>
        <p:spPr>
          <a:xfrm>
            <a:off x="3234267" y="4832435"/>
            <a:ext cx="762000" cy="355600"/>
          </a:xfrm>
          <a:prstGeom prst="ellipse">
            <a:avLst/>
          </a:prstGeom>
          <a:solidFill>
            <a:srgbClr val="92D050"/>
          </a:solidFill>
          <a:ln>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6" name="Oval 25">
            <a:extLst>
              <a:ext uri="{FF2B5EF4-FFF2-40B4-BE49-F238E27FC236}">
                <a16:creationId xmlns:a16="http://schemas.microsoft.com/office/drawing/2014/main" id="{E50E09BD-492E-4742-8025-4025335DA524}"/>
              </a:ext>
            </a:extLst>
          </p:cNvPr>
          <p:cNvSpPr/>
          <p:nvPr/>
        </p:nvSpPr>
        <p:spPr>
          <a:xfrm>
            <a:off x="4207934" y="4832435"/>
            <a:ext cx="762000" cy="355600"/>
          </a:xfrm>
          <a:prstGeom prst="ellipse">
            <a:avLst/>
          </a:prstGeom>
          <a:solidFill>
            <a:srgbClr val="92D050"/>
          </a:solidFill>
          <a:ln>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7" name="Oval 26">
            <a:extLst>
              <a:ext uri="{FF2B5EF4-FFF2-40B4-BE49-F238E27FC236}">
                <a16:creationId xmlns:a16="http://schemas.microsoft.com/office/drawing/2014/main" id="{6D1B96EF-3BE7-4317-9D17-4F0FC71AEFCE}"/>
              </a:ext>
            </a:extLst>
          </p:cNvPr>
          <p:cNvSpPr/>
          <p:nvPr/>
        </p:nvSpPr>
        <p:spPr>
          <a:xfrm>
            <a:off x="5181601" y="4832435"/>
            <a:ext cx="762000" cy="355600"/>
          </a:xfrm>
          <a:prstGeom prst="ellipse">
            <a:avLst/>
          </a:prstGeom>
          <a:solidFill>
            <a:srgbClr val="92D050"/>
          </a:solidFill>
          <a:ln>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8" name="Oval 27">
            <a:extLst>
              <a:ext uri="{FF2B5EF4-FFF2-40B4-BE49-F238E27FC236}">
                <a16:creationId xmlns:a16="http://schemas.microsoft.com/office/drawing/2014/main" id="{247028B5-BEE9-4C47-B539-D35C1E9C74C4}"/>
              </a:ext>
            </a:extLst>
          </p:cNvPr>
          <p:cNvSpPr/>
          <p:nvPr/>
        </p:nvSpPr>
        <p:spPr>
          <a:xfrm>
            <a:off x="6155268" y="4802802"/>
            <a:ext cx="762000" cy="355600"/>
          </a:xfrm>
          <a:prstGeom prst="ellipse">
            <a:avLst/>
          </a:prstGeom>
          <a:solidFill>
            <a:srgbClr val="92D050"/>
          </a:solidFill>
          <a:ln>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9" name="Oval 28">
            <a:extLst>
              <a:ext uri="{FF2B5EF4-FFF2-40B4-BE49-F238E27FC236}">
                <a16:creationId xmlns:a16="http://schemas.microsoft.com/office/drawing/2014/main" id="{0656C42E-1B8F-4ED1-B9BD-70D6D8441E42}"/>
              </a:ext>
            </a:extLst>
          </p:cNvPr>
          <p:cNvSpPr/>
          <p:nvPr/>
        </p:nvSpPr>
        <p:spPr>
          <a:xfrm>
            <a:off x="7128935" y="4802802"/>
            <a:ext cx="762000" cy="355600"/>
          </a:xfrm>
          <a:prstGeom prst="ellipse">
            <a:avLst/>
          </a:prstGeom>
          <a:solidFill>
            <a:srgbClr val="92D050"/>
          </a:solidFill>
          <a:ln>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0" name="Oval 29">
            <a:extLst>
              <a:ext uri="{FF2B5EF4-FFF2-40B4-BE49-F238E27FC236}">
                <a16:creationId xmlns:a16="http://schemas.microsoft.com/office/drawing/2014/main" id="{43A24AE5-4189-45D1-8950-9831BCDF356B}"/>
              </a:ext>
            </a:extLst>
          </p:cNvPr>
          <p:cNvSpPr/>
          <p:nvPr/>
        </p:nvSpPr>
        <p:spPr>
          <a:xfrm>
            <a:off x="8102602" y="4832435"/>
            <a:ext cx="762000" cy="355600"/>
          </a:xfrm>
          <a:prstGeom prst="ellipse">
            <a:avLst/>
          </a:prstGeom>
          <a:solidFill>
            <a:srgbClr val="92D050"/>
          </a:solidFill>
          <a:ln>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1" name="Oval 30">
            <a:extLst>
              <a:ext uri="{FF2B5EF4-FFF2-40B4-BE49-F238E27FC236}">
                <a16:creationId xmlns:a16="http://schemas.microsoft.com/office/drawing/2014/main" id="{888487A7-D249-4C2A-9DBE-B534BED0A736}"/>
              </a:ext>
            </a:extLst>
          </p:cNvPr>
          <p:cNvSpPr/>
          <p:nvPr/>
        </p:nvSpPr>
        <p:spPr>
          <a:xfrm>
            <a:off x="9076269" y="4832435"/>
            <a:ext cx="762000" cy="355600"/>
          </a:xfrm>
          <a:prstGeom prst="ellipse">
            <a:avLst/>
          </a:prstGeom>
          <a:solidFill>
            <a:srgbClr val="92D050"/>
          </a:solidFill>
          <a:ln>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33" name="Straight Arrow Connector 32">
            <a:extLst>
              <a:ext uri="{FF2B5EF4-FFF2-40B4-BE49-F238E27FC236}">
                <a16:creationId xmlns:a16="http://schemas.microsoft.com/office/drawing/2014/main" id="{C206F5F6-578E-41E9-9727-52D685B99413}"/>
              </a:ext>
            </a:extLst>
          </p:cNvPr>
          <p:cNvCxnSpPr>
            <a:cxnSpLocks/>
            <a:stCxn id="7" idx="4"/>
            <a:endCxn id="25" idx="0"/>
          </p:cNvCxnSpPr>
          <p:nvPr/>
        </p:nvCxnSpPr>
        <p:spPr>
          <a:xfrm>
            <a:off x="3615267" y="3496733"/>
            <a:ext cx="0" cy="1335702"/>
          </a:xfrm>
          <a:prstGeom prst="straightConnector1">
            <a:avLst/>
          </a:prstGeom>
          <a:ln w="38100">
            <a:solidFill>
              <a:srgbClr val="7030A0"/>
            </a:solidFill>
            <a:tailEnd type="triangle"/>
          </a:ln>
        </p:spPr>
        <p:style>
          <a:lnRef idx="1">
            <a:schemeClr val="accent1"/>
          </a:lnRef>
          <a:fillRef idx="0">
            <a:schemeClr val="accent1"/>
          </a:fillRef>
          <a:effectRef idx="0">
            <a:schemeClr val="accent1"/>
          </a:effectRef>
          <a:fontRef idx="minor">
            <a:schemeClr val="tx1"/>
          </a:fontRef>
        </p:style>
      </p:cxnSp>
      <p:cxnSp>
        <p:nvCxnSpPr>
          <p:cNvPr id="35" name="Straight Arrow Connector 34">
            <a:extLst>
              <a:ext uri="{FF2B5EF4-FFF2-40B4-BE49-F238E27FC236}">
                <a16:creationId xmlns:a16="http://schemas.microsoft.com/office/drawing/2014/main" id="{F1400E36-4765-48B5-A2C0-9EB0DA044926}"/>
              </a:ext>
            </a:extLst>
          </p:cNvPr>
          <p:cNvCxnSpPr>
            <a:cxnSpLocks/>
            <a:stCxn id="7" idx="4"/>
            <a:endCxn id="26" idx="0"/>
          </p:cNvCxnSpPr>
          <p:nvPr/>
        </p:nvCxnSpPr>
        <p:spPr>
          <a:xfrm>
            <a:off x="3615267" y="3496733"/>
            <a:ext cx="973667" cy="1335702"/>
          </a:xfrm>
          <a:prstGeom prst="straightConnector1">
            <a:avLst/>
          </a:prstGeom>
          <a:ln w="38100">
            <a:solidFill>
              <a:srgbClr val="7030A0"/>
            </a:solidFill>
            <a:tailEnd type="triangle"/>
          </a:ln>
        </p:spPr>
        <p:style>
          <a:lnRef idx="1">
            <a:schemeClr val="accent1"/>
          </a:lnRef>
          <a:fillRef idx="0">
            <a:schemeClr val="accent1"/>
          </a:fillRef>
          <a:effectRef idx="0">
            <a:schemeClr val="accent1"/>
          </a:effectRef>
          <a:fontRef idx="minor">
            <a:schemeClr val="tx1"/>
          </a:fontRef>
        </p:style>
      </p:cxnSp>
      <p:cxnSp>
        <p:nvCxnSpPr>
          <p:cNvPr id="37" name="Straight Arrow Connector 36">
            <a:extLst>
              <a:ext uri="{FF2B5EF4-FFF2-40B4-BE49-F238E27FC236}">
                <a16:creationId xmlns:a16="http://schemas.microsoft.com/office/drawing/2014/main" id="{1EE29E92-33B9-43EE-BEDD-536A7BD0422A}"/>
              </a:ext>
            </a:extLst>
          </p:cNvPr>
          <p:cNvCxnSpPr>
            <a:cxnSpLocks/>
            <a:stCxn id="7" idx="4"/>
            <a:endCxn id="27" idx="0"/>
          </p:cNvCxnSpPr>
          <p:nvPr/>
        </p:nvCxnSpPr>
        <p:spPr>
          <a:xfrm>
            <a:off x="3615267" y="3496733"/>
            <a:ext cx="1947334" cy="1335702"/>
          </a:xfrm>
          <a:prstGeom prst="straightConnector1">
            <a:avLst/>
          </a:prstGeom>
          <a:ln w="38100">
            <a:solidFill>
              <a:srgbClr val="7030A0"/>
            </a:solidFill>
            <a:tailEnd type="triangle"/>
          </a:ln>
        </p:spPr>
        <p:style>
          <a:lnRef idx="1">
            <a:schemeClr val="accent1"/>
          </a:lnRef>
          <a:fillRef idx="0">
            <a:schemeClr val="accent1"/>
          </a:fillRef>
          <a:effectRef idx="0">
            <a:schemeClr val="accent1"/>
          </a:effectRef>
          <a:fontRef idx="minor">
            <a:schemeClr val="tx1"/>
          </a:fontRef>
        </p:style>
      </p:cxnSp>
      <p:cxnSp>
        <p:nvCxnSpPr>
          <p:cNvPr id="39" name="Straight Arrow Connector 38">
            <a:extLst>
              <a:ext uri="{FF2B5EF4-FFF2-40B4-BE49-F238E27FC236}">
                <a16:creationId xmlns:a16="http://schemas.microsoft.com/office/drawing/2014/main" id="{7BEC63DA-2D8A-409D-9A76-28A817D48767}"/>
              </a:ext>
            </a:extLst>
          </p:cNvPr>
          <p:cNvCxnSpPr>
            <a:cxnSpLocks/>
            <a:stCxn id="7" idx="4"/>
            <a:endCxn id="28" idx="0"/>
          </p:cNvCxnSpPr>
          <p:nvPr/>
        </p:nvCxnSpPr>
        <p:spPr>
          <a:xfrm>
            <a:off x="3615267" y="3496733"/>
            <a:ext cx="2921001" cy="1306069"/>
          </a:xfrm>
          <a:prstGeom prst="straightConnector1">
            <a:avLst/>
          </a:prstGeom>
          <a:ln w="38100">
            <a:solidFill>
              <a:srgbClr val="7030A0"/>
            </a:solidFill>
            <a:tailEnd type="triangle"/>
          </a:ln>
        </p:spPr>
        <p:style>
          <a:lnRef idx="1">
            <a:schemeClr val="accent1"/>
          </a:lnRef>
          <a:fillRef idx="0">
            <a:schemeClr val="accent1"/>
          </a:fillRef>
          <a:effectRef idx="0">
            <a:schemeClr val="accent1"/>
          </a:effectRef>
          <a:fontRef idx="minor">
            <a:schemeClr val="tx1"/>
          </a:fontRef>
        </p:style>
      </p:cxnSp>
      <p:cxnSp>
        <p:nvCxnSpPr>
          <p:cNvPr id="41" name="Straight Arrow Connector 40">
            <a:extLst>
              <a:ext uri="{FF2B5EF4-FFF2-40B4-BE49-F238E27FC236}">
                <a16:creationId xmlns:a16="http://schemas.microsoft.com/office/drawing/2014/main" id="{DB5F92E6-6E4D-48E0-81DD-EAE7A34051F9}"/>
              </a:ext>
            </a:extLst>
          </p:cNvPr>
          <p:cNvCxnSpPr>
            <a:cxnSpLocks/>
            <a:stCxn id="7" idx="4"/>
            <a:endCxn id="29" idx="0"/>
          </p:cNvCxnSpPr>
          <p:nvPr/>
        </p:nvCxnSpPr>
        <p:spPr>
          <a:xfrm>
            <a:off x="3615267" y="3496733"/>
            <a:ext cx="3894668" cy="1306069"/>
          </a:xfrm>
          <a:prstGeom prst="straightConnector1">
            <a:avLst/>
          </a:prstGeom>
          <a:ln w="38100">
            <a:solidFill>
              <a:srgbClr val="7030A0"/>
            </a:solidFill>
            <a:tailEnd type="triangle"/>
          </a:ln>
        </p:spPr>
        <p:style>
          <a:lnRef idx="1">
            <a:schemeClr val="accent1"/>
          </a:lnRef>
          <a:fillRef idx="0">
            <a:schemeClr val="accent1"/>
          </a:fillRef>
          <a:effectRef idx="0">
            <a:schemeClr val="accent1"/>
          </a:effectRef>
          <a:fontRef idx="minor">
            <a:schemeClr val="tx1"/>
          </a:fontRef>
        </p:style>
      </p:cxnSp>
      <p:cxnSp>
        <p:nvCxnSpPr>
          <p:cNvPr id="43" name="Straight Arrow Connector 42">
            <a:extLst>
              <a:ext uri="{FF2B5EF4-FFF2-40B4-BE49-F238E27FC236}">
                <a16:creationId xmlns:a16="http://schemas.microsoft.com/office/drawing/2014/main" id="{98D07A36-005A-42FB-8CA3-EDC228A8DFB9}"/>
              </a:ext>
            </a:extLst>
          </p:cNvPr>
          <p:cNvCxnSpPr>
            <a:cxnSpLocks/>
            <a:stCxn id="7" idx="4"/>
            <a:endCxn id="30" idx="0"/>
          </p:cNvCxnSpPr>
          <p:nvPr/>
        </p:nvCxnSpPr>
        <p:spPr>
          <a:xfrm>
            <a:off x="3615267" y="3496733"/>
            <a:ext cx="4868335" cy="1335702"/>
          </a:xfrm>
          <a:prstGeom prst="straightConnector1">
            <a:avLst/>
          </a:prstGeom>
          <a:ln w="38100">
            <a:solidFill>
              <a:srgbClr val="7030A0"/>
            </a:solidFill>
            <a:tailEnd type="triangle"/>
          </a:ln>
        </p:spPr>
        <p:style>
          <a:lnRef idx="1">
            <a:schemeClr val="accent1"/>
          </a:lnRef>
          <a:fillRef idx="0">
            <a:schemeClr val="accent1"/>
          </a:fillRef>
          <a:effectRef idx="0">
            <a:schemeClr val="accent1"/>
          </a:effectRef>
          <a:fontRef idx="minor">
            <a:schemeClr val="tx1"/>
          </a:fontRef>
        </p:style>
      </p:cxnSp>
      <p:cxnSp>
        <p:nvCxnSpPr>
          <p:cNvPr id="45" name="Straight Arrow Connector 44">
            <a:extLst>
              <a:ext uri="{FF2B5EF4-FFF2-40B4-BE49-F238E27FC236}">
                <a16:creationId xmlns:a16="http://schemas.microsoft.com/office/drawing/2014/main" id="{261F6CAF-B3B4-4CB8-8F95-0012AD17E51F}"/>
              </a:ext>
            </a:extLst>
          </p:cNvPr>
          <p:cNvCxnSpPr>
            <a:cxnSpLocks/>
            <a:stCxn id="7" idx="4"/>
          </p:cNvCxnSpPr>
          <p:nvPr/>
        </p:nvCxnSpPr>
        <p:spPr>
          <a:xfrm>
            <a:off x="3615267" y="3496733"/>
            <a:ext cx="5870886" cy="1306069"/>
          </a:xfrm>
          <a:prstGeom prst="straightConnector1">
            <a:avLst/>
          </a:prstGeom>
          <a:ln w="38100">
            <a:solidFill>
              <a:srgbClr val="7030A0"/>
            </a:solidFill>
            <a:tailEnd type="triangle"/>
          </a:ln>
        </p:spPr>
        <p:style>
          <a:lnRef idx="1">
            <a:schemeClr val="accent1"/>
          </a:lnRef>
          <a:fillRef idx="0">
            <a:schemeClr val="accent1"/>
          </a:fillRef>
          <a:effectRef idx="0">
            <a:schemeClr val="accent1"/>
          </a:effectRef>
          <a:fontRef idx="minor">
            <a:schemeClr val="tx1"/>
          </a:fontRef>
        </p:style>
      </p:cxnSp>
      <p:sp>
        <p:nvSpPr>
          <p:cNvPr id="46" name="TextBox 45">
            <a:extLst>
              <a:ext uri="{FF2B5EF4-FFF2-40B4-BE49-F238E27FC236}">
                <a16:creationId xmlns:a16="http://schemas.microsoft.com/office/drawing/2014/main" id="{461F12E7-C6FE-41E8-A541-E0C6EFD0B590}"/>
              </a:ext>
            </a:extLst>
          </p:cNvPr>
          <p:cNvSpPr txBox="1"/>
          <p:nvPr/>
        </p:nvSpPr>
        <p:spPr>
          <a:xfrm>
            <a:off x="10345928" y="4132903"/>
            <a:ext cx="1075606" cy="369332"/>
          </a:xfrm>
          <a:prstGeom prst="rect">
            <a:avLst/>
          </a:prstGeom>
          <a:noFill/>
        </p:spPr>
        <p:txBody>
          <a:bodyPr wrap="square" rtlCol="0">
            <a:spAutoFit/>
          </a:bodyPr>
          <a:lstStyle/>
          <a:p>
            <a:r>
              <a:rPr lang="en-US" b="1" dirty="0"/>
              <a:t>Shuffle</a:t>
            </a:r>
          </a:p>
        </p:txBody>
      </p:sp>
      <p:cxnSp>
        <p:nvCxnSpPr>
          <p:cNvPr id="58" name="Straight Arrow Connector 57">
            <a:extLst>
              <a:ext uri="{FF2B5EF4-FFF2-40B4-BE49-F238E27FC236}">
                <a16:creationId xmlns:a16="http://schemas.microsoft.com/office/drawing/2014/main" id="{0EC2C371-8772-46FD-8FC2-D88228DB55D8}"/>
              </a:ext>
            </a:extLst>
          </p:cNvPr>
          <p:cNvCxnSpPr>
            <a:cxnSpLocks/>
          </p:cNvCxnSpPr>
          <p:nvPr/>
        </p:nvCxnSpPr>
        <p:spPr>
          <a:xfrm flipH="1">
            <a:off x="3623728" y="3513665"/>
            <a:ext cx="973667" cy="1335702"/>
          </a:xfrm>
          <a:prstGeom prst="straightConnector1">
            <a:avLst/>
          </a:prstGeom>
          <a:ln w="38100">
            <a:solidFill>
              <a:srgbClr val="7030A0"/>
            </a:solidFill>
            <a:tailEnd type="triangle"/>
          </a:ln>
        </p:spPr>
        <p:style>
          <a:lnRef idx="1">
            <a:schemeClr val="accent1"/>
          </a:lnRef>
          <a:fillRef idx="0">
            <a:schemeClr val="accent1"/>
          </a:fillRef>
          <a:effectRef idx="0">
            <a:schemeClr val="accent1"/>
          </a:effectRef>
          <a:fontRef idx="minor">
            <a:schemeClr val="tx1"/>
          </a:fontRef>
        </p:style>
      </p:cxnSp>
      <p:cxnSp>
        <p:nvCxnSpPr>
          <p:cNvPr id="59" name="Straight Arrow Connector 58">
            <a:extLst>
              <a:ext uri="{FF2B5EF4-FFF2-40B4-BE49-F238E27FC236}">
                <a16:creationId xmlns:a16="http://schemas.microsoft.com/office/drawing/2014/main" id="{23DABA22-2A52-4D7A-9157-23D9356A11BD}"/>
              </a:ext>
            </a:extLst>
          </p:cNvPr>
          <p:cNvCxnSpPr>
            <a:cxnSpLocks/>
          </p:cNvCxnSpPr>
          <p:nvPr/>
        </p:nvCxnSpPr>
        <p:spPr>
          <a:xfrm flipH="1">
            <a:off x="3623728" y="3513665"/>
            <a:ext cx="1947334" cy="1335702"/>
          </a:xfrm>
          <a:prstGeom prst="straightConnector1">
            <a:avLst/>
          </a:prstGeom>
          <a:ln w="38100">
            <a:solidFill>
              <a:srgbClr val="7030A0"/>
            </a:solidFill>
            <a:tailEnd type="triangle"/>
          </a:ln>
        </p:spPr>
        <p:style>
          <a:lnRef idx="1">
            <a:schemeClr val="accent1"/>
          </a:lnRef>
          <a:fillRef idx="0">
            <a:schemeClr val="accent1"/>
          </a:fillRef>
          <a:effectRef idx="0">
            <a:schemeClr val="accent1"/>
          </a:effectRef>
          <a:fontRef idx="minor">
            <a:schemeClr val="tx1"/>
          </a:fontRef>
        </p:style>
      </p:cxnSp>
      <p:cxnSp>
        <p:nvCxnSpPr>
          <p:cNvPr id="60" name="Straight Arrow Connector 59">
            <a:extLst>
              <a:ext uri="{FF2B5EF4-FFF2-40B4-BE49-F238E27FC236}">
                <a16:creationId xmlns:a16="http://schemas.microsoft.com/office/drawing/2014/main" id="{34E378BF-B998-48E0-B095-151B03C9CD31}"/>
              </a:ext>
            </a:extLst>
          </p:cNvPr>
          <p:cNvCxnSpPr>
            <a:cxnSpLocks/>
          </p:cNvCxnSpPr>
          <p:nvPr/>
        </p:nvCxnSpPr>
        <p:spPr>
          <a:xfrm flipH="1">
            <a:off x="3623728" y="3513665"/>
            <a:ext cx="2921001" cy="1306069"/>
          </a:xfrm>
          <a:prstGeom prst="straightConnector1">
            <a:avLst/>
          </a:prstGeom>
          <a:ln w="38100">
            <a:solidFill>
              <a:srgbClr val="7030A0"/>
            </a:solidFill>
            <a:tailEnd type="triangle"/>
          </a:ln>
        </p:spPr>
        <p:style>
          <a:lnRef idx="1">
            <a:schemeClr val="accent1"/>
          </a:lnRef>
          <a:fillRef idx="0">
            <a:schemeClr val="accent1"/>
          </a:fillRef>
          <a:effectRef idx="0">
            <a:schemeClr val="accent1"/>
          </a:effectRef>
          <a:fontRef idx="minor">
            <a:schemeClr val="tx1"/>
          </a:fontRef>
        </p:style>
      </p:cxnSp>
      <p:cxnSp>
        <p:nvCxnSpPr>
          <p:cNvPr id="61" name="Straight Arrow Connector 60">
            <a:extLst>
              <a:ext uri="{FF2B5EF4-FFF2-40B4-BE49-F238E27FC236}">
                <a16:creationId xmlns:a16="http://schemas.microsoft.com/office/drawing/2014/main" id="{476B45B3-5C43-4FBF-8BD1-E55A5F3B4056}"/>
              </a:ext>
            </a:extLst>
          </p:cNvPr>
          <p:cNvCxnSpPr>
            <a:cxnSpLocks/>
          </p:cNvCxnSpPr>
          <p:nvPr/>
        </p:nvCxnSpPr>
        <p:spPr>
          <a:xfrm flipH="1">
            <a:off x="3623728" y="3513665"/>
            <a:ext cx="3894668" cy="1306069"/>
          </a:xfrm>
          <a:prstGeom prst="straightConnector1">
            <a:avLst/>
          </a:prstGeom>
          <a:ln w="38100">
            <a:solidFill>
              <a:srgbClr val="7030A0"/>
            </a:solidFill>
            <a:tailEnd type="triangle"/>
          </a:ln>
        </p:spPr>
        <p:style>
          <a:lnRef idx="1">
            <a:schemeClr val="accent1"/>
          </a:lnRef>
          <a:fillRef idx="0">
            <a:schemeClr val="accent1"/>
          </a:fillRef>
          <a:effectRef idx="0">
            <a:schemeClr val="accent1"/>
          </a:effectRef>
          <a:fontRef idx="minor">
            <a:schemeClr val="tx1"/>
          </a:fontRef>
        </p:style>
      </p:cxnSp>
      <p:cxnSp>
        <p:nvCxnSpPr>
          <p:cNvPr id="62" name="Straight Arrow Connector 61">
            <a:extLst>
              <a:ext uri="{FF2B5EF4-FFF2-40B4-BE49-F238E27FC236}">
                <a16:creationId xmlns:a16="http://schemas.microsoft.com/office/drawing/2014/main" id="{8E55E902-99A7-477E-86E6-9398DAA4FF6E}"/>
              </a:ext>
            </a:extLst>
          </p:cNvPr>
          <p:cNvCxnSpPr>
            <a:cxnSpLocks/>
          </p:cNvCxnSpPr>
          <p:nvPr/>
        </p:nvCxnSpPr>
        <p:spPr>
          <a:xfrm flipH="1">
            <a:off x="3623728" y="3513665"/>
            <a:ext cx="4868335" cy="1335702"/>
          </a:xfrm>
          <a:prstGeom prst="straightConnector1">
            <a:avLst/>
          </a:prstGeom>
          <a:ln w="38100">
            <a:solidFill>
              <a:srgbClr val="7030A0"/>
            </a:solidFill>
            <a:tailEnd type="triangle"/>
          </a:ln>
        </p:spPr>
        <p:style>
          <a:lnRef idx="1">
            <a:schemeClr val="accent1"/>
          </a:lnRef>
          <a:fillRef idx="0">
            <a:schemeClr val="accent1"/>
          </a:fillRef>
          <a:effectRef idx="0">
            <a:schemeClr val="accent1"/>
          </a:effectRef>
          <a:fontRef idx="minor">
            <a:schemeClr val="tx1"/>
          </a:fontRef>
        </p:style>
      </p:cxnSp>
      <p:cxnSp>
        <p:nvCxnSpPr>
          <p:cNvPr id="63" name="Straight Arrow Connector 62">
            <a:extLst>
              <a:ext uri="{FF2B5EF4-FFF2-40B4-BE49-F238E27FC236}">
                <a16:creationId xmlns:a16="http://schemas.microsoft.com/office/drawing/2014/main" id="{98A34F1D-4F35-42C2-B5DA-0C36A02D9127}"/>
              </a:ext>
            </a:extLst>
          </p:cNvPr>
          <p:cNvCxnSpPr>
            <a:cxnSpLocks/>
          </p:cNvCxnSpPr>
          <p:nvPr/>
        </p:nvCxnSpPr>
        <p:spPr>
          <a:xfrm flipH="1">
            <a:off x="3623728" y="3513665"/>
            <a:ext cx="5870886" cy="1306069"/>
          </a:xfrm>
          <a:prstGeom prst="straightConnector1">
            <a:avLst/>
          </a:prstGeom>
          <a:ln w="38100">
            <a:solidFill>
              <a:srgbClr val="7030A0"/>
            </a:solidFill>
            <a:tailEnd type="triangle"/>
          </a:ln>
        </p:spPr>
        <p:style>
          <a:lnRef idx="1">
            <a:schemeClr val="accent1"/>
          </a:lnRef>
          <a:fillRef idx="0">
            <a:schemeClr val="accent1"/>
          </a:fillRef>
          <a:effectRef idx="0">
            <a:schemeClr val="accent1"/>
          </a:effectRef>
          <a:fontRef idx="minor">
            <a:schemeClr val="tx1"/>
          </a:fontRef>
        </p:style>
      </p:cxnSp>
      <p:sp>
        <p:nvSpPr>
          <p:cNvPr id="64" name="TextBox 63">
            <a:extLst>
              <a:ext uri="{FF2B5EF4-FFF2-40B4-BE49-F238E27FC236}">
                <a16:creationId xmlns:a16="http://schemas.microsoft.com/office/drawing/2014/main" id="{7C2E9767-6CFA-4E19-AD82-CAB154A7ED6E}"/>
              </a:ext>
            </a:extLst>
          </p:cNvPr>
          <p:cNvSpPr txBox="1"/>
          <p:nvPr/>
        </p:nvSpPr>
        <p:spPr>
          <a:xfrm>
            <a:off x="1744134" y="5567003"/>
            <a:ext cx="8398934" cy="646331"/>
          </a:xfrm>
          <a:prstGeom prst="rect">
            <a:avLst/>
          </a:prstGeom>
          <a:noFill/>
        </p:spPr>
        <p:txBody>
          <a:bodyPr wrap="square" rtlCol="0">
            <a:spAutoFit/>
          </a:bodyPr>
          <a:lstStyle/>
          <a:p>
            <a:r>
              <a:rPr lang="en-US" dirty="0"/>
              <a:t>Full Shuffle is an n x n pattern: every shard sends data to every other shard!  This avoids ever having all our work concentrated on any single process.</a:t>
            </a:r>
          </a:p>
        </p:txBody>
      </p:sp>
      <p:sp>
        <p:nvSpPr>
          <p:cNvPr id="66" name="TextBox 65">
            <a:extLst>
              <a:ext uri="{FF2B5EF4-FFF2-40B4-BE49-F238E27FC236}">
                <a16:creationId xmlns:a16="http://schemas.microsoft.com/office/drawing/2014/main" id="{2C348566-1E28-4545-A84D-53D2DC6945D3}"/>
              </a:ext>
            </a:extLst>
          </p:cNvPr>
          <p:cNvSpPr txBox="1"/>
          <p:nvPr/>
        </p:nvSpPr>
        <p:spPr>
          <a:xfrm>
            <a:off x="109514" y="2823401"/>
            <a:ext cx="2179997" cy="923330"/>
          </a:xfrm>
          <a:prstGeom prst="rect">
            <a:avLst/>
          </a:prstGeom>
          <a:noFill/>
        </p:spPr>
        <p:txBody>
          <a:bodyPr wrap="square" rtlCol="0">
            <a:spAutoFit/>
          </a:bodyPr>
          <a:lstStyle/>
          <a:p>
            <a:pPr algn="ctr"/>
            <a:r>
              <a:rPr lang="en-US" dirty="0"/>
              <a:t>Places where our raw data resides, or our IoT data was saved</a:t>
            </a:r>
          </a:p>
        </p:txBody>
      </p:sp>
      <p:grpSp>
        <p:nvGrpSpPr>
          <p:cNvPr id="3" name="Group 2">
            <a:extLst>
              <a:ext uri="{FF2B5EF4-FFF2-40B4-BE49-F238E27FC236}">
                <a16:creationId xmlns:a16="http://schemas.microsoft.com/office/drawing/2014/main" id="{D7E22CF1-1D78-43F1-B573-ABCEC6E9A229}"/>
              </a:ext>
            </a:extLst>
          </p:cNvPr>
          <p:cNvGrpSpPr/>
          <p:nvPr/>
        </p:nvGrpSpPr>
        <p:grpSpPr>
          <a:xfrm flipH="1">
            <a:off x="3539652" y="3496733"/>
            <a:ext cx="5879347" cy="1352634"/>
            <a:chOff x="3767667" y="3649133"/>
            <a:chExt cx="5879347" cy="1352634"/>
          </a:xfrm>
        </p:grpSpPr>
        <p:cxnSp>
          <p:nvCxnSpPr>
            <p:cNvPr id="47" name="Straight Arrow Connector 46">
              <a:extLst>
                <a:ext uri="{FF2B5EF4-FFF2-40B4-BE49-F238E27FC236}">
                  <a16:creationId xmlns:a16="http://schemas.microsoft.com/office/drawing/2014/main" id="{991DC56A-E482-47E0-B2B1-D7AE55971C96}"/>
                </a:ext>
              </a:extLst>
            </p:cNvPr>
            <p:cNvCxnSpPr>
              <a:cxnSpLocks/>
            </p:cNvCxnSpPr>
            <p:nvPr/>
          </p:nvCxnSpPr>
          <p:spPr>
            <a:xfrm>
              <a:off x="3767667" y="3649133"/>
              <a:ext cx="0" cy="1335702"/>
            </a:xfrm>
            <a:prstGeom prst="straightConnector1">
              <a:avLst/>
            </a:prstGeom>
            <a:ln w="38100">
              <a:solidFill>
                <a:srgbClr val="7030A0"/>
              </a:solidFill>
              <a:tailEnd type="triangle"/>
            </a:ln>
          </p:spPr>
          <p:style>
            <a:lnRef idx="1">
              <a:schemeClr val="accent1"/>
            </a:lnRef>
            <a:fillRef idx="0">
              <a:schemeClr val="accent1"/>
            </a:fillRef>
            <a:effectRef idx="0">
              <a:schemeClr val="accent1"/>
            </a:effectRef>
            <a:fontRef idx="minor">
              <a:schemeClr val="tx1"/>
            </a:fontRef>
          </p:style>
        </p:cxnSp>
        <p:cxnSp>
          <p:nvCxnSpPr>
            <p:cNvPr id="48" name="Straight Arrow Connector 47">
              <a:extLst>
                <a:ext uri="{FF2B5EF4-FFF2-40B4-BE49-F238E27FC236}">
                  <a16:creationId xmlns:a16="http://schemas.microsoft.com/office/drawing/2014/main" id="{FE1D025F-218D-4043-87EA-C60CAB89A814}"/>
                </a:ext>
              </a:extLst>
            </p:cNvPr>
            <p:cNvCxnSpPr>
              <a:cxnSpLocks/>
            </p:cNvCxnSpPr>
            <p:nvPr/>
          </p:nvCxnSpPr>
          <p:spPr>
            <a:xfrm>
              <a:off x="3767667" y="3649133"/>
              <a:ext cx="973667" cy="1335702"/>
            </a:xfrm>
            <a:prstGeom prst="straightConnector1">
              <a:avLst/>
            </a:prstGeom>
            <a:ln w="38100">
              <a:solidFill>
                <a:srgbClr val="7030A0"/>
              </a:solidFill>
              <a:tailEnd type="triangle"/>
            </a:ln>
          </p:spPr>
          <p:style>
            <a:lnRef idx="1">
              <a:schemeClr val="accent1"/>
            </a:lnRef>
            <a:fillRef idx="0">
              <a:schemeClr val="accent1"/>
            </a:fillRef>
            <a:effectRef idx="0">
              <a:schemeClr val="accent1"/>
            </a:effectRef>
            <a:fontRef idx="minor">
              <a:schemeClr val="tx1"/>
            </a:fontRef>
          </p:style>
        </p:cxnSp>
        <p:cxnSp>
          <p:nvCxnSpPr>
            <p:cNvPr id="49" name="Straight Arrow Connector 48">
              <a:extLst>
                <a:ext uri="{FF2B5EF4-FFF2-40B4-BE49-F238E27FC236}">
                  <a16:creationId xmlns:a16="http://schemas.microsoft.com/office/drawing/2014/main" id="{9059A816-3B2C-4AF9-B646-56EF11618C73}"/>
                </a:ext>
              </a:extLst>
            </p:cNvPr>
            <p:cNvCxnSpPr>
              <a:cxnSpLocks/>
            </p:cNvCxnSpPr>
            <p:nvPr/>
          </p:nvCxnSpPr>
          <p:spPr>
            <a:xfrm>
              <a:off x="3767667" y="3649133"/>
              <a:ext cx="1947334" cy="1335702"/>
            </a:xfrm>
            <a:prstGeom prst="straightConnector1">
              <a:avLst/>
            </a:prstGeom>
            <a:ln w="38100">
              <a:solidFill>
                <a:srgbClr val="7030A0"/>
              </a:solidFill>
              <a:tailEnd type="triangle"/>
            </a:ln>
          </p:spPr>
          <p:style>
            <a:lnRef idx="1">
              <a:schemeClr val="accent1"/>
            </a:lnRef>
            <a:fillRef idx="0">
              <a:schemeClr val="accent1"/>
            </a:fillRef>
            <a:effectRef idx="0">
              <a:schemeClr val="accent1"/>
            </a:effectRef>
            <a:fontRef idx="minor">
              <a:schemeClr val="tx1"/>
            </a:fontRef>
          </p:style>
        </p:cxnSp>
        <p:cxnSp>
          <p:nvCxnSpPr>
            <p:cNvPr id="50" name="Straight Arrow Connector 49">
              <a:extLst>
                <a:ext uri="{FF2B5EF4-FFF2-40B4-BE49-F238E27FC236}">
                  <a16:creationId xmlns:a16="http://schemas.microsoft.com/office/drawing/2014/main" id="{911927BE-44B5-4112-9897-EDA4CAC36D50}"/>
                </a:ext>
              </a:extLst>
            </p:cNvPr>
            <p:cNvCxnSpPr>
              <a:cxnSpLocks/>
            </p:cNvCxnSpPr>
            <p:nvPr/>
          </p:nvCxnSpPr>
          <p:spPr>
            <a:xfrm>
              <a:off x="3767667" y="3649133"/>
              <a:ext cx="2921001" cy="1306069"/>
            </a:xfrm>
            <a:prstGeom prst="straightConnector1">
              <a:avLst/>
            </a:prstGeom>
            <a:ln w="38100">
              <a:solidFill>
                <a:srgbClr val="7030A0"/>
              </a:solidFill>
              <a:tailEnd type="triangle"/>
            </a:ln>
          </p:spPr>
          <p:style>
            <a:lnRef idx="1">
              <a:schemeClr val="accent1"/>
            </a:lnRef>
            <a:fillRef idx="0">
              <a:schemeClr val="accent1"/>
            </a:fillRef>
            <a:effectRef idx="0">
              <a:schemeClr val="accent1"/>
            </a:effectRef>
            <a:fontRef idx="minor">
              <a:schemeClr val="tx1"/>
            </a:fontRef>
          </p:style>
        </p:cxnSp>
        <p:cxnSp>
          <p:nvCxnSpPr>
            <p:cNvPr id="51" name="Straight Arrow Connector 50">
              <a:extLst>
                <a:ext uri="{FF2B5EF4-FFF2-40B4-BE49-F238E27FC236}">
                  <a16:creationId xmlns:a16="http://schemas.microsoft.com/office/drawing/2014/main" id="{312D9FDA-1B69-41A2-BA57-3EC613EF086D}"/>
                </a:ext>
              </a:extLst>
            </p:cNvPr>
            <p:cNvCxnSpPr>
              <a:cxnSpLocks/>
            </p:cNvCxnSpPr>
            <p:nvPr/>
          </p:nvCxnSpPr>
          <p:spPr>
            <a:xfrm>
              <a:off x="3767667" y="3649133"/>
              <a:ext cx="3894668" cy="1306069"/>
            </a:xfrm>
            <a:prstGeom prst="straightConnector1">
              <a:avLst/>
            </a:prstGeom>
            <a:ln w="38100">
              <a:solidFill>
                <a:srgbClr val="7030A0"/>
              </a:solidFill>
              <a:tailEnd type="triangle"/>
            </a:ln>
          </p:spPr>
          <p:style>
            <a:lnRef idx="1">
              <a:schemeClr val="accent1"/>
            </a:lnRef>
            <a:fillRef idx="0">
              <a:schemeClr val="accent1"/>
            </a:fillRef>
            <a:effectRef idx="0">
              <a:schemeClr val="accent1"/>
            </a:effectRef>
            <a:fontRef idx="minor">
              <a:schemeClr val="tx1"/>
            </a:fontRef>
          </p:style>
        </p:cxnSp>
        <p:cxnSp>
          <p:nvCxnSpPr>
            <p:cNvPr id="52" name="Straight Arrow Connector 51">
              <a:extLst>
                <a:ext uri="{FF2B5EF4-FFF2-40B4-BE49-F238E27FC236}">
                  <a16:creationId xmlns:a16="http://schemas.microsoft.com/office/drawing/2014/main" id="{FFDCB124-5E93-4952-87EF-D8B6B361BB1E}"/>
                </a:ext>
              </a:extLst>
            </p:cNvPr>
            <p:cNvCxnSpPr>
              <a:cxnSpLocks/>
            </p:cNvCxnSpPr>
            <p:nvPr/>
          </p:nvCxnSpPr>
          <p:spPr>
            <a:xfrm>
              <a:off x="3767667" y="3649133"/>
              <a:ext cx="4868335" cy="1335702"/>
            </a:xfrm>
            <a:prstGeom prst="straightConnector1">
              <a:avLst/>
            </a:prstGeom>
            <a:ln w="38100">
              <a:solidFill>
                <a:srgbClr val="7030A0"/>
              </a:solidFill>
              <a:tailEnd type="triangle"/>
            </a:ln>
          </p:spPr>
          <p:style>
            <a:lnRef idx="1">
              <a:schemeClr val="accent1"/>
            </a:lnRef>
            <a:fillRef idx="0">
              <a:schemeClr val="accent1"/>
            </a:fillRef>
            <a:effectRef idx="0">
              <a:schemeClr val="accent1"/>
            </a:effectRef>
            <a:fontRef idx="minor">
              <a:schemeClr val="tx1"/>
            </a:fontRef>
          </p:style>
        </p:cxnSp>
        <p:cxnSp>
          <p:nvCxnSpPr>
            <p:cNvPr id="53" name="Straight Arrow Connector 52">
              <a:extLst>
                <a:ext uri="{FF2B5EF4-FFF2-40B4-BE49-F238E27FC236}">
                  <a16:creationId xmlns:a16="http://schemas.microsoft.com/office/drawing/2014/main" id="{4D176173-2EA9-4038-9A5E-E97B13F00276}"/>
                </a:ext>
              </a:extLst>
            </p:cNvPr>
            <p:cNvCxnSpPr>
              <a:cxnSpLocks/>
            </p:cNvCxnSpPr>
            <p:nvPr/>
          </p:nvCxnSpPr>
          <p:spPr>
            <a:xfrm>
              <a:off x="3767667" y="3649133"/>
              <a:ext cx="5870886" cy="1306069"/>
            </a:xfrm>
            <a:prstGeom prst="straightConnector1">
              <a:avLst/>
            </a:prstGeom>
            <a:ln w="38100">
              <a:solidFill>
                <a:srgbClr val="7030A0"/>
              </a:solidFill>
              <a:tailEnd type="triangle"/>
            </a:ln>
          </p:spPr>
          <p:style>
            <a:lnRef idx="1">
              <a:schemeClr val="accent1"/>
            </a:lnRef>
            <a:fillRef idx="0">
              <a:schemeClr val="accent1"/>
            </a:fillRef>
            <a:effectRef idx="0">
              <a:schemeClr val="accent1"/>
            </a:effectRef>
            <a:fontRef idx="minor">
              <a:schemeClr val="tx1"/>
            </a:fontRef>
          </p:style>
        </p:cxnSp>
        <p:cxnSp>
          <p:nvCxnSpPr>
            <p:cNvPr id="54" name="Straight Arrow Connector 53">
              <a:extLst>
                <a:ext uri="{FF2B5EF4-FFF2-40B4-BE49-F238E27FC236}">
                  <a16:creationId xmlns:a16="http://schemas.microsoft.com/office/drawing/2014/main" id="{D91AC068-C478-4C74-951B-2DC049084DD3}"/>
                </a:ext>
              </a:extLst>
            </p:cNvPr>
            <p:cNvCxnSpPr>
              <a:cxnSpLocks/>
            </p:cNvCxnSpPr>
            <p:nvPr/>
          </p:nvCxnSpPr>
          <p:spPr>
            <a:xfrm flipH="1">
              <a:off x="3776128" y="3666065"/>
              <a:ext cx="973667" cy="1335702"/>
            </a:xfrm>
            <a:prstGeom prst="straightConnector1">
              <a:avLst/>
            </a:prstGeom>
            <a:ln w="38100">
              <a:solidFill>
                <a:srgbClr val="7030A0"/>
              </a:solidFill>
              <a:tailEnd type="triangle"/>
            </a:ln>
          </p:spPr>
          <p:style>
            <a:lnRef idx="1">
              <a:schemeClr val="accent1"/>
            </a:lnRef>
            <a:fillRef idx="0">
              <a:schemeClr val="accent1"/>
            </a:fillRef>
            <a:effectRef idx="0">
              <a:schemeClr val="accent1"/>
            </a:effectRef>
            <a:fontRef idx="minor">
              <a:schemeClr val="tx1"/>
            </a:fontRef>
          </p:style>
        </p:cxnSp>
        <p:cxnSp>
          <p:nvCxnSpPr>
            <p:cNvPr id="55" name="Straight Arrow Connector 54">
              <a:extLst>
                <a:ext uri="{FF2B5EF4-FFF2-40B4-BE49-F238E27FC236}">
                  <a16:creationId xmlns:a16="http://schemas.microsoft.com/office/drawing/2014/main" id="{E672E253-F00E-49AE-A644-7B62D9011BCC}"/>
                </a:ext>
              </a:extLst>
            </p:cNvPr>
            <p:cNvCxnSpPr>
              <a:cxnSpLocks/>
            </p:cNvCxnSpPr>
            <p:nvPr/>
          </p:nvCxnSpPr>
          <p:spPr>
            <a:xfrm flipH="1">
              <a:off x="3776128" y="3666065"/>
              <a:ext cx="1947334" cy="1335702"/>
            </a:xfrm>
            <a:prstGeom prst="straightConnector1">
              <a:avLst/>
            </a:prstGeom>
            <a:ln w="38100">
              <a:solidFill>
                <a:srgbClr val="7030A0"/>
              </a:solidFill>
              <a:tailEnd type="triangle"/>
            </a:ln>
          </p:spPr>
          <p:style>
            <a:lnRef idx="1">
              <a:schemeClr val="accent1"/>
            </a:lnRef>
            <a:fillRef idx="0">
              <a:schemeClr val="accent1"/>
            </a:fillRef>
            <a:effectRef idx="0">
              <a:schemeClr val="accent1"/>
            </a:effectRef>
            <a:fontRef idx="minor">
              <a:schemeClr val="tx1"/>
            </a:fontRef>
          </p:style>
        </p:cxnSp>
        <p:cxnSp>
          <p:nvCxnSpPr>
            <p:cNvPr id="56" name="Straight Arrow Connector 55">
              <a:extLst>
                <a:ext uri="{FF2B5EF4-FFF2-40B4-BE49-F238E27FC236}">
                  <a16:creationId xmlns:a16="http://schemas.microsoft.com/office/drawing/2014/main" id="{246E5FB3-AD72-4DF6-9C66-6E215DB06951}"/>
                </a:ext>
              </a:extLst>
            </p:cNvPr>
            <p:cNvCxnSpPr>
              <a:cxnSpLocks/>
            </p:cNvCxnSpPr>
            <p:nvPr/>
          </p:nvCxnSpPr>
          <p:spPr>
            <a:xfrm flipH="1">
              <a:off x="3776128" y="3666065"/>
              <a:ext cx="2921001" cy="1306069"/>
            </a:xfrm>
            <a:prstGeom prst="straightConnector1">
              <a:avLst/>
            </a:prstGeom>
            <a:ln w="38100">
              <a:solidFill>
                <a:srgbClr val="7030A0"/>
              </a:solidFill>
              <a:tailEnd type="triangle"/>
            </a:ln>
          </p:spPr>
          <p:style>
            <a:lnRef idx="1">
              <a:schemeClr val="accent1"/>
            </a:lnRef>
            <a:fillRef idx="0">
              <a:schemeClr val="accent1"/>
            </a:fillRef>
            <a:effectRef idx="0">
              <a:schemeClr val="accent1"/>
            </a:effectRef>
            <a:fontRef idx="minor">
              <a:schemeClr val="tx1"/>
            </a:fontRef>
          </p:style>
        </p:cxnSp>
        <p:cxnSp>
          <p:nvCxnSpPr>
            <p:cNvPr id="57" name="Straight Arrow Connector 56">
              <a:extLst>
                <a:ext uri="{FF2B5EF4-FFF2-40B4-BE49-F238E27FC236}">
                  <a16:creationId xmlns:a16="http://schemas.microsoft.com/office/drawing/2014/main" id="{7BE6A162-A13E-423C-A126-00FD13E2C202}"/>
                </a:ext>
              </a:extLst>
            </p:cNvPr>
            <p:cNvCxnSpPr>
              <a:cxnSpLocks/>
            </p:cNvCxnSpPr>
            <p:nvPr/>
          </p:nvCxnSpPr>
          <p:spPr>
            <a:xfrm flipH="1">
              <a:off x="3776128" y="3666065"/>
              <a:ext cx="3894668" cy="1306069"/>
            </a:xfrm>
            <a:prstGeom prst="straightConnector1">
              <a:avLst/>
            </a:prstGeom>
            <a:ln w="38100">
              <a:solidFill>
                <a:srgbClr val="7030A0"/>
              </a:solidFill>
              <a:tailEnd type="triangle"/>
            </a:ln>
          </p:spPr>
          <p:style>
            <a:lnRef idx="1">
              <a:schemeClr val="accent1"/>
            </a:lnRef>
            <a:fillRef idx="0">
              <a:schemeClr val="accent1"/>
            </a:fillRef>
            <a:effectRef idx="0">
              <a:schemeClr val="accent1"/>
            </a:effectRef>
            <a:fontRef idx="minor">
              <a:schemeClr val="tx1"/>
            </a:fontRef>
          </p:style>
        </p:cxnSp>
        <p:cxnSp>
          <p:nvCxnSpPr>
            <p:cNvPr id="65" name="Straight Arrow Connector 64">
              <a:extLst>
                <a:ext uri="{FF2B5EF4-FFF2-40B4-BE49-F238E27FC236}">
                  <a16:creationId xmlns:a16="http://schemas.microsoft.com/office/drawing/2014/main" id="{DADEA6EB-23C6-4F89-99FC-4B71319C0ED1}"/>
                </a:ext>
              </a:extLst>
            </p:cNvPr>
            <p:cNvCxnSpPr>
              <a:cxnSpLocks/>
            </p:cNvCxnSpPr>
            <p:nvPr/>
          </p:nvCxnSpPr>
          <p:spPr>
            <a:xfrm flipH="1">
              <a:off x="3776128" y="3666065"/>
              <a:ext cx="4868335" cy="1335702"/>
            </a:xfrm>
            <a:prstGeom prst="straightConnector1">
              <a:avLst/>
            </a:prstGeom>
            <a:ln w="38100">
              <a:solidFill>
                <a:srgbClr val="7030A0"/>
              </a:solidFill>
              <a:tailEnd type="triangle"/>
            </a:ln>
          </p:spPr>
          <p:style>
            <a:lnRef idx="1">
              <a:schemeClr val="accent1"/>
            </a:lnRef>
            <a:fillRef idx="0">
              <a:schemeClr val="accent1"/>
            </a:fillRef>
            <a:effectRef idx="0">
              <a:schemeClr val="accent1"/>
            </a:effectRef>
            <a:fontRef idx="minor">
              <a:schemeClr val="tx1"/>
            </a:fontRef>
          </p:style>
        </p:cxnSp>
        <p:cxnSp>
          <p:nvCxnSpPr>
            <p:cNvPr id="67" name="Straight Arrow Connector 66">
              <a:extLst>
                <a:ext uri="{FF2B5EF4-FFF2-40B4-BE49-F238E27FC236}">
                  <a16:creationId xmlns:a16="http://schemas.microsoft.com/office/drawing/2014/main" id="{C90DEE49-F2EA-44F2-92C5-DC59CE1AC232}"/>
                </a:ext>
              </a:extLst>
            </p:cNvPr>
            <p:cNvCxnSpPr>
              <a:cxnSpLocks/>
            </p:cNvCxnSpPr>
            <p:nvPr/>
          </p:nvCxnSpPr>
          <p:spPr>
            <a:xfrm flipH="1">
              <a:off x="3776128" y="3666065"/>
              <a:ext cx="5870886" cy="1306069"/>
            </a:xfrm>
            <a:prstGeom prst="straightConnector1">
              <a:avLst/>
            </a:prstGeom>
            <a:ln w="38100">
              <a:solidFill>
                <a:srgbClr val="7030A0"/>
              </a:solidFill>
              <a:tailEnd type="triangle"/>
            </a:ln>
          </p:spPr>
          <p:style>
            <a:lnRef idx="1">
              <a:schemeClr val="accent1"/>
            </a:lnRef>
            <a:fillRef idx="0">
              <a:schemeClr val="accent1"/>
            </a:fillRef>
            <a:effectRef idx="0">
              <a:schemeClr val="accent1"/>
            </a:effectRef>
            <a:fontRef idx="minor">
              <a:schemeClr val="tx1"/>
            </a:fontRef>
          </p:style>
        </p:cxnSp>
      </p:grpSp>
      <p:sp>
        <p:nvSpPr>
          <p:cNvPr id="23" name="Speech Bubble: Rectangle with Corners Rounded 22">
            <a:extLst>
              <a:ext uri="{FF2B5EF4-FFF2-40B4-BE49-F238E27FC236}">
                <a16:creationId xmlns:a16="http://schemas.microsoft.com/office/drawing/2014/main" id="{F4197D7A-B20A-4651-BD4A-D7A14EDEB72B}"/>
              </a:ext>
            </a:extLst>
          </p:cNvPr>
          <p:cNvSpPr/>
          <p:nvPr/>
        </p:nvSpPr>
        <p:spPr>
          <a:xfrm>
            <a:off x="6468531" y="831037"/>
            <a:ext cx="5258141" cy="1205725"/>
          </a:xfrm>
          <a:prstGeom prst="wedgeRoundRectCallout">
            <a:avLst>
              <a:gd name="adj1" fmla="val -104710"/>
              <a:gd name="adj2" fmla="val 142570"/>
              <a:gd name="adj3" fmla="val 16667"/>
            </a:avLst>
          </a:prstGeom>
          <a:solidFill>
            <a:srgbClr val="FFFF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rgbClr val="C00000"/>
                </a:solidFill>
              </a:rPr>
              <a:t>(1) At each of those locations, a small fragment of code runs (probably in Python or C#) and transforms our raw data into a collection of tuples.</a:t>
            </a:r>
          </a:p>
        </p:txBody>
      </p:sp>
      <p:sp>
        <p:nvSpPr>
          <p:cNvPr id="68" name="Speech Bubble: Rectangle with Corners Rounded 67">
            <a:extLst>
              <a:ext uri="{FF2B5EF4-FFF2-40B4-BE49-F238E27FC236}">
                <a16:creationId xmlns:a16="http://schemas.microsoft.com/office/drawing/2014/main" id="{1A6622B6-7A1B-4B4D-82BC-A39619189486}"/>
              </a:ext>
            </a:extLst>
          </p:cNvPr>
          <p:cNvSpPr/>
          <p:nvPr/>
        </p:nvSpPr>
        <p:spPr>
          <a:xfrm>
            <a:off x="7029364" y="2474524"/>
            <a:ext cx="4859868" cy="844409"/>
          </a:xfrm>
          <a:prstGeom prst="wedgeRoundRectCallout">
            <a:avLst>
              <a:gd name="adj1" fmla="val -116626"/>
              <a:gd name="adj2" fmla="val 72913"/>
              <a:gd name="adj3" fmla="val 16667"/>
            </a:avLst>
          </a:prstGeom>
          <a:solidFill>
            <a:srgbClr val="FFFF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rgbClr val="C00000"/>
                </a:solidFill>
              </a:rPr>
              <a:t>(2) Now we can select interesting tuples and designate some value as a key.  Each is “sent” to the corresponding server in DHT style</a:t>
            </a:r>
          </a:p>
        </p:txBody>
      </p:sp>
      <p:sp>
        <p:nvSpPr>
          <p:cNvPr id="69" name="Speech Bubble: Rectangle with Corners Rounded 68">
            <a:extLst>
              <a:ext uri="{FF2B5EF4-FFF2-40B4-BE49-F238E27FC236}">
                <a16:creationId xmlns:a16="http://schemas.microsoft.com/office/drawing/2014/main" id="{3EFCD761-BCC7-4CB9-8490-58860B82BB72}"/>
              </a:ext>
            </a:extLst>
          </p:cNvPr>
          <p:cNvSpPr/>
          <p:nvPr/>
        </p:nvSpPr>
        <p:spPr>
          <a:xfrm>
            <a:off x="4842932" y="3805766"/>
            <a:ext cx="4859868" cy="889002"/>
          </a:xfrm>
          <a:prstGeom prst="wedgeRoundRectCallout">
            <a:avLst>
              <a:gd name="adj1" fmla="val -76223"/>
              <a:gd name="adj2" fmla="val 62654"/>
              <a:gd name="adj3" fmla="val 16667"/>
            </a:avLst>
          </a:prstGeom>
          <a:solidFill>
            <a:srgbClr val="FFFF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rgbClr val="C00000"/>
                </a:solidFill>
              </a:rPr>
              <a:t>(3) On arrival, we group the incoming tuples that have the same key and combine them.  This is a “reduce” step, and yields one tuple per key.</a:t>
            </a:r>
          </a:p>
        </p:txBody>
      </p:sp>
    </p:spTree>
    <p:extLst>
      <p:ext uri="{BB962C8B-B14F-4D97-AF65-F5344CB8AC3E}">
        <p14:creationId xmlns:p14="http://schemas.microsoft.com/office/powerpoint/2010/main" val="269435475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grpId="0" nodeType="clickEffect">
                                  <p:stCondLst>
                                    <p:cond delay="0"/>
                                  </p:stCondLst>
                                  <p:childTnLst>
                                    <p:set>
                                      <p:cBhvr>
                                        <p:cTn id="6" dur="1" fill="hold">
                                          <p:stCondLst>
                                            <p:cond delay="0"/>
                                          </p:stCondLst>
                                        </p:cTn>
                                        <p:tgtEl>
                                          <p:spTgt spid="15"/>
                                        </p:tgtEl>
                                        <p:attrNameLst>
                                          <p:attrName>style.visibility</p:attrName>
                                        </p:attrNameLst>
                                      </p:cBhvr>
                                      <p:to>
                                        <p:strVal val="visible"/>
                                      </p:to>
                                    </p:set>
                                    <p:animEffect transition="in" filter="randombar(horizontal)">
                                      <p:cBhvr>
                                        <p:cTn id="7" dur="500"/>
                                        <p:tgtEl>
                                          <p:spTgt spid="15"/>
                                        </p:tgtEl>
                                      </p:cBhvr>
                                    </p:animEffect>
                                  </p:childTnLst>
                                </p:cTn>
                              </p:par>
                              <p:par>
                                <p:cTn id="8" presetID="14" presetClass="entr" presetSubtype="10" fill="hold" grpId="0" nodeType="withEffect">
                                  <p:stCondLst>
                                    <p:cond delay="0"/>
                                  </p:stCondLst>
                                  <p:childTnLst>
                                    <p:set>
                                      <p:cBhvr>
                                        <p:cTn id="9" dur="1" fill="hold">
                                          <p:stCondLst>
                                            <p:cond delay="0"/>
                                          </p:stCondLst>
                                        </p:cTn>
                                        <p:tgtEl>
                                          <p:spTgt spid="16"/>
                                        </p:tgtEl>
                                        <p:attrNameLst>
                                          <p:attrName>style.visibility</p:attrName>
                                        </p:attrNameLst>
                                      </p:cBhvr>
                                      <p:to>
                                        <p:strVal val="visible"/>
                                      </p:to>
                                    </p:set>
                                    <p:animEffect transition="in" filter="randombar(horizontal)">
                                      <p:cBhvr>
                                        <p:cTn id="10" dur="500"/>
                                        <p:tgtEl>
                                          <p:spTgt spid="16"/>
                                        </p:tgtEl>
                                      </p:cBhvr>
                                    </p:animEffect>
                                  </p:childTnLst>
                                </p:cTn>
                              </p:par>
                              <p:par>
                                <p:cTn id="11" presetID="14" presetClass="entr" presetSubtype="10" fill="hold" grpId="0" nodeType="withEffect">
                                  <p:stCondLst>
                                    <p:cond delay="0"/>
                                  </p:stCondLst>
                                  <p:childTnLst>
                                    <p:set>
                                      <p:cBhvr>
                                        <p:cTn id="12" dur="1" fill="hold">
                                          <p:stCondLst>
                                            <p:cond delay="0"/>
                                          </p:stCondLst>
                                        </p:cTn>
                                        <p:tgtEl>
                                          <p:spTgt spid="17"/>
                                        </p:tgtEl>
                                        <p:attrNameLst>
                                          <p:attrName>style.visibility</p:attrName>
                                        </p:attrNameLst>
                                      </p:cBhvr>
                                      <p:to>
                                        <p:strVal val="visible"/>
                                      </p:to>
                                    </p:set>
                                    <p:animEffect transition="in" filter="randombar(horizontal)">
                                      <p:cBhvr>
                                        <p:cTn id="13" dur="500"/>
                                        <p:tgtEl>
                                          <p:spTgt spid="17"/>
                                        </p:tgtEl>
                                      </p:cBhvr>
                                    </p:animEffect>
                                  </p:childTnLst>
                                </p:cTn>
                              </p:par>
                              <p:par>
                                <p:cTn id="14" presetID="14" presetClass="entr" presetSubtype="10" fill="hold" grpId="0" nodeType="withEffect">
                                  <p:stCondLst>
                                    <p:cond delay="0"/>
                                  </p:stCondLst>
                                  <p:childTnLst>
                                    <p:set>
                                      <p:cBhvr>
                                        <p:cTn id="15" dur="1" fill="hold">
                                          <p:stCondLst>
                                            <p:cond delay="0"/>
                                          </p:stCondLst>
                                        </p:cTn>
                                        <p:tgtEl>
                                          <p:spTgt spid="18"/>
                                        </p:tgtEl>
                                        <p:attrNameLst>
                                          <p:attrName>style.visibility</p:attrName>
                                        </p:attrNameLst>
                                      </p:cBhvr>
                                      <p:to>
                                        <p:strVal val="visible"/>
                                      </p:to>
                                    </p:set>
                                    <p:animEffect transition="in" filter="randombar(horizontal)">
                                      <p:cBhvr>
                                        <p:cTn id="16" dur="500"/>
                                        <p:tgtEl>
                                          <p:spTgt spid="18"/>
                                        </p:tgtEl>
                                      </p:cBhvr>
                                    </p:animEffect>
                                  </p:childTnLst>
                                </p:cTn>
                              </p:par>
                              <p:par>
                                <p:cTn id="17" presetID="14" presetClass="entr" presetSubtype="10" fill="hold" grpId="0" nodeType="withEffect">
                                  <p:stCondLst>
                                    <p:cond delay="0"/>
                                  </p:stCondLst>
                                  <p:childTnLst>
                                    <p:set>
                                      <p:cBhvr>
                                        <p:cTn id="18" dur="1" fill="hold">
                                          <p:stCondLst>
                                            <p:cond delay="0"/>
                                          </p:stCondLst>
                                        </p:cTn>
                                        <p:tgtEl>
                                          <p:spTgt spid="19"/>
                                        </p:tgtEl>
                                        <p:attrNameLst>
                                          <p:attrName>style.visibility</p:attrName>
                                        </p:attrNameLst>
                                      </p:cBhvr>
                                      <p:to>
                                        <p:strVal val="visible"/>
                                      </p:to>
                                    </p:set>
                                    <p:animEffect transition="in" filter="randombar(horizontal)">
                                      <p:cBhvr>
                                        <p:cTn id="19" dur="500"/>
                                        <p:tgtEl>
                                          <p:spTgt spid="19"/>
                                        </p:tgtEl>
                                      </p:cBhvr>
                                    </p:animEffect>
                                  </p:childTnLst>
                                </p:cTn>
                              </p:par>
                              <p:par>
                                <p:cTn id="20" presetID="14" presetClass="entr" presetSubtype="10" fill="hold" grpId="0" nodeType="withEffect">
                                  <p:stCondLst>
                                    <p:cond delay="0"/>
                                  </p:stCondLst>
                                  <p:childTnLst>
                                    <p:set>
                                      <p:cBhvr>
                                        <p:cTn id="21" dur="1" fill="hold">
                                          <p:stCondLst>
                                            <p:cond delay="0"/>
                                          </p:stCondLst>
                                        </p:cTn>
                                        <p:tgtEl>
                                          <p:spTgt spid="20"/>
                                        </p:tgtEl>
                                        <p:attrNameLst>
                                          <p:attrName>style.visibility</p:attrName>
                                        </p:attrNameLst>
                                      </p:cBhvr>
                                      <p:to>
                                        <p:strVal val="visible"/>
                                      </p:to>
                                    </p:set>
                                    <p:animEffect transition="in" filter="randombar(horizontal)">
                                      <p:cBhvr>
                                        <p:cTn id="22" dur="500"/>
                                        <p:tgtEl>
                                          <p:spTgt spid="20"/>
                                        </p:tgtEl>
                                      </p:cBhvr>
                                    </p:animEffect>
                                  </p:childTnLst>
                                </p:cTn>
                              </p:par>
                              <p:par>
                                <p:cTn id="23" presetID="14" presetClass="entr" presetSubtype="10" fill="hold" grpId="0" nodeType="withEffect">
                                  <p:stCondLst>
                                    <p:cond delay="0"/>
                                  </p:stCondLst>
                                  <p:childTnLst>
                                    <p:set>
                                      <p:cBhvr>
                                        <p:cTn id="24" dur="1" fill="hold">
                                          <p:stCondLst>
                                            <p:cond delay="0"/>
                                          </p:stCondLst>
                                        </p:cTn>
                                        <p:tgtEl>
                                          <p:spTgt spid="21"/>
                                        </p:tgtEl>
                                        <p:attrNameLst>
                                          <p:attrName>style.visibility</p:attrName>
                                        </p:attrNameLst>
                                      </p:cBhvr>
                                      <p:to>
                                        <p:strVal val="visible"/>
                                      </p:to>
                                    </p:set>
                                    <p:animEffect transition="in" filter="randombar(horizontal)">
                                      <p:cBhvr>
                                        <p:cTn id="25" dur="500"/>
                                        <p:tgtEl>
                                          <p:spTgt spid="21"/>
                                        </p:tgtEl>
                                      </p:cBhvr>
                                    </p:animEffect>
                                  </p:childTnLst>
                                </p:cTn>
                              </p:par>
                              <p:par>
                                <p:cTn id="26" presetID="14" presetClass="entr" presetSubtype="10" fill="hold" grpId="0" nodeType="withEffect">
                                  <p:stCondLst>
                                    <p:cond delay="0"/>
                                  </p:stCondLst>
                                  <p:childTnLst>
                                    <p:set>
                                      <p:cBhvr>
                                        <p:cTn id="27" dur="1" fill="hold">
                                          <p:stCondLst>
                                            <p:cond delay="0"/>
                                          </p:stCondLst>
                                        </p:cTn>
                                        <p:tgtEl>
                                          <p:spTgt spid="22"/>
                                        </p:tgtEl>
                                        <p:attrNameLst>
                                          <p:attrName>style.visibility</p:attrName>
                                        </p:attrNameLst>
                                      </p:cBhvr>
                                      <p:to>
                                        <p:strVal val="visible"/>
                                      </p:to>
                                    </p:set>
                                    <p:animEffect transition="in" filter="randombar(horizontal)">
                                      <p:cBhvr>
                                        <p:cTn id="28" dur="500"/>
                                        <p:tgtEl>
                                          <p:spTgt spid="22"/>
                                        </p:tgtEl>
                                      </p:cBhvr>
                                    </p:animEffect>
                                  </p:childTnLst>
                                </p:cTn>
                              </p:par>
                            </p:childTnLst>
                          </p:cTn>
                        </p:par>
                      </p:childTnLst>
                    </p:cTn>
                  </p:par>
                  <p:par>
                    <p:cTn id="29" fill="hold">
                      <p:stCondLst>
                        <p:cond delay="indefinite"/>
                      </p:stCondLst>
                      <p:childTnLst>
                        <p:par>
                          <p:cTn id="30" fill="hold">
                            <p:stCondLst>
                              <p:cond delay="0"/>
                            </p:stCondLst>
                            <p:childTnLst>
                              <p:par>
                                <p:cTn id="31" presetID="14" presetClass="entr" presetSubtype="10" fill="hold" grpId="0" nodeType="clickEffect">
                                  <p:stCondLst>
                                    <p:cond delay="0"/>
                                  </p:stCondLst>
                                  <p:childTnLst>
                                    <p:set>
                                      <p:cBhvr>
                                        <p:cTn id="32" dur="1" fill="hold">
                                          <p:stCondLst>
                                            <p:cond delay="0"/>
                                          </p:stCondLst>
                                        </p:cTn>
                                        <p:tgtEl>
                                          <p:spTgt spid="23"/>
                                        </p:tgtEl>
                                        <p:attrNameLst>
                                          <p:attrName>style.visibility</p:attrName>
                                        </p:attrNameLst>
                                      </p:cBhvr>
                                      <p:to>
                                        <p:strVal val="visible"/>
                                      </p:to>
                                    </p:set>
                                    <p:animEffect transition="in" filter="randombar(horizontal)">
                                      <p:cBhvr>
                                        <p:cTn id="33" dur="500"/>
                                        <p:tgtEl>
                                          <p:spTgt spid="23"/>
                                        </p:tgtEl>
                                      </p:cBhvr>
                                    </p:animEffect>
                                  </p:childTnLst>
                                </p:cTn>
                              </p:par>
                            </p:childTnLst>
                          </p:cTn>
                        </p:par>
                      </p:childTnLst>
                    </p:cTn>
                  </p:par>
                  <p:par>
                    <p:cTn id="34" fill="hold">
                      <p:stCondLst>
                        <p:cond delay="indefinite"/>
                      </p:stCondLst>
                      <p:childTnLst>
                        <p:par>
                          <p:cTn id="35" fill="hold">
                            <p:stCondLst>
                              <p:cond delay="0"/>
                            </p:stCondLst>
                            <p:childTnLst>
                              <p:par>
                                <p:cTn id="36" presetID="14" presetClass="entr" presetSubtype="10" fill="hold" grpId="0" nodeType="clickEffect">
                                  <p:stCondLst>
                                    <p:cond delay="0"/>
                                  </p:stCondLst>
                                  <p:childTnLst>
                                    <p:set>
                                      <p:cBhvr>
                                        <p:cTn id="37" dur="1" fill="hold">
                                          <p:stCondLst>
                                            <p:cond delay="0"/>
                                          </p:stCondLst>
                                        </p:cTn>
                                        <p:tgtEl>
                                          <p:spTgt spid="68"/>
                                        </p:tgtEl>
                                        <p:attrNameLst>
                                          <p:attrName>style.visibility</p:attrName>
                                        </p:attrNameLst>
                                      </p:cBhvr>
                                      <p:to>
                                        <p:strVal val="visible"/>
                                      </p:to>
                                    </p:set>
                                    <p:animEffect transition="in" filter="randombar(horizontal)">
                                      <p:cBhvr>
                                        <p:cTn id="38" dur="500"/>
                                        <p:tgtEl>
                                          <p:spTgt spid="68"/>
                                        </p:tgtEl>
                                      </p:cBhvr>
                                    </p:animEffect>
                                  </p:childTnLst>
                                </p:cTn>
                              </p:par>
                            </p:childTnLst>
                          </p:cTn>
                        </p:par>
                      </p:childTnLst>
                    </p:cTn>
                  </p:par>
                  <p:par>
                    <p:cTn id="39" fill="hold">
                      <p:stCondLst>
                        <p:cond delay="indefinite"/>
                      </p:stCondLst>
                      <p:childTnLst>
                        <p:par>
                          <p:cTn id="40" fill="hold">
                            <p:stCondLst>
                              <p:cond delay="0"/>
                            </p:stCondLst>
                            <p:childTnLst>
                              <p:par>
                                <p:cTn id="41" presetID="14" presetClass="entr" presetSubtype="10" fill="hold" grpId="0" nodeType="clickEffect">
                                  <p:stCondLst>
                                    <p:cond delay="0"/>
                                  </p:stCondLst>
                                  <p:childTnLst>
                                    <p:set>
                                      <p:cBhvr>
                                        <p:cTn id="42" dur="1" fill="hold">
                                          <p:stCondLst>
                                            <p:cond delay="0"/>
                                          </p:stCondLst>
                                        </p:cTn>
                                        <p:tgtEl>
                                          <p:spTgt spid="25"/>
                                        </p:tgtEl>
                                        <p:attrNameLst>
                                          <p:attrName>style.visibility</p:attrName>
                                        </p:attrNameLst>
                                      </p:cBhvr>
                                      <p:to>
                                        <p:strVal val="visible"/>
                                      </p:to>
                                    </p:set>
                                    <p:animEffect transition="in" filter="randombar(horizontal)">
                                      <p:cBhvr>
                                        <p:cTn id="43" dur="500"/>
                                        <p:tgtEl>
                                          <p:spTgt spid="25"/>
                                        </p:tgtEl>
                                      </p:cBhvr>
                                    </p:animEffect>
                                  </p:childTnLst>
                                </p:cTn>
                              </p:par>
                              <p:par>
                                <p:cTn id="44" presetID="14" presetClass="entr" presetSubtype="10" fill="hold" grpId="0" nodeType="withEffect">
                                  <p:stCondLst>
                                    <p:cond delay="0"/>
                                  </p:stCondLst>
                                  <p:childTnLst>
                                    <p:set>
                                      <p:cBhvr>
                                        <p:cTn id="45" dur="1" fill="hold">
                                          <p:stCondLst>
                                            <p:cond delay="0"/>
                                          </p:stCondLst>
                                        </p:cTn>
                                        <p:tgtEl>
                                          <p:spTgt spid="26"/>
                                        </p:tgtEl>
                                        <p:attrNameLst>
                                          <p:attrName>style.visibility</p:attrName>
                                        </p:attrNameLst>
                                      </p:cBhvr>
                                      <p:to>
                                        <p:strVal val="visible"/>
                                      </p:to>
                                    </p:set>
                                    <p:animEffect transition="in" filter="randombar(horizontal)">
                                      <p:cBhvr>
                                        <p:cTn id="46" dur="500"/>
                                        <p:tgtEl>
                                          <p:spTgt spid="26"/>
                                        </p:tgtEl>
                                      </p:cBhvr>
                                    </p:animEffect>
                                  </p:childTnLst>
                                </p:cTn>
                              </p:par>
                              <p:par>
                                <p:cTn id="47" presetID="14" presetClass="entr" presetSubtype="10" fill="hold" grpId="0" nodeType="withEffect">
                                  <p:stCondLst>
                                    <p:cond delay="0"/>
                                  </p:stCondLst>
                                  <p:childTnLst>
                                    <p:set>
                                      <p:cBhvr>
                                        <p:cTn id="48" dur="1" fill="hold">
                                          <p:stCondLst>
                                            <p:cond delay="0"/>
                                          </p:stCondLst>
                                        </p:cTn>
                                        <p:tgtEl>
                                          <p:spTgt spid="27"/>
                                        </p:tgtEl>
                                        <p:attrNameLst>
                                          <p:attrName>style.visibility</p:attrName>
                                        </p:attrNameLst>
                                      </p:cBhvr>
                                      <p:to>
                                        <p:strVal val="visible"/>
                                      </p:to>
                                    </p:set>
                                    <p:animEffect transition="in" filter="randombar(horizontal)">
                                      <p:cBhvr>
                                        <p:cTn id="49" dur="500"/>
                                        <p:tgtEl>
                                          <p:spTgt spid="27"/>
                                        </p:tgtEl>
                                      </p:cBhvr>
                                    </p:animEffect>
                                  </p:childTnLst>
                                </p:cTn>
                              </p:par>
                              <p:par>
                                <p:cTn id="50" presetID="14" presetClass="entr" presetSubtype="10" fill="hold" grpId="0" nodeType="withEffect">
                                  <p:stCondLst>
                                    <p:cond delay="0"/>
                                  </p:stCondLst>
                                  <p:childTnLst>
                                    <p:set>
                                      <p:cBhvr>
                                        <p:cTn id="51" dur="1" fill="hold">
                                          <p:stCondLst>
                                            <p:cond delay="0"/>
                                          </p:stCondLst>
                                        </p:cTn>
                                        <p:tgtEl>
                                          <p:spTgt spid="28"/>
                                        </p:tgtEl>
                                        <p:attrNameLst>
                                          <p:attrName>style.visibility</p:attrName>
                                        </p:attrNameLst>
                                      </p:cBhvr>
                                      <p:to>
                                        <p:strVal val="visible"/>
                                      </p:to>
                                    </p:set>
                                    <p:animEffect transition="in" filter="randombar(horizontal)">
                                      <p:cBhvr>
                                        <p:cTn id="52" dur="500"/>
                                        <p:tgtEl>
                                          <p:spTgt spid="28"/>
                                        </p:tgtEl>
                                      </p:cBhvr>
                                    </p:animEffect>
                                  </p:childTnLst>
                                </p:cTn>
                              </p:par>
                              <p:par>
                                <p:cTn id="53" presetID="14" presetClass="entr" presetSubtype="10" fill="hold" grpId="0" nodeType="withEffect">
                                  <p:stCondLst>
                                    <p:cond delay="0"/>
                                  </p:stCondLst>
                                  <p:childTnLst>
                                    <p:set>
                                      <p:cBhvr>
                                        <p:cTn id="54" dur="1" fill="hold">
                                          <p:stCondLst>
                                            <p:cond delay="0"/>
                                          </p:stCondLst>
                                        </p:cTn>
                                        <p:tgtEl>
                                          <p:spTgt spid="29"/>
                                        </p:tgtEl>
                                        <p:attrNameLst>
                                          <p:attrName>style.visibility</p:attrName>
                                        </p:attrNameLst>
                                      </p:cBhvr>
                                      <p:to>
                                        <p:strVal val="visible"/>
                                      </p:to>
                                    </p:set>
                                    <p:animEffect transition="in" filter="randombar(horizontal)">
                                      <p:cBhvr>
                                        <p:cTn id="55" dur="500"/>
                                        <p:tgtEl>
                                          <p:spTgt spid="29"/>
                                        </p:tgtEl>
                                      </p:cBhvr>
                                    </p:animEffect>
                                  </p:childTnLst>
                                </p:cTn>
                              </p:par>
                              <p:par>
                                <p:cTn id="56" presetID="14" presetClass="entr" presetSubtype="10" fill="hold" grpId="0" nodeType="withEffect">
                                  <p:stCondLst>
                                    <p:cond delay="0"/>
                                  </p:stCondLst>
                                  <p:childTnLst>
                                    <p:set>
                                      <p:cBhvr>
                                        <p:cTn id="57" dur="1" fill="hold">
                                          <p:stCondLst>
                                            <p:cond delay="0"/>
                                          </p:stCondLst>
                                        </p:cTn>
                                        <p:tgtEl>
                                          <p:spTgt spid="30"/>
                                        </p:tgtEl>
                                        <p:attrNameLst>
                                          <p:attrName>style.visibility</p:attrName>
                                        </p:attrNameLst>
                                      </p:cBhvr>
                                      <p:to>
                                        <p:strVal val="visible"/>
                                      </p:to>
                                    </p:set>
                                    <p:animEffect transition="in" filter="randombar(horizontal)">
                                      <p:cBhvr>
                                        <p:cTn id="58" dur="500"/>
                                        <p:tgtEl>
                                          <p:spTgt spid="30"/>
                                        </p:tgtEl>
                                      </p:cBhvr>
                                    </p:animEffect>
                                  </p:childTnLst>
                                </p:cTn>
                              </p:par>
                              <p:par>
                                <p:cTn id="59" presetID="14" presetClass="entr" presetSubtype="10" fill="hold" grpId="0" nodeType="withEffect">
                                  <p:stCondLst>
                                    <p:cond delay="0"/>
                                  </p:stCondLst>
                                  <p:childTnLst>
                                    <p:set>
                                      <p:cBhvr>
                                        <p:cTn id="60" dur="1" fill="hold">
                                          <p:stCondLst>
                                            <p:cond delay="0"/>
                                          </p:stCondLst>
                                        </p:cTn>
                                        <p:tgtEl>
                                          <p:spTgt spid="31"/>
                                        </p:tgtEl>
                                        <p:attrNameLst>
                                          <p:attrName>style.visibility</p:attrName>
                                        </p:attrNameLst>
                                      </p:cBhvr>
                                      <p:to>
                                        <p:strVal val="visible"/>
                                      </p:to>
                                    </p:set>
                                    <p:animEffect transition="in" filter="randombar(horizontal)">
                                      <p:cBhvr>
                                        <p:cTn id="61" dur="500"/>
                                        <p:tgtEl>
                                          <p:spTgt spid="31"/>
                                        </p:tgtEl>
                                      </p:cBhvr>
                                    </p:animEffect>
                                  </p:childTnLst>
                                </p:cTn>
                              </p:par>
                              <p:par>
                                <p:cTn id="62" presetID="14" presetClass="entr" presetSubtype="10" fill="hold" grpId="0" nodeType="withEffect">
                                  <p:stCondLst>
                                    <p:cond delay="0"/>
                                  </p:stCondLst>
                                  <p:childTnLst>
                                    <p:set>
                                      <p:cBhvr>
                                        <p:cTn id="63" dur="1" fill="hold">
                                          <p:stCondLst>
                                            <p:cond delay="0"/>
                                          </p:stCondLst>
                                        </p:cTn>
                                        <p:tgtEl>
                                          <p:spTgt spid="24"/>
                                        </p:tgtEl>
                                        <p:attrNameLst>
                                          <p:attrName>style.visibility</p:attrName>
                                        </p:attrNameLst>
                                      </p:cBhvr>
                                      <p:to>
                                        <p:strVal val="visible"/>
                                      </p:to>
                                    </p:set>
                                    <p:animEffect transition="in" filter="randombar(horizontal)">
                                      <p:cBhvr>
                                        <p:cTn id="64" dur="500"/>
                                        <p:tgtEl>
                                          <p:spTgt spid="24"/>
                                        </p:tgtEl>
                                      </p:cBhvr>
                                    </p:animEffect>
                                  </p:childTnLst>
                                </p:cTn>
                              </p:par>
                              <p:par>
                                <p:cTn id="65" presetID="14" presetClass="entr" presetSubtype="10" fill="hold" grpId="0" nodeType="withEffect">
                                  <p:stCondLst>
                                    <p:cond delay="0"/>
                                  </p:stCondLst>
                                  <p:childTnLst>
                                    <p:set>
                                      <p:cBhvr>
                                        <p:cTn id="66" dur="1" fill="hold">
                                          <p:stCondLst>
                                            <p:cond delay="0"/>
                                          </p:stCondLst>
                                        </p:cTn>
                                        <p:tgtEl>
                                          <p:spTgt spid="46"/>
                                        </p:tgtEl>
                                        <p:attrNameLst>
                                          <p:attrName>style.visibility</p:attrName>
                                        </p:attrNameLst>
                                      </p:cBhvr>
                                      <p:to>
                                        <p:strVal val="visible"/>
                                      </p:to>
                                    </p:set>
                                    <p:animEffect transition="in" filter="randombar(horizontal)">
                                      <p:cBhvr>
                                        <p:cTn id="67" dur="500"/>
                                        <p:tgtEl>
                                          <p:spTgt spid="46"/>
                                        </p:tgtEl>
                                      </p:cBhvr>
                                    </p:animEffect>
                                  </p:childTnLst>
                                </p:cTn>
                              </p:par>
                            </p:childTnLst>
                          </p:cTn>
                        </p:par>
                      </p:childTnLst>
                    </p:cTn>
                  </p:par>
                  <p:par>
                    <p:cTn id="68" fill="hold">
                      <p:stCondLst>
                        <p:cond delay="indefinite"/>
                      </p:stCondLst>
                      <p:childTnLst>
                        <p:par>
                          <p:cTn id="69" fill="hold">
                            <p:stCondLst>
                              <p:cond delay="0"/>
                            </p:stCondLst>
                            <p:childTnLst>
                              <p:par>
                                <p:cTn id="70" presetID="14" presetClass="entr" presetSubtype="10" fill="hold" nodeType="clickEffect">
                                  <p:stCondLst>
                                    <p:cond delay="0"/>
                                  </p:stCondLst>
                                  <p:childTnLst>
                                    <p:set>
                                      <p:cBhvr>
                                        <p:cTn id="71" dur="1" fill="hold">
                                          <p:stCondLst>
                                            <p:cond delay="0"/>
                                          </p:stCondLst>
                                        </p:cTn>
                                        <p:tgtEl>
                                          <p:spTgt spid="33"/>
                                        </p:tgtEl>
                                        <p:attrNameLst>
                                          <p:attrName>style.visibility</p:attrName>
                                        </p:attrNameLst>
                                      </p:cBhvr>
                                      <p:to>
                                        <p:strVal val="visible"/>
                                      </p:to>
                                    </p:set>
                                    <p:animEffect transition="in" filter="randombar(horizontal)">
                                      <p:cBhvr>
                                        <p:cTn id="72" dur="500"/>
                                        <p:tgtEl>
                                          <p:spTgt spid="33"/>
                                        </p:tgtEl>
                                      </p:cBhvr>
                                    </p:animEffect>
                                  </p:childTnLst>
                                </p:cTn>
                              </p:par>
                              <p:par>
                                <p:cTn id="73" presetID="14" presetClass="entr" presetSubtype="10" fill="hold" nodeType="withEffect">
                                  <p:stCondLst>
                                    <p:cond delay="0"/>
                                  </p:stCondLst>
                                  <p:childTnLst>
                                    <p:set>
                                      <p:cBhvr>
                                        <p:cTn id="74" dur="1" fill="hold">
                                          <p:stCondLst>
                                            <p:cond delay="0"/>
                                          </p:stCondLst>
                                        </p:cTn>
                                        <p:tgtEl>
                                          <p:spTgt spid="35"/>
                                        </p:tgtEl>
                                        <p:attrNameLst>
                                          <p:attrName>style.visibility</p:attrName>
                                        </p:attrNameLst>
                                      </p:cBhvr>
                                      <p:to>
                                        <p:strVal val="visible"/>
                                      </p:to>
                                    </p:set>
                                    <p:animEffect transition="in" filter="randombar(horizontal)">
                                      <p:cBhvr>
                                        <p:cTn id="75" dur="500"/>
                                        <p:tgtEl>
                                          <p:spTgt spid="35"/>
                                        </p:tgtEl>
                                      </p:cBhvr>
                                    </p:animEffect>
                                  </p:childTnLst>
                                </p:cTn>
                              </p:par>
                              <p:par>
                                <p:cTn id="76" presetID="14" presetClass="entr" presetSubtype="10" fill="hold" nodeType="withEffect">
                                  <p:stCondLst>
                                    <p:cond delay="0"/>
                                  </p:stCondLst>
                                  <p:childTnLst>
                                    <p:set>
                                      <p:cBhvr>
                                        <p:cTn id="77" dur="1" fill="hold">
                                          <p:stCondLst>
                                            <p:cond delay="0"/>
                                          </p:stCondLst>
                                        </p:cTn>
                                        <p:tgtEl>
                                          <p:spTgt spid="37"/>
                                        </p:tgtEl>
                                        <p:attrNameLst>
                                          <p:attrName>style.visibility</p:attrName>
                                        </p:attrNameLst>
                                      </p:cBhvr>
                                      <p:to>
                                        <p:strVal val="visible"/>
                                      </p:to>
                                    </p:set>
                                    <p:animEffect transition="in" filter="randombar(horizontal)">
                                      <p:cBhvr>
                                        <p:cTn id="78" dur="500"/>
                                        <p:tgtEl>
                                          <p:spTgt spid="37"/>
                                        </p:tgtEl>
                                      </p:cBhvr>
                                    </p:animEffect>
                                  </p:childTnLst>
                                </p:cTn>
                              </p:par>
                              <p:par>
                                <p:cTn id="79" presetID="14" presetClass="entr" presetSubtype="10" fill="hold" nodeType="withEffect">
                                  <p:stCondLst>
                                    <p:cond delay="0"/>
                                  </p:stCondLst>
                                  <p:childTnLst>
                                    <p:set>
                                      <p:cBhvr>
                                        <p:cTn id="80" dur="1" fill="hold">
                                          <p:stCondLst>
                                            <p:cond delay="0"/>
                                          </p:stCondLst>
                                        </p:cTn>
                                        <p:tgtEl>
                                          <p:spTgt spid="39"/>
                                        </p:tgtEl>
                                        <p:attrNameLst>
                                          <p:attrName>style.visibility</p:attrName>
                                        </p:attrNameLst>
                                      </p:cBhvr>
                                      <p:to>
                                        <p:strVal val="visible"/>
                                      </p:to>
                                    </p:set>
                                    <p:animEffect transition="in" filter="randombar(horizontal)">
                                      <p:cBhvr>
                                        <p:cTn id="81" dur="500"/>
                                        <p:tgtEl>
                                          <p:spTgt spid="39"/>
                                        </p:tgtEl>
                                      </p:cBhvr>
                                    </p:animEffect>
                                  </p:childTnLst>
                                </p:cTn>
                              </p:par>
                              <p:par>
                                <p:cTn id="82" presetID="14" presetClass="entr" presetSubtype="10" fill="hold" nodeType="withEffect">
                                  <p:stCondLst>
                                    <p:cond delay="0"/>
                                  </p:stCondLst>
                                  <p:childTnLst>
                                    <p:set>
                                      <p:cBhvr>
                                        <p:cTn id="83" dur="1" fill="hold">
                                          <p:stCondLst>
                                            <p:cond delay="0"/>
                                          </p:stCondLst>
                                        </p:cTn>
                                        <p:tgtEl>
                                          <p:spTgt spid="41"/>
                                        </p:tgtEl>
                                        <p:attrNameLst>
                                          <p:attrName>style.visibility</p:attrName>
                                        </p:attrNameLst>
                                      </p:cBhvr>
                                      <p:to>
                                        <p:strVal val="visible"/>
                                      </p:to>
                                    </p:set>
                                    <p:animEffect transition="in" filter="randombar(horizontal)">
                                      <p:cBhvr>
                                        <p:cTn id="84" dur="500"/>
                                        <p:tgtEl>
                                          <p:spTgt spid="41"/>
                                        </p:tgtEl>
                                      </p:cBhvr>
                                    </p:animEffect>
                                  </p:childTnLst>
                                </p:cTn>
                              </p:par>
                              <p:par>
                                <p:cTn id="85" presetID="14" presetClass="entr" presetSubtype="10" fill="hold" nodeType="withEffect">
                                  <p:stCondLst>
                                    <p:cond delay="0"/>
                                  </p:stCondLst>
                                  <p:childTnLst>
                                    <p:set>
                                      <p:cBhvr>
                                        <p:cTn id="86" dur="1" fill="hold">
                                          <p:stCondLst>
                                            <p:cond delay="0"/>
                                          </p:stCondLst>
                                        </p:cTn>
                                        <p:tgtEl>
                                          <p:spTgt spid="43"/>
                                        </p:tgtEl>
                                        <p:attrNameLst>
                                          <p:attrName>style.visibility</p:attrName>
                                        </p:attrNameLst>
                                      </p:cBhvr>
                                      <p:to>
                                        <p:strVal val="visible"/>
                                      </p:to>
                                    </p:set>
                                    <p:animEffect transition="in" filter="randombar(horizontal)">
                                      <p:cBhvr>
                                        <p:cTn id="87" dur="500"/>
                                        <p:tgtEl>
                                          <p:spTgt spid="43"/>
                                        </p:tgtEl>
                                      </p:cBhvr>
                                    </p:animEffect>
                                  </p:childTnLst>
                                </p:cTn>
                              </p:par>
                              <p:par>
                                <p:cTn id="88" presetID="14" presetClass="entr" presetSubtype="10" fill="hold" nodeType="withEffect">
                                  <p:stCondLst>
                                    <p:cond delay="0"/>
                                  </p:stCondLst>
                                  <p:childTnLst>
                                    <p:set>
                                      <p:cBhvr>
                                        <p:cTn id="89" dur="1" fill="hold">
                                          <p:stCondLst>
                                            <p:cond delay="0"/>
                                          </p:stCondLst>
                                        </p:cTn>
                                        <p:tgtEl>
                                          <p:spTgt spid="45"/>
                                        </p:tgtEl>
                                        <p:attrNameLst>
                                          <p:attrName>style.visibility</p:attrName>
                                        </p:attrNameLst>
                                      </p:cBhvr>
                                      <p:to>
                                        <p:strVal val="visible"/>
                                      </p:to>
                                    </p:set>
                                    <p:animEffect transition="in" filter="randombar(horizontal)">
                                      <p:cBhvr>
                                        <p:cTn id="90" dur="500"/>
                                        <p:tgtEl>
                                          <p:spTgt spid="45"/>
                                        </p:tgtEl>
                                      </p:cBhvr>
                                    </p:animEffect>
                                  </p:childTnLst>
                                </p:cTn>
                              </p:par>
                            </p:childTnLst>
                          </p:cTn>
                        </p:par>
                      </p:childTnLst>
                    </p:cTn>
                  </p:par>
                  <p:par>
                    <p:cTn id="91" fill="hold">
                      <p:stCondLst>
                        <p:cond delay="indefinite"/>
                      </p:stCondLst>
                      <p:childTnLst>
                        <p:par>
                          <p:cTn id="92" fill="hold">
                            <p:stCondLst>
                              <p:cond delay="0"/>
                            </p:stCondLst>
                            <p:childTnLst>
                              <p:par>
                                <p:cTn id="93" presetID="14" presetClass="entr" presetSubtype="10" fill="hold" nodeType="clickEffect">
                                  <p:stCondLst>
                                    <p:cond delay="0"/>
                                  </p:stCondLst>
                                  <p:childTnLst>
                                    <p:set>
                                      <p:cBhvr>
                                        <p:cTn id="94" dur="1" fill="hold">
                                          <p:stCondLst>
                                            <p:cond delay="0"/>
                                          </p:stCondLst>
                                        </p:cTn>
                                        <p:tgtEl>
                                          <p:spTgt spid="58"/>
                                        </p:tgtEl>
                                        <p:attrNameLst>
                                          <p:attrName>style.visibility</p:attrName>
                                        </p:attrNameLst>
                                      </p:cBhvr>
                                      <p:to>
                                        <p:strVal val="visible"/>
                                      </p:to>
                                    </p:set>
                                    <p:animEffect transition="in" filter="randombar(horizontal)">
                                      <p:cBhvr>
                                        <p:cTn id="95" dur="500"/>
                                        <p:tgtEl>
                                          <p:spTgt spid="58"/>
                                        </p:tgtEl>
                                      </p:cBhvr>
                                    </p:animEffect>
                                  </p:childTnLst>
                                </p:cTn>
                              </p:par>
                              <p:par>
                                <p:cTn id="96" presetID="14" presetClass="entr" presetSubtype="10" fill="hold" nodeType="withEffect">
                                  <p:stCondLst>
                                    <p:cond delay="0"/>
                                  </p:stCondLst>
                                  <p:childTnLst>
                                    <p:set>
                                      <p:cBhvr>
                                        <p:cTn id="97" dur="1" fill="hold">
                                          <p:stCondLst>
                                            <p:cond delay="0"/>
                                          </p:stCondLst>
                                        </p:cTn>
                                        <p:tgtEl>
                                          <p:spTgt spid="59"/>
                                        </p:tgtEl>
                                        <p:attrNameLst>
                                          <p:attrName>style.visibility</p:attrName>
                                        </p:attrNameLst>
                                      </p:cBhvr>
                                      <p:to>
                                        <p:strVal val="visible"/>
                                      </p:to>
                                    </p:set>
                                    <p:animEffect transition="in" filter="randombar(horizontal)">
                                      <p:cBhvr>
                                        <p:cTn id="98" dur="500"/>
                                        <p:tgtEl>
                                          <p:spTgt spid="59"/>
                                        </p:tgtEl>
                                      </p:cBhvr>
                                    </p:animEffect>
                                  </p:childTnLst>
                                </p:cTn>
                              </p:par>
                              <p:par>
                                <p:cTn id="99" presetID="14" presetClass="entr" presetSubtype="10" fill="hold" nodeType="withEffect">
                                  <p:stCondLst>
                                    <p:cond delay="0"/>
                                  </p:stCondLst>
                                  <p:childTnLst>
                                    <p:set>
                                      <p:cBhvr>
                                        <p:cTn id="100" dur="1" fill="hold">
                                          <p:stCondLst>
                                            <p:cond delay="0"/>
                                          </p:stCondLst>
                                        </p:cTn>
                                        <p:tgtEl>
                                          <p:spTgt spid="60"/>
                                        </p:tgtEl>
                                        <p:attrNameLst>
                                          <p:attrName>style.visibility</p:attrName>
                                        </p:attrNameLst>
                                      </p:cBhvr>
                                      <p:to>
                                        <p:strVal val="visible"/>
                                      </p:to>
                                    </p:set>
                                    <p:animEffect transition="in" filter="randombar(horizontal)">
                                      <p:cBhvr>
                                        <p:cTn id="101" dur="500"/>
                                        <p:tgtEl>
                                          <p:spTgt spid="60"/>
                                        </p:tgtEl>
                                      </p:cBhvr>
                                    </p:animEffect>
                                  </p:childTnLst>
                                </p:cTn>
                              </p:par>
                              <p:par>
                                <p:cTn id="102" presetID="14" presetClass="entr" presetSubtype="10" fill="hold" nodeType="withEffect">
                                  <p:stCondLst>
                                    <p:cond delay="0"/>
                                  </p:stCondLst>
                                  <p:childTnLst>
                                    <p:set>
                                      <p:cBhvr>
                                        <p:cTn id="103" dur="1" fill="hold">
                                          <p:stCondLst>
                                            <p:cond delay="0"/>
                                          </p:stCondLst>
                                        </p:cTn>
                                        <p:tgtEl>
                                          <p:spTgt spid="61"/>
                                        </p:tgtEl>
                                        <p:attrNameLst>
                                          <p:attrName>style.visibility</p:attrName>
                                        </p:attrNameLst>
                                      </p:cBhvr>
                                      <p:to>
                                        <p:strVal val="visible"/>
                                      </p:to>
                                    </p:set>
                                    <p:animEffect transition="in" filter="randombar(horizontal)">
                                      <p:cBhvr>
                                        <p:cTn id="104" dur="500"/>
                                        <p:tgtEl>
                                          <p:spTgt spid="61"/>
                                        </p:tgtEl>
                                      </p:cBhvr>
                                    </p:animEffect>
                                  </p:childTnLst>
                                </p:cTn>
                              </p:par>
                              <p:par>
                                <p:cTn id="105" presetID="14" presetClass="entr" presetSubtype="10" fill="hold" nodeType="withEffect">
                                  <p:stCondLst>
                                    <p:cond delay="0"/>
                                  </p:stCondLst>
                                  <p:childTnLst>
                                    <p:set>
                                      <p:cBhvr>
                                        <p:cTn id="106" dur="1" fill="hold">
                                          <p:stCondLst>
                                            <p:cond delay="0"/>
                                          </p:stCondLst>
                                        </p:cTn>
                                        <p:tgtEl>
                                          <p:spTgt spid="62"/>
                                        </p:tgtEl>
                                        <p:attrNameLst>
                                          <p:attrName>style.visibility</p:attrName>
                                        </p:attrNameLst>
                                      </p:cBhvr>
                                      <p:to>
                                        <p:strVal val="visible"/>
                                      </p:to>
                                    </p:set>
                                    <p:animEffect transition="in" filter="randombar(horizontal)">
                                      <p:cBhvr>
                                        <p:cTn id="107" dur="500"/>
                                        <p:tgtEl>
                                          <p:spTgt spid="62"/>
                                        </p:tgtEl>
                                      </p:cBhvr>
                                    </p:animEffect>
                                  </p:childTnLst>
                                </p:cTn>
                              </p:par>
                              <p:par>
                                <p:cTn id="108" presetID="14" presetClass="entr" presetSubtype="10" fill="hold" nodeType="withEffect">
                                  <p:stCondLst>
                                    <p:cond delay="0"/>
                                  </p:stCondLst>
                                  <p:childTnLst>
                                    <p:set>
                                      <p:cBhvr>
                                        <p:cTn id="109" dur="1" fill="hold">
                                          <p:stCondLst>
                                            <p:cond delay="0"/>
                                          </p:stCondLst>
                                        </p:cTn>
                                        <p:tgtEl>
                                          <p:spTgt spid="63"/>
                                        </p:tgtEl>
                                        <p:attrNameLst>
                                          <p:attrName>style.visibility</p:attrName>
                                        </p:attrNameLst>
                                      </p:cBhvr>
                                      <p:to>
                                        <p:strVal val="visible"/>
                                      </p:to>
                                    </p:set>
                                    <p:animEffect transition="in" filter="randombar(horizontal)">
                                      <p:cBhvr>
                                        <p:cTn id="110" dur="500"/>
                                        <p:tgtEl>
                                          <p:spTgt spid="63"/>
                                        </p:tgtEl>
                                      </p:cBhvr>
                                    </p:animEffect>
                                  </p:childTnLst>
                                </p:cTn>
                              </p:par>
                            </p:childTnLst>
                          </p:cTn>
                        </p:par>
                      </p:childTnLst>
                    </p:cTn>
                  </p:par>
                  <p:par>
                    <p:cTn id="111" fill="hold">
                      <p:stCondLst>
                        <p:cond delay="indefinite"/>
                      </p:stCondLst>
                      <p:childTnLst>
                        <p:par>
                          <p:cTn id="112" fill="hold">
                            <p:stCondLst>
                              <p:cond delay="0"/>
                            </p:stCondLst>
                            <p:childTnLst>
                              <p:par>
                                <p:cTn id="113" presetID="14" presetClass="entr" presetSubtype="10" fill="hold" grpId="0" nodeType="clickEffect">
                                  <p:stCondLst>
                                    <p:cond delay="0"/>
                                  </p:stCondLst>
                                  <p:childTnLst>
                                    <p:set>
                                      <p:cBhvr>
                                        <p:cTn id="114" dur="1" fill="hold">
                                          <p:stCondLst>
                                            <p:cond delay="0"/>
                                          </p:stCondLst>
                                        </p:cTn>
                                        <p:tgtEl>
                                          <p:spTgt spid="69"/>
                                        </p:tgtEl>
                                        <p:attrNameLst>
                                          <p:attrName>style.visibility</p:attrName>
                                        </p:attrNameLst>
                                      </p:cBhvr>
                                      <p:to>
                                        <p:strVal val="visible"/>
                                      </p:to>
                                    </p:set>
                                    <p:animEffect transition="in" filter="randombar(horizontal)">
                                      <p:cBhvr>
                                        <p:cTn id="115" dur="500"/>
                                        <p:tgtEl>
                                          <p:spTgt spid="69"/>
                                        </p:tgtEl>
                                      </p:cBhvr>
                                    </p:animEffect>
                                  </p:childTnLst>
                                </p:cTn>
                              </p:par>
                            </p:childTnLst>
                          </p:cTn>
                        </p:par>
                        <p:par>
                          <p:cTn id="116" fill="hold">
                            <p:stCondLst>
                              <p:cond delay="500"/>
                            </p:stCondLst>
                            <p:childTnLst>
                              <p:par>
                                <p:cTn id="117" presetID="14" presetClass="entr" presetSubtype="10" fill="hold" grpId="0" nodeType="afterEffect">
                                  <p:stCondLst>
                                    <p:cond delay="0"/>
                                  </p:stCondLst>
                                  <p:childTnLst>
                                    <p:set>
                                      <p:cBhvr>
                                        <p:cTn id="118" dur="1" fill="hold">
                                          <p:stCondLst>
                                            <p:cond delay="0"/>
                                          </p:stCondLst>
                                        </p:cTn>
                                        <p:tgtEl>
                                          <p:spTgt spid="64"/>
                                        </p:tgtEl>
                                        <p:attrNameLst>
                                          <p:attrName>style.visibility</p:attrName>
                                        </p:attrNameLst>
                                      </p:cBhvr>
                                      <p:to>
                                        <p:strVal val="visible"/>
                                      </p:to>
                                    </p:set>
                                    <p:animEffect transition="in" filter="randombar(horizontal)">
                                      <p:cBhvr>
                                        <p:cTn id="119" dur="500"/>
                                        <p:tgtEl>
                                          <p:spTgt spid="64"/>
                                        </p:tgtEl>
                                      </p:cBhvr>
                                    </p:animEffect>
                                  </p:childTnLst>
                                </p:cTn>
                              </p:par>
                            </p:childTnLst>
                          </p:cTn>
                        </p:par>
                      </p:childTnLst>
                    </p:cTn>
                  </p:par>
                  <p:par>
                    <p:cTn id="120" fill="hold">
                      <p:stCondLst>
                        <p:cond delay="indefinite"/>
                      </p:stCondLst>
                      <p:childTnLst>
                        <p:par>
                          <p:cTn id="121" fill="hold">
                            <p:stCondLst>
                              <p:cond delay="0"/>
                            </p:stCondLst>
                            <p:childTnLst>
                              <p:par>
                                <p:cTn id="122" presetID="14" presetClass="entr" presetSubtype="10" fill="hold" nodeType="clickEffect">
                                  <p:stCondLst>
                                    <p:cond delay="0"/>
                                  </p:stCondLst>
                                  <p:childTnLst>
                                    <p:set>
                                      <p:cBhvr>
                                        <p:cTn id="123" dur="1" fill="hold">
                                          <p:stCondLst>
                                            <p:cond delay="0"/>
                                          </p:stCondLst>
                                        </p:cTn>
                                        <p:tgtEl>
                                          <p:spTgt spid="3"/>
                                        </p:tgtEl>
                                        <p:attrNameLst>
                                          <p:attrName>style.visibility</p:attrName>
                                        </p:attrNameLst>
                                      </p:cBhvr>
                                      <p:to>
                                        <p:strVal val="visible"/>
                                      </p:to>
                                    </p:set>
                                    <p:animEffect transition="in" filter="randombar(horizontal)">
                                      <p:cBhvr>
                                        <p:cTn id="124" dur="500"/>
                                        <p:tgtEl>
                                          <p:spTgt spid="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5" grpId="0" animBg="1"/>
      <p:bldP spid="16" grpId="0" animBg="1"/>
      <p:bldP spid="17" grpId="0" animBg="1"/>
      <p:bldP spid="18" grpId="0" animBg="1"/>
      <p:bldP spid="19" grpId="0" animBg="1"/>
      <p:bldP spid="20" grpId="0" animBg="1"/>
      <p:bldP spid="21" grpId="0" animBg="1"/>
      <p:bldP spid="22" grpId="0"/>
      <p:bldP spid="24" grpId="0" animBg="1"/>
      <p:bldP spid="25" grpId="0" animBg="1"/>
      <p:bldP spid="26" grpId="0" animBg="1"/>
      <p:bldP spid="27" grpId="0" animBg="1"/>
      <p:bldP spid="28" grpId="0" animBg="1"/>
      <p:bldP spid="29" grpId="0" animBg="1"/>
      <p:bldP spid="30" grpId="0" animBg="1"/>
      <p:bldP spid="31" grpId="0" animBg="1"/>
      <p:bldP spid="46" grpId="0"/>
      <p:bldP spid="64" grpId="0"/>
      <p:bldP spid="23" grpId="0" animBg="1"/>
      <p:bldP spid="68" grpId="0" animBg="1"/>
      <p:bldP spid="69" grpId="0" animBg="1"/>
    </p:bld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27F71B7-AC88-4B05-9F7A-BC659707DCCD}"/>
              </a:ext>
            </a:extLst>
          </p:cNvPr>
          <p:cNvSpPr>
            <a:spLocks noGrp="1"/>
          </p:cNvSpPr>
          <p:nvPr>
            <p:ph type="title"/>
          </p:nvPr>
        </p:nvSpPr>
        <p:spPr/>
        <p:txBody>
          <a:bodyPr/>
          <a:lstStyle/>
          <a:p>
            <a:r>
              <a:rPr lang="en-US" dirty="0"/>
              <a:t>Example from Lecture 6</a:t>
            </a:r>
          </a:p>
        </p:txBody>
      </p:sp>
      <p:sp>
        <p:nvSpPr>
          <p:cNvPr id="72" name="Content Placeholder 71">
            <a:extLst>
              <a:ext uri="{FF2B5EF4-FFF2-40B4-BE49-F238E27FC236}">
                <a16:creationId xmlns:a16="http://schemas.microsoft.com/office/drawing/2014/main" id="{4D7A03A8-E2E7-4649-92EB-93629894C8CE}"/>
              </a:ext>
            </a:extLst>
          </p:cNvPr>
          <p:cNvSpPr>
            <a:spLocks noGrp="1"/>
          </p:cNvSpPr>
          <p:nvPr>
            <p:ph idx="1"/>
          </p:nvPr>
        </p:nvSpPr>
        <p:spPr/>
        <p:txBody>
          <a:bodyPr>
            <a:normAutofit lnSpcReduction="10000"/>
          </a:bodyPr>
          <a:lstStyle/>
          <a:p>
            <a:r>
              <a:rPr lang="en-US" dirty="0"/>
              <a:t>We had sensors in groups</a:t>
            </a:r>
            <a:br>
              <a:rPr lang="en-US" dirty="0"/>
            </a:br>
            <a:r>
              <a:rPr lang="en-US" dirty="0"/>
              <a:t>of 3 (this is showing one</a:t>
            </a:r>
            <a:br>
              <a:rPr lang="en-US" dirty="0"/>
            </a:br>
            <a:r>
              <a:rPr lang="en-US" dirty="0"/>
              <a:t>group over time).</a:t>
            </a:r>
          </a:p>
          <a:p>
            <a:endParaRPr lang="en-US" dirty="0"/>
          </a:p>
          <a:p>
            <a:r>
              <a:rPr lang="en-US" dirty="0"/>
              <a:t>Then we wanted to combine the</a:t>
            </a:r>
            <a:br>
              <a:rPr lang="en-US" dirty="0"/>
            </a:br>
            <a:r>
              <a:rPr lang="en-US" dirty="0"/>
              <a:t>output by looking for a “box overlap”</a:t>
            </a:r>
            <a:br>
              <a:rPr lang="en-US" dirty="0"/>
            </a:br>
            <a:r>
              <a:rPr lang="en-US" dirty="0"/>
              <a:t>to compensate for sensor errors.</a:t>
            </a:r>
          </a:p>
          <a:p>
            <a:endParaRPr lang="en-US" dirty="0"/>
          </a:p>
          <a:p>
            <a:r>
              <a:rPr lang="en-US" dirty="0"/>
              <a:t>In a MapReduce pattern, how might this work?</a:t>
            </a:r>
          </a:p>
        </p:txBody>
      </p:sp>
      <p:sp>
        <p:nvSpPr>
          <p:cNvPr id="4" name="Footer Placeholder 3">
            <a:extLst>
              <a:ext uri="{FF2B5EF4-FFF2-40B4-BE49-F238E27FC236}">
                <a16:creationId xmlns:a16="http://schemas.microsoft.com/office/drawing/2014/main" id="{1597E060-E3CE-4A2A-A764-2A1179F9F1FC}"/>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A18D03C0-E56E-4656-8CC5-BB9FEE16F817}"/>
              </a:ext>
            </a:extLst>
          </p:cNvPr>
          <p:cNvSpPr>
            <a:spLocks noGrp="1"/>
          </p:cNvSpPr>
          <p:nvPr>
            <p:ph type="sldNum" sz="quarter" idx="12"/>
          </p:nvPr>
        </p:nvSpPr>
        <p:spPr/>
        <p:txBody>
          <a:bodyPr/>
          <a:lstStyle/>
          <a:p>
            <a:fld id="{3C974458-8A97-4835-BF79-1FB6D7856C21}" type="slidenum">
              <a:rPr lang="en-US" smtClean="0"/>
              <a:t>26</a:t>
            </a:fld>
            <a:endParaRPr lang="en-US"/>
          </a:p>
        </p:txBody>
      </p:sp>
      <p:pic>
        <p:nvPicPr>
          <p:cNvPr id="8" name="Picture 7">
            <a:extLst>
              <a:ext uri="{FF2B5EF4-FFF2-40B4-BE49-F238E27FC236}">
                <a16:creationId xmlns:a16="http://schemas.microsoft.com/office/drawing/2014/main" id="{BDE53B1F-481F-42B9-BAEF-FDDAD6226275}"/>
              </a:ext>
            </a:extLst>
          </p:cNvPr>
          <p:cNvPicPr>
            <a:picLocks noChangeAspect="1"/>
          </p:cNvPicPr>
          <p:nvPr/>
        </p:nvPicPr>
        <p:blipFill>
          <a:blip r:embed="rId3"/>
          <a:stretch>
            <a:fillRect/>
          </a:stretch>
        </p:blipFill>
        <p:spPr>
          <a:xfrm>
            <a:off x="6096000" y="2084832"/>
            <a:ext cx="5596467" cy="2203301"/>
          </a:xfrm>
          <a:prstGeom prst="rect">
            <a:avLst/>
          </a:prstGeom>
        </p:spPr>
      </p:pic>
    </p:spTree>
    <p:extLst>
      <p:ext uri="{BB962C8B-B14F-4D97-AF65-F5344CB8AC3E}">
        <p14:creationId xmlns:p14="http://schemas.microsoft.com/office/powerpoint/2010/main" val="4275965149"/>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56C82BF-8559-4DDF-842E-BA54BEC07C35}"/>
              </a:ext>
            </a:extLst>
          </p:cNvPr>
          <p:cNvSpPr>
            <a:spLocks noGrp="1"/>
          </p:cNvSpPr>
          <p:nvPr>
            <p:ph type="title"/>
          </p:nvPr>
        </p:nvSpPr>
        <p:spPr/>
        <p:txBody>
          <a:bodyPr/>
          <a:lstStyle/>
          <a:p>
            <a:r>
              <a:rPr lang="en-US" dirty="0"/>
              <a:t>For one sensor group</a:t>
            </a:r>
          </a:p>
        </p:txBody>
      </p:sp>
      <p:sp>
        <p:nvSpPr>
          <p:cNvPr id="3" name="Content Placeholder 2">
            <a:extLst>
              <a:ext uri="{FF2B5EF4-FFF2-40B4-BE49-F238E27FC236}">
                <a16:creationId xmlns:a16="http://schemas.microsoft.com/office/drawing/2014/main" id="{27EDD2CE-D3E8-4CA2-A76B-ADA6E2905CC0}"/>
              </a:ext>
            </a:extLst>
          </p:cNvPr>
          <p:cNvSpPr>
            <a:spLocks noGrp="1"/>
          </p:cNvSpPr>
          <p:nvPr>
            <p:ph idx="1"/>
          </p:nvPr>
        </p:nvSpPr>
        <p:spPr/>
        <p:txBody>
          <a:bodyPr/>
          <a:lstStyle/>
          <a:p>
            <a:r>
              <a:rPr lang="en-US" dirty="0"/>
              <a:t>We can have tuples that include (group-id, sensor-number, “box”)</a:t>
            </a:r>
          </a:p>
          <a:p>
            <a:pPr>
              <a:buFont typeface="Wingdings" panose="05000000000000000000" pitchFamily="2" charset="2"/>
              <a:buChar char="Ø"/>
            </a:pPr>
            <a:r>
              <a:rPr lang="en-US" dirty="0"/>
              <a:t>  The sensor is assigned to a group, so the function layer can look this up</a:t>
            </a:r>
          </a:p>
          <a:p>
            <a:pPr>
              <a:buFont typeface="Wingdings" panose="05000000000000000000" pitchFamily="2" charset="2"/>
              <a:buChar char="Ø"/>
            </a:pPr>
            <a:r>
              <a:rPr lang="en-US" dirty="0"/>
              <a:t>  The sensor-number comes to the function layer from the IoT Hub</a:t>
            </a:r>
          </a:p>
          <a:p>
            <a:pPr>
              <a:buFont typeface="Wingdings" panose="05000000000000000000" pitchFamily="2" charset="2"/>
              <a:buChar char="Ø"/>
            </a:pPr>
            <a:r>
              <a:rPr lang="en-US" dirty="0"/>
              <a:t>  The “box” is the reading – this sensor saw 69.5 degrees at 10:59am</a:t>
            </a:r>
          </a:p>
          <a:p>
            <a:pPr lvl="1">
              <a:buFont typeface="Wingdings" panose="05000000000000000000" pitchFamily="2" charset="2"/>
              <a:buChar char="§"/>
            </a:pPr>
            <a:r>
              <a:rPr lang="en-US" dirty="0"/>
              <a:t>   In fact the sensor output for this example is a single point.</a:t>
            </a:r>
          </a:p>
          <a:p>
            <a:pPr lvl="1">
              <a:buFont typeface="Wingdings" panose="05000000000000000000" pitchFamily="2" charset="2"/>
              <a:buChar char="§"/>
            </a:pPr>
            <a:r>
              <a:rPr lang="en-US" dirty="0"/>
              <a:t>   But by looking up the clock precision and the sensor accuracy, the function can</a:t>
            </a:r>
            <a:br>
              <a:rPr lang="en-US" dirty="0"/>
            </a:br>
            <a:r>
              <a:rPr lang="en-US" dirty="0"/>
              <a:t>   turn that one point into a box ([10:58.850, 10:59.150], [69.4, 69.7])</a:t>
            </a:r>
          </a:p>
          <a:p>
            <a:pPr>
              <a:buFont typeface="Wingdings" panose="05000000000000000000" pitchFamily="2" charset="2"/>
              <a:buChar char="Ø"/>
            </a:pPr>
            <a:r>
              <a:rPr lang="en-US" dirty="0"/>
              <a:t>  Output of this operation: our “tuple”</a:t>
            </a:r>
          </a:p>
        </p:txBody>
      </p:sp>
      <p:sp>
        <p:nvSpPr>
          <p:cNvPr id="4" name="Footer Placeholder 3">
            <a:extLst>
              <a:ext uri="{FF2B5EF4-FFF2-40B4-BE49-F238E27FC236}">
                <a16:creationId xmlns:a16="http://schemas.microsoft.com/office/drawing/2014/main" id="{3082EF60-8756-4A84-A13A-92D6C97E6079}"/>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C24F154C-516B-4CA6-965F-2D3D2F11D35E}"/>
              </a:ext>
            </a:extLst>
          </p:cNvPr>
          <p:cNvSpPr>
            <a:spLocks noGrp="1"/>
          </p:cNvSpPr>
          <p:nvPr>
            <p:ph type="sldNum" sz="quarter" idx="12"/>
          </p:nvPr>
        </p:nvSpPr>
        <p:spPr/>
        <p:txBody>
          <a:bodyPr/>
          <a:lstStyle/>
          <a:p>
            <a:fld id="{3C974458-8A97-4835-BF79-1FB6D7856C21}" type="slidenum">
              <a:rPr lang="en-US" smtClean="0"/>
              <a:t>27</a:t>
            </a:fld>
            <a:endParaRPr lang="en-US"/>
          </a:p>
        </p:txBody>
      </p:sp>
    </p:spTree>
    <p:extLst>
      <p:ext uri="{BB962C8B-B14F-4D97-AF65-F5344CB8AC3E}">
        <p14:creationId xmlns:p14="http://schemas.microsoft.com/office/powerpoint/2010/main" val="2255144816"/>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5B99A8A-6976-450C-8308-35B3CD90FA26}"/>
              </a:ext>
            </a:extLst>
          </p:cNvPr>
          <p:cNvSpPr>
            <a:spLocks noGrp="1"/>
          </p:cNvSpPr>
          <p:nvPr>
            <p:ph type="title"/>
          </p:nvPr>
        </p:nvSpPr>
        <p:spPr>
          <a:xfrm>
            <a:off x="1024127" y="585216"/>
            <a:ext cx="11167873" cy="1499616"/>
          </a:xfrm>
        </p:spPr>
        <p:txBody>
          <a:bodyPr/>
          <a:lstStyle/>
          <a:p>
            <a:r>
              <a:rPr lang="en-US" dirty="0"/>
              <a:t>Think of the function as a first map step</a:t>
            </a:r>
          </a:p>
        </p:txBody>
      </p:sp>
      <p:sp>
        <p:nvSpPr>
          <p:cNvPr id="3" name="Content Placeholder 2">
            <a:extLst>
              <a:ext uri="{FF2B5EF4-FFF2-40B4-BE49-F238E27FC236}">
                <a16:creationId xmlns:a16="http://schemas.microsoft.com/office/drawing/2014/main" id="{00C98C3C-6957-46D4-8703-043AEA4D52F0}"/>
              </a:ext>
            </a:extLst>
          </p:cNvPr>
          <p:cNvSpPr>
            <a:spLocks noGrp="1"/>
          </p:cNvSpPr>
          <p:nvPr>
            <p:ph idx="1"/>
          </p:nvPr>
        </p:nvSpPr>
        <p:spPr/>
        <p:txBody>
          <a:bodyPr/>
          <a:lstStyle/>
          <a:p>
            <a:r>
              <a:rPr lang="en-US" dirty="0"/>
              <a:t>We actually have 3 sensors,  each caused an event, and they trigger 3 separate functions to run.</a:t>
            </a:r>
          </a:p>
          <a:p>
            <a:endParaRPr lang="en-US" dirty="0"/>
          </a:p>
          <a:p>
            <a:r>
              <a:rPr lang="en-US" dirty="0"/>
              <a:t>Each function creates one such tuple.  It stores its tuple in the DHT.</a:t>
            </a:r>
          </a:p>
          <a:p>
            <a:endParaRPr lang="en-US" dirty="0"/>
          </a:p>
          <a:p>
            <a:r>
              <a:rPr lang="en-US" dirty="0"/>
              <a:t>After, say, one second, we can run the shuffle and reduce operation.</a:t>
            </a:r>
          </a:p>
        </p:txBody>
      </p:sp>
      <p:sp>
        <p:nvSpPr>
          <p:cNvPr id="4" name="Footer Placeholder 3">
            <a:extLst>
              <a:ext uri="{FF2B5EF4-FFF2-40B4-BE49-F238E27FC236}">
                <a16:creationId xmlns:a16="http://schemas.microsoft.com/office/drawing/2014/main" id="{51C307B0-A9E6-470E-9223-F5B1AF8EBD6C}"/>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4838C8D2-430F-4CDF-995B-221F36A332E8}"/>
              </a:ext>
            </a:extLst>
          </p:cNvPr>
          <p:cNvSpPr>
            <a:spLocks noGrp="1"/>
          </p:cNvSpPr>
          <p:nvPr>
            <p:ph type="sldNum" sz="quarter" idx="12"/>
          </p:nvPr>
        </p:nvSpPr>
        <p:spPr/>
        <p:txBody>
          <a:bodyPr/>
          <a:lstStyle/>
          <a:p>
            <a:fld id="{3C974458-8A97-4835-BF79-1FB6D7856C21}" type="slidenum">
              <a:rPr lang="en-US" smtClean="0"/>
              <a:t>28</a:t>
            </a:fld>
            <a:endParaRPr lang="en-US"/>
          </a:p>
        </p:txBody>
      </p:sp>
    </p:spTree>
    <p:extLst>
      <p:ext uri="{BB962C8B-B14F-4D97-AF65-F5344CB8AC3E}">
        <p14:creationId xmlns:p14="http://schemas.microsoft.com/office/powerpoint/2010/main" val="1276214157"/>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2D94EED-197C-4C6A-A92C-D8020C8323D1}"/>
              </a:ext>
            </a:extLst>
          </p:cNvPr>
          <p:cNvSpPr>
            <a:spLocks noGrp="1"/>
          </p:cNvSpPr>
          <p:nvPr>
            <p:ph type="title"/>
          </p:nvPr>
        </p:nvSpPr>
        <p:spPr/>
        <p:txBody>
          <a:bodyPr/>
          <a:lstStyle/>
          <a:p>
            <a:r>
              <a:rPr lang="en-US" dirty="0"/>
              <a:t>In pictures.</a:t>
            </a:r>
          </a:p>
        </p:txBody>
      </p:sp>
      <p:sp>
        <p:nvSpPr>
          <p:cNvPr id="4" name="Footer Placeholder 3">
            <a:extLst>
              <a:ext uri="{FF2B5EF4-FFF2-40B4-BE49-F238E27FC236}">
                <a16:creationId xmlns:a16="http://schemas.microsoft.com/office/drawing/2014/main" id="{D8CBD1BB-5240-4159-A809-436AF643F704}"/>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11A86B16-92A9-4F0F-87CE-386646FD1FE4}"/>
              </a:ext>
            </a:extLst>
          </p:cNvPr>
          <p:cNvSpPr>
            <a:spLocks noGrp="1"/>
          </p:cNvSpPr>
          <p:nvPr>
            <p:ph type="sldNum" sz="quarter" idx="12"/>
          </p:nvPr>
        </p:nvSpPr>
        <p:spPr/>
        <p:txBody>
          <a:bodyPr/>
          <a:lstStyle/>
          <a:p>
            <a:fld id="{3C974458-8A97-4835-BF79-1FB6D7856C21}" type="slidenum">
              <a:rPr lang="en-US" smtClean="0"/>
              <a:t>29</a:t>
            </a:fld>
            <a:endParaRPr lang="en-US"/>
          </a:p>
        </p:txBody>
      </p:sp>
      <p:sp>
        <p:nvSpPr>
          <p:cNvPr id="6" name="Oval 5">
            <a:extLst>
              <a:ext uri="{FF2B5EF4-FFF2-40B4-BE49-F238E27FC236}">
                <a16:creationId xmlns:a16="http://schemas.microsoft.com/office/drawing/2014/main" id="{F10F6F7F-E83B-43B8-BC0E-47C085A6CA14}"/>
              </a:ext>
            </a:extLst>
          </p:cNvPr>
          <p:cNvSpPr/>
          <p:nvPr/>
        </p:nvSpPr>
        <p:spPr>
          <a:xfrm>
            <a:off x="2260600" y="2810933"/>
            <a:ext cx="9355667" cy="956734"/>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Oval 6">
            <a:extLst>
              <a:ext uri="{FF2B5EF4-FFF2-40B4-BE49-F238E27FC236}">
                <a16:creationId xmlns:a16="http://schemas.microsoft.com/office/drawing/2014/main" id="{C42973E9-D4C6-4466-B221-74A539377AA1}"/>
              </a:ext>
            </a:extLst>
          </p:cNvPr>
          <p:cNvSpPr/>
          <p:nvPr/>
        </p:nvSpPr>
        <p:spPr>
          <a:xfrm>
            <a:off x="3234267" y="3141133"/>
            <a:ext cx="762000" cy="355600"/>
          </a:xfrm>
          <a:prstGeom prst="ellipse">
            <a:avLst/>
          </a:prstGeom>
          <a:solidFill>
            <a:srgbClr val="92D050"/>
          </a:solidFill>
          <a:ln>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Oval 7">
            <a:extLst>
              <a:ext uri="{FF2B5EF4-FFF2-40B4-BE49-F238E27FC236}">
                <a16:creationId xmlns:a16="http://schemas.microsoft.com/office/drawing/2014/main" id="{CB6F31E4-BC2B-4CBF-BB10-6A141F80AD13}"/>
              </a:ext>
            </a:extLst>
          </p:cNvPr>
          <p:cNvSpPr/>
          <p:nvPr/>
        </p:nvSpPr>
        <p:spPr>
          <a:xfrm>
            <a:off x="4207934" y="3141133"/>
            <a:ext cx="762000" cy="355600"/>
          </a:xfrm>
          <a:prstGeom prst="ellipse">
            <a:avLst/>
          </a:prstGeom>
          <a:solidFill>
            <a:srgbClr val="92D050"/>
          </a:solidFill>
          <a:ln>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Oval 8">
            <a:extLst>
              <a:ext uri="{FF2B5EF4-FFF2-40B4-BE49-F238E27FC236}">
                <a16:creationId xmlns:a16="http://schemas.microsoft.com/office/drawing/2014/main" id="{DF1215BB-5197-4D85-B698-4E44BABD2228}"/>
              </a:ext>
            </a:extLst>
          </p:cNvPr>
          <p:cNvSpPr/>
          <p:nvPr/>
        </p:nvSpPr>
        <p:spPr>
          <a:xfrm>
            <a:off x="5181601" y="3141133"/>
            <a:ext cx="762000" cy="355600"/>
          </a:xfrm>
          <a:prstGeom prst="ellipse">
            <a:avLst/>
          </a:prstGeom>
          <a:solidFill>
            <a:srgbClr val="92D050"/>
          </a:solidFill>
          <a:ln>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Oval 9">
            <a:extLst>
              <a:ext uri="{FF2B5EF4-FFF2-40B4-BE49-F238E27FC236}">
                <a16:creationId xmlns:a16="http://schemas.microsoft.com/office/drawing/2014/main" id="{5739612C-7990-4834-8D74-7263840FF07D}"/>
              </a:ext>
            </a:extLst>
          </p:cNvPr>
          <p:cNvSpPr/>
          <p:nvPr/>
        </p:nvSpPr>
        <p:spPr>
          <a:xfrm>
            <a:off x="6155268" y="3111500"/>
            <a:ext cx="762000" cy="355600"/>
          </a:xfrm>
          <a:prstGeom prst="ellipse">
            <a:avLst/>
          </a:prstGeom>
          <a:solidFill>
            <a:srgbClr val="92D050"/>
          </a:solidFill>
          <a:ln>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Oval 10">
            <a:extLst>
              <a:ext uri="{FF2B5EF4-FFF2-40B4-BE49-F238E27FC236}">
                <a16:creationId xmlns:a16="http://schemas.microsoft.com/office/drawing/2014/main" id="{C8498141-66B3-4C9E-ABFC-B83EEE737545}"/>
              </a:ext>
            </a:extLst>
          </p:cNvPr>
          <p:cNvSpPr/>
          <p:nvPr/>
        </p:nvSpPr>
        <p:spPr>
          <a:xfrm>
            <a:off x="7128935" y="3111500"/>
            <a:ext cx="762000" cy="355600"/>
          </a:xfrm>
          <a:prstGeom prst="ellipse">
            <a:avLst/>
          </a:prstGeom>
          <a:solidFill>
            <a:srgbClr val="92D050"/>
          </a:solidFill>
          <a:ln>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Oval 11">
            <a:extLst>
              <a:ext uri="{FF2B5EF4-FFF2-40B4-BE49-F238E27FC236}">
                <a16:creationId xmlns:a16="http://schemas.microsoft.com/office/drawing/2014/main" id="{1B7C3B02-8070-4DBA-BAC7-0C0D15D717D4}"/>
              </a:ext>
            </a:extLst>
          </p:cNvPr>
          <p:cNvSpPr/>
          <p:nvPr/>
        </p:nvSpPr>
        <p:spPr>
          <a:xfrm>
            <a:off x="8102602" y="3141133"/>
            <a:ext cx="762000" cy="355600"/>
          </a:xfrm>
          <a:prstGeom prst="ellipse">
            <a:avLst/>
          </a:prstGeom>
          <a:solidFill>
            <a:srgbClr val="92D050"/>
          </a:solidFill>
          <a:ln>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3" name="Oval 12">
            <a:extLst>
              <a:ext uri="{FF2B5EF4-FFF2-40B4-BE49-F238E27FC236}">
                <a16:creationId xmlns:a16="http://schemas.microsoft.com/office/drawing/2014/main" id="{2FCD5390-35BE-4CCE-8ABF-DC7657F39868}"/>
              </a:ext>
            </a:extLst>
          </p:cNvPr>
          <p:cNvSpPr/>
          <p:nvPr/>
        </p:nvSpPr>
        <p:spPr>
          <a:xfrm>
            <a:off x="9076269" y="3141133"/>
            <a:ext cx="762000" cy="355600"/>
          </a:xfrm>
          <a:prstGeom prst="ellipse">
            <a:avLst/>
          </a:prstGeom>
          <a:solidFill>
            <a:srgbClr val="92D050"/>
          </a:solidFill>
          <a:ln>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Oval 13">
            <a:extLst>
              <a:ext uri="{FF2B5EF4-FFF2-40B4-BE49-F238E27FC236}">
                <a16:creationId xmlns:a16="http://schemas.microsoft.com/office/drawing/2014/main" id="{FA9D484D-AAF0-4ED2-A542-57304AB6791B}"/>
              </a:ext>
            </a:extLst>
          </p:cNvPr>
          <p:cNvSpPr/>
          <p:nvPr/>
        </p:nvSpPr>
        <p:spPr>
          <a:xfrm>
            <a:off x="744727" y="2092282"/>
            <a:ext cx="1295739" cy="355600"/>
          </a:xfrm>
          <a:prstGeom prst="ellipse">
            <a:avLst/>
          </a:prstGeom>
          <a:solidFill>
            <a:srgbClr val="FFC000"/>
          </a:solidFill>
          <a:ln>
            <a:solidFill>
              <a:srgbClr val="7030A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rgbClr val="002060"/>
                </a:solidFill>
              </a:rPr>
              <a:t>Leader</a:t>
            </a:r>
          </a:p>
        </p:txBody>
      </p:sp>
      <p:sp>
        <p:nvSpPr>
          <p:cNvPr id="15" name="Freeform: Shape 14">
            <a:extLst>
              <a:ext uri="{FF2B5EF4-FFF2-40B4-BE49-F238E27FC236}">
                <a16:creationId xmlns:a16="http://schemas.microsoft.com/office/drawing/2014/main" id="{0FF30185-2A6C-4B31-8C43-C8B7D771E93B}"/>
              </a:ext>
            </a:extLst>
          </p:cNvPr>
          <p:cNvSpPr/>
          <p:nvPr/>
        </p:nvSpPr>
        <p:spPr>
          <a:xfrm>
            <a:off x="2032000" y="2286000"/>
            <a:ext cx="1578517" cy="888598"/>
          </a:xfrm>
          <a:custGeom>
            <a:avLst/>
            <a:gdLst>
              <a:gd name="connsiteX0" fmla="*/ 0 w 1578517"/>
              <a:gd name="connsiteY0" fmla="*/ 0 h 888598"/>
              <a:gd name="connsiteX1" fmla="*/ 990600 w 1578517"/>
              <a:gd name="connsiteY1" fmla="*/ 228600 h 888598"/>
              <a:gd name="connsiteX2" fmla="*/ 1515533 w 1578517"/>
              <a:gd name="connsiteY2" fmla="*/ 812800 h 888598"/>
              <a:gd name="connsiteX3" fmla="*/ 1549400 w 1578517"/>
              <a:gd name="connsiteY3" fmla="*/ 863600 h 888598"/>
            </a:gdLst>
            <a:ahLst/>
            <a:cxnLst>
              <a:cxn ang="0">
                <a:pos x="connsiteX0" y="connsiteY0"/>
              </a:cxn>
              <a:cxn ang="0">
                <a:pos x="connsiteX1" y="connsiteY1"/>
              </a:cxn>
              <a:cxn ang="0">
                <a:pos x="connsiteX2" y="connsiteY2"/>
              </a:cxn>
              <a:cxn ang="0">
                <a:pos x="connsiteX3" y="connsiteY3"/>
              </a:cxn>
            </a:cxnLst>
            <a:rect l="l" t="t" r="r" b="b"/>
            <a:pathLst>
              <a:path w="1578517" h="888598">
                <a:moveTo>
                  <a:pt x="0" y="0"/>
                </a:moveTo>
                <a:cubicBezTo>
                  <a:pt x="369005" y="46566"/>
                  <a:pt x="738011" y="93133"/>
                  <a:pt x="990600" y="228600"/>
                </a:cubicBezTo>
                <a:cubicBezTo>
                  <a:pt x="1243189" y="364067"/>
                  <a:pt x="1422400" y="706967"/>
                  <a:pt x="1515533" y="812800"/>
                </a:cubicBezTo>
                <a:cubicBezTo>
                  <a:pt x="1608666" y="918633"/>
                  <a:pt x="1579033" y="891116"/>
                  <a:pt x="1549400" y="863600"/>
                </a:cubicBezTo>
              </a:path>
            </a:pathLst>
          </a:custGeom>
          <a:noFill/>
          <a:ln w="38100">
            <a:solidFill>
              <a:srgbClr val="7030A0"/>
            </a:solidFill>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6" name="Freeform: Shape 15">
            <a:extLst>
              <a:ext uri="{FF2B5EF4-FFF2-40B4-BE49-F238E27FC236}">
                <a16:creationId xmlns:a16="http://schemas.microsoft.com/office/drawing/2014/main" id="{7B5B5F00-42F3-4399-A89D-762D5ED120A0}"/>
              </a:ext>
            </a:extLst>
          </p:cNvPr>
          <p:cNvSpPr/>
          <p:nvPr/>
        </p:nvSpPr>
        <p:spPr>
          <a:xfrm>
            <a:off x="2032000" y="2274959"/>
            <a:ext cx="2556933" cy="891574"/>
          </a:xfrm>
          <a:custGeom>
            <a:avLst/>
            <a:gdLst>
              <a:gd name="connsiteX0" fmla="*/ 0 w 2556933"/>
              <a:gd name="connsiteY0" fmla="*/ 2574 h 891574"/>
              <a:gd name="connsiteX1" fmla="*/ 1972733 w 2556933"/>
              <a:gd name="connsiteY1" fmla="*/ 138041 h 891574"/>
              <a:gd name="connsiteX2" fmla="*/ 2556933 w 2556933"/>
              <a:gd name="connsiteY2" fmla="*/ 891574 h 891574"/>
            </a:gdLst>
            <a:ahLst/>
            <a:cxnLst>
              <a:cxn ang="0">
                <a:pos x="connsiteX0" y="connsiteY0"/>
              </a:cxn>
              <a:cxn ang="0">
                <a:pos x="connsiteX1" y="connsiteY1"/>
              </a:cxn>
              <a:cxn ang="0">
                <a:pos x="connsiteX2" y="connsiteY2"/>
              </a:cxn>
            </a:cxnLst>
            <a:rect l="l" t="t" r="r" b="b"/>
            <a:pathLst>
              <a:path w="2556933" h="891574">
                <a:moveTo>
                  <a:pt x="0" y="2574"/>
                </a:moveTo>
                <a:cubicBezTo>
                  <a:pt x="773289" y="-3776"/>
                  <a:pt x="1546578" y="-10126"/>
                  <a:pt x="1972733" y="138041"/>
                </a:cubicBezTo>
                <a:cubicBezTo>
                  <a:pt x="2398889" y="286208"/>
                  <a:pt x="2477911" y="588891"/>
                  <a:pt x="2556933" y="891574"/>
                </a:cubicBezTo>
              </a:path>
            </a:pathLst>
          </a:custGeom>
          <a:noFill/>
          <a:ln w="38100">
            <a:solidFill>
              <a:srgbClr val="7030A0"/>
            </a:solidFill>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7" name="Freeform: Shape 16">
            <a:extLst>
              <a:ext uri="{FF2B5EF4-FFF2-40B4-BE49-F238E27FC236}">
                <a16:creationId xmlns:a16="http://schemas.microsoft.com/office/drawing/2014/main" id="{C6089719-B86E-4255-954E-10A0EC79863E}"/>
              </a:ext>
            </a:extLst>
          </p:cNvPr>
          <p:cNvSpPr/>
          <p:nvPr/>
        </p:nvSpPr>
        <p:spPr>
          <a:xfrm>
            <a:off x="2048933" y="2188870"/>
            <a:ext cx="3479800" cy="969197"/>
          </a:xfrm>
          <a:custGeom>
            <a:avLst/>
            <a:gdLst>
              <a:gd name="connsiteX0" fmla="*/ 0 w 3479800"/>
              <a:gd name="connsiteY0" fmla="*/ 97130 h 969197"/>
              <a:gd name="connsiteX1" fmla="*/ 2446867 w 3479800"/>
              <a:gd name="connsiteY1" fmla="*/ 80197 h 969197"/>
              <a:gd name="connsiteX2" fmla="*/ 3479800 w 3479800"/>
              <a:gd name="connsiteY2" fmla="*/ 969197 h 969197"/>
            </a:gdLst>
            <a:ahLst/>
            <a:cxnLst>
              <a:cxn ang="0">
                <a:pos x="connsiteX0" y="connsiteY0"/>
              </a:cxn>
              <a:cxn ang="0">
                <a:pos x="connsiteX1" y="connsiteY1"/>
              </a:cxn>
              <a:cxn ang="0">
                <a:pos x="connsiteX2" y="connsiteY2"/>
              </a:cxn>
            </a:cxnLst>
            <a:rect l="l" t="t" r="r" b="b"/>
            <a:pathLst>
              <a:path w="3479800" h="969197">
                <a:moveTo>
                  <a:pt x="0" y="97130"/>
                </a:moveTo>
                <a:cubicBezTo>
                  <a:pt x="933450" y="15991"/>
                  <a:pt x="1866900" y="-65147"/>
                  <a:pt x="2446867" y="80197"/>
                </a:cubicBezTo>
                <a:cubicBezTo>
                  <a:pt x="3026834" y="225541"/>
                  <a:pt x="3253317" y="597369"/>
                  <a:pt x="3479800" y="969197"/>
                </a:cubicBezTo>
              </a:path>
            </a:pathLst>
          </a:custGeom>
          <a:noFill/>
          <a:ln w="38100">
            <a:solidFill>
              <a:srgbClr val="7030A0"/>
            </a:solidFill>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8" name="Freeform: Shape 17">
            <a:extLst>
              <a:ext uri="{FF2B5EF4-FFF2-40B4-BE49-F238E27FC236}">
                <a16:creationId xmlns:a16="http://schemas.microsoft.com/office/drawing/2014/main" id="{D45B0F75-EB7A-4809-BC9A-15E9722A42D5}"/>
              </a:ext>
            </a:extLst>
          </p:cNvPr>
          <p:cNvSpPr/>
          <p:nvPr/>
        </p:nvSpPr>
        <p:spPr>
          <a:xfrm>
            <a:off x="2023533" y="2081018"/>
            <a:ext cx="4445000" cy="1017782"/>
          </a:xfrm>
          <a:custGeom>
            <a:avLst/>
            <a:gdLst>
              <a:gd name="connsiteX0" fmla="*/ 0 w 4445000"/>
              <a:gd name="connsiteY0" fmla="*/ 213449 h 1017782"/>
              <a:gd name="connsiteX1" fmla="*/ 3234267 w 4445000"/>
              <a:gd name="connsiteY1" fmla="*/ 52582 h 1017782"/>
              <a:gd name="connsiteX2" fmla="*/ 4445000 w 4445000"/>
              <a:gd name="connsiteY2" fmla="*/ 1017782 h 1017782"/>
            </a:gdLst>
            <a:ahLst/>
            <a:cxnLst>
              <a:cxn ang="0">
                <a:pos x="connsiteX0" y="connsiteY0"/>
              </a:cxn>
              <a:cxn ang="0">
                <a:pos x="connsiteX1" y="connsiteY1"/>
              </a:cxn>
              <a:cxn ang="0">
                <a:pos x="connsiteX2" y="connsiteY2"/>
              </a:cxn>
            </a:cxnLst>
            <a:rect l="l" t="t" r="r" b="b"/>
            <a:pathLst>
              <a:path w="4445000" h="1017782">
                <a:moveTo>
                  <a:pt x="0" y="213449"/>
                </a:moveTo>
                <a:cubicBezTo>
                  <a:pt x="1246717" y="65988"/>
                  <a:pt x="2493434" y="-81473"/>
                  <a:pt x="3234267" y="52582"/>
                </a:cubicBezTo>
                <a:cubicBezTo>
                  <a:pt x="3975100" y="186637"/>
                  <a:pt x="4210050" y="602209"/>
                  <a:pt x="4445000" y="1017782"/>
                </a:cubicBezTo>
              </a:path>
            </a:pathLst>
          </a:custGeom>
          <a:noFill/>
          <a:ln w="38100">
            <a:solidFill>
              <a:srgbClr val="7030A0"/>
            </a:solidFill>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9" name="Freeform: Shape 18">
            <a:extLst>
              <a:ext uri="{FF2B5EF4-FFF2-40B4-BE49-F238E27FC236}">
                <a16:creationId xmlns:a16="http://schemas.microsoft.com/office/drawing/2014/main" id="{6AB6918C-5719-495B-BDCF-363F0A44A825}"/>
              </a:ext>
            </a:extLst>
          </p:cNvPr>
          <p:cNvSpPr/>
          <p:nvPr/>
        </p:nvSpPr>
        <p:spPr>
          <a:xfrm>
            <a:off x="2065867" y="1992037"/>
            <a:ext cx="5461000" cy="1123696"/>
          </a:xfrm>
          <a:custGeom>
            <a:avLst/>
            <a:gdLst>
              <a:gd name="connsiteX0" fmla="*/ 0 w 5461000"/>
              <a:gd name="connsiteY0" fmla="*/ 285496 h 1123696"/>
              <a:gd name="connsiteX1" fmla="*/ 4334933 w 5461000"/>
              <a:gd name="connsiteY1" fmla="*/ 48430 h 1123696"/>
              <a:gd name="connsiteX2" fmla="*/ 5461000 w 5461000"/>
              <a:gd name="connsiteY2" fmla="*/ 1123696 h 1123696"/>
            </a:gdLst>
            <a:ahLst/>
            <a:cxnLst>
              <a:cxn ang="0">
                <a:pos x="connsiteX0" y="connsiteY0"/>
              </a:cxn>
              <a:cxn ang="0">
                <a:pos x="connsiteX1" y="connsiteY1"/>
              </a:cxn>
              <a:cxn ang="0">
                <a:pos x="connsiteX2" y="connsiteY2"/>
              </a:cxn>
            </a:cxnLst>
            <a:rect l="l" t="t" r="r" b="b"/>
            <a:pathLst>
              <a:path w="5461000" h="1123696">
                <a:moveTo>
                  <a:pt x="0" y="285496"/>
                </a:moveTo>
                <a:cubicBezTo>
                  <a:pt x="1712383" y="97113"/>
                  <a:pt x="3424766" y="-91270"/>
                  <a:pt x="4334933" y="48430"/>
                </a:cubicBezTo>
                <a:cubicBezTo>
                  <a:pt x="5245100" y="188130"/>
                  <a:pt x="5353050" y="655913"/>
                  <a:pt x="5461000" y="1123696"/>
                </a:cubicBezTo>
              </a:path>
            </a:pathLst>
          </a:custGeom>
          <a:noFill/>
          <a:ln w="38100">
            <a:solidFill>
              <a:srgbClr val="7030A0"/>
            </a:solidFill>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0" name="Freeform: Shape 19">
            <a:extLst>
              <a:ext uri="{FF2B5EF4-FFF2-40B4-BE49-F238E27FC236}">
                <a16:creationId xmlns:a16="http://schemas.microsoft.com/office/drawing/2014/main" id="{34F9C1E1-395D-4D72-BAD5-8F5E920A344B}"/>
              </a:ext>
            </a:extLst>
          </p:cNvPr>
          <p:cNvSpPr/>
          <p:nvPr/>
        </p:nvSpPr>
        <p:spPr>
          <a:xfrm>
            <a:off x="2006600" y="1787772"/>
            <a:ext cx="6547234" cy="1361828"/>
          </a:xfrm>
          <a:custGeom>
            <a:avLst/>
            <a:gdLst>
              <a:gd name="connsiteX0" fmla="*/ 0 w 6547234"/>
              <a:gd name="connsiteY0" fmla="*/ 464361 h 1361828"/>
              <a:gd name="connsiteX1" fmla="*/ 5477933 w 6547234"/>
              <a:gd name="connsiteY1" fmla="*/ 41028 h 1361828"/>
              <a:gd name="connsiteX2" fmla="*/ 6544733 w 6547234"/>
              <a:gd name="connsiteY2" fmla="*/ 1361828 h 1361828"/>
            </a:gdLst>
            <a:ahLst/>
            <a:cxnLst>
              <a:cxn ang="0">
                <a:pos x="connsiteX0" y="connsiteY0"/>
              </a:cxn>
              <a:cxn ang="0">
                <a:pos x="connsiteX1" y="connsiteY1"/>
              </a:cxn>
              <a:cxn ang="0">
                <a:pos x="connsiteX2" y="connsiteY2"/>
              </a:cxn>
            </a:cxnLst>
            <a:rect l="l" t="t" r="r" b="b"/>
            <a:pathLst>
              <a:path w="6547234" h="1361828">
                <a:moveTo>
                  <a:pt x="0" y="464361"/>
                </a:moveTo>
                <a:cubicBezTo>
                  <a:pt x="2193572" y="177905"/>
                  <a:pt x="4387144" y="-108550"/>
                  <a:pt x="5477933" y="41028"/>
                </a:cubicBezTo>
                <a:cubicBezTo>
                  <a:pt x="6568722" y="190606"/>
                  <a:pt x="6556727" y="776217"/>
                  <a:pt x="6544733" y="1361828"/>
                </a:cubicBezTo>
              </a:path>
            </a:pathLst>
          </a:custGeom>
          <a:noFill/>
          <a:ln w="38100">
            <a:solidFill>
              <a:srgbClr val="7030A0"/>
            </a:solidFill>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1" name="Freeform: Shape 20">
            <a:extLst>
              <a:ext uri="{FF2B5EF4-FFF2-40B4-BE49-F238E27FC236}">
                <a16:creationId xmlns:a16="http://schemas.microsoft.com/office/drawing/2014/main" id="{0840234F-A393-40B2-8215-3D443E3EF968}"/>
              </a:ext>
            </a:extLst>
          </p:cNvPr>
          <p:cNvSpPr/>
          <p:nvPr/>
        </p:nvSpPr>
        <p:spPr>
          <a:xfrm>
            <a:off x="2065867" y="1675833"/>
            <a:ext cx="7323666" cy="1465300"/>
          </a:xfrm>
          <a:custGeom>
            <a:avLst/>
            <a:gdLst>
              <a:gd name="connsiteX0" fmla="*/ 0 w 7323666"/>
              <a:gd name="connsiteY0" fmla="*/ 584767 h 1465300"/>
              <a:gd name="connsiteX1" fmla="*/ 5528733 w 7323666"/>
              <a:gd name="connsiteY1" fmla="*/ 34434 h 1465300"/>
              <a:gd name="connsiteX2" fmla="*/ 7323666 w 7323666"/>
              <a:gd name="connsiteY2" fmla="*/ 1465300 h 1465300"/>
            </a:gdLst>
            <a:ahLst/>
            <a:cxnLst>
              <a:cxn ang="0">
                <a:pos x="connsiteX0" y="connsiteY0"/>
              </a:cxn>
              <a:cxn ang="0">
                <a:pos x="connsiteX1" y="connsiteY1"/>
              </a:cxn>
              <a:cxn ang="0">
                <a:pos x="connsiteX2" y="connsiteY2"/>
              </a:cxn>
            </a:cxnLst>
            <a:rect l="l" t="t" r="r" b="b"/>
            <a:pathLst>
              <a:path w="7323666" h="1465300">
                <a:moveTo>
                  <a:pt x="0" y="584767"/>
                </a:moveTo>
                <a:cubicBezTo>
                  <a:pt x="2154061" y="236222"/>
                  <a:pt x="4308122" y="-112322"/>
                  <a:pt x="5528733" y="34434"/>
                </a:cubicBezTo>
                <a:cubicBezTo>
                  <a:pt x="6749344" y="181190"/>
                  <a:pt x="7036505" y="823245"/>
                  <a:pt x="7323666" y="1465300"/>
                </a:cubicBezTo>
              </a:path>
            </a:pathLst>
          </a:custGeom>
          <a:noFill/>
          <a:ln w="38100">
            <a:solidFill>
              <a:srgbClr val="7030A0"/>
            </a:solidFill>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4" name="Oval 23">
            <a:extLst>
              <a:ext uri="{FF2B5EF4-FFF2-40B4-BE49-F238E27FC236}">
                <a16:creationId xmlns:a16="http://schemas.microsoft.com/office/drawing/2014/main" id="{17A84363-FFC1-4FC3-B800-BBDE26928593}"/>
              </a:ext>
            </a:extLst>
          </p:cNvPr>
          <p:cNvSpPr/>
          <p:nvPr/>
        </p:nvSpPr>
        <p:spPr>
          <a:xfrm>
            <a:off x="2260600" y="4502235"/>
            <a:ext cx="9355667" cy="956734"/>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5" name="Oval 24">
            <a:extLst>
              <a:ext uri="{FF2B5EF4-FFF2-40B4-BE49-F238E27FC236}">
                <a16:creationId xmlns:a16="http://schemas.microsoft.com/office/drawing/2014/main" id="{EB6AA256-D13F-4C12-BD48-80F620431701}"/>
              </a:ext>
            </a:extLst>
          </p:cNvPr>
          <p:cNvSpPr/>
          <p:nvPr/>
        </p:nvSpPr>
        <p:spPr>
          <a:xfrm>
            <a:off x="3234267" y="4832435"/>
            <a:ext cx="762000" cy="355600"/>
          </a:xfrm>
          <a:prstGeom prst="ellipse">
            <a:avLst/>
          </a:prstGeom>
          <a:solidFill>
            <a:srgbClr val="92D050"/>
          </a:solidFill>
          <a:ln>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6" name="Oval 25">
            <a:extLst>
              <a:ext uri="{FF2B5EF4-FFF2-40B4-BE49-F238E27FC236}">
                <a16:creationId xmlns:a16="http://schemas.microsoft.com/office/drawing/2014/main" id="{E50E09BD-492E-4742-8025-4025335DA524}"/>
              </a:ext>
            </a:extLst>
          </p:cNvPr>
          <p:cNvSpPr/>
          <p:nvPr/>
        </p:nvSpPr>
        <p:spPr>
          <a:xfrm>
            <a:off x="4207934" y="4832435"/>
            <a:ext cx="762000" cy="355600"/>
          </a:xfrm>
          <a:prstGeom prst="ellipse">
            <a:avLst/>
          </a:prstGeom>
          <a:solidFill>
            <a:srgbClr val="92D050"/>
          </a:solidFill>
          <a:ln>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7" name="Oval 26">
            <a:extLst>
              <a:ext uri="{FF2B5EF4-FFF2-40B4-BE49-F238E27FC236}">
                <a16:creationId xmlns:a16="http://schemas.microsoft.com/office/drawing/2014/main" id="{6D1B96EF-3BE7-4317-9D17-4F0FC71AEFCE}"/>
              </a:ext>
            </a:extLst>
          </p:cNvPr>
          <p:cNvSpPr/>
          <p:nvPr/>
        </p:nvSpPr>
        <p:spPr>
          <a:xfrm>
            <a:off x="5181601" y="4832435"/>
            <a:ext cx="762000" cy="355600"/>
          </a:xfrm>
          <a:prstGeom prst="ellipse">
            <a:avLst/>
          </a:prstGeom>
          <a:solidFill>
            <a:srgbClr val="92D050"/>
          </a:solidFill>
          <a:ln>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8" name="Oval 27">
            <a:extLst>
              <a:ext uri="{FF2B5EF4-FFF2-40B4-BE49-F238E27FC236}">
                <a16:creationId xmlns:a16="http://schemas.microsoft.com/office/drawing/2014/main" id="{247028B5-BEE9-4C47-B539-D35C1E9C74C4}"/>
              </a:ext>
            </a:extLst>
          </p:cNvPr>
          <p:cNvSpPr/>
          <p:nvPr/>
        </p:nvSpPr>
        <p:spPr>
          <a:xfrm>
            <a:off x="6155268" y="4802802"/>
            <a:ext cx="762000" cy="355600"/>
          </a:xfrm>
          <a:prstGeom prst="ellipse">
            <a:avLst/>
          </a:prstGeom>
          <a:solidFill>
            <a:srgbClr val="92D050"/>
          </a:solidFill>
          <a:ln>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9" name="Oval 28">
            <a:extLst>
              <a:ext uri="{FF2B5EF4-FFF2-40B4-BE49-F238E27FC236}">
                <a16:creationId xmlns:a16="http://schemas.microsoft.com/office/drawing/2014/main" id="{0656C42E-1B8F-4ED1-B9BD-70D6D8441E42}"/>
              </a:ext>
            </a:extLst>
          </p:cNvPr>
          <p:cNvSpPr/>
          <p:nvPr/>
        </p:nvSpPr>
        <p:spPr>
          <a:xfrm>
            <a:off x="7128935" y="4802802"/>
            <a:ext cx="762000" cy="355600"/>
          </a:xfrm>
          <a:prstGeom prst="ellipse">
            <a:avLst/>
          </a:prstGeom>
          <a:solidFill>
            <a:srgbClr val="92D050"/>
          </a:solidFill>
          <a:ln>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0" name="Oval 29">
            <a:extLst>
              <a:ext uri="{FF2B5EF4-FFF2-40B4-BE49-F238E27FC236}">
                <a16:creationId xmlns:a16="http://schemas.microsoft.com/office/drawing/2014/main" id="{43A24AE5-4189-45D1-8950-9831BCDF356B}"/>
              </a:ext>
            </a:extLst>
          </p:cNvPr>
          <p:cNvSpPr/>
          <p:nvPr/>
        </p:nvSpPr>
        <p:spPr>
          <a:xfrm>
            <a:off x="8102602" y="4832435"/>
            <a:ext cx="762000" cy="355600"/>
          </a:xfrm>
          <a:prstGeom prst="ellipse">
            <a:avLst/>
          </a:prstGeom>
          <a:solidFill>
            <a:srgbClr val="92D050"/>
          </a:solidFill>
          <a:ln>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1" name="Oval 30">
            <a:extLst>
              <a:ext uri="{FF2B5EF4-FFF2-40B4-BE49-F238E27FC236}">
                <a16:creationId xmlns:a16="http://schemas.microsoft.com/office/drawing/2014/main" id="{888487A7-D249-4C2A-9DBE-B534BED0A736}"/>
              </a:ext>
            </a:extLst>
          </p:cNvPr>
          <p:cNvSpPr/>
          <p:nvPr/>
        </p:nvSpPr>
        <p:spPr>
          <a:xfrm>
            <a:off x="9076269" y="4832435"/>
            <a:ext cx="762000" cy="355600"/>
          </a:xfrm>
          <a:prstGeom prst="ellipse">
            <a:avLst/>
          </a:prstGeom>
          <a:solidFill>
            <a:srgbClr val="92D050"/>
          </a:solidFill>
          <a:ln>
            <a:solidFill>
              <a:srgbClr val="FFFF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37" name="Straight Arrow Connector 36">
            <a:extLst>
              <a:ext uri="{FF2B5EF4-FFF2-40B4-BE49-F238E27FC236}">
                <a16:creationId xmlns:a16="http://schemas.microsoft.com/office/drawing/2014/main" id="{1EE29E92-33B9-43EE-BEDD-536A7BD0422A}"/>
              </a:ext>
            </a:extLst>
          </p:cNvPr>
          <p:cNvCxnSpPr>
            <a:cxnSpLocks/>
            <a:stCxn id="7" idx="4"/>
            <a:endCxn id="27" idx="0"/>
          </p:cNvCxnSpPr>
          <p:nvPr/>
        </p:nvCxnSpPr>
        <p:spPr>
          <a:xfrm>
            <a:off x="3615267" y="3496733"/>
            <a:ext cx="1947334" cy="1335702"/>
          </a:xfrm>
          <a:prstGeom prst="straightConnector1">
            <a:avLst/>
          </a:prstGeom>
          <a:ln w="38100">
            <a:solidFill>
              <a:srgbClr val="7030A0"/>
            </a:solidFill>
            <a:tailEnd type="triangle"/>
          </a:ln>
        </p:spPr>
        <p:style>
          <a:lnRef idx="1">
            <a:schemeClr val="accent1"/>
          </a:lnRef>
          <a:fillRef idx="0">
            <a:schemeClr val="accent1"/>
          </a:fillRef>
          <a:effectRef idx="0">
            <a:schemeClr val="accent1"/>
          </a:effectRef>
          <a:fontRef idx="minor">
            <a:schemeClr val="tx1"/>
          </a:fontRef>
        </p:style>
      </p:cxnSp>
      <p:cxnSp>
        <p:nvCxnSpPr>
          <p:cNvPr id="62" name="Straight Arrow Connector 61">
            <a:extLst>
              <a:ext uri="{FF2B5EF4-FFF2-40B4-BE49-F238E27FC236}">
                <a16:creationId xmlns:a16="http://schemas.microsoft.com/office/drawing/2014/main" id="{8E55E902-99A7-477E-86E6-9398DAA4FF6E}"/>
              </a:ext>
            </a:extLst>
          </p:cNvPr>
          <p:cNvCxnSpPr>
            <a:cxnSpLocks/>
          </p:cNvCxnSpPr>
          <p:nvPr/>
        </p:nvCxnSpPr>
        <p:spPr>
          <a:xfrm flipH="1">
            <a:off x="5571062" y="3513665"/>
            <a:ext cx="2921002" cy="1289137"/>
          </a:xfrm>
          <a:prstGeom prst="straightConnector1">
            <a:avLst/>
          </a:prstGeom>
          <a:ln w="38100">
            <a:solidFill>
              <a:srgbClr val="7030A0"/>
            </a:solidFill>
            <a:tailEnd type="triangle"/>
          </a:ln>
        </p:spPr>
        <p:style>
          <a:lnRef idx="1">
            <a:schemeClr val="accent1"/>
          </a:lnRef>
          <a:fillRef idx="0">
            <a:schemeClr val="accent1"/>
          </a:fillRef>
          <a:effectRef idx="0">
            <a:schemeClr val="accent1"/>
          </a:effectRef>
          <a:fontRef idx="minor">
            <a:schemeClr val="tx1"/>
          </a:fontRef>
        </p:style>
      </p:cxnSp>
      <p:cxnSp>
        <p:nvCxnSpPr>
          <p:cNvPr id="63" name="Straight Arrow Connector 62">
            <a:extLst>
              <a:ext uri="{FF2B5EF4-FFF2-40B4-BE49-F238E27FC236}">
                <a16:creationId xmlns:a16="http://schemas.microsoft.com/office/drawing/2014/main" id="{98A34F1D-4F35-42C2-B5DA-0C36A02D9127}"/>
              </a:ext>
            </a:extLst>
          </p:cNvPr>
          <p:cNvCxnSpPr>
            <a:cxnSpLocks/>
          </p:cNvCxnSpPr>
          <p:nvPr/>
        </p:nvCxnSpPr>
        <p:spPr>
          <a:xfrm flipH="1">
            <a:off x="5657850" y="3513665"/>
            <a:ext cx="3836765" cy="1318770"/>
          </a:xfrm>
          <a:prstGeom prst="straightConnector1">
            <a:avLst/>
          </a:prstGeom>
          <a:ln w="38100">
            <a:solidFill>
              <a:srgbClr val="7030A0"/>
            </a:solidFill>
            <a:tailEnd type="triangle"/>
          </a:ln>
        </p:spPr>
        <p:style>
          <a:lnRef idx="1">
            <a:schemeClr val="accent1"/>
          </a:lnRef>
          <a:fillRef idx="0">
            <a:schemeClr val="accent1"/>
          </a:fillRef>
          <a:effectRef idx="0">
            <a:schemeClr val="accent1"/>
          </a:effectRef>
          <a:fontRef idx="minor">
            <a:schemeClr val="tx1"/>
          </a:fontRef>
        </p:style>
      </p:cxnSp>
      <p:sp>
        <p:nvSpPr>
          <p:cNvPr id="64" name="TextBox 63">
            <a:extLst>
              <a:ext uri="{FF2B5EF4-FFF2-40B4-BE49-F238E27FC236}">
                <a16:creationId xmlns:a16="http://schemas.microsoft.com/office/drawing/2014/main" id="{7C2E9767-6CFA-4E19-AD82-CAB154A7ED6E}"/>
              </a:ext>
            </a:extLst>
          </p:cNvPr>
          <p:cNvSpPr txBox="1"/>
          <p:nvPr/>
        </p:nvSpPr>
        <p:spPr>
          <a:xfrm>
            <a:off x="1744134" y="5567003"/>
            <a:ext cx="8398934" cy="646331"/>
          </a:xfrm>
          <a:prstGeom prst="rect">
            <a:avLst/>
          </a:prstGeom>
          <a:noFill/>
        </p:spPr>
        <p:txBody>
          <a:bodyPr wrap="square" rtlCol="0">
            <a:spAutoFit/>
          </a:bodyPr>
          <a:lstStyle/>
          <a:p>
            <a:r>
              <a:rPr lang="en-US" b="1" dirty="0"/>
              <a:t>The reduce step is where we take the three values and merge them to find the overlap region, which now becomes our new “clean” sensor output</a:t>
            </a:r>
          </a:p>
        </p:txBody>
      </p:sp>
      <p:sp>
        <p:nvSpPr>
          <p:cNvPr id="66" name="TextBox 65">
            <a:extLst>
              <a:ext uri="{FF2B5EF4-FFF2-40B4-BE49-F238E27FC236}">
                <a16:creationId xmlns:a16="http://schemas.microsoft.com/office/drawing/2014/main" id="{2C348566-1E28-4545-A84D-53D2DC6945D3}"/>
              </a:ext>
            </a:extLst>
          </p:cNvPr>
          <p:cNvSpPr txBox="1"/>
          <p:nvPr/>
        </p:nvSpPr>
        <p:spPr>
          <a:xfrm>
            <a:off x="285549" y="2521353"/>
            <a:ext cx="2179997" cy="369332"/>
          </a:xfrm>
          <a:prstGeom prst="rect">
            <a:avLst/>
          </a:prstGeom>
          <a:noFill/>
        </p:spPr>
        <p:txBody>
          <a:bodyPr wrap="square" rtlCol="0">
            <a:spAutoFit/>
          </a:bodyPr>
          <a:lstStyle/>
          <a:p>
            <a:pPr algn="ctr"/>
            <a:r>
              <a:rPr lang="en-US" dirty="0"/>
              <a:t>Once-per-second </a:t>
            </a:r>
          </a:p>
        </p:txBody>
      </p:sp>
      <p:pic>
        <p:nvPicPr>
          <p:cNvPr id="32" name="Picture 31">
            <a:extLst>
              <a:ext uri="{FF2B5EF4-FFF2-40B4-BE49-F238E27FC236}">
                <a16:creationId xmlns:a16="http://schemas.microsoft.com/office/drawing/2014/main" id="{E4E09815-3657-406E-9105-5AECE1621384}"/>
              </a:ext>
            </a:extLst>
          </p:cNvPr>
          <p:cNvPicPr>
            <a:picLocks noChangeAspect="1"/>
          </p:cNvPicPr>
          <p:nvPr/>
        </p:nvPicPr>
        <p:blipFill>
          <a:blip r:embed="rId3"/>
          <a:stretch>
            <a:fillRect/>
          </a:stretch>
        </p:blipFill>
        <p:spPr>
          <a:xfrm>
            <a:off x="4483100" y="150277"/>
            <a:ext cx="973667" cy="973667"/>
          </a:xfrm>
          <a:prstGeom prst="rect">
            <a:avLst/>
          </a:prstGeom>
        </p:spPr>
      </p:pic>
      <p:sp>
        <p:nvSpPr>
          <p:cNvPr id="36" name="Freeform: Shape 35">
            <a:extLst>
              <a:ext uri="{FF2B5EF4-FFF2-40B4-BE49-F238E27FC236}">
                <a16:creationId xmlns:a16="http://schemas.microsoft.com/office/drawing/2014/main" id="{5C1BA73D-0050-4AB5-9217-E8C8C3BA9439}"/>
              </a:ext>
            </a:extLst>
          </p:cNvPr>
          <p:cNvSpPr/>
          <p:nvPr/>
        </p:nvSpPr>
        <p:spPr>
          <a:xfrm>
            <a:off x="5951895" y="338667"/>
            <a:ext cx="297244" cy="762000"/>
          </a:xfrm>
          <a:custGeom>
            <a:avLst/>
            <a:gdLst>
              <a:gd name="connsiteX0" fmla="*/ 67905 w 297244"/>
              <a:gd name="connsiteY0" fmla="*/ 0 h 762000"/>
              <a:gd name="connsiteX1" fmla="*/ 296505 w 297244"/>
              <a:gd name="connsiteY1" fmla="*/ 254000 h 762000"/>
              <a:gd name="connsiteX2" fmla="*/ 172 w 297244"/>
              <a:gd name="connsiteY2" fmla="*/ 457200 h 762000"/>
              <a:gd name="connsiteX3" fmla="*/ 262638 w 297244"/>
              <a:gd name="connsiteY3" fmla="*/ 762000 h 762000"/>
            </a:gdLst>
            <a:ahLst/>
            <a:cxnLst>
              <a:cxn ang="0">
                <a:pos x="connsiteX0" y="connsiteY0"/>
              </a:cxn>
              <a:cxn ang="0">
                <a:pos x="connsiteX1" y="connsiteY1"/>
              </a:cxn>
              <a:cxn ang="0">
                <a:pos x="connsiteX2" y="connsiteY2"/>
              </a:cxn>
              <a:cxn ang="0">
                <a:pos x="connsiteX3" y="connsiteY3"/>
              </a:cxn>
            </a:cxnLst>
            <a:rect l="l" t="t" r="r" b="b"/>
            <a:pathLst>
              <a:path w="297244" h="762000">
                <a:moveTo>
                  <a:pt x="67905" y="0"/>
                </a:moveTo>
                <a:cubicBezTo>
                  <a:pt x="187849" y="88900"/>
                  <a:pt x="307794" y="177800"/>
                  <a:pt x="296505" y="254000"/>
                </a:cubicBezTo>
                <a:cubicBezTo>
                  <a:pt x="285216" y="330200"/>
                  <a:pt x="5816" y="372533"/>
                  <a:pt x="172" y="457200"/>
                </a:cubicBezTo>
                <a:cubicBezTo>
                  <a:pt x="-5472" y="541867"/>
                  <a:pt x="128583" y="651933"/>
                  <a:pt x="262638" y="762000"/>
                </a:cubicBezTo>
              </a:path>
            </a:pathLst>
          </a:custGeom>
          <a:no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8" name="Arrow: Right 37">
            <a:extLst>
              <a:ext uri="{FF2B5EF4-FFF2-40B4-BE49-F238E27FC236}">
                <a16:creationId xmlns:a16="http://schemas.microsoft.com/office/drawing/2014/main" id="{71A9ECE6-4DB7-4BC6-B81F-56515839FDB8}"/>
              </a:ext>
            </a:extLst>
          </p:cNvPr>
          <p:cNvSpPr/>
          <p:nvPr/>
        </p:nvSpPr>
        <p:spPr>
          <a:xfrm>
            <a:off x="5456767" y="520271"/>
            <a:ext cx="402166" cy="257231"/>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0" name="TextBox 39">
            <a:extLst>
              <a:ext uri="{FF2B5EF4-FFF2-40B4-BE49-F238E27FC236}">
                <a16:creationId xmlns:a16="http://schemas.microsoft.com/office/drawing/2014/main" id="{0D8BC504-2857-40FF-870B-85A198D6DB9C}"/>
              </a:ext>
            </a:extLst>
          </p:cNvPr>
          <p:cNvSpPr txBox="1"/>
          <p:nvPr/>
        </p:nvSpPr>
        <p:spPr>
          <a:xfrm>
            <a:off x="4483100" y="980302"/>
            <a:ext cx="973667" cy="369332"/>
          </a:xfrm>
          <a:prstGeom prst="rect">
            <a:avLst/>
          </a:prstGeom>
          <a:noFill/>
        </p:spPr>
        <p:txBody>
          <a:bodyPr wrap="square" rtlCol="0">
            <a:spAutoFit/>
          </a:bodyPr>
          <a:lstStyle/>
          <a:p>
            <a:r>
              <a:rPr lang="en-US" dirty="0"/>
              <a:t>Sensor</a:t>
            </a:r>
          </a:p>
        </p:txBody>
      </p:sp>
      <p:sp>
        <p:nvSpPr>
          <p:cNvPr id="70" name="TextBox 69">
            <a:extLst>
              <a:ext uri="{FF2B5EF4-FFF2-40B4-BE49-F238E27FC236}">
                <a16:creationId xmlns:a16="http://schemas.microsoft.com/office/drawing/2014/main" id="{9B0FF2CB-D57D-4E07-A2F0-C89986815A9F}"/>
              </a:ext>
            </a:extLst>
          </p:cNvPr>
          <p:cNvSpPr txBox="1"/>
          <p:nvPr/>
        </p:nvSpPr>
        <p:spPr>
          <a:xfrm>
            <a:off x="6197600" y="489403"/>
            <a:ext cx="4893733" cy="276999"/>
          </a:xfrm>
          <a:prstGeom prst="rect">
            <a:avLst/>
          </a:prstGeom>
          <a:noFill/>
        </p:spPr>
        <p:txBody>
          <a:bodyPr wrap="square" rtlCol="0">
            <a:spAutoFit/>
          </a:bodyPr>
          <a:lstStyle/>
          <a:p>
            <a:r>
              <a:rPr lang="en-US" sz="1200" b="1" dirty="0"/>
              <a:t>(group-id=1899, sensor-id=6619, </a:t>
            </a:r>
            <a:r>
              <a:rPr lang="en-US" sz="1200" b="1" dirty="0" err="1"/>
              <a:t>time_range</a:t>
            </a:r>
            <a:r>
              <a:rPr lang="en-US" sz="1200" b="1" dirty="0"/>
              <a:t>=[…], </a:t>
            </a:r>
            <a:r>
              <a:rPr lang="en-US" sz="1200" b="1" dirty="0" err="1"/>
              <a:t>value_range</a:t>
            </a:r>
            <a:r>
              <a:rPr lang="en-US" sz="1200" b="1" dirty="0"/>
              <a:t>=[….])</a:t>
            </a:r>
          </a:p>
        </p:txBody>
      </p:sp>
      <p:sp>
        <p:nvSpPr>
          <p:cNvPr id="72" name="TextBox 71">
            <a:extLst>
              <a:ext uri="{FF2B5EF4-FFF2-40B4-BE49-F238E27FC236}">
                <a16:creationId xmlns:a16="http://schemas.microsoft.com/office/drawing/2014/main" id="{1E9F8C8E-8437-4F4C-8373-40F73AB03020}"/>
              </a:ext>
            </a:extLst>
          </p:cNvPr>
          <p:cNvSpPr txBox="1"/>
          <p:nvPr/>
        </p:nvSpPr>
        <p:spPr>
          <a:xfrm>
            <a:off x="7217662" y="683872"/>
            <a:ext cx="973667" cy="369332"/>
          </a:xfrm>
          <a:prstGeom prst="rect">
            <a:avLst/>
          </a:prstGeom>
          <a:noFill/>
        </p:spPr>
        <p:txBody>
          <a:bodyPr wrap="square" rtlCol="0">
            <a:spAutoFit/>
          </a:bodyPr>
          <a:lstStyle/>
          <a:p>
            <a:r>
              <a:rPr lang="en-US" dirty="0"/>
              <a:t>Tuple</a:t>
            </a:r>
          </a:p>
        </p:txBody>
      </p:sp>
      <p:sp>
        <p:nvSpPr>
          <p:cNvPr id="73" name="TextBox 72">
            <a:extLst>
              <a:ext uri="{FF2B5EF4-FFF2-40B4-BE49-F238E27FC236}">
                <a16:creationId xmlns:a16="http://schemas.microsoft.com/office/drawing/2014/main" id="{2BCA5B16-972F-4941-B6B4-ED2006A55BF5}"/>
              </a:ext>
            </a:extLst>
          </p:cNvPr>
          <p:cNvSpPr txBox="1"/>
          <p:nvPr/>
        </p:nvSpPr>
        <p:spPr>
          <a:xfrm>
            <a:off x="5909734" y="1116661"/>
            <a:ext cx="973667" cy="369332"/>
          </a:xfrm>
          <a:prstGeom prst="rect">
            <a:avLst/>
          </a:prstGeom>
          <a:noFill/>
        </p:spPr>
        <p:txBody>
          <a:bodyPr wrap="square" rtlCol="0">
            <a:spAutoFit/>
          </a:bodyPr>
          <a:lstStyle/>
          <a:p>
            <a:r>
              <a:rPr lang="en-US" dirty="0"/>
              <a:t>Function</a:t>
            </a:r>
          </a:p>
        </p:txBody>
      </p:sp>
      <p:sp>
        <p:nvSpPr>
          <p:cNvPr id="42" name="Freeform: Shape 41">
            <a:extLst>
              <a:ext uri="{FF2B5EF4-FFF2-40B4-BE49-F238E27FC236}">
                <a16:creationId xmlns:a16="http://schemas.microsoft.com/office/drawing/2014/main" id="{98FD6382-AA7B-41DB-98EB-077771B174A7}"/>
              </a:ext>
            </a:extLst>
          </p:cNvPr>
          <p:cNvSpPr/>
          <p:nvPr/>
        </p:nvSpPr>
        <p:spPr>
          <a:xfrm>
            <a:off x="8644467" y="705225"/>
            <a:ext cx="816515" cy="2435908"/>
          </a:xfrm>
          <a:custGeom>
            <a:avLst/>
            <a:gdLst>
              <a:gd name="connsiteX0" fmla="*/ 245533 w 816515"/>
              <a:gd name="connsiteY0" fmla="*/ 31375 h 2435908"/>
              <a:gd name="connsiteX1" fmla="*/ 812800 w 816515"/>
              <a:gd name="connsiteY1" fmla="*/ 336175 h 2435908"/>
              <a:gd name="connsiteX2" fmla="*/ 0 w 816515"/>
              <a:gd name="connsiteY2" fmla="*/ 2435908 h 2435908"/>
            </a:gdLst>
            <a:ahLst/>
            <a:cxnLst>
              <a:cxn ang="0">
                <a:pos x="connsiteX0" y="connsiteY0"/>
              </a:cxn>
              <a:cxn ang="0">
                <a:pos x="connsiteX1" y="connsiteY1"/>
              </a:cxn>
              <a:cxn ang="0">
                <a:pos x="connsiteX2" y="connsiteY2"/>
              </a:cxn>
            </a:cxnLst>
            <a:rect l="l" t="t" r="r" b="b"/>
            <a:pathLst>
              <a:path w="816515" h="2435908">
                <a:moveTo>
                  <a:pt x="245533" y="31375"/>
                </a:moveTo>
                <a:cubicBezTo>
                  <a:pt x="549627" y="-16603"/>
                  <a:pt x="853722" y="-64580"/>
                  <a:pt x="812800" y="336175"/>
                </a:cubicBezTo>
                <a:cubicBezTo>
                  <a:pt x="771878" y="736930"/>
                  <a:pt x="385939" y="1586419"/>
                  <a:pt x="0" y="2435908"/>
                </a:cubicBezTo>
              </a:path>
            </a:pathLst>
          </a:custGeom>
          <a:noFill/>
          <a:ln w="38100">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4" name="TextBox 73">
            <a:extLst>
              <a:ext uri="{FF2B5EF4-FFF2-40B4-BE49-F238E27FC236}">
                <a16:creationId xmlns:a16="http://schemas.microsoft.com/office/drawing/2014/main" id="{ABDA3C97-9B3B-4CCB-8BF6-32731CBECFD8}"/>
              </a:ext>
            </a:extLst>
          </p:cNvPr>
          <p:cNvSpPr txBox="1"/>
          <p:nvPr/>
        </p:nvSpPr>
        <p:spPr>
          <a:xfrm>
            <a:off x="9444398" y="1164968"/>
            <a:ext cx="973667" cy="369332"/>
          </a:xfrm>
          <a:prstGeom prst="rect">
            <a:avLst/>
          </a:prstGeom>
          <a:noFill/>
        </p:spPr>
        <p:txBody>
          <a:bodyPr wrap="square" rtlCol="0">
            <a:spAutoFit/>
          </a:bodyPr>
          <a:lstStyle/>
          <a:p>
            <a:r>
              <a:rPr lang="en-US" dirty="0"/>
              <a:t>DHT-put</a:t>
            </a:r>
          </a:p>
        </p:txBody>
      </p:sp>
      <p:pic>
        <p:nvPicPr>
          <p:cNvPr id="44" name="Picture 43">
            <a:extLst>
              <a:ext uri="{FF2B5EF4-FFF2-40B4-BE49-F238E27FC236}">
                <a16:creationId xmlns:a16="http://schemas.microsoft.com/office/drawing/2014/main" id="{569D37F0-2400-4F04-B756-39B0240F6216}"/>
              </a:ext>
            </a:extLst>
          </p:cNvPr>
          <p:cNvPicPr>
            <a:picLocks noChangeAspect="1"/>
          </p:cNvPicPr>
          <p:nvPr/>
        </p:nvPicPr>
        <p:blipFill>
          <a:blip r:embed="rId4"/>
          <a:stretch>
            <a:fillRect/>
          </a:stretch>
        </p:blipFill>
        <p:spPr>
          <a:xfrm>
            <a:off x="4958585" y="415504"/>
            <a:ext cx="6657409" cy="1426588"/>
          </a:xfrm>
          <a:prstGeom prst="rect">
            <a:avLst/>
          </a:prstGeom>
          <a:solidFill>
            <a:srgbClr val="FFFF00"/>
          </a:solidFill>
        </p:spPr>
      </p:pic>
      <p:sp>
        <p:nvSpPr>
          <p:cNvPr id="82" name="Freeform: Shape 81">
            <a:extLst>
              <a:ext uri="{FF2B5EF4-FFF2-40B4-BE49-F238E27FC236}">
                <a16:creationId xmlns:a16="http://schemas.microsoft.com/office/drawing/2014/main" id="{8CB0D82A-A366-44F0-98A3-C4CA118E5D90}"/>
              </a:ext>
            </a:extLst>
          </p:cNvPr>
          <p:cNvSpPr/>
          <p:nvPr/>
        </p:nvSpPr>
        <p:spPr>
          <a:xfrm rot="1680102">
            <a:off x="10339777" y="770702"/>
            <a:ext cx="1133737" cy="2707599"/>
          </a:xfrm>
          <a:custGeom>
            <a:avLst/>
            <a:gdLst>
              <a:gd name="connsiteX0" fmla="*/ 245533 w 816515"/>
              <a:gd name="connsiteY0" fmla="*/ 31375 h 2435908"/>
              <a:gd name="connsiteX1" fmla="*/ 812800 w 816515"/>
              <a:gd name="connsiteY1" fmla="*/ 336175 h 2435908"/>
              <a:gd name="connsiteX2" fmla="*/ 0 w 816515"/>
              <a:gd name="connsiteY2" fmla="*/ 2435908 h 2435908"/>
            </a:gdLst>
            <a:ahLst/>
            <a:cxnLst>
              <a:cxn ang="0">
                <a:pos x="connsiteX0" y="connsiteY0"/>
              </a:cxn>
              <a:cxn ang="0">
                <a:pos x="connsiteX1" y="connsiteY1"/>
              </a:cxn>
              <a:cxn ang="0">
                <a:pos x="connsiteX2" y="connsiteY2"/>
              </a:cxn>
            </a:cxnLst>
            <a:rect l="l" t="t" r="r" b="b"/>
            <a:pathLst>
              <a:path w="816515" h="2435908">
                <a:moveTo>
                  <a:pt x="245533" y="31375"/>
                </a:moveTo>
                <a:cubicBezTo>
                  <a:pt x="549627" y="-16603"/>
                  <a:pt x="853722" y="-64580"/>
                  <a:pt x="812800" y="336175"/>
                </a:cubicBezTo>
                <a:cubicBezTo>
                  <a:pt x="771878" y="736930"/>
                  <a:pt x="385939" y="1586419"/>
                  <a:pt x="0" y="2435908"/>
                </a:cubicBezTo>
              </a:path>
            </a:pathLst>
          </a:custGeom>
          <a:noFill/>
          <a:ln w="38100">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83" name="Picture 82">
            <a:extLst>
              <a:ext uri="{FF2B5EF4-FFF2-40B4-BE49-F238E27FC236}">
                <a16:creationId xmlns:a16="http://schemas.microsoft.com/office/drawing/2014/main" id="{37732CBE-56FE-483B-9629-4B8253F68165}"/>
              </a:ext>
            </a:extLst>
          </p:cNvPr>
          <p:cNvPicPr>
            <a:picLocks noChangeAspect="1"/>
          </p:cNvPicPr>
          <p:nvPr/>
        </p:nvPicPr>
        <p:blipFill>
          <a:blip r:embed="rId4"/>
          <a:stretch>
            <a:fillRect/>
          </a:stretch>
        </p:blipFill>
        <p:spPr>
          <a:xfrm>
            <a:off x="5323816" y="702810"/>
            <a:ext cx="6657409" cy="1426588"/>
          </a:xfrm>
          <a:prstGeom prst="rect">
            <a:avLst/>
          </a:prstGeom>
          <a:solidFill>
            <a:srgbClr val="92D050"/>
          </a:solidFill>
        </p:spPr>
      </p:pic>
      <p:sp>
        <p:nvSpPr>
          <p:cNvPr id="85" name="Freeform: Shape 84">
            <a:extLst>
              <a:ext uri="{FF2B5EF4-FFF2-40B4-BE49-F238E27FC236}">
                <a16:creationId xmlns:a16="http://schemas.microsoft.com/office/drawing/2014/main" id="{F36214CA-11FD-4343-A26F-1A77A2AE8191}"/>
              </a:ext>
            </a:extLst>
          </p:cNvPr>
          <p:cNvSpPr/>
          <p:nvPr/>
        </p:nvSpPr>
        <p:spPr>
          <a:xfrm>
            <a:off x="3157483" y="1395663"/>
            <a:ext cx="8017448" cy="1722922"/>
          </a:xfrm>
          <a:custGeom>
            <a:avLst/>
            <a:gdLst>
              <a:gd name="connsiteX0" fmla="*/ 8017448 w 8017448"/>
              <a:gd name="connsiteY0" fmla="*/ 0 h 1722922"/>
              <a:gd name="connsiteX1" fmla="*/ 1029506 w 8017448"/>
              <a:gd name="connsiteY1" fmla="*/ 895150 h 1722922"/>
              <a:gd name="connsiteX2" fmla="*/ 172858 w 8017448"/>
              <a:gd name="connsiteY2" fmla="*/ 1722922 h 1722922"/>
            </a:gdLst>
            <a:ahLst/>
            <a:cxnLst>
              <a:cxn ang="0">
                <a:pos x="connsiteX0" y="connsiteY0"/>
              </a:cxn>
              <a:cxn ang="0">
                <a:pos x="connsiteX1" y="connsiteY1"/>
              </a:cxn>
              <a:cxn ang="0">
                <a:pos x="connsiteX2" y="connsiteY2"/>
              </a:cxn>
            </a:cxnLst>
            <a:rect l="l" t="t" r="r" b="b"/>
            <a:pathLst>
              <a:path w="8017448" h="1722922">
                <a:moveTo>
                  <a:pt x="8017448" y="0"/>
                </a:moveTo>
                <a:cubicBezTo>
                  <a:pt x="5177193" y="303998"/>
                  <a:pt x="2336938" y="607996"/>
                  <a:pt x="1029506" y="895150"/>
                </a:cubicBezTo>
                <a:cubicBezTo>
                  <a:pt x="-277926" y="1182304"/>
                  <a:pt x="-52534" y="1452613"/>
                  <a:pt x="172858" y="1722922"/>
                </a:cubicBezTo>
              </a:path>
            </a:pathLst>
          </a:custGeom>
          <a:noFill/>
          <a:ln w="38100">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9" name="TextBox 88">
            <a:extLst>
              <a:ext uri="{FF2B5EF4-FFF2-40B4-BE49-F238E27FC236}">
                <a16:creationId xmlns:a16="http://schemas.microsoft.com/office/drawing/2014/main" id="{7EB270F4-9F5E-487E-862F-69594A6CA03E}"/>
              </a:ext>
            </a:extLst>
          </p:cNvPr>
          <p:cNvSpPr txBox="1"/>
          <p:nvPr/>
        </p:nvSpPr>
        <p:spPr>
          <a:xfrm>
            <a:off x="5919275" y="4611270"/>
            <a:ext cx="1644275" cy="369332"/>
          </a:xfrm>
          <a:prstGeom prst="rect">
            <a:avLst/>
          </a:prstGeom>
          <a:noFill/>
        </p:spPr>
        <p:txBody>
          <a:bodyPr wrap="square" rtlCol="0">
            <a:spAutoFit/>
          </a:bodyPr>
          <a:lstStyle/>
          <a:p>
            <a:r>
              <a:rPr lang="en-US" b="1" dirty="0"/>
              <a:t>Shuffle</a:t>
            </a:r>
          </a:p>
        </p:txBody>
      </p:sp>
      <p:pic>
        <p:nvPicPr>
          <p:cNvPr id="90" name="Picture 89">
            <a:extLst>
              <a:ext uri="{FF2B5EF4-FFF2-40B4-BE49-F238E27FC236}">
                <a16:creationId xmlns:a16="http://schemas.microsoft.com/office/drawing/2014/main" id="{75B8F98E-1BD9-4BAD-AAC0-7EBCCD50AC67}"/>
              </a:ext>
            </a:extLst>
          </p:cNvPr>
          <p:cNvPicPr>
            <a:picLocks noChangeAspect="1"/>
          </p:cNvPicPr>
          <p:nvPr/>
        </p:nvPicPr>
        <p:blipFill>
          <a:blip r:embed="rId5"/>
          <a:stretch>
            <a:fillRect/>
          </a:stretch>
        </p:blipFill>
        <p:spPr>
          <a:xfrm>
            <a:off x="1433616" y="2129398"/>
            <a:ext cx="10427176" cy="4105127"/>
          </a:xfrm>
          <a:prstGeom prst="rect">
            <a:avLst/>
          </a:prstGeom>
          <a:solidFill>
            <a:schemeClr val="bg1"/>
          </a:solidFill>
        </p:spPr>
      </p:pic>
      <p:pic>
        <p:nvPicPr>
          <p:cNvPr id="91" name="Picture 90">
            <a:extLst>
              <a:ext uri="{FF2B5EF4-FFF2-40B4-BE49-F238E27FC236}">
                <a16:creationId xmlns:a16="http://schemas.microsoft.com/office/drawing/2014/main" id="{A3F820F9-F2A1-4598-94F1-A93BE2A77042}"/>
              </a:ext>
            </a:extLst>
          </p:cNvPr>
          <p:cNvPicPr>
            <a:picLocks noChangeAspect="1"/>
          </p:cNvPicPr>
          <p:nvPr/>
        </p:nvPicPr>
        <p:blipFill rotWithShape="1">
          <a:blip r:embed="rId5"/>
          <a:srcRect l="17773" t="28726" r="70115" b="19213"/>
          <a:stretch/>
        </p:blipFill>
        <p:spPr>
          <a:xfrm>
            <a:off x="457711" y="4076173"/>
            <a:ext cx="1262921" cy="2137161"/>
          </a:xfrm>
          <a:prstGeom prst="rect">
            <a:avLst/>
          </a:prstGeom>
          <a:solidFill>
            <a:schemeClr val="bg1"/>
          </a:solidFill>
        </p:spPr>
      </p:pic>
    </p:spTree>
    <p:extLst>
      <p:ext uri="{BB962C8B-B14F-4D97-AF65-F5344CB8AC3E}">
        <p14:creationId xmlns:p14="http://schemas.microsoft.com/office/powerpoint/2010/main" val="259170386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xit" presetSubtype="0" fill="hold" nodeType="clickEffect">
                                  <p:stCondLst>
                                    <p:cond delay="0"/>
                                  </p:stCondLst>
                                  <p:childTnLst>
                                    <p:animEffect transition="out" filter="fade">
                                      <p:cBhvr>
                                        <p:cTn id="6" dur="500"/>
                                        <p:tgtEl>
                                          <p:spTgt spid="90"/>
                                        </p:tgtEl>
                                      </p:cBhvr>
                                    </p:animEffect>
                                    <p:set>
                                      <p:cBhvr>
                                        <p:cTn id="7" dur="1" fill="hold">
                                          <p:stCondLst>
                                            <p:cond delay="499"/>
                                          </p:stCondLst>
                                        </p:cTn>
                                        <p:tgtEl>
                                          <p:spTgt spid="90"/>
                                        </p:tgtEl>
                                        <p:attrNameLst>
                                          <p:attrName>style.visibility</p:attrName>
                                        </p:attrNameLst>
                                      </p:cBhvr>
                                      <p:to>
                                        <p:strVal val="hidden"/>
                                      </p:to>
                                    </p:set>
                                  </p:childTnLst>
                                </p:cTn>
                              </p:par>
                            </p:childTnLst>
                          </p:cTn>
                        </p:par>
                      </p:childTnLst>
                    </p:cTn>
                  </p:par>
                  <p:par>
                    <p:cTn id="8" fill="hold">
                      <p:stCondLst>
                        <p:cond delay="indefinite"/>
                      </p:stCondLst>
                      <p:childTnLst>
                        <p:par>
                          <p:cTn id="9" fill="hold">
                            <p:stCondLst>
                              <p:cond delay="0"/>
                            </p:stCondLst>
                            <p:childTnLst>
                              <p:par>
                                <p:cTn id="10" presetID="14" presetClass="entr" presetSubtype="10" fill="hold" grpId="0" nodeType="clickEffect">
                                  <p:stCondLst>
                                    <p:cond delay="0"/>
                                  </p:stCondLst>
                                  <p:childTnLst>
                                    <p:set>
                                      <p:cBhvr>
                                        <p:cTn id="11" dur="1" fill="hold">
                                          <p:stCondLst>
                                            <p:cond delay="0"/>
                                          </p:stCondLst>
                                        </p:cTn>
                                        <p:tgtEl>
                                          <p:spTgt spid="70"/>
                                        </p:tgtEl>
                                        <p:attrNameLst>
                                          <p:attrName>style.visibility</p:attrName>
                                        </p:attrNameLst>
                                      </p:cBhvr>
                                      <p:to>
                                        <p:strVal val="visible"/>
                                      </p:to>
                                    </p:set>
                                    <p:animEffect transition="in" filter="randombar(horizontal)">
                                      <p:cBhvr>
                                        <p:cTn id="12" dur="500"/>
                                        <p:tgtEl>
                                          <p:spTgt spid="70"/>
                                        </p:tgtEl>
                                      </p:cBhvr>
                                    </p:animEffect>
                                  </p:childTnLst>
                                </p:cTn>
                              </p:par>
                              <p:par>
                                <p:cTn id="13" presetID="14" presetClass="entr" presetSubtype="10" fill="hold" grpId="0" nodeType="withEffect">
                                  <p:stCondLst>
                                    <p:cond delay="0"/>
                                  </p:stCondLst>
                                  <p:childTnLst>
                                    <p:set>
                                      <p:cBhvr>
                                        <p:cTn id="14" dur="1" fill="hold">
                                          <p:stCondLst>
                                            <p:cond delay="0"/>
                                          </p:stCondLst>
                                        </p:cTn>
                                        <p:tgtEl>
                                          <p:spTgt spid="72"/>
                                        </p:tgtEl>
                                        <p:attrNameLst>
                                          <p:attrName>style.visibility</p:attrName>
                                        </p:attrNameLst>
                                      </p:cBhvr>
                                      <p:to>
                                        <p:strVal val="visible"/>
                                      </p:to>
                                    </p:set>
                                    <p:animEffect transition="in" filter="randombar(horizontal)">
                                      <p:cBhvr>
                                        <p:cTn id="15" dur="500"/>
                                        <p:tgtEl>
                                          <p:spTgt spid="72"/>
                                        </p:tgtEl>
                                      </p:cBhvr>
                                    </p:animEffect>
                                  </p:childTnLst>
                                </p:cTn>
                              </p:par>
                            </p:childTnLst>
                          </p:cTn>
                        </p:par>
                      </p:childTnLst>
                    </p:cTn>
                  </p:par>
                  <p:par>
                    <p:cTn id="16" fill="hold">
                      <p:stCondLst>
                        <p:cond delay="indefinite"/>
                      </p:stCondLst>
                      <p:childTnLst>
                        <p:par>
                          <p:cTn id="17" fill="hold">
                            <p:stCondLst>
                              <p:cond delay="0"/>
                            </p:stCondLst>
                            <p:childTnLst>
                              <p:par>
                                <p:cTn id="18" presetID="14" presetClass="entr" presetSubtype="10" fill="hold" grpId="0" nodeType="clickEffect">
                                  <p:stCondLst>
                                    <p:cond delay="0"/>
                                  </p:stCondLst>
                                  <p:childTnLst>
                                    <p:set>
                                      <p:cBhvr>
                                        <p:cTn id="19" dur="1" fill="hold">
                                          <p:stCondLst>
                                            <p:cond delay="0"/>
                                          </p:stCondLst>
                                        </p:cTn>
                                        <p:tgtEl>
                                          <p:spTgt spid="74"/>
                                        </p:tgtEl>
                                        <p:attrNameLst>
                                          <p:attrName>style.visibility</p:attrName>
                                        </p:attrNameLst>
                                      </p:cBhvr>
                                      <p:to>
                                        <p:strVal val="visible"/>
                                      </p:to>
                                    </p:set>
                                    <p:animEffect transition="in" filter="randombar(horizontal)">
                                      <p:cBhvr>
                                        <p:cTn id="20" dur="500"/>
                                        <p:tgtEl>
                                          <p:spTgt spid="74"/>
                                        </p:tgtEl>
                                      </p:cBhvr>
                                    </p:animEffect>
                                  </p:childTnLst>
                                </p:cTn>
                              </p:par>
                              <p:par>
                                <p:cTn id="21" presetID="14" presetClass="entr" presetSubtype="10" fill="hold" grpId="0" nodeType="withEffect">
                                  <p:stCondLst>
                                    <p:cond delay="0"/>
                                  </p:stCondLst>
                                  <p:childTnLst>
                                    <p:set>
                                      <p:cBhvr>
                                        <p:cTn id="22" dur="1" fill="hold">
                                          <p:stCondLst>
                                            <p:cond delay="0"/>
                                          </p:stCondLst>
                                        </p:cTn>
                                        <p:tgtEl>
                                          <p:spTgt spid="42"/>
                                        </p:tgtEl>
                                        <p:attrNameLst>
                                          <p:attrName>style.visibility</p:attrName>
                                        </p:attrNameLst>
                                      </p:cBhvr>
                                      <p:to>
                                        <p:strVal val="visible"/>
                                      </p:to>
                                    </p:set>
                                    <p:animEffect transition="in" filter="randombar(horizontal)">
                                      <p:cBhvr>
                                        <p:cTn id="23" dur="500"/>
                                        <p:tgtEl>
                                          <p:spTgt spid="42"/>
                                        </p:tgtEl>
                                      </p:cBhvr>
                                    </p:animEffect>
                                  </p:childTnLst>
                                </p:cTn>
                              </p:par>
                            </p:childTnLst>
                          </p:cTn>
                        </p:par>
                      </p:childTnLst>
                    </p:cTn>
                  </p:par>
                  <p:par>
                    <p:cTn id="24" fill="hold">
                      <p:stCondLst>
                        <p:cond delay="indefinite"/>
                      </p:stCondLst>
                      <p:childTnLst>
                        <p:par>
                          <p:cTn id="25" fill="hold">
                            <p:stCondLst>
                              <p:cond delay="0"/>
                            </p:stCondLst>
                            <p:childTnLst>
                              <p:par>
                                <p:cTn id="26" presetID="14" presetClass="entr" presetSubtype="10" fill="hold" grpId="0" nodeType="clickEffect">
                                  <p:stCondLst>
                                    <p:cond delay="0"/>
                                  </p:stCondLst>
                                  <p:childTnLst>
                                    <p:set>
                                      <p:cBhvr>
                                        <p:cTn id="27" dur="1" fill="hold">
                                          <p:stCondLst>
                                            <p:cond delay="0"/>
                                          </p:stCondLst>
                                        </p:cTn>
                                        <p:tgtEl>
                                          <p:spTgt spid="82"/>
                                        </p:tgtEl>
                                        <p:attrNameLst>
                                          <p:attrName>style.visibility</p:attrName>
                                        </p:attrNameLst>
                                      </p:cBhvr>
                                      <p:to>
                                        <p:strVal val="visible"/>
                                      </p:to>
                                    </p:set>
                                    <p:animEffect transition="in" filter="randombar(horizontal)">
                                      <p:cBhvr>
                                        <p:cTn id="28" dur="500"/>
                                        <p:tgtEl>
                                          <p:spTgt spid="82"/>
                                        </p:tgtEl>
                                      </p:cBhvr>
                                    </p:animEffect>
                                  </p:childTnLst>
                                </p:cTn>
                              </p:par>
                              <p:par>
                                <p:cTn id="29" presetID="14" presetClass="entr" presetSubtype="10" fill="hold" nodeType="withEffect">
                                  <p:stCondLst>
                                    <p:cond delay="0"/>
                                  </p:stCondLst>
                                  <p:childTnLst>
                                    <p:set>
                                      <p:cBhvr>
                                        <p:cTn id="30" dur="1" fill="hold">
                                          <p:stCondLst>
                                            <p:cond delay="0"/>
                                          </p:stCondLst>
                                        </p:cTn>
                                        <p:tgtEl>
                                          <p:spTgt spid="44"/>
                                        </p:tgtEl>
                                        <p:attrNameLst>
                                          <p:attrName>style.visibility</p:attrName>
                                        </p:attrNameLst>
                                      </p:cBhvr>
                                      <p:to>
                                        <p:strVal val="visible"/>
                                      </p:to>
                                    </p:set>
                                    <p:animEffect transition="in" filter="randombar(horizontal)">
                                      <p:cBhvr>
                                        <p:cTn id="31" dur="500"/>
                                        <p:tgtEl>
                                          <p:spTgt spid="44"/>
                                        </p:tgtEl>
                                      </p:cBhvr>
                                    </p:animEffect>
                                  </p:childTnLst>
                                </p:cTn>
                              </p:par>
                            </p:childTnLst>
                          </p:cTn>
                        </p:par>
                      </p:childTnLst>
                    </p:cTn>
                  </p:par>
                  <p:par>
                    <p:cTn id="32" fill="hold">
                      <p:stCondLst>
                        <p:cond delay="indefinite"/>
                      </p:stCondLst>
                      <p:childTnLst>
                        <p:par>
                          <p:cTn id="33" fill="hold">
                            <p:stCondLst>
                              <p:cond delay="0"/>
                            </p:stCondLst>
                            <p:childTnLst>
                              <p:par>
                                <p:cTn id="34" presetID="14" presetClass="entr" presetSubtype="10" fill="hold" nodeType="clickEffect">
                                  <p:stCondLst>
                                    <p:cond delay="0"/>
                                  </p:stCondLst>
                                  <p:childTnLst>
                                    <p:set>
                                      <p:cBhvr>
                                        <p:cTn id="35" dur="1" fill="hold">
                                          <p:stCondLst>
                                            <p:cond delay="0"/>
                                          </p:stCondLst>
                                        </p:cTn>
                                        <p:tgtEl>
                                          <p:spTgt spid="83"/>
                                        </p:tgtEl>
                                        <p:attrNameLst>
                                          <p:attrName>style.visibility</p:attrName>
                                        </p:attrNameLst>
                                      </p:cBhvr>
                                      <p:to>
                                        <p:strVal val="visible"/>
                                      </p:to>
                                    </p:set>
                                    <p:animEffect transition="in" filter="randombar(horizontal)">
                                      <p:cBhvr>
                                        <p:cTn id="36" dur="500"/>
                                        <p:tgtEl>
                                          <p:spTgt spid="83"/>
                                        </p:tgtEl>
                                      </p:cBhvr>
                                    </p:animEffect>
                                  </p:childTnLst>
                                </p:cTn>
                              </p:par>
                              <p:par>
                                <p:cTn id="37" presetID="14" presetClass="entr" presetSubtype="10" fill="hold" grpId="0" nodeType="withEffect">
                                  <p:stCondLst>
                                    <p:cond delay="0"/>
                                  </p:stCondLst>
                                  <p:childTnLst>
                                    <p:set>
                                      <p:cBhvr>
                                        <p:cTn id="38" dur="1" fill="hold">
                                          <p:stCondLst>
                                            <p:cond delay="0"/>
                                          </p:stCondLst>
                                        </p:cTn>
                                        <p:tgtEl>
                                          <p:spTgt spid="85"/>
                                        </p:tgtEl>
                                        <p:attrNameLst>
                                          <p:attrName>style.visibility</p:attrName>
                                        </p:attrNameLst>
                                      </p:cBhvr>
                                      <p:to>
                                        <p:strVal val="visible"/>
                                      </p:to>
                                    </p:set>
                                    <p:animEffect transition="in" filter="randombar(horizontal)">
                                      <p:cBhvr>
                                        <p:cTn id="39" dur="500"/>
                                        <p:tgtEl>
                                          <p:spTgt spid="85"/>
                                        </p:tgtEl>
                                      </p:cBhvr>
                                    </p:animEffect>
                                  </p:childTnLst>
                                </p:cTn>
                              </p:par>
                            </p:childTnLst>
                          </p:cTn>
                        </p:par>
                      </p:childTnLst>
                    </p:cTn>
                  </p:par>
                  <p:par>
                    <p:cTn id="40" fill="hold">
                      <p:stCondLst>
                        <p:cond delay="indefinite"/>
                      </p:stCondLst>
                      <p:childTnLst>
                        <p:par>
                          <p:cTn id="41" fill="hold">
                            <p:stCondLst>
                              <p:cond delay="0"/>
                            </p:stCondLst>
                            <p:childTnLst>
                              <p:par>
                                <p:cTn id="42" presetID="14" presetClass="entr" presetSubtype="10" fill="hold" grpId="0" nodeType="clickEffect">
                                  <p:stCondLst>
                                    <p:cond delay="0"/>
                                  </p:stCondLst>
                                  <p:childTnLst>
                                    <p:set>
                                      <p:cBhvr>
                                        <p:cTn id="43" dur="1" fill="hold">
                                          <p:stCondLst>
                                            <p:cond delay="0"/>
                                          </p:stCondLst>
                                        </p:cTn>
                                        <p:tgtEl>
                                          <p:spTgt spid="14"/>
                                        </p:tgtEl>
                                        <p:attrNameLst>
                                          <p:attrName>style.visibility</p:attrName>
                                        </p:attrNameLst>
                                      </p:cBhvr>
                                      <p:to>
                                        <p:strVal val="visible"/>
                                      </p:to>
                                    </p:set>
                                    <p:animEffect transition="in" filter="randombar(horizontal)">
                                      <p:cBhvr>
                                        <p:cTn id="44" dur="500"/>
                                        <p:tgtEl>
                                          <p:spTgt spid="14"/>
                                        </p:tgtEl>
                                      </p:cBhvr>
                                    </p:animEffect>
                                  </p:childTnLst>
                                </p:cTn>
                              </p:par>
                              <p:par>
                                <p:cTn id="45" presetID="14" presetClass="entr" presetSubtype="10" fill="hold" grpId="0" nodeType="withEffect">
                                  <p:stCondLst>
                                    <p:cond delay="0"/>
                                  </p:stCondLst>
                                  <p:childTnLst>
                                    <p:set>
                                      <p:cBhvr>
                                        <p:cTn id="46" dur="1" fill="hold">
                                          <p:stCondLst>
                                            <p:cond delay="0"/>
                                          </p:stCondLst>
                                        </p:cTn>
                                        <p:tgtEl>
                                          <p:spTgt spid="15"/>
                                        </p:tgtEl>
                                        <p:attrNameLst>
                                          <p:attrName>style.visibility</p:attrName>
                                        </p:attrNameLst>
                                      </p:cBhvr>
                                      <p:to>
                                        <p:strVal val="visible"/>
                                      </p:to>
                                    </p:set>
                                    <p:animEffect transition="in" filter="randombar(horizontal)">
                                      <p:cBhvr>
                                        <p:cTn id="47" dur="500"/>
                                        <p:tgtEl>
                                          <p:spTgt spid="15"/>
                                        </p:tgtEl>
                                      </p:cBhvr>
                                    </p:animEffect>
                                  </p:childTnLst>
                                </p:cTn>
                              </p:par>
                              <p:par>
                                <p:cTn id="48" presetID="14" presetClass="entr" presetSubtype="10" fill="hold" grpId="0" nodeType="withEffect">
                                  <p:stCondLst>
                                    <p:cond delay="0"/>
                                  </p:stCondLst>
                                  <p:childTnLst>
                                    <p:set>
                                      <p:cBhvr>
                                        <p:cTn id="49" dur="1" fill="hold">
                                          <p:stCondLst>
                                            <p:cond delay="0"/>
                                          </p:stCondLst>
                                        </p:cTn>
                                        <p:tgtEl>
                                          <p:spTgt spid="16"/>
                                        </p:tgtEl>
                                        <p:attrNameLst>
                                          <p:attrName>style.visibility</p:attrName>
                                        </p:attrNameLst>
                                      </p:cBhvr>
                                      <p:to>
                                        <p:strVal val="visible"/>
                                      </p:to>
                                    </p:set>
                                    <p:animEffect transition="in" filter="randombar(horizontal)">
                                      <p:cBhvr>
                                        <p:cTn id="50" dur="500"/>
                                        <p:tgtEl>
                                          <p:spTgt spid="16"/>
                                        </p:tgtEl>
                                      </p:cBhvr>
                                    </p:animEffect>
                                  </p:childTnLst>
                                </p:cTn>
                              </p:par>
                              <p:par>
                                <p:cTn id="51" presetID="14" presetClass="entr" presetSubtype="10" fill="hold" grpId="0" nodeType="withEffect">
                                  <p:stCondLst>
                                    <p:cond delay="0"/>
                                  </p:stCondLst>
                                  <p:childTnLst>
                                    <p:set>
                                      <p:cBhvr>
                                        <p:cTn id="52" dur="1" fill="hold">
                                          <p:stCondLst>
                                            <p:cond delay="0"/>
                                          </p:stCondLst>
                                        </p:cTn>
                                        <p:tgtEl>
                                          <p:spTgt spid="17"/>
                                        </p:tgtEl>
                                        <p:attrNameLst>
                                          <p:attrName>style.visibility</p:attrName>
                                        </p:attrNameLst>
                                      </p:cBhvr>
                                      <p:to>
                                        <p:strVal val="visible"/>
                                      </p:to>
                                    </p:set>
                                    <p:animEffect transition="in" filter="randombar(horizontal)">
                                      <p:cBhvr>
                                        <p:cTn id="53" dur="500"/>
                                        <p:tgtEl>
                                          <p:spTgt spid="17"/>
                                        </p:tgtEl>
                                      </p:cBhvr>
                                    </p:animEffect>
                                  </p:childTnLst>
                                </p:cTn>
                              </p:par>
                              <p:par>
                                <p:cTn id="54" presetID="14" presetClass="entr" presetSubtype="10" fill="hold" grpId="0" nodeType="withEffect">
                                  <p:stCondLst>
                                    <p:cond delay="0"/>
                                  </p:stCondLst>
                                  <p:childTnLst>
                                    <p:set>
                                      <p:cBhvr>
                                        <p:cTn id="55" dur="1" fill="hold">
                                          <p:stCondLst>
                                            <p:cond delay="0"/>
                                          </p:stCondLst>
                                        </p:cTn>
                                        <p:tgtEl>
                                          <p:spTgt spid="18"/>
                                        </p:tgtEl>
                                        <p:attrNameLst>
                                          <p:attrName>style.visibility</p:attrName>
                                        </p:attrNameLst>
                                      </p:cBhvr>
                                      <p:to>
                                        <p:strVal val="visible"/>
                                      </p:to>
                                    </p:set>
                                    <p:animEffect transition="in" filter="randombar(horizontal)">
                                      <p:cBhvr>
                                        <p:cTn id="56" dur="500"/>
                                        <p:tgtEl>
                                          <p:spTgt spid="18"/>
                                        </p:tgtEl>
                                      </p:cBhvr>
                                    </p:animEffect>
                                  </p:childTnLst>
                                </p:cTn>
                              </p:par>
                              <p:par>
                                <p:cTn id="57" presetID="14" presetClass="entr" presetSubtype="10" fill="hold" grpId="0" nodeType="withEffect">
                                  <p:stCondLst>
                                    <p:cond delay="0"/>
                                  </p:stCondLst>
                                  <p:childTnLst>
                                    <p:set>
                                      <p:cBhvr>
                                        <p:cTn id="58" dur="1" fill="hold">
                                          <p:stCondLst>
                                            <p:cond delay="0"/>
                                          </p:stCondLst>
                                        </p:cTn>
                                        <p:tgtEl>
                                          <p:spTgt spid="19"/>
                                        </p:tgtEl>
                                        <p:attrNameLst>
                                          <p:attrName>style.visibility</p:attrName>
                                        </p:attrNameLst>
                                      </p:cBhvr>
                                      <p:to>
                                        <p:strVal val="visible"/>
                                      </p:to>
                                    </p:set>
                                    <p:animEffect transition="in" filter="randombar(horizontal)">
                                      <p:cBhvr>
                                        <p:cTn id="59" dur="500"/>
                                        <p:tgtEl>
                                          <p:spTgt spid="19"/>
                                        </p:tgtEl>
                                      </p:cBhvr>
                                    </p:animEffect>
                                  </p:childTnLst>
                                </p:cTn>
                              </p:par>
                              <p:par>
                                <p:cTn id="60" presetID="14" presetClass="entr" presetSubtype="10" fill="hold" grpId="0" nodeType="withEffect">
                                  <p:stCondLst>
                                    <p:cond delay="0"/>
                                  </p:stCondLst>
                                  <p:childTnLst>
                                    <p:set>
                                      <p:cBhvr>
                                        <p:cTn id="61" dur="1" fill="hold">
                                          <p:stCondLst>
                                            <p:cond delay="0"/>
                                          </p:stCondLst>
                                        </p:cTn>
                                        <p:tgtEl>
                                          <p:spTgt spid="20"/>
                                        </p:tgtEl>
                                        <p:attrNameLst>
                                          <p:attrName>style.visibility</p:attrName>
                                        </p:attrNameLst>
                                      </p:cBhvr>
                                      <p:to>
                                        <p:strVal val="visible"/>
                                      </p:to>
                                    </p:set>
                                    <p:animEffect transition="in" filter="randombar(horizontal)">
                                      <p:cBhvr>
                                        <p:cTn id="62" dur="500"/>
                                        <p:tgtEl>
                                          <p:spTgt spid="20"/>
                                        </p:tgtEl>
                                      </p:cBhvr>
                                    </p:animEffect>
                                  </p:childTnLst>
                                </p:cTn>
                              </p:par>
                              <p:par>
                                <p:cTn id="63" presetID="14" presetClass="entr" presetSubtype="10" fill="hold" grpId="0" nodeType="withEffect">
                                  <p:stCondLst>
                                    <p:cond delay="0"/>
                                  </p:stCondLst>
                                  <p:childTnLst>
                                    <p:set>
                                      <p:cBhvr>
                                        <p:cTn id="64" dur="1" fill="hold">
                                          <p:stCondLst>
                                            <p:cond delay="0"/>
                                          </p:stCondLst>
                                        </p:cTn>
                                        <p:tgtEl>
                                          <p:spTgt spid="21"/>
                                        </p:tgtEl>
                                        <p:attrNameLst>
                                          <p:attrName>style.visibility</p:attrName>
                                        </p:attrNameLst>
                                      </p:cBhvr>
                                      <p:to>
                                        <p:strVal val="visible"/>
                                      </p:to>
                                    </p:set>
                                    <p:animEffect transition="in" filter="randombar(horizontal)">
                                      <p:cBhvr>
                                        <p:cTn id="65" dur="500"/>
                                        <p:tgtEl>
                                          <p:spTgt spid="21"/>
                                        </p:tgtEl>
                                      </p:cBhvr>
                                    </p:animEffect>
                                  </p:childTnLst>
                                </p:cTn>
                              </p:par>
                              <p:par>
                                <p:cTn id="66" presetID="14" presetClass="entr" presetSubtype="10" fill="hold" grpId="0" nodeType="withEffect">
                                  <p:stCondLst>
                                    <p:cond delay="0"/>
                                  </p:stCondLst>
                                  <p:childTnLst>
                                    <p:set>
                                      <p:cBhvr>
                                        <p:cTn id="67" dur="1" fill="hold">
                                          <p:stCondLst>
                                            <p:cond delay="0"/>
                                          </p:stCondLst>
                                        </p:cTn>
                                        <p:tgtEl>
                                          <p:spTgt spid="66"/>
                                        </p:tgtEl>
                                        <p:attrNameLst>
                                          <p:attrName>style.visibility</p:attrName>
                                        </p:attrNameLst>
                                      </p:cBhvr>
                                      <p:to>
                                        <p:strVal val="visible"/>
                                      </p:to>
                                    </p:set>
                                    <p:animEffect transition="in" filter="randombar(horizontal)">
                                      <p:cBhvr>
                                        <p:cTn id="68" dur="500"/>
                                        <p:tgtEl>
                                          <p:spTgt spid="66"/>
                                        </p:tgtEl>
                                      </p:cBhvr>
                                    </p:animEffect>
                                  </p:childTnLst>
                                </p:cTn>
                              </p:par>
                            </p:childTnLst>
                          </p:cTn>
                        </p:par>
                      </p:childTnLst>
                    </p:cTn>
                  </p:par>
                  <p:par>
                    <p:cTn id="69" fill="hold">
                      <p:stCondLst>
                        <p:cond delay="indefinite"/>
                      </p:stCondLst>
                      <p:childTnLst>
                        <p:par>
                          <p:cTn id="70" fill="hold">
                            <p:stCondLst>
                              <p:cond delay="0"/>
                            </p:stCondLst>
                            <p:childTnLst>
                              <p:par>
                                <p:cTn id="71" presetID="14" presetClass="entr" presetSubtype="10" fill="hold" grpId="0" nodeType="clickEffect">
                                  <p:stCondLst>
                                    <p:cond delay="0"/>
                                  </p:stCondLst>
                                  <p:childTnLst>
                                    <p:set>
                                      <p:cBhvr>
                                        <p:cTn id="72" dur="1" fill="hold">
                                          <p:stCondLst>
                                            <p:cond delay="0"/>
                                          </p:stCondLst>
                                        </p:cTn>
                                        <p:tgtEl>
                                          <p:spTgt spid="24"/>
                                        </p:tgtEl>
                                        <p:attrNameLst>
                                          <p:attrName>style.visibility</p:attrName>
                                        </p:attrNameLst>
                                      </p:cBhvr>
                                      <p:to>
                                        <p:strVal val="visible"/>
                                      </p:to>
                                    </p:set>
                                    <p:animEffect transition="in" filter="randombar(horizontal)">
                                      <p:cBhvr>
                                        <p:cTn id="73" dur="500"/>
                                        <p:tgtEl>
                                          <p:spTgt spid="24"/>
                                        </p:tgtEl>
                                      </p:cBhvr>
                                    </p:animEffect>
                                  </p:childTnLst>
                                </p:cTn>
                              </p:par>
                              <p:par>
                                <p:cTn id="74" presetID="14" presetClass="entr" presetSubtype="10" fill="hold" grpId="0" nodeType="withEffect">
                                  <p:stCondLst>
                                    <p:cond delay="0"/>
                                  </p:stCondLst>
                                  <p:childTnLst>
                                    <p:set>
                                      <p:cBhvr>
                                        <p:cTn id="75" dur="1" fill="hold">
                                          <p:stCondLst>
                                            <p:cond delay="0"/>
                                          </p:stCondLst>
                                        </p:cTn>
                                        <p:tgtEl>
                                          <p:spTgt spid="25"/>
                                        </p:tgtEl>
                                        <p:attrNameLst>
                                          <p:attrName>style.visibility</p:attrName>
                                        </p:attrNameLst>
                                      </p:cBhvr>
                                      <p:to>
                                        <p:strVal val="visible"/>
                                      </p:to>
                                    </p:set>
                                    <p:animEffect transition="in" filter="randombar(horizontal)">
                                      <p:cBhvr>
                                        <p:cTn id="76" dur="500"/>
                                        <p:tgtEl>
                                          <p:spTgt spid="25"/>
                                        </p:tgtEl>
                                      </p:cBhvr>
                                    </p:animEffect>
                                  </p:childTnLst>
                                </p:cTn>
                              </p:par>
                              <p:par>
                                <p:cTn id="77" presetID="14" presetClass="entr" presetSubtype="10" fill="hold" grpId="0" nodeType="withEffect">
                                  <p:stCondLst>
                                    <p:cond delay="0"/>
                                  </p:stCondLst>
                                  <p:childTnLst>
                                    <p:set>
                                      <p:cBhvr>
                                        <p:cTn id="78" dur="1" fill="hold">
                                          <p:stCondLst>
                                            <p:cond delay="0"/>
                                          </p:stCondLst>
                                        </p:cTn>
                                        <p:tgtEl>
                                          <p:spTgt spid="26"/>
                                        </p:tgtEl>
                                        <p:attrNameLst>
                                          <p:attrName>style.visibility</p:attrName>
                                        </p:attrNameLst>
                                      </p:cBhvr>
                                      <p:to>
                                        <p:strVal val="visible"/>
                                      </p:to>
                                    </p:set>
                                    <p:animEffect transition="in" filter="randombar(horizontal)">
                                      <p:cBhvr>
                                        <p:cTn id="79" dur="500"/>
                                        <p:tgtEl>
                                          <p:spTgt spid="26"/>
                                        </p:tgtEl>
                                      </p:cBhvr>
                                    </p:animEffect>
                                  </p:childTnLst>
                                </p:cTn>
                              </p:par>
                              <p:par>
                                <p:cTn id="80" presetID="14" presetClass="entr" presetSubtype="10" fill="hold" grpId="0" nodeType="withEffect">
                                  <p:stCondLst>
                                    <p:cond delay="0"/>
                                  </p:stCondLst>
                                  <p:childTnLst>
                                    <p:set>
                                      <p:cBhvr>
                                        <p:cTn id="81" dur="1" fill="hold">
                                          <p:stCondLst>
                                            <p:cond delay="0"/>
                                          </p:stCondLst>
                                        </p:cTn>
                                        <p:tgtEl>
                                          <p:spTgt spid="27"/>
                                        </p:tgtEl>
                                        <p:attrNameLst>
                                          <p:attrName>style.visibility</p:attrName>
                                        </p:attrNameLst>
                                      </p:cBhvr>
                                      <p:to>
                                        <p:strVal val="visible"/>
                                      </p:to>
                                    </p:set>
                                    <p:animEffect transition="in" filter="randombar(horizontal)">
                                      <p:cBhvr>
                                        <p:cTn id="82" dur="500"/>
                                        <p:tgtEl>
                                          <p:spTgt spid="27"/>
                                        </p:tgtEl>
                                      </p:cBhvr>
                                    </p:animEffect>
                                  </p:childTnLst>
                                </p:cTn>
                              </p:par>
                              <p:par>
                                <p:cTn id="83" presetID="14" presetClass="entr" presetSubtype="10" fill="hold" grpId="0" nodeType="withEffect">
                                  <p:stCondLst>
                                    <p:cond delay="0"/>
                                  </p:stCondLst>
                                  <p:childTnLst>
                                    <p:set>
                                      <p:cBhvr>
                                        <p:cTn id="84" dur="1" fill="hold">
                                          <p:stCondLst>
                                            <p:cond delay="0"/>
                                          </p:stCondLst>
                                        </p:cTn>
                                        <p:tgtEl>
                                          <p:spTgt spid="28"/>
                                        </p:tgtEl>
                                        <p:attrNameLst>
                                          <p:attrName>style.visibility</p:attrName>
                                        </p:attrNameLst>
                                      </p:cBhvr>
                                      <p:to>
                                        <p:strVal val="visible"/>
                                      </p:to>
                                    </p:set>
                                    <p:animEffect transition="in" filter="randombar(horizontal)">
                                      <p:cBhvr>
                                        <p:cTn id="85" dur="500"/>
                                        <p:tgtEl>
                                          <p:spTgt spid="28"/>
                                        </p:tgtEl>
                                      </p:cBhvr>
                                    </p:animEffect>
                                  </p:childTnLst>
                                </p:cTn>
                              </p:par>
                              <p:par>
                                <p:cTn id="86" presetID="14" presetClass="entr" presetSubtype="10" fill="hold" grpId="0" nodeType="withEffect">
                                  <p:stCondLst>
                                    <p:cond delay="0"/>
                                  </p:stCondLst>
                                  <p:childTnLst>
                                    <p:set>
                                      <p:cBhvr>
                                        <p:cTn id="87" dur="1" fill="hold">
                                          <p:stCondLst>
                                            <p:cond delay="0"/>
                                          </p:stCondLst>
                                        </p:cTn>
                                        <p:tgtEl>
                                          <p:spTgt spid="29"/>
                                        </p:tgtEl>
                                        <p:attrNameLst>
                                          <p:attrName>style.visibility</p:attrName>
                                        </p:attrNameLst>
                                      </p:cBhvr>
                                      <p:to>
                                        <p:strVal val="visible"/>
                                      </p:to>
                                    </p:set>
                                    <p:animEffect transition="in" filter="randombar(horizontal)">
                                      <p:cBhvr>
                                        <p:cTn id="88" dur="500"/>
                                        <p:tgtEl>
                                          <p:spTgt spid="29"/>
                                        </p:tgtEl>
                                      </p:cBhvr>
                                    </p:animEffect>
                                  </p:childTnLst>
                                </p:cTn>
                              </p:par>
                              <p:par>
                                <p:cTn id="89" presetID="14" presetClass="entr" presetSubtype="10" fill="hold" grpId="0" nodeType="withEffect">
                                  <p:stCondLst>
                                    <p:cond delay="0"/>
                                  </p:stCondLst>
                                  <p:childTnLst>
                                    <p:set>
                                      <p:cBhvr>
                                        <p:cTn id="90" dur="1" fill="hold">
                                          <p:stCondLst>
                                            <p:cond delay="0"/>
                                          </p:stCondLst>
                                        </p:cTn>
                                        <p:tgtEl>
                                          <p:spTgt spid="30"/>
                                        </p:tgtEl>
                                        <p:attrNameLst>
                                          <p:attrName>style.visibility</p:attrName>
                                        </p:attrNameLst>
                                      </p:cBhvr>
                                      <p:to>
                                        <p:strVal val="visible"/>
                                      </p:to>
                                    </p:set>
                                    <p:animEffect transition="in" filter="randombar(horizontal)">
                                      <p:cBhvr>
                                        <p:cTn id="91" dur="500"/>
                                        <p:tgtEl>
                                          <p:spTgt spid="30"/>
                                        </p:tgtEl>
                                      </p:cBhvr>
                                    </p:animEffect>
                                  </p:childTnLst>
                                </p:cTn>
                              </p:par>
                              <p:par>
                                <p:cTn id="92" presetID="14" presetClass="entr" presetSubtype="10" fill="hold" grpId="0" nodeType="withEffect">
                                  <p:stCondLst>
                                    <p:cond delay="0"/>
                                  </p:stCondLst>
                                  <p:childTnLst>
                                    <p:set>
                                      <p:cBhvr>
                                        <p:cTn id="93" dur="1" fill="hold">
                                          <p:stCondLst>
                                            <p:cond delay="0"/>
                                          </p:stCondLst>
                                        </p:cTn>
                                        <p:tgtEl>
                                          <p:spTgt spid="31"/>
                                        </p:tgtEl>
                                        <p:attrNameLst>
                                          <p:attrName>style.visibility</p:attrName>
                                        </p:attrNameLst>
                                      </p:cBhvr>
                                      <p:to>
                                        <p:strVal val="visible"/>
                                      </p:to>
                                    </p:set>
                                    <p:animEffect transition="in" filter="randombar(horizontal)">
                                      <p:cBhvr>
                                        <p:cTn id="94" dur="500"/>
                                        <p:tgtEl>
                                          <p:spTgt spid="31"/>
                                        </p:tgtEl>
                                      </p:cBhvr>
                                    </p:animEffect>
                                  </p:childTnLst>
                                </p:cTn>
                              </p:par>
                              <p:par>
                                <p:cTn id="95" presetID="14" presetClass="entr" presetSubtype="10" fill="hold" grpId="0" nodeType="withEffect">
                                  <p:stCondLst>
                                    <p:cond delay="0"/>
                                  </p:stCondLst>
                                  <p:childTnLst>
                                    <p:set>
                                      <p:cBhvr>
                                        <p:cTn id="96" dur="1" fill="hold">
                                          <p:stCondLst>
                                            <p:cond delay="0"/>
                                          </p:stCondLst>
                                        </p:cTn>
                                        <p:tgtEl>
                                          <p:spTgt spid="89"/>
                                        </p:tgtEl>
                                        <p:attrNameLst>
                                          <p:attrName>style.visibility</p:attrName>
                                        </p:attrNameLst>
                                      </p:cBhvr>
                                      <p:to>
                                        <p:strVal val="visible"/>
                                      </p:to>
                                    </p:set>
                                    <p:animEffect transition="in" filter="randombar(horizontal)">
                                      <p:cBhvr>
                                        <p:cTn id="97" dur="500"/>
                                        <p:tgtEl>
                                          <p:spTgt spid="89"/>
                                        </p:tgtEl>
                                      </p:cBhvr>
                                    </p:animEffect>
                                  </p:childTnLst>
                                </p:cTn>
                              </p:par>
                              <p:par>
                                <p:cTn id="98" presetID="14" presetClass="entr" presetSubtype="10" fill="hold" nodeType="withEffect">
                                  <p:stCondLst>
                                    <p:cond delay="0"/>
                                  </p:stCondLst>
                                  <p:childTnLst>
                                    <p:set>
                                      <p:cBhvr>
                                        <p:cTn id="99" dur="1" fill="hold">
                                          <p:stCondLst>
                                            <p:cond delay="0"/>
                                          </p:stCondLst>
                                        </p:cTn>
                                        <p:tgtEl>
                                          <p:spTgt spid="37"/>
                                        </p:tgtEl>
                                        <p:attrNameLst>
                                          <p:attrName>style.visibility</p:attrName>
                                        </p:attrNameLst>
                                      </p:cBhvr>
                                      <p:to>
                                        <p:strVal val="visible"/>
                                      </p:to>
                                    </p:set>
                                    <p:animEffect transition="in" filter="randombar(horizontal)">
                                      <p:cBhvr>
                                        <p:cTn id="100" dur="500"/>
                                        <p:tgtEl>
                                          <p:spTgt spid="37"/>
                                        </p:tgtEl>
                                      </p:cBhvr>
                                    </p:animEffect>
                                  </p:childTnLst>
                                </p:cTn>
                              </p:par>
                              <p:par>
                                <p:cTn id="101" presetID="14" presetClass="entr" presetSubtype="10" fill="hold" nodeType="withEffect">
                                  <p:stCondLst>
                                    <p:cond delay="0"/>
                                  </p:stCondLst>
                                  <p:childTnLst>
                                    <p:set>
                                      <p:cBhvr>
                                        <p:cTn id="102" dur="1" fill="hold">
                                          <p:stCondLst>
                                            <p:cond delay="0"/>
                                          </p:stCondLst>
                                        </p:cTn>
                                        <p:tgtEl>
                                          <p:spTgt spid="62"/>
                                        </p:tgtEl>
                                        <p:attrNameLst>
                                          <p:attrName>style.visibility</p:attrName>
                                        </p:attrNameLst>
                                      </p:cBhvr>
                                      <p:to>
                                        <p:strVal val="visible"/>
                                      </p:to>
                                    </p:set>
                                    <p:animEffect transition="in" filter="randombar(horizontal)">
                                      <p:cBhvr>
                                        <p:cTn id="103" dur="500"/>
                                        <p:tgtEl>
                                          <p:spTgt spid="62"/>
                                        </p:tgtEl>
                                      </p:cBhvr>
                                    </p:animEffect>
                                  </p:childTnLst>
                                </p:cTn>
                              </p:par>
                              <p:par>
                                <p:cTn id="104" presetID="14" presetClass="entr" presetSubtype="10" fill="hold" nodeType="withEffect">
                                  <p:stCondLst>
                                    <p:cond delay="0"/>
                                  </p:stCondLst>
                                  <p:childTnLst>
                                    <p:set>
                                      <p:cBhvr>
                                        <p:cTn id="105" dur="1" fill="hold">
                                          <p:stCondLst>
                                            <p:cond delay="0"/>
                                          </p:stCondLst>
                                        </p:cTn>
                                        <p:tgtEl>
                                          <p:spTgt spid="63"/>
                                        </p:tgtEl>
                                        <p:attrNameLst>
                                          <p:attrName>style.visibility</p:attrName>
                                        </p:attrNameLst>
                                      </p:cBhvr>
                                      <p:to>
                                        <p:strVal val="visible"/>
                                      </p:to>
                                    </p:set>
                                    <p:animEffect transition="in" filter="randombar(horizontal)">
                                      <p:cBhvr>
                                        <p:cTn id="106" dur="500"/>
                                        <p:tgtEl>
                                          <p:spTgt spid="63"/>
                                        </p:tgtEl>
                                      </p:cBhvr>
                                    </p:animEffect>
                                  </p:childTnLst>
                                </p:cTn>
                              </p:par>
                            </p:childTnLst>
                          </p:cTn>
                        </p:par>
                      </p:childTnLst>
                    </p:cTn>
                  </p:par>
                  <p:par>
                    <p:cTn id="107" fill="hold">
                      <p:stCondLst>
                        <p:cond delay="indefinite"/>
                      </p:stCondLst>
                      <p:childTnLst>
                        <p:par>
                          <p:cTn id="108" fill="hold">
                            <p:stCondLst>
                              <p:cond delay="0"/>
                            </p:stCondLst>
                            <p:childTnLst>
                              <p:par>
                                <p:cTn id="109" presetID="14" presetClass="entr" presetSubtype="10" fill="hold" grpId="0" nodeType="clickEffect">
                                  <p:stCondLst>
                                    <p:cond delay="0"/>
                                  </p:stCondLst>
                                  <p:childTnLst>
                                    <p:set>
                                      <p:cBhvr>
                                        <p:cTn id="110" dur="1" fill="hold">
                                          <p:stCondLst>
                                            <p:cond delay="0"/>
                                          </p:stCondLst>
                                        </p:cTn>
                                        <p:tgtEl>
                                          <p:spTgt spid="64"/>
                                        </p:tgtEl>
                                        <p:attrNameLst>
                                          <p:attrName>style.visibility</p:attrName>
                                        </p:attrNameLst>
                                      </p:cBhvr>
                                      <p:to>
                                        <p:strVal val="visible"/>
                                      </p:to>
                                    </p:set>
                                    <p:animEffect transition="in" filter="randombar(horizontal)">
                                      <p:cBhvr>
                                        <p:cTn id="111" dur="500"/>
                                        <p:tgtEl>
                                          <p:spTgt spid="64"/>
                                        </p:tgtEl>
                                      </p:cBhvr>
                                    </p:animEffect>
                                  </p:childTnLst>
                                </p:cTn>
                              </p:par>
                              <p:par>
                                <p:cTn id="112" presetID="14" presetClass="entr" presetSubtype="10" fill="hold" nodeType="withEffect">
                                  <p:stCondLst>
                                    <p:cond delay="0"/>
                                  </p:stCondLst>
                                  <p:childTnLst>
                                    <p:set>
                                      <p:cBhvr>
                                        <p:cTn id="113" dur="1" fill="hold">
                                          <p:stCondLst>
                                            <p:cond delay="0"/>
                                          </p:stCondLst>
                                        </p:cTn>
                                        <p:tgtEl>
                                          <p:spTgt spid="91"/>
                                        </p:tgtEl>
                                        <p:attrNameLst>
                                          <p:attrName>style.visibility</p:attrName>
                                        </p:attrNameLst>
                                      </p:cBhvr>
                                      <p:to>
                                        <p:strVal val="visible"/>
                                      </p:to>
                                    </p:set>
                                    <p:animEffect transition="in" filter="randombar(horizontal)">
                                      <p:cBhvr>
                                        <p:cTn id="114" dur="500"/>
                                        <p:tgtEl>
                                          <p:spTgt spid="9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4" grpId="0" animBg="1"/>
      <p:bldP spid="15" grpId="0" animBg="1"/>
      <p:bldP spid="16" grpId="0" animBg="1"/>
      <p:bldP spid="17" grpId="0" animBg="1"/>
      <p:bldP spid="18" grpId="0" animBg="1"/>
      <p:bldP spid="19" grpId="0" animBg="1"/>
      <p:bldP spid="20" grpId="0" animBg="1"/>
      <p:bldP spid="21" grpId="0" animBg="1"/>
      <p:bldP spid="24" grpId="0" animBg="1"/>
      <p:bldP spid="25" grpId="0" animBg="1"/>
      <p:bldP spid="26" grpId="0" animBg="1"/>
      <p:bldP spid="27" grpId="0" animBg="1"/>
      <p:bldP spid="28" grpId="0" animBg="1"/>
      <p:bldP spid="29" grpId="0" animBg="1"/>
      <p:bldP spid="30" grpId="0" animBg="1"/>
      <p:bldP spid="31" grpId="0" animBg="1"/>
      <p:bldP spid="64" grpId="0"/>
      <p:bldP spid="66" grpId="0"/>
      <p:bldP spid="70" grpId="0"/>
      <p:bldP spid="72" grpId="0"/>
      <p:bldP spid="42" grpId="0" animBg="1"/>
      <p:bldP spid="74" grpId="0"/>
      <p:bldP spid="82" grpId="0" animBg="1"/>
      <p:bldP spid="85" grpId="0" animBg="1"/>
      <p:bldP spid="89" grpId="0"/>
    </p:bld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1C65FAF1-16C7-4A1D-AF96-21AAC870E433}"/>
              </a:ext>
            </a:extLst>
          </p:cNvPr>
          <p:cNvSpPr>
            <a:spLocks noGrp="1"/>
          </p:cNvSpPr>
          <p:nvPr>
            <p:ph type="title"/>
          </p:nvPr>
        </p:nvSpPr>
        <p:spPr/>
        <p:txBody>
          <a:bodyPr/>
          <a:lstStyle/>
          <a:p>
            <a:r>
              <a:rPr lang="en-US" dirty="0"/>
              <a:t>The computation has stages</a:t>
            </a:r>
          </a:p>
        </p:txBody>
      </p:sp>
      <p:sp>
        <p:nvSpPr>
          <p:cNvPr id="6" name="Content Placeholder 5">
            <a:extLst>
              <a:ext uri="{FF2B5EF4-FFF2-40B4-BE49-F238E27FC236}">
                <a16:creationId xmlns:a16="http://schemas.microsoft.com/office/drawing/2014/main" id="{3E02860D-C1E9-476C-BB70-17C9BEBA0F2C}"/>
              </a:ext>
            </a:extLst>
          </p:cNvPr>
          <p:cNvSpPr>
            <a:spLocks noGrp="1"/>
          </p:cNvSpPr>
          <p:nvPr>
            <p:ph idx="1"/>
          </p:nvPr>
        </p:nvSpPr>
        <p:spPr/>
        <p:txBody>
          <a:bodyPr/>
          <a:lstStyle/>
          <a:p>
            <a:r>
              <a:rPr lang="en-US" dirty="0"/>
              <a:t>Once we have our new overlap region, it lets us extend the curve we are building of the temperature for this one sensor</a:t>
            </a:r>
          </a:p>
          <a:p>
            <a:pPr>
              <a:buFont typeface="Wingdings" panose="05000000000000000000" pitchFamily="2" charset="2"/>
              <a:buChar char="Ø"/>
            </a:pPr>
            <a:r>
              <a:rPr lang="en-US" dirty="0"/>
              <a:t>  Stage one: the sensors submit their values, triggering the functions</a:t>
            </a:r>
          </a:p>
          <a:p>
            <a:pPr>
              <a:buFont typeface="Wingdings" panose="05000000000000000000" pitchFamily="2" charset="2"/>
              <a:buChar char="Ø"/>
            </a:pPr>
            <a:r>
              <a:rPr lang="en-US" dirty="0"/>
              <a:t>  Stage two: we’ve accumulated our data in the DHT (temporarily)</a:t>
            </a:r>
          </a:p>
          <a:p>
            <a:pPr>
              <a:buFont typeface="Wingdings" panose="05000000000000000000" pitchFamily="2" charset="2"/>
              <a:buChar char="Ø"/>
            </a:pPr>
            <a:r>
              <a:rPr lang="en-US" dirty="0"/>
              <a:t>  Stage three: the periodic trigger causes us to do this shuffle/reduce</a:t>
            </a:r>
          </a:p>
          <a:p>
            <a:pPr>
              <a:buFont typeface="Wingdings" panose="05000000000000000000" pitchFamily="2" charset="2"/>
              <a:buChar char="Ø"/>
            </a:pPr>
            <a:r>
              <a:rPr lang="en-US" dirty="0"/>
              <a:t>  Stage four: we extend the prior curve with one more data point</a:t>
            </a:r>
          </a:p>
        </p:txBody>
      </p:sp>
      <p:sp>
        <p:nvSpPr>
          <p:cNvPr id="3" name="Footer Placeholder 2">
            <a:extLst>
              <a:ext uri="{FF2B5EF4-FFF2-40B4-BE49-F238E27FC236}">
                <a16:creationId xmlns:a16="http://schemas.microsoft.com/office/drawing/2014/main" id="{57E3774C-26A7-4E80-AD0B-9398A48530EA}"/>
              </a:ext>
            </a:extLst>
          </p:cNvPr>
          <p:cNvSpPr>
            <a:spLocks noGrp="1"/>
          </p:cNvSpPr>
          <p:nvPr>
            <p:ph type="ftr" sz="quarter" idx="11"/>
          </p:nvPr>
        </p:nvSpPr>
        <p:spPr/>
        <p:txBody>
          <a:bodyPr/>
          <a:lstStyle/>
          <a:p>
            <a:r>
              <a:rPr lang="en-US"/>
              <a:t>http://www.cs.cornell.edu/courses/cs5412/2020sp</a:t>
            </a:r>
          </a:p>
        </p:txBody>
      </p:sp>
      <p:sp>
        <p:nvSpPr>
          <p:cNvPr id="4" name="Slide Number Placeholder 3">
            <a:extLst>
              <a:ext uri="{FF2B5EF4-FFF2-40B4-BE49-F238E27FC236}">
                <a16:creationId xmlns:a16="http://schemas.microsoft.com/office/drawing/2014/main" id="{9318CD6E-AD0E-4C53-956E-0D5C820B9DD3}"/>
              </a:ext>
            </a:extLst>
          </p:cNvPr>
          <p:cNvSpPr>
            <a:spLocks noGrp="1"/>
          </p:cNvSpPr>
          <p:nvPr>
            <p:ph type="sldNum" sz="quarter" idx="12"/>
          </p:nvPr>
        </p:nvSpPr>
        <p:spPr/>
        <p:txBody>
          <a:bodyPr/>
          <a:lstStyle/>
          <a:p>
            <a:fld id="{3C974458-8A97-4835-BF79-1FB6D7856C21}" type="slidenum">
              <a:rPr lang="en-US" smtClean="0"/>
              <a:t>30</a:t>
            </a:fld>
            <a:endParaRPr lang="en-US"/>
          </a:p>
        </p:txBody>
      </p:sp>
      <p:pic>
        <p:nvPicPr>
          <p:cNvPr id="7" name="Picture 6">
            <a:extLst>
              <a:ext uri="{FF2B5EF4-FFF2-40B4-BE49-F238E27FC236}">
                <a16:creationId xmlns:a16="http://schemas.microsoft.com/office/drawing/2014/main" id="{A2F510DC-A7F9-4E7B-99AC-6B20E683326F}"/>
              </a:ext>
            </a:extLst>
          </p:cNvPr>
          <p:cNvPicPr>
            <a:picLocks noChangeAspect="1"/>
          </p:cNvPicPr>
          <p:nvPr/>
        </p:nvPicPr>
        <p:blipFill>
          <a:blip r:embed="rId3"/>
          <a:stretch>
            <a:fillRect/>
          </a:stretch>
        </p:blipFill>
        <p:spPr>
          <a:xfrm>
            <a:off x="8713006" y="548640"/>
            <a:ext cx="3353866" cy="1318895"/>
          </a:xfrm>
          <a:prstGeom prst="rect">
            <a:avLst/>
          </a:prstGeom>
        </p:spPr>
      </p:pic>
    </p:spTree>
    <p:extLst>
      <p:ext uri="{BB962C8B-B14F-4D97-AF65-F5344CB8AC3E}">
        <p14:creationId xmlns:p14="http://schemas.microsoft.com/office/powerpoint/2010/main" val="3520386779"/>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E7DC715-7919-4762-B9E5-32ADFDD11242}"/>
              </a:ext>
            </a:extLst>
          </p:cNvPr>
          <p:cNvSpPr>
            <a:spLocks noGrp="1"/>
          </p:cNvSpPr>
          <p:nvPr>
            <p:ph type="title"/>
          </p:nvPr>
        </p:nvSpPr>
        <p:spPr>
          <a:xfrm>
            <a:off x="1024128" y="585216"/>
            <a:ext cx="11074828" cy="1499616"/>
          </a:xfrm>
        </p:spPr>
        <p:txBody>
          <a:bodyPr/>
          <a:lstStyle/>
          <a:p>
            <a:r>
              <a:rPr lang="en-US" dirty="0"/>
              <a:t>Now imagine that we have many sensors</a:t>
            </a:r>
          </a:p>
        </p:txBody>
      </p:sp>
      <p:sp>
        <p:nvSpPr>
          <p:cNvPr id="3" name="Content Placeholder 2">
            <a:extLst>
              <a:ext uri="{FF2B5EF4-FFF2-40B4-BE49-F238E27FC236}">
                <a16:creationId xmlns:a16="http://schemas.microsoft.com/office/drawing/2014/main" id="{1D8DE4FD-CAB1-4BD5-8942-31C34E13B34A}"/>
              </a:ext>
            </a:extLst>
          </p:cNvPr>
          <p:cNvSpPr>
            <a:spLocks noGrp="1"/>
          </p:cNvSpPr>
          <p:nvPr>
            <p:ph idx="1"/>
          </p:nvPr>
        </p:nvSpPr>
        <p:spPr>
          <a:xfrm>
            <a:off x="1024128" y="2266088"/>
            <a:ext cx="10786872" cy="4023360"/>
          </a:xfrm>
        </p:spPr>
        <p:txBody>
          <a:bodyPr>
            <a:normAutofit lnSpcReduction="10000"/>
          </a:bodyPr>
          <a:lstStyle/>
          <a:p>
            <a:r>
              <a:rPr lang="en-US" dirty="0"/>
              <a:t>We would be collecting data from all of them “at once”</a:t>
            </a:r>
          </a:p>
          <a:p>
            <a:pPr>
              <a:buFont typeface="Wingdings" panose="05000000000000000000" pitchFamily="2" charset="2"/>
              <a:buChar char="Ø"/>
            </a:pPr>
            <a:r>
              <a:rPr lang="en-US" dirty="0"/>
              <a:t>  So there will be many sensor groups, all doing this simultaneously</a:t>
            </a:r>
          </a:p>
          <a:p>
            <a:pPr>
              <a:buFont typeface="Wingdings" panose="05000000000000000000" pitchFamily="2" charset="2"/>
              <a:buChar char="Ø"/>
            </a:pPr>
            <a:r>
              <a:rPr lang="en-US" dirty="0"/>
              <a:t>  The shuffle won’t shuffle data for one group… it will run for many</a:t>
            </a:r>
          </a:p>
          <a:p>
            <a:pPr>
              <a:buFont typeface="Wingdings" panose="05000000000000000000" pitchFamily="2" charset="2"/>
              <a:buChar char="Ø"/>
            </a:pPr>
            <a:r>
              <a:rPr lang="en-US" dirty="0"/>
              <a:t>  The reduce won’t occur on one node, for one group… it runs on many</a:t>
            </a:r>
            <a:br>
              <a:rPr lang="en-US" dirty="0"/>
            </a:br>
            <a:r>
              <a:rPr lang="en-US" dirty="0"/>
              <a:t>    nodes, for many different groups, and extends many curves.</a:t>
            </a:r>
          </a:p>
          <a:p>
            <a:pPr marL="0" indent="0">
              <a:buNone/>
            </a:pPr>
            <a:endParaRPr lang="en-US" dirty="0"/>
          </a:p>
          <a:p>
            <a:pPr marL="0" indent="0">
              <a:buNone/>
            </a:pPr>
            <a:r>
              <a:rPr lang="en-US" dirty="0"/>
              <a:t>In fact we could do this for more than one customer, each customer having many IoT sensors.  And that would be a serious “big data” pattern!</a:t>
            </a:r>
          </a:p>
        </p:txBody>
      </p:sp>
      <p:sp>
        <p:nvSpPr>
          <p:cNvPr id="4" name="Footer Placeholder 3">
            <a:extLst>
              <a:ext uri="{FF2B5EF4-FFF2-40B4-BE49-F238E27FC236}">
                <a16:creationId xmlns:a16="http://schemas.microsoft.com/office/drawing/2014/main" id="{F2876D5C-8ECF-48F9-96A7-28878ECE7EE0}"/>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829B6115-E257-45EB-9D9C-17F43BE1B0FB}"/>
              </a:ext>
            </a:extLst>
          </p:cNvPr>
          <p:cNvSpPr>
            <a:spLocks noGrp="1"/>
          </p:cNvSpPr>
          <p:nvPr>
            <p:ph type="sldNum" sz="quarter" idx="12"/>
          </p:nvPr>
        </p:nvSpPr>
        <p:spPr/>
        <p:txBody>
          <a:bodyPr/>
          <a:lstStyle/>
          <a:p>
            <a:fld id="{3C974458-8A97-4835-BF79-1FB6D7856C21}" type="slidenum">
              <a:rPr lang="en-US" smtClean="0"/>
              <a:t>31</a:t>
            </a:fld>
            <a:endParaRPr lang="en-US"/>
          </a:p>
        </p:txBody>
      </p:sp>
    </p:spTree>
    <p:extLst>
      <p:ext uri="{BB962C8B-B14F-4D97-AF65-F5344CB8AC3E}">
        <p14:creationId xmlns:p14="http://schemas.microsoft.com/office/powerpoint/2010/main" val="3382880021"/>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CDB2E4A8-8DC2-4743-B6AF-13855E191104}"/>
              </a:ext>
            </a:extLst>
          </p:cNvPr>
          <p:cNvSpPr>
            <a:spLocks noGrp="1"/>
          </p:cNvSpPr>
          <p:nvPr>
            <p:ph type="title"/>
          </p:nvPr>
        </p:nvSpPr>
        <p:spPr/>
        <p:txBody>
          <a:bodyPr/>
          <a:lstStyle/>
          <a:p>
            <a:r>
              <a:rPr lang="en-US" dirty="0"/>
              <a:t>At scale…</a:t>
            </a:r>
          </a:p>
        </p:txBody>
      </p:sp>
      <p:sp>
        <p:nvSpPr>
          <p:cNvPr id="6" name="Content Placeholder 5">
            <a:extLst>
              <a:ext uri="{FF2B5EF4-FFF2-40B4-BE49-F238E27FC236}">
                <a16:creationId xmlns:a16="http://schemas.microsoft.com/office/drawing/2014/main" id="{EF910B0A-B07E-4A25-8576-373990B0127E}"/>
              </a:ext>
            </a:extLst>
          </p:cNvPr>
          <p:cNvSpPr>
            <a:spLocks noGrp="1"/>
          </p:cNvSpPr>
          <p:nvPr>
            <p:ph idx="1"/>
          </p:nvPr>
        </p:nvSpPr>
        <p:spPr>
          <a:xfrm>
            <a:off x="1024127" y="2286000"/>
            <a:ext cx="11108605" cy="4023360"/>
          </a:xfrm>
        </p:spPr>
        <p:txBody>
          <a:bodyPr>
            <a:normAutofit/>
          </a:bodyPr>
          <a:lstStyle/>
          <a:p>
            <a:r>
              <a:rPr lang="en-US" dirty="0" err="1"/>
              <a:t>IoT</a:t>
            </a:r>
            <a:r>
              <a:rPr lang="en-US" dirty="0"/>
              <a:t> systems will want to implement this pattern of computation (lots of instances of it, maybe millions running in parallel):</a:t>
            </a:r>
          </a:p>
          <a:p>
            <a:pPr>
              <a:buFont typeface="Wingdings" panose="05000000000000000000" pitchFamily="2" charset="2"/>
              <a:buChar char="Ø"/>
            </a:pPr>
            <a:r>
              <a:rPr lang="en-US" dirty="0"/>
              <a:t>  At the edge, in the </a:t>
            </a:r>
            <a:r>
              <a:rPr lang="en-US" dirty="0">
                <a:sym typeface="Symbol" panose="05050102010706020507" pitchFamily="18" charset="2"/>
              </a:rPr>
              <a:t>-services layer</a:t>
            </a:r>
          </a:p>
          <a:p>
            <a:pPr>
              <a:buFont typeface="Wingdings" panose="05000000000000000000" pitchFamily="2" charset="2"/>
              <a:buChar char="Ø"/>
            </a:pPr>
            <a:r>
              <a:rPr lang="en-US" dirty="0">
                <a:sym typeface="Symbol" panose="05050102010706020507" pitchFamily="18" charset="2"/>
              </a:rPr>
              <a:t>  Information will need to be replicated on their behalf, at very high speed</a:t>
            </a:r>
          </a:p>
          <a:p>
            <a:pPr>
              <a:buFont typeface="Wingdings" panose="05000000000000000000" pitchFamily="2" charset="2"/>
              <a:buChar char="Ø"/>
            </a:pPr>
            <a:r>
              <a:rPr lang="en-US" dirty="0">
                <a:sym typeface="Symbol" panose="05050102010706020507" pitchFamily="18" charset="2"/>
              </a:rPr>
              <a:t>  The reduced (key-value) data will be a </a:t>
            </a:r>
            <a:r>
              <a:rPr lang="en-US" dirty="0" err="1">
                <a:sym typeface="Symbol" panose="05050102010706020507" pitchFamily="18" charset="2"/>
              </a:rPr>
              <a:t>sharded</a:t>
            </a:r>
            <a:r>
              <a:rPr lang="en-US" dirty="0">
                <a:sym typeface="Symbol" panose="05050102010706020507" pitchFamily="18" charset="2"/>
              </a:rPr>
              <a:t> representation of new</a:t>
            </a:r>
            <a:br>
              <a:rPr lang="en-US" dirty="0">
                <a:sym typeface="Symbol" panose="05050102010706020507" pitchFamily="18" charset="2"/>
              </a:rPr>
            </a:br>
            <a:r>
              <a:rPr lang="en-US" dirty="0">
                <a:sym typeface="Symbol" panose="05050102010706020507" pitchFamily="18" charset="2"/>
              </a:rPr>
              <a:t>    knowledge deduced by the computation!</a:t>
            </a:r>
          </a:p>
          <a:p>
            <a:pPr>
              <a:buFont typeface="Wingdings" panose="05000000000000000000" pitchFamily="2" charset="2"/>
              <a:buChar char="Ø"/>
            </a:pPr>
            <a:endParaRPr lang="en-US" dirty="0">
              <a:sym typeface="Symbol" panose="05050102010706020507" pitchFamily="18" charset="2"/>
            </a:endParaRPr>
          </a:p>
        </p:txBody>
      </p:sp>
      <p:sp>
        <p:nvSpPr>
          <p:cNvPr id="3" name="Footer Placeholder 2">
            <a:extLst>
              <a:ext uri="{FF2B5EF4-FFF2-40B4-BE49-F238E27FC236}">
                <a16:creationId xmlns:a16="http://schemas.microsoft.com/office/drawing/2014/main" id="{21AD101C-FC5E-4066-ADD6-ECCA1EEF5F4D}"/>
              </a:ext>
            </a:extLst>
          </p:cNvPr>
          <p:cNvSpPr>
            <a:spLocks noGrp="1"/>
          </p:cNvSpPr>
          <p:nvPr>
            <p:ph type="ftr" sz="quarter" idx="11"/>
          </p:nvPr>
        </p:nvSpPr>
        <p:spPr/>
        <p:txBody>
          <a:bodyPr/>
          <a:lstStyle/>
          <a:p>
            <a:r>
              <a:rPr lang="en-US"/>
              <a:t>http://www.cs.cornell.edu/courses/cs5412/2020sp</a:t>
            </a:r>
          </a:p>
        </p:txBody>
      </p:sp>
      <p:sp>
        <p:nvSpPr>
          <p:cNvPr id="4" name="Slide Number Placeholder 3">
            <a:extLst>
              <a:ext uri="{FF2B5EF4-FFF2-40B4-BE49-F238E27FC236}">
                <a16:creationId xmlns:a16="http://schemas.microsoft.com/office/drawing/2014/main" id="{D080B657-3992-4D95-9A8B-06180B2DB22F}"/>
              </a:ext>
            </a:extLst>
          </p:cNvPr>
          <p:cNvSpPr>
            <a:spLocks noGrp="1"/>
          </p:cNvSpPr>
          <p:nvPr>
            <p:ph type="sldNum" sz="quarter" idx="12"/>
          </p:nvPr>
        </p:nvSpPr>
        <p:spPr/>
        <p:txBody>
          <a:bodyPr/>
          <a:lstStyle/>
          <a:p>
            <a:fld id="{3C974458-8A97-4835-BF79-1FB6D7856C21}" type="slidenum">
              <a:rPr lang="en-US" smtClean="0"/>
              <a:t>32</a:t>
            </a:fld>
            <a:endParaRPr lang="en-US"/>
          </a:p>
        </p:txBody>
      </p:sp>
    </p:spTree>
    <p:extLst>
      <p:ext uri="{BB962C8B-B14F-4D97-AF65-F5344CB8AC3E}">
        <p14:creationId xmlns:p14="http://schemas.microsoft.com/office/powerpoint/2010/main" val="2853565769"/>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 name="Cube 19"/>
          <p:cNvSpPr/>
          <p:nvPr/>
        </p:nvSpPr>
        <p:spPr>
          <a:xfrm>
            <a:off x="3773010" y="2084832"/>
            <a:ext cx="2308194" cy="3313159"/>
          </a:xfrm>
          <a:prstGeom prst="cube">
            <a:avLst/>
          </a:prstGeom>
          <a:gradFill flip="none" rotWithShape="1">
            <a:gsLst>
              <a:gs pos="0">
                <a:schemeClr val="accent4">
                  <a:lumMod val="67000"/>
                </a:schemeClr>
              </a:gs>
              <a:gs pos="48000">
                <a:schemeClr val="accent4">
                  <a:lumMod val="97000"/>
                  <a:lumOff val="3000"/>
                </a:schemeClr>
              </a:gs>
              <a:gs pos="100000">
                <a:schemeClr val="accent4">
                  <a:lumMod val="60000"/>
                  <a:lumOff val="40000"/>
                </a:schemeClr>
              </a:gs>
            </a:gsLst>
            <a:lin ang="16200000" scaled="1"/>
            <a:tileRect/>
          </a:gradFill>
          <a:ln>
            <a:noFill/>
          </a:ln>
        </p:spPr>
        <p:style>
          <a:lnRef idx="0">
            <a:scrgbClr r="0" g="0" b="0"/>
          </a:lnRef>
          <a:fillRef idx="0">
            <a:scrgbClr r="0" g="0" b="0"/>
          </a:fillRef>
          <a:effectRef idx="0">
            <a:scrgbClr r="0" g="0" b="0"/>
          </a:effectRef>
          <a:fontRef idx="minor">
            <a:schemeClr val="lt1"/>
          </a:fontRef>
        </p:style>
        <p:txBody>
          <a:bodyPr rtlCol="0" anchor="ctr"/>
          <a:lstStyle/>
          <a:p>
            <a:pPr algn="ctr"/>
            <a:endParaRPr lang="en-US"/>
          </a:p>
        </p:txBody>
      </p:sp>
      <p:sp>
        <p:nvSpPr>
          <p:cNvPr id="2" name="Title 1"/>
          <p:cNvSpPr>
            <a:spLocks noGrp="1"/>
          </p:cNvSpPr>
          <p:nvPr>
            <p:ph type="title"/>
          </p:nvPr>
        </p:nvSpPr>
        <p:spPr>
          <a:xfrm>
            <a:off x="1024128" y="585216"/>
            <a:ext cx="11167872" cy="1499616"/>
          </a:xfrm>
        </p:spPr>
        <p:txBody>
          <a:bodyPr>
            <a:normAutofit fontScale="90000"/>
          </a:bodyPr>
          <a:lstStyle/>
          <a:p>
            <a:r>
              <a:rPr lang="en-US" dirty="0"/>
              <a:t>We end up with a graph per use case!  There might be thousands at the same time</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33</a:t>
            </a:fld>
            <a:endParaRPr lang="en-US"/>
          </a:p>
        </p:txBody>
      </p:sp>
      <p:pic>
        <p:nvPicPr>
          <p:cNvPr id="6" name="Picture 5"/>
          <p:cNvPicPr>
            <a:picLocks noChangeAspect="1"/>
          </p:cNvPicPr>
          <p:nvPr/>
        </p:nvPicPr>
        <p:blipFill>
          <a:blip r:embed="rId3" cstate="hqprint">
            <a:extLst>
              <a:ext uri="{28A0092B-C50C-407E-A947-70E740481C1C}">
                <a14:useLocalDpi xmlns:a14="http://schemas.microsoft.com/office/drawing/2010/main" val="0"/>
              </a:ext>
            </a:extLst>
          </a:blip>
          <a:stretch>
            <a:fillRect/>
          </a:stretch>
        </p:blipFill>
        <p:spPr>
          <a:xfrm>
            <a:off x="702069" y="2084832"/>
            <a:ext cx="644117" cy="362852"/>
          </a:xfrm>
          <a:prstGeom prst="rect">
            <a:avLst/>
          </a:prstGeom>
        </p:spPr>
      </p:pic>
      <p:pic>
        <p:nvPicPr>
          <p:cNvPr id="7" name="Picture 6"/>
          <p:cNvPicPr>
            <a:picLocks noChangeAspect="1"/>
          </p:cNvPicPr>
          <p:nvPr/>
        </p:nvPicPr>
        <p:blipFill>
          <a:blip r:embed="rId3" cstate="hqprint">
            <a:extLst>
              <a:ext uri="{28A0092B-C50C-407E-A947-70E740481C1C}">
                <a14:useLocalDpi xmlns:a14="http://schemas.microsoft.com/office/drawing/2010/main" val="0"/>
              </a:ext>
            </a:extLst>
          </a:blip>
          <a:stretch>
            <a:fillRect/>
          </a:stretch>
        </p:blipFill>
        <p:spPr>
          <a:xfrm>
            <a:off x="447965" y="2581095"/>
            <a:ext cx="644117" cy="362852"/>
          </a:xfrm>
          <a:prstGeom prst="rect">
            <a:avLst/>
          </a:prstGeom>
        </p:spPr>
      </p:pic>
      <p:pic>
        <p:nvPicPr>
          <p:cNvPr id="8" name="Picture 7"/>
          <p:cNvPicPr>
            <a:picLocks noChangeAspect="1"/>
          </p:cNvPicPr>
          <p:nvPr/>
        </p:nvPicPr>
        <p:blipFill>
          <a:blip r:embed="rId3" cstate="hqprint">
            <a:extLst>
              <a:ext uri="{28A0092B-C50C-407E-A947-70E740481C1C}">
                <a14:useLocalDpi xmlns:a14="http://schemas.microsoft.com/office/drawing/2010/main" val="0"/>
              </a:ext>
            </a:extLst>
          </a:blip>
          <a:stretch>
            <a:fillRect/>
          </a:stretch>
        </p:blipFill>
        <p:spPr>
          <a:xfrm>
            <a:off x="770023" y="2976018"/>
            <a:ext cx="644117" cy="362852"/>
          </a:xfrm>
          <a:prstGeom prst="rect">
            <a:avLst/>
          </a:prstGeom>
        </p:spPr>
      </p:pic>
      <p:pic>
        <p:nvPicPr>
          <p:cNvPr id="9" name="Picture 8"/>
          <p:cNvPicPr>
            <a:picLocks noChangeAspect="1"/>
          </p:cNvPicPr>
          <p:nvPr/>
        </p:nvPicPr>
        <p:blipFill>
          <a:blip r:embed="rId3" cstate="hqprint">
            <a:extLst>
              <a:ext uri="{28A0092B-C50C-407E-A947-70E740481C1C}">
                <a14:useLocalDpi xmlns:a14="http://schemas.microsoft.com/office/drawing/2010/main" val="0"/>
              </a:ext>
            </a:extLst>
          </a:blip>
          <a:stretch>
            <a:fillRect/>
          </a:stretch>
        </p:blipFill>
        <p:spPr>
          <a:xfrm>
            <a:off x="447964" y="3370941"/>
            <a:ext cx="644117" cy="362852"/>
          </a:xfrm>
          <a:prstGeom prst="rect">
            <a:avLst/>
          </a:prstGeom>
        </p:spPr>
      </p:pic>
      <p:cxnSp>
        <p:nvCxnSpPr>
          <p:cNvPr id="11" name="Straight Arrow Connector 10"/>
          <p:cNvCxnSpPr/>
          <p:nvPr/>
        </p:nvCxnSpPr>
        <p:spPr>
          <a:xfrm>
            <a:off x="1198485" y="2266259"/>
            <a:ext cx="2450237" cy="796560"/>
          </a:xfrm>
          <a:prstGeom prst="straightConnector1">
            <a:avLst/>
          </a:prstGeom>
          <a:ln w="38100">
            <a:solidFill>
              <a:srgbClr val="002060"/>
            </a:solidFill>
            <a:tailEnd type="triangle"/>
          </a:ln>
        </p:spPr>
        <p:style>
          <a:lnRef idx="1">
            <a:schemeClr val="accent1"/>
          </a:lnRef>
          <a:fillRef idx="0">
            <a:schemeClr val="accent1"/>
          </a:fillRef>
          <a:effectRef idx="0">
            <a:schemeClr val="accent1"/>
          </a:effectRef>
          <a:fontRef idx="minor">
            <a:schemeClr val="tx1"/>
          </a:fontRef>
        </p:style>
      </p:cxnSp>
      <p:cxnSp>
        <p:nvCxnSpPr>
          <p:cNvPr id="13" name="Straight Arrow Connector 12"/>
          <p:cNvCxnSpPr/>
          <p:nvPr/>
        </p:nvCxnSpPr>
        <p:spPr>
          <a:xfrm>
            <a:off x="949911" y="2762521"/>
            <a:ext cx="2698811" cy="789846"/>
          </a:xfrm>
          <a:prstGeom prst="straightConnector1">
            <a:avLst/>
          </a:prstGeom>
          <a:ln w="38100">
            <a:solidFill>
              <a:srgbClr val="002060"/>
            </a:solidFill>
            <a:tailEnd type="triangle"/>
          </a:ln>
        </p:spPr>
        <p:style>
          <a:lnRef idx="1">
            <a:schemeClr val="accent1"/>
          </a:lnRef>
          <a:fillRef idx="0">
            <a:schemeClr val="accent1"/>
          </a:fillRef>
          <a:effectRef idx="0">
            <a:schemeClr val="accent1"/>
          </a:effectRef>
          <a:fontRef idx="minor">
            <a:schemeClr val="tx1"/>
          </a:fontRef>
        </p:style>
      </p:cxnSp>
      <p:cxnSp>
        <p:nvCxnSpPr>
          <p:cNvPr id="15" name="Straight Arrow Connector 14"/>
          <p:cNvCxnSpPr/>
          <p:nvPr/>
        </p:nvCxnSpPr>
        <p:spPr>
          <a:xfrm>
            <a:off x="1198485" y="3157444"/>
            <a:ext cx="2574524" cy="1121593"/>
          </a:xfrm>
          <a:prstGeom prst="straightConnector1">
            <a:avLst/>
          </a:prstGeom>
          <a:ln w="38100">
            <a:solidFill>
              <a:srgbClr val="002060"/>
            </a:solidFill>
            <a:tailEnd type="triangle"/>
          </a:ln>
        </p:spPr>
        <p:style>
          <a:lnRef idx="1">
            <a:schemeClr val="accent1"/>
          </a:lnRef>
          <a:fillRef idx="0">
            <a:schemeClr val="accent1"/>
          </a:fillRef>
          <a:effectRef idx="0">
            <a:schemeClr val="accent1"/>
          </a:effectRef>
          <a:fontRef idx="minor">
            <a:schemeClr val="tx1"/>
          </a:fontRef>
        </p:style>
      </p:cxnSp>
      <p:cxnSp>
        <p:nvCxnSpPr>
          <p:cNvPr id="17" name="Straight Arrow Connector 16"/>
          <p:cNvCxnSpPr/>
          <p:nvPr/>
        </p:nvCxnSpPr>
        <p:spPr>
          <a:xfrm>
            <a:off x="949911" y="3650389"/>
            <a:ext cx="2823098" cy="1583020"/>
          </a:xfrm>
          <a:prstGeom prst="straightConnector1">
            <a:avLst/>
          </a:prstGeom>
          <a:ln w="38100">
            <a:solidFill>
              <a:srgbClr val="002060"/>
            </a:solidFill>
            <a:tailEnd type="triangle"/>
          </a:ln>
        </p:spPr>
        <p:style>
          <a:lnRef idx="1">
            <a:schemeClr val="accent1"/>
          </a:lnRef>
          <a:fillRef idx="0">
            <a:schemeClr val="accent1"/>
          </a:fillRef>
          <a:effectRef idx="0">
            <a:schemeClr val="accent1"/>
          </a:effectRef>
          <a:fontRef idx="minor">
            <a:schemeClr val="tx1"/>
          </a:fontRef>
        </p:style>
      </p:cxnSp>
      <p:pic>
        <p:nvPicPr>
          <p:cNvPr id="19" name="Picture 18"/>
          <p:cNvPicPr>
            <a:picLocks noChangeAspect="1"/>
          </p:cNvPicPr>
          <p:nvPr/>
        </p:nvPicPr>
        <p:blipFill>
          <a:blip r:embed="rId4"/>
          <a:stretch>
            <a:fillRect/>
          </a:stretch>
        </p:blipFill>
        <p:spPr>
          <a:xfrm>
            <a:off x="4077184" y="3044067"/>
            <a:ext cx="1298500" cy="1298500"/>
          </a:xfrm>
          <a:prstGeom prst="rect">
            <a:avLst/>
          </a:prstGeom>
        </p:spPr>
      </p:pic>
      <p:sp>
        <p:nvSpPr>
          <p:cNvPr id="72" name="TextBox 71"/>
          <p:cNvSpPr txBox="1"/>
          <p:nvPr/>
        </p:nvSpPr>
        <p:spPr>
          <a:xfrm>
            <a:off x="158238" y="4016559"/>
            <a:ext cx="1642225" cy="646331"/>
          </a:xfrm>
          <a:prstGeom prst="rect">
            <a:avLst/>
          </a:prstGeom>
          <a:noFill/>
        </p:spPr>
        <p:txBody>
          <a:bodyPr wrap="square" rtlCol="0">
            <a:spAutoFit/>
          </a:bodyPr>
          <a:lstStyle/>
          <a:p>
            <a:pPr algn="ctr"/>
            <a:r>
              <a:rPr lang="en-US" dirty="0"/>
              <a:t>Vast numbers of data sources</a:t>
            </a:r>
          </a:p>
        </p:txBody>
      </p:sp>
      <p:sp>
        <p:nvSpPr>
          <p:cNvPr id="73" name="TextBox 72"/>
          <p:cNvSpPr txBox="1"/>
          <p:nvPr/>
        </p:nvSpPr>
        <p:spPr>
          <a:xfrm>
            <a:off x="3331371" y="5469748"/>
            <a:ext cx="3023121" cy="646331"/>
          </a:xfrm>
          <a:prstGeom prst="rect">
            <a:avLst/>
          </a:prstGeom>
          <a:noFill/>
        </p:spPr>
        <p:txBody>
          <a:bodyPr wrap="square" rtlCol="0">
            <a:spAutoFit/>
          </a:bodyPr>
          <a:lstStyle/>
          <a:p>
            <a:pPr algn="ctr"/>
            <a:r>
              <a:rPr lang="en-US" dirty="0"/>
              <a:t>Functions used to handle simple events and absorb load</a:t>
            </a:r>
          </a:p>
        </p:txBody>
      </p:sp>
      <p:sp>
        <p:nvSpPr>
          <p:cNvPr id="74" name="TextBox 73"/>
          <p:cNvSpPr txBox="1"/>
          <p:nvPr/>
        </p:nvSpPr>
        <p:spPr>
          <a:xfrm>
            <a:off x="6181818" y="5949989"/>
            <a:ext cx="6010182" cy="646331"/>
          </a:xfrm>
          <a:prstGeom prst="rect">
            <a:avLst/>
          </a:prstGeom>
          <a:noFill/>
        </p:spPr>
        <p:txBody>
          <a:bodyPr wrap="square" rtlCol="0">
            <a:spAutoFit/>
          </a:bodyPr>
          <a:lstStyle/>
          <a:p>
            <a:pPr algn="ctr"/>
            <a:r>
              <a:rPr lang="en-US" dirty="0"/>
              <a:t>Heavily </a:t>
            </a:r>
            <a:r>
              <a:rPr lang="en-US" dirty="0" err="1"/>
              <a:t>sharded</a:t>
            </a:r>
            <a:r>
              <a:rPr lang="en-US" dirty="0"/>
              <a:t> edge </a:t>
            </a:r>
            <a:r>
              <a:rPr lang="en-US" dirty="0">
                <a:sym typeface="Symbol" panose="05050102010706020507" pitchFamily="18" charset="2"/>
              </a:rPr>
              <a:t>-services do real-time knowledge acquisition and decision making using ML computational models</a:t>
            </a:r>
            <a:endParaRPr lang="en-US" dirty="0"/>
          </a:p>
        </p:txBody>
      </p:sp>
      <p:grpSp>
        <p:nvGrpSpPr>
          <p:cNvPr id="3" name="Group 2">
            <a:extLst>
              <a:ext uri="{FF2B5EF4-FFF2-40B4-BE49-F238E27FC236}">
                <a16:creationId xmlns:a16="http://schemas.microsoft.com/office/drawing/2014/main" id="{4649E918-1E1E-473E-AFDF-3863E25551EC}"/>
              </a:ext>
            </a:extLst>
          </p:cNvPr>
          <p:cNvGrpSpPr/>
          <p:nvPr/>
        </p:nvGrpSpPr>
        <p:grpSpPr>
          <a:xfrm>
            <a:off x="6516210" y="1828800"/>
            <a:ext cx="4811697" cy="4208016"/>
            <a:chOff x="6516210" y="1828800"/>
            <a:chExt cx="4811697" cy="4208016"/>
          </a:xfrm>
        </p:grpSpPr>
        <p:sp>
          <p:nvSpPr>
            <p:cNvPr id="71" name="Can 70"/>
            <p:cNvSpPr/>
            <p:nvPr/>
          </p:nvSpPr>
          <p:spPr>
            <a:xfrm>
              <a:off x="6516210" y="1828800"/>
              <a:ext cx="4811697" cy="4208016"/>
            </a:xfrm>
            <a:prstGeom prst="can">
              <a:avLst/>
            </a:prstGeom>
            <a:gradFill flip="none" rotWithShape="1">
              <a:gsLst>
                <a:gs pos="0">
                  <a:schemeClr val="accent2">
                    <a:lumMod val="67000"/>
                  </a:schemeClr>
                </a:gs>
                <a:gs pos="48000">
                  <a:schemeClr val="accent2">
                    <a:lumMod val="97000"/>
                    <a:lumOff val="3000"/>
                  </a:schemeClr>
                </a:gs>
                <a:gs pos="100000">
                  <a:schemeClr val="accent2">
                    <a:lumMod val="60000"/>
                    <a:lumOff val="40000"/>
                  </a:schemeClr>
                </a:gs>
              </a:gsLst>
              <a:lin ang="16200000" scaled="1"/>
              <a:tileRect/>
            </a:gradFill>
            <a:ln>
              <a:noFill/>
            </a:ln>
          </p:spPr>
          <p:style>
            <a:lnRef idx="0">
              <a:scrgbClr r="0" g="0" b="0"/>
            </a:lnRef>
            <a:fillRef idx="0">
              <a:scrgbClr r="0" g="0" b="0"/>
            </a:fillRef>
            <a:effectRef idx="0">
              <a:scrgbClr r="0" g="0" b="0"/>
            </a:effectRef>
            <a:fontRef idx="minor">
              <a:schemeClr val="lt1"/>
            </a:fontRef>
          </p:style>
          <p:txBody>
            <a:bodyPr rtlCol="0" anchor="ctr"/>
            <a:lstStyle/>
            <a:p>
              <a:pPr algn="ctr"/>
              <a:endParaRPr lang="en-US"/>
            </a:p>
          </p:txBody>
        </p:sp>
        <p:pic>
          <p:nvPicPr>
            <p:cNvPr id="63" name="Picture 62"/>
            <p:cNvPicPr>
              <a:picLocks noChangeAspect="1"/>
            </p:cNvPicPr>
            <p:nvPr/>
          </p:nvPicPr>
          <p:blipFill>
            <a:blip r:embed="rId5"/>
            <a:stretch>
              <a:fillRect/>
            </a:stretch>
          </p:blipFill>
          <p:spPr>
            <a:xfrm>
              <a:off x="6684635" y="2706760"/>
              <a:ext cx="1925772" cy="674613"/>
            </a:xfrm>
            <a:prstGeom prst="rect">
              <a:avLst/>
            </a:prstGeom>
          </p:spPr>
        </p:pic>
        <p:pic>
          <p:nvPicPr>
            <p:cNvPr id="64" name="Picture 63"/>
            <p:cNvPicPr>
              <a:picLocks noChangeAspect="1"/>
            </p:cNvPicPr>
            <p:nvPr/>
          </p:nvPicPr>
          <p:blipFill>
            <a:blip r:embed="rId5"/>
            <a:stretch>
              <a:fillRect/>
            </a:stretch>
          </p:blipFill>
          <p:spPr>
            <a:xfrm>
              <a:off x="6892292" y="3396456"/>
              <a:ext cx="1925772" cy="674613"/>
            </a:xfrm>
            <a:prstGeom prst="rect">
              <a:avLst/>
            </a:prstGeom>
          </p:spPr>
        </p:pic>
        <p:pic>
          <p:nvPicPr>
            <p:cNvPr id="65" name="Picture 64"/>
            <p:cNvPicPr>
              <a:picLocks noChangeAspect="1"/>
            </p:cNvPicPr>
            <p:nvPr/>
          </p:nvPicPr>
          <p:blipFill>
            <a:blip r:embed="rId5"/>
            <a:stretch>
              <a:fillRect/>
            </a:stretch>
          </p:blipFill>
          <p:spPr>
            <a:xfrm>
              <a:off x="8027576" y="2190721"/>
              <a:ext cx="1925772" cy="674613"/>
            </a:xfrm>
            <a:prstGeom prst="rect">
              <a:avLst/>
            </a:prstGeom>
          </p:spPr>
        </p:pic>
        <p:pic>
          <p:nvPicPr>
            <p:cNvPr id="66" name="Picture 65"/>
            <p:cNvPicPr>
              <a:picLocks noChangeAspect="1"/>
            </p:cNvPicPr>
            <p:nvPr/>
          </p:nvPicPr>
          <p:blipFill>
            <a:blip r:embed="rId5"/>
            <a:stretch>
              <a:fillRect/>
            </a:stretch>
          </p:blipFill>
          <p:spPr>
            <a:xfrm>
              <a:off x="7215273" y="4144020"/>
              <a:ext cx="1925772" cy="674613"/>
            </a:xfrm>
            <a:prstGeom prst="rect">
              <a:avLst/>
            </a:prstGeom>
          </p:spPr>
        </p:pic>
        <p:pic>
          <p:nvPicPr>
            <p:cNvPr id="67" name="Picture 66"/>
            <p:cNvPicPr>
              <a:picLocks noChangeAspect="1"/>
            </p:cNvPicPr>
            <p:nvPr/>
          </p:nvPicPr>
          <p:blipFill>
            <a:blip r:embed="rId5"/>
            <a:stretch>
              <a:fillRect/>
            </a:stretch>
          </p:blipFill>
          <p:spPr>
            <a:xfrm>
              <a:off x="8891874" y="3071307"/>
              <a:ext cx="1925772" cy="674613"/>
            </a:xfrm>
            <a:prstGeom prst="rect">
              <a:avLst/>
            </a:prstGeom>
          </p:spPr>
        </p:pic>
        <p:pic>
          <p:nvPicPr>
            <p:cNvPr id="68" name="Picture 67"/>
            <p:cNvPicPr>
              <a:picLocks noChangeAspect="1"/>
            </p:cNvPicPr>
            <p:nvPr/>
          </p:nvPicPr>
          <p:blipFill>
            <a:blip r:embed="rId5"/>
            <a:stretch>
              <a:fillRect/>
            </a:stretch>
          </p:blipFill>
          <p:spPr>
            <a:xfrm>
              <a:off x="8361888" y="3639032"/>
              <a:ext cx="1925772" cy="674613"/>
            </a:xfrm>
            <a:prstGeom prst="rect">
              <a:avLst/>
            </a:prstGeom>
          </p:spPr>
        </p:pic>
        <p:pic>
          <p:nvPicPr>
            <p:cNvPr id="69" name="Picture 68"/>
            <p:cNvPicPr>
              <a:picLocks noChangeAspect="1"/>
            </p:cNvPicPr>
            <p:nvPr/>
          </p:nvPicPr>
          <p:blipFill>
            <a:blip r:embed="rId5"/>
            <a:stretch>
              <a:fillRect/>
            </a:stretch>
          </p:blipFill>
          <p:spPr>
            <a:xfrm>
              <a:off x="9026462" y="4323998"/>
              <a:ext cx="1925772" cy="674613"/>
            </a:xfrm>
            <a:prstGeom prst="rect">
              <a:avLst/>
            </a:prstGeom>
          </p:spPr>
        </p:pic>
        <p:pic>
          <p:nvPicPr>
            <p:cNvPr id="70" name="Picture 69"/>
            <p:cNvPicPr>
              <a:picLocks noChangeAspect="1"/>
            </p:cNvPicPr>
            <p:nvPr/>
          </p:nvPicPr>
          <p:blipFill>
            <a:blip r:embed="rId5"/>
            <a:stretch>
              <a:fillRect/>
            </a:stretch>
          </p:blipFill>
          <p:spPr>
            <a:xfrm>
              <a:off x="6575485" y="4806475"/>
              <a:ext cx="1925772" cy="674613"/>
            </a:xfrm>
            <a:prstGeom prst="rect">
              <a:avLst/>
            </a:prstGeom>
          </p:spPr>
        </p:pic>
        <p:pic>
          <p:nvPicPr>
            <p:cNvPr id="75" name="Picture 74"/>
            <p:cNvPicPr>
              <a:picLocks noChangeAspect="1"/>
            </p:cNvPicPr>
            <p:nvPr/>
          </p:nvPicPr>
          <p:blipFill>
            <a:blip r:embed="rId5"/>
            <a:stretch>
              <a:fillRect/>
            </a:stretch>
          </p:blipFill>
          <p:spPr>
            <a:xfrm>
              <a:off x="8560532" y="5084484"/>
              <a:ext cx="1925772" cy="674613"/>
            </a:xfrm>
            <a:prstGeom prst="rect">
              <a:avLst/>
            </a:prstGeom>
          </p:spPr>
        </p:pic>
      </p:grpSp>
      <p:sp>
        <p:nvSpPr>
          <p:cNvPr id="76" name="Right Arrow 75"/>
          <p:cNvSpPr/>
          <p:nvPr/>
        </p:nvSpPr>
        <p:spPr>
          <a:xfrm>
            <a:off x="5801859" y="3819170"/>
            <a:ext cx="978408" cy="484632"/>
          </a:xfrm>
          <a:prstGeom prst="rightArrow">
            <a:avLst/>
          </a:prstGeom>
          <a:solidFill>
            <a:srgbClr val="FFC000"/>
          </a:solidFill>
          <a:ln>
            <a:solidFill>
              <a:srgbClr val="00206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0" name="Picture 9">
            <a:extLst>
              <a:ext uri="{FF2B5EF4-FFF2-40B4-BE49-F238E27FC236}">
                <a16:creationId xmlns:a16="http://schemas.microsoft.com/office/drawing/2014/main" id="{AB1B6117-E193-4326-8F11-9FAFD6FCFF20}"/>
              </a:ext>
            </a:extLst>
          </p:cNvPr>
          <p:cNvPicPr>
            <a:picLocks noChangeAspect="1"/>
          </p:cNvPicPr>
          <p:nvPr/>
        </p:nvPicPr>
        <p:blipFill>
          <a:blip r:embed="rId6"/>
          <a:stretch>
            <a:fillRect/>
          </a:stretch>
        </p:blipFill>
        <p:spPr>
          <a:xfrm>
            <a:off x="8891874" y="2250783"/>
            <a:ext cx="2142263" cy="1876177"/>
          </a:xfrm>
          <a:prstGeom prst="rect">
            <a:avLst/>
          </a:prstGeom>
        </p:spPr>
      </p:pic>
      <p:pic>
        <p:nvPicPr>
          <p:cNvPr id="42" name="Picture 41">
            <a:extLst>
              <a:ext uri="{FF2B5EF4-FFF2-40B4-BE49-F238E27FC236}">
                <a16:creationId xmlns:a16="http://schemas.microsoft.com/office/drawing/2014/main" id="{45AB8F97-0C8B-4D92-8550-812837302FAA}"/>
              </a:ext>
            </a:extLst>
          </p:cNvPr>
          <p:cNvPicPr>
            <a:picLocks noChangeAspect="1"/>
          </p:cNvPicPr>
          <p:nvPr/>
        </p:nvPicPr>
        <p:blipFill>
          <a:blip r:embed="rId6"/>
          <a:stretch>
            <a:fillRect/>
          </a:stretch>
        </p:blipFill>
        <p:spPr>
          <a:xfrm>
            <a:off x="7926101" y="3000256"/>
            <a:ext cx="2142263" cy="1876177"/>
          </a:xfrm>
          <a:prstGeom prst="rect">
            <a:avLst/>
          </a:prstGeom>
        </p:spPr>
      </p:pic>
      <p:pic>
        <p:nvPicPr>
          <p:cNvPr id="43" name="Picture 42">
            <a:extLst>
              <a:ext uri="{FF2B5EF4-FFF2-40B4-BE49-F238E27FC236}">
                <a16:creationId xmlns:a16="http://schemas.microsoft.com/office/drawing/2014/main" id="{93459A17-1F70-49B8-AA90-71D576748D13}"/>
              </a:ext>
            </a:extLst>
          </p:cNvPr>
          <p:cNvPicPr>
            <a:picLocks noChangeAspect="1"/>
          </p:cNvPicPr>
          <p:nvPr/>
        </p:nvPicPr>
        <p:blipFill>
          <a:blip r:embed="rId6"/>
          <a:stretch>
            <a:fillRect/>
          </a:stretch>
        </p:blipFill>
        <p:spPr>
          <a:xfrm>
            <a:off x="7017552" y="3772071"/>
            <a:ext cx="2142263" cy="1876177"/>
          </a:xfrm>
          <a:prstGeom prst="rect">
            <a:avLst/>
          </a:prstGeom>
        </p:spPr>
      </p:pic>
    </p:spTree>
    <p:extLst>
      <p:ext uri="{BB962C8B-B14F-4D97-AF65-F5344CB8AC3E}">
        <p14:creationId xmlns:p14="http://schemas.microsoft.com/office/powerpoint/2010/main" val="89852048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xit" presetSubtype="10" fill="hold" nodeType="clickEffect">
                                  <p:stCondLst>
                                    <p:cond delay="0"/>
                                  </p:stCondLst>
                                  <p:childTnLst>
                                    <p:animEffect transition="out" filter="randombar(horizontal)">
                                      <p:cBhvr>
                                        <p:cTn id="6" dur="500"/>
                                        <p:tgtEl>
                                          <p:spTgt spid="3"/>
                                        </p:tgtEl>
                                      </p:cBhvr>
                                    </p:animEffect>
                                    <p:set>
                                      <p:cBhvr>
                                        <p:cTn id="7" dur="1" fill="hold">
                                          <p:stCondLst>
                                            <p:cond delay="499"/>
                                          </p:stCondLst>
                                        </p:cTn>
                                        <p:tgtEl>
                                          <p:spTgt spid="3"/>
                                        </p:tgtEl>
                                        <p:attrNameLst>
                                          <p:attrName>style.visibility</p:attrName>
                                        </p:attrNameLst>
                                      </p:cBhvr>
                                      <p:to>
                                        <p:strVal val="hidden"/>
                                      </p:to>
                                    </p:set>
                                  </p:childTnLst>
                                </p:cTn>
                              </p:par>
                              <p:par>
                                <p:cTn id="8" presetID="14" presetClass="entr" presetSubtype="10" fill="hold" nodeType="withEffect">
                                  <p:stCondLst>
                                    <p:cond delay="0"/>
                                  </p:stCondLst>
                                  <p:childTnLst>
                                    <p:set>
                                      <p:cBhvr>
                                        <p:cTn id="9" dur="1" fill="hold">
                                          <p:stCondLst>
                                            <p:cond delay="0"/>
                                          </p:stCondLst>
                                        </p:cTn>
                                        <p:tgtEl>
                                          <p:spTgt spid="10"/>
                                        </p:tgtEl>
                                        <p:attrNameLst>
                                          <p:attrName>style.visibility</p:attrName>
                                        </p:attrNameLst>
                                      </p:cBhvr>
                                      <p:to>
                                        <p:strVal val="visible"/>
                                      </p:to>
                                    </p:set>
                                    <p:animEffect transition="in" filter="randombar(horizontal)">
                                      <p:cBhvr>
                                        <p:cTn id="10" dur="500"/>
                                        <p:tgtEl>
                                          <p:spTgt spid="10"/>
                                        </p:tgtEl>
                                      </p:cBhvr>
                                    </p:animEffect>
                                  </p:childTnLst>
                                </p:cTn>
                              </p:par>
                              <p:par>
                                <p:cTn id="11" presetID="14" presetClass="entr" presetSubtype="10" fill="hold" nodeType="withEffect">
                                  <p:stCondLst>
                                    <p:cond delay="0"/>
                                  </p:stCondLst>
                                  <p:childTnLst>
                                    <p:set>
                                      <p:cBhvr>
                                        <p:cTn id="12" dur="1" fill="hold">
                                          <p:stCondLst>
                                            <p:cond delay="0"/>
                                          </p:stCondLst>
                                        </p:cTn>
                                        <p:tgtEl>
                                          <p:spTgt spid="42"/>
                                        </p:tgtEl>
                                        <p:attrNameLst>
                                          <p:attrName>style.visibility</p:attrName>
                                        </p:attrNameLst>
                                      </p:cBhvr>
                                      <p:to>
                                        <p:strVal val="visible"/>
                                      </p:to>
                                    </p:set>
                                    <p:animEffect transition="in" filter="randombar(horizontal)">
                                      <p:cBhvr>
                                        <p:cTn id="13" dur="500"/>
                                        <p:tgtEl>
                                          <p:spTgt spid="42"/>
                                        </p:tgtEl>
                                      </p:cBhvr>
                                    </p:animEffect>
                                  </p:childTnLst>
                                </p:cTn>
                              </p:par>
                              <p:par>
                                <p:cTn id="14" presetID="14" presetClass="entr" presetSubtype="10" fill="hold" nodeType="withEffect">
                                  <p:stCondLst>
                                    <p:cond delay="0"/>
                                  </p:stCondLst>
                                  <p:childTnLst>
                                    <p:set>
                                      <p:cBhvr>
                                        <p:cTn id="15" dur="1" fill="hold">
                                          <p:stCondLst>
                                            <p:cond delay="0"/>
                                          </p:stCondLst>
                                        </p:cTn>
                                        <p:tgtEl>
                                          <p:spTgt spid="43"/>
                                        </p:tgtEl>
                                        <p:attrNameLst>
                                          <p:attrName>style.visibility</p:attrName>
                                        </p:attrNameLst>
                                      </p:cBhvr>
                                      <p:to>
                                        <p:strVal val="visible"/>
                                      </p:to>
                                    </p:set>
                                    <p:animEffect transition="in" filter="randombar(horizontal)">
                                      <p:cBhvr>
                                        <p:cTn id="16" dur="500"/>
                                        <p:tgtEl>
                                          <p:spTgt spid="4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Big data?</a:t>
            </a:r>
          </a:p>
        </p:txBody>
      </p:sp>
      <p:sp>
        <p:nvSpPr>
          <p:cNvPr id="3" name="Content Placeholder 2"/>
          <p:cNvSpPr>
            <a:spLocks noGrp="1"/>
          </p:cNvSpPr>
          <p:nvPr>
            <p:ph idx="1"/>
          </p:nvPr>
        </p:nvSpPr>
        <p:spPr/>
        <p:txBody>
          <a:bodyPr/>
          <a:lstStyle/>
          <a:p>
            <a:r>
              <a:rPr lang="en-US" dirty="0"/>
              <a:t>Definitely!</a:t>
            </a:r>
          </a:p>
          <a:p>
            <a:endParaRPr lang="en-US" dirty="0"/>
          </a:p>
          <a:p>
            <a:r>
              <a:rPr lang="en-US" dirty="0"/>
              <a:t>These arrows might carry photos or videos: megabytes or even hundreds of megabytes per “object”.</a:t>
            </a:r>
          </a:p>
          <a:p>
            <a:endParaRPr lang="en-US" dirty="0"/>
          </a:p>
          <a:p>
            <a:r>
              <a:rPr lang="en-US" dirty="0"/>
              <a:t>Just moving the data becomes a cost concern: in the cloud, copying isn’t very fast.  But recall that Derecho’s object store uses RDMA for big-data movement operations.  So Derecho is an example of a viable solution.</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34</a:t>
            </a:fld>
            <a:endParaRPr lang="en-US"/>
          </a:p>
        </p:txBody>
      </p:sp>
    </p:spTree>
    <p:extLst>
      <p:ext uri="{BB962C8B-B14F-4D97-AF65-F5344CB8AC3E}">
        <p14:creationId xmlns:p14="http://schemas.microsoft.com/office/powerpoint/2010/main" val="4223131097"/>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6FD88EE-2C72-4519-ACB5-8D843B6DF867}"/>
              </a:ext>
            </a:extLst>
          </p:cNvPr>
          <p:cNvSpPr>
            <a:spLocks noGrp="1"/>
          </p:cNvSpPr>
          <p:nvPr>
            <p:ph type="title"/>
          </p:nvPr>
        </p:nvSpPr>
        <p:spPr/>
        <p:txBody>
          <a:bodyPr/>
          <a:lstStyle/>
          <a:p>
            <a:r>
              <a:rPr lang="en-US" dirty="0"/>
              <a:t>How much consistency?</a:t>
            </a:r>
          </a:p>
        </p:txBody>
      </p:sp>
      <p:sp>
        <p:nvSpPr>
          <p:cNvPr id="3" name="Content Placeholder 2">
            <a:extLst>
              <a:ext uri="{FF2B5EF4-FFF2-40B4-BE49-F238E27FC236}">
                <a16:creationId xmlns:a16="http://schemas.microsoft.com/office/drawing/2014/main" id="{20A6A433-4B0C-40CD-BF88-77ED56DC8EB6}"/>
              </a:ext>
            </a:extLst>
          </p:cNvPr>
          <p:cNvSpPr>
            <a:spLocks noGrp="1"/>
          </p:cNvSpPr>
          <p:nvPr>
            <p:ph idx="1"/>
          </p:nvPr>
        </p:nvSpPr>
        <p:spPr/>
        <p:txBody>
          <a:bodyPr>
            <a:normAutofit lnSpcReduction="10000"/>
          </a:bodyPr>
          <a:lstStyle/>
          <a:p>
            <a:r>
              <a:rPr lang="en-US" dirty="0"/>
              <a:t>For many tasks, modern machine learning is “stochastic” meaning that the learning algorithm converges in a non-deterministic way and could settle on any of a number of result states.</a:t>
            </a:r>
          </a:p>
          <a:p>
            <a:endParaRPr lang="en-US" dirty="0"/>
          </a:p>
          <a:p>
            <a:r>
              <a:rPr lang="en-US" dirty="0"/>
              <a:t>Consistent replication of IoT input is a common need, even for applications that use stochastic, noise-tolerant techniques.   The reason is that “random noise” is very different from “stale or misleading input data”.</a:t>
            </a:r>
          </a:p>
          <a:p>
            <a:endParaRPr lang="en-US" dirty="0"/>
          </a:p>
          <a:p>
            <a:r>
              <a:rPr lang="en-US" dirty="0"/>
              <a:t>Again, Derecho is a good fit to the requirement.</a:t>
            </a:r>
          </a:p>
        </p:txBody>
      </p:sp>
      <p:sp>
        <p:nvSpPr>
          <p:cNvPr id="4" name="Footer Placeholder 3">
            <a:extLst>
              <a:ext uri="{FF2B5EF4-FFF2-40B4-BE49-F238E27FC236}">
                <a16:creationId xmlns:a16="http://schemas.microsoft.com/office/drawing/2014/main" id="{7A6FF44C-48D3-49B4-8523-D1639D03E791}"/>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3A0A9A48-CBE4-4697-BB9C-BD84070AB824}"/>
              </a:ext>
            </a:extLst>
          </p:cNvPr>
          <p:cNvSpPr>
            <a:spLocks noGrp="1"/>
          </p:cNvSpPr>
          <p:nvPr>
            <p:ph type="sldNum" sz="quarter" idx="12"/>
          </p:nvPr>
        </p:nvSpPr>
        <p:spPr/>
        <p:txBody>
          <a:bodyPr/>
          <a:lstStyle/>
          <a:p>
            <a:fld id="{3C974458-8A97-4835-BF79-1FB6D7856C21}" type="slidenum">
              <a:rPr lang="en-US" smtClean="0"/>
              <a:t>35</a:t>
            </a:fld>
            <a:endParaRPr lang="en-US"/>
          </a:p>
        </p:txBody>
      </p:sp>
    </p:spTree>
    <p:extLst>
      <p:ext uri="{BB962C8B-B14F-4D97-AF65-F5344CB8AC3E}">
        <p14:creationId xmlns:p14="http://schemas.microsoft.com/office/powerpoint/2010/main" val="848841151"/>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AE4F7DB-E504-4230-BC9B-5586D4E7D554}"/>
              </a:ext>
            </a:extLst>
          </p:cNvPr>
          <p:cNvSpPr>
            <a:spLocks noGrp="1"/>
          </p:cNvSpPr>
          <p:nvPr>
            <p:ph type="title"/>
          </p:nvPr>
        </p:nvSpPr>
        <p:spPr/>
        <p:txBody>
          <a:bodyPr/>
          <a:lstStyle/>
          <a:p>
            <a:r>
              <a:rPr lang="en-US" dirty="0"/>
              <a:t>How much fault tolerance?</a:t>
            </a:r>
          </a:p>
        </p:txBody>
      </p:sp>
      <p:sp>
        <p:nvSpPr>
          <p:cNvPr id="3" name="Content Placeholder 2">
            <a:extLst>
              <a:ext uri="{FF2B5EF4-FFF2-40B4-BE49-F238E27FC236}">
                <a16:creationId xmlns:a16="http://schemas.microsoft.com/office/drawing/2014/main" id="{F9C56245-727C-45DA-BCA3-A4D885BE75AD}"/>
              </a:ext>
            </a:extLst>
          </p:cNvPr>
          <p:cNvSpPr>
            <a:spLocks noGrp="1"/>
          </p:cNvSpPr>
          <p:nvPr>
            <p:ph idx="1"/>
          </p:nvPr>
        </p:nvSpPr>
        <p:spPr/>
        <p:txBody>
          <a:bodyPr/>
          <a:lstStyle/>
          <a:p>
            <a:r>
              <a:rPr lang="en-US" dirty="0"/>
              <a:t>If we want </a:t>
            </a:r>
            <a:r>
              <a:rPr lang="en-US" dirty="0" err="1"/>
              <a:t>FarmBeats</a:t>
            </a:r>
            <a:r>
              <a:rPr lang="en-US" dirty="0"/>
              <a:t> to be reliable, we should plan on “riding out” some failures.  By some estimates, one failure every few hours might be common.</a:t>
            </a:r>
          </a:p>
          <a:p>
            <a:endParaRPr lang="en-US" dirty="0"/>
          </a:p>
          <a:p>
            <a:r>
              <a:rPr lang="en-US" dirty="0"/>
              <a:t>Moreover, elasticity forces reconfigurations, like to add more servers or drop servers.</a:t>
            </a:r>
          </a:p>
          <a:p>
            <a:endParaRPr lang="en-US" dirty="0"/>
          </a:p>
          <a:p>
            <a:r>
              <a:rPr lang="en-US" dirty="0"/>
              <a:t>So the shards and computations need to be done in a fault-tolerant and elastic manner.  Derecho has built-in help </a:t>
            </a:r>
            <a:r>
              <a:rPr lang="en-US"/>
              <a:t>for this, too.</a:t>
            </a:r>
          </a:p>
        </p:txBody>
      </p:sp>
      <p:sp>
        <p:nvSpPr>
          <p:cNvPr id="4" name="Footer Placeholder 3">
            <a:extLst>
              <a:ext uri="{FF2B5EF4-FFF2-40B4-BE49-F238E27FC236}">
                <a16:creationId xmlns:a16="http://schemas.microsoft.com/office/drawing/2014/main" id="{CE069FD3-0705-4721-A364-C468D538A977}"/>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989F5CA1-10FF-44D5-8B4B-C78DEF91C9C8}"/>
              </a:ext>
            </a:extLst>
          </p:cNvPr>
          <p:cNvSpPr>
            <a:spLocks noGrp="1"/>
          </p:cNvSpPr>
          <p:nvPr>
            <p:ph type="sldNum" sz="quarter" idx="12"/>
          </p:nvPr>
        </p:nvSpPr>
        <p:spPr/>
        <p:txBody>
          <a:bodyPr/>
          <a:lstStyle/>
          <a:p>
            <a:fld id="{3C974458-8A97-4835-BF79-1FB6D7856C21}" type="slidenum">
              <a:rPr lang="en-US" smtClean="0"/>
              <a:t>36</a:t>
            </a:fld>
            <a:endParaRPr lang="en-US"/>
          </a:p>
        </p:txBody>
      </p:sp>
    </p:spTree>
    <p:extLst>
      <p:ext uri="{BB962C8B-B14F-4D97-AF65-F5344CB8AC3E}">
        <p14:creationId xmlns:p14="http://schemas.microsoft.com/office/powerpoint/2010/main" val="3445437932"/>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So, Builder Tools could play key roles!</a:t>
            </a:r>
          </a:p>
        </p:txBody>
      </p:sp>
      <p:sp>
        <p:nvSpPr>
          <p:cNvPr id="3" name="Content Placeholder 2"/>
          <p:cNvSpPr>
            <a:spLocks noGrp="1"/>
          </p:cNvSpPr>
          <p:nvPr>
            <p:ph idx="1"/>
          </p:nvPr>
        </p:nvSpPr>
        <p:spPr/>
        <p:txBody>
          <a:bodyPr>
            <a:normAutofit lnSpcReduction="10000"/>
          </a:bodyPr>
          <a:lstStyle/>
          <a:p>
            <a:r>
              <a:rPr lang="en-US" dirty="0"/>
              <a:t>Azure IoT and Amazon lack a tool like Derecho today.  The IDE cartoon stories are very limited at this point.</a:t>
            </a:r>
          </a:p>
          <a:p>
            <a:endParaRPr lang="en-US" dirty="0"/>
          </a:p>
          <a:p>
            <a:r>
              <a:rPr lang="en-US" dirty="0"/>
              <a:t>But Derecho itself does run on both of these platforms, and we are working with the Azure IoT team to integrate it cleanly into their IDE environments, and maybe even to get permission to use </a:t>
            </a:r>
            <a:r>
              <a:rPr lang="en-US"/>
              <a:t>RDMA too.</a:t>
            </a:r>
            <a:endParaRPr lang="en-US" dirty="0"/>
          </a:p>
          <a:p>
            <a:endParaRPr lang="en-US" dirty="0"/>
          </a:p>
          <a:p>
            <a:r>
              <a:rPr lang="en-US" dirty="0"/>
              <a:t>In CS5412 projects, we encourage you to work with it for any new </a:t>
            </a:r>
            <a:r>
              <a:rPr lang="en-US" dirty="0">
                <a:sym typeface="Symbol" panose="05050102010706020507" pitchFamily="18" charset="2"/>
              </a:rPr>
              <a:t>-services you need to create.</a:t>
            </a:r>
            <a:endParaRPr lang="en-US" dirty="0"/>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37</a:t>
            </a:fld>
            <a:endParaRPr lang="en-US"/>
          </a:p>
        </p:txBody>
      </p:sp>
    </p:spTree>
    <p:extLst>
      <p:ext uri="{BB962C8B-B14F-4D97-AF65-F5344CB8AC3E}">
        <p14:creationId xmlns:p14="http://schemas.microsoft.com/office/powerpoint/2010/main" val="2019704572"/>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54390E6-382B-4AA8-B681-D50212E33D78}"/>
              </a:ext>
            </a:extLst>
          </p:cNvPr>
          <p:cNvSpPr>
            <a:spLocks noGrp="1"/>
          </p:cNvSpPr>
          <p:nvPr>
            <p:ph type="title"/>
          </p:nvPr>
        </p:nvSpPr>
        <p:spPr/>
        <p:txBody>
          <a:bodyPr/>
          <a:lstStyle/>
          <a:p>
            <a:r>
              <a:rPr lang="en-US" dirty="0"/>
              <a:t>Some new issues seen only in the edge</a:t>
            </a:r>
          </a:p>
        </p:txBody>
      </p:sp>
      <p:sp>
        <p:nvSpPr>
          <p:cNvPr id="3" name="Content Placeholder 2">
            <a:extLst>
              <a:ext uri="{FF2B5EF4-FFF2-40B4-BE49-F238E27FC236}">
                <a16:creationId xmlns:a16="http://schemas.microsoft.com/office/drawing/2014/main" id="{FD338EBC-6D44-4C27-902C-6270B0075123}"/>
              </a:ext>
            </a:extLst>
          </p:cNvPr>
          <p:cNvSpPr>
            <a:spLocks noGrp="1"/>
          </p:cNvSpPr>
          <p:nvPr>
            <p:ph idx="1"/>
          </p:nvPr>
        </p:nvSpPr>
        <p:spPr/>
        <p:txBody>
          <a:bodyPr/>
          <a:lstStyle/>
          <a:p>
            <a:r>
              <a:rPr lang="en-US" dirty="0"/>
              <a:t>The MapReduce pattern depends on having a lot of data ready for parallel computational analysis.</a:t>
            </a:r>
          </a:p>
          <a:p>
            <a:endParaRPr lang="en-US" dirty="0"/>
          </a:p>
          <a:p>
            <a:r>
              <a:rPr lang="en-US" dirty="0"/>
              <a:t>But with IoT, especially under real-time pressure, the new data arrives when events occur, “one by one”, and we have to compute immediately.</a:t>
            </a:r>
          </a:p>
          <a:p>
            <a:endParaRPr lang="en-US" dirty="0"/>
          </a:p>
          <a:p>
            <a:r>
              <a:rPr lang="en-US" dirty="0"/>
              <a:t>MapReduce was very efficient because of the batching.  Can we find ways to make IoT reasonably efficient too?  If not it won’t be cost-effective.</a:t>
            </a:r>
          </a:p>
        </p:txBody>
      </p:sp>
      <p:sp>
        <p:nvSpPr>
          <p:cNvPr id="4" name="Footer Placeholder 3">
            <a:extLst>
              <a:ext uri="{FF2B5EF4-FFF2-40B4-BE49-F238E27FC236}">
                <a16:creationId xmlns:a16="http://schemas.microsoft.com/office/drawing/2014/main" id="{E2AB56A7-82BD-415D-9B3D-1B06FF0EC099}"/>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1D1A28C8-0284-4D2F-870B-0C62DB18869B}"/>
              </a:ext>
            </a:extLst>
          </p:cNvPr>
          <p:cNvSpPr>
            <a:spLocks noGrp="1"/>
          </p:cNvSpPr>
          <p:nvPr>
            <p:ph type="sldNum" sz="quarter" idx="12"/>
          </p:nvPr>
        </p:nvSpPr>
        <p:spPr/>
        <p:txBody>
          <a:bodyPr/>
          <a:lstStyle/>
          <a:p>
            <a:fld id="{3C974458-8A97-4835-BF79-1FB6D7856C21}" type="slidenum">
              <a:rPr lang="en-US" smtClean="0"/>
              <a:t>38</a:t>
            </a:fld>
            <a:endParaRPr lang="en-US"/>
          </a:p>
        </p:txBody>
      </p:sp>
    </p:spTree>
    <p:extLst>
      <p:ext uri="{BB962C8B-B14F-4D97-AF65-F5344CB8AC3E}">
        <p14:creationId xmlns:p14="http://schemas.microsoft.com/office/powerpoint/2010/main" val="1058057286"/>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D5FA397-1AB8-4171-AD5F-6294E0CC82D4}"/>
              </a:ext>
            </a:extLst>
          </p:cNvPr>
          <p:cNvSpPr>
            <a:spLocks noGrp="1"/>
          </p:cNvSpPr>
          <p:nvPr>
            <p:ph type="title"/>
          </p:nvPr>
        </p:nvSpPr>
        <p:spPr/>
        <p:txBody>
          <a:bodyPr/>
          <a:lstStyle/>
          <a:p>
            <a:r>
              <a:rPr lang="en-US" dirty="0"/>
              <a:t>Hardware accelerators</a:t>
            </a:r>
          </a:p>
        </p:txBody>
      </p:sp>
      <p:sp>
        <p:nvSpPr>
          <p:cNvPr id="3" name="Content Placeholder 2">
            <a:extLst>
              <a:ext uri="{FF2B5EF4-FFF2-40B4-BE49-F238E27FC236}">
                <a16:creationId xmlns:a16="http://schemas.microsoft.com/office/drawing/2014/main" id="{A53D39F9-0BF2-4BF7-8F5A-2CD7B7155FE3}"/>
              </a:ext>
            </a:extLst>
          </p:cNvPr>
          <p:cNvSpPr>
            <a:spLocks noGrp="1"/>
          </p:cNvSpPr>
          <p:nvPr>
            <p:ph idx="1"/>
          </p:nvPr>
        </p:nvSpPr>
        <p:spPr/>
        <p:txBody>
          <a:bodyPr/>
          <a:lstStyle/>
          <a:p>
            <a:r>
              <a:rPr lang="en-US" dirty="0"/>
              <a:t>One way that big data frameworks gain performance and efficiency at scale is to use programmable hardware to speed up key steps.</a:t>
            </a:r>
          </a:p>
          <a:p>
            <a:endParaRPr lang="en-US" dirty="0"/>
          </a:p>
          <a:p>
            <a:r>
              <a:rPr lang="en-US" dirty="0"/>
              <a:t>For example, there a lot of use of GPU computing (or at Google, TPUs).</a:t>
            </a:r>
          </a:p>
          <a:p>
            <a:endParaRPr lang="en-US" dirty="0"/>
          </a:p>
          <a:p>
            <a:r>
              <a:rPr lang="en-US" dirty="0"/>
              <a:t>If we want our edge systems to do things that currently are common in the big data back end frameworks, how will we get a cost-effective hardware accelerator capability near the edge, where the data arrives?</a:t>
            </a:r>
          </a:p>
        </p:txBody>
      </p:sp>
      <p:sp>
        <p:nvSpPr>
          <p:cNvPr id="4" name="Footer Placeholder 3">
            <a:extLst>
              <a:ext uri="{FF2B5EF4-FFF2-40B4-BE49-F238E27FC236}">
                <a16:creationId xmlns:a16="http://schemas.microsoft.com/office/drawing/2014/main" id="{834B1DDE-E6F6-49F1-8F83-FC3DFCA55F3D}"/>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584379EC-FC93-4A3E-8F83-FA1F0AE6C7E4}"/>
              </a:ext>
            </a:extLst>
          </p:cNvPr>
          <p:cNvSpPr>
            <a:spLocks noGrp="1"/>
          </p:cNvSpPr>
          <p:nvPr>
            <p:ph type="sldNum" sz="quarter" idx="12"/>
          </p:nvPr>
        </p:nvSpPr>
        <p:spPr/>
        <p:txBody>
          <a:bodyPr/>
          <a:lstStyle/>
          <a:p>
            <a:fld id="{3C974458-8A97-4835-BF79-1FB6D7856C21}" type="slidenum">
              <a:rPr lang="en-US" smtClean="0"/>
              <a:t>39</a:t>
            </a:fld>
            <a:endParaRPr lang="en-US"/>
          </a:p>
        </p:txBody>
      </p:sp>
    </p:spTree>
    <p:extLst>
      <p:ext uri="{BB962C8B-B14F-4D97-AF65-F5344CB8AC3E}">
        <p14:creationId xmlns:p14="http://schemas.microsoft.com/office/powerpoint/2010/main" val="265142227"/>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8" name="Right Arrow 17"/>
          <p:cNvSpPr/>
          <p:nvPr/>
        </p:nvSpPr>
        <p:spPr>
          <a:xfrm>
            <a:off x="4234103" y="5650105"/>
            <a:ext cx="978408" cy="484632"/>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0" name="TextBox 19"/>
          <p:cNvSpPr txBox="1"/>
          <p:nvPr/>
        </p:nvSpPr>
        <p:spPr>
          <a:xfrm>
            <a:off x="5272540" y="5713617"/>
            <a:ext cx="2323360" cy="369332"/>
          </a:xfrm>
          <a:prstGeom prst="rect">
            <a:avLst/>
          </a:prstGeom>
          <a:noFill/>
        </p:spPr>
        <p:txBody>
          <a:bodyPr wrap="square" rtlCol="0">
            <a:spAutoFit/>
          </a:bodyPr>
          <a:lstStyle/>
          <a:p>
            <a:r>
              <a:rPr lang="en-US" b="1" dirty="0"/>
              <a:t>Schedule the vet!</a:t>
            </a:r>
          </a:p>
        </p:txBody>
      </p:sp>
      <p:pic>
        <p:nvPicPr>
          <p:cNvPr id="87" name="Picture 86">
            <a:extLst>
              <a:ext uri="{FF2B5EF4-FFF2-40B4-BE49-F238E27FC236}">
                <a16:creationId xmlns:a16="http://schemas.microsoft.com/office/drawing/2014/main" id="{93739E8A-474B-40FD-A24B-B049D53936A9}"/>
              </a:ext>
            </a:extLst>
          </p:cNvPr>
          <p:cNvPicPr>
            <a:picLocks noChangeAspect="1"/>
          </p:cNvPicPr>
          <p:nvPr/>
        </p:nvPicPr>
        <p:blipFill rotWithShape="1">
          <a:blip r:embed="rId3"/>
          <a:srcRect l="78841" t="39565" r="4045" b="7042"/>
          <a:stretch/>
        </p:blipFill>
        <p:spPr>
          <a:xfrm>
            <a:off x="5488294" y="2606771"/>
            <a:ext cx="107741" cy="235300"/>
          </a:xfrm>
          <a:prstGeom prst="rect">
            <a:avLst/>
          </a:prstGeom>
        </p:spPr>
      </p:pic>
      <p:pic>
        <p:nvPicPr>
          <p:cNvPr id="84" name="Picture 83">
            <a:extLst>
              <a:ext uri="{FF2B5EF4-FFF2-40B4-BE49-F238E27FC236}">
                <a16:creationId xmlns:a16="http://schemas.microsoft.com/office/drawing/2014/main" id="{2DBAC55A-5289-403D-ADB7-B27A51ABC10E}"/>
              </a:ext>
            </a:extLst>
          </p:cNvPr>
          <p:cNvPicPr>
            <a:picLocks noChangeAspect="1"/>
          </p:cNvPicPr>
          <p:nvPr/>
        </p:nvPicPr>
        <p:blipFill rotWithShape="1">
          <a:blip r:embed="rId3"/>
          <a:srcRect l="78841" t="39565" r="4045" b="7042"/>
          <a:stretch/>
        </p:blipFill>
        <p:spPr>
          <a:xfrm>
            <a:off x="8409643" y="4542625"/>
            <a:ext cx="261463" cy="571019"/>
          </a:xfrm>
          <a:prstGeom prst="rect">
            <a:avLst/>
          </a:prstGeom>
        </p:spPr>
      </p:pic>
      <p:cxnSp>
        <p:nvCxnSpPr>
          <p:cNvPr id="13" name="Straight Arrow Connector 12"/>
          <p:cNvCxnSpPr>
            <a:endCxn id="15" idx="2"/>
          </p:cNvCxnSpPr>
          <p:nvPr/>
        </p:nvCxnSpPr>
        <p:spPr>
          <a:xfrm>
            <a:off x="3705021" y="2541813"/>
            <a:ext cx="1475958" cy="18507"/>
          </a:xfrm>
          <a:prstGeom prst="straightConnector1">
            <a:avLst/>
          </a:prstGeom>
          <a:ln w="76200">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40" name="Oval 39"/>
          <p:cNvSpPr/>
          <p:nvPr/>
        </p:nvSpPr>
        <p:spPr>
          <a:xfrm>
            <a:off x="7894423" y="4472247"/>
            <a:ext cx="1869738" cy="822960"/>
          </a:xfrm>
          <a:prstGeom prst="ellipse">
            <a:avLst/>
          </a:prstGeom>
          <a:noFill/>
          <a:ln w="38100">
            <a:solidFill>
              <a:srgbClr val="FA5D06"/>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0" name="Oval 69"/>
          <p:cNvSpPr/>
          <p:nvPr/>
        </p:nvSpPr>
        <p:spPr>
          <a:xfrm>
            <a:off x="7535048" y="4335088"/>
            <a:ext cx="4275952" cy="1112519"/>
          </a:xfrm>
          <a:prstGeom prst="ellipse">
            <a:avLst/>
          </a:prstGeom>
          <a:noFill/>
          <a:ln w="38100">
            <a:solidFill>
              <a:srgbClr val="FA5D06"/>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8" name="TextBox 77"/>
          <p:cNvSpPr txBox="1"/>
          <p:nvPr/>
        </p:nvSpPr>
        <p:spPr>
          <a:xfrm>
            <a:off x="9176334" y="5227986"/>
            <a:ext cx="611517" cy="369332"/>
          </a:xfrm>
          <a:prstGeom prst="rect">
            <a:avLst/>
          </a:prstGeom>
          <a:solidFill>
            <a:schemeClr val="bg1"/>
          </a:solidFill>
          <a:ln>
            <a:solidFill>
              <a:srgbClr val="FA5D06"/>
            </a:solidFill>
          </a:ln>
        </p:spPr>
        <p:txBody>
          <a:bodyPr wrap="square" rtlCol="0">
            <a:spAutoFit/>
          </a:bodyPr>
          <a:lstStyle/>
          <a:p>
            <a:pPr algn="ctr"/>
            <a:r>
              <a:rPr lang="en-US" b="1" dirty="0"/>
              <a:t>GPU</a:t>
            </a:r>
          </a:p>
        </p:txBody>
      </p:sp>
      <p:sp>
        <p:nvSpPr>
          <p:cNvPr id="77" name="TextBox 76"/>
          <p:cNvSpPr txBox="1"/>
          <p:nvPr/>
        </p:nvSpPr>
        <p:spPr>
          <a:xfrm>
            <a:off x="8400655" y="5230354"/>
            <a:ext cx="611517" cy="369332"/>
          </a:xfrm>
          <a:prstGeom prst="rect">
            <a:avLst/>
          </a:prstGeom>
          <a:solidFill>
            <a:schemeClr val="bg1"/>
          </a:solidFill>
          <a:ln>
            <a:solidFill>
              <a:srgbClr val="FA5D06"/>
            </a:solidFill>
          </a:ln>
        </p:spPr>
        <p:txBody>
          <a:bodyPr wrap="square" rtlCol="0">
            <a:spAutoFit/>
          </a:bodyPr>
          <a:lstStyle/>
          <a:p>
            <a:pPr algn="ctr"/>
            <a:r>
              <a:rPr lang="en-US" b="1" dirty="0"/>
              <a:t>GPU</a:t>
            </a:r>
          </a:p>
        </p:txBody>
      </p:sp>
      <p:sp>
        <p:nvSpPr>
          <p:cNvPr id="6" name="Title 5"/>
          <p:cNvSpPr>
            <a:spLocks noGrp="1"/>
          </p:cNvSpPr>
          <p:nvPr>
            <p:ph type="title"/>
          </p:nvPr>
        </p:nvSpPr>
        <p:spPr>
          <a:xfrm>
            <a:off x="950561" y="417653"/>
            <a:ext cx="9720072" cy="1499616"/>
          </a:xfrm>
        </p:spPr>
        <p:txBody>
          <a:bodyPr/>
          <a:lstStyle/>
          <a:p>
            <a:r>
              <a:rPr lang="en-US" b="1" dirty="0">
                <a:solidFill>
                  <a:srgbClr val="C00000"/>
                </a:solidFill>
              </a:rPr>
              <a:t>Reminder: From Lecture 4</a:t>
            </a:r>
          </a:p>
        </p:txBody>
      </p:sp>
      <p:sp>
        <p:nvSpPr>
          <p:cNvPr id="4" name="Footer Placeholder 3"/>
          <p:cNvSpPr>
            <a:spLocks noGrp="1"/>
          </p:cNvSpPr>
          <p:nvPr>
            <p:ph type="ftr" sz="quarter" idx="11"/>
          </p:nvPr>
        </p:nvSpPr>
        <p:spPr/>
        <p:txBody>
          <a:bodyPr/>
          <a:lstStyle/>
          <a:p>
            <a:r>
              <a:rPr lang="en-US"/>
              <a:t>Ken Birman (ken@cs.cornell.edu)                                                                           </a:t>
            </a:r>
          </a:p>
        </p:txBody>
      </p:sp>
      <p:sp>
        <p:nvSpPr>
          <p:cNvPr id="5" name="Slide Number Placeholder 4"/>
          <p:cNvSpPr>
            <a:spLocks noGrp="1"/>
          </p:cNvSpPr>
          <p:nvPr>
            <p:ph type="sldNum" sz="quarter" idx="12"/>
          </p:nvPr>
        </p:nvSpPr>
        <p:spPr/>
        <p:txBody>
          <a:bodyPr/>
          <a:lstStyle/>
          <a:p>
            <a:fld id="{26165642-2DC6-4995-8FB3-76453B93C11F}" type="slidenum">
              <a:rPr lang="en-US" smtClean="0"/>
              <a:pPr/>
              <a:t>40</a:t>
            </a:fld>
            <a:endParaRPr lang="en-US"/>
          </a:p>
        </p:txBody>
      </p:sp>
      <p:pic>
        <p:nvPicPr>
          <p:cNvPr id="7" name="Picture 6"/>
          <p:cNvPicPr>
            <a:picLocks noChangeAspect="1"/>
          </p:cNvPicPr>
          <p:nvPr/>
        </p:nvPicPr>
        <p:blipFill>
          <a:blip r:embed="rId4"/>
          <a:stretch>
            <a:fillRect/>
          </a:stretch>
        </p:blipFill>
        <p:spPr>
          <a:xfrm rot="983073">
            <a:off x="304498" y="2635595"/>
            <a:ext cx="1006531" cy="1006531"/>
          </a:xfrm>
          <a:prstGeom prst="rect">
            <a:avLst/>
          </a:prstGeom>
        </p:spPr>
      </p:pic>
      <p:cxnSp>
        <p:nvCxnSpPr>
          <p:cNvPr id="9" name="Straight Arrow Connector 8"/>
          <p:cNvCxnSpPr/>
          <p:nvPr/>
        </p:nvCxnSpPr>
        <p:spPr>
          <a:xfrm flipV="1">
            <a:off x="1527393" y="2560320"/>
            <a:ext cx="1165931" cy="681644"/>
          </a:xfrm>
          <a:prstGeom prst="straightConnector1">
            <a:avLst/>
          </a:prstGeom>
          <a:ln w="76200">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11" name="TextBox 10"/>
          <p:cNvSpPr txBox="1"/>
          <p:nvPr/>
        </p:nvSpPr>
        <p:spPr>
          <a:xfrm>
            <a:off x="1353203" y="2227900"/>
            <a:ext cx="1014153" cy="646331"/>
          </a:xfrm>
          <a:prstGeom prst="rect">
            <a:avLst/>
          </a:prstGeom>
          <a:noFill/>
        </p:spPr>
        <p:txBody>
          <a:bodyPr wrap="square" rtlCol="0">
            <a:spAutoFit/>
          </a:bodyPr>
          <a:lstStyle/>
          <a:p>
            <a:pPr algn="ctr"/>
            <a:r>
              <a:rPr lang="en-US" dirty="0"/>
              <a:t>Photo upload</a:t>
            </a:r>
          </a:p>
        </p:txBody>
      </p:sp>
      <p:sp>
        <p:nvSpPr>
          <p:cNvPr id="12" name="TextBox 11"/>
          <p:cNvSpPr txBox="1"/>
          <p:nvPr/>
        </p:nvSpPr>
        <p:spPr>
          <a:xfrm>
            <a:off x="2693324" y="2317149"/>
            <a:ext cx="1321724" cy="369332"/>
          </a:xfrm>
          <a:prstGeom prst="rect">
            <a:avLst/>
          </a:prstGeom>
          <a:solidFill>
            <a:srgbClr val="92D050"/>
          </a:solidFill>
          <a:ln>
            <a:solidFill>
              <a:schemeClr val="tx1"/>
            </a:solidFill>
          </a:ln>
        </p:spPr>
        <p:txBody>
          <a:bodyPr wrap="square" rtlCol="0">
            <a:spAutoFit/>
          </a:bodyPr>
          <a:lstStyle/>
          <a:p>
            <a:pPr algn="ctr"/>
            <a:r>
              <a:rPr lang="en-US" dirty="0"/>
              <a:t>Key-hash</a:t>
            </a:r>
          </a:p>
        </p:txBody>
      </p:sp>
      <p:sp>
        <p:nvSpPr>
          <p:cNvPr id="17" name="Oval 16"/>
          <p:cNvSpPr/>
          <p:nvPr/>
        </p:nvSpPr>
        <p:spPr>
          <a:xfrm>
            <a:off x="4842932" y="2140919"/>
            <a:ext cx="1869738" cy="822960"/>
          </a:xfrm>
          <a:prstGeom prst="ellipse">
            <a:avLst/>
          </a:prstGeom>
          <a:noFill/>
          <a:ln w="38100"/>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9" name="Straight Arrow Connector 18"/>
          <p:cNvCxnSpPr/>
          <p:nvPr/>
        </p:nvCxnSpPr>
        <p:spPr>
          <a:xfrm>
            <a:off x="5168584" y="2560320"/>
            <a:ext cx="740371" cy="6038"/>
          </a:xfrm>
          <a:prstGeom prst="straightConnector1">
            <a:avLst/>
          </a:prstGeom>
          <a:ln w="76200">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15" name="Oval 14"/>
          <p:cNvSpPr/>
          <p:nvPr/>
        </p:nvSpPr>
        <p:spPr>
          <a:xfrm>
            <a:off x="5180979" y="2376772"/>
            <a:ext cx="365760" cy="367096"/>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600" b="1" dirty="0">
              <a:solidFill>
                <a:schemeClr val="tx1"/>
              </a:solidFill>
            </a:endParaRPr>
          </a:p>
        </p:txBody>
      </p:sp>
      <p:sp>
        <p:nvSpPr>
          <p:cNvPr id="27" name="TextBox 26"/>
          <p:cNvSpPr txBox="1"/>
          <p:nvPr/>
        </p:nvSpPr>
        <p:spPr>
          <a:xfrm>
            <a:off x="6242137" y="1504482"/>
            <a:ext cx="3202407" cy="369332"/>
          </a:xfrm>
          <a:prstGeom prst="rect">
            <a:avLst/>
          </a:prstGeom>
          <a:noFill/>
        </p:spPr>
        <p:txBody>
          <a:bodyPr wrap="square" rtlCol="0">
            <a:spAutoFit/>
          </a:bodyPr>
          <a:lstStyle/>
          <a:p>
            <a:pPr algn="ctr"/>
            <a:r>
              <a:rPr lang="en-US" dirty="0" err="1"/>
              <a:t>Sharded</a:t>
            </a:r>
            <a:r>
              <a:rPr lang="en-US" dirty="0"/>
              <a:t>, replicated blob store</a:t>
            </a:r>
          </a:p>
        </p:txBody>
      </p:sp>
      <p:sp>
        <p:nvSpPr>
          <p:cNvPr id="29" name="Freeform 28"/>
          <p:cNvSpPr/>
          <p:nvPr/>
        </p:nvSpPr>
        <p:spPr>
          <a:xfrm>
            <a:off x="1777484" y="2683144"/>
            <a:ext cx="4658319" cy="731175"/>
          </a:xfrm>
          <a:custGeom>
            <a:avLst/>
            <a:gdLst>
              <a:gd name="connsiteX0" fmla="*/ 2867891 w 3591814"/>
              <a:gd name="connsiteY0" fmla="*/ 0 h 872836"/>
              <a:gd name="connsiteX1" fmla="*/ 3399906 w 3591814"/>
              <a:gd name="connsiteY1" fmla="*/ 681644 h 872836"/>
              <a:gd name="connsiteX2" fmla="*/ 0 w 3591814"/>
              <a:gd name="connsiteY2" fmla="*/ 872836 h 872836"/>
            </a:gdLst>
            <a:ahLst/>
            <a:cxnLst>
              <a:cxn ang="0">
                <a:pos x="connsiteX0" y="connsiteY0"/>
              </a:cxn>
              <a:cxn ang="0">
                <a:pos x="connsiteX1" y="connsiteY1"/>
              </a:cxn>
              <a:cxn ang="0">
                <a:pos x="connsiteX2" y="connsiteY2"/>
              </a:cxn>
            </a:cxnLst>
            <a:rect l="l" t="t" r="r" b="b"/>
            <a:pathLst>
              <a:path w="3591814" h="872836">
                <a:moveTo>
                  <a:pt x="2867891" y="0"/>
                </a:moveTo>
                <a:cubicBezTo>
                  <a:pt x="3372889" y="268085"/>
                  <a:pt x="3877888" y="536171"/>
                  <a:pt x="3399906" y="681644"/>
                </a:cubicBezTo>
                <a:cubicBezTo>
                  <a:pt x="2921924" y="827117"/>
                  <a:pt x="1460962" y="849976"/>
                  <a:pt x="0" y="872836"/>
                </a:cubicBezTo>
              </a:path>
            </a:pathLst>
          </a:custGeom>
          <a:noFill/>
          <a:ln w="12700">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0" name="TextBox 29"/>
          <p:cNvSpPr txBox="1"/>
          <p:nvPr/>
        </p:nvSpPr>
        <p:spPr>
          <a:xfrm>
            <a:off x="1947375" y="3065907"/>
            <a:ext cx="898934" cy="369332"/>
          </a:xfrm>
          <a:prstGeom prst="rect">
            <a:avLst/>
          </a:prstGeom>
          <a:noFill/>
        </p:spPr>
        <p:txBody>
          <a:bodyPr wrap="square" rtlCol="0">
            <a:spAutoFit/>
          </a:bodyPr>
          <a:lstStyle/>
          <a:p>
            <a:r>
              <a:rPr lang="en-US" i="1" dirty="0"/>
              <a:t>Done!</a:t>
            </a:r>
          </a:p>
        </p:txBody>
      </p:sp>
      <p:cxnSp>
        <p:nvCxnSpPr>
          <p:cNvPr id="31" name="Straight Arrow Connector 30"/>
          <p:cNvCxnSpPr/>
          <p:nvPr/>
        </p:nvCxnSpPr>
        <p:spPr>
          <a:xfrm>
            <a:off x="1394507" y="3478488"/>
            <a:ext cx="955377" cy="856600"/>
          </a:xfrm>
          <a:prstGeom prst="straightConnector1">
            <a:avLst/>
          </a:prstGeom>
          <a:ln w="12700">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33" name="TextBox 32"/>
          <p:cNvSpPr txBox="1"/>
          <p:nvPr/>
        </p:nvSpPr>
        <p:spPr>
          <a:xfrm>
            <a:off x="706583" y="3806900"/>
            <a:ext cx="1240792" cy="646331"/>
          </a:xfrm>
          <a:prstGeom prst="rect">
            <a:avLst/>
          </a:prstGeom>
          <a:noFill/>
        </p:spPr>
        <p:txBody>
          <a:bodyPr wrap="square" rtlCol="0">
            <a:spAutoFit/>
          </a:bodyPr>
          <a:lstStyle/>
          <a:p>
            <a:pPr algn="ctr"/>
            <a:r>
              <a:rPr lang="en-US" dirty="0"/>
              <a:t>Event meta-data</a:t>
            </a:r>
          </a:p>
        </p:txBody>
      </p:sp>
      <p:sp>
        <p:nvSpPr>
          <p:cNvPr id="34" name="TextBox 33"/>
          <p:cNvSpPr txBox="1"/>
          <p:nvPr/>
        </p:nvSpPr>
        <p:spPr>
          <a:xfrm>
            <a:off x="2470266" y="4116166"/>
            <a:ext cx="883920" cy="369332"/>
          </a:xfrm>
          <a:prstGeom prst="rect">
            <a:avLst/>
          </a:prstGeom>
          <a:noFill/>
          <a:ln>
            <a:solidFill>
              <a:schemeClr val="tx1"/>
            </a:solidFill>
          </a:ln>
        </p:spPr>
        <p:txBody>
          <a:bodyPr wrap="square" rtlCol="0">
            <a:spAutoFit/>
          </a:bodyPr>
          <a:lstStyle/>
          <a:p>
            <a:r>
              <a:rPr lang="en-US" dirty="0" err="1"/>
              <a:t>IoT</a:t>
            </a:r>
            <a:r>
              <a:rPr lang="en-US" dirty="0"/>
              <a:t> Hub</a:t>
            </a:r>
          </a:p>
        </p:txBody>
      </p:sp>
      <p:sp>
        <p:nvSpPr>
          <p:cNvPr id="35" name="Freeform 34"/>
          <p:cNvSpPr/>
          <p:nvPr/>
        </p:nvSpPr>
        <p:spPr>
          <a:xfrm>
            <a:off x="3607677" y="4472247"/>
            <a:ext cx="515436" cy="1371600"/>
          </a:xfrm>
          <a:custGeom>
            <a:avLst/>
            <a:gdLst>
              <a:gd name="connsiteX0" fmla="*/ 16672 w 515436"/>
              <a:gd name="connsiteY0" fmla="*/ 0 h 1371600"/>
              <a:gd name="connsiteX1" fmla="*/ 482185 w 515436"/>
              <a:gd name="connsiteY1" fmla="*/ 432262 h 1371600"/>
              <a:gd name="connsiteX2" fmla="*/ 47 w 515436"/>
              <a:gd name="connsiteY2" fmla="*/ 847898 h 1371600"/>
              <a:gd name="connsiteX3" fmla="*/ 515436 w 515436"/>
              <a:gd name="connsiteY3" fmla="*/ 1371600 h 1371600"/>
            </a:gdLst>
            <a:ahLst/>
            <a:cxnLst>
              <a:cxn ang="0">
                <a:pos x="connsiteX0" y="connsiteY0"/>
              </a:cxn>
              <a:cxn ang="0">
                <a:pos x="connsiteX1" y="connsiteY1"/>
              </a:cxn>
              <a:cxn ang="0">
                <a:pos x="connsiteX2" y="connsiteY2"/>
              </a:cxn>
              <a:cxn ang="0">
                <a:pos x="connsiteX3" y="connsiteY3"/>
              </a:cxn>
            </a:cxnLst>
            <a:rect l="l" t="t" r="r" b="b"/>
            <a:pathLst>
              <a:path w="515436" h="1371600">
                <a:moveTo>
                  <a:pt x="16672" y="0"/>
                </a:moveTo>
                <a:cubicBezTo>
                  <a:pt x="250814" y="145473"/>
                  <a:pt x="484956" y="290946"/>
                  <a:pt x="482185" y="432262"/>
                </a:cubicBezTo>
                <a:cubicBezTo>
                  <a:pt x="479414" y="573578"/>
                  <a:pt x="-5495" y="691342"/>
                  <a:pt x="47" y="847898"/>
                </a:cubicBezTo>
                <a:cubicBezTo>
                  <a:pt x="5589" y="1004454"/>
                  <a:pt x="260512" y="1188027"/>
                  <a:pt x="515436" y="1371600"/>
                </a:cubicBezTo>
              </a:path>
            </a:pathLst>
          </a:custGeom>
          <a:noFill/>
          <a:ln w="57150">
            <a:solidFill>
              <a:srgbClr val="FA5D06"/>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6" name="TextBox 35"/>
          <p:cNvSpPr txBox="1"/>
          <p:nvPr/>
        </p:nvSpPr>
        <p:spPr>
          <a:xfrm>
            <a:off x="3865395" y="4268565"/>
            <a:ext cx="898934" cy="369332"/>
          </a:xfrm>
          <a:prstGeom prst="rect">
            <a:avLst/>
          </a:prstGeom>
          <a:noFill/>
        </p:spPr>
        <p:txBody>
          <a:bodyPr wrap="square" rtlCol="0">
            <a:spAutoFit/>
          </a:bodyPr>
          <a:lstStyle/>
          <a:p>
            <a:r>
              <a:rPr lang="en-US" i="1" dirty="0"/>
              <a:t>Function</a:t>
            </a:r>
          </a:p>
        </p:txBody>
      </p:sp>
      <p:sp>
        <p:nvSpPr>
          <p:cNvPr id="38" name="TextBox 37"/>
          <p:cNvSpPr txBox="1"/>
          <p:nvPr/>
        </p:nvSpPr>
        <p:spPr>
          <a:xfrm>
            <a:off x="4048002" y="4649495"/>
            <a:ext cx="1321724" cy="369332"/>
          </a:xfrm>
          <a:prstGeom prst="rect">
            <a:avLst/>
          </a:prstGeom>
          <a:noFill/>
        </p:spPr>
        <p:txBody>
          <a:bodyPr wrap="square" rtlCol="0">
            <a:spAutoFit/>
          </a:bodyPr>
          <a:lstStyle/>
          <a:p>
            <a:r>
              <a:rPr lang="en-US" dirty="0"/>
              <a:t>Key-hash</a:t>
            </a:r>
          </a:p>
        </p:txBody>
      </p:sp>
      <p:sp>
        <p:nvSpPr>
          <p:cNvPr id="39" name="Oval 38"/>
          <p:cNvSpPr/>
          <p:nvPr/>
        </p:nvSpPr>
        <p:spPr>
          <a:xfrm>
            <a:off x="8960446" y="4708100"/>
            <a:ext cx="365760" cy="367096"/>
          </a:xfrm>
          <a:prstGeom prst="ellipse">
            <a:avLst/>
          </a:prstGeom>
          <a:solidFill>
            <a:srgbClr val="C00000"/>
          </a:solidFill>
          <a:ln>
            <a:solidFill>
              <a:srgbClr val="FA5D06"/>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41" name="Straight Arrow Connector 40"/>
          <p:cNvCxnSpPr>
            <a:endCxn id="43" idx="2"/>
          </p:cNvCxnSpPr>
          <p:nvPr/>
        </p:nvCxnSpPr>
        <p:spPr>
          <a:xfrm>
            <a:off x="4966338" y="4870536"/>
            <a:ext cx="3266132" cy="21112"/>
          </a:xfrm>
          <a:prstGeom prst="straightConnector1">
            <a:avLst/>
          </a:prstGeom>
          <a:ln w="12700">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43" name="Oval 42"/>
          <p:cNvSpPr/>
          <p:nvPr/>
        </p:nvSpPr>
        <p:spPr>
          <a:xfrm>
            <a:off x="8232470" y="4708100"/>
            <a:ext cx="365760" cy="367096"/>
          </a:xfrm>
          <a:prstGeom prst="ellipse">
            <a:avLst/>
          </a:prstGeom>
          <a:solidFill>
            <a:srgbClr val="C00000"/>
          </a:solidFill>
          <a:ln>
            <a:solidFill>
              <a:srgbClr val="FA5D06"/>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4" name="TextBox 43"/>
          <p:cNvSpPr txBox="1"/>
          <p:nvPr/>
        </p:nvSpPr>
        <p:spPr>
          <a:xfrm>
            <a:off x="8436572" y="3969026"/>
            <a:ext cx="3202407" cy="369332"/>
          </a:xfrm>
          <a:prstGeom prst="rect">
            <a:avLst/>
          </a:prstGeom>
          <a:noFill/>
        </p:spPr>
        <p:txBody>
          <a:bodyPr wrap="square" rtlCol="0">
            <a:spAutoFit/>
          </a:bodyPr>
          <a:lstStyle/>
          <a:p>
            <a:pPr algn="ctr"/>
            <a:r>
              <a:rPr lang="en-US" dirty="0" err="1"/>
              <a:t>Sharded</a:t>
            </a:r>
            <a:r>
              <a:rPr lang="en-US" dirty="0"/>
              <a:t> knowledge store</a:t>
            </a:r>
          </a:p>
        </p:txBody>
      </p:sp>
      <p:sp>
        <p:nvSpPr>
          <p:cNvPr id="46" name="Freeform 45"/>
          <p:cNvSpPr/>
          <p:nvPr/>
        </p:nvSpPr>
        <p:spPr>
          <a:xfrm>
            <a:off x="5078637" y="2751513"/>
            <a:ext cx="3159276" cy="2019992"/>
          </a:xfrm>
          <a:custGeom>
            <a:avLst/>
            <a:gdLst>
              <a:gd name="connsiteX0" fmla="*/ 3159276 w 3159276"/>
              <a:gd name="connsiteY0" fmla="*/ 2019992 h 2019992"/>
              <a:gd name="connsiteX1" fmla="*/ 3092774 w 3159276"/>
              <a:gd name="connsiteY1" fmla="*/ 2011680 h 2019992"/>
              <a:gd name="connsiteX2" fmla="*/ 349574 w 3159276"/>
              <a:gd name="connsiteY2" fmla="*/ 1188720 h 2019992"/>
              <a:gd name="connsiteX3" fmla="*/ 125130 w 3159276"/>
              <a:gd name="connsiteY3" fmla="*/ 0 h 2019992"/>
            </a:gdLst>
            <a:ahLst/>
            <a:cxnLst>
              <a:cxn ang="0">
                <a:pos x="connsiteX0" y="connsiteY0"/>
              </a:cxn>
              <a:cxn ang="0">
                <a:pos x="connsiteX1" y="connsiteY1"/>
              </a:cxn>
              <a:cxn ang="0">
                <a:pos x="connsiteX2" y="connsiteY2"/>
              </a:cxn>
              <a:cxn ang="0">
                <a:pos x="connsiteX3" y="connsiteY3"/>
              </a:cxn>
            </a:cxnLst>
            <a:rect l="l" t="t" r="r" b="b"/>
            <a:pathLst>
              <a:path w="3159276" h="2019992">
                <a:moveTo>
                  <a:pt x="3159276" y="2019992"/>
                </a:moveTo>
                <a:lnTo>
                  <a:pt x="3092774" y="2011680"/>
                </a:lnTo>
                <a:cubicBezTo>
                  <a:pt x="2624490" y="1873135"/>
                  <a:pt x="844181" y="1524000"/>
                  <a:pt x="349574" y="1188720"/>
                </a:cubicBezTo>
                <a:cubicBezTo>
                  <a:pt x="-145033" y="853440"/>
                  <a:pt x="-9952" y="426720"/>
                  <a:pt x="125130" y="0"/>
                </a:cubicBezTo>
              </a:path>
            </a:pathLst>
          </a:custGeom>
          <a:noFill/>
          <a:ln>
            <a:solidFill>
              <a:schemeClr val="tx1"/>
            </a:solidFill>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7" name="Freeform 46"/>
          <p:cNvSpPr/>
          <p:nvPr/>
        </p:nvSpPr>
        <p:spPr>
          <a:xfrm rot="10619319">
            <a:off x="5579081" y="2625583"/>
            <a:ext cx="2965977" cy="2102252"/>
          </a:xfrm>
          <a:custGeom>
            <a:avLst/>
            <a:gdLst>
              <a:gd name="connsiteX0" fmla="*/ 3159276 w 3159276"/>
              <a:gd name="connsiteY0" fmla="*/ 2019992 h 2019992"/>
              <a:gd name="connsiteX1" fmla="*/ 3092774 w 3159276"/>
              <a:gd name="connsiteY1" fmla="*/ 2011680 h 2019992"/>
              <a:gd name="connsiteX2" fmla="*/ 349574 w 3159276"/>
              <a:gd name="connsiteY2" fmla="*/ 1188720 h 2019992"/>
              <a:gd name="connsiteX3" fmla="*/ 125130 w 3159276"/>
              <a:gd name="connsiteY3" fmla="*/ 0 h 2019992"/>
            </a:gdLst>
            <a:ahLst/>
            <a:cxnLst>
              <a:cxn ang="0">
                <a:pos x="connsiteX0" y="connsiteY0"/>
              </a:cxn>
              <a:cxn ang="0">
                <a:pos x="connsiteX1" y="connsiteY1"/>
              </a:cxn>
              <a:cxn ang="0">
                <a:pos x="connsiteX2" y="connsiteY2"/>
              </a:cxn>
              <a:cxn ang="0">
                <a:pos x="connsiteX3" y="connsiteY3"/>
              </a:cxn>
            </a:cxnLst>
            <a:rect l="l" t="t" r="r" b="b"/>
            <a:pathLst>
              <a:path w="3159276" h="2019992">
                <a:moveTo>
                  <a:pt x="3159276" y="2019992"/>
                </a:moveTo>
                <a:lnTo>
                  <a:pt x="3092774" y="2011680"/>
                </a:lnTo>
                <a:cubicBezTo>
                  <a:pt x="2624490" y="1873135"/>
                  <a:pt x="844181" y="1524000"/>
                  <a:pt x="349574" y="1188720"/>
                </a:cubicBezTo>
                <a:cubicBezTo>
                  <a:pt x="-145033" y="853440"/>
                  <a:pt x="-9952" y="426720"/>
                  <a:pt x="125130" y="0"/>
                </a:cubicBezTo>
              </a:path>
            </a:pathLst>
          </a:custGeom>
          <a:noFill/>
          <a:ln w="76200">
            <a:solidFill>
              <a:schemeClr val="tx1"/>
            </a:solidFill>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49" name="Straight Arrow Connector 48"/>
          <p:cNvCxnSpPr/>
          <p:nvPr/>
        </p:nvCxnSpPr>
        <p:spPr>
          <a:xfrm>
            <a:off x="8384851" y="5118976"/>
            <a:ext cx="269028" cy="226853"/>
          </a:xfrm>
          <a:prstGeom prst="straightConnector1">
            <a:avLst/>
          </a:prstGeom>
          <a:ln w="76200">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52" name="Freeform 51"/>
          <p:cNvSpPr/>
          <p:nvPr/>
        </p:nvSpPr>
        <p:spPr>
          <a:xfrm>
            <a:off x="8305202" y="5084502"/>
            <a:ext cx="383132" cy="515184"/>
          </a:xfrm>
          <a:custGeom>
            <a:avLst/>
            <a:gdLst>
              <a:gd name="connsiteX0" fmla="*/ 914400 w 914400"/>
              <a:gd name="connsiteY0" fmla="*/ 548640 h 571728"/>
              <a:gd name="connsiteX1" fmla="*/ 249382 w 914400"/>
              <a:gd name="connsiteY1" fmla="*/ 507077 h 571728"/>
              <a:gd name="connsiteX2" fmla="*/ 0 w 914400"/>
              <a:gd name="connsiteY2" fmla="*/ 0 h 571728"/>
            </a:gdLst>
            <a:ahLst/>
            <a:cxnLst>
              <a:cxn ang="0">
                <a:pos x="connsiteX0" y="connsiteY0"/>
              </a:cxn>
              <a:cxn ang="0">
                <a:pos x="connsiteX1" y="connsiteY1"/>
              </a:cxn>
              <a:cxn ang="0">
                <a:pos x="connsiteX2" y="connsiteY2"/>
              </a:cxn>
            </a:cxnLst>
            <a:rect l="l" t="t" r="r" b="b"/>
            <a:pathLst>
              <a:path w="914400" h="571728">
                <a:moveTo>
                  <a:pt x="914400" y="548640"/>
                </a:moveTo>
                <a:cubicBezTo>
                  <a:pt x="658091" y="573578"/>
                  <a:pt x="401782" y="598517"/>
                  <a:pt x="249382" y="507077"/>
                </a:cubicBezTo>
                <a:cubicBezTo>
                  <a:pt x="96982" y="415637"/>
                  <a:pt x="48491" y="207818"/>
                  <a:pt x="0" y="0"/>
                </a:cubicBezTo>
              </a:path>
            </a:pathLst>
          </a:custGeom>
          <a:noFill/>
          <a:ln w="19050">
            <a:solidFill>
              <a:schemeClr val="tx1"/>
            </a:solidFill>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3" name="TextBox 52"/>
          <p:cNvSpPr txBox="1"/>
          <p:nvPr/>
        </p:nvSpPr>
        <p:spPr>
          <a:xfrm>
            <a:off x="8027272" y="5943309"/>
            <a:ext cx="2142393" cy="369332"/>
          </a:xfrm>
          <a:prstGeom prst="rect">
            <a:avLst/>
          </a:prstGeom>
          <a:solidFill>
            <a:srgbClr val="FFFF00"/>
          </a:solidFill>
        </p:spPr>
        <p:txBody>
          <a:bodyPr wrap="square" rtlCol="0">
            <a:spAutoFit/>
          </a:bodyPr>
          <a:lstStyle/>
          <a:p>
            <a:pPr algn="ctr"/>
            <a:r>
              <a:rPr lang="en-US" i="1" dirty="0"/>
              <a:t>Hoof crack, p=.78</a:t>
            </a:r>
          </a:p>
        </p:txBody>
      </p:sp>
      <p:sp>
        <p:nvSpPr>
          <p:cNvPr id="54" name="4-Point Star 53"/>
          <p:cNvSpPr/>
          <p:nvPr/>
        </p:nvSpPr>
        <p:spPr>
          <a:xfrm>
            <a:off x="8620594" y="5241689"/>
            <a:ext cx="324196" cy="378758"/>
          </a:xfrm>
          <a:prstGeom prst="star4">
            <a:avLst/>
          </a:prstGeom>
          <a:solidFill>
            <a:srgbClr val="FA5D06"/>
          </a:solidFill>
          <a:ln>
            <a:solidFill>
              <a:srgbClr val="E53BAC"/>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5" name="Lightning Bolt 54"/>
          <p:cNvSpPr/>
          <p:nvPr/>
        </p:nvSpPr>
        <p:spPr>
          <a:xfrm>
            <a:off x="8655048" y="5292311"/>
            <a:ext cx="255288" cy="289808"/>
          </a:xfrm>
          <a:prstGeom prst="lightningBolt">
            <a:avLst/>
          </a:prstGeom>
          <a:solidFill>
            <a:srgbClr val="C00000"/>
          </a:solidFill>
          <a:ln>
            <a:solidFill>
              <a:srgbClr val="FA5D06"/>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57" name="Straight Arrow Connector 56"/>
          <p:cNvCxnSpPr/>
          <p:nvPr/>
        </p:nvCxnSpPr>
        <p:spPr>
          <a:xfrm flipH="1" flipV="1">
            <a:off x="4123113" y="5132542"/>
            <a:ext cx="4238048" cy="25506"/>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16" name="Oval 15"/>
          <p:cNvSpPr/>
          <p:nvPr/>
        </p:nvSpPr>
        <p:spPr>
          <a:xfrm>
            <a:off x="5908955" y="2376772"/>
            <a:ext cx="365760" cy="367096"/>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4" name="Flowchart: Multidocument 63"/>
          <p:cNvSpPr/>
          <p:nvPr/>
        </p:nvSpPr>
        <p:spPr>
          <a:xfrm>
            <a:off x="9344627" y="4491147"/>
            <a:ext cx="419534" cy="259823"/>
          </a:xfrm>
          <a:prstGeom prst="flowChartMultidocumen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5" name="Flowchart: Multidocument 64"/>
          <p:cNvSpPr/>
          <p:nvPr/>
        </p:nvSpPr>
        <p:spPr>
          <a:xfrm>
            <a:off x="8627991" y="4525336"/>
            <a:ext cx="384181" cy="245702"/>
          </a:xfrm>
          <a:prstGeom prst="flowChartMultidocumen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67" name="Straight Arrow Connector 66"/>
          <p:cNvCxnSpPr>
            <a:stCxn id="65" idx="2"/>
          </p:cNvCxnSpPr>
          <p:nvPr/>
        </p:nvCxnSpPr>
        <p:spPr>
          <a:xfrm>
            <a:off x="8793367" y="4761733"/>
            <a:ext cx="15066" cy="557419"/>
          </a:xfrm>
          <a:prstGeom prst="straightConnector1">
            <a:avLst/>
          </a:prstGeom>
          <a:ln w="76200">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69" name="Oval 68"/>
          <p:cNvSpPr/>
          <p:nvPr/>
        </p:nvSpPr>
        <p:spPr>
          <a:xfrm>
            <a:off x="4524773" y="1950520"/>
            <a:ext cx="5932637" cy="1209071"/>
          </a:xfrm>
          <a:prstGeom prst="ellipse">
            <a:avLst/>
          </a:prstGeom>
          <a:noFill/>
          <a:ln w="38100"/>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1" name="Oval 70"/>
          <p:cNvSpPr/>
          <p:nvPr/>
        </p:nvSpPr>
        <p:spPr>
          <a:xfrm>
            <a:off x="7066539" y="2514070"/>
            <a:ext cx="93403" cy="107463"/>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2" name="Oval 71"/>
          <p:cNvSpPr/>
          <p:nvPr/>
        </p:nvSpPr>
        <p:spPr>
          <a:xfrm>
            <a:off x="7228482" y="2517889"/>
            <a:ext cx="93403" cy="107463"/>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3" name="Oval 72"/>
          <p:cNvSpPr/>
          <p:nvPr/>
        </p:nvSpPr>
        <p:spPr>
          <a:xfrm>
            <a:off x="7369900" y="2517889"/>
            <a:ext cx="93403" cy="107463"/>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4" name="Oval 73"/>
          <p:cNvSpPr/>
          <p:nvPr/>
        </p:nvSpPr>
        <p:spPr>
          <a:xfrm>
            <a:off x="10050367" y="4861897"/>
            <a:ext cx="93403" cy="107463"/>
          </a:xfrm>
          <a:prstGeom prst="ellipse">
            <a:avLst/>
          </a:prstGeom>
          <a:solidFill>
            <a:srgbClr val="C00000"/>
          </a:solidFill>
          <a:ln>
            <a:solidFill>
              <a:srgbClr val="FA5D06"/>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5" name="Oval 74"/>
          <p:cNvSpPr/>
          <p:nvPr/>
        </p:nvSpPr>
        <p:spPr>
          <a:xfrm>
            <a:off x="10212310" y="4865716"/>
            <a:ext cx="93403" cy="107463"/>
          </a:xfrm>
          <a:prstGeom prst="ellipse">
            <a:avLst/>
          </a:prstGeom>
          <a:solidFill>
            <a:srgbClr val="C00000"/>
          </a:solidFill>
          <a:ln>
            <a:solidFill>
              <a:srgbClr val="FA5D06"/>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6" name="Oval 75"/>
          <p:cNvSpPr/>
          <p:nvPr/>
        </p:nvSpPr>
        <p:spPr>
          <a:xfrm>
            <a:off x="10353728" y="4865716"/>
            <a:ext cx="93403" cy="107463"/>
          </a:xfrm>
          <a:prstGeom prst="ellipse">
            <a:avLst/>
          </a:prstGeom>
          <a:solidFill>
            <a:srgbClr val="C00000"/>
          </a:solidFill>
          <a:ln>
            <a:solidFill>
              <a:srgbClr val="FA5D06"/>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8" name="TextBox 47"/>
          <p:cNvSpPr txBox="1"/>
          <p:nvPr/>
        </p:nvSpPr>
        <p:spPr>
          <a:xfrm>
            <a:off x="7159941" y="5507732"/>
            <a:ext cx="3287189" cy="369332"/>
          </a:xfrm>
          <a:prstGeom prst="rect">
            <a:avLst/>
          </a:prstGeom>
          <a:noFill/>
        </p:spPr>
        <p:txBody>
          <a:bodyPr wrap="square" rtlCol="0">
            <a:spAutoFit/>
          </a:bodyPr>
          <a:lstStyle/>
          <a:p>
            <a:pPr algn="ctr"/>
            <a:r>
              <a:rPr lang="en-US" dirty="0"/>
              <a:t>GPU-accelerated computation</a:t>
            </a:r>
          </a:p>
        </p:txBody>
      </p:sp>
      <p:cxnSp>
        <p:nvCxnSpPr>
          <p:cNvPr id="81" name="Straight Arrow Connector 80"/>
          <p:cNvCxnSpPr/>
          <p:nvPr/>
        </p:nvCxnSpPr>
        <p:spPr>
          <a:xfrm flipV="1">
            <a:off x="4189679" y="4584438"/>
            <a:ext cx="1594600" cy="267064"/>
          </a:xfrm>
          <a:prstGeom prst="straightConnector1">
            <a:avLst/>
          </a:prstGeom>
          <a:ln w="12700">
            <a:solidFill>
              <a:schemeClr val="tx1"/>
            </a:solidFill>
            <a:prstDash val="dash"/>
            <a:tailEnd type="triangle"/>
          </a:ln>
        </p:spPr>
        <p:style>
          <a:lnRef idx="1">
            <a:schemeClr val="accent1"/>
          </a:lnRef>
          <a:fillRef idx="0">
            <a:schemeClr val="accent1"/>
          </a:fillRef>
          <a:effectRef idx="0">
            <a:schemeClr val="accent1"/>
          </a:effectRef>
          <a:fontRef idx="minor">
            <a:schemeClr val="tx1"/>
          </a:fontRef>
        </p:style>
      </p:cxnSp>
      <p:cxnSp>
        <p:nvCxnSpPr>
          <p:cNvPr id="83" name="Straight Arrow Connector 82"/>
          <p:cNvCxnSpPr/>
          <p:nvPr/>
        </p:nvCxnSpPr>
        <p:spPr>
          <a:xfrm flipH="1">
            <a:off x="4123855" y="4660922"/>
            <a:ext cx="1684967" cy="491291"/>
          </a:xfrm>
          <a:prstGeom prst="straightConnector1">
            <a:avLst/>
          </a:prstGeom>
          <a:ln>
            <a:solidFill>
              <a:schemeClr val="tx1"/>
            </a:solidFill>
            <a:prstDash val="dash"/>
            <a:tailEnd type="triangle"/>
          </a:ln>
        </p:spPr>
        <p:style>
          <a:lnRef idx="1">
            <a:schemeClr val="accent1"/>
          </a:lnRef>
          <a:fillRef idx="0">
            <a:schemeClr val="accent1"/>
          </a:fillRef>
          <a:effectRef idx="0">
            <a:schemeClr val="accent1"/>
          </a:effectRef>
          <a:fontRef idx="minor">
            <a:schemeClr val="tx1"/>
          </a:fontRef>
        </p:style>
      </p:cxnSp>
      <p:sp>
        <p:nvSpPr>
          <p:cNvPr id="85" name="TextBox 84"/>
          <p:cNvSpPr txBox="1"/>
          <p:nvPr/>
        </p:nvSpPr>
        <p:spPr>
          <a:xfrm>
            <a:off x="4278786" y="4913252"/>
            <a:ext cx="2318238" cy="369332"/>
          </a:xfrm>
          <a:prstGeom prst="rect">
            <a:avLst/>
          </a:prstGeom>
          <a:solidFill>
            <a:srgbClr val="FFFF00"/>
          </a:solidFill>
          <a:ln>
            <a:solidFill>
              <a:schemeClr val="tx1"/>
            </a:solidFill>
          </a:ln>
        </p:spPr>
        <p:txBody>
          <a:bodyPr wrap="square" rtlCol="0">
            <a:spAutoFit/>
          </a:bodyPr>
          <a:lstStyle/>
          <a:p>
            <a:pPr algn="ctr"/>
            <a:r>
              <a:rPr lang="en-US" i="1" dirty="0"/>
              <a:t>Rough terrain, p=.03</a:t>
            </a:r>
          </a:p>
        </p:txBody>
      </p:sp>
      <p:sp>
        <p:nvSpPr>
          <p:cNvPr id="93" name="TextBox 92"/>
          <p:cNvSpPr txBox="1"/>
          <p:nvPr/>
        </p:nvSpPr>
        <p:spPr>
          <a:xfrm>
            <a:off x="3567380" y="2097251"/>
            <a:ext cx="3202407" cy="276999"/>
          </a:xfrm>
          <a:prstGeom prst="rect">
            <a:avLst/>
          </a:prstGeom>
          <a:noFill/>
        </p:spPr>
        <p:txBody>
          <a:bodyPr wrap="square" rtlCol="0">
            <a:spAutoFit/>
          </a:bodyPr>
          <a:lstStyle/>
          <a:p>
            <a:r>
              <a:rPr lang="en-US" sz="1200" i="1" dirty="0"/>
              <a:t>router</a:t>
            </a:r>
          </a:p>
        </p:txBody>
      </p:sp>
      <p:sp>
        <p:nvSpPr>
          <p:cNvPr id="60" name="TextBox 59"/>
          <p:cNvSpPr txBox="1"/>
          <p:nvPr/>
        </p:nvSpPr>
        <p:spPr>
          <a:xfrm>
            <a:off x="4015048" y="5211744"/>
            <a:ext cx="1915989" cy="369332"/>
          </a:xfrm>
          <a:prstGeom prst="rect">
            <a:avLst/>
          </a:prstGeom>
          <a:solidFill>
            <a:srgbClr val="FFFF00"/>
          </a:solidFill>
          <a:ln>
            <a:solidFill>
              <a:schemeClr val="tx1"/>
            </a:solidFill>
          </a:ln>
        </p:spPr>
        <p:txBody>
          <a:bodyPr wrap="square" rtlCol="0">
            <a:spAutoFit/>
          </a:bodyPr>
          <a:lstStyle/>
          <a:p>
            <a:pPr algn="ctr"/>
            <a:r>
              <a:rPr lang="en-US" i="1" dirty="0"/>
              <a:t>Hoof crack, p=.78</a:t>
            </a:r>
          </a:p>
        </p:txBody>
      </p:sp>
      <p:sp>
        <p:nvSpPr>
          <p:cNvPr id="2" name="TextBox 1">
            <a:extLst>
              <a:ext uri="{FF2B5EF4-FFF2-40B4-BE49-F238E27FC236}">
                <a16:creationId xmlns:a16="http://schemas.microsoft.com/office/drawing/2014/main" id="{CE142F82-BF1E-4B1D-858F-92BC172219AE}"/>
              </a:ext>
            </a:extLst>
          </p:cNvPr>
          <p:cNvSpPr txBox="1"/>
          <p:nvPr/>
        </p:nvSpPr>
        <p:spPr>
          <a:xfrm>
            <a:off x="6552339" y="2018520"/>
            <a:ext cx="1424354" cy="369332"/>
          </a:xfrm>
          <a:prstGeom prst="rect">
            <a:avLst/>
          </a:prstGeom>
          <a:noFill/>
        </p:spPr>
        <p:txBody>
          <a:bodyPr wrap="square" rtlCol="0">
            <a:spAutoFit/>
          </a:bodyPr>
          <a:lstStyle/>
          <a:p>
            <a:r>
              <a:rPr lang="en-US" dirty="0"/>
              <a:t>2-node shard</a:t>
            </a:r>
          </a:p>
        </p:txBody>
      </p:sp>
      <p:sp>
        <p:nvSpPr>
          <p:cNvPr id="8" name="Rectangle 7">
            <a:extLst>
              <a:ext uri="{FF2B5EF4-FFF2-40B4-BE49-F238E27FC236}">
                <a16:creationId xmlns:a16="http://schemas.microsoft.com/office/drawing/2014/main" id="{8C209B47-3233-41B1-BC77-941CEAC393E6}"/>
              </a:ext>
            </a:extLst>
          </p:cNvPr>
          <p:cNvSpPr/>
          <p:nvPr/>
        </p:nvSpPr>
        <p:spPr>
          <a:xfrm>
            <a:off x="5213608" y="2441661"/>
            <a:ext cx="328557" cy="215444"/>
          </a:xfrm>
          <a:prstGeom prst="rect">
            <a:avLst/>
          </a:prstGeom>
        </p:spPr>
        <p:txBody>
          <a:bodyPr wrap="square">
            <a:spAutoFit/>
          </a:bodyPr>
          <a:lstStyle/>
          <a:p>
            <a:pPr algn="ctr"/>
            <a:r>
              <a:rPr lang="en-US" sz="800" b="1" dirty="0"/>
              <a:t>N1</a:t>
            </a:r>
          </a:p>
        </p:txBody>
      </p:sp>
      <p:sp>
        <p:nvSpPr>
          <p:cNvPr id="68" name="Rectangle 67">
            <a:extLst>
              <a:ext uri="{FF2B5EF4-FFF2-40B4-BE49-F238E27FC236}">
                <a16:creationId xmlns:a16="http://schemas.microsoft.com/office/drawing/2014/main" id="{783B16D1-C73F-4F35-8ECE-20234EFF61D9}"/>
              </a:ext>
            </a:extLst>
          </p:cNvPr>
          <p:cNvSpPr/>
          <p:nvPr/>
        </p:nvSpPr>
        <p:spPr>
          <a:xfrm>
            <a:off x="5931038" y="2434377"/>
            <a:ext cx="328557" cy="215444"/>
          </a:xfrm>
          <a:prstGeom prst="rect">
            <a:avLst/>
          </a:prstGeom>
        </p:spPr>
        <p:txBody>
          <a:bodyPr wrap="square">
            <a:spAutoFit/>
          </a:bodyPr>
          <a:lstStyle/>
          <a:p>
            <a:pPr algn="ctr"/>
            <a:r>
              <a:rPr lang="en-US" sz="800" b="1" dirty="0"/>
              <a:t>N2</a:t>
            </a:r>
          </a:p>
        </p:txBody>
      </p:sp>
      <p:sp>
        <p:nvSpPr>
          <p:cNvPr id="79" name="Rectangle 78">
            <a:extLst>
              <a:ext uri="{FF2B5EF4-FFF2-40B4-BE49-F238E27FC236}">
                <a16:creationId xmlns:a16="http://schemas.microsoft.com/office/drawing/2014/main" id="{F79A9061-0886-495E-A920-77B06914F190}"/>
              </a:ext>
            </a:extLst>
          </p:cNvPr>
          <p:cNvSpPr/>
          <p:nvPr/>
        </p:nvSpPr>
        <p:spPr>
          <a:xfrm>
            <a:off x="5870617" y="2186813"/>
            <a:ext cx="478210" cy="215444"/>
          </a:xfrm>
          <a:prstGeom prst="rect">
            <a:avLst/>
          </a:prstGeom>
        </p:spPr>
        <p:txBody>
          <a:bodyPr wrap="square">
            <a:spAutoFit/>
          </a:bodyPr>
          <a:lstStyle/>
          <a:p>
            <a:pPr algn="ctr"/>
            <a:r>
              <a:rPr lang="en-US" sz="800" i="1" dirty="0"/>
              <a:t>replica</a:t>
            </a:r>
          </a:p>
        </p:txBody>
      </p:sp>
      <p:sp>
        <p:nvSpPr>
          <p:cNvPr id="80" name="Rectangle 79">
            <a:extLst>
              <a:ext uri="{FF2B5EF4-FFF2-40B4-BE49-F238E27FC236}">
                <a16:creationId xmlns:a16="http://schemas.microsoft.com/office/drawing/2014/main" id="{D9D83217-CE8B-4D89-934B-41A23CFBBE64}"/>
              </a:ext>
            </a:extLst>
          </p:cNvPr>
          <p:cNvSpPr/>
          <p:nvPr/>
        </p:nvSpPr>
        <p:spPr>
          <a:xfrm>
            <a:off x="8271107" y="4780740"/>
            <a:ext cx="309700" cy="215444"/>
          </a:xfrm>
          <a:prstGeom prst="rect">
            <a:avLst/>
          </a:prstGeom>
        </p:spPr>
        <p:txBody>
          <a:bodyPr wrap="none">
            <a:spAutoFit/>
          </a:bodyPr>
          <a:lstStyle/>
          <a:p>
            <a:pPr algn="ctr"/>
            <a:r>
              <a:rPr lang="en-US" sz="800" b="1" dirty="0"/>
              <a:t>N3</a:t>
            </a:r>
          </a:p>
        </p:txBody>
      </p:sp>
      <p:sp>
        <p:nvSpPr>
          <p:cNvPr id="82" name="Rectangle 81">
            <a:extLst>
              <a:ext uri="{FF2B5EF4-FFF2-40B4-BE49-F238E27FC236}">
                <a16:creationId xmlns:a16="http://schemas.microsoft.com/office/drawing/2014/main" id="{76EBF08A-4640-4B6C-9C99-9D89CA19048B}"/>
              </a:ext>
            </a:extLst>
          </p:cNvPr>
          <p:cNvSpPr/>
          <p:nvPr/>
        </p:nvSpPr>
        <p:spPr>
          <a:xfrm>
            <a:off x="8986038" y="4785684"/>
            <a:ext cx="309700" cy="215444"/>
          </a:xfrm>
          <a:prstGeom prst="rect">
            <a:avLst/>
          </a:prstGeom>
        </p:spPr>
        <p:txBody>
          <a:bodyPr wrap="none">
            <a:spAutoFit/>
          </a:bodyPr>
          <a:lstStyle/>
          <a:p>
            <a:pPr algn="ctr"/>
            <a:r>
              <a:rPr lang="en-US" sz="800" b="1" dirty="0"/>
              <a:t>N4</a:t>
            </a:r>
          </a:p>
        </p:txBody>
      </p:sp>
      <p:sp>
        <p:nvSpPr>
          <p:cNvPr id="86" name="TextBox 85">
            <a:extLst>
              <a:ext uri="{FF2B5EF4-FFF2-40B4-BE49-F238E27FC236}">
                <a16:creationId xmlns:a16="http://schemas.microsoft.com/office/drawing/2014/main" id="{D8D7DE28-B350-4D1A-807C-A169713398C7}"/>
              </a:ext>
            </a:extLst>
          </p:cNvPr>
          <p:cNvSpPr txBox="1"/>
          <p:nvPr/>
        </p:nvSpPr>
        <p:spPr>
          <a:xfrm>
            <a:off x="2324656" y="4043161"/>
            <a:ext cx="1199836" cy="892552"/>
          </a:xfrm>
          <a:prstGeom prst="rect">
            <a:avLst/>
          </a:prstGeom>
          <a:noFill/>
          <a:ln>
            <a:solidFill>
              <a:schemeClr val="tx1"/>
            </a:solidFill>
          </a:ln>
        </p:spPr>
        <p:txBody>
          <a:bodyPr wrap="square" rtlCol="0">
            <a:spAutoFit/>
          </a:bodyPr>
          <a:lstStyle/>
          <a:p>
            <a:pPr algn="ctr"/>
            <a:endParaRPr lang="en-US" dirty="0"/>
          </a:p>
          <a:p>
            <a:pPr algn="ctr"/>
            <a:endParaRPr lang="en-US" dirty="0"/>
          </a:p>
          <a:p>
            <a:pPr algn="ctr"/>
            <a:r>
              <a:rPr lang="en-US" sz="1600" dirty="0"/>
              <a:t>Function Svc</a:t>
            </a:r>
          </a:p>
        </p:txBody>
      </p:sp>
      <p:sp>
        <p:nvSpPr>
          <p:cNvPr id="10" name="Oval Callout 9"/>
          <p:cNvSpPr/>
          <p:nvPr/>
        </p:nvSpPr>
        <p:spPr>
          <a:xfrm>
            <a:off x="4463934" y="1773661"/>
            <a:ext cx="4862271" cy="609598"/>
          </a:xfrm>
          <a:prstGeom prst="wedgeEllipseCallout">
            <a:avLst>
              <a:gd name="adj1" fmla="val -100052"/>
              <a:gd name="adj2" fmla="val 156143"/>
            </a:avLst>
          </a:prstGeom>
          <a:solidFill>
            <a:srgbClr val="CBE4F5"/>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chemeClr val="tx1"/>
                </a:solidFill>
              </a:rPr>
              <a:t>Thick line denotes “large objects”</a:t>
            </a:r>
          </a:p>
        </p:txBody>
      </p:sp>
      <p:pic>
        <p:nvPicPr>
          <p:cNvPr id="89" name="Picture 88">
            <a:extLst>
              <a:ext uri="{FF2B5EF4-FFF2-40B4-BE49-F238E27FC236}">
                <a16:creationId xmlns:a16="http://schemas.microsoft.com/office/drawing/2014/main" id="{93739E8A-474B-40FD-A24B-B049D53936A9}"/>
              </a:ext>
            </a:extLst>
          </p:cNvPr>
          <p:cNvPicPr>
            <a:picLocks noChangeAspect="1"/>
          </p:cNvPicPr>
          <p:nvPr/>
        </p:nvPicPr>
        <p:blipFill rotWithShape="1">
          <a:blip r:embed="rId3"/>
          <a:srcRect l="78841" t="39565" r="4045" b="7042"/>
          <a:stretch/>
        </p:blipFill>
        <p:spPr>
          <a:xfrm>
            <a:off x="6231066" y="2618612"/>
            <a:ext cx="107741" cy="235300"/>
          </a:xfrm>
          <a:prstGeom prst="rect">
            <a:avLst/>
          </a:prstGeom>
        </p:spPr>
      </p:pic>
      <p:pic>
        <p:nvPicPr>
          <p:cNvPr id="63" name="Picture 62">
            <a:extLst>
              <a:ext uri="{FF2B5EF4-FFF2-40B4-BE49-F238E27FC236}">
                <a16:creationId xmlns:a16="http://schemas.microsoft.com/office/drawing/2014/main" id="{93739E8A-474B-40FD-A24B-B049D53936A9}"/>
              </a:ext>
            </a:extLst>
          </p:cNvPr>
          <p:cNvPicPr>
            <a:picLocks noChangeAspect="1"/>
          </p:cNvPicPr>
          <p:nvPr/>
        </p:nvPicPr>
        <p:blipFill rotWithShape="1">
          <a:blip r:embed="rId3"/>
          <a:srcRect l="78841" t="39565" r="4045" b="7042"/>
          <a:stretch/>
        </p:blipFill>
        <p:spPr>
          <a:xfrm>
            <a:off x="404920" y="3335769"/>
            <a:ext cx="261463" cy="571019"/>
          </a:xfrm>
          <a:prstGeom prst="rect">
            <a:avLst/>
          </a:prstGeom>
        </p:spPr>
      </p:pic>
      <p:pic>
        <p:nvPicPr>
          <p:cNvPr id="94" name="Picture 93">
            <a:extLst>
              <a:ext uri="{FF2B5EF4-FFF2-40B4-BE49-F238E27FC236}">
                <a16:creationId xmlns:a16="http://schemas.microsoft.com/office/drawing/2014/main" id="{F65892B8-17F2-4181-BC31-2EA64C404B59}"/>
              </a:ext>
            </a:extLst>
          </p:cNvPr>
          <p:cNvPicPr>
            <a:picLocks noChangeAspect="1"/>
          </p:cNvPicPr>
          <p:nvPr/>
        </p:nvPicPr>
        <p:blipFill rotWithShape="1">
          <a:blip r:embed="rId3"/>
          <a:srcRect l="78841" t="39565" r="4045" b="7042"/>
          <a:stretch/>
        </p:blipFill>
        <p:spPr>
          <a:xfrm>
            <a:off x="423544" y="3335769"/>
            <a:ext cx="261463" cy="571019"/>
          </a:xfrm>
          <a:prstGeom prst="rect">
            <a:avLst/>
          </a:prstGeom>
        </p:spPr>
      </p:pic>
    </p:spTree>
    <p:extLst>
      <p:ext uri="{BB962C8B-B14F-4D97-AF65-F5344CB8AC3E}">
        <p14:creationId xmlns:p14="http://schemas.microsoft.com/office/powerpoint/2010/main" val="1640483537"/>
      </p:ext>
    </p:extLst>
  </p:cSld>
  <p:clrMapOvr>
    <a:masterClrMapping/>
  </p:clrMapOvr>
  <mc:AlternateContent xmlns:mc="http://schemas.openxmlformats.org/markup-compatibility/2006" xmlns:p14="http://schemas.microsoft.com/office/powerpoint/2010/main">
    <mc:Choice Requires="p14">
      <p:transition spd="slow" p14:dur="2000" advTm="600000"/>
    </mc:Choice>
    <mc:Fallback xmlns="">
      <p:transition spd="slow" advTm="600000"/>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nodeType="clickEffect">
                                  <p:stCondLst>
                                    <p:cond delay="0"/>
                                  </p:stCondLst>
                                  <p:childTnLst>
                                    <p:set>
                                      <p:cBhvr>
                                        <p:cTn id="6" dur="1" fill="hold">
                                          <p:stCondLst>
                                            <p:cond delay="0"/>
                                          </p:stCondLst>
                                        </p:cTn>
                                        <p:tgtEl>
                                          <p:spTgt spid="94"/>
                                        </p:tgtEl>
                                        <p:attrNameLst>
                                          <p:attrName>style.visibility</p:attrName>
                                        </p:attrNameLst>
                                      </p:cBhvr>
                                      <p:to>
                                        <p:strVal val="visible"/>
                                      </p:to>
                                    </p:set>
                                    <p:animEffect transition="in" filter="randombar(horizontal)">
                                      <p:cBhvr>
                                        <p:cTn id="7" dur="500"/>
                                        <p:tgtEl>
                                          <p:spTgt spid="94"/>
                                        </p:tgtEl>
                                      </p:cBhvr>
                                    </p:animEffect>
                                  </p:childTnLst>
                                </p:cTn>
                              </p:par>
                              <p:par>
                                <p:cTn id="8" presetID="14" presetClass="entr" presetSubtype="10" fill="hold" nodeType="withEffect">
                                  <p:stCondLst>
                                    <p:cond delay="0"/>
                                  </p:stCondLst>
                                  <p:childTnLst>
                                    <p:set>
                                      <p:cBhvr>
                                        <p:cTn id="9" dur="1" fill="hold">
                                          <p:stCondLst>
                                            <p:cond delay="0"/>
                                          </p:stCondLst>
                                        </p:cTn>
                                        <p:tgtEl>
                                          <p:spTgt spid="7"/>
                                        </p:tgtEl>
                                        <p:attrNameLst>
                                          <p:attrName>style.visibility</p:attrName>
                                        </p:attrNameLst>
                                      </p:cBhvr>
                                      <p:to>
                                        <p:strVal val="visible"/>
                                      </p:to>
                                    </p:set>
                                    <p:animEffect transition="in" filter="randombar(horizontal)">
                                      <p:cBhvr>
                                        <p:cTn id="10" dur="500"/>
                                        <p:tgtEl>
                                          <p:spTgt spid="7"/>
                                        </p:tgtEl>
                                      </p:cBhvr>
                                    </p:animEffect>
                                  </p:childTnLst>
                                </p:cTn>
                              </p:par>
                              <p:par>
                                <p:cTn id="11" presetID="14" presetClass="entr" presetSubtype="10" fill="hold" nodeType="withEffect">
                                  <p:stCondLst>
                                    <p:cond delay="0"/>
                                  </p:stCondLst>
                                  <p:childTnLst>
                                    <p:set>
                                      <p:cBhvr>
                                        <p:cTn id="12" dur="1" fill="hold">
                                          <p:stCondLst>
                                            <p:cond delay="0"/>
                                          </p:stCondLst>
                                        </p:cTn>
                                        <p:tgtEl>
                                          <p:spTgt spid="63"/>
                                        </p:tgtEl>
                                        <p:attrNameLst>
                                          <p:attrName>style.visibility</p:attrName>
                                        </p:attrNameLst>
                                      </p:cBhvr>
                                      <p:to>
                                        <p:strVal val="visible"/>
                                      </p:to>
                                    </p:set>
                                    <p:animEffect transition="in" filter="randombar(horizontal)">
                                      <p:cBhvr>
                                        <p:cTn id="13" dur="500"/>
                                        <p:tgtEl>
                                          <p:spTgt spid="63"/>
                                        </p:tgtEl>
                                      </p:cBhvr>
                                    </p:animEffect>
                                  </p:childTnLst>
                                </p:cTn>
                              </p:par>
                            </p:childTnLst>
                          </p:cTn>
                        </p:par>
                      </p:childTnLst>
                    </p:cTn>
                  </p:par>
                  <p:par>
                    <p:cTn id="14" fill="hold">
                      <p:stCondLst>
                        <p:cond delay="indefinite"/>
                      </p:stCondLst>
                      <p:childTnLst>
                        <p:par>
                          <p:cTn id="15" fill="hold">
                            <p:stCondLst>
                              <p:cond delay="0"/>
                            </p:stCondLst>
                            <p:childTnLst>
                              <p:par>
                                <p:cTn id="16" presetID="14" presetClass="entr" presetSubtype="10" fill="hold" nodeType="clickEffect">
                                  <p:stCondLst>
                                    <p:cond delay="0"/>
                                  </p:stCondLst>
                                  <p:childTnLst>
                                    <p:set>
                                      <p:cBhvr>
                                        <p:cTn id="17" dur="1" fill="hold">
                                          <p:stCondLst>
                                            <p:cond delay="0"/>
                                          </p:stCondLst>
                                        </p:cTn>
                                        <p:tgtEl>
                                          <p:spTgt spid="9"/>
                                        </p:tgtEl>
                                        <p:attrNameLst>
                                          <p:attrName>style.visibility</p:attrName>
                                        </p:attrNameLst>
                                      </p:cBhvr>
                                      <p:to>
                                        <p:strVal val="visible"/>
                                      </p:to>
                                    </p:set>
                                    <p:animEffect transition="in" filter="randombar(horizontal)">
                                      <p:cBhvr>
                                        <p:cTn id="18" dur="500"/>
                                        <p:tgtEl>
                                          <p:spTgt spid="9"/>
                                        </p:tgtEl>
                                      </p:cBhvr>
                                    </p:animEffect>
                                  </p:childTnLst>
                                </p:cTn>
                              </p:par>
                              <p:par>
                                <p:cTn id="19" presetID="14" presetClass="entr" presetSubtype="10" fill="hold" grpId="0" nodeType="withEffect">
                                  <p:stCondLst>
                                    <p:cond delay="0"/>
                                  </p:stCondLst>
                                  <p:childTnLst>
                                    <p:set>
                                      <p:cBhvr>
                                        <p:cTn id="20" dur="1" fill="hold">
                                          <p:stCondLst>
                                            <p:cond delay="0"/>
                                          </p:stCondLst>
                                        </p:cTn>
                                        <p:tgtEl>
                                          <p:spTgt spid="11"/>
                                        </p:tgtEl>
                                        <p:attrNameLst>
                                          <p:attrName>style.visibility</p:attrName>
                                        </p:attrNameLst>
                                      </p:cBhvr>
                                      <p:to>
                                        <p:strVal val="visible"/>
                                      </p:to>
                                    </p:set>
                                    <p:animEffect transition="in" filter="randombar(horizontal)">
                                      <p:cBhvr>
                                        <p:cTn id="21" dur="500"/>
                                        <p:tgtEl>
                                          <p:spTgt spid="11"/>
                                        </p:tgtEl>
                                      </p:cBhvr>
                                    </p:animEffect>
                                  </p:childTnLst>
                                </p:cTn>
                              </p:par>
                            </p:childTnLst>
                          </p:cTn>
                        </p:par>
                      </p:childTnLst>
                    </p:cTn>
                  </p:par>
                  <p:par>
                    <p:cTn id="22" fill="hold">
                      <p:stCondLst>
                        <p:cond delay="indefinite"/>
                      </p:stCondLst>
                      <p:childTnLst>
                        <p:par>
                          <p:cTn id="23" fill="hold">
                            <p:stCondLst>
                              <p:cond delay="0"/>
                            </p:stCondLst>
                            <p:childTnLst>
                              <p:par>
                                <p:cTn id="24" presetID="14" presetClass="entr" presetSubtype="10" fill="hold" grpId="0" nodeType="clickEffect">
                                  <p:stCondLst>
                                    <p:cond delay="0"/>
                                  </p:stCondLst>
                                  <p:childTnLst>
                                    <p:set>
                                      <p:cBhvr>
                                        <p:cTn id="25" dur="1" fill="hold">
                                          <p:stCondLst>
                                            <p:cond delay="0"/>
                                          </p:stCondLst>
                                        </p:cTn>
                                        <p:tgtEl>
                                          <p:spTgt spid="10"/>
                                        </p:tgtEl>
                                        <p:attrNameLst>
                                          <p:attrName>style.visibility</p:attrName>
                                        </p:attrNameLst>
                                      </p:cBhvr>
                                      <p:to>
                                        <p:strVal val="visible"/>
                                      </p:to>
                                    </p:set>
                                    <p:animEffect transition="in" filter="randombar(horizontal)">
                                      <p:cBhvr>
                                        <p:cTn id="26" dur="500"/>
                                        <p:tgtEl>
                                          <p:spTgt spid="10"/>
                                        </p:tgtEl>
                                      </p:cBhvr>
                                    </p:animEffect>
                                  </p:childTnLst>
                                </p:cTn>
                              </p:par>
                            </p:childTnLst>
                          </p:cTn>
                        </p:par>
                      </p:childTnLst>
                    </p:cTn>
                  </p:par>
                  <p:par>
                    <p:cTn id="27" fill="hold">
                      <p:stCondLst>
                        <p:cond delay="indefinite"/>
                      </p:stCondLst>
                      <p:childTnLst>
                        <p:par>
                          <p:cTn id="28" fill="hold">
                            <p:stCondLst>
                              <p:cond delay="0"/>
                            </p:stCondLst>
                            <p:childTnLst>
                              <p:par>
                                <p:cTn id="29" presetID="14" presetClass="entr" presetSubtype="10" fill="hold" grpId="0" nodeType="clickEffect">
                                  <p:stCondLst>
                                    <p:cond delay="0"/>
                                  </p:stCondLst>
                                  <p:childTnLst>
                                    <p:set>
                                      <p:cBhvr>
                                        <p:cTn id="30" dur="1" fill="hold">
                                          <p:stCondLst>
                                            <p:cond delay="0"/>
                                          </p:stCondLst>
                                        </p:cTn>
                                        <p:tgtEl>
                                          <p:spTgt spid="12"/>
                                        </p:tgtEl>
                                        <p:attrNameLst>
                                          <p:attrName>style.visibility</p:attrName>
                                        </p:attrNameLst>
                                      </p:cBhvr>
                                      <p:to>
                                        <p:strVal val="visible"/>
                                      </p:to>
                                    </p:set>
                                    <p:animEffect transition="in" filter="randombar(horizontal)">
                                      <p:cBhvr>
                                        <p:cTn id="31" dur="500"/>
                                        <p:tgtEl>
                                          <p:spTgt spid="12"/>
                                        </p:tgtEl>
                                      </p:cBhvr>
                                    </p:animEffect>
                                  </p:childTnLst>
                                </p:cTn>
                              </p:par>
                              <p:par>
                                <p:cTn id="32" presetID="14" presetClass="exit" presetSubtype="10" fill="hold" grpId="1" nodeType="withEffect">
                                  <p:stCondLst>
                                    <p:cond delay="0"/>
                                  </p:stCondLst>
                                  <p:childTnLst>
                                    <p:animEffect transition="out" filter="randombar(horizontal)">
                                      <p:cBhvr>
                                        <p:cTn id="33" dur="500"/>
                                        <p:tgtEl>
                                          <p:spTgt spid="10"/>
                                        </p:tgtEl>
                                      </p:cBhvr>
                                    </p:animEffect>
                                    <p:set>
                                      <p:cBhvr>
                                        <p:cTn id="34" dur="1" fill="hold">
                                          <p:stCondLst>
                                            <p:cond delay="499"/>
                                          </p:stCondLst>
                                        </p:cTn>
                                        <p:tgtEl>
                                          <p:spTgt spid="10"/>
                                        </p:tgtEl>
                                        <p:attrNameLst>
                                          <p:attrName>style.visibility</p:attrName>
                                        </p:attrNameLst>
                                      </p:cBhvr>
                                      <p:to>
                                        <p:strVal val="hidden"/>
                                      </p:to>
                                    </p:set>
                                  </p:childTnLst>
                                </p:cTn>
                              </p:par>
                              <p:par>
                                <p:cTn id="35" presetID="14" presetClass="entr" presetSubtype="10" fill="hold" grpId="0" nodeType="withEffect">
                                  <p:stCondLst>
                                    <p:cond delay="0"/>
                                  </p:stCondLst>
                                  <p:childTnLst>
                                    <p:set>
                                      <p:cBhvr>
                                        <p:cTn id="36" dur="1" fill="hold">
                                          <p:stCondLst>
                                            <p:cond delay="0"/>
                                          </p:stCondLst>
                                        </p:cTn>
                                        <p:tgtEl>
                                          <p:spTgt spid="93"/>
                                        </p:tgtEl>
                                        <p:attrNameLst>
                                          <p:attrName>style.visibility</p:attrName>
                                        </p:attrNameLst>
                                      </p:cBhvr>
                                      <p:to>
                                        <p:strVal val="visible"/>
                                      </p:to>
                                    </p:set>
                                    <p:animEffect transition="in" filter="randombar(horizontal)">
                                      <p:cBhvr>
                                        <p:cTn id="37" dur="500"/>
                                        <p:tgtEl>
                                          <p:spTgt spid="93"/>
                                        </p:tgtEl>
                                      </p:cBhvr>
                                    </p:animEffect>
                                  </p:childTnLst>
                                </p:cTn>
                              </p:par>
                              <p:par>
                                <p:cTn id="38" presetID="42" presetClass="path" presetSubtype="0" accel="50000" decel="50000" fill="hold" nodeType="withEffect">
                                  <p:stCondLst>
                                    <p:cond delay="0"/>
                                  </p:stCondLst>
                                  <p:childTnLst>
                                    <p:animMotion origin="layout" path="M -2.08333E-7 7.40741E-7 L 0.17435 -0.18079 " pathEditMode="relative" rAng="0" ptsTypes="AA">
                                      <p:cBhvr>
                                        <p:cTn id="39" dur="2000" fill="hold"/>
                                        <p:tgtEl>
                                          <p:spTgt spid="63"/>
                                        </p:tgtEl>
                                        <p:attrNameLst>
                                          <p:attrName>ppt_x</p:attrName>
                                          <p:attrName>ppt_y</p:attrName>
                                        </p:attrNameLst>
                                      </p:cBhvr>
                                      <p:rCtr x="8711" y="-9051"/>
                                    </p:animMotion>
                                  </p:childTnLst>
                                </p:cTn>
                              </p:par>
                            </p:childTnLst>
                          </p:cTn>
                        </p:par>
                      </p:childTnLst>
                    </p:cTn>
                  </p:par>
                  <p:par>
                    <p:cTn id="40" fill="hold">
                      <p:stCondLst>
                        <p:cond delay="indefinite"/>
                      </p:stCondLst>
                      <p:childTnLst>
                        <p:par>
                          <p:cTn id="41" fill="hold">
                            <p:stCondLst>
                              <p:cond delay="0"/>
                            </p:stCondLst>
                            <p:childTnLst>
                              <p:par>
                                <p:cTn id="42" presetID="14" presetClass="entr" presetSubtype="10" fill="hold" nodeType="clickEffect">
                                  <p:stCondLst>
                                    <p:cond delay="0"/>
                                  </p:stCondLst>
                                  <p:childTnLst>
                                    <p:set>
                                      <p:cBhvr>
                                        <p:cTn id="43" dur="1" fill="hold">
                                          <p:stCondLst>
                                            <p:cond delay="0"/>
                                          </p:stCondLst>
                                        </p:cTn>
                                        <p:tgtEl>
                                          <p:spTgt spid="13"/>
                                        </p:tgtEl>
                                        <p:attrNameLst>
                                          <p:attrName>style.visibility</p:attrName>
                                        </p:attrNameLst>
                                      </p:cBhvr>
                                      <p:to>
                                        <p:strVal val="visible"/>
                                      </p:to>
                                    </p:set>
                                    <p:animEffect transition="in" filter="randombar(horizontal)">
                                      <p:cBhvr>
                                        <p:cTn id="44" dur="500"/>
                                        <p:tgtEl>
                                          <p:spTgt spid="13"/>
                                        </p:tgtEl>
                                      </p:cBhvr>
                                    </p:animEffect>
                                  </p:childTnLst>
                                </p:cTn>
                              </p:par>
                              <p:par>
                                <p:cTn id="45" presetID="42" presetClass="path" presetSubtype="0" accel="50000" decel="50000" fill="hold" nodeType="withEffect">
                                  <p:stCondLst>
                                    <p:cond delay="0"/>
                                  </p:stCondLst>
                                  <p:childTnLst>
                                    <p:animMotion origin="layout" path="M 0.17435 -0.18079 L 0.39453 -0.2 " pathEditMode="relative" rAng="0" ptsTypes="AA">
                                      <p:cBhvr>
                                        <p:cTn id="46" dur="2000" fill="hold"/>
                                        <p:tgtEl>
                                          <p:spTgt spid="63"/>
                                        </p:tgtEl>
                                        <p:attrNameLst>
                                          <p:attrName>ppt_x</p:attrName>
                                          <p:attrName>ppt_y</p:attrName>
                                        </p:attrNameLst>
                                      </p:cBhvr>
                                      <p:rCtr x="11003" y="-972"/>
                                    </p:animMotion>
                                  </p:childTnLst>
                                </p:cTn>
                              </p:par>
                            </p:childTnLst>
                          </p:cTn>
                        </p:par>
                        <p:par>
                          <p:cTn id="47" fill="hold">
                            <p:stCondLst>
                              <p:cond delay="2000"/>
                            </p:stCondLst>
                            <p:childTnLst>
                              <p:par>
                                <p:cTn id="48" presetID="14" presetClass="entr" presetSubtype="10" fill="hold" nodeType="afterEffect">
                                  <p:stCondLst>
                                    <p:cond delay="0"/>
                                  </p:stCondLst>
                                  <p:childTnLst>
                                    <p:set>
                                      <p:cBhvr>
                                        <p:cTn id="49" dur="1" fill="hold">
                                          <p:stCondLst>
                                            <p:cond delay="0"/>
                                          </p:stCondLst>
                                        </p:cTn>
                                        <p:tgtEl>
                                          <p:spTgt spid="87"/>
                                        </p:tgtEl>
                                        <p:attrNameLst>
                                          <p:attrName>style.visibility</p:attrName>
                                        </p:attrNameLst>
                                      </p:cBhvr>
                                      <p:to>
                                        <p:strVal val="visible"/>
                                      </p:to>
                                    </p:set>
                                    <p:animEffect transition="in" filter="randombar(horizontal)">
                                      <p:cBhvr>
                                        <p:cTn id="50" dur="500"/>
                                        <p:tgtEl>
                                          <p:spTgt spid="87"/>
                                        </p:tgtEl>
                                      </p:cBhvr>
                                    </p:animEffect>
                                  </p:childTnLst>
                                </p:cTn>
                              </p:par>
                            </p:childTnLst>
                          </p:cTn>
                        </p:par>
                      </p:childTnLst>
                    </p:cTn>
                  </p:par>
                  <p:par>
                    <p:cTn id="51" fill="hold">
                      <p:stCondLst>
                        <p:cond delay="indefinite"/>
                      </p:stCondLst>
                      <p:childTnLst>
                        <p:par>
                          <p:cTn id="52" fill="hold">
                            <p:stCondLst>
                              <p:cond delay="0"/>
                            </p:stCondLst>
                            <p:childTnLst>
                              <p:par>
                                <p:cTn id="53" presetID="14" presetClass="entr" presetSubtype="10" fill="hold" nodeType="clickEffect">
                                  <p:stCondLst>
                                    <p:cond delay="0"/>
                                  </p:stCondLst>
                                  <p:childTnLst>
                                    <p:set>
                                      <p:cBhvr>
                                        <p:cTn id="54" dur="1" fill="hold">
                                          <p:stCondLst>
                                            <p:cond delay="0"/>
                                          </p:stCondLst>
                                        </p:cTn>
                                        <p:tgtEl>
                                          <p:spTgt spid="19"/>
                                        </p:tgtEl>
                                        <p:attrNameLst>
                                          <p:attrName>style.visibility</p:attrName>
                                        </p:attrNameLst>
                                      </p:cBhvr>
                                      <p:to>
                                        <p:strVal val="visible"/>
                                      </p:to>
                                    </p:set>
                                    <p:animEffect transition="in" filter="randombar(horizontal)">
                                      <p:cBhvr>
                                        <p:cTn id="55" dur="500"/>
                                        <p:tgtEl>
                                          <p:spTgt spid="19"/>
                                        </p:tgtEl>
                                      </p:cBhvr>
                                    </p:animEffect>
                                  </p:childTnLst>
                                </p:cTn>
                              </p:par>
                              <p:par>
                                <p:cTn id="56" presetID="42" presetClass="path" presetSubtype="0" accel="50000" decel="50000" fill="hold" nodeType="withEffect">
                                  <p:stCondLst>
                                    <p:cond delay="0"/>
                                  </p:stCondLst>
                                  <p:childTnLst>
                                    <p:animMotion origin="layout" path="M 0.39453 -0.2 L 0.46458 -0.2 " pathEditMode="relative" rAng="0" ptsTypes="AA">
                                      <p:cBhvr>
                                        <p:cTn id="57" dur="2000" fill="hold"/>
                                        <p:tgtEl>
                                          <p:spTgt spid="63"/>
                                        </p:tgtEl>
                                        <p:attrNameLst>
                                          <p:attrName>ppt_x</p:attrName>
                                          <p:attrName>ppt_y</p:attrName>
                                        </p:attrNameLst>
                                      </p:cBhvr>
                                      <p:rCtr x="3503" y="0"/>
                                    </p:animMotion>
                                  </p:childTnLst>
                                </p:cTn>
                              </p:par>
                            </p:childTnLst>
                          </p:cTn>
                        </p:par>
                        <p:par>
                          <p:cTn id="58" fill="hold">
                            <p:stCondLst>
                              <p:cond delay="2000"/>
                            </p:stCondLst>
                            <p:childTnLst>
                              <p:par>
                                <p:cTn id="59" presetID="1" presetClass="exit" presetSubtype="0" fill="hold" nodeType="afterEffect">
                                  <p:stCondLst>
                                    <p:cond delay="0"/>
                                  </p:stCondLst>
                                  <p:childTnLst>
                                    <p:set>
                                      <p:cBhvr>
                                        <p:cTn id="60" dur="1" fill="hold">
                                          <p:stCondLst>
                                            <p:cond delay="0"/>
                                          </p:stCondLst>
                                        </p:cTn>
                                        <p:tgtEl>
                                          <p:spTgt spid="63"/>
                                        </p:tgtEl>
                                        <p:attrNameLst>
                                          <p:attrName>style.visibility</p:attrName>
                                        </p:attrNameLst>
                                      </p:cBhvr>
                                      <p:to>
                                        <p:strVal val="hidden"/>
                                      </p:to>
                                    </p:set>
                                  </p:childTnLst>
                                </p:cTn>
                              </p:par>
                            </p:childTnLst>
                          </p:cTn>
                        </p:par>
                        <p:par>
                          <p:cTn id="61" fill="hold">
                            <p:stCondLst>
                              <p:cond delay="2000"/>
                            </p:stCondLst>
                            <p:childTnLst>
                              <p:par>
                                <p:cTn id="62" presetID="14" presetClass="entr" presetSubtype="10" fill="hold" nodeType="afterEffect">
                                  <p:stCondLst>
                                    <p:cond delay="0"/>
                                  </p:stCondLst>
                                  <p:childTnLst>
                                    <p:set>
                                      <p:cBhvr>
                                        <p:cTn id="63" dur="1" fill="hold">
                                          <p:stCondLst>
                                            <p:cond delay="0"/>
                                          </p:stCondLst>
                                        </p:cTn>
                                        <p:tgtEl>
                                          <p:spTgt spid="89"/>
                                        </p:tgtEl>
                                        <p:attrNameLst>
                                          <p:attrName>style.visibility</p:attrName>
                                        </p:attrNameLst>
                                      </p:cBhvr>
                                      <p:to>
                                        <p:strVal val="visible"/>
                                      </p:to>
                                    </p:set>
                                    <p:animEffect transition="in" filter="randombar(horizontal)">
                                      <p:cBhvr>
                                        <p:cTn id="64" dur="500"/>
                                        <p:tgtEl>
                                          <p:spTgt spid="89"/>
                                        </p:tgtEl>
                                      </p:cBhvr>
                                    </p:animEffect>
                                  </p:childTnLst>
                                </p:cTn>
                              </p:par>
                            </p:childTnLst>
                          </p:cTn>
                        </p:par>
                      </p:childTnLst>
                    </p:cTn>
                  </p:par>
                  <p:par>
                    <p:cTn id="65" fill="hold">
                      <p:stCondLst>
                        <p:cond delay="indefinite"/>
                      </p:stCondLst>
                      <p:childTnLst>
                        <p:par>
                          <p:cTn id="66" fill="hold">
                            <p:stCondLst>
                              <p:cond delay="0"/>
                            </p:stCondLst>
                            <p:childTnLst>
                              <p:par>
                                <p:cTn id="67" presetID="14" presetClass="entr" presetSubtype="10" fill="hold" grpId="0" nodeType="clickEffect">
                                  <p:stCondLst>
                                    <p:cond delay="0"/>
                                  </p:stCondLst>
                                  <p:childTnLst>
                                    <p:set>
                                      <p:cBhvr>
                                        <p:cTn id="68" dur="1" fill="hold">
                                          <p:stCondLst>
                                            <p:cond delay="0"/>
                                          </p:stCondLst>
                                        </p:cTn>
                                        <p:tgtEl>
                                          <p:spTgt spid="29"/>
                                        </p:tgtEl>
                                        <p:attrNameLst>
                                          <p:attrName>style.visibility</p:attrName>
                                        </p:attrNameLst>
                                      </p:cBhvr>
                                      <p:to>
                                        <p:strVal val="visible"/>
                                      </p:to>
                                    </p:set>
                                    <p:animEffect transition="in" filter="randombar(horizontal)">
                                      <p:cBhvr>
                                        <p:cTn id="69" dur="500"/>
                                        <p:tgtEl>
                                          <p:spTgt spid="29"/>
                                        </p:tgtEl>
                                      </p:cBhvr>
                                    </p:animEffect>
                                  </p:childTnLst>
                                </p:cTn>
                              </p:par>
                              <p:par>
                                <p:cTn id="70" presetID="14" presetClass="entr" presetSubtype="10" fill="hold" grpId="0" nodeType="withEffect">
                                  <p:stCondLst>
                                    <p:cond delay="0"/>
                                  </p:stCondLst>
                                  <p:childTnLst>
                                    <p:set>
                                      <p:cBhvr>
                                        <p:cTn id="71" dur="1" fill="hold">
                                          <p:stCondLst>
                                            <p:cond delay="0"/>
                                          </p:stCondLst>
                                        </p:cTn>
                                        <p:tgtEl>
                                          <p:spTgt spid="30"/>
                                        </p:tgtEl>
                                        <p:attrNameLst>
                                          <p:attrName>style.visibility</p:attrName>
                                        </p:attrNameLst>
                                      </p:cBhvr>
                                      <p:to>
                                        <p:strVal val="visible"/>
                                      </p:to>
                                    </p:set>
                                    <p:animEffect transition="in" filter="randombar(horizontal)">
                                      <p:cBhvr>
                                        <p:cTn id="72" dur="500"/>
                                        <p:tgtEl>
                                          <p:spTgt spid="30"/>
                                        </p:tgtEl>
                                      </p:cBhvr>
                                    </p:animEffect>
                                  </p:childTnLst>
                                </p:cTn>
                              </p:par>
                            </p:childTnLst>
                          </p:cTn>
                        </p:par>
                      </p:childTnLst>
                    </p:cTn>
                  </p:par>
                  <p:par>
                    <p:cTn id="73" fill="hold">
                      <p:stCondLst>
                        <p:cond delay="indefinite"/>
                      </p:stCondLst>
                      <p:childTnLst>
                        <p:par>
                          <p:cTn id="74" fill="hold">
                            <p:stCondLst>
                              <p:cond delay="0"/>
                            </p:stCondLst>
                            <p:childTnLst>
                              <p:par>
                                <p:cTn id="75" presetID="14" presetClass="entr" presetSubtype="10" fill="hold" grpId="0" nodeType="clickEffect">
                                  <p:stCondLst>
                                    <p:cond delay="0"/>
                                  </p:stCondLst>
                                  <p:childTnLst>
                                    <p:set>
                                      <p:cBhvr>
                                        <p:cTn id="76" dur="1" fill="hold">
                                          <p:stCondLst>
                                            <p:cond delay="0"/>
                                          </p:stCondLst>
                                        </p:cTn>
                                        <p:tgtEl>
                                          <p:spTgt spid="33"/>
                                        </p:tgtEl>
                                        <p:attrNameLst>
                                          <p:attrName>style.visibility</p:attrName>
                                        </p:attrNameLst>
                                      </p:cBhvr>
                                      <p:to>
                                        <p:strVal val="visible"/>
                                      </p:to>
                                    </p:set>
                                    <p:animEffect transition="in" filter="randombar(horizontal)">
                                      <p:cBhvr>
                                        <p:cTn id="77" dur="500"/>
                                        <p:tgtEl>
                                          <p:spTgt spid="33"/>
                                        </p:tgtEl>
                                      </p:cBhvr>
                                    </p:animEffect>
                                  </p:childTnLst>
                                </p:cTn>
                              </p:par>
                              <p:par>
                                <p:cTn id="78" presetID="14" presetClass="entr" presetSubtype="10" fill="hold" nodeType="withEffect">
                                  <p:stCondLst>
                                    <p:cond delay="0"/>
                                  </p:stCondLst>
                                  <p:childTnLst>
                                    <p:set>
                                      <p:cBhvr>
                                        <p:cTn id="79" dur="1" fill="hold">
                                          <p:stCondLst>
                                            <p:cond delay="0"/>
                                          </p:stCondLst>
                                        </p:cTn>
                                        <p:tgtEl>
                                          <p:spTgt spid="31"/>
                                        </p:tgtEl>
                                        <p:attrNameLst>
                                          <p:attrName>style.visibility</p:attrName>
                                        </p:attrNameLst>
                                      </p:cBhvr>
                                      <p:to>
                                        <p:strVal val="visible"/>
                                      </p:to>
                                    </p:set>
                                    <p:animEffect transition="in" filter="randombar(horizontal)">
                                      <p:cBhvr>
                                        <p:cTn id="80" dur="500"/>
                                        <p:tgtEl>
                                          <p:spTgt spid="31"/>
                                        </p:tgtEl>
                                      </p:cBhvr>
                                    </p:animEffect>
                                  </p:childTnLst>
                                </p:cTn>
                              </p:par>
                              <p:par>
                                <p:cTn id="81" presetID="14" presetClass="entr" presetSubtype="10" fill="hold" grpId="0" nodeType="withEffect">
                                  <p:stCondLst>
                                    <p:cond delay="0"/>
                                  </p:stCondLst>
                                  <p:childTnLst>
                                    <p:set>
                                      <p:cBhvr>
                                        <p:cTn id="82" dur="1" fill="hold">
                                          <p:stCondLst>
                                            <p:cond delay="0"/>
                                          </p:stCondLst>
                                        </p:cTn>
                                        <p:tgtEl>
                                          <p:spTgt spid="34"/>
                                        </p:tgtEl>
                                        <p:attrNameLst>
                                          <p:attrName>style.visibility</p:attrName>
                                        </p:attrNameLst>
                                      </p:cBhvr>
                                      <p:to>
                                        <p:strVal val="visible"/>
                                      </p:to>
                                    </p:set>
                                    <p:animEffect transition="in" filter="randombar(horizontal)">
                                      <p:cBhvr>
                                        <p:cTn id="83" dur="500"/>
                                        <p:tgtEl>
                                          <p:spTgt spid="34"/>
                                        </p:tgtEl>
                                      </p:cBhvr>
                                    </p:animEffect>
                                  </p:childTnLst>
                                </p:cTn>
                              </p:par>
                              <p:par>
                                <p:cTn id="84" presetID="14" presetClass="entr" presetSubtype="10" fill="hold" grpId="0" nodeType="withEffect">
                                  <p:stCondLst>
                                    <p:cond delay="0"/>
                                  </p:stCondLst>
                                  <p:childTnLst>
                                    <p:set>
                                      <p:cBhvr>
                                        <p:cTn id="85" dur="1" fill="hold">
                                          <p:stCondLst>
                                            <p:cond delay="0"/>
                                          </p:stCondLst>
                                        </p:cTn>
                                        <p:tgtEl>
                                          <p:spTgt spid="86"/>
                                        </p:tgtEl>
                                        <p:attrNameLst>
                                          <p:attrName>style.visibility</p:attrName>
                                        </p:attrNameLst>
                                      </p:cBhvr>
                                      <p:to>
                                        <p:strVal val="visible"/>
                                      </p:to>
                                    </p:set>
                                    <p:animEffect transition="in" filter="randombar(horizontal)">
                                      <p:cBhvr>
                                        <p:cTn id="86" dur="500"/>
                                        <p:tgtEl>
                                          <p:spTgt spid="86"/>
                                        </p:tgtEl>
                                      </p:cBhvr>
                                    </p:animEffect>
                                  </p:childTnLst>
                                </p:cTn>
                              </p:par>
                            </p:childTnLst>
                          </p:cTn>
                        </p:par>
                      </p:childTnLst>
                    </p:cTn>
                  </p:par>
                  <p:par>
                    <p:cTn id="87" fill="hold">
                      <p:stCondLst>
                        <p:cond delay="indefinite"/>
                      </p:stCondLst>
                      <p:childTnLst>
                        <p:par>
                          <p:cTn id="88" fill="hold">
                            <p:stCondLst>
                              <p:cond delay="0"/>
                            </p:stCondLst>
                            <p:childTnLst>
                              <p:par>
                                <p:cTn id="89" presetID="14" presetClass="entr" presetSubtype="10" fill="hold" grpId="0" nodeType="clickEffect">
                                  <p:stCondLst>
                                    <p:cond delay="0"/>
                                  </p:stCondLst>
                                  <p:childTnLst>
                                    <p:set>
                                      <p:cBhvr>
                                        <p:cTn id="90" dur="1" fill="hold">
                                          <p:stCondLst>
                                            <p:cond delay="0"/>
                                          </p:stCondLst>
                                        </p:cTn>
                                        <p:tgtEl>
                                          <p:spTgt spid="35"/>
                                        </p:tgtEl>
                                        <p:attrNameLst>
                                          <p:attrName>style.visibility</p:attrName>
                                        </p:attrNameLst>
                                      </p:cBhvr>
                                      <p:to>
                                        <p:strVal val="visible"/>
                                      </p:to>
                                    </p:set>
                                    <p:animEffect transition="in" filter="randombar(horizontal)">
                                      <p:cBhvr>
                                        <p:cTn id="91" dur="500"/>
                                        <p:tgtEl>
                                          <p:spTgt spid="35"/>
                                        </p:tgtEl>
                                      </p:cBhvr>
                                    </p:animEffect>
                                  </p:childTnLst>
                                </p:cTn>
                              </p:par>
                              <p:par>
                                <p:cTn id="92" presetID="14" presetClass="entr" presetSubtype="10" fill="hold" grpId="0" nodeType="withEffect">
                                  <p:stCondLst>
                                    <p:cond delay="0"/>
                                  </p:stCondLst>
                                  <p:childTnLst>
                                    <p:set>
                                      <p:cBhvr>
                                        <p:cTn id="93" dur="1" fill="hold">
                                          <p:stCondLst>
                                            <p:cond delay="0"/>
                                          </p:stCondLst>
                                        </p:cTn>
                                        <p:tgtEl>
                                          <p:spTgt spid="36"/>
                                        </p:tgtEl>
                                        <p:attrNameLst>
                                          <p:attrName>style.visibility</p:attrName>
                                        </p:attrNameLst>
                                      </p:cBhvr>
                                      <p:to>
                                        <p:strVal val="visible"/>
                                      </p:to>
                                    </p:set>
                                    <p:animEffect transition="in" filter="randombar(horizontal)">
                                      <p:cBhvr>
                                        <p:cTn id="94" dur="500"/>
                                        <p:tgtEl>
                                          <p:spTgt spid="36"/>
                                        </p:tgtEl>
                                      </p:cBhvr>
                                    </p:animEffect>
                                  </p:childTnLst>
                                </p:cTn>
                              </p:par>
                            </p:childTnLst>
                          </p:cTn>
                        </p:par>
                      </p:childTnLst>
                    </p:cTn>
                  </p:par>
                  <p:par>
                    <p:cTn id="95" fill="hold">
                      <p:stCondLst>
                        <p:cond delay="indefinite"/>
                      </p:stCondLst>
                      <p:childTnLst>
                        <p:par>
                          <p:cTn id="96" fill="hold">
                            <p:stCondLst>
                              <p:cond delay="0"/>
                            </p:stCondLst>
                            <p:childTnLst>
                              <p:par>
                                <p:cTn id="97" presetID="14" presetClass="entr" presetSubtype="10" fill="hold" grpId="0" nodeType="clickEffect">
                                  <p:stCondLst>
                                    <p:cond delay="0"/>
                                  </p:stCondLst>
                                  <p:childTnLst>
                                    <p:set>
                                      <p:cBhvr>
                                        <p:cTn id="98" dur="1" fill="hold">
                                          <p:stCondLst>
                                            <p:cond delay="0"/>
                                          </p:stCondLst>
                                        </p:cTn>
                                        <p:tgtEl>
                                          <p:spTgt spid="38"/>
                                        </p:tgtEl>
                                        <p:attrNameLst>
                                          <p:attrName>style.visibility</p:attrName>
                                        </p:attrNameLst>
                                      </p:cBhvr>
                                      <p:to>
                                        <p:strVal val="visible"/>
                                      </p:to>
                                    </p:set>
                                    <p:animEffect transition="in" filter="randombar(horizontal)">
                                      <p:cBhvr>
                                        <p:cTn id="99" dur="500"/>
                                        <p:tgtEl>
                                          <p:spTgt spid="38"/>
                                        </p:tgtEl>
                                      </p:cBhvr>
                                    </p:animEffect>
                                  </p:childTnLst>
                                </p:cTn>
                              </p:par>
                            </p:childTnLst>
                          </p:cTn>
                        </p:par>
                      </p:childTnLst>
                    </p:cTn>
                  </p:par>
                  <p:par>
                    <p:cTn id="100" fill="hold">
                      <p:stCondLst>
                        <p:cond delay="indefinite"/>
                      </p:stCondLst>
                      <p:childTnLst>
                        <p:par>
                          <p:cTn id="101" fill="hold">
                            <p:stCondLst>
                              <p:cond delay="0"/>
                            </p:stCondLst>
                            <p:childTnLst>
                              <p:par>
                                <p:cTn id="102" presetID="14" presetClass="entr" presetSubtype="10" fill="hold" nodeType="clickEffect">
                                  <p:stCondLst>
                                    <p:cond delay="0"/>
                                  </p:stCondLst>
                                  <p:childTnLst>
                                    <p:set>
                                      <p:cBhvr>
                                        <p:cTn id="103" dur="1" fill="hold">
                                          <p:stCondLst>
                                            <p:cond delay="0"/>
                                          </p:stCondLst>
                                        </p:cTn>
                                        <p:tgtEl>
                                          <p:spTgt spid="41"/>
                                        </p:tgtEl>
                                        <p:attrNameLst>
                                          <p:attrName>style.visibility</p:attrName>
                                        </p:attrNameLst>
                                      </p:cBhvr>
                                      <p:to>
                                        <p:strVal val="visible"/>
                                      </p:to>
                                    </p:set>
                                    <p:animEffect transition="in" filter="randombar(horizontal)">
                                      <p:cBhvr>
                                        <p:cTn id="104" dur="500"/>
                                        <p:tgtEl>
                                          <p:spTgt spid="41"/>
                                        </p:tgtEl>
                                      </p:cBhvr>
                                    </p:animEffect>
                                  </p:childTnLst>
                                </p:cTn>
                              </p:par>
                            </p:childTnLst>
                          </p:cTn>
                        </p:par>
                      </p:childTnLst>
                    </p:cTn>
                  </p:par>
                  <p:par>
                    <p:cTn id="105" fill="hold">
                      <p:stCondLst>
                        <p:cond delay="indefinite"/>
                      </p:stCondLst>
                      <p:childTnLst>
                        <p:par>
                          <p:cTn id="106" fill="hold">
                            <p:stCondLst>
                              <p:cond delay="0"/>
                            </p:stCondLst>
                            <p:childTnLst>
                              <p:par>
                                <p:cTn id="107" presetID="14" presetClass="entr" presetSubtype="10" fill="hold" grpId="0" nodeType="clickEffect">
                                  <p:stCondLst>
                                    <p:cond delay="0"/>
                                  </p:stCondLst>
                                  <p:childTnLst>
                                    <p:set>
                                      <p:cBhvr>
                                        <p:cTn id="108" dur="1" fill="hold">
                                          <p:stCondLst>
                                            <p:cond delay="0"/>
                                          </p:stCondLst>
                                        </p:cTn>
                                        <p:tgtEl>
                                          <p:spTgt spid="46"/>
                                        </p:tgtEl>
                                        <p:attrNameLst>
                                          <p:attrName>style.visibility</p:attrName>
                                        </p:attrNameLst>
                                      </p:cBhvr>
                                      <p:to>
                                        <p:strVal val="visible"/>
                                      </p:to>
                                    </p:set>
                                    <p:animEffect transition="in" filter="randombar(horizontal)">
                                      <p:cBhvr>
                                        <p:cTn id="109" dur="500"/>
                                        <p:tgtEl>
                                          <p:spTgt spid="46"/>
                                        </p:tgtEl>
                                      </p:cBhvr>
                                    </p:animEffect>
                                  </p:childTnLst>
                                </p:cTn>
                              </p:par>
                            </p:childTnLst>
                          </p:cTn>
                        </p:par>
                      </p:childTnLst>
                    </p:cTn>
                  </p:par>
                  <p:par>
                    <p:cTn id="110" fill="hold">
                      <p:stCondLst>
                        <p:cond delay="indefinite"/>
                      </p:stCondLst>
                      <p:childTnLst>
                        <p:par>
                          <p:cTn id="111" fill="hold">
                            <p:stCondLst>
                              <p:cond delay="0"/>
                            </p:stCondLst>
                            <p:childTnLst>
                              <p:par>
                                <p:cTn id="112" presetID="14" presetClass="entr" presetSubtype="10" fill="hold" grpId="0" nodeType="clickEffect">
                                  <p:stCondLst>
                                    <p:cond delay="0"/>
                                  </p:stCondLst>
                                  <p:childTnLst>
                                    <p:set>
                                      <p:cBhvr>
                                        <p:cTn id="113" dur="1" fill="hold">
                                          <p:stCondLst>
                                            <p:cond delay="0"/>
                                          </p:stCondLst>
                                        </p:cTn>
                                        <p:tgtEl>
                                          <p:spTgt spid="47"/>
                                        </p:tgtEl>
                                        <p:attrNameLst>
                                          <p:attrName>style.visibility</p:attrName>
                                        </p:attrNameLst>
                                      </p:cBhvr>
                                      <p:to>
                                        <p:strVal val="visible"/>
                                      </p:to>
                                    </p:set>
                                    <p:animEffect transition="in" filter="randombar(horizontal)">
                                      <p:cBhvr>
                                        <p:cTn id="114" dur="500"/>
                                        <p:tgtEl>
                                          <p:spTgt spid="47"/>
                                        </p:tgtEl>
                                      </p:cBhvr>
                                    </p:animEffect>
                                  </p:childTnLst>
                                </p:cTn>
                              </p:par>
                              <p:par>
                                <p:cTn id="115" presetID="42" presetClass="path" presetSubtype="0" accel="50000" decel="50000" fill="hold" nodeType="withEffect">
                                  <p:stCondLst>
                                    <p:cond delay="0"/>
                                  </p:stCondLst>
                                  <p:childTnLst>
                                    <p:animMotion origin="layout" path="M 0.39453 -0.2 L 0.64206 0.14699 " pathEditMode="relative" rAng="0" ptsTypes="AA">
                                      <p:cBhvr>
                                        <p:cTn id="116" dur="1000" fill="hold"/>
                                        <p:tgtEl>
                                          <p:spTgt spid="63"/>
                                        </p:tgtEl>
                                        <p:attrNameLst>
                                          <p:attrName>ppt_x</p:attrName>
                                          <p:attrName>ppt_y</p:attrName>
                                        </p:attrNameLst>
                                      </p:cBhvr>
                                      <p:rCtr x="12370" y="17338"/>
                                    </p:animMotion>
                                  </p:childTnLst>
                                </p:cTn>
                              </p:par>
                            </p:childTnLst>
                          </p:cTn>
                        </p:par>
                        <p:par>
                          <p:cTn id="117" fill="hold">
                            <p:stCondLst>
                              <p:cond delay="1000"/>
                            </p:stCondLst>
                            <p:childTnLst>
                              <p:par>
                                <p:cTn id="118" presetID="14" presetClass="entr" presetSubtype="10" fill="hold" nodeType="afterEffect">
                                  <p:stCondLst>
                                    <p:cond delay="0"/>
                                  </p:stCondLst>
                                  <p:childTnLst>
                                    <p:set>
                                      <p:cBhvr>
                                        <p:cTn id="119" dur="1" fill="hold">
                                          <p:stCondLst>
                                            <p:cond delay="0"/>
                                          </p:stCondLst>
                                        </p:cTn>
                                        <p:tgtEl>
                                          <p:spTgt spid="84"/>
                                        </p:tgtEl>
                                        <p:attrNameLst>
                                          <p:attrName>style.visibility</p:attrName>
                                        </p:attrNameLst>
                                      </p:cBhvr>
                                      <p:to>
                                        <p:strVal val="visible"/>
                                      </p:to>
                                    </p:set>
                                    <p:animEffect transition="in" filter="randombar(horizontal)">
                                      <p:cBhvr>
                                        <p:cTn id="120" dur="500"/>
                                        <p:tgtEl>
                                          <p:spTgt spid="84"/>
                                        </p:tgtEl>
                                      </p:cBhvr>
                                    </p:animEffect>
                                  </p:childTnLst>
                                </p:cTn>
                              </p:par>
                            </p:childTnLst>
                          </p:cTn>
                        </p:par>
                      </p:childTnLst>
                    </p:cTn>
                  </p:par>
                  <p:par>
                    <p:cTn id="121" fill="hold">
                      <p:stCondLst>
                        <p:cond delay="indefinite"/>
                      </p:stCondLst>
                      <p:childTnLst>
                        <p:par>
                          <p:cTn id="122" fill="hold">
                            <p:stCondLst>
                              <p:cond delay="0"/>
                            </p:stCondLst>
                            <p:childTnLst>
                              <p:par>
                                <p:cTn id="123" presetID="14" presetClass="entr" presetSubtype="10" fill="hold" nodeType="clickEffect">
                                  <p:stCondLst>
                                    <p:cond delay="0"/>
                                  </p:stCondLst>
                                  <p:childTnLst>
                                    <p:set>
                                      <p:cBhvr>
                                        <p:cTn id="124" dur="1" fill="hold">
                                          <p:stCondLst>
                                            <p:cond delay="0"/>
                                          </p:stCondLst>
                                        </p:cTn>
                                        <p:tgtEl>
                                          <p:spTgt spid="49"/>
                                        </p:tgtEl>
                                        <p:attrNameLst>
                                          <p:attrName>style.visibility</p:attrName>
                                        </p:attrNameLst>
                                      </p:cBhvr>
                                      <p:to>
                                        <p:strVal val="visible"/>
                                      </p:to>
                                    </p:set>
                                    <p:animEffect transition="in" filter="randombar(horizontal)">
                                      <p:cBhvr>
                                        <p:cTn id="125" dur="500"/>
                                        <p:tgtEl>
                                          <p:spTgt spid="49"/>
                                        </p:tgtEl>
                                      </p:cBhvr>
                                    </p:animEffect>
                                  </p:childTnLst>
                                </p:cTn>
                              </p:par>
                            </p:childTnLst>
                          </p:cTn>
                        </p:par>
                        <p:par>
                          <p:cTn id="126" fill="hold">
                            <p:stCondLst>
                              <p:cond delay="500"/>
                            </p:stCondLst>
                            <p:childTnLst>
                              <p:par>
                                <p:cTn id="127" presetID="1" presetClass="exit" presetSubtype="0" fill="hold" nodeType="afterEffect">
                                  <p:stCondLst>
                                    <p:cond delay="0"/>
                                  </p:stCondLst>
                                  <p:childTnLst>
                                    <p:set>
                                      <p:cBhvr>
                                        <p:cTn id="128" dur="1" fill="hold">
                                          <p:stCondLst>
                                            <p:cond delay="0"/>
                                          </p:stCondLst>
                                        </p:cTn>
                                        <p:tgtEl>
                                          <p:spTgt spid="63"/>
                                        </p:tgtEl>
                                        <p:attrNameLst>
                                          <p:attrName>style.visibility</p:attrName>
                                        </p:attrNameLst>
                                      </p:cBhvr>
                                      <p:to>
                                        <p:strVal val="hidden"/>
                                      </p:to>
                                    </p:set>
                                  </p:childTnLst>
                                </p:cTn>
                              </p:par>
                              <p:par>
                                <p:cTn id="129" presetID="14" presetClass="entr" presetSubtype="10" fill="hold" nodeType="withEffect">
                                  <p:stCondLst>
                                    <p:cond delay="0"/>
                                  </p:stCondLst>
                                  <p:childTnLst>
                                    <p:set>
                                      <p:cBhvr>
                                        <p:cTn id="130" dur="1" fill="hold">
                                          <p:stCondLst>
                                            <p:cond delay="0"/>
                                          </p:stCondLst>
                                        </p:cTn>
                                        <p:tgtEl>
                                          <p:spTgt spid="67"/>
                                        </p:tgtEl>
                                        <p:attrNameLst>
                                          <p:attrName>style.visibility</p:attrName>
                                        </p:attrNameLst>
                                      </p:cBhvr>
                                      <p:to>
                                        <p:strVal val="visible"/>
                                      </p:to>
                                    </p:set>
                                    <p:animEffect transition="in" filter="randombar(horizontal)">
                                      <p:cBhvr>
                                        <p:cTn id="131" dur="500"/>
                                        <p:tgtEl>
                                          <p:spTgt spid="67"/>
                                        </p:tgtEl>
                                      </p:cBhvr>
                                    </p:animEffect>
                                  </p:childTnLst>
                                </p:cTn>
                              </p:par>
                            </p:childTnLst>
                          </p:cTn>
                        </p:par>
                      </p:childTnLst>
                    </p:cTn>
                  </p:par>
                  <p:par>
                    <p:cTn id="132" fill="hold">
                      <p:stCondLst>
                        <p:cond delay="indefinite"/>
                      </p:stCondLst>
                      <p:childTnLst>
                        <p:par>
                          <p:cTn id="133" fill="hold">
                            <p:stCondLst>
                              <p:cond delay="0"/>
                            </p:stCondLst>
                            <p:childTnLst>
                              <p:par>
                                <p:cTn id="134" presetID="14" presetClass="entr" presetSubtype="10" fill="hold" grpId="0" nodeType="clickEffect">
                                  <p:stCondLst>
                                    <p:cond delay="0"/>
                                  </p:stCondLst>
                                  <p:childTnLst>
                                    <p:set>
                                      <p:cBhvr>
                                        <p:cTn id="135" dur="1" fill="hold">
                                          <p:stCondLst>
                                            <p:cond delay="0"/>
                                          </p:stCondLst>
                                        </p:cTn>
                                        <p:tgtEl>
                                          <p:spTgt spid="48"/>
                                        </p:tgtEl>
                                        <p:attrNameLst>
                                          <p:attrName>style.visibility</p:attrName>
                                        </p:attrNameLst>
                                      </p:cBhvr>
                                      <p:to>
                                        <p:strVal val="visible"/>
                                      </p:to>
                                    </p:set>
                                    <p:animEffect transition="in" filter="randombar(horizontal)">
                                      <p:cBhvr>
                                        <p:cTn id="136" dur="500"/>
                                        <p:tgtEl>
                                          <p:spTgt spid="48"/>
                                        </p:tgtEl>
                                      </p:cBhvr>
                                    </p:animEffect>
                                  </p:childTnLst>
                                </p:cTn>
                              </p:par>
                              <p:par>
                                <p:cTn id="137" presetID="14" presetClass="entr" presetSubtype="10" fill="hold" grpId="0" nodeType="withEffect">
                                  <p:stCondLst>
                                    <p:cond delay="0"/>
                                  </p:stCondLst>
                                  <p:childTnLst>
                                    <p:set>
                                      <p:cBhvr>
                                        <p:cTn id="138" dur="1" fill="hold">
                                          <p:stCondLst>
                                            <p:cond delay="0"/>
                                          </p:stCondLst>
                                        </p:cTn>
                                        <p:tgtEl>
                                          <p:spTgt spid="54"/>
                                        </p:tgtEl>
                                        <p:attrNameLst>
                                          <p:attrName>style.visibility</p:attrName>
                                        </p:attrNameLst>
                                      </p:cBhvr>
                                      <p:to>
                                        <p:strVal val="visible"/>
                                      </p:to>
                                    </p:set>
                                    <p:animEffect transition="in" filter="randombar(horizontal)">
                                      <p:cBhvr>
                                        <p:cTn id="139" dur="500"/>
                                        <p:tgtEl>
                                          <p:spTgt spid="54"/>
                                        </p:tgtEl>
                                      </p:cBhvr>
                                    </p:animEffect>
                                  </p:childTnLst>
                                </p:cTn>
                              </p:par>
                              <p:par>
                                <p:cTn id="140" presetID="14" presetClass="entr" presetSubtype="10" fill="hold" grpId="0" nodeType="withEffect">
                                  <p:stCondLst>
                                    <p:cond delay="0"/>
                                  </p:stCondLst>
                                  <p:childTnLst>
                                    <p:set>
                                      <p:cBhvr>
                                        <p:cTn id="141" dur="1" fill="hold">
                                          <p:stCondLst>
                                            <p:cond delay="0"/>
                                          </p:stCondLst>
                                        </p:cTn>
                                        <p:tgtEl>
                                          <p:spTgt spid="55"/>
                                        </p:tgtEl>
                                        <p:attrNameLst>
                                          <p:attrName>style.visibility</p:attrName>
                                        </p:attrNameLst>
                                      </p:cBhvr>
                                      <p:to>
                                        <p:strVal val="visible"/>
                                      </p:to>
                                    </p:set>
                                    <p:animEffect transition="in" filter="randombar(horizontal)">
                                      <p:cBhvr>
                                        <p:cTn id="142" dur="500"/>
                                        <p:tgtEl>
                                          <p:spTgt spid="55"/>
                                        </p:tgtEl>
                                      </p:cBhvr>
                                    </p:animEffect>
                                  </p:childTnLst>
                                </p:cTn>
                              </p:par>
                            </p:childTnLst>
                          </p:cTn>
                        </p:par>
                      </p:childTnLst>
                    </p:cTn>
                  </p:par>
                  <p:par>
                    <p:cTn id="143" fill="hold">
                      <p:stCondLst>
                        <p:cond delay="indefinite"/>
                      </p:stCondLst>
                      <p:childTnLst>
                        <p:par>
                          <p:cTn id="144" fill="hold">
                            <p:stCondLst>
                              <p:cond delay="0"/>
                            </p:stCondLst>
                            <p:childTnLst>
                              <p:par>
                                <p:cTn id="145" presetID="14" presetClass="entr" presetSubtype="10" fill="hold" grpId="0" nodeType="clickEffect">
                                  <p:stCondLst>
                                    <p:cond delay="0"/>
                                  </p:stCondLst>
                                  <p:childTnLst>
                                    <p:set>
                                      <p:cBhvr>
                                        <p:cTn id="146" dur="1" fill="hold">
                                          <p:stCondLst>
                                            <p:cond delay="0"/>
                                          </p:stCondLst>
                                        </p:cTn>
                                        <p:tgtEl>
                                          <p:spTgt spid="52"/>
                                        </p:tgtEl>
                                        <p:attrNameLst>
                                          <p:attrName>style.visibility</p:attrName>
                                        </p:attrNameLst>
                                      </p:cBhvr>
                                      <p:to>
                                        <p:strVal val="visible"/>
                                      </p:to>
                                    </p:set>
                                    <p:animEffect transition="in" filter="randombar(horizontal)">
                                      <p:cBhvr>
                                        <p:cTn id="147" dur="500"/>
                                        <p:tgtEl>
                                          <p:spTgt spid="52"/>
                                        </p:tgtEl>
                                      </p:cBhvr>
                                    </p:animEffect>
                                  </p:childTnLst>
                                </p:cTn>
                              </p:par>
                              <p:par>
                                <p:cTn id="148" presetID="14" presetClass="entr" presetSubtype="10" fill="hold" grpId="0" nodeType="withEffect">
                                  <p:stCondLst>
                                    <p:cond delay="0"/>
                                  </p:stCondLst>
                                  <p:childTnLst>
                                    <p:set>
                                      <p:cBhvr>
                                        <p:cTn id="149" dur="1" fill="hold">
                                          <p:stCondLst>
                                            <p:cond delay="0"/>
                                          </p:stCondLst>
                                        </p:cTn>
                                        <p:tgtEl>
                                          <p:spTgt spid="53"/>
                                        </p:tgtEl>
                                        <p:attrNameLst>
                                          <p:attrName>style.visibility</p:attrName>
                                        </p:attrNameLst>
                                      </p:cBhvr>
                                      <p:to>
                                        <p:strVal val="visible"/>
                                      </p:to>
                                    </p:set>
                                    <p:animEffect transition="in" filter="randombar(horizontal)">
                                      <p:cBhvr>
                                        <p:cTn id="150" dur="500"/>
                                        <p:tgtEl>
                                          <p:spTgt spid="53"/>
                                        </p:tgtEl>
                                      </p:cBhvr>
                                    </p:animEffect>
                                  </p:childTnLst>
                                </p:cTn>
                              </p:par>
                            </p:childTnLst>
                          </p:cTn>
                        </p:par>
                      </p:childTnLst>
                    </p:cTn>
                  </p:par>
                  <p:par>
                    <p:cTn id="151" fill="hold">
                      <p:stCondLst>
                        <p:cond delay="indefinite"/>
                      </p:stCondLst>
                      <p:childTnLst>
                        <p:par>
                          <p:cTn id="152" fill="hold">
                            <p:stCondLst>
                              <p:cond delay="0"/>
                            </p:stCondLst>
                            <p:childTnLst>
                              <p:par>
                                <p:cTn id="153" presetID="14" presetClass="entr" presetSubtype="10" fill="hold" nodeType="clickEffect">
                                  <p:stCondLst>
                                    <p:cond delay="0"/>
                                  </p:stCondLst>
                                  <p:childTnLst>
                                    <p:set>
                                      <p:cBhvr>
                                        <p:cTn id="154" dur="1" fill="hold">
                                          <p:stCondLst>
                                            <p:cond delay="0"/>
                                          </p:stCondLst>
                                        </p:cTn>
                                        <p:tgtEl>
                                          <p:spTgt spid="57"/>
                                        </p:tgtEl>
                                        <p:attrNameLst>
                                          <p:attrName>style.visibility</p:attrName>
                                        </p:attrNameLst>
                                      </p:cBhvr>
                                      <p:to>
                                        <p:strVal val="visible"/>
                                      </p:to>
                                    </p:set>
                                    <p:animEffect transition="in" filter="randombar(horizontal)">
                                      <p:cBhvr>
                                        <p:cTn id="155" dur="500"/>
                                        <p:tgtEl>
                                          <p:spTgt spid="57"/>
                                        </p:tgtEl>
                                      </p:cBhvr>
                                    </p:animEffect>
                                  </p:childTnLst>
                                </p:cTn>
                              </p:par>
                              <p:par>
                                <p:cTn id="156" presetID="14" presetClass="entr" presetSubtype="10" fill="hold" grpId="0" nodeType="withEffect">
                                  <p:stCondLst>
                                    <p:cond delay="0"/>
                                  </p:stCondLst>
                                  <p:childTnLst>
                                    <p:set>
                                      <p:cBhvr>
                                        <p:cTn id="157" dur="1" fill="hold">
                                          <p:stCondLst>
                                            <p:cond delay="0"/>
                                          </p:stCondLst>
                                        </p:cTn>
                                        <p:tgtEl>
                                          <p:spTgt spid="60"/>
                                        </p:tgtEl>
                                        <p:attrNameLst>
                                          <p:attrName>style.visibility</p:attrName>
                                        </p:attrNameLst>
                                      </p:cBhvr>
                                      <p:to>
                                        <p:strVal val="visible"/>
                                      </p:to>
                                    </p:set>
                                    <p:animEffect transition="in" filter="randombar(horizontal)">
                                      <p:cBhvr>
                                        <p:cTn id="158" dur="500"/>
                                        <p:tgtEl>
                                          <p:spTgt spid="60"/>
                                        </p:tgtEl>
                                      </p:cBhvr>
                                    </p:animEffect>
                                  </p:childTnLst>
                                </p:cTn>
                              </p:par>
                              <p:par>
                                <p:cTn id="159" presetID="14" presetClass="entr" presetSubtype="10" fill="hold" nodeType="withEffect">
                                  <p:stCondLst>
                                    <p:cond delay="0"/>
                                  </p:stCondLst>
                                  <p:childTnLst>
                                    <p:set>
                                      <p:cBhvr>
                                        <p:cTn id="160" dur="1" fill="hold">
                                          <p:stCondLst>
                                            <p:cond delay="0"/>
                                          </p:stCondLst>
                                        </p:cTn>
                                        <p:tgtEl>
                                          <p:spTgt spid="81"/>
                                        </p:tgtEl>
                                        <p:attrNameLst>
                                          <p:attrName>style.visibility</p:attrName>
                                        </p:attrNameLst>
                                      </p:cBhvr>
                                      <p:to>
                                        <p:strVal val="visible"/>
                                      </p:to>
                                    </p:set>
                                    <p:animEffect transition="in" filter="randombar(horizontal)">
                                      <p:cBhvr>
                                        <p:cTn id="161" dur="500"/>
                                        <p:tgtEl>
                                          <p:spTgt spid="81"/>
                                        </p:tgtEl>
                                      </p:cBhvr>
                                    </p:animEffect>
                                  </p:childTnLst>
                                </p:cTn>
                              </p:par>
                              <p:par>
                                <p:cTn id="162" presetID="14" presetClass="entr" presetSubtype="10" fill="hold" nodeType="withEffect">
                                  <p:stCondLst>
                                    <p:cond delay="0"/>
                                  </p:stCondLst>
                                  <p:childTnLst>
                                    <p:set>
                                      <p:cBhvr>
                                        <p:cTn id="163" dur="1" fill="hold">
                                          <p:stCondLst>
                                            <p:cond delay="0"/>
                                          </p:stCondLst>
                                        </p:cTn>
                                        <p:tgtEl>
                                          <p:spTgt spid="83"/>
                                        </p:tgtEl>
                                        <p:attrNameLst>
                                          <p:attrName>style.visibility</p:attrName>
                                        </p:attrNameLst>
                                      </p:cBhvr>
                                      <p:to>
                                        <p:strVal val="visible"/>
                                      </p:to>
                                    </p:set>
                                    <p:animEffect transition="in" filter="randombar(horizontal)">
                                      <p:cBhvr>
                                        <p:cTn id="164" dur="500"/>
                                        <p:tgtEl>
                                          <p:spTgt spid="83"/>
                                        </p:tgtEl>
                                      </p:cBhvr>
                                    </p:animEffect>
                                  </p:childTnLst>
                                </p:cTn>
                              </p:par>
                            </p:childTnLst>
                          </p:cTn>
                        </p:par>
                      </p:childTnLst>
                    </p:cTn>
                  </p:par>
                  <p:par>
                    <p:cTn id="165" fill="hold">
                      <p:stCondLst>
                        <p:cond delay="indefinite"/>
                      </p:stCondLst>
                      <p:childTnLst>
                        <p:par>
                          <p:cTn id="166" fill="hold">
                            <p:stCondLst>
                              <p:cond delay="0"/>
                            </p:stCondLst>
                            <p:childTnLst>
                              <p:par>
                                <p:cTn id="167" presetID="14" presetClass="entr" presetSubtype="10" fill="hold" grpId="0" nodeType="clickEffect">
                                  <p:stCondLst>
                                    <p:cond delay="0"/>
                                  </p:stCondLst>
                                  <p:childTnLst>
                                    <p:set>
                                      <p:cBhvr>
                                        <p:cTn id="168" dur="1" fill="hold">
                                          <p:stCondLst>
                                            <p:cond delay="0"/>
                                          </p:stCondLst>
                                        </p:cTn>
                                        <p:tgtEl>
                                          <p:spTgt spid="85"/>
                                        </p:tgtEl>
                                        <p:attrNameLst>
                                          <p:attrName>style.visibility</p:attrName>
                                        </p:attrNameLst>
                                      </p:cBhvr>
                                      <p:to>
                                        <p:strVal val="visible"/>
                                      </p:to>
                                    </p:set>
                                    <p:animEffect transition="in" filter="randombar(horizontal)">
                                      <p:cBhvr>
                                        <p:cTn id="169" dur="500"/>
                                        <p:tgtEl>
                                          <p:spTgt spid="85"/>
                                        </p:tgtEl>
                                      </p:cBhvr>
                                    </p:animEffect>
                                  </p:childTnLst>
                                </p:cTn>
                              </p:par>
                            </p:childTnLst>
                          </p:cTn>
                        </p:par>
                      </p:childTnLst>
                    </p:cTn>
                  </p:par>
                  <p:par>
                    <p:cTn id="170" fill="hold">
                      <p:stCondLst>
                        <p:cond delay="indefinite"/>
                      </p:stCondLst>
                      <p:childTnLst>
                        <p:par>
                          <p:cTn id="171" fill="hold">
                            <p:stCondLst>
                              <p:cond delay="0"/>
                            </p:stCondLst>
                            <p:childTnLst>
                              <p:par>
                                <p:cTn id="172" presetID="14" presetClass="entr" presetSubtype="10" fill="hold" grpId="0" nodeType="clickEffect">
                                  <p:stCondLst>
                                    <p:cond delay="0"/>
                                  </p:stCondLst>
                                  <p:childTnLst>
                                    <p:set>
                                      <p:cBhvr>
                                        <p:cTn id="173" dur="1" fill="hold">
                                          <p:stCondLst>
                                            <p:cond delay="0"/>
                                          </p:stCondLst>
                                        </p:cTn>
                                        <p:tgtEl>
                                          <p:spTgt spid="20"/>
                                        </p:tgtEl>
                                        <p:attrNameLst>
                                          <p:attrName>style.visibility</p:attrName>
                                        </p:attrNameLst>
                                      </p:cBhvr>
                                      <p:to>
                                        <p:strVal val="visible"/>
                                      </p:to>
                                    </p:set>
                                    <p:animEffect transition="in" filter="randombar(horizontal)">
                                      <p:cBhvr>
                                        <p:cTn id="174" dur="500"/>
                                        <p:tgtEl>
                                          <p:spTgt spid="20"/>
                                        </p:tgtEl>
                                      </p:cBhvr>
                                    </p:animEffect>
                                  </p:childTnLst>
                                </p:cTn>
                              </p:par>
                              <p:par>
                                <p:cTn id="175" presetID="14" presetClass="entr" presetSubtype="10" fill="hold" grpId="0" nodeType="withEffect">
                                  <p:stCondLst>
                                    <p:cond delay="0"/>
                                  </p:stCondLst>
                                  <p:childTnLst>
                                    <p:set>
                                      <p:cBhvr>
                                        <p:cTn id="176" dur="1" fill="hold">
                                          <p:stCondLst>
                                            <p:cond delay="0"/>
                                          </p:stCondLst>
                                        </p:cTn>
                                        <p:tgtEl>
                                          <p:spTgt spid="18"/>
                                        </p:tgtEl>
                                        <p:attrNameLst>
                                          <p:attrName>style.visibility</p:attrName>
                                        </p:attrNameLst>
                                      </p:cBhvr>
                                      <p:to>
                                        <p:strVal val="visible"/>
                                      </p:to>
                                    </p:set>
                                    <p:animEffect transition="in" filter="randombar(horizontal)">
                                      <p:cBhvr>
                                        <p:cTn id="177" dur="500"/>
                                        <p:tgtEl>
                                          <p:spTgt spid="1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8" grpId="0" animBg="1"/>
      <p:bldP spid="20" grpId="0"/>
      <p:bldP spid="11" grpId="0"/>
      <p:bldP spid="12" grpId="0" animBg="1"/>
      <p:bldP spid="29" grpId="0" animBg="1"/>
      <p:bldP spid="30" grpId="0"/>
      <p:bldP spid="33" grpId="0"/>
      <p:bldP spid="34" grpId="0" animBg="1"/>
      <p:bldP spid="35" grpId="0" animBg="1"/>
      <p:bldP spid="36" grpId="0"/>
      <p:bldP spid="38" grpId="0"/>
      <p:bldP spid="46" grpId="0" animBg="1"/>
      <p:bldP spid="47" grpId="0" animBg="1"/>
      <p:bldP spid="52" grpId="0" animBg="1"/>
      <p:bldP spid="53" grpId="0" animBg="1"/>
      <p:bldP spid="54" grpId="0" animBg="1"/>
      <p:bldP spid="55" grpId="0" animBg="1"/>
      <p:bldP spid="48" grpId="0"/>
      <p:bldP spid="85" grpId="0" animBg="1"/>
      <p:bldP spid="93" grpId="0"/>
      <p:bldP spid="60" grpId="0" animBg="1"/>
      <p:bldP spid="86" grpId="0" animBg="1"/>
      <p:bldP spid="10" grpId="0" animBg="1"/>
      <p:bldP spid="10" grpId="1" animBg="1"/>
    </p:bldLst>
  </p:timing>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1F79FC5E-856F-4AFD-8769-DB58B502C028}"/>
              </a:ext>
            </a:extLst>
          </p:cNvPr>
          <p:cNvSpPr>
            <a:spLocks noGrp="1"/>
          </p:cNvSpPr>
          <p:nvPr>
            <p:ph type="title"/>
          </p:nvPr>
        </p:nvSpPr>
        <p:spPr/>
        <p:txBody>
          <a:bodyPr/>
          <a:lstStyle/>
          <a:p>
            <a:r>
              <a:rPr lang="en-US" dirty="0"/>
              <a:t>Summary</a:t>
            </a:r>
          </a:p>
        </p:txBody>
      </p:sp>
      <p:sp>
        <p:nvSpPr>
          <p:cNvPr id="6" name="Content Placeholder 5">
            <a:extLst>
              <a:ext uri="{FF2B5EF4-FFF2-40B4-BE49-F238E27FC236}">
                <a16:creationId xmlns:a16="http://schemas.microsoft.com/office/drawing/2014/main" id="{2929F8FD-6B0B-4DC8-8663-908BE6F893CE}"/>
              </a:ext>
            </a:extLst>
          </p:cNvPr>
          <p:cNvSpPr>
            <a:spLocks noGrp="1"/>
          </p:cNvSpPr>
          <p:nvPr>
            <p:ph idx="1"/>
          </p:nvPr>
        </p:nvSpPr>
        <p:spPr/>
        <p:txBody>
          <a:bodyPr>
            <a:normAutofit fontScale="92500" lnSpcReduction="20000"/>
          </a:bodyPr>
          <a:lstStyle/>
          <a:p>
            <a:r>
              <a:rPr lang="en-US" dirty="0"/>
              <a:t>To support intelligence near the IoT device, we need to make the IoT Edge or the Cloud first tiers intelligent.</a:t>
            </a:r>
          </a:p>
          <a:p>
            <a:endParaRPr lang="en-US" dirty="0"/>
          </a:p>
          <a:p>
            <a:r>
              <a:rPr lang="en-US" dirty="0"/>
              <a:t>This requires building new “smart” </a:t>
            </a:r>
            <a:r>
              <a:rPr lang="en-US" dirty="0">
                <a:sym typeface="Symbol" panose="05050102010706020507" pitchFamily="18" charset="2"/>
              </a:rPr>
              <a:t>Services, which will be</a:t>
            </a:r>
          </a:p>
          <a:p>
            <a:pPr>
              <a:buFont typeface="Wingdings" panose="05000000000000000000" pitchFamily="2" charset="2"/>
              <a:buChar char="Ø"/>
            </a:pPr>
            <a:r>
              <a:rPr lang="en-US" dirty="0">
                <a:sym typeface="Symbol" panose="05050102010706020507" pitchFamily="18" charset="2"/>
              </a:rPr>
              <a:t>  </a:t>
            </a:r>
            <a:r>
              <a:rPr lang="en-US" dirty="0" err="1">
                <a:sym typeface="Symbol" panose="05050102010706020507" pitchFamily="18" charset="2"/>
              </a:rPr>
              <a:t>Sharded</a:t>
            </a:r>
            <a:r>
              <a:rPr lang="en-US" dirty="0">
                <a:sym typeface="Symbol" panose="05050102010706020507" pitchFamily="18" charset="2"/>
              </a:rPr>
              <a:t>, for scale, and perhaps leveraging hardware accelerators like GPU</a:t>
            </a:r>
          </a:p>
          <a:p>
            <a:pPr>
              <a:buFont typeface="Wingdings" panose="05000000000000000000" pitchFamily="2" charset="2"/>
              <a:buChar char="Ø"/>
            </a:pPr>
            <a:r>
              <a:rPr lang="en-US" dirty="0">
                <a:sym typeface="Symbol" panose="05050102010706020507" pitchFamily="18" charset="2"/>
              </a:rPr>
              <a:t>  And may need to support MapReduce styles of computing.  In fact we </a:t>
            </a:r>
            <a:br>
              <a:rPr lang="en-US" dirty="0">
                <a:sym typeface="Symbol" panose="05050102010706020507" pitchFamily="18" charset="2"/>
              </a:rPr>
            </a:br>
            <a:r>
              <a:rPr lang="en-US" dirty="0">
                <a:sym typeface="Symbol" panose="05050102010706020507" pitchFamily="18" charset="2"/>
              </a:rPr>
              <a:t>    would ideally want to use existing MapReduce code near the edge.</a:t>
            </a:r>
          </a:p>
          <a:p>
            <a:pPr marL="0" indent="0">
              <a:buNone/>
            </a:pPr>
            <a:r>
              <a:rPr lang="en-US" dirty="0">
                <a:sym typeface="Symbol" panose="05050102010706020507" pitchFamily="18" charset="2"/>
              </a:rPr>
              <a:t/>
            </a:r>
            <a:br>
              <a:rPr lang="en-US" dirty="0">
                <a:sym typeface="Symbol" panose="05050102010706020507" pitchFamily="18" charset="2"/>
              </a:rPr>
            </a:br>
            <a:r>
              <a:rPr lang="en-US" dirty="0">
                <a:sym typeface="Symbol" panose="05050102010706020507" pitchFamily="18" charset="2"/>
              </a:rPr>
              <a:t>The devices are the easy part.  The really big challenge is to figure out how this style of computing can be done at scale, in real-time</a:t>
            </a:r>
            <a:r>
              <a:rPr lang="en-US">
                <a:sym typeface="Symbol" panose="05050102010706020507" pitchFamily="18" charset="2"/>
              </a:rPr>
              <a:t>, cost-effectively!</a:t>
            </a:r>
            <a:endParaRPr lang="en-US" dirty="0"/>
          </a:p>
        </p:txBody>
      </p:sp>
      <p:sp>
        <p:nvSpPr>
          <p:cNvPr id="3" name="Footer Placeholder 2">
            <a:extLst>
              <a:ext uri="{FF2B5EF4-FFF2-40B4-BE49-F238E27FC236}">
                <a16:creationId xmlns:a16="http://schemas.microsoft.com/office/drawing/2014/main" id="{CA4A33B0-8C79-4F5C-B30B-2176FAAEE7C8}"/>
              </a:ext>
            </a:extLst>
          </p:cNvPr>
          <p:cNvSpPr>
            <a:spLocks noGrp="1"/>
          </p:cNvSpPr>
          <p:nvPr>
            <p:ph type="ftr" sz="quarter" idx="11"/>
          </p:nvPr>
        </p:nvSpPr>
        <p:spPr/>
        <p:txBody>
          <a:bodyPr/>
          <a:lstStyle/>
          <a:p>
            <a:r>
              <a:rPr lang="en-US"/>
              <a:t>http://www.cs.cornell.edu/courses/cs5412/2020sp</a:t>
            </a:r>
          </a:p>
        </p:txBody>
      </p:sp>
      <p:sp>
        <p:nvSpPr>
          <p:cNvPr id="4" name="Slide Number Placeholder 3">
            <a:extLst>
              <a:ext uri="{FF2B5EF4-FFF2-40B4-BE49-F238E27FC236}">
                <a16:creationId xmlns:a16="http://schemas.microsoft.com/office/drawing/2014/main" id="{B485E17A-B053-464C-AFD4-5D54193BB7C9}"/>
              </a:ext>
            </a:extLst>
          </p:cNvPr>
          <p:cNvSpPr>
            <a:spLocks noGrp="1"/>
          </p:cNvSpPr>
          <p:nvPr>
            <p:ph type="sldNum" sz="quarter" idx="12"/>
          </p:nvPr>
        </p:nvSpPr>
        <p:spPr/>
        <p:txBody>
          <a:bodyPr/>
          <a:lstStyle/>
          <a:p>
            <a:fld id="{3C974458-8A97-4835-BF79-1FB6D7856C21}" type="slidenum">
              <a:rPr lang="en-US" smtClean="0"/>
              <a:t>41</a:t>
            </a:fld>
            <a:endParaRPr lang="en-US"/>
          </a:p>
        </p:txBody>
      </p:sp>
    </p:spTree>
    <p:extLst>
      <p:ext uri="{BB962C8B-B14F-4D97-AF65-F5344CB8AC3E}">
        <p14:creationId xmlns:p14="http://schemas.microsoft.com/office/powerpoint/2010/main" val="164916090"/>
      </p:ext>
    </p:extLst>
  </p:cSld>
  <p:clrMapOvr>
    <a:masterClrMapping/>
  </p:clrMapOvr>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Integral">
  <a:themeElements>
    <a:clrScheme name="Integral">
      <a:dk1>
        <a:sysClr val="windowText" lastClr="000000"/>
      </a:dk1>
      <a:lt1>
        <a:sysClr val="window" lastClr="FFFFFF"/>
      </a:lt1>
      <a:dk2>
        <a:srgbClr val="335B74"/>
      </a:dk2>
      <a:lt2>
        <a:srgbClr val="DFE3E5"/>
      </a:lt2>
      <a:accent1>
        <a:srgbClr val="1CADE4"/>
      </a:accent1>
      <a:accent2>
        <a:srgbClr val="2683C6"/>
      </a:accent2>
      <a:accent3>
        <a:srgbClr val="27CED7"/>
      </a:accent3>
      <a:accent4>
        <a:srgbClr val="42BA97"/>
      </a:accent4>
      <a:accent5>
        <a:srgbClr val="3E8853"/>
      </a:accent5>
      <a:accent6>
        <a:srgbClr val="62A39F"/>
      </a:accent6>
      <a:hlink>
        <a:srgbClr val="6B9F25"/>
      </a:hlink>
      <a:folHlink>
        <a:srgbClr val="B26B02"/>
      </a:folHlink>
    </a:clrScheme>
    <a:fontScheme name="Integral">
      <a:majorFont>
        <a:latin typeface="Tw Cen MT Condensed" panose="020B0606020104020203"/>
        <a:ea typeface=""/>
        <a:cs typeface=""/>
        <a:font script="Grek" typeface="Calibri"/>
        <a:font script="Cyrl" typeface="Calibri"/>
        <a:font script="Jpan" typeface="メイリオ"/>
        <a:font script="Hang" typeface="HY얕은샘물M"/>
        <a:font script="Hans" typeface="华文仿宋"/>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w Cen MT" panose="020B0602020104020603"/>
        <a:ea typeface=""/>
        <a:cs typeface=""/>
        <a:font script="Grek" typeface="Calibri"/>
        <a:font script="Cyrl" typeface="Calibri"/>
        <a:font script="Jpan" typeface="メイリオ"/>
        <a:font script="Hang" typeface="HY얕은샘물M"/>
        <a:font script="Hans" typeface="华文仿宋"/>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inorFont>
    </a:fontScheme>
    <a:fmtScheme name="Integral">
      <a:fillStyleLst>
        <a:solidFill>
          <a:schemeClr val="phClr"/>
        </a:solidFill>
        <a:gradFill rotWithShape="1">
          <a:gsLst>
            <a:gs pos="0">
              <a:schemeClr val="phClr">
                <a:tint val="83000"/>
                <a:satMod val="100000"/>
                <a:lumMod val="100000"/>
              </a:schemeClr>
            </a:gs>
            <a:gs pos="100000">
              <a:schemeClr val="phClr">
                <a:tint val="61000"/>
                <a:satMod val="150000"/>
                <a:lumMod val="100000"/>
              </a:schemeClr>
            </a:gs>
          </a:gsLst>
          <a:path path="circle">
            <a:fillToRect l="100000" t="100000" r="100000" b="100000"/>
          </a:path>
        </a:gradFill>
        <a:gradFill rotWithShape="1">
          <a:gsLst>
            <a:gs pos="0">
              <a:schemeClr val="phClr">
                <a:tint val="100000"/>
                <a:shade val="85000"/>
                <a:satMod val="100000"/>
                <a:lumMod val="100000"/>
              </a:schemeClr>
            </a:gs>
            <a:gs pos="100000">
              <a:schemeClr val="phClr">
                <a:tint val="90000"/>
                <a:shade val="100000"/>
                <a:satMod val="150000"/>
                <a:lumMod val="100000"/>
              </a:schemeClr>
            </a:gs>
          </a:gsLst>
          <a:path path="circle">
            <a:fillToRect l="100000" t="100000" r="100000" b="100000"/>
          </a:path>
        </a:gradFill>
      </a:fillStyleLst>
      <a:lnStyleLst>
        <a:ln w="9525" cap="flat" cmpd="sng" algn="ctr">
          <a:solidFill>
            <a:schemeClr val="phClr"/>
          </a:solidFill>
          <a:prstDash val="solid"/>
        </a:ln>
        <a:ln w="15875" cap="flat" cmpd="sng" algn="ctr">
          <a:solidFill>
            <a:schemeClr val="phClr"/>
          </a:solidFill>
          <a:prstDash val="solid"/>
        </a:ln>
        <a:ln w="19050" cap="flat" cmpd="sng" algn="ctr">
          <a:solidFill>
            <a:schemeClr val="phClr"/>
          </a:solidFill>
          <a:prstDash val="solid"/>
        </a:ln>
      </a:lnStyleLst>
      <a:effectStyleLst>
        <a:effectStyle>
          <a:effectLst/>
        </a:effectStyle>
        <a:effectStyle>
          <a:effectLst>
            <a:outerShdw blurRad="50800" dist="12700" dir="5400000" algn="ctr" rotWithShape="0">
              <a:srgbClr val="000000">
                <a:alpha val="50000"/>
              </a:srgbClr>
            </a:outerShdw>
          </a:effectLst>
        </a:effectStyle>
        <a:effectStyle>
          <a:effectLst>
            <a:outerShdw blurRad="76200" dist="25400" dir="5400000" algn="ctr" rotWithShape="0">
              <a:srgbClr val="000000">
                <a:alpha val="60000"/>
              </a:srgbClr>
            </a:outerShdw>
          </a:effectLst>
          <a:scene3d>
            <a:camera prst="orthographicFront">
              <a:rot lat="0" lon="0" rev="0"/>
            </a:camera>
            <a:lightRig rig="flat" dir="t">
              <a:rot lat="0" lon="0" rev="3600000"/>
            </a:lightRig>
          </a:scene3d>
          <a:sp3d contourW="12700" prstMaterial="flat">
            <a:bevelT w="38100" h="44450" prst="angle"/>
            <a:contourClr>
              <a:schemeClr val="phClr">
                <a:shade val="35000"/>
                <a:satMod val="160000"/>
              </a:schemeClr>
            </a:contourClr>
          </a:sp3d>
        </a:effectStyle>
      </a:effectStyleLst>
      <a:bgFillStyleLst>
        <a:solidFill>
          <a:schemeClr val="phClr"/>
        </a:solidFill>
        <a:solidFill>
          <a:schemeClr val="phClr">
            <a:tint val="95000"/>
            <a:shade val="85000"/>
            <a:satMod val="125000"/>
          </a:schemeClr>
        </a:solidFill>
        <a:blipFill rotWithShape="1">
          <a:blip xmlns:r="http://schemas.openxmlformats.org/officeDocument/2006/relationships" r:embed="rId1">
            <a:duotone>
              <a:schemeClr val="phClr">
                <a:tint val="95000"/>
                <a:shade val="74000"/>
                <a:satMod val="230000"/>
              </a:schemeClr>
              <a:schemeClr val="phClr">
                <a:tint val="92000"/>
                <a:shade val="69000"/>
                <a:satMod val="250000"/>
              </a:schemeClr>
            </a:duotone>
          </a:blip>
          <a:tile tx="0" ty="0" sx="40000" sy="40000" flip="none" algn="tl"/>
        </a:blipFill>
      </a:bgFillStyleLst>
    </a:fmtScheme>
  </a:themeElements>
  <a:objectDefaults/>
  <a:extraClrSchemeLst/>
  <a:extLst>
    <a:ext uri="{05A4C25C-085E-4340-85A3-A5531E510DB2}">
      <thm15:themeFamily xmlns:thm15="http://schemas.microsoft.com/office/thememl/2012/main" name="Integral" id="{3577F8C9-A904-41D8-97D2-FD898F53F20E}" vid="{682D6EBE-8D36-4FF2-9DB3-F3D8D7B6715D}"/>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Integral</Template>
  <TotalTime>4381</TotalTime>
  <Words>4629</Words>
  <Application>Microsoft Office PowerPoint</Application>
  <PresentationFormat>Widescreen</PresentationFormat>
  <Paragraphs>439</Paragraphs>
  <Slides>41</Slides>
  <Notes>28</Notes>
  <HiddenSlides>0</HiddenSlides>
  <MMClips>0</MMClips>
  <ScaleCrop>false</ScaleCrop>
  <HeadingPairs>
    <vt:vector size="6" baseType="variant">
      <vt:variant>
        <vt:lpstr>Fonts Used</vt:lpstr>
      </vt:variant>
      <vt:variant>
        <vt:i4>6</vt:i4>
      </vt:variant>
      <vt:variant>
        <vt:lpstr>Theme</vt:lpstr>
      </vt:variant>
      <vt:variant>
        <vt:i4>1</vt:i4>
      </vt:variant>
      <vt:variant>
        <vt:lpstr>Slide Titles</vt:lpstr>
      </vt:variant>
      <vt:variant>
        <vt:i4>41</vt:i4>
      </vt:variant>
    </vt:vector>
  </HeadingPairs>
  <TitlesOfParts>
    <vt:vector size="48" baseType="lpstr">
      <vt:lpstr>Calibri</vt:lpstr>
      <vt:lpstr>Symbol</vt:lpstr>
      <vt:lpstr>Tw Cen MT</vt:lpstr>
      <vt:lpstr>Tw Cen MT Condensed</vt:lpstr>
      <vt:lpstr>Wingdings</vt:lpstr>
      <vt:lpstr>Wingdings 3</vt:lpstr>
      <vt:lpstr>Integral</vt:lpstr>
      <vt:lpstr>CS5412 / Lecture 7 The Puzzle of “always sharded”  IOT data and computing</vt:lpstr>
      <vt:lpstr>Today: Bringing two ideas together</vt:lpstr>
      <vt:lpstr>The big bet: IoT can Reshape the way machine learning is done</vt:lpstr>
      <vt:lpstr>Why Not stick with the cloud “as is”?</vt:lpstr>
      <vt:lpstr>Today: a very “long” pipeline</vt:lpstr>
      <vt:lpstr>New: Move ML to the edge Of the cloud</vt:lpstr>
      <vt:lpstr>Approach this leads us to?</vt:lpstr>
      <vt:lpstr>There won’t be just one!</vt:lpstr>
      <vt:lpstr>Implications?</vt:lpstr>
      <vt:lpstr>Remember: Amazon ended up with hundreds of -services / web page!</vt:lpstr>
      <vt:lpstr>How to create new -Services?</vt:lpstr>
      <vt:lpstr>So what scaling challenge is this creating for us?</vt:lpstr>
      <vt:lpstr>Aside: What is “Derecho”?</vt:lpstr>
      <vt:lpstr>The ML challenge</vt:lpstr>
      <vt:lpstr>“All Sharded, all the time”</vt:lpstr>
      <vt:lpstr>MapReduce</vt:lpstr>
      <vt:lpstr>How is this Done?</vt:lpstr>
      <vt:lpstr>… More details</vt:lpstr>
      <vt:lpstr>Next, we treat all of these as tuples</vt:lpstr>
      <vt:lpstr>Example, in C#</vt:lpstr>
      <vt:lpstr>This seems tedious!</vt:lpstr>
      <vt:lpstr>Which is the key?  Which is the value?</vt:lpstr>
      <vt:lpstr>Visualize the resulting computation?</vt:lpstr>
      <vt:lpstr>Does this connect to DHTs?</vt:lpstr>
      <vt:lpstr>Map-Reduce Pattern in Pictures.</vt:lpstr>
      <vt:lpstr>Example from Lecture 6</vt:lpstr>
      <vt:lpstr>For one sensor group</vt:lpstr>
      <vt:lpstr>Think of the function as a first map step</vt:lpstr>
      <vt:lpstr>In pictures.</vt:lpstr>
      <vt:lpstr>The computation has stages</vt:lpstr>
      <vt:lpstr>Now imagine that we have many sensors</vt:lpstr>
      <vt:lpstr>At scale…</vt:lpstr>
      <vt:lpstr>We end up with a graph per use case!  There might be thousands at the same time</vt:lpstr>
      <vt:lpstr>Big data?</vt:lpstr>
      <vt:lpstr>How much consistency?</vt:lpstr>
      <vt:lpstr>How much fault tolerance?</vt:lpstr>
      <vt:lpstr>So, Builder Tools could play key roles!</vt:lpstr>
      <vt:lpstr>Some new issues seen only in the edge</vt:lpstr>
      <vt:lpstr>Hardware accelerators</vt:lpstr>
      <vt:lpstr>Reminder: From Lecture 4</vt:lpstr>
      <vt:lpstr>Summary</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CS 5412:  Topics in Cloud Computing</dc:title>
  <dc:creator>ken</dc:creator>
  <cp:lastModifiedBy>Ken Birman</cp:lastModifiedBy>
  <cp:revision>264</cp:revision>
  <dcterms:created xsi:type="dcterms:W3CDTF">2017-12-19T18:11:25Z</dcterms:created>
  <dcterms:modified xsi:type="dcterms:W3CDTF">2020-02-11T20:22:50Z</dcterms:modified>
</cp:coreProperties>
</file>